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8.bin" ContentType="image/unknown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notesMasterIdLst>
    <p:notesMasterId r:id="rId65"/>
  </p:notesMasterIdLst>
  <p:sldIdLst>
    <p:sldId id="256" r:id="rId2"/>
    <p:sldId id="257" r:id="rId3"/>
    <p:sldId id="259" r:id="rId4"/>
    <p:sldId id="260" r:id="rId5"/>
    <p:sldId id="309" r:id="rId6"/>
    <p:sldId id="308" r:id="rId7"/>
    <p:sldId id="310" r:id="rId8"/>
    <p:sldId id="261" r:id="rId9"/>
    <p:sldId id="258" r:id="rId10"/>
    <p:sldId id="307" r:id="rId11"/>
    <p:sldId id="277" r:id="rId12"/>
    <p:sldId id="263" r:id="rId13"/>
    <p:sldId id="264" r:id="rId14"/>
    <p:sldId id="272" r:id="rId15"/>
    <p:sldId id="266" r:id="rId16"/>
    <p:sldId id="267" r:id="rId17"/>
    <p:sldId id="268" r:id="rId18"/>
    <p:sldId id="273" r:id="rId19"/>
    <p:sldId id="286" r:id="rId20"/>
    <p:sldId id="262" r:id="rId21"/>
    <p:sldId id="265" r:id="rId22"/>
    <p:sldId id="276" r:id="rId23"/>
    <p:sldId id="270" r:id="rId24"/>
    <p:sldId id="278" r:id="rId25"/>
    <p:sldId id="281" r:id="rId26"/>
    <p:sldId id="282" r:id="rId27"/>
    <p:sldId id="279" r:id="rId28"/>
    <p:sldId id="280" r:id="rId29"/>
    <p:sldId id="283" r:id="rId30"/>
    <p:sldId id="284" r:id="rId31"/>
    <p:sldId id="311" r:id="rId32"/>
    <p:sldId id="312" r:id="rId33"/>
    <p:sldId id="313" r:id="rId34"/>
    <p:sldId id="314" r:id="rId35"/>
    <p:sldId id="315" r:id="rId36"/>
    <p:sldId id="316" r:id="rId37"/>
    <p:sldId id="319" r:id="rId38"/>
    <p:sldId id="320" r:id="rId39"/>
    <p:sldId id="324" r:id="rId40"/>
    <p:sldId id="321" r:id="rId41"/>
    <p:sldId id="322" r:id="rId42"/>
    <p:sldId id="323" r:id="rId43"/>
    <p:sldId id="317" r:id="rId44"/>
    <p:sldId id="318" r:id="rId45"/>
    <p:sldId id="287" r:id="rId46"/>
    <p:sldId id="288" r:id="rId47"/>
    <p:sldId id="289" r:id="rId48"/>
    <p:sldId id="290" r:id="rId49"/>
    <p:sldId id="291" r:id="rId50"/>
    <p:sldId id="292" r:id="rId51"/>
    <p:sldId id="293" r:id="rId52"/>
    <p:sldId id="294" r:id="rId53"/>
    <p:sldId id="295" r:id="rId54"/>
    <p:sldId id="296" r:id="rId55"/>
    <p:sldId id="301" r:id="rId56"/>
    <p:sldId id="297" r:id="rId57"/>
    <p:sldId id="298" r:id="rId58"/>
    <p:sldId id="299" r:id="rId59"/>
    <p:sldId id="300" r:id="rId60"/>
    <p:sldId id="302" r:id="rId61"/>
    <p:sldId id="303" r:id="rId62"/>
    <p:sldId id="304" r:id="rId63"/>
    <p:sldId id="305" r:id="rId64"/>
  </p:sldIdLst>
  <p:sldSz cx="9144000" cy="6858000" type="screen4x3"/>
  <p:notesSz cx="6858000" cy="9144000"/>
  <p:defaultTextStyle>
    <a:defPPr>
      <a:defRPr lang="es-MX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6" autoAdjust="0"/>
    <p:restoredTop sz="94670" autoAdjust="0"/>
  </p:normalViewPr>
  <p:slideViewPr>
    <p:cSldViewPr showGuides="1"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93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noProof="0"/>
              <a:t>Haga clic para modificar el estilo de texto del patrón</a:t>
            </a:r>
          </a:p>
          <a:p>
            <a:pPr lvl="1"/>
            <a:r>
              <a:rPr lang="es-MX" noProof="0"/>
              <a:t>Segundo nivel</a:t>
            </a:r>
          </a:p>
          <a:p>
            <a:pPr lvl="2"/>
            <a:r>
              <a:rPr lang="es-MX" noProof="0"/>
              <a:t>Tercer nivel</a:t>
            </a:r>
          </a:p>
          <a:p>
            <a:pPr lvl="3"/>
            <a:r>
              <a:rPr lang="es-MX" noProof="0"/>
              <a:t>Cuarto nivel</a:t>
            </a:r>
          </a:p>
          <a:p>
            <a:pPr lvl="4"/>
            <a:r>
              <a:rPr lang="es-MX" noProof="0"/>
              <a:t>Quinto nivel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C0BB7CD6-2D21-47D2-979B-1D41200AEF67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35004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A84654C2-C9B2-4311-8088-932DDDFB0152}" type="slidenum">
              <a:rPr lang="es-MX">
                <a:latin typeface="Times New Roman" pitchFamily="18" charset="0"/>
              </a:rPr>
              <a:pPr eaLnBrk="1" hangingPunct="1"/>
              <a:t>2</a:t>
            </a:fld>
            <a:endParaRPr lang="es-MX">
              <a:latin typeface="Times New Roman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BB7CD6-2D21-47D2-979B-1D41200AEF67}" type="slidenum">
              <a:rPr lang="es-MX" smtClean="0"/>
              <a:pPr>
                <a:defRPr/>
              </a:pPr>
              <a:t>44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47490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4 Elipse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6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8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0E8EDC3-2E26-4F7E-A397-A14F0D1B73A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0359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2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FCB88-9FCF-4155-B8A4-84F0E83957D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9880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2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6852D-7389-4E1D-B279-1C06C237827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4671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>
            <a:normAutofit/>
          </a:bodyPr>
          <a:lstStyle/>
          <a:p>
            <a:pPr lvl="0"/>
            <a:endParaRPr lang="es-MX" noProof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F67FC-C812-4AB9-82C5-E334BEA4B33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7072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2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E9B13-579A-4A27-9CF1-4E3B300A598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928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4 Rectángulo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6 Elipse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9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10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3F67B70-7E17-4D2E-B836-CA4FD89DD9B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0260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2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2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C02C9-3311-4721-95AE-A02082BF2D2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7884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9592380-4CC4-4A14-92E8-4423B51B288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5466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2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CAC82-F5EE-4D15-B82B-B9265AE7C89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0033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2 Rectángulo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3E36B27-D660-437A-962F-926E6A93562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37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48753FA-94CF-484D-9733-ACEAE038A55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0766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5 Proceso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6 Proceso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8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9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33E85B-0B94-48A5-BA79-E4853770192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505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7 Elipse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11 Rectángulo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033" name="8 Marcador de texto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E9C86907-CF8E-46F7-96E0-4EEE855DAE7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74" r:id="rId2"/>
    <p:sldLayoutId id="2147483780" r:id="rId3"/>
    <p:sldLayoutId id="2147483775" r:id="rId4"/>
    <p:sldLayoutId id="2147483781" r:id="rId5"/>
    <p:sldLayoutId id="2147483776" r:id="rId6"/>
    <p:sldLayoutId id="2147483782" r:id="rId7"/>
    <p:sldLayoutId id="2147483783" r:id="rId8"/>
    <p:sldLayoutId id="2147483784" r:id="rId9"/>
    <p:sldLayoutId id="2147483777" r:id="rId10"/>
    <p:sldLayoutId id="2147483778" r:id="rId11"/>
    <p:sldLayoutId id="2147483785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http://gsbs.utmb.edu/microbook/images/fig7_6.jpg" TargetMode="External"/><Relationship Id="rId2" Type="http://schemas.openxmlformats.org/officeDocument/2006/relationships/image" Target="../media/image18.bin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csb.org/pdb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http://www.biochem.mpg.de/oesterhelt/structure/graph/ferritin_hsal_fig1.jpg" TargetMode="External"/><Relationship Id="rId7" Type="http://schemas.openxmlformats.org/officeDocument/2006/relationships/hyperlink" Target="http://www.scripps.edu/mb/goodsell/" TargetMode="Externa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rcsb.org/pdb/molecules/pdb35_1.html" TargetMode="External"/><Relationship Id="rId5" Type="http://schemas.openxmlformats.org/officeDocument/2006/relationships/image" Target="../media/image39.png"/><Relationship Id="rId4" Type="http://schemas.openxmlformats.org/officeDocument/2006/relationships/hyperlink" Target="http://www.expasy.ch/cgi-bin/sw3d-search-ac?P02794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emistry.wustl.edu/~edudev/LabTutorials/Ferritin/FerritinTutorial.html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http://www.chemistry.wustl.edu/~edudev/LabTutorials/Ferritin/images/3fold.jpg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http://www.chemistry.wustl.edu/~edudev/LabTutorials/Ferritin/images/4fold.jpg" TargetMode="Externa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hyperlink" Target="javascript:openWin('PdbFiles/leu.html',%20'',%20'',%20800,%20600,%20MENUBAR,RESIZABLE,%20CENTER,%20STATUS,%20SCROLLBARS);" TargetMode="Externa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http://www.chemistry.wustl.edu/~edudev/LabTutorials/Ferritin/images/unitcell.jpg" TargetMode="Externa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58888" y="981075"/>
            <a:ext cx="7305675" cy="32131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b="1" dirty="0">
                <a:solidFill>
                  <a:schemeClr val="tx2">
                    <a:satMod val="130000"/>
                  </a:schemeClr>
                </a:solidFill>
                <a:effectLst/>
                <a:latin typeface="Comic Sans MS" pitchFamily="66" charset="0"/>
              </a:rPr>
              <a:t>Transporte y Almacenamiento: </a:t>
            </a:r>
            <a:r>
              <a:rPr lang="es-ES" b="1" dirty="0" err="1">
                <a:solidFill>
                  <a:schemeClr val="tx2">
                    <a:satMod val="130000"/>
                  </a:schemeClr>
                </a:solidFill>
                <a:effectLst/>
                <a:latin typeface="Comic Sans MS" pitchFamily="66" charset="0"/>
              </a:rPr>
              <a:t>Sideróforos</a:t>
            </a:r>
            <a:r>
              <a:rPr lang="es-ES" b="1" dirty="0">
                <a:solidFill>
                  <a:schemeClr val="tx2">
                    <a:satMod val="130000"/>
                  </a:schemeClr>
                </a:solidFill>
                <a:effectLst/>
                <a:latin typeface="Comic Sans MS" pitchFamily="66" charset="0"/>
              </a:rPr>
              <a:t>, </a:t>
            </a:r>
            <a:r>
              <a:rPr lang="es-ES" b="1" dirty="0" err="1">
                <a:solidFill>
                  <a:schemeClr val="tx2">
                    <a:satMod val="130000"/>
                  </a:schemeClr>
                </a:solidFill>
                <a:effectLst/>
                <a:latin typeface="Comic Sans MS" pitchFamily="66" charset="0"/>
              </a:rPr>
              <a:t>Transferrina</a:t>
            </a:r>
            <a:r>
              <a:rPr lang="es-ES" b="1" dirty="0">
                <a:solidFill>
                  <a:schemeClr val="tx2">
                    <a:satMod val="130000"/>
                  </a:schemeClr>
                </a:solidFill>
                <a:effectLst/>
                <a:latin typeface="Comic Sans MS" pitchFamily="66" charset="0"/>
              </a:rPr>
              <a:t>, Ferritina y Hemosiderina</a:t>
            </a:r>
            <a:endParaRPr lang="es-MX" b="1" dirty="0">
              <a:solidFill>
                <a:schemeClr val="tx2">
                  <a:satMod val="130000"/>
                </a:schemeClr>
              </a:solidFill>
              <a:effectLst/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Fig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4"/>
          <p:cNvSpPr>
            <a:spLocks noChangeArrowheads="1" noChangeShapeType="1" noTextEdit="1"/>
          </p:cNvSpPr>
          <p:nvPr/>
        </p:nvSpPr>
        <p:spPr bwMode="auto">
          <a:xfrm>
            <a:off x="1116013" y="1196975"/>
            <a:ext cx="6626225" cy="3424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s-MX" sz="3600" kern="10">
              <a:ln w="9525">
                <a:solidFill>
                  <a:schemeClr val="accent1"/>
                </a:solidFill>
                <a:round/>
                <a:headEnd/>
                <a:tailEnd/>
              </a:ln>
              <a:solidFill>
                <a:srgbClr val="FFFF66"/>
              </a:solidFill>
              <a:latin typeface="Times New Roman"/>
              <a:cs typeface="Times New Roman"/>
            </a:endParaRPr>
          </a:p>
        </p:txBody>
      </p:sp>
      <p:sp>
        <p:nvSpPr>
          <p:cNvPr id="16387" name="WordArt 5"/>
          <p:cNvSpPr>
            <a:spLocks noChangeArrowheads="1" noChangeShapeType="1" noTextEdit="1"/>
          </p:cNvSpPr>
          <p:nvPr/>
        </p:nvSpPr>
        <p:spPr bwMode="auto">
          <a:xfrm>
            <a:off x="5148263" y="4581525"/>
            <a:ext cx="3527425" cy="18716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MX" sz="3600" kern="10">
                <a:latin typeface="Comic Sans MS"/>
              </a:rPr>
              <a:t>*Sideróforos</a:t>
            </a:r>
          </a:p>
          <a:p>
            <a:pPr algn="ctr"/>
            <a:r>
              <a:rPr lang="es-MX" sz="3600" kern="10">
                <a:latin typeface="Comic Sans MS"/>
              </a:rPr>
              <a:t>*Transferrina</a:t>
            </a:r>
          </a:p>
        </p:txBody>
      </p:sp>
      <p:sp>
        <p:nvSpPr>
          <p:cNvPr id="16388" name="1 CuadroTexto"/>
          <p:cNvSpPr txBox="1">
            <a:spLocks noChangeArrowheads="1"/>
          </p:cNvSpPr>
          <p:nvPr/>
        </p:nvSpPr>
        <p:spPr bwMode="auto">
          <a:xfrm>
            <a:off x="2124075" y="1773238"/>
            <a:ext cx="583247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s-MX" sz="5400">
                <a:latin typeface="Comic Sans MS" pitchFamily="66" charset="0"/>
              </a:rPr>
              <a:t>Transportadores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0988"/>
            <a:ext cx="8229600" cy="89058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err="1">
                <a:solidFill>
                  <a:schemeClr val="accent5">
                    <a:lumMod val="75000"/>
                  </a:schemeClr>
                </a:solidFill>
                <a:effectLst/>
              </a:rPr>
              <a:t>Sideróforos</a:t>
            </a:r>
            <a:endParaRPr lang="es-MX" dirty="0"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Blip>
                <a:blip r:embed="rId2"/>
              </a:buBlip>
            </a:pPr>
            <a:r>
              <a:rPr lang="es-ES" dirty="0">
                <a:latin typeface="Arial" pitchFamily="34" charset="0"/>
                <a:cs typeface="Arial" pitchFamily="34" charset="0"/>
              </a:rPr>
              <a:t>S</a:t>
            </a:r>
            <a:r>
              <a:rPr lang="es-MX" dirty="0" err="1">
                <a:latin typeface="Arial" pitchFamily="34" charset="0"/>
                <a:cs typeface="Arial" pitchFamily="34" charset="0"/>
              </a:rPr>
              <a:t>ideros</a:t>
            </a:r>
            <a:r>
              <a:rPr lang="es-MX" dirty="0">
                <a:latin typeface="Arial" pitchFamily="34" charset="0"/>
                <a:cs typeface="Arial" pitchFamily="34" charset="0"/>
              </a:rPr>
              <a:t> </a:t>
            </a:r>
            <a:r>
              <a:rPr lang="es-MX" dirty="0" err="1">
                <a:latin typeface="Arial" pitchFamily="34" charset="0"/>
                <a:cs typeface="Arial" pitchFamily="34" charset="0"/>
              </a:rPr>
              <a:t>phoros</a:t>
            </a:r>
            <a:r>
              <a:rPr lang="es-MX" dirty="0">
                <a:latin typeface="Arial" pitchFamily="34" charset="0"/>
                <a:cs typeface="Arial" pitchFamily="34" charset="0"/>
              </a:rPr>
              <a:t> “portadores de hierro”</a:t>
            </a:r>
            <a:r>
              <a:rPr lang="es-ES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Blip>
                <a:blip r:embed="rId2"/>
              </a:buBlip>
            </a:pPr>
            <a:r>
              <a:rPr lang="es-MX" dirty="0">
                <a:latin typeface="Arial" pitchFamily="34" charset="0"/>
                <a:cs typeface="Arial" pitchFamily="34" charset="0"/>
              </a:rPr>
              <a:t>500 y 1000 Da </a:t>
            </a:r>
            <a:r>
              <a:rPr lang="es-ES" dirty="0">
                <a:latin typeface="Arial" pitchFamily="34" charset="0"/>
                <a:cs typeface="Arial" pitchFamily="34" charset="0"/>
              </a:rPr>
              <a:t>(PM).</a:t>
            </a:r>
          </a:p>
          <a:p>
            <a:pPr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Blip>
                <a:blip r:embed="rId2"/>
              </a:buBlip>
            </a:pPr>
            <a:r>
              <a:rPr lang="es-ES" dirty="0">
                <a:latin typeface="Arial" pitchFamily="34" charset="0"/>
                <a:cs typeface="Arial" pitchFamily="34" charset="0"/>
              </a:rPr>
              <a:t>B</a:t>
            </a:r>
            <a:r>
              <a:rPr lang="es-MX" dirty="0" err="1">
                <a:latin typeface="Arial" pitchFamily="34" charset="0"/>
                <a:cs typeface="Arial" pitchFamily="34" charset="0"/>
              </a:rPr>
              <a:t>acterias</a:t>
            </a:r>
            <a:r>
              <a:rPr lang="es-MX" dirty="0">
                <a:latin typeface="Arial" pitchFamily="34" charset="0"/>
                <a:cs typeface="Arial" pitchFamily="34" charset="0"/>
              </a:rPr>
              <a:t>, levaduras y hongos.</a:t>
            </a:r>
          </a:p>
          <a:p>
            <a:pPr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Blip>
                <a:blip r:embed="rId2"/>
              </a:buBlip>
            </a:pPr>
            <a:r>
              <a:rPr lang="es-MX" dirty="0">
                <a:latin typeface="Arial" pitchFamily="34" charset="0"/>
                <a:cs typeface="Arial" pitchFamily="34" charset="0"/>
              </a:rPr>
              <a:t>Agentes </a:t>
            </a:r>
            <a:r>
              <a:rPr lang="es-MX" dirty="0" err="1">
                <a:latin typeface="Arial" pitchFamily="34" charset="0"/>
                <a:cs typeface="Arial" pitchFamily="34" charset="0"/>
              </a:rPr>
              <a:t>quelatantes</a:t>
            </a:r>
            <a:r>
              <a:rPr lang="es-MX" dirty="0">
                <a:latin typeface="Arial" pitchFamily="34" charset="0"/>
                <a:cs typeface="Arial" pitchFamily="34" charset="0"/>
              </a:rPr>
              <a:t> específicos para el </a:t>
            </a:r>
            <a:r>
              <a:rPr lang="es-MX" sz="2400" dirty="0">
                <a:latin typeface="Arial" pitchFamily="34" charset="0"/>
                <a:cs typeface="Arial" pitchFamily="34" charset="0"/>
              </a:rPr>
              <a:t>Fe</a:t>
            </a:r>
            <a:r>
              <a:rPr lang="es-MX" sz="2400" baseline="30000" dirty="0">
                <a:latin typeface="Arial" pitchFamily="34" charset="0"/>
                <a:cs typeface="Arial" pitchFamily="34" charset="0"/>
              </a:rPr>
              <a:t>3+</a:t>
            </a:r>
            <a:r>
              <a:rPr lang="es-MX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s-MX" dirty="0">
                <a:latin typeface="Arial" pitchFamily="34" charset="0"/>
                <a:cs typeface="Arial" pitchFamily="34" charset="0"/>
              </a:rPr>
              <a:t>.</a:t>
            </a:r>
            <a:endParaRPr lang="es-MX" u="sng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Blip>
                <a:blip r:embed="rId2"/>
              </a:buBlip>
            </a:pPr>
            <a:r>
              <a:rPr lang="es-ES" dirty="0">
                <a:latin typeface="Arial" pitchFamily="34" charset="0"/>
                <a:cs typeface="Arial" pitchFamily="34" charset="0"/>
              </a:rPr>
              <a:t>C</a:t>
            </a:r>
            <a:r>
              <a:rPr lang="es-MX" dirty="0" err="1">
                <a:latin typeface="Arial" pitchFamily="34" charset="0"/>
                <a:cs typeface="Arial" pitchFamily="34" charset="0"/>
              </a:rPr>
              <a:t>onstante</a:t>
            </a:r>
            <a:r>
              <a:rPr lang="es-MX" dirty="0">
                <a:latin typeface="Arial" pitchFamily="34" charset="0"/>
                <a:cs typeface="Arial" pitchFamily="34" charset="0"/>
              </a:rPr>
              <a:t> de disociación del Fe, </a:t>
            </a:r>
            <a:r>
              <a:rPr lang="es-MX" dirty="0">
                <a:latin typeface="Arial" pitchFamily="34" charset="0"/>
                <a:ea typeface="Lucida Sans Unicode" pitchFamily="34" charset="0"/>
                <a:cs typeface="Arial" pitchFamily="34" charset="0"/>
              </a:rPr>
              <a:t>entre</a:t>
            </a:r>
            <a:r>
              <a:rPr lang="es-MX" dirty="0">
                <a:latin typeface="Arial" pitchFamily="34" charset="0"/>
                <a:cs typeface="Arial" pitchFamily="34" charset="0"/>
              </a:rPr>
              <a:t> 10</a:t>
            </a:r>
            <a:r>
              <a:rPr lang="es-MX" baseline="30000" dirty="0">
                <a:latin typeface="Arial" pitchFamily="34" charset="0"/>
                <a:cs typeface="Arial" pitchFamily="34" charset="0"/>
              </a:rPr>
              <a:t>22</a:t>
            </a:r>
            <a:r>
              <a:rPr lang="es-MX" dirty="0">
                <a:latin typeface="Arial" pitchFamily="34" charset="0"/>
                <a:cs typeface="Arial" pitchFamily="34" charset="0"/>
              </a:rPr>
              <a:t> y 10</a:t>
            </a:r>
            <a:r>
              <a:rPr lang="es-MX" baseline="30000" dirty="0">
                <a:latin typeface="Arial" pitchFamily="34" charset="0"/>
                <a:cs typeface="Arial" pitchFamily="34" charset="0"/>
              </a:rPr>
              <a:t>55</a:t>
            </a:r>
            <a:r>
              <a:rPr lang="es-MX" dirty="0">
                <a:latin typeface="Arial" pitchFamily="34" charset="0"/>
                <a:cs typeface="Arial" pitchFamily="34" charset="0"/>
              </a:rPr>
              <a:t> </a:t>
            </a:r>
            <a:r>
              <a:rPr lang="es-ES" dirty="0">
                <a:latin typeface="Arial" pitchFamily="34" charset="0"/>
                <a:cs typeface="Arial" pitchFamily="34" charset="0"/>
              </a:rPr>
              <a:t>comparada con </a:t>
            </a:r>
            <a:r>
              <a:rPr lang="es-MX" dirty="0" err="1">
                <a:latin typeface="Arial" pitchFamily="34" charset="0"/>
                <a:cs typeface="Arial" pitchFamily="34" charset="0"/>
              </a:rPr>
              <a:t>transferrina</a:t>
            </a:r>
            <a:r>
              <a:rPr lang="es-MX" dirty="0">
                <a:latin typeface="Arial" pitchFamily="34" charset="0"/>
                <a:cs typeface="Arial" pitchFamily="34" charset="0"/>
              </a:rPr>
              <a:t> (10</a:t>
            </a:r>
            <a:r>
              <a:rPr lang="es-MX" baseline="30000" dirty="0">
                <a:latin typeface="Arial" pitchFamily="34" charset="0"/>
                <a:cs typeface="Arial" pitchFamily="34" charset="0"/>
              </a:rPr>
              <a:t>23</a:t>
            </a:r>
            <a:r>
              <a:rPr lang="es-MX" dirty="0">
                <a:latin typeface="Arial" pitchFamily="34" charset="0"/>
                <a:cs typeface="Arial" pitchFamily="34" charset="0"/>
              </a:rPr>
              <a:t>)</a:t>
            </a:r>
            <a:r>
              <a:rPr lang="es-ES" dirty="0">
                <a:latin typeface="Arial" pitchFamily="34" charset="0"/>
                <a:cs typeface="Arial" pitchFamily="34" charset="0"/>
              </a:rPr>
              <a:t>.</a:t>
            </a:r>
            <a:endParaRPr lang="es-MX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0" y="5529263"/>
            <a:ext cx="91440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es-MX" sz="1600">
                <a:latin typeface="Arial" charset="0"/>
                <a:cs typeface="Arial" charset="0"/>
              </a:rPr>
              <a:t>J. Sergio Casas, Angeles Sánchez, José C. Sánchez; Química Bioinorgánica. 2000</a:t>
            </a:r>
            <a:r>
              <a:rPr lang="es-MX" sz="1600">
                <a:latin typeface="Times New Roman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es-ES" sz="1600">
                <a:latin typeface="Arial" charset="0"/>
              </a:rPr>
              <a:t>Lilian Sánchez*, Sucel Ortiz** y Annia Hernandez** Rev. Salud Anim. Vol. 25 No. 1 (2003): 27-33. Obtención de sideróforos a partir de burkholderia cepacia y optimización del medio de cultivo para su producción</a:t>
            </a:r>
            <a:endParaRPr lang="es-MX" sz="1600">
              <a:latin typeface="Arial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3609975" cy="11398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dirty="0" err="1">
                <a:solidFill>
                  <a:schemeClr val="tx2">
                    <a:satMod val="130000"/>
                  </a:schemeClr>
                </a:solidFill>
                <a:effectLst/>
              </a:rPr>
              <a:t>Sideróforos</a:t>
            </a:r>
            <a:endParaRPr lang="es-MX" dirty="0">
              <a:solidFill>
                <a:schemeClr val="tx2">
                  <a:satMod val="130000"/>
                </a:schemeClr>
              </a:solidFill>
              <a:effectLst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1412875"/>
            <a:ext cx="3538538" cy="3743325"/>
          </a:xfrm>
        </p:spPr>
        <p:txBody>
          <a:bodyPr>
            <a:normAutofit/>
          </a:bodyPr>
          <a:lstStyle/>
          <a:p>
            <a:pPr marL="365760" indent="-283464" algn="just"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Blip>
                <a:blip r:embed="rId2"/>
              </a:buBlip>
              <a:defRPr/>
            </a:pPr>
            <a:r>
              <a:rPr lang="es-MX" dirty="0" err="1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Hidrox</a:t>
            </a:r>
            <a:r>
              <a:rPr lang="es-ES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s-MX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matos </a:t>
            </a:r>
            <a:r>
              <a:rPr lang="es-MX" dirty="0">
                <a:latin typeface="Arial" pitchFamily="34" charset="0"/>
                <a:cs typeface="Arial" pitchFamily="34" charset="0"/>
              </a:rPr>
              <a:t>(secretados por hongos)</a:t>
            </a:r>
            <a:r>
              <a:rPr lang="es-E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65760" indent="-283464" algn="just"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None/>
              <a:defRPr/>
            </a:pPr>
            <a:endParaRPr lang="es-ES" dirty="0">
              <a:latin typeface="Arial" pitchFamily="34" charset="0"/>
              <a:cs typeface="Arial" pitchFamily="34" charset="0"/>
            </a:endParaRPr>
          </a:p>
          <a:p>
            <a:pPr marL="365760" indent="-283464" algn="just"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None/>
              <a:defRPr/>
            </a:pPr>
            <a:endParaRPr lang="es-ES" dirty="0">
              <a:cs typeface="Times New Roman" pitchFamily="18" charset="0"/>
            </a:endParaRPr>
          </a:p>
          <a:p>
            <a:pPr marL="365760" indent="-283464" algn="just"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Blip>
                <a:blip r:embed="rId2"/>
              </a:buBlip>
              <a:defRPr/>
            </a:pPr>
            <a:r>
              <a:rPr lang="es-MX" dirty="0" err="1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Catecolatos</a:t>
            </a:r>
            <a:r>
              <a:rPr lang="es-MX" dirty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s-MX" dirty="0">
                <a:latin typeface="Arial" pitchFamily="34" charset="0"/>
                <a:cs typeface="Arial" pitchFamily="34" charset="0"/>
              </a:rPr>
              <a:t>(bacterias)</a:t>
            </a:r>
            <a:r>
              <a:rPr lang="es-ES" dirty="0">
                <a:latin typeface="Arial" pitchFamily="34" charset="0"/>
                <a:cs typeface="Arial" pitchFamily="34" charset="0"/>
              </a:rPr>
              <a:t>.</a:t>
            </a:r>
            <a:endParaRPr lang="es-MX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52400" y="5851525"/>
            <a:ext cx="89916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sz="1600">
                <a:latin typeface="Arial" charset="0"/>
                <a:cs typeface="Arial" charset="0"/>
              </a:rPr>
              <a:t>Susana Campoy Sánchez, 2002. Universidad Autónoma de Barcelona. </a:t>
            </a:r>
            <a:r>
              <a:rPr lang="es-ES" sz="1600">
                <a:latin typeface="Arial" charset="0"/>
                <a:cs typeface="Arial" charset="0"/>
              </a:rPr>
              <a:t>“</a:t>
            </a:r>
            <a:r>
              <a:rPr lang="es-MX" sz="1600">
                <a:latin typeface="Arial" charset="0"/>
                <a:cs typeface="Arial" charset="0"/>
              </a:rPr>
              <a:t>IMPORTANCIA DE LOS METALOREGULADORES FUR Y ZUR EN LA VIRULENCIA DE </a:t>
            </a:r>
            <a:r>
              <a:rPr lang="es-MX" sz="1600" i="1">
                <a:latin typeface="Arial" charset="0"/>
                <a:cs typeface="Arial" charset="0"/>
              </a:rPr>
              <a:t>Salmonella typhimurium</a:t>
            </a:r>
            <a:r>
              <a:rPr lang="es-MX" sz="2000" i="1">
                <a:latin typeface="Arial" charset="0"/>
                <a:cs typeface="Arial" charset="0"/>
              </a:rPr>
              <a:t>.</a:t>
            </a:r>
            <a:r>
              <a:rPr lang="es-MX" sz="2000">
                <a:latin typeface="Times New Roman" pitchFamily="18" charset="0"/>
              </a:rPr>
              <a:t> </a:t>
            </a:r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765175"/>
            <a:ext cx="2095500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429000"/>
            <a:ext cx="2520950" cy="239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4716463" y="2060575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3851275" y="4221163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33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dirty="0" err="1">
                <a:solidFill>
                  <a:schemeClr val="tx2">
                    <a:satMod val="130000"/>
                  </a:schemeClr>
                </a:solidFill>
                <a:effectLst/>
              </a:rPr>
              <a:t>Sideróforos</a:t>
            </a:r>
            <a:endParaRPr lang="es-MX" dirty="0">
              <a:solidFill>
                <a:schemeClr val="tx2">
                  <a:satMod val="130000"/>
                </a:schemeClr>
              </a:solidFill>
              <a:effectLst/>
            </a:endParaRPr>
          </a:p>
        </p:txBody>
      </p:sp>
      <p:graphicFrame>
        <p:nvGraphicFramePr>
          <p:cNvPr id="22586" name="Group 58"/>
          <p:cNvGraphicFramePr>
            <a:graphicFrameLocks noGrp="1"/>
          </p:cNvGraphicFramePr>
          <p:nvPr>
            <p:ph type="tbl" idx="1"/>
          </p:nvPr>
        </p:nvGraphicFramePr>
        <p:xfrm>
          <a:off x="533400" y="685800"/>
          <a:ext cx="7772400" cy="5943600"/>
        </p:xfrm>
        <a:graphic>
          <a:graphicData uri="http://schemas.openxmlformats.org/drawingml/2006/table">
            <a:tbl>
              <a:tblPr/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Aerobactin</a:t>
                      </a:r>
                      <a:r>
                        <a:rPr kumimoji="0" lang="es-MX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Aerobactin</a:t>
                      </a:r>
                      <a:r>
                        <a:rPr kumimoji="0" lang="es-MX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Rhizoferrin</a:t>
                      </a: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Rhizoferrin</a:t>
                      </a:r>
                      <a:r>
                        <a:rPr kumimoji="0" lang="es-MX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Coprogen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Coprogen</a:t>
                      </a:r>
                      <a:r>
                        <a:rPr kumimoji="0" lang="es-MX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Desferricoprogen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Desferricoprogen</a:t>
                      </a:r>
                      <a:r>
                        <a:rPr kumimoji="0" lang="es-MX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Neocoprogen I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Neocoprogen</a:t>
                      </a:r>
                      <a:r>
                        <a:rPr kumimoji="0" lang="es-MX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Neocoprogen II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Neocoprogen</a:t>
                      </a:r>
                      <a:r>
                        <a:rPr kumimoji="0" lang="es-MX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II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Ferrichrome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Ferrichrome</a:t>
                      </a:r>
                      <a:r>
                        <a:rPr kumimoji="0" lang="es-MX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Ferrichrome 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Ferrichrome</a:t>
                      </a:r>
                      <a:r>
                        <a:rPr kumimoji="0" lang="es-MX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Ferrichrome C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Ferrichrome</a:t>
                      </a:r>
                      <a:r>
                        <a:rPr kumimoji="0" lang="es-MX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C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Ferrichrysin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Ferrichrysin</a:t>
                      </a:r>
                      <a:r>
                        <a:rPr kumimoji="0" lang="es-MX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Ferricrocin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Ferricrocin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Ferrirubin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Ferrirubin</a:t>
                      </a:r>
                      <a:r>
                        <a:rPr kumimoji="0" lang="es-MX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Ferrirhodin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Ferrirhodin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Hexahydroferrirhodin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Hexahydroferrirhodin</a:t>
                      </a:r>
                      <a:r>
                        <a:rPr kumimoji="0" lang="es-MX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Tetraglycylferrichrome</a:t>
                      </a:r>
                      <a:r>
                        <a:rPr kumimoji="0" lang="es-MX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s-MX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Tetraglycylferrichrome</a:t>
                      </a:r>
                      <a:r>
                        <a:rPr kumimoji="0" lang="es-MX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ChangeArrowheads="1"/>
          </p:cNvSpPr>
          <p:nvPr/>
        </p:nvSpPr>
        <p:spPr bwMode="auto">
          <a:xfrm>
            <a:off x="2286000" y="2028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graphicFrame>
        <p:nvGraphicFramePr>
          <p:cNvPr id="20483" name="Object 2"/>
          <p:cNvGraphicFramePr>
            <a:graphicFrameLocks noChangeAspect="1"/>
          </p:cNvGraphicFramePr>
          <p:nvPr/>
        </p:nvGraphicFramePr>
        <p:xfrm>
          <a:off x="539750" y="765175"/>
          <a:ext cx="8001000" cy="490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458587" imgH="3343742" progId="Paint.Picture">
                  <p:embed/>
                </p:oleObj>
              </mc:Choice>
              <mc:Fallback>
                <p:oleObj r:id="rId2" imgW="5458587" imgH="334374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765175"/>
                        <a:ext cx="8001000" cy="4900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331913" y="0"/>
            <a:ext cx="6248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3600" b="1" dirty="0" err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Ferricromo</a:t>
            </a:r>
            <a:endParaRPr lang="es-MX" sz="36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6248400"/>
            <a:ext cx="914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MX" sz="2000" b="1" u="sng">
                <a:latin typeface="Arial" charset="0"/>
                <a:cs typeface="Arial" charset="0"/>
              </a:rPr>
              <a:t>Biochem. Soc. Trans.. (2002) 30, (698–702) (Printed in Great Britain) </a:t>
            </a:r>
            <a:endParaRPr lang="es-MX" sz="20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2209800" y="11287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graphicFrame>
        <p:nvGraphicFramePr>
          <p:cNvPr id="21507" name="Object 2"/>
          <p:cNvGraphicFramePr>
            <a:graphicFrameLocks noChangeAspect="1"/>
          </p:cNvGraphicFramePr>
          <p:nvPr/>
        </p:nvGraphicFramePr>
        <p:xfrm>
          <a:off x="323850" y="765175"/>
          <a:ext cx="8569325" cy="548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485714" imgH="5334745" progId="Paint.Picture">
                  <p:embed/>
                </p:oleObj>
              </mc:Choice>
              <mc:Fallback>
                <p:oleObj r:id="rId2" imgW="5485714" imgH="5334745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765175"/>
                        <a:ext cx="8569325" cy="548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547813" y="0"/>
            <a:ext cx="5867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3200" b="1" dirty="0" err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Triacetilfusaranina</a:t>
            </a:r>
            <a:r>
              <a:rPr lang="es-ES" sz="32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</a:t>
            </a:r>
            <a:r>
              <a:rPr lang="es-ES" sz="3200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MX" sz="32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6461125"/>
            <a:ext cx="914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MX" sz="2000" b="1" u="sng">
                <a:latin typeface="Arial" charset="0"/>
                <a:cs typeface="Arial" charset="0"/>
              </a:rPr>
              <a:t>Biochem. Soc. Trans.. (2002) 30, (698–702) (Printed in Great Britain) </a:t>
            </a:r>
            <a:endParaRPr lang="es-MX" sz="20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b="1" dirty="0" err="1">
                <a:solidFill>
                  <a:schemeClr val="accent5">
                    <a:lumMod val="75000"/>
                  </a:schemeClr>
                </a:solidFill>
                <a:effectLst/>
              </a:rPr>
              <a:t>Ferrioxamina</a:t>
            </a:r>
            <a:r>
              <a:rPr lang="es-ES" b="1" dirty="0">
                <a:solidFill>
                  <a:schemeClr val="accent5">
                    <a:lumMod val="75000"/>
                  </a:schemeClr>
                </a:solidFill>
                <a:effectLst/>
              </a:rPr>
              <a:t> B </a:t>
            </a:r>
            <a:endParaRPr lang="es-MX" b="1" dirty="0"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2667000" y="1981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sp>
        <p:nvSpPr>
          <p:cNvPr id="22532" name="Rectangle 6"/>
          <p:cNvSpPr>
            <a:spLocks noChangeArrowheads="1"/>
          </p:cNvSpPr>
          <p:nvPr/>
        </p:nvSpPr>
        <p:spPr bwMode="auto">
          <a:xfrm>
            <a:off x="2605088" y="1052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sp>
        <p:nvSpPr>
          <p:cNvPr id="22533" name="Rectangle 7"/>
          <p:cNvSpPr>
            <a:spLocks noChangeArrowheads="1"/>
          </p:cNvSpPr>
          <p:nvPr/>
        </p:nvSpPr>
        <p:spPr bwMode="auto">
          <a:xfrm>
            <a:off x="0" y="6248400"/>
            <a:ext cx="914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MX" sz="2000" b="1" u="sng">
                <a:latin typeface="Arial" charset="0"/>
                <a:cs typeface="Arial" charset="0"/>
              </a:rPr>
              <a:t>Biochem. Soc. Trans.. (2002) 30, (698–702) (Printed in Great Britain) </a:t>
            </a:r>
            <a:endParaRPr lang="es-MX" sz="2000">
              <a:latin typeface="Times New Roman" pitchFamily="18" charset="0"/>
            </a:endParaRPr>
          </a:p>
        </p:txBody>
      </p:sp>
      <p:pic>
        <p:nvPicPr>
          <p:cNvPr id="2253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25538"/>
            <a:ext cx="80645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921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sz="3800" b="1" dirty="0" err="1">
                <a:solidFill>
                  <a:schemeClr val="accent5">
                    <a:lumMod val="75000"/>
                  </a:schemeClr>
                </a:solidFill>
                <a:effectLst/>
              </a:rPr>
              <a:t>Enterobactina</a:t>
            </a:r>
            <a:r>
              <a:rPr lang="es-ES" sz="3800" b="1" dirty="0">
                <a:solidFill>
                  <a:schemeClr val="accent5">
                    <a:lumMod val="75000"/>
                  </a:schemeClr>
                </a:solidFill>
                <a:effectLst/>
              </a:rPr>
              <a:t> </a:t>
            </a:r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0" y="1309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s-MX"/>
          </a:p>
        </p:txBody>
      </p:sp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1258888" y="836613"/>
          <a:ext cx="7056437" cy="504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3933333" imgH="4753639" progId="Paint.Picture">
                  <p:embed/>
                </p:oleObj>
              </mc:Choice>
              <mc:Fallback>
                <p:oleObj name="Imagen de mapa de bits" r:id="rId2" imgW="3933333" imgH="4753639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836613"/>
                        <a:ext cx="7056437" cy="504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0" y="6248400"/>
            <a:ext cx="914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MX" sz="2000" b="1" u="sng">
                <a:latin typeface="Arial" charset="0"/>
                <a:cs typeface="Arial" charset="0"/>
              </a:rPr>
              <a:t>Biochem. Soc. Trans.. (2002) 30, (698–702) (Printed in Great Britain) </a:t>
            </a:r>
            <a:endParaRPr lang="es-MX" sz="20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SIDE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8" t="12779" r="20113" b="37511"/>
          <a:stretch>
            <a:fillRect/>
          </a:stretch>
        </p:blipFill>
        <p:spPr bwMode="auto">
          <a:xfrm>
            <a:off x="323850" y="260350"/>
            <a:ext cx="8424863" cy="610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5724525" y="620713"/>
            <a:ext cx="3024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b="1">
                <a:solidFill>
                  <a:schemeClr val="bg1"/>
                </a:solidFill>
              </a:rPr>
              <a:t>Fe-enterobactina</a:t>
            </a:r>
          </a:p>
        </p:txBody>
      </p:sp>
      <p:sp>
        <p:nvSpPr>
          <p:cNvPr id="24580" name="Rectangle 6"/>
          <p:cNvSpPr>
            <a:spLocks noChangeArrowheads="1"/>
          </p:cNvSpPr>
          <p:nvPr/>
        </p:nvSpPr>
        <p:spPr bwMode="auto">
          <a:xfrm>
            <a:off x="250825" y="6491288"/>
            <a:ext cx="88931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s-MX"/>
              <a:t>J. Sergio Casas, Angeles Sánchez, José C. Sánchez; Química Bioinorgánica. 2000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66878" y="209549"/>
            <a:ext cx="7488237" cy="11398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dirty="0">
                <a:solidFill>
                  <a:schemeClr val="tx2">
                    <a:satMod val="130000"/>
                  </a:schemeClr>
                </a:solidFill>
                <a:effectLst/>
              </a:rPr>
              <a:t>Generalidades Fe.</a:t>
            </a:r>
            <a:endParaRPr lang="es-MX" dirty="0">
              <a:solidFill>
                <a:schemeClr val="tx2">
                  <a:satMod val="130000"/>
                </a:schemeClr>
              </a:solidFill>
              <a:effectLst/>
            </a:endParaRPr>
          </a:p>
        </p:txBody>
      </p:sp>
      <p:pic>
        <p:nvPicPr>
          <p:cNvPr id="10243" name="Picture 4" descr="F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650" y="0"/>
            <a:ext cx="203835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435" name="Group 3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788916"/>
              </p:ext>
            </p:extLst>
          </p:nvPr>
        </p:nvGraphicFramePr>
        <p:xfrm>
          <a:off x="266700" y="1124744"/>
          <a:ext cx="4191000" cy="5140936"/>
        </p:xfrm>
        <a:graphic>
          <a:graphicData uri="http://schemas.openxmlformats.org/drawingml/2006/table">
            <a:tbl>
              <a:tblPr/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Abundancia  en corteza terrestre (%)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Elemento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46.71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27.69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8.07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5.05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Fe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3.65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2.75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Na</a:t>
                      </a:r>
                      <a:endParaRPr kumimoji="0" lang="es-MX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2.58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4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2.08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3440" name="Group 3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400924"/>
              </p:ext>
            </p:extLst>
          </p:nvPr>
        </p:nvGraphicFramePr>
        <p:xfrm>
          <a:off x="4724400" y="1752600"/>
          <a:ext cx="4191000" cy="3949700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4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Número atómico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26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Valencia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2,3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Estado de oxidación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+2, 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+3 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Configuración electrónica 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[Ar]3d</a:t>
                      </a:r>
                      <a:r>
                        <a:rPr kumimoji="0" lang="es-MX" sz="2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6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4s</a:t>
                      </a:r>
                      <a:r>
                        <a:rPr kumimoji="0" lang="es-MX" sz="2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Unicode MS" pitchFamily="34" charset="-128"/>
                        </a:rPr>
                        <a:t>  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Masa atómica (g/mol)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55,847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441" name="Text Box 369"/>
          <p:cNvSpPr txBox="1">
            <a:spLocks noChangeArrowheads="1"/>
          </p:cNvSpPr>
          <p:nvPr/>
        </p:nvSpPr>
        <p:spPr bwMode="auto">
          <a:xfrm>
            <a:off x="0" y="6096000"/>
            <a:ext cx="8915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2000" u="sng" dirty="0">
                <a:solidFill>
                  <a:schemeClr val="accent6"/>
                </a:solidFill>
                <a:latin typeface="Arial" charset="0"/>
                <a:cs typeface="Times New Roman" pitchFamily="18" charset="0"/>
              </a:rPr>
              <a:t>http://www.lenntech.com/espanol/tabla-peiodica/Fe.htm</a:t>
            </a:r>
            <a:r>
              <a:rPr lang="es-MX" sz="2400" u="sng" dirty="0">
                <a:solidFill>
                  <a:schemeClr val="accent6"/>
                </a:solidFill>
                <a:latin typeface="Times New Roman" pitchFamily="18" charset="0"/>
              </a:rPr>
              <a:t> </a:t>
            </a:r>
            <a:r>
              <a:rPr lang="es-MX" sz="2000" u="sng" dirty="0">
                <a:solidFill>
                  <a:schemeClr val="accent6"/>
                </a:solidFill>
                <a:latin typeface="Arial" charset="0"/>
                <a:cs typeface="Times New Roman" pitchFamily="18" charset="0"/>
              </a:rPr>
              <a:t>http://www.lenntech.com/espanol/tabla-peiodica/abundancia.htm</a:t>
            </a:r>
            <a:r>
              <a:rPr lang="es-MX" sz="2000" dirty="0">
                <a:solidFill>
                  <a:schemeClr val="accent6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b="1" dirty="0" err="1">
                <a:solidFill>
                  <a:schemeClr val="tx2">
                    <a:satMod val="130000"/>
                  </a:schemeClr>
                </a:solidFill>
                <a:effectLst/>
              </a:rPr>
              <a:t>Sideróforos</a:t>
            </a:r>
            <a:endParaRPr lang="es-MX" b="1" dirty="0">
              <a:solidFill>
                <a:schemeClr val="tx2">
                  <a:satMod val="130000"/>
                </a:schemeClr>
              </a:solidFill>
              <a:effectLst/>
            </a:endParaRPr>
          </a:p>
        </p:txBody>
      </p:sp>
      <p:sp>
        <p:nvSpPr>
          <p:cNvPr id="25603" name="Rectangle 16"/>
          <p:cNvSpPr>
            <a:spLocks noChangeArrowheads="1"/>
          </p:cNvSpPr>
          <p:nvPr/>
        </p:nvSpPr>
        <p:spPr bwMode="auto">
          <a:xfrm>
            <a:off x="1771650" y="2538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graphicFrame>
        <p:nvGraphicFramePr>
          <p:cNvPr id="25604" name="Object 15"/>
          <p:cNvGraphicFramePr>
            <a:graphicFrameLocks noChangeAspect="1"/>
          </p:cNvGraphicFramePr>
          <p:nvPr/>
        </p:nvGraphicFramePr>
        <p:xfrm>
          <a:off x="0" y="99060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609524" imgH="2734057" progId="Paint.Picture">
                  <p:embed/>
                </p:oleObj>
              </mc:Choice>
              <mc:Fallback>
                <p:oleObj r:id="rId2" imgW="8609524" imgH="2734057" progId="Paint.Picture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99060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ChangeArrowheads="1"/>
          </p:cNvSpPr>
          <p:nvPr/>
        </p:nvSpPr>
        <p:spPr bwMode="auto">
          <a:xfrm>
            <a:off x="1704975" y="1524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pic>
        <p:nvPicPr>
          <p:cNvPr id="26627" name="Picture 2" descr="http://gsbs.utmb.edu/microbook/images/fig7_6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5888"/>
            <a:ext cx="8604250" cy="665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ChangeArrowheads="1"/>
          </p:cNvSpPr>
          <p:nvPr/>
        </p:nvSpPr>
        <p:spPr bwMode="auto">
          <a:xfrm>
            <a:off x="2705100" y="1981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398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err="1">
                <a:solidFill>
                  <a:schemeClr val="tx2">
                    <a:satMod val="130000"/>
                  </a:schemeClr>
                </a:solidFill>
                <a:effectLst/>
              </a:rPr>
              <a:t>Transferrina</a:t>
            </a:r>
            <a:endParaRPr lang="es-ES" b="1" dirty="0">
              <a:solidFill>
                <a:schemeClr val="tx2">
                  <a:satMod val="130000"/>
                </a:schemeClr>
              </a:solidFill>
              <a:effectLst/>
            </a:endParaRPr>
          </a:p>
        </p:txBody>
      </p:sp>
      <p:sp>
        <p:nvSpPr>
          <p:cNvPr id="30724" name="Rectangle 6"/>
          <p:cNvSpPr>
            <a:spLocks noGrp="1" noChangeArrowheads="1"/>
          </p:cNvSpPr>
          <p:nvPr>
            <p:ph idx="1"/>
          </p:nvPr>
        </p:nvSpPr>
        <p:spPr>
          <a:xfrm>
            <a:off x="468313" y="1196975"/>
            <a:ext cx="8362950" cy="4924425"/>
          </a:xfrm>
        </p:spPr>
        <p:txBody>
          <a:bodyPr/>
          <a:lstStyle/>
          <a:p>
            <a:r>
              <a:rPr lang="es-ES" dirty="0" err="1">
                <a:latin typeface="Arial" charset="0"/>
              </a:rPr>
              <a:t>Glucoproteína</a:t>
            </a:r>
            <a:r>
              <a:rPr lang="es-ES" dirty="0">
                <a:latin typeface="Arial" charset="0"/>
              </a:rPr>
              <a:t> compuesta por unos 700 </a:t>
            </a:r>
            <a:r>
              <a:rPr lang="es-ES" dirty="0" err="1">
                <a:latin typeface="Arial" charset="0"/>
              </a:rPr>
              <a:t>a.a</a:t>
            </a:r>
            <a:r>
              <a:rPr lang="es-ES" dirty="0">
                <a:latin typeface="Arial" charset="0"/>
              </a:rPr>
              <a:t>.</a:t>
            </a:r>
          </a:p>
          <a:p>
            <a:r>
              <a:rPr lang="es-ES" dirty="0">
                <a:latin typeface="Arial" charset="0"/>
              </a:rPr>
              <a:t>80 </a:t>
            </a:r>
            <a:r>
              <a:rPr lang="es-ES" dirty="0" err="1">
                <a:latin typeface="Arial" charset="0"/>
              </a:rPr>
              <a:t>kDa</a:t>
            </a:r>
            <a:r>
              <a:rPr lang="es-ES" dirty="0">
                <a:latin typeface="Arial" charset="0"/>
              </a:rPr>
              <a:t> de peso molecular .</a:t>
            </a:r>
          </a:p>
          <a:p>
            <a:r>
              <a:rPr lang="es-ES" dirty="0">
                <a:latin typeface="Arial" charset="0"/>
              </a:rPr>
              <a:t>Sintetizada en el hígado como </a:t>
            </a:r>
            <a:r>
              <a:rPr lang="es-ES" dirty="0" err="1">
                <a:latin typeface="Arial" charset="0"/>
              </a:rPr>
              <a:t>apotransferrina</a:t>
            </a:r>
            <a:r>
              <a:rPr lang="es-ES" dirty="0">
                <a:latin typeface="Arial" charset="0"/>
              </a:rPr>
              <a:t>.</a:t>
            </a:r>
          </a:p>
          <a:p>
            <a:r>
              <a:rPr lang="es-ES" dirty="0">
                <a:latin typeface="Arial" charset="0"/>
              </a:rPr>
              <a:t>Posee 2 dominios homólogos de unión para el hierro férrico (</a:t>
            </a:r>
            <a:r>
              <a:rPr lang="es-ES" dirty="0"/>
              <a:t>160 residuos de </a:t>
            </a:r>
            <a:r>
              <a:rPr lang="es-ES" dirty="0" err="1"/>
              <a:t>a.a</a:t>
            </a:r>
            <a:r>
              <a:rPr lang="es-ES" dirty="0"/>
              <a:t> por dominio aprox.).</a:t>
            </a:r>
            <a:endParaRPr lang="es-ES" dirty="0">
              <a:latin typeface="Arial" charset="0"/>
            </a:endParaRPr>
          </a:p>
          <a:p>
            <a:r>
              <a:rPr lang="es-ES" dirty="0">
                <a:latin typeface="Arial" charset="0"/>
              </a:rPr>
              <a:t>Proteínas </a:t>
            </a:r>
            <a:r>
              <a:rPr lang="es-ES" dirty="0" err="1">
                <a:latin typeface="Arial" charset="0"/>
              </a:rPr>
              <a:t>bilobales</a:t>
            </a:r>
            <a:r>
              <a:rPr lang="es-ES" dirty="0">
                <a:latin typeface="Arial" charset="0"/>
              </a:rPr>
              <a:t> (N y C) similares.</a:t>
            </a:r>
          </a:p>
        </p:txBody>
      </p:sp>
      <p:sp>
        <p:nvSpPr>
          <p:cNvPr id="30725" name="Rectangle 7"/>
          <p:cNvSpPr>
            <a:spLocks noChangeArrowheads="1"/>
          </p:cNvSpPr>
          <p:nvPr/>
        </p:nvSpPr>
        <p:spPr bwMode="auto">
          <a:xfrm>
            <a:off x="0" y="6435725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449263" algn="ctr"/>
            <a:r>
              <a:rPr lang="en-GB"/>
              <a:t>A. Jacobs and M. Worwood    Iron in Biochemistry and Medicine., 1974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Transf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r="18358" b="16872"/>
          <a:stretch>
            <a:fillRect/>
          </a:stretch>
        </p:blipFill>
        <p:spPr bwMode="auto">
          <a:xfrm>
            <a:off x="360363" y="100013"/>
            <a:ext cx="8532812" cy="678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576263" y="5897563"/>
            <a:ext cx="3203575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s-MX">
                <a:solidFill>
                  <a:srgbClr val="000099"/>
                </a:solidFill>
              </a:rPr>
              <a:t>J. Sergio Casas, Angeles Sánchez, José C. Sánchez; Química Bioinorgánica. 2000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196975"/>
            <a:ext cx="8532813" cy="4321175"/>
          </a:xfrm>
        </p:spPr>
        <p:txBody>
          <a:bodyPr/>
          <a:lstStyle/>
          <a:p>
            <a:r>
              <a:rPr lang="es-ES" sz="3600" dirty="0"/>
              <a:t>El sitio de enlace del Fe  en la región de </a:t>
            </a:r>
            <a:r>
              <a:rPr lang="es-ES" sz="3600" dirty="0" err="1"/>
              <a:t>interdominio</a:t>
            </a:r>
            <a:r>
              <a:rPr lang="es-ES" sz="3600" dirty="0"/>
              <a:t>.</a:t>
            </a:r>
          </a:p>
          <a:p>
            <a:r>
              <a:rPr lang="es-ES" sz="3600" dirty="0"/>
              <a:t>Incorporación del metal a la </a:t>
            </a:r>
            <a:r>
              <a:rPr lang="es-ES" sz="3600" dirty="0" err="1"/>
              <a:t>apoenzima</a:t>
            </a:r>
            <a:r>
              <a:rPr lang="es-ES" sz="3600" dirty="0"/>
              <a:t>: cierre de dominios, atenazando al Fe y al anión carbonato .</a:t>
            </a:r>
          </a:p>
          <a:p>
            <a:r>
              <a:rPr lang="es-ES" sz="3600" dirty="0"/>
              <a:t>Contiene un N terminal de un residuo de aminoácido por molécula. (</a:t>
            </a:r>
            <a:r>
              <a:rPr lang="es-ES" sz="3600" dirty="0" err="1"/>
              <a:t>Valina</a:t>
            </a:r>
            <a:r>
              <a:rPr lang="es-ES" sz="3600" dirty="0"/>
              <a:t>). </a:t>
            </a:r>
            <a:endParaRPr lang="es-ES" dirty="0"/>
          </a:p>
        </p:txBody>
      </p:sp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0" y="6216650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s-ES"/>
              <a:t>Susana Campoy Sánchez, 2002 Importancia de los Metaloreguladores Fur y Zur </a:t>
            </a:r>
          </a:p>
          <a:p>
            <a:pPr algn="just"/>
            <a:r>
              <a:rPr lang="es-ES"/>
              <a:t>en la virulencia de Salmonella tiphymurium.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7338"/>
            <a:ext cx="8362950" cy="3455987"/>
          </a:xfrm>
        </p:spPr>
        <p:txBody>
          <a:bodyPr/>
          <a:lstStyle/>
          <a:p>
            <a:r>
              <a:rPr lang="es-ES" sz="3600"/>
              <a:t>Contenido total de carbohidratos es de 5.3 %.</a:t>
            </a:r>
          </a:p>
          <a:p>
            <a:r>
              <a:rPr lang="es-ES" sz="3600"/>
              <a:t>Cada sitio de enlace Fe(III) tiene un anión, normalmente carbonato o bicarbonato de manera sinérgica.</a:t>
            </a:r>
          </a:p>
          <a:p>
            <a:endParaRPr lang="es-ES"/>
          </a:p>
        </p:txBody>
      </p:sp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0" y="5392738"/>
            <a:ext cx="91440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449263" algn="ctr"/>
            <a:r>
              <a:rPr lang="en-GB"/>
              <a:t>J. A. Cowain,  1993 Inorganic/ Biochemistry. An Introduction</a:t>
            </a:r>
          </a:p>
          <a:p>
            <a:pPr indent="449263" algn="ctr"/>
            <a:r>
              <a:rPr lang="en-GB"/>
              <a:t>*Protein structures derived from the protein data base (</a:t>
            </a:r>
            <a:r>
              <a:rPr lang="en-GB">
                <a:hlinkClick r:id="rId2"/>
              </a:rPr>
              <a:t>PDB).</a:t>
            </a:r>
            <a:r>
              <a:rPr lang="en-GB"/>
              <a:t> </a:t>
            </a:r>
            <a:br>
              <a:rPr lang="en-GB"/>
            </a:br>
            <a:r>
              <a:rPr lang="en-GB"/>
              <a:t>**Adapted from X. Yang, Y. Chen-Barrett, P. Arosio and N. D. Chasteen (1998), Biochemistry 37, 9743. </a:t>
            </a:r>
            <a:br>
              <a:rPr lang="en-GB"/>
            </a:br>
            <a:r>
              <a:rPr lang="en-GB"/>
              <a:t>***Adapted from E. N. Baker (1994), Adv. Inorg. Chem. 41, 389.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4" descr="ironsiteTF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8424862" cy="628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5"/>
          <p:cNvSpPr>
            <a:spLocks noChangeArrowheads="1"/>
          </p:cNvSpPr>
          <p:nvPr/>
        </p:nvSpPr>
        <p:spPr bwMode="auto">
          <a:xfrm>
            <a:off x="5832475" y="5589588"/>
            <a:ext cx="3203575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s-MX"/>
              <a:t>J. Sergio Casas, Angeles Sánchez, José C. Sánchez; Química Bioinorgánica. 2000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r>
              <a:rPr lang="es-ES" dirty="0">
                <a:latin typeface="Arial" pitchFamily="34" charset="0"/>
                <a:cs typeface="Arial" pitchFamily="34" charset="0"/>
              </a:rPr>
              <a:t>Transporte de hierro e inhibición de crecimiento bacteriano.</a:t>
            </a:r>
          </a:p>
          <a:p>
            <a:r>
              <a:rPr lang="es-ES" dirty="0">
                <a:latin typeface="Arial" pitchFamily="34" charset="0"/>
                <a:cs typeface="Arial" pitchFamily="34" charset="0"/>
              </a:rPr>
              <a:t>No hay saturación de los sitios de enlace.</a:t>
            </a:r>
          </a:p>
          <a:p>
            <a:endParaRPr lang="es-ES" dirty="0"/>
          </a:p>
        </p:txBody>
      </p:sp>
      <p:pic>
        <p:nvPicPr>
          <p:cNvPr id="35843" name="Picture 4" descr="ciclo_de_transferr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276475"/>
            <a:ext cx="8424863" cy="458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>
                <a:solidFill>
                  <a:schemeClr val="tx2">
                    <a:satMod val="130000"/>
                  </a:schemeClr>
                </a:solidFill>
              </a:rPr>
              <a:t>Particularidades.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50825" y="1600200"/>
            <a:ext cx="4244975" cy="4530725"/>
          </a:xfrm>
        </p:spPr>
        <p:txBody>
          <a:bodyPr/>
          <a:lstStyle/>
          <a:p>
            <a:r>
              <a:rPr lang="es-ES" sz="3600"/>
              <a:t>Serotransferrina.</a:t>
            </a:r>
          </a:p>
          <a:p>
            <a:r>
              <a:rPr lang="es-ES" sz="3600"/>
              <a:t>Ovotransferrina.</a:t>
            </a:r>
          </a:p>
          <a:p>
            <a:r>
              <a:rPr lang="es-ES" sz="3600"/>
              <a:t>Lactotransferrina.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/>
          <a:lstStyle/>
          <a:p>
            <a:r>
              <a:rPr lang="es-ES" sz="3600"/>
              <a:t>Intercambio de iones.</a:t>
            </a:r>
          </a:p>
          <a:p>
            <a:r>
              <a:rPr lang="es-ES" sz="3600"/>
              <a:t>Cromatografía</a:t>
            </a:r>
          </a:p>
          <a:p>
            <a:r>
              <a:rPr lang="es-ES" sz="3600"/>
              <a:t>Electroforesis.</a:t>
            </a:r>
          </a:p>
          <a:p>
            <a:r>
              <a:rPr lang="es-ES" sz="3600"/>
              <a:t>Filtración en gel.</a:t>
            </a: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250825" y="5805488"/>
            <a:ext cx="8793163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/>
              <a:t>J. Sergio Casas, Angeles Sánchez, José C. Sánchez; Química Bioinorgánica. 2000</a:t>
            </a:r>
          </a:p>
          <a:p>
            <a:pPr>
              <a:buFont typeface="Wingdings" pitchFamily="2" charset="2"/>
              <a:buChar char="Ø"/>
            </a:pPr>
            <a:r>
              <a:rPr lang="es-ES"/>
              <a:t>Metabolismo del Hierro. Rev Cubana Hematoi Inmunol Hemoter 2000;16(3):149-60</a:t>
            </a:r>
            <a:endParaRPr lang="es-MX"/>
          </a:p>
          <a:p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55" name="Group 6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062379"/>
              </p:ext>
            </p:extLst>
          </p:nvPr>
        </p:nvGraphicFramePr>
        <p:xfrm>
          <a:off x="533400" y="1371600"/>
          <a:ext cx="7848600" cy="4835527"/>
        </p:xfrm>
        <a:graphic>
          <a:graphicData uri="http://schemas.openxmlformats.org/drawingml/2006/table">
            <a:tbl>
              <a:tblPr/>
              <a:tblGrid>
                <a:gridCol w="1962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58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Masa de elementos e iones minerales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2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Oxígeno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44 Kg.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Fósforo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680 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3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Carbono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12.6 Kg.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Potasio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250 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7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Hidrógeno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6.6 Kg.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Cloro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115 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3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Nitrógeno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1.8 Kg.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Azufre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100 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42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Calcio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1.7 Kg.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Sodio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70 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s-E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s-E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Magnesio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42 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305" name="Text Box 382"/>
          <p:cNvSpPr txBox="1">
            <a:spLocks noChangeArrowheads="1"/>
          </p:cNvSpPr>
          <p:nvPr/>
        </p:nvSpPr>
        <p:spPr bwMode="auto">
          <a:xfrm>
            <a:off x="381000" y="228600"/>
            <a:ext cx="84582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2800" dirty="0">
                <a:latin typeface="Arial Unicode MS" pitchFamily="34" charset="-128"/>
              </a:rPr>
              <a:t>Composición elemental aproximada de un </a:t>
            </a:r>
            <a:endParaRPr lang="es-ES" sz="2800" dirty="0">
              <a:latin typeface="Arial Unicode MS" pitchFamily="34" charset="-128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s-MX" sz="2800" dirty="0">
                <a:latin typeface="Arial Unicode MS" pitchFamily="34" charset="-128"/>
              </a:rPr>
              <a:t>humano típico de 70 Kg</a:t>
            </a:r>
            <a:endParaRPr lang="es-MX" sz="2800" dirty="0">
              <a:latin typeface="Times New Roman" pitchFamily="18" charset="0"/>
            </a:endParaRPr>
          </a:p>
        </p:txBody>
      </p:sp>
      <p:sp>
        <p:nvSpPr>
          <p:cNvPr id="11306" name="Text Box 634"/>
          <p:cNvSpPr txBox="1">
            <a:spLocks noChangeArrowheads="1"/>
          </p:cNvSpPr>
          <p:nvPr/>
        </p:nvSpPr>
        <p:spPr bwMode="auto">
          <a:xfrm>
            <a:off x="0" y="6324600"/>
            <a:ext cx="8839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2000">
                <a:latin typeface="Arial" charset="0"/>
                <a:cs typeface="Arial" charset="0"/>
              </a:rPr>
              <a:t>J.A. Cowain, Inorganic/ Biochemistry An Introduction, VCH 1993</a:t>
            </a:r>
            <a:endParaRPr lang="es-MX" sz="20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WordArt 4"/>
          <p:cNvSpPr>
            <a:spLocks noChangeArrowheads="1" noChangeShapeType="1" noTextEdit="1"/>
          </p:cNvSpPr>
          <p:nvPr/>
        </p:nvSpPr>
        <p:spPr bwMode="auto">
          <a:xfrm>
            <a:off x="827088" y="620713"/>
            <a:ext cx="6626225" cy="316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s-MX" sz="3600" kern="10">
              <a:ln w="9525">
                <a:solidFill>
                  <a:schemeClr val="accent1"/>
                </a:solidFill>
                <a:round/>
                <a:headEnd/>
                <a:tailEnd/>
              </a:ln>
              <a:solidFill>
                <a:srgbClr val="FFFF66"/>
              </a:solidFill>
              <a:latin typeface="Times New Roman"/>
              <a:cs typeface="Times New Roman"/>
            </a:endParaRPr>
          </a:p>
        </p:txBody>
      </p:sp>
      <p:sp>
        <p:nvSpPr>
          <p:cNvPr id="89093" name="WordArt 5"/>
          <p:cNvSpPr>
            <a:spLocks noChangeArrowheads="1" noChangeShapeType="1" noTextEdit="1"/>
          </p:cNvSpPr>
          <p:nvPr/>
        </p:nvSpPr>
        <p:spPr bwMode="auto">
          <a:xfrm>
            <a:off x="5148263" y="4581525"/>
            <a:ext cx="3527425" cy="18716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s-MX" sz="3600" kern="10" dirty="0"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*</a:t>
            </a:r>
            <a:r>
              <a:rPr lang="es-MX" sz="3600" kern="10" dirty="0">
                <a:latin typeface="Times New Roman"/>
                <a:cs typeface="Times New Roman"/>
              </a:rPr>
              <a:t>Ferritina</a:t>
            </a:r>
          </a:p>
          <a:p>
            <a:pPr algn="ctr">
              <a:defRPr/>
            </a:pPr>
            <a:r>
              <a:rPr lang="es-MX" sz="3600" kern="10" dirty="0">
                <a:latin typeface="Times New Roman"/>
                <a:cs typeface="Times New Roman"/>
              </a:rPr>
              <a:t>*Hemosiderina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1547813" y="1844675"/>
            <a:ext cx="66246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MX" sz="6000" dirty="0">
                <a:solidFill>
                  <a:schemeClr val="accent3"/>
                </a:solidFill>
                <a:latin typeface="Comic Sans MS" pitchFamily="66" charset="0"/>
              </a:rPr>
              <a:t>Almacenadores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5" t="15357" r="17474"/>
          <a:stretch/>
        </p:blipFill>
        <p:spPr bwMode="auto">
          <a:xfrm>
            <a:off x="107504" y="76920"/>
            <a:ext cx="8972345" cy="6750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23252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3" t="15278" r="17629"/>
          <a:stretch/>
        </p:blipFill>
        <p:spPr bwMode="auto">
          <a:xfrm>
            <a:off x="23657" y="16396"/>
            <a:ext cx="9142435" cy="6841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11469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4" t="15278" r="17674"/>
          <a:stretch/>
        </p:blipFill>
        <p:spPr bwMode="auto">
          <a:xfrm>
            <a:off x="25611" y="-10751"/>
            <a:ext cx="9082893" cy="682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288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4" t="15873" r="17563"/>
          <a:stretch/>
        </p:blipFill>
        <p:spPr bwMode="auto">
          <a:xfrm>
            <a:off x="0" y="0"/>
            <a:ext cx="91062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65242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8" t="15278" r="17563"/>
          <a:stretch/>
        </p:blipFill>
        <p:spPr bwMode="auto">
          <a:xfrm>
            <a:off x="7055" y="0"/>
            <a:ext cx="912445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74674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8" t="14623" r="17390" b="6307"/>
          <a:stretch/>
        </p:blipFill>
        <p:spPr bwMode="auto">
          <a:xfrm>
            <a:off x="15320" y="-25266"/>
            <a:ext cx="9585970" cy="6883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46877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582" y="3234540"/>
            <a:ext cx="6882193" cy="306517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2032" y="110728"/>
            <a:ext cx="7499350" cy="1143000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>
                <a:latin typeface="+mn-lt"/>
              </a:rPr>
              <a:t>Ferritina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86053" y="1140729"/>
            <a:ext cx="7886700" cy="4958366"/>
          </a:xfrm>
        </p:spPr>
        <p:txBody>
          <a:bodyPr>
            <a:normAutofit/>
          </a:bodyPr>
          <a:lstStyle/>
          <a:p>
            <a:r>
              <a:rPr lang="es-MX" dirty="0"/>
              <a:t>Almacenamiento de hierro</a:t>
            </a:r>
          </a:p>
          <a:p>
            <a:r>
              <a:rPr lang="es-MX" dirty="0"/>
              <a:t>24 subunidades. 4 hélices </a:t>
            </a:r>
            <a:r>
              <a:rPr lang="es-MX" dirty="0">
                <a:sym typeface="Symbol" panose="05050102010706020507" pitchFamily="18" charset="2"/>
              </a:rPr>
              <a:t></a:t>
            </a:r>
            <a:r>
              <a:rPr lang="es-MX" dirty="0"/>
              <a:t> formando un ramillete y una 5ª hélice alfa corta hacia el extremo C terminal (la hélice E)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6" name="CuadroTexto 5"/>
          <p:cNvSpPr txBox="1"/>
          <p:nvPr/>
        </p:nvSpPr>
        <p:spPr>
          <a:xfrm>
            <a:off x="323528" y="6145823"/>
            <a:ext cx="5940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</a:rPr>
              <a:t>Ebrahimi</a:t>
            </a:r>
            <a:r>
              <a:rPr lang="en-US" sz="1400" dirty="0">
                <a:solidFill>
                  <a:srgbClr val="002060"/>
                </a:solidFill>
              </a:rPr>
              <a:t>, K.H, </a:t>
            </a:r>
            <a:r>
              <a:rPr lang="en-US" sz="1400" dirty="0" err="1">
                <a:solidFill>
                  <a:srgbClr val="002060"/>
                </a:solidFill>
              </a:rPr>
              <a:t>Hagedoorn</a:t>
            </a:r>
            <a:r>
              <a:rPr lang="en-US" sz="1400" dirty="0">
                <a:solidFill>
                  <a:srgbClr val="002060"/>
                </a:solidFill>
              </a:rPr>
              <a:t>, P.L., Hagen W.R.,</a:t>
            </a:r>
            <a:r>
              <a:rPr lang="en-US" sz="1400" i="1" dirty="0">
                <a:solidFill>
                  <a:srgbClr val="002060"/>
                </a:solidFill>
              </a:rPr>
              <a:t> Neural </a:t>
            </a:r>
            <a:r>
              <a:rPr lang="en-US" sz="1400" i="1" dirty="0" err="1">
                <a:solidFill>
                  <a:srgbClr val="002060"/>
                </a:solidFill>
              </a:rPr>
              <a:t>Transm</a:t>
            </a:r>
            <a:r>
              <a:rPr lang="en-US" sz="1400" i="1" dirty="0">
                <a:solidFill>
                  <a:srgbClr val="002060"/>
                </a:solidFill>
              </a:rPr>
              <a:t>. </a:t>
            </a:r>
            <a:r>
              <a:rPr lang="en-US" sz="1400" dirty="0">
                <a:solidFill>
                  <a:srgbClr val="002060"/>
                </a:solidFill>
              </a:rPr>
              <a:t>118 </a:t>
            </a:r>
            <a:r>
              <a:rPr lang="en-US" sz="1400" b="1" dirty="0">
                <a:solidFill>
                  <a:srgbClr val="002060"/>
                </a:solidFill>
              </a:rPr>
              <a:t>2011.</a:t>
            </a:r>
            <a:r>
              <a:rPr lang="en-US" sz="1400" dirty="0">
                <a:solidFill>
                  <a:srgbClr val="002060"/>
                </a:solidFill>
              </a:rPr>
              <a:t> 329.</a:t>
            </a:r>
            <a:endParaRPr lang="es-MX" sz="1400" dirty="0">
              <a:solidFill>
                <a:srgbClr val="002060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30C6E-8AC8-4863-8F73-BA5BE88911B5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1354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44624"/>
            <a:ext cx="7886700" cy="1128823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>
                <a:latin typeface="+mn-lt"/>
              </a:rPr>
              <a:t>Polimerización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908720"/>
            <a:ext cx="7886700" cy="4958366"/>
          </a:xfrm>
        </p:spPr>
        <p:txBody>
          <a:bodyPr>
            <a:normAutofit/>
          </a:bodyPr>
          <a:lstStyle/>
          <a:p>
            <a:r>
              <a:rPr lang="es-MX" dirty="0"/>
              <a:t>Ferritina:</a:t>
            </a:r>
          </a:p>
          <a:p>
            <a:r>
              <a:rPr lang="es-MX" dirty="0"/>
              <a:t>En los eucariontes la ferritina consiste en el ensamble de dos o tres tipos de subunidades casi homólogas que se conocen como</a:t>
            </a:r>
          </a:p>
          <a:p>
            <a:pPr lvl="1"/>
            <a:r>
              <a:rPr lang="es-MX" dirty="0"/>
              <a:t> L (bajo peso molecular 20 </a:t>
            </a:r>
            <a:r>
              <a:rPr lang="es-MX" dirty="0" err="1"/>
              <a:t>kDa</a:t>
            </a:r>
            <a:r>
              <a:rPr lang="es-MX" dirty="0"/>
              <a:t>) </a:t>
            </a:r>
          </a:p>
          <a:p>
            <a:pPr lvl="1"/>
            <a:r>
              <a:rPr lang="es-MX" u="sng" dirty="0"/>
              <a:t>M (peso molecular medio 21 </a:t>
            </a:r>
            <a:r>
              <a:rPr lang="es-MX" u="sng" dirty="0" err="1"/>
              <a:t>kDa</a:t>
            </a:r>
            <a:r>
              <a:rPr lang="es-MX" u="sng" dirty="0"/>
              <a:t>)  </a:t>
            </a:r>
          </a:p>
          <a:p>
            <a:pPr lvl="1"/>
            <a:r>
              <a:rPr lang="es-MX" u="sng" dirty="0"/>
              <a:t>H (alto peso molecular 22.8 </a:t>
            </a:r>
            <a:r>
              <a:rPr lang="es-MX" u="sng" dirty="0" err="1"/>
              <a:t>kDa</a:t>
            </a:r>
            <a:r>
              <a:rPr lang="es-MX" u="sng" dirty="0"/>
              <a:t>) </a:t>
            </a:r>
          </a:p>
          <a:p>
            <a:r>
              <a:rPr lang="es-MX" dirty="0"/>
              <a:t>En las bacterias existe una sola subunidad.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67544" y="6138565"/>
            <a:ext cx="5796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</a:rPr>
              <a:t>Ebrahimi</a:t>
            </a:r>
            <a:r>
              <a:rPr lang="en-US" sz="1400" dirty="0">
                <a:solidFill>
                  <a:srgbClr val="002060"/>
                </a:solidFill>
              </a:rPr>
              <a:t>, K.H, </a:t>
            </a:r>
            <a:r>
              <a:rPr lang="en-US" sz="1400" dirty="0" err="1">
                <a:solidFill>
                  <a:srgbClr val="002060"/>
                </a:solidFill>
              </a:rPr>
              <a:t>Hagedoorn</a:t>
            </a:r>
            <a:r>
              <a:rPr lang="en-US" sz="1400" dirty="0">
                <a:solidFill>
                  <a:srgbClr val="002060"/>
                </a:solidFill>
              </a:rPr>
              <a:t>, P.L., Hagen W.R., </a:t>
            </a:r>
            <a:r>
              <a:rPr lang="en-US" sz="1400" i="1" dirty="0">
                <a:solidFill>
                  <a:srgbClr val="002060"/>
                </a:solidFill>
              </a:rPr>
              <a:t>Neural </a:t>
            </a:r>
            <a:r>
              <a:rPr lang="en-US" sz="1400" i="1" dirty="0" err="1">
                <a:solidFill>
                  <a:srgbClr val="002060"/>
                </a:solidFill>
              </a:rPr>
              <a:t>Transm</a:t>
            </a:r>
            <a:r>
              <a:rPr lang="en-US" sz="1400" i="1" dirty="0">
                <a:solidFill>
                  <a:srgbClr val="002060"/>
                </a:solidFill>
              </a:rPr>
              <a:t>. </a:t>
            </a:r>
            <a:r>
              <a:rPr lang="en-US" sz="1400" dirty="0">
                <a:solidFill>
                  <a:srgbClr val="002060"/>
                </a:solidFill>
              </a:rPr>
              <a:t>118 </a:t>
            </a:r>
            <a:r>
              <a:rPr lang="en-US" sz="1400" b="1" dirty="0">
                <a:solidFill>
                  <a:srgbClr val="002060"/>
                </a:solidFill>
              </a:rPr>
              <a:t>2011.</a:t>
            </a:r>
            <a:r>
              <a:rPr lang="en-US" sz="1400" dirty="0">
                <a:solidFill>
                  <a:srgbClr val="002060"/>
                </a:solidFill>
              </a:rPr>
              <a:t> 329</a:t>
            </a:r>
            <a:r>
              <a:rPr lang="en-US" sz="1400" dirty="0">
                <a:solidFill>
                  <a:prstClr val="black"/>
                </a:solidFill>
              </a:rPr>
              <a:t>.</a:t>
            </a:r>
            <a:endParaRPr lang="es-MX" sz="1400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30C6E-8AC8-4863-8F73-BA5BE88911B5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5960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6323227-2E24-48E5-87A0-84334952C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908720"/>
            <a:ext cx="5681964" cy="167044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A828A8-557D-4D6F-8FFC-FDDC10E3E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2924944"/>
            <a:ext cx="5688061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463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20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14009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15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Elementos traza y ultra traza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Hierro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5000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Plomo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35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Silicio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3000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Bario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21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Zinc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1750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Molibdeno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14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Rubidio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360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Boro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14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Cobre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280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Arsénico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ea typeface="Lucida Sans Unicode" pitchFamily="34" charset="0"/>
                          <a:cs typeface="Lucida Sans Unicode" pitchFamily="34" charset="0"/>
                        </a:rPr>
                        <a:t>~</a:t>
                      </a: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3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Estroncio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280 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Cobalto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ea typeface="Lucida Sans Unicode" pitchFamily="34" charset="0"/>
                          <a:cs typeface="Lucida Sans Unicode" pitchFamily="34" charset="0"/>
                        </a:rPr>
                        <a:t>~</a:t>
                      </a: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3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Bromo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140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Cromo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ea typeface="Lucida Sans Unicode" pitchFamily="34" charset="0"/>
                          <a:cs typeface="Lucida Sans Unicode" pitchFamily="34" charset="0"/>
                        </a:rPr>
                        <a:t>~</a:t>
                      </a: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3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Estaño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140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Níquel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ea typeface="Lucida Sans Unicode" pitchFamily="34" charset="0"/>
                          <a:cs typeface="Lucida Sans Unicode" pitchFamily="34" charset="0"/>
                        </a:rPr>
                        <a:t>~</a:t>
                      </a: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3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Manganeso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70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Selenio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ea typeface="Lucida Sans Unicode" pitchFamily="34" charset="0"/>
                          <a:cs typeface="Lucida Sans Unicode" pitchFamily="34" charset="0"/>
                        </a:rPr>
                        <a:t>~</a:t>
                      </a: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2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Yodo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70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Litio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ea typeface="Lucida Sans Unicode" pitchFamily="34" charset="0"/>
                          <a:cs typeface="Lucida Sans Unicode" pitchFamily="34" charset="0"/>
                        </a:rPr>
                        <a:t>~ 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Aluminio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35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Vanadio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ea typeface="Lucida Sans Unicode" pitchFamily="34" charset="0"/>
                          <a:cs typeface="Lucida Sans Unicode" pitchFamily="34" charset="0"/>
                        </a:rPr>
                        <a:t>~ </a:t>
                      </a:r>
                      <a:r>
                        <a:rPr kumimoji="0" lang="es-MX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 mg.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-171400"/>
            <a:ext cx="7499350" cy="1143000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>
                <a:effectLst/>
                <a:latin typeface="+mn-lt"/>
              </a:rPr>
              <a:t>Familia de las ferritinas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108066"/>
            <a:ext cx="7886700" cy="4958366"/>
          </a:xfrm>
        </p:spPr>
        <p:txBody>
          <a:bodyPr>
            <a:normAutofit fontScale="92500"/>
          </a:bodyPr>
          <a:lstStyle/>
          <a:p>
            <a:r>
              <a:rPr lang="es-MX" dirty="0"/>
              <a:t>Ferritina:</a:t>
            </a:r>
          </a:p>
          <a:p>
            <a:r>
              <a:rPr lang="es-MX" dirty="0"/>
              <a:t>Las ferritinas son una gran familia de proteínas</a:t>
            </a:r>
          </a:p>
          <a:p>
            <a:pPr lvl="1"/>
            <a:r>
              <a:rPr lang="es-MX" sz="2000" dirty="0"/>
              <a:t>metano </a:t>
            </a:r>
            <a:r>
              <a:rPr lang="es-MX" sz="2000" dirty="0" err="1"/>
              <a:t>monooxigenasas</a:t>
            </a:r>
            <a:r>
              <a:rPr lang="es-MX" sz="2000" dirty="0"/>
              <a:t> solubles, </a:t>
            </a:r>
            <a:r>
              <a:rPr lang="es-MX" sz="2000" dirty="0" err="1"/>
              <a:t>ribonucleótido</a:t>
            </a:r>
            <a:r>
              <a:rPr lang="es-MX" sz="2000" dirty="0"/>
              <a:t> </a:t>
            </a:r>
            <a:r>
              <a:rPr lang="es-MX" sz="2000" dirty="0" err="1"/>
              <a:t>reductasas</a:t>
            </a:r>
            <a:r>
              <a:rPr lang="es-MX" sz="2000" dirty="0"/>
              <a:t>, </a:t>
            </a:r>
            <a:r>
              <a:rPr lang="es-MX" sz="2000" dirty="0" err="1"/>
              <a:t>rubreritrina</a:t>
            </a:r>
            <a:r>
              <a:rPr lang="es-MX" sz="2000" dirty="0"/>
              <a:t>, </a:t>
            </a:r>
            <a:r>
              <a:rPr lang="es-MX" sz="2000" b="1" dirty="0" err="1"/>
              <a:t>bacterioferritina</a:t>
            </a:r>
            <a:r>
              <a:rPr lang="es-MX" sz="2000" b="1" dirty="0"/>
              <a:t>, </a:t>
            </a:r>
            <a:r>
              <a:rPr lang="es-MX" sz="2000" b="1" dirty="0" err="1"/>
              <a:t>Dps</a:t>
            </a:r>
            <a:r>
              <a:rPr lang="es-MX" sz="2000" b="1" dirty="0"/>
              <a:t> (DNA </a:t>
            </a:r>
            <a:r>
              <a:rPr lang="es-MX" sz="2000" b="1" dirty="0" err="1"/>
              <a:t>binding</a:t>
            </a:r>
            <a:r>
              <a:rPr lang="es-MX" sz="2000" b="1" dirty="0"/>
              <a:t> </a:t>
            </a:r>
            <a:r>
              <a:rPr lang="es-MX" sz="2000" b="1" dirty="0" err="1"/>
              <a:t>protein</a:t>
            </a:r>
            <a:r>
              <a:rPr lang="es-MX" sz="2000" b="1" dirty="0"/>
              <a:t>) de células en ayuno, proteínas tipo </a:t>
            </a:r>
            <a:r>
              <a:rPr lang="es-MX" sz="2000" b="1" dirty="0" err="1"/>
              <a:t>Dps</a:t>
            </a:r>
            <a:r>
              <a:rPr lang="es-MX" sz="2000" b="1" dirty="0"/>
              <a:t>, y </a:t>
            </a:r>
            <a:r>
              <a:rPr lang="es-MX" sz="2000" b="1" dirty="0" err="1"/>
              <a:t>arqueoferritinas</a:t>
            </a:r>
            <a:r>
              <a:rPr lang="es-MX" sz="2000" dirty="0"/>
              <a:t>.</a:t>
            </a:r>
          </a:p>
          <a:p>
            <a:endParaRPr lang="es-MX" dirty="0"/>
          </a:p>
          <a:p>
            <a:r>
              <a:rPr lang="es-MX" dirty="0"/>
              <a:t>La ferritina y </a:t>
            </a:r>
            <a:r>
              <a:rPr lang="es-MX" dirty="0" err="1"/>
              <a:t>bacterioferritina</a:t>
            </a:r>
            <a:r>
              <a:rPr lang="es-MX" dirty="0"/>
              <a:t> catalizan la oxidación de Fe(II) a Fe(III) y guardan el producto como óxidos de hierro hidratados ([Fe</a:t>
            </a:r>
            <a:r>
              <a:rPr lang="es-MX" baseline="-25000" dirty="0"/>
              <a:t>2</a:t>
            </a:r>
            <a:r>
              <a:rPr lang="es-MX" dirty="0"/>
              <a:t>O</a:t>
            </a:r>
            <a:r>
              <a:rPr lang="es-MX" baseline="-25000" dirty="0"/>
              <a:t>3</a:t>
            </a:r>
            <a:r>
              <a:rPr lang="es-MX" dirty="0"/>
              <a:t>(H</a:t>
            </a:r>
            <a:r>
              <a:rPr lang="es-MX" baseline="-25000" dirty="0"/>
              <a:t>2</a:t>
            </a:r>
            <a:r>
              <a:rPr lang="es-MX" dirty="0"/>
              <a:t>O)</a:t>
            </a:r>
            <a:r>
              <a:rPr lang="es-MX" baseline="-25000" dirty="0"/>
              <a:t>n</a:t>
            </a:r>
            <a:r>
              <a:rPr lang="es-MX" dirty="0"/>
              <a:t>]). La oxidación se lleva a cabo por </a:t>
            </a:r>
            <a:r>
              <a:rPr lang="es-MX" dirty="0" err="1"/>
              <a:t>dioxígeno</a:t>
            </a:r>
            <a:r>
              <a:rPr lang="es-MX" dirty="0"/>
              <a:t> o por peróxido de hidrógeno.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971600" y="6066432"/>
            <a:ext cx="7776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</a:rPr>
              <a:t>Ebrahimi</a:t>
            </a:r>
            <a:r>
              <a:rPr lang="en-US" sz="1400" dirty="0">
                <a:solidFill>
                  <a:srgbClr val="002060"/>
                </a:solidFill>
              </a:rPr>
              <a:t>, K.H, </a:t>
            </a:r>
            <a:r>
              <a:rPr lang="en-US" sz="1400" dirty="0" err="1">
                <a:solidFill>
                  <a:srgbClr val="002060"/>
                </a:solidFill>
              </a:rPr>
              <a:t>Hagedoorn</a:t>
            </a:r>
            <a:r>
              <a:rPr lang="en-US" sz="1400" dirty="0">
                <a:solidFill>
                  <a:srgbClr val="002060"/>
                </a:solidFill>
              </a:rPr>
              <a:t>, P.L., Hagen W.R., </a:t>
            </a:r>
            <a:r>
              <a:rPr lang="en-US" sz="1400" i="1" dirty="0">
                <a:solidFill>
                  <a:srgbClr val="002060"/>
                </a:solidFill>
              </a:rPr>
              <a:t>Neural </a:t>
            </a:r>
            <a:r>
              <a:rPr lang="en-US" sz="1400" i="1" dirty="0" err="1">
                <a:solidFill>
                  <a:srgbClr val="002060"/>
                </a:solidFill>
              </a:rPr>
              <a:t>Transm</a:t>
            </a:r>
            <a:r>
              <a:rPr lang="en-US" sz="1400" i="1" dirty="0">
                <a:solidFill>
                  <a:srgbClr val="002060"/>
                </a:solidFill>
              </a:rPr>
              <a:t>. </a:t>
            </a:r>
            <a:r>
              <a:rPr lang="en-US" sz="1400" dirty="0">
                <a:solidFill>
                  <a:srgbClr val="002060"/>
                </a:solidFill>
              </a:rPr>
              <a:t>118 </a:t>
            </a:r>
            <a:r>
              <a:rPr lang="en-US" sz="1400" b="1" dirty="0">
                <a:solidFill>
                  <a:srgbClr val="002060"/>
                </a:solidFill>
              </a:rPr>
              <a:t>2011.</a:t>
            </a:r>
            <a:r>
              <a:rPr lang="en-US" sz="1400" dirty="0">
                <a:solidFill>
                  <a:srgbClr val="002060"/>
                </a:solidFill>
              </a:rPr>
              <a:t> 329.</a:t>
            </a:r>
            <a:endParaRPr lang="es-MX" sz="1400" dirty="0">
              <a:solidFill>
                <a:srgbClr val="002060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30C6E-8AC8-4863-8F73-BA5BE88911B5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451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600" b="1" dirty="0">
                <a:latin typeface="+mn-lt"/>
              </a:rPr>
              <a:t>Sitios de unión de la ferritina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185130"/>
            <a:ext cx="7886700" cy="4958366"/>
          </a:xfrm>
        </p:spPr>
        <p:txBody>
          <a:bodyPr>
            <a:normAutofit/>
          </a:bodyPr>
          <a:lstStyle/>
          <a:p>
            <a:r>
              <a:rPr lang="es-MX" sz="2400" dirty="0"/>
              <a:t>Ferritina:</a:t>
            </a:r>
          </a:p>
          <a:p>
            <a:r>
              <a:rPr lang="es-MX" sz="2400" dirty="0"/>
              <a:t>Existen tres sitios de unión</a:t>
            </a:r>
          </a:p>
          <a:p>
            <a:r>
              <a:rPr lang="es-MX" sz="2400" dirty="0"/>
              <a:t>Dos de ellos forman la </a:t>
            </a:r>
            <a:r>
              <a:rPr lang="es-MX" sz="2400" dirty="0" err="1"/>
              <a:t>ferroxidasa</a:t>
            </a:r>
            <a:r>
              <a:rPr lang="es-MX" dirty="0"/>
              <a:t> </a:t>
            </a:r>
          </a:p>
        </p:txBody>
      </p:sp>
      <p:pic>
        <p:nvPicPr>
          <p:cNvPr id="6" name="Imagen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51"/>
          <a:stretch/>
        </p:blipFill>
        <p:spPr bwMode="auto">
          <a:xfrm>
            <a:off x="404450" y="3115834"/>
            <a:ext cx="3008451" cy="3085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3739" y="2567980"/>
            <a:ext cx="3376925" cy="2315646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0" y="6119336"/>
            <a:ext cx="9015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</a:rPr>
              <a:t>Ebrahimi</a:t>
            </a:r>
            <a:r>
              <a:rPr lang="en-US" sz="1400" dirty="0">
                <a:solidFill>
                  <a:srgbClr val="002060"/>
                </a:solidFill>
              </a:rPr>
              <a:t>, K.H, </a:t>
            </a:r>
            <a:r>
              <a:rPr lang="en-US" sz="1400" dirty="0" err="1">
                <a:solidFill>
                  <a:srgbClr val="002060"/>
                </a:solidFill>
              </a:rPr>
              <a:t>Hagedoorn</a:t>
            </a:r>
            <a:r>
              <a:rPr lang="en-US" sz="1400" dirty="0">
                <a:solidFill>
                  <a:srgbClr val="002060"/>
                </a:solidFill>
              </a:rPr>
              <a:t>, P.L., Hagen W.R., </a:t>
            </a:r>
            <a:r>
              <a:rPr lang="en-US" sz="1400" i="1" dirty="0">
                <a:solidFill>
                  <a:srgbClr val="002060"/>
                </a:solidFill>
              </a:rPr>
              <a:t>Neural </a:t>
            </a:r>
            <a:r>
              <a:rPr lang="en-US" sz="1400" i="1" dirty="0" err="1">
                <a:solidFill>
                  <a:srgbClr val="002060"/>
                </a:solidFill>
              </a:rPr>
              <a:t>Transm</a:t>
            </a:r>
            <a:r>
              <a:rPr lang="en-US" sz="1400" i="1" dirty="0">
                <a:solidFill>
                  <a:srgbClr val="002060"/>
                </a:solidFill>
              </a:rPr>
              <a:t>. </a:t>
            </a:r>
            <a:r>
              <a:rPr lang="en-US" sz="1400" dirty="0">
                <a:solidFill>
                  <a:srgbClr val="002060"/>
                </a:solidFill>
              </a:rPr>
              <a:t>118 </a:t>
            </a:r>
            <a:r>
              <a:rPr lang="en-US" sz="1400" b="1" dirty="0">
                <a:solidFill>
                  <a:srgbClr val="002060"/>
                </a:solidFill>
              </a:rPr>
              <a:t>2011.</a:t>
            </a:r>
            <a:r>
              <a:rPr lang="en-US" sz="1400" dirty="0">
                <a:solidFill>
                  <a:srgbClr val="002060"/>
                </a:solidFill>
              </a:rPr>
              <a:t> 329.</a:t>
            </a:r>
            <a:endParaRPr lang="es-MX" sz="1400" dirty="0">
              <a:solidFill>
                <a:srgbClr val="002060"/>
              </a:solidFill>
            </a:endParaRPr>
          </a:p>
        </p:txBody>
      </p:sp>
      <p:pic>
        <p:nvPicPr>
          <p:cNvPr id="7" name="Imagen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762" y="4870678"/>
            <a:ext cx="5654902" cy="133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30C6E-8AC8-4863-8F73-BA5BE88911B5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8213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sz="3600" b="1" dirty="0">
                <a:latin typeface="+mn-lt"/>
              </a:rPr>
              <a:t>Oxidación del hierro (II) por la ferritina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493949"/>
            <a:ext cx="7886700" cy="4958366"/>
          </a:xfrm>
        </p:spPr>
        <p:txBody>
          <a:bodyPr>
            <a:normAutofit/>
          </a:bodyPr>
          <a:lstStyle/>
          <a:p>
            <a:r>
              <a:rPr lang="es-MX" dirty="0"/>
              <a:t>Ferritina:</a:t>
            </a:r>
          </a:p>
          <a:p>
            <a:r>
              <a:rPr lang="es-MX" dirty="0"/>
              <a:t>Oxidación: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685" y="1630274"/>
            <a:ext cx="3586936" cy="79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985" y="3540972"/>
            <a:ext cx="4191665" cy="209867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/>
          <p:cNvSpPr txBox="1"/>
          <p:nvPr/>
        </p:nvSpPr>
        <p:spPr>
          <a:xfrm>
            <a:off x="1" y="6119336"/>
            <a:ext cx="5940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</a:rPr>
              <a:t>Ebrahimi</a:t>
            </a:r>
            <a:r>
              <a:rPr lang="en-US" sz="1400" dirty="0">
                <a:solidFill>
                  <a:srgbClr val="002060"/>
                </a:solidFill>
              </a:rPr>
              <a:t>, K.H, </a:t>
            </a:r>
            <a:r>
              <a:rPr lang="en-US" sz="1400" dirty="0" err="1">
                <a:solidFill>
                  <a:srgbClr val="002060"/>
                </a:solidFill>
              </a:rPr>
              <a:t>Hagedoorn</a:t>
            </a:r>
            <a:r>
              <a:rPr lang="en-US" sz="1400" dirty="0">
                <a:solidFill>
                  <a:srgbClr val="002060"/>
                </a:solidFill>
              </a:rPr>
              <a:t>, P.L., Hagen W.R., </a:t>
            </a:r>
            <a:r>
              <a:rPr lang="en-US" sz="1400" i="1" dirty="0">
                <a:solidFill>
                  <a:srgbClr val="002060"/>
                </a:solidFill>
              </a:rPr>
              <a:t>Neural </a:t>
            </a:r>
            <a:r>
              <a:rPr lang="en-US" sz="1400" i="1" dirty="0" err="1">
                <a:solidFill>
                  <a:srgbClr val="002060"/>
                </a:solidFill>
              </a:rPr>
              <a:t>Transm</a:t>
            </a:r>
            <a:r>
              <a:rPr lang="en-US" sz="1400" i="1" dirty="0">
                <a:solidFill>
                  <a:srgbClr val="002060"/>
                </a:solidFill>
              </a:rPr>
              <a:t>. </a:t>
            </a:r>
            <a:r>
              <a:rPr lang="en-US" sz="1400" dirty="0">
                <a:solidFill>
                  <a:srgbClr val="002060"/>
                </a:solidFill>
              </a:rPr>
              <a:t>118 </a:t>
            </a:r>
            <a:r>
              <a:rPr lang="en-US" sz="1400" b="1" dirty="0">
                <a:solidFill>
                  <a:srgbClr val="002060"/>
                </a:solidFill>
              </a:rPr>
              <a:t>2011.</a:t>
            </a:r>
            <a:r>
              <a:rPr lang="en-US" sz="1400" dirty="0">
                <a:solidFill>
                  <a:srgbClr val="002060"/>
                </a:solidFill>
              </a:rPr>
              <a:t> 329.</a:t>
            </a:r>
            <a:endParaRPr lang="es-MX" sz="1400" dirty="0">
              <a:solidFill>
                <a:srgbClr val="002060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30C6E-8AC8-4863-8F73-BA5BE88911B5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971600" y="4067183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Ferritina acumula en forma de mineral al hierro (III)</a:t>
            </a:r>
          </a:p>
        </p:txBody>
      </p:sp>
    </p:spTree>
    <p:extLst>
      <p:ext uri="{BB962C8B-B14F-4D97-AF65-F5344CB8AC3E}">
        <p14:creationId xmlns:p14="http://schemas.microsoft.com/office/powerpoint/2010/main" val="172330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0" t="15694" r="17183" b="4544"/>
          <a:stretch/>
        </p:blipFill>
        <p:spPr bwMode="auto">
          <a:xfrm>
            <a:off x="17624" y="91706"/>
            <a:ext cx="9244713" cy="6577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87265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0805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>
                <a:solidFill>
                  <a:schemeClr val="tx2">
                    <a:satMod val="130000"/>
                  </a:schemeClr>
                </a:solidFill>
                <a:effectLst/>
              </a:rPr>
              <a:t>Ferritina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836613"/>
            <a:ext cx="8229600" cy="4530725"/>
          </a:xfrm>
        </p:spPr>
        <p:txBody>
          <a:bodyPr/>
          <a:lstStyle/>
          <a:p>
            <a:r>
              <a:rPr lang="es-ES" sz="3600" dirty="0" err="1"/>
              <a:t>Apoferritina</a:t>
            </a:r>
            <a:r>
              <a:rPr lang="es-ES" sz="3600" dirty="0"/>
              <a:t>: </a:t>
            </a:r>
            <a:r>
              <a:rPr lang="es-ES" sz="3600" dirty="0" err="1"/>
              <a:t>heteropolímero</a:t>
            </a:r>
            <a:r>
              <a:rPr lang="es-ES" sz="3600" dirty="0"/>
              <a:t> de 24 subunidades </a:t>
            </a:r>
          </a:p>
          <a:p>
            <a:r>
              <a:rPr lang="es-ES" sz="3600" dirty="0"/>
              <a:t>L (171 residuos </a:t>
            </a:r>
            <a:r>
              <a:rPr lang="es-ES" sz="3600" dirty="0" err="1"/>
              <a:t>a.a</a:t>
            </a:r>
            <a:r>
              <a:rPr lang="es-ES" sz="3600" dirty="0"/>
              <a:t>).</a:t>
            </a:r>
          </a:p>
          <a:p>
            <a:r>
              <a:rPr lang="es-ES" sz="3600" dirty="0"/>
              <a:t>H (178 residuos </a:t>
            </a:r>
            <a:r>
              <a:rPr lang="es-ES" sz="3600" dirty="0" err="1"/>
              <a:t>a.a</a:t>
            </a:r>
            <a:r>
              <a:rPr lang="es-ES" sz="3600" dirty="0"/>
              <a:t>.) -posee un centro activo en  el que puede fijarse el Fe.</a:t>
            </a:r>
          </a:p>
          <a:p>
            <a:r>
              <a:rPr lang="es-ES" sz="3600" dirty="0"/>
              <a:t>P.M: 20 </a:t>
            </a:r>
            <a:r>
              <a:rPr lang="es-ES" sz="3600" dirty="0" err="1"/>
              <a:t>kDa</a:t>
            </a:r>
            <a:r>
              <a:rPr lang="es-ES" sz="3600" dirty="0"/>
              <a:t>.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5437188"/>
            <a:ext cx="91440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</a:pPr>
            <a:r>
              <a:rPr lang="en-US" sz="1600"/>
              <a:t>The first structure of an archaeal ferritin from the halophilic microorganism Halobacterium salinarum. K. Zeth, S. Offermann, L. -O. Essen, D. Oesterhelt: Iron-oxo clusters biomineralizing on protein surfaces: Structural analysis of Halobacterium salinarum DpsA in its low and high iron states. Proc. Natl. Acad.Sci. USA 101, 13780-13785 (2004) </a:t>
            </a:r>
            <a:endParaRPr lang="es-ES" sz="1600"/>
          </a:p>
          <a:p>
            <a:pPr algn="ctr">
              <a:tabLst>
                <a:tab pos="457200" algn="l"/>
              </a:tabLst>
            </a:pPr>
            <a:r>
              <a:rPr lang="en-US" sz="1600"/>
              <a:t>www.biochem.mpg.de/.../ferritin_hsal.html</a:t>
            </a:r>
          </a:p>
        </p:txBody>
      </p:sp>
    </p:spTree>
    <p:extLst>
      <p:ext uri="{BB962C8B-B14F-4D97-AF65-F5344CB8AC3E}">
        <p14:creationId xmlns:p14="http://schemas.microsoft.com/office/powerpoint/2010/main" val="29453954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figure 1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50"/>
            <a:ext cx="4038600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5" descr="IMG00110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4450"/>
            <a:ext cx="5003800" cy="611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Rectangle 6"/>
          <p:cNvSpPr>
            <a:spLocks noChangeArrowheads="1"/>
          </p:cNvSpPr>
          <p:nvPr/>
        </p:nvSpPr>
        <p:spPr bwMode="auto">
          <a:xfrm>
            <a:off x="0" y="6216650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Font typeface="Wingdings" pitchFamily="2" charset="2"/>
              <a:buChar char=""/>
              <a:tabLst>
                <a:tab pos="457200" algn="l"/>
              </a:tabLst>
            </a:pPr>
            <a:r>
              <a:rPr lang="en-US"/>
              <a:t>Database’s </a:t>
            </a:r>
            <a:r>
              <a:rPr lang="en-US">
                <a:hlinkClick r:id="rId6"/>
              </a:rPr>
              <a:t>Molecule of the Month</a:t>
            </a:r>
            <a:r>
              <a:rPr lang="en-US"/>
              <a:t> feature. The drawing is by </a:t>
            </a:r>
            <a:r>
              <a:rPr lang="en-US">
                <a:hlinkClick r:id="rId7"/>
              </a:rPr>
              <a:t>David S. Goodsell</a:t>
            </a:r>
            <a:r>
              <a:rPr lang="en-US"/>
              <a:t>, based on the structure determined by Lawson et al., Nature 349 pp. 541 (1991).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fig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5"/>
          <p:cNvSpPr>
            <a:spLocks noChangeArrowheads="1"/>
          </p:cNvSpPr>
          <p:nvPr/>
        </p:nvSpPr>
        <p:spPr bwMode="auto">
          <a:xfrm>
            <a:off x="0" y="6216650"/>
            <a:ext cx="57959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Font typeface="Wingdings" pitchFamily="2" charset="2"/>
              <a:buNone/>
              <a:tabLst>
                <a:tab pos="457200" algn="l"/>
              </a:tabLst>
            </a:pPr>
            <a:r>
              <a:rPr lang="en-US">
                <a:solidFill>
                  <a:schemeClr val="bg1"/>
                </a:solidFill>
              </a:rPr>
              <a:t>4 Tertiary Protein Structure and folds www.swissmodel.expasy.org/course/text/chapter4.htm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9215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800" b="1" dirty="0">
                <a:solidFill>
                  <a:schemeClr val="tx2">
                    <a:satMod val="130000"/>
                  </a:schemeClr>
                </a:solidFill>
                <a:effectLst/>
              </a:rPr>
              <a:t>Cadenas H vs Cadenas L</a:t>
            </a:r>
          </a:p>
        </p:txBody>
      </p:sp>
      <p:sp>
        <p:nvSpPr>
          <p:cNvPr id="4198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23850" y="1125538"/>
            <a:ext cx="4176713" cy="4133850"/>
          </a:xfrm>
        </p:spPr>
        <p:txBody>
          <a:bodyPr/>
          <a:lstStyle/>
          <a:p>
            <a:r>
              <a:rPr lang="es-ES"/>
              <a:t>Corazón, glóbulos rojos, linfocitos y monocitos).</a:t>
            </a:r>
            <a:endParaRPr lang="es-ES" sz="3200"/>
          </a:p>
          <a:p>
            <a:r>
              <a:rPr lang="es-ES" sz="3200"/>
              <a:t>Velocidad de captación.</a:t>
            </a:r>
          </a:p>
          <a:p>
            <a:r>
              <a:rPr lang="es-ES" sz="3200"/>
              <a:t>Promueven la oxidación del hierro.</a:t>
            </a:r>
          </a:p>
        </p:txBody>
      </p:sp>
      <p:sp>
        <p:nvSpPr>
          <p:cNvPr id="4198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43438" y="1196975"/>
            <a:ext cx="4038600" cy="3629025"/>
          </a:xfrm>
        </p:spPr>
        <p:txBody>
          <a:bodyPr/>
          <a:lstStyle/>
          <a:p>
            <a:r>
              <a:rPr lang="es-ES" sz="3200"/>
              <a:t>Hígado, bazo, placenta y granulocitos.</a:t>
            </a:r>
            <a:r>
              <a:rPr lang="es-ES"/>
              <a:t> </a:t>
            </a:r>
          </a:p>
          <a:p>
            <a:r>
              <a:rPr lang="es-ES"/>
              <a:t>Promueven la formación del núcleo.</a:t>
            </a:r>
          </a:p>
          <a:p>
            <a:endParaRPr lang="es-ES"/>
          </a:p>
        </p:txBody>
      </p:sp>
      <p:sp>
        <p:nvSpPr>
          <p:cNvPr id="41989" name="Text Box 7"/>
          <p:cNvSpPr txBox="1">
            <a:spLocks noChangeArrowheads="1"/>
          </p:cNvSpPr>
          <p:nvPr/>
        </p:nvSpPr>
        <p:spPr bwMode="auto">
          <a:xfrm>
            <a:off x="1331913" y="5373688"/>
            <a:ext cx="64087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800"/>
              <a:t>Cooperación en la captación del hierro</a:t>
            </a:r>
            <a:r>
              <a:rPr lang="es-ES"/>
              <a:t>.</a:t>
            </a:r>
          </a:p>
        </p:txBody>
      </p:sp>
      <p:sp>
        <p:nvSpPr>
          <p:cNvPr id="41990" name="Rectangle 10"/>
          <p:cNvSpPr>
            <a:spLocks noChangeArrowheads="1"/>
          </p:cNvSpPr>
          <p:nvPr/>
        </p:nvSpPr>
        <p:spPr bwMode="auto">
          <a:xfrm>
            <a:off x="0" y="6216650"/>
            <a:ext cx="88566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tabLst>
                <a:tab pos="457200" algn="l"/>
              </a:tabLst>
            </a:pPr>
            <a:r>
              <a:rPr lang="en-GB"/>
              <a:t>Robert W Hay. Bio- Inorganic Chemistry, 1984</a:t>
            </a:r>
            <a:endParaRPr lang="es-ES"/>
          </a:p>
          <a:p>
            <a:pPr algn="ctr">
              <a:tabLst>
                <a:tab pos="457200" algn="l"/>
              </a:tabLst>
            </a:pPr>
            <a:r>
              <a:rPr lang="en-GB"/>
              <a:t>Montgomery- Dryer- Conway- Specter. Biochemistry. A case oriented approach, 1983.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332656"/>
            <a:ext cx="749935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b="1" dirty="0">
                <a:solidFill>
                  <a:schemeClr val="tx2">
                    <a:satMod val="130000"/>
                  </a:schemeClr>
                </a:solidFill>
                <a:effectLst/>
              </a:rPr>
              <a:t>Combinación de sub unidades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18488" cy="3124200"/>
          </a:xfrm>
        </p:spPr>
        <p:txBody>
          <a:bodyPr/>
          <a:lstStyle/>
          <a:p>
            <a:r>
              <a:rPr lang="es-ES"/>
              <a:t>Estructura esférica (</a:t>
            </a:r>
            <a:r>
              <a:rPr lang="es-MX">
                <a:latin typeface="Lucida Sans Unicode" pitchFamily="34" charset="0"/>
                <a:ea typeface="Lucida Sans Unicode" pitchFamily="34" charset="0"/>
                <a:cs typeface="Lucida Sans Unicode" pitchFamily="34" charset="0"/>
              </a:rPr>
              <a:t>~</a:t>
            </a:r>
            <a:r>
              <a:rPr lang="es-ES"/>
              <a:t> 80-125ºA)  que rodea cristales de hierro.</a:t>
            </a:r>
          </a:p>
          <a:p>
            <a:r>
              <a:rPr lang="es-ES"/>
              <a:t>Hasta 4500  átomos de hierro cristalino como cristales de hidróxido fosfato férrico [(FeOOH</a:t>
            </a:r>
            <a:r>
              <a:rPr lang="es-ES" baseline="-25000"/>
              <a:t>8</a:t>
            </a:r>
            <a:r>
              <a:rPr lang="es-ES"/>
              <a:t>). FeO. PO</a:t>
            </a:r>
            <a:r>
              <a:rPr lang="es-ES" baseline="-25000"/>
              <a:t>3</a:t>
            </a:r>
            <a:r>
              <a:rPr lang="es-ES"/>
              <a:t>H</a:t>
            </a:r>
            <a:r>
              <a:rPr lang="es-ES" baseline="-25000"/>
              <a:t>2</a:t>
            </a:r>
            <a:r>
              <a:rPr lang="es-ES"/>
              <a:t>].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5846763"/>
            <a:ext cx="9155113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</a:pPr>
            <a:r>
              <a:rPr lang="en-US" sz="1600"/>
              <a:t>Susana Campoy Sánchez, 2002. Universidad Autónoma de Barcelona. “IMPORTANCIA DE LOS METALOREGULADORES FUR Y ZUR EN LA VIRULENCIA DE Salmonella typhimurium. </a:t>
            </a:r>
            <a:endParaRPr lang="es-ES" sz="1600"/>
          </a:p>
          <a:p>
            <a:pPr algn="ctr">
              <a:tabLst>
                <a:tab pos="457200" algn="l"/>
              </a:tabLst>
            </a:pPr>
            <a:r>
              <a:rPr lang="es-MX" sz="1600"/>
              <a:t>J. Sergio Casas, Angeles Sánchez, José C. Sánchez; Química Bioinorgánica. 2000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 descr="ferritin_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8424862" cy="628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Rectangle 5"/>
          <p:cNvSpPr>
            <a:spLocks noChangeArrowheads="1"/>
          </p:cNvSpPr>
          <p:nvPr/>
        </p:nvSpPr>
        <p:spPr bwMode="auto">
          <a:xfrm>
            <a:off x="438150" y="6491288"/>
            <a:ext cx="8705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s-ES">
                <a:hlinkClick r:id="rId3"/>
              </a:rPr>
              <a:t>http://www.chemistry.wustl.edu/~edudev/LabTutorials/Ferritin/FerritinTutorial.html</a:t>
            </a:r>
            <a:r>
              <a:rPr lang="es-ES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6" t="15104" r="17775"/>
          <a:stretch/>
        </p:blipFill>
        <p:spPr bwMode="auto">
          <a:xfrm>
            <a:off x="179512" y="71213"/>
            <a:ext cx="8892480" cy="6742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27810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>
                <a:solidFill>
                  <a:schemeClr val="tx2">
                    <a:satMod val="130000"/>
                  </a:schemeClr>
                </a:solidFill>
                <a:effectLst/>
              </a:rPr>
              <a:t>Canales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2260600"/>
          </a:xfrm>
        </p:spPr>
        <p:txBody>
          <a:bodyPr/>
          <a:lstStyle/>
          <a:p>
            <a:r>
              <a:rPr lang="es-ES"/>
              <a:t>6 canales de carácter no polares con simetría C</a:t>
            </a:r>
            <a:r>
              <a:rPr lang="es-ES" baseline="-25000"/>
              <a:t>4</a:t>
            </a:r>
            <a:r>
              <a:rPr lang="es-ES"/>
              <a:t>.</a:t>
            </a:r>
          </a:p>
          <a:p>
            <a:r>
              <a:rPr lang="es-ES"/>
              <a:t>8 canales polares.  </a:t>
            </a:r>
            <a:endParaRPr lang="es-ES" baseline="30000"/>
          </a:p>
          <a:p>
            <a:endParaRPr lang="es-ES" baseline="30000"/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1187450" y="5392738"/>
            <a:ext cx="653415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tabLst>
                <a:tab pos="457200" algn="l"/>
              </a:tabLst>
            </a:pPr>
            <a:r>
              <a:rPr lang="en-US"/>
              <a:t>Biochem. J. (1974) 143, 445-451</a:t>
            </a:r>
            <a:endParaRPr lang="es-ES"/>
          </a:p>
          <a:p>
            <a:pPr algn="ctr">
              <a:tabLst>
                <a:tab pos="457200" algn="l"/>
              </a:tabLst>
            </a:pPr>
            <a:r>
              <a:rPr lang="en-US"/>
              <a:t>FerriTin Iron Uptake and Release</a:t>
            </a:r>
            <a:endParaRPr lang="es-ES"/>
          </a:p>
          <a:p>
            <a:pPr algn="ctr">
              <a:tabLst>
                <a:tab pos="457200" algn="l"/>
              </a:tabLst>
            </a:pPr>
            <a:r>
              <a:rPr lang="en-US"/>
              <a:t>STRUCTURE-FUNCTION RELATIONSHIPS</a:t>
            </a:r>
            <a:endParaRPr lang="es-ES"/>
          </a:p>
          <a:p>
            <a:pPr algn="ctr">
              <a:tabLst>
                <a:tab pos="457200" algn="l"/>
              </a:tabLst>
            </a:pPr>
            <a:r>
              <a:rPr lang="en-US"/>
              <a:t>By PAULINE M. HARRISON, TERENCE G. HOY, IAN G. MACARA</a:t>
            </a:r>
            <a:endParaRPr lang="es-ES"/>
          </a:p>
          <a:p>
            <a:pPr algn="ctr">
              <a:tabLst>
                <a:tab pos="457200" algn="l"/>
              </a:tabLst>
            </a:pPr>
            <a:r>
              <a:rPr lang="en-US"/>
              <a:t>and RICHARD J. HOARE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398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>
                <a:solidFill>
                  <a:schemeClr val="tx2">
                    <a:satMod val="130000"/>
                  </a:schemeClr>
                </a:solidFill>
                <a:effectLst/>
              </a:rPr>
              <a:t>Canales polares</a:t>
            </a:r>
          </a:p>
        </p:txBody>
      </p:sp>
      <p:pic>
        <p:nvPicPr>
          <p:cNvPr id="46083" name="Picture 5" descr="http://www.chemistry.wustl.edu/~edudev/LabTutorials/Ferritin/images/3fold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1196975"/>
            <a:ext cx="5200650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7" descr="asp_gl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3238"/>
            <a:ext cx="387985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0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398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>
                <a:solidFill>
                  <a:schemeClr val="tx2">
                    <a:satMod val="130000"/>
                  </a:schemeClr>
                </a:solidFill>
                <a:effectLst/>
              </a:rPr>
              <a:t>Canales no polares</a:t>
            </a:r>
          </a:p>
        </p:txBody>
      </p:sp>
      <p:pic>
        <p:nvPicPr>
          <p:cNvPr id="47107" name="Picture 6" descr="http://www.chemistry.wustl.edu/~edudev/LabTutorials/Ferritin/images/4fold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125538"/>
            <a:ext cx="5580062" cy="558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7" descr="leu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575"/>
            <a:ext cx="3506788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>
                <a:solidFill>
                  <a:schemeClr val="tx2">
                    <a:satMod val="130000"/>
                  </a:schemeClr>
                </a:solidFill>
                <a:effectLst/>
              </a:rPr>
              <a:t>Función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Depósito intracelular de Fe para su posterior utilización en la síntesis de las proteínas y enzimas. </a:t>
            </a:r>
          </a:p>
          <a:p>
            <a:r>
              <a:rPr lang="es-ES"/>
              <a:t>Unión de Fe a canales protéicos.</a:t>
            </a:r>
          </a:p>
          <a:p>
            <a:r>
              <a:rPr lang="es-ES"/>
              <a:t>Entrada y formación del núcleo en la molécula.</a:t>
            </a:r>
          </a:p>
          <a:p>
            <a:r>
              <a:rPr lang="es-ES"/>
              <a:t>Oxidación de átomos metálicos.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323850" y="6237288"/>
            <a:ext cx="86121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/>
              <a:t>Metabolismo del Hierro. Rev Cubana Hematoi Inmunol Hemoter 2000;16(3):149-60</a:t>
            </a:r>
            <a:endParaRPr lang="es-MX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>
                <a:solidFill>
                  <a:schemeClr val="tx2">
                    <a:satMod val="130000"/>
                  </a:schemeClr>
                </a:solidFill>
                <a:effectLst/>
              </a:rPr>
              <a:t>Reducción</a:t>
            </a:r>
          </a:p>
        </p:txBody>
      </p:sp>
      <p:pic>
        <p:nvPicPr>
          <p:cNvPr id="49155" name="Picture 4" descr="scheme1_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9144000" cy="485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Line 5"/>
          <p:cNvSpPr>
            <a:spLocks noChangeShapeType="1"/>
          </p:cNvSpPr>
          <p:nvPr/>
        </p:nvSpPr>
        <p:spPr bwMode="auto">
          <a:xfrm>
            <a:off x="539750" y="4076700"/>
            <a:ext cx="0" cy="2089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9157" name="Text Box 6"/>
          <p:cNvSpPr txBox="1">
            <a:spLocks noChangeArrowheads="1"/>
          </p:cNvSpPr>
          <p:nvPr/>
        </p:nvSpPr>
        <p:spPr bwMode="auto">
          <a:xfrm>
            <a:off x="0" y="6308725"/>
            <a:ext cx="10429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/>
              <a:t>Canales</a:t>
            </a:r>
          </a:p>
        </p:txBody>
      </p:sp>
      <p:sp>
        <p:nvSpPr>
          <p:cNvPr id="49158" name="Line 7"/>
          <p:cNvSpPr>
            <a:spLocks noChangeShapeType="1"/>
          </p:cNvSpPr>
          <p:nvPr/>
        </p:nvSpPr>
        <p:spPr bwMode="auto">
          <a:xfrm>
            <a:off x="2916238" y="5157788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9159" name="Text Box 8"/>
          <p:cNvSpPr txBox="1">
            <a:spLocks noChangeArrowheads="1"/>
          </p:cNvSpPr>
          <p:nvPr/>
        </p:nvSpPr>
        <p:spPr bwMode="auto">
          <a:xfrm>
            <a:off x="2051050" y="6237288"/>
            <a:ext cx="18716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/>
              <a:t>D. pared: 10 ºA</a:t>
            </a:r>
          </a:p>
        </p:txBody>
      </p:sp>
      <p:sp>
        <p:nvSpPr>
          <p:cNvPr id="49160" name="Text Box 9"/>
          <p:cNvSpPr txBox="1">
            <a:spLocks noChangeArrowheads="1"/>
          </p:cNvSpPr>
          <p:nvPr/>
        </p:nvSpPr>
        <p:spPr bwMode="auto">
          <a:xfrm>
            <a:off x="1042988" y="1612900"/>
            <a:ext cx="1871662" cy="3762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/>
              <a:t>D. interno: 80ºA</a:t>
            </a:r>
          </a:p>
        </p:txBody>
      </p:sp>
      <p:sp>
        <p:nvSpPr>
          <p:cNvPr id="49161" name="Text Box 10"/>
          <p:cNvSpPr txBox="1">
            <a:spLocks noChangeArrowheads="1"/>
          </p:cNvSpPr>
          <p:nvPr/>
        </p:nvSpPr>
        <p:spPr bwMode="auto">
          <a:xfrm>
            <a:off x="4140200" y="3644900"/>
            <a:ext cx="2089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/>
              <a:t>Canal hidrofóbico.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5" descr="mine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scheme2_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80"/>
          <a:stretch>
            <a:fillRect/>
          </a:stretch>
        </p:blipFill>
        <p:spPr bwMode="auto">
          <a:xfrm>
            <a:off x="0" y="692150"/>
            <a:ext cx="8893175" cy="532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7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83661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>
                <a:solidFill>
                  <a:schemeClr val="tx2">
                    <a:satMod val="130000"/>
                  </a:schemeClr>
                </a:solidFill>
                <a:effectLst/>
              </a:rPr>
              <a:t>Salida del metal reducido</a:t>
            </a:r>
          </a:p>
        </p:txBody>
      </p:sp>
      <p:sp>
        <p:nvSpPr>
          <p:cNvPr id="51204" name="Text Box 7"/>
          <p:cNvSpPr txBox="1">
            <a:spLocks noChangeArrowheads="1"/>
          </p:cNvSpPr>
          <p:nvPr/>
        </p:nvSpPr>
        <p:spPr bwMode="auto">
          <a:xfrm>
            <a:off x="4356100" y="4292600"/>
            <a:ext cx="19446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/>
              <a:t>Canal hidrofílico.</a:t>
            </a:r>
          </a:p>
        </p:txBody>
      </p:sp>
      <p:pic>
        <p:nvPicPr>
          <p:cNvPr id="51205" name="Picture 8" descr="http://www.chemistry.wustl.edu/~edudev/LabTutorials/Ferritin/images/unitcell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1052513"/>
            <a:ext cx="23812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6" name="Rectangle 9"/>
          <p:cNvSpPr>
            <a:spLocks noChangeArrowheads="1"/>
          </p:cNvSpPr>
          <p:nvPr/>
        </p:nvSpPr>
        <p:spPr bwMode="auto">
          <a:xfrm>
            <a:off x="258763" y="5694363"/>
            <a:ext cx="8885237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</a:pPr>
            <a:r>
              <a:rPr lang="en-US"/>
              <a:t>Molecule of the Month, October 1998</a:t>
            </a:r>
            <a:endParaRPr lang="es-ES"/>
          </a:p>
          <a:p>
            <a:pPr algn="ctr">
              <a:tabLst>
                <a:tab pos="457200" algn="l"/>
              </a:tabLst>
            </a:pPr>
            <a:r>
              <a:rPr lang="en-US"/>
              <a:t>Regina F. Frey, Maureen J. Donlin, and James K. Bashkin</a:t>
            </a:r>
            <a:br>
              <a:rPr lang="en-US"/>
            </a:br>
            <a:r>
              <a:rPr lang="en-US"/>
              <a:t>Ref: M.J. Donlin, R.F. Frey, C. Putnam, J.K. Proctor, J.K. Bashkin, J. Chem. Edu.,75, 437, (1998).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 descr="scheme2_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28" b="10435"/>
          <a:stretch>
            <a:fillRect/>
          </a:stretch>
        </p:blipFill>
        <p:spPr bwMode="auto">
          <a:xfrm>
            <a:off x="179388" y="188913"/>
            <a:ext cx="8820150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765175"/>
            <a:ext cx="8893175" cy="575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9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7032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sz="3800">
                <a:solidFill>
                  <a:schemeClr val="tx2">
                    <a:satMod val="130000"/>
                  </a:schemeClr>
                </a:solidFill>
              </a:rPr>
              <a:t>Incorporación de Fe.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7" t="15798" r="17674"/>
          <a:stretch/>
        </p:blipFill>
        <p:spPr bwMode="auto">
          <a:xfrm>
            <a:off x="35496" y="116632"/>
            <a:ext cx="9036496" cy="679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271713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oup 4"/>
          <p:cNvGrpSpPr>
            <a:grpSpLocks/>
          </p:cNvGrpSpPr>
          <p:nvPr/>
        </p:nvGrpSpPr>
        <p:grpSpPr bwMode="auto">
          <a:xfrm>
            <a:off x="0" y="476250"/>
            <a:ext cx="9144000" cy="5905500"/>
            <a:chOff x="1695" y="8037"/>
            <a:chExt cx="6586" cy="2676"/>
          </a:xfrm>
        </p:grpSpPr>
        <p:pic>
          <p:nvPicPr>
            <p:cNvPr id="55299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1" y="8043"/>
              <a:ext cx="3240" cy="2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300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5" y="8037"/>
              <a:ext cx="3285" cy="2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398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>
                <a:solidFill>
                  <a:schemeClr val="tx2">
                    <a:satMod val="130000"/>
                  </a:schemeClr>
                </a:solidFill>
                <a:effectLst/>
              </a:rPr>
              <a:t>Hemosiderina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/>
              <a:t>Comúnmente encontrada en macrófagos y especialmente en situaciones seguidas a hemorragias.</a:t>
            </a:r>
          </a:p>
          <a:p>
            <a:pPr>
              <a:lnSpc>
                <a:spcPct val="90000"/>
              </a:lnSpc>
            </a:pPr>
            <a:r>
              <a:rPr lang="es-ES"/>
              <a:t>Posible complejo de la ferritina, ferritina desnaturalizada u otros materiales.</a:t>
            </a:r>
          </a:p>
          <a:p>
            <a:pPr>
              <a:lnSpc>
                <a:spcPct val="90000"/>
              </a:lnSpc>
            </a:pPr>
            <a:r>
              <a:rPr lang="es-ES"/>
              <a:t>Insoluble en agua. </a:t>
            </a:r>
          </a:p>
          <a:p>
            <a:pPr>
              <a:lnSpc>
                <a:spcPct val="90000"/>
              </a:lnSpc>
            </a:pPr>
            <a:r>
              <a:rPr lang="es-ES"/>
              <a:t>30 % Fe &gt; ferritina.</a:t>
            </a:r>
          </a:p>
          <a:p>
            <a:pPr>
              <a:lnSpc>
                <a:spcPct val="90000"/>
              </a:lnSpc>
            </a:pPr>
            <a:r>
              <a:rPr lang="es-ES"/>
              <a:t>Conformación diferente de los cristales de Fe.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5949950"/>
            <a:ext cx="91440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GB"/>
              <a:t>Harrison PM, Arosio P: The ferritins: molecular properties, iron storage function and cellular regulation. Biochimica et Biophysica Acta 1275:161-203, 1996.</a:t>
            </a:r>
            <a:endParaRPr lang="es-ES"/>
          </a:p>
          <a:p>
            <a:pPr algn="ctr"/>
            <a:r>
              <a:rPr lang="es-ES"/>
              <a:t>Metabolismo del Hierro. Rev Cubana Hematoi Inmunol Hemoter 2000;16(3):149-60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>
                <a:solidFill>
                  <a:schemeClr val="tx2">
                    <a:satMod val="130000"/>
                  </a:schemeClr>
                </a:solidFill>
                <a:effectLst/>
              </a:rPr>
              <a:t>Reservas de Fe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s-ES" dirty="0"/>
              <a:t>Hombre: 500  - 1 500 mg. </a:t>
            </a:r>
          </a:p>
          <a:p>
            <a:pPr>
              <a:lnSpc>
                <a:spcPct val="90000"/>
              </a:lnSpc>
            </a:pPr>
            <a:r>
              <a:rPr lang="es-ES" dirty="0"/>
              <a:t>Mujer:  300 - 1 000 mg. </a:t>
            </a:r>
          </a:p>
          <a:p>
            <a:pPr>
              <a:lnSpc>
                <a:spcPct val="90000"/>
              </a:lnSpc>
            </a:pPr>
            <a:r>
              <a:rPr lang="es-ES" dirty="0"/>
              <a:t>Masa mayor a 4000 </a:t>
            </a:r>
            <a:r>
              <a:rPr lang="es-ES" dirty="0" err="1"/>
              <a:t>KDa</a:t>
            </a:r>
            <a:r>
              <a:rPr lang="es-ES" dirty="0"/>
              <a:t>. </a:t>
            </a:r>
          </a:p>
          <a:p>
            <a:pPr>
              <a:lnSpc>
                <a:spcPct val="90000"/>
              </a:lnSpc>
            </a:pPr>
            <a:r>
              <a:rPr lang="es-ES" dirty="0"/>
              <a:t>Alta relación Fe/proteína. </a:t>
            </a:r>
          </a:p>
          <a:p>
            <a:pPr>
              <a:lnSpc>
                <a:spcPct val="90000"/>
              </a:lnSpc>
            </a:pPr>
            <a:r>
              <a:rPr lang="es-ES" dirty="0"/>
              <a:t>Actividad metabólica menor que la ferritina.</a:t>
            </a:r>
          </a:p>
          <a:p>
            <a:pPr>
              <a:lnSpc>
                <a:spcPct val="90000"/>
              </a:lnSpc>
            </a:pPr>
            <a:r>
              <a:rPr lang="es-ES" dirty="0"/>
              <a:t>Baja cantidad de nitrógeno (5-6%).</a:t>
            </a:r>
          </a:p>
          <a:p>
            <a:pPr>
              <a:lnSpc>
                <a:spcPct val="90000"/>
              </a:lnSpc>
            </a:pPr>
            <a:r>
              <a:rPr lang="es-ES" dirty="0"/>
              <a:t>Alta cantidad de fósforo (1.5-5 %). </a:t>
            </a:r>
          </a:p>
          <a:p>
            <a:pPr>
              <a:lnSpc>
                <a:spcPct val="90000"/>
              </a:lnSpc>
            </a:pPr>
            <a:endParaRPr lang="es-ES" dirty="0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323850" y="6491288"/>
            <a:ext cx="83931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s-MX"/>
              <a:t>J. Sergio Casas, Angeles Sánchez, José C. Sánchez; Química Bioinorgánica. 2000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>
                <a:solidFill>
                  <a:schemeClr val="tx2">
                    <a:satMod val="130000"/>
                  </a:schemeClr>
                </a:solidFill>
                <a:effectLst/>
              </a:rPr>
              <a:t>Estudios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 err="1"/>
              <a:t>Mckay</a:t>
            </a:r>
            <a:r>
              <a:rPr lang="es-ES" dirty="0"/>
              <a:t> y </a:t>
            </a:r>
            <a:r>
              <a:rPr lang="es-ES" dirty="0" err="1"/>
              <a:t>Fineberg</a:t>
            </a:r>
            <a:r>
              <a:rPr lang="es-ES" dirty="0"/>
              <a:t> (1964)  sugieren que los gránulos de hemosiderina pueden ser </a:t>
            </a:r>
            <a:r>
              <a:rPr lang="es-ES" dirty="0" err="1"/>
              <a:t>organelos</a:t>
            </a:r>
            <a:r>
              <a:rPr lang="es-ES" dirty="0"/>
              <a:t> celulares buscadores de Fe. </a:t>
            </a:r>
          </a:p>
          <a:p>
            <a:pPr algn="just"/>
            <a:r>
              <a:rPr lang="es-ES" dirty="0"/>
              <a:t>Difracción de rayos X y espectros de </a:t>
            </a:r>
            <a:r>
              <a:rPr lang="es-ES" dirty="0" err="1"/>
              <a:t>Mösbauer</a:t>
            </a:r>
            <a:r>
              <a:rPr lang="es-ES" dirty="0"/>
              <a:t>.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900113" y="6126163"/>
            <a:ext cx="7348537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GB"/>
              <a:t>A. Jacobs and M. Worwood    Iron in Biochemistry and Medicine., 1974</a:t>
            </a:r>
            <a:endParaRPr lang="es-ES"/>
          </a:p>
          <a:p>
            <a:pPr eaLnBrk="0" hangingPunct="0"/>
            <a:endParaRPr lang="es-ES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8" t="15278" r="17875"/>
          <a:stretch/>
        </p:blipFill>
        <p:spPr bwMode="auto">
          <a:xfrm>
            <a:off x="0" y="0"/>
            <a:ext cx="8964489" cy="6837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5595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476250"/>
            <a:ext cx="7772400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>
                <a:solidFill>
                  <a:schemeClr val="tx2">
                    <a:satMod val="130000"/>
                  </a:schemeClr>
                </a:solidFill>
                <a:effectLst/>
              </a:rPr>
              <a:t>Fe en el organismo</a:t>
            </a:r>
            <a:endParaRPr lang="es-MX" dirty="0">
              <a:solidFill>
                <a:schemeClr val="tx2">
                  <a:satMod val="130000"/>
                </a:schemeClr>
              </a:solidFill>
              <a:effectLst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047750" y="1484313"/>
            <a:ext cx="7561263" cy="2087562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Blip>
                <a:blip r:embed="rId2"/>
              </a:buBlip>
            </a:pPr>
            <a:r>
              <a:rPr lang="es-ES" dirty="0"/>
              <a:t>Estable en el huésped.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Blip>
                <a:blip r:embed="rId2"/>
              </a:buBlip>
            </a:pPr>
            <a:r>
              <a:rPr lang="es-ES" dirty="0"/>
              <a:t>Moléculas de retención.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Blip>
                <a:blip r:embed="rId2"/>
              </a:buBlip>
            </a:pPr>
            <a:r>
              <a:rPr lang="es-ES" dirty="0"/>
              <a:t>Absorción de hierro: Inorgánico y </a:t>
            </a:r>
            <a:r>
              <a:rPr lang="es-ES" dirty="0" err="1"/>
              <a:t>hemo</a:t>
            </a:r>
            <a:r>
              <a:rPr lang="es-ES" dirty="0"/>
              <a:t>.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s-ES" dirty="0">
              <a:cs typeface="Times New Roman" pitchFamily="18" charset="0"/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042988" y="4652963"/>
            <a:ext cx="7850187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sz="1600">
                <a:latin typeface="Arial" charset="0"/>
                <a:cs typeface="Arial" charset="0"/>
              </a:rPr>
              <a:t>Susana Campoy Sánchez, 2002. Universidad Autónoma de Barcelona. </a:t>
            </a:r>
            <a:r>
              <a:rPr lang="es-ES" sz="1600">
                <a:latin typeface="Arial" charset="0"/>
                <a:cs typeface="Arial" charset="0"/>
              </a:rPr>
              <a:t>“</a:t>
            </a:r>
            <a:r>
              <a:rPr lang="es-MX" sz="1600">
                <a:latin typeface="Arial" charset="0"/>
                <a:cs typeface="Arial" charset="0"/>
              </a:rPr>
              <a:t>IMPORTANCIA DE LOS METALOREGULADORES FUR Y ZUR EN LA VIRULENCIA DE </a:t>
            </a:r>
            <a:r>
              <a:rPr lang="es-MX" sz="1600" i="1">
                <a:latin typeface="Arial" charset="0"/>
                <a:cs typeface="Arial" charset="0"/>
              </a:rPr>
              <a:t>Salmonella typhimurium.</a:t>
            </a:r>
            <a:r>
              <a:rPr lang="es-MX" sz="1600">
                <a:latin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s-ES" sz="1600"/>
              <a:t>MC. Mariela Forrellat Barrios, Dra. Hortensia Gautier du Défaix Gómez y Dra. Norma Fernández Delgado.</a:t>
            </a:r>
          </a:p>
          <a:p>
            <a:pPr eaLnBrk="1" hangingPunct="1"/>
            <a:r>
              <a:rPr lang="es-ES" sz="1600"/>
              <a:t>Metabolismo del Hierro. Rev Cubana Hematoi Inmunol Hemoter 2000;16(3):149-60</a:t>
            </a:r>
            <a:endParaRPr lang="es-MX" sz="1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4445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>
                <a:solidFill>
                  <a:schemeClr val="tx2">
                    <a:satMod val="130000"/>
                  </a:schemeClr>
                </a:solidFill>
                <a:effectLst/>
              </a:rPr>
              <a:t>Fe en el organismo</a:t>
            </a:r>
            <a:endParaRPr lang="es-MX" dirty="0">
              <a:solidFill>
                <a:schemeClr val="tx2">
                  <a:satMod val="130000"/>
                </a:schemeClr>
              </a:solidFill>
              <a:effectLst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766888" y="2157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4253123"/>
              </p:ext>
            </p:extLst>
          </p:nvPr>
        </p:nvGraphicFramePr>
        <p:xfrm>
          <a:off x="-19720" y="1066800"/>
          <a:ext cx="9144000" cy="579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5962680" imgH="2705040" progId="Paint.Picture">
                  <p:embed/>
                </p:oleObj>
              </mc:Choice>
              <mc:Fallback>
                <p:oleObj name="Imagen de mapa de bits" r:id="rId2" imgW="5962680" imgH="2705040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9720" y="1066800"/>
                        <a:ext cx="9144000" cy="579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1388</TotalTime>
  <Words>2085</Words>
  <Application>Microsoft Office PowerPoint</Application>
  <PresentationFormat>Presentación en pantalla (4:3)</PresentationFormat>
  <Paragraphs>312</Paragraphs>
  <Slides>63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63</vt:i4>
      </vt:variant>
    </vt:vector>
  </HeadingPairs>
  <TitlesOfParts>
    <vt:vector size="76" baseType="lpstr">
      <vt:lpstr>Arial</vt:lpstr>
      <vt:lpstr>Arial Unicode MS</vt:lpstr>
      <vt:lpstr>Comic Sans MS</vt:lpstr>
      <vt:lpstr>Gill Sans MT</vt:lpstr>
      <vt:lpstr>Lucida Sans Unicode</vt:lpstr>
      <vt:lpstr>Tahoma</vt:lpstr>
      <vt:lpstr>Times New Roman</vt:lpstr>
      <vt:lpstr>Verdana</vt:lpstr>
      <vt:lpstr>Wingdings</vt:lpstr>
      <vt:lpstr>Wingdings 2</vt:lpstr>
      <vt:lpstr>Solsticio</vt:lpstr>
      <vt:lpstr>Imagen de mapa de bits</vt:lpstr>
      <vt:lpstr>Bitmap Image</vt:lpstr>
      <vt:lpstr>Transporte y Almacenamiento: Sideróforos, Transferrina, Ferritina y Hemosiderina</vt:lpstr>
      <vt:lpstr>Generalidades Fe.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Fe en el organismo</vt:lpstr>
      <vt:lpstr>Fe en el organismo</vt:lpstr>
      <vt:lpstr>Presentación de PowerPoint</vt:lpstr>
      <vt:lpstr>Presentación de PowerPoint</vt:lpstr>
      <vt:lpstr>Sideróforos</vt:lpstr>
      <vt:lpstr>Sideróforos</vt:lpstr>
      <vt:lpstr>Sideróforos</vt:lpstr>
      <vt:lpstr>Presentación de PowerPoint</vt:lpstr>
      <vt:lpstr>Presentación de PowerPoint</vt:lpstr>
      <vt:lpstr>Ferrioxamina B </vt:lpstr>
      <vt:lpstr>Enterobactina </vt:lpstr>
      <vt:lpstr>Presentación de PowerPoint</vt:lpstr>
      <vt:lpstr>Sideróforos</vt:lpstr>
      <vt:lpstr>Presentación de PowerPoint</vt:lpstr>
      <vt:lpstr>Presentación de PowerPoint</vt:lpstr>
      <vt:lpstr>Transferrina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Particularidades.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Ferritina</vt:lpstr>
      <vt:lpstr>Polimerización</vt:lpstr>
      <vt:lpstr>Presentación de PowerPoint</vt:lpstr>
      <vt:lpstr>Familia de las ferritinas</vt:lpstr>
      <vt:lpstr>Sitios de unión de la ferritina</vt:lpstr>
      <vt:lpstr>Oxidación del hierro (II) por la ferritina</vt:lpstr>
      <vt:lpstr>Presentación de PowerPoint</vt:lpstr>
      <vt:lpstr>Ferritina</vt:lpstr>
      <vt:lpstr>Presentación de PowerPoint</vt:lpstr>
      <vt:lpstr>Presentación de PowerPoint</vt:lpstr>
      <vt:lpstr>Cadenas H vs Cadenas L</vt:lpstr>
      <vt:lpstr>Combinación de sub unidades</vt:lpstr>
      <vt:lpstr>Presentación de PowerPoint</vt:lpstr>
      <vt:lpstr>Canales</vt:lpstr>
      <vt:lpstr>Canales polares</vt:lpstr>
      <vt:lpstr>Canales no polares</vt:lpstr>
      <vt:lpstr>Función</vt:lpstr>
      <vt:lpstr>Reducción</vt:lpstr>
      <vt:lpstr>Presentación de PowerPoint</vt:lpstr>
      <vt:lpstr>Salida del metal reducido</vt:lpstr>
      <vt:lpstr>Presentación de PowerPoint</vt:lpstr>
      <vt:lpstr>Presentación de PowerPoint</vt:lpstr>
      <vt:lpstr>Incorporación de Fe.</vt:lpstr>
      <vt:lpstr>Presentación de PowerPoint</vt:lpstr>
      <vt:lpstr>Hemosiderina</vt:lpstr>
      <vt:lpstr>Reservas de Fe</vt:lpstr>
      <vt:lpstr>Estudios</vt:lpstr>
    </vt:vector>
  </TitlesOfParts>
  <Company>UNAM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Transporte Y Almacenamiento: Sideróforos, Transferrina, Ferritina Y Hemosiderina.</dc:title>
  <dc:creator>posgrado</dc:creator>
  <cp:lastModifiedBy>blum</cp:lastModifiedBy>
  <cp:revision>75</cp:revision>
  <dcterms:created xsi:type="dcterms:W3CDTF">2006-10-05T17:12:21Z</dcterms:created>
  <dcterms:modified xsi:type="dcterms:W3CDTF">2021-06-02T16:20:25Z</dcterms:modified>
</cp:coreProperties>
</file>