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302" r:id="rId2"/>
    <p:sldId id="303" r:id="rId3"/>
    <p:sldId id="304" r:id="rId4"/>
    <p:sldId id="305" r:id="rId5"/>
    <p:sldId id="257" r:id="rId6"/>
    <p:sldId id="314" r:id="rId7"/>
    <p:sldId id="312" r:id="rId8"/>
    <p:sldId id="258" r:id="rId9"/>
    <p:sldId id="313" r:id="rId10"/>
    <p:sldId id="306" r:id="rId11"/>
    <p:sldId id="307" r:id="rId12"/>
    <p:sldId id="259" r:id="rId13"/>
    <p:sldId id="315" r:id="rId14"/>
    <p:sldId id="260" r:id="rId15"/>
    <p:sldId id="316" r:id="rId16"/>
    <p:sldId id="276" r:id="rId17"/>
    <p:sldId id="317" r:id="rId18"/>
    <p:sldId id="311" r:id="rId19"/>
    <p:sldId id="318" r:id="rId20"/>
    <p:sldId id="277" r:id="rId21"/>
    <p:sldId id="261" r:id="rId22"/>
    <p:sldId id="319" r:id="rId23"/>
    <p:sldId id="321" r:id="rId24"/>
    <p:sldId id="262" r:id="rId25"/>
    <p:sldId id="263" r:id="rId26"/>
    <p:sldId id="264" r:id="rId27"/>
    <p:sldId id="322" r:id="rId28"/>
    <p:sldId id="265" r:id="rId29"/>
    <p:sldId id="323" r:id="rId30"/>
    <p:sldId id="324" r:id="rId31"/>
    <p:sldId id="266" r:id="rId32"/>
    <p:sldId id="267" r:id="rId33"/>
    <p:sldId id="325" r:id="rId34"/>
    <p:sldId id="268" r:id="rId35"/>
    <p:sldId id="269" r:id="rId36"/>
    <p:sldId id="287" r:id="rId37"/>
    <p:sldId id="271" r:id="rId38"/>
    <p:sldId id="270" r:id="rId39"/>
    <p:sldId id="286" r:id="rId40"/>
    <p:sldId id="273" r:id="rId41"/>
    <p:sldId id="272" r:id="rId42"/>
    <p:sldId id="274" r:id="rId43"/>
    <p:sldId id="282" r:id="rId44"/>
    <p:sldId id="275" r:id="rId45"/>
    <p:sldId id="283" r:id="rId46"/>
    <p:sldId id="278" r:id="rId47"/>
    <p:sldId id="279" r:id="rId48"/>
    <p:sldId id="280" r:id="rId49"/>
    <p:sldId id="281" r:id="rId50"/>
    <p:sldId id="284" r:id="rId51"/>
    <p:sldId id="308" r:id="rId52"/>
    <p:sldId id="309" r:id="rId53"/>
    <p:sldId id="310" r:id="rId54"/>
    <p:sldId id="288" r:id="rId55"/>
    <p:sldId id="289" r:id="rId56"/>
    <p:sldId id="290" r:id="rId57"/>
    <p:sldId id="291" r:id="rId58"/>
    <p:sldId id="292" r:id="rId59"/>
    <p:sldId id="293" r:id="rId60"/>
    <p:sldId id="294" r:id="rId61"/>
    <p:sldId id="295" r:id="rId62"/>
    <p:sldId id="296" r:id="rId63"/>
    <p:sldId id="297" r:id="rId64"/>
    <p:sldId id="298" r:id="rId65"/>
  </p:sldIdLst>
  <p:sldSz cx="9144000" cy="6858000" type="screen4x3"/>
  <p:notesSz cx="6858000" cy="9144000"/>
  <p:defaultTextStyle>
    <a:defPPr>
      <a:defRPr lang="es-E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06" autoAdjust="0"/>
  </p:normalViewPr>
  <p:slideViewPr>
    <p:cSldViewPr>
      <p:cViewPr varScale="1">
        <p:scale>
          <a:sx n="79" d="100"/>
          <a:sy n="79" d="100"/>
        </p:scale>
        <p:origin x="157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image" Target="../media/image5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A5D827D-D3C3-4515-86AE-D03D90E2A58A}"/>
              </a:ext>
            </a:extLst>
          </p:cNvPr>
          <p:cNvGrpSpPr>
            <a:grpSpLocks/>
          </p:cNvGrpSpPr>
          <p:nvPr/>
        </p:nvGrpSpPr>
        <p:grpSpPr bwMode="auto">
          <a:xfrm>
            <a:off x="0" y="0"/>
            <a:ext cx="9144000" cy="6934200"/>
            <a:chOff x="0" y="0"/>
            <a:chExt cx="5760" cy="4368"/>
          </a:xfrm>
        </p:grpSpPr>
        <p:sp>
          <p:nvSpPr>
            <p:cNvPr id="5" name="Freeform 3">
              <a:extLst>
                <a:ext uri="{FF2B5EF4-FFF2-40B4-BE49-F238E27FC236}">
                  <a16:creationId xmlns:a16="http://schemas.microsoft.com/office/drawing/2014/main" id="{0D71AD7D-38EA-4A92-80D1-0C33600CF5E1}"/>
                </a:ext>
              </a:extLst>
            </p:cNvPr>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6" name="Freeform 4">
              <a:extLst>
                <a:ext uri="{FF2B5EF4-FFF2-40B4-BE49-F238E27FC236}">
                  <a16:creationId xmlns:a16="http://schemas.microsoft.com/office/drawing/2014/main" id="{34EA1B16-D73F-48AA-A277-CE1D011EC71D}"/>
                </a:ext>
              </a:extLst>
            </p:cNvPr>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7" name="Freeform 5">
              <a:extLst>
                <a:ext uri="{FF2B5EF4-FFF2-40B4-BE49-F238E27FC236}">
                  <a16:creationId xmlns:a16="http://schemas.microsoft.com/office/drawing/2014/main" id="{82A9A27F-B85F-4A26-8CBB-A35FFADB16E5}"/>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8" name="Freeform 6">
              <a:extLst>
                <a:ext uri="{FF2B5EF4-FFF2-40B4-BE49-F238E27FC236}">
                  <a16:creationId xmlns:a16="http://schemas.microsoft.com/office/drawing/2014/main" id="{7915B464-E2EF-4B09-B22A-A50876AC0469}"/>
                </a:ext>
              </a:extLst>
            </p:cNvPr>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9" name="Freeform 7">
              <a:extLst>
                <a:ext uri="{FF2B5EF4-FFF2-40B4-BE49-F238E27FC236}">
                  <a16:creationId xmlns:a16="http://schemas.microsoft.com/office/drawing/2014/main" id="{C7CCBE3A-5B5B-4CF6-BA73-A5A498C3D781}"/>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 name="Freeform 8">
              <a:extLst>
                <a:ext uri="{FF2B5EF4-FFF2-40B4-BE49-F238E27FC236}">
                  <a16:creationId xmlns:a16="http://schemas.microsoft.com/office/drawing/2014/main" id="{BE25BB46-0822-4DDC-BE7C-DA00505BBEF4}"/>
                </a:ext>
              </a:extLst>
            </p:cNvPr>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1" name="Freeform 9">
              <a:extLst>
                <a:ext uri="{FF2B5EF4-FFF2-40B4-BE49-F238E27FC236}">
                  <a16:creationId xmlns:a16="http://schemas.microsoft.com/office/drawing/2014/main" id="{03DE97DB-2FC0-4AC8-9383-5BF1AA80CDA9}"/>
                </a:ext>
              </a:extLst>
            </p:cNvPr>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2" name="Freeform 10">
              <a:extLst>
                <a:ext uri="{FF2B5EF4-FFF2-40B4-BE49-F238E27FC236}">
                  <a16:creationId xmlns:a16="http://schemas.microsoft.com/office/drawing/2014/main" id="{2C3FD0F9-426E-4D7B-A07D-54DCC173B4FE}"/>
                </a:ext>
              </a:extLst>
            </p:cNvPr>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3" name="Freeform 11">
              <a:extLst>
                <a:ext uri="{FF2B5EF4-FFF2-40B4-BE49-F238E27FC236}">
                  <a16:creationId xmlns:a16="http://schemas.microsoft.com/office/drawing/2014/main" id="{D36CC55A-EF98-423A-BB5E-20F7ED90079F}"/>
                </a:ext>
              </a:extLst>
            </p:cNvPr>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4" name="Rectangle 12">
              <a:extLst>
                <a:ext uri="{FF2B5EF4-FFF2-40B4-BE49-F238E27FC236}">
                  <a16:creationId xmlns:a16="http://schemas.microsoft.com/office/drawing/2014/main" id="{B5D3720E-F180-4169-AB03-66D9E78111BD}"/>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s-MX"/>
            </a:p>
          </p:txBody>
        </p:sp>
        <p:sp>
          <p:nvSpPr>
            <p:cNvPr id="15" name="Rectangle 13">
              <a:extLst>
                <a:ext uri="{FF2B5EF4-FFF2-40B4-BE49-F238E27FC236}">
                  <a16:creationId xmlns:a16="http://schemas.microsoft.com/office/drawing/2014/main" id="{C5D7D41D-4549-47D7-B4C9-406665171F54}"/>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s-MX"/>
            </a:p>
          </p:txBody>
        </p:sp>
        <p:sp>
          <p:nvSpPr>
            <p:cNvPr id="16" name="Freeform 14">
              <a:extLst>
                <a:ext uri="{FF2B5EF4-FFF2-40B4-BE49-F238E27FC236}">
                  <a16:creationId xmlns:a16="http://schemas.microsoft.com/office/drawing/2014/main" id="{3DCF7731-1E4D-4FAE-A512-A9FBDC81EC38}"/>
                </a:ext>
              </a:extLst>
            </p:cNvPr>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7" name="Freeform 15">
              <a:extLst>
                <a:ext uri="{FF2B5EF4-FFF2-40B4-BE49-F238E27FC236}">
                  <a16:creationId xmlns:a16="http://schemas.microsoft.com/office/drawing/2014/main" id="{8951DCE3-FDF0-462C-8F27-D12D037DAF93}"/>
                </a:ext>
              </a:extLst>
            </p:cNvPr>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8" name="Freeform 16">
              <a:extLst>
                <a:ext uri="{FF2B5EF4-FFF2-40B4-BE49-F238E27FC236}">
                  <a16:creationId xmlns:a16="http://schemas.microsoft.com/office/drawing/2014/main" id="{2FC4B8F3-8FDA-4F97-846D-BDCAEF608FBC}"/>
                </a:ext>
              </a:extLst>
            </p:cNvPr>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sp>
          <p:nvSpPr>
            <p:cNvPr id="19" name="Freeform 17">
              <a:extLst>
                <a:ext uri="{FF2B5EF4-FFF2-40B4-BE49-F238E27FC236}">
                  <a16:creationId xmlns:a16="http://schemas.microsoft.com/office/drawing/2014/main" id="{BFCAB49C-ED4E-4D9F-B636-1A7FA02A0786}"/>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0" name="Freeform 18">
              <a:extLst>
                <a:ext uri="{FF2B5EF4-FFF2-40B4-BE49-F238E27FC236}">
                  <a16:creationId xmlns:a16="http://schemas.microsoft.com/office/drawing/2014/main" id="{46E919E3-FF7A-4BF8-AC14-24B173095B66}"/>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1" name="Freeform 19">
              <a:extLst>
                <a:ext uri="{FF2B5EF4-FFF2-40B4-BE49-F238E27FC236}">
                  <a16:creationId xmlns:a16="http://schemas.microsoft.com/office/drawing/2014/main" id="{EAC9E816-BFEC-406E-AE42-325C9D5E5A5B}"/>
                </a:ext>
              </a:extLst>
            </p:cNvPr>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22" name="Freeform 20">
              <a:extLst>
                <a:ext uri="{FF2B5EF4-FFF2-40B4-BE49-F238E27FC236}">
                  <a16:creationId xmlns:a16="http://schemas.microsoft.com/office/drawing/2014/main" id="{91F6E69C-877B-497C-A4A2-1DBCE40AB468}"/>
                </a:ext>
              </a:extLst>
            </p:cNvPr>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sp>
        <p:nvSpPr>
          <p:cNvPr id="142357" name="Rectangle 21"/>
          <p:cNvSpPr>
            <a:spLocks noGrp="1" noChangeArrowheads="1"/>
          </p:cNvSpPr>
          <p:nvPr>
            <p:ph type="ctrTitle" sz="quarter"/>
          </p:nvPr>
        </p:nvSpPr>
        <p:spPr>
          <a:xfrm>
            <a:off x="685800" y="1828800"/>
            <a:ext cx="7772400" cy="1736725"/>
          </a:xfrm>
        </p:spPr>
        <p:txBody>
          <a:bodyPr/>
          <a:lstStyle>
            <a:lvl1pPr>
              <a:defRPr sz="5400"/>
            </a:lvl1pPr>
          </a:lstStyle>
          <a:p>
            <a:r>
              <a:rPr lang="es-ES"/>
              <a:t>Haga clic para cambiar el estilo de título	</a:t>
            </a:r>
          </a:p>
        </p:txBody>
      </p:sp>
      <p:sp>
        <p:nvSpPr>
          <p:cNvPr id="14235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23" name="Rectangle 23">
            <a:extLst>
              <a:ext uri="{FF2B5EF4-FFF2-40B4-BE49-F238E27FC236}">
                <a16:creationId xmlns:a16="http://schemas.microsoft.com/office/drawing/2014/main" id="{12DF0D1C-578B-4D7C-8ABB-F795CCE2BA67}"/>
              </a:ext>
            </a:extLst>
          </p:cNvPr>
          <p:cNvSpPr>
            <a:spLocks noGrp="1" noChangeArrowheads="1"/>
          </p:cNvSpPr>
          <p:nvPr>
            <p:ph type="dt" sz="quarter" idx="10"/>
          </p:nvPr>
        </p:nvSpPr>
        <p:spPr/>
        <p:txBody>
          <a:bodyPr/>
          <a:lstStyle>
            <a:lvl1pPr>
              <a:defRPr/>
            </a:lvl1pPr>
          </a:lstStyle>
          <a:p>
            <a:pPr>
              <a:defRPr/>
            </a:pPr>
            <a:endParaRPr lang="es-ES"/>
          </a:p>
        </p:txBody>
      </p:sp>
      <p:sp>
        <p:nvSpPr>
          <p:cNvPr id="24" name="Rectangle 24">
            <a:extLst>
              <a:ext uri="{FF2B5EF4-FFF2-40B4-BE49-F238E27FC236}">
                <a16:creationId xmlns:a16="http://schemas.microsoft.com/office/drawing/2014/main" id="{764A5459-947A-45EC-B0BC-D58D5592D06B}"/>
              </a:ext>
            </a:extLst>
          </p:cNvPr>
          <p:cNvSpPr>
            <a:spLocks noGrp="1" noChangeArrowheads="1"/>
          </p:cNvSpPr>
          <p:nvPr>
            <p:ph type="ftr" sz="quarter" idx="11"/>
          </p:nvPr>
        </p:nvSpPr>
        <p:spPr/>
        <p:txBody>
          <a:bodyPr/>
          <a:lstStyle>
            <a:lvl1pPr>
              <a:defRPr/>
            </a:lvl1pPr>
          </a:lstStyle>
          <a:p>
            <a:pPr>
              <a:defRPr/>
            </a:pPr>
            <a:endParaRPr lang="es-ES"/>
          </a:p>
        </p:txBody>
      </p:sp>
      <p:sp>
        <p:nvSpPr>
          <p:cNvPr id="25" name="Rectangle 25">
            <a:extLst>
              <a:ext uri="{FF2B5EF4-FFF2-40B4-BE49-F238E27FC236}">
                <a16:creationId xmlns:a16="http://schemas.microsoft.com/office/drawing/2014/main" id="{3D4A53A2-BACB-4811-95C7-49923996D23D}"/>
              </a:ext>
            </a:extLst>
          </p:cNvPr>
          <p:cNvSpPr>
            <a:spLocks noGrp="1" noChangeArrowheads="1"/>
          </p:cNvSpPr>
          <p:nvPr>
            <p:ph type="sldNum" sz="quarter" idx="12"/>
          </p:nvPr>
        </p:nvSpPr>
        <p:spPr/>
        <p:txBody>
          <a:bodyPr/>
          <a:lstStyle>
            <a:lvl1pPr>
              <a:defRPr smtClean="0"/>
            </a:lvl1pPr>
          </a:lstStyle>
          <a:p>
            <a:pPr>
              <a:defRPr/>
            </a:pPr>
            <a:fld id="{A3B8BA18-CA8C-4882-86C1-CB6154CEA4FF}" type="slidenum">
              <a:rPr lang="es-ES" altLang="es-MX"/>
              <a:pPr>
                <a:defRPr/>
              </a:pPr>
              <a:t>‹Nº›</a:t>
            </a:fld>
            <a:endParaRPr lang="es-ES" altLang="es-MX"/>
          </a:p>
        </p:txBody>
      </p:sp>
    </p:spTree>
    <p:extLst>
      <p:ext uri="{BB962C8B-B14F-4D97-AF65-F5344CB8AC3E}">
        <p14:creationId xmlns:p14="http://schemas.microsoft.com/office/powerpoint/2010/main" val="166485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23">
            <a:extLst>
              <a:ext uri="{FF2B5EF4-FFF2-40B4-BE49-F238E27FC236}">
                <a16:creationId xmlns:a16="http://schemas.microsoft.com/office/drawing/2014/main" id="{AA8CB5AF-16D1-4F4C-8277-576511456233}"/>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24">
            <a:extLst>
              <a:ext uri="{FF2B5EF4-FFF2-40B4-BE49-F238E27FC236}">
                <a16:creationId xmlns:a16="http://schemas.microsoft.com/office/drawing/2014/main" id="{1D1B136E-2B8E-4739-8A4A-94DC0061144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25">
            <a:extLst>
              <a:ext uri="{FF2B5EF4-FFF2-40B4-BE49-F238E27FC236}">
                <a16:creationId xmlns:a16="http://schemas.microsoft.com/office/drawing/2014/main" id="{5BF86A47-BD26-462B-A4D2-ABD7548B709A}"/>
              </a:ext>
            </a:extLst>
          </p:cNvPr>
          <p:cNvSpPr>
            <a:spLocks noGrp="1" noChangeArrowheads="1"/>
          </p:cNvSpPr>
          <p:nvPr>
            <p:ph type="sldNum" sz="quarter" idx="12"/>
          </p:nvPr>
        </p:nvSpPr>
        <p:spPr>
          <a:ln/>
        </p:spPr>
        <p:txBody>
          <a:bodyPr/>
          <a:lstStyle>
            <a:lvl1pPr>
              <a:defRPr/>
            </a:lvl1pPr>
          </a:lstStyle>
          <a:p>
            <a:pPr>
              <a:defRPr/>
            </a:pPr>
            <a:fld id="{424EE89F-6152-43A1-8DA4-35F50B7BD44B}" type="slidenum">
              <a:rPr lang="es-ES" altLang="es-MX"/>
              <a:pPr>
                <a:defRPr/>
              </a:pPr>
              <a:t>‹Nº›</a:t>
            </a:fld>
            <a:endParaRPr lang="es-ES" altLang="es-MX"/>
          </a:p>
        </p:txBody>
      </p:sp>
    </p:spTree>
    <p:extLst>
      <p:ext uri="{BB962C8B-B14F-4D97-AF65-F5344CB8AC3E}">
        <p14:creationId xmlns:p14="http://schemas.microsoft.com/office/powerpoint/2010/main" val="209597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23">
            <a:extLst>
              <a:ext uri="{FF2B5EF4-FFF2-40B4-BE49-F238E27FC236}">
                <a16:creationId xmlns:a16="http://schemas.microsoft.com/office/drawing/2014/main" id="{AFA7D5EA-03BE-4033-B2D0-CD543E8C9A4C}"/>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24">
            <a:extLst>
              <a:ext uri="{FF2B5EF4-FFF2-40B4-BE49-F238E27FC236}">
                <a16:creationId xmlns:a16="http://schemas.microsoft.com/office/drawing/2014/main" id="{38717BFB-0131-4D1D-A54C-3D647271968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25">
            <a:extLst>
              <a:ext uri="{FF2B5EF4-FFF2-40B4-BE49-F238E27FC236}">
                <a16:creationId xmlns:a16="http://schemas.microsoft.com/office/drawing/2014/main" id="{C4A49482-C48D-4DE9-8A09-E1F017EA6D95}"/>
              </a:ext>
            </a:extLst>
          </p:cNvPr>
          <p:cNvSpPr>
            <a:spLocks noGrp="1" noChangeArrowheads="1"/>
          </p:cNvSpPr>
          <p:nvPr>
            <p:ph type="sldNum" sz="quarter" idx="12"/>
          </p:nvPr>
        </p:nvSpPr>
        <p:spPr>
          <a:ln/>
        </p:spPr>
        <p:txBody>
          <a:bodyPr/>
          <a:lstStyle>
            <a:lvl1pPr>
              <a:defRPr/>
            </a:lvl1pPr>
          </a:lstStyle>
          <a:p>
            <a:pPr>
              <a:defRPr/>
            </a:pPr>
            <a:fld id="{9431AEF9-AD58-49AF-BDC3-BE6D55736CCC}" type="slidenum">
              <a:rPr lang="es-ES" altLang="es-MX"/>
              <a:pPr>
                <a:defRPr/>
              </a:pPr>
              <a:t>‹Nº›</a:t>
            </a:fld>
            <a:endParaRPr lang="es-ES" altLang="es-MX"/>
          </a:p>
        </p:txBody>
      </p:sp>
    </p:spTree>
    <p:extLst>
      <p:ext uri="{BB962C8B-B14F-4D97-AF65-F5344CB8AC3E}">
        <p14:creationId xmlns:p14="http://schemas.microsoft.com/office/powerpoint/2010/main" val="294500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23">
            <a:extLst>
              <a:ext uri="{FF2B5EF4-FFF2-40B4-BE49-F238E27FC236}">
                <a16:creationId xmlns:a16="http://schemas.microsoft.com/office/drawing/2014/main" id="{83EF7924-CBBE-48A4-85BF-E948DCEFB0FE}"/>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24">
            <a:extLst>
              <a:ext uri="{FF2B5EF4-FFF2-40B4-BE49-F238E27FC236}">
                <a16:creationId xmlns:a16="http://schemas.microsoft.com/office/drawing/2014/main" id="{0B0A831B-5C67-4B73-B0E8-6F1933CD5B6A}"/>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25">
            <a:extLst>
              <a:ext uri="{FF2B5EF4-FFF2-40B4-BE49-F238E27FC236}">
                <a16:creationId xmlns:a16="http://schemas.microsoft.com/office/drawing/2014/main" id="{78D67F27-33EF-4BFE-9058-DDC36F3E4929}"/>
              </a:ext>
            </a:extLst>
          </p:cNvPr>
          <p:cNvSpPr>
            <a:spLocks noGrp="1" noChangeArrowheads="1"/>
          </p:cNvSpPr>
          <p:nvPr>
            <p:ph type="sldNum" sz="quarter" idx="12"/>
          </p:nvPr>
        </p:nvSpPr>
        <p:spPr>
          <a:ln/>
        </p:spPr>
        <p:txBody>
          <a:bodyPr/>
          <a:lstStyle>
            <a:lvl1pPr>
              <a:defRPr/>
            </a:lvl1pPr>
          </a:lstStyle>
          <a:p>
            <a:pPr>
              <a:defRPr/>
            </a:pPr>
            <a:fld id="{77E47BA1-A26E-43BC-ADBD-03294C909463}" type="slidenum">
              <a:rPr lang="es-ES" altLang="es-MX"/>
              <a:pPr>
                <a:defRPr/>
              </a:pPr>
              <a:t>‹Nº›</a:t>
            </a:fld>
            <a:endParaRPr lang="es-ES" altLang="es-MX"/>
          </a:p>
        </p:txBody>
      </p:sp>
    </p:spTree>
    <p:extLst>
      <p:ext uri="{BB962C8B-B14F-4D97-AF65-F5344CB8AC3E}">
        <p14:creationId xmlns:p14="http://schemas.microsoft.com/office/powerpoint/2010/main" val="51506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23">
            <a:extLst>
              <a:ext uri="{FF2B5EF4-FFF2-40B4-BE49-F238E27FC236}">
                <a16:creationId xmlns:a16="http://schemas.microsoft.com/office/drawing/2014/main" id="{B81AD2B5-E4BE-407A-BFDF-4088507FF581}"/>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24">
            <a:extLst>
              <a:ext uri="{FF2B5EF4-FFF2-40B4-BE49-F238E27FC236}">
                <a16:creationId xmlns:a16="http://schemas.microsoft.com/office/drawing/2014/main" id="{9323D435-2BB5-4853-ABCA-D18D1D90C9A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25">
            <a:extLst>
              <a:ext uri="{FF2B5EF4-FFF2-40B4-BE49-F238E27FC236}">
                <a16:creationId xmlns:a16="http://schemas.microsoft.com/office/drawing/2014/main" id="{48712BE3-34B1-4E9E-90FD-3C3A231474D6}"/>
              </a:ext>
            </a:extLst>
          </p:cNvPr>
          <p:cNvSpPr>
            <a:spLocks noGrp="1" noChangeArrowheads="1"/>
          </p:cNvSpPr>
          <p:nvPr>
            <p:ph type="sldNum" sz="quarter" idx="12"/>
          </p:nvPr>
        </p:nvSpPr>
        <p:spPr>
          <a:ln/>
        </p:spPr>
        <p:txBody>
          <a:bodyPr/>
          <a:lstStyle>
            <a:lvl1pPr>
              <a:defRPr/>
            </a:lvl1pPr>
          </a:lstStyle>
          <a:p>
            <a:pPr>
              <a:defRPr/>
            </a:pPr>
            <a:fld id="{AA0A46F5-1F6B-4D70-856F-73B77632B2AA}" type="slidenum">
              <a:rPr lang="es-ES" altLang="es-MX"/>
              <a:pPr>
                <a:defRPr/>
              </a:pPr>
              <a:t>‹Nº›</a:t>
            </a:fld>
            <a:endParaRPr lang="es-ES" altLang="es-MX"/>
          </a:p>
        </p:txBody>
      </p:sp>
    </p:spTree>
    <p:extLst>
      <p:ext uri="{BB962C8B-B14F-4D97-AF65-F5344CB8AC3E}">
        <p14:creationId xmlns:p14="http://schemas.microsoft.com/office/powerpoint/2010/main" val="265599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23">
            <a:extLst>
              <a:ext uri="{FF2B5EF4-FFF2-40B4-BE49-F238E27FC236}">
                <a16:creationId xmlns:a16="http://schemas.microsoft.com/office/drawing/2014/main" id="{DED85083-9852-4CF4-ADF5-79333C4E6C46}"/>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24">
            <a:extLst>
              <a:ext uri="{FF2B5EF4-FFF2-40B4-BE49-F238E27FC236}">
                <a16:creationId xmlns:a16="http://schemas.microsoft.com/office/drawing/2014/main" id="{655BAF46-E081-41A2-96EF-955DF26C47C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25">
            <a:extLst>
              <a:ext uri="{FF2B5EF4-FFF2-40B4-BE49-F238E27FC236}">
                <a16:creationId xmlns:a16="http://schemas.microsoft.com/office/drawing/2014/main" id="{F63C96B9-FA5A-4803-AE6E-609125FD28C8}"/>
              </a:ext>
            </a:extLst>
          </p:cNvPr>
          <p:cNvSpPr>
            <a:spLocks noGrp="1" noChangeArrowheads="1"/>
          </p:cNvSpPr>
          <p:nvPr>
            <p:ph type="sldNum" sz="quarter" idx="12"/>
          </p:nvPr>
        </p:nvSpPr>
        <p:spPr>
          <a:ln/>
        </p:spPr>
        <p:txBody>
          <a:bodyPr/>
          <a:lstStyle>
            <a:lvl1pPr>
              <a:defRPr/>
            </a:lvl1pPr>
          </a:lstStyle>
          <a:p>
            <a:pPr>
              <a:defRPr/>
            </a:pPr>
            <a:fld id="{8E57A21F-B328-4F9D-A38D-40A6A85151A9}" type="slidenum">
              <a:rPr lang="es-ES" altLang="es-MX"/>
              <a:pPr>
                <a:defRPr/>
              </a:pPr>
              <a:t>‹Nº›</a:t>
            </a:fld>
            <a:endParaRPr lang="es-ES" altLang="es-MX"/>
          </a:p>
        </p:txBody>
      </p:sp>
    </p:spTree>
    <p:extLst>
      <p:ext uri="{BB962C8B-B14F-4D97-AF65-F5344CB8AC3E}">
        <p14:creationId xmlns:p14="http://schemas.microsoft.com/office/powerpoint/2010/main" val="220533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23">
            <a:extLst>
              <a:ext uri="{FF2B5EF4-FFF2-40B4-BE49-F238E27FC236}">
                <a16:creationId xmlns:a16="http://schemas.microsoft.com/office/drawing/2014/main" id="{D14CED5F-924D-493E-AF3A-C45B1277DCCE}"/>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24">
            <a:extLst>
              <a:ext uri="{FF2B5EF4-FFF2-40B4-BE49-F238E27FC236}">
                <a16:creationId xmlns:a16="http://schemas.microsoft.com/office/drawing/2014/main" id="{BC88D962-32A9-43B6-A1BA-EA360268124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25">
            <a:extLst>
              <a:ext uri="{FF2B5EF4-FFF2-40B4-BE49-F238E27FC236}">
                <a16:creationId xmlns:a16="http://schemas.microsoft.com/office/drawing/2014/main" id="{6AA8A92E-4C38-4CC1-BF97-E5D42E1692D0}"/>
              </a:ext>
            </a:extLst>
          </p:cNvPr>
          <p:cNvSpPr>
            <a:spLocks noGrp="1" noChangeArrowheads="1"/>
          </p:cNvSpPr>
          <p:nvPr>
            <p:ph type="sldNum" sz="quarter" idx="12"/>
          </p:nvPr>
        </p:nvSpPr>
        <p:spPr>
          <a:ln/>
        </p:spPr>
        <p:txBody>
          <a:bodyPr/>
          <a:lstStyle>
            <a:lvl1pPr>
              <a:defRPr/>
            </a:lvl1pPr>
          </a:lstStyle>
          <a:p>
            <a:pPr>
              <a:defRPr/>
            </a:pPr>
            <a:fld id="{9C88D6E8-DDED-4148-8F65-DEBF207B4BF3}" type="slidenum">
              <a:rPr lang="es-ES" altLang="es-MX"/>
              <a:pPr>
                <a:defRPr/>
              </a:pPr>
              <a:t>‹Nº›</a:t>
            </a:fld>
            <a:endParaRPr lang="es-ES" altLang="es-MX"/>
          </a:p>
        </p:txBody>
      </p:sp>
    </p:spTree>
    <p:extLst>
      <p:ext uri="{BB962C8B-B14F-4D97-AF65-F5344CB8AC3E}">
        <p14:creationId xmlns:p14="http://schemas.microsoft.com/office/powerpoint/2010/main" val="836049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23">
            <a:extLst>
              <a:ext uri="{FF2B5EF4-FFF2-40B4-BE49-F238E27FC236}">
                <a16:creationId xmlns:a16="http://schemas.microsoft.com/office/drawing/2014/main" id="{8A2F3482-C666-47E6-B6EB-4C699A25E45F}"/>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24">
            <a:extLst>
              <a:ext uri="{FF2B5EF4-FFF2-40B4-BE49-F238E27FC236}">
                <a16:creationId xmlns:a16="http://schemas.microsoft.com/office/drawing/2014/main" id="{7B5C7F82-D76D-44DD-92A8-0772FFE8900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25">
            <a:extLst>
              <a:ext uri="{FF2B5EF4-FFF2-40B4-BE49-F238E27FC236}">
                <a16:creationId xmlns:a16="http://schemas.microsoft.com/office/drawing/2014/main" id="{F6F9CC8A-BD8B-43B2-9904-DC87FCCF0180}"/>
              </a:ext>
            </a:extLst>
          </p:cNvPr>
          <p:cNvSpPr>
            <a:spLocks noGrp="1" noChangeArrowheads="1"/>
          </p:cNvSpPr>
          <p:nvPr>
            <p:ph type="sldNum" sz="quarter" idx="12"/>
          </p:nvPr>
        </p:nvSpPr>
        <p:spPr>
          <a:ln/>
        </p:spPr>
        <p:txBody>
          <a:bodyPr/>
          <a:lstStyle>
            <a:lvl1pPr>
              <a:defRPr/>
            </a:lvl1pPr>
          </a:lstStyle>
          <a:p>
            <a:pPr>
              <a:defRPr/>
            </a:pPr>
            <a:fld id="{52CF8B50-11AE-4E72-8E72-1B13AFD717F0}" type="slidenum">
              <a:rPr lang="es-ES" altLang="es-MX"/>
              <a:pPr>
                <a:defRPr/>
              </a:pPr>
              <a:t>‹Nº›</a:t>
            </a:fld>
            <a:endParaRPr lang="es-ES" altLang="es-MX"/>
          </a:p>
        </p:txBody>
      </p:sp>
    </p:spTree>
    <p:extLst>
      <p:ext uri="{BB962C8B-B14F-4D97-AF65-F5344CB8AC3E}">
        <p14:creationId xmlns:p14="http://schemas.microsoft.com/office/powerpoint/2010/main" val="390080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8B508A9D-CE42-49A2-A48A-1EACD06C056F}"/>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24">
            <a:extLst>
              <a:ext uri="{FF2B5EF4-FFF2-40B4-BE49-F238E27FC236}">
                <a16:creationId xmlns:a16="http://schemas.microsoft.com/office/drawing/2014/main" id="{F7CBF672-9BD1-45A3-9896-0068C57BCFE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25">
            <a:extLst>
              <a:ext uri="{FF2B5EF4-FFF2-40B4-BE49-F238E27FC236}">
                <a16:creationId xmlns:a16="http://schemas.microsoft.com/office/drawing/2014/main" id="{1A31E004-6C16-4314-B941-C8792F33AAC6}"/>
              </a:ext>
            </a:extLst>
          </p:cNvPr>
          <p:cNvSpPr>
            <a:spLocks noGrp="1" noChangeArrowheads="1"/>
          </p:cNvSpPr>
          <p:nvPr>
            <p:ph type="sldNum" sz="quarter" idx="12"/>
          </p:nvPr>
        </p:nvSpPr>
        <p:spPr>
          <a:ln/>
        </p:spPr>
        <p:txBody>
          <a:bodyPr/>
          <a:lstStyle>
            <a:lvl1pPr>
              <a:defRPr/>
            </a:lvl1pPr>
          </a:lstStyle>
          <a:p>
            <a:pPr>
              <a:defRPr/>
            </a:pPr>
            <a:fld id="{CF01D8AC-11FF-4931-8C71-D2D833F84608}" type="slidenum">
              <a:rPr lang="es-ES" altLang="es-MX"/>
              <a:pPr>
                <a:defRPr/>
              </a:pPr>
              <a:t>‹Nº›</a:t>
            </a:fld>
            <a:endParaRPr lang="es-ES" altLang="es-MX"/>
          </a:p>
        </p:txBody>
      </p:sp>
    </p:spTree>
    <p:extLst>
      <p:ext uri="{BB962C8B-B14F-4D97-AF65-F5344CB8AC3E}">
        <p14:creationId xmlns:p14="http://schemas.microsoft.com/office/powerpoint/2010/main" val="64139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23">
            <a:extLst>
              <a:ext uri="{FF2B5EF4-FFF2-40B4-BE49-F238E27FC236}">
                <a16:creationId xmlns:a16="http://schemas.microsoft.com/office/drawing/2014/main" id="{2BEC0AE1-A6AE-43E0-9AFB-064022447ABB}"/>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24">
            <a:extLst>
              <a:ext uri="{FF2B5EF4-FFF2-40B4-BE49-F238E27FC236}">
                <a16:creationId xmlns:a16="http://schemas.microsoft.com/office/drawing/2014/main" id="{B3AFF2CF-3B68-48E5-9B28-0A18DA3B58B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25">
            <a:extLst>
              <a:ext uri="{FF2B5EF4-FFF2-40B4-BE49-F238E27FC236}">
                <a16:creationId xmlns:a16="http://schemas.microsoft.com/office/drawing/2014/main" id="{9B586F22-8F1F-4F39-8A03-C86170F742CE}"/>
              </a:ext>
            </a:extLst>
          </p:cNvPr>
          <p:cNvSpPr>
            <a:spLocks noGrp="1" noChangeArrowheads="1"/>
          </p:cNvSpPr>
          <p:nvPr>
            <p:ph type="sldNum" sz="quarter" idx="12"/>
          </p:nvPr>
        </p:nvSpPr>
        <p:spPr>
          <a:ln/>
        </p:spPr>
        <p:txBody>
          <a:bodyPr/>
          <a:lstStyle>
            <a:lvl1pPr>
              <a:defRPr/>
            </a:lvl1pPr>
          </a:lstStyle>
          <a:p>
            <a:pPr>
              <a:defRPr/>
            </a:pPr>
            <a:fld id="{F0060CE1-37AD-4C9C-8274-E2591B725BB8}" type="slidenum">
              <a:rPr lang="es-ES" altLang="es-MX"/>
              <a:pPr>
                <a:defRPr/>
              </a:pPr>
              <a:t>‹Nº›</a:t>
            </a:fld>
            <a:endParaRPr lang="es-ES" altLang="es-MX"/>
          </a:p>
        </p:txBody>
      </p:sp>
    </p:spTree>
    <p:extLst>
      <p:ext uri="{BB962C8B-B14F-4D97-AF65-F5344CB8AC3E}">
        <p14:creationId xmlns:p14="http://schemas.microsoft.com/office/powerpoint/2010/main" val="185445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23">
            <a:extLst>
              <a:ext uri="{FF2B5EF4-FFF2-40B4-BE49-F238E27FC236}">
                <a16:creationId xmlns:a16="http://schemas.microsoft.com/office/drawing/2014/main" id="{72C92421-1080-4647-AB10-2F6EB6EA54A9}"/>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24">
            <a:extLst>
              <a:ext uri="{FF2B5EF4-FFF2-40B4-BE49-F238E27FC236}">
                <a16:creationId xmlns:a16="http://schemas.microsoft.com/office/drawing/2014/main" id="{7998FF5C-E56D-43FA-8DD4-25DFB2B7D79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25">
            <a:extLst>
              <a:ext uri="{FF2B5EF4-FFF2-40B4-BE49-F238E27FC236}">
                <a16:creationId xmlns:a16="http://schemas.microsoft.com/office/drawing/2014/main" id="{4CA5D4FC-BBFB-4A89-AEF4-8101150667EC}"/>
              </a:ext>
            </a:extLst>
          </p:cNvPr>
          <p:cNvSpPr>
            <a:spLocks noGrp="1" noChangeArrowheads="1"/>
          </p:cNvSpPr>
          <p:nvPr>
            <p:ph type="sldNum" sz="quarter" idx="12"/>
          </p:nvPr>
        </p:nvSpPr>
        <p:spPr>
          <a:ln/>
        </p:spPr>
        <p:txBody>
          <a:bodyPr/>
          <a:lstStyle>
            <a:lvl1pPr>
              <a:defRPr/>
            </a:lvl1pPr>
          </a:lstStyle>
          <a:p>
            <a:pPr>
              <a:defRPr/>
            </a:pPr>
            <a:fld id="{2319C912-50C8-4526-B4B6-8EDFA5EFD6EC}" type="slidenum">
              <a:rPr lang="es-ES" altLang="es-MX"/>
              <a:pPr>
                <a:defRPr/>
              </a:pPr>
              <a:t>‹Nº›</a:t>
            </a:fld>
            <a:endParaRPr lang="es-ES" altLang="es-MX"/>
          </a:p>
        </p:txBody>
      </p:sp>
    </p:spTree>
    <p:extLst>
      <p:ext uri="{BB962C8B-B14F-4D97-AF65-F5344CB8AC3E}">
        <p14:creationId xmlns:p14="http://schemas.microsoft.com/office/powerpoint/2010/main" val="355102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5C1458E-084F-4A6A-917A-A8360C1B49ED}"/>
              </a:ext>
            </a:extLst>
          </p:cNvPr>
          <p:cNvGrpSpPr>
            <a:grpSpLocks/>
          </p:cNvGrpSpPr>
          <p:nvPr/>
        </p:nvGrpSpPr>
        <p:grpSpPr bwMode="auto">
          <a:xfrm>
            <a:off x="0" y="0"/>
            <a:ext cx="9144000" cy="6934200"/>
            <a:chOff x="0" y="0"/>
            <a:chExt cx="5760" cy="4368"/>
          </a:xfrm>
        </p:grpSpPr>
        <p:sp>
          <p:nvSpPr>
            <p:cNvPr id="141315" name="Freeform 3">
              <a:extLst>
                <a:ext uri="{FF2B5EF4-FFF2-40B4-BE49-F238E27FC236}">
                  <a16:creationId xmlns:a16="http://schemas.microsoft.com/office/drawing/2014/main" id="{D61E5724-3D45-4E84-8D11-F818B19AAE2C}"/>
                </a:ext>
              </a:extLst>
            </p:cNvPr>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033" name="Freeform 4">
              <a:extLst>
                <a:ext uri="{FF2B5EF4-FFF2-40B4-BE49-F238E27FC236}">
                  <a16:creationId xmlns:a16="http://schemas.microsoft.com/office/drawing/2014/main" id="{EF4595E2-2242-4DFC-831C-41A21480A817}"/>
                </a:ext>
              </a:extLst>
            </p:cNvPr>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4" name="Freeform 5">
              <a:extLst>
                <a:ext uri="{FF2B5EF4-FFF2-40B4-BE49-F238E27FC236}">
                  <a16:creationId xmlns:a16="http://schemas.microsoft.com/office/drawing/2014/main" id="{3D2BA667-84AB-40D1-9516-F4758836326F}"/>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5" name="Freeform 6">
              <a:extLst>
                <a:ext uri="{FF2B5EF4-FFF2-40B4-BE49-F238E27FC236}">
                  <a16:creationId xmlns:a16="http://schemas.microsoft.com/office/drawing/2014/main" id="{E16CD83D-CE65-452B-BE54-FD89AA3823AA}"/>
                </a:ext>
              </a:extLst>
            </p:cNvPr>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6" name="Freeform 7">
              <a:extLst>
                <a:ext uri="{FF2B5EF4-FFF2-40B4-BE49-F238E27FC236}">
                  <a16:creationId xmlns:a16="http://schemas.microsoft.com/office/drawing/2014/main" id="{38CDED29-0E9B-4127-B00C-F520A592970F}"/>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7" name="Freeform 8">
              <a:extLst>
                <a:ext uri="{FF2B5EF4-FFF2-40B4-BE49-F238E27FC236}">
                  <a16:creationId xmlns:a16="http://schemas.microsoft.com/office/drawing/2014/main" id="{1F058630-E96E-4A6B-B1FA-ADD37033DB40}"/>
                </a:ext>
              </a:extLst>
            </p:cNvPr>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8" name="Freeform 9">
              <a:extLst>
                <a:ext uri="{FF2B5EF4-FFF2-40B4-BE49-F238E27FC236}">
                  <a16:creationId xmlns:a16="http://schemas.microsoft.com/office/drawing/2014/main" id="{4C02A363-BCEE-44F7-AAF3-B266F9A7EB35}"/>
                </a:ext>
              </a:extLst>
            </p:cNvPr>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9" name="Freeform 10">
              <a:extLst>
                <a:ext uri="{FF2B5EF4-FFF2-40B4-BE49-F238E27FC236}">
                  <a16:creationId xmlns:a16="http://schemas.microsoft.com/office/drawing/2014/main" id="{97B04AF9-ABC3-4781-8ABB-F3EA824A147F}"/>
                </a:ext>
              </a:extLst>
            </p:cNvPr>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40" name="Freeform 11">
              <a:extLst>
                <a:ext uri="{FF2B5EF4-FFF2-40B4-BE49-F238E27FC236}">
                  <a16:creationId xmlns:a16="http://schemas.microsoft.com/office/drawing/2014/main" id="{866996F3-B001-417E-B866-D5F653BCC5DC}"/>
                </a:ext>
              </a:extLst>
            </p:cNvPr>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41" name="Rectangle 12">
              <a:extLst>
                <a:ext uri="{FF2B5EF4-FFF2-40B4-BE49-F238E27FC236}">
                  <a16:creationId xmlns:a16="http://schemas.microsoft.com/office/drawing/2014/main" id="{A57064BA-4F4E-4394-828F-E7D1463544BA}"/>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s-MX"/>
            </a:p>
          </p:txBody>
        </p:sp>
        <p:sp>
          <p:nvSpPr>
            <p:cNvPr id="1042" name="Rectangle 13">
              <a:extLst>
                <a:ext uri="{FF2B5EF4-FFF2-40B4-BE49-F238E27FC236}">
                  <a16:creationId xmlns:a16="http://schemas.microsoft.com/office/drawing/2014/main" id="{00E44C4D-6092-4563-A3FE-969A97FFC492}"/>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s-MX"/>
            </a:p>
          </p:txBody>
        </p:sp>
        <p:sp>
          <p:nvSpPr>
            <p:cNvPr id="141326" name="Freeform 14">
              <a:extLst>
                <a:ext uri="{FF2B5EF4-FFF2-40B4-BE49-F238E27FC236}">
                  <a16:creationId xmlns:a16="http://schemas.microsoft.com/office/drawing/2014/main" id="{9B95DA5B-56F1-4883-916C-0A4FC4B50F43}"/>
                </a:ext>
              </a:extLst>
            </p:cNvPr>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41327" name="Freeform 15">
              <a:extLst>
                <a:ext uri="{FF2B5EF4-FFF2-40B4-BE49-F238E27FC236}">
                  <a16:creationId xmlns:a16="http://schemas.microsoft.com/office/drawing/2014/main" id="{1656B248-D839-4CA8-897E-390033B4C185}"/>
                </a:ext>
              </a:extLst>
            </p:cNvPr>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41328" name="Freeform 16">
              <a:extLst>
                <a:ext uri="{FF2B5EF4-FFF2-40B4-BE49-F238E27FC236}">
                  <a16:creationId xmlns:a16="http://schemas.microsoft.com/office/drawing/2014/main" id="{6019A2E7-4528-4F12-B53B-0FDF11A8F8AD}"/>
                </a:ext>
              </a:extLst>
            </p:cNvPr>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sp>
          <p:nvSpPr>
            <p:cNvPr id="1046" name="Freeform 17">
              <a:extLst>
                <a:ext uri="{FF2B5EF4-FFF2-40B4-BE49-F238E27FC236}">
                  <a16:creationId xmlns:a16="http://schemas.microsoft.com/office/drawing/2014/main" id="{A85B376D-490D-4B97-AB09-A15BCE483636}"/>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47" name="Freeform 18">
              <a:extLst>
                <a:ext uri="{FF2B5EF4-FFF2-40B4-BE49-F238E27FC236}">
                  <a16:creationId xmlns:a16="http://schemas.microsoft.com/office/drawing/2014/main" id="{40F2A6F6-9A28-4368-B425-E4B8577AD6DB}"/>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41331" name="Freeform 19">
              <a:extLst>
                <a:ext uri="{FF2B5EF4-FFF2-40B4-BE49-F238E27FC236}">
                  <a16:creationId xmlns:a16="http://schemas.microsoft.com/office/drawing/2014/main" id="{5BACB5E9-05A2-4E5C-A1A0-E082D1F8B348}"/>
                </a:ext>
              </a:extLst>
            </p:cNvPr>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049" name="Freeform 20">
              <a:extLst>
                <a:ext uri="{FF2B5EF4-FFF2-40B4-BE49-F238E27FC236}">
                  <a16:creationId xmlns:a16="http://schemas.microsoft.com/office/drawing/2014/main" id="{1426C206-B445-428C-962D-054D5FE021E8}"/>
                </a:ext>
              </a:extLst>
            </p:cNvPr>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sp>
        <p:nvSpPr>
          <p:cNvPr id="141333" name="Rectangle 21">
            <a:extLst>
              <a:ext uri="{FF2B5EF4-FFF2-40B4-BE49-F238E27FC236}">
                <a16:creationId xmlns:a16="http://schemas.microsoft.com/office/drawing/2014/main" id="{1D5AB293-A78E-48DD-BB1B-F90AB41C488D}"/>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41334" name="Rectangle 22">
            <a:extLst>
              <a:ext uri="{FF2B5EF4-FFF2-40B4-BE49-F238E27FC236}">
                <a16:creationId xmlns:a16="http://schemas.microsoft.com/office/drawing/2014/main" id="{B57E4756-286A-4118-9D32-8AEA1FAFCA5F}"/>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41335" name="Rectangle 23">
            <a:extLst>
              <a:ext uri="{FF2B5EF4-FFF2-40B4-BE49-F238E27FC236}">
                <a16:creationId xmlns:a16="http://schemas.microsoft.com/office/drawing/2014/main" id="{1D6F7031-32E5-430D-8074-0D5C8AA91102}"/>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C0C0C0"/>
                  </a:outerShdw>
                </a:effectLst>
                <a:latin typeface="+mn-lt"/>
              </a:defRPr>
            </a:lvl1pPr>
          </a:lstStyle>
          <a:p>
            <a:pPr>
              <a:defRPr/>
            </a:pPr>
            <a:endParaRPr lang="es-ES"/>
          </a:p>
        </p:txBody>
      </p:sp>
      <p:sp>
        <p:nvSpPr>
          <p:cNvPr id="141336" name="Rectangle 24">
            <a:extLst>
              <a:ext uri="{FF2B5EF4-FFF2-40B4-BE49-F238E27FC236}">
                <a16:creationId xmlns:a16="http://schemas.microsoft.com/office/drawing/2014/main" id="{5DC066B2-5056-47DE-A33A-2B87F57DA6F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C0C0C0"/>
                  </a:outerShdw>
                </a:effectLst>
                <a:latin typeface="+mn-lt"/>
              </a:defRPr>
            </a:lvl1pPr>
          </a:lstStyle>
          <a:p>
            <a:pPr>
              <a:defRPr/>
            </a:pPr>
            <a:endParaRPr lang="es-ES"/>
          </a:p>
        </p:txBody>
      </p:sp>
      <p:sp>
        <p:nvSpPr>
          <p:cNvPr id="141337" name="Rectangle 25">
            <a:extLst>
              <a:ext uri="{FF2B5EF4-FFF2-40B4-BE49-F238E27FC236}">
                <a16:creationId xmlns:a16="http://schemas.microsoft.com/office/drawing/2014/main" id="{28E4F3F6-3AB4-460E-BA3E-D72EC2F0D30C}"/>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000000"/>
                  </a:outerShdw>
                </a:effectLst>
                <a:latin typeface="Times New Roman" panose="02020603050405020304" pitchFamily="18" charset="0"/>
              </a:defRPr>
            </a:lvl1pPr>
          </a:lstStyle>
          <a:p>
            <a:pPr>
              <a:defRPr/>
            </a:pPr>
            <a:fld id="{C86B6F00-9305-4DED-9ADB-E7EB66C184A8}" type="slidenum">
              <a:rPr lang="es-ES" altLang="es-MX"/>
              <a:pPr>
                <a:defRPr/>
              </a:pPr>
              <a:t>‹Nº›</a:t>
            </a:fld>
            <a:endParaRPr lang="es-ES" altLang="es-MX"/>
          </a:p>
        </p:txBody>
      </p:sp>
    </p:spTree>
  </p:cSld>
  <p:clrMap bg1="lt1" tx1="dk1" bg2="lt2" tx2="dk2" accent1="accent1" accent2="accent2" accent3="accent3" accent4="accent4" accent5="accent5" accent6="accent6" hlink="hlink" folHlink="folHlink"/>
  <p:sldLayoutIdLst>
    <p:sldLayoutId id="2147483777"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4.png"/><Relationship Id="rId5" Type="http://schemas.openxmlformats.org/officeDocument/2006/relationships/oleObject" Target="../embeddings/oleObject18.bin"/><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6.png"/><Relationship Id="rId5" Type="http://schemas.openxmlformats.org/officeDocument/2006/relationships/oleObject" Target="../embeddings/oleObject20.bin"/><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9.png"/><Relationship Id="rId5" Type="http://schemas.openxmlformats.org/officeDocument/2006/relationships/oleObject" Target="../embeddings/oleObject22.bin"/><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33.png"/><Relationship Id="rId5" Type="http://schemas.openxmlformats.org/officeDocument/2006/relationships/oleObject" Target="../embeddings/oleObject26.bin"/><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37.png"/><Relationship Id="rId5" Type="http://schemas.openxmlformats.org/officeDocument/2006/relationships/oleObject" Target="../embeddings/oleObject30.bin"/><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oleObject" Target="../embeddings/oleObject32.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42.png"/><Relationship Id="rId5" Type="http://schemas.openxmlformats.org/officeDocument/2006/relationships/oleObject" Target="../embeddings/oleObject35.bin"/><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44.png"/><Relationship Id="rId5" Type="http://schemas.openxmlformats.org/officeDocument/2006/relationships/oleObject" Target="../embeddings/oleObject37.bin"/><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46.png"/><Relationship Id="rId5" Type="http://schemas.openxmlformats.org/officeDocument/2006/relationships/oleObject" Target="../embeddings/oleObject39.bin"/><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48.png"/><Relationship Id="rId5" Type="http://schemas.openxmlformats.org/officeDocument/2006/relationships/oleObject" Target="../embeddings/oleObject41.bin"/><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50.png"/><Relationship Id="rId5" Type="http://schemas.openxmlformats.org/officeDocument/2006/relationships/oleObject" Target="../embeddings/oleObject43.bin"/><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52.png"/><Relationship Id="rId5" Type="http://schemas.openxmlformats.org/officeDocument/2006/relationships/oleObject" Target="../embeddings/oleObject45.bin"/><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54.png"/><Relationship Id="rId5" Type="http://schemas.openxmlformats.org/officeDocument/2006/relationships/oleObject" Target="../embeddings/oleObject47.bin"/><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57.png"/><Relationship Id="rId5" Type="http://schemas.openxmlformats.org/officeDocument/2006/relationships/oleObject" Target="../embeddings/oleObject50.bin"/><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A23EC3EA-DC29-4379-AEDA-42DEC7D33491}"/>
              </a:ext>
            </a:extLst>
          </p:cNvPr>
          <p:cNvSpPr txBox="1">
            <a:spLocks noChangeArrowheads="1"/>
          </p:cNvSpPr>
          <p:nvPr/>
        </p:nvSpPr>
        <p:spPr bwMode="auto">
          <a:xfrm>
            <a:off x="468313" y="741363"/>
            <a:ext cx="82804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150000"/>
              </a:lnSpc>
              <a:spcBef>
                <a:spcPct val="50000"/>
              </a:spcBef>
              <a:buClrTx/>
              <a:buSzTx/>
              <a:buFontTx/>
              <a:buNone/>
            </a:pPr>
            <a:r>
              <a:rPr lang="es-ES" altLang="es-MX" sz="2400">
                <a:latin typeface="Arial" panose="020B0604020202020204" pitchFamily="34" charset="0"/>
              </a:rPr>
              <a:t>Los mecanismos describen los pasos, las colisiones y eventos que se requieren para la conversión de los reactivos en productos. </a:t>
            </a:r>
          </a:p>
          <a:p>
            <a:pPr algn="just" eaLnBrk="1" hangingPunct="1">
              <a:lnSpc>
                <a:spcPct val="150000"/>
              </a:lnSpc>
              <a:spcBef>
                <a:spcPct val="50000"/>
              </a:spcBef>
              <a:buClrTx/>
              <a:buSzTx/>
              <a:buFontTx/>
              <a:buNone/>
            </a:pPr>
            <a:r>
              <a:rPr lang="es-ES" altLang="es-MX" sz="2400" dirty="0">
                <a:latin typeface="Arial" panose="020B0604020202020204" pitchFamily="34" charset="0"/>
              </a:rPr>
              <a:t>Mediante un mecanismo se logra expresar una reacción global balanceada en los pasos de reacciones elementales.</a:t>
            </a:r>
          </a:p>
          <a:p>
            <a:pPr algn="just" eaLnBrk="1" hangingPunct="1">
              <a:lnSpc>
                <a:spcPct val="150000"/>
              </a:lnSpc>
              <a:spcBef>
                <a:spcPct val="50000"/>
              </a:spcBef>
              <a:buClrTx/>
              <a:buSzTx/>
              <a:buFontTx/>
              <a:buNone/>
            </a:pPr>
            <a:r>
              <a:rPr lang="es-ES" altLang="es-MX" sz="2400" dirty="0">
                <a:latin typeface="Arial" panose="020B0604020202020204" pitchFamily="34" charset="0"/>
              </a:rPr>
              <a:t> Una reacción elemental implica que mediante una colisión o vibración molecular se tiene como resultado una reacción química. </a:t>
            </a:r>
          </a:p>
          <a:p>
            <a:pPr algn="just" eaLnBrk="1" hangingPunct="1">
              <a:lnSpc>
                <a:spcPct val="150000"/>
              </a:lnSpc>
              <a:spcBef>
                <a:spcPct val="50000"/>
              </a:spcBef>
              <a:buClrTx/>
              <a:buSzTx/>
              <a:buFontTx/>
              <a:buNone/>
            </a:pPr>
            <a:r>
              <a:rPr lang="es-ES" altLang="es-MX" sz="2400" dirty="0">
                <a:latin typeface="Arial" panose="020B0604020202020204" pitchFamily="34" charset="0"/>
              </a:rPr>
              <a:t>La siguiente figura de un paso elemental muestra una colisión entre el H</a:t>
            </a:r>
            <a:r>
              <a:rPr lang="es-ES" altLang="es-MX" sz="2400" baseline="-25000" dirty="0">
                <a:latin typeface="Arial" panose="020B0604020202020204" pitchFamily="34" charset="0"/>
              </a:rPr>
              <a:t>2</a:t>
            </a:r>
            <a:r>
              <a:rPr lang="es-ES" altLang="es-MX" sz="2400" dirty="0">
                <a:latin typeface="Arial" panose="020B0604020202020204" pitchFamily="34" charset="0"/>
              </a:rPr>
              <a:t>O y el BF</a:t>
            </a:r>
            <a:r>
              <a:rPr lang="es-ES" altLang="es-MX" sz="2400" baseline="-25000" dirty="0">
                <a:latin typeface="Arial" panose="020B0604020202020204" pitchFamily="34" charset="0"/>
              </a:rPr>
              <a:t>3</a:t>
            </a:r>
            <a:r>
              <a:rPr lang="es-ES" altLang="es-MX" sz="2400" dirty="0">
                <a:latin typeface="Arial" panose="020B0604020202020204" pitchFamily="34" charset="0"/>
              </a:rPr>
              <a:t>: </a:t>
            </a:r>
          </a:p>
        </p:txBody>
      </p:sp>
      <p:sp>
        <p:nvSpPr>
          <p:cNvPr id="3075" name="Text Box 3">
            <a:extLst>
              <a:ext uri="{FF2B5EF4-FFF2-40B4-BE49-F238E27FC236}">
                <a16:creationId xmlns:a16="http://schemas.microsoft.com/office/drawing/2014/main" id="{2B7D8ED7-1D63-488A-A2BC-B16525F7978C}"/>
              </a:ext>
            </a:extLst>
          </p:cNvPr>
          <p:cNvSpPr txBox="1">
            <a:spLocks noChangeArrowheads="1"/>
          </p:cNvSpPr>
          <p:nvPr/>
        </p:nvSpPr>
        <p:spPr bwMode="auto">
          <a:xfrm>
            <a:off x="539750" y="260350"/>
            <a:ext cx="820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s-MX" altLang="es-MX" sz="2400" b="1">
                <a:latin typeface="Arial" panose="020B0604020202020204" pitchFamily="34" charset="0"/>
              </a:rPr>
              <a:t>Deducción de los mecanismos de reacción</a:t>
            </a:r>
            <a:endParaRPr lang="es-ES" altLang="es-MX" sz="2400" b="1">
              <a:latin typeface="Arial" panose="020B0604020202020204" pitchFamily="34" charset="0"/>
            </a:endParaRPr>
          </a:p>
        </p:txBody>
      </p:sp>
      <p:sp>
        <p:nvSpPr>
          <p:cNvPr id="158724" name="Rectangle 4">
            <a:extLst>
              <a:ext uri="{FF2B5EF4-FFF2-40B4-BE49-F238E27FC236}">
                <a16:creationId xmlns:a16="http://schemas.microsoft.com/office/drawing/2014/main" id="{9AFCFB7D-D619-4A34-9264-E283477E4914}"/>
              </a:ext>
            </a:extLst>
          </p:cNvPr>
          <p:cNvSpPr>
            <a:spLocks noGrp="1" noChangeArrowheads="1"/>
          </p:cNvSpPr>
          <p:nvPr>
            <p:ph type="title" idx="4294967295"/>
          </p:nvPr>
        </p:nvSpPr>
        <p:spPr/>
        <p:txBody>
          <a:bodyPr/>
          <a:lstStyle/>
          <a:p>
            <a:pPr eaLnBrk="1" hangingPunct="1">
              <a:defRPr/>
            </a:pPr>
            <a:r>
              <a:rPr lang="es-ES_tradnl"/>
              <a:t>        </a:t>
            </a:r>
            <a:endParaRPr 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a:extLst>
              <a:ext uri="{FF2B5EF4-FFF2-40B4-BE49-F238E27FC236}">
                <a16:creationId xmlns:a16="http://schemas.microsoft.com/office/drawing/2014/main" id="{12AFCE3E-A589-43D6-968F-AA6CA6E4CD63}"/>
              </a:ext>
            </a:extLst>
          </p:cNvPr>
          <p:cNvGraphicFramePr>
            <a:graphicFrameLocks noChangeAspect="1"/>
          </p:cNvGraphicFramePr>
          <p:nvPr/>
        </p:nvGraphicFramePr>
        <p:xfrm>
          <a:off x="0" y="3716338"/>
          <a:ext cx="9144000" cy="1906587"/>
        </p:xfrm>
        <a:graphic>
          <a:graphicData uri="http://schemas.openxmlformats.org/presentationml/2006/ole">
            <mc:AlternateContent xmlns:mc="http://schemas.openxmlformats.org/markup-compatibility/2006">
              <mc:Choice xmlns:v="urn:schemas-microsoft-com:vml" Requires="v">
                <p:oleObj spid="_x0000_s12297" name="Imagen de mapa de bits" r:id="rId3" imgW="4800000" imgH="1000000" progId="Paint.Picture">
                  <p:embed/>
                </p:oleObj>
              </mc:Choice>
              <mc:Fallback>
                <p:oleObj name="Imagen de mapa de bits" r:id="rId3" imgW="4800000" imgH="100000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16338"/>
                        <a:ext cx="9144000" cy="190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3">
            <a:extLst>
              <a:ext uri="{FF2B5EF4-FFF2-40B4-BE49-F238E27FC236}">
                <a16:creationId xmlns:a16="http://schemas.microsoft.com/office/drawing/2014/main" id="{F170C336-AD57-4E81-A49A-9AFAE899EC42}"/>
              </a:ext>
            </a:extLst>
          </p:cNvPr>
          <p:cNvSpPr txBox="1">
            <a:spLocks noChangeArrowheads="1"/>
          </p:cNvSpPr>
          <p:nvPr/>
        </p:nvSpPr>
        <p:spPr bwMode="auto">
          <a:xfrm>
            <a:off x="468313" y="404813"/>
            <a:ext cx="835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s-MX" altLang="es-MX" sz="2400">
                <a:latin typeface="Arial" panose="020B0604020202020204" pitchFamily="34" charset="0"/>
              </a:rPr>
              <a:t>¿Cómo proponer mecanismos de reacción?</a:t>
            </a:r>
            <a:endParaRPr lang="es-ES" altLang="es-MX" sz="2400">
              <a:latin typeface="Arial" panose="020B0604020202020204" pitchFamily="34" charset="0"/>
            </a:endParaRPr>
          </a:p>
        </p:txBody>
      </p:sp>
      <p:sp>
        <p:nvSpPr>
          <p:cNvPr id="12292" name="Text Box 4">
            <a:extLst>
              <a:ext uri="{FF2B5EF4-FFF2-40B4-BE49-F238E27FC236}">
                <a16:creationId xmlns:a16="http://schemas.microsoft.com/office/drawing/2014/main" id="{CAF05639-58E3-4CAA-9CEB-7F6DEBC2E433}"/>
              </a:ext>
            </a:extLst>
          </p:cNvPr>
          <p:cNvSpPr txBox="1">
            <a:spLocks noChangeArrowheads="1"/>
          </p:cNvSpPr>
          <p:nvPr/>
        </p:nvSpPr>
        <p:spPr bwMode="auto">
          <a:xfrm>
            <a:off x="179388" y="1125538"/>
            <a:ext cx="86407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Veamos una reacción concertada primero que incluye un mecanismo S</a:t>
            </a:r>
            <a:r>
              <a:rPr lang="es-MX" altLang="es-MX" sz="2400" baseline="-25000">
                <a:latin typeface="Arial" panose="020B0604020202020204" pitchFamily="34" charset="0"/>
              </a:rPr>
              <a:t>N</a:t>
            </a:r>
            <a:r>
              <a:rPr lang="es-MX" altLang="es-MX" sz="2400">
                <a:latin typeface="Arial" panose="020B0604020202020204" pitchFamily="34" charset="0"/>
              </a:rPr>
              <a:t>2, la reacción:</a:t>
            </a:r>
          </a:p>
          <a:p>
            <a:pPr eaLnBrk="1" hangingPunct="1">
              <a:spcBef>
                <a:spcPct val="50000"/>
              </a:spcBef>
              <a:buClrTx/>
              <a:buSzTx/>
              <a:buFontTx/>
              <a:buNone/>
            </a:pPr>
            <a:endParaRPr lang="es-MX" altLang="es-MX" sz="2400">
              <a:latin typeface="Arial" panose="020B0604020202020204" pitchFamily="34" charset="0"/>
            </a:endParaRPr>
          </a:p>
          <a:p>
            <a:pPr eaLnBrk="1" hangingPunct="1">
              <a:spcBef>
                <a:spcPct val="50000"/>
              </a:spcBef>
              <a:buClrTx/>
              <a:buSzTx/>
              <a:buFontTx/>
              <a:buNone/>
            </a:pPr>
            <a:r>
              <a:rPr lang="es-MX" altLang="es-MX" sz="2400">
                <a:latin typeface="Arial" panose="020B0604020202020204" pitchFamily="34" charset="0"/>
              </a:rPr>
              <a:t>		CH</a:t>
            </a:r>
            <a:r>
              <a:rPr lang="es-MX" altLang="es-MX" sz="2400" baseline="-25000">
                <a:latin typeface="Arial" panose="020B0604020202020204" pitchFamily="34" charset="0"/>
              </a:rPr>
              <a:t>3</a:t>
            </a:r>
            <a:r>
              <a:rPr lang="es-MX" altLang="es-MX" sz="2400">
                <a:latin typeface="Arial" panose="020B0604020202020204" pitchFamily="34" charset="0"/>
              </a:rPr>
              <a:t>Br + CN</a:t>
            </a:r>
            <a:r>
              <a:rPr lang="es-MX" altLang="es-MX" sz="2800" baseline="30000">
                <a:latin typeface="Arial" panose="020B0604020202020204" pitchFamily="34" charset="0"/>
              </a:rPr>
              <a:t>-</a:t>
            </a:r>
            <a:r>
              <a:rPr lang="es-MX" altLang="es-MX" sz="2400" baseline="30000">
                <a:latin typeface="Arial" panose="020B0604020202020204" pitchFamily="34" charset="0"/>
              </a:rPr>
              <a:t> </a:t>
            </a:r>
            <a:r>
              <a:rPr lang="es-MX" altLang="es-MX" sz="2400">
                <a:latin typeface="Arial" panose="020B0604020202020204" pitchFamily="34" charset="0"/>
                <a:sym typeface="Wingdings 3" panose="05040102010807070707" pitchFamily="18" charset="2"/>
              </a:rPr>
              <a:t> CH</a:t>
            </a:r>
            <a:r>
              <a:rPr lang="es-MX" altLang="es-MX" sz="2400" baseline="-25000">
                <a:latin typeface="Arial" panose="020B0604020202020204" pitchFamily="34" charset="0"/>
                <a:sym typeface="Wingdings 3" panose="05040102010807070707" pitchFamily="18" charset="2"/>
              </a:rPr>
              <a:t>3</a:t>
            </a:r>
            <a:r>
              <a:rPr lang="es-MX" altLang="es-MX" sz="2400">
                <a:latin typeface="Arial" panose="020B0604020202020204" pitchFamily="34" charset="0"/>
                <a:sym typeface="Wingdings 3" panose="05040102010807070707" pitchFamily="18" charset="2"/>
              </a:rPr>
              <a:t>CN + Br</a:t>
            </a:r>
            <a:r>
              <a:rPr lang="es-MX" altLang="es-MX" sz="2800" baseline="30000">
                <a:latin typeface="Arial" panose="020B0604020202020204" pitchFamily="34" charset="0"/>
                <a:sym typeface="Wingdings 3" panose="05040102010807070707" pitchFamily="18" charset="2"/>
              </a:rPr>
              <a:t>-</a:t>
            </a:r>
            <a:endParaRPr lang="es-ES" altLang="es-MX" sz="2800" baseline="30000">
              <a:latin typeface="Arial" panose="020B0604020202020204" pitchFamily="34" charset="0"/>
              <a:sym typeface="Wingdings 3" panose="05040102010807070707" pitchFamily="18" charset="2"/>
            </a:endParaRPr>
          </a:p>
        </p:txBody>
      </p:sp>
      <p:sp>
        <p:nvSpPr>
          <p:cNvPr id="12293" name="Text Box 5">
            <a:extLst>
              <a:ext uri="{FF2B5EF4-FFF2-40B4-BE49-F238E27FC236}">
                <a16:creationId xmlns:a16="http://schemas.microsoft.com/office/drawing/2014/main" id="{8EBFE388-5155-438F-A09E-F18E5441C027}"/>
              </a:ext>
            </a:extLst>
          </p:cNvPr>
          <p:cNvSpPr txBox="1">
            <a:spLocks noChangeArrowheads="1"/>
          </p:cNvSpPr>
          <p:nvPr/>
        </p:nvSpPr>
        <p:spPr bwMode="auto">
          <a:xfrm>
            <a:off x="323850" y="3141663"/>
            <a:ext cx="619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Mecanismo</a:t>
            </a:r>
            <a:endParaRPr lang="es-ES" altLang="es-MX" sz="2400">
              <a:latin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0359BABB-3B4B-4579-96AA-31C08CA7C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341438"/>
            <a:ext cx="6767512"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5" name="Object 3">
            <a:extLst>
              <a:ext uri="{FF2B5EF4-FFF2-40B4-BE49-F238E27FC236}">
                <a16:creationId xmlns:a16="http://schemas.microsoft.com/office/drawing/2014/main" id="{02466C9E-9374-41D1-B790-59B305B871C1}"/>
              </a:ext>
            </a:extLst>
          </p:cNvPr>
          <p:cNvGraphicFramePr>
            <a:graphicFrameLocks noChangeAspect="1"/>
          </p:cNvGraphicFramePr>
          <p:nvPr/>
        </p:nvGraphicFramePr>
        <p:xfrm>
          <a:off x="0" y="4149725"/>
          <a:ext cx="9144000" cy="2054225"/>
        </p:xfrm>
        <a:graphic>
          <a:graphicData uri="http://schemas.openxmlformats.org/presentationml/2006/ole">
            <mc:AlternateContent xmlns:mc="http://schemas.openxmlformats.org/markup-compatibility/2006">
              <mc:Choice xmlns:v="urn:schemas-microsoft-com:vml" Requires="v">
                <p:oleObj spid="_x0000_s13320" name="Imagen de mapa de bits" r:id="rId4" imgW="4533333" imgH="1019048" progId="Paint.Picture">
                  <p:embed/>
                </p:oleObj>
              </mc:Choice>
              <mc:Fallback>
                <p:oleObj name="Imagen de mapa de bits" r:id="rId4" imgW="4533333" imgH="1019048"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49725"/>
                        <a:ext cx="9144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Text Box 4">
            <a:extLst>
              <a:ext uri="{FF2B5EF4-FFF2-40B4-BE49-F238E27FC236}">
                <a16:creationId xmlns:a16="http://schemas.microsoft.com/office/drawing/2014/main" id="{DECD7D35-E982-4E48-A453-7B4D4547583B}"/>
              </a:ext>
            </a:extLst>
          </p:cNvPr>
          <p:cNvSpPr txBox="1">
            <a:spLocks noChangeArrowheads="1"/>
          </p:cNvSpPr>
          <p:nvPr/>
        </p:nvSpPr>
        <p:spPr bwMode="auto">
          <a:xfrm>
            <a:off x="1476375" y="549275"/>
            <a:ext cx="626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s-MX" altLang="es-MX" sz="2400">
                <a:latin typeface="Arial" panose="020B0604020202020204" pitchFamily="34" charset="0"/>
              </a:rPr>
              <a:t>Hidrólisis de un éster</a:t>
            </a:r>
            <a:endParaRPr lang="es-ES" altLang="es-MX" sz="2400">
              <a:latin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E8F6303C-4609-4C16-BCFC-AF25A99F2305}"/>
              </a:ext>
            </a:extLst>
          </p:cNvPr>
          <p:cNvSpPr txBox="1">
            <a:spLocks noChangeArrowheads="1"/>
          </p:cNvSpPr>
          <p:nvPr/>
        </p:nvSpPr>
        <p:spPr bwMode="auto">
          <a:xfrm>
            <a:off x="500063" y="714375"/>
            <a:ext cx="835501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50000"/>
              </a:spcBef>
              <a:buClrTx/>
              <a:buSzTx/>
              <a:buFontTx/>
              <a:buNone/>
            </a:pPr>
            <a:r>
              <a:rPr lang="es-MX" altLang="es-MX" sz="2400">
                <a:latin typeface="Arial" panose="020B0604020202020204" pitchFamily="34" charset="0"/>
              </a:rPr>
              <a:t>Las concentraciones que aparecen en la expresión de velocidad proporcionan directamente la composición y la carga del complejo activado de cada reacción elemental en el mecanismo, que pueda ser un paso limitante bajo las condiciones del estudio. Da por tanto el número de pasos de activación que se requieren e indica si son paralelos o secuenciales.</a:t>
            </a:r>
            <a:endParaRPr lang="es-ES" altLang="es-MX" sz="2400">
              <a:latin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a:extLst>
              <a:ext uri="{FF2B5EF4-FFF2-40B4-BE49-F238E27FC236}">
                <a16:creationId xmlns:a16="http://schemas.microsoft.com/office/drawing/2014/main" id="{DB06867C-A124-4467-AD45-520D322CD755}"/>
              </a:ext>
            </a:extLst>
          </p:cNvPr>
          <p:cNvSpPr txBox="1">
            <a:spLocks noChangeArrowheads="1"/>
          </p:cNvSpPr>
          <p:nvPr/>
        </p:nvSpPr>
        <p:spPr bwMode="auto">
          <a:xfrm>
            <a:off x="214313" y="714375"/>
            <a:ext cx="8713787"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es-MX" altLang="es-MX" sz="2400" b="1">
                <a:latin typeface="Arial" panose="020B0604020202020204" pitchFamily="34" charset="0"/>
              </a:rPr>
              <a:t>Interpretación mecanística de las leyes de rapidez</a:t>
            </a:r>
          </a:p>
          <a:p>
            <a:pPr eaLnBrk="1" hangingPunct="1">
              <a:spcBef>
                <a:spcPct val="0"/>
              </a:spcBef>
              <a:buClrTx/>
              <a:buSzTx/>
              <a:buFontTx/>
              <a:buNone/>
            </a:pPr>
            <a:r>
              <a:rPr lang="es-MX" altLang="es-MX" sz="2400" b="1">
                <a:latin typeface="Arial" panose="020B0604020202020204" pitchFamily="34" charset="0"/>
              </a:rPr>
              <a:t>  </a:t>
            </a:r>
            <a:endParaRPr lang="es-MX" altLang="es-MX" sz="2400">
              <a:latin typeface="Arial" panose="020B0604020202020204" pitchFamily="34" charset="0"/>
            </a:endParaRPr>
          </a:p>
          <a:p>
            <a:pPr eaLnBrk="1" hangingPunct="1">
              <a:spcBef>
                <a:spcPct val="0"/>
              </a:spcBef>
              <a:buClrTx/>
              <a:buSzTx/>
              <a:buFontTx/>
              <a:buNone/>
            </a:pPr>
            <a:r>
              <a:rPr lang="es-MX" altLang="es-MX" sz="2400">
                <a:latin typeface="Arial" panose="020B0604020202020204" pitchFamily="34" charset="0"/>
              </a:rPr>
              <a:t>Reglas nemotécnicas</a:t>
            </a:r>
            <a:endParaRPr lang="es-MX" altLang="es-MX" sz="2400" i="1">
              <a:latin typeface="Arial" panose="020B0604020202020204" pitchFamily="34" charset="0"/>
            </a:endParaRPr>
          </a:p>
          <a:p>
            <a:pPr eaLnBrk="1" hangingPunct="1">
              <a:lnSpc>
                <a:spcPct val="200000"/>
              </a:lnSpc>
              <a:spcBef>
                <a:spcPct val="0"/>
              </a:spcBef>
              <a:buClrTx/>
              <a:buSzTx/>
              <a:buFontTx/>
              <a:buNone/>
            </a:pPr>
            <a:r>
              <a:rPr lang="es-MX" altLang="es-MX" sz="2400" i="1">
                <a:latin typeface="Arial" panose="020B0604020202020204" pitchFamily="34" charset="0"/>
              </a:rPr>
              <a:t>1.- Las dependencias en la concentración en la ley de velocidad establecen la composición elemental y la carga del o de los complejos activados.</a:t>
            </a:r>
            <a:endParaRPr lang="es-MX" altLang="es-MX" sz="2400">
              <a:latin typeface="Arial" panose="020B0604020202020204" pitchFamily="34" charset="0"/>
            </a:endParaRPr>
          </a:p>
          <a:p>
            <a:pPr eaLnBrk="1" hangingPunct="1">
              <a:lnSpc>
                <a:spcPct val="200000"/>
              </a:lnSpc>
              <a:spcBef>
                <a:spcPct val="0"/>
              </a:spcBef>
              <a:buClrTx/>
              <a:buSzTx/>
              <a:buFontTx/>
              <a:buNone/>
            </a:pPr>
            <a:r>
              <a:rPr lang="es-MX" altLang="es-MX" sz="2400">
                <a:latin typeface="Arial" panose="020B0604020202020204" pitchFamily="34" charset="0"/>
              </a:rPr>
              <a:t>La ley de rapidez para la reacción de ClO</a:t>
            </a:r>
            <a:r>
              <a:rPr lang="es-MX" altLang="es-MX" sz="2400" baseline="-25000">
                <a:latin typeface="Arial" panose="020B0604020202020204" pitchFamily="34" charset="0"/>
              </a:rPr>
              <a:t>2</a:t>
            </a:r>
            <a:r>
              <a:rPr lang="es-MX" altLang="es-MX" sz="2400" baseline="30000">
                <a:latin typeface="Arial" panose="020B0604020202020204" pitchFamily="34" charset="0"/>
              </a:rPr>
              <a:t>-</a:t>
            </a:r>
            <a:r>
              <a:rPr lang="es-MX" altLang="es-MX" sz="2400">
                <a:latin typeface="Arial" panose="020B0604020202020204" pitchFamily="34" charset="0"/>
              </a:rPr>
              <a:t> con I</a:t>
            </a:r>
            <a:r>
              <a:rPr lang="es-MX" altLang="es-MX" sz="2400" baseline="30000">
                <a:latin typeface="Arial" panose="020B0604020202020204" pitchFamily="34" charset="0"/>
              </a:rPr>
              <a:t>-</a:t>
            </a:r>
            <a:r>
              <a:rPr lang="es-MX" altLang="es-MX" sz="2400">
                <a:latin typeface="Arial" panose="020B0604020202020204" pitchFamily="34" charset="0"/>
              </a:rPr>
              <a:t> en solución ácida es:</a:t>
            </a:r>
            <a:endParaRPr lang="es-ES" altLang="es-MX" sz="2400">
              <a:latin typeface="Arial" panose="020B0604020202020204" pitchFamily="34" charset="0"/>
            </a:endParaRPr>
          </a:p>
        </p:txBody>
      </p:sp>
      <p:sp>
        <p:nvSpPr>
          <p:cNvPr id="15363" name="Text Box 5">
            <a:extLst>
              <a:ext uri="{FF2B5EF4-FFF2-40B4-BE49-F238E27FC236}">
                <a16:creationId xmlns:a16="http://schemas.microsoft.com/office/drawing/2014/main" id="{0EF26A0E-D9D7-4C76-91EC-9FB250DF47EA}"/>
              </a:ext>
            </a:extLst>
          </p:cNvPr>
          <p:cNvSpPr txBox="1">
            <a:spLocks noChangeArrowheads="1"/>
          </p:cNvSpPr>
          <p:nvPr/>
        </p:nvSpPr>
        <p:spPr bwMode="auto">
          <a:xfrm>
            <a:off x="7000875" y="57150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(1)</a:t>
            </a:r>
            <a:endParaRPr lang="es-ES" altLang="es-MX" sz="2400">
              <a:latin typeface="Arial" panose="020B0604020202020204" pitchFamily="34" charset="0"/>
            </a:endParaRPr>
          </a:p>
        </p:txBody>
      </p:sp>
      <p:graphicFrame>
        <p:nvGraphicFramePr>
          <p:cNvPr id="15364" name="Object 6">
            <a:extLst>
              <a:ext uri="{FF2B5EF4-FFF2-40B4-BE49-F238E27FC236}">
                <a16:creationId xmlns:a16="http://schemas.microsoft.com/office/drawing/2014/main" id="{E1D44114-71BB-4F7C-B6C1-867F829A2774}"/>
              </a:ext>
            </a:extLst>
          </p:cNvPr>
          <p:cNvGraphicFramePr>
            <a:graphicFrameLocks noChangeAspect="1"/>
          </p:cNvGraphicFramePr>
          <p:nvPr/>
        </p:nvGraphicFramePr>
        <p:xfrm>
          <a:off x="3071813" y="5500688"/>
          <a:ext cx="3384550" cy="720725"/>
        </p:xfrm>
        <a:graphic>
          <a:graphicData uri="http://schemas.openxmlformats.org/presentationml/2006/ole">
            <mc:AlternateContent xmlns:mc="http://schemas.openxmlformats.org/markup-compatibility/2006">
              <mc:Choice xmlns:v="urn:schemas-microsoft-com:vml" Requires="v">
                <p:oleObj spid="_x0000_s15368" name="Ecuación" r:id="rId3" imgW="1966816" imgH="418366" progId="Equation.3">
                  <p:embed/>
                </p:oleObj>
              </mc:Choice>
              <mc:Fallback>
                <p:oleObj name="Ecuación" r:id="rId3" imgW="1966816" imgH="418366"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5500688"/>
                        <a:ext cx="33845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830C2BD0-9AB6-498D-B396-C1B80F824364}"/>
              </a:ext>
            </a:extLst>
          </p:cNvPr>
          <p:cNvSpPr txBox="1">
            <a:spLocks noChangeArrowheads="1"/>
          </p:cNvSpPr>
          <p:nvPr/>
        </p:nvSpPr>
        <p:spPr bwMode="auto">
          <a:xfrm>
            <a:off x="250825" y="188913"/>
            <a:ext cx="864235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0"/>
              </a:spcBef>
              <a:buClrTx/>
              <a:buSzTx/>
              <a:buFontTx/>
              <a:buNone/>
            </a:pPr>
            <a:r>
              <a:rPr lang="es-MX" altLang="es-MX" sz="2400">
                <a:latin typeface="Arial" panose="020B0604020202020204" pitchFamily="34" charset="0"/>
              </a:rPr>
              <a:t>Esta ley es consistente con la existencia de un solo complejo activado cuya composición es [HClO</a:t>
            </a:r>
            <a:r>
              <a:rPr lang="es-MX" altLang="es-MX" sz="2400" baseline="-25000">
                <a:latin typeface="Arial" panose="020B0604020202020204" pitchFamily="34" charset="0"/>
              </a:rPr>
              <a:t>2</a:t>
            </a:r>
            <a:r>
              <a:rPr lang="es-MX" altLang="es-MX" sz="2400">
                <a:latin typeface="Arial" panose="020B0604020202020204" pitchFamily="34" charset="0"/>
              </a:rPr>
              <a:t>I</a:t>
            </a:r>
            <a:r>
              <a:rPr lang="es-MX" altLang="es-MX" sz="2400" baseline="30000">
                <a:latin typeface="Arial" panose="020B0604020202020204" pitchFamily="34" charset="0"/>
              </a:rPr>
              <a:t>-</a:t>
            </a:r>
            <a:r>
              <a:rPr lang="es-MX" altLang="es-MX" sz="2400">
                <a:latin typeface="Arial" panose="020B0604020202020204" pitchFamily="34" charset="0"/>
              </a:rPr>
              <a:t>± n(H</a:t>
            </a:r>
            <a:r>
              <a:rPr lang="es-MX" altLang="es-MX" sz="2400" baseline="-25000">
                <a:latin typeface="Arial" panose="020B0604020202020204" pitchFamily="34" charset="0"/>
              </a:rPr>
              <a:t>2</a:t>
            </a:r>
            <a:r>
              <a:rPr lang="es-MX" altLang="es-MX" sz="2400">
                <a:latin typeface="Arial" panose="020B0604020202020204" pitchFamily="34" charset="0"/>
              </a:rPr>
              <a:t>O)]</a:t>
            </a:r>
            <a:r>
              <a:rPr lang="es-MX" altLang="es-MX" sz="2400" baseline="30000">
                <a:latin typeface="Arial" panose="020B0604020202020204" pitchFamily="34" charset="0"/>
              </a:rPr>
              <a:t>≠</a:t>
            </a:r>
            <a:r>
              <a:rPr lang="es-MX" altLang="es-MX" sz="2400">
                <a:latin typeface="Arial" panose="020B0604020202020204" pitchFamily="34" charset="0"/>
              </a:rPr>
              <a:t>. No se sabe cuántas moléculas del disolvente están en el complejo, ya que no se varía la concentración del agua.</a:t>
            </a:r>
          </a:p>
          <a:p>
            <a:pPr eaLnBrk="1" hangingPunct="1">
              <a:lnSpc>
                <a:spcPct val="200000"/>
              </a:lnSpc>
              <a:spcBef>
                <a:spcPct val="0"/>
              </a:spcBef>
              <a:buClrTx/>
              <a:buSzTx/>
              <a:buFontTx/>
              <a:buNone/>
            </a:pPr>
            <a:r>
              <a:rPr lang="es-MX" altLang="es-MX" sz="2400">
                <a:latin typeface="Arial" panose="020B0604020202020204" pitchFamily="34" charset="0"/>
              </a:rPr>
              <a:t>	Un segundo ejemplo es la oxidación del ácido oxálico por cloro:</a:t>
            </a:r>
          </a:p>
          <a:p>
            <a:pPr eaLnBrk="1" hangingPunct="1">
              <a:lnSpc>
                <a:spcPct val="200000"/>
              </a:lnSpc>
              <a:spcBef>
                <a:spcPct val="0"/>
              </a:spcBef>
              <a:buClrTx/>
              <a:buSzTx/>
              <a:buFontTx/>
              <a:buNone/>
            </a:pPr>
            <a:r>
              <a:rPr lang="en-US" altLang="es-MX" sz="2400">
                <a:latin typeface="Arial" panose="020B0604020202020204" pitchFamily="34" charset="0"/>
              </a:rPr>
              <a:t>		Cl</a:t>
            </a:r>
            <a:r>
              <a:rPr lang="en-US" altLang="es-MX" sz="2400" baseline="-25000">
                <a:latin typeface="Arial" panose="020B0604020202020204" pitchFamily="34" charset="0"/>
              </a:rPr>
              <a:t>2</a:t>
            </a:r>
            <a:r>
              <a:rPr lang="en-US" altLang="es-MX" sz="2400">
                <a:latin typeface="Arial" panose="020B0604020202020204" pitchFamily="34" charset="0"/>
              </a:rPr>
              <a:t> + (COOH)</a:t>
            </a:r>
            <a:r>
              <a:rPr lang="en-US" altLang="es-MX" sz="2400" baseline="-25000">
                <a:latin typeface="Arial" panose="020B0604020202020204" pitchFamily="34" charset="0"/>
              </a:rPr>
              <a:t>2</a:t>
            </a:r>
            <a:r>
              <a:rPr lang="en-US" altLang="es-MX" sz="2400">
                <a:latin typeface="Arial" panose="020B0604020202020204" pitchFamily="34" charset="0"/>
              </a:rPr>
              <a:t> </a:t>
            </a:r>
            <a:r>
              <a:rPr lang="es-MX" altLang="es-MX" sz="2400">
                <a:latin typeface="Arial" panose="020B0604020202020204" pitchFamily="34" charset="0"/>
                <a:sym typeface="Wingdings 3" panose="05040102010807070707" pitchFamily="18" charset="2"/>
              </a:rPr>
              <a:t></a:t>
            </a:r>
            <a:r>
              <a:rPr lang="en-US" altLang="es-MX" sz="2400">
                <a:latin typeface="Arial" panose="020B0604020202020204" pitchFamily="34" charset="0"/>
              </a:rPr>
              <a:t> 2CO</a:t>
            </a:r>
            <a:r>
              <a:rPr lang="en-US" altLang="es-MX" sz="2400" baseline="-25000">
                <a:latin typeface="Arial" panose="020B0604020202020204" pitchFamily="34" charset="0"/>
              </a:rPr>
              <a:t>2</a:t>
            </a:r>
            <a:r>
              <a:rPr lang="en-US" altLang="es-MX" sz="2400">
                <a:latin typeface="Arial" panose="020B0604020202020204" pitchFamily="34" charset="0"/>
              </a:rPr>
              <a:t> + 2Cl</a:t>
            </a:r>
            <a:r>
              <a:rPr lang="en-US" altLang="es-MX" sz="2400" baseline="30000">
                <a:latin typeface="Arial" panose="020B0604020202020204" pitchFamily="34" charset="0"/>
              </a:rPr>
              <a:t>-</a:t>
            </a:r>
            <a:r>
              <a:rPr lang="en-US" altLang="es-MX" sz="2400">
                <a:latin typeface="Arial" panose="020B0604020202020204" pitchFamily="34" charset="0"/>
              </a:rPr>
              <a:t> + 2H</a:t>
            </a:r>
            <a:r>
              <a:rPr lang="en-US" altLang="es-MX" sz="2400" baseline="30000">
                <a:latin typeface="Arial" panose="020B0604020202020204" pitchFamily="34" charset="0"/>
              </a:rPr>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66A51A1B-895A-48BC-9711-7D47C53CCFFD}"/>
              </a:ext>
            </a:extLst>
          </p:cNvPr>
          <p:cNvSpPr txBox="1">
            <a:spLocks noChangeArrowheads="1"/>
          </p:cNvSpPr>
          <p:nvPr/>
        </p:nvSpPr>
        <p:spPr bwMode="auto">
          <a:xfrm>
            <a:off x="250825" y="188913"/>
            <a:ext cx="864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s-MX" altLang="es-MX" sz="2400">
              <a:latin typeface="Arial" panose="020B0604020202020204" pitchFamily="34" charset="0"/>
            </a:endParaRPr>
          </a:p>
          <a:p>
            <a:pPr eaLnBrk="1" hangingPunct="1">
              <a:spcBef>
                <a:spcPct val="0"/>
              </a:spcBef>
              <a:buClrTx/>
              <a:buSzTx/>
              <a:buFontTx/>
              <a:buNone/>
            </a:pPr>
            <a:endParaRPr lang="es-ES" altLang="es-MX" sz="2400">
              <a:latin typeface="Arial" panose="020B0604020202020204" pitchFamily="34" charset="0"/>
            </a:endParaRPr>
          </a:p>
        </p:txBody>
      </p:sp>
      <p:graphicFrame>
        <p:nvGraphicFramePr>
          <p:cNvPr id="17411" name="Object 6">
            <a:extLst>
              <a:ext uri="{FF2B5EF4-FFF2-40B4-BE49-F238E27FC236}">
                <a16:creationId xmlns:a16="http://schemas.microsoft.com/office/drawing/2014/main" id="{BB716BD3-2D9F-428E-8943-DAA2C1522B49}"/>
              </a:ext>
            </a:extLst>
          </p:cNvPr>
          <p:cNvGraphicFramePr>
            <a:graphicFrameLocks noChangeAspect="1"/>
          </p:cNvGraphicFramePr>
          <p:nvPr/>
        </p:nvGraphicFramePr>
        <p:xfrm>
          <a:off x="2643188" y="1143000"/>
          <a:ext cx="3168650" cy="750888"/>
        </p:xfrm>
        <a:graphic>
          <a:graphicData uri="http://schemas.openxmlformats.org/presentationml/2006/ole">
            <mc:AlternateContent xmlns:mc="http://schemas.openxmlformats.org/markup-compatibility/2006">
              <mc:Choice xmlns:v="urn:schemas-microsoft-com:vml" Requires="v">
                <p:oleObj spid="_x0000_s17418" name="Ecuación" r:id="rId3" imgW="1771864" imgH="418366" progId="Equation.3">
                  <p:embed/>
                </p:oleObj>
              </mc:Choice>
              <mc:Fallback>
                <p:oleObj name="Ecuación" r:id="rId3" imgW="1771864" imgH="418366"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1143000"/>
                        <a:ext cx="316865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2" name="Text Box 7">
            <a:extLst>
              <a:ext uri="{FF2B5EF4-FFF2-40B4-BE49-F238E27FC236}">
                <a16:creationId xmlns:a16="http://schemas.microsoft.com/office/drawing/2014/main" id="{B98A9859-62BC-4F79-B782-903D8F6D72B5}"/>
              </a:ext>
            </a:extLst>
          </p:cNvPr>
          <p:cNvSpPr txBox="1">
            <a:spLocks noChangeArrowheads="1"/>
          </p:cNvSpPr>
          <p:nvPr/>
        </p:nvSpPr>
        <p:spPr bwMode="auto">
          <a:xfrm>
            <a:off x="6643688" y="1285875"/>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(2)</a:t>
            </a:r>
            <a:endParaRPr lang="es-ES" altLang="es-MX" sz="2400">
              <a:latin typeface="Arial" panose="020B0604020202020204" pitchFamily="34" charset="0"/>
            </a:endParaRPr>
          </a:p>
        </p:txBody>
      </p:sp>
      <p:sp>
        <p:nvSpPr>
          <p:cNvPr id="17413" name="Text Box 8">
            <a:extLst>
              <a:ext uri="{FF2B5EF4-FFF2-40B4-BE49-F238E27FC236}">
                <a16:creationId xmlns:a16="http://schemas.microsoft.com/office/drawing/2014/main" id="{A1F685A1-05D1-4434-94C2-3069F78C6944}"/>
              </a:ext>
            </a:extLst>
          </p:cNvPr>
          <p:cNvSpPr txBox="1">
            <a:spLocks noChangeArrowheads="1"/>
          </p:cNvSpPr>
          <p:nvPr/>
        </p:nvSpPr>
        <p:spPr bwMode="auto">
          <a:xfrm>
            <a:off x="214313" y="2143125"/>
            <a:ext cx="85693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lnSpc>
                <a:spcPct val="200000"/>
              </a:lnSpc>
              <a:spcBef>
                <a:spcPct val="0"/>
              </a:spcBef>
              <a:buClrTx/>
              <a:buSzTx/>
              <a:buFontTx/>
              <a:buNone/>
            </a:pPr>
            <a:r>
              <a:rPr lang="es-ES" altLang="es-MX" sz="2400">
                <a:latin typeface="Arial" panose="020B0604020202020204" pitchFamily="34" charset="0"/>
              </a:rPr>
              <a:t>La composición del complejo activado es [Cl</a:t>
            </a:r>
            <a:r>
              <a:rPr lang="es-ES" altLang="es-MX" sz="2400" baseline="-25000">
                <a:latin typeface="Arial" panose="020B0604020202020204" pitchFamily="34" charset="0"/>
              </a:rPr>
              <a:t>2</a:t>
            </a:r>
            <a:r>
              <a:rPr lang="es-ES" altLang="es-MX" sz="2400">
                <a:latin typeface="Arial" panose="020B0604020202020204" pitchFamily="34" charset="0"/>
              </a:rPr>
              <a:t>+(COOH)</a:t>
            </a:r>
            <a:r>
              <a:rPr lang="es-ES" altLang="es-MX" sz="2400" baseline="-25000">
                <a:latin typeface="Arial" panose="020B0604020202020204" pitchFamily="34" charset="0"/>
              </a:rPr>
              <a:t>2</a:t>
            </a:r>
            <a:r>
              <a:rPr lang="es-ES" altLang="es-MX" sz="2400">
                <a:latin typeface="Arial" panose="020B0604020202020204" pitchFamily="34" charset="0"/>
              </a:rPr>
              <a:t>-2H</a:t>
            </a:r>
            <a:r>
              <a:rPr lang="es-ES" altLang="es-MX" sz="2400" baseline="30000">
                <a:latin typeface="Arial" panose="020B0604020202020204" pitchFamily="34" charset="0"/>
              </a:rPr>
              <a:t>+</a:t>
            </a:r>
            <a:r>
              <a:rPr lang="es-ES" altLang="es-MX" sz="2400">
                <a:latin typeface="Arial" panose="020B0604020202020204" pitchFamily="34" charset="0"/>
              </a:rPr>
              <a:t>-Cl</a:t>
            </a:r>
            <a:r>
              <a:rPr lang="es-ES" altLang="es-MX" sz="2400" baseline="30000">
                <a:latin typeface="Arial" panose="020B0604020202020204" pitchFamily="34" charset="0"/>
              </a:rPr>
              <a:t>-</a:t>
            </a:r>
            <a:r>
              <a:rPr lang="es-ES" altLang="es-MX" sz="2400">
                <a:latin typeface="Arial" panose="020B0604020202020204" pitchFamily="34" charset="0"/>
              </a:rPr>
              <a:t>± n(H</a:t>
            </a:r>
            <a:r>
              <a:rPr lang="es-ES" altLang="es-MX" sz="2400" baseline="-25000">
                <a:latin typeface="Arial" panose="020B0604020202020204" pitchFamily="34" charset="0"/>
              </a:rPr>
              <a:t>2</a:t>
            </a:r>
            <a:r>
              <a:rPr lang="es-ES" altLang="es-MX" sz="2400">
                <a:latin typeface="Arial" panose="020B0604020202020204" pitchFamily="34" charset="0"/>
              </a:rPr>
              <a:t>O)]</a:t>
            </a:r>
            <a:r>
              <a:rPr lang="es-ES" altLang="es-MX" sz="2400" baseline="30000">
                <a:latin typeface="Arial" panose="020B0604020202020204" pitchFamily="34" charset="0"/>
              </a:rPr>
              <a:t>≠</a:t>
            </a:r>
            <a:r>
              <a:rPr lang="es-ES" altLang="es-MX" sz="2400">
                <a:latin typeface="Arial" panose="020B0604020202020204" pitchFamily="34" charset="0"/>
              </a:rPr>
              <a:t>, o [C</a:t>
            </a:r>
            <a:r>
              <a:rPr lang="es-ES" altLang="es-MX" sz="2400" baseline="-25000">
                <a:latin typeface="Arial" panose="020B0604020202020204" pitchFamily="34" charset="0"/>
              </a:rPr>
              <a:t>2</a:t>
            </a:r>
            <a:r>
              <a:rPr lang="es-ES" altLang="es-MX" sz="2400">
                <a:latin typeface="Arial" panose="020B0604020202020204" pitchFamily="34" charset="0"/>
              </a:rPr>
              <a:t>O</a:t>
            </a:r>
            <a:r>
              <a:rPr lang="es-ES" altLang="es-MX" sz="2400" baseline="-25000">
                <a:latin typeface="Arial" panose="020B0604020202020204" pitchFamily="34" charset="0"/>
              </a:rPr>
              <a:t>4</a:t>
            </a:r>
            <a:r>
              <a:rPr lang="es-ES" altLang="es-MX" sz="2400">
                <a:latin typeface="Arial" panose="020B0604020202020204" pitchFamily="34" charset="0"/>
              </a:rPr>
              <a:t>Cl(H</a:t>
            </a:r>
            <a:r>
              <a:rPr lang="es-ES" altLang="es-MX" sz="2400" baseline="-25000">
                <a:latin typeface="Arial" panose="020B0604020202020204" pitchFamily="34" charset="0"/>
              </a:rPr>
              <a:t>2</a:t>
            </a:r>
            <a:r>
              <a:rPr lang="es-ES" altLang="es-MX" sz="2400">
                <a:latin typeface="Arial" panose="020B0604020202020204" pitchFamily="34" charset="0"/>
              </a:rPr>
              <a:t>O)n</a:t>
            </a:r>
            <a:r>
              <a:rPr lang="es-ES" altLang="es-MX" sz="2400" baseline="30000">
                <a:latin typeface="Arial" panose="020B0604020202020204" pitchFamily="34" charset="0"/>
              </a:rPr>
              <a:t>-</a:t>
            </a:r>
            <a:r>
              <a:rPr lang="es-ES" altLang="es-MX" sz="2400">
                <a:latin typeface="Arial" panose="020B0604020202020204" pitchFamily="34" charset="0"/>
              </a:rPr>
              <a:t>]</a:t>
            </a:r>
            <a:r>
              <a:rPr lang="es-ES" altLang="es-MX" sz="2400" baseline="30000">
                <a:latin typeface="Arial" panose="020B0604020202020204" pitchFamily="34" charset="0"/>
              </a:rPr>
              <a:t>≠</a:t>
            </a:r>
            <a:r>
              <a:rPr lang="es-ES" altLang="es-MX" sz="2400">
                <a:latin typeface="Arial" panose="020B0604020202020204" pitchFamily="34" charset="0"/>
              </a:rPr>
              <a:t>.</a:t>
            </a:r>
          </a:p>
          <a:p>
            <a:pPr eaLnBrk="1" hangingPunct="1">
              <a:spcBef>
                <a:spcPct val="0"/>
              </a:spcBef>
              <a:buClrTx/>
              <a:buSzTx/>
              <a:buFontTx/>
              <a:buNone/>
            </a:pPr>
            <a:endParaRPr lang="es-ES" altLang="es-MX" sz="2400">
              <a:latin typeface="Arial" panose="020B0604020202020204" pitchFamily="34" charset="0"/>
            </a:endParaRPr>
          </a:p>
          <a:p>
            <a:pPr eaLnBrk="1" hangingPunct="1">
              <a:lnSpc>
                <a:spcPct val="200000"/>
              </a:lnSpc>
              <a:spcBef>
                <a:spcPct val="0"/>
              </a:spcBef>
              <a:buClrTx/>
              <a:buSzTx/>
              <a:buFontTx/>
              <a:buNone/>
            </a:pPr>
            <a:r>
              <a:rPr lang="es-ES" altLang="es-MX" sz="2400">
                <a:latin typeface="Arial" panose="020B0604020202020204" pitchFamily="34" charset="0"/>
              </a:rPr>
              <a:t>Si la ley consiste de más de un término en el numerador o en el denominador, el mecanismo consiste de tantos complejos activados como términos en la ley de rapidez.</a:t>
            </a:r>
          </a:p>
        </p:txBody>
      </p:sp>
      <p:sp>
        <p:nvSpPr>
          <p:cNvPr id="17414" name="5 CuadroTexto">
            <a:extLst>
              <a:ext uri="{FF2B5EF4-FFF2-40B4-BE49-F238E27FC236}">
                <a16:creationId xmlns:a16="http://schemas.microsoft.com/office/drawing/2014/main" id="{4FB8F058-11AF-4DB3-918E-57423EEACE2D}"/>
              </a:ext>
            </a:extLst>
          </p:cNvPr>
          <p:cNvSpPr txBox="1">
            <a:spLocks noChangeArrowheads="1"/>
          </p:cNvSpPr>
          <p:nvPr/>
        </p:nvSpPr>
        <p:spPr bwMode="auto">
          <a:xfrm>
            <a:off x="500063" y="500063"/>
            <a:ext cx="6929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s-MX" sz="2400">
                <a:latin typeface="Arial" panose="020B0604020202020204" pitchFamily="34" charset="0"/>
              </a:rPr>
              <a:t>que sigue la ley:</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425562CA-D639-439E-9DA1-1B73E302FFF1}"/>
              </a:ext>
            </a:extLst>
          </p:cNvPr>
          <p:cNvSpPr txBox="1">
            <a:spLocks noChangeArrowheads="1"/>
          </p:cNvSpPr>
          <p:nvPr/>
        </p:nvSpPr>
        <p:spPr bwMode="auto">
          <a:xfrm>
            <a:off x="250825" y="260350"/>
            <a:ext cx="8713788"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spcBef>
                <a:spcPct val="0"/>
              </a:spcBef>
              <a:buClrTx/>
              <a:buSzTx/>
              <a:buFontTx/>
              <a:buNone/>
            </a:pPr>
            <a:endParaRPr lang="es-ES" altLang="es-MX" sz="2400" i="1">
              <a:latin typeface="Arial" panose="020B0604020202020204" pitchFamily="34" charset="0"/>
            </a:endParaRPr>
          </a:p>
          <a:p>
            <a:pPr algn="just" eaLnBrk="1" hangingPunct="1">
              <a:lnSpc>
                <a:spcPct val="200000"/>
              </a:lnSpc>
              <a:spcBef>
                <a:spcPct val="0"/>
              </a:spcBef>
              <a:buClrTx/>
              <a:buSzTx/>
              <a:buFontTx/>
              <a:buNone/>
            </a:pPr>
            <a:r>
              <a:rPr lang="es-ES" altLang="es-MX" sz="2400" i="1">
                <a:latin typeface="Arial" panose="020B0604020202020204" pitchFamily="34" charset="0"/>
              </a:rPr>
              <a:t>2.-</a:t>
            </a:r>
            <a:r>
              <a:rPr lang="es-ES" altLang="es-MX" sz="2400">
                <a:latin typeface="Arial" panose="020B0604020202020204" pitchFamily="34" charset="0"/>
              </a:rPr>
              <a:t> </a:t>
            </a:r>
            <a:r>
              <a:rPr lang="es-ES" altLang="es-MX" sz="2400" i="1">
                <a:latin typeface="Arial" panose="020B0604020202020204" pitchFamily="34" charset="0"/>
              </a:rPr>
              <a:t>Para que se interprete correctamente una ley de rapidez, de acuerdo a la regla 1, debe escribirse en términos de las especies predominantes en el medio de reacción.</a:t>
            </a:r>
          </a:p>
          <a:p>
            <a:pPr algn="just" eaLnBrk="1" hangingPunct="1">
              <a:spcBef>
                <a:spcPct val="0"/>
              </a:spcBef>
              <a:buClrTx/>
              <a:buSzTx/>
              <a:buFontTx/>
              <a:buNone/>
            </a:pPr>
            <a:endParaRPr lang="es-ES" altLang="es-MX" sz="2400">
              <a:latin typeface="Arial" panose="020B0604020202020204" pitchFamily="34" charset="0"/>
            </a:endParaRPr>
          </a:p>
          <a:p>
            <a:pPr algn="just" eaLnBrk="1" hangingPunct="1">
              <a:lnSpc>
                <a:spcPct val="200000"/>
              </a:lnSpc>
              <a:spcBef>
                <a:spcPct val="0"/>
              </a:spcBef>
              <a:buClrTx/>
              <a:buSzTx/>
              <a:buFontTx/>
              <a:buNone/>
            </a:pPr>
            <a:r>
              <a:rPr lang="es-ES" altLang="es-MX" sz="2400">
                <a:latin typeface="Arial" panose="020B0604020202020204" pitchFamily="34" charset="0"/>
              </a:rPr>
              <a:t>Es decir, debemos tener en cuenta los equilibrios pertinentes y emplear las relaciones de equilibrio para convertir la ley experimental a una forma que sólo contenga las especies predominantes.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507E31F9-A66A-476C-A879-BB4CBFF8DFA2}"/>
              </a:ext>
            </a:extLst>
          </p:cNvPr>
          <p:cNvSpPr txBox="1">
            <a:spLocks noChangeArrowheads="1"/>
          </p:cNvSpPr>
          <p:nvPr/>
        </p:nvSpPr>
        <p:spPr bwMode="auto">
          <a:xfrm>
            <a:off x="250825" y="260350"/>
            <a:ext cx="87137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0"/>
              </a:spcBef>
              <a:buClrTx/>
              <a:buSzTx/>
              <a:buFontTx/>
              <a:buNone/>
            </a:pPr>
            <a:r>
              <a:rPr lang="es-ES" altLang="es-MX" sz="2400" dirty="0">
                <a:latin typeface="Arial" panose="020B0604020202020204" pitchFamily="34" charset="0"/>
              </a:rPr>
              <a:t>La ley de la ecuación (1) contiene el producto de las concentraciones, [H</a:t>
            </a:r>
            <a:r>
              <a:rPr lang="es-ES" altLang="es-MX" sz="2400" baseline="30000" dirty="0">
                <a:latin typeface="Arial" panose="020B0604020202020204" pitchFamily="34" charset="0"/>
              </a:rPr>
              <a:t>+</a:t>
            </a:r>
            <a:r>
              <a:rPr lang="es-ES" altLang="es-MX" sz="2400" dirty="0">
                <a:latin typeface="Arial" panose="020B0604020202020204" pitchFamily="34" charset="0"/>
              </a:rPr>
              <a:t>][I</a:t>
            </a:r>
            <a:r>
              <a:rPr lang="es-ES" altLang="es-MX" sz="2400" baseline="30000" dirty="0">
                <a:latin typeface="Arial" panose="020B0604020202020204" pitchFamily="34" charset="0"/>
              </a:rPr>
              <a:t>-</a:t>
            </a:r>
            <a:r>
              <a:rPr lang="es-ES" altLang="es-MX" sz="2400" dirty="0">
                <a:latin typeface="Arial" panose="020B0604020202020204" pitchFamily="34" charset="0"/>
              </a:rPr>
              <a:t>]. </a:t>
            </a:r>
          </a:p>
          <a:p>
            <a:pPr algn="just" eaLnBrk="1" hangingPunct="1">
              <a:lnSpc>
                <a:spcPct val="200000"/>
              </a:lnSpc>
              <a:spcBef>
                <a:spcPct val="0"/>
              </a:spcBef>
              <a:buClrTx/>
              <a:buSzTx/>
              <a:buFontTx/>
              <a:buNone/>
            </a:pPr>
            <a:endParaRPr lang="es-ES" altLang="es-MX" sz="2400" dirty="0">
              <a:latin typeface="Arial" panose="020B0604020202020204" pitchFamily="34" charset="0"/>
            </a:endParaRPr>
          </a:p>
          <a:p>
            <a:pPr algn="just" eaLnBrk="1" hangingPunct="1">
              <a:lnSpc>
                <a:spcPct val="200000"/>
              </a:lnSpc>
              <a:spcBef>
                <a:spcPct val="0"/>
              </a:spcBef>
              <a:buClrTx/>
              <a:buSzTx/>
              <a:buFontTx/>
              <a:buNone/>
            </a:pPr>
            <a:r>
              <a:rPr lang="es-ES" altLang="es-MX" sz="2400" dirty="0">
                <a:latin typeface="Arial" panose="020B0604020202020204" pitchFamily="34" charset="0"/>
              </a:rPr>
              <a:t>Si los experimentos se hubieran hecho empleando HI como fuente de protones e yoduro, la expresión sería proporcional al cuadrado de la concentración de HI, C</a:t>
            </a:r>
            <a:r>
              <a:rPr lang="es-ES" altLang="es-MX" sz="2400" baseline="-25000" dirty="0">
                <a:latin typeface="Arial" panose="020B0604020202020204" pitchFamily="34" charset="0"/>
              </a:rPr>
              <a:t>HI</a:t>
            </a:r>
            <a:r>
              <a:rPr lang="es-ES" altLang="es-MX" sz="2400" baseline="30000" dirty="0">
                <a:latin typeface="Arial" panose="020B0604020202020204" pitchFamily="34" charset="0"/>
              </a:rPr>
              <a:t>2</a:t>
            </a:r>
            <a:r>
              <a:rPr lang="es-ES" altLang="es-MX" sz="2400" dirty="0">
                <a:latin typeface="Arial" panose="020B0604020202020204" pitchFamily="34" charset="0"/>
              </a:rPr>
              <a:t>.</a:t>
            </a:r>
          </a:p>
        </p:txBody>
      </p:sp>
      <p:graphicFrame>
        <p:nvGraphicFramePr>
          <p:cNvPr id="19459" name="Object 3">
            <a:extLst>
              <a:ext uri="{FF2B5EF4-FFF2-40B4-BE49-F238E27FC236}">
                <a16:creationId xmlns:a16="http://schemas.microsoft.com/office/drawing/2014/main" id="{7DF540C1-EE12-4CF7-9845-8E1363A1B551}"/>
              </a:ext>
            </a:extLst>
          </p:cNvPr>
          <p:cNvGraphicFramePr>
            <a:graphicFrameLocks noChangeAspect="1"/>
          </p:cNvGraphicFramePr>
          <p:nvPr/>
        </p:nvGraphicFramePr>
        <p:xfrm>
          <a:off x="3000375" y="5286375"/>
          <a:ext cx="3384550" cy="720725"/>
        </p:xfrm>
        <a:graphic>
          <a:graphicData uri="http://schemas.openxmlformats.org/presentationml/2006/ole">
            <mc:AlternateContent xmlns:mc="http://schemas.openxmlformats.org/markup-compatibility/2006">
              <mc:Choice xmlns:v="urn:schemas-microsoft-com:vml" Requires="v">
                <p:oleObj spid="_x0000_s19463" name="Ecuación" r:id="rId3" imgW="1966816" imgH="418366" progId="Equation.3">
                  <p:embed/>
                </p:oleObj>
              </mc:Choice>
              <mc:Fallback>
                <p:oleObj name="Ecuación" r:id="rId3" imgW="1966816" imgH="418366"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5286375"/>
                        <a:ext cx="33845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CC97DD32-BCDC-4880-840A-05E4CEAFF77D}"/>
              </a:ext>
            </a:extLst>
          </p:cNvPr>
          <p:cNvSpPr txBox="1">
            <a:spLocks noChangeArrowheads="1"/>
          </p:cNvSpPr>
          <p:nvPr/>
        </p:nvSpPr>
        <p:spPr bwMode="auto">
          <a:xfrm>
            <a:off x="971550" y="836613"/>
            <a:ext cx="698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s-MX" altLang="es-MX" sz="2400">
              <a:latin typeface="Arial" panose="020B0604020202020204" pitchFamily="34" charset="0"/>
            </a:endParaRPr>
          </a:p>
        </p:txBody>
      </p:sp>
      <p:sp>
        <p:nvSpPr>
          <p:cNvPr id="20483" name="Text Box 7">
            <a:extLst>
              <a:ext uri="{FF2B5EF4-FFF2-40B4-BE49-F238E27FC236}">
                <a16:creationId xmlns:a16="http://schemas.microsoft.com/office/drawing/2014/main" id="{8A747135-4483-4091-A4C9-94E31280D592}"/>
              </a:ext>
            </a:extLst>
          </p:cNvPr>
          <p:cNvSpPr txBox="1">
            <a:spLocks noChangeArrowheads="1"/>
          </p:cNvSpPr>
          <p:nvPr/>
        </p:nvSpPr>
        <p:spPr bwMode="auto">
          <a:xfrm>
            <a:off x="642938" y="1000125"/>
            <a:ext cx="79216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0"/>
              </a:spcBef>
              <a:buClrTx/>
              <a:buSzTx/>
              <a:buFontTx/>
              <a:buNone/>
            </a:pPr>
            <a:r>
              <a:rPr lang="es-ES" altLang="es-MX" sz="2400" dirty="0">
                <a:latin typeface="Arial" panose="020B0604020202020204" pitchFamily="34" charset="0"/>
              </a:rPr>
              <a:t>Esa relación se mantiene ya que HI es un electrolito fuerte en agua, de forma que [H+] = [I</a:t>
            </a:r>
            <a:r>
              <a:rPr lang="es-ES" altLang="es-MX" sz="2400" baseline="30000" dirty="0">
                <a:latin typeface="Arial" panose="020B0604020202020204" pitchFamily="34" charset="0"/>
              </a:rPr>
              <a:t>-</a:t>
            </a:r>
            <a:r>
              <a:rPr lang="es-ES" altLang="es-MX" sz="2400" dirty="0">
                <a:latin typeface="Arial" panose="020B0604020202020204" pitchFamily="34" charset="0"/>
              </a:rPr>
              <a:t>] = CHI. Sin embargo, si la observación se hiciera literalmente sin reconocer la disociación de HI, la </a:t>
            </a:r>
            <a:r>
              <a:rPr lang="es-ES" altLang="es-MX" sz="2400" i="1" dirty="0">
                <a:latin typeface="Arial" panose="020B0604020202020204" pitchFamily="34" charset="0"/>
              </a:rPr>
              <a:t>regla 1</a:t>
            </a:r>
            <a:r>
              <a:rPr lang="es-ES" altLang="es-MX" sz="2400" dirty="0">
                <a:latin typeface="Arial" panose="020B0604020202020204" pitchFamily="34" charset="0"/>
              </a:rPr>
              <a:t> sugeriría que el complejo activado contiene dos moléculas de HI más que los elementos de una molécula.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a:extLst>
              <a:ext uri="{FF2B5EF4-FFF2-40B4-BE49-F238E27FC236}">
                <a16:creationId xmlns:a16="http://schemas.microsoft.com/office/drawing/2014/main" id="{EFF1A0D3-8E5A-472D-9CA5-8AFCC86AE651}"/>
              </a:ext>
            </a:extLst>
          </p:cNvPr>
          <p:cNvSpPr txBox="1">
            <a:spLocks noChangeArrowheads="1"/>
          </p:cNvSpPr>
          <p:nvPr/>
        </p:nvSpPr>
        <p:spPr bwMode="auto">
          <a:xfrm>
            <a:off x="971550" y="836613"/>
            <a:ext cx="698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s-MX" altLang="es-MX" sz="2400">
              <a:latin typeface="Arial" panose="020B0604020202020204" pitchFamily="34" charset="0"/>
            </a:endParaRPr>
          </a:p>
        </p:txBody>
      </p:sp>
      <p:sp>
        <p:nvSpPr>
          <p:cNvPr id="21507" name="Text Box 7">
            <a:extLst>
              <a:ext uri="{FF2B5EF4-FFF2-40B4-BE49-F238E27FC236}">
                <a16:creationId xmlns:a16="http://schemas.microsoft.com/office/drawing/2014/main" id="{37E650F8-F33B-4A74-AC1C-FDDC9F65CA32}"/>
              </a:ext>
            </a:extLst>
          </p:cNvPr>
          <p:cNvSpPr txBox="1">
            <a:spLocks noChangeArrowheads="1"/>
          </p:cNvSpPr>
          <p:nvPr/>
        </p:nvSpPr>
        <p:spPr bwMode="auto">
          <a:xfrm>
            <a:off x="571500" y="500063"/>
            <a:ext cx="79216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lnSpc>
                <a:spcPct val="200000"/>
              </a:lnSpc>
              <a:spcBef>
                <a:spcPct val="0"/>
              </a:spcBef>
              <a:buClrTx/>
              <a:buSzTx/>
              <a:buFontTx/>
              <a:buNone/>
            </a:pPr>
            <a:r>
              <a:rPr lang="es-ES" altLang="es-MX" sz="2400" i="1" dirty="0">
                <a:latin typeface="Arial" panose="020B0604020202020204" pitchFamily="34" charset="0"/>
              </a:rPr>
              <a:t>3.- El número de términos (positivos) en el numerador en una ley de rapidez de reacción es el número de rutas paralelas que incluyen estados de transición de diferente composición.</a:t>
            </a:r>
            <a:endParaRPr lang="es-ES" altLang="es-MX" sz="2400" dirty="0">
              <a:latin typeface="Arial" panose="020B0604020202020204" pitchFamily="34" charset="0"/>
            </a:endParaRPr>
          </a:p>
          <a:p>
            <a:pPr eaLnBrk="1" hangingPunct="1">
              <a:lnSpc>
                <a:spcPct val="200000"/>
              </a:lnSpc>
              <a:spcBef>
                <a:spcPct val="0"/>
              </a:spcBef>
              <a:buClrTx/>
              <a:buSzTx/>
              <a:buFontTx/>
              <a:buNone/>
            </a:pPr>
            <a:r>
              <a:rPr lang="es-ES" altLang="es-MX" sz="2400">
                <a:latin typeface="Arial" panose="020B0604020202020204" pitchFamily="34" charset="0"/>
              </a:rPr>
              <a:t>Por ejemplo, </a:t>
            </a:r>
            <a:r>
              <a:rPr lang="es-ES" altLang="es-MX" sz="2400" dirty="0">
                <a:latin typeface="Arial" panose="020B0604020202020204" pitchFamily="34" charset="0"/>
              </a:rPr>
              <a:t>la reacción: </a:t>
            </a:r>
          </a:p>
          <a:p>
            <a:pPr algn="ctr" eaLnBrk="1" hangingPunct="1">
              <a:lnSpc>
                <a:spcPct val="200000"/>
              </a:lnSpc>
              <a:spcBef>
                <a:spcPct val="50000"/>
              </a:spcBef>
              <a:buClrTx/>
              <a:buSzTx/>
              <a:buFontTx/>
              <a:buNone/>
            </a:pPr>
            <a:r>
              <a:rPr lang="es-ES" altLang="es-MX" sz="2400" dirty="0">
                <a:latin typeface="Arial" panose="020B0604020202020204" pitchFamily="34" charset="0"/>
              </a:rPr>
              <a:t>3I</a:t>
            </a:r>
            <a:r>
              <a:rPr lang="es-ES" altLang="es-MX" sz="2400" baseline="30000" dirty="0">
                <a:latin typeface="Arial" panose="020B0604020202020204" pitchFamily="34" charset="0"/>
              </a:rPr>
              <a:t>-</a:t>
            </a:r>
            <a:r>
              <a:rPr lang="es-ES" altLang="es-MX" sz="2400" dirty="0">
                <a:latin typeface="Arial" panose="020B0604020202020204" pitchFamily="34" charset="0"/>
              </a:rPr>
              <a:t> +H</a:t>
            </a:r>
            <a:r>
              <a:rPr lang="es-ES" altLang="es-MX" sz="2400" baseline="-25000" dirty="0">
                <a:latin typeface="Arial" panose="020B0604020202020204" pitchFamily="34" charset="0"/>
              </a:rPr>
              <a:t>2</a:t>
            </a:r>
            <a:r>
              <a:rPr lang="es-ES" altLang="es-MX" sz="2400" dirty="0">
                <a:latin typeface="Arial" panose="020B0604020202020204" pitchFamily="34" charset="0"/>
              </a:rPr>
              <a:t>O</a:t>
            </a:r>
            <a:r>
              <a:rPr lang="es-ES" altLang="es-MX" sz="2400" baseline="-25000" dirty="0">
                <a:latin typeface="Arial" panose="020B0604020202020204" pitchFamily="34" charset="0"/>
              </a:rPr>
              <a:t>2</a:t>
            </a:r>
            <a:r>
              <a:rPr lang="es-ES" altLang="es-MX" sz="2400" dirty="0">
                <a:latin typeface="Arial" panose="020B0604020202020204" pitchFamily="34" charset="0"/>
              </a:rPr>
              <a:t> + 2H+ </a:t>
            </a:r>
            <a:r>
              <a:rPr lang="es-ES" altLang="es-MX" sz="2400" dirty="0">
                <a:latin typeface="Arial" panose="020B0604020202020204" pitchFamily="34" charset="0"/>
                <a:sym typeface="Wingdings 3" panose="05040102010807070707" pitchFamily="18" charset="2"/>
              </a:rPr>
              <a:t></a:t>
            </a:r>
            <a:r>
              <a:rPr lang="es-ES" altLang="es-MX" sz="2400" dirty="0">
                <a:latin typeface="Arial" panose="020B0604020202020204" pitchFamily="34" charset="0"/>
              </a:rPr>
              <a:t>  </a:t>
            </a:r>
            <a:r>
              <a:rPr lang="es-ES" altLang="es-MX" sz="2400" dirty="0">
                <a:latin typeface="Arial" panose="020B0604020202020204" pitchFamily="34" charset="0"/>
                <a:sym typeface="Wingdings 3" panose="05040102010807070707" pitchFamily="18" charset="2"/>
              </a:rPr>
              <a:t>I</a:t>
            </a:r>
            <a:r>
              <a:rPr lang="es-ES" altLang="es-MX" sz="2400" baseline="-25000" dirty="0">
                <a:latin typeface="Arial" panose="020B0604020202020204" pitchFamily="34" charset="0"/>
                <a:sym typeface="Wingdings 3" panose="05040102010807070707" pitchFamily="18" charset="2"/>
              </a:rPr>
              <a:t>3</a:t>
            </a:r>
            <a:r>
              <a:rPr lang="es-ES" altLang="es-MX" sz="2400" baseline="30000" dirty="0">
                <a:latin typeface="Arial" panose="020B0604020202020204" pitchFamily="34" charset="0"/>
                <a:sym typeface="Wingdings 3" panose="05040102010807070707" pitchFamily="18" charset="2"/>
              </a:rPr>
              <a:t>-</a:t>
            </a:r>
            <a:r>
              <a:rPr lang="es-ES" altLang="es-MX" sz="2400" dirty="0">
                <a:latin typeface="Arial" panose="020B0604020202020204" pitchFamily="34" charset="0"/>
                <a:sym typeface="Wingdings 3" panose="05040102010807070707" pitchFamily="18" charset="2"/>
              </a:rPr>
              <a:t> + 2H</a:t>
            </a:r>
            <a:r>
              <a:rPr lang="es-ES" altLang="es-MX" sz="2400" baseline="-25000" dirty="0">
                <a:latin typeface="Arial" panose="020B0604020202020204" pitchFamily="34" charset="0"/>
                <a:sym typeface="Wingdings 3" panose="05040102010807070707" pitchFamily="18" charset="2"/>
              </a:rPr>
              <a:t>2</a:t>
            </a:r>
            <a:r>
              <a:rPr lang="es-ES" altLang="es-MX" sz="2400" dirty="0">
                <a:latin typeface="Arial" panose="020B0604020202020204" pitchFamily="34" charset="0"/>
                <a:sym typeface="Wingdings 3" panose="05040102010807070707" pitchFamily="18" charset="2"/>
              </a:rPr>
              <a:t>O</a:t>
            </a:r>
          </a:p>
          <a:p>
            <a:pPr algn="just" eaLnBrk="1" hangingPunct="1">
              <a:lnSpc>
                <a:spcPct val="200000"/>
              </a:lnSpc>
              <a:spcBef>
                <a:spcPct val="50000"/>
              </a:spcBef>
              <a:buClrTx/>
              <a:buSzTx/>
              <a:buFontTx/>
              <a:buNone/>
            </a:pPr>
            <a:r>
              <a:rPr lang="es-ES" altLang="es-MX" sz="2400" dirty="0">
                <a:latin typeface="Arial" panose="020B0604020202020204" pitchFamily="34" charset="0"/>
              </a:rPr>
              <a:t>Procede de acuerdo a la ley de rapidez de reacción:</a:t>
            </a:r>
            <a:endParaRPr lang="es-ES" altLang="es-MX" sz="2400" dirty="0">
              <a:latin typeface="Arial" panose="020B0604020202020204" pitchFamily="34" charset="0"/>
              <a:sym typeface="Wingdings 3" panose="05040102010807070707" pitchFamily="18" charset="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5336DB6-102B-4CBC-918F-6E1730F28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125538"/>
            <a:ext cx="3663950"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a:extLst>
              <a:ext uri="{FF2B5EF4-FFF2-40B4-BE49-F238E27FC236}">
                <a16:creationId xmlns:a16="http://schemas.microsoft.com/office/drawing/2014/main" id="{2D9869D8-A850-4864-8028-1BACCA0E315D}"/>
              </a:ext>
            </a:extLst>
          </p:cNvPr>
          <p:cNvSpPr txBox="1">
            <a:spLocks noChangeArrowheads="1"/>
          </p:cNvSpPr>
          <p:nvPr/>
        </p:nvSpPr>
        <p:spPr bwMode="auto">
          <a:xfrm>
            <a:off x="539750" y="404813"/>
            <a:ext cx="820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s-MX" altLang="es-MX" sz="2400">
                <a:latin typeface="Arial" panose="020B0604020202020204" pitchFamily="34" charset="0"/>
              </a:rPr>
              <a:t>Reacción elemental (bimolecular):</a:t>
            </a:r>
            <a:endParaRPr lang="es-ES" altLang="es-MX" sz="24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8CA17067-3B12-4119-8578-A40133CBBB7E}"/>
              </a:ext>
            </a:extLst>
          </p:cNvPr>
          <p:cNvSpPr txBox="1">
            <a:spLocks noChangeArrowheads="1"/>
          </p:cNvSpPr>
          <p:nvPr/>
        </p:nvSpPr>
        <p:spPr bwMode="auto">
          <a:xfrm>
            <a:off x="323850" y="333375"/>
            <a:ext cx="856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spcBef>
                <a:spcPct val="0"/>
              </a:spcBef>
              <a:buClrTx/>
              <a:buSzTx/>
              <a:buFontTx/>
              <a:buNone/>
            </a:pPr>
            <a:endParaRPr lang="es-MX" altLang="es-MX" sz="2400">
              <a:latin typeface="Arial" panose="020B0604020202020204" pitchFamily="34" charset="0"/>
            </a:endParaRPr>
          </a:p>
        </p:txBody>
      </p:sp>
      <p:graphicFrame>
        <p:nvGraphicFramePr>
          <p:cNvPr id="22531" name="Object 7">
            <a:extLst>
              <a:ext uri="{FF2B5EF4-FFF2-40B4-BE49-F238E27FC236}">
                <a16:creationId xmlns:a16="http://schemas.microsoft.com/office/drawing/2014/main" id="{25ADAC95-3BB5-49F1-8D1A-D09FC1CF55F6}"/>
              </a:ext>
            </a:extLst>
          </p:cNvPr>
          <p:cNvGraphicFramePr>
            <a:graphicFrameLocks noChangeAspect="1"/>
          </p:cNvGraphicFramePr>
          <p:nvPr/>
        </p:nvGraphicFramePr>
        <p:xfrm>
          <a:off x="2000250" y="571500"/>
          <a:ext cx="5183188" cy="842963"/>
        </p:xfrm>
        <a:graphic>
          <a:graphicData uri="http://schemas.openxmlformats.org/presentationml/2006/ole">
            <mc:AlternateContent xmlns:mc="http://schemas.openxmlformats.org/markup-compatibility/2006">
              <mc:Choice xmlns:v="urn:schemas-microsoft-com:vml" Requires="v">
                <p:oleObj spid="_x0000_s22540" name="Ecuación" r:id="rId3" imgW="2575095" imgH="418366" progId="Equation.3">
                  <p:embed/>
                </p:oleObj>
              </mc:Choice>
              <mc:Fallback>
                <p:oleObj name="Ecuación" r:id="rId3" imgW="2575095" imgH="418366"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571500"/>
                        <a:ext cx="5183188"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Text Box 8">
            <a:extLst>
              <a:ext uri="{FF2B5EF4-FFF2-40B4-BE49-F238E27FC236}">
                <a16:creationId xmlns:a16="http://schemas.microsoft.com/office/drawing/2014/main" id="{EC79F6C1-2994-4B98-8AE6-93FA20E47A86}"/>
              </a:ext>
            </a:extLst>
          </p:cNvPr>
          <p:cNvSpPr txBox="1">
            <a:spLocks noChangeArrowheads="1"/>
          </p:cNvSpPr>
          <p:nvPr/>
        </p:nvSpPr>
        <p:spPr bwMode="auto">
          <a:xfrm>
            <a:off x="250825" y="1844675"/>
            <a:ext cx="8713788"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150000"/>
              </a:lnSpc>
              <a:spcBef>
                <a:spcPct val="0"/>
              </a:spcBef>
              <a:buClrTx/>
              <a:buSzTx/>
              <a:buFontTx/>
              <a:buNone/>
            </a:pPr>
            <a:r>
              <a:rPr lang="es-ES" altLang="es-MX" sz="2400">
                <a:latin typeface="Arial" panose="020B0604020202020204" pitchFamily="34" charset="0"/>
              </a:rPr>
              <a:t>Lo que indica dos rutas paralelas con dos estados de transición, de composición [H</a:t>
            </a:r>
            <a:r>
              <a:rPr lang="es-ES" altLang="es-MX" sz="2400" baseline="-25000">
                <a:latin typeface="Arial" panose="020B0604020202020204" pitchFamily="34" charset="0"/>
              </a:rPr>
              <a:t>2</a:t>
            </a:r>
            <a:r>
              <a:rPr lang="es-ES" altLang="es-MX" sz="2400">
                <a:latin typeface="Arial" panose="020B0604020202020204" pitchFamily="34" charset="0"/>
              </a:rPr>
              <a:t>O</a:t>
            </a:r>
            <a:r>
              <a:rPr lang="es-ES" altLang="es-MX" sz="2400" baseline="-25000">
                <a:latin typeface="Arial" panose="020B0604020202020204" pitchFamily="34" charset="0"/>
              </a:rPr>
              <a:t>2</a:t>
            </a:r>
            <a:r>
              <a:rPr lang="es-ES" altLang="es-MX" sz="2400">
                <a:latin typeface="Arial" panose="020B0604020202020204" pitchFamily="34" charset="0"/>
              </a:rPr>
              <a:t>I</a:t>
            </a:r>
            <a:r>
              <a:rPr lang="es-ES" altLang="es-MX" sz="2400" baseline="30000">
                <a:latin typeface="Arial" panose="020B0604020202020204" pitchFamily="34" charset="0"/>
              </a:rPr>
              <a:t>-</a:t>
            </a:r>
            <a:r>
              <a:rPr lang="es-ES" altLang="es-MX" sz="2400">
                <a:latin typeface="Arial" panose="020B0604020202020204" pitchFamily="34" charset="0"/>
              </a:rPr>
              <a:t>]</a:t>
            </a:r>
            <a:r>
              <a:rPr lang="es-ES" altLang="es-MX" sz="2400" baseline="30000">
                <a:latin typeface="Arial" panose="020B0604020202020204" pitchFamily="34" charset="0"/>
              </a:rPr>
              <a:t>≠</a:t>
            </a:r>
            <a:r>
              <a:rPr lang="es-ES" altLang="es-MX" sz="2400">
                <a:latin typeface="Arial" panose="020B0604020202020204" pitchFamily="34" charset="0"/>
              </a:rPr>
              <a:t>  y [H</a:t>
            </a:r>
            <a:r>
              <a:rPr lang="es-ES" altLang="es-MX" sz="2400" baseline="-25000">
                <a:latin typeface="Arial" panose="020B0604020202020204" pitchFamily="34" charset="0"/>
              </a:rPr>
              <a:t>3</a:t>
            </a:r>
            <a:r>
              <a:rPr lang="es-ES" altLang="es-MX" sz="2400">
                <a:latin typeface="Arial" panose="020B0604020202020204" pitchFamily="34" charset="0"/>
              </a:rPr>
              <a:t>O</a:t>
            </a:r>
            <a:r>
              <a:rPr lang="es-ES" altLang="es-MX" sz="2400" baseline="-25000">
                <a:latin typeface="Arial" panose="020B0604020202020204" pitchFamily="34" charset="0"/>
              </a:rPr>
              <a:t>2</a:t>
            </a:r>
            <a:r>
              <a:rPr lang="es-ES" altLang="es-MX" sz="2400">
                <a:latin typeface="Arial" panose="020B0604020202020204" pitchFamily="34" charset="0"/>
              </a:rPr>
              <a:t>I]</a:t>
            </a:r>
            <a:r>
              <a:rPr lang="es-ES" altLang="es-MX" sz="2400" baseline="30000">
                <a:latin typeface="Arial" panose="020B0604020202020204" pitchFamily="34" charset="0"/>
              </a:rPr>
              <a:t>≠</a:t>
            </a:r>
            <a:r>
              <a:rPr lang="es-ES" altLang="es-MX" sz="2400">
                <a:latin typeface="Arial" panose="020B0604020202020204" pitchFamily="34" charset="0"/>
              </a:rPr>
              <a:t>.</a:t>
            </a:r>
          </a:p>
          <a:p>
            <a:pPr algn="just" eaLnBrk="1" hangingPunct="1">
              <a:lnSpc>
                <a:spcPct val="150000"/>
              </a:lnSpc>
              <a:spcBef>
                <a:spcPct val="0"/>
              </a:spcBef>
              <a:buClrTx/>
              <a:buSzTx/>
              <a:buFontTx/>
              <a:buNone/>
            </a:pPr>
            <a:r>
              <a:rPr lang="es-ES" altLang="es-MX" sz="2400">
                <a:latin typeface="Arial" panose="020B0604020202020204" pitchFamily="34" charset="0"/>
              </a:rPr>
              <a:t>Un término negativo en el numerador es el resultado de una reacción reversible, un término para cada trayectoria, reflejando que llega al equilibrio. El mecanismo </a:t>
            </a:r>
            <a:r>
              <a:rPr lang="es-ES" altLang="es-MX" sz="2400" i="1">
                <a:latin typeface="Arial" panose="020B0604020202020204" pitchFamily="34" charset="0"/>
              </a:rPr>
              <a:t>S</a:t>
            </a:r>
            <a:r>
              <a:rPr lang="es-ES" altLang="es-MX" sz="2400" i="1" baseline="-25000">
                <a:latin typeface="Arial" panose="020B0604020202020204" pitchFamily="34" charset="0"/>
              </a:rPr>
              <a:t>N</a:t>
            </a:r>
            <a:r>
              <a:rPr lang="es-ES" altLang="es-MX" sz="2400" i="1">
                <a:latin typeface="Arial" panose="020B0604020202020204" pitchFamily="34" charset="0"/>
              </a:rPr>
              <a:t>2</a:t>
            </a:r>
            <a:r>
              <a:rPr lang="es-ES" altLang="es-MX" sz="2400">
                <a:latin typeface="Arial" panose="020B0604020202020204" pitchFamily="34" charset="0"/>
              </a:rPr>
              <a:t> clásico para </a:t>
            </a:r>
          </a:p>
        </p:txBody>
      </p:sp>
      <p:graphicFrame>
        <p:nvGraphicFramePr>
          <p:cNvPr id="22533" name="Object 10">
            <a:extLst>
              <a:ext uri="{FF2B5EF4-FFF2-40B4-BE49-F238E27FC236}">
                <a16:creationId xmlns:a16="http://schemas.microsoft.com/office/drawing/2014/main" id="{BF47A625-8440-4956-B034-5683D0758BA8}"/>
              </a:ext>
            </a:extLst>
          </p:cNvPr>
          <p:cNvGraphicFramePr>
            <a:graphicFrameLocks noChangeAspect="1"/>
          </p:cNvGraphicFramePr>
          <p:nvPr/>
        </p:nvGraphicFramePr>
        <p:xfrm>
          <a:off x="2714625" y="5214938"/>
          <a:ext cx="3816350" cy="1046162"/>
        </p:xfrm>
        <a:graphic>
          <a:graphicData uri="http://schemas.openxmlformats.org/presentationml/2006/ole">
            <mc:AlternateContent xmlns:mc="http://schemas.openxmlformats.org/markup-compatibility/2006">
              <mc:Choice xmlns:v="urn:schemas-microsoft-com:vml" Requires="v">
                <p:oleObj spid="_x0000_s22541" name="ISIS/Draw Sketch" r:id="rId5" imgW="2362942" imgH="648601" progId="ISISServer">
                  <p:embed/>
                </p:oleObj>
              </mc:Choice>
              <mc:Fallback>
                <p:oleObj name="ISIS/Draw Sketch" r:id="rId5" imgW="2362942" imgH="648601" progId="ISISServer">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25" y="5214938"/>
                        <a:ext cx="3816350"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4">
            <a:extLst>
              <a:ext uri="{FF2B5EF4-FFF2-40B4-BE49-F238E27FC236}">
                <a16:creationId xmlns:a16="http://schemas.microsoft.com/office/drawing/2014/main" id="{0096D023-8257-403E-982C-4E20B802B9EC}"/>
              </a:ext>
            </a:extLst>
          </p:cNvPr>
          <p:cNvGraphicFramePr>
            <a:graphicFrameLocks noChangeAspect="1"/>
          </p:cNvGraphicFramePr>
          <p:nvPr/>
        </p:nvGraphicFramePr>
        <p:xfrm>
          <a:off x="2214563" y="1071563"/>
          <a:ext cx="5040312" cy="855662"/>
        </p:xfrm>
        <a:graphic>
          <a:graphicData uri="http://schemas.openxmlformats.org/presentationml/2006/ole">
            <mc:AlternateContent xmlns:mc="http://schemas.openxmlformats.org/markup-compatibility/2006">
              <mc:Choice xmlns:v="urn:schemas-microsoft-com:vml" Requires="v">
                <p:oleObj spid="_x0000_s23560" name="Ecuación" r:id="rId3" imgW="2321044" imgH="393185" progId="Equation.3">
                  <p:embed/>
                </p:oleObj>
              </mc:Choice>
              <mc:Fallback>
                <p:oleObj name="Ecuación" r:id="rId3" imgW="2321044" imgH="39318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1071563"/>
                        <a:ext cx="5040312"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5" name="Text Box 5">
            <a:extLst>
              <a:ext uri="{FF2B5EF4-FFF2-40B4-BE49-F238E27FC236}">
                <a16:creationId xmlns:a16="http://schemas.microsoft.com/office/drawing/2014/main" id="{D9FE1E01-9102-46BB-BD6A-F0700FD7ACD0}"/>
              </a:ext>
            </a:extLst>
          </p:cNvPr>
          <p:cNvSpPr txBox="1">
            <a:spLocks noChangeArrowheads="1"/>
          </p:cNvSpPr>
          <p:nvPr/>
        </p:nvSpPr>
        <p:spPr bwMode="auto">
          <a:xfrm>
            <a:off x="357188" y="2500313"/>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ES" altLang="es-MX" sz="2400">
                <a:latin typeface="Arial" panose="020B0604020202020204" pitchFamily="34" charset="0"/>
              </a:rPr>
              <a:t>Para estas dos rutas hay un solo estado de transición, no dos.</a:t>
            </a:r>
          </a:p>
        </p:txBody>
      </p:sp>
      <p:sp>
        <p:nvSpPr>
          <p:cNvPr id="23556" name="Text Box 6">
            <a:extLst>
              <a:ext uri="{FF2B5EF4-FFF2-40B4-BE49-F238E27FC236}">
                <a16:creationId xmlns:a16="http://schemas.microsoft.com/office/drawing/2014/main" id="{22AE1CA8-6963-4FCD-B810-AF2362C21471}"/>
              </a:ext>
            </a:extLst>
          </p:cNvPr>
          <p:cNvSpPr txBox="1">
            <a:spLocks noChangeArrowheads="1"/>
          </p:cNvSpPr>
          <p:nvPr/>
        </p:nvSpPr>
        <p:spPr bwMode="auto">
          <a:xfrm>
            <a:off x="357188" y="3429000"/>
            <a:ext cx="85693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0"/>
              </a:spcBef>
              <a:buClrTx/>
              <a:buSzTx/>
              <a:buFontTx/>
              <a:buNone/>
            </a:pPr>
            <a:r>
              <a:rPr lang="es-ES" altLang="es-MX" sz="2400" i="1">
                <a:latin typeface="Arial" panose="020B0604020202020204" pitchFamily="34" charset="0"/>
              </a:rPr>
              <a:t>4.- Una suma de términos en el denominador indica un mecanismo consistente de pasos sucesivos, uno o más de estos pasos es una reacción reversible.</a:t>
            </a:r>
          </a:p>
          <a:p>
            <a:pPr eaLnBrk="1" hangingPunct="1">
              <a:spcBef>
                <a:spcPct val="0"/>
              </a:spcBef>
              <a:buClrTx/>
              <a:buSzTx/>
              <a:buFontTx/>
              <a:buNone/>
            </a:pPr>
            <a:endParaRPr lang="es-ES" altLang="es-MX" sz="2400">
              <a:latin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a:extLst>
              <a:ext uri="{FF2B5EF4-FFF2-40B4-BE49-F238E27FC236}">
                <a16:creationId xmlns:a16="http://schemas.microsoft.com/office/drawing/2014/main" id="{D4F02D15-8CB5-4A8C-AEAB-967B2BE36CA4}"/>
              </a:ext>
            </a:extLst>
          </p:cNvPr>
          <p:cNvSpPr txBox="1">
            <a:spLocks noChangeArrowheads="1"/>
          </p:cNvSpPr>
          <p:nvPr/>
        </p:nvSpPr>
        <p:spPr bwMode="auto">
          <a:xfrm>
            <a:off x="428625" y="928688"/>
            <a:ext cx="807243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0"/>
              </a:spcBef>
              <a:buClrTx/>
              <a:buSzTx/>
              <a:buFontTx/>
              <a:buNone/>
            </a:pPr>
            <a:r>
              <a:rPr lang="es-ES" altLang="es-MX" sz="2400">
                <a:latin typeface="Arial" panose="020B0604020202020204" pitchFamily="34" charset="0"/>
              </a:rPr>
              <a:t>El número de términos en el denominador indica el número de complejos activados en una secuencia de reacciones. Es decir, da el número de pasos de reacción, excluyendo, por supuesto, cualquier reacción rápida que ocurra antes o después. Los términos del denominador representan las reacciones en competencia por un intermediario.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a:extLst>
              <a:ext uri="{FF2B5EF4-FFF2-40B4-BE49-F238E27FC236}">
                <a16:creationId xmlns:a16="http://schemas.microsoft.com/office/drawing/2014/main" id="{CF69119D-D3D9-4EFB-A9A2-92F42100DD5C}"/>
              </a:ext>
            </a:extLst>
          </p:cNvPr>
          <p:cNvSpPr txBox="1">
            <a:spLocks noChangeArrowheads="1"/>
          </p:cNvSpPr>
          <p:nvPr/>
        </p:nvSpPr>
        <p:spPr bwMode="auto">
          <a:xfrm>
            <a:off x="539750" y="981075"/>
            <a:ext cx="828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s-MX" altLang="es-MX" sz="2000" b="1">
              <a:latin typeface="Tahoma" panose="020B0604030504040204" pitchFamily="34" charset="0"/>
            </a:endParaRPr>
          </a:p>
        </p:txBody>
      </p:sp>
      <p:sp>
        <p:nvSpPr>
          <p:cNvPr id="25603" name="Text Box 4">
            <a:extLst>
              <a:ext uri="{FF2B5EF4-FFF2-40B4-BE49-F238E27FC236}">
                <a16:creationId xmlns:a16="http://schemas.microsoft.com/office/drawing/2014/main" id="{6728F34C-4F49-4A96-9241-DF8467253307}"/>
              </a:ext>
            </a:extLst>
          </p:cNvPr>
          <p:cNvSpPr txBox="1">
            <a:spLocks noChangeArrowheads="1"/>
          </p:cNvSpPr>
          <p:nvPr/>
        </p:nvSpPr>
        <p:spPr bwMode="auto">
          <a:xfrm>
            <a:off x="357188" y="714375"/>
            <a:ext cx="84978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es-ES" altLang="es-MX" sz="2400">
                <a:latin typeface="Arial" panose="020B0604020202020204" pitchFamily="34" charset="0"/>
              </a:rPr>
              <a:t>La reacción 2Fe</a:t>
            </a:r>
            <a:r>
              <a:rPr lang="es-ES" altLang="es-MX" sz="2400" baseline="30000">
                <a:latin typeface="Arial" panose="020B0604020202020204" pitchFamily="34" charset="0"/>
              </a:rPr>
              <a:t>2+</a:t>
            </a:r>
            <a:r>
              <a:rPr lang="es-ES" altLang="es-MX" sz="2400">
                <a:latin typeface="Arial" panose="020B0604020202020204" pitchFamily="34" charset="0"/>
              </a:rPr>
              <a:t> + Tl</a:t>
            </a:r>
            <a:r>
              <a:rPr lang="es-ES" altLang="es-MX" sz="2400" baseline="30000">
                <a:latin typeface="Arial" panose="020B0604020202020204" pitchFamily="34" charset="0"/>
              </a:rPr>
              <a:t>3+</a:t>
            </a:r>
            <a:r>
              <a:rPr lang="es-ES" altLang="es-MX" sz="2400">
                <a:latin typeface="Arial" panose="020B0604020202020204" pitchFamily="34" charset="0"/>
              </a:rPr>
              <a:t> </a:t>
            </a:r>
            <a:r>
              <a:rPr lang="es-ES" altLang="es-MX" sz="2400">
                <a:latin typeface="Arial" panose="020B0604020202020204" pitchFamily="34" charset="0"/>
                <a:sym typeface="Wingdings 3" panose="05040102010807070707" pitchFamily="18" charset="2"/>
              </a:rPr>
              <a:t></a:t>
            </a:r>
            <a:r>
              <a:rPr lang="es-ES" altLang="es-MX" sz="2400">
                <a:latin typeface="Arial" panose="020B0604020202020204" pitchFamily="34" charset="0"/>
              </a:rPr>
              <a:t> 2Fe</a:t>
            </a:r>
            <a:r>
              <a:rPr lang="es-ES" altLang="es-MX" sz="2400" baseline="30000">
                <a:latin typeface="Arial" panose="020B0604020202020204" pitchFamily="34" charset="0"/>
              </a:rPr>
              <a:t>3+</a:t>
            </a:r>
            <a:r>
              <a:rPr lang="es-ES" altLang="es-MX" sz="2400">
                <a:latin typeface="Arial" panose="020B0604020202020204" pitchFamily="34" charset="0"/>
              </a:rPr>
              <a:t> + Tl</a:t>
            </a:r>
            <a:r>
              <a:rPr lang="es-ES" altLang="es-MX" sz="2400" baseline="30000">
                <a:latin typeface="Arial" panose="020B0604020202020204" pitchFamily="34" charset="0"/>
              </a:rPr>
              <a:t>+</a:t>
            </a:r>
          </a:p>
          <a:p>
            <a:pPr eaLnBrk="1" hangingPunct="1">
              <a:spcBef>
                <a:spcPct val="0"/>
              </a:spcBef>
              <a:buClrTx/>
              <a:buSzTx/>
              <a:buFontTx/>
              <a:buNone/>
            </a:pPr>
            <a:endParaRPr lang="es-ES" altLang="es-MX" sz="2400" baseline="30000">
              <a:latin typeface="Arial" panose="020B0604020202020204" pitchFamily="34" charset="0"/>
            </a:endParaRPr>
          </a:p>
          <a:p>
            <a:pPr eaLnBrk="1" hangingPunct="1">
              <a:spcBef>
                <a:spcPct val="0"/>
              </a:spcBef>
              <a:buClrTx/>
              <a:buSzTx/>
              <a:buFontTx/>
              <a:buNone/>
            </a:pPr>
            <a:r>
              <a:rPr lang="es-ES" altLang="es-MX" sz="2400">
                <a:latin typeface="Arial" panose="020B0604020202020204" pitchFamily="34" charset="0"/>
              </a:rPr>
              <a:t>Sigue la ley de rapidez: </a:t>
            </a:r>
          </a:p>
        </p:txBody>
      </p:sp>
      <p:graphicFrame>
        <p:nvGraphicFramePr>
          <p:cNvPr id="25604" name="Object 5">
            <a:extLst>
              <a:ext uri="{FF2B5EF4-FFF2-40B4-BE49-F238E27FC236}">
                <a16:creationId xmlns:a16="http://schemas.microsoft.com/office/drawing/2014/main" id="{89ED8F4E-A4A5-4652-8EDD-2570C12F0C9A}"/>
              </a:ext>
            </a:extLst>
          </p:cNvPr>
          <p:cNvGraphicFramePr>
            <a:graphicFrameLocks noChangeAspect="1"/>
          </p:cNvGraphicFramePr>
          <p:nvPr/>
        </p:nvGraphicFramePr>
        <p:xfrm>
          <a:off x="2500313" y="2286000"/>
          <a:ext cx="3600450" cy="895350"/>
        </p:xfrm>
        <a:graphic>
          <a:graphicData uri="http://schemas.openxmlformats.org/presentationml/2006/ole">
            <mc:AlternateContent xmlns:mc="http://schemas.openxmlformats.org/markup-compatibility/2006">
              <mc:Choice xmlns:v="urn:schemas-microsoft-com:vml" Requires="v">
                <p:oleObj spid="_x0000_s25610" name="Ecuación" r:id="rId3" imgW="1789521" imgH="443907" progId="Equation.3">
                  <p:embed/>
                </p:oleObj>
              </mc:Choice>
              <mc:Fallback>
                <p:oleObj name="Ecuación" r:id="rId3" imgW="1789521" imgH="44390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2286000"/>
                        <a:ext cx="36004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Rectangle 6">
            <a:extLst>
              <a:ext uri="{FF2B5EF4-FFF2-40B4-BE49-F238E27FC236}">
                <a16:creationId xmlns:a16="http://schemas.microsoft.com/office/drawing/2014/main" id="{981E24D2-8D5C-4F96-9BF4-2C0C9CDD7474}"/>
              </a:ext>
            </a:extLst>
          </p:cNvPr>
          <p:cNvSpPr>
            <a:spLocks noChangeArrowheads="1"/>
          </p:cNvSpPr>
          <p:nvPr/>
        </p:nvSpPr>
        <p:spPr bwMode="auto">
          <a:xfrm>
            <a:off x="6357938" y="2428875"/>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s-ES" altLang="es-MX" sz="2400">
                <a:latin typeface="Arial" panose="020B0604020202020204" pitchFamily="34" charset="0"/>
              </a:rPr>
              <a:t>(4)</a:t>
            </a:r>
          </a:p>
        </p:txBody>
      </p:sp>
      <p:sp>
        <p:nvSpPr>
          <p:cNvPr id="25606" name="Text Box 7">
            <a:extLst>
              <a:ext uri="{FF2B5EF4-FFF2-40B4-BE49-F238E27FC236}">
                <a16:creationId xmlns:a16="http://schemas.microsoft.com/office/drawing/2014/main" id="{E0DD6302-D887-4279-968F-24F148F06C8E}"/>
              </a:ext>
            </a:extLst>
          </p:cNvPr>
          <p:cNvSpPr txBox="1">
            <a:spLocks noChangeArrowheads="1"/>
          </p:cNvSpPr>
          <p:nvPr/>
        </p:nvSpPr>
        <p:spPr bwMode="auto">
          <a:xfrm>
            <a:off x="357188" y="3429000"/>
            <a:ext cx="8424862"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50000"/>
              </a:spcBef>
              <a:buClrTx/>
              <a:buSzTx/>
              <a:buFontTx/>
              <a:buNone/>
            </a:pPr>
            <a:r>
              <a:rPr lang="es-ES" altLang="es-MX" sz="2400">
                <a:latin typeface="Arial" panose="020B0604020202020204" pitchFamily="34" charset="0"/>
              </a:rPr>
              <a:t>Tiene dos complejos activados cuya composición se obtiene considerando los casos límites, primero un término del denominador y luego el otro.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a:extLst>
              <a:ext uri="{FF2B5EF4-FFF2-40B4-BE49-F238E27FC236}">
                <a16:creationId xmlns:a16="http://schemas.microsoft.com/office/drawing/2014/main" id="{916B095C-4A5C-45CB-AAD4-51F7A55D4B96}"/>
              </a:ext>
            </a:extLst>
          </p:cNvPr>
          <p:cNvSpPr txBox="1">
            <a:spLocks noChangeArrowheads="1"/>
          </p:cNvSpPr>
          <p:nvPr/>
        </p:nvSpPr>
        <p:spPr bwMode="auto">
          <a:xfrm>
            <a:off x="539750" y="981075"/>
            <a:ext cx="828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s-MX" altLang="es-MX" sz="2000" b="1">
              <a:latin typeface="Tahoma" panose="020B0604030504040204" pitchFamily="34" charset="0"/>
            </a:endParaRPr>
          </a:p>
        </p:txBody>
      </p:sp>
      <p:sp>
        <p:nvSpPr>
          <p:cNvPr id="26627" name="Text Box 7">
            <a:extLst>
              <a:ext uri="{FF2B5EF4-FFF2-40B4-BE49-F238E27FC236}">
                <a16:creationId xmlns:a16="http://schemas.microsoft.com/office/drawing/2014/main" id="{F98C4CAC-0020-4410-AA67-A119301BFD00}"/>
              </a:ext>
            </a:extLst>
          </p:cNvPr>
          <p:cNvSpPr txBox="1">
            <a:spLocks noChangeArrowheads="1"/>
          </p:cNvSpPr>
          <p:nvPr/>
        </p:nvSpPr>
        <p:spPr bwMode="auto">
          <a:xfrm>
            <a:off x="285750" y="642938"/>
            <a:ext cx="84248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50000"/>
              </a:spcBef>
              <a:buClrTx/>
              <a:buSzTx/>
              <a:buFontTx/>
              <a:buNone/>
            </a:pPr>
            <a:r>
              <a:rPr lang="es-ES" altLang="es-MX" sz="2400">
                <a:latin typeface="Arial" panose="020B0604020202020204" pitchFamily="34" charset="0"/>
              </a:rPr>
              <a:t>La ecuación de velocidad para el límite en que [Fe</a:t>
            </a:r>
            <a:r>
              <a:rPr lang="es-ES" altLang="es-MX" sz="2400" baseline="30000">
                <a:latin typeface="Arial" panose="020B0604020202020204" pitchFamily="34" charset="0"/>
              </a:rPr>
              <a:t>2+</a:t>
            </a:r>
            <a:r>
              <a:rPr lang="es-ES" altLang="es-MX" sz="2400">
                <a:latin typeface="Arial" panose="020B0604020202020204" pitchFamily="34" charset="0"/>
              </a:rPr>
              <a:t>]&gt;&gt;k’[Fe</a:t>
            </a:r>
            <a:r>
              <a:rPr lang="es-ES" altLang="es-MX" sz="2400" baseline="30000">
                <a:latin typeface="Arial" panose="020B0604020202020204" pitchFamily="34" charset="0"/>
              </a:rPr>
              <a:t>3+</a:t>
            </a:r>
            <a:r>
              <a:rPr lang="es-ES" altLang="es-MX" sz="2400">
                <a:latin typeface="Arial" panose="020B0604020202020204" pitchFamily="34" charset="0"/>
              </a:rPr>
              <a:t>]  es:</a:t>
            </a:r>
          </a:p>
        </p:txBody>
      </p:sp>
      <p:graphicFrame>
        <p:nvGraphicFramePr>
          <p:cNvPr id="26628" name="Object 8">
            <a:extLst>
              <a:ext uri="{FF2B5EF4-FFF2-40B4-BE49-F238E27FC236}">
                <a16:creationId xmlns:a16="http://schemas.microsoft.com/office/drawing/2014/main" id="{A9D6D676-A571-401C-A7F4-730F1B300072}"/>
              </a:ext>
            </a:extLst>
          </p:cNvPr>
          <p:cNvGraphicFramePr>
            <a:graphicFrameLocks noChangeAspect="1"/>
          </p:cNvGraphicFramePr>
          <p:nvPr/>
        </p:nvGraphicFramePr>
        <p:xfrm>
          <a:off x="2928938" y="2357438"/>
          <a:ext cx="3384550" cy="909637"/>
        </p:xfrm>
        <a:graphic>
          <a:graphicData uri="http://schemas.openxmlformats.org/presentationml/2006/ole">
            <mc:AlternateContent xmlns:mc="http://schemas.openxmlformats.org/markup-compatibility/2006">
              <mc:Choice xmlns:v="urn:schemas-microsoft-com:vml" Requires="v">
                <p:oleObj spid="_x0000_s26637" name="Ecuación" r:id="rId3" imgW="1559615" imgH="418366" progId="Equation.3">
                  <p:embed/>
                </p:oleObj>
              </mc:Choice>
              <mc:Fallback>
                <p:oleObj name="Ecuación" r:id="rId3" imgW="1559615" imgH="418366"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2357438"/>
                        <a:ext cx="3384550"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9" name="Text Box 9">
            <a:extLst>
              <a:ext uri="{FF2B5EF4-FFF2-40B4-BE49-F238E27FC236}">
                <a16:creationId xmlns:a16="http://schemas.microsoft.com/office/drawing/2014/main" id="{D6F02D41-69DD-496D-B77A-A6E12F349923}"/>
              </a:ext>
            </a:extLst>
          </p:cNvPr>
          <p:cNvSpPr txBox="1">
            <a:spLocks noChangeArrowheads="1"/>
          </p:cNvSpPr>
          <p:nvPr/>
        </p:nvSpPr>
        <p:spPr bwMode="auto">
          <a:xfrm>
            <a:off x="214313" y="3643313"/>
            <a:ext cx="86407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ES" altLang="es-MX" sz="2400">
                <a:latin typeface="Arial" panose="020B0604020202020204" pitchFamily="34" charset="0"/>
              </a:rPr>
              <a:t>con complejo activado [TlFe</a:t>
            </a:r>
            <a:r>
              <a:rPr lang="es-ES" altLang="es-MX" sz="2400" baseline="30000">
                <a:latin typeface="Arial" panose="020B0604020202020204" pitchFamily="34" charset="0"/>
              </a:rPr>
              <a:t>5+</a:t>
            </a:r>
            <a:r>
              <a:rPr lang="es-ES" altLang="es-MX" sz="2400">
                <a:latin typeface="Arial" panose="020B0604020202020204" pitchFamily="34" charset="0"/>
              </a:rPr>
              <a:t>]</a:t>
            </a:r>
            <a:r>
              <a:rPr lang="es-ES" altLang="es-MX" sz="2400" baseline="30000">
                <a:latin typeface="Arial" panose="020B0604020202020204" pitchFamily="34" charset="0"/>
              </a:rPr>
              <a:t>≠</a:t>
            </a:r>
          </a:p>
          <a:p>
            <a:pPr eaLnBrk="1" hangingPunct="1">
              <a:spcBef>
                <a:spcPct val="50000"/>
              </a:spcBef>
              <a:buClrTx/>
              <a:buSzTx/>
              <a:buFontTx/>
              <a:buNone/>
            </a:pPr>
            <a:endParaRPr lang="es-ES" altLang="es-MX" sz="2400" baseline="30000">
              <a:latin typeface="Arial" panose="020B0604020202020204" pitchFamily="34" charset="0"/>
            </a:endParaRPr>
          </a:p>
          <a:p>
            <a:pPr eaLnBrk="1" hangingPunct="1">
              <a:spcBef>
                <a:spcPct val="50000"/>
              </a:spcBef>
              <a:buClrTx/>
              <a:buSzTx/>
              <a:buFontTx/>
              <a:buNone/>
            </a:pPr>
            <a:r>
              <a:rPr lang="es-ES" altLang="es-MX" sz="2400">
                <a:latin typeface="Arial" panose="020B0604020202020204" pitchFamily="34" charset="0"/>
              </a:rPr>
              <a:t>Para la otra desigualdad</a:t>
            </a:r>
            <a:endParaRPr lang="es-ES" altLang="es-MX" sz="2400" baseline="30000">
              <a:latin typeface="Arial" panose="020B0604020202020204" pitchFamily="34" charset="0"/>
            </a:endParaRPr>
          </a:p>
        </p:txBody>
      </p:sp>
      <p:graphicFrame>
        <p:nvGraphicFramePr>
          <p:cNvPr id="26630" name="Object 10">
            <a:extLst>
              <a:ext uri="{FF2B5EF4-FFF2-40B4-BE49-F238E27FC236}">
                <a16:creationId xmlns:a16="http://schemas.microsoft.com/office/drawing/2014/main" id="{3A0CEDB3-E8D1-46E2-9186-386772F80F5E}"/>
              </a:ext>
            </a:extLst>
          </p:cNvPr>
          <p:cNvGraphicFramePr>
            <a:graphicFrameLocks noChangeAspect="1"/>
          </p:cNvGraphicFramePr>
          <p:nvPr/>
        </p:nvGraphicFramePr>
        <p:xfrm>
          <a:off x="2571750" y="5286375"/>
          <a:ext cx="3560763" cy="958850"/>
        </p:xfrm>
        <a:graphic>
          <a:graphicData uri="http://schemas.openxmlformats.org/presentationml/2006/ole">
            <mc:AlternateContent xmlns:mc="http://schemas.openxmlformats.org/markup-compatibility/2006">
              <mc:Choice xmlns:v="urn:schemas-microsoft-com:vml" Requires="v">
                <p:oleObj spid="_x0000_s26638" name="Ecuación" r:id="rId5" imgW="1651000" imgH="444500" progId="Equation.3">
                  <p:embed/>
                </p:oleObj>
              </mc:Choice>
              <mc:Fallback>
                <p:oleObj name="Ecuación" r:id="rId5" imgW="1651000" imgH="4445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0" y="5286375"/>
                        <a:ext cx="3560763"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a:extLst>
              <a:ext uri="{FF2B5EF4-FFF2-40B4-BE49-F238E27FC236}">
                <a16:creationId xmlns:a16="http://schemas.microsoft.com/office/drawing/2014/main" id="{F70542F6-A563-4666-B37C-CD7057CB009D}"/>
              </a:ext>
            </a:extLst>
          </p:cNvPr>
          <p:cNvSpPr txBox="1">
            <a:spLocks noChangeArrowheads="1"/>
          </p:cNvSpPr>
          <p:nvPr/>
        </p:nvSpPr>
        <p:spPr bwMode="auto">
          <a:xfrm>
            <a:off x="285750" y="500063"/>
            <a:ext cx="849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ES" altLang="es-MX" sz="2400">
                <a:latin typeface="Arial" panose="020B0604020202020204" pitchFamily="34" charset="0"/>
              </a:rPr>
              <a:t>el complejo activado es [TlFe</a:t>
            </a:r>
            <a:r>
              <a:rPr lang="es-ES" altLang="es-MX" sz="2400" baseline="30000">
                <a:latin typeface="Arial" panose="020B0604020202020204" pitchFamily="34" charset="0"/>
              </a:rPr>
              <a:t>4+</a:t>
            </a:r>
            <a:r>
              <a:rPr lang="es-ES" altLang="es-MX" sz="2400">
                <a:latin typeface="Arial" panose="020B0604020202020204" pitchFamily="34" charset="0"/>
              </a:rPr>
              <a:t>]</a:t>
            </a:r>
            <a:r>
              <a:rPr lang="es-ES" altLang="es-MX" sz="2400" baseline="30000">
                <a:latin typeface="Arial" panose="020B0604020202020204" pitchFamily="34" charset="0"/>
              </a:rPr>
              <a:t>≠</a:t>
            </a:r>
          </a:p>
        </p:txBody>
      </p:sp>
      <p:sp>
        <p:nvSpPr>
          <p:cNvPr id="27651" name="Text Box 5">
            <a:extLst>
              <a:ext uri="{FF2B5EF4-FFF2-40B4-BE49-F238E27FC236}">
                <a16:creationId xmlns:a16="http://schemas.microsoft.com/office/drawing/2014/main" id="{8EF5EC72-013D-406D-AEAF-4AB949E8A1C5}"/>
              </a:ext>
            </a:extLst>
          </p:cNvPr>
          <p:cNvSpPr txBox="1">
            <a:spLocks noChangeArrowheads="1"/>
          </p:cNvSpPr>
          <p:nvPr/>
        </p:nvSpPr>
        <p:spPr bwMode="auto">
          <a:xfrm>
            <a:off x="214313" y="1214438"/>
            <a:ext cx="8569325"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50000"/>
              </a:spcBef>
              <a:buClrTx/>
              <a:buSzTx/>
              <a:buFontTx/>
              <a:buNone/>
            </a:pPr>
            <a:r>
              <a:rPr lang="es-ES" altLang="es-MX" sz="2400">
                <a:latin typeface="Arial" panose="020B0604020202020204" pitchFamily="34" charset="0"/>
              </a:rPr>
              <a:t>Un mecanismo consistente con esto se presenta a continuación, en donde se considera Tl</a:t>
            </a:r>
            <a:r>
              <a:rPr lang="es-ES" altLang="es-MX" sz="2400" baseline="30000">
                <a:latin typeface="Arial" panose="020B0604020202020204" pitchFamily="34" charset="0"/>
              </a:rPr>
              <a:t>2+</a:t>
            </a:r>
            <a:r>
              <a:rPr lang="es-ES" altLang="es-MX" sz="2400">
                <a:latin typeface="Arial" panose="020B0604020202020204" pitchFamily="34" charset="0"/>
              </a:rPr>
              <a:t> un intermediario para el que es válido aplicar la aproximación del estado estacionario:</a:t>
            </a:r>
          </a:p>
        </p:txBody>
      </p:sp>
      <p:graphicFrame>
        <p:nvGraphicFramePr>
          <p:cNvPr id="27652" name="Object 6">
            <a:extLst>
              <a:ext uri="{FF2B5EF4-FFF2-40B4-BE49-F238E27FC236}">
                <a16:creationId xmlns:a16="http://schemas.microsoft.com/office/drawing/2014/main" id="{9A081058-60EA-471B-8D95-EF786C0AF9AF}"/>
              </a:ext>
            </a:extLst>
          </p:cNvPr>
          <p:cNvGraphicFramePr>
            <a:graphicFrameLocks noChangeAspect="1"/>
          </p:cNvGraphicFramePr>
          <p:nvPr/>
        </p:nvGraphicFramePr>
        <p:xfrm>
          <a:off x="2071688" y="4429125"/>
          <a:ext cx="4751387" cy="1333500"/>
        </p:xfrm>
        <a:graphic>
          <a:graphicData uri="http://schemas.openxmlformats.org/presentationml/2006/ole">
            <mc:AlternateContent xmlns:mc="http://schemas.openxmlformats.org/markup-compatibility/2006">
              <mc:Choice xmlns:v="urn:schemas-microsoft-com:vml" Requires="v">
                <p:oleObj spid="_x0000_s27659" name="ISIS/Draw Sketch" r:id="rId3" imgW="2644140" imgH="745490" progId="ISISServer">
                  <p:embed/>
                </p:oleObj>
              </mc:Choice>
              <mc:Fallback>
                <p:oleObj name="ISIS/Draw Sketch" r:id="rId3" imgW="2644140" imgH="745490" progId="ISISServer">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4429125"/>
                        <a:ext cx="4751387"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Text Box 7">
            <a:extLst>
              <a:ext uri="{FF2B5EF4-FFF2-40B4-BE49-F238E27FC236}">
                <a16:creationId xmlns:a16="http://schemas.microsoft.com/office/drawing/2014/main" id="{BD512F3F-9638-429D-9C11-ABC8D6209D54}"/>
              </a:ext>
            </a:extLst>
          </p:cNvPr>
          <p:cNvSpPr txBox="1">
            <a:spLocks noChangeArrowheads="1"/>
          </p:cNvSpPr>
          <p:nvPr/>
        </p:nvSpPr>
        <p:spPr bwMode="auto">
          <a:xfrm>
            <a:off x="7524750" y="4365625"/>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s-MX" altLang="es-MX" sz="2400">
              <a:latin typeface="Arial" panose="020B0604020202020204" pitchFamily="34" charset="0"/>
            </a:endParaRPr>
          </a:p>
        </p:txBody>
      </p:sp>
      <p:sp>
        <p:nvSpPr>
          <p:cNvPr id="27654" name="Text Box 8">
            <a:extLst>
              <a:ext uri="{FF2B5EF4-FFF2-40B4-BE49-F238E27FC236}">
                <a16:creationId xmlns:a16="http://schemas.microsoft.com/office/drawing/2014/main" id="{2E73524A-A13D-4F4C-93BC-DBF9A6C8EE0F}"/>
              </a:ext>
            </a:extLst>
          </p:cNvPr>
          <p:cNvSpPr txBox="1">
            <a:spLocks noChangeArrowheads="1"/>
          </p:cNvSpPr>
          <p:nvPr/>
        </p:nvSpPr>
        <p:spPr bwMode="auto">
          <a:xfrm>
            <a:off x="6929438" y="4429125"/>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(5)</a:t>
            </a:r>
            <a:endParaRPr lang="es-ES" altLang="es-MX" sz="2400">
              <a:latin typeface="Arial" panose="020B0604020202020204" pitchFamily="34" charset="0"/>
            </a:endParaRPr>
          </a:p>
        </p:txBody>
      </p:sp>
      <p:sp>
        <p:nvSpPr>
          <p:cNvPr id="27655" name="Text Box 9">
            <a:extLst>
              <a:ext uri="{FF2B5EF4-FFF2-40B4-BE49-F238E27FC236}">
                <a16:creationId xmlns:a16="http://schemas.microsoft.com/office/drawing/2014/main" id="{EEFBC7E6-4DD4-4B1B-8FF3-2C5552C5D3F8}"/>
              </a:ext>
            </a:extLst>
          </p:cNvPr>
          <p:cNvSpPr txBox="1">
            <a:spLocks noChangeArrowheads="1"/>
          </p:cNvSpPr>
          <p:nvPr/>
        </p:nvSpPr>
        <p:spPr bwMode="auto">
          <a:xfrm>
            <a:off x="6929438" y="5286375"/>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(6)</a:t>
            </a:r>
            <a:endParaRPr lang="es-ES" altLang="es-MX" sz="2400">
              <a:latin typeface="Arial" panose="020B060402020202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69570FDD-BA8E-4070-8C48-9448E1346293}"/>
              </a:ext>
            </a:extLst>
          </p:cNvPr>
          <p:cNvSpPr txBox="1">
            <a:spLocks noChangeArrowheads="1"/>
          </p:cNvSpPr>
          <p:nvPr/>
        </p:nvSpPr>
        <p:spPr bwMode="auto">
          <a:xfrm>
            <a:off x="642938" y="571500"/>
            <a:ext cx="80724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0"/>
              </a:spcBef>
              <a:buClrTx/>
              <a:buSzTx/>
              <a:buFontTx/>
              <a:buNone/>
            </a:pPr>
            <a:r>
              <a:rPr lang="es-ES" altLang="es-MX" sz="2400" i="1">
                <a:latin typeface="Arial" panose="020B0604020202020204" pitchFamily="34" charset="0"/>
              </a:rPr>
              <a:t>5.- Las concentraciones que aparecen como términos sencillos en el denominador son los productos químicos del paso o los pasos anteriores al paso limitante.</a:t>
            </a:r>
          </a:p>
          <a:p>
            <a:pPr algn="just" eaLnBrk="1" hangingPunct="1">
              <a:spcBef>
                <a:spcPct val="0"/>
              </a:spcBef>
              <a:buClrTx/>
              <a:buSzTx/>
              <a:buFontTx/>
              <a:buNone/>
            </a:pPr>
            <a:endParaRPr lang="es-ES" altLang="es-MX" sz="2400">
              <a:latin typeface="Arial" panose="020B0604020202020204" pitchFamily="34" charset="0"/>
            </a:endParaRPr>
          </a:p>
          <a:p>
            <a:pPr algn="just" eaLnBrk="1" hangingPunct="1">
              <a:lnSpc>
                <a:spcPct val="200000"/>
              </a:lnSpc>
              <a:spcBef>
                <a:spcPct val="0"/>
              </a:spcBef>
              <a:buClrTx/>
              <a:buSzTx/>
              <a:buFontTx/>
              <a:buNone/>
            </a:pPr>
            <a:r>
              <a:rPr lang="es-ES" altLang="es-MX" sz="2400">
                <a:latin typeface="Arial" panose="020B0604020202020204" pitchFamily="34" charset="0"/>
              </a:rPr>
              <a:t>Éste es un caso especial de la </a:t>
            </a:r>
            <a:r>
              <a:rPr lang="es-ES" altLang="es-MX" sz="2400" i="1">
                <a:latin typeface="Arial" panose="020B0604020202020204" pitchFamily="34" charset="0"/>
              </a:rPr>
              <a:t>regla 4</a:t>
            </a:r>
            <a:r>
              <a:rPr lang="es-ES" altLang="es-MX" sz="2400">
                <a:latin typeface="Arial" panose="020B0604020202020204" pitchFamily="34" charset="0"/>
              </a:rPr>
              <a:t>. La ley de rapidez para la reacción de cloro y ácido oxálico (2), sugiere que dos protones y un cloruro se producen en un equilibrio establecido rápidamente.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F9E4745D-445D-48F6-8E61-386573AC5C0B}"/>
              </a:ext>
            </a:extLst>
          </p:cNvPr>
          <p:cNvSpPr txBox="1">
            <a:spLocks noChangeArrowheads="1"/>
          </p:cNvSpPr>
          <p:nvPr/>
        </p:nvSpPr>
        <p:spPr bwMode="auto">
          <a:xfrm>
            <a:off x="857250" y="928688"/>
            <a:ext cx="5929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es-ES" altLang="es-MX" sz="2400">
                <a:latin typeface="Arial" panose="020B0604020202020204" pitchFamily="34" charset="0"/>
              </a:rPr>
              <a:t>Dicho equilibrio puede ser el siguiente:</a:t>
            </a:r>
          </a:p>
        </p:txBody>
      </p:sp>
      <p:graphicFrame>
        <p:nvGraphicFramePr>
          <p:cNvPr id="29699" name="Object 3">
            <a:extLst>
              <a:ext uri="{FF2B5EF4-FFF2-40B4-BE49-F238E27FC236}">
                <a16:creationId xmlns:a16="http://schemas.microsoft.com/office/drawing/2014/main" id="{6F867646-50E5-4C67-B0F8-0EE115D9C8E3}"/>
              </a:ext>
            </a:extLst>
          </p:cNvPr>
          <p:cNvGraphicFramePr>
            <a:graphicFrameLocks noChangeAspect="1"/>
          </p:cNvGraphicFramePr>
          <p:nvPr/>
        </p:nvGraphicFramePr>
        <p:xfrm>
          <a:off x="2071688" y="1857375"/>
          <a:ext cx="4176712" cy="430213"/>
        </p:xfrm>
        <a:graphic>
          <a:graphicData uri="http://schemas.openxmlformats.org/presentationml/2006/ole">
            <mc:AlternateContent xmlns:mc="http://schemas.openxmlformats.org/markup-compatibility/2006">
              <mc:Choice xmlns:v="urn:schemas-microsoft-com:vml" Requires="v">
                <p:oleObj spid="_x0000_s29708" name="ISIS/Draw Sketch" r:id="rId3" imgW="2772451" imgH="286147" progId="ISISServer">
                  <p:embed/>
                </p:oleObj>
              </mc:Choice>
              <mc:Fallback>
                <p:oleObj name="ISIS/Draw Sketch" r:id="rId3" imgW="2772451" imgH="286147" progId="ISISServer">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1857375"/>
                        <a:ext cx="4176712"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Object 4">
            <a:extLst>
              <a:ext uri="{FF2B5EF4-FFF2-40B4-BE49-F238E27FC236}">
                <a16:creationId xmlns:a16="http://schemas.microsoft.com/office/drawing/2014/main" id="{426EC210-8514-4F86-B8B5-DEF8674168E8}"/>
              </a:ext>
            </a:extLst>
          </p:cNvPr>
          <p:cNvGraphicFramePr>
            <a:graphicFrameLocks noChangeAspect="1"/>
          </p:cNvGraphicFramePr>
          <p:nvPr/>
        </p:nvGraphicFramePr>
        <p:xfrm>
          <a:off x="2143125" y="2714625"/>
          <a:ext cx="4032250" cy="461963"/>
        </p:xfrm>
        <a:graphic>
          <a:graphicData uri="http://schemas.openxmlformats.org/presentationml/2006/ole">
            <mc:AlternateContent xmlns:mc="http://schemas.openxmlformats.org/markup-compatibility/2006">
              <mc:Choice xmlns:v="urn:schemas-microsoft-com:vml" Requires="v">
                <p:oleObj spid="_x0000_s29709" name="ISIS/Draw Sketch" r:id="rId5" imgW="2493010" imgH="289560" progId="ISISServer">
                  <p:embed/>
                </p:oleObj>
              </mc:Choice>
              <mc:Fallback>
                <p:oleObj name="ISIS/Draw Sketch" r:id="rId5" imgW="2493010" imgH="289560" progId="ISISServer">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25" y="2714625"/>
                        <a:ext cx="40322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1" name="Text Box 5">
            <a:extLst>
              <a:ext uri="{FF2B5EF4-FFF2-40B4-BE49-F238E27FC236}">
                <a16:creationId xmlns:a16="http://schemas.microsoft.com/office/drawing/2014/main" id="{E8C5DFFA-F075-4936-A4DD-1B198FCD86D8}"/>
              </a:ext>
            </a:extLst>
          </p:cNvPr>
          <p:cNvSpPr txBox="1">
            <a:spLocks noChangeArrowheads="1"/>
          </p:cNvSpPr>
          <p:nvPr/>
        </p:nvSpPr>
        <p:spPr bwMode="auto">
          <a:xfrm>
            <a:off x="642938" y="3214688"/>
            <a:ext cx="8001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0"/>
              </a:spcBef>
              <a:buClrTx/>
              <a:buSzTx/>
              <a:buFontTx/>
              <a:buNone/>
            </a:pPr>
            <a:r>
              <a:rPr lang="es-ES" altLang="es-MX" sz="2400">
                <a:latin typeface="Arial" panose="020B0604020202020204" pitchFamily="34" charset="0"/>
              </a:rPr>
              <a:t>No es necesario decir que no tenemos información respecto a los mecanismos de este tipo de equilibrios rápidos.</a:t>
            </a:r>
            <a:endParaRPr lang="es-ES" altLang="es-MX" sz="2400" i="1">
              <a:latin typeface="Arial" panose="020B0604020202020204" pitchFamily="34" charset="0"/>
            </a:endParaRPr>
          </a:p>
          <a:p>
            <a:pPr algn="just" eaLnBrk="1" hangingPunct="1">
              <a:spcBef>
                <a:spcPct val="0"/>
              </a:spcBef>
              <a:buClrTx/>
              <a:buSzTx/>
              <a:buFontTx/>
              <a:buNone/>
            </a:pPr>
            <a:endParaRPr lang="es-ES" altLang="es-MX" sz="2400" i="1">
              <a:latin typeface="Arial"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399F38DF-B745-4703-99AA-ABED193FE60E}"/>
              </a:ext>
            </a:extLst>
          </p:cNvPr>
          <p:cNvSpPr txBox="1">
            <a:spLocks noChangeArrowheads="1"/>
          </p:cNvSpPr>
          <p:nvPr/>
        </p:nvSpPr>
        <p:spPr bwMode="auto">
          <a:xfrm>
            <a:off x="214313" y="714375"/>
            <a:ext cx="86423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50000"/>
              </a:spcBef>
              <a:buClrTx/>
              <a:buSzTx/>
              <a:buFontTx/>
              <a:buNone/>
            </a:pPr>
            <a:r>
              <a:rPr lang="es-ES" altLang="es-MX" sz="2400" i="1">
                <a:latin typeface="Arial" panose="020B0604020202020204" pitchFamily="34" charset="0"/>
              </a:rPr>
              <a:t>6.- La suma de los pasos del mecanismo debe corresponder a la reacción química global, después del paso (los pasos) limitante(s) de la reacción pueden seguir reacciones rápidas.</a:t>
            </a:r>
          </a:p>
        </p:txBody>
      </p:sp>
      <p:sp>
        <p:nvSpPr>
          <p:cNvPr id="30723" name="Text Box 4">
            <a:extLst>
              <a:ext uri="{FF2B5EF4-FFF2-40B4-BE49-F238E27FC236}">
                <a16:creationId xmlns:a16="http://schemas.microsoft.com/office/drawing/2014/main" id="{530F4284-D664-449C-BF51-EFCDD9E0F8AE}"/>
              </a:ext>
            </a:extLst>
          </p:cNvPr>
          <p:cNvSpPr txBox="1">
            <a:spLocks noChangeArrowheads="1"/>
          </p:cNvSpPr>
          <p:nvPr/>
        </p:nvSpPr>
        <p:spPr bwMode="auto">
          <a:xfrm>
            <a:off x="214313" y="357187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ES" altLang="es-MX" sz="2400">
                <a:latin typeface="Arial" panose="020B0604020202020204" pitchFamily="34" charset="0"/>
              </a:rPr>
              <a:t>La reacción                 2Cr</a:t>
            </a:r>
            <a:r>
              <a:rPr lang="es-ES" altLang="es-MX" sz="2400" baseline="30000">
                <a:latin typeface="Arial" panose="020B0604020202020204" pitchFamily="34" charset="0"/>
              </a:rPr>
              <a:t>2+</a:t>
            </a:r>
            <a:r>
              <a:rPr lang="es-ES" altLang="es-MX" sz="2400">
                <a:latin typeface="Arial" panose="020B0604020202020204" pitchFamily="34" charset="0"/>
              </a:rPr>
              <a:t> + Tl</a:t>
            </a:r>
            <a:r>
              <a:rPr lang="es-ES" altLang="es-MX" sz="2400" baseline="30000">
                <a:latin typeface="Arial" panose="020B0604020202020204" pitchFamily="34" charset="0"/>
              </a:rPr>
              <a:t>3+</a:t>
            </a:r>
            <a:r>
              <a:rPr lang="es-ES" altLang="es-MX" sz="2400">
                <a:latin typeface="Arial" panose="020B0604020202020204" pitchFamily="34" charset="0"/>
              </a:rPr>
              <a:t> </a:t>
            </a:r>
            <a:r>
              <a:rPr lang="es-ES" altLang="es-MX" sz="2400">
                <a:latin typeface="Arial" panose="020B0604020202020204" pitchFamily="34" charset="0"/>
                <a:sym typeface="Wingdings 3" panose="05040102010807070707" pitchFamily="18" charset="2"/>
              </a:rPr>
              <a:t></a:t>
            </a:r>
            <a:r>
              <a:rPr lang="es-ES" altLang="es-MX" sz="2400">
                <a:latin typeface="Arial" panose="020B0604020202020204" pitchFamily="34" charset="0"/>
              </a:rPr>
              <a:t> 2Cr</a:t>
            </a:r>
            <a:r>
              <a:rPr lang="es-ES" altLang="es-MX" sz="2400" baseline="30000">
                <a:latin typeface="Arial" panose="020B0604020202020204" pitchFamily="34" charset="0"/>
              </a:rPr>
              <a:t>3+ </a:t>
            </a:r>
            <a:r>
              <a:rPr lang="es-ES" altLang="es-MX" sz="2400">
                <a:latin typeface="Arial" panose="020B0604020202020204" pitchFamily="34" charset="0"/>
              </a:rPr>
              <a:t>+ Tl</a:t>
            </a:r>
            <a:r>
              <a:rPr lang="es-ES" altLang="es-MX" sz="2400" baseline="30000">
                <a:latin typeface="Arial" panose="020B0604020202020204" pitchFamily="34" charset="0"/>
              </a:rPr>
              <a:t>+</a:t>
            </a:r>
          </a:p>
        </p:txBody>
      </p:sp>
      <p:graphicFrame>
        <p:nvGraphicFramePr>
          <p:cNvPr id="30724" name="Object 5">
            <a:extLst>
              <a:ext uri="{FF2B5EF4-FFF2-40B4-BE49-F238E27FC236}">
                <a16:creationId xmlns:a16="http://schemas.microsoft.com/office/drawing/2014/main" id="{80EED635-6068-4694-8412-330C68593F4C}"/>
              </a:ext>
            </a:extLst>
          </p:cNvPr>
          <p:cNvGraphicFramePr>
            <a:graphicFrameLocks noChangeAspect="1"/>
          </p:cNvGraphicFramePr>
          <p:nvPr/>
        </p:nvGraphicFramePr>
        <p:xfrm>
          <a:off x="2786063" y="4786313"/>
          <a:ext cx="3095625" cy="833437"/>
        </p:xfrm>
        <a:graphic>
          <a:graphicData uri="http://schemas.openxmlformats.org/presentationml/2006/ole">
            <mc:AlternateContent xmlns:mc="http://schemas.openxmlformats.org/markup-compatibility/2006">
              <mc:Choice xmlns:v="urn:schemas-microsoft-com:vml" Requires="v">
                <p:oleObj spid="_x0000_s30731" name="Ecuación" r:id="rId3" imgW="1559615" imgH="418366" progId="Equation.3">
                  <p:embed/>
                </p:oleObj>
              </mc:Choice>
              <mc:Fallback>
                <p:oleObj name="Ecuación" r:id="rId3" imgW="1559615" imgH="418366"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4786313"/>
                        <a:ext cx="3095625"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Text Box 7">
            <a:extLst>
              <a:ext uri="{FF2B5EF4-FFF2-40B4-BE49-F238E27FC236}">
                <a16:creationId xmlns:a16="http://schemas.microsoft.com/office/drawing/2014/main" id="{6217DFC9-49CC-4526-9F85-489AA2C3244C}"/>
              </a:ext>
            </a:extLst>
          </p:cNvPr>
          <p:cNvSpPr txBox="1">
            <a:spLocks noChangeArrowheads="1"/>
          </p:cNvSpPr>
          <p:nvPr/>
        </p:nvSpPr>
        <p:spPr bwMode="auto">
          <a:xfrm>
            <a:off x="6215063" y="4857750"/>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(9)</a:t>
            </a:r>
            <a:endParaRPr lang="es-ES" altLang="es-MX" sz="2400">
              <a:latin typeface="Arial" panose="020B0604020202020204" pitchFamily="34" charset="0"/>
            </a:endParaRPr>
          </a:p>
        </p:txBody>
      </p:sp>
      <p:sp>
        <p:nvSpPr>
          <p:cNvPr id="30726" name="Text Box 14">
            <a:extLst>
              <a:ext uri="{FF2B5EF4-FFF2-40B4-BE49-F238E27FC236}">
                <a16:creationId xmlns:a16="http://schemas.microsoft.com/office/drawing/2014/main" id="{F3AD04FC-9924-4F85-8060-A0D137A987DE}"/>
              </a:ext>
            </a:extLst>
          </p:cNvPr>
          <p:cNvSpPr txBox="1">
            <a:spLocks noChangeArrowheads="1"/>
          </p:cNvSpPr>
          <p:nvPr/>
        </p:nvSpPr>
        <p:spPr bwMode="auto">
          <a:xfrm>
            <a:off x="1619250" y="3789363"/>
            <a:ext cx="6481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s-MX" altLang="es-MX" sz="2400">
              <a:latin typeface="Arial" panose="020B0604020202020204" pitchFamily="34" charset="0"/>
            </a:endParaRPr>
          </a:p>
        </p:txBody>
      </p:sp>
      <p:sp>
        <p:nvSpPr>
          <p:cNvPr id="30727" name="Text Box 16">
            <a:extLst>
              <a:ext uri="{FF2B5EF4-FFF2-40B4-BE49-F238E27FC236}">
                <a16:creationId xmlns:a16="http://schemas.microsoft.com/office/drawing/2014/main" id="{BE325EDE-0B2C-4B65-B630-8A9B3C3EAF1B}"/>
              </a:ext>
            </a:extLst>
          </p:cNvPr>
          <p:cNvSpPr txBox="1">
            <a:spLocks noChangeArrowheads="1"/>
          </p:cNvSpPr>
          <p:nvPr/>
        </p:nvSpPr>
        <p:spPr bwMode="auto">
          <a:xfrm>
            <a:off x="827088" y="5229225"/>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s-MX" altLang="es-MX" sz="2400">
              <a:latin typeface="Arial"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a:extLst>
              <a:ext uri="{FF2B5EF4-FFF2-40B4-BE49-F238E27FC236}">
                <a16:creationId xmlns:a16="http://schemas.microsoft.com/office/drawing/2014/main" id="{2EF7E188-DED0-4F1A-AD70-27E48E77DFA6}"/>
              </a:ext>
            </a:extLst>
          </p:cNvPr>
          <p:cNvSpPr txBox="1">
            <a:spLocks noChangeArrowheads="1"/>
          </p:cNvSpPr>
          <p:nvPr/>
        </p:nvSpPr>
        <p:spPr bwMode="auto">
          <a:xfrm>
            <a:off x="285750" y="1357313"/>
            <a:ext cx="8675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ES" altLang="es-MX" sz="2400">
                <a:latin typeface="Arial" panose="020B0604020202020204" pitchFamily="34" charset="0"/>
              </a:rPr>
              <a:t>consistente con cualquiera de estos mecanismos:</a:t>
            </a:r>
          </a:p>
        </p:txBody>
      </p:sp>
      <p:sp>
        <p:nvSpPr>
          <p:cNvPr id="31747" name="Text Box 14">
            <a:extLst>
              <a:ext uri="{FF2B5EF4-FFF2-40B4-BE49-F238E27FC236}">
                <a16:creationId xmlns:a16="http://schemas.microsoft.com/office/drawing/2014/main" id="{8FC2553F-F933-4105-B2A8-40DD7A6B883F}"/>
              </a:ext>
            </a:extLst>
          </p:cNvPr>
          <p:cNvSpPr txBox="1">
            <a:spLocks noChangeArrowheads="1"/>
          </p:cNvSpPr>
          <p:nvPr/>
        </p:nvSpPr>
        <p:spPr bwMode="auto">
          <a:xfrm>
            <a:off x="1619250" y="3789363"/>
            <a:ext cx="6481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s-MX" altLang="es-MX" sz="2400">
              <a:latin typeface="Arial" panose="020B0604020202020204" pitchFamily="34" charset="0"/>
            </a:endParaRPr>
          </a:p>
        </p:txBody>
      </p:sp>
      <p:pic>
        <p:nvPicPr>
          <p:cNvPr id="31748" name="Picture 15">
            <a:extLst>
              <a:ext uri="{FF2B5EF4-FFF2-40B4-BE49-F238E27FC236}">
                <a16:creationId xmlns:a16="http://schemas.microsoft.com/office/drawing/2014/main" id="{F54A4428-0564-43A6-BF28-C5D72F4A9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714625"/>
            <a:ext cx="979328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16">
            <a:extLst>
              <a:ext uri="{FF2B5EF4-FFF2-40B4-BE49-F238E27FC236}">
                <a16:creationId xmlns:a16="http://schemas.microsoft.com/office/drawing/2014/main" id="{627001EB-4330-4284-9BD5-B726FFA3A6B5}"/>
              </a:ext>
            </a:extLst>
          </p:cNvPr>
          <p:cNvSpPr txBox="1">
            <a:spLocks noChangeArrowheads="1"/>
          </p:cNvSpPr>
          <p:nvPr/>
        </p:nvSpPr>
        <p:spPr bwMode="auto">
          <a:xfrm>
            <a:off x="827088" y="5229225"/>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s-MX" altLang="es-MX" sz="2400">
              <a:latin typeface="Arial" panose="020B0604020202020204" pitchFamily="34" charset="0"/>
            </a:endParaRPr>
          </a:p>
        </p:txBody>
      </p:sp>
      <p:pic>
        <p:nvPicPr>
          <p:cNvPr id="31750" name="Picture 17">
            <a:extLst>
              <a:ext uri="{FF2B5EF4-FFF2-40B4-BE49-F238E27FC236}">
                <a16:creationId xmlns:a16="http://schemas.microsoft.com/office/drawing/2014/main" id="{0172B311-B597-4BCD-8F25-EDB76E9F6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4643438"/>
            <a:ext cx="9793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54015822-5963-4EA3-9434-C4CA4DBCF39B}"/>
              </a:ext>
            </a:extLst>
          </p:cNvPr>
          <p:cNvSpPr txBox="1">
            <a:spLocks noChangeArrowheads="1"/>
          </p:cNvSpPr>
          <p:nvPr/>
        </p:nvSpPr>
        <p:spPr bwMode="auto">
          <a:xfrm>
            <a:off x="250825" y="188913"/>
            <a:ext cx="8353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50000"/>
              </a:spcBef>
              <a:buClrTx/>
              <a:buSzTx/>
              <a:buFontTx/>
              <a:buNone/>
            </a:pPr>
            <a:endParaRPr lang="es-MX" altLang="es-MX" sz="2800" b="1"/>
          </a:p>
        </p:txBody>
      </p:sp>
      <p:sp>
        <p:nvSpPr>
          <p:cNvPr id="5123" name="Text Box 3">
            <a:extLst>
              <a:ext uri="{FF2B5EF4-FFF2-40B4-BE49-F238E27FC236}">
                <a16:creationId xmlns:a16="http://schemas.microsoft.com/office/drawing/2014/main" id="{0F339546-3649-4B1C-AE0C-544AE74EB69A}"/>
              </a:ext>
            </a:extLst>
          </p:cNvPr>
          <p:cNvSpPr txBox="1">
            <a:spLocks noChangeArrowheads="1"/>
          </p:cNvSpPr>
          <p:nvPr/>
        </p:nvSpPr>
        <p:spPr bwMode="auto">
          <a:xfrm>
            <a:off x="539750" y="476250"/>
            <a:ext cx="8208963"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150000"/>
              </a:lnSpc>
              <a:spcBef>
                <a:spcPct val="50000"/>
              </a:spcBef>
              <a:buClrTx/>
              <a:buSzTx/>
              <a:buFontTx/>
              <a:buNone/>
            </a:pPr>
            <a:r>
              <a:rPr lang="es-MX" altLang="es-MX" sz="2400">
                <a:latin typeface="Arial" panose="020B0604020202020204" pitchFamily="34" charset="0"/>
              </a:rPr>
              <a:t>La ruta que nos lleva de los datos cinéticos al mecanismo de reacción no es siempre directa. </a:t>
            </a:r>
          </a:p>
          <a:p>
            <a:pPr algn="just" eaLnBrk="1" hangingPunct="1">
              <a:lnSpc>
                <a:spcPct val="150000"/>
              </a:lnSpc>
              <a:spcBef>
                <a:spcPct val="50000"/>
              </a:spcBef>
              <a:buClrTx/>
              <a:buSzTx/>
              <a:buFontTx/>
              <a:buNone/>
            </a:pPr>
            <a:r>
              <a:rPr lang="es-MX" altLang="es-MX" sz="2400">
                <a:latin typeface="Arial" panose="020B0604020202020204" pitchFamily="34" charset="0"/>
              </a:rPr>
              <a:t>El primer paso es convertir los datos experimentales, que a menudo tienen la forma de concentración en función del tiempo a una ecuación diferencial, que expresa la rapidez de reacción en términos de concentración(es). </a:t>
            </a:r>
          </a:p>
          <a:p>
            <a:pPr algn="just" eaLnBrk="1" hangingPunct="1">
              <a:lnSpc>
                <a:spcPct val="150000"/>
              </a:lnSpc>
              <a:spcBef>
                <a:spcPct val="50000"/>
              </a:spcBef>
              <a:buClrTx/>
              <a:buSzTx/>
              <a:buFontTx/>
              <a:buNone/>
            </a:pPr>
            <a:r>
              <a:rPr lang="es-MX" altLang="es-MX" sz="2400">
                <a:latin typeface="Arial" panose="020B0604020202020204" pitchFamily="34" charset="0"/>
              </a:rPr>
              <a:t>La siguiente consideración se refiere a la interpretación de la ley de rapidez en términos de la familia de reacciones química que compone el mecanismo.</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017017D8-28A8-445B-9218-0303E8582B23}"/>
              </a:ext>
            </a:extLst>
          </p:cNvPr>
          <p:cNvSpPr txBox="1">
            <a:spLocks noChangeArrowheads="1"/>
          </p:cNvSpPr>
          <p:nvPr/>
        </p:nvSpPr>
        <p:spPr bwMode="auto">
          <a:xfrm>
            <a:off x="285750" y="428625"/>
            <a:ext cx="8497888"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0"/>
              </a:spcBef>
              <a:buClrTx/>
              <a:buSzTx/>
              <a:buFontTx/>
              <a:buNone/>
            </a:pPr>
            <a:r>
              <a:rPr lang="es-ES" altLang="es-MX" sz="2400">
                <a:latin typeface="Arial" panose="020B0604020202020204" pitchFamily="34" charset="0"/>
              </a:rPr>
              <a:t>En donde las reacciones rápidas se añaden por consistencia con la estequiometría de la reacción.</a:t>
            </a:r>
          </a:p>
          <a:p>
            <a:pPr algn="just" eaLnBrk="1" hangingPunct="1">
              <a:lnSpc>
                <a:spcPct val="200000"/>
              </a:lnSpc>
              <a:spcBef>
                <a:spcPct val="0"/>
              </a:spcBef>
              <a:buClrTx/>
              <a:buSzTx/>
              <a:buFontTx/>
              <a:buNone/>
            </a:pPr>
            <a:r>
              <a:rPr lang="es-ES" altLang="es-MX" sz="2400">
                <a:latin typeface="Arial" panose="020B0604020202020204" pitchFamily="34" charset="0"/>
              </a:rPr>
              <a:t>La información cinética no distingue entre los dos mecanismos.</a:t>
            </a:r>
          </a:p>
          <a:p>
            <a:pPr algn="just" eaLnBrk="1" hangingPunct="1">
              <a:lnSpc>
                <a:spcPct val="200000"/>
              </a:lnSpc>
              <a:spcBef>
                <a:spcPct val="0"/>
              </a:spcBef>
              <a:buClrTx/>
              <a:buSzTx/>
              <a:buFontTx/>
              <a:buNone/>
            </a:pPr>
            <a:endParaRPr lang="es-ES" altLang="es-MX" sz="2400">
              <a:latin typeface="Arial" panose="020B0604020202020204" pitchFamily="34" charset="0"/>
            </a:endParaRPr>
          </a:p>
          <a:p>
            <a:pPr algn="just" eaLnBrk="1" hangingPunct="1">
              <a:lnSpc>
                <a:spcPct val="200000"/>
              </a:lnSpc>
              <a:spcBef>
                <a:spcPct val="0"/>
              </a:spcBef>
              <a:buClrTx/>
              <a:buSzTx/>
              <a:buFontTx/>
              <a:buNone/>
            </a:pPr>
            <a:r>
              <a:rPr lang="es-ES" altLang="es-MX" sz="2400">
                <a:latin typeface="Arial" panose="020B0604020202020204" pitchFamily="34" charset="0"/>
              </a:rPr>
              <a:t>El hecho de que el orden de reacción de Cr</a:t>
            </a:r>
            <a:r>
              <a:rPr lang="es-ES" altLang="es-MX" sz="2400" baseline="30000">
                <a:latin typeface="Arial" panose="020B0604020202020204" pitchFamily="34" charset="0"/>
              </a:rPr>
              <a:t>2+</a:t>
            </a:r>
            <a:r>
              <a:rPr lang="es-ES" altLang="es-MX" sz="2400">
                <a:latin typeface="Arial" panose="020B0604020202020204" pitchFamily="34" charset="0"/>
              </a:rPr>
              <a:t> sea menor que su valor estequiométrico  indica que se produce un intermediario y se consume en un paso rápido subsecuente.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a:extLst>
              <a:ext uri="{FF2B5EF4-FFF2-40B4-BE49-F238E27FC236}">
                <a16:creationId xmlns:a16="http://schemas.microsoft.com/office/drawing/2014/main" id="{6E22F627-EEA4-4041-9C9C-95F45C4AFEC4}"/>
              </a:ext>
            </a:extLst>
          </p:cNvPr>
          <p:cNvSpPr txBox="1">
            <a:spLocks noChangeArrowheads="1"/>
          </p:cNvSpPr>
          <p:nvPr/>
        </p:nvSpPr>
        <p:spPr bwMode="auto">
          <a:xfrm>
            <a:off x="357188" y="857250"/>
            <a:ext cx="849788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0"/>
              </a:spcBef>
              <a:buClrTx/>
              <a:buSzTx/>
              <a:buFontTx/>
              <a:buNone/>
            </a:pPr>
            <a:r>
              <a:rPr lang="es-ES" altLang="es-MX" sz="2400" i="1">
                <a:latin typeface="Arial" panose="020B0604020202020204" pitchFamily="34" charset="0"/>
              </a:rPr>
              <a:t>7.- Mecanismos alternativos que llevan al mismo patrón de complejos activados no son distinguibles cinéticamente.</a:t>
            </a:r>
          </a:p>
          <a:p>
            <a:pPr algn="just" eaLnBrk="1" hangingPunct="1">
              <a:lnSpc>
                <a:spcPct val="200000"/>
              </a:lnSpc>
              <a:spcBef>
                <a:spcPct val="0"/>
              </a:spcBef>
              <a:buClrTx/>
              <a:buSzTx/>
              <a:buFontTx/>
              <a:buNone/>
            </a:pPr>
            <a:r>
              <a:rPr lang="es-ES" altLang="es-MX" sz="2400">
                <a:latin typeface="Arial" panose="020B0604020202020204" pitchFamily="34" charset="0"/>
              </a:rPr>
              <a:t>	Ya que los dos mecanismos anteriores tienen el mismo complejo activado [CrTl</a:t>
            </a:r>
            <a:r>
              <a:rPr lang="es-ES" altLang="es-MX" sz="2400" baseline="30000">
                <a:latin typeface="Arial" panose="020B0604020202020204" pitchFamily="34" charset="0"/>
              </a:rPr>
              <a:t>5+</a:t>
            </a:r>
            <a:r>
              <a:rPr lang="es-ES" altLang="es-MX" sz="2400">
                <a:latin typeface="Arial" panose="020B0604020202020204" pitchFamily="34" charset="0"/>
              </a:rPr>
              <a:t>]</a:t>
            </a:r>
            <a:r>
              <a:rPr lang="es-ES" altLang="es-MX" sz="2400" baseline="30000">
                <a:latin typeface="Arial" panose="020B0604020202020204" pitchFamily="34" charset="0"/>
              </a:rPr>
              <a:t>≠</a:t>
            </a:r>
            <a:r>
              <a:rPr lang="es-ES" altLang="es-MX" sz="2400">
                <a:latin typeface="Arial" panose="020B0604020202020204" pitchFamily="34" charset="0"/>
              </a:rPr>
              <a:t>, la ley de rapidez no puede elegir entre ellos. Entre otras opciones es posible considerar estas dos: (a) hacer una variación más amplia de la  concentración,  y,    en especial    experimentos en que se</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80A84CA9-9762-43F4-8BD5-3D65E09BF5DD}"/>
              </a:ext>
            </a:extLst>
          </p:cNvPr>
          <p:cNvSpPr txBox="1">
            <a:spLocks noChangeArrowheads="1"/>
          </p:cNvSpPr>
          <p:nvPr/>
        </p:nvSpPr>
        <p:spPr bwMode="auto">
          <a:xfrm>
            <a:off x="285750" y="571500"/>
            <a:ext cx="8424863"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0"/>
              </a:spcBef>
              <a:buClrTx/>
              <a:buSzTx/>
              <a:buFontTx/>
              <a:buNone/>
            </a:pPr>
            <a:r>
              <a:rPr lang="es-ES" altLang="es-MX" sz="2400">
                <a:latin typeface="Arial" panose="020B0604020202020204" pitchFamily="34" charset="0"/>
              </a:rPr>
              <a:t>adiciona Cr</a:t>
            </a:r>
            <a:r>
              <a:rPr lang="es-ES" altLang="es-MX" sz="2400" baseline="30000">
                <a:latin typeface="Arial" panose="020B0604020202020204" pitchFamily="34" charset="0"/>
              </a:rPr>
              <a:t>3+</a:t>
            </a:r>
            <a:r>
              <a:rPr lang="es-ES" altLang="es-MX" sz="2400">
                <a:latin typeface="Arial" panose="020B0604020202020204" pitchFamily="34" charset="0"/>
              </a:rPr>
              <a:t>, Tl</a:t>
            </a:r>
            <a:r>
              <a:rPr lang="es-ES" altLang="es-MX" sz="2400" baseline="30000">
                <a:latin typeface="Arial" panose="020B0604020202020204" pitchFamily="34" charset="0"/>
              </a:rPr>
              <a:t>+</a:t>
            </a:r>
            <a:r>
              <a:rPr lang="es-ES" altLang="es-MX" sz="2400">
                <a:latin typeface="Arial" panose="020B0604020202020204" pitchFamily="34" charset="0"/>
              </a:rPr>
              <a:t>, y/o se emplea una menor concentración de Cr</a:t>
            </a:r>
            <a:r>
              <a:rPr lang="es-ES" altLang="es-MX" sz="2400" baseline="30000">
                <a:latin typeface="Arial" panose="020B0604020202020204" pitchFamily="34" charset="0"/>
              </a:rPr>
              <a:t>2+</a:t>
            </a:r>
            <a:r>
              <a:rPr lang="es-ES" altLang="es-MX" sz="2400">
                <a:latin typeface="Arial" panose="020B0604020202020204" pitchFamily="34" charset="0"/>
              </a:rPr>
              <a:t>. Todo esto puede hacer que aparezcan términos cinéticos adicionales y transformar la ecuación (9) a una forma análoga a la de la ecuación (4); (b) Comparar la química de los intermediarios propuestos Tl</a:t>
            </a:r>
            <a:r>
              <a:rPr lang="es-ES" altLang="es-MX" sz="2400" baseline="30000">
                <a:latin typeface="Arial" panose="020B0604020202020204" pitchFamily="34" charset="0"/>
              </a:rPr>
              <a:t>2+</a:t>
            </a:r>
            <a:r>
              <a:rPr lang="es-ES" altLang="es-MX" sz="2400">
                <a:latin typeface="Arial" panose="020B0604020202020204" pitchFamily="34" charset="0"/>
              </a:rPr>
              <a:t> y Cr</a:t>
            </a:r>
            <a:r>
              <a:rPr lang="es-ES" altLang="es-MX" sz="2400" baseline="30000">
                <a:latin typeface="Arial" panose="020B0604020202020204" pitchFamily="34" charset="0"/>
              </a:rPr>
              <a:t>4+</a:t>
            </a:r>
            <a:r>
              <a:rPr lang="es-ES" altLang="es-MX" sz="2400">
                <a:latin typeface="Arial" panose="020B0604020202020204" pitchFamily="34" charset="0"/>
              </a:rPr>
              <a:t> para sugerir cuál es la formulación más razonable. La evidencia puede ser termodinámica, estructural o química, o puede estar basada en los productos químicos que se forman.</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BB1CF0F8-11D1-4FF3-B759-2FB6E495D1E5}"/>
              </a:ext>
            </a:extLst>
          </p:cNvPr>
          <p:cNvSpPr txBox="1">
            <a:spLocks noChangeArrowheads="1"/>
          </p:cNvSpPr>
          <p:nvPr/>
        </p:nvSpPr>
        <p:spPr bwMode="auto">
          <a:xfrm>
            <a:off x="357188" y="428625"/>
            <a:ext cx="8424862"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0"/>
              </a:spcBef>
              <a:buClrTx/>
              <a:buSzTx/>
              <a:buFontTx/>
              <a:buNone/>
            </a:pPr>
            <a:r>
              <a:rPr lang="es-ES" altLang="es-MX" sz="2400">
                <a:latin typeface="Arial" panose="020B0604020202020204" pitchFamily="34" charset="0"/>
              </a:rPr>
              <a:t>El experimentalista tiene la oportunidad de incluir sus habilidades y talentos para diseñar y realizar los experimentos que den pruebas respecto al mecanismo. </a:t>
            </a:r>
          </a:p>
          <a:p>
            <a:pPr eaLnBrk="1" hangingPunct="1">
              <a:lnSpc>
                <a:spcPct val="200000"/>
              </a:lnSpc>
              <a:spcBef>
                <a:spcPct val="0"/>
              </a:spcBef>
              <a:buClrTx/>
              <a:buSzTx/>
              <a:buFontTx/>
              <a:buNone/>
            </a:pPr>
            <a:endParaRPr lang="es-ES" altLang="es-MX" sz="2400">
              <a:latin typeface="Arial" panose="020B0604020202020204" pitchFamily="34" charset="0"/>
            </a:endParaRPr>
          </a:p>
          <a:p>
            <a:pPr algn="just" eaLnBrk="1" hangingPunct="1">
              <a:lnSpc>
                <a:spcPct val="200000"/>
              </a:lnSpc>
              <a:spcBef>
                <a:spcPct val="0"/>
              </a:spcBef>
              <a:buClrTx/>
              <a:buSzTx/>
              <a:buFontTx/>
              <a:buNone/>
            </a:pPr>
            <a:r>
              <a:rPr lang="es-ES" altLang="es-MX" sz="2400">
                <a:latin typeface="Arial" panose="020B0604020202020204" pitchFamily="34" charset="0"/>
              </a:rPr>
              <a:t>En este ejemplo el producto de Cr(III) resultó ser [(H</a:t>
            </a:r>
            <a:r>
              <a:rPr lang="es-ES" altLang="es-MX" sz="2400" baseline="-25000">
                <a:latin typeface="Arial" panose="020B0604020202020204" pitchFamily="34" charset="0"/>
              </a:rPr>
              <a:t>2</a:t>
            </a:r>
            <a:r>
              <a:rPr lang="es-ES" altLang="es-MX" sz="2400">
                <a:latin typeface="Arial" panose="020B0604020202020204" pitchFamily="34" charset="0"/>
              </a:rPr>
              <a:t>O)</a:t>
            </a:r>
            <a:r>
              <a:rPr lang="es-ES" altLang="es-MX" sz="2400" baseline="-25000">
                <a:latin typeface="Arial" panose="020B0604020202020204" pitchFamily="34" charset="0"/>
              </a:rPr>
              <a:t>4</a:t>
            </a:r>
            <a:r>
              <a:rPr lang="es-ES" altLang="es-MX" sz="2400">
                <a:latin typeface="Arial" panose="020B0604020202020204" pitchFamily="34" charset="0"/>
              </a:rPr>
              <a:t>Cr(OH)</a:t>
            </a:r>
            <a:r>
              <a:rPr lang="es-ES" altLang="es-MX" sz="2400" baseline="-25000">
                <a:latin typeface="Arial" panose="020B0604020202020204" pitchFamily="34" charset="0"/>
              </a:rPr>
              <a:t>2</a:t>
            </a:r>
            <a:r>
              <a:rPr lang="es-ES" altLang="es-MX" sz="2400">
                <a:latin typeface="Arial" panose="020B0604020202020204" pitchFamily="34" charset="0"/>
              </a:rPr>
              <a:t>Cr(H</a:t>
            </a:r>
            <a:r>
              <a:rPr lang="es-ES" altLang="es-MX" sz="2400" baseline="-25000">
                <a:latin typeface="Arial" panose="020B0604020202020204" pitchFamily="34" charset="0"/>
              </a:rPr>
              <a:t>2</a:t>
            </a:r>
            <a:r>
              <a:rPr lang="es-ES" altLang="es-MX" sz="2400">
                <a:latin typeface="Arial" panose="020B0604020202020204" pitchFamily="34" charset="0"/>
              </a:rPr>
              <a:t>O)</a:t>
            </a:r>
            <a:r>
              <a:rPr lang="es-ES" altLang="es-MX" sz="2400" baseline="-25000">
                <a:latin typeface="Arial" panose="020B0604020202020204" pitchFamily="34" charset="0"/>
              </a:rPr>
              <a:t>4</a:t>
            </a:r>
            <a:r>
              <a:rPr lang="es-ES" altLang="es-MX" sz="2400">
                <a:latin typeface="Arial" panose="020B0604020202020204" pitchFamily="34" charset="0"/>
              </a:rPr>
              <a:t>]</a:t>
            </a:r>
            <a:r>
              <a:rPr lang="es-ES" altLang="es-MX" sz="2400" baseline="30000">
                <a:latin typeface="Arial" panose="020B0604020202020204" pitchFamily="34" charset="0"/>
              </a:rPr>
              <a:t>4+</a:t>
            </a:r>
            <a:r>
              <a:rPr lang="es-ES" altLang="es-MX" sz="2400">
                <a:latin typeface="Arial" panose="020B0604020202020204" pitchFamily="34" charset="0"/>
              </a:rPr>
              <a:t> más que Cr(H</a:t>
            </a:r>
            <a:r>
              <a:rPr lang="es-ES" altLang="es-MX" sz="2400" baseline="-25000">
                <a:latin typeface="Arial" panose="020B0604020202020204" pitchFamily="34" charset="0"/>
              </a:rPr>
              <a:t>2</a:t>
            </a:r>
            <a:r>
              <a:rPr lang="es-ES" altLang="es-MX" sz="2400">
                <a:latin typeface="Arial" panose="020B0604020202020204" pitchFamily="34" charset="0"/>
              </a:rPr>
              <a:t>O)</a:t>
            </a:r>
            <a:r>
              <a:rPr lang="es-ES" altLang="es-MX" sz="2400" baseline="-25000">
                <a:latin typeface="Arial" panose="020B0604020202020204" pitchFamily="34" charset="0"/>
              </a:rPr>
              <a:t>6</a:t>
            </a:r>
            <a:r>
              <a:rPr lang="es-ES" altLang="es-MX" sz="2400" baseline="30000">
                <a:latin typeface="Arial" panose="020B0604020202020204" pitchFamily="34" charset="0"/>
              </a:rPr>
              <a:t>3+</a:t>
            </a:r>
            <a:r>
              <a:rPr lang="es-ES" altLang="es-MX" sz="2400">
                <a:latin typeface="Arial" panose="020B0604020202020204" pitchFamily="34" charset="0"/>
              </a:rPr>
              <a:t>, lo que sugiere el mecanismo II.</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4DC5B001-5A4F-47B5-A4A9-04C652D9923D}"/>
              </a:ext>
            </a:extLst>
          </p:cNvPr>
          <p:cNvSpPr txBox="1">
            <a:spLocks noChangeArrowheads="1"/>
          </p:cNvSpPr>
          <p:nvPr/>
        </p:nvSpPr>
        <p:spPr bwMode="auto">
          <a:xfrm>
            <a:off x="468313" y="404813"/>
            <a:ext cx="8351837"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150000"/>
              </a:lnSpc>
              <a:spcBef>
                <a:spcPct val="0"/>
              </a:spcBef>
              <a:buClrTx/>
              <a:buSzTx/>
              <a:buFontTx/>
              <a:buNone/>
            </a:pPr>
            <a:r>
              <a:rPr lang="es-ES" altLang="es-MX" sz="2400" i="1">
                <a:latin typeface="Arial" panose="020B0604020202020204" pitchFamily="34" charset="0"/>
              </a:rPr>
              <a:t>8.- Un aumento en el orden de reacción con la concentración sugiere rutas paralelas, mientras que una disminución en el orden sugiere una secuencia de pasos.</a:t>
            </a:r>
          </a:p>
          <a:p>
            <a:pPr eaLnBrk="1" hangingPunct="1">
              <a:lnSpc>
                <a:spcPct val="150000"/>
              </a:lnSpc>
              <a:spcBef>
                <a:spcPct val="0"/>
              </a:spcBef>
              <a:buClrTx/>
              <a:buSzTx/>
              <a:buFontTx/>
              <a:buNone/>
            </a:pPr>
            <a:endParaRPr lang="es-ES" altLang="es-MX" sz="2400">
              <a:latin typeface="Arial" panose="020B0604020202020204" pitchFamily="34" charset="0"/>
            </a:endParaRPr>
          </a:p>
          <a:p>
            <a:pPr algn="just" eaLnBrk="1" hangingPunct="1">
              <a:lnSpc>
                <a:spcPct val="150000"/>
              </a:lnSpc>
              <a:spcBef>
                <a:spcPct val="0"/>
              </a:spcBef>
              <a:buClrTx/>
              <a:buSzTx/>
              <a:buFontTx/>
              <a:buNone/>
            </a:pPr>
            <a:r>
              <a:rPr lang="es-ES" altLang="es-MX" sz="2400">
                <a:latin typeface="Arial" panose="020B0604020202020204" pitchFamily="34" charset="0"/>
              </a:rPr>
              <a:t>Esta es una expresión alternativa de lo que se dice en las reglas 3 y 4. </a:t>
            </a:r>
          </a:p>
          <a:p>
            <a:pPr eaLnBrk="1" hangingPunct="1">
              <a:lnSpc>
                <a:spcPct val="150000"/>
              </a:lnSpc>
              <a:spcBef>
                <a:spcPct val="0"/>
              </a:spcBef>
              <a:buClrTx/>
              <a:buSzTx/>
              <a:buFontTx/>
              <a:buNone/>
            </a:pPr>
            <a:endParaRPr lang="es-ES" altLang="es-MX" sz="2400">
              <a:latin typeface="Arial" panose="020B0604020202020204" pitchFamily="34" charset="0"/>
            </a:endParaRPr>
          </a:p>
          <a:p>
            <a:pPr algn="just" eaLnBrk="1" hangingPunct="1">
              <a:lnSpc>
                <a:spcPct val="150000"/>
              </a:lnSpc>
              <a:spcBef>
                <a:spcPct val="0"/>
              </a:spcBef>
              <a:buClrTx/>
              <a:buSzTx/>
              <a:buFontTx/>
              <a:buNone/>
            </a:pPr>
            <a:r>
              <a:rPr lang="es-ES" altLang="es-MX" sz="2400">
                <a:latin typeface="Arial" panose="020B0604020202020204" pitchFamily="34" charset="0"/>
              </a:rPr>
              <a:t>Note que el orden con respecto a [H</a:t>
            </a:r>
            <a:r>
              <a:rPr lang="es-ES" altLang="es-MX" sz="2400" baseline="30000">
                <a:latin typeface="Arial" panose="020B0604020202020204" pitchFamily="34" charset="0"/>
              </a:rPr>
              <a:t>+</a:t>
            </a:r>
            <a:r>
              <a:rPr lang="es-ES" altLang="es-MX" sz="2400">
                <a:latin typeface="Arial" panose="020B0604020202020204" pitchFamily="34" charset="0"/>
              </a:rPr>
              <a:t>] aumenta en la ecuación (3), mientras que el orden con respecto a [Fe</a:t>
            </a:r>
            <a:r>
              <a:rPr lang="es-ES" altLang="es-MX" sz="2400" baseline="30000">
                <a:latin typeface="Arial" panose="020B0604020202020204" pitchFamily="34" charset="0"/>
              </a:rPr>
              <a:t>2+</a:t>
            </a:r>
            <a:r>
              <a:rPr lang="es-ES" altLang="es-MX" sz="2400">
                <a:latin typeface="Arial" panose="020B0604020202020204" pitchFamily="34" charset="0"/>
              </a:rPr>
              <a:t>] y [Fe</a:t>
            </a:r>
            <a:r>
              <a:rPr lang="es-ES" altLang="es-MX" sz="2400" baseline="30000">
                <a:latin typeface="Arial" panose="020B0604020202020204" pitchFamily="34" charset="0"/>
              </a:rPr>
              <a:t>3+</a:t>
            </a:r>
            <a:r>
              <a:rPr lang="es-ES" altLang="es-MX" sz="2400">
                <a:latin typeface="Arial" panose="020B0604020202020204" pitchFamily="34" charset="0"/>
              </a:rPr>
              <a:t>] en la reacción (4) disminuye con un aumento en la concentración del ion en cuestión.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9456342A-F992-4F65-8825-F37C03F9A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125538"/>
            <a:ext cx="4248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a:extLst>
              <a:ext uri="{FF2B5EF4-FFF2-40B4-BE49-F238E27FC236}">
                <a16:creationId xmlns:a16="http://schemas.microsoft.com/office/drawing/2014/main" id="{A0D0A1D8-D0DC-4F9C-8561-EA06118A8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205038"/>
            <a:ext cx="388778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6">
            <a:extLst>
              <a:ext uri="{FF2B5EF4-FFF2-40B4-BE49-F238E27FC236}">
                <a16:creationId xmlns:a16="http://schemas.microsoft.com/office/drawing/2014/main" id="{221DF36A-55AD-4894-8541-AD30A47AC1DF}"/>
              </a:ext>
            </a:extLst>
          </p:cNvPr>
          <p:cNvSpPr txBox="1">
            <a:spLocks noChangeArrowheads="1"/>
          </p:cNvSpPr>
          <p:nvPr/>
        </p:nvSpPr>
        <p:spPr bwMode="auto">
          <a:xfrm>
            <a:off x="1908175" y="188913"/>
            <a:ext cx="5761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b="1">
                <a:latin typeface="Arial" panose="020B0604020202020204" pitchFamily="34" charset="0"/>
              </a:rPr>
              <a:t>Reacciones cinéticas equivalentes</a:t>
            </a:r>
            <a:endParaRPr lang="es-ES" altLang="es-MX" sz="2400" b="1">
              <a:latin typeface="Arial" panose="020B0604020202020204" pitchFamily="34" charset="0"/>
            </a:endParaRPr>
          </a:p>
        </p:txBody>
      </p:sp>
      <p:sp>
        <p:nvSpPr>
          <p:cNvPr id="37893" name="Text Box 7">
            <a:extLst>
              <a:ext uri="{FF2B5EF4-FFF2-40B4-BE49-F238E27FC236}">
                <a16:creationId xmlns:a16="http://schemas.microsoft.com/office/drawing/2014/main" id="{025B9EFE-AFB2-4EE2-97EF-3E58373F4DA8}"/>
              </a:ext>
            </a:extLst>
          </p:cNvPr>
          <p:cNvSpPr txBox="1">
            <a:spLocks noChangeArrowheads="1"/>
          </p:cNvSpPr>
          <p:nvPr/>
        </p:nvSpPr>
        <p:spPr bwMode="auto">
          <a:xfrm>
            <a:off x="323850" y="620713"/>
            <a:ext cx="856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La ley de rapidez para la reacción de ácido oxálico con cloro</a:t>
            </a:r>
            <a:endParaRPr lang="es-ES" altLang="es-MX" sz="2400">
              <a:latin typeface="Arial" panose="020B0604020202020204" pitchFamily="34" charset="0"/>
            </a:endParaRPr>
          </a:p>
        </p:txBody>
      </p:sp>
      <p:sp>
        <p:nvSpPr>
          <p:cNvPr id="37894" name="Text Box 8">
            <a:extLst>
              <a:ext uri="{FF2B5EF4-FFF2-40B4-BE49-F238E27FC236}">
                <a16:creationId xmlns:a16="http://schemas.microsoft.com/office/drawing/2014/main" id="{8C2BC541-E991-4EF7-A178-F3ED62743BC8}"/>
              </a:ext>
            </a:extLst>
          </p:cNvPr>
          <p:cNvSpPr txBox="1">
            <a:spLocks noChangeArrowheads="1"/>
          </p:cNvSpPr>
          <p:nvPr/>
        </p:nvSpPr>
        <p:spPr bwMode="auto">
          <a:xfrm>
            <a:off x="0" y="1700213"/>
            <a:ext cx="889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en términos de las especies predominantes en disolución es:</a:t>
            </a:r>
            <a:endParaRPr lang="es-ES" altLang="es-MX" sz="2400">
              <a:latin typeface="Arial" panose="020B0604020202020204" pitchFamily="34" charset="0"/>
            </a:endParaRPr>
          </a:p>
        </p:txBody>
      </p:sp>
      <p:sp>
        <p:nvSpPr>
          <p:cNvPr id="37895" name="Text Box 10">
            <a:extLst>
              <a:ext uri="{FF2B5EF4-FFF2-40B4-BE49-F238E27FC236}">
                <a16:creationId xmlns:a16="http://schemas.microsoft.com/office/drawing/2014/main" id="{88166977-E187-4895-80F4-33E8413B3484}"/>
              </a:ext>
            </a:extLst>
          </p:cNvPr>
          <p:cNvSpPr txBox="1">
            <a:spLocks noChangeArrowheads="1"/>
          </p:cNvSpPr>
          <p:nvPr/>
        </p:nvSpPr>
        <p:spPr bwMode="auto">
          <a:xfrm>
            <a:off x="250825" y="3141663"/>
            <a:ext cx="734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Los siguientes equilibrios se establecen rápidamente</a:t>
            </a:r>
            <a:endParaRPr lang="es-ES" altLang="es-MX" sz="2400">
              <a:latin typeface="Arial" panose="020B0604020202020204" pitchFamily="34" charset="0"/>
            </a:endParaRPr>
          </a:p>
        </p:txBody>
      </p:sp>
      <p:pic>
        <p:nvPicPr>
          <p:cNvPr id="37896" name="Picture 11">
            <a:extLst>
              <a:ext uri="{FF2B5EF4-FFF2-40B4-BE49-F238E27FC236}">
                <a16:creationId xmlns:a16="http://schemas.microsoft.com/office/drawing/2014/main" id="{0BA20A15-D8BE-4265-9754-96F583749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3573463"/>
            <a:ext cx="4032250"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4">
            <a:extLst>
              <a:ext uri="{FF2B5EF4-FFF2-40B4-BE49-F238E27FC236}">
                <a16:creationId xmlns:a16="http://schemas.microsoft.com/office/drawing/2014/main" id="{8019BE4C-9306-424E-81AA-CB21754D1EB8}"/>
              </a:ext>
            </a:extLst>
          </p:cNvPr>
          <p:cNvGraphicFramePr>
            <a:graphicFrameLocks noChangeAspect="1"/>
          </p:cNvGraphicFramePr>
          <p:nvPr/>
        </p:nvGraphicFramePr>
        <p:xfrm>
          <a:off x="1285875" y="1643063"/>
          <a:ext cx="6192838" cy="1628775"/>
        </p:xfrm>
        <a:graphic>
          <a:graphicData uri="http://schemas.openxmlformats.org/presentationml/2006/ole">
            <mc:AlternateContent xmlns:mc="http://schemas.openxmlformats.org/markup-compatibility/2006">
              <mc:Choice xmlns:v="urn:schemas-microsoft-com:vml" Requires="v">
                <p:oleObj spid="_x0000_s38924" name="Imagen de mapa de bits" r:id="rId3" imgW="6373115" imgH="1676634" progId="Paint.Picture">
                  <p:embed/>
                </p:oleObj>
              </mc:Choice>
              <mc:Fallback>
                <p:oleObj name="Imagen de mapa de bits" r:id="rId3" imgW="6373115" imgH="167663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1643063"/>
                        <a:ext cx="6192838"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5" name="Object 5">
            <a:extLst>
              <a:ext uri="{FF2B5EF4-FFF2-40B4-BE49-F238E27FC236}">
                <a16:creationId xmlns:a16="http://schemas.microsoft.com/office/drawing/2014/main" id="{23290556-E533-4C34-AD59-D350A27F782A}"/>
              </a:ext>
            </a:extLst>
          </p:cNvPr>
          <p:cNvGraphicFramePr>
            <a:graphicFrameLocks noChangeAspect="1"/>
          </p:cNvGraphicFramePr>
          <p:nvPr/>
        </p:nvGraphicFramePr>
        <p:xfrm>
          <a:off x="3500438" y="5643563"/>
          <a:ext cx="2219325" cy="838200"/>
        </p:xfrm>
        <a:graphic>
          <a:graphicData uri="http://schemas.openxmlformats.org/presentationml/2006/ole">
            <mc:AlternateContent xmlns:mc="http://schemas.openxmlformats.org/markup-compatibility/2006">
              <mc:Choice xmlns:v="urn:schemas-microsoft-com:vml" Requires="v">
                <p:oleObj spid="_x0000_s38925" name="Imagen de mapa de bits" r:id="rId5" imgW="2219635" imgH="838095" progId="Paint.Picture">
                  <p:embed/>
                </p:oleObj>
              </mc:Choice>
              <mc:Fallback>
                <p:oleObj name="Imagen de mapa de bits" r:id="rId5" imgW="2219635" imgH="838095"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5643563"/>
                        <a:ext cx="22193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Text Box 6">
            <a:extLst>
              <a:ext uri="{FF2B5EF4-FFF2-40B4-BE49-F238E27FC236}">
                <a16:creationId xmlns:a16="http://schemas.microsoft.com/office/drawing/2014/main" id="{B328FBC5-D071-4E24-953D-C08B4E8971ED}"/>
              </a:ext>
            </a:extLst>
          </p:cNvPr>
          <p:cNvSpPr txBox="1">
            <a:spLocks noChangeArrowheads="1"/>
          </p:cNvSpPr>
          <p:nvPr/>
        </p:nvSpPr>
        <p:spPr bwMode="auto">
          <a:xfrm>
            <a:off x="395288" y="404813"/>
            <a:ext cx="8424862"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150000"/>
              </a:lnSpc>
              <a:spcBef>
                <a:spcPct val="50000"/>
              </a:spcBef>
              <a:buClrTx/>
              <a:buSzTx/>
              <a:buFontTx/>
              <a:buNone/>
            </a:pPr>
            <a:r>
              <a:rPr lang="es-MX" altLang="es-MX" sz="2400">
                <a:latin typeface="Arial" panose="020B0604020202020204" pitchFamily="34" charset="0"/>
              </a:rPr>
              <a:t>Mediante las sustituciones adecuadas se puede mostrar que las siguientes expresiones son equivalentes:</a:t>
            </a:r>
            <a:endParaRPr lang="es-ES" altLang="es-MX" sz="2400">
              <a:latin typeface="Arial" panose="020B0604020202020204" pitchFamily="34" charset="0"/>
            </a:endParaRPr>
          </a:p>
        </p:txBody>
      </p:sp>
      <p:sp>
        <p:nvSpPr>
          <p:cNvPr id="38917" name="Text Box 7">
            <a:extLst>
              <a:ext uri="{FF2B5EF4-FFF2-40B4-BE49-F238E27FC236}">
                <a16:creationId xmlns:a16="http://schemas.microsoft.com/office/drawing/2014/main" id="{81FA0FFC-DFFA-49CA-9AB5-24457053C00C}"/>
              </a:ext>
            </a:extLst>
          </p:cNvPr>
          <p:cNvSpPr txBox="1">
            <a:spLocks noChangeArrowheads="1"/>
          </p:cNvSpPr>
          <p:nvPr/>
        </p:nvSpPr>
        <p:spPr bwMode="auto">
          <a:xfrm>
            <a:off x="357188" y="3357563"/>
            <a:ext cx="8207375"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lnSpc>
                <a:spcPct val="150000"/>
              </a:lnSpc>
              <a:spcBef>
                <a:spcPct val="50000"/>
              </a:spcBef>
              <a:buClrTx/>
              <a:buSzTx/>
              <a:buFontTx/>
              <a:buNone/>
            </a:pPr>
            <a:r>
              <a:rPr lang="es-MX" altLang="es-MX" sz="2400">
                <a:latin typeface="Arial" panose="020B0604020202020204" pitchFamily="34" charset="0"/>
              </a:rPr>
              <a:t>No tiene sentido discutir si los datos cinéticos apoyan la reacción bimolecular de HOCl con HC</a:t>
            </a:r>
            <a:r>
              <a:rPr lang="es-MX" altLang="es-MX" sz="2400" baseline="-25000">
                <a:latin typeface="Arial" panose="020B0604020202020204" pitchFamily="34" charset="0"/>
              </a:rPr>
              <a:t>2</a:t>
            </a:r>
            <a:r>
              <a:rPr lang="es-MX" altLang="es-MX" sz="2400">
                <a:latin typeface="Arial" panose="020B0604020202020204" pitchFamily="34" charset="0"/>
              </a:rPr>
              <a:t>O</a:t>
            </a:r>
            <a:r>
              <a:rPr lang="es-MX" altLang="es-MX" sz="2400" baseline="-25000">
                <a:latin typeface="Arial" panose="020B0604020202020204" pitchFamily="34" charset="0"/>
              </a:rPr>
              <a:t>4</a:t>
            </a:r>
            <a:r>
              <a:rPr lang="es-MX" altLang="es-MX" sz="2800" b="1" baseline="30000">
                <a:latin typeface="Arial" panose="020B0604020202020204" pitchFamily="34" charset="0"/>
              </a:rPr>
              <a:t>-</a:t>
            </a:r>
            <a:r>
              <a:rPr lang="es-MX" altLang="es-MX" sz="2400">
                <a:latin typeface="Arial" panose="020B0604020202020204" pitchFamily="34" charset="0"/>
              </a:rPr>
              <a:t> o de HClO con ácido oxálico. Por lo que la primera expresión de rapidez permancece como la más adecuada.</a:t>
            </a:r>
            <a:endParaRPr lang="es-ES" altLang="es-MX" sz="2800" b="1">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a:extLst>
              <a:ext uri="{FF2B5EF4-FFF2-40B4-BE49-F238E27FC236}">
                <a16:creationId xmlns:a16="http://schemas.microsoft.com/office/drawing/2014/main" id="{C1F7E310-B310-433D-AFA4-5A3198C57573}"/>
              </a:ext>
            </a:extLst>
          </p:cNvPr>
          <p:cNvGraphicFramePr>
            <a:graphicFrameLocks noChangeAspect="1"/>
          </p:cNvGraphicFramePr>
          <p:nvPr/>
        </p:nvGraphicFramePr>
        <p:xfrm>
          <a:off x="1357313" y="1428750"/>
          <a:ext cx="6126162" cy="1000125"/>
        </p:xfrm>
        <a:graphic>
          <a:graphicData uri="http://schemas.openxmlformats.org/presentationml/2006/ole">
            <mc:AlternateContent xmlns:mc="http://schemas.openxmlformats.org/markup-compatibility/2006">
              <mc:Choice xmlns:v="urn:schemas-microsoft-com:vml" Requires="v">
                <p:oleObj spid="_x0000_s39951" name="Imagen de mapa de bits" r:id="rId3" imgW="6125430" imgH="1000000" progId="Paint.Picture">
                  <p:embed/>
                </p:oleObj>
              </mc:Choice>
              <mc:Fallback>
                <p:oleObj name="Imagen de mapa de bits" r:id="rId3" imgW="6125430" imgH="100000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428750"/>
                        <a:ext cx="6126162"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4">
            <a:extLst>
              <a:ext uri="{FF2B5EF4-FFF2-40B4-BE49-F238E27FC236}">
                <a16:creationId xmlns:a16="http://schemas.microsoft.com/office/drawing/2014/main" id="{CEDE3EA8-8709-418A-8948-035E90903030}"/>
              </a:ext>
            </a:extLst>
          </p:cNvPr>
          <p:cNvGraphicFramePr>
            <a:graphicFrameLocks noChangeAspect="1"/>
          </p:cNvGraphicFramePr>
          <p:nvPr/>
        </p:nvGraphicFramePr>
        <p:xfrm>
          <a:off x="2857500" y="4929188"/>
          <a:ext cx="3295650" cy="704850"/>
        </p:xfrm>
        <a:graphic>
          <a:graphicData uri="http://schemas.openxmlformats.org/presentationml/2006/ole">
            <mc:AlternateContent xmlns:mc="http://schemas.openxmlformats.org/markup-compatibility/2006">
              <mc:Choice xmlns:v="urn:schemas-microsoft-com:vml" Requires="v">
                <p:oleObj spid="_x0000_s39952" name="Imagen de mapa de bits" r:id="rId5" imgW="3296110" imgH="704948" progId="Paint.Picture">
                  <p:embed/>
                </p:oleObj>
              </mc:Choice>
              <mc:Fallback>
                <p:oleObj name="Imagen de mapa de bits" r:id="rId5" imgW="3296110" imgH="704948"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4929188"/>
                        <a:ext cx="32956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0" name="Text Box 6">
            <a:extLst>
              <a:ext uri="{FF2B5EF4-FFF2-40B4-BE49-F238E27FC236}">
                <a16:creationId xmlns:a16="http://schemas.microsoft.com/office/drawing/2014/main" id="{5F41D943-E208-446D-BF17-CB53852BB199}"/>
              </a:ext>
            </a:extLst>
          </p:cNvPr>
          <p:cNvSpPr txBox="1">
            <a:spLocks noChangeArrowheads="1"/>
          </p:cNvSpPr>
          <p:nvPr/>
        </p:nvSpPr>
        <p:spPr bwMode="auto">
          <a:xfrm>
            <a:off x="395288" y="260350"/>
            <a:ext cx="835342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lnSpc>
                <a:spcPct val="150000"/>
              </a:lnSpc>
              <a:spcBef>
                <a:spcPct val="50000"/>
              </a:spcBef>
              <a:buClrTx/>
              <a:buSzTx/>
              <a:buFontTx/>
              <a:buNone/>
            </a:pPr>
            <a:r>
              <a:rPr lang="es-MX" altLang="es-MX" sz="2400">
                <a:latin typeface="Arial" panose="020B0604020202020204" pitchFamily="34" charset="0"/>
              </a:rPr>
              <a:t>La reacción de permanganato con un compuesto de Fe(II) tiene la siguiente ley de rapidez:</a:t>
            </a:r>
            <a:endParaRPr lang="es-ES" altLang="es-MX" sz="2400">
              <a:latin typeface="Arial" panose="020B0604020202020204" pitchFamily="34" charset="0"/>
            </a:endParaRPr>
          </a:p>
        </p:txBody>
      </p:sp>
      <p:sp>
        <p:nvSpPr>
          <p:cNvPr id="39941" name="Text Box 7">
            <a:extLst>
              <a:ext uri="{FF2B5EF4-FFF2-40B4-BE49-F238E27FC236}">
                <a16:creationId xmlns:a16="http://schemas.microsoft.com/office/drawing/2014/main" id="{78E66778-6EF1-4C84-879A-DAF9D950B55C}"/>
              </a:ext>
            </a:extLst>
          </p:cNvPr>
          <p:cNvSpPr txBox="1">
            <a:spLocks noChangeArrowheads="1"/>
          </p:cNvSpPr>
          <p:nvPr/>
        </p:nvSpPr>
        <p:spPr bwMode="auto">
          <a:xfrm>
            <a:off x="214313" y="2571750"/>
            <a:ext cx="86423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lnSpc>
                <a:spcPct val="150000"/>
              </a:lnSpc>
              <a:spcBef>
                <a:spcPct val="50000"/>
              </a:spcBef>
              <a:buClrTx/>
              <a:buSzTx/>
              <a:buFontTx/>
              <a:buNone/>
            </a:pPr>
            <a:r>
              <a:rPr lang="es-MX" altLang="es-MX" sz="2400">
                <a:latin typeface="Arial" panose="020B0604020202020204" pitchFamily="34" charset="0"/>
              </a:rPr>
              <a:t>Donde k</a:t>
            </a:r>
            <a:r>
              <a:rPr lang="es-MX" altLang="es-MX" sz="2400" baseline="-25000">
                <a:latin typeface="Arial" panose="020B0604020202020204" pitchFamily="34" charset="0"/>
              </a:rPr>
              <a:t>1</a:t>
            </a:r>
            <a:r>
              <a:rPr lang="es-MX" altLang="es-MX" sz="2400">
                <a:latin typeface="Arial" panose="020B0604020202020204" pitchFamily="34" charset="0"/>
              </a:rPr>
              <a:t> = (6.1</a:t>
            </a:r>
            <a:r>
              <a:rPr lang="es-MX" altLang="es-MX" sz="2400">
                <a:latin typeface="Arial" panose="020B0604020202020204" pitchFamily="34" charset="0"/>
                <a:sym typeface="Symbol" panose="05050102010706020507" pitchFamily="18" charset="2"/>
              </a:rPr>
              <a:t>2.2) x 10</a:t>
            </a:r>
            <a:r>
              <a:rPr lang="es-MX" altLang="es-MX" sz="2400" baseline="30000">
                <a:latin typeface="Arial" panose="020B0604020202020204" pitchFamily="34" charset="0"/>
                <a:sym typeface="Symbol" panose="05050102010706020507" pitchFamily="18" charset="2"/>
              </a:rPr>
              <a:t>-3</a:t>
            </a:r>
            <a:r>
              <a:rPr lang="es-MX" altLang="es-MX" sz="2400">
                <a:latin typeface="Arial" panose="020B0604020202020204" pitchFamily="34" charset="0"/>
                <a:sym typeface="Symbol" panose="05050102010706020507" pitchFamily="18" charset="2"/>
              </a:rPr>
              <a:t> M</a:t>
            </a:r>
            <a:r>
              <a:rPr lang="es-MX" altLang="es-MX" sz="2400" baseline="30000">
                <a:latin typeface="Arial" panose="020B0604020202020204" pitchFamily="34" charset="0"/>
                <a:sym typeface="Symbol" panose="05050102010706020507" pitchFamily="18" charset="2"/>
              </a:rPr>
              <a:t>-1</a:t>
            </a:r>
            <a:r>
              <a:rPr lang="es-MX" altLang="es-MX" sz="2400">
                <a:latin typeface="Arial" panose="020B0604020202020204" pitchFamily="34" charset="0"/>
                <a:sym typeface="Symbol" panose="05050102010706020507" pitchFamily="18" charset="2"/>
              </a:rPr>
              <a:t>s</a:t>
            </a:r>
            <a:r>
              <a:rPr lang="es-MX" altLang="es-MX" sz="2400" baseline="30000">
                <a:latin typeface="Arial" panose="020B0604020202020204" pitchFamily="34" charset="0"/>
                <a:sym typeface="Symbol" panose="05050102010706020507" pitchFamily="18" charset="2"/>
              </a:rPr>
              <a:t>-1</a:t>
            </a:r>
            <a:r>
              <a:rPr lang="es-MX" altLang="es-MX" sz="2400">
                <a:latin typeface="Arial" panose="020B0604020202020204" pitchFamily="34" charset="0"/>
                <a:sym typeface="Symbol" panose="05050102010706020507" pitchFamily="18" charset="2"/>
              </a:rPr>
              <a:t> y k</a:t>
            </a:r>
            <a:r>
              <a:rPr lang="es-MX" altLang="es-MX" sz="2400" baseline="-25000">
                <a:latin typeface="Arial" panose="020B0604020202020204" pitchFamily="34" charset="0"/>
                <a:sym typeface="Symbol" panose="05050102010706020507" pitchFamily="18" charset="2"/>
              </a:rPr>
              <a:t>2</a:t>
            </a:r>
            <a:r>
              <a:rPr lang="es-MX" altLang="es-MX" sz="2400">
                <a:latin typeface="Arial" panose="020B0604020202020204" pitchFamily="34" charset="0"/>
                <a:sym typeface="Symbol" panose="05050102010706020507" pitchFamily="18" charset="2"/>
              </a:rPr>
              <a:t> = (7.42 0.11) x 10</a:t>
            </a:r>
            <a:r>
              <a:rPr lang="es-MX" altLang="es-MX" sz="2400" baseline="30000">
                <a:latin typeface="Arial" panose="020B0604020202020204" pitchFamily="34" charset="0"/>
                <a:sym typeface="Symbol" panose="05050102010706020507" pitchFamily="18" charset="2"/>
              </a:rPr>
              <a:t>5</a:t>
            </a:r>
            <a:r>
              <a:rPr lang="es-MX" altLang="es-MX" sz="2400">
                <a:latin typeface="Arial" panose="020B0604020202020204" pitchFamily="34" charset="0"/>
                <a:sym typeface="Symbol" panose="05050102010706020507" pitchFamily="18" charset="2"/>
              </a:rPr>
              <a:t> M</a:t>
            </a:r>
            <a:r>
              <a:rPr lang="es-MX" altLang="es-MX" sz="2400" baseline="30000">
                <a:latin typeface="Arial" panose="020B0604020202020204" pitchFamily="34" charset="0"/>
                <a:sym typeface="Symbol" panose="05050102010706020507" pitchFamily="18" charset="2"/>
              </a:rPr>
              <a:t>-2</a:t>
            </a:r>
            <a:r>
              <a:rPr lang="es-MX" altLang="es-MX" sz="2400">
                <a:latin typeface="Arial" panose="020B0604020202020204" pitchFamily="34" charset="0"/>
                <a:sym typeface="Symbol" panose="05050102010706020507" pitchFamily="18" charset="2"/>
              </a:rPr>
              <a:t> s</a:t>
            </a:r>
            <a:r>
              <a:rPr lang="es-MX" altLang="es-MX" sz="2400" baseline="30000">
                <a:latin typeface="Arial" panose="020B0604020202020204" pitchFamily="34" charset="0"/>
                <a:sym typeface="Symbol" panose="05050102010706020507" pitchFamily="18" charset="2"/>
              </a:rPr>
              <a:t>-1</a:t>
            </a:r>
            <a:r>
              <a:rPr lang="es-MX" altLang="es-MX" sz="2400">
                <a:latin typeface="Arial" panose="020B0604020202020204" pitchFamily="34" charset="0"/>
                <a:sym typeface="Symbol" panose="05050102010706020507" pitchFamily="18" charset="2"/>
              </a:rPr>
              <a:t>. El segundo término se puede interpretar como:</a:t>
            </a:r>
          </a:p>
        </p:txBody>
      </p:sp>
      <p:sp>
        <p:nvSpPr>
          <p:cNvPr id="39942" name="Text Box 8">
            <a:extLst>
              <a:ext uri="{FF2B5EF4-FFF2-40B4-BE49-F238E27FC236}">
                <a16:creationId xmlns:a16="http://schemas.microsoft.com/office/drawing/2014/main" id="{8A33AAC7-AD45-4D5B-95A6-9AB557D21F65}"/>
              </a:ext>
            </a:extLst>
          </p:cNvPr>
          <p:cNvSpPr txBox="1">
            <a:spLocks noChangeArrowheads="1"/>
          </p:cNvSpPr>
          <p:nvPr/>
        </p:nvSpPr>
        <p:spPr bwMode="auto">
          <a:xfrm>
            <a:off x="214313" y="44291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k</a:t>
            </a:r>
            <a:r>
              <a:rPr lang="es-MX" altLang="es-MX" sz="2400" baseline="-25000">
                <a:latin typeface="Arial" panose="020B0604020202020204" pitchFamily="34" charset="0"/>
              </a:rPr>
              <a:t>2</a:t>
            </a:r>
            <a:r>
              <a:rPr lang="es-MX" altLang="es-MX" sz="2400">
                <a:latin typeface="Arial" panose="020B0604020202020204" pitchFamily="34" charset="0"/>
              </a:rPr>
              <a:t>’= k</a:t>
            </a:r>
            <a:r>
              <a:rPr lang="es-MX" altLang="es-MX" sz="2400" baseline="-25000">
                <a:latin typeface="Arial" panose="020B0604020202020204" pitchFamily="34" charset="0"/>
              </a:rPr>
              <a:t>2</a:t>
            </a:r>
            <a:r>
              <a:rPr lang="es-MX" altLang="es-MX" sz="2400">
                <a:latin typeface="Arial" panose="020B0604020202020204" pitchFamily="34" charset="0"/>
              </a:rPr>
              <a:t>K</a:t>
            </a:r>
            <a:r>
              <a:rPr lang="es-MX" altLang="es-MX" sz="2400" baseline="-25000">
                <a:latin typeface="Arial" panose="020B0604020202020204" pitchFamily="34" charset="0"/>
              </a:rPr>
              <a:t>a</a:t>
            </a:r>
            <a:endParaRPr lang="es-ES" altLang="es-MX" sz="2400">
              <a:latin typeface="Arial" panose="020B0604020202020204" pitchFamily="34" charset="0"/>
            </a:endParaRPr>
          </a:p>
        </p:txBody>
      </p:sp>
      <p:sp>
        <p:nvSpPr>
          <p:cNvPr id="39943" name="Text Box 9">
            <a:extLst>
              <a:ext uri="{FF2B5EF4-FFF2-40B4-BE49-F238E27FC236}">
                <a16:creationId xmlns:a16="http://schemas.microsoft.com/office/drawing/2014/main" id="{F9D812C9-4BB8-47E5-B6A5-9512B99562B9}"/>
              </a:ext>
            </a:extLst>
          </p:cNvPr>
          <p:cNvSpPr txBox="1">
            <a:spLocks noChangeArrowheads="1"/>
          </p:cNvSpPr>
          <p:nvPr/>
        </p:nvSpPr>
        <p:spPr bwMode="auto">
          <a:xfrm>
            <a:off x="395288" y="5876925"/>
            <a:ext cx="820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K</a:t>
            </a:r>
            <a:r>
              <a:rPr lang="es-MX" altLang="es-MX" sz="2400" baseline="-25000">
                <a:latin typeface="Arial" panose="020B0604020202020204" pitchFamily="34" charset="0"/>
              </a:rPr>
              <a:t>a </a:t>
            </a:r>
            <a:r>
              <a:rPr lang="es-MX" altLang="es-MX" sz="2400">
                <a:latin typeface="Arial" panose="020B0604020202020204" pitchFamily="34" charset="0"/>
                <a:sym typeface="Symbol" panose="05050102010706020507" pitchFamily="18" charset="2"/>
              </a:rPr>
              <a:t>~ 3 x 10</a:t>
            </a:r>
            <a:r>
              <a:rPr lang="es-MX" altLang="es-MX" sz="2400" baseline="30000">
                <a:latin typeface="Arial" panose="020B0604020202020204" pitchFamily="34" charset="0"/>
                <a:sym typeface="Symbol" panose="05050102010706020507" pitchFamily="18" charset="2"/>
              </a:rPr>
              <a:t>2</a:t>
            </a:r>
            <a:r>
              <a:rPr lang="es-MX" altLang="es-MX" sz="2400">
                <a:latin typeface="Arial" panose="020B0604020202020204" pitchFamily="34" charset="0"/>
                <a:sym typeface="Symbol" panose="05050102010706020507" pitchFamily="18" charset="2"/>
              </a:rPr>
              <a:t> M, k</a:t>
            </a:r>
            <a:r>
              <a:rPr lang="es-MX" altLang="es-MX" sz="2400" baseline="-25000">
                <a:latin typeface="Arial" panose="020B0604020202020204" pitchFamily="34" charset="0"/>
                <a:sym typeface="Symbol" panose="05050102010706020507" pitchFamily="18" charset="2"/>
              </a:rPr>
              <a:t>2</a:t>
            </a:r>
            <a:r>
              <a:rPr lang="es-MX" altLang="es-MX" sz="2400">
                <a:latin typeface="Arial" panose="020B0604020202020204" pitchFamily="34" charset="0"/>
                <a:sym typeface="Symbol" panose="05050102010706020507" pitchFamily="18" charset="2"/>
              </a:rPr>
              <a:t>’ ~ 2 x 10</a:t>
            </a:r>
            <a:r>
              <a:rPr lang="es-MX" altLang="es-MX" sz="2400" baseline="30000">
                <a:latin typeface="Arial" panose="020B0604020202020204" pitchFamily="34" charset="0"/>
                <a:sym typeface="Symbol" panose="05050102010706020507" pitchFamily="18" charset="2"/>
              </a:rPr>
              <a:t>8</a:t>
            </a:r>
            <a:r>
              <a:rPr lang="es-MX" altLang="es-MX" sz="2400">
                <a:latin typeface="Arial" panose="020B0604020202020204" pitchFamily="34" charset="0"/>
                <a:sym typeface="Symbol" panose="05050102010706020507" pitchFamily="18" charset="2"/>
              </a:rPr>
              <a:t> M</a:t>
            </a:r>
            <a:r>
              <a:rPr lang="es-MX" altLang="es-MX" sz="2400" baseline="30000">
                <a:latin typeface="Arial" panose="020B0604020202020204" pitchFamily="34" charset="0"/>
                <a:sym typeface="Symbol" panose="05050102010706020507" pitchFamily="18" charset="2"/>
              </a:rPr>
              <a:t>-1</a:t>
            </a:r>
            <a:r>
              <a:rPr lang="es-MX" altLang="es-MX" sz="2400">
                <a:latin typeface="Arial" panose="020B0604020202020204" pitchFamily="34" charset="0"/>
                <a:sym typeface="Symbol" panose="05050102010706020507" pitchFamily="18" charset="2"/>
              </a:rPr>
              <a:t> s</a:t>
            </a:r>
            <a:r>
              <a:rPr lang="es-MX" altLang="es-MX" sz="2400" baseline="30000">
                <a:latin typeface="Arial" panose="020B0604020202020204" pitchFamily="34" charset="0"/>
                <a:sym typeface="Symbol" panose="05050102010706020507" pitchFamily="18" charset="2"/>
              </a:rPr>
              <a:t>-1</a:t>
            </a:r>
            <a:r>
              <a:rPr lang="es-MX" altLang="es-MX" sz="2400">
                <a:latin typeface="Arial" panose="020B0604020202020204" pitchFamily="34" charset="0"/>
                <a:sym typeface="Symbol" panose="05050102010706020507" pitchFamily="18" charset="2"/>
              </a:rPr>
              <a:t>.</a:t>
            </a:r>
          </a:p>
        </p:txBody>
      </p:sp>
      <p:pic>
        <p:nvPicPr>
          <p:cNvPr id="39944" name="Picture 12">
            <a:extLst>
              <a:ext uri="{FF2B5EF4-FFF2-40B4-BE49-F238E27FC236}">
                <a16:creationId xmlns:a16="http://schemas.microsoft.com/office/drawing/2014/main" id="{FEC027AF-9937-4B82-BA7E-C9F471790B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625" y="3857625"/>
            <a:ext cx="569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4">
            <a:extLst>
              <a:ext uri="{FF2B5EF4-FFF2-40B4-BE49-F238E27FC236}">
                <a16:creationId xmlns:a16="http://schemas.microsoft.com/office/drawing/2014/main" id="{B84ED38E-5DFE-4A66-B2DC-B1F9BD0000E4}"/>
              </a:ext>
            </a:extLst>
          </p:cNvPr>
          <p:cNvGraphicFramePr>
            <a:graphicFrameLocks noChangeAspect="1"/>
          </p:cNvGraphicFramePr>
          <p:nvPr/>
        </p:nvGraphicFramePr>
        <p:xfrm>
          <a:off x="2916238" y="836613"/>
          <a:ext cx="3086100" cy="542925"/>
        </p:xfrm>
        <a:graphic>
          <a:graphicData uri="http://schemas.openxmlformats.org/presentationml/2006/ole">
            <mc:AlternateContent xmlns:mc="http://schemas.openxmlformats.org/markup-compatibility/2006">
              <mc:Choice xmlns:v="urn:schemas-microsoft-com:vml" Requires="v">
                <p:oleObj spid="_x0000_s40977" name="Imagen de mapa de bits" r:id="rId3" imgW="3086531" imgH="542857" progId="Paint.Picture">
                  <p:embed/>
                </p:oleObj>
              </mc:Choice>
              <mc:Fallback>
                <p:oleObj name="Imagen de mapa de bits" r:id="rId3" imgW="3086531" imgH="542857"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836613"/>
                        <a:ext cx="30861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3" name="Text Box 6">
            <a:extLst>
              <a:ext uri="{FF2B5EF4-FFF2-40B4-BE49-F238E27FC236}">
                <a16:creationId xmlns:a16="http://schemas.microsoft.com/office/drawing/2014/main" id="{DB5A8792-B4D5-4C54-8A8F-EB03E042BCEB}"/>
              </a:ext>
            </a:extLst>
          </p:cNvPr>
          <p:cNvSpPr txBox="1">
            <a:spLocks noChangeArrowheads="1"/>
          </p:cNvSpPr>
          <p:nvPr/>
        </p:nvSpPr>
        <p:spPr bwMode="auto">
          <a:xfrm>
            <a:off x="323850" y="260350"/>
            <a:ext cx="856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Se presenta otro ejemplo (en KOH 1.0 M):</a:t>
            </a:r>
            <a:endParaRPr lang="es-ES" altLang="es-MX" sz="2400">
              <a:latin typeface="Arial" panose="020B0604020202020204" pitchFamily="34" charset="0"/>
            </a:endParaRPr>
          </a:p>
        </p:txBody>
      </p:sp>
      <p:graphicFrame>
        <p:nvGraphicFramePr>
          <p:cNvPr id="40964" name="Object 7">
            <a:extLst>
              <a:ext uri="{FF2B5EF4-FFF2-40B4-BE49-F238E27FC236}">
                <a16:creationId xmlns:a16="http://schemas.microsoft.com/office/drawing/2014/main" id="{41FAD9EC-0469-4900-BCCB-FF7E75E743C7}"/>
              </a:ext>
            </a:extLst>
          </p:cNvPr>
          <p:cNvGraphicFramePr>
            <a:graphicFrameLocks noChangeAspect="1"/>
          </p:cNvGraphicFramePr>
          <p:nvPr/>
        </p:nvGraphicFramePr>
        <p:xfrm>
          <a:off x="2627313" y="2133600"/>
          <a:ext cx="3381375" cy="790575"/>
        </p:xfrm>
        <a:graphic>
          <a:graphicData uri="http://schemas.openxmlformats.org/presentationml/2006/ole">
            <mc:AlternateContent xmlns:mc="http://schemas.openxmlformats.org/markup-compatibility/2006">
              <mc:Choice xmlns:v="urn:schemas-microsoft-com:vml" Requires="v">
                <p:oleObj spid="_x0000_s40978" name="Imagen de mapa de bits" r:id="rId5" imgW="3381847" imgH="790476" progId="Paint.Picture">
                  <p:embed/>
                </p:oleObj>
              </mc:Choice>
              <mc:Fallback>
                <p:oleObj name="Imagen de mapa de bits" r:id="rId5" imgW="3381847" imgH="790476"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2133600"/>
                        <a:ext cx="33813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5" name="Text Box 8">
            <a:extLst>
              <a:ext uri="{FF2B5EF4-FFF2-40B4-BE49-F238E27FC236}">
                <a16:creationId xmlns:a16="http://schemas.microsoft.com/office/drawing/2014/main" id="{91CAD676-1E9E-473C-969C-046DF9F15BE1}"/>
              </a:ext>
            </a:extLst>
          </p:cNvPr>
          <p:cNvSpPr txBox="1">
            <a:spLocks noChangeArrowheads="1"/>
          </p:cNvSpPr>
          <p:nvPr/>
        </p:nvSpPr>
        <p:spPr bwMode="auto">
          <a:xfrm>
            <a:off x="468313" y="1557338"/>
            <a:ext cx="799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La expresión de rapidez de reacción es:</a:t>
            </a:r>
            <a:endParaRPr lang="es-ES" altLang="es-MX" sz="2400">
              <a:latin typeface="Arial" panose="020B0604020202020204" pitchFamily="34" charset="0"/>
            </a:endParaRPr>
          </a:p>
        </p:txBody>
      </p:sp>
      <p:sp>
        <p:nvSpPr>
          <p:cNvPr id="40966" name="Text Box 9">
            <a:extLst>
              <a:ext uri="{FF2B5EF4-FFF2-40B4-BE49-F238E27FC236}">
                <a16:creationId xmlns:a16="http://schemas.microsoft.com/office/drawing/2014/main" id="{789F3028-A823-436E-8EDF-7DD44F9FCE77}"/>
              </a:ext>
            </a:extLst>
          </p:cNvPr>
          <p:cNvSpPr txBox="1">
            <a:spLocks noChangeArrowheads="1"/>
          </p:cNvSpPr>
          <p:nvPr/>
        </p:nvSpPr>
        <p:spPr bwMode="auto">
          <a:xfrm>
            <a:off x="179388" y="3071813"/>
            <a:ext cx="896461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lnSpc>
                <a:spcPct val="150000"/>
              </a:lnSpc>
              <a:spcBef>
                <a:spcPct val="50000"/>
              </a:spcBef>
              <a:buClrTx/>
              <a:buSzTx/>
              <a:buFontTx/>
              <a:buNone/>
            </a:pPr>
            <a:r>
              <a:rPr lang="es-MX" altLang="es-MX" sz="2400">
                <a:latin typeface="Arial" panose="020B0604020202020204" pitchFamily="34" charset="0"/>
              </a:rPr>
              <a:t>La composición del complejo activado es [H</a:t>
            </a:r>
            <a:r>
              <a:rPr lang="es-MX" altLang="es-MX" sz="2400" baseline="-25000">
                <a:latin typeface="Arial" panose="020B0604020202020204" pitchFamily="34" charset="0"/>
              </a:rPr>
              <a:t>2</a:t>
            </a:r>
            <a:r>
              <a:rPr lang="es-MX" altLang="es-MX" sz="2400">
                <a:latin typeface="Arial" panose="020B0604020202020204" pitchFamily="34" charset="0"/>
              </a:rPr>
              <a:t>O+I</a:t>
            </a:r>
            <a:r>
              <a:rPr lang="es-MX" altLang="es-MX" sz="2800" b="1" baseline="30000">
                <a:latin typeface="Arial" panose="020B0604020202020204" pitchFamily="34" charset="0"/>
              </a:rPr>
              <a:t>-</a:t>
            </a:r>
            <a:r>
              <a:rPr lang="es-MX" altLang="es-MX" sz="2400">
                <a:latin typeface="Arial" panose="020B0604020202020204" pitchFamily="34" charset="0"/>
              </a:rPr>
              <a:t>+OCl</a:t>
            </a:r>
            <a:r>
              <a:rPr lang="es-MX" altLang="es-MX" sz="2800" b="1" baseline="30000">
                <a:latin typeface="Arial" panose="020B0604020202020204" pitchFamily="34" charset="0"/>
              </a:rPr>
              <a:t>-</a:t>
            </a:r>
            <a:r>
              <a:rPr lang="es-MX" altLang="es-MX" sz="2400" baseline="30000">
                <a:latin typeface="Arial" panose="020B0604020202020204" pitchFamily="34" charset="0"/>
              </a:rPr>
              <a:t> </a:t>
            </a:r>
            <a:r>
              <a:rPr lang="es-MX" altLang="es-MX" sz="2400">
                <a:latin typeface="Arial" panose="020B0604020202020204" pitchFamily="34" charset="0"/>
              </a:rPr>
              <a:t>-OH</a:t>
            </a:r>
            <a:r>
              <a:rPr lang="es-MX" altLang="es-MX" sz="2800" b="1" baseline="30000">
                <a:latin typeface="Arial" panose="020B0604020202020204" pitchFamily="34" charset="0"/>
              </a:rPr>
              <a:t>-</a:t>
            </a:r>
            <a:r>
              <a:rPr lang="es-MX" altLang="es-MX" sz="2800">
                <a:latin typeface="Arial" panose="020B0604020202020204" pitchFamily="34" charset="0"/>
              </a:rPr>
              <a:t>]</a:t>
            </a:r>
            <a:r>
              <a:rPr lang="es-MX" altLang="es-MX" sz="2800" baseline="30000">
                <a:latin typeface="Arial" panose="020B0604020202020204" pitchFamily="34" charset="0"/>
                <a:cs typeface="Arial" panose="020B0604020202020204" pitchFamily="34" charset="0"/>
              </a:rPr>
              <a:t>≠</a:t>
            </a:r>
            <a:r>
              <a:rPr lang="es-MX" altLang="es-MX" sz="2800">
                <a:latin typeface="Arial" panose="020B0604020202020204" pitchFamily="34" charset="0"/>
                <a:cs typeface="Arial" panose="020B0604020202020204" pitchFamily="34" charset="0"/>
              </a:rPr>
              <a:t>, lo que sugiere el siguiente mecanismo:</a:t>
            </a:r>
            <a:endParaRPr lang="es-MX" altLang="es-MX" sz="2800" baseline="30000">
              <a:latin typeface="Arial" panose="020B0604020202020204" pitchFamily="34" charset="0"/>
              <a:cs typeface="Arial" panose="020B0604020202020204" pitchFamily="34" charset="0"/>
            </a:endParaRPr>
          </a:p>
        </p:txBody>
      </p:sp>
      <p:graphicFrame>
        <p:nvGraphicFramePr>
          <p:cNvPr id="40967" name="Object 10">
            <a:extLst>
              <a:ext uri="{FF2B5EF4-FFF2-40B4-BE49-F238E27FC236}">
                <a16:creationId xmlns:a16="http://schemas.microsoft.com/office/drawing/2014/main" id="{12F3D651-1088-4E1F-8777-12A7AFD16B88}"/>
              </a:ext>
            </a:extLst>
          </p:cNvPr>
          <p:cNvGraphicFramePr>
            <a:graphicFrameLocks noChangeAspect="1"/>
          </p:cNvGraphicFramePr>
          <p:nvPr/>
        </p:nvGraphicFramePr>
        <p:xfrm>
          <a:off x="2071688" y="4643438"/>
          <a:ext cx="4552950" cy="1638300"/>
        </p:xfrm>
        <a:graphic>
          <a:graphicData uri="http://schemas.openxmlformats.org/presentationml/2006/ole">
            <mc:AlternateContent xmlns:mc="http://schemas.openxmlformats.org/markup-compatibility/2006">
              <mc:Choice xmlns:v="urn:schemas-microsoft-com:vml" Requires="v">
                <p:oleObj spid="_x0000_s40979" name="Imagen de mapa de bits" r:id="rId7" imgW="4552381" imgH="1638529" progId="Paint.Picture">
                  <p:embed/>
                </p:oleObj>
              </mc:Choice>
              <mc:Fallback>
                <p:oleObj name="Imagen de mapa de bits" r:id="rId7" imgW="4552381" imgH="1638529" progId="Paint.Picture">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1688" y="4643438"/>
                        <a:ext cx="45529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7">
            <a:extLst>
              <a:ext uri="{FF2B5EF4-FFF2-40B4-BE49-F238E27FC236}">
                <a16:creationId xmlns:a16="http://schemas.microsoft.com/office/drawing/2014/main" id="{E8C7719A-04DB-4EBC-A6A2-0F51EB7FFDC5}"/>
              </a:ext>
            </a:extLst>
          </p:cNvPr>
          <p:cNvGraphicFramePr>
            <a:graphicFrameLocks noChangeAspect="1"/>
          </p:cNvGraphicFramePr>
          <p:nvPr/>
        </p:nvGraphicFramePr>
        <p:xfrm>
          <a:off x="2339975" y="981075"/>
          <a:ext cx="3990975" cy="1619250"/>
        </p:xfrm>
        <a:graphic>
          <a:graphicData uri="http://schemas.openxmlformats.org/presentationml/2006/ole">
            <mc:AlternateContent xmlns:mc="http://schemas.openxmlformats.org/markup-compatibility/2006">
              <mc:Choice xmlns:v="urn:schemas-microsoft-com:vml" Requires="v">
                <p:oleObj spid="_x0000_s41992" name="Imagen de mapa de bits" r:id="rId3" imgW="3990476" imgH="1619476" progId="Paint.Picture">
                  <p:embed/>
                </p:oleObj>
              </mc:Choice>
              <mc:Fallback>
                <p:oleObj name="Imagen de mapa de bits" r:id="rId3" imgW="3990476" imgH="1619476"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981075"/>
                        <a:ext cx="39909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7" name="Text Box 8">
            <a:extLst>
              <a:ext uri="{FF2B5EF4-FFF2-40B4-BE49-F238E27FC236}">
                <a16:creationId xmlns:a16="http://schemas.microsoft.com/office/drawing/2014/main" id="{1053B512-57E0-4139-B6B6-174598AFAF04}"/>
              </a:ext>
            </a:extLst>
          </p:cNvPr>
          <p:cNvSpPr txBox="1">
            <a:spLocks noChangeArrowheads="1"/>
          </p:cNvSpPr>
          <p:nvPr/>
        </p:nvSpPr>
        <p:spPr bwMode="auto">
          <a:xfrm>
            <a:off x="611188" y="404813"/>
            <a:ext cx="7561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Así se puede escribir:</a:t>
            </a:r>
          </a:p>
        </p:txBody>
      </p:sp>
      <p:sp>
        <p:nvSpPr>
          <p:cNvPr id="41988" name="Text Box 9">
            <a:extLst>
              <a:ext uri="{FF2B5EF4-FFF2-40B4-BE49-F238E27FC236}">
                <a16:creationId xmlns:a16="http://schemas.microsoft.com/office/drawing/2014/main" id="{495C90E2-60AB-4203-822B-21AB579899C5}"/>
              </a:ext>
            </a:extLst>
          </p:cNvPr>
          <p:cNvSpPr txBox="1">
            <a:spLocks noChangeArrowheads="1"/>
          </p:cNvSpPr>
          <p:nvPr/>
        </p:nvSpPr>
        <p:spPr bwMode="auto">
          <a:xfrm>
            <a:off x="395288" y="2997200"/>
            <a:ext cx="8569325"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	Dado que los experimentos se llevaron a cabo en medio fuertemente básico, la primera expresión de rapidez es una mejor representación de los resultados.</a:t>
            </a:r>
          </a:p>
          <a:p>
            <a:pPr eaLnBrk="1" hangingPunct="1">
              <a:spcBef>
                <a:spcPct val="50000"/>
              </a:spcBef>
              <a:buClrTx/>
              <a:buSzTx/>
              <a:buFontTx/>
              <a:buNone/>
            </a:pPr>
            <a:r>
              <a:rPr lang="es-MX" altLang="es-MX" sz="2400">
                <a:latin typeface="Arial" panose="020B0604020202020204" pitchFamily="34" charset="0"/>
              </a:rPr>
              <a:t>	La máxima velocidad para una reacción bimolecular está limitada por la difusión, que tiene un valor aproximado de 10</a:t>
            </a:r>
            <a:r>
              <a:rPr lang="es-MX" altLang="es-MX" sz="2400" baseline="30000">
                <a:latin typeface="Arial" panose="020B0604020202020204" pitchFamily="34" charset="0"/>
              </a:rPr>
              <a:t>10</a:t>
            </a:r>
            <a:r>
              <a:rPr lang="es-MX" altLang="es-MX" sz="2400">
                <a:latin typeface="Arial" panose="020B0604020202020204" pitchFamily="34" charset="0"/>
              </a:rPr>
              <a:t> dm</a:t>
            </a:r>
            <a:r>
              <a:rPr lang="es-MX" altLang="es-MX" sz="2400" baseline="30000">
                <a:latin typeface="Arial" panose="020B0604020202020204" pitchFamily="34" charset="0"/>
              </a:rPr>
              <a:t>3</a:t>
            </a:r>
            <a:r>
              <a:rPr lang="es-MX" altLang="es-MX" sz="2400">
                <a:latin typeface="Arial" panose="020B0604020202020204" pitchFamily="34" charset="0"/>
              </a:rPr>
              <a:t> mol</a:t>
            </a:r>
            <a:r>
              <a:rPr lang="es-MX" altLang="es-MX" sz="2400" baseline="30000">
                <a:latin typeface="Arial" panose="020B0604020202020204" pitchFamily="34" charset="0"/>
              </a:rPr>
              <a:t>-1 </a:t>
            </a:r>
            <a:r>
              <a:rPr lang="es-MX" altLang="es-MX" sz="2400">
                <a:latin typeface="Arial" panose="020B0604020202020204" pitchFamily="34" charset="0"/>
              </a:rPr>
              <a:t>s</a:t>
            </a:r>
            <a:r>
              <a:rPr lang="es-MX" altLang="es-MX" sz="2400" baseline="30000">
                <a:latin typeface="Arial" panose="020B0604020202020204" pitchFamily="34" charset="0"/>
              </a:rPr>
              <a:t>-1</a:t>
            </a:r>
            <a:r>
              <a:rPr lang="es-MX" altLang="es-MX" sz="2400">
                <a:latin typeface="Arial" panose="020B0604020202020204" pitchFamily="34" charset="0"/>
              </a:rPr>
              <a:t> en agua a 298 K. Si una reacción en estudio tiene un paso bimolecular con una constante que exceda este valor en forma importante, entonces puede ser descartado.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49A3C2A8-4163-4DEC-A59A-E896CF87E9B1}"/>
              </a:ext>
            </a:extLst>
          </p:cNvPr>
          <p:cNvSpPr txBox="1">
            <a:spLocks noChangeArrowheads="1"/>
          </p:cNvSpPr>
          <p:nvPr/>
        </p:nvSpPr>
        <p:spPr bwMode="auto">
          <a:xfrm>
            <a:off x="539750" y="836613"/>
            <a:ext cx="7993063"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150000"/>
              </a:lnSpc>
              <a:spcBef>
                <a:spcPct val="50000"/>
              </a:spcBef>
              <a:buClrTx/>
              <a:buSzTx/>
              <a:buFontTx/>
              <a:buNone/>
            </a:pPr>
            <a:r>
              <a:rPr lang="es-MX" altLang="es-MX" sz="2400">
                <a:latin typeface="Arial" panose="020B0604020202020204" pitchFamily="34" charset="0"/>
              </a:rPr>
              <a:t>Una vez que se tiene un mecanismo consistente con los datos cinéticos, se tienen otras consideraciones. </a:t>
            </a:r>
          </a:p>
          <a:p>
            <a:pPr algn="just" eaLnBrk="1" hangingPunct="1">
              <a:lnSpc>
                <a:spcPct val="150000"/>
              </a:lnSpc>
              <a:spcBef>
                <a:spcPct val="50000"/>
              </a:spcBef>
              <a:buClrTx/>
              <a:buSzTx/>
              <a:buFontTx/>
              <a:buNone/>
            </a:pPr>
            <a:r>
              <a:rPr lang="es-MX" altLang="es-MX" sz="2400">
                <a:latin typeface="Arial" panose="020B0604020202020204" pitchFamily="34" charset="0"/>
              </a:rPr>
              <a:t>Primera: ¿qué otros mecanismos serán también consistentes con los datos que se tienen? </a:t>
            </a:r>
          </a:p>
          <a:p>
            <a:pPr algn="just" eaLnBrk="1" hangingPunct="1">
              <a:lnSpc>
                <a:spcPct val="150000"/>
              </a:lnSpc>
              <a:spcBef>
                <a:spcPct val="50000"/>
              </a:spcBef>
              <a:buClrTx/>
              <a:buSzTx/>
              <a:buFontTx/>
              <a:buNone/>
            </a:pPr>
            <a:r>
              <a:rPr lang="es-MX" altLang="es-MX" sz="2400">
                <a:latin typeface="Arial" panose="020B0604020202020204" pitchFamily="34" charset="0"/>
              </a:rPr>
              <a:t>Segundo: ¿hay experimentos adicionales, determinaciones cinéticas u otras, que permitan descartar algunas de las posibilidades? </a:t>
            </a:r>
            <a:endParaRPr lang="es-ES" altLang="es-MX" sz="2400">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a:extLst>
              <a:ext uri="{FF2B5EF4-FFF2-40B4-BE49-F238E27FC236}">
                <a16:creationId xmlns:a16="http://schemas.microsoft.com/office/drawing/2014/main" id="{0BB301F3-9367-4D7A-8EFE-F4512EBAA4D0}"/>
              </a:ext>
            </a:extLst>
          </p:cNvPr>
          <p:cNvGraphicFramePr>
            <a:graphicFrameLocks noChangeAspect="1"/>
          </p:cNvGraphicFramePr>
          <p:nvPr/>
        </p:nvGraphicFramePr>
        <p:xfrm>
          <a:off x="611188" y="765175"/>
          <a:ext cx="7685087" cy="514350"/>
        </p:xfrm>
        <a:graphic>
          <a:graphicData uri="http://schemas.openxmlformats.org/presentationml/2006/ole">
            <mc:AlternateContent xmlns:mc="http://schemas.openxmlformats.org/markup-compatibility/2006">
              <mc:Choice xmlns:v="urn:schemas-microsoft-com:vml" Requires="v">
                <p:oleObj spid="_x0000_s43025" name="Imagen de mapa de bits" r:id="rId3" imgW="7685714" imgH="514422" progId="Paint.Picture">
                  <p:embed/>
                </p:oleObj>
              </mc:Choice>
              <mc:Fallback>
                <p:oleObj name="Imagen de mapa de bits" r:id="rId3" imgW="7685714" imgH="514422"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765175"/>
                        <a:ext cx="7685087"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1" name="Object 3">
            <a:extLst>
              <a:ext uri="{FF2B5EF4-FFF2-40B4-BE49-F238E27FC236}">
                <a16:creationId xmlns:a16="http://schemas.microsoft.com/office/drawing/2014/main" id="{A58DA430-65F5-4955-9FBC-9BBFD6F528CD}"/>
              </a:ext>
            </a:extLst>
          </p:cNvPr>
          <p:cNvGraphicFramePr>
            <a:graphicFrameLocks noChangeAspect="1"/>
          </p:cNvGraphicFramePr>
          <p:nvPr/>
        </p:nvGraphicFramePr>
        <p:xfrm>
          <a:off x="1979613" y="2205038"/>
          <a:ext cx="5019675" cy="876300"/>
        </p:xfrm>
        <a:graphic>
          <a:graphicData uri="http://schemas.openxmlformats.org/presentationml/2006/ole">
            <mc:AlternateContent xmlns:mc="http://schemas.openxmlformats.org/markup-compatibility/2006">
              <mc:Choice xmlns:v="urn:schemas-microsoft-com:vml" Requires="v">
                <p:oleObj spid="_x0000_s43026" name="Imagen de mapa de bits" r:id="rId5" imgW="5020376" imgH="876190" progId="Paint.Picture">
                  <p:embed/>
                </p:oleObj>
              </mc:Choice>
              <mc:Fallback>
                <p:oleObj name="Imagen de mapa de bits" r:id="rId5" imgW="5020376" imgH="876190"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2205038"/>
                        <a:ext cx="50196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2" name="Text Box 7">
            <a:extLst>
              <a:ext uri="{FF2B5EF4-FFF2-40B4-BE49-F238E27FC236}">
                <a16:creationId xmlns:a16="http://schemas.microsoft.com/office/drawing/2014/main" id="{6CF79B59-9D90-4170-A363-AA59DA6E9A24}"/>
              </a:ext>
            </a:extLst>
          </p:cNvPr>
          <p:cNvSpPr txBox="1">
            <a:spLocks noChangeArrowheads="1"/>
          </p:cNvSpPr>
          <p:nvPr/>
        </p:nvSpPr>
        <p:spPr bwMode="auto">
          <a:xfrm>
            <a:off x="468313" y="260350"/>
            <a:ext cx="755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Ejemplo:</a:t>
            </a:r>
          </a:p>
        </p:txBody>
      </p:sp>
      <p:sp>
        <p:nvSpPr>
          <p:cNvPr id="43013" name="Text Box 8">
            <a:extLst>
              <a:ext uri="{FF2B5EF4-FFF2-40B4-BE49-F238E27FC236}">
                <a16:creationId xmlns:a16="http://schemas.microsoft.com/office/drawing/2014/main" id="{69FDF9DC-C9E5-4F0E-92C9-7E4FBBA44301}"/>
              </a:ext>
            </a:extLst>
          </p:cNvPr>
          <p:cNvSpPr txBox="1">
            <a:spLocks noChangeArrowheads="1"/>
          </p:cNvSpPr>
          <p:nvPr/>
        </p:nvSpPr>
        <p:spPr bwMode="auto">
          <a:xfrm>
            <a:off x="250825" y="1484313"/>
            <a:ext cx="712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Sigue la ley de rapidez:</a:t>
            </a:r>
          </a:p>
        </p:txBody>
      </p:sp>
      <p:sp>
        <p:nvSpPr>
          <p:cNvPr id="43014" name="Text Box 9">
            <a:extLst>
              <a:ext uri="{FF2B5EF4-FFF2-40B4-BE49-F238E27FC236}">
                <a16:creationId xmlns:a16="http://schemas.microsoft.com/office/drawing/2014/main" id="{0E0F3C96-8776-43A4-9981-6BBA76FCA522}"/>
              </a:ext>
            </a:extLst>
          </p:cNvPr>
          <p:cNvSpPr txBox="1">
            <a:spLocks noChangeArrowheads="1"/>
          </p:cNvSpPr>
          <p:nvPr/>
        </p:nvSpPr>
        <p:spPr bwMode="auto">
          <a:xfrm>
            <a:off x="468313" y="3284538"/>
            <a:ext cx="82089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k = 3.1 </a:t>
            </a:r>
            <a:r>
              <a:rPr lang="es-MX" altLang="es-MX" sz="2400">
                <a:latin typeface="Arial" panose="020B0604020202020204" pitchFamily="34" charset="0"/>
                <a:sym typeface="Symbol" panose="05050102010706020507" pitchFamily="18" charset="2"/>
              </a:rPr>
              <a:t>M</a:t>
            </a:r>
            <a:r>
              <a:rPr lang="es-MX" altLang="es-MX" sz="2400" baseline="30000">
                <a:latin typeface="Arial" panose="020B0604020202020204" pitchFamily="34" charset="0"/>
                <a:sym typeface="Symbol" panose="05050102010706020507" pitchFamily="18" charset="2"/>
              </a:rPr>
              <a:t>-1</a:t>
            </a:r>
            <a:r>
              <a:rPr lang="es-MX" altLang="es-MX" sz="2400">
                <a:latin typeface="Arial" panose="020B0604020202020204" pitchFamily="34" charset="0"/>
                <a:sym typeface="Symbol" panose="05050102010706020507" pitchFamily="18" charset="2"/>
              </a:rPr>
              <a:t>s</a:t>
            </a:r>
            <a:r>
              <a:rPr lang="es-MX" altLang="es-MX" sz="2400" baseline="30000">
                <a:latin typeface="Arial" panose="020B0604020202020204" pitchFamily="34" charset="0"/>
                <a:sym typeface="Symbol" panose="05050102010706020507" pitchFamily="18" charset="2"/>
              </a:rPr>
              <a:t>-1</a:t>
            </a:r>
            <a:r>
              <a:rPr lang="es-MX" altLang="es-MX" sz="2400">
                <a:latin typeface="Arial" panose="020B0604020202020204" pitchFamily="34" charset="0"/>
                <a:sym typeface="Symbol" panose="05050102010706020507" pitchFamily="18" charset="2"/>
              </a:rPr>
              <a:t>. Pensamos en dos posibles interpretaciones: la hidrólisis de un complejo metálico:</a:t>
            </a:r>
          </a:p>
        </p:txBody>
      </p:sp>
      <p:graphicFrame>
        <p:nvGraphicFramePr>
          <p:cNvPr id="43015" name="Object 10">
            <a:extLst>
              <a:ext uri="{FF2B5EF4-FFF2-40B4-BE49-F238E27FC236}">
                <a16:creationId xmlns:a16="http://schemas.microsoft.com/office/drawing/2014/main" id="{05C60B23-00E6-4127-9955-48EA700CBAF4}"/>
              </a:ext>
            </a:extLst>
          </p:cNvPr>
          <p:cNvGraphicFramePr>
            <a:graphicFrameLocks noChangeAspect="1"/>
          </p:cNvGraphicFramePr>
          <p:nvPr/>
        </p:nvGraphicFramePr>
        <p:xfrm>
          <a:off x="0" y="4437063"/>
          <a:ext cx="9217025" cy="1403350"/>
        </p:xfrm>
        <a:graphic>
          <a:graphicData uri="http://schemas.openxmlformats.org/presentationml/2006/ole">
            <mc:AlternateContent xmlns:mc="http://schemas.openxmlformats.org/markup-compatibility/2006">
              <mc:Choice xmlns:v="urn:schemas-microsoft-com:vml" Requires="v">
                <p:oleObj spid="_x0000_s43027" name="Imagen de mapa de bits" r:id="rId7" imgW="7876190" imgH="1200318" progId="Paint.Picture">
                  <p:embed/>
                </p:oleObj>
              </mc:Choice>
              <mc:Fallback>
                <p:oleObj name="Imagen de mapa de bits" r:id="rId7" imgW="7876190" imgH="1200318" progId="Paint.Picture">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437063"/>
                        <a:ext cx="9217025"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a:extLst>
              <a:ext uri="{FF2B5EF4-FFF2-40B4-BE49-F238E27FC236}">
                <a16:creationId xmlns:a16="http://schemas.microsoft.com/office/drawing/2014/main" id="{CA536CE9-A0BC-425F-9C90-CAEA14574265}"/>
              </a:ext>
            </a:extLst>
          </p:cNvPr>
          <p:cNvSpPr txBox="1">
            <a:spLocks noChangeArrowheads="1"/>
          </p:cNvSpPr>
          <p:nvPr/>
        </p:nvSpPr>
        <p:spPr bwMode="auto">
          <a:xfrm>
            <a:off x="468313" y="404813"/>
            <a:ext cx="849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s-MX" altLang="es-MX" sz="2400">
              <a:latin typeface="Arial" panose="020B0604020202020204" pitchFamily="34" charset="0"/>
            </a:endParaRPr>
          </a:p>
        </p:txBody>
      </p:sp>
      <p:graphicFrame>
        <p:nvGraphicFramePr>
          <p:cNvPr id="44035" name="Object 7">
            <a:extLst>
              <a:ext uri="{FF2B5EF4-FFF2-40B4-BE49-F238E27FC236}">
                <a16:creationId xmlns:a16="http://schemas.microsoft.com/office/drawing/2014/main" id="{6B4669E8-304D-4424-B107-4E9DD4D3ED70}"/>
              </a:ext>
            </a:extLst>
          </p:cNvPr>
          <p:cNvGraphicFramePr>
            <a:graphicFrameLocks noChangeAspect="1"/>
          </p:cNvGraphicFramePr>
          <p:nvPr/>
        </p:nvGraphicFramePr>
        <p:xfrm>
          <a:off x="755650" y="1341438"/>
          <a:ext cx="7170738" cy="1295400"/>
        </p:xfrm>
        <a:graphic>
          <a:graphicData uri="http://schemas.openxmlformats.org/presentationml/2006/ole">
            <mc:AlternateContent xmlns:mc="http://schemas.openxmlformats.org/markup-compatibility/2006">
              <mc:Choice xmlns:v="urn:schemas-microsoft-com:vml" Requires="v">
                <p:oleObj spid="_x0000_s44041" name="Imagen de mapa de bits" r:id="rId3" imgW="7171429" imgH="1295238" progId="Paint.Picture">
                  <p:embed/>
                </p:oleObj>
              </mc:Choice>
              <mc:Fallback>
                <p:oleObj name="Imagen de mapa de bits" r:id="rId3" imgW="7171429" imgH="1295238"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341438"/>
                        <a:ext cx="717073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Text Box 8">
            <a:extLst>
              <a:ext uri="{FF2B5EF4-FFF2-40B4-BE49-F238E27FC236}">
                <a16:creationId xmlns:a16="http://schemas.microsoft.com/office/drawing/2014/main" id="{5A5D6F10-AAAD-4D82-86CA-A49CEA061F87}"/>
              </a:ext>
            </a:extLst>
          </p:cNvPr>
          <p:cNvSpPr txBox="1">
            <a:spLocks noChangeArrowheads="1"/>
          </p:cNvSpPr>
          <p:nvPr/>
        </p:nvSpPr>
        <p:spPr bwMode="auto">
          <a:xfrm>
            <a:off x="468313" y="404813"/>
            <a:ext cx="83518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que una vez hidrolizado reacciona con el otro ion complejo. Los pasos limitantes alternos son:</a:t>
            </a:r>
          </a:p>
        </p:txBody>
      </p:sp>
      <p:sp>
        <p:nvSpPr>
          <p:cNvPr id="44037" name="Text Box 9">
            <a:extLst>
              <a:ext uri="{FF2B5EF4-FFF2-40B4-BE49-F238E27FC236}">
                <a16:creationId xmlns:a16="http://schemas.microsoft.com/office/drawing/2014/main" id="{69AAF764-0E64-4B07-BA88-D36D7F8A0F49}"/>
              </a:ext>
            </a:extLst>
          </p:cNvPr>
          <p:cNvSpPr txBox="1">
            <a:spLocks noChangeArrowheads="1"/>
          </p:cNvSpPr>
          <p:nvPr/>
        </p:nvSpPr>
        <p:spPr bwMode="auto">
          <a:xfrm>
            <a:off x="468313" y="3284538"/>
            <a:ext cx="842486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En ambos casos los procesos serían seguidos por pasos rápidos posteriores que se escriben fácilmente. Los valores de las constantes para las reacciones elementales son       k</a:t>
            </a:r>
            <a:r>
              <a:rPr lang="es-MX" altLang="es-MX" sz="2400" baseline="-25000">
                <a:latin typeface="Arial" panose="020B0604020202020204" pitchFamily="34" charset="0"/>
              </a:rPr>
              <a:t>1</a:t>
            </a:r>
            <a:r>
              <a:rPr lang="es-MX" altLang="es-MX" sz="2400">
                <a:latin typeface="Arial" panose="020B0604020202020204" pitchFamily="34" charset="0"/>
              </a:rPr>
              <a:t> = k/K</a:t>
            </a:r>
            <a:r>
              <a:rPr lang="es-MX" altLang="es-MX" sz="2400" baseline="-25000">
                <a:latin typeface="Arial" panose="020B0604020202020204" pitchFamily="34" charset="0"/>
              </a:rPr>
              <a:t>a,Cr </a:t>
            </a:r>
            <a:r>
              <a:rPr lang="es-MX" altLang="es-MX" sz="2400">
                <a:latin typeface="Arial" panose="020B0604020202020204" pitchFamily="34" charset="0"/>
                <a:sym typeface="Symbol" panose="05050102010706020507" pitchFamily="18" charset="2"/>
              </a:rPr>
              <a:t> 3 x 10</a:t>
            </a:r>
            <a:r>
              <a:rPr lang="es-MX" altLang="es-MX" sz="2400" baseline="30000">
                <a:latin typeface="Arial" panose="020B0604020202020204" pitchFamily="34" charset="0"/>
                <a:sym typeface="Symbol" panose="05050102010706020507" pitchFamily="18" charset="2"/>
              </a:rPr>
              <a:t>11</a:t>
            </a:r>
            <a:r>
              <a:rPr lang="es-MX" altLang="es-MX" sz="2400">
                <a:latin typeface="Arial" panose="020B0604020202020204" pitchFamily="34" charset="0"/>
                <a:sym typeface="Symbol" panose="05050102010706020507" pitchFamily="18" charset="2"/>
              </a:rPr>
              <a:t> M</a:t>
            </a:r>
            <a:r>
              <a:rPr lang="es-MX" altLang="es-MX" sz="2400" baseline="30000">
                <a:latin typeface="Arial" panose="020B0604020202020204" pitchFamily="34" charset="0"/>
                <a:sym typeface="Symbol" panose="05050102010706020507" pitchFamily="18" charset="2"/>
              </a:rPr>
              <a:t>-1</a:t>
            </a:r>
            <a:r>
              <a:rPr lang="es-MX" altLang="es-MX" sz="2400">
                <a:latin typeface="Arial" panose="020B0604020202020204" pitchFamily="34" charset="0"/>
                <a:sym typeface="Symbol" panose="05050102010706020507" pitchFamily="18" charset="2"/>
              </a:rPr>
              <a:t> s</a:t>
            </a:r>
            <a:r>
              <a:rPr lang="es-MX" altLang="es-MX" sz="2400" baseline="30000">
                <a:latin typeface="Arial" panose="020B0604020202020204" pitchFamily="34" charset="0"/>
                <a:sym typeface="Symbol" panose="05050102010706020507" pitchFamily="18" charset="2"/>
              </a:rPr>
              <a:t>-1 y </a:t>
            </a:r>
            <a:r>
              <a:rPr lang="es-MX" altLang="es-MX" sz="2400">
                <a:latin typeface="Arial" panose="020B0604020202020204" pitchFamily="34" charset="0"/>
              </a:rPr>
              <a:t>k</a:t>
            </a:r>
            <a:r>
              <a:rPr lang="es-MX" altLang="es-MX" sz="2400" baseline="-25000">
                <a:latin typeface="Arial" panose="020B0604020202020204" pitchFamily="34" charset="0"/>
              </a:rPr>
              <a:t>2</a:t>
            </a:r>
            <a:r>
              <a:rPr lang="es-MX" altLang="es-MX" sz="2400">
                <a:latin typeface="Arial" panose="020B0604020202020204" pitchFamily="34" charset="0"/>
              </a:rPr>
              <a:t> = k/</a:t>
            </a:r>
            <a:r>
              <a:rPr lang="es-MX" altLang="es-MX" sz="2400" baseline="-25000">
                <a:latin typeface="Arial" panose="020B0604020202020204" pitchFamily="34" charset="0"/>
              </a:rPr>
              <a:t>Ka,Co</a:t>
            </a:r>
            <a:r>
              <a:rPr lang="es-MX" altLang="es-MX" sz="2400">
                <a:latin typeface="Arial" panose="020B0604020202020204" pitchFamily="34" charset="0"/>
              </a:rPr>
              <a:t> </a:t>
            </a:r>
            <a:r>
              <a:rPr lang="es-MX" altLang="es-MX" sz="2400">
                <a:latin typeface="Arial" panose="020B0604020202020204" pitchFamily="34" charset="0"/>
                <a:sym typeface="Symbol" panose="05050102010706020507" pitchFamily="18" charset="2"/>
              </a:rPr>
              <a:t>= 1.2 x 10</a:t>
            </a:r>
            <a:r>
              <a:rPr lang="es-MX" altLang="es-MX" sz="2400" baseline="30000">
                <a:latin typeface="Arial" panose="020B0604020202020204" pitchFamily="34" charset="0"/>
                <a:sym typeface="Symbol" panose="05050102010706020507" pitchFamily="18" charset="2"/>
              </a:rPr>
              <a:t>7</a:t>
            </a:r>
            <a:r>
              <a:rPr lang="es-MX" altLang="es-MX" sz="2400">
                <a:latin typeface="Arial" panose="020B0604020202020204" pitchFamily="34" charset="0"/>
                <a:sym typeface="Symbol" panose="05050102010706020507" pitchFamily="18" charset="2"/>
              </a:rPr>
              <a:t> M</a:t>
            </a:r>
            <a:r>
              <a:rPr lang="es-MX" altLang="es-MX" sz="2400" baseline="30000">
                <a:latin typeface="Arial" panose="020B0604020202020204" pitchFamily="34" charset="0"/>
                <a:sym typeface="Symbol" panose="05050102010706020507" pitchFamily="18" charset="2"/>
              </a:rPr>
              <a:t>-1</a:t>
            </a:r>
            <a:r>
              <a:rPr lang="es-MX" altLang="es-MX" sz="2400">
                <a:latin typeface="Arial" panose="020B0604020202020204" pitchFamily="34" charset="0"/>
                <a:sym typeface="Symbol" panose="05050102010706020507" pitchFamily="18" charset="2"/>
              </a:rPr>
              <a:t> s</a:t>
            </a:r>
            <a:r>
              <a:rPr lang="es-MX" altLang="es-MX" sz="2400" baseline="30000">
                <a:latin typeface="Arial" panose="020B0604020202020204" pitchFamily="34" charset="0"/>
                <a:sym typeface="Symbol" panose="05050102010706020507" pitchFamily="18" charset="2"/>
              </a:rPr>
              <a:t>-1</a:t>
            </a:r>
            <a:r>
              <a:rPr lang="es-MX" altLang="es-MX" sz="2400">
                <a:latin typeface="Arial" panose="020B0604020202020204" pitchFamily="34" charset="0"/>
                <a:sym typeface="Symbol" panose="05050102010706020507" pitchFamily="18" charset="2"/>
              </a:rPr>
              <a:t>. El primer mecanismo se puede descartar, dado que k</a:t>
            </a:r>
            <a:r>
              <a:rPr lang="es-MX" altLang="es-MX" sz="2400" baseline="-25000">
                <a:latin typeface="Arial" panose="020B0604020202020204" pitchFamily="34" charset="0"/>
                <a:sym typeface="Symbol" panose="05050102010706020507" pitchFamily="18" charset="2"/>
              </a:rPr>
              <a:t>1</a:t>
            </a:r>
            <a:r>
              <a:rPr lang="es-MX" altLang="es-MX" sz="2400">
                <a:latin typeface="Arial" panose="020B0604020202020204" pitchFamily="34" charset="0"/>
                <a:sym typeface="Symbol" panose="05050102010706020507" pitchFamily="18" charset="2"/>
              </a:rPr>
              <a:t> excede aproximadamente 30 veces el valor de la velocidad limitada por difusión.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a:extLst>
              <a:ext uri="{FF2B5EF4-FFF2-40B4-BE49-F238E27FC236}">
                <a16:creationId xmlns:a16="http://schemas.microsoft.com/office/drawing/2014/main" id="{29933B75-68D8-46D4-A90A-E5B38CF90D2B}"/>
              </a:ext>
            </a:extLst>
          </p:cNvPr>
          <p:cNvGraphicFramePr>
            <a:graphicFrameLocks noChangeAspect="1"/>
          </p:cNvGraphicFramePr>
          <p:nvPr/>
        </p:nvGraphicFramePr>
        <p:xfrm>
          <a:off x="2124075" y="1341438"/>
          <a:ext cx="4381500" cy="647700"/>
        </p:xfrm>
        <a:graphic>
          <a:graphicData uri="http://schemas.openxmlformats.org/presentationml/2006/ole">
            <mc:AlternateContent xmlns:mc="http://schemas.openxmlformats.org/markup-compatibility/2006">
              <mc:Choice xmlns:v="urn:schemas-microsoft-com:vml" Requires="v">
                <p:oleObj spid="_x0000_s45078" name="Imagen de mapa de bits" r:id="rId3" imgW="4382112" imgH="647619" progId="Paint.Picture">
                  <p:embed/>
                </p:oleObj>
              </mc:Choice>
              <mc:Fallback>
                <p:oleObj name="Imagen de mapa de bits" r:id="rId3" imgW="4382112" imgH="647619"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41438"/>
                        <a:ext cx="4381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59" name="Object 3">
            <a:extLst>
              <a:ext uri="{FF2B5EF4-FFF2-40B4-BE49-F238E27FC236}">
                <a16:creationId xmlns:a16="http://schemas.microsoft.com/office/drawing/2014/main" id="{9B716325-F4F1-474C-B122-460D19CA8698}"/>
              </a:ext>
            </a:extLst>
          </p:cNvPr>
          <p:cNvGraphicFramePr>
            <a:graphicFrameLocks noChangeAspect="1"/>
          </p:cNvGraphicFramePr>
          <p:nvPr/>
        </p:nvGraphicFramePr>
        <p:xfrm>
          <a:off x="1692275" y="2924175"/>
          <a:ext cx="5457825" cy="838200"/>
        </p:xfrm>
        <a:graphic>
          <a:graphicData uri="http://schemas.openxmlformats.org/presentationml/2006/ole">
            <mc:AlternateContent xmlns:mc="http://schemas.openxmlformats.org/markup-compatibility/2006">
              <mc:Choice xmlns:v="urn:schemas-microsoft-com:vml" Requires="v">
                <p:oleObj spid="_x0000_s45079" name="Imagen de mapa de bits" r:id="rId5" imgW="5458587" imgH="838095" progId="Paint.Picture">
                  <p:embed/>
                </p:oleObj>
              </mc:Choice>
              <mc:Fallback>
                <p:oleObj name="Imagen de mapa de bits" r:id="rId5" imgW="5458587" imgH="838095"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2924175"/>
                        <a:ext cx="54578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0" name="Object 4">
            <a:extLst>
              <a:ext uri="{FF2B5EF4-FFF2-40B4-BE49-F238E27FC236}">
                <a16:creationId xmlns:a16="http://schemas.microsoft.com/office/drawing/2014/main" id="{B3DE4F25-5DE8-4F48-8FAE-405194F858EA}"/>
              </a:ext>
            </a:extLst>
          </p:cNvPr>
          <p:cNvGraphicFramePr>
            <a:graphicFrameLocks noChangeAspect="1"/>
          </p:cNvGraphicFramePr>
          <p:nvPr/>
        </p:nvGraphicFramePr>
        <p:xfrm>
          <a:off x="1763713" y="4581525"/>
          <a:ext cx="5591175" cy="1628775"/>
        </p:xfrm>
        <a:graphic>
          <a:graphicData uri="http://schemas.openxmlformats.org/presentationml/2006/ole">
            <mc:AlternateContent xmlns:mc="http://schemas.openxmlformats.org/markup-compatibility/2006">
              <mc:Choice xmlns:v="urn:schemas-microsoft-com:vml" Requires="v">
                <p:oleObj spid="_x0000_s45080" name="Imagen de mapa de bits" r:id="rId7" imgW="5590476" imgH="1628571" progId="Paint.Picture">
                  <p:embed/>
                </p:oleObj>
              </mc:Choice>
              <mc:Fallback>
                <p:oleObj name="Imagen de mapa de bits" r:id="rId7" imgW="5590476" imgH="1628571" progId="Paint.Picture">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713" y="4581525"/>
                        <a:ext cx="55911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1" name="Text Box 6">
            <a:extLst>
              <a:ext uri="{FF2B5EF4-FFF2-40B4-BE49-F238E27FC236}">
                <a16:creationId xmlns:a16="http://schemas.microsoft.com/office/drawing/2014/main" id="{B0C7F14B-0EEF-4CA3-82D1-DAB81AD25D2D}"/>
              </a:ext>
            </a:extLst>
          </p:cNvPr>
          <p:cNvSpPr txBox="1">
            <a:spLocks noChangeArrowheads="1"/>
          </p:cNvSpPr>
          <p:nvPr/>
        </p:nvSpPr>
        <p:spPr bwMode="auto">
          <a:xfrm>
            <a:off x="2987675" y="260350"/>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Rutas paralelas</a:t>
            </a:r>
          </a:p>
        </p:txBody>
      </p:sp>
      <p:sp>
        <p:nvSpPr>
          <p:cNvPr id="45062" name="Text Box 7">
            <a:extLst>
              <a:ext uri="{FF2B5EF4-FFF2-40B4-BE49-F238E27FC236}">
                <a16:creationId xmlns:a16="http://schemas.microsoft.com/office/drawing/2014/main" id="{9DD729C4-EA5B-4FF6-8D5B-ACC281122240}"/>
              </a:ext>
            </a:extLst>
          </p:cNvPr>
          <p:cNvSpPr txBox="1">
            <a:spLocks noChangeArrowheads="1"/>
          </p:cNvSpPr>
          <p:nvPr/>
        </p:nvSpPr>
        <p:spPr bwMode="auto">
          <a:xfrm>
            <a:off x="611188" y="836613"/>
            <a:ext cx="7345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Considere la reacción:</a:t>
            </a:r>
          </a:p>
        </p:txBody>
      </p:sp>
      <p:sp>
        <p:nvSpPr>
          <p:cNvPr id="45063" name="Text Box 8">
            <a:extLst>
              <a:ext uri="{FF2B5EF4-FFF2-40B4-BE49-F238E27FC236}">
                <a16:creationId xmlns:a16="http://schemas.microsoft.com/office/drawing/2014/main" id="{C7F44FD6-6F0F-4BBB-B1E5-AD6B363025B8}"/>
              </a:ext>
            </a:extLst>
          </p:cNvPr>
          <p:cNvSpPr txBox="1">
            <a:spLocks noChangeArrowheads="1"/>
          </p:cNvSpPr>
          <p:nvPr/>
        </p:nvSpPr>
        <p:spPr bwMode="auto">
          <a:xfrm>
            <a:off x="611188" y="2276475"/>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Que procede de acuerdo a la ley:</a:t>
            </a:r>
          </a:p>
        </p:txBody>
      </p:sp>
      <p:sp>
        <p:nvSpPr>
          <p:cNvPr id="45064" name="Text Box 9">
            <a:extLst>
              <a:ext uri="{FF2B5EF4-FFF2-40B4-BE49-F238E27FC236}">
                <a16:creationId xmlns:a16="http://schemas.microsoft.com/office/drawing/2014/main" id="{2923CEEE-36C3-4FC3-A3AF-79FD593FE467}"/>
              </a:ext>
            </a:extLst>
          </p:cNvPr>
          <p:cNvSpPr txBox="1">
            <a:spLocks noChangeArrowheads="1"/>
          </p:cNvSpPr>
          <p:nvPr/>
        </p:nvSpPr>
        <p:spPr bwMode="auto">
          <a:xfrm>
            <a:off x="611188" y="4005263"/>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Que claramente se lleva a cabo por dos rutas paralelas:</a:t>
            </a:r>
          </a:p>
        </p:txBody>
      </p:sp>
      <p:graphicFrame>
        <p:nvGraphicFramePr>
          <p:cNvPr id="45065" name="Object 10">
            <a:extLst>
              <a:ext uri="{FF2B5EF4-FFF2-40B4-BE49-F238E27FC236}">
                <a16:creationId xmlns:a16="http://schemas.microsoft.com/office/drawing/2014/main" id="{4DEE6F48-B97C-4C98-B92B-C12A28C03F82}"/>
              </a:ext>
            </a:extLst>
          </p:cNvPr>
          <p:cNvGraphicFramePr>
            <a:graphicFrameLocks noChangeAspect="1"/>
          </p:cNvGraphicFramePr>
          <p:nvPr/>
        </p:nvGraphicFramePr>
        <p:xfrm>
          <a:off x="1905000" y="4648200"/>
          <a:ext cx="5181600" cy="1409700"/>
        </p:xfrm>
        <a:graphic>
          <a:graphicData uri="http://schemas.openxmlformats.org/presentationml/2006/ole">
            <mc:AlternateContent xmlns:mc="http://schemas.openxmlformats.org/markup-compatibility/2006">
              <mc:Choice xmlns:v="urn:schemas-microsoft-com:vml" Requires="v">
                <p:oleObj spid="_x0000_s45081" name="Imagen de mapa de bits" r:id="rId9" imgW="5068007" imgH="1409897" progId="Paint.Picture">
                  <p:embed/>
                </p:oleObj>
              </mc:Choice>
              <mc:Fallback>
                <p:oleObj name="Imagen de mapa de bits" r:id="rId9" imgW="5068007" imgH="1409897" progId="Paint.Picture">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648200"/>
                        <a:ext cx="51816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5106ACFE-E148-40C2-873B-07DA46A90D97}"/>
              </a:ext>
            </a:extLst>
          </p:cNvPr>
          <p:cNvSpPr txBox="1">
            <a:spLocks noChangeArrowheads="1"/>
          </p:cNvSpPr>
          <p:nvPr/>
        </p:nvSpPr>
        <p:spPr bwMode="auto">
          <a:xfrm>
            <a:off x="539750" y="333375"/>
            <a:ext cx="8353425"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La segunda ruta puede ser descrita por cualquiera de los dos siguientes esquemas, en que una reacción rápida está seguida por el paso lento y cada uno de ellos irá seguido por una reacción rápida. En ambos caso el segundo término da la composición del complejo activado [H</a:t>
            </a:r>
            <a:r>
              <a:rPr lang="es-MX" altLang="es-MX" sz="2400" baseline="-25000">
                <a:latin typeface="Arial" panose="020B0604020202020204" pitchFamily="34" charset="0"/>
              </a:rPr>
              <a:t>2</a:t>
            </a:r>
            <a:r>
              <a:rPr lang="es-MX" altLang="es-MX" sz="2400">
                <a:latin typeface="Arial" panose="020B0604020202020204" pitchFamily="34" charset="0"/>
              </a:rPr>
              <a:t>O</a:t>
            </a:r>
            <a:r>
              <a:rPr lang="es-MX" altLang="es-MX" sz="2400" baseline="-25000">
                <a:latin typeface="Arial" panose="020B0604020202020204" pitchFamily="34" charset="0"/>
              </a:rPr>
              <a:t>2</a:t>
            </a:r>
            <a:r>
              <a:rPr lang="es-MX" altLang="es-MX" sz="2400">
                <a:latin typeface="Arial" panose="020B0604020202020204" pitchFamily="34" charset="0"/>
              </a:rPr>
              <a:t>HI]</a:t>
            </a:r>
            <a:r>
              <a:rPr lang="es-MX" altLang="es-MX" sz="2400" baseline="30000">
                <a:latin typeface="Arial" panose="020B0604020202020204" pitchFamily="34" charset="0"/>
                <a:cs typeface="Arial" panose="020B0604020202020204" pitchFamily="34" charset="0"/>
              </a:rPr>
              <a:t>≠</a:t>
            </a:r>
            <a:r>
              <a:rPr lang="es-MX" altLang="es-MX" sz="2400">
                <a:latin typeface="Arial" panose="020B0604020202020204" pitchFamily="34" charset="0"/>
                <a:cs typeface="Arial" panose="020B0604020202020204" pitchFamily="34" charset="0"/>
              </a:rPr>
              <a:t>.</a:t>
            </a:r>
          </a:p>
          <a:p>
            <a:pPr eaLnBrk="1" hangingPunct="1">
              <a:spcBef>
                <a:spcPct val="50000"/>
              </a:spcBef>
              <a:buClrTx/>
              <a:buSzTx/>
              <a:buFontTx/>
              <a:buNone/>
            </a:pPr>
            <a:r>
              <a:rPr lang="es-MX" altLang="es-MX" sz="2400">
                <a:latin typeface="Arial" panose="020B0604020202020204" pitchFamily="34" charset="0"/>
                <a:cs typeface="Arial" panose="020B0604020202020204" pitchFamily="34" charset="0"/>
              </a:rPr>
              <a:t>En términos químicos podemos preferir el segundo mecanismo ya que el átomo de oxígeno del peróxido es más básico que el yoduro, pero la interpretación va más allá de los datos cinéticos.</a:t>
            </a:r>
            <a:endParaRPr lang="es-MX" altLang="es-MX" sz="2400" baseline="30000">
              <a:latin typeface="Arial" panose="020B0604020202020204" pitchFamily="34" charset="0"/>
              <a:cs typeface="Arial" panose="020B0604020202020204" pitchFamily="34" charset="0"/>
            </a:endParaRPr>
          </a:p>
        </p:txBody>
      </p:sp>
      <p:graphicFrame>
        <p:nvGraphicFramePr>
          <p:cNvPr id="46083" name="Object 5">
            <a:extLst>
              <a:ext uri="{FF2B5EF4-FFF2-40B4-BE49-F238E27FC236}">
                <a16:creationId xmlns:a16="http://schemas.microsoft.com/office/drawing/2014/main" id="{5CF7AA32-A3BB-4855-9B16-2DA26F3371F1}"/>
              </a:ext>
            </a:extLst>
          </p:cNvPr>
          <p:cNvGraphicFramePr>
            <a:graphicFrameLocks noChangeAspect="1"/>
          </p:cNvGraphicFramePr>
          <p:nvPr/>
        </p:nvGraphicFramePr>
        <p:xfrm>
          <a:off x="1295400" y="4114800"/>
          <a:ext cx="5638800" cy="1895475"/>
        </p:xfrm>
        <a:graphic>
          <a:graphicData uri="http://schemas.openxmlformats.org/presentationml/2006/ole">
            <mc:AlternateContent xmlns:mc="http://schemas.openxmlformats.org/markup-compatibility/2006">
              <mc:Choice xmlns:v="urn:schemas-microsoft-com:vml" Requires="v">
                <p:oleObj spid="_x0000_s46087" name="Imagen de mapa de bits" r:id="rId3" imgW="5114286" imgH="1895238" progId="Paint.Picture">
                  <p:embed/>
                </p:oleObj>
              </mc:Choice>
              <mc:Fallback>
                <p:oleObj name="Imagen de mapa de bits" r:id="rId3" imgW="5114286" imgH="1895238"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114800"/>
                        <a:ext cx="56388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a:extLst>
              <a:ext uri="{FF2B5EF4-FFF2-40B4-BE49-F238E27FC236}">
                <a16:creationId xmlns:a16="http://schemas.microsoft.com/office/drawing/2014/main" id="{DAF36156-DA5F-4168-8C9B-4BC5F38097E3}"/>
              </a:ext>
            </a:extLst>
          </p:cNvPr>
          <p:cNvGraphicFramePr>
            <a:graphicFrameLocks noChangeAspect="1"/>
          </p:cNvGraphicFramePr>
          <p:nvPr/>
        </p:nvGraphicFramePr>
        <p:xfrm>
          <a:off x="3348038" y="1773238"/>
          <a:ext cx="2228850" cy="571500"/>
        </p:xfrm>
        <a:graphic>
          <a:graphicData uri="http://schemas.openxmlformats.org/presentationml/2006/ole">
            <mc:AlternateContent xmlns:mc="http://schemas.openxmlformats.org/markup-compatibility/2006">
              <mc:Choice xmlns:v="urn:schemas-microsoft-com:vml" Requires="v">
                <p:oleObj spid="_x0000_s47118" name="Imagen de mapa de bits" r:id="rId3" imgW="2228571" imgH="571731" progId="Paint.Picture">
                  <p:embed/>
                </p:oleObj>
              </mc:Choice>
              <mc:Fallback>
                <p:oleObj name="Imagen de mapa de bits" r:id="rId3" imgW="2228571" imgH="571731"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773238"/>
                        <a:ext cx="22288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7" name="Object 3">
            <a:extLst>
              <a:ext uri="{FF2B5EF4-FFF2-40B4-BE49-F238E27FC236}">
                <a16:creationId xmlns:a16="http://schemas.microsoft.com/office/drawing/2014/main" id="{006D425B-B86B-495E-8431-E8C03A708C46}"/>
              </a:ext>
            </a:extLst>
          </p:cNvPr>
          <p:cNvGraphicFramePr>
            <a:graphicFrameLocks noChangeAspect="1"/>
          </p:cNvGraphicFramePr>
          <p:nvPr/>
        </p:nvGraphicFramePr>
        <p:xfrm>
          <a:off x="2555875" y="3573463"/>
          <a:ext cx="3333750" cy="1390650"/>
        </p:xfrm>
        <a:graphic>
          <a:graphicData uri="http://schemas.openxmlformats.org/presentationml/2006/ole">
            <mc:AlternateContent xmlns:mc="http://schemas.openxmlformats.org/markup-compatibility/2006">
              <mc:Choice xmlns:v="urn:schemas-microsoft-com:vml" Requires="v">
                <p:oleObj spid="_x0000_s47119" name="Imagen de mapa de bits" r:id="rId5" imgW="3333333" imgH="1390844" progId="Paint.Picture">
                  <p:embed/>
                </p:oleObj>
              </mc:Choice>
              <mc:Fallback>
                <p:oleObj name="Imagen de mapa de bits" r:id="rId5" imgW="3333333" imgH="1390844"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3573463"/>
                        <a:ext cx="333375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8" name="Text Box 5">
            <a:extLst>
              <a:ext uri="{FF2B5EF4-FFF2-40B4-BE49-F238E27FC236}">
                <a16:creationId xmlns:a16="http://schemas.microsoft.com/office/drawing/2014/main" id="{0B04A3B4-B485-4CC1-A321-09D579919E4E}"/>
              </a:ext>
            </a:extLst>
          </p:cNvPr>
          <p:cNvSpPr txBox="1">
            <a:spLocks noChangeArrowheads="1"/>
          </p:cNvSpPr>
          <p:nvPr/>
        </p:nvSpPr>
        <p:spPr bwMode="auto">
          <a:xfrm>
            <a:off x="3059113" y="260350"/>
            <a:ext cx="2735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Pasos sucesivos</a:t>
            </a:r>
          </a:p>
        </p:txBody>
      </p:sp>
      <p:sp>
        <p:nvSpPr>
          <p:cNvPr id="47109" name="Text Box 6">
            <a:extLst>
              <a:ext uri="{FF2B5EF4-FFF2-40B4-BE49-F238E27FC236}">
                <a16:creationId xmlns:a16="http://schemas.microsoft.com/office/drawing/2014/main" id="{B02EA07E-A2A3-4818-AD72-2BF5D7D3D57B}"/>
              </a:ext>
            </a:extLst>
          </p:cNvPr>
          <p:cNvSpPr txBox="1">
            <a:spLocks noChangeArrowheads="1"/>
          </p:cNvSpPr>
          <p:nvPr/>
        </p:nvSpPr>
        <p:spPr bwMode="auto">
          <a:xfrm>
            <a:off x="468313" y="765175"/>
            <a:ext cx="84248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Considere una reacción secuencial de dos pasos que incluye solamente un intermediario, cuya reacción neta es:</a:t>
            </a:r>
          </a:p>
        </p:txBody>
      </p:sp>
      <p:sp>
        <p:nvSpPr>
          <p:cNvPr id="47110" name="Text Box 7">
            <a:extLst>
              <a:ext uri="{FF2B5EF4-FFF2-40B4-BE49-F238E27FC236}">
                <a16:creationId xmlns:a16="http://schemas.microsoft.com/office/drawing/2014/main" id="{7A6DB9C3-3104-441D-AB85-B492BBCBE6A0}"/>
              </a:ext>
            </a:extLst>
          </p:cNvPr>
          <p:cNvSpPr txBox="1">
            <a:spLocks noChangeArrowheads="1"/>
          </p:cNvSpPr>
          <p:nvPr/>
        </p:nvSpPr>
        <p:spPr bwMode="auto">
          <a:xfrm>
            <a:off x="611188" y="2708275"/>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Que procede de acuerdo al mecanismo:</a:t>
            </a:r>
          </a:p>
        </p:txBody>
      </p:sp>
      <p:sp>
        <p:nvSpPr>
          <p:cNvPr id="47111" name="Text Box 8">
            <a:extLst>
              <a:ext uri="{FF2B5EF4-FFF2-40B4-BE49-F238E27FC236}">
                <a16:creationId xmlns:a16="http://schemas.microsoft.com/office/drawing/2014/main" id="{5A389098-FC76-4761-B882-0E64A8ABC419}"/>
              </a:ext>
            </a:extLst>
          </p:cNvPr>
          <p:cNvSpPr txBox="1">
            <a:spLocks noChangeArrowheads="1"/>
          </p:cNvSpPr>
          <p:nvPr/>
        </p:nvSpPr>
        <p:spPr bwMode="auto">
          <a:xfrm>
            <a:off x="250825" y="5300663"/>
            <a:ext cx="87137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Se puede derivar la ley aplicando la aproximación del estado estacionario, considerando X como el intermediario inestable:</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a:extLst>
              <a:ext uri="{FF2B5EF4-FFF2-40B4-BE49-F238E27FC236}">
                <a16:creationId xmlns:a16="http://schemas.microsoft.com/office/drawing/2014/main" id="{6156F43F-B88C-42FD-821D-146296B85FB7}"/>
              </a:ext>
            </a:extLst>
          </p:cNvPr>
          <p:cNvGraphicFramePr>
            <a:graphicFrameLocks noChangeAspect="1"/>
          </p:cNvGraphicFramePr>
          <p:nvPr/>
        </p:nvGraphicFramePr>
        <p:xfrm>
          <a:off x="2339975" y="620713"/>
          <a:ext cx="4886325" cy="2543175"/>
        </p:xfrm>
        <a:graphic>
          <a:graphicData uri="http://schemas.openxmlformats.org/presentationml/2006/ole">
            <mc:AlternateContent xmlns:mc="http://schemas.openxmlformats.org/markup-compatibility/2006">
              <mc:Choice xmlns:v="urn:schemas-microsoft-com:vml" Requires="v">
                <p:oleObj spid="_x0000_s48139" name="Imagen de mapa de bits" r:id="rId3" imgW="4885714" imgH="2542857" progId="Paint.Picture">
                  <p:embed/>
                </p:oleObj>
              </mc:Choice>
              <mc:Fallback>
                <p:oleObj name="Imagen de mapa de bits" r:id="rId3" imgW="4885714" imgH="254285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620713"/>
                        <a:ext cx="48863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1" name="Text Box 3">
            <a:extLst>
              <a:ext uri="{FF2B5EF4-FFF2-40B4-BE49-F238E27FC236}">
                <a16:creationId xmlns:a16="http://schemas.microsoft.com/office/drawing/2014/main" id="{82CA758E-9487-49AE-B839-DABEEDE6D2EF}"/>
              </a:ext>
            </a:extLst>
          </p:cNvPr>
          <p:cNvSpPr txBox="1">
            <a:spLocks noChangeArrowheads="1"/>
          </p:cNvSpPr>
          <p:nvPr/>
        </p:nvSpPr>
        <p:spPr bwMode="auto">
          <a:xfrm>
            <a:off x="539750" y="3644900"/>
            <a:ext cx="8208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Es ilustrativo examinar la forma que toma la ley de rapidez si la reacción es irreversible:</a:t>
            </a:r>
          </a:p>
        </p:txBody>
      </p:sp>
      <p:graphicFrame>
        <p:nvGraphicFramePr>
          <p:cNvPr id="48132" name="Object 4">
            <a:extLst>
              <a:ext uri="{FF2B5EF4-FFF2-40B4-BE49-F238E27FC236}">
                <a16:creationId xmlns:a16="http://schemas.microsoft.com/office/drawing/2014/main" id="{64C4760A-6CB9-4BDB-ABF1-8FE02ACF1007}"/>
              </a:ext>
            </a:extLst>
          </p:cNvPr>
          <p:cNvGraphicFramePr>
            <a:graphicFrameLocks noChangeAspect="1"/>
          </p:cNvGraphicFramePr>
          <p:nvPr/>
        </p:nvGraphicFramePr>
        <p:xfrm>
          <a:off x="2843213" y="4868863"/>
          <a:ext cx="3676650" cy="1114425"/>
        </p:xfrm>
        <a:graphic>
          <a:graphicData uri="http://schemas.openxmlformats.org/presentationml/2006/ole">
            <mc:AlternateContent xmlns:mc="http://schemas.openxmlformats.org/markup-compatibility/2006">
              <mc:Choice xmlns:v="urn:schemas-microsoft-com:vml" Requires="v">
                <p:oleObj spid="_x0000_s48140" name="Imagen de mapa de bits" r:id="rId5" imgW="3677163" imgH="1114581" progId="Paint.Picture">
                  <p:embed/>
                </p:oleObj>
              </mc:Choice>
              <mc:Fallback>
                <p:oleObj name="Imagen de mapa de bits" r:id="rId5" imgW="3677163" imgH="1114581"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868863"/>
                        <a:ext cx="36766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3">
            <a:extLst>
              <a:ext uri="{FF2B5EF4-FFF2-40B4-BE49-F238E27FC236}">
                <a16:creationId xmlns:a16="http://schemas.microsoft.com/office/drawing/2014/main" id="{5A526916-0A38-40AA-8B54-2D95F90F33F4}"/>
              </a:ext>
            </a:extLst>
          </p:cNvPr>
          <p:cNvGraphicFramePr>
            <a:graphicFrameLocks noChangeAspect="1"/>
          </p:cNvGraphicFramePr>
          <p:nvPr/>
        </p:nvGraphicFramePr>
        <p:xfrm>
          <a:off x="468313" y="1268413"/>
          <a:ext cx="7732712" cy="2019300"/>
        </p:xfrm>
        <a:graphic>
          <a:graphicData uri="http://schemas.openxmlformats.org/presentationml/2006/ole">
            <mc:AlternateContent xmlns:mc="http://schemas.openxmlformats.org/markup-compatibility/2006">
              <mc:Choice xmlns:v="urn:schemas-microsoft-com:vml" Requires="v">
                <p:oleObj spid="_x0000_s49164" name="Imagen de mapa de bits" r:id="rId3" imgW="7733333" imgH="2019048" progId="Paint.Picture">
                  <p:embed/>
                </p:oleObj>
              </mc:Choice>
              <mc:Fallback>
                <p:oleObj name="Imagen de mapa de bits" r:id="rId3" imgW="7733333" imgH="2019048"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68413"/>
                        <a:ext cx="7732712"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5" name="Text Box 5">
            <a:extLst>
              <a:ext uri="{FF2B5EF4-FFF2-40B4-BE49-F238E27FC236}">
                <a16:creationId xmlns:a16="http://schemas.microsoft.com/office/drawing/2014/main" id="{313AC07C-3680-4FBD-867A-5B0EABDCD90A}"/>
              </a:ext>
            </a:extLst>
          </p:cNvPr>
          <p:cNvSpPr txBox="1">
            <a:spLocks noChangeArrowheads="1"/>
          </p:cNvSpPr>
          <p:nvPr/>
        </p:nvSpPr>
        <p:spPr bwMode="auto">
          <a:xfrm>
            <a:off x="539750" y="333375"/>
            <a:ext cx="835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Los siguientes esquemas son también compatibles con esta ley de rapidez:</a:t>
            </a:r>
          </a:p>
        </p:txBody>
      </p:sp>
      <p:sp>
        <p:nvSpPr>
          <p:cNvPr id="49156" name="Text Box 6">
            <a:extLst>
              <a:ext uri="{FF2B5EF4-FFF2-40B4-BE49-F238E27FC236}">
                <a16:creationId xmlns:a16="http://schemas.microsoft.com/office/drawing/2014/main" id="{D9BFE5E1-AD69-4908-A8C4-DC97BFEA5367}"/>
              </a:ext>
            </a:extLst>
          </p:cNvPr>
          <p:cNvSpPr txBox="1">
            <a:spLocks noChangeArrowheads="1"/>
          </p:cNvSpPr>
          <p:nvPr/>
        </p:nvSpPr>
        <p:spPr bwMode="auto">
          <a:xfrm>
            <a:off x="250825" y="3500438"/>
            <a:ext cx="8642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Un aspecto interesante del mecanismo secuencial fue ejemplificado por Haim para la siguiente reacción:</a:t>
            </a:r>
          </a:p>
        </p:txBody>
      </p:sp>
      <p:graphicFrame>
        <p:nvGraphicFramePr>
          <p:cNvPr id="49157" name="Object 7">
            <a:extLst>
              <a:ext uri="{FF2B5EF4-FFF2-40B4-BE49-F238E27FC236}">
                <a16:creationId xmlns:a16="http://schemas.microsoft.com/office/drawing/2014/main" id="{6F2669F6-1787-4536-A1BA-6A4846BD71E5}"/>
              </a:ext>
            </a:extLst>
          </p:cNvPr>
          <p:cNvGraphicFramePr>
            <a:graphicFrameLocks noChangeAspect="1"/>
          </p:cNvGraphicFramePr>
          <p:nvPr/>
        </p:nvGraphicFramePr>
        <p:xfrm>
          <a:off x="1524000" y="4572000"/>
          <a:ext cx="6019800" cy="1714500"/>
        </p:xfrm>
        <a:graphic>
          <a:graphicData uri="http://schemas.openxmlformats.org/presentationml/2006/ole">
            <mc:AlternateContent xmlns:mc="http://schemas.openxmlformats.org/markup-compatibility/2006">
              <mc:Choice xmlns:v="urn:schemas-microsoft-com:vml" Requires="v">
                <p:oleObj spid="_x0000_s49165" name="Imagen de mapa de bits" r:id="rId5" imgW="5334745" imgH="1714739" progId="Paint.Picture">
                  <p:embed/>
                </p:oleObj>
              </mc:Choice>
              <mc:Fallback>
                <p:oleObj name="Imagen de mapa de bits" r:id="rId5" imgW="5334745" imgH="1714739"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572000"/>
                        <a:ext cx="60198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3">
            <a:extLst>
              <a:ext uri="{FF2B5EF4-FFF2-40B4-BE49-F238E27FC236}">
                <a16:creationId xmlns:a16="http://schemas.microsoft.com/office/drawing/2014/main" id="{105A10D6-7776-4401-808B-1AFE5A611ACB}"/>
              </a:ext>
            </a:extLst>
          </p:cNvPr>
          <p:cNvGraphicFramePr>
            <a:graphicFrameLocks noChangeAspect="1"/>
          </p:cNvGraphicFramePr>
          <p:nvPr/>
        </p:nvGraphicFramePr>
        <p:xfrm>
          <a:off x="2268538" y="4652963"/>
          <a:ext cx="4362450" cy="933450"/>
        </p:xfrm>
        <a:graphic>
          <a:graphicData uri="http://schemas.openxmlformats.org/presentationml/2006/ole">
            <mc:AlternateContent xmlns:mc="http://schemas.openxmlformats.org/markup-compatibility/2006">
              <mc:Choice xmlns:v="urn:schemas-microsoft-com:vml" Requires="v">
                <p:oleObj spid="_x0000_s50188" name="Imagen de mapa de bits" r:id="rId3" imgW="4361905" imgH="933580" progId="Paint.Picture">
                  <p:embed/>
                </p:oleObj>
              </mc:Choice>
              <mc:Fallback>
                <p:oleObj name="Imagen de mapa de bits" r:id="rId3" imgW="4361905" imgH="933580"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4652963"/>
                        <a:ext cx="43624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79" name="Text Box 5">
            <a:extLst>
              <a:ext uri="{FF2B5EF4-FFF2-40B4-BE49-F238E27FC236}">
                <a16:creationId xmlns:a16="http://schemas.microsoft.com/office/drawing/2014/main" id="{8785481B-60E5-4A55-BC04-F42264FD103B}"/>
              </a:ext>
            </a:extLst>
          </p:cNvPr>
          <p:cNvSpPr txBox="1">
            <a:spLocks noChangeArrowheads="1"/>
          </p:cNvSpPr>
          <p:nvPr/>
        </p:nvSpPr>
        <p:spPr bwMode="auto">
          <a:xfrm>
            <a:off x="684213" y="260350"/>
            <a:ext cx="7991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Hay dos mecanismos fundamentalmente diferentes consistentes con esta expresión:</a:t>
            </a:r>
          </a:p>
        </p:txBody>
      </p:sp>
      <p:sp>
        <p:nvSpPr>
          <p:cNvPr id="50180" name="Text Box 6">
            <a:extLst>
              <a:ext uri="{FF2B5EF4-FFF2-40B4-BE49-F238E27FC236}">
                <a16:creationId xmlns:a16="http://schemas.microsoft.com/office/drawing/2014/main" id="{FCEB463F-E1B3-4515-89F4-E3E22289EF32}"/>
              </a:ext>
            </a:extLst>
          </p:cNvPr>
          <p:cNvSpPr txBox="1">
            <a:spLocks noChangeArrowheads="1"/>
          </p:cNvSpPr>
          <p:nvPr/>
        </p:nvSpPr>
        <p:spPr bwMode="auto">
          <a:xfrm>
            <a:off x="755650" y="3644900"/>
            <a:ext cx="7704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Que aplicando la aproximación del estado estacionario da:</a:t>
            </a:r>
          </a:p>
        </p:txBody>
      </p:sp>
      <p:graphicFrame>
        <p:nvGraphicFramePr>
          <p:cNvPr id="50181" name="Object 7">
            <a:extLst>
              <a:ext uri="{FF2B5EF4-FFF2-40B4-BE49-F238E27FC236}">
                <a16:creationId xmlns:a16="http://schemas.microsoft.com/office/drawing/2014/main" id="{DEF45920-FD02-4DBD-89D0-EC214EA455BB}"/>
              </a:ext>
            </a:extLst>
          </p:cNvPr>
          <p:cNvGraphicFramePr>
            <a:graphicFrameLocks noChangeAspect="1"/>
          </p:cNvGraphicFramePr>
          <p:nvPr/>
        </p:nvGraphicFramePr>
        <p:xfrm>
          <a:off x="838200" y="1447800"/>
          <a:ext cx="7294563" cy="2000250"/>
        </p:xfrm>
        <a:graphic>
          <a:graphicData uri="http://schemas.openxmlformats.org/presentationml/2006/ole">
            <mc:AlternateContent xmlns:mc="http://schemas.openxmlformats.org/markup-compatibility/2006">
              <mc:Choice xmlns:v="urn:schemas-microsoft-com:vml" Requires="v">
                <p:oleObj spid="_x0000_s50189" name="Imagen de mapa de bits" r:id="rId5" imgW="7295238" imgH="2000000" progId="Paint.Picture">
                  <p:embed/>
                </p:oleObj>
              </mc:Choice>
              <mc:Fallback>
                <p:oleObj name="Imagen de mapa de bits" r:id="rId5" imgW="7295238" imgH="2000000"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447800"/>
                        <a:ext cx="7294563"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a:extLst>
              <a:ext uri="{FF2B5EF4-FFF2-40B4-BE49-F238E27FC236}">
                <a16:creationId xmlns:a16="http://schemas.microsoft.com/office/drawing/2014/main" id="{919252E2-D322-4B6F-842C-6C51D042CAF1}"/>
              </a:ext>
            </a:extLst>
          </p:cNvPr>
          <p:cNvGraphicFramePr>
            <a:graphicFrameLocks noChangeAspect="1"/>
          </p:cNvGraphicFramePr>
          <p:nvPr/>
        </p:nvGraphicFramePr>
        <p:xfrm>
          <a:off x="2700338" y="4941888"/>
          <a:ext cx="4286250" cy="971550"/>
        </p:xfrm>
        <a:graphic>
          <a:graphicData uri="http://schemas.openxmlformats.org/presentationml/2006/ole">
            <mc:AlternateContent xmlns:mc="http://schemas.openxmlformats.org/markup-compatibility/2006">
              <mc:Choice xmlns:v="urn:schemas-microsoft-com:vml" Requires="v">
                <p:oleObj spid="_x0000_s51212" name="Imagen de mapa de bits" r:id="rId3" imgW="4285714" imgH="971686" progId="Paint.Picture">
                  <p:embed/>
                </p:oleObj>
              </mc:Choice>
              <mc:Fallback>
                <p:oleObj name="Imagen de mapa de bits" r:id="rId3" imgW="4285714" imgH="971686"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941888"/>
                        <a:ext cx="42862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3" name="Text Box 7">
            <a:extLst>
              <a:ext uri="{FF2B5EF4-FFF2-40B4-BE49-F238E27FC236}">
                <a16:creationId xmlns:a16="http://schemas.microsoft.com/office/drawing/2014/main" id="{900C88C8-2A7C-4D48-9994-70A91033F4DC}"/>
              </a:ext>
            </a:extLst>
          </p:cNvPr>
          <p:cNvSpPr txBox="1">
            <a:spLocks noChangeArrowheads="1"/>
          </p:cNvSpPr>
          <p:nvPr/>
        </p:nvSpPr>
        <p:spPr bwMode="auto">
          <a:xfrm>
            <a:off x="539750" y="404813"/>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Un segundo mecanismo:</a:t>
            </a:r>
          </a:p>
        </p:txBody>
      </p:sp>
      <p:sp>
        <p:nvSpPr>
          <p:cNvPr id="51204" name="Text Box 9">
            <a:extLst>
              <a:ext uri="{FF2B5EF4-FFF2-40B4-BE49-F238E27FC236}">
                <a16:creationId xmlns:a16="http://schemas.microsoft.com/office/drawing/2014/main" id="{6F402DE1-75D5-45BD-AB71-C993A3418FFE}"/>
              </a:ext>
            </a:extLst>
          </p:cNvPr>
          <p:cNvSpPr txBox="1">
            <a:spLocks noChangeArrowheads="1"/>
          </p:cNvSpPr>
          <p:nvPr/>
        </p:nvSpPr>
        <p:spPr bwMode="auto">
          <a:xfrm>
            <a:off x="1042988" y="3716338"/>
            <a:ext cx="597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Cuya ley de rapidez es:</a:t>
            </a:r>
          </a:p>
        </p:txBody>
      </p:sp>
      <p:graphicFrame>
        <p:nvGraphicFramePr>
          <p:cNvPr id="51205" name="Object 10">
            <a:extLst>
              <a:ext uri="{FF2B5EF4-FFF2-40B4-BE49-F238E27FC236}">
                <a16:creationId xmlns:a16="http://schemas.microsoft.com/office/drawing/2014/main" id="{001EBEA5-2271-4AE2-BA08-A0059FB580A9}"/>
              </a:ext>
            </a:extLst>
          </p:cNvPr>
          <p:cNvGraphicFramePr>
            <a:graphicFrameLocks noChangeAspect="1"/>
          </p:cNvGraphicFramePr>
          <p:nvPr/>
        </p:nvGraphicFramePr>
        <p:xfrm>
          <a:off x="457200" y="1371600"/>
          <a:ext cx="7942263" cy="2009775"/>
        </p:xfrm>
        <a:graphic>
          <a:graphicData uri="http://schemas.openxmlformats.org/presentationml/2006/ole">
            <mc:AlternateContent xmlns:mc="http://schemas.openxmlformats.org/markup-compatibility/2006">
              <mc:Choice xmlns:v="urn:schemas-microsoft-com:vml" Requires="v">
                <p:oleObj spid="_x0000_s51213" name="Imagen de mapa de bits" r:id="rId5" imgW="7942857" imgH="2010056" progId="Paint.Picture">
                  <p:embed/>
                </p:oleObj>
              </mc:Choice>
              <mc:Fallback>
                <p:oleObj name="Imagen de mapa de bits" r:id="rId5" imgW="7942857" imgH="2010056" progId="Paint.Picture">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71600"/>
                        <a:ext cx="7942263"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5">
            <a:extLst>
              <a:ext uri="{FF2B5EF4-FFF2-40B4-BE49-F238E27FC236}">
                <a16:creationId xmlns:a16="http://schemas.microsoft.com/office/drawing/2014/main" id="{7F317B44-1249-4625-AB6D-D815A544F124}"/>
              </a:ext>
            </a:extLst>
          </p:cNvPr>
          <p:cNvGraphicFramePr>
            <a:graphicFrameLocks noChangeAspect="1"/>
          </p:cNvGraphicFramePr>
          <p:nvPr/>
        </p:nvGraphicFramePr>
        <p:xfrm>
          <a:off x="2411413" y="2349500"/>
          <a:ext cx="3914775" cy="1304925"/>
        </p:xfrm>
        <a:graphic>
          <a:graphicData uri="http://schemas.openxmlformats.org/presentationml/2006/ole">
            <mc:AlternateContent xmlns:mc="http://schemas.openxmlformats.org/markup-compatibility/2006">
              <mc:Choice xmlns:v="urn:schemas-microsoft-com:vml" Requires="v">
                <p:oleObj spid="_x0000_s52235" name="Imagen de mapa de bits" r:id="rId3" imgW="3914286" imgH="1305107" progId="Paint.Picture">
                  <p:embed/>
                </p:oleObj>
              </mc:Choice>
              <mc:Fallback>
                <p:oleObj name="Imagen de mapa de bits" r:id="rId3" imgW="3914286" imgH="1305107"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349500"/>
                        <a:ext cx="39147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7" name="Text Box 6">
            <a:extLst>
              <a:ext uri="{FF2B5EF4-FFF2-40B4-BE49-F238E27FC236}">
                <a16:creationId xmlns:a16="http://schemas.microsoft.com/office/drawing/2014/main" id="{9BA1C6F2-7B24-4B3A-8F38-64AA64D993C7}"/>
              </a:ext>
            </a:extLst>
          </p:cNvPr>
          <p:cNvSpPr txBox="1">
            <a:spLocks noChangeArrowheads="1"/>
          </p:cNvSpPr>
          <p:nvPr/>
        </p:nvSpPr>
        <p:spPr bwMode="auto">
          <a:xfrm>
            <a:off x="250825" y="260350"/>
            <a:ext cx="87137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Analogía con un circuito eléctrico: cualquier circuito eléctrico que de la misma conductividad global corresponde a un mecanismo cinéticamente equivalente. Estos circuitos corresponden a todos los mecanismos fundamentalmente diferentes. Por ejemplo la reacción V</a:t>
            </a:r>
            <a:r>
              <a:rPr lang="es-MX" altLang="es-MX" sz="2400" baseline="30000">
                <a:latin typeface="Arial" panose="020B0604020202020204" pitchFamily="34" charset="0"/>
              </a:rPr>
              <a:t>3+</a:t>
            </a:r>
            <a:r>
              <a:rPr lang="es-MX" altLang="es-MX" sz="2400">
                <a:latin typeface="Arial" panose="020B0604020202020204" pitchFamily="34" charset="0"/>
              </a:rPr>
              <a:t>-Cr</a:t>
            </a:r>
            <a:r>
              <a:rPr lang="es-MX" altLang="es-MX" sz="2400" baseline="30000">
                <a:latin typeface="Arial" panose="020B0604020202020204" pitchFamily="34" charset="0"/>
              </a:rPr>
              <a:t>2+</a:t>
            </a:r>
          </a:p>
        </p:txBody>
      </p:sp>
      <p:graphicFrame>
        <p:nvGraphicFramePr>
          <p:cNvPr id="52228" name="Object 7">
            <a:extLst>
              <a:ext uri="{FF2B5EF4-FFF2-40B4-BE49-F238E27FC236}">
                <a16:creationId xmlns:a16="http://schemas.microsoft.com/office/drawing/2014/main" id="{D44862DD-E70C-4FB2-B1BA-D497ED22A2AB}"/>
              </a:ext>
            </a:extLst>
          </p:cNvPr>
          <p:cNvGraphicFramePr>
            <a:graphicFrameLocks noChangeAspect="1"/>
          </p:cNvGraphicFramePr>
          <p:nvPr/>
        </p:nvGraphicFramePr>
        <p:xfrm>
          <a:off x="838200" y="4114800"/>
          <a:ext cx="7685088" cy="2400300"/>
        </p:xfrm>
        <a:graphic>
          <a:graphicData uri="http://schemas.openxmlformats.org/presentationml/2006/ole">
            <mc:AlternateContent xmlns:mc="http://schemas.openxmlformats.org/markup-compatibility/2006">
              <mc:Choice xmlns:v="urn:schemas-microsoft-com:vml" Requires="v">
                <p:oleObj spid="_x0000_s52236" name="Imagen de mapa de bits" r:id="rId5" imgW="7685714" imgH="2400635" progId="Paint.Picture">
                  <p:embed/>
                </p:oleObj>
              </mc:Choice>
              <mc:Fallback>
                <p:oleObj name="Imagen de mapa de bits" r:id="rId5" imgW="7685714" imgH="2400635"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114800"/>
                        <a:ext cx="7685088"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440BC7F0-B103-4E21-8776-7DAC70D015CA}"/>
              </a:ext>
            </a:extLst>
          </p:cNvPr>
          <p:cNvSpPr txBox="1">
            <a:spLocks noChangeArrowheads="1"/>
          </p:cNvSpPr>
          <p:nvPr/>
        </p:nvSpPr>
        <p:spPr bwMode="auto">
          <a:xfrm>
            <a:off x="250825" y="260350"/>
            <a:ext cx="8713788"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s-MX" altLang="es-MX" sz="2800" b="1">
                <a:latin typeface="Arial" panose="020B0604020202020204" pitchFamily="34" charset="0"/>
              </a:rPr>
              <a:t>La Teoría del Estado de Transición</a:t>
            </a:r>
            <a:endParaRPr lang="es-MX" altLang="es-MX" sz="2800">
              <a:latin typeface="Arial" panose="020B0604020202020204" pitchFamily="34" charset="0"/>
            </a:endParaRPr>
          </a:p>
          <a:p>
            <a:pPr algn="just" eaLnBrk="1" hangingPunct="1">
              <a:lnSpc>
                <a:spcPct val="200000"/>
              </a:lnSpc>
              <a:spcBef>
                <a:spcPct val="0"/>
              </a:spcBef>
              <a:buClrTx/>
              <a:buSzTx/>
              <a:buFontTx/>
              <a:buNone/>
            </a:pPr>
            <a:r>
              <a:rPr lang="es-MX" altLang="es-MX" sz="2400">
                <a:latin typeface="Arial" panose="020B0604020202020204" pitchFamily="34" charset="0"/>
              </a:rPr>
              <a:t>Todas las reacciones elementales proceden a través de un complejo crítico que corresponde al máximo de la energía potencial en la coordenada de reacción. En cinética nos interesa el paso más alto (o los pasos) a través de toda la superficie de energía potencial, que corresponde al proceso de activación crítico. En menor grado podemos considerar también cualquier reacción rápida que precede o sigue al paso(s) limitante.</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a:extLst>
              <a:ext uri="{FF2B5EF4-FFF2-40B4-BE49-F238E27FC236}">
                <a16:creationId xmlns:a16="http://schemas.microsoft.com/office/drawing/2014/main" id="{D62F5872-8EC0-4C01-96CC-3D166AC94DE1}"/>
              </a:ext>
            </a:extLst>
          </p:cNvPr>
          <p:cNvGraphicFramePr>
            <a:graphicFrameLocks noChangeAspect="1"/>
          </p:cNvGraphicFramePr>
          <p:nvPr/>
        </p:nvGraphicFramePr>
        <p:xfrm>
          <a:off x="2339975" y="4797425"/>
          <a:ext cx="4857750" cy="1047750"/>
        </p:xfrm>
        <a:graphic>
          <a:graphicData uri="http://schemas.openxmlformats.org/presentationml/2006/ole">
            <mc:AlternateContent xmlns:mc="http://schemas.openxmlformats.org/markup-compatibility/2006">
              <mc:Choice xmlns:v="urn:schemas-microsoft-com:vml" Requires="v">
                <p:oleObj spid="_x0000_s53263" name="Imagen de mapa de bits" r:id="rId3" imgW="4858428" imgH="1047619" progId="Paint.Picture">
                  <p:embed/>
                </p:oleObj>
              </mc:Choice>
              <mc:Fallback>
                <p:oleObj name="Imagen de mapa de bits" r:id="rId3" imgW="4858428" imgH="1047619"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4797425"/>
                        <a:ext cx="485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1" name="Object 3">
            <a:extLst>
              <a:ext uri="{FF2B5EF4-FFF2-40B4-BE49-F238E27FC236}">
                <a16:creationId xmlns:a16="http://schemas.microsoft.com/office/drawing/2014/main" id="{C6F3C503-E3B4-4B28-A4F9-C6ADDDD649A5}"/>
              </a:ext>
            </a:extLst>
          </p:cNvPr>
          <p:cNvGraphicFramePr>
            <a:graphicFrameLocks noChangeAspect="1"/>
          </p:cNvGraphicFramePr>
          <p:nvPr/>
        </p:nvGraphicFramePr>
        <p:xfrm>
          <a:off x="1187450" y="1484313"/>
          <a:ext cx="6669088" cy="2819400"/>
        </p:xfrm>
        <a:graphic>
          <a:graphicData uri="http://schemas.openxmlformats.org/presentationml/2006/ole">
            <mc:AlternateContent xmlns:mc="http://schemas.openxmlformats.org/markup-compatibility/2006">
              <mc:Choice xmlns:v="urn:schemas-microsoft-com:vml" Requires="v">
                <p:oleObj spid="_x0000_s53264" name="Imagen de mapa de bits" r:id="rId5" imgW="6668431" imgH="2819794" progId="Paint.Picture">
                  <p:embed/>
                </p:oleObj>
              </mc:Choice>
              <mc:Fallback>
                <p:oleObj name="Imagen de mapa de bits" r:id="rId5" imgW="6668431" imgH="2819794"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1484313"/>
                        <a:ext cx="666908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2" name="Text Box 4">
            <a:extLst>
              <a:ext uri="{FF2B5EF4-FFF2-40B4-BE49-F238E27FC236}">
                <a16:creationId xmlns:a16="http://schemas.microsoft.com/office/drawing/2014/main" id="{2791D0FE-53E3-4DB9-BAA3-FCA56402D68F}"/>
              </a:ext>
            </a:extLst>
          </p:cNvPr>
          <p:cNvSpPr txBox="1">
            <a:spLocks noChangeArrowheads="1"/>
          </p:cNvSpPr>
          <p:nvPr/>
        </p:nvSpPr>
        <p:spPr bwMode="auto">
          <a:xfrm>
            <a:off x="323850" y="404813"/>
            <a:ext cx="8351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Se requiere considerar un mecanimo alternativo para la reacción de Fe</a:t>
            </a:r>
            <a:r>
              <a:rPr lang="es-MX" altLang="es-MX" sz="2400" baseline="30000">
                <a:latin typeface="Arial" panose="020B0604020202020204" pitchFamily="34" charset="0"/>
              </a:rPr>
              <a:t>2+</a:t>
            </a:r>
            <a:r>
              <a:rPr lang="es-MX" altLang="es-MX" sz="2400">
                <a:latin typeface="Arial" panose="020B0604020202020204" pitchFamily="34" charset="0"/>
              </a:rPr>
              <a:t> y Tl</a:t>
            </a:r>
            <a:r>
              <a:rPr lang="es-MX" altLang="es-MX" sz="2400" baseline="30000">
                <a:latin typeface="Arial" panose="020B0604020202020204" pitchFamily="34" charset="0"/>
              </a:rPr>
              <a:t>3+</a:t>
            </a:r>
            <a:r>
              <a:rPr lang="es-MX" altLang="es-MX" sz="2400">
                <a:latin typeface="Arial" panose="020B0604020202020204" pitchFamily="34" charset="0"/>
              </a:rPr>
              <a:t>:</a:t>
            </a:r>
          </a:p>
        </p:txBody>
      </p:sp>
      <p:graphicFrame>
        <p:nvGraphicFramePr>
          <p:cNvPr id="53253" name="Object 5">
            <a:extLst>
              <a:ext uri="{FF2B5EF4-FFF2-40B4-BE49-F238E27FC236}">
                <a16:creationId xmlns:a16="http://schemas.microsoft.com/office/drawing/2014/main" id="{1DB9DA5E-F571-43FC-9433-D7BC13415C6F}"/>
              </a:ext>
            </a:extLst>
          </p:cNvPr>
          <p:cNvGraphicFramePr>
            <a:graphicFrameLocks noChangeAspect="1"/>
          </p:cNvGraphicFramePr>
          <p:nvPr/>
        </p:nvGraphicFramePr>
        <p:xfrm>
          <a:off x="1295400" y="1600200"/>
          <a:ext cx="6675438" cy="2819400"/>
        </p:xfrm>
        <a:graphic>
          <a:graphicData uri="http://schemas.openxmlformats.org/presentationml/2006/ole">
            <mc:AlternateContent xmlns:mc="http://schemas.openxmlformats.org/markup-compatibility/2006">
              <mc:Choice xmlns:v="urn:schemas-microsoft-com:vml" Requires="v">
                <p:oleObj spid="_x0000_s53265" name="Imagen de mapa de bits" r:id="rId7" imgW="6676190" imgH="2819794" progId="Paint.Picture">
                  <p:embed/>
                </p:oleObj>
              </mc:Choice>
              <mc:Fallback>
                <p:oleObj name="Imagen de mapa de bits" r:id="rId7" imgW="6676190" imgH="2819794" progId="Paint.Picture">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1600200"/>
                        <a:ext cx="667543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a:extLst>
              <a:ext uri="{FF2B5EF4-FFF2-40B4-BE49-F238E27FC236}">
                <a16:creationId xmlns:a16="http://schemas.microsoft.com/office/drawing/2014/main" id="{610CD678-9CB2-45F6-B797-04CA90C836CF}"/>
              </a:ext>
            </a:extLst>
          </p:cNvPr>
          <p:cNvGraphicFramePr>
            <a:graphicFrameLocks noChangeAspect="1"/>
          </p:cNvGraphicFramePr>
          <p:nvPr/>
        </p:nvGraphicFramePr>
        <p:xfrm>
          <a:off x="1908175" y="765175"/>
          <a:ext cx="5472113" cy="676275"/>
        </p:xfrm>
        <a:graphic>
          <a:graphicData uri="http://schemas.openxmlformats.org/presentationml/2006/ole">
            <mc:AlternateContent xmlns:mc="http://schemas.openxmlformats.org/markup-compatibility/2006">
              <mc:Choice xmlns:v="urn:schemas-microsoft-com:vml" Requires="v">
                <p:oleObj spid="_x0000_s54283" name="Imagen de mapa de bits" r:id="rId3" imgW="3780952" imgH="466543" progId="Paint.Picture">
                  <p:embed/>
                </p:oleObj>
              </mc:Choice>
              <mc:Fallback>
                <p:oleObj name="Imagen de mapa de bits" r:id="rId3" imgW="3780952" imgH="46654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765175"/>
                        <a:ext cx="547211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5" name="Text Box 4">
            <a:extLst>
              <a:ext uri="{FF2B5EF4-FFF2-40B4-BE49-F238E27FC236}">
                <a16:creationId xmlns:a16="http://schemas.microsoft.com/office/drawing/2014/main" id="{817DE219-B186-44EB-9B25-B491607D0F80}"/>
              </a:ext>
            </a:extLst>
          </p:cNvPr>
          <p:cNvSpPr txBox="1">
            <a:spLocks noChangeArrowheads="1"/>
          </p:cNvSpPr>
          <p:nvPr/>
        </p:nvSpPr>
        <p:spPr bwMode="auto">
          <a:xfrm>
            <a:off x="1258888" y="1916113"/>
            <a:ext cx="6842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s-MX" altLang="es-MX" sz="2400">
                <a:latin typeface="Arial" panose="020B0604020202020204" pitchFamily="34" charset="0"/>
              </a:rPr>
              <a:t>Mecanismo propuesto:</a:t>
            </a:r>
            <a:endParaRPr lang="es-ES" altLang="es-MX" sz="2400">
              <a:latin typeface="Arial" panose="020B0604020202020204" pitchFamily="34" charset="0"/>
            </a:endParaRPr>
          </a:p>
        </p:txBody>
      </p:sp>
      <p:graphicFrame>
        <p:nvGraphicFramePr>
          <p:cNvPr id="54276" name="Object 5">
            <a:extLst>
              <a:ext uri="{FF2B5EF4-FFF2-40B4-BE49-F238E27FC236}">
                <a16:creationId xmlns:a16="http://schemas.microsoft.com/office/drawing/2014/main" id="{C122B5A4-A862-40F2-A081-B38200A87F38}"/>
              </a:ext>
            </a:extLst>
          </p:cNvPr>
          <p:cNvGraphicFramePr>
            <a:graphicFrameLocks noChangeAspect="1"/>
          </p:cNvGraphicFramePr>
          <p:nvPr/>
        </p:nvGraphicFramePr>
        <p:xfrm>
          <a:off x="838200" y="2819400"/>
          <a:ext cx="7570788" cy="2638425"/>
        </p:xfrm>
        <a:graphic>
          <a:graphicData uri="http://schemas.openxmlformats.org/presentationml/2006/ole">
            <mc:AlternateContent xmlns:mc="http://schemas.openxmlformats.org/markup-compatibility/2006">
              <mc:Choice xmlns:v="urn:schemas-microsoft-com:vml" Requires="v">
                <p:oleObj spid="_x0000_s54284" name="Imagen de mapa de bits" r:id="rId5" imgW="7571429" imgH="2638095" progId="Paint.Picture">
                  <p:embed/>
                </p:oleObj>
              </mc:Choice>
              <mc:Fallback>
                <p:oleObj name="Imagen de mapa de bits" r:id="rId5" imgW="7571429" imgH="2638095"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819400"/>
                        <a:ext cx="7570788"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59890E8A-033B-4FFB-979D-20EAF84BBDA6}"/>
              </a:ext>
            </a:extLst>
          </p:cNvPr>
          <p:cNvSpPr txBox="1">
            <a:spLocks noChangeArrowheads="1"/>
          </p:cNvSpPr>
          <p:nvPr/>
        </p:nvSpPr>
        <p:spPr bwMode="auto">
          <a:xfrm>
            <a:off x="468313" y="1916113"/>
            <a:ext cx="8351837"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pt-BR" altLang="es-MX" sz="2400">
                <a:latin typeface="Arial" panose="020B0604020202020204" pitchFamily="34" charset="0"/>
              </a:rPr>
              <a:t>A + A </a:t>
            </a:r>
            <a:r>
              <a:rPr lang="es-MX" altLang="es-MX" sz="2400">
                <a:latin typeface="Arial" panose="020B0604020202020204" pitchFamily="34" charset="0"/>
                <a:sym typeface="Wingdings 3" panose="05040102010807070707" pitchFamily="18" charset="2"/>
              </a:rPr>
              <a:t></a:t>
            </a:r>
            <a:r>
              <a:rPr lang="pt-BR" altLang="es-MX" sz="2400">
                <a:latin typeface="Arial" panose="020B0604020202020204" pitchFamily="34" charset="0"/>
              </a:rPr>
              <a:t> A + A*;      v = k</a:t>
            </a:r>
            <a:r>
              <a:rPr lang="pt-BR" altLang="es-MX" sz="2400" baseline="-25000">
                <a:latin typeface="Arial" panose="020B0604020202020204" pitchFamily="34" charset="0"/>
              </a:rPr>
              <a:t>1</a:t>
            </a:r>
            <a:r>
              <a:rPr lang="pt-BR" altLang="es-MX" sz="2400">
                <a:latin typeface="Arial" panose="020B0604020202020204" pitchFamily="34" charset="0"/>
              </a:rPr>
              <a:t>[A]</a:t>
            </a:r>
            <a:r>
              <a:rPr lang="pt-BR" altLang="es-MX" sz="2400" baseline="30000">
                <a:latin typeface="Arial" panose="020B0604020202020204" pitchFamily="34" charset="0"/>
              </a:rPr>
              <a:t>2</a:t>
            </a:r>
          </a:p>
          <a:p>
            <a:pPr eaLnBrk="1" hangingPunct="1">
              <a:spcBef>
                <a:spcPct val="0"/>
              </a:spcBef>
              <a:buClrTx/>
              <a:buSzTx/>
              <a:buFontTx/>
              <a:buNone/>
            </a:pPr>
            <a:endParaRPr lang="pt-BR" altLang="es-MX" sz="2400">
              <a:latin typeface="Arial" panose="020B0604020202020204" pitchFamily="34" charset="0"/>
            </a:endParaRPr>
          </a:p>
          <a:p>
            <a:pPr algn="ctr" eaLnBrk="1" hangingPunct="1">
              <a:spcBef>
                <a:spcPct val="0"/>
              </a:spcBef>
              <a:buClrTx/>
              <a:buSzTx/>
              <a:buFontTx/>
              <a:buNone/>
            </a:pPr>
            <a:r>
              <a:rPr lang="pt-BR" altLang="es-MX" sz="2400">
                <a:latin typeface="Arial" panose="020B0604020202020204" pitchFamily="34" charset="0"/>
              </a:rPr>
              <a:t>A + A* </a:t>
            </a:r>
            <a:r>
              <a:rPr lang="es-MX" altLang="es-MX" sz="2400">
                <a:latin typeface="Arial" panose="020B0604020202020204" pitchFamily="34" charset="0"/>
                <a:sym typeface="Wingdings 3" panose="05040102010807070707" pitchFamily="18" charset="2"/>
              </a:rPr>
              <a:t></a:t>
            </a:r>
            <a:r>
              <a:rPr lang="pt-BR" altLang="es-MX" sz="2400">
                <a:latin typeface="Arial" panose="020B0604020202020204" pitchFamily="34" charset="0"/>
              </a:rPr>
              <a:t> A + A;        v = k</a:t>
            </a:r>
            <a:r>
              <a:rPr lang="pt-BR" altLang="es-MX" sz="2400" baseline="-25000">
                <a:latin typeface="Arial" panose="020B0604020202020204" pitchFamily="34" charset="0"/>
              </a:rPr>
              <a:t>-1</a:t>
            </a:r>
            <a:r>
              <a:rPr lang="pt-BR" altLang="es-MX" sz="2400">
                <a:latin typeface="Arial" panose="020B0604020202020204" pitchFamily="34" charset="0"/>
              </a:rPr>
              <a:t>[A][A*]</a:t>
            </a:r>
          </a:p>
          <a:p>
            <a:pPr eaLnBrk="1" hangingPunct="1">
              <a:spcBef>
                <a:spcPct val="0"/>
              </a:spcBef>
              <a:buClrTx/>
              <a:buSzTx/>
              <a:buFontTx/>
              <a:buNone/>
            </a:pPr>
            <a:endParaRPr lang="es-ES" altLang="es-MX" sz="2400">
              <a:latin typeface="Arial" panose="020B0604020202020204" pitchFamily="34" charset="0"/>
            </a:endParaRPr>
          </a:p>
          <a:p>
            <a:pPr algn="ctr" eaLnBrk="1" hangingPunct="1">
              <a:spcBef>
                <a:spcPct val="0"/>
              </a:spcBef>
              <a:buClrTx/>
              <a:buSzTx/>
              <a:buFontTx/>
              <a:buNone/>
            </a:pPr>
            <a:r>
              <a:rPr lang="es-ES" altLang="es-MX" sz="2400">
                <a:latin typeface="Arial" panose="020B0604020202020204" pitchFamily="34" charset="0"/>
              </a:rPr>
              <a:t>A* </a:t>
            </a:r>
            <a:r>
              <a:rPr lang="es-MX" altLang="es-MX" sz="2400">
                <a:latin typeface="Arial" panose="020B0604020202020204" pitchFamily="34" charset="0"/>
                <a:sym typeface="Wingdings 3" panose="05040102010807070707" pitchFamily="18" charset="2"/>
              </a:rPr>
              <a:t></a:t>
            </a:r>
            <a:r>
              <a:rPr lang="es-MX" altLang="es-MX" sz="2400">
                <a:latin typeface="Arial" panose="020B0604020202020204" pitchFamily="34" charset="0"/>
              </a:rPr>
              <a:t> Productos;  v = k</a:t>
            </a:r>
            <a:r>
              <a:rPr lang="es-MX" altLang="es-MX" sz="2400" baseline="-25000">
                <a:latin typeface="Arial" panose="020B0604020202020204" pitchFamily="34" charset="0"/>
              </a:rPr>
              <a:t>2</a:t>
            </a:r>
            <a:r>
              <a:rPr lang="es-MX" altLang="es-MX" sz="2400">
                <a:latin typeface="Arial" panose="020B0604020202020204" pitchFamily="34" charset="0"/>
              </a:rPr>
              <a:t> [A*]</a:t>
            </a:r>
          </a:p>
          <a:p>
            <a:pPr eaLnBrk="1" hangingPunct="1">
              <a:spcBef>
                <a:spcPct val="0"/>
              </a:spcBef>
              <a:buClrTx/>
              <a:buSzTx/>
              <a:buFontTx/>
              <a:buNone/>
            </a:pPr>
            <a:endParaRPr lang="es-MX" altLang="es-MX" sz="2400">
              <a:latin typeface="Arial" panose="020B0604020202020204" pitchFamily="34" charset="0"/>
            </a:endParaRPr>
          </a:p>
          <a:p>
            <a:pPr eaLnBrk="1" hangingPunct="1">
              <a:spcBef>
                <a:spcPct val="0"/>
              </a:spcBef>
              <a:buClrTx/>
              <a:buSzTx/>
              <a:buFontTx/>
              <a:buNone/>
            </a:pPr>
            <a:r>
              <a:rPr lang="es-MX" altLang="es-MX" sz="2400">
                <a:latin typeface="Arial" panose="020B0604020202020204" pitchFamily="34" charset="0"/>
              </a:rPr>
              <a:t>Aplicando la aproximación del estado estacionario:</a:t>
            </a:r>
          </a:p>
          <a:p>
            <a:pPr eaLnBrk="1" hangingPunct="1">
              <a:spcBef>
                <a:spcPct val="0"/>
              </a:spcBef>
              <a:buClrTx/>
              <a:buSzTx/>
              <a:buFontTx/>
              <a:buNone/>
            </a:pPr>
            <a:endParaRPr lang="es-MX" altLang="es-MX" sz="2400">
              <a:latin typeface="Arial" panose="020B0604020202020204" pitchFamily="34" charset="0"/>
            </a:endParaRPr>
          </a:p>
          <a:p>
            <a:pPr algn="ctr" eaLnBrk="1" hangingPunct="1">
              <a:spcBef>
                <a:spcPct val="0"/>
              </a:spcBef>
              <a:buClrTx/>
              <a:buSzTx/>
              <a:buFontTx/>
              <a:buNone/>
            </a:pPr>
            <a:r>
              <a:rPr lang="es-MX" altLang="es-MX" sz="2400">
                <a:latin typeface="Arial" panose="020B0604020202020204" pitchFamily="34" charset="0"/>
              </a:rPr>
              <a:t>d[A*]/dt = 0 = k</a:t>
            </a:r>
            <a:r>
              <a:rPr lang="es-MX" altLang="es-MX" sz="2400" baseline="-25000">
                <a:latin typeface="Arial" panose="020B0604020202020204" pitchFamily="34" charset="0"/>
              </a:rPr>
              <a:t>1</a:t>
            </a:r>
            <a:r>
              <a:rPr lang="es-MX" altLang="es-MX" sz="2400">
                <a:latin typeface="Arial" panose="020B0604020202020204" pitchFamily="34" charset="0"/>
              </a:rPr>
              <a:t>[A]</a:t>
            </a:r>
            <a:r>
              <a:rPr lang="es-MX" altLang="es-MX" sz="2400" baseline="30000">
                <a:latin typeface="Arial" panose="020B0604020202020204" pitchFamily="34" charset="0"/>
              </a:rPr>
              <a:t>2</a:t>
            </a:r>
            <a:r>
              <a:rPr lang="es-MX" altLang="es-MX" sz="2400">
                <a:latin typeface="Arial" panose="020B0604020202020204" pitchFamily="34" charset="0"/>
              </a:rPr>
              <a:t> – k</a:t>
            </a:r>
            <a:r>
              <a:rPr lang="es-MX" altLang="es-MX" sz="2400" baseline="-25000">
                <a:latin typeface="Arial" panose="020B0604020202020204" pitchFamily="34" charset="0"/>
              </a:rPr>
              <a:t>-1</a:t>
            </a:r>
            <a:r>
              <a:rPr lang="es-MX" altLang="es-MX" sz="2400">
                <a:latin typeface="Arial" panose="020B0604020202020204" pitchFamily="34" charset="0"/>
              </a:rPr>
              <a:t>[A][A*] – k</a:t>
            </a:r>
            <a:r>
              <a:rPr lang="es-MX" altLang="es-MX" sz="2400" baseline="-25000">
                <a:latin typeface="Arial" panose="020B0604020202020204" pitchFamily="34" charset="0"/>
              </a:rPr>
              <a:t>2</a:t>
            </a:r>
            <a:r>
              <a:rPr lang="es-MX" altLang="es-MX" sz="2400">
                <a:latin typeface="Arial" panose="020B0604020202020204" pitchFamily="34" charset="0"/>
              </a:rPr>
              <a:t>[A*]</a:t>
            </a:r>
          </a:p>
          <a:p>
            <a:pPr algn="ctr" eaLnBrk="1" hangingPunct="1">
              <a:spcBef>
                <a:spcPct val="0"/>
              </a:spcBef>
              <a:buClrTx/>
              <a:buSzTx/>
              <a:buFontTx/>
              <a:buNone/>
            </a:pPr>
            <a:endParaRPr lang="es-MX" altLang="es-MX" sz="2400">
              <a:latin typeface="Arial" panose="020B0604020202020204" pitchFamily="34" charset="0"/>
            </a:endParaRPr>
          </a:p>
          <a:p>
            <a:pPr algn="ctr" eaLnBrk="1" hangingPunct="1">
              <a:spcBef>
                <a:spcPct val="0"/>
              </a:spcBef>
              <a:buClrTx/>
              <a:buSzTx/>
              <a:buFontTx/>
              <a:buNone/>
            </a:pPr>
            <a:r>
              <a:rPr lang="es-MX" altLang="es-MX" sz="2400">
                <a:latin typeface="Arial" panose="020B0604020202020204" pitchFamily="34" charset="0"/>
              </a:rPr>
              <a:t>[A*] = k</a:t>
            </a:r>
            <a:r>
              <a:rPr lang="es-MX" altLang="es-MX" sz="2400" baseline="-25000">
                <a:latin typeface="Arial" panose="020B0604020202020204" pitchFamily="34" charset="0"/>
              </a:rPr>
              <a:t>1</a:t>
            </a:r>
            <a:r>
              <a:rPr lang="es-MX" altLang="es-MX" sz="2400">
                <a:latin typeface="Arial" panose="020B0604020202020204" pitchFamily="34" charset="0"/>
              </a:rPr>
              <a:t>[A]</a:t>
            </a:r>
            <a:r>
              <a:rPr lang="es-MX" altLang="es-MX" sz="2400" baseline="30000">
                <a:latin typeface="Arial" panose="020B0604020202020204" pitchFamily="34" charset="0"/>
              </a:rPr>
              <a:t>2</a:t>
            </a:r>
            <a:r>
              <a:rPr lang="es-MX" altLang="es-MX" sz="2400">
                <a:latin typeface="Arial" panose="020B0604020202020204" pitchFamily="34" charset="0"/>
              </a:rPr>
              <a:t>/k</a:t>
            </a:r>
            <a:r>
              <a:rPr lang="es-MX" altLang="es-MX" sz="2400" baseline="-25000">
                <a:latin typeface="Arial" panose="020B0604020202020204" pitchFamily="34" charset="0"/>
              </a:rPr>
              <a:t>-1</a:t>
            </a:r>
            <a:r>
              <a:rPr lang="es-MX" altLang="es-MX" sz="2400">
                <a:latin typeface="Arial" panose="020B0604020202020204" pitchFamily="34" charset="0"/>
              </a:rPr>
              <a:t>[A] + k</a:t>
            </a:r>
            <a:r>
              <a:rPr lang="es-MX" altLang="es-MX" sz="2400" baseline="-25000">
                <a:latin typeface="Arial" panose="020B0604020202020204" pitchFamily="34" charset="0"/>
              </a:rPr>
              <a:t>2</a:t>
            </a:r>
          </a:p>
          <a:p>
            <a:pPr algn="ctr" eaLnBrk="1" hangingPunct="1">
              <a:spcBef>
                <a:spcPct val="0"/>
              </a:spcBef>
              <a:buClrTx/>
              <a:buSzTx/>
              <a:buFontTx/>
              <a:buNone/>
            </a:pPr>
            <a:endParaRPr lang="es-MX" altLang="es-MX" sz="2400" baseline="-25000">
              <a:latin typeface="Arial" panose="020B0604020202020204" pitchFamily="34" charset="0"/>
            </a:endParaRPr>
          </a:p>
          <a:p>
            <a:pPr algn="ctr" eaLnBrk="1" hangingPunct="1">
              <a:spcBef>
                <a:spcPct val="0"/>
              </a:spcBef>
              <a:buClrTx/>
              <a:buSzTx/>
              <a:buFontTx/>
              <a:buNone/>
            </a:pPr>
            <a:r>
              <a:rPr lang="es-ES" altLang="es-MX" sz="2400">
                <a:latin typeface="Arial" panose="020B0604020202020204" pitchFamily="34" charset="0"/>
              </a:rPr>
              <a:t>v = -d[A]/dt = k</a:t>
            </a:r>
            <a:r>
              <a:rPr lang="es-ES" altLang="es-MX" sz="2400" baseline="-25000">
                <a:latin typeface="Arial" panose="020B0604020202020204" pitchFamily="34" charset="0"/>
              </a:rPr>
              <a:t>2</a:t>
            </a:r>
            <a:r>
              <a:rPr lang="es-ES" altLang="es-MX" sz="2400">
                <a:latin typeface="Arial" panose="020B0604020202020204" pitchFamily="34" charset="0"/>
              </a:rPr>
              <a:t>k</a:t>
            </a:r>
            <a:r>
              <a:rPr lang="es-ES" altLang="es-MX" sz="2400" baseline="-25000">
                <a:latin typeface="Arial" panose="020B0604020202020204" pitchFamily="34" charset="0"/>
              </a:rPr>
              <a:t>1</a:t>
            </a:r>
            <a:r>
              <a:rPr lang="es-ES" altLang="es-MX" sz="2400">
                <a:latin typeface="Arial" panose="020B0604020202020204" pitchFamily="34" charset="0"/>
              </a:rPr>
              <a:t>[A]</a:t>
            </a:r>
            <a:r>
              <a:rPr lang="es-ES" altLang="es-MX" sz="2400" baseline="30000">
                <a:latin typeface="Arial" panose="020B0604020202020204" pitchFamily="34" charset="0"/>
              </a:rPr>
              <a:t>2</a:t>
            </a:r>
            <a:r>
              <a:rPr lang="es-MX" altLang="es-MX" sz="2400">
                <a:latin typeface="Arial" panose="020B0604020202020204" pitchFamily="34" charset="0"/>
              </a:rPr>
              <a:t>/k</a:t>
            </a:r>
            <a:r>
              <a:rPr lang="es-MX" altLang="es-MX" sz="2400" baseline="-25000">
                <a:latin typeface="Arial" panose="020B0604020202020204" pitchFamily="34" charset="0"/>
              </a:rPr>
              <a:t>-1</a:t>
            </a:r>
            <a:r>
              <a:rPr lang="es-MX" altLang="es-MX" sz="2400">
                <a:latin typeface="Arial" panose="020B0604020202020204" pitchFamily="34" charset="0"/>
              </a:rPr>
              <a:t>[A] + k</a:t>
            </a:r>
            <a:r>
              <a:rPr lang="es-MX" altLang="es-MX" sz="2400" baseline="-25000">
                <a:latin typeface="Arial" panose="020B0604020202020204" pitchFamily="34" charset="0"/>
              </a:rPr>
              <a:t>2</a:t>
            </a:r>
            <a:endParaRPr lang="es-ES" altLang="es-MX" sz="2400" baseline="-25000">
              <a:latin typeface="Arial" panose="020B0604020202020204" pitchFamily="34" charset="0"/>
            </a:endParaRPr>
          </a:p>
        </p:txBody>
      </p:sp>
      <p:sp>
        <p:nvSpPr>
          <p:cNvPr id="55299" name="Text Box 3">
            <a:extLst>
              <a:ext uri="{FF2B5EF4-FFF2-40B4-BE49-F238E27FC236}">
                <a16:creationId xmlns:a16="http://schemas.microsoft.com/office/drawing/2014/main" id="{82217095-5962-452C-A4C6-BB7B55A24B50}"/>
              </a:ext>
            </a:extLst>
          </p:cNvPr>
          <p:cNvSpPr txBox="1">
            <a:spLocks noChangeArrowheads="1"/>
          </p:cNvSpPr>
          <p:nvPr/>
        </p:nvSpPr>
        <p:spPr bwMode="auto">
          <a:xfrm>
            <a:off x="1476375" y="333375"/>
            <a:ext cx="568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s-MX" altLang="es-MX" sz="2400">
              <a:latin typeface="Arial" panose="020B0604020202020204" pitchFamily="34" charset="0"/>
            </a:endParaRPr>
          </a:p>
        </p:txBody>
      </p:sp>
      <p:sp>
        <p:nvSpPr>
          <p:cNvPr id="55300" name="Text Box 4">
            <a:extLst>
              <a:ext uri="{FF2B5EF4-FFF2-40B4-BE49-F238E27FC236}">
                <a16:creationId xmlns:a16="http://schemas.microsoft.com/office/drawing/2014/main" id="{CB4119DE-F538-4BBC-84B5-3D19D6CC5DE0}"/>
              </a:ext>
            </a:extLst>
          </p:cNvPr>
          <p:cNvSpPr txBox="1">
            <a:spLocks noChangeArrowheads="1"/>
          </p:cNvSpPr>
          <p:nvPr/>
        </p:nvSpPr>
        <p:spPr bwMode="auto">
          <a:xfrm>
            <a:off x="1331913" y="260350"/>
            <a:ext cx="55451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s-MX" altLang="es-MX" sz="2400">
                <a:latin typeface="Arial" panose="020B0604020202020204" pitchFamily="34" charset="0"/>
              </a:rPr>
              <a:t>La reacción </a:t>
            </a:r>
          </a:p>
          <a:p>
            <a:pPr algn="ctr" eaLnBrk="1" hangingPunct="1">
              <a:spcBef>
                <a:spcPct val="50000"/>
              </a:spcBef>
              <a:buClrTx/>
              <a:buSzTx/>
              <a:buFontTx/>
              <a:buNone/>
            </a:pPr>
            <a:r>
              <a:rPr lang="es-MX" altLang="es-MX" sz="2400">
                <a:latin typeface="Arial" panose="020B0604020202020204" pitchFamily="34" charset="0"/>
              </a:rPr>
              <a:t>A </a:t>
            </a:r>
            <a:r>
              <a:rPr lang="es-MX" altLang="es-MX" sz="2400">
                <a:latin typeface="Arial" panose="020B0604020202020204" pitchFamily="34" charset="0"/>
                <a:sym typeface="Wingdings 3" panose="05040102010807070707" pitchFamily="18" charset="2"/>
              </a:rPr>
              <a:t> Productos</a:t>
            </a:r>
            <a:r>
              <a:rPr lang="es-MX" altLang="es-MX" sz="2400">
                <a:latin typeface="Arial" panose="020B0604020202020204" pitchFamily="34" charset="0"/>
              </a:rPr>
              <a:t> </a:t>
            </a:r>
          </a:p>
          <a:p>
            <a:pPr algn="ctr" eaLnBrk="1" hangingPunct="1">
              <a:spcBef>
                <a:spcPct val="50000"/>
              </a:spcBef>
              <a:buClrTx/>
              <a:buSzTx/>
              <a:buFontTx/>
              <a:buNone/>
            </a:pPr>
            <a:r>
              <a:rPr lang="es-MX" altLang="es-MX" sz="2400">
                <a:latin typeface="Arial" panose="020B0604020202020204" pitchFamily="34" charset="0"/>
              </a:rPr>
              <a:t>Cuando no es de primer orden</a:t>
            </a:r>
            <a:endParaRPr lang="es-ES" altLang="es-MX" sz="2400">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89649789-9368-4B4A-8AF6-963BCCD6223C}"/>
              </a:ext>
            </a:extLst>
          </p:cNvPr>
          <p:cNvSpPr txBox="1">
            <a:spLocks noChangeArrowheads="1"/>
          </p:cNvSpPr>
          <p:nvPr/>
        </p:nvSpPr>
        <p:spPr bwMode="auto">
          <a:xfrm>
            <a:off x="684213" y="1989138"/>
            <a:ext cx="78486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es-MX" altLang="es-MX" sz="2400">
                <a:latin typeface="Arial" panose="020B0604020202020204" pitchFamily="34" charset="0"/>
              </a:rPr>
              <a:t>Condiciones límite:</a:t>
            </a:r>
          </a:p>
          <a:p>
            <a:pPr eaLnBrk="1" hangingPunct="1">
              <a:spcBef>
                <a:spcPct val="0"/>
              </a:spcBef>
              <a:buClrTx/>
              <a:buSzTx/>
              <a:buFontTx/>
              <a:buNone/>
            </a:pPr>
            <a:endParaRPr lang="es-MX" altLang="es-MX" sz="2400">
              <a:latin typeface="Arial" panose="020B0604020202020204" pitchFamily="34" charset="0"/>
            </a:endParaRPr>
          </a:p>
          <a:p>
            <a:pPr algn="ctr" eaLnBrk="1" hangingPunct="1">
              <a:spcBef>
                <a:spcPct val="0"/>
              </a:spcBef>
              <a:buClrTx/>
              <a:buSzTx/>
              <a:buFontTx/>
              <a:buAutoNum type="arabicParenR"/>
            </a:pPr>
            <a:r>
              <a:rPr lang="es-MX" altLang="es-MX" sz="2400">
                <a:latin typeface="Arial" panose="020B0604020202020204" pitchFamily="34" charset="0"/>
              </a:rPr>
              <a:t>k</a:t>
            </a:r>
            <a:r>
              <a:rPr lang="es-MX" altLang="es-MX" sz="2400" baseline="-25000">
                <a:latin typeface="Arial" panose="020B0604020202020204" pitchFamily="34" charset="0"/>
              </a:rPr>
              <a:t>-1</a:t>
            </a:r>
            <a:r>
              <a:rPr lang="es-MX" altLang="es-MX" sz="2400">
                <a:latin typeface="Arial" panose="020B0604020202020204" pitchFamily="34" charset="0"/>
              </a:rPr>
              <a:t>[A] &lt;&lt; k</a:t>
            </a:r>
            <a:r>
              <a:rPr lang="es-MX" altLang="es-MX" sz="2400" baseline="-25000">
                <a:latin typeface="Arial" panose="020B0604020202020204" pitchFamily="34" charset="0"/>
              </a:rPr>
              <a:t>2</a:t>
            </a:r>
          </a:p>
          <a:p>
            <a:pPr eaLnBrk="1" hangingPunct="1">
              <a:spcBef>
                <a:spcPct val="0"/>
              </a:spcBef>
              <a:buClrTx/>
              <a:buSzTx/>
              <a:buFontTx/>
              <a:buNone/>
            </a:pPr>
            <a:endParaRPr lang="es-MX" altLang="es-MX" sz="2400">
              <a:latin typeface="Arial" panose="020B0604020202020204" pitchFamily="34" charset="0"/>
            </a:endParaRPr>
          </a:p>
          <a:p>
            <a:pPr algn="ctr" eaLnBrk="1" hangingPunct="1">
              <a:spcBef>
                <a:spcPct val="0"/>
              </a:spcBef>
              <a:buClrTx/>
              <a:buSzTx/>
              <a:buFontTx/>
              <a:buNone/>
            </a:pPr>
            <a:r>
              <a:rPr lang="es-MX" altLang="es-MX" sz="2400">
                <a:latin typeface="Arial" panose="020B0604020202020204" pitchFamily="34" charset="0"/>
              </a:rPr>
              <a:t>v = -d[A]/dt = k</a:t>
            </a:r>
            <a:r>
              <a:rPr lang="es-MX" altLang="es-MX" sz="2400" baseline="-25000">
                <a:latin typeface="Arial" panose="020B0604020202020204" pitchFamily="34" charset="0"/>
              </a:rPr>
              <a:t>1</a:t>
            </a:r>
            <a:r>
              <a:rPr lang="es-MX" altLang="es-MX" sz="2400">
                <a:latin typeface="Arial" panose="020B0604020202020204" pitchFamily="34" charset="0"/>
              </a:rPr>
              <a:t>[A]</a:t>
            </a:r>
            <a:r>
              <a:rPr lang="es-MX" altLang="es-MX" sz="2400" baseline="30000">
                <a:latin typeface="Arial" panose="020B0604020202020204" pitchFamily="34" charset="0"/>
              </a:rPr>
              <a:t>2</a:t>
            </a:r>
          </a:p>
          <a:p>
            <a:pPr eaLnBrk="1" hangingPunct="1">
              <a:spcBef>
                <a:spcPct val="0"/>
              </a:spcBef>
              <a:buClrTx/>
              <a:buSzTx/>
              <a:buFontTx/>
              <a:buNone/>
            </a:pPr>
            <a:endParaRPr lang="es-MX" altLang="es-MX" sz="2400">
              <a:latin typeface="Arial" panose="020B0604020202020204" pitchFamily="34" charset="0"/>
            </a:endParaRPr>
          </a:p>
          <a:p>
            <a:pPr algn="ctr" eaLnBrk="1" hangingPunct="1">
              <a:spcBef>
                <a:spcPct val="0"/>
              </a:spcBef>
              <a:buClrTx/>
              <a:buSzTx/>
              <a:buFontTx/>
              <a:buNone/>
            </a:pPr>
            <a:r>
              <a:rPr lang="es-MX" altLang="es-MX" sz="2400">
                <a:latin typeface="Arial" panose="020B0604020202020204" pitchFamily="34" charset="0"/>
              </a:rPr>
              <a:t>2) k</a:t>
            </a:r>
            <a:r>
              <a:rPr lang="es-MX" altLang="es-MX" sz="2400" baseline="-25000">
                <a:latin typeface="Arial" panose="020B0604020202020204" pitchFamily="34" charset="0"/>
              </a:rPr>
              <a:t>-1</a:t>
            </a:r>
            <a:r>
              <a:rPr lang="es-MX" altLang="es-MX" sz="2400">
                <a:latin typeface="Arial" panose="020B0604020202020204" pitchFamily="34" charset="0"/>
              </a:rPr>
              <a:t>[A] &gt;&gt; k</a:t>
            </a:r>
            <a:r>
              <a:rPr lang="es-MX" altLang="es-MX" sz="2400" baseline="-25000">
                <a:latin typeface="Arial" panose="020B0604020202020204" pitchFamily="34" charset="0"/>
              </a:rPr>
              <a:t>2</a:t>
            </a:r>
          </a:p>
          <a:p>
            <a:pPr eaLnBrk="1" hangingPunct="1">
              <a:spcBef>
                <a:spcPct val="0"/>
              </a:spcBef>
              <a:buClrTx/>
              <a:buSzTx/>
              <a:buFontTx/>
              <a:buNone/>
            </a:pPr>
            <a:endParaRPr lang="es-MX" altLang="es-MX" sz="2400">
              <a:latin typeface="Arial" panose="020B0604020202020204" pitchFamily="34" charset="0"/>
            </a:endParaRPr>
          </a:p>
          <a:p>
            <a:pPr algn="ctr" eaLnBrk="1" hangingPunct="1">
              <a:spcBef>
                <a:spcPct val="0"/>
              </a:spcBef>
              <a:buClrTx/>
              <a:buSzTx/>
              <a:buFontTx/>
              <a:buNone/>
            </a:pPr>
            <a:r>
              <a:rPr lang="es-MX" altLang="es-MX" sz="2400">
                <a:latin typeface="Arial" panose="020B0604020202020204" pitchFamily="34" charset="0"/>
              </a:rPr>
              <a:t>v = -d[A]/dt = k</a:t>
            </a:r>
            <a:r>
              <a:rPr lang="es-MX" altLang="es-MX" sz="2400" baseline="-25000">
                <a:latin typeface="Arial" panose="020B0604020202020204" pitchFamily="34" charset="0"/>
              </a:rPr>
              <a:t>2</a:t>
            </a:r>
            <a:r>
              <a:rPr lang="es-MX" altLang="es-MX" sz="2400">
                <a:latin typeface="Arial" panose="020B0604020202020204" pitchFamily="34" charset="0"/>
              </a:rPr>
              <a:t>(k</a:t>
            </a:r>
            <a:r>
              <a:rPr lang="es-MX" altLang="es-MX" sz="2400" baseline="-25000">
                <a:latin typeface="Arial" panose="020B0604020202020204" pitchFamily="34" charset="0"/>
              </a:rPr>
              <a:t>1</a:t>
            </a:r>
            <a:r>
              <a:rPr lang="es-MX" altLang="es-MX" sz="2400">
                <a:latin typeface="Arial" panose="020B0604020202020204" pitchFamily="34" charset="0"/>
              </a:rPr>
              <a:t>/k</a:t>
            </a:r>
            <a:r>
              <a:rPr lang="es-MX" altLang="es-MX" sz="2400" baseline="-25000">
                <a:latin typeface="Arial" panose="020B0604020202020204" pitchFamily="34" charset="0"/>
              </a:rPr>
              <a:t>-1</a:t>
            </a:r>
            <a:r>
              <a:rPr lang="es-MX" altLang="es-MX" sz="2400">
                <a:latin typeface="Arial" panose="020B0604020202020204" pitchFamily="34" charset="0"/>
              </a:rPr>
              <a:t>) [A]</a:t>
            </a:r>
            <a:endParaRPr lang="es-ES" altLang="es-MX" sz="2400">
              <a:latin typeface="Arial" panose="020B0604020202020204" pitchFamily="34" charset="0"/>
            </a:endParaRPr>
          </a:p>
        </p:txBody>
      </p:sp>
      <p:sp>
        <p:nvSpPr>
          <p:cNvPr id="56323" name="Text Box 3">
            <a:extLst>
              <a:ext uri="{FF2B5EF4-FFF2-40B4-BE49-F238E27FC236}">
                <a16:creationId xmlns:a16="http://schemas.microsoft.com/office/drawing/2014/main" id="{66C691FD-D40C-4207-95BA-E5F0CAD6AC0C}"/>
              </a:ext>
            </a:extLst>
          </p:cNvPr>
          <p:cNvSpPr txBox="1">
            <a:spLocks noChangeArrowheads="1"/>
          </p:cNvSpPr>
          <p:nvPr/>
        </p:nvSpPr>
        <p:spPr bwMode="auto">
          <a:xfrm>
            <a:off x="1403350" y="549275"/>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s-ES" altLang="es-MX" sz="2400">
                <a:latin typeface="Arial" panose="020B0604020202020204" pitchFamily="34" charset="0"/>
              </a:rPr>
              <a:t>v = -d[A]/dt = k</a:t>
            </a:r>
            <a:r>
              <a:rPr lang="es-ES" altLang="es-MX" sz="2400" baseline="-25000">
                <a:latin typeface="Arial" panose="020B0604020202020204" pitchFamily="34" charset="0"/>
              </a:rPr>
              <a:t>2</a:t>
            </a:r>
            <a:r>
              <a:rPr lang="es-ES" altLang="es-MX" sz="2400">
                <a:latin typeface="Arial" panose="020B0604020202020204" pitchFamily="34" charset="0"/>
              </a:rPr>
              <a:t>k</a:t>
            </a:r>
            <a:r>
              <a:rPr lang="es-ES" altLang="es-MX" sz="2400" baseline="-25000">
                <a:latin typeface="Arial" panose="020B0604020202020204" pitchFamily="34" charset="0"/>
              </a:rPr>
              <a:t>1</a:t>
            </a:r>
            <a:r>
              <a:rPr lang="es-ES" altLang="es-MX" sz="2400">
                <a:latin typeface="Arial" panose="020B0604020202020204" pitchFamily="34" charset="0"/>
              </a:rPr>
              <a:t>[A]</a:t>
            </a:r>
            <a:r>
              <a:rPr lang="es-ES" altLang="es-MX" sz="2400" baseline="30000">
                <a:latin typeface="Arial" panose="020B0604020202020204" pitchFamily="34" charset="0"/>
              </a:rPr>
              <a:t>2</a:t>
            </a:r>
            <a:r>
              <a:rPr lang="es-MX" altLang="es-MX" sz="2400">
                <a:latin typeface="Arial" panose="020B0604020202020204" pitchFamily="34" charset="0"/>
              </a:rPr>
              <a:t>/k</a:t>
            </a:r>
            <a:r>
              <a:rPr lang="es-MX" altLang="es-MX" sz="2400" baseline="-25000">
                <a:latin typeface="Arial" panose="020B0604020202020204" pitchFamily="34" charset="0"/>
              </a:rPr>
              <a:t>-1</a:t>
            </a:r>
            <a:r>
              <a:rPr lang="es-MX" altLang="es-MX" sz="2400">
                <a:latin typeface="Arial" panose="020B0604020202020204" pitchFamily="34" charset="0"/>
              </a:rPr>
              <a:t>[A] + k</a:t>
            </a:r>
            <a:r>
              <a:rPr lang="es-MX" altLang="es-MX" sz="2400" baseline="-25000">
                <a:latin typeface="Arial" panose="020B0604020202020204" pitchFamily="34" charset="0"/>
              </a:rPr>
              <a:t>2</a:t>
            </a:r>
            <a:endParaRPr lang="es-ES" altLang="es-MX" sz="2400" baseline="-25000">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15604E58-D146-4882-A99F-686C62A7F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836613"/>
            <a:ext cx="6769100"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a:extLst>
              <a:ext uri="{FF2B5EF4-FFF2-40B4-BE49-F238E27FC236}">
                <a16:creationId xmlns:a16="http://schemas.microsoft.com/office/drawing/2014/main" id="{372712C9-45B8-4F2A-9229-89BF5EE268BA}"/>
              </a:ext>
            </a:extLst>
          </p:cNvPr>
          <p:cNvGraphicFramePr>
            <a:graphicFrameLocks noChangeAspect="1"/>
          </p:cNvGraphicFramePr>
          <p:nvPr/>
        </p:nvGraphicFramePr>
        <p:xfrm>
          <a:off x="1143000" y="1219200"/>
          <a:ext cx="7467600" cy="4841875"/>
        </p:xfrm>
        <a:graphic>
          <a:graphicData uri="http://schemas.openxmlformats.org/presentationml/2006/ole">
            <mc:AlternateContent xmlns:mc="http://schemas.openxmlformats.org/markup-compatibility/2006">
              <mc:Choice xmlns:v="urn:schemas-microsoft-com:vml" Requires="v">
                <p:oleObj spid="_x0000_s8199" name="Imagen de mapa de bits" r:id="rId3" imgW="5285714" imgH="3990476" progId="Paint.Picture">
                  <p:embed/>
                </p:oleObj>
              </mc:Choice>
              <mc:Fallback>
                <p:oleObj name="Imagen de mapa de bits" r:id="rId3" imgW="5285714" imgH="3990476"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219200"/>
                        <a:ext cx="74676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5" name="2 CuadroTexto">
            <a:extLst>
              <a:ext uri="{FF2B5EF4-FFF2-40B4-BE49-F238E27FC236}">
                <a16:creationId xmlns:a16="http://schemas.microsoft.com/office/drawing/2014/main" id="{77598B69-333E-4F43-83AA-65B997922957}"/>
              </a:ext>
            </a:extLst>
          </p:cNvPr>
          <p:cNvSpPr txBox="1">
            <a:spLocks noChangeArrowheads="1"/>
          </p:cNvSpPr>
          <p:nvPr/>
        </p:nvSpPr>
        <p:spPr bwMode="auto">
          <a:xfrm>
            <a:off x="2214563" y="428625"/>
            <a:ext cx="4357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s-MX" sz="2800">
                <a:latin typeface="Arial" panose="020B0604020202020204" pitchFamily="34" charset="0"/>
              </a:rPr>
              <a:t>Coordenada de Reacción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A4FF57B1-8EFB-4FC8-BB07-EAB7D3D9DC99}"/>
              </a:ext>
            </a:extLst>
          </p:cNvPr>
          <p:cNvSpPr txBox="1">
            <a:spLocks noChangeArrowheads="1"/>
          </p:cNvSpPr>
          <p:nvPr/>
        </p:nvSpPr>
        <p:spPr bwMode="auto">
          <a:xfrm>
            <a:off x="428625" y="642938"/>
            <a:ext cx="8499475"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0"/>
              </a:spcBef>
              <a:buClrTx/>
              <a:buSzTx/>
              <a:buFontTx/>
              <a:buNone/>
            </a:pPr>
            <a:r>
              <a:rPr lang="es-MX" altLang="es-MX" sz="2400">
                <a:latin typeface="Arial" panose="020B0604020202020204" pitchFamily="34" charset="0"/>
              </a:rPr>
              <a:t>Una meta tanto de la teoría cinética como de la experimental es un entendimiento completo del proceso de activación – la evolución de la estructura y energética que acompaña a las transformaciones moleculares de los reactivos conforme proceden a lo largo de la coordenada de reacción hacia el complejo activado. Este nivel de compresión se ha alcanzado únicamente en algunas reacciones elementales sencillas.</a:t>
            </a:r>
            <a:r>
              <a:rPr lang="es-ES" altLang="es-MX" sz="1800"/>
              <a:t>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494EEE95-1C97-4315-96EF-AEFFB859C314}"/>
              </a:ext>
            </a:extLst>
          </p:cNvPr>
          <p:cNvSpPr txBox="1">
            <a:spLocks noChangeArrowheads="1"/>
          </p:cNvSpPr>
          <p:nvPr/>
        </p:nvSpPr>
        <p:spPr bwMode="auto">
          <a:xfrm>
            <a:off x="285750" y="231775"/>
            <a:ext cx="8353425"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0"/>
              </a:spcBef>
              <a:buClrTx/>
              <a:buSzTx/>
              <a:buFontTx/>
              <a:buNone/>
            </a:pPr>
            <a:r>
              <a:rPr lang="es-MX" altLang="es-MX" sz="2400">
                <a:latin typeface="Arial" panose="020B0604020202020204" pitchFamily="34" charset="0"/>
              </a:rPr>
              <a:t>Para la mayoría de los sistemas reales aceptamos tener menos respuestas, y buscaremos respuestas a preguntas tales como el número de estados de transición, si las reacciones ocurren en forma secuencial o paralela, y si hay intermediarios de reacción. Datos cinéticos y otros relacionados responderán estas preguntas, particularmente los relacionados con la composición del complejo activado.</a:t>
            </a:r>
          </a:p>
          <a:p>
            <a:pPr eaLnBrk="1" hangingPunct="1">
              <a:lnSpc>
                <a:spcPct val="200000"/>
              </a:lnSpc>
              <a:spcBef>
                <a:spcPct val="0"/>
              </a:spcBef>
              <a:buClrTx/>
              <a:buSzTx/>
              <a:buFontTx/>
              <a:buChar char="•"/>
            </a:pPr>
            <a:r>
              <a:rPr lang="es-MX" altLang="es-MX" sz="2400" b="1" i="1">
                <a:latin typeface="Arial" panose="020B0604020202020204" pitchFamily="34" charset="0"/>
              </a:rPr>
              <a:t>Intermediario</a:t>
            </a:r>
          </a:p>
          <a:p>
            <a:pPr eaLnBrk="1" hangingPunct="1">
              <a:lnSpc>
                <a:spcPct val="200000"/>
              </a:lnSpc>
              <a:spcBef>
                <a:spcPct val="0"/>
              </a:spcBef>
              <a:buClrTx/>
              <a:buSzTx/>
              <a:buFontTx/>
              <a:buChar char="•"/>
            </a:pPr>
            <a:r>
              <a:rPr lang="es-MX" altLang="es-MX" sz="2400" b="1" i="1">
                <a:latin typeface="Arial" panose="020B0604020202020204" pitchFamily="34" charset="0"/>
              </a:rPr>
              <a:t>Complejo activado</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4B0EF400-11EE-422F-B3B1-9666E6C28AC2}"/>
              </a:ext>
            </a:extLst>
          </p:cNvPr>
          <p:cNvSpPr txBox="1">
            <a:spLocks noChangeArrowheads="1"/>
          </p:cNvSpPr>
          <p:nvPr/>
        </p:nvSpPr>
        <p:spPr bwMode="auto">
          <a:xfrm>
            <a:off x="357188" y="500063"/>
            <a:ext cx="8353425"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lnSpc>
                <a:spcPct val="200000"/>
              </a:lnSpc>
              <a:spcBef>
                <a:spcPct val="0"/>
              </a:spcBef>
              <a:buClrTx/>
              <a:buSzTx/>
              <a:buFontTx/>
              <a:buNone/>
            </a:pPr>
            <a:r>
              <a:rPr lang="es-MX" altLang="es-MX" sz="2400">
                <a:latin typeface="Arial" panose="020B0604020202020204" pitchFamily="34" charset="0"/>
              </a:rPr>
              <a:t>Intermediario y complejo activado pueden tener la misma composición química, pero no son idénticos. El intermediario tiene varias posibilidades de reacción, entre ellas la reconversión a materias primas o la reacción con agentes atrapantes. Puede que tenga casi la misma geometría que el complejo activado, sin embargo una distorsión u otro proceso de activación se requiere para que el intermediario se convierta en complejo activado.</a:t>
            </a:r>
            <a:endParaRPr lang="es-ES" altLang="es-MX" sz="2400">
              <a:latin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Arce">
  <a:themeElements>
    <a:clrScheme name="Arc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fontScheme name="Ar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rc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Arc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Arc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Arc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Arc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Arc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Arc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Arc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Arc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841</TotalTime>
  <Words>2730</Words>
  <Application>Microsoft Office PowerPoint</Application>
  <PresentationFormat>Presentación en pantalla (4:3)</PresentationFormat>
  <Paragraphs>163</Paragraphs>
  <Slides>64</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3</vt:i4>
      </vt:variant>
      <vt:variant>
        <vt:lpstr>Títulos de diapositiva</vt:lpstr>
      </vt:variant>
      <vt:variant>
        <vt:i4>64</vt:i4>
      </vt:variant>
    </vt:vector>
  </HeadingPairs>
  <TitlesOfParts>
    <vt:vector size="72" baseType="lpstr">
      <vt:lpstr>Arial</vt:lpstr>
      <vt:lpstr>Tahoma</vt:lpstr>
      <vt:lpstr>Times New Roman</vt:lpstr>
      <vt:lpstr>Wingdings</vt:lpstr>
      <vt:lpstr>Arce</vt:lpstr>
      <vt:lpstr>Imagen de mapa de bits</vt:lpstr>
      <vt:lpstr>Ecuación</vt:lpstr>
      <vt:lpstr>ISIS/Draw Sketch</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SILVIA E. CASTILLO BLUM</dc:creator>
  <cp:lastModifiedBy>blum</cp:lastModifiedBy>
  <cp:revision>161</cp:revision>
  <dcterms:created xsi:type="dcterms:W3CDTF">2005-05-15T01:19:50Z</dcterms:created>
  <dcterms:modified xsi:type="dcterms:W3CDTF">2021-10-13T14:26:39Z</dcterms:modified>
</cp:coreProperties>
</file>