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9" r:id="rId1"/>
  </p:sldMasterIdLst>
  <p:notesMasterIdLst>
    <p:notesMasterId r:id="rId60"/>
  </p:notesMasterIdLst>
  <p:sldIdLst>
    <p:sldId id="256" r:id="rId2"/>
    <p:sldId id="263" r:id="rId3"/>
    <p:sldId id="315" r:id="rId4"/>
    <p:sldId id="258" r:id="rId5"/>
    <p:sldId id="278" r:id="rId6"/>
    <p:sldId id="260" r:id="rId7"/>
    <p:sldId id="261" r:id="rId8"/>
    <p:sldId id="293" r:id="rId9"/>
    <p:sldId id="289" r:id="rId10"/>
    <p:sldId id="274" r:id="rId11"/>
    <p:sldId id="338" r:id="rId12"/>
    <p:sldId id="275" r:id="rId13"/>
    <p:sldId id="271" r:id="rId14"/>
    <p:sldId id="296" r:id="rId15"/>
    <p:sldId id="277" r:id="rId16"/>
    <p:sldId id="262" r:id="rId17"/>
    <p:sldId id="264" r:id="rId18"/>
    <p:sldId id="290" r:id="rId19"/>
    <p:sldId id="291" r:id="rId20"/>
    <p:sldId id="283" r:id="rId21"/>
    <p:sldId id="285" r:id="rId22"/>
    <p:sldId id="276" r:id="rId23"/>
    <p:sldId id="267" r:id="rId24"/>
    <p:sldId id="268" r:id="rId25"/>
    <p:sldId id="280" r:id="rId26"/>
    <p:sldId id="325" r:id="rId27"/>
    <p:sldId id="324" r:id="rId28"/>
    <p:sldId id="301" r:id="rId29"/>
    <p:sldId id="300" r:id="rId30"/>
    <p:sldId id="299" r:id="rId31"/>
    <p:sldId id="326" r:id="rId32"/>
    <p:sldId id="314" r:id="rId33"/>
    <p:sldId id="265" r:id="rId34"/>
    <p:sldId id="316" r:id="rId35"/>
    <p:sldId id="317" r:id="rId36"/>
    <p:sldId id="259" r:id="rId37"/>
    <p:sldId id="266" r:id="rId38"/>
    <p:sldId id="318" r:id="rId39"/>
    <p:sldId id="319" r:id="rId40"/>
    <p:sldId id="312" r:id="rId41"/>
    <p:sldId id="302" r:id="rId42"/>
    <p:sldId id="339" r:id="rId43"/>
    <p:sldId id="297" r:id="rId44"/>
    <p:sldId id="298" r:id="rId45"/>
    <p:sldId id="303" r:id="rId46"/>
    <p:sldId id="307" r:id="rId47"/>
    <p:sldId id="304" r:id="rId48"/>
    <p:sldId id="305" r:id="rId49"/>
    <p:sldId id="306" r:id="rId50"/>
    <p:sldId id="309" r:id="rId51"/>
    <p:sldId id="308" r:id="rId52"/>
    <p:sldId id="310" r:id="rId53"/>
    <p:sldId id="311" r:id="rId54"/>
    <p:sldId id="327" r:id="rId55"/>
    <p:sldId id="322" r:id="rId56"/>
    <p:sldId id="328" r:id="rId57"/>
    <p:sldId id="323" r:id="rId58"/>
    <p:sldId id="329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3A437-106C-4391-B57D-7916FA67787F}" type="datetimeFigureOut">
              <a:rPr lang="es-MX" smtClean="0"/>
              <a:t>18/11/2020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7581C-5034-4E11-BD39-7467D3B24C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30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581C-5034-4E11-BD39-7467D3B24C0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50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5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7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03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CB205E-A7BC-4939-A8AE-17D06B73D0B6}" type="slidenum">
              <a:rPr lang="es-ES" altLang="es-MX"/>
              <a:pPr/>
              <a:t>‹#›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47929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1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6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8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3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4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2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1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8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22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2.gi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MÉTODOS DE IDENTIFICACIÓN BIOQUÍMICA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Microbiología experimental</a:t>
            </a:r>
          </a:p>
        </p:txBody>
      </p:sp>
    </p:spTree>
    <p:extLst>
      <p:ext uri="{BB962C8B-B14F-4D97-AF65-F5344CB8AC3E}">
        <p14:creationId xmlns:p14="http://schemas.microsoft.com/office/powerpoint/2010/main" val="290410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115809"/>
            <a:ext cx="10058400" cy="1609344"/>
          </a:xfrm>
        </p:spPr>
        <p:txBody>
          <a:bodyPr>
            <a:normAutofit/>
          </a:bodyPr>
          <a:lstStyle/>
          <a:p>
            <a:r>
              <a:rPr lang="es-MX" sz="8800" dirty="0" err="1"/>
              <a:t>R</a:t>
            </a:r>
            <a:r>
              <a:rPr lang="es-MX" dirty="0" err="1"/>
              <a:t>oJO</a:t>
            </a:r>
            <a:r>
              <a:rPr lang="es-MX" dirty="0"/>
              <a:t> DE </a:t>
            </a:r>
            <a:r>
              <a:rPr lang="es-MX" sz="8800" b="1" dirty="0"/>
              <a:t>M</a:t>
            </a:r>
            <a:r>
              <a:rPr lang="es-MX" dirty="0"/>
              <a:t>ETILO- </a:t>
            </a:r>
            <a:r>
              <a:rPr lang="es-MX" sz="8900" b="1" dirty="0"/>
              <a:t>V</a:t>
            </a:r>
            <a:r>
              <a:rPr lang="es-MX" dirty="0"/>
              <a:t>OGES-PROSKAUER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6608" y="2091866"/>
            <a:ext cx="12196689" cy="1435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/>
              <a:t>MEDIO: </a:t>
            </a:r>
            <a:r>
              <a:rPr lang="es-MX" sz="1600" dirty="0"/>
              <a:t>Rico en glucosa (Caldo RM-VP)</a:t>
            </a:r>
            <a:endParaRPr lang="es-MX" sz="1600" b="1" dirty="0"/>
          </a:p>
          <a:p>
            <a:r>
              <a:rPr lang="es-MX" altLang="es-MX" sz="1600" b="1" dirty="0"/>
              <a:t>OBJETIVO: </a:t>
            </a:r>
            <a:r>
              <a:rPr lang="es-MX" altLang="es-MX" sz="1600" dirty="0"/>
              <a:t>Determinar si el microorganismo lleva a cabo una fermentación ácido mixta o bien produce acetil </a:t>
            </a:r>
            <a:r>
              <a:rPr lang="es-MX" altLang="es-MX" sz="1600" dirty="0" err="1"/>
              <a:t>metil</a:t>
            </a:r>
            <a:r>
              <a:rPr lang="es-MX" altLang="es-MX" sz="1600" dirty="0"/>
              <a:t> carbinol</a:t>
            </a:r>
          </a:p>
          <a:p>
            <a:r>
              <a:rPr lang="es-MX" sz="1600" b="1" dirty="0"/>
              <a:t>INOCULACIÓN</a:t>
            </a:r>
            <a:r>
              <a:rPr lang="es-MX" sz="1600" dirty="0"/>
              <a:t>: 2 asadas de una suspensión del cultivo </a:t>
            </a:r>
            <a:r>
              <a:rPr lang="es-MX" sz="1600" dirty="0" err="1"/>
              <a:t>axénico</a:t>
            </a:r>
            <a:r>
              <a:rPr lang="es-MX" sz="1600" dirty="0"/>
              <a:t> del microorganismo que se desee identificar.</a:t>
            </a:r>
          </a:p>
          <a:p>
            <a:r>
              <a:rPr lang="es-MX" sz="1600" b="1" dirty="0"/>
              <a:t>INCUBACIÓN</a:t>
            </a:r>
            <a:r>
              <a:rPr lang="es-MX" sz="1600" dirty="0"/>
              <a:t>: 35 +/- 0.5  °C por  48  +/- 2 h</a:t>
            </a:r>
          </a:p>
          <a:p>
            <a:r>
              <a:rPr lang="es-MX" sz="1600" b="1" dirty="0"/>
              <a:t>REVELADOR:</a:t>
            </a:r>
            <a:r>
              <a:rPr lang="es-MX" sz="1600" dirty="0"/>
              <a:t> </a:t>
            </a:r>
            <a:r>
              <a:rPr lang="es-MX" sz="1600" b="1" dirty="0" err="1"/>
              <a:t>Vogues-Proskauer</a:t>
            </a:r>
            <a:r>
              <a:rPr lang="es-MX" sz="1600" dirty="0"/>
              <a:t> detección de acetil </a:t>
            </a:r>
            <a:r>
              <a:rPr lang="es-MX" sz="1600" dirty="0" err="1"/>
              <a:t>metil</a:t>
            </a:r>
            <a:r>
              <a:rPr lang="es-MX" sz="1600" dirty="0"/>
              <a:t> carbinol -Naftol en medio básico con potasa (KOH 40%), </a:t>
            </a:r>
            <a:r>
              <a:rPr lang="es-MX" sz="1600" b="1" dirty="0"/>
              <a:t>Rojo de Metilo</a:t>
            </a:r>
            <a:r>
              <a:rPr lang="es-MX" sz="1600" dirty="0"/>
              <a:t>- metabolitos ácidos</a:t>
            </a:r>
            <a:endParaRPr lang="es-MX" altLang="es-MX" sz="1600" dirty="0"/>
          </a:p>
          <a:p>
            <a:endParaRPr lang="es-MX" altLang="es-MX" sz="1600" dirty="0"/>
          </a:p>
        </p:txBody>
      </p:sp>
      <p:grpSp>
        <p:nvGrpSpPr>
          <p:cNvPr id="5" name="Grupo 4"/>
          <p:cNvGrpSpPr/>
          <p:nvPr/>
        </p:nvGrpSpPr>
        <p:grpSpPr>
          <a:xfrm>
            <a:off x="1846540" y="3748364"/>
            <a:ext cx="8137525" cy="2959101"/>
            <a:chOff x="1992314" y="3284538"/>
            <a:chExt cx="8137525" cy="2959101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992314" y="5876926"/>
              <a:ext cx="30241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800" dirty="0" err="1"/>
                <a:t>Diacetilo</a:t>
              </a:r>
              <a:r>
                <a:rPr lang="es-MX" altLang="es-MX" sz="1800" dirty="0"/>
                <a:t> (complejo rojo)</a:t>
              </a:r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2279651" y="3284538"/>
              <a:ext cx="7850188" cy="2811970"/>
              <a:chOff x="2279651" y="3284538"/>
              <a:chExt cx="7850188" cy="2811970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2279651" y="3284538"/>
                <a:ext cx="2232025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MX" sz="1800" dirty="0"/>
                  <a:t>Glucosa</a:t>
                </a: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495551" y="3933826"/>
                <a:ext cx="2016125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MX" sz="1800" dirty="0"/>
                  <a:t>Ácido pirúvico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4872831" y="3933826"/>
                <a:ext cx="20875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MX" sz="1800" dirty="0"/>
                  <a:t>Ácidos mixtos</a:t>
                </a: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2351089" y="4652963"/>
                <a:ext cx="2160587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MX" sz="1800"/>
                  <a:t>Acetil metil carbinol</a:t>
                </a: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3719514" y="5157789"/>
                <a:ext cx="1944687" cy="9387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800100" indent="-3429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257300" indent="-3429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714500" indent="-3429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171700" indent="-3429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628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0861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5433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0005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eriod"/>
                </a:pPr>
                <a:r>
                  <a:rPr lang="es-MX" altLang="es-MX" sz="1000" b="1" dirty="0"/>
                  <a:t>0.6 mL de </a:t>
                </a:r>
                <a:r>
                  <a:rPr lang="es-MX" altLang="es-MX" sz="1000" b="1" dirty="0">
                    <a:latin typeface="Symbol" panose="05050102010706020507" pitchFamily="18" charset="2"/>
                  </a:rPr>
                  <a:t>a</a:t>
                </a:r>
                <a:r>
                  <a:rPr lang="es-MX" altLang="es-MX" sz="1000" b="1" dirty="0"/>
                  <a:t> naftol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AutoNum type="arabicPeriod"/>
                </a:pPr>
                <a:r>
                  <a:rPr lang="es-MX" altLang="es-MX" sz="1000" b="1" dirty="0"/>
                  <a:t>0.1 mL de KOH 40%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AutoNum type="arabicPeriod"/>
                </a:pPr>
                <a:r>
                  <a:rPr lang="es-MX" altLang="es-MX" sz="1000" b="1" dirty="0"/>
                  <a:t>Agitar/dejar reposar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AutoNum type="arabicPeriod"/>
                </a:pPr>
                <a:endParaRPr lang="es-MX" altLang="es-MX" sz="1000" b="1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7248526" y="3933826"/>
                <a:ext cx="288131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MX" altLang="es-MX" sz="1800" dirty="0"/>
                  <a:t>Láctico, fórmico, acético</a:t>
                </a: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287713" y="3644901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287713" y="4365625"/>
                <a:ext cx="0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3287713" y="5013325"/>
                <a:ext cx="0" cy="863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4295776" y="4149725"/>
                <a:ext cx="9366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6672263" y="4149725"/>
                <a:ext cx="576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8260235" y="482945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692035" y="4829451"/>
            <a:ext cx="194468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s-MX" altLang="es-MX" sz="1000" b="1" dirty="0"/>
              <a:t>Adicionar rojo de metilo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s-MX" altLang="es-MX" sz="1000" b="1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814620" y="5758137"/>
            <a:ext cx="38221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Presencia de ácidos orgánicos (color rojo)</a:t>
            </a:r>
          </a:p>
        </p:txBody>
      </p:sp>
    </p:spTree>
    <p:extLst>
      <p:ext uri="{BB962C8B-B14F-4D97-AF65-F5344CB8AC3E}">
        <p14:creationId xmlns:p14="http://schemas.microsoft.com/office/powerpoint/2010/main" val="270405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08452-A534-4A07-8148-7AE9B9409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400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ACFF4-7004-41B7-A127-452E81A60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266444"/>
            <a:ext cx="4754880" cy="640080"/>
          </a:xfrm>
        </p:spPr>
        <p:txBody>
          <a:bodyPr/>
          <a:lstStyle/>
          <a:p>
            <a:r>
              <a:rPr lang="es-MX" dirty="0" err="1"/>
              <a:t>Reaccíón</a:t>
            </a:r>
            <a:r>
              <a:rPr lang="es-MX" dirty="0"/>
              <a:t> de Voges-Proskauer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D588F6-0803-471D-A02F-ED40CE43A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0561" y="1300436"/>
            <a:ext cx="4754880" cy="640080"/>
          </a:xfrm>
        </p:spPr>
        <p:txBody>
          <a:bodyPr/>
          <a:lstStyle/>
          <a:p>
            <a:r>
              <a:rPr lang="es-MX" dirty="0"/>
              <a:t>Reacción del rojo de metilo</a:t>
            </a:r>
            <a:endParaRPr lang="en-US" dirty="0"/>
          </a:p>
        </p:txBody>
      </p:sp>
      <p:pic>
        <p:nvPicPr>
          <p:cNvPr id="9218" name="Picture 2" descr="Voges Proskauer (VP) Test: Principle, Procedure and Results - Learn  Microbiology Online">
            <a:extLst>
              <a:ext uri="{FF2B5EF4-FFF2-40B4-BE49-F238E27FC236}">
                <a16:creationId xmlns:a16="http://schemas.microsoft.com/office/drawing/2014/main" id="{E82A4120-91AC-42CE-A23D-1DDD1D14EA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2" y="1789417"/>
            <a:ext cx="5480171" cy="45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ethyl Red (MR) test: Principle, procedure and results - Learn Microbiology  Online">
            <a:extLst>
              <a:ext uri="{FF2B5EF4-FFF2-40B4-BE49-F238E27FC236}">
                <a16:creationId xmlns:a16="http://schemas.microsoft.com/office/drawing/2014/main" id="{1B09E87C-40DB-493B-9FF1-9E150E1BA71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67" y="1940516"/>
            <a:ext cx="5629247" cy="28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7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711451" y="765176"/>
            <a:ext cx="604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/>
              <a:t>Se inoculan 2 tubos del mismo medio por cada cepa</a:t>
            </a: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2566989" y="1773238"/>
            <a:ext cx="237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/>
              <a:t>Adicionar al tubo 1 rojo de metilo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6527800" y="1773238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/>
              <a:t>Adicionar al tubo 2 </a:t>
            </a:r>
            <a:r>
              <a:rPr lang="es-MX" altLang="es-MX" sz="1800">
                <a:latin typeface="Symbol" panose="05050102010706020507" pitchFamily="18" charset="2"/>
              </a:rPr>
              <a:t>a</a:t>
            </a:r>
            <a:r>
              <a:rPr lang="es-MX" altLang="es-MX" sz="1800"/>
              <a:t>-naftol + KOH</a:t>
            </a:r>
          </a:p>
        </p:txBody>
      </p:sp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2424113" y="3068639"/>
            <a:ext cx="2235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/>
              <a:t>Ácidos mixtos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Prueba +: Color rojo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Prueba -: amarillo</a:t>
            </a:r>
          </a:p>
        </p:txBody>
      </p:sp>
      <p:sp>
        <p:nvSpPr>
          <p:cNvPr id="34822" name="Text Box 10"/>
          <p:cNvSpPr txBox="1">
            <a:spLocks noChangeArrowheads="1"/>
          </p:cNvSpPr>
          <p:nvPr/>
        </p:nvSpPr>
        <p:spPr bwMode="auto">
          <a:xfrm>
            <a:off x="6311900" y="3213100"/>
            <a:ext cx="2673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/>
              <a:t>Formación de diacetilo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Prueba +: Color rojo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/>
              <a:t>Prueba -: amarillo</a:t>
            </a:r>
          </a:p>
        </p:txBody>
      </p:sp>
      <p:sp>
        <p:nvSpPr>
          <p:cNvPr id="34823" name="Line 11"/>
          <p:cNvSpPr>
            <a:spLocks noChangeShapeType="1"/>
          </p:cNvSpPr>
          <p:nvPr/>
        </p:nvSpPr>
        <p:spPr bwMode="auto">
          <a:xfrm>
            <a:off x="3359150" y="2349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>
            <a:off x="7535863" y="2420939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4825" name="Line 13"/>
          <p:cNvSpPr>
            <a:spLocks noChangeShapeType="1"/>
          </p:cNvSpPr>
          <p:nvPr/>
        </p:nvSpPr>
        <p:spPr bwMode="auto">
          <a:xfrm flipH="1">
            <a:off x="4079876" y="1557338"/>
            <a:ext cx="936625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>
            <a:off x="6167439" y="1557339"/>
            <a:ext cx="10810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4827" name="Text Box 24"/>
          <p:cNvSpPr txBox="1">
            <a:spLocks noChangeArrowheads="1"/>
          </p:cNvSpPr>
          <p:nvPr/>
        </p:nvSpPr>
        <p:spPr bwMode="auto">
          <a:xfrm>
            <a:off x="7824788" y="2565401"/>
            <a:ext cx="2520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500"/>
              <a:t>Agitar el tubo, oxígeno</a:t>
            </a:r>
          </a:p>
        </p:txBody>
      </p:sp>
      <p:sp>
        <p:nvSpPr>
          <p:cNvPr id="34828" name="Text Box 25"/>
          <p:cNvSpPr txBox="1">
            <a:spLocks noChangeArrowheads="1"/>
          </p:cNvSpPr>
          <p:nvPr/>
        </p:nvSpPr>
        <p:spPr bwMode="auto">
          <a:xfrm>
            <a:off x="4583114" y="1196976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>
                <a:latin typeface="Tahoma" panose="020B0604030504040204" pitchFamily="34" charset="0"/>
              </a:rPr>
              <a:t>Incubación 48 h</a:t>
            </a:r>
            <a:endParaRPr lang="es-ES" altLang="es-MX" sz="1800">
              <a:latin typeface="Tahoma" panose="020B0604030504040204" pitchFamily="34" charset="0"/>
            </a:endParaRPr>
          </a:p>
        </p:txBody>
      </p:sp>
      <p:sp>
        <p:nvSpPr>
          <p:cNvPr id="34829" name="Line 26"/>
          <p:cNvSpPr>
            <a:spLocks noChangeShapeType="1"/>
          </p:cNvSpPr>
          <p:nvPr/>
        </p:nvSpPr>
        <p:spPr bwMode="auto">
          <a:xfrm>
            <a:off x="5519738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2050" name="Picture 2" descr="Resultado de imagen para voges proskau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23" y="4252912"/>
            <a:ext cx="1676627" cy="2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ojo de meti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1" y="4252912"/>
            <a:ext cx="2776880" cy="19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2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186266"/>
            <a:ext cx="10131425" cy="1456267"/>
          </a:xfrm>
        </p:spPr>
        <p:txBody>
          <a:bodyPr>
            <a:normAutofit/>
          </a:bodyPr>
          <a:lstStyle/>
          <a:p>
            <a:r>
              <a:rPr lang="es-MX" sz="9600" dirty="0" err="1"/>
              <a:t>C</a:t>
            </a:r>
            <a:r>
              <a:rPr lang="es-MX" dirty="0" err="1"/>
              <a:t>iTRATO</a:t>
            </a:r>
            <a:r>
              <a:rPr lang="es-MX" dirty="0"/>
              <a:t> DE SIMMONS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68813" y="1026942"/>
            <a:ext cx="12023188" cy="37420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s-MX" b="1" dirty="0"/>
              <a:t>MEDIO:</a:t>
            </a:r>
            <a:r>
              <a:rPr lang="es-MX" dirty="0"/>
              <a:t> Únicas fuentes de carbono= citrato (citrato permeasa/</a:t>
            </a:r>
            <a:r>
              <a:rPr lang="es-MX" dirty="0" err="1"/>
              <a:t>liasa</a:t>
            </a:r>
            <a:r>
              <a:rPr lang="es-MX" dirty="0"/>
              <a:t>) y CO</a:t>
            </a:r>
            <a:r>
              <a:rPr lang="es-MX" baseline="-25000" dirty="0"/>
              <a:t>2</a:t>
            </a:r>
            <a:r>
              <a:rPr lang="es-MX" dirty="0"/>
              <a:t> y fuentes de nitrógeno inorgánica: N</a:t>
            </a:r>
            <a:r>
              <a:rPr lang="es-MX" baseline="-25000" dirty="0"/>
              <a:t>2</a:t>
            </a:r>
            <a:r>
              <a:rPr lang="es-MX" dirty="0"/>
              <a:t> y/o NH</a:t>
            </a:r>
            <a:r>
              <a:rPr lang="es-MX" baseline="-25000" dirty="0"/>
              <a:t>4</a:t>
            </a:r>
            <a:r>
              <a:rPr lang="es-MX" baseline="30000" dirty="0"/>
              <a:t>+</a:t>
            </a:r>
            <a:r>
              <a:rPr lang="es-MX" dirty="0"/>
              <a:t> (</a:t>
            </a:r>
            <a:r>
              <a:rPr lang="es-MX" dirty="0" err="1"/>
              <a:t>Kosher</a:t>
            </a:r>
            <a:r>
              <a:rPr lang="es-MX" dirty="0"/>
              <a:t> o Simmo</a:t>
            </a:r>
            <a:r>
              <a:rPr lang="es-MX" b="1" dirty="0"/>
              <a:t>ns)</a:t>
            </a:r>
            <a:endParaRPr lang="es-MX" b="1" baseline="30000" dirty="0"/>
          </a:p>
          <a:p>
            <a:pPr>
              <a:lnSpc>
                <a:spcPct val="80000"/>
              </a:lnSpc>
            </a:pPr>
            <a:r>
              <a:rPr lang="es-MX" altLang="es-MX" b="1" dirty="0"/>
              <a:t>OBJETIVO:</a:t>
            </a:r>
            <a:r>
              <a:rPr lang="es-MX" altLang="es-MX" dirty="0"/>
              <a:t> Determinar si el microorganismo es capaz de emplear el citrato </a:t>
            </a:r>
            <a:r>
              <a:rPr lang="es-MX" dirty="0"/>
              <a:t>(citrato permeasa)</a:t>
            </a:r>
            <a:r>
              <a:rPr lang="es-MX" altLang="es-MX" dirty="0"/>
              <a:t> como única fuente de carbono.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SUSTRATO: </a:t>
            </a:r>
            <a:r>
              <a:rPr lang="es-MX" altLang="es-MX" dirty="0"/>
              <a:t>Fuente de C:</a:t>
            </a:r>
            <a:r>
              <a:rPr lang="es-MX" altLang="es-MX" b="1" dirty="0"/>
              <a:t>Citrato</a:t>
            </a:r>
            <a:r>
              <a:rPr lang="es-MX" altLang="es-MX" dirty="0"/>
              <a:t> de sodio. Fuente de N: sulfato férrico </a:t>
            </a:r>
            <a:r>
              <a:rPr lang="es-MX" altLang="es-MX" b="1" dirty="0"/>
              <a:t>amoniacal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INOCULACIÓN: </a:t>
            </a:r>
            <a:r>
              <a:rPr lang="es-MX" altLang="es-MX" dirty="0"/>
              <a:t>Estría ondulada cerrada en pico de flauta</a:t>
            </a:r>
            <a:endParaRPr lang="es-MX" altLang="es-MX" b="1" dirty="0"/>
          </a:p>
          <a:p>
            <a:r>
              <a:rPr lang="es-MX" b="1" dirty="0"/>
              <a:t>INCUBACIÓN: </a:t>
            </a:r>
            <a:r>
              <a:rPr lang="es-MX" dirty="0"/>
              <a:t>37°C por  48  +/- 2 h</a:t>
            </a:r>
          </a:p>
          <a:p>
            <a:r>
              <a:rPr lang="es-MX" b="1" dirty="0"/>
              <a:t>INDICADOR: </a:t>
            </a:r>
            <a:r>
              <a:rPr lang="es-MX" dirty="0"/>
              <a:t>Azul de </a:t>
            </a:r>
            <a:r>
              <a:rPr lang="es-MX" dirty="0" err="1"/>
              <a:t>bromotimol</a:t>
            </a:r>
            <a:endParaRPr lang="es-MX" dirty="0"/>
          </a:p>
          <a:p>
            <a:pPr lvl="1"/>
            <a:r>
              <a:rPr lang="es-MX" dirty="0"/>
              <a:t>Verde= neutro, </a:t>
            </a:r>
          </a:p>
          <a:p>
            <a:pPr lvl="1"/>
            <a:r>
              <a:rPr lang="es-MX" dirty="0"/>
              <a:t>Azul= alcalino= metabolismo de citrato= producción de carbonatos y bicarbonatos alcalinos = prueba positiva</a:t>
            </a:r>
          </a:p>
          <a:p>
            <a:pPr marL="0" indent="0">
              <a:buNone/>
            </a:pPr>
            <a:r>
              <a:rPr lang="es-MX" altLang="es-MX" b="1" dirty="0"/>
              <a:t>INTERPRETACIÓN: </a:t>
            </a:r>
          </a:p>
          <a:p>
            <a:pPr eaLnBrk="1" hangingPunct="1">
              <a:lnSpc>
                <a:spcPct val="80000"/>
              </a:lnSpc>
            </a:pPr>
            <a:endParaRPr lang="es-MX" altLang="es-MX" dirty="0"/>
          </a:p>
        </p:txBody>
      </p:sp>
      <p:pic>
        <p:nvPicPr>
          <p:cNvPr id="3074" name="Picture 2" descr="Resultado de imagen para medio citrato de si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51" y="4198980"/>
            <a:ext cx="5439386" cy="265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067488" y="5813473"/>
            <a:ext cx="95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Prueba (+)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80407" y="5490308"/>
            <a:ext cx="95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Prueba (-)</a:t>
            </a:r>
          </a:p>
        </p:txBody>
      </p:sp>
    </p:spTree>
    <p:extLst>
      <p:ext uri="{BB962C8B-B14F-4D97-AF65-F5344CB8AC3E}">
        <p14:creationId xmlns:p14="http://schemas.microsoft.com/office/powerpoint/2010/main" val="327420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404" y="-43113"/>
            <a:ext cx="11246005" cy="1070056"/>
          </a:xfrm>
        </p:spPr>
        <p:txBody>
          <a:bodyPr>
            <a:normAutofit fontScale="90000"/>
          </a:bodyPr>
          <a:lstStyle/>
          <a:p>
            <a:r>
              <a:rPr lang="es-MX" sz="9600" dirty="0"/>
              <a:t>MEDIO O-F O </a:t>
            </a:r>
            <a:r>
              <a:rPr lang="es-MX" sz="9600" dirty="0" err="1"/>
              <a:t>Hugh</a:t>
            </a:r>
            <a:r>
              <a:rPr lang="es-MX" sz="9600" dirty="0"/>
              <a:t>-LEIFSON</a:t>
            </a:r>
            <a:endParaRPr lang="es-MX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68813" y="1026942"/>
            <a:ext cx="12023188" cy="37420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b="1" dirty="0"/>
              <a:t>MEDIO:</a:t>
            </a:r>
            <a:r>
              <a:rPr lang="es-MX" dirty="0"/>
              <a:t> Medio oxidación-fermentación </a:t>
            </a:r>
            <a:endParaRPr lang="es-MX" b="1" baseline="30000" dirty="0"/>
          </a:p>
          <a:p>
            <a:pPr>
              <a:lnSpc>
                <a:spcPct val="80000"/>
              </a:lnSpc>
            </a:pPr>
            <a:r>
              <a:rPr lang="es-MX" altLang="es-MX" b="1" dirty="0"/>
              <a:t>OBJETIVO:</a:t>
            </a:r>
            <a:r>
              <a:rPr lang="es-MX" altLang="es-MX" dirty="0"/>
              <a:t> Evidenciar si el microorganismo posee un metabolismo oxidativo-fermentativo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SUSTRATO: </a:t>
            </a:r>
            <a:r>
              <a:rPr lang="es-MX" altLang="es-MX" dirty="0"/>
              <a:t>Glucosa</a:t>
            </a:r>
            <a:endParaRPr lang="es-MX" altLang="es-MX" b="1" dirty="0"/>
          </a:p>
          <a:p>
            <a:pPr>
              <a:lnSpc>
                <a:spcPct val="80000"/>
              </a:lnSpc>
            </a:pPr>
            <a:r>
              <a:rPr lang="es-MX" altLang="es-MX" b="1" dirty="0"/>
              <a:t>INOCULACIÓN: </a:t>
            </a:r>
            <a:r>
              <a:rPr lang="es-MX" altLang="es-MX" dirty="0"/>
              <a:t>Por punción. Inocular por PARES. Uno en condiciones </a:t>
            </a:r>
            <a:r>
              <a:rPr lang="es-MX" altLang="es-MX" dirty="0" err="1"/>
              <a:t>anaeróbias</a:t>
            </a:r>
            <a:r>
              <a:rPr lang="es-MX" altLang="es-MX" dirty="0"/>
              <a:t> (añadir aceite mineral) y otro en aerobias</a:t>
            </a:r>
            <a:endParaRPr lang="es-MX" altLang="es-MX" b="1" dirty="0"/>
          </a:p>
          <a:p>
            <a:r>
              <a:rPr lang="es-MX" b="1" dirty="0"/>
              <a:t>INCUBACIÓN: </a:t>
            </a:r>
            <a:r>
              <a:rPr lang="es-MX" dirty="0"/>
              <a:t>37°C +/- 0.5  °C por  48  +/- 2 h</a:t>
            </a:r>
          </a:p>
          <a:p>
            <a:r>
              <a:rPr lang="es-MX" b="1" dirty="0"/>
              <a:t>INDICADOR: </a:t>
            </a:r>
            <a:r>
              <a:rPr lang="es-MX" dirty="0"/>
              <a:t>Azul de </a:t>
            </a:r>
            <a:r>
              <a:rPr lang="es-MX" dirty="0" err="1"/>
              <a:t>bromotimol</a:t>
            </a:r>
            <a:endParaRPr lang="es-MX" dirty="0"/>
          </a:p>
          <a:p>
            <a:pPr lvl="1"/>
            <a:r>
              <a:rPr lang="es-MX" dirty="0"/>
              <a:t>Amarillo=ácido=crecimiento producción de metabolitos ácido</a:t>
            </a:r>
          </a:p>
          <a:p>
            <a:pPr lvl="1"/>
            <a:r>
              <a:rPr lang="es-MX" dirty="0"/>
              <a:t>Verde= neutro= no hay metabolitos</a:t>
            </a:r>
          </a:p>
          <a:p>
            <a:pPr marL="0" indent="0">
              <a:buNone/>
            </a:pPr>
            <a:r>
              <a:rPr lang="es-MX" altLang="es-MX" b="1" dirty="0"/>
              <a:t>INTERPRETACIÓN: </a:t>
            </a:r>
          </a:p>
          <a:p>
            <a:pPr eaLnBrk="1" hangingPunct="1">
              <a:lnSpc>
                <a:spcPct val="80000"/>
              </a:lnSpc>
            </a:pPr>
            <a:endParaRPr lang="es-MX" alt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5067488" y="5813473"/>
            <a:ext cx="95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Prueba (+)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180407" y="5490308"/>
            <a:ext cx="95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Prueba (-)</a:t>
            </a:r>
          </a:p>
        </p:txBody>
      </p:sp>
      <p:pic>
        <p:nvPicPr>
          <p:cNvPr id="7" name="Picture 2" descr="Resultado de imagen para medio oxidacion ferment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782" y="4768947"/>
            <a:ext cx="2329544" cy="18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medio oxidacion fermentac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23415" r="15022" b="22927"/>
          <a:stretch/>
        </p:blipFill>
        <p:spPr bwMode="auto">
          <a:xfrm>
            <a:off x="5647874" y="4768948"/>
            <a:ext cx="2809282" cy="18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medio oxidacion fermentac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1" t="35772" r="29808" b="12845"/>
          <a:stretch/>
        </p:blipFill>
        <p:spPr bwMode="auto">
          <a:xfrm>
            <a:off x="3372654" y="4252302"/>
            <a:ext cx="1985027" cy="23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438376" y="5449611"/>
            <a:ext cx="156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No metaboliza el CHO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119861" y="4160131"/>
            <a:ext cx="186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Metabolismo fermentativo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018912" y="4160130"/>
            <a:ext cx="186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Metabolismo oxidativo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2E41B-2C7A-4AEC-B45F-112D41C3EFF4}"/>
              </a:ext>
            </a:extLst>
          </p:cNvPr>
          <p:cNvSpPr/>
          <p:nvPr/>
        </p:nvSpPr>
        <p:spPr>
          <a:xfrm>
            <a:off x="6475292" y="4829545"/>
            <a:ext cx="144590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Escherichia coli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498017-0757-4B2F-9E32-BBEE65DF7C34}"/>
              </a:ext>
            </a:extLst>
          </p:cNvPr>
          <p:cNvSpPr/>
          <p:nvPr/>
        </p:nvSpPr>
        <p:spPr>
          <a:xfrm>
            <a:off x="8900398" y="4829545"/>
            <a:ext cx="223798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Pseudomonas aeruginosa</a:t>
            </a:r>
          </a:p>
        </p:txBody>
      </p:sp>
    </p:spTree>
    <p:extLst>
      <p:ext uri="{BB962C8B-B14F-4D97-AF65-F5344CB8AC3E}">
        <p14:creationId xmlns:p14="http://schemas.microsoft.com/office/powerpoint/2010/main" val="1091889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METABOLISMO DE NITRÓGENO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816628" y="4037427"/>
            <a:ext cx="10201892" cy="2321169"/>
          </a:xfrm>
        </p:spPr>
        <p:txBody>
          <a:bodyPr>
            <a:normAutofit/>
          </a:bodyPr>
          <a:lstStyle/>
          <a:p>
            <a:r>
              <a:rPr lang="es-MX" dirty="0"/>
              <a:t>Caldo nitratos=metabolismo nitrógeno=nitrato/nitrito </a:t>
            </a:r>
            <a:r>
              <a:rPr lang="es-MX" dirty="0" err="1"/>
              <a:t>reductasa</a:t>
            </a:r>
            <a:endParaRPr lang="es-MX" dirty="0"/>
          </a:p>
          <a:p>
            <a:r>
              <a:rPr lang="es-MX" dirty="0"/>
              <a:t>Citrato de Simmons=uso de NH</a:t>
            </a:r>
            <a:r>
              <a:rPr lang="es-MX" baseline="-25000" dirty="0"/>
              <a:t>4</a:t>
            </a:r>
            <a:r>
              <a:rPr lang="es-MX" baseline="30000" dirty="0"/>
              <a:t>+</a:t>
            </a:r>
            <a:r>
              <a:rPr lang="es-MX" dirty="0"/>
              <a:t> como única fuente de N</a:t>
            </a:r>
          </a:p>
          <a:p>
            <a:r>
              <a:rPr lang="es-MX" dirty="0"/>
              <a:t>Medio SIM= metabolismo de triptófano=</a:t>
            </a:r>
            <a:r>
              <a:rPr lang="es-MX" dirty="0" err="1"/>
              <a:t>triptofanasa</a:t>
            </a:r>
            <a:endParaRPr lang="es-MX" dirty="0"/>
          </a:p>
          <a:p>
            <a:r>
              <a:rPr lang="es-MX" dirty="0"/>
              <a:t>Medio MIO= metabolismo de aminoácidos= </a:t>
            </a:r>
            <a:r>
              <a:rPr lang="es-MX" dirty="0" err="1"/>
              <a:t>descarboxilación</a:t>
            </a:r>
            <a:r>
              <a:rPr lang="es-MX" dirty="0"/>
              <a:t>/</a:t>
            </a:r>
            <a:r>
              <a:rPr lang="es-MX" dirty="0" err="1"/>
              <a:t>deasaminación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253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70278" y="551508"/>
            <a:ext cx="8302472" cy="8402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METABOLISMO DE NITRATOS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04900" y="1576679"/>
            <a:ext cx="583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 </a:t>
            </a:r>
            <a:r>
              <a:rPr lang="es-MX" b="1" dirty="0"/>
              <a:t>MEDIO:</a:t>
            </a:r>
            <a:r>
              <a:rPr lang="es-MX" dirty="0"/>
              <a:t>  Caldo nitratos</a:t>
            </a:r>
          </a:p>
          <a:p>
            <a:r>
              <a:rPr lang="es-MX" dirty="0"/>
              <a:t>  </a:t>
            </a:r>
            <a:r>
              <a:rPr lang="es-MX" b="1" dirty="0"/>
              <a:t>SUSTRATO</a:t>
            </a:r>
            <a:r>
              <a:rPr lang="es-MX" dirty="0"/>
              <a:t>: Nitrato de sodio</a:t>
            </a:r>
          </a:p>
          <a:p>
            <a:r>
              <a:rPr lang="es-MX" dirty="0"/>
              <a:t>  </a:t>
            </a:r>
            <a:r>
              <a:rPr lang="es-MX" b="1" dirty="0"/>
              <a:t>ENZIMA: </a:t>
            </a:r>
            <a:r>
              <a:rPr lang="es-MX" dirty="0"/>
              <a:t>Nitrato </a:t>
            </a:r>
            <a:r>
              <a:rPr lang="es-MX" dirty="0" err="1"/>
              <a:t>reductasa</a:t>
            </a:r>
            <a:r>
              <a:rPr lang="es-MX" dirty="0"/>
              <a:t>/nitrito </a:t>
            </a:r>
            <a:r>
              <a:rPr lang="es-MX" dirty="0" err="1"/>
              <a:t>reductasa</a:t>
            </a:r>
            <a:endParaRPr lang="es-MX" dirty="0"/>
          </a:p>
          <a:p>
            <a:r>
              <a:rPr lang="es-MX" dirty="0"/>
              <a:t>  </a:t>
            </a:r>
            <a:r>
              <a:rPr lang="es-MX" b="1" dirty="0"/>
              <a:t>PRODUCTO:  </a:t>
            </a:r>
            <a:r>
              <a:rPr lang="es-MX" dirty="0"/>
              <a:t>Nitritos</a:t>
            </a:r>
            <a:endParaRPr lang="es-MX" baseline="-25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694893" y="2827024"/>
            <a:ext cx="751186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 </a:t>
            </a:r>
            <a:r>
              <a:rPr lang="es-MX" b="1" dirty="0"/>
              <a:t>INOCULACIÓN: </a:t>
            </a:r>
            <a:r>
              <a:rPr lang="es-MX" dirty="0"/>
              <a:t>2 asadas de una suspensión del cultivo puro del</a:t>
            </a:r>
          </a:p>
          <a:p>
            <a:r>
              <a:rPr lang="es-MX" dirty="0"/>
              <a:t>microorganismo que se desee identificar. </a:t>
            </a:r>
          </a:p>
          <a:p>
            <a:r>
              <a:rPr lang="es-MX" dirty="0"/>
              <a:t>  </a:t>
            </a:r>
            <a:r>
              <a:rPr lang="es-MX" b="1" dirty="0"/>
              <a:t>INCUBACIÓN</a:t>
            </a:r>
            <a:r>
              <a:rPr lang="es-MX" dirty="0"/>
              <a:t>:  37 ° C, 24 h</a:t>
            </a:r>
          </a:p>
          <a:p>
            <a:r>
              <a:rPr lang="es-MX" dirty="0"/>
              <a:t>  </a:t>
            </a:r>
            <a:r>
              <a:rPr lang="es-MX" b="1" dirty="0"/>
              <a:t>REVELADOR:  </a:t>
            </a:r>
            <a:r>
              <a:rPr lang="es-MX" dirty="0"/>
              <a:t>Adicionar 4 gotas de reactivo de Griess A y Griess B</a:t>
            </a:r>
          </a:p>
          <a:p>
            <a:r>
              <a:rPr lang="es-MX" dirty="0"/>
              <a:t>  </a:t>
            </a:r>
            <a:r>
              <a:rPr lang="es-MX" b="1" dirty="0"/>
              <a:t>INTERPRETACIÓN:  </a:t>
            </a:r>
            <a:r>
              <a:rPr lang="es-MX" dirty="0"/>
              <a:t>+ Color rojo</a:t>
            </a:r>
          </a:p>
          <a:p>
            <a:r>
              <a:rPr lang="es-MX" dirty="0"/>
              <a:t>                                          -  Ausencia de color indica:</a:t>
            </a:r>
          </a:p>
          <a:p>
            <a:r>
              <a:rPr lang="es-MX" dirty="0"/>
              <a:t>			1) Nitratos no fueron reducidos</a:t>
            </a:r>
          </a:p>
          <a:p>
            <a:r>
              <a:rPr lang="es-MX" dirty="0"/>
              <a:t>			2) Nitratos reducidos a productos diferentes al nitrito</a:t>
            </a:r>
          </a:p>
          <a:p>
            <a:r>
              <a:rPr lang="es-MX" dirty="0"/>
              <a:t>			3) Adicionar Zn para reducir nitratos a nitritos,</a:t>
            </a:r>
          </a:p>
          <a:p>
            <a:r>
              <a:rPr lang="es-MX" dirty="0"/>
              <a:t>			    si aparece coloración roja se confirma que la</a:t>
            </a:r>
          </a:p>
          <a:p>
            <a:r>
              <a:rPr lang="es-MX" dirty="0"/>
              <a:t>			    reacción es negativa.</a:t>
            </a:r>
          </a:p>
          <a:p>
            <a:endParaRPr lang="es-MX" dirty="0"/>
          </a:p>
          <a:p>
            <a:r>
              <a:rPr lang="es-MX" dirty="0"/>
              <a:t>                                                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376542" y="1715178"/>
            <a:ext cx="4815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N0 </a:t>
            </a:r>
            <a:r>
              <a:rPr lang="pt-BR" baseline="-25000" dirty="0"/>
              <a:t>3</a:t>
            </a:r>
            <a:r>
              <a:rPr lang="pt-BR" dirty="0"/>
              <a:t> </a:t>
            </a:r>
            <a:r>
              <a:rPr lang="pt-BR" baseline="30000" dirty="0"/>
              <a:t>-</a:t>
            </a:r>
            <a:r>
              <a:rPr lang="pt-BR" dirty="0"/>
              <a:t> → NO </a:t>
            </a:r>
            <a:r>
              <a:rPr lang="pt-BR" baseline="-25000" dirty="0"/>
              <a:t>2</a:t>
            </a:r>
            <a:r>
              <a:rPr lang="pt-BR" dirty="0"/>
              <a:t> </a:t>
            </a:r>
            <a:r>
              <a:rPr lang="pt-BR" baseline="30000" dirty="0"/>
              <a:t>-</a:t>
            </a:r>
            <a:r>
              <a:rPr lang="pt-BR" dirty="0"/>
              <a:t> → NO  →   N </a:t>
            </a:r>
            <a:r>
              <a:rPr lang="pt-BR" baseline="-25000" dirty="0"/>
              <a:t>2</a:t>
            </a:r>
            <a:r>
              <a:rPr lang="pt-BR" dirty="0"/>
              <a:t>O    →    N </a:t>
            </a:r>
            <a:r>
              <a:rPr lang="pt-BR" baseline="-25000" dirty="0"/>
              <a:t>2</a:t>
            </a:r>
          </a:p>
          <a:p>
            <a:r>
              <a:rPr lang="pt-BR" dirty="0"/>
              <a:t>Nitrato   nitrito  ´óxido     óxido     Nitrógeno </a:t>
            </a:r>
          </a:p>
          <a:p>
            <a:r>
              <a:rPr lang="pt-BR" dirty="0"/>
              <a:t>                               nítrico  nitroso    molecular</a:t>
            </a: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5" y="2742439"/>
            <a:ext cx="2061915" cy="38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04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53356" y="3724273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GRIESS 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858535" y="390893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GRIESS B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85561"/>
            <a:ext cx="11128248" cy="920304"/>
          </a:xfrm>
        </p:spPr>
        <p:txBody>
          <a:bodyPr>
            <a:normAutofit fontScale="90000"/>
          </a:bodyPr>
          <a:lstStyle/>
          <a:p>
            <a:r>
              <a:rPr lang="es-MX" dirty="0"/>
              <a:t>Detección de nitrito (NO</a:t>
            </a:r>
            <a:r>
              <a:rPr lang="es-MX" baseline="-25000" dirty="0"/>
              <a:t>2</a:t>
            </a:r>
            <a:r>
              <a:rPr lang="es-MX" baseline="30000" dirty="0"/>
              <a:t>-</a:t>
            </a:r>
            <a:r>
              <a:rPr lang="es-MX" dirty="0"/>
              <a:t> )Reacción de </a:t>
            </a:r>
            <a:r>
              <a:rPr lang="es-MX" dirty="0" err="1"/>
              <a:t>Griess</a:t>
            </a:r>
            <a:br>
              <a:rPr lang="es-MX" dirty="0"/>
            </a:br>
            <a:endParaRPr lang="es-MX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12" t="25169" r="32719" b="6199"/>
          <a:stretch/>
        </p:blipFill>
        <p:spPr>
          <a:xfrm>
            <a:off x="0" y="1404936"/>
            <a:ext cx="6809661" cy="4737100"/>
          </a:xfrm>
          <a:prstGeom prst="rect">
            <a:avLst/>
          </a:prstGeom>
        </p:spPr>
      </p:pic>
      <p:pic>
        <p:nvPicPr>
          <p:cNvPr id="12" name="Picture 4" descr="http://edicion-micro.usal.es/web/identificacion/ayuda/NITRAT0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2" b="1"/>
          <a:stretch/>
        </p:blipFill>
        <p:spPr bwMode="auto">
          <a:xfrm>
            <a:off x="8010853" y="1395406"/>
            <a:ext cx="2892262" cy="14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8644767" y="576043"/>
            <a:ext cx="3116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/>
              <a:t>Griess</a:t>
            </a:r>
            <a:r>
              <a:rPr lang="es-MX" sz="2800" b="1" dirty="0"/>
              <a:t> A+B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87985" y="1706979"/>
            <a:ext cx="11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Positivo NO</a:t>
            </a:r>
            <a:r>
              <a:rPr lang="es-MX" sz="1600" b="1" baseline="-25000" dirty="0"/>
              <a:t>2</a:t>
            </a:r>
            <a:r>
              <a:rPr lang="es-MX" sz="1600" b="1" baseline="30000" dirty="0"/>
              <a:t>-</a:t>
            </a:r>
          </a:p>
        </p:txBody>
      </p:sp>
      <p:sp>
        <p:nvSpPr>
          <p:cNvPr id="16" name="CuadroTexto 15"/>
          <p:cNvSpPr txBox="1"/>
          <p:nvPr/>
        </p:nvSpPr>
        <p:spPr>
          <a:xfrm rot="20700000">
            <a:off x="10415013" y="1376236"/>
            <a:ext cx="137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Positivo NO</a:t>
            </a:r>
            <a:r>
              <a:rPr lang="es-MX" sz="1600" b="1" baseline="-25000" dirty="0"/>
              <a:t>2</a:t>
            </a:r>
            <a:r>
              <a:rPr lang="es-MX" sz="1600" b="1" baseline="30000" dirty="0"/>
              <a:t>- </a:t>
            </a:r>
            <a:r>
              <a:rPr lang="es-MX" sz="1600" b="1" dirty="0"/>
              <a:t> y NO</a:t>
            </a:r>
            <a:r>
              <a:rPr lang="es-MX" sz="1600" b="1" baseline="-25000" dirty="0"/>
              <a:t>3</a:t>
            </a:r>
            <a:r>
              <a:rPr lang="es-MX" sz="1600" b="1" baseline="30000" dirty="0"/>
              <a:t>-</a:t>
            </a:r>
            <a:r>
              <a:rPr lang="es-MX" sz="1600" b="1" dirty="0"/>
              <a:t> residual</a:t>
            </a:r>
            <a:endParaRPr lang="es-MX" sz="1600" b="1" baseline="30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-46368" y="3839291"/>
            <a:ext cx="2257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err="1"/>
              <a:t>Griess</a:t>
            </a:r>
            <a:r>
              <a:rPr lang="es-MX" sz="2800" b="1" dirty="0"/>
              <a:t> 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541502" y="3917636"/>
            <a:ext cx="2037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err="1"/>
              <a:t>Griess</a:t>
            </a:r>
            <a:r>
              <a:rPr lang="es-MX" sz="3200" b="1" dirty="0"/>
              <a:t> B</a:t>
            </a:r>
          </a:p>
        </p:txBody>
      </p:sp>
      <p:pic>
        <p:nvPicPr>
          <p:cNvPr id="19" name="Picture 6" descr="Resultado de imagen para caldo nitra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8"/>
          <a:stretch/>
        </p:blipFill>
        <p:spPr bwMode="auto">
          <a:xfrm>
            <a:off x="7963973" y="2919162"/>
            <a:ext cx="2833704" cy="14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 rot="20992780">
            <a:off x="10406518" y="3138518"/>
            <a:ext cx="1443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Presencia de NO</a:t>
            </a:r>
            <a:r>
              <a:rPr lang="es-MX" sz="1600" b="1" baseline="-25000" dirty="0"/>
              <a:t>3</a:t>
            </a:r>
            <a:r>
              <a:rPr lang="es-MX" sz="1600" b="1" baseline="30000" dirty="0"/>
              <a:t>-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144967" y="2989143"/>
            <a:ext cx="11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Negativo NO</a:t>
            </a:r>
            <a:r>
              <a:rPr lang="es-MX" sz="1600" b="1" baseline="-25000" dirty="0"/>
              <a:t>2</a:t>
            </a:r>
            <a:r>
              <a:rPr lang="es-MX" sz="1600" b="1" baseline="30000" dirty="0"/>
              <a:t>-</a:t>
            </a:r>
          </a:p>
        </p:txBody>
      </p:sp>
      <p:pic>
        <p:nvPicPr>
          <p:cNvPr id="22" name="Picture 6" descr="Resultado de imagen para caldo nitra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2" r="50264"/>
          <a:stretch/>
        </p:blipFill>
        <p:spPr bwMode="auto">
          <a:xfrm>
            <a:off x="7914781" y="4613293"/>
            <a:ext cx="1695688" cy="199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esultado de imagen para caldo nitra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2" r="50264"/>
          <a:stretch/>
        </p:blipFill>
        <p:spPr bwMode="auto">
          <a:xfrm>
            <a:off x="9258531" y="4613292"/>
            <a:ext cx="1631236" cy="19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9610469" y="6232979"/>
            <a:ext cx="119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Con Zinc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678523" y="4645416"/>
            <a:ext cx="345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La prueba negativa, aun con Zinc, indica la </a:t>
            </a:r>
            <a:r>
              <a:rPr lang="es-MX" sz="1600" b="1" dirty="0"/>
              <a:t>REDUCCIÓN DE NO</a:t>
            </a:r>
            <a:r>
              <a:rPr lang="es-MX" sz="1600" b="1" baseline="-25000" dirty="0"/>
              <a:t>3</a:t>
            </a:r>
            <a:r>
              <a:rPr lang="es-MX" sz="1600" b="1" dirty="0"/>
              <a:t> hasta  N</a:t>
            </a:r>
            <a:r>
              <a:rPr lang="es-MX" sz="1600" b="1" baseline="-25000" dirty="0"/>
              <a:t>2</a:t>
            </a:r>
            <a:r>
              <a:rPr lang="es-MX" sz="1600" b="1" dirty="0"/>
              <a:t> </a:t>
            </a:r>
            <a:endParaRPr lang="es-MX" sz="12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8195350" y="5233268"/>
            <a:ext cx="126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Negativo NO</a:t>
            </a:r>
            <a:r>
              <a:rPr lang="es-MX" sz="1400" b="1" baseline="-25000" dirty="0"/>
              <a:t>2</a:t>
            </a:r>
            <a:r>
              <a:rPr lang="es-MX" sz="1400" b="1" baseline="30000" dirty="0"/>
              <a:t>-</a:t>
            </a:r>
          </a:p>
        </p:txBody>
      </p:sp>
      <p:sp>
        <p:nvSpPr>
          <p:cNvPr id="28" name="CuadroTexto 27"/>
          <p:cNvSpPr txBox="1"/>
          <p:nvPr/>
        </p:nvSpPr>
        <p:spPr>
          <a:xfrm rot="20478216">
            <a:off x="8380376" y="6147617"/>
            <a:ext cx="1464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Negativo NO</a:t>
            </a:r>
            <a:r>
              <a:rPr lang="es-MX" sz="1600" b="1" baseline="-25000" dirty="0"/>
              <a:t>2</a:t>
            </a:r>
            <a:r>
              <a:rPr lang="es-MX" sz="1600" b="1" baseline="30000" dirty="0"/>
              <a:t>- </a:t>
            </a:r>
            <a:r>
              <a:rPr lang="es-MX" sz="1600" b="1" dirty="0"/>
              <a:t>y NO</a:t>
            </a:r>
            <a:r>
              <a:rPr lang="es-MX" sz="1600" b="1" baseline="-25000" dirty="0"/>
              <a:t>3</a:t>
            </a:r>
            <a:r>
              <a:rPr lang="es-MX" sz="1600" b="1" baseline="30000" dirty="0"/>
              <a:t>-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716729" y="1227194"/>
            <a:ext cx="216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Presencia de Nitrato </a:t>
            </a:r>
          </a:p>
          <a:p>
            <a:pPr algn="ctr"/>
            <a:r>
              <a:rPr lang="es-MX" sz="1400" b="1" dirty="0" err="1"/>
              <a:t>reductasa</a:t>
            </a:r>
            <a:endParaRPr lang="es-MX" sz="1400" b="1" baseline="300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7717719" y="3839291"/>
            <a:ext cx="178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NO tiene</a:t>
            </a:r>
          </a:p>
          <a:p>
            <a:pPr algn="ctr"/>
            <a:r>
              <a:rPr lang="es-MX" sz="1400" b="1" dirty="0"/>
              <a:t> Nitrato </a:t>
            </a:r>
            <a:r>
              <a:rPr lang="es-MX" sz="1400" b="1" dirty="0" err="1"/>
              <a:t>reductasa</a:t>
            </a:r>
            <a:endParaRPr lang="es-MX" sz="1400" b="1" baseline="300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7003720" y="5756488"/>
            <a:ext cx="1920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Sistema </a:t>
            </a:r>
            <a:r>
              <a:rPr lang="es-MX" sz="1400" b="1" dirty="0" err="1"/>
              <a:t>desnitrificante</a:t>
            </a:r>
            <a:endParaRPr lang="es-MX" sz="1400" b="1" dirty="0"/>
          </a:p>
          <a:p>
            <a:pPr algn="ctr"/>
            <a:r>
              <a:rPr lang="es-MX" sz="1400" b="1" dirty="0"/>
              <a:t> Nitrato y nitrito </a:t>
            </a:r>
            <a:r>
              <a:rPr lang="es-MX" sz="1400" b="1" dirty="0" err="1"/>
              <a:t>reductasa</a:t>
            </a:r>
            <a:endParaRPr lang="es-MX" sz="1400" b="1" baseline="30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C61D09-4C2F-4829-8845-96EC64F89003}"/>
              </a:ext>
            </a:extLst>
          </p:cNvPr>
          <p:cNvSpPr/>
          <p:nvPr/>
        </p:nvSpPr>
        <p:spPr>
          <a:xfrm>
            <a:off x="10807893" y="2135435"/>
            <a:ext cx="151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Salmonella </a:t>
            </a:r>
            <a:endParaRPr lang="en-US" sz="1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typhimurium</a:t>
            </a:r>
            <a:endParaRPr lang="en-US" sz="1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440308-62E7-49EE-BC6B-2950616628F4}"/>
              </a:ext>
            </a:extLst>
          </p:cNvPr>
          <p:cNvSpPr/>
          <p:nvPr/>
        </p:nvSpPr>
        <p:spPr>
          <a:xfrm>
            <a:off x="10869505" y="5249379"/>
            <a:ext cx="151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seudomonas</a:t>
            </a:r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aeruginosa</a:t>
            </a:r>
            <a:endParaRPr lang="en-US" sz="1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3981DC-A2E4-4475-99BE-D4B214651ECA}"/>
              </a:ext>
            </a:extLst>
          </p:cNvPr>
          <p:cNvSpPr/>
          <p:nvPr/>
        </p:nvSpPr>
        <p:spPr>
          <a:xfrm>
            <a:off x="10842459" y="3772614"/>
            <a:ext cx="15164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Enterococcus</a:t>
            </a:r>
            <a:r>
              <a:rPr lang="es-MX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faecalis</a:t>
            </a:r>
            <a:endParaRPr lang="en-US" sz="1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CuadroTexto 17">
            <a:extLst>
              <a:ext uri="{FF2B5EF4-FFF2-40B4-BE49-F238E27FC236}">
                <a16:creationId xmlns:a16="http://schemas.microsoft.com/office/drawing/2014/main" id="{6E6C8E7E-2BBC-4423-8EFE-39947ADA0954}"/>
              </a:ext>
            </a:extLst>
          </p:cNvPr>
          <p:cNvSpPr txBox="1"/>
          <p:nvPr/>
        </p:nvSpPr>
        <p:spPr>
          <a:xfrm>
            <a:off x="6712676" y="1866773"/>
            <a:ext cx="1397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Prueba (+)</a:t>
            </a:r>
          </a:p>
        </p:txBody>
      </p:sp>
      <p:sp>
        <p:nvSpPr>
          <p:cNvPr id="31" name="CuadroTexto 17">
            <a:extLst>
              <a:ext uri="{FF2B5EF4-FFF2-40B4-BE49-F238E27FC236}">
                <a16:creationId xmlns:a16="http://schemas.microsoft.com/office/drawing/2014/main" id="{89C93E96-5313-4EFB-B8E4-0E724A003636}"/>
              </a:ext>
            </a:extLst>
          </p:cNvPr>
          <p:cNvSpPr txBox="1"/>
          <p:nvPr/>
        </p:nvSpPr>
        <p:spPr>
          <a:xfrm>
            <a:off x="6693480" y="3241243"/>
            <a:ext cx="1397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Prueba </a:t>
            </a:r>
          </a:p>
          <a:p>
            <a:pPr algn="ctr"/>
            <a:r>
              <a:rPr lang="es-MX" sz="2000" b="1" dirty="0"/>
              <a:t>(-)</a:t>
            </a:r>
          </a:p>
        </p:txBody>
      </p:sp>
      <p:sp>
        <p:nvSpPr>
          <p:cNvPr id="32" name="CuadroTexto 17">
            <a:extLst>
              <a:ext uri="{FF2B5EF4-FFF2-40B4-BE49-F238E27FC236}">
                <a16:creationId xmlns:a16="http://schemas.microsoft.com/office/drawing/2014/main" id="{6ADEA256-997B-4DE4-B8BE-9FF63C0784BE}"/>
              </a:ext>
            </a:extLst>
          </p:cNvPr>
          <p:cNvSpPr txBox="1"/>
          <p:nvPr/>
        </p:nvSpPr>
        <p:spPr>
          <a:xfrm>
            <a:off x="6693479" y="5094858"/>
            <a:ext cx="1397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Prueba (+)</a:t>
            </a:r>
          </a:p>
        </p:txBody>
      </p:sp>
    </p:spTree>
    <p:extLst>
      <p:ext uri="{BB962C8B-B14F-4D97-AF65-F5344CB8AC3E}">
        <p14:creationId xmlns:p14="http://schemas.microsoft.com/office/powerpoint/2010/main" val="196770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Metabolismo de la </a:t>
            </a:r>
            <a:r>
              <a:rPr lang="es-MX" dirty="0" err="1"/>
              <a:t>lISINA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9848" y="1721358"/>
            <a:ext cx="10531602" cy="513664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b="1" dirty="0"/>
              <a:t>MEDIO:</a:t>
            </a:r>
            <a:r>
              <a:rPr lang="es-MX" dirty="0"/>
              <a:t> LIA (</a:t>
            </a:r>
            <a:r>
              <a:rPr lang="es-MX" sz="3200" b="1" dirty="0"/>
              <a:t>L</a:t>
            </a:r>
            <a:r>
              <a:rPr lang="es-MX" dirty="0"/>
              <a:t>isina </a:t>
            </a:r>
            <a:r>
              <a:rPr lang="es-MX" sz="3200" b="1" dirty="0" err="1"/>
              <a:t>I</a:t>
            </a:r>
            <a:r>
              <a:rPr lang="es-MX" dirty="0" err="1"/>
              <a:t>ron</a:t>
            </a:r>
            <a:r>
              <a:rPr lang="es-MX" dirty="0"/>
              <a:t> </a:t>
            </a:r>
            <a:r>
              <a:rPr lang="es-MX" sz="2800" b="1" dirty="0"/>
              <a:t>A</a:t>
            </a:r>
            <a:r>
              <a:rPr lang="es-MX" dirty="0"/>
              <a:t>gar) Agar Hierro Lisina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OBJETIVO:</a:t>
            </a:r>
            <a:r>
              <a:rPr lang="es-MX" altLang="es-MX" dirty="0"/>
              <a:t> Determinar si el microorganismo posee la lisina </a:t>
            </a:r>
            <a:r>
              <a:rPr lang="es-MX" altLang="es-MX" dirty="0" err="1"/>
              <a:t>descarboxilasa</a:t>
            </a:r>
            <a:r>
              <a:rPr lang="es-MX" altLang="es-MX" dirty="0"/>
              <a:t> o </a:t>
            </a:r>
            <a:r>
              <a:rPr lang="es-MX" altLang="es-MX" dirty="0" err="1"/>
              <a:t>desaminasa</a:t>
            </a:r>
            <a:r>
              <a:rPr lang="es-MX" altLang="es-MX" dirty="0"/>
              <a:t> y producción de H</a:t>
            </a:r>
            <a:r>
              <a:rPr lang="es-MX" altLang="es-MX" baseline="-25000" dirty="0"/>
              <a:t>2</a:t>
            </a:r>
            <a:r>
              <a:rPr lang="es-MX" altLang="es-MX" dirty="0"/>
              <a:t>S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SUSTRATO: </a:t>
            </a:r>
            <a:r>
              <a:rPr lang="es-MX" altLang="es-MX" dirty="0"/>
              <a:t>Lisina-Glucosa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PRODUCTOS: Aminas </a:t>
            </a:r>
            <a:r>
              <a:rPr lang="es-MX" altLang="es-MX" b="1" dirty="0" err="1"/>
              <a:t>biógenas</a:t>
            </a:r>
            <a:r>
              <a:rPr lang="es-MX" altLang="es-MX" b="1" dirty="0"/>
              <a:t>(cadaverina)/ CO</a:t>
            </a:r>
            <a:r>
              <a:rPr lang="es-MX" altLang="es-MX" b="1" baseline="-25000" dirty="0"/>
              <a:t>2</a:t>
            </a:r>
            <a:r>
              <a:rPr lang="es-MX" altLang="es-MX" b="1" dirty="0"/>
              <a:t>/NH</a:t>
            </a:r>
            <a:r>
              <a:rPr lang="es-MX" altLang="es-MX" b="1" baseline="-25000" dirty="0"/>
              <a:t>3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INOCULACIÓN: </a:t>
            </a:r>
            <a:r>
              <a:rPr lang="es-MX" altLang="es-MX" dirty="0"/>
              <a:t>Estría ondulada cerrada en pico de flauta</a:t>
            </a:r>
            <a:endParaRPr lang="es-MX" altLang="es-MX" b="1" dirty="0"/>
          </a:p>
          <a:p>
            <a:r>
              <a:rPr lang="es-MX" b="1" dirty="0"/>
              <a:t>INCUBACIÓN: </a:t>
            </a:r>
            <a:r>
              <a:rPr lang="es-MX" dirty="0"/>
              <a:t>37°C por  24 h</a:t>
            </a:r>
          </a:p>
          <a:p>
            <a:r>
              <a:rPr lang="es-MX" b="1" dirty="0"/>
              <a:t>INDICADOR: </a:t>
            </a:r>
            <a:r>
              <a:rPr lang="es-MX" dirty="0"/>
              <a:t>Purpura de </a:t>
            </a:r>
            <a:r>
              <a:rPr lang="es-MX" dirty="0" err="1"/>
              <a:t>bromocresol</a:t>
            </a:r>
            <a:endParaRPr lang="es-MX" dirty="0"/>
          </a:p>
          <a:p>
            <a:pPr lvl="1"/>
            <a:r>
              <a:rPr lang="es-MX" dirty="0"/>
              <a:t>Purpura= alcalino=descarboxilación de la lisina (producción de cadaverina-alcalina)LDC</a:t>
            </a:r>
          </a:p>
          <a:p>
            <a:pPr lvl="1"/>
            <a:r>
              <a:rPr lang="es-MX" dirty="0"/>
              <a:t>Rojo= desaminación de la lisina= producción de ácido </a:t>
            </a:r>
            <a:r>
              <a:rPr lang="es-MX" dirty="0" err="1"/>
              <a:t>cetocarbónico</a:t>
            </a:r>
            <a:r>
              <a:rPr lang="es-MX" dirty="0"/>
              <a:t>=&gt; Complejo con Fe LDA</a:t>
            </a:r>
          </a:p>
          <a:p>
            <a:pPr lvl="1"/>
            <a:r>
              <a:rPr lang="es-MX" dirty="0"/>
              <a:t>Amarillo= ácido= fermentación de glucosa/ no </a:t>
            </a:r>
            <a:r>
              <a:rPr lang="es-MX" dirty="0" err="1"/>
              <a:t>descarboxilación</a:t>
            </a:r>
            <a:r>
              <a:rPr lang="es-MX" dirty="0"/>
              <a:t> de lisina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794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Interpretación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55" y="2093976"/>
            <a:ext cx="6407349" cy="44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texto 4"/>
          <p:cNvSpPr txBox="1">
            <a:spLocks/>
          </p:cNvSpPr>
          <p:nvPr/>
        </p:nvSpPr>
        <p:spPr>
          <a:xfrm>
            <a:off x="1" y="2769773"/>
            <a:ext cx="5629478" cy="3325929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AutoNum type="arabicParenR"/>
            </a:pPr>
            <a:r>
              <a:rPr lang="es-MX" sz="1800" dirty="0" err="1"/>
              <a:t>Descarboxilación</a:t>
            </a:r>
            <a:r>
              <a:rPr lang="es-MX" sz="1800" dirty="0"/>
              <a:t> de lisina(+), </a:t>
            </a:r>
            <a:r>
              <a:rPr lang="es-MX" sz="1800" dirty="0" err="1"/>
              <a:t>Sulfihidrico</a:t>
            </a:r>
            <a:r>
              <a:rPr lang="es-MX" sz="1800" dirty="0"/>
              <a:t>(-), </a:t>
            </a:r>
          </a:p>
          <a:p>
            <a:pPr marL="342900" indent="-342900">
              <a:buFont typeface="Wingdings" pitchFamily="2" charset="2"/>
              <a:buAutoNum type="arabicParenR"/>
            </a:pPr>
            <a:r>
              <a:rPr lang="es-MX" sz="1800" dirty="0"/>
              <a:t>Descarboxilación de lisina(-), </a:t>
            </a:r>
            <a:r>
              <a:rPr lang="es-MX" sz="1800" dirty="0" err="1"/>
              <a:t>Sulfihidrico</a:t>
            </a:r>
            <a:r>
              <a:rPr lang="es-MX" sz="1800" dirty="0"/>
              <a:t>(-)</a:t>
            </a:r>
          </a:p>
          <a:p>
            <a:pPr marL="342900" indent="-342900">
              <a:buFont typeface="Wingdings" pitchFamily="2" charset="2"/>
              <a:buAutoNum type="arabicParenR"/>
            </a:pPr>
            <a:r>
              <a:rPr lang="es-MX" sz="1800" dirty="0" err="1"/>
              <a:t>Desaminación</a:t>
            </a:r>
            <a:r>
              <a:rPr lang="es-MX" sz="1800" dirty="0"/>
              <a:t> de lisina(+), </a:t>
            </a:r>
            <a:r>
              <a:rPr lang="es-MX" sz="1800" dirty="0" err="1"/>
              <a:t>Sulfihidrico</a:t>
            </a:r>
            <a:r>
              <a:rPr lang="es-MX" sz="1800" dirty="0"/>
              <a:t>(-), </a:t>
            </a:r>
          </a:p>
          <a:p>
            <a:pPr marL="342900" indent="-342900">
              <a:buFont typeface="Wingdings" pitchFamily="2" charset="2"/>
              <a:buAutoNum type="arabicParenR"/>
            </a:pPr>
            <a:r>
              <a:rPr lang="es-MX" sz="1800" dirty="0" err="1"/>
              <a:t>Descarboxilación</a:t>
            </a:r>
            <a:r>
              <a:rPr lang="es-MX" sz="1800" dirty="0"/>
              <a:t> de lisina(+), </a:t>
            </a:r>
            <a:r>
              <a:rPr lang="es-MX" sz="1800" dirty="0" err="1"/>
              <a:t>Sulfihidrico</a:t>
            </a:r>
            <a:r>
              <a:rPr lang="es-MX" sz="1800" dirty="0"/>
              <a:t>(+)</a:t>
            </a:r>
          </a:p>
          <a:p>
            <a:pPr marL="342900" indent="-342900">
              <a:buFont typeface="Arial"/>
              <a:buAutoNum type="arabicParenR"/>
            </a:pPr>
            <a:endParaRPr lang="es-MX" sz="1800" dirty="0"/>
          </a:p>
          <a:p>
            <a:pPr marL="342900" indent="-342900">
              <a:buFont typeface="Arial"/>
              <a:buAutoNum type="arabicParenR"/>
            </a:pPr>
            <a:endParaRPr lang="es-MX" sz="1800" dirty="0"/>
          </a:p>
          <a:p>
            <a:pPr marL="342900" indent="-342900">
              <a:buFont typeface="Wingdings" pitchFamily="2" charset="2"/>
              <a:buAutoNum type="arabicParenR"/>
            </a:pPr>
            <a:endParaRPr lang="es-MX" sz="1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055980" y="4560562"/>
            <a:ext cx="85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657817" y="4566012"/>
            <a:ext cx="85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2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103842" y="4560562"/>
            <a:ext cx="85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/>
              <a:t>3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268935" y="4022309"/>
            <a:ext cx="859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C6A95-0D36-4141-A880-DEE58EAF7A61}"/>
              </a:ext>
            </a:extLst>
          </p:cNvPr>
          <p:cNvSpPr/>
          <p:nvPr/>
        </p:nvSpPr>
        <p:spPr>
          <a:xfrm rot="16200000">
            <a:off x="7438743" y="3791476"/>
            <a:ext cx="25627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Proteus mirabilis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AAC349-CD89-4FF0-A2F9-4434C66960D4}"/>
              </a:ext>
            </a:extLst>
          </p:cNvPr>
          <p:cNvSpPr/>
          <p:nvPr/>
        </p:nvSpPr>
        <p:spPr>
          <a:xfrm rot="16200000">
            <a:off x="8692618" y="3852785"/>
            <a:ext cx="25410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Salmonella typhi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B2748-300E-4A23-B14C-700CB7C8D04C}"/>
              </a:ext>
            </a:extLst>
          </p:cNvPr>
          <p:cNvSpPr/>
          <p:nvPr/>
        </p:nvSpPr>
        <p:spPr>
          <a:xfrm rot="16200000">
            <a:off x="4415010" y="3921731"/>
            <a:ext cx="23532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Escherichia coli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08D91C-F9E6-4C75-9572-C83D37B4C0F7}"/>
              </a:ext>
            </a:extLst>
          </p:cNvPr>
          <p:cNvSpPr/>
          <p:nvPr/>
        </p:nvSpPr>
        <p:spPr>
          <a:xfrm rot="16200000">
            <a:off x="6226574" y="3863621"/>
            <a:ext cx="22340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Shigella boydii</a:t>
            </a:r>
          </a:p>
        </p:txBody>
      </p:sp>
    </p:spTree>
    <p:extLst>
      <p:ext uri="{BB962C8B-B14F-4D97-AF65-F5344CB8AC3E}">
        <p14:creationId xmlns:p14="http://schemas.microsoft.com/office/powerpoint/2010/main" val="371055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3593" y="274638"/>
            <a:ext cx="3505199" cy="976312"/>
          </a:xfrm>
        </p:spPr>
        <p:txBody>
          <a:bodyPr>
            <a:normAutofit/>
          </a:bodyPr>
          <a:lstStyle/>
          <a:p>
            <a:r>
              <a:rPr lang="es-MX" sz="4000" b="1" dirty="0"/>
              <a:t>ENZIMA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s-MX" altLang="es-MX" sz="2400" dirty="0"/>
          </a:p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39688" y="1598613"/>
            <a:ext cx="4954724" cy="4722674"/>
          </a:xfrm>
        </p:spPr>
        <p:txBody>
          <a:bodyPr>
            <a:normAutofit/>
          </a:bodyPr>
          <a:lstStyle/>
          <a:p>
            <a:r>
              <a:rPr lang="es-MX" altLang="es-MX" sz="2800" dirty="0"/>
              <a:t>Catalizador orgánico de naturaleza proteica capaz de influir sobre una reacción química</a:t>
            </a:r>
          </a:p>
          <a:p>
            <a:endParaRPr lang="es-MX" altLang="es-MX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altLang="es-MX" sz="2400" dirty="0"/>
              <a:t>Se desnaturaliza por cambios de temperatura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altLang="es-MX" sz="2400" dirty="0"/>
              <a:t>Precipitan con solventes y concentración elevada de sales</a:t>
            </a:r>
          </a:p>
          <a:p>
            <a:endParaRPr lang="es-MX" dirty="0"/>
          </a:p>
        </p:txBody>
      </p:sp>
      <p:pic>
        <p:nvPicPr>
          <p:cNvPr id="5" name="Picture 6" descr="Image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4"/>
          <a:stretch>
            <a:fillRect/>
          </a:stretch>
        </p:blipFill>
        <p:spPr bwMode="auto">
          <a:xfrm>
            <a:off x="6323012" y="2131048"/>
            <a:ext cx="5765820" cy="225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017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b="1" dirty="0">
                <a:solidFill>
                  <a:schemeClr val="tx1"/>
                </a:solidFill>
              </a:rPr>
              <a:t>METABOLISMO DE FENILALANINA</a:t>
            </a:r>
            <a:endParaRPr lang="es-ES" altLang="es-MX" b="1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86265" y="1786598"/>
            <a:ext cx="10799298" cy="3137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s-MX" b="1" dirty="0"/>
              <a:t>MEDIO:</a:t>
            </a:r>
            <a:r>
              <a:rPr lang="es-MX" dirty="0"/>
              <a:t> medio fenilalanina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OBJETIVO:</a:t>
            </a:r>
            <a:r>
              <a:rPr lang="es-MX" altLang="es-MX" dirty="0"/>
              <a:t> Determinar si el microorganismo posee la enzima fenilalanina </a:t>
            </a:r>
            <a:r>
              <a:rPr lang="es-MX" altLang="es-MX" dirty="0" err="1"/>
              <a:t>desaminasa</a:t>
            </a:r>
            <a:r>
              <a:rPr lang="es-MX" altLang="es-MX" dirty="0"/>
              <a:t>.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SUSTRATO: </a:t>
            </a:r>
            <a:r>
              <a:rPr lang="es-MX" altLang="es-MX" dirty="0"/>
              <a:t>Utilización de la fenilalanina como fuente de N.</a:t>
            </a:r>
            <a:endParaRPr lang="es-MX" altLang="es-MX" b="1" dirty="0"/>
          </a:p>
          <a:p>
            <a:pPr>
              <a:lnSpc>
                <a:spcPct val="80000"/>
              </a:lnSpc>
            </a:pPr>
            <a:r>
              <a:rPr lang="es-MX" altLang="es-MX" b="1" dirty="0"/>
              <a:t>INOCULACIÓN: </a:t>
            </a:r>
            <a:r>
              <a:rPr lang="es-MX" altLang="es-MX" dirty="0"/>
              <a:t>Estría ondulada cerrada en pico de flauta de cultivo </a:t>
            </a:r>
            <a:r>
              <a:rPr lang="es-MX" altLang="es-MX" dirty="0" err="1"/>
              <a:t>axénico</a:t>
            </a:r>
            <a:r>
              <a:rPr lang="es-MX" altLang="es-MX" dirty="0"/>
              <a:t>.</a:t>
            </a:r>
            <a:endParaRPr lang="es-MX" altLang="es-MX" b="1" dirty="0"/>
          </a:p>
          <a:p>
            <a:r>
              <a:rPr lang="es-MX" b="1" dirty="0"/>
              <a:t>INCUBACIÓN: </a:t>
            </a:r>
            <a:r>
              <a:rPr lang="es-MX" dirty="0"/>
              <a:t>35 +/- 0.5  °C por  48  +/- 2 h</a:t>
            </a:r>
          </a:p>
          <a:p>
            <a:r>
              <a:rPr lang="es-MX" b="1" dirty="0"/>
              <a:t>REVELADOR: </a:t>
            </a:r>
            <a:r>
              <a:rPr lang="es-MX" dirty="0"/>
              <a:t>FeCl</a:t>
            </a:r>
            <a:r>
              <a:rPr lang="es-MX" baseline="-25000" dirty="0"/>
              <a:t>3</a:t>
            </a:r>
            <a:r>
              <a:rPr lang="es-MX" dirty="0"/>
              <a:t> al 10 %</a:t>
            </a:r>
            <a:endParaRPr lang="es-MX" baseline="-25000" dirty="0"/>
          </a:p>
          <a:p>
            <a:pPr lvl="1"/>
            <a:r>
              <a:rPr lang="es-MX" dirty="0"/>
              <a:t>Verde=quelato de Fe</a:t>
            </a:r>
            <a:r>
              <a:rPr lang="es-MX" baseline="30000" dirty="0"/>
              <a:t>3+ </a:t>
            </a:r>
            <a:r>
              <a:rPr lang="es-MX" dirty="0"/>
              <a:t>con ácido </a:t>
            </a:r>
            <a:r>
              <a:rPr lang="es-MX" dirty="0" err="1"/>
              <a:t>fenilpirúvico</a:t>
            </a:r>
            <a:endParaRPr lang="es-MX" dirty="0"/>
          </a:p>
          <a:p>
            <a:pPr lvl="1"/>
            <a:r>
              <a:rPr lang="es-MX" dirty="0"/>
              <a:t>Amarillo=negativo</a:t>
            </a:r>
          </a:p>
          <a:p>
            <a:pPr marL="0" indent="0">
              <a:buFont typeface="Wingdings" pitchFamily="2" charset="2"/>
              <a:buNone/>
            </a:pPr>
            <a:r>
              <a:rPr lang="es-MX" altLang="es-MX" b="1" dirty="0"/>
              <a:t>INTERPRETACIÓN: </a:t>
            </a:r>
          </a:p>
          <a:p>
            <a:pPr>
              <a:lnSpc>
                <a:spcPct val="80000"/>
              </a:lnSpc>
            </a:pPr>
            <a:endParaRPr lang="es-MX" altLang="es-MX" dirty="0"/>
          </a:p>
        </p:txBody>
      </p:sp>
      <p:pic>
        <p:nvPicPr>
          <p:cNvPr id="1028" name="Picture 4" descr="Resultado de imagen para agar fenilalan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9" t="27645" r="-809" b="17945"/>
          <a:stretch/>
        </p:blipFill>
        <p:spPr bwMode="auto">
          <a:xfrm>
            <a:off x="6836441" y="3352517"/>
            <a:ext cx="4470896" cy="31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754787-1E74-4276-A04E-92FCE6A97368}"/>
              </a:ext>
            </a:extLst>
          </p:cNvPr>
          <p:cNvSpPr/>
          <p:nvPr/>
        </p:nvSpPr>
        <p:spPr>
          <a:xfrm rot="16200000">
            <a:off x="6163533" y="4492172"/>
            <a:ext cx="16843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Escherichia coli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231B3D-A926-4240-9802-E4477B4A7D59}"/>
              </a:ext>
            </a:extLst>
          </p:cNvPr>
          <p:cNvSpPr/>
          <p:nvPr/>
        </p:nvSpPr>
        <p:spPr>
          <a:xfrm rot="16200000">
            <a:off x="7202274" y="4695189"/>
            <a:ext cx="17139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Proteus mirabilis</a:t>
            </a:r>
          </a:p>
        </p:txBody>
      </p:sp>
    </p:spTree>
    <p:extLst>
      <p:ext uri="{BB962C8B-B14F-4D97-AF65-F5344CB8AC3E}">
        <p14:creationId xmlns:p14="http://schemas.microsoft.com/office/powerpoint/2010/main" val="18456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207326"/>
            <a:ext cx="10058400" cy="886971"/>
          </a:xfrm>
        </p:spPr>
        <p:txBody>
          <a:bodyPr/>
          <a:lstStyle/>
          <a:p>
            <a:pPr eaLnBrk="1" hangingPunct="1"/>
            <a:r>
              <a:rPr lang="es-MX" altLang="es-MX" sz="4000" b="1" dirty="0">
                <a:solidFill>
                  <a:schemeClr val="tx1"/>
                </a:solidFill>
              </a:rPr>
              <a:t>CALDO UREA (CHRISTENSEN O SURRACO)</a:t>
            </a:r>
            <a:endParaRPr lang="es-ES" altLang="es-MX" sz="4000" b="1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2094" y="1073472"/>
            <a:ext cx="10058400" cy="403098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MX" b="1" dirty="0"/>
              <a:t>MEDIO:</a:t>
            </a:r>
            <a:r>
              <a:rPr lang="es-MX" dirty="0"/>
              <a:t> Medio Urea (Glucosa Christensen/Sacarosa </a:t>
            </a:r>
            <a:r>
              <a:rPr lang="es-MX" dirty="0" err="1"/>
              <a:t>Surraco</a:t>
            </a:r>
            <a:r>
              <a:rPr lang="es-MX" dirty="0"/>
              <a:t>)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OBJETIVO:</a:t>
            </a:r>
            <a:r>
              <a:rPr lang="es-MX" altLang="es-MX" dirty="0"/>
              <a:t> Determinar si el microorganismo posee la enzima ureasa-utiliza la urea como fuente de N</a:t>
            </a:r>
          </a:p>
          <a:p>
            <a:pPr>
              <a:lnSpc>
                <a:spcPct val="80000"/>
              </a:lnSpc>
            </a:pPr>
            <a:r>
              <a:rPr lang="es-MX" altLang="es-MX" b="1" dirty="0"/>
              <a:t>SUSTRATO: </a:t>
            </a:r>
            <a:r>
              <a:rPr lang="es-MX" altLang="es-MX" dirty="0"/>
              <a:t>Utilización de la urea como fuente de N.</a:t>
            </a:r>
            <a:endParaRPr lang="es-MX" altLang="es-MX" b="1" dirty="0"/>
          </a:p>
          <a:p>
            <a:pPr>
              <a:lnSpc>
                <a:spcPct val="80000"/>
              </a:lnSpc>
            </a:pPr>
            <a:r>
              <a:rPr lang="es-MX" altLang="es-MX" b="1" dirty="0"/>
              <a:t>INOCULACIÓN: </a:t>
            </a:r>
            <a:r>
              <a:rPr lang="es-MX" dirty="0"/>
              <a:t>2 asadas de una suspensión del cultivo puro del microorganismo que se desee identificar</a:t>
            </a:r>
            <a:r>
              <a:rPr lang="es-MX" altLang="es-MX" dirty="0"/>
              <a:t>.</a:t>
            </a:r>
            <a:endParaRPr lang="es-MX" altLang="es-MX" b="1" dirty="0"/>
          </a:p>
          <a:p>
            <a:r>
              <a:rPr lang="es-MX" b="1" dirty="0"/>
              <a:t>INCUBACIÓN: </a:t>
            </a:r>
            <a:r>
              <a:rPr lang="es-MX" dirty="0"/>
              <a:t>37 °C por  24-48 h</a:t>
            </a:r>
          </a:p>
          <a:p>
            <a:r>
              <a:rPr lang="es-MX" b="1" dirty="0"/>
              <a:t>REVELADOR: </a:t>
            </a:r>
            <a:r>
              <a:rPr lang="es-MX" dirty="0"/>
              <a:t>Rojo de fenol</a:t>
            </a:r>
            <a:endParaRPr lang="es-MX" baseline="-25000" dirty="0"/>
          </a:p>
          <a:p>
            <a:pPr lvl="1"/>
            <a:r>
              <a:rPr lang="es-MX" dirty="0"/>
              <a:t>Rojo-rosa= alcalino= hidrolisis de urea= libera NH</a:t>
            </a:r>
            <a:r>
              <a:rPr lang="es-MX" baseline="-25000" dirty="0"/>
              <a:t>3</a:t>
            </a:r>
            <a:r>
              <a:rPr lang="es-MX" dirty="0"/>
              <a:t> </a:t>
            </a:r>
          </a:p>
          <a:p>
            <a:pPr lvl="1"/>
            <a:r>
              <a:rPr lang="es-MX" dirty="0"/>
              <a:t>Amarillo= ácido=utiliza sacarosa en medio </a:t>
            </a:r>
            <a:r>
              <a:rPr lang="es-MX" dirty="0" err="1"/>
              <a:t>Surraco</a:t>
            </a:r>
            <a:r>
              <a:rPr lang="es-MX" dirty="0"/>
              <a:t> </a:t>
            </a:r>
          </a:p>
          <a:p>
            <a:pPr marL="274320" lvl="1" indent="0">
              <a:buNone/>
            </a:pPr>
            <a:r>
              <a:rPr lang="es-MX" dirty="0"/>
              <a:t>o glucosa en Christensen</a:t>
            </a:r>
          </a:p>
          <a:p>
            <a:pPr marL="0" indent="0">
              <a:buNone/>
            </a:pPr>
            <a:r>
              <a:rPr lang="es-MX" altLang="es-MX" b="1" dirty="0"/>
              <a:t>INTERPRETACIÓN: </a:t>
            </a:r>
          </a:p>
          <a:p>
            <a:pPr eaLnBrk="1" hangingPunct="1"/>
            <a:endParaRPr lang="es-MX" altLang="es-MX" dirty="0"/>
          </a:p>
          <a:p>
            <a:pPr eaLnBrk="1" hangingPunct="1">
              <a:buFontTx/>
              <a:buNone/>
            </a:pPr>
            <a:endParaRPr lang="es-MX" altLang="es-MX" dirty="0"/>
          </a:p>
          <a:p>
            <a:pPr eaLnBrk="1" hangingPunct="1">
              <a:buFontTx/>
              <a:buNone/>
            </a:pPr>
            <a:endParaRPr lang="es-ES" altLang="es-MX" dirty="0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975547" y="6361906"/>
            <a:ext cx="8353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2000" b="1" dirty="0"/>
              <a:t>UREA     + 2 H</a:t>
            </a:r>
            <a:r>
              <a:rPr lang="es-MX" altLang="es-MX" sz="2000" b="1" baseline="-25000" dirty="0"/>
              <a:t>2</a:t>
            </a:r>
            <a:r>
              <a:rPr lang="es-MX" altLang="es-MX" sz="2000" b="1" dirty="0"/>
              <a:t>O                CO</a:t>
            </a:r>
            <a:r>
              <a:rPr lang="es-MX" altLang="es-MX" sz="2000" b="1" baseline="-25000" dirty="0"/>
              <a:t>2</a:t>
            </a:r>
            <a:r>
              <a:rPr lang="es-MX" altLang="es-MX" sz="2000" b="1" dirty="0"/>
              <a:t>   +   H</a:t>
            </a:r>
            <a:r>
              <a:rPr lang="es-MX" altLang="es-MX" sz="2000" b="1" baseline="-25000" dirty="0"/>
              <a:t>2</a:t>
            </a:r>
            <a:r>
              <a:rPr lang="es-MX" altLang="es-MX" sz="2000" b="1" dirty="0"/>
              <a:t>O   +    NH</a:t>
            </a:r>
            <a:r>
              <a:rPr lang="es-MX" altLang="es-MX" sz="2000" b="1" baseline="-25000" dirty="0"/>
              <a:t>3</a:t>
            </a:r>
            <a:r>
              <a:rPr lang="es-MX" altLang="es-MX" sz="2000" b="1" dirty="0"/>
              <a:t>               (NH</a:t>
            </a:r>
            <a:r>
              <a:rPr lang="es-MX" altLang="es-MX" sz="2000" b="1" baseline="-25000" dirty="0"/>
              <a:t>4</a:t>
            </a:r>
            <a:r>
              <a:rPr lang="es-MX" altLang="es-MX" sz="2000" b="1" dirty="0"/>
              <a:t>)</a:t>
            </a:r>
            <a:r>
              <a:rPr lang="es-MX" altLang="es-MX" sz="2000" b="1" baseline="-25000" dirty="0"/>
              <a:t>2</a:t>
            </a:r>
            <a:r>
              <a:rPr lang="es-MX" altLang="es-MX" sz="2000" b="1" dirty="0"/>
              <a:t>CO</a:t>
            </a:r>
            <a:r>
              <a:rPr lang="es-MX" altLang="es-MX" sz="2000" b="1" baseline="-25000" dirty="0"/>
              <a:t>3</a:t>
            </a:r>
            <a:r>
              <a:rPr lang="es-MX" altLang="es-MX" sz="2000" b="1" dirty="0"/>
              <a:t>   </a:t>
            </a:r>
            <a:endParaRPr lang="es-ES" altLang="es-MX" sz="2000" b="1" dirty="0"/>
          </a:p>
        </p:txBody>
      </p:sp>
      <p:sp>
        <p:nvSpPr>
          <p:cNvPr id="29701" name="Line 8"/>
          <p:cNvSpPr>
            <a:spLocks noChangeShapeType="1"/>
          </p:cNvSpPr>
          <p:nvPr/>
        </p:nvSpPr>
        <p:spPr bwMode="auto">
          <a:xfrm>
            <a:off x="8062804" y="6560343"/>
            <a:ext cx="647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4272078" y="6560343"/>
            <a:ext cx="7207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9" name="Picture 2" descr="Resultado de imagen para agar ur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3" b="20781"/>
          <a:stretch/>
        </p:blipFill>
        <p:spPr bwMode="auto">
          <a:xfrm>
            <a:off x="6546803" y="3835511"/>
            <a:ext cx="3679701" cy="24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6325834" y="4710368"/>
            <a:ext cx="14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Sin inocular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717045" y="3022489"/>
            <a:ext cx="133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Prueba (-)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989756" y="2973835"/>
            <a:ext cx="133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Prueba (+)</a:t>
            </a:r>
          </a:p>
        </p:txBody>
      </p:sp>
      <p:pic>
        <p:nvPicPr>
          <p:cNvPr id="13" name="Picture 2" descr="https://encrypted-tbn2.gstatic.com/images?q=tbn:ANd9GcQ_mDktr8gj11wUMeLXIlwGStbzYkPfST4IJsTQK3pIgvbO58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81" y="5485606"/>
            <a:ext cx="13716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179D58-4563-4340-9FDB-B6DC3D39530D}"/>
              </a:ext>
            </a:extLst>
          </p:cNvPr>
          <p:cNvSpPr/>
          <p:nvPr/>
        </p:nvSpPr>
        <p:spPr>
          <a:xfrm rot="16200000">
            <a:off x="6939441" y="4829242"/>
            <a:ext cx="19896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20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scherichia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coli</a:t>
            </a:r>
            <a:endParaRPr lang="en-US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507C2-3F17-40E3-BE7B-C01875C51B76}"/>
              </a:ext>
            </a:extLst>
          </p:cNvPr>
          <p:cNvSpPr/>
          <p:nvPr/>
        </p:nvSpPr>
        <p:spPr>
          <a:xfrm rot="16200000">
            <a:off x="7611146" y="4958377"/>
            <a:ext cx="30238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Klebsiella</a:t>
            </a:r>
            <a:r>
              <a:rPr lang="es-MX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pneumonie</a:t>
            </a:r>
            <a:endParaRPr lang="en-US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53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MEDIOS RESULTADO TRIPLE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6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22041"/>
            <a:ext cx="10896599" cy="975239"/>
          </a:xfrm>
        </p:spPr>
        <p:txBody>
          <a:bodyPr>
            <a:normAutofit fontScale="90000"/>
          </a:bodyPr>
          <a:lstStyle/>
          <a:p>
            <a:r>
              <a:rPr lang="es-MX" dirty="0"/>
              <a:t>MEDIO </a:t>
            </a:r>
            <a:r>
              <a:rPr lang="es-MX" sz="8000" dirty="0"/>
              <a:t>SIM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943" y="2081420"/>
            <a:ext cx="4496164" cy="2005863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Producción de </a:t>
            </a:r>
            <a:r>
              <a:rPr lang="es-MX" sz="4200" b="1" dirty="0"/>
              <a:t>S</a:t>
            </a:r>
            <a:r>
              <a:rPr lang="es-MX" b="1" dirty="0"/>
              <a:t>ulfhídrico</a:t>
            </a:r>
            <a:r>
              <a:rPr lang="es-MX" dirty="0"/>
              <a:t> (H</a:t>
            </a:r>
            <a:r>
              <a:rPr lang="es-MX" baseline="-25000" dirty="0"/>
              <a:t>2</a:t>
            </a:r>
            <a:r>
              <a:rPr lang="es-MX" dirty="0"/>
              <a:t>S)</a:t>
            </a:r>
          </a:p>
          <a:p>
            <a:pPr lvl="1"/>
            <a:r>
              <a:rPr lang="es-MX" dirty="0"/>
              <a:t>FeSO</a:t>
            </a:r>
            <a:r>
              <a:rPr lang="es-MX" baseline="-25000" dirty="0"/>
              <a:t>4</a:t>
            </a:r>
            <a:r>
              <a:rPr lang="es-MX" dirty="0"/>
              <a:t>+H</a:t>
            </a:r>
            <a:r>
              <a:rPr lang="es-MX" baseline="-25000" dirty="0"/>
              <a:t>2</a:t>
            </a:r>
            <a:r>
              <a:rPr lang="es-MX" dirty="0"/>
              <a:t>S =</a:t>
            </a:r>
            <a:r>
              <a:rPr lang="en-US" dirty="0"/>
              <a:t>&gt;</a:t>
            </a:r>
            <a:r>
              <a:rPr lang="es-MX" dirty="0"/>
              <a:t> </a:t>
            </a:r>
            <a:r>
              <a:rPr lang="es-MX" dirty="0" err="1"/>
              <a:t>FeS</a:t>
            </a:r>
            <a:r>
              <a:rPr lang="es-MX" dirty="0"/>
              <a:t>(precipitado negro) +H</a:t>
            </a:r>
            <a:r>
              <a:rPr lang="es-MX" baseline="-25000" dirty="0"/>
              <a:t>2</a:t>
            </a:r>
            <a:r>
              <a:rPr lang="es-MX" dirty="0"/>
              <a:t>SO</a:t>
            </a:r>
            <a:r>
              <a:rPr lang="es-MX" baseline="-25000" dirty="0"/>
              <a:t>4</a:t>
            </a:r>
          </a:p>
          <a:p>
            <a:r>
              <a:rPr lang="es-MX" dirty="0"/>
              <a:t>Medio reductor= tiosulfato de sodio</a:t>
            </a:r>
          </a:p>
          <a:p>
            <a:r>
              <a:rPr lang="es-MX" dirty="0"/>
              <a:t>Medio neutro-alcalino= presencia de amonio</a:t>
            </a:r>
          </a:p>
          <a:p>
            <a:pPr lvl="2"/>
            <a:r>
              <a:rPr lang="es-MX" dirty="0"/>
              <a:t>Positivo (+) precipitado negro</a:t>
            </a:r>
          </a:p>
          <a:p>
            <a:pPr lvl="2"/>
            <a:r>
              <a:rPr lang="es-MX" dirty="0"/>
              <a:t>Negativo (-) color amarillo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924985" y="1948897"/>
            <a:ext cx="3563317" cy="227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Producción de  </a:t>
            </a:r>
            <a:r>
              <a:rPr lang="es-MX" sz="3600" b="1" dirty="0" err="1"/>
              <a:t>I</a:t>
            </a:r>
            <a:r>
              <a:rPr lang="es-MX" sz="2800" b="1" dirty="0" err="1"/>
              <a:t>ndol</a:t>
            </a:r>
            <a:endParaRPr lang="es-MX" sz="2800" b="1" dirty="0"/>
          </a:p>
          <a:p>
            <a:r>
              <a:rPr lang="es-MX" sz="1900" dirty="0"/>
              <a:t>Presencia de </a:t>
            </a:r>
            <a:r>
              <a:rPr lang="es-MX" sz="2000" b="1" dirty="0" err="1"/>
              <a:t>triptofanasa</a:t>
            </a:r>
            <a:endParaRPr lang="es-MX" sz="1700" b="1" dirty="0"/>
          </a:p>
          <a:p>
            <a:pPr lvl="1"/>
            <a:r>
              <a:rPr lang="es-MX" dirty="0"/>
              <a:t>Adicionar reactivo de </a:t>
            </a:r>
            <a:r>
              <a:rPr lang="es-MX" dirty="0" err="1"/>
              <a:t>Erlich</a:t>
            </a:r>
            <a:r>
              <a:rPr lang="es-MX" dirty="0"/>
              <a:t>/</a:t>
            </a:r>
            <a:r>
              <a:rPr lang="es-MX" dirty="0" err="1"/>
              <a:t>Kovac</a:t>
            </a:r>
            <a:endParaRPr lang="es-MX" dirty="0"/>
          </a:p>
          <a:p>
            <a:pPr lvl="2"/>
            <a:r>
              <a:rPr lang="es-MX" dirty="0"/>
              <a:t>Positivo (+) anillo color rosa</a:t>
            </a:r>
          </a:p>
          <a:p>
            <a:pPr lvl="2"/>
            <a:r>
              <a:rPr lang="es-MX" dirty="0"/>
              <a:t>Negativo (-) color amarillo</a:t>
            </a:r>
          </a:p>
          <a:p>
            <a:endParaRPr lang="es-MX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523424" y="1850518"/>
            <a:ext cx="3842078" cy="25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Evaluación de la </a:t>
            </a:r>
            <a:r>
              <a:rPr lang="es-MX" sz="3600" b="1" dirty="0"/>
              <a:t>M</a:t>
            </a:r>
            <a:r>
              <a:rPr lang="es-MX" b="1" dirty="0"/>
              <a:t>ovilidad</a:t>
            </a:r>
          </a:p>
          <a:p>
            <a:pPr lvl="1"/>
            <a:r>
              <a:rPr lang="es-MX" dirty="0"/>
              <a:t>Móvil(+): crecimiento disperso fuera de la  picadura</a:t>
            </a:r>
          </a:p>
          <a:p>
            <a:pPr lvl="1"/>
            <a:r>
              <a:rPr lang="es-MX" dirty="0"/>
              <a:t>Inmóvil(-): crecimiento sólo en la picadura</a:t>
            </a:r>
          </a:p>
          <a:p>
            <a:endParaRPr lang="es-MX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85711" y="1127017"/>
            <a:ext cx="6085665" cy="693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INOCULACIÓN= </a:t>
            </a:r>
            <a:r>
              <a:rPr lang="es-MX" dirty="0"/>
              <a:t>Inoculación por punción (picadura)</a:t>
            </a:r>
          </a:p>
          <a:p>
            <a:r>
              <a:rPr lang="es-MX" sz="1900" b="1" dirty="0"/>
              <a:t>INCUBACIÓN</a:t>
            </a:r>
            <a:r>
              <a:rPr lang="es-MX" sz="1900" dirty="0"/>
              <a:t>= 37°C/ 24 h</a:t>
            </a:r>
          </a:p>
        </p:txBody>
      </p:sp>
      <p:pic>
        <p:nvPicPr>
          <p:cNvPr id="1026" name="Picture 2" descr="Resultado de imagen para medio 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48" y="4412974"/>
            <a:ext cx="19716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edio 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5" y="4161456"/>
            <a:ext cx="3277362" cy="22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medio SIM ind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07" y="4097573"/>
            <a:ext cx="3265334" cy="24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68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2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Rectangle 16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TRIPLE RESULTADO EN SIM</a:t>
            </a:r>
          </a:p>
        </p:txBody>
      </p:sp>
      <p:pic>
        <p:nvPicPr>
          <p:cNvPr id="8" name="Picture 2" descr="SIM Agar Tube Test | Microbiología, Ciencias de la naturaleza, Ciencia">
            <a:extLst>
              <a:ext uri="{FF2B5EF4-FFF2-40B4-BE49-F238E27FC236}">
                <a16:creationId xmlns:a16="http://schemas.microsoft.com/office/drawing/2014/main" id="{A2AD3F9E-E0C9-4EEC-A9B7-E1B2CE999E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369450"/>
            <a:ext cx="6882269" cy="41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7286173" y="2450591"/>
            <a:ext cx="47612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A) </a:t>
            </a:r>
            <a:r>
              <a:rPr lang="en-US" sz="1600" dirty="0" err="1">
                <a:solidFill>
                  <a:schemeClr val="tx1"/>
                </a:solidFill>
              </a:rPr>
              <a:t>Sulfihidrico</a:t>
            </a:r>
            <a:r>
              <a:rPr lang="en-US" sz="1600" dirty="0">
                <a:solidFill>
                  <a:schemeClr val="tx1"/>
                </a:solidFill>
              </a:rPr>
              <a:t>(-), </a:t>
            </a:r>
            <a:r>
              <a:rPr lang="en-US" sz="1600" dirty="0" err="1">
                <a:solidFill>
                  <a:schemeClr val="tx1"/>
                </a:solidFill>
              </a:rPr>
              <a:t>Indol</a:t>
            </a:r>
            <a:r>
              <a:rPr lang="en-US" sz="1600" dirty="0">
                <a:solidFill>
                  <a:schemeClr val="tx1"/>
                </a:solidFill>
              </a:rPr>
              <a:t> (+), </a:t>
            </a:r>
            <a:r>
              <a:rPr lang="en-US" sz="1600" dirty="0" err="1">
                <a:solidFill>
                  <a:schemeClr val="tx1"/>
                </a:solidFill>
              </a:rPr>
              <a:t>Movilidad</a:t>
            </a:r>
            <a:r>
              <a:rPr lang="en-US" sz="1600" dirty="0">
                <a:solidFill>
                  <a:schemeClr val="tx1"/>
                </a:solidFill>
              </a:rPr>
              <a:t> (+)</a:t>
            </a:r>
          </a:p>
          <a:p>
            <a:pPr marL="34290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B) </a:t>
            </a:r>
            <a:r>
              <a:rPr lang="en-US" sz="1600" dirty="0" err="1">
                <a:solidFill>
                  <a:schemeClr val="tx1"/>
                </a:solidFill>
              </a:rPr>
              <a:t>Sulfihidrico</a:t>
            </a:r>
            <a:r>
              <a:rPr lang="en-US" sz="1600" dirty="0">
                <a:solidFill>
                  <a:schemeClr val="tx1"/>
                </a:solidFill>
              </a:rPr>
              <a:t>(-), </a:t>
            </a:r>
            <a:r>
              <a:rPr lang="en-US" sz="1600" dirty="0" err="1">
                <a:solidFill>
                  <a:schemeClr val="tx1"/>
                </a:solidFill>
              </a:rPr>
              <a:t>Indol</a:t>
            </a:r>
            <a:r>
              <a:rPr lang="en-US" sz="1600" dirty="0">
                <a:solidFill>
                  <a:schemeClr val="tx1"/>
                </a:solidFill>
              </a:rPr>
              <a:t> (-), </a:t>
            </a:r>
            <a:r>
              <a:rPr lang="en-US" sz="1600" dirty="0" err="1">
                <a:solidFill>
                  <a:schemeClr val="tx1"/>
                </a:solidFill>
              </a:rPr>
              <a:t>Movilidad</a:t>
            </a:r>
            <a:r>
              <a:rPr lang="en-US" sz="1600" dirty="0">
                <a:solidFill>
                  <a:schemeClr val="tx1"/>
                </a:solidFill>
              </a:rPr>
              <a:t> (-)</a:t>
            </a:r>
          </a:p>
          <a:p>
            <a:pPr marL="34290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C) </a:t>
            </a:r>
            <a:r>
              <a:rPr lang="en-US" sz="1600" dirty="0" err="1">
                <a:solidFill>
                  <a:schemeClr val="tx1"/>
                </a:solidFill>
              </a:rPr>
              <a:t>Sulfihidrico</a:t>
            </a:r>
            <a:r>
              <a:rPr lang="en-US" sz="1600" dirty="0">
                <a:solidFill>
                  <a:schemeClr val="tx1"/>
                </a:solidFill>
              </a:rPr>
              <a:t>(+), </a:t>
            </a:r>
            <a:r>
              <a:rPr lang="en-US" sz="1600" dirty="0" err="1">
                <a:solidFill>
                  <a:schemeClr val="tx1"/>
                </a:solidFill>
              </a:rPr>
              <a:t>Indol</a:t>
            </a:r>
            <a:r>
              <a:rPr lang="en-US" sz="1600" dirty="0">
                <a:solidFill>
                  <a:schemeClr val="tx1"/>
                </a:solidFill>
              </a:rPr>
              <a:t> (-), </a:t>
            </a:r>
            <a:r>
              <a:rPr lang="en-US" sz="1600" dirty="0" err="1">
                <a:solidFill>
                  <a:schemeClr val="tx1"/>
                </a:solidFill>
              </a:rPr>
              <a:t>Movilidad</a:t>
            </a:r>
            <a:r>
              <a:rPr lang="en-US" sz="1600" dirty="0">
                <a:solidFill>
                  <a:schemeClr val="tx1"/>
                </a:solidFill>
              </a:rPr>
              <a:t> (+)</a:t>
            </a:r>
          </a:p>
          <a:p>
            <a:pPr marL="34290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D) </a:t>
            </a:r>
            <a:r>
              <a:rPr lang="en-US" sz="1600" dirty="0" err="1">
                <a:solidFill>
                  <a:schemeClr val="tx1"/>
                </a:solidFill>
              </a:rPr>
              <a:t>Sulfihidrico</a:t>
            </a:r>
            <a:r>
              <a:rPr lang="en-US" sz="1600" dirty="0">
                <a:solidFill>
                  <a:schemeClr val="tx1"/>
                </a:solidFill>
              </a:rPr>
              <a:t>(-), </a:t>
            </a:r>
            <a:r>
              <a:rPr lang="en-US" sz="1600" dirty="0" err="1">
                <a:solidFill>
                  <a:schemeClr val="tx1"/>
                </a:solidFill>
              </a:rPr>
              <a:t>Indol</a:t>
            </a:r>
            <a:r>
              <a:rPr lang="en-US" sz="1600" dirty="0">
                <a:solidFill>
                  <a:schemeClr val="tx1"/>
                </a:solidFill>
              </a:rPr>
              <a:t> (-), </a:t>
            </a:r>
            <a:r>
              <a:rPr lang="en-US" sz="1600" dirty="0" err="1">
                <a:solidFill>
                  <a:schemeClr val="tx1"/>
                </a:solidFill>
              </a:rPr>
              <a:t>Movilidad</a:t>
            </a:r>
            <a:r>
              <a:rPr lang="en-US" sz="1600" dirty="0">
                <a:solidFill>
                  <a:schemeClr val="tx1"/>
                </a:solidFill>
              </a:rPr>
              <a:t> (+)</a:t>
            </a:r>
          </a:p>
          <a:p>
            <a:pPr marL="34290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E) </a:t>
            </a:r>
            <a:r>
              <a:rPr lang="en-US" sz="1600" dirty="0" err="1">
                <a:solidFill>
                  <a:schemeClr val="tx1"/>
                </a:solidFill>
              </a:rPr>
              <a:t>Sulfihidrico</a:t>
            </a:r>
            <a:r>
              <a:rPr lang="en-US" sz="1600" dirty="0">
                <a:solidFill>
                  <a:schemeClr val="tx1"/>
                </a:solidFill>
              </a:rPr>
              <a:t>(+), </a:t>
            </a:r>
            <a:r>
              <a:rPr lang="en-US" sz="1600" dirty="0" err="1">
                <a:solidFill>
                  <a:schemeClr val="tx1"/>
                </a:solidFill>
              </a:rPr>
              <a:t>Indol</a:t>
            </a:r>
            <a:r>
              <a:rPr lang="en-US" sz="1600" dirty="0">
                <a:solidFill>
                  <a:schemeClr val="tx1"/>
                </a:solidFill>
              </a:rPr>
              <a:t> (+), </a:t>
            </a:r>
            <a:r>
              <a:rPr lang="en-US" sz="1600" dirty="0" err="1">
                <a:solidFill>
                  <a:schemeClr val="tx1"/>
                </a:solidFill>
              </a:rPr>
              <a:t>Movilidad</a:t>
            </a:r>
            <a:r>
              <a:rPr lang="en-US" sz="1600" dirty="0">
                <a:solidFill>
                  <a:schemeClr val="tx1"/>
                </a:solidFill>
              </a:rPr>
              <a:t> (+)</a:t>
            </a:r>
          </a:p>
          <a:p>
            <a:pPr marL="342900"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1" name="Group 18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20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1AB4328-0CE4-420E-AD0A-0898E61BA13D}"/>
              </a:ext>
            </a:extLst>
          </p:cNvPr>
          <p:cNvSpPr txBox="1"/>
          <p:nvPr/>
        </p:nvSpPr>
        <p:spPr>
          <a:xfrm>
            <a:off x="957943" y="190931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/>
              <a:t>E.coli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DDB03B-4CDB-4870-9BA1-C18AB2378929}"/>
              </a:ext>
            </a:extLst>
          </p:cNvPr>
          <p:cNvSpPr txBox="1"/>
          <p:nvPr/>
        </p:nvSpPr>
        <p:spPr>
          <a:xfrm>
            <a:off x="2062172" y="1909310"/>
            <a:ext cx="107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/>
              <a:t>S.aureus</a:t>
            </a:r>
            <a:endParaRPr lang="en-US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E19ED3-2330-43AE-A370-E2F46B6909AC}"/>
              </a:ext>
            </a:extLst>
          </p:cNvPr>
          <p:cNvSpPr txBox="1"/>
          <p:nvPr/>
        </p:nvSpPr>
        <p:spPr>
          <a:xfrm>
            <a:off x="3455326" y="1956772"/>
            <a:ext cx="91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/>
              <a:t>S.typhi</a:t>
            </a:r>
            <a:endParaRPr lang="en-US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CC71A4-617B-42F7-9A62-55757A412BB8}"/>
              </a:ext>
            </a:extLst>
          </p:cNvPr>
          <p:cNvSpPr txBox="1"/>
          <p:nvPr/>
        </p:nvSpPr>
        <p:spPr>
          <a:xfrm>
            <a:off x="4789860" y="1956772"/>
            <a:ext cx="155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/>
              <a:t>E. </a:t>
            </a:r>
            <a:r>
              <a:rPr lang="es-MX" i="1" dirty="0" err="1"/>
              <a:t>aerogenes</a:t>
            </a:r>
            <a:endParaRPr lang="en-US" i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9C7D2C-D00B-4615-B981-B949CB9F7A1F}"/>
              </a:ext>
            </a:extLst>
          </p:cNvPr>
          <p:cNvSpPr txBox="1"/>
          <p:nvPr/>
        </p:nvSpPr>
        <p:spPr>
          <a:xfrm>
            <a:off x="6377059" y="2219219"/>
            <a:ext cx="115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i="1" dirty="0" err="1"/>
              <a:t>P.vulgaris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543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262719"/>
            <a:ext cx="10896599" cy="341931"/>
          </a:xfrm>
        </p:spPr>
        <p:txBody>
          <a:bodyPr>
            <a:normAutofit fontScale="90000"/>
          </a:bodyPr>
          <a:lstStyle/>
          <a:p>
            <a:r>
              <a:rPr lang="es-MX" dirty="0"/>
              <a:t>MEDIO </a:t>
            </a:r>
            <a:r>
              <a:rPr lang="es-MX" sz="8000" dirty="0"/>
              <a:t>MIO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70277" y="1790487"/>
            <a:ext cx="3821723" cy="2180573"/>
          </a:xfrm>
        </p:spPr>
        <p:txBody>
          <a:bodyPr>
            <a:normAutofit/>
          </a:bodyPr>
          <a:lstStyle/>
          <a:p>
            <a:r>
              <a:rPr lang="es-MX" dirty="0"/>
              <a:t>Metabolismo de la </a:t>
            </a:r>
            <a:r>
              <a:rPr lang="es-MX" sz="4200" b="1" dirty="0" err="1"/>
              <a:t>O</a:t>
            </a:r>
            <a:r>
              <a:rPr lang="es-MX" dirty="0" err="1"/>
              <a:t>rnitina</a:t>
            </a:r>
            <a:endParaRPr lang="es-MX" dirty="0"/>
          </a:p>
          <a:p>
            <a:r>
              <a:rPr lang="es-MX" dirty="0"/>
              <a:t>Presencia de </a:t>
            </a:r>
            <a:r>
              <a:rPr lang="es-MX" dirty="0" err="1"/>
              <a:t>ornitindescarboxilasa</a:t>
            </a:r>
            <a:r>
              <a:rPr lang="es-MX" dirty="0"/>
              <a:t> ODC= vire a morado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325338" y="1907108"/>
            <a:ext cx="3873502" cy="2270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Producción de  </a:t>
            </a:r>
            <a:r>
              <a:rPr lang="es-MX" sz="3600" b="1" dirty="0" err="1"/>
              <a:t>I</a:t>
            </a:r>
            <a:r>
              <a:rPr lang="es-MX" sz="2800" b="1" dirty="0" err="1"/>
              <a:t>ndol</a:t>
            </a:r>
            <a:endParaRPr lang="es-MX" sz="2800" b="1" dirty="0"/>
          </a:p>
          <a:p>
            <a:r>
              <a:rPr lang="es-MX" sz="2000" dirty="0"/>
              <a:t>Presencia de </a:t>
            </a:r>
            <a:r>
              <a:rPr lang="es-MX" sz="2000" b="1" dirty="0" err="1"/>
              <a:t>triptofanasa</a:t>
            </a:r>
            <a:endParaRPr lang="es-MX" b="1" dirty="0"/>
          </a:p>
          <a:p>
            <a:pPr lvl="1"/>
            <a:r>
              <a:rPr lang="es-MX" dirty="0"/>
              <a:t>Adicionar reactivo de </a:t>
            </a:r>
            <a:r>
              <a:rPr lang="es-MX" dirty="0" err="1"/>
              <a:t>Erlich</a:t>
            </a:r>
            <a:r>
              <a:rPr lang="es-MX" dirty="0"/>
              <a:t>/</a:t>
            </a:r>
            <a:r>
              <a:rPr lang="es-MX" dirty="0" err="1"/>
              <a:t>Kovac</a:t>
            </a:r>
            <a:endParaRPr lang="es-MX" dirty="0"/>
          </a:p>
          <a:p>
            <a:pPr lvl="2"/>
            <a:r>
              <a:rPr lang="es-MX" dirty="0"/>
              <a:t>Positivo (+) anillo color rosa</a:t>
            </a:r>
          </a:p>
          <a:p>
            <a:pPr lvl="2"/>
            <a:r>
              <a:rPr lang="es-MX" dirty="0"/>
              <a:t>Negativo (-)color amarillo</a:t>
            </a:r>
          </a:p>
          <a:p>
            <a:endParaRPr lang="es-MX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85801" y="1654817"/>
            <a:ext cx="3610628" cy="2562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Evaluación de la </a:t>
            </a:r>
            <a:r>
              <a:rPr lang="es-MX" sz="3200" b="1" dirty="0"/>
              <a:t>M</a:t>
            </a:r>
            <a:r>
              <a:rPr lang="es-MX" b="1" dirty="0"/>
              <a:t>ovilidad</a:t>
            </a:r>
          </a:p>
          <a:p>
            <a:pPr lvl="1"/>
            <a:r>
              <a:rPr lang="es-MX" dirty="0"/>
              <a:t>Móvil(+): crecimiento disperso fuera de la  picadura</a:t>
            </a:r>
          </a:p>
          <a:p>
            <a:pPr lvl="1"/>
            <a:r>
              <a:rPr lang="es-MX" dirty="0"/>
              <a:t>Inmóvil(-): crecimiento sólo en la picadura</a:t>
            </a:r>
          </a:p>
          <a:p>
            <a:endParaRPr lang="es-MX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747496" y="739608"/>
            <a:ext cx="6085665" cy="1357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SUSTRATO: </a:t>
            </a:r>
            <a:r>
              <a:rPr lang="es-MX" dirty="0"/>
              <a:t>L-</a:t>
            </a:r>
            <a:r>
              <a:rPr lang="es-MX" dirty="0" err="1"/>
              <a:t>ornitina</a:t>
            </a:r>
            <a:r>
              <a:rPr lang="es-MX" dirty="0"/>
              <a:t>/dextrosa</a:t>
            </a:r>
          </a:p>
          <a:p>
            <a:r>
              <a:rPr lang="es-MX" b="1" dirty="0"/>
              <a:t>INOCULACIÓN</a:t>
            </a:r>
            <a:r>
              <a:rPr lang="es-MX" dirty="0"/>
              <a:t>= Inoculación por punción (picadura)</a:t>
            </a:r>
          </a:p>
          <a:p>
            <a:r>
              <a:rPr lang="es-MX" b="1" dirty="0"/>
              <a:t>INCUBACIÓN</a:t>
            </a:r>
            <a:r>
              <a:rPr lang="es-MX" dirty="0"/>
              <a:t>= 37°C/ 24 h</a:t>
            </a:r>
          </a:p>
          <a:p>
            <a:endParaRPr lang="es-MX" sz="1900" dirty="0"/>
          </a:p>
        </p:txBody>
      </p:sp>
      <p:sp>
        <p:nvSpPr>
          <p:cNvPr id="7" name="AutoShape 2" descr="Resultado de imagen para movilidad indol ornitin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172" name="Picture 4" descr="Resultado de imagen para movilidad indol ornit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4" t="16643"/>
          <a:stretch/>
        </p:blipFill>
        <p:spPr bwMode="auto">
          <a:xfrm>
            <a:off x="5691121" y="4073472"/>
            <a:ext cx="2198416" cy="24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medio mio movilid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 t="11059" r="56664" b="12557"/>
          <a:stretch/>
        </p:blipFill>
        <p:spPr bwMode="auto">
          <a:xfrm>
            <a:off x="9255320" y="3903039"/>
            <a:ext cx="1697961" cy="26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movilidad indol ornit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0" t="19056" r="47664" b="-2413"/>
          <a:stretch/>
        </p:blipFill>
        <p:spPr bwMode="auto">
          <a:xfrm>
            <a:off x="1189206" y="3975124"/>
            <a:ext cx="2198416" cy="24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06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AC1BA-5C1C-43B5-A400-AB2868F77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MX" sz="3200" dirty="0"/>
              <a:t>Triple resultado </a:t>
            </a:r>
            <a:r>
              <a:rPr lang="es-MX" sz="3200" dirty="0" err="1"/>
              <a:t>mio</a:t>
            </a:r>
            <a:endParaRPr lang="en-US" sz="3200" dirty="0"/>
          </a:p>
        </p:txBody>
      </p:sp>
      <p:sp>
        <p:nvSpPr>
          <p:cNvPr id="7176" name="Content Placeholder 7175">
            <a:extLst>
              <a:ext uri="{FF2B5EF4-FFF2-40B4-BE49-F238E27FC236}">
                <a16:creationId xmlns:a16="http://schemas.microsoft.com/office/drawing/2014/main" id="{1EF3BA30-24D7-42BB-8144-AD18D9CAD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marL="342900" indent="-342900">
              <a:buAutoNum type="alphaUcParenR"/>
            </a:pPr>
            <a:r>
              <a:rPr lang="es-MX" sz="1600" dirty="0"/>
              <a:t>Control sin inocular</a:t>
            </a:r>
            <a:endParaRPr lang="en-US" sz="1600" dirty="0"/>
          </a:p>
          <a:p>
            <a:pPr marL="342900" indent="-342900">
              <a:buAutoNum type="alphaUcParenR"/>
            </a:pPr>
            <a:r>
              <a:rPr lang="es-MX" sz="1600" dirty="0"/>
              <a:t>Inmóvil, indol (-), ODC(-)</a:t>
            </a:r>
          </a:p>
          <a:p>
            <a:pPr marL="342900" indent="-342900">
              <a:buAutoNum type="alphaUcParenR"/>
            </a:pPr>
            <a:r>
              <a:rPr lang="es-MX" sz="1600" dirty="0" err="1"/>
              <a:t>Movil</a:t>
            </a:r>
            <a:r>
              <a:rPr lang="es-MX" sz="1600" dirty="0"/>
              <a:t>, Indol (+), ODC(-)</a:t>
            </a:r>
          </a:p>
          <a:p>
            <a:pPr marL="342900" indent="-342900">
              <a:buAutoNum type="alphaUcParenR"/>
            </a:pPr>
            <a:r>
              <a:rPr lang="es-MX" sz="1600" dirty="0" err="1"/>
              <a:t>Movil</a:t>
            </a:r>
            <a:r>
              <a:rPr lang="es-MX" sz="1600" dirty="0"/>
              <a:t>,  Indol (-), ODC(+)</a:t>
            </a:r>
          </a:p>
          <a:p>
            <a:pPr marL="342900" indent="-342900">
              <a:buFont typeface="Wingdings" pitchFamily="2" charset="2"/>
              <a:buAutoNum type="alphaUcParenR"/>
            </a:pPr>
            <a:r>
              <a:rPr lang="es-MX" sz="1600" dirty="0" err="1"/>
              <a:t>Inmovil</a:t>
            </a:r>
            <a:r>
              <a:rPr lang="es-MX" sz="1600" dirty="0"/>
              <a:t>,  Indol (+), ODC(-)</a:t>
            </a:r>
          </a:p>
          <a:p>
            <a:pPr marL="342900" indent="-342900">
              <a:buFont typeface="Wingdings" pitchFamily="2" charset="2"/>
              <a:buAutoNum type="alphaUcParenR"/>
            </a:pPr>
            <a:r>
              <a:rPr lang="es-MX" sz="1600" dirty="0" err="1"/>
              <a:t>Inmovil</a:t>
            </a:r>
            <a:r>
              <a:rPr lang="es-MX" sz="1600" dirty="0"/>
              <a:t>,  Indol (-), ODC(+)</a:t>
            </a:r>
          </a:p>
          <a:p>
            <a:pPr marL="0" indent="0">
              <a:buNone/>
            </a:pPr>
            <a:endParaRPr lang="es-MX" sz="1600" dirty="0"/>
          </a:p>
          <a:p>
            <a:pPr marL="342900" indent="-342900">
              <a:buAutoNum type="alphaUcParenR"/>
            </a:pPr>
            <a:endParaRPr lang="es-MX" sz="16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8" descr="100cia en cuarentena en Twitter: &quot;Agar MIO Medio de cultivo en ...">
            <a:extLst>
              <a:ext uri="{FF2B5EF4-FFF2-40B4-BE49-F238E27FC236}">
                <a16:creationId xmlns:a16="http://schemas.microsoft.com/office/drawing/2014/main" id="{F2661072-5E03-4556-B920-99BCFCB53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4" t="6152" r="13243" b="37722"/>
          <a:stretch/>
        </p:blipFill>
        <p:spPr bwMode="auto">
          <a:xfrm>
            <a:off x="335234" y="827314"/>
            <a:ext cx="7547239" cy="54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F20D26-9F91-4BED-90A9-F4EB0D1E4FDE}"/>
              </a:ext>
            </a:extLst>
          </p:cNvPr>
          <p:cNvSpPr/>
          <p:nvPr/>
        </p:nvSpPr>
        <p:spPr>
          <a:xfrm rot="16200000">
            <a:off x="698372" y="1409124"/>
            <a:ext cx="2499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Shigella </a:t>
            </a:r>
            <a:r>
              <a:rPr lang="en-US" sz="24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flexneri</a:t>
            </a:r>
            <a:endParaRPr lang="en-US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602C7B-8189-4D5A-8325-3C84F43BBEA7}"/>
              </a:ext>
            </a:extLst>
          </p:cNvPr>
          <p:cNvSpPr/>
          <p:nvPr/>
        </p:nvSpPr>
        <p:spPr>
          <a:xfrm rot="16200000">
            <a:off x="99267" y="1359958"/>
            <a:ext cx="12463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927EBC-392F-4DB7-9AB2-405F4AA1FDEA}"/>
              </a:ext>
            </a:extLst>
          </p:cNvPr>
          <p:cNvSpPr/>
          <p:nvPr/>
        </p:nvSpPr>
        <p:spPr>
          <a:xfrm rot="16200000">
            <a:off x="1888934" y="1440000"/>
            <a:ext cx="2438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Escherichia</a:t>
            </a:r>
            <a:r>
              <a:rPr lang="es-MX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MX" sz="24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coli</a:t>
            </a:r>
            <a:endParaRPr lang="en-US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6E1C92-91E4-4C3B-BAA2-8595D5F16DBD}"/>
              </a:ext>
            </a:extLst>
          </p:cNvPr>
          <p:cNvSpPr/>
          <p:nvPr/>
        </p:nvSpPr>
        <p:spPr>
          <a:xfrm rot="16200000">
            <a:off x="2728302" y="1226297"/>
            <a:ext cx="2914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Salmonella </a:t>
            </a:r>
            <a:r>
              <a:rPr lang="es-MX" sz="24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enterica</a:t>
            </a:r>
            <a:endParaRPr lang="en-US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4D23BE-BFC6-45A7-9F1A-67423593004F}"/>
              </a:ext>
            </a:extLst>
          </p:cNvPr>
          <p:cNvSpPr/>
          <p:nvPr/>
        </p:nvSpPr>
        <p:spPr>
          <a:xfrm rot="16200000">
            <a:off x="4013112" y="1472915"/>
            <a:ext cx="2499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Shigella </a:t>
            </a:r>
            <a:r>
              <a:rPr lang="en-US" sz="24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flexneri</a:t>
            </a:r>
            <a:endParaRPr lang="en-US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09E2E0-8F6A-4217-8E4A-D0313EAEF9A3}"/>
              </a:ext>
            </a:extLst>
          </p:cNvPr>
          <p:cNvSpPr/>
          <p:nvPr/>
        </p:nvSpPr>
        <p:spPr>
          <a:xfrm rot="16200000">
            <a:off x="5331637" y="1617995"/>
            <a:ext cx="2271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Shigella </a:t>
            </a:r>
            <a:r>
              <a:rPr lang="en-US" sz="2400" b="0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sonnei</a:t>
            </a:r>
            <a:endParaRPr lang="en-US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843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5E2B-E867-48D0-A917-B63F0C34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s-MX"/>
              <a:t>Ejercicio </a:t>
            </a:r>
            <a:br>
              <a:rPr lang="es-MX"/>
            </a:br>
            <a:r>
              <a:rPr lang="es-MX"/>
              <a:t>Interpretación IMV</a:t>
            </a:r>
            <a:r>
              <a:rPr lang="es-MX" cap="none"/>
              <a:t>i</a:t>
            </a:r>
            <a:r>
              <a:rPr lang="es-MX"/>
              <a:t>C</a:t>
            </a:r>
            <a:endParaRPr lang="en-US" dirty="0"/>
          </a:p>
        </p:txBody>
      </p:sp>
      <p:pic>
        <p:nvPicPr>
          <p:cNvPr id="5126" name="Picture 6" descr="4: Results of an IMViC series done on Escherichia coli after 24 ...">
            <a:extLst>
              <a:ext uri="{FF2B5EF4-FFF2-40B4-BE49-F238E27FC236}">
                <a16:creationId xmlns:a16="http://schemas.microsoft.com/office/drawing/2014/main" id="{0B2BDBE2-E5AB-4895-AEA6-EA26150451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" y="2057661"/>
            <a:ext cx="6815410" cy="45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366ED-D615-491E-87BC-EA518EB81C63}"/>
              </a:ext>
            </a:extLst>
          </p:cNvPr>
          <p:cNvSpPr txBox="1"/>
          <p:nvPr/>
        </p:nvSpPr>
        <p:spPr>
          <a:xfrm>
            <a:off x="8040914" y="2505670"/>
            <a:ext cx="400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A-Medio </a:t>
            </a:r>
            <a:r>
              <a:rPr lang="es-MX" dirty="0" err="1"/>
              <a:t>SIM+Ehrich</a:t>
            </a:r>
            <a:endParaRPr lang="es-MX" dirty="0"/>
          </a:p>
          <a:p>
            <a:r>
              <a:rPr lang="es-MX" dirty="0"/>
              <a:t>B-Caldo RM-VP+ RM</a:t>
            </a:r>
          </a:p>
          <a:p>
            <a:r>
              <a:rPr lang="es-MX" dirty="0"/>
              <a:t>C-Caldo RM-VP+KOH 40% 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-naftol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D-Medio Citrato</a:t>
            </a:r>
            <a:r>
              <a:rPr lang="es-MX" dirty="0"/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34E667-D915-4961-B8C8-0EA9EF11A122}"/>
              </a:ext>
            </a:extLst>
          </p:cNvPr>
          <p:cNvSpPr/>
          <p:nvPr/>
        </p:nvSpPr>
        <p:spPr>
          <a:xfrm>
            <a:off x="7576457" y="3922643"/>
            <a:ext cx="44742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Interpretación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8B3477-5334-4C9C-B27E-3A7E3A5E96A8}"/>
              </a:ext>
            </a:extLst>
          </p:cNvPr>
          <p:cNvSpPr txBox="1"/>
          <p:nvPr/>
        </p:nvSpPr>
        <p:spPr>
          <a:xfrm>
            <a:off x="8040914" y="4934501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A-</a:t>
            </a:r>
          </a:p>
          <a:p>
            <a:r>
              <a:rPr lang="es-MX" dirty="0"/>
              <a:t>B-</a:t>
            </a:r>
          </a:p>
          <a:p>
            <a:r>
              <a:rPr lang="es-MX" dirty="0"/>
              <a:t>C-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</a:p>
        </p:txBody>
      </p:sp>
    </p:spTree>
    <p:extLst>
      <p:ext uri="{BB962C8B-B14F-4D97-AF65-F5344CB8AC3E}">
        <p14:creationId xmlns:p14="http://schemas.microsoft.com/office/powerpoint/2010/main" val="3341756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PRUEBAS COMPLEMENTARIAS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Prueba de oxidasa</a:t>
            </a:r>
          </a:p>
          <a:p>
            <a:r>
              <a:rPr lang="es-MX" dirty="0"/>
              <a:t>Prueba de catalasa</a:t>
            </a:r>
          </a:p>
          <a:p>
            <a:r>
              <a:rPr lang="es-MX" dirty="0"/>
              <a:t>Prueba de </a:t>
            </a:r>
            <a:r>
              <a:rPr lang="es-MX" dirty="0" err="1"/>
              <a:t>coagulasa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3767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3770" y="1206501"/>
            <a:ext cx="514223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2800" dirty="0"/>
              <a:t>Objetivo: Determinar la presencia de la enzima catalasa.</a:t>
            </a:r>
          </a:p>
          <a:p>
            <a:pPr eaLnBrk="1" hangingPunct="1"/>
            <a:endParaRPr lang="es-MX" altLang="es-MX" sz="2800" dirty="0"/>
          </a:p>
          <a:p>
            <a:pPr eaLnBrk="1" hangingPunct="1"/>
            <a:endParaRPr lang="es-MX" altLang="es-MX" sz="2800" dirty="0"/>
          </a:p>
          <a:p>
            <a:pPr eaLnBrk="1" hangingPunct="1"/>
            <a:endParaRPr lang="es-MX" altLang="es-MX" sz="2800" dirty="0"/>
          </a:p>
          <a:p>
            <a:pPr eaLnBrk="1" hangingPunct="1">
              <a:buFontTx/>
              <a:buNone/>
            </a:pPr>
            <a:r>
              <a:rPr lang="es-MX" altLang="es-MX" sz="2300" dirty="0"/>
              <a:t>H</a:t>
            </a:r>
            <a:r>
              <a:rPr lang="es-MX" altLang="es-MX" sz="1500" dirty="0"/>
              <a:t>2</a:t>
            </a:r>
            <a:r>
              <a:rPr lang="es-MX" altLang="es-MX" sz="2300" dirty="0"/>
              <a:t>O</a:t>
            </a:r>
            <a:r>
              <a:rPr lang="es-MX" altLang="es-MX" sz="1500" dirty="0"/>
              <a:t>2</a:t>
            </a:r>
            <a:r>
              <a:rPr lang="es-MX" altLang="es-MX" sz="2300" dirty="0"/>
              <a:t>  es un producto oxidativo de la degradación de los azúcares</a:t>
            </a:r>
            <a:endParaRPr lang="es-ES" altLang="es-MX" sz="2300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135188" y="3644901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/>
              <a:t>2H</a:t>
            </a:r>
            <a:r>
              <a:rPr lang="es-MX" altLang="es-MX" sz="1000"/>
              <a:t>2</a:t>
            </a:r>
            <a:r>
              <a:rPr lang="es-MX" altLang="es-MX" sz="1800"/>
              <a:t>O</a:t>
            </a:r>
            <a:r>
              <a:rPr lang="es-MX" altLang="es-MX" sz="1000"/>
              <a:t>2</a:t>
            </a:r>
            <a:r>
              <a:rPr lang="es-MX" altLang="es-MX" sz="1800"/>
              <a:t>                           2H</a:t>
            </a:r>
            <a:r>
              <a:rPr lang="es-MX" altLang="es-MX" sz="1000"/>
              <a:t>2</a:t>
            </a:r>
            <a:r>
              <a:rPr lang="es-MX" altLang="es-MX" sz="1800"/>
              <a:t>O + O</a:t>
            </a:r>
            <a:r>
              <a:rPr lang="es-MX" altLang="es-MX" sz="1000"/>
              <a:t>2</a:t>
            </a:r>
            <a:endParaRPr lang="es-ES" altLang="es-MX" sz="100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216275" y="3860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359151" y="3789363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400"/>
              <a:t>catalasa</a:t>
            </a:r>
            <a:endParaRPr lang="es-ES" altLang="es-MX" sz="1400"/>
          </a:p>
        </p:txBody>
      </p:sp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6527801" y="3716338"/>
            <a:ext cx="3744913" cy="923330"/>
          </a:xfrm>
          <a:prstGeom prst="rect">
            <a:avLst/>
          </a:prstGeom>
          <a:noFill/>
          <a:ln w="76200" cap="rnd">
            <a:solidFill>
              <a:srgbClr val="00FF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/>
              <a:t>La prueba se puede realizar en cualquier medio excepto en medios que contengan eritrocitos.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6024563" y="5229226"/>
            <a:ext cx="4392612" cy="923925"/>
          </a:xfrm>
          <a:prstGeom prst="rect">
            <a:avLst/>
          </a:prstGeom>
          <a:noFill/>
          <a:ln w="38100">
            <a:solidFill>
              <a:srgbClr val="99CC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800" b="1"/>
              <a:t>Colocar una muestra del cultivo en un portaobjetos y adicionar unas gotas de H</a:t>
            </a:r>
            <a:r>
              <a:rPr lang="es-MX" altLang="es-MX" sz="1000" b="1"/>
              <a:t>2</a:t>
            </a:r>
            <a:r>
              <a:rPr lang="es-MX" altLang="es-MX" sz="1800" b="1"/>
              <a:t>O</a:t>
            </a:r>
            <a:r>
              <a:rPr lang="es-MX" altLang="es-MX" sz="1000" b="1"/>
              <a:t>2</a:t>
            </a:r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847851" y="5734050"/>
            <a:ext cx="2879725" cy="7848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/>
              <a:t>Prueba +: burbujas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/>
              <a:t>Prueba -: no burbujas</a:t>
            </a:r>
          </a:p>
        </p:txBody>
      </p:sp>
      <p:pic>
        <p:nvPicPr>
          <p:cNvPr id="2050" name="Picture 2" descr="http://www2.bakersfieldcollege.edu/aperez/images/06-02_catalasetest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32620" r="15531" b="27723"/>
          <a:stretch/>
        </p:blipFill>
        <p:spPr bwMode="auto">
          <a:xfrm>
            <a:off x="5964554" y="754103"/>
            <a:ext cx="5574031" cy="231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PRUEBA CATALASA</a:t>
            </a:r>
          </a:p>
        </p:txBody>
      </p:sp>
    </p:spTree>
    <p:extLst>
      <p:ext uri="{BB962C8B-B14F-4D97-AF65-F5344CB8AC3E}">
        <p14:creationId xmlns:p14="http://schemas.microsoft.com/office/powerpoint/2010/main" val="262393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9046" y="446088"/>
            <a:ext cx="3498572" cy="976312"/>
          </a:xfrm>
        </p:spPr>
        <p:txBody>
          <a:bodyPr>
            <a:noAutofit/>
          </a:bodyPr>
          <a:lstStyle/>
          <a:p>
            <a:r>
              <a:rPr lang="es-MX" sz="3200" b="1" dirty="0"/>
              <a:t>CLASIFICACIÓN DE ENZIMAS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6957" y="1598613"/>
            <a:ext cx="6380921" cy="426243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altLang="es-MX" sz="2400" b="1" dirty="0"/>
              <a:t>Por el lugar donde actúan</a:t>
            </a:r>
          </a:p>
          <a:p>
            <a:pPr lvl="1">
              <a:lnSpc>
                <a:spcPct val="80000"/>
              </a:lnSpc>
            </a:pPr>
            <a:r>
              <a:rPr lang="es-MX" altLang="es-MX" sz="2000" dirty="0" err="1"/>
              <a:t>Endoenzimas</a:t>
            </a:r>
            <a:endParaRPr lang="es-MX" altLang="es-MX" sz="2000" dirty="0"/>
          </a:p>
          <a:p>
            <a:pPr lvl="1">
              <a:lnSpc>
                <a:spcPct val="80000"/>
              </a:lnSpc>
            </a:pPr>
            <a:r>
              <a:rPr lang="es-MX" altLang="es-MX" sz="2000" dirty="0" err="1"/>
              <a:t>Exoenzimas</a:t>
            </a:r>
            <a:endParaRPr lang="es-MX" altLang="es-MX" sz="2000" dirty="0"/>
          </a:p>
          <a:p>
            <a:pPr>
              <a:lnSpc>
                <a:spcPct val="80000"/>
              </a:lnSpc>
            </a:pPr>
            <a:r>
              <a:rPr lang="es-MX" altLang="es-MX" sz="2400" b="1" dirty="0"/>
              <a:t>Tipo de reacción en la que intervienen</a:t>
            </a:r>
          </a:p>
          <a:p>
            <a:pPr lvl="1">
              <a:lnSpc>
                <a:spcPct val="80000"/>
              </a:lnSpc>
            </a:pPr>
            <a:r>
              <a:rPr lang="es-MX" altLang="es-MX" sz="2000" dirty="0" err="1"/>
              <a:t>Liasas</a:t>
            </a:r>
            <a:endParaRPr lang="es-MX" altLang="es-MX" sz="2000" dirty="0"/>
          </a:p>
          <a:p>
            <a:pPr lvl="1">
              <a:lnSpc>
                <a:spcPct val="80000"/>
              </a:lnSpc>
            </a:pPr>
            <a:r>
              <a:rPr lang="es-MX" altLang="es-MX" sz="2000" dirty="0" err="1"/>
              <a:t>Ligasas</a:t>
            </a:r>
            <a:endParaRPr lang="es-MX" altLang="es-MX" sz="2000" dirty="0"/>
          </a:p>
          <a:p>
            <a:pPr lvl="1">
              <a:lnSpc>
                <a:spcPct val="80000"/>
              </a:lnSpc>
            </a:pPr>
            <a:r>
              <a:rPr lang="es-MX" altLang="es-MX" sz="2000" dirty="0"/>
              <a:t>Hidrolasas</a:t>
            </a:r>
          </a:p>
          <a:p>
            <a:pPr lvl="1">
              <a:lnSpc>
                <a:spcPct val="80000"/>
              </a:lnSpc>
            </a:pPr>
            <a:r>
              <a:rPr lang="es-MX" altLang="es-MX" sz="2000" dirty="0" err="1"/>
              <a:t>Isomerasas</a:t>
            </a:r>
            <a:endParaRPr lang="es-MX" altLang="es-MX" sz="2000" dirty="0"/>
          </a:p>
          <a:p>
            <a:pPr lvl="1">
              <a:lnSpc>
                <a:spcPct val="80000"/>
              </a:lnSpc>
            </a:pPr>
            <a:r>
              <a:rPr lang="es-MX" altLang="es-MX" sz="2000" dirty="0" err="1"/>
              <a:t>Oxidoreductasa</a:t>
            </a:r>
            <a:endParaRPr lang="es-MX" altLang="es-MX" sz="2000" dirty="0"/>
          </a:p>
          <a:p>
            <a:pPr lvl="1">
              <a:lnSpc>
                <a:spcPct val="80000"/>
              </a:lnSpc>
            </a:pPr>
            <a:r>
              <a:rPr lang="es-MX" altLang="es-MX" sz="2000" dirty="0" err="1"/>
              <a:t>Transferasas</a:t>
            </a:r>
            <a:endParaRPr lang="es-MX" altLang="es-MX" sz="2000" dirty="0"/>
          </a:p>
          <a:p>
            <a:pPr>
              <a:lnSpc>
                <a:spcPct val="80000"/>
              </a:lnSpc>
            </a:pPr>
            <a:r>
              <a:rPr lang="es-MX" altLang="es-MX" sz="2400" b="1" dirty="0"/>
              <a:t>Presencia</a:t>
            </a:r>
            <a:r>
              <a:rPr lang="es-MX" altLang="es-MX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s-MX" altLang="es-MX" sz="2000" dirty="0" err="1"/>
              <a:t>Consitutiva</a:t>
            </a:r>
            <a:endParaRPr lang="es-MX" altLang="es-MX" sz="2000" dirty="0"/>
          </a:p>
          <a:p>
            <a:pPr lvl="1">
              <a:lnSpc>
                <a:spcPct val="80000"/>
              </a:lnSpc>
            </a:pPr>
            <a:r>
              <a:rPr lang="es-MX" altLang="es-MX" sz="2000" dirty="0"/>
              <a:t>Inductiva</a:t>
            </a:r>
            <a:endParaRPr lang="es-MX" sz="1000" dirty="0"/>
          </a:p>
        </p:txBody>
      </p:sp>
      <p:pic>
        <p:nvPicPr>
          <p:cNvPr id="1028" name="Picture 4" descr="http://image.slidesharecdn.com/chapter8powerpointle-130303063500-phpapp02/95/pharmaceutics-12-638.jpg?cb=136229256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r="29931"/>
          <a:stretch/>
        </p:blipFill>
        <p:spPr bwMode="auto">
          <a:xfrm>
            <a:off x="7500731" y="0"/>
            <a:ext cx="3896139" cy="71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98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82662" y="1331913"/>
            <a:ext cx="74898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MX" sz="2500" dirty="0"/>
              <a:t>Objetivo: Determinar la presencia de las enzimas oxidasas (SOD= </a:t>
            </a:r>
            <a:r>
              <a:rPr lang="es-MX" altLang="es-MX" sz="2500" dirty="0" err="1"/>
              <a:t>superóxido</a:t>
            </a:r>
            <a:r>
              <a:rPr lang="es-MX" altLang="es-MX" sz="2500" dirty="0"/>
              <a:t> </a:t>
            </a:r>
            <a:r>
              <a:rPr lang="es-MX" altLang="es-MX" sz="2500" dirty="0" err="1"/>
              <a:t>dismutasa</a:t>
            </a:r>
            <a:r>
              <a:rPr lang="es-MX" altLang="es-MX" sz="2500" dirty="0"/>
              <a:t>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2208214" y="2215356"/>
            <a:ext cx="518477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Colocar una muestra de cultivo en un trozo de papel filtro (emplear un palillo de madera)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Adicionar el reactivo N,N-</a:t>
            </a:r>
            <a:r>
              <a:rPr lang="es-MX" altLang="es-MX" sz="1800" dirty="0" err="1"/>
              <a:t>dimetil</a:t>
            </a:r>
            <a:r>
              <a:rPr lang="es-MX" altLang="es-MX" sz="1800" dirty="0"/>
              <a:t>-p-</a:t>
            </a:r>
            <a:r>
              <a:rPr lang="es-MX" altLang="es-MX" sz="1800" dirty="0" err="1"/>
              <a:t>fenilendiamina</a:t>
            </a:r>
            <a:r>
              <a:rPr lang="es-MX" altLang="es-MX" sz="1800" dirty="0"/>
              <a:t> (recién preparado)</a:t>
            </a: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8389620" y="5225737"/>
            <a:ext cx="3743325" cy="784830"/>
          </a:xfrm>
          <a:prstGeom prst="rect">
            <a:avLst/>
          </a:prstGeom>
          <a:noFill/>
          <a:ln w="38100">
            <a:solidFill>
              <a:srgbClr val="00FF00"/>
            </a:solidFill>
            <a:prstDash val="lg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b="1"/>
              <a:t>Prueba +: coloración morada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b="1"/>
              <a:t>Prueba -: incolora</a:t>
            </a:r>
          </a:p>
        </p:txBody>
      </p:sp>
      <p:sp>
        <p:nvSpPr>
          <p:cNvPr id="39942" name="Line 9"/>
          <p:cNvSpPr>
            <a:spLocks noChangeShapeType="1"/>
          </p:cNvSpPr>
          <p:nvPr/>
        </p:nvSpPr>
        <p:spPr bwMode="auto">
          <a:xfrm>
            <a:off x="4727575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7" name="Picture 8" descr="https://o.quizlet.com/e2VEuLZFLQ2mF5TwtawLOw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7" y="1639889"/>
            <a:ext cx="3374708" cy="33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85" y="4620894"/>
            <a:ext cx="6034212" cy="1718605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93581" y="114701"/>
            <a:ext cx="8911687" cy="1280890"/>
          </a:xfrm>
        </p:spPr>
        <p:txBody>
          <a:bodyPr/>
          <a:lstStyle/>
          <a:p>
            <a:r>
              <a:rPr lang="es-MX" dirty="0"/>
              <a:t>PRUEBA DE OXIDASA</a:t>
            </a:r>
          </a:p>
        </p:txBody>
      </p:sp>
    </p:spTree>
    <p:extLst>
      <p:ext uri="{BB962C8B-B14F-4D97-AF65-F5344CB8AC3E}">
        <p14:creationId xmlns:p14="http://schemas.microsoft.com/office/powerpoint/2010/main" val="179158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7352C-9062-4D95-8D2B-3BF652AB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64" y="74336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MX" sz="3200" dirty="0"/>
              <a:t>PRUEBA DE COAGULASA</a:t>
            </a:r>
            <a:endParaRPr lang="en-US" sz="3200" dirty="0"/>
          </a:p>
        </p:txBody>
      </p:sp>
      <p:pic>
        <p:nvPicPr>
          <p:cNvPr id="9218" name="Picture 2" descr="Coagulase Test- Principle, Procedure and Result Interpretation">
            <a:extLst>
              <a:ext uri="{FF2B5EF4-FFF2-40B4-BE49-F238E27FC236}">
                <a16:creationId xmlns:a16="http://schemas.microsoft.com/office/drawing/2014/main" id="{E1819E50-38CD-4241-9E2B-0D5058509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2" t="14514" r="6928" b="3546"/>
          <a:stretch/>
        </p:blipFill>
        <p:spPr bwMode="auto">
          <a:xfrm>
            <a:off x="193524" y="1583141"/>
            <a:ext cx="7684252" cy="41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B6447D2B-D574-4EB0-89A9-F5904ED6E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600" dirty="0"/>
              <a:t>OBJETIVO. Determinar la presencia de la enzima coagulasa.</a:t>
            </a:r>
          </a:p>
          <a:p>
            <a:pPr marL="342900" indent="-342900">
              <a:buAutoNum type="arabicPeriod"/>
            </a:pPr>
            <a:r>
              <a:rPr lang="es-MX" sz="1600" dirty="0"/>
              <a:t>Se prepara suspensión de microorganismo a probar</a:t>
            </a:r>
          </a:p>
          <a:p>
            <a:pPr marL="342900" indent="-342900">
              <a:buAutoNum type="arabicPeriod"/>
            </a:pPr>
            <a:r>
              <a:rPr lang="es-MX" sz="1600" dirty="0"/>
              <a:t>Se le agrega plasma de conejo</a:t>
            </a:r>
          </a:p>
          <a:p>
            <a:pPr marL="342900" indent="-342900">
              <a:buAutoNum type="arabicPeriod"/>
            </a:pPr>
            <a:r>
              <a:rPr lang="es-MX" sz="1600" dirty="0"/>
              <a:t>Se incuba 37°/4h (tubo)</a:t>
            </a:r>
          </a:p>
          <a:p>
            <a:pPr marL="0" indent="0">
              <a:buNone/>
            </a:pPr>
            <a:r>
              <a:rPr lang="es-MX" sz="1600" dirty="0"/>
              <a:t>En el caso de prueba en portaobjetos, se observa durante 1 min si hay formación de coágulos</a:t>
            </a:r>
          </a:p>
          <a:p>
            <a:pPr marL="0" indent="0">
              <a:buNone/>
            </a:pPr>
            <a:r>
              <a:rPr lang="es-MX" sz="1600" dirty="0"/>
              <a:t>Prueba (+): Formación de coagulo.</a:t>
            </a:r>
          </a:p>
          <a:p>
            <a:pPr marL="0" indent="0">
              <a:buNone/>
            </a:pPr>
            <a:r>
              <a:rPr lang="es-MX" sz="1600" dirty="0"/>
              <a:t>Prueba (-) : No hay coágulos.</a:t>
            </a:r>
            <a:br>
              <a:rPr lang="es-MX" sz="1600" dirty="0"/>
            </a:br>
            <a:endParaRPr lang="en-US" sz="16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7340168-022E-4829-8965-4D145E20DF85}"/>
              </a:ext>
            </a:extLst>
          </p:cNvPr>
          <p:cNvSpPr/>
          <p:nvPr/>
        </p:nvSpPr>
        <p:spPr>
          <a:xfrm>
            <a:off x="333075" y="6045000"/>
            <a:ext cx="323684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Material extra: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Anime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Hataraku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Saibou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/Cell at work.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Disponible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Netflix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6CE5B-CF9D-4644-A6D7-0306E557E1C8}"/>
              </a:ext>
            </a:extLst>
          </p:cNvPr>
          <p:cNvSpPr/>
          <p:nvPr/>
        </p:nvSpPr>
        <p:spPr>
          <a:xfrm rot="16200000">
            <a:off x="4210977" y="3007099"/>
            <a:ext cx="14226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S. aureus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7D3BAD-E148-496F-8194-68AC97747757}"/>
              </a:ext>
            </a:extLst>
          </p:cNvPr>
          <p:cNvSpPr/>
          <p:nvPr/>
        </p:nvSpPr>
        <p:spPr>
          <a:xfrm rot="16200000">
            <a:off x="5699536" y="3007099"/>
            <a:ext cx="22170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S.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epidermidi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37081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/>
              <a:t>EXOENZIMAS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Microbiología experimental</a:t>
            </a:r>
          </a:p>
        </p:txBody>
      </p:sp>
    </p:spTree>
    <p:extLst>
      <p:ext uri="{BB962C8B-B14F-4D97-AF65-F5344CB8AC3E}">
        <p14:creationId xmlns:p14="http://schemas.microsoft.com/office/powerpoint/2010/main" val="522504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976" y="183198"/>
            <a:ext cx="3505199" cy="976312"/>
          </a:xfrm>
        </p:spPr>
        <p:txBody>
          <a:bodyPr>
            <a:normAutofit/>
          </a:bodyPr>
          <a:lstStyle/>
          <a:p>
            <a:r>
              <a:rPr lang="es-MX" sz="3200" b="1" dirty="0"/>
              <a:t>EXOENZIMAS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04976" y="1598613"/>
            <a:ext cx="4389436" cy="426243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Actúan en el exterior de la célula.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FUNCIÓN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degradar macromoléculas que por su tamaño no atraviesan las membranas celulares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IDENTIFICACIÓN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Medio sólido con sustrato digerible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MX" sz="1400" dirty="0"/>
              <a:t>Formación de halo/cambio de estado del medio= hidrólisis de sustrato.</a:t>
            </a:r>
          </a:p>
          <a:p>
            <a:pPr lvl="2"/>
            <a:endParaRPr lang="es-MX" sz="1400" dirty="0"/>
          </a:p>
        </p:txBody>
      </p:sp>
      <p:pic>
        <p:nvPicPr>
          <p:cNvPr id="10242" name="Picture 2" descr="http://www.biosmarttechnologies.com/images/bacteria-and-enzyme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1212773"/>
            <a:ext cx="5564188" cy="46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79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670" y="263437"/>
            <a:ext cx="9014460" cy="568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altLang="es-MX" sz="4000" b="1" dirty="0">
                <a:solidFill>
                  <a:schemeClr val="tx1"/>
                </a:solidFill>
              </a:rPr>
              <a:t>GELATINASA-HIDRÓLISIS DE GELATINA </a:t>
            </a:r>
            <a:endParaRPr lang="es-ES" altLang="es-MX" sz="4000" b="1" dirty="0">
              <a:solidFill>
                <a:schemeClr val="tx1"/>
              </a:solidFill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9563871" y="845121"/>
            <a:ext cx="23474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600" b="1" dirty="0">
                <a:latin typeface="Tahoma" panose="020B0604030504040204" pitchFamily="34" charset="0"/>
              </a:rPr>
              <a:t>*La siembra se realiza por picadura 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sz="1600" b="1" dirty="0">
                <a:latin typeface="Tahoma" panose="020B0604030504040204" pitchFamily="34" charset="0"/>
              </a:rPr>
              <a:t>Se incuba 24-48 h a 37 °C</a:t>
            </a:r>
          </a:p>
          <a:p>
            <a:pPr eaLnBrk="1" hangingPunct="1">
              <a:spcBef>
                <a:spcPct val="50000"/>
              </a:spcBef>
            </a:pPr>
            <a:r>
              <a:rPr lang="es-MX" altLang="es-MX" sz="1600" b="1" dirty="0">
                <a:latin typeface="Tahoma" panose="020B0604030504040204" pitchFamily="34" charset="0"/>
              </a:rPr>
              <a:t>Refrigerar 30 min y registrar resultado</a:t>
            </a:r>
            <a:endParaRPr lang="es-ES" altLang="es-MX" sz="1600" b="1" dirty="0">
              <a:latin typeface="Tahoma" panose="020B0604030504040204" pitchFamily="34" charset="0"/>
            </a:endParaRP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2424114" y="1125538"/>
            <a:ext cx="91450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>
                <a:latin typeface="Tahoma" panose="020B0604030504040204" pitchFamily="34" charset="0"/>
              </a:rPr>
              <a:t>Gelatina + H</a:t>
            </a:r>
            <a:r>
              <a:rPr lang="es-MX" altLang="es-MX" sz="1000" dirty="0">
                <a:latin typeface="Tahoma" panose="020B0604030504040204" pitchFamily="34" charset="0"/>
              </a:rPr>
              <a:t>2</a:t>
            </a:r>
            <a:r>
              <a:rPr lang="es-MX" altLang="es-MX" sz="1800" dirty="0">
                <a:latin typeface="Tahoma" panose="020B0604030504040204" pitchFamily="34" charset="0"/>
              </a:rPr>
              <a:t>O            polipéptidos + H</a:t>
            </a:r>
            <a:r>
              <a:rPr lang="es-MX" altLang="es-MX" sz="1000" dirty="0">
                <a:latin typeface="Tahoma" panose="020B0604030504040204" pitchFamily="34" charset="0"/>
              </a:rPr>
              <a:t>2</a:t>
            </a:r>
            <a:r>
              <a:rPr lang="es-MX" altLang="es-MX" sz="1800" dirty="0">
                <a:latin typeface="Tahoma" panose="020B0604030504040204" pitchFamily="34" charset="0"/>
              </a:rPr>
              <a:t>O                aminoácidos</a:t>
            </a:r>
            <a:endParaRPr lang="es-ES" altLang="es-MX" sz="1800" dirty="0">
              <a:latin typeface="Tahoma" panose="020B0604030504040204" pitchFamily="34" charset="0"/>
            </a:endParaRPr>
          </a:p>
        </p:txBody>
      </p:sp>
      <p:sp>
        <p:nvSpPr>
          <p:cNvPr id="37893" name="Line 10"/>
          <p:cNvSpPr>
            <a:spLocks noChangeShapeType="1"/>
          </p:cNvSpPr>
          <p:nvPr/>
        </p:nvSpPr>
        <p:spPr bwMode="auto">
          <a:xfrm>
            <a:off x="4151314" y="134143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894" name="Line 11"/>
          <p:cNvSpPr>
            <a:spLocks noChangeShapeType="1"/>
          </p:cNvSpPr>
          <p:nvPr/>
        </p:nvSpPr>
        <p:spPr bwMode="auto">
          <a:xfrm>
            <a:off x="7032626" y="13414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4008438" y="1341439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000">
                <a:latin typeface="Tahoma" panose="020B0604030504040204" pitchFamily="34" charset="0"/>
              </a:rPr>
              <a:t>Gelatinasas y proteasas</a:t>
            </a:r>
            <a:endParaRPr lang="es-ES" altLang="es-MX" sz="1000">
              <a:latin typeface="Tahoma" panose="020B0604030504040204" pitchFamily="34" charset="0"/>
            </a:endParaRP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6959601" y="1341439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000">
                <a:latin typeface="Tahoma" panose="020B0604030504040204" pitchFamily="34" charset="0"/>
              </a:rPr>
              <a:t>Gelatinasas y proteasas</a:t>
            </a:r>
            <a:endParaRPr lang="es-ES" altLang="es-MX" sz="1000">
              <a:latin typeface="Tahoma" panose="020B0604030504040204" pitchFamily="34" charset="0"/>
            </a:endParaRPr>
          </a:p>
        </p:txBody>
      </p:sp>
      <p:sp>
        <p:nvSpPr>
          <p:cNvPr id="37897" name="Text Box 14"/>
          <p:cNvSpPr txBox="1">
            <a:spLocks noChangeArrowheads="1"/>
          </p:cNvSpPr>
          <p:nvPr/>
        </p:nvSpPr>
        <p:spPr bwMode="auto">
          <a:xfrm>
            <a:off x="5676900" y="4970286"/>
            <a:ext cx="59426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2200" b="1" dirty="0">
                <a:latin typeface="Tahoma" panose="020B0604030504040204" pitchFamily="34" charset="0"/>
              </a:rPr>
              <a:t>Prueba -       Medio sólido</a:t>
            </a:r>
            <a:endParaRPr lang="es-ES" altLang="es-MX" sz="2200" b="1" dirty="0">
              <a:latin typeface="Tahoma" panose="020B0604030504040204" pitchFamily="34" charset="0"/>
            </a:endParaRPr>
          </a:p>
        </p:txBody>
      </p:sp>
      <p:pic>
        <p:nvPicPr>
          <p:cNvPr id="3074" name="Picture 2" descr="https://encrypted-tbn2.gstatic.com/images?q=tbn:ANd9GcQuzkUmbqKNUwvAuNh4ndgmK_X9s0i3qRsOu8sGMahIVVte0tJ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5" y="2212737"/>
            <a:ext cx="4652555" cy="34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676900" y="3607665"/>
            <a:ext cx="41724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2200" b="1" dirty="0">
                <a:latin typeface="Tahoma" panose="020B0604030504040204" pitchFamily="34" charset="0"/>
              </a:rPr>
              <a:t>Prueba +     Licuefacción del medio (medio líquido)</a:t>
            </a:r>
          </a:p>
        </p:txBody>
      </p:sp>
    </p:spTree>
    <p:extLst>
      <p:ext uri="{BB962C8B-B14F-4D97-AF65-F5344CB8AC3E}">
        <p14:creationId xmlns:p14="http://schemas.microsoft.com/office/powerpoint/2010/main" val="1084730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500" b="1" dirty="0">
                <a:solidFill>
                  <a:schemeClr val="tx1"/>
                </a:solidFill>
              </a:rPr>
              <a:t>CASEINASA- AGAR LECHE DESCREMADA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MX" altLang="es-MX" sz="2800" dirty="0"/>
              <a:t>Objetivo: Determinar si el microorganismo es capaz de degradar la caseína</a:t>
            </a:r>
          </a:p>
          <a:p>
            <a:pPr eaLnBrk="1" hangingPunct="1"/>
            <a:endParaRPr lang="es-MX" altLang="es-MX" sz="28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714333" y="1417638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MX" altLang="es-MX" sz="1800"/>
          </a:p>
        </p:txBody>
      </p:sp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7233445" y="1417638"/>
            <a:ext cx="4464050" cy="2017713"/>
            <a:chOff x="249" y="1525"/>
            <a:chExt cx="2812" cy="1271"/>
          </a:xfrm>
        </p:grpSpPr>
        <p:sp>
          <p:nvSpPr>
            <p:cNvPr id="41991" name="Text Box 5"/>
            <p:cNvSpPr txBox="1">
              <a:spLocks noChangeArrowheads="1"/>
            </p:cNvSpPr>
            <p:nvPr/>
          </p:nvSpPr>
          <p:spPr bwMode="auto">
            <a:xfrm>
              <a:off x="249" y="1525"/>
              <a:ext cx="2812" cy="1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800" dirty="0"/>
                <a:t>Inocular el medio mediante estría recta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s-MX" altLang="es-MX" sz="1800" dirty="0"/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800" dirty="0"/>
                <a:t>Incubar 24-48 h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s-MX" altLang="es-MX" sz="1800" dirty="0"/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800" dirty="0"/>
                <a:t>Observar halo alrededor de la estría</a:t>
              </a:r>
            </a:p>
          </p:txBody>
        </p:sp>
        <p:sp>
          <p:nvSpPr>
            <p:cNvPr id="41992" name="Line 6"/>
            <p:cNvSpPr>
              <a:spLocks noChangeShapeType="1"/>
            </p:cNvSpPr>
            <p:nvPr/>
          </p:nvSpPr>
          <p:spPr bwMode="auto">
            <a:xfrm>
              <a:off x="1565" y="175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1993" name="Line 7"/>
            <p:cNvSpPr>
              <a:spLocks noChangeShapeType="1"/>
            </p:cNvSpPr>
            <p:nvPr/>
          </p:nvSpPr>
          <p:spPr bwMode="auto">
            <a:xfrm>
              <a:off x="1565" y="2251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7725997" y="4795854"/>
            <a:ext cx="2350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Prueba +: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 halo alrededor de 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la siembra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03380" y="5003603"/>
            <a:ext cx="125547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Prueba -: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 no halo</a:t>
            </a:r>
            <a:endParaRPr lang="es-ES" altLang="es-MX" b="1" dirty="0">
              <a:latin typeface="Tahoma" panose="020B0604030504040204" pitchFamily="34" charset="0"/>
            </a:endParaRPr>
          </a:p>
        </p:txBody>
      </p:sp>
      <p:pic>
        <p:nvPicPr>
          <p:cNvPr id="7172" name="Picture 4" descr="https://o.quizlet.com/9pvEGAdRn0KbH4lWrLATyQ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9" y="3143497"/>
            <a:ext cx="4140791" cy="37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43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05" y="44738"/>
            <a:ext cx="8229600" cy="978624"/>
          </a:xfrm>
        </p:spPr>
        <p:txBody>
          <a:bodyPr/>
          <a:lstStyle/>
          <a:p>
            <a:pPr eaLnBrk="1" hangingPunct="1"/>
            <a:r>
              <a:rPr lang="es-MX" altLang="es-MX" sz="3500" b="1" dirty="0">
                <a:solidFill>
                  <a:schemeClr val="tx1"/>
                </a:solidFill>
              </a:rPr>
              <a:t>AMILASA- AGAR ALMIDÓN</a:t>
            </a:r>
            <a:endParaRPr lang="es-ES" altLang="es-MX" sz="3500" b="1" dirty="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9950" y="726283"/>
            <a:ext cx="7061937" cy="1421494"/>
          </a:xfrm>
        </p:spPr>
        <p:txBody>
          <a:bodyPr/>
          <a:lstStyle/>
          <a:p>
            <a:pPr eaLnBrk="1" hangingPunct="1"/>
            <a:r>
              <a:rPr lang="es-MX" altLang="es-MX" sz="2800" dirty="0"/>
              <a:t>Objetivo: Determinar si el microorganismo tiene la enzima amilasa.</a:t>
            </a:r>
          </a:p>
          <a:p>
            <a:pPr eaLnBrk="1" hangingPunct="1">
              <a:buFontTx/>
              <a:buNone/>
            </a:pPr>
            <a:endParaRPr lang="es-MX" altLang="es-MX" sz="2800" dirty="0"/>
          </a:p>
          <a:p>
            <a:pPr eaLnBrk="1" hangingPunct="1"/>
            <a:endParaRPr lang="es-ES" altLang="es-MX" sz="2800" dirty="0"/>
          </a:p>
        </p:txBody>
      </p:sp>
      <p:grpSp>
        <p:nvGrpSpPr>
          <p:cNvPr id="43012" name="Group 6"/>
          <p:cNvGrpSpPr>
            <a:grpSpLocks/>
          </p:cNvGrpSpPr>
          <p:nvPr/>
        </p:nvGrpSpPr>
        <p:grpSpPr bwMode="auto">
          <a:xfrm>
            <a:off x="1450124" y="2147777"/>
            <a:ext cx="6481763" cy="473075"/>
            <a:chOff x="726" y="1535"/>
            <a:chExt cx="4083" cy="298"/>
          </a:xfrm>
        </p:grpSpPr>
        <p:sp>
          <p:nvSpPr>
            <p:cNvPr id="43020" name="Text Box 4"/>
            <p:cNvSpPr txBox="1">
              <a:spLocks noChangeArrowheads="1"/>
            </p:cNvSpPr>
            <p:nvPr/>
          </p:nvSpPr>
          <p:spPr bwMode="auto">
            <a:xfrm>
              <a:off x="726" y="1535"/>
              <a:ext cx="408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2500" dirty="0"/>
                <a:t>Almidón                         (glucosa)</a:t>
              </a:r>
              <a:r>
                <a:rPr lang="es-MX" altLang="es-MX" sz="2500" baseline="30000" dirty="0"/>
                <a:t>n</a:t>
              </a:r>
              <a:r>
                <a:rPr lang="es-MX" altLang="es-MX" sz="2500" dirty="0"/>
                <a:t> </a:t>
              </a:r>
              <a:endParaRPr lang="es-ES" altLang="es-MX" sz="2500" dirty="0"/>
            </a:p>
          </p:txBody>
        </p:sp>
        <p:sp>
          <p:nvSpPr>
            <p:cNvPr id="43021" name="Line 5"/>
            <p:cNvSpPr>
              <a:spLocks noChangeShapeType="1"/>
            </p:cNvSpPr>
            <p:nvPr/>
          </p:nvSpPr>
          <p:spPr bwMode="auto">
            <a:xfrm>
              <a:off x="1837" y="1752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7981283" y="229796"/>
            <a:ext cx="36718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Inocular el medio por estría recta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Incubación 24-48 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Adición de solución de yodo</a:t>
            </a:r>
            <a:endParaRPr lang="es-ES" altLang="es-MX" sz="1800" dirty="0"/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>
            <a:off x="9497900" y="59156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>
            <a:off x="9497900" y="13821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7343662" y="2158425"/>
            <a:ext cx="4745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400" dirty="0"/>
              <a:t>(Formación de complejo yodo-almidón color azul)</a:t>
            </a:r>
            <a:endParaRPr lang="es-ES" altLang="es-MX" sz="1400" dirty="0"/>
          </a:p>
        </p:txBody>
      </p:sp>
      <p:pic>
        <p:nvPicPr>
          <p:cNvPr id="14" name="Picture 2" descr="https://s3.amazonaws.com/classconnection/672/flashcards/9925672/png/starch_agar_test-14568ce6644399d3c5c-1514A4840114FD309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t="10811" r="12660" b="9406"/>
          <a:stretch/>
        </p:blipFill>
        <p:spPr bwMode="auto">
          <a:xfrm>
            <a:off x="4108403" y="2866516"/>
            <a:ext cx="4092511" cy="41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8650476" y="4103142"/>
            <a:ext cx="19992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Prueba +: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 halo alrededor 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de la siembra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403369" y="4403438"/>
            <a:ext cx="125547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Prueba -: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 no halo</a:t>
            </a:r>
          </a:p>
        </p:txBody>
      </p:sp>
    </p:spTree>
    <p:extLst>
      <p:ext uri="{BB962C8B-B14F-4D97-AF65-F5344CB8AC3E}">
        <p14:creationId xmlns:p14="http://schemas.microsoft.com/office/powerpoint/2010/main" val="256351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/>
              <a:t>LIPASA-LECITINASA-</a:t>
            </a:r>
            <a:br>
              <a:rPr lang="es-MX" b="1" dirty="0"/>
            </a:br>
            <a:r>
              <a:rPr lang="es-MX" b="1" dirty="0"/>
              <a:t>AGAR BHI+YEMA DE HUEVO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66802" y="2838952"/>
            <a:ext cx="4371429" cy="4019048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132758" y="216263"/>
            <a:ext cx="36718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Inocular el medio por estría recta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Incubación 24-48 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Observar zona opaca alrededor de estría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497900" y="59156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9497900" y="13704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609600" y="4248311"/>
            <a:ext cx="23775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Prueba +: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 zona opaca 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alrededor de estría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981283" y="4116008"/>
            <a:ext cx="23615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Prueba -: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No hay zona opaca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17944" y="1482835"/>
            <a:ext cx="22597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>
                <a:latin typeface="Tahoma" panose="020B0604030504040204" pitchFamily="34" charset="0"/>
              </a:rPr>
              <a:t>Yema de huevo: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>
                <a:latin typeface="Tahoma" panose="020B0604030504040204" pitchFamily="34" charset="0"/>
              </a:rPr>
              <a:t>Lecitina/Proteínas=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 err="1">
                <a:latin typeface="Tahoma" panose="020B0604030504040204" pitchFamily="34" charset="0"/>
              </a:rPr>
              <a:t>lecitovitelina</a:t>
            </a:r>
            <a:endParaRPr lang="es-ES" altLang="es-MX" sz="1800" dirty="0">
              <a:latin typeface="Tahoma" panose="020B0604030504040204" pitchFamily="34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577695" y="172181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34819" y="1721819"/>
            <a:ext cx="100806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000" dirty="0">
                <a:latin typeface="Tahoma" panose="020B0604030504040204" pitchFamily="34" charset="0"/>
              </a:rPr>
              <a:t>Lipasa/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000" dirty="0" err="1">
                <a:latin typeface="Tahoma" panose="020B0604030504040204" pitchFamily="34" charset="0"/>
              </a:rPr>
              <a:t>lecitinasa</a:t>
            </a:r>
            <a:endParaRPr lang="es-ES" altLang="es-MX" sz="1000" dirty="0">
              <a:latin typeface="Tahoma" panose="020B060403050404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140735" y="1417638"/>
            <a:ext cx="45722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 err="1">
                <a:latin typeface="Tahoma" panose="020B0604030504040204" pitchFamily="34" charset="0"/>
              </a:rPr>
              <a:t>Fosfato+colina</a:t>
            </a:r>
            <a:endParaRPr lang="es-MX" altLang="es-MX" sz="18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>
                <a:latin typeface="Tahoma" panose="020B0604030504040204" pitchFamily="34" charset="0"/>
              </a:rPr>
              <a:t>+</a:t>
            </a:r>
            <a:r>
              <a:rPr lang="es-MX" altLang="es-MX" sz="1800" dirty="0" err="1">
                <a:latin typeface="Tahoma" panose="020B0604030504040204" pitchFamily="34" charset="0"/>
              </a:rPr>
              <a:t>digliceridos</a:t>
            </a:r>
            <a:r>
              <a:rPr lang="es-MX" altLang="es-MX" sz="1800" dirty="0">
                <a:latin typeface="Tahoma" panose="020B0604030504040204" pitchFamily="34" charset="0"/>
              </a:rPr>
              <a:t>(grasas insolubles)+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 err="1">
                <a:latin typeface="Tahoma" panose="020B0604030504040204" pitchFamily="34" charset="0"/>
              </a:rPr>
              <a:t>Proteinas</a:t>
            </a:r>
            <a:r>
              <a:rPr lang="es-MX" altLang="es-MX" sz="1800" dirty="0">
                <a:latin typeface="Tahoma" panose="020B0604030504040204" pitchFamily="34" charset="0"/>
              </a:rPr>
              <a:t> insolubles (vitelina/</a:t>
            </a:r>
            <a:r>
              <a:rPr lang="es-MX" altLang="es-MX" sz="1800" dirty="0" err="1">
                <a:latin typeface="Tahoma" panose="020B0604030504040204" pitchFamily="34" charset="0"/>
              </a:rPr>
              <a:t>vitelenina</a:t>
            </a:r>
            <a:r>
              <a:rPr lang="es-MX" altLang="es-MX" sz="1800" dirty="0">
                <a:latin typeface="Tahoma" panose="020B0604030504040204" pitchFamily="34" charset="0"/>
              </a:rPr>
              <a:t>)</a:t>
            </a:r>
            <a:endParaRPr lang="es-ES" altLang="es-MX" sz="1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5891" y="265717"/>
            <a:ext cx="7772400" cy="887718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4600" b="1" dirty="0">
                <a:solidFill>
                  <a:schemeClr val="tx1"/>
                </a:solidFill>
              </a:rPr>
              <a:t>HEMOLISINA-AGAR SANGRE</a:t>
            </a:r>
            <a:endParaRPr lang="es-ES" altLang="es-MX" sz="4600" b="1" dirty="0">
              <a:solidFill>
                <a:schemeClr val="tx1"/>
              </a:solidFill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6743701" y="5949950"/>
            <a:ext cx="1223963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Tahoma" panose="020B0604030504040204" pitchFamily="34" charset="0"/>
            </a:endParaRP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3881541" y="5202237"/>
            <a:ext cx="4729059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MX" sz="2500" dirty="0">
                <a:solidFill>
                  <a:srgbClr val="FF0000"/>
                </a:solidFill>
              </a:rPr>
              <a:t>Beta</a:t>
            </a:r>
            <a:endParaRPr lang="es-ES" altLang="es-MX" sz="2500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altLang="es-MX" sz="2500" dirty="0"/>
              <a:t>Hay hemólisis completa de los glóbulos rojos, es por eso que se observa traslúcido el medio</a:t>
            </a:r>
            <a:br>
              <a:rPr lang="es-ES" altLang="es-MX" sz="2500" dirty="0"/>
            </a:br>
            <a:endParaRPr lang="es-ES" altLang="es-MX" sz="25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5575" y="2839346"/>
            <a:ext cx="3590515" cy="166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s-MX" sz="2500" dirty="0">
                <a:solidFill>
                  <a:srgbClr val="92D050"/>
                </a:solidFill>
              </a:rPr>
              <a:t>Alfa</a:t>
            </a:r>
            <a:endParaRPr lang="es-ES" altLang="es-MX" sz="2500" dirty="0">
              <a:solidFill>
                <a:srgbClr val="92D050"/>
              </a:solidFill>
            </a:endParaRPr>
          </a:p>
          <a:p>
            <a:pPr eaLnBrk="1" hangingPunct="1">
              <a:buFontTx/>
              <a:buNone/>
            </a:pPr>
            <a:r>
              <a:rPr lang="es-ES" altLang="es-MX" sz="2500" dirty="0"/>
              <a:t>El grupo </a:t>
            </a:r>
            <a:r>
              <a:rPr lang="es-ES" altLang="es-MX" sz="2500" dirty="0" err="1"/>
              <a:t>hemo</a:t>
            </a:r>
            <a:r>
              <a:rPr lang="es-ES" altLang="es-MX" sz="2500" dirty="0"/>
              <a:t> de la hemoglobina es oxidado a metahemoglobina y luego a biliverdina, dando como resultado el color verde en el medio. 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727950" y="311604"/>
            <a:ext cx="4464050" cy="2017713"/>
            <a:chOff x="249" y="1525"/>
            <a:chExt cx="2812" cy="1271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49" y="1525"/>
              <a:ext cx="2812" cy="1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800" dirty="0"/>
                <a:t>Inocular el medio mediante estría recta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s-MX" altLang="es-MX" sz="1800" dirty="0"/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800" dirty="0"/>
                <a:t>Incubar 24-48 h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s-MX" altLang="es-MX" sz="1800" dirty="0"/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MX" sz="1800" dirty="0"/>
                <a:t>Observar hemólisis</a:t>
              </a: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565" y="175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565" y="2251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5" name="AutoShape 6" descr="data:image/jpeg;base64,/9j/4AAQSkZJRgABAQAAAQABAAD/2wCEAAkGBxAQEhUQEhIQFRUQFRUVFQ8QFRAQDxAVFRUWFhUVFRUYHSggGBolGxUWITEhJSkrLi4uFx81ODMtNygtLisBCgoKDg0OGxAQGi0dICUtLSsrKy0tLSsrKy0tLS0tLS0tLS0tLS0tLSstLS0tLS0uLS0tLS0tLS8tLS0tLS0tLf/AABEIANsA5gMBIgACEQEDEQH/xAAcAAABBQEBAQAAAAAAAAAAAAAAAQIDBAUHBgj/xAA+EAACAQIDBQMJBgUEAwAAAAAAAQIDEQQhMQUGEkFRYXGBBxMiMlKRobHBI0JDcqLRFIKy4fAzU5LCYtLx/8QAGwEAAQUBAQAAAAAAAAAAAAAAAAECAwQFBgf/xAAtEQACAgIBAwIEBgMBAAAAAAAAAQIDBBEhBRIxE0EiMmFxFFGRobHRI4HhBv/aAAwDAQACEQMRAD8A7iAAAAAAAAAAwABrYjqWz6Hjt4PKDhsPeFL7eor5QaVOLXtT/ZMSUlFbZLTRZdLtrW2excrGHtfe7BYa6qVouS/Dp/az8VG9vE5LtnezGYptTqOMH+FS9CPjzfi7GKoleWQvY3sboDfN0tfRf2dGx/lR5UMPL81eSj+mN/mefxW/u0amlSFNdKUIr4y4mecjTJIwIHfJ+5s1dJxa/EE/vyWsRtrGVPXxFd905R/psVJ1Jy9adR39qU3f3sfwDlTInNsuwohD5YpfYr+b+BNDEVY+rUqx/LOcfkx/AHCJ3MfKEZeVst4beHHU/UxVdd8uP+q5sYLyhbQptcTo1UteOHDJ90oNL4HmuERxHq2S9yrZgY8/mgv0Ok7P8ptB2VejUg+c4Wqw93rfBnrtl7cw2JV6NanPrFNKa74vNHB5RGxTTUk2mtJJtSXc9UTRyX7mZkdAplzW3H90fRVx0TjGxN+cZhvRm/Pw9mo7TXdUtf33Ojbvb3YXGWjGXDUefmalo1PDlLwLMLYy8HP5XTL8b5ltfmj0QDVIW5IUBQAAAAAAAAAAAAAAAAAa2AC3Mvb+3sPg4cdWdm/VprOc30ivryMnfDe+lglwRtOtJZU+UE160+i7OZx7aO0KuIqOpVm5Slq3yXJJaJdiIbLVHheTX6f0qeR8c+I/u/t/Ztby75YnGNxu6dL/AGYP1ly45L1u7TvPORiOUSWNMpSm5eTr6KK6Y9ta0hsYEsIDowHpEbZNoaoj7DkhRBUNSHWAAFEEHWAQBjQWHiNAAxoa4klhAAjlHu8Mxko81quayaJWxjYo1+D2G7W/9WhaniXKrTX4ubrQXb7a+PedP2djqdeCqU5xnGWkou6f7PsPn5mlu/t6vgZ8dJ3i/XpSvwVF/wBZdq7C3Ve1xIwM/osLNzp4f5ezO83FMjd/b1HG0lUpPTKcHlKnLo19eZqournwcpOEoS7ZLTQ4AABoAAAAAAAAjPJb772xwUPNwtKtNZJ2apr2pfRc+40t69vwwNF1HZzeVOn7cv2XM4Xj8ZUrzlUqScpzd3J8/wC3KxDbb2rS8mv0vp/4iXfP5V+4yvXlUk5zblKTvKUneUn1uFOI2MSxCNig2dlFJLSFhAkSCI9DRyYcIqFixJMRsSU9LYtwL+F2apR4ptq+nC0rdOTKVWlKnJwlqu5p+4HtFevLhZJxQgAKgLiEBgDYgAIxSOUgAGxkpjJyI82KNbHuZG6hYpYKctEXKew6j5DXZFeSN2JeWZnGHEaNXYtRcn8SjWwso6r5iqyL8App+C3sXatXCVVWouzWUov1ai5xkunyO17ubdpY2l52m9Mp03bipy5p/R8zgV2jX3b27UwVZVYXcXlUp8qkf3WdmWqbe16fgy+qdOjkx74fOv3+n9HfLilPZ2Op16cKtOXFGaTUlp/l8i4X9nGNNPTAAABAIcVXVOLnJpRinJt6JLVskuc+8qu3fNwjhIPOquKpbVQTyj4tfp7RJS0tk2PQ7rFBe54bfDb0sbXlUz4FeNKLv6ME8n3vV+C5GLBDI5u5PTiZs5bezvaKo1QUI+w+ESVDIov4XZ8nfzinFWyVkm8ud80u0ibG3ZEaltlRX1SbtzSdhW8rtOz0dsmbcbQSUG0nyTy8e0cpPNqTyyd7q99U3y8RDNfUp74RhoubOocUr5rhzVlcXEUE7OKjFr7uauWsJDgjk9c9GrDE+RL83vhpcF51Va2ufJ5vq3cxtpP7T7un3f8ANS5OvwRcvd/8MqUm3d8xzl7DMCMnZscKhEAp0IAAkgFGyZDOQ+TK82CEbCMeJ2PR7H2E52bRX2Bs7jldnQ8Fhowisilk5Di9IzMzL9Naj5KWC2PCC0RoRw0F0I62MS0z7rlZ4ibetuyOXvKig3zN6MOdtk3tsuTwcHyXwMraWwoyV0voW1iqi1z/ADLP3luhiYzyzT6aof2uPxJ7FhdZW97OX7Y2W6TeRlRyOl7yYFSi3Y5xiYcMmi/j298TosW/1YbPZeTbeLzFX+FqP7Os/Qb0hUfLuln426nXj5ti+/LNNapo7fuTtv8AjMNGcnepD0KmvrL73irPxNbHs2u1nP8AXMLsl68fD8/f/p6MBIgWTnyLEVVCLnJpKKcm3oklds+e94NpPE16lZ3+1ldJ8opKMF2Wil8TrPlN2n5nBuCfpYiXm+3hzc/0q3iji2rK2RL2Oj6Hj+bX9kSUok8UMhEnjApNnSst7KoptylHiS0V+fcaM72s755ta2XLUobJq8Mmr2b+JfxzcuJJa2s72+Yxv4Tm8qTdr2Vp4txyg2mvvaXfOw2OLm9bPsef+MjWHkvuv5k1LDfHks2VG5t8DGoJck/EpZvXx9zElry5XBJrJar3j5J2UufXPPt+hImQ+5n4yrxS7Fl00ImWMZRSXGnk3nHmn2dhAh8fqbmC49nAg4QcSGohBsmOYySFFIajGUY8UharJ9lU+KaGyek2RyeuT3W7WFtFM2sbW4VbmyHZdLhgiPHTvK3Qxk+6w5i+XfY2RwjxO3N6lyNOKVrLxIcJHVkxBdY3Lgi8EeIppK6WhHh36aJq8srX17SDDq812Zk1bfY9iE21VeDOXbWVpvvOn7VnaDOY7XlebLeEzZ6b4ZTgev8AJxtX+Hxapt+hiUoPpxq/m38Wv5keSpk8JOLUouzi01Lo07p+81IS7WmX8mn16ZVv3R9EQAp7DxyxFCnXX4sIyt0bWa8HcDVPPZRcW0zl/lex/FiadBaUqfE/zTb+Nor3nhKKNrfvEecx+IlfSfCu6CUfoZOHiZ9z3Jnc9Mq9PHivpv8AUs00TWGwRLYrsvtbEpz4JKSeht5VUuGzaWbzbt0ZjuARvHOLI96MrMw3N90TWWHfNPwa+QyraOrjFdFnLxM6pVnLVsjafb4jfsipDAn7lqriVpBWXXmx+BxFnwu1pdb27ynYEN009k88BKD0arjwtq10+WaTRTxWDcFxqzi+Su3DvyLWDr8as9ULj6qjFx5y0SfzJdcbKdM5Vz0jLQthYLIVgnwdLF7WxrRHMlZHUQ4dsqVDV3ep3mu8ypm9uwvSRDe9QZDc9QbOgYZWiu4zqzvJs06fq+BkvVmTV7s5lctsvUVaOfeMlXfJLvZOoq1uwbDD20v8f2IY623ojZVnJvUuYSmkrp3vzIK1OzHbO1kuRO1uAFPb1S0Gc3x0ryZ0feL1H3HOMT6zLuCuDd6cv8Y2miWw2nElSLxpnUfJbjePCypN50ajSX/jJKS8LuS8AMDyZYpQrVoSdlKnGXjGVv8AsBpUz3BbOG6nR2ZU0vv+p4Ha1Tir1Ze1VqP3zlb6DqCKkpXlnzeb+peoIpTZ2dEe2CRZgiZRGQRMkREw2wcJI0FhojInEHEksJYNjSOwliSwWE0I0RxbTusmOlKUneTuOUQsI0Q/h4d3doRAOSEaHJllDbEdRErGTFFKM0bm7MvSRjVYmtu9K00R3rcCC5bgzo0PVMucbSaNSh6qM2tF8T+ZlVR8o5pcNkjxUutteWYQqv2/e39CehSVk7Z9c/qTJR6L4A7FHjQ1pFCcr/eu30zL2Do8Cu8m9cxYuMehU2htKMIvNCuTnwkEa5SekjK3oxSUbHgp5s1ts491GZcImljw7YnSYtXp1pElNEthIofYnLJd2HjPM1HO9rwa98ov6AUWBJG1xWirbh1Wy7pLkysVT4as42twzlG3Thk1b4FvDofvNh/NY3EQ6Vp/qfF9RtBC2LTJMaXdXGX0RbgidIigTohZOIArEuIIFhLChYRAxLCJDhrFGggFQoewg0Qcxq/ywANGTJfNsZNdQFUkyrVRa2RUtNEM0R0ZcLTEmtrQkltNHV9nNSgipiklN2yfV2t3mdu7tSLSTZ6GUac82kzOh/jlto5i+Drm0ytg53j2LR6GZtbH+bNXFYiFOPLuPA7wY/jk7CRr9Se9FjDo9SW2uCxiN4ZcmZOL2lOfMz7NsljTL8aIx8G5CiEfCESbJqaS1FhAekSkwJCsWwoopJg8O6kuFck38V+4G/uJgXVrT09Gno+2Uf2YFiupSjtmJm9S9G1wRl+VHBultCUrZV6cKifar05L9Kf8xhYc6L5Ydn8VGjiUs6U+CT6QqLL9Sj/yOc4YXIWpFjpFvqYsfpx+hfpk8SCmTwKjNNitDWh8hLCCDQSCwBoBUrk3mMr2+LT/AGIYSs7lxVU19CeEYtclHIsnFrRRaFH1lmMZC1p6J4T7o7E1J4U0tRkFbMkdRtJckSwSXkq3WNvS8D4JPl77EWKpX0y+Q1V0upLUxC4SXcZLRDFTjNNGc0QyiWLDXEqmsvAmGxLg8matLeCaWpkOmJwDZVqXkZKqEvKNDGbXnNamXK7d2SebHRgLGKXgdGEY8IZCmSxgPURyQ7Y8Yojh1gAQbYQdYbLqAHQfJfhbQrVvalGC7orif9a9wh6Lc/AeYwlKDVpSjxyXSU82vC6XgBrVwSikzgM271b5z+pZ3g2asVhqtB/iQaT6SteL8GkcK8y4xTatKEpU5x5xlF2/t4H0JJHMt8tjKnipSStDHJu9so14JfFpX8JEeRDuWzQ6LlelY634f8nkKRZgVYxcW4vVOzXcWIGYzsPKJWNHchLDRqECwrY24uxRGOpOzEEfgOg9Mgtj3LRJWGU7XzV0PeaCGXTpmPl52U1LUdBJK/IiqVOg+pIhbB8IfVDfLEBIWwpGXVERISw4EA/Q3hE4R4AA3hFSFFsABYAAAARiiMAAv7vbPeJxFOla6cuKf5FnL6LxKB0TycbK4KcsTJZ1soJ5NQi9V3v5Imoh3zRQ6llKjHb93wj2lNZALEDVOEFMveHZaxVGVJu0vWhP2JxzjL3/AAuagjQjHRk4tNHFtsYSX+o42lBuFWHOM07Pw7ehn0zp29myU268Y3vG1WK+9FaTS6x+RzjH4V0ZuPJ5xlyaM2+rtZ2vTM1X1pPyEWEyOMh+pXNIa2IKFhAETFYcIoojHQTsLOnZ/wCWH4RXaUnZXJK8UruJYUNpMyZy1NopVNRqQ+TvmIkQS8mlUtRWxLAOEG6JhAFsFg2AgAAoACAAFAAABAEYDoU3JqMU3KTsopXbb0SQIG+3lmhu/sqWLrxpK/D605L7sF28m9F/Y7Fh6KhFRirKKSSXJLQxt1NhLCUrOzqT9Kcu3lFPojesamPV2R58nD9TzfxN3Hyrx/YIBQJzNAQUAAbJHiN6d3VwtxXovOLX4Um/V/Lnl09x7lkdSCkrNXTyaeaY2cFJaZPj5E6JqUThVWnKEnCSs1qh0JHvt8N1eNOpSWcVfty5Pqjn7Ti+F6rl0Mqytwemdvh5kMmvuXn3RMxFEIDyLRaG2EaHWAUQastA85K1viLYGh/c9Ebpi3toZYSw8ayMlQgA0IIOFYAAoCCC3EFAABiIAAACzbSWbeSS1b6JC6DaXkH8zo25O7Dor+IrR+0kvQg7fZJ8+yT+Azc7dPzVsRXXp5OFJ2ap35y6y+Xee1ii/j0a+KRynVeqepump8e7/P8A4JYeAFswAAAAAAAAAAAABskeP3p3RVa9Wikp84vJS7j2NgaGTgprTJsfIson31vT/k4ZWpyhJwmnGUXZxkrNeAKR13be71DFq1SNpL1akcpx/ddjOfbY3SxOHu4rzsF9+mnxL80Nfdcz7MaUeVyjrcTq9N61P4Zft/pmMmDI1IdxFc1RQC4AINEYrEYg5AxrY4LCCjbAx607eoxiiIQQcFhRRoWJKVNyfDFOTekYpyk+5LM9XsXcarUtOu/Nx/242dV970j8R8K5TfCK2RmU463Y/wDXueZ2fs+rXmqdKDlJ9NIrrJ8kdJ3Z3Up4W1Sdp1fa+7Dsgn8za2dsylh4qFKMYxXJavtb1bLljQqx1Dl8s5TO6tZkfDH4Y/z9wSFsCAsGSAAAAAAAAAAAAAAAAAAAAAxoeAAYe1d2sLiG3Kmoyf4lP0J+LWT8Tym0dw60bujONRezP0Je9ZP4HRwI51Ql5Rcx8/Io4jLj8nyji2M2ViKP+pRqR7WuKP8AyjdfEpRkuX7ndJIoYvZOHqt+co0pPq4x4vfqVZ4q9ma1X/oGuLIb+zOOCM9/tjd7CRu40krezKa59jPGY6hGMmkvi38ytOtxNjFz4ZHypopgKa2ycFTqP0o38ZL5MYo7LN1yqj3MyBL521b5LV+B0vZe7mDau6MXb2nOXzZvYLBUqd1CnCP5Yxj8izDGb42Y1vXoLiMG/u9f2cqwW72LrW4KMkn96foR/Vm/A9Ls3cHR16v8lL/3f7Hu4jizHGgvPJl39YybOIvtX0M7Z2x8Ph1alThF85WvOXfJ5svpDgJ0tcIypScnuT2wAAFEEuKAAAgo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090" y="1705190"/>
            <a:ext cx="5240386" cy="3447619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8763000" y="3497046"/>
            <a:ext cx="312102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MX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Gamma</a:t>
            </a:r>
            <a:endParaRPr lang="es-ES" altLang="es-MX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buFontTx/>
              <a:buNone/>
            </a:pPr>
            <a:r>
              <a:rPr lang="es-ES" altLang="es-MX" sz="2500" dirty="0"/>
              <a:t>No hay hemolisis</a:t>
            </a:r>
          </a:p>
        </p:txBody>
      </p:sp>
    </p:spTree>
    <p:extLst>
      <p:ext uri="{BB962C8B-B14F-4D97-AF65-F5344CB8AC3E}">
        <p14:creationId xmlns:p14="http://schemas.microsoft.com/office/powerpoint/2010/main" val="1311773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500" b="1">
                <a:solidFill>
                  <a:schemeClr val="tx1"/>
                </a:solidFill>
              </a:rPr>
              <a:t>DNAsa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885826"/>
            <a:ext cx="8675688" cy="1225549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2800" dirty="0"/>
              <a:t>Objetivo. </a:t>
            </a:r>
            <a:r>
              <a:rPr lang="es-MX" altLang="es-MX" sz="2400" dirty="0"/>
              <a:t>Determinar la capacidad de un microorganismo de producir la enzima </a:t>
            </a:r>
            <a:r>
              <a:rPr lang="es-MX" altLang="es-MX" sz="2400" dirty="0" err="1"/>
              <a:t>desoxirribonucleasa</a:t>
            </a:r>
            <a:r>
              <a:rPr lang="es-MX" altLang="es-MX" sz="2400" dirty="0"/>
              <a:t> (</a:t>
            </a:r>
            <a:r>
              <a:rPr lang="es-MX" altLang="es-MX" sz="2400" dirty="0" err="1"/>
              <a:t>DNAsa</a:t>
            </a:r>
            <a:r>
              <a:rPr lang="es-MX" altLang="es-MX" sz="2400" dirty="0"/>
              <a:t>)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740650" y="26988"/>
            <a:ext cx="445135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Inocular la caja mediante estría recta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Incubar 24-48 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Adicionar </a:t>
            </a:r>
            <a:r>
              <a:rPr lang="es-MX" altLang="es-MX" sz="1800" dirty="0" err="1"/>
              <a:t>HCl</a:t>
            </a:r>
            <a:r>
              <a:rPr lang="es-MX" altLang="es-MX" sz="1800" dirty="0"/>
              <a:t> 1N (revelador)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(DNA intacto precipita)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s-MX" altLang="es-MX" sz="1800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Observar halo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9828211" y="387349"/>
            <a:ext cx="0" cy="3659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9828211" y="1250951"/>
            <a:ext cx="0" cy="426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10007598" y="2557462"/>
            <a:ext cx="0" cy="488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5122" name="Picture 2" descr="http://image.slidesharecdn.com/slidesexam-141201085418-conversion-gate01/95/slides-exam-4-638.jpg?cb=14174242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t="9456" r="17764" b="59525"/>
          <a:stretch/>
        </p:blipFill>
        <p:spPr bwMode="auto">
          <a:xfrm>
            <a:off x="2892218" y="3674666"/>
            <a:ext cx="768034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0572561" y="4451065"/>
            <a:ext cx="15552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Prueba -: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No hay halo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272779" y="4451065"/>
            <a:ext cx="144943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Prueba +:</a:t>
            </a:r>
          </a:p>
          <a:p>
            <a:pPr>
              <a:spcBef>
                <a:spcPct val="50000"/>
              </a:spcBef>
            </a:pPr>
            <a:r>
              <a:rPr lang="es-MX" altLang="es-MX" b="1" dirty="0">
                <a:latin typeface="Tahoma" panose="020B0604030504040204" pitchFamily="34" charset="0"/>
              </a:rPr>
              <a:t>Si hay halo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63067" y="2263940"/>
            <a:ext cx="225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>
                <a:latin typeface="Tahoma" panose="020B0604030504040204" pitchFamily="34" charset="0"/>
              </a:rPr>
              <a:t>DNA polimerizado</a:t>
            </a:r>
            <a:endParaRPr lang="es-ES" altLang="es-MX" sz="1800" dirty="0">
              <a:latin typeface="Tahoma" panose="020B0604030504040204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322818" y="250292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285978" y="2483506"/>
            <a:ext cx="1008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400" dirty="0" err="1">
                <a:latin typeface="Tahoma" panose="020B0604030504040204" pitchFamily="34" charset="0"/>
              </a:rPr>
              <a:t>DNAsa</a:t>
            </a:r>
            <a:endParaRPr lang="es-ES" altLang="es-MX" sz="1400" dirty="0">
              <a:latin typeface="Tahoma" panose="020B060403050404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155945" y="2256702"/>
            <a:ext cx="4572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>
                <a:latin typeface="Tahoma" panose="020B0604030504040204" pitchFamily="34" charset="0"/>
              </a:rPr>
              <a:t>DNA hidrolizado (</a:t>
            </a:r>
            <a:r>
              <a:rPr lang="es-MX" altLang="es-MX" sz="1800" dirty="0" err="1">
                <a:latin typeface="Tahoma" panose="020B0604030504040204" pitchFamily="34" charset="0"/>
              </a:rPr>
              <a:t>Oligonucleotidos</a:t>
            </a:r>
            <a:r>
              <a:rPr lang="es-MX" altLang="es-MX" sz="1800" dirty="0">
                <a:latin typeface="Tahoma" panose="020B0604030504040204" pitchFamily="34" charset="0"/>
              </a:rPr>
              <a:t>)</a:t>
            </a:r>
            <a:endParaRPr lang="es-ES" altLang="es-MX" sz="1800" dirty="0">
              <a:latin typeface="Tahoma" panose="020B060403050404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5143" y="2580828"/>
            <a:ext cx="4572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>
                <a:latin typeface="Tahoma" panose="020B0604030504040204" pitchFamily="34" charset="0"/>
              </a:rPr>
              <a:t>Precipita pH muy ácidos</a:t>
            </a:r>
            <a:endParaRPr lang="es-ES" altLang="es-MX" sz="1800" dirty="0">
              <a:latin typeface="Tahoma" panose="020B0604030504040204" pitchFamily="34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237789" y="2564479"/>
            <a:ext cx="4572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>
                <a:latin typeface="Tahoma" panose="020B0604030504040204" pitchFamily="34" charset="0"/>
              </a:rPr>
              <a:t>No precipita</a:t>
            </a:r>
            <a:endParaRPr lang="es-ES" altLang="es-MX" sz="1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5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9640" y="163285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es-MX" dirty="0"/>
              <a:t>PRUEBAS BIOQUÍMICAS CONVENCIONALES</a:t>
            </a:r>
            <a:br>
              <a:rPr lang="es-MX" dirty="0"/>
            </a:br>
            <a:r>
              <a:rPr lang="es-MX" dirty="0"/>
              <a:t>(TRADICIONALES)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Determinan la actividad metabólica de un cultivo AXÉNICO.</a:t>
            </a:r>
          </a:p>
          <a:p>
            <a:r>
              <a:rPr lang="es-MX" dirty="0"/>
              <a:t>Se emplean principalmente para la identificación y clasificación de bacterias y hongos</a:t>
            </a:r>
          </a:p>
          <a:p>
            <a:r>
              <a:rPr lang="es-MX" dirty="0"/>
              <a:t>Funcionamiento</a:t>
            </a:r>
          </a:p>
          <a:p>
            <a:r>
              <a:rPr lang="es-MX" dirty="0"/>
              <a:t>SUSTRATO: Nutriente específico que encuentra dentro del medio de cultivo</a:t>
            </a:r>
          </a:p>
          <a:p>
            <a:r>
              <a:rPr lang="es-MX" dirty="0"/>
              <a:t>ENZIMA O VÍA METABÓLICA: Mecanismos que permiten al microorganismo de prueba metabolizar el sustrato</a:t>
            </a:r>
          </a:p>
          <a:p>
            <a:r>
              <a:rPr lang="es-MX" dirty="0"/>
              <a:t>PRODUCTO: Metabolitos resultantes a partir del metabolismo del sustrato</a:t>
            </a:r>
          </a:p>
          <a:p>
            <a:r>
              <a:rPr lang="es-MX" dirty="0"/>
              <a:t>REVELADOR Y/O INDICADOR: Agente que permite evidenciar el metabolismo del sustrato a probar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7" name="Picture 2" descr="Resultado de imagen para pruebas bioquím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 t="20946" r="8939" b="9582"/>
          <a:stretch/>
        </p:blipFill>
        <p:spPr bwMode="auto">
          <a:xfrm>
            <a:off x="8056198" y="2432304"/>
            <a:ext cx="4187283" cy="32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94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TABLA DE RESULTADOS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46" y="2334256"/>
            <a:ext cx="10728402" cy="25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6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EVALUACIÓN DE RESULTADOS</a:t>
            </a:r>
          </a:p>
        </p:txBody>
      </p:sp>
      <p:pic>
        <p:nvPicPr>
          <p:cNvPr id="11266" name="Picture 2" descr="Resultado de imagen para manual de berg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848" y="1813320"/>
            <a:ext cx="3673593" cy="23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20937" y="2194559"/>
            <a:ext cx="5298167" cy="4362357"/>
          </a:xfrm>
        </p:spPr>
        <p:txBody>
          <a:bodyPr>
            <a:normAutofit/>
          </a:bodyPr>
          <a:lstStyle/>
          <a:p>
            <a:r>
              <a:rPr lang="es-MX" dirty="0"/>
              <a:t>Tinción de Gram: Morfología y agrupación</a:t>
            </a:r>
          </a:p>
          <a:p>
            <a:r>
              <a:rPr lang="es-MX" dirty="0"/>
              <a:t>Resultados bioquímicos:</a:t>
            </a:r>
          </a:p>
          <a:p>
            <a:pPr lvl="1"/>
            <a:r>
              <a:rPr lang="es-MX" dirty="0"/>
              <a:t>Colectar los datos obtenidos de cada prueba</a:t>
            </a:r>
          </a:p>
          <a:p>
            <a:pPr lvl="1"/>
            <a:r>
              <a:rPr lang="es-MX" dirty="0"/>
              <a:t>Realizar una búsqueda bibliográfica.</a:t>
            </a:r>
          </a:p>
          <a:p>
            <a:pPr lvl="1"/>
            <a:r>
              <a:rPr lang="es-MX" dirty="0"/>
              <a:t>Seleccionar posibles candidatos a partir de los datos obtenidos en laboratorio.</a:t>
            </a:r>
          </a:p>
          <a:p>
            <a:pPr lvl="1"/>
            <a:r>
              <a:rPr lang="es-MX" dirty="0"/>
              <a:t>Buscar coincidencias del microorganismo estudiado con lo reportado en la literatura.</a:t>
            </a:r>
          </a:p>
          <a:p>
            <a:pPr lvl="1"/>
            <a:r>
              <a:rPr lang="es-MX" dirty="0"/>
              <a:t>A partir de la totalidad de las pruebas realizadas determinar % de semejanza y que pruebas se encuentran en contra</a:t>
            </a:r>
          </a:p>
        </p:txBody>
      </p:sp>
      <p:pic>
        <p:nvPicPr>
          <p:cNvPr id="11268" name="Picture 4" descr="Resultado de imagen para mcfaddin microbi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41" y="3800751"/>
            <a:ext cx="2048357" cy="30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83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939B-4149-492A-A83C-4F080CDC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8517"/>
            <a:ext cx="10058400" cy="853838"/>
          </a:xfrm>
        </p:spPr>
        <p:txBody>
          <a:bodyPr/>
          <a:lstStyle/>
          <a:p>
            <a:r>
              <a:rPr lang="en-US" dirty="0" err="1"/>
              <a:t>Interpreta</a:t>
            </a:r>
            <a:r>
              <a:rPr lang="en-US" dirty="0"/>
              <a:t> los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C6717F-9B52-4916-BB8A-6393F6ED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07886"/>
            <a:ext cx="10058400" cy="47643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49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SISTEMAS DE IDENTIFICACIÓN BIOQUÍMICA MINIATURIZADOS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51560" y="5258916"/>
            <a:ext cx="7891272" cy="1069848"/>
          </a:xfrm>
        </p:spPr>
        <p:txBody>
          <a:bodyPr/>
          <a:lstStyle/>
          <a:p>
            <a:r>
              <a:rPr lang="es-MX" dirty="0"/>
              <a:t>SISTEMA API</a:t>
            </a:r>
          </a:p>
        </p:txBody>
      </p:sp>
    </p:spTree>
    <p:extLst>
      <p:ext uri="{BB962C8B-B14F-4D97-AF65-F5344CB8AC3E}">
        <p14:creationId xmlns:p14="http://schemas.microsoft.com/office/powerpoint/2010/main" val="3871843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SISTEMA API</a:t>
            </a:r>
          </a:p>
        </p:txBody>
      </p:sp>
      <p:pic>
        <p:nvPicPr>
          <p:cNvPr id="10242" name="Picture 2" descr="Resultado de imagen para Sistema API 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975" y="2609386"/>
            <a:ext cx="4754563" cy="27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Pruebas bioquímicas estandarizadas y miniaturizadas</a:t>
            </a:r>
          </a:p>
          <a:p>
            <a:pPr lvl="1"/>
            <a:r>
              <a:rPr lang="es-MX" dirty="0"/>
              <a:t>Disminución de residuos</a:t>
            </a:r>
          </a:p>
          <a:p>
            <a:pPr lvl="1"/>
            <a:r>
              <a:rPr lang="es-MX" dirty="0"/>
              <a:t>Disminución de tiempo de análisis ( no requiere preparar medios)</a:t>
            </a:r>
          </a:p>
          <a:p>
            <a:pPr lvl="1"/>
            <a:r>
              <a:rPr lang="es-MX" dirty="0"/>
              <a:t>Preparados para grupos de microorganismos (20E,20NE,STAPH,STREPT, CANDIDA, 20A.)</a:t>
            </a:r>
          </a:p>
          <a:p>
            <a:r>
              <a:rPr lang="es-MX" dirty="0"/>
              <a:t>Requisitos</a:t>
            </a:r>
          </a:p>
          <a:p>
            <a:pPr lvl="1"/>
            <a:r>
              <a:rPr lang="es-MX" dirty="0"/>
              <a:t>Tener un cultivo </a:t>
            </a:r>
            <a:r>
              <a:rPr lang="es-MX" dirty="0" err="1"/>
              <a:t>axénico</a:t>
            </a:r>
            <a:r>
              <a:rPr lang="es-MX" dirty="0"/>
              <a:t>.</a:t>
            </a:r>
          </a:p>
          <a:p>
            <a:pPr lvl="1"/>
            <a:r>
              <a:rPr lang="es-MX" dirty="0"/>
              <a:t>Ajustar la concentración de microorganismo</a:t>
            </a:r>
          </a:p>
          <a:p>
            <a:pPr lvl="1"/>
            <a:endParaRPr lang="es-MX" dirty="0"/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8231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SISTEMA API 20 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64224" y="661639"/>
            <a:ext cx="4764024" cy="5241073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Sistema de 21 pruebas bioquímicas para la identificación </a:t>
            </a:r>
            <a:r>
              <a:rPr lang="es-MX" u="sng" dirty="0"/>
              <a:t>rápida</a:t>
            </a:r>
            <a:r>
              <a:rPr lang="es-MX" dirty="0"/>
              <a:t> de bacterias de la familia </a:t>
            </a:r>
            <a:r>
              <a:rPr lang="es-MX" b="1" i="1" dirty="0" err="1"/>
              <a:t>Enterobacteriaceae</a:t>
            </a:r>
            <a:r>
              <a:rPr lang="es-MX" dirty="0"/>
              <a:t> y otros bacilos </a:t>
            </a:r>
            <a:r>
              <a:rPr lang="es-MX" b="1" dirty="0"/>
              <a:t>Gram negativos </a:t>
            </a:r>
            <a:r>
              <a:rPr lang="es-MX" dirty="0"/>
              <a:t>poco exigentes.</a:t>
            </a:r>
          </a:p>
          <a:p>
            <a:r>
              <a:rPr lang="es-MX" dirty="0"/>
              <a:t>Consta de 20 </a:t>
            </a:r>
            <a:r>
              <a:rPr lang="es-MX" dirty="0" err="1"/>
              <a:t>microtubos</a:t>
            </a:r>
            <a:r>
              <a:rPr lang="es-MX" dirty="0"/>
              <a:t> que contienen los sustratos deshidratados de las pruebas bioquímicas tradicionales.</a:t>
            </a:r>
          </a:p>
          <a:p>
            <a:endParaRPr lang="es-MX" dirty="0"/>
          </a:p>
          <a:p>
            <a:r>
              <a:rPr lang="es-MX" dirty="0"/>
              <a:t>Se inoculan con una suspensión bacteriana que rehidrata los medios y después de la incubación (18 a 24 h) debido metabolismo bacteriano se observan cambios de color espontáneos o por la adición de reactivos.</a:t>
            </a:r>
          </a:p>
          <a:p>
            <a:endParaRPr lang="es-MX" dirty="0"/>
          </a:p>
          <a:p>
            <a:r>
              <a:rPr lang="es-MX" dirty="0"/>
              <a:t>La lectura de las reacciones se hace de acuerdo con </a:t>
            </a:r>
            <a:r>
              <a:rPr lang="es-MX" dirty="0" err="1"/>
              <a:t>unatabla</a:t>
            </a:r>
            <a:r>
              <a:rPr lang="es-MX" dirty="0"/>
              <a:t> de lectura, se obtiene un perfil numérico y la identificación</a:t>
            </a:r>
          </a:p>
          <a:p>
            <a:r>
              <a:rPr lang="es-MX" dirty="0"/>
              <a:t>Se realiza buscando el perfil numérico en una base de datos(catálogo o software).</a:t>
            </a:r>
          </a:p>
          <a:p>
            <a:endParaRPr lang="es-MX" dirty="0"/>
          </a:p>
        </p:txBody>
      </p:sp>
      <p:pic>
        <p:nvPicPr>
          <p:cNvPr id="1026" name="Picture 2" descr="API">
            <a:extLst>
              <a:ext uri="{FF2B5EF4-FFF2-40B4-BE49-F238E27FC236}">
                <a16:creationId xmlns:a16="http://schemas.microsoft.com/office/drawing/2014/main" id="{670DE130-4E5F-444B-8987-4F14F56425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8" y="2504050"/>
            <a:ext cx="4900636" cy="245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69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1268761"/>
            <a:ext cx="4903455" cy="526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00497" y="632999"/>
            <a:ext cx="605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Pruebas de que consta la Galería API 20 E</a:t>
            </a:r>
          </a:p>
        </p:txBody>
      </p:sp>
    </p:spTree>
    <p:extLst>
      <p:ext uri="{BB962C8B-B14F-4D97-AF65-F5344CB8AC3E}">
        <p14:creationId xmlns:p14="http://schemas.microsoft.com/office/powerpoint/2010/main" val="1009086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63553" y="692697"/>
            <a:ext cx="752834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Llenar la cúpula de los pocillos CIT, VP, GEL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Llenar con aceite mineral las cúpulas de los pocillos</a:t>
            </a:r>
          </a:p>
          <a:p>
            <a:r>
              <a:rPr lang="es-MX" sz="2400" dirty="0"/>
              <a:t>ADH, LDC, ODC, URE y H2S.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83" y="1484785"/>
            <a:ext cx="2902099" cy="20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83" y="4485758"/>
            <a:ext cx="2902099" cy="209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49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47528" y="717053"/>
            <a:ext cx="887730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400" dirty="0"/>
              <a:t>Colocar la tira en su propia cámara húmeda de incubación.</a:t>
            </a:r>
          </a:p>
          <a:p>
            <a:endParaRPr lang="es-MX" sz="2400" dirty="0"/>
          </a:p>
          <a:p>
            <a:r>
              <a:rPr lang="es-MX" sz="2400" dirty="0"/>
              <a:t>   Para lo cual previamente poner agua destilada o SSI  en los</a:t>
            </a:r>
          </a:p>
          <a:p>
            <a:r>
              <a:rPr lang="es-MX" sz="2400" dirty="0"/>
              <a:t>   alvéolos de la cámara  para proporcionar una atmósfera</a:t>
            </a:r>
          </a:p>
          <a:p>
            <a:r>
              <a:rPr lang="es-MX" sz="2400" dirty="0"/>
              <a:t>   húmeda durante la incubación.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 - Incubar a 37 ° C durante 24 h.</a:t>
            </a:r>
          </a:p>
          <a:p>
            <a:endParaRPr lang="es-MX" sz="2400" dirty="0"/>
          </a:p>
          <a:p>
            <a:endParaRPr lang="es-MX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85" y="2924944"/>
            <a:ext cx="3137193" cy="21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823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11640" y="1289066"/>
            <a:ext cx="8421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400" dirty="0"/>
              <a:t>Leer resultados comparando los colores de cada pocillo</a:t>
            </a:r>
          </a:p>
          <a:p>
            <a:r>
              <a:rPr lang="es-MX" sz="2400" dirty="0"/>
              <a:t>con los de la tabla de lecturas.</a:t>
            </a:r>
          </a:p>
          <a:p>
            <a:endParaRPr lang="es-MX" sz="2400" dirty="0"/>
          </a:p>
        </p:txBody>
      </p:sp>
      <p:pic>
        <p:nvPicPr>
          <p:cNvPr id="4098" name="Picture 2" descr="http://perso.wanadoo.es/microdominguez/API/API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970807"/>
            <a:ext cx="8693325" cy="27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2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METABOLISMO DE CARBOHIDRATOS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23557" y="4023359"/>
            <a:ext cx="11619914" cy="2546253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Caldo rojo de fenol + lactosa= presencia </a:t>
            </a:r>
            <a:r>
              <a:rPr lang="el-GR" b="1" dirty="0"/>
              <a:t>β</a:t>
            </a:r>
            <a:r>
              <a:rPr lang="es-MX" b="1" dirty="0"/>
              <a:t>-GALACTOSIDASA</a:t>
            </a:r>
          </a:p>
          <a:p>
            <a:r>
              <a:rPr lang="es-MX" dirty="0"/>
              <a:t>Caldo rojo de fenol + sacarosa= presencia de </a:t>
            </a:r>
            <a:r>
              <a:rPr lang="es-MX" b="1" dirty="0"/>
              <a:t>INVERTASA</a:t>
            </a:r>
          </a:p>
          <a:p>
            <a:r>
              <a:rPr lang="es-MX" dirty="0"/>
              <a:t>Caldo rojo de fenol+ manitol= presencia de</a:t>
            </a:r>
            <a:r>
              <a:rPr lang="es-MX" b="1" dirty="0"/>
              <a:t> MANITOLASA</a:t>
            </a:r>
          </a:p>
          <a:p>
            <a:r>
              <a:rPr lang="es-MX" dirty="0"/>
              <a:t>Caldo RM-VP= vía de fermentación </a:t>
            </a:r>
            <a:r>
              <a:rPr lang="es-MX" b="1" dirty="0"/>
              <a:t>PRODUCOTOS ÁCIDOS(RM) O NEUTROS(VP)</a:t>
            </a:r>
          </a:p>
          <a:p>
            <a:r>
              <a:rPr lang="es-MX" dirty="0"/>
              <a:t>Medio citrato=uso de citrato única fuente de C </a:t>
            </a:r>
            <a:r>
              <a:rPr lang="es-MX" b="1" dirty="0"/>
              <a:t>CITRATO PERMEASA/LIASA</a:t>
            </a:r>
          </a:p>
          <a:p>
            <a:r>
              <a:rPr lang="es-MX" dirty="0"/>
              <a:t>Medio hierro de </a:t>
            </a:r>
            <a:r>
              <a:rPr lang="es-MX" dirty="0" err="1"/>
              <a:t>Kligler</a:t>
            </a:r>
            <a:r>
              <a:rPr lang="es-MX" dirty="0"/>
              <a:t>=fermentación glucosa y/o lactosa- </a:t>
            </a:r>
            <a:r>
              <a:rPr lang="el-GR" b="1" dirty="0"/>
              <a:t>β</a:t>
            </a:r>
            <a:r>
              <a:rPr lang="es-MX" b="1" dirty="0"/>
              <a:t>-GALACTOSIDASA</a:t>
            </a:r>
            <a:endParaRPr lang="es-MX" dirty="0"/>
          </a:p>
          <a:p>
            <a:r>
              <a:rPr lang="es-MX" dirty="0"/>
              <a:t>Medio O-F (</a:t>
            </a:r>
            <a:r>
              <a:rPr lang="es-MX" dirty="0" err="1"/>
              <a:t>Hugh-Leifelson</a:t>
            </a:r>
            <a:r>
              <a:rPr lang="es-MX" dirty="0"/>
              <a:t>)= vía metabólica de </a:t>
            </a:r>
            <a:r>
              <a:rPr lang="es-MX" dirty="0" err="1"/>
              <a:t>CH´s</a:t>
            </a:r>
            <a:r>
              <a:rPr lang="es-MX" dirty="0"/>
              <a:t> POR </a:t>
            </a:r>
            <a:r>
              <a:rPr lang="es-MX" b="1" dirty="0"/>
              <a:t>OXIDACIÓN O FERMENTACIÓN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5723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11640" y="856358"/>
            <a:ext cx="846981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MX" sz="2400" dirty="0"/>
              <a:t>Registrar los resultados de los pocillos que no requieren</a:t>
            </a:r>
          </a:p>
          <a:p>
            <a:r>
              <a:rPr lang="es-MX" sz="2400" dirty="0"/>
              <a:t>ser revelados.</a:t>
            </a:r>
          </a:p>
          <a:p>
            <a:endParaRPr lang="es-MX" sz="2400" dirty="0"/>
          </a:p>
          <a:p>
            <a:pPr marL="342900" indent="-342900">
              <a:buFontTx/>
              <a:buChar char="-"/>
            </a:pPr>
            <a:r>
              <a:rPr lang="es-MX" sz="2400" dirty="0"/>
              <a:t>Revelar los pocillos que se describen a continuación: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TDA</a:t>
            </a:r>
            <a:r>
              <a:rPr lang="es-MX" sz="2400" dirty="0"/>
              <a:t> :  Añadir una gota de FeCl</a:t>
            </a:r>
            <a:r>
              <a:rPr lang="es-MX" sz="2400" baseline="-25000" dirty="0"/>
              <a:t>3</a:t>
            </a:r>
            <a:r>
              <a:rPr lang="es-MX" sz="2400" dirty="0"/>
              <a:t> y comparar el color </a:t>
            </a:r>
          </a:p>
          <a:p>
            <a:r>
              <a:rPr lang="es-MX" sz="2400" dirty="0"/>
              <a:t>obtenido con el indicado en la tabla de lectura.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VP</a:t>
            </a:r>
            <a:r>
              <a:rPr lang="es-MX" sz="2400" dirty="0"/>
              <a:t>: Adicionar un gota del reactivo 1 (KOH 40%) y una</a:t>
            </a:r>
          </a:p>
          <a:p>
            <a:r>
              <a:rPr lang="es-MX" sz="2400" dirty="0"/>
              <a:t>gota del reactivo 2 (C</a:t>
            </a:r>
            <a:r>
              <a:rPr lang="es-MX" sz="2400" baseline="-25000" dirty="0"/>
              <a:t>2</a:t>
            </a:r>
            <a:r>
              <a:rPr lang="es-MX" sz="2400" dirty="0"/>
              <a:t>H</a:t>
            </a:r>
            <a:r>
              <a:rPr lang="es-MX" sz="2400" baseline="-25000" dirty="0"/>
              <a:t>5</a:t>
            </a:r>
            <a:r>
              <a:rPr lang="es-MX" sz="2400" dirty="0"/>
              <a:t>OH) y comparar el color </a:t>
            </a:r>
          </a:p>
          <a:p>
            <a:r>
              <a:rPr lang="es-MX" sz="2400" dirty="0"/>
              <a:t>obtenido con el indicado en la tabla de lectura.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IND</a:t>
            </a:r>
            <a:r>
              <a:rPr lang="es-MX" sz="2400" dirty="0"/>
              <a:t>: Añadir una gota de reactivo de Kovacs o Dimetil-</a:t>
            </a:r>
          </a:p>
          <a:p>
            <a:r>
              <a:rPr lang="es-MX" sz="2400" dirty="0"/>
              <a:t>Amino-</a:t>
            </a:r>
            <a:r>
              <a:rPr lang="es-MX" sz="2400" dirty="0" err="1"/>
              <a:t>cinamaldehído</a:t>
            </a:r>
            <a:r>
              <a:rPr lang="es-MX" sz="2400" dirty="0"/>
              <a:t>.</a:t>
            </a:r>
          </a:p>
          <a:p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9195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080374"/>
            <a:ext cx="68008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60295" y="614847"/>
            <a:ext cx="2460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Tabla de lectura</a:t>
            </a:r>
          </a:p>
        </p:txBody>
      </p:sp>
    </p:spTree>
    <p:extLst>
      <p:ext uri="{BB962C8B-B14F-4D97-AF65-F5344CB8AC3E}">
        <p14:creationId xmlns:p14="http://schemas.microsoft.com/office/powerpoint/2010/main" val="1665221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11638" y="565170"/>
            <a:ext cx="8664808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Del conjunto de reacciones y resultados se obtiene un perfil</a:t>
            </a:r>
          </a:p>
          <a:p>
            <a:r>
              <a:rPr lang="es-MX" sz="2400" dirty="0"/>
              <a:t>numérico de 7 cifras.</a:t>
            </a:r>
          </a:p>
          <a:p>
            <a:endParaRPr lang="es-MX" sz="2400" dirty="0"/>
          </a:p>
          <a:p>
            <a:r>
              <a:rPr lang="es-MX" sz="2400" dirty="0"/>
              <a:t>Los pocillos están separados en grupos de tres, en total se</a:t>
            </a:r>
          </a:p>
          <a:p>
            <a:r>
              <a:rPr lang="es-MX" sz="2400" dirty="0"/>
              <a:t> tienen 7 grupos de 3 tubos o tripletes.  </a:t>
            </a:r>
          </a:p>
          <a:p>
            <a:endParaRPr lang="es-MX" sz="2400" dirty="0"/>
          </a:p>
          <a:p>
            <a:r>
              <a:rPr lang="es-MX" sz="2400" dirty="0"/>
              <a:t>A cada pocillo se le asignará un valor 0,1,2 </a:t>
            </a:r>
            <a:r>
              <a:rPr lang="es-MX" sz="2400" dirty="0" err="1"/>
              <a:t>ó</a:t>
            </a:r>
            <a:r>
              <a:rPr lang="es-MX" sz="2400" dirty="0"/>
              <a:t> 4 de acuerdo</a:t>
            </a:r>
          </a:p>
          <a:p>
            <a:r>
              <a:rPr lang="es-MX" sz="2400" dirty="0"/>
              <a:t>a los siguientes criterios:</a:t>
            </a:r>
          </a:p>
          <a:p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Si la reacción es negativa se pone 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Si la reacción es positiva: Se pone 1 si es el primer pocillo</a:t>
            </a:r>
          </a:p>
          <a:p>
            <a:r>
              <a:rPr lang="es-MX" sz="2400" dirty="0"/>
              <a:t>de un triplete, 2 si es el segundo y 4 si es el tercero.</a:t>
            </a:r>
          </a:p>
          <a:p>
            <a:endParaRPr lang="es-MX" sz="2400" dirty="0"/>
          </a:p>
          <a:p>
            <a:r>
              <a:rPr lang="es-MX" sz="2400" dirty="0"/>
              <a:t>Se suman los valores de cada triplete. Con las sumas de los</a:t>
            </a:r>
          </a:p>
          <a:p>
            <a:r>
              <a:rPr lang="es-MX" sz="2400" dirty="0"/>
              <a:t>7 tripletes, se obtiene un perfil numérico de 7 cifras.</a:t>
            </a:r>
          </a:p>
          <a:p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993790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32" y="1150331"/>
            <a:ext cx="8594648" cy="40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11639" y="5220656"/>
            <a:ext cx="8221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Identificar al microorganismo en base al perfil numérico </a:t>
            </a:r>
          </a:p>
          <a:p>
            <a:r>
              <a:rPr lang="es-MX" sz="2400" dirty="0"/>
              <a:t>obtenido y la base de datos.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762838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40B56E4-373D-4EC3-816C-0EAC1C868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E90CEEA-DB88-4D63-9114-2E1FFD157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2A175AA-4B16-4687-A52A-897C3A13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4" descr="ASMscience | Hektoen Enteric Agar">
            <a:extLst>
              <a:ext uri="{FF2B5EF4-FFF2-40B4-BE49-F238E27FC236}">
                <a16:creationId xmlns:a16="http://schemas.microsoft.com/office/drawing/2014/main" id="{5B0E2372-3B1C-4C38-AD33-B91EE9E716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3" b="3"/>
          <a:stretch/>
        </p:blipFill>
        <p:spPr bwMode="auto">
          <a:xfrm>
            <a:off x="174920" y="160868"/>
            <a:ext cx="4475150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1D9377-134A-4871-8A94-10DB6DB4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CASO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E0FDF9-702C-4CA0-A34D-4C10E1BFF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r="1" b="1"/>
          <a:stretch/>
        </p:blipFill>
        <p:spPr bwMode="auto">
          <a:xfrm>
            <a:off x="123124" y="3509443"/>
            <a:ext cx="4475150" cy="33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0CA0A7-75E0-49E7-AD02-6AB66EA8B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Se </a:t>
            </a:r>
            <a:r>
              <a:rPr lang="en-US" sz="1800" dirty="0" err="1">
                <a:solidFill>
                  <a:schemeClr val="tx1"/>
                </a:solidFill>
              </a:rPr>
              <a:t>aisló</a:t>
            </a:r>
            <a:r>
              <a:rPr lang="en-US" sz="1800" dirty="0">
                <a:solidFill>
                  <a:schemeClr val="tx1"/>
                </a:solidFill>
              </a:rPr>
              <a:t> a la bacteria responsible de la gastroenteritis de un </a:t>
            </a:r>
            <a:r>
              <a:rPr lang="en-US" sz="1800" dirty="0" err="1">
                <a:solidFill>
                  <a:schemeClr val="tx1"/>
                </a:solidFill>
              </a:rPr>
              <a:t>paciente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 dirty="0" err="1">
                <a:solidFill>
                  <a:schemeClr val="tx1"/>
                </a:solidFill>
              </a:rPr>
              <a:t>partir</a:t>
            </a:r>
            <a:r>
              <a:rPr lang="en-US" sz="1800" dirty="0">
                <a:solidFill>
                  <a:schemeClr val="tx1"/>
                </a:solidFill>
              </a:rPr>
              <a:t> de un </a:t>
            </a:r>
            <a:r>
              <a:rPr lang="en-US" sz="1800" dirty="0" err="1">
                <a:solidFill>
                  <a:schemeClr val="tx1"/>
                </a:solidFill>
              </a:rPr>
              <a:t>coprocultivo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El primer </a:t>
            </a:r>
            <a:r>
              <a:rPr lang="en-US" sz="1800" dirty="0" err="1">
                <a:solidFill>
                  <a:schemeClr val="tx1"/>
                </a:solidFill>
              </a:rPr>
              <a:t>aislado</a:t>
            </a:r>
            <a:r>
              <a:rPr lang="en-US" sz="1800" dirty="0">
                <a:solidFill>
                  <a:schemeClr val="tx1"/>
                </a:solidFill>
              </a:rPr>
              <a:t> se </a:t>
            </a:r>
            <a:r>
              <a:rPr lang="en-US" sz="1800" dirty="0" err="1">
                <a:solidFill>
                  <a:schemeClr val="tx1"/>
                </a:solidFill>
              </a:rPr>
              <a:t>obtuvo</a:t>
            </a:r>
            <a:r>
              <a:rPr lang="en-US" sz="1800" dirty="0">
                <a:solidFill>
                  <a:schemeClr val="tx1"/>
                </a:solidFill>
              </a:rPr>
              <a:t> del </a:t>
            </a:r>
            <a:r>
              <a:rPr lang="en-US" sz="1800" dirty="0" err="1">
                <a:solidFill>
                  <a:schemeClr val="tx1"/>
                </a:solidFill>
              </a:rPr>
              <a:t>aislamiento</a:t>
            </a:r>
            <a:r>
              <a:rPr lang="en-US" sz="1800" dirty="0">
                <a:solidFill>
                  <a:schemeClr val="tx1"/>
                </a:solidFill>
              </a:rPr>
              <a:t> del </a:t>
            </a:r>
            <a:r>
              <a:rPr lang="en-US" sz="1800" dirty="0" err="1">
                <a:solidFill>
                  <a:schemeClr val="tx1"/>
                </a:solidFill>
              </a:rPr>
              <a:t>microorganismos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Agar </a:t>
            </a:r>
            <a:r>
              <a:rPr lang="en-US" sz="1800" dirty="0" err="1">
                <a:solidFill>
                  <a:schemeClr val="tx1"/>
                </a:solidFill>
              </a:rPr>
              <a:t>Hektoen</a:t>
            </a:r>
            <a:r>
              <a:rPr lang="en-US" sz="1800" dirty="0">
                <a:solidFill>
                  <a:schemeClr val="tx1"/>
                </a:solidFill>
              </a:rPr>
              <a:t> con las </a:t>
            </a:r>
            <a:r>
              <a:rPr lang="en-US" sz="1800" dirty="0" err="1">
                <a:solidFill>
                  <a:schemeClr val="tx1"/>
                </a:solidFill>
              </a:rPr>
              <a:t>características</a:t>
            </a:r>
            <a:r>
              <a:rPr lang="en-US" sz="1800" dirty="0">
                <a:solidFill>
                  <a:schemeClr val="tx1"/>
                </a:solidFill>
              </a:rPr>
              <a:t> que se </a:t>
            </a:r>
            <a:r>
              <a:rPr lang="en-US" sz="1800" dirty="0" err="1">
                <a:solidFill>
                  <a:schemeClr val="tx1"/>
                </a:solidFill>
              </a:rPr>
              <a:t>muestran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la imagen superior.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Se </a:t>
            </a:r>
            <a:r>
              <a:rPr lang="en-US" sz="1800" dirty="0" err="1">
                <a:solidFill>
                  <a:schemeClr val="tx1"/>
                </a:solidFill>
              </a:rPr>
              <a:t>realizó</a:t>
            </a:r>
            <a:r>
              <a:rPr lang="en-US" sz="1800" dirty="0">
                <a:solidFill>
                  <a:schemeClr val="tx1"/>
                </a:solidFill>
              </a:rPr>
              <a:t> una </a:t>
            </a:r>
            <a:r>
              <a:rPr lang="en-US" sz="1800" dirty="0" err="1">
                <a:solidFill>
                  <a:schemeClr val="tx1"/>
                </a:solidFill>
              </a:rPr>
              <a:t>tinción</a:t>
            </a:r>
            <a:r>
              <a:rPr lang="en-US" sz="1800" dirty="0">
                <a:solidFill>
                  <a:schemeClr val="tx1"/>
                </a:solidFill>
              </a:rPr>
              <a:t> de Gram y se </a:t>
            </a:r>
            <a:r>
              <a:rPr lang="en-US" sz="1800" dirty="0" err="1">
                <a:solidFill>
                  <a:schemeClr val="tx1"/>
                </a:solidFill>
              </a:rPr>
              <a:t>obtuvo</a:t>
            </a:r>
            <a:r>
              <a:rPr lang="en-US" sz="1800" dirty="0">
                <a:solidFill>
                  <a:schemeClr val="tx1"/>
                </a:solidFill>
              </a:rPr>
              <a:t> la imagen que se </a:t>
            </a:r>
            <a:r>
              <a:rPr lang="en-US" sz="1800" dirty="0" err="1">
                <a:solidFill>
                  <a:schemeClr val="tx1"/>
                </a:solidFill>
              </a:rPr>
              <a:t>presenta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la </a:t>
            </a:r>
            <a:r>
              <a:rPr lang="en-US" sz="1800" dirty="0" err="1">
                <a:solidFill>
                  <a:schemeClr val="tx1"/>
                </a:solidFill>
              </a:rPr>
              <a:t>parte</a:t>
            </a:r>
            <a:r>
              <a:rPr lang="en-US" sz="1800" dirty="0">
                <a:solidFill>
                  <a:schemeClr val="tx1"/>
                </a:solidFill>
              </a:rPr>
              <a:t> inferior.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Los </a:t>
            </a:r>
            <a:r>
              <a:rPr lang="en-US" sz="1800" dirty="0" err="1">
                <a:solidFill>
                  <a:schemeClr val="tx1"/>
                </a:solidFill>
              </a:rPr>
              <a:t>resultados</a:t>
            </a:r>
            <a:r>
              <a:rPr lang="en-US" sz="1800" dirty="0">
                <a:solidFill>
                  <a:schemeClr val="tx1"/>
                </a:solidFill>
              </a:rPr>
              <a:t> de las </a:t>
            </a:r>
            <a:r>
              <a:rPr lang="en-US" sz="1800" dirty="0" err="1">
                <a:solidFill>
                  <a:schemeClr val="tx1"/>
                </a:solidFill>
              </a:rPr>
              <a:t>pruebas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bioquímicas</a:t>
            </a:r>
            <a:r>
              <a:rPr lang="en-US" sz="1800" dirty="0">
                <a:solidFill>
                  <a:schemeClr val="tx1"/>
                </a:solidFill>
              </a:rPr>
              <a:t> API 20E y </a:t>
            </a:r>
            <a:r>
              <a:rPr lang="en-US" sz="1800" dirty="0" err="1">
                <a:solidFill>
                  <a:schemeClr val="tx1"/>
                </a:solidFill>
              </a:rPr>
              <a:t>algunas</a:t>
            </a:r>
            <a:r>
              <a:rPr lang="en-US" sz="1800" dirty="0">
                <a:solidFill>
                  <a:schemeClr val="tx1"/>
                </a:solidFill>
              </a:rPr>
              <a:t> de las </a:t>
            </a:r>
            <a:r>
              <a:rPr lang="en-US" sz="1800" dirty="0" err="1">
                <a:solidFill>
                  <a:schemeClr val="tx1"/>
                </a:solidFill>
              </a:rPr>
              <a:t>pruebas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bioquímicas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tradicionales</a:t>
            </a:r>
            <a:r>
              <a:rPr lang="en-US" sz="1800" dirty="0">
                <a:solidFill>
                  <a:schemeClr val="tx1"/>
                </a:solidFill>
              </a:rPr>
              <a:t> se </a:t>
            </a:r>
            <a:r>
              <a:rPr lang="en-US" sz="1800" dirty="0" err="1">
                <a:solidFill>
                  <a:schemeClr val="tx1"/>
                </a:solidFill>
              </a:rPr>
              <a:t>muestran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la </a:t>
            </a:r>
            <a:r>
              <a:rPr lang="en-US" sz="1800" dirty="0" err="1">
                <a:solidFill>
                  <a:schemeClr val="tx1"/>
                </a:solidFill>
              </a:rPr>
              <a:t>siguiente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diapositiva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4555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66A16E1-E204-4968-930E-FEDC8486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371" y="2532744"/>
            <a:ext cx="7242314" cy="394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Typical Salmonella reaction of API 20E test kit. After incubation ...">
            <a:extLst>
              <a:ext uri="{FF2B5EF4-FFF2-40B4-BE49-F238E27FC236}">
                <a16:creationId xmlns:a16="http://schemas.microsoft.com/office/drawing/2014/main" id="{8A67CF39-9F35-48A9-A24C-D4606461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51749" cy="21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cterial Culture Growth On MacConkey Agar (Gram Negative Bacilli ...">
            <a:extLst>
              <a:ext uri="{FF2B5EF4-FFF2-40B4-BE49-F238E27FC236}">
                <a16:creationId xmlns:a16="http://schemas.microsoft.com/office/drawing/2014/main" id="{EE63C410-70B8-439A-9510-9DE331E51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87" y="4760687"/>
            <a:ext cx="2584692" cy="17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rueba del O/F (oxidación-fermentación) - Prácticas de Microbiología">
            <a:extLst>
              <a:ext uri="{FF2B5EF4-FFF2-40B4-BE49-F238E27FC236}">
                <a16:creationId xmlns:a16="http://schemas.microsoft.com/office/drawing/2014/main" id="{0ADC933C-79DF-4D8B-80A3-58F25FFBE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3" t="33050"/>
          <a:stretch/>
        </p:blipFill>
        <p:spPr bwMode="auto">
          <a:xfrm>
            <a:off x="7232158" y="4386106"/>
            <a:ext cx="1579012" cy="213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8A70504C-29E2-4F1F-867B-781AEFC65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962" y="261257"/>
            <a:ext cx="1206717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UÍA PRACTICA DEL LABORATORIO MICROBIOLOGICO DE AGUAS Y ALIMENTOS ...">
            <a:extLst>
              <a:ext uri="{FF2B5EF4-FFF2-40B4-BE49-F238E27FC236}">
                <a16:creationId xmlns:a16="http://schemas.microsoft.com/office/drawing/2014/main" id="{413F8BD0-DBEA-4D38-BD40-5E3C1022A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8"/>
          <a:stretch/>
        </p:blipFill>
        <p:spPr bwMode="auto">
          <a:xfrm>
            <a:off x="7098486" y="2532744"/>
            <a:ext cx="3425369" cy="1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E2B477-DA8D-4363-A614-9DDD694B1474}"/>
              </a:ext>
            </a:extLst>
          </p:cNvPr>
          <p:cNvCxnSpPr/>
          <p:nvPr/>
        </p:nvCxnSpPr>
        <p:spPr>
          <a:xfrm>
            <a:off x="92765" y="3976077"/>
            <a:ext cx="1192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03C00F7-E8D1-4FF2-82BC-5050F55E49F7}"/>
              </a:ext>
            </a:extLst>
          </p:cNvPr>
          <p:cNvSpPr txBox="1"/>
          <p:nvPr/>
        </p:nvSpPr>
        <p:spPr>
          <a:xfrm>
            <a:off x="10675136" y="5251326"/>
            <a:ext cx="132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McConkey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89888-26DF-4D5E-AC73-4F6EE5A4A54E}"/>
              </a:ext>
            </a:extLst>
          </p:cNvPr>
          <p:cNvSpPr txBox="1"/>
          <p:nvPr/>
        </p:nvSpPr>
        <p:spPr>
          <a:xfrm>
            <a:off x="10735548" y="0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Medio SIM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7AA4C1-D479-4EDF-9C33-853C78FD63D0}"/>
              </a:ext>
            </a:extLst>
          </p:cNvPr>
          <p:cNvSpPr txBox="1"/>
          <p:nvPr/>
        </p:nvSpPr>
        <p:spPr>
          <a:xfrm>
            <a:off x="8099997" y="2143063"/>
            <a:ext cx="167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Caldo nitratos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67102-B8D5-40A5-AF16-E955B77ECB9E}"/>
              </a:ext>
            </a:extLst>
          </p:cNvPr>
          <p:cNvSpPr txBox="1"/>
          <p:nvPr/>
        </p:nvSpPr>
        <p:spPr>
          <a:xfrm>
            <a:off x="7025783" y="2423413"/>
            <a:ext cx="141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Caldo nitratos+</a:t>
            </a:r>
          </a:p>
          <a:p>
            <a:r>
              <a:rPr lang="es-MX" sz="1600" dirty="0" err="1"/>
              <a:t>Griess</a:t>
            </a:r>
            <a:r>
              <a:rPr lang="es-MX" sz="1600" dirty="0"/>
              <a:t> Ay B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237006-80B6-4E9F-92BA-E991318F292D}"/>
              </a:ext>
            </a:extLst>
          </p:cNvPr>
          <p:cNvSpPr txBox="1"/>
          <p:nvPr/>
        </p:nvSpPr>
        <p:spPr>
          <a:xfrm>
            <a:off x="7480768" y="6525986"/>
            <a:ext cx="1418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Medio O-F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B1877-BC47-49D1-987B-BC992A1D6C5E}"/>
              </a:ext>
            </a:extLst>
          </p:cNvPr>
          <p:cNvSpPr txBox="1"/>
          <p:nvPr/>
        </p:nvSpPr>
        <p:spPr>
          <a:xfrm>
            <a:off x="7549948" y="4760687"/>
            <a:ext cx="46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O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1A92D0-2FCE-4DE4-B124-60571D7FF18F}"/>
              </a:ext>
            </a:extLst>
          </p:cNvPr>
          <p:cNvSpPr txBox="1"/>
          <p:nvPr/>
        </p:nvSpPr>
        <p:spPr>
          <a:xfrm>
            <a:off x="8188758" y="4705588"/>
            <a:ext cx="46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8260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40B56E4-373D-4EC3-816C-0EAC1C868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E90CEEA-DB88-4D63-9114-2E1FFD157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2A175AA-4B16-4687-A52A-897C3A13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E0FDF9-702C-4CA0-A34D-4C10E1BFF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" r="1" b="1"/>
          <a:stretch/>
        </p:blipFill>
        <p:spPr bwMode="auto">
          <a:xfrm>
            <a:off x="3344" y="3509433"/>
            <a:ext cx="4475150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1D9377-134A-4871-8A94-10DB6DB4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CASO 2</a:t>
            </a:r>
          </a:p>
        </p:txBody>
      </p:sp>
      <p:pic>
        <p:nvPicPr>
          <p:cNvPr id="2050" name="Picture 2" descr="EMB Agar: Composition, uses and colony characteristics - Learn Microbiology  Online">
            <a:extLst>
              <a:ext uri="{FF2B5EF4-FFF2-40B4-BE49-F238E27FC236}">
                <a16:creationId xmlns:a16="http://schemas.microsoft.com/office/drawing/2014/main" id="{08893838-7E1D-455A-98F2-E9041583A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" r="1" b="11201"/>
          <a:stretch/>
        </p:blipFill>
        <p:spPr bwMode="auto">
          <a:xfrm>
            <a:off x="3344" y="10"/>
            <a:ext cx="4475150" cy="33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0CA0A7-75E0-49E7-AD02-6AB66EA8B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Se </a:t>
            </a:r>
            <a:r>
              <a:rPr lang="en-US" sz="1800">
                <a:solidFill>
                  <a:schemeClr val="tx1"/>
                </a:solidFill>
              </a:rPr>
              <a:t>aisló</a:t>
            </a:r>
            <a:r>
              <a:rPr lang="en-US" sz="1800" dirty="0">
                <a:solidFill>
                  <a:schemeClr val="tx1"/>
                </a:solidFill>
              </a:rPr>
              <a:t> a la bacteria responsible de la gastroenteritis de un </a:t>
            </a:r>
            <a:r>
              <a:rPr lang="en-US" sz="1800">
                <a:solidFill>
                  <a:schemeClr val="tx1"/>
                </a:solidFill>
              </a:rPr>
              <a:t>paciente</a:t>
            </a:r>
            <a:r>
              <a:rPr lang="en-US" sz="1800" dirty="0">
                <a:solidFill>
                  <a:schemeClr val="tx1"/>
                </a:solidFill>
              </a:rPr>
              <a:t> a </a:t>
            </a:r>
            <a:r>
              <a:rPr lang="en-US" sz="1800">
                <a:solidFill>
                  <a:schemeClr val="tx1"/>
                </a:solidFill>
              </a:rPr>
              <a:t>partir</a:t>
            </a:r>
            <a:r>
              <a:rPr lang="en-US" sz="1800" dirty="0">
                <a:solidFill>
                  <a:schemeClr val="tx1"/>
                </a:solidFill>
              </a:rPr>
              <a:t> de un </a:t>
            </a:r>
            <a:r>
              <a:rPr lang="en-US" sz="1800">
                <a:solidFill>
                  <a:schemeClr val="tx1"/>
                </a:solidFill>
              </a:rPr>
              <a:t>coprocultivo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El primer </a:t>
            </a:r>
            <a:r>
              <a:rPr lang="en-US" sz="1800">
                <a:solidFill>
                  <a:schemeClr val="tx1"/>
                </a:solidFill>
              </a:rPr>
              <a:t>aislado</a:t>
            </a:r>
            <a:r>
              <a:rPr lang="en-US" sz="1800" dirty="0">
                <a:solidFill>
                  <a:schemeClr val="tx1"/>
                </a:solidFill>
              </a:rPr>
              <a:t> se </a:t>
            </a:r>
            <a:r>
              <a:rPr lang="en-US" sz="1800">
                <a:solidFill>
                  <a:schemeClr val="tx1"/>
                </a:solidFill>
              </a:rPr>
              <a:t>obtuvo</a:t>
            </a:r>
            <a:r>
              <a:rPr lang="en-US" sz="1800" dirty="0">
                <a:solidFill>
                  <a:schemeClr val="tx1"/>
                </a:solidFill>
              </a:rPr>
              <a:t> del </a:t>
            </a:r>
            <a:r>
              <a:rPr lang="en-US" sz="1800">
                <a:solidFill>
                  <a:schemeClr val="tx1"/>
                </a:solidFill>
              </a:rPr>
              <a:t>aislamiento</a:t>
            </a:r>
            <a:r>
              <a:rPr lang="en-US" sz="1800" dirty="0">
                <a:solidFill>
                  <a:schemeClr val="tx1"/>
                </a:solidFill>
              </a:rPr>
              <a:t> del </a:t>
            </a:r>
            <a:r>
              <a:rPr lang="en-US" sz="1800">
                <a:solidFill>
                  <a:schemeClr val="tx1"/>
                </a:solidFill>
              </a:rPr>
              <a:t>microorganismos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Agar </a:t>
            </a:r>
            <a:r>
              <a:rPr lang="en-US" sz="1800">
                <a:solidFill>
                  <a:schemeClr val="tx1"/>
                </a:solidFill>
              </a:rPr>
              <a:t>Hektoen</a:t>
            </a:r>
            <a:r>
              <a:rPr lang="en-US" sz="1800" dirty="0">
                <a:solidFill>
                  <a:schemeClr val="tx1"/>
                </a:solidFill>
              </a:rPr>
              <a:t> con las </a:t>
            </a:r>
            <a:r>
              <a:rPr lang="en-US" sz="1800">
                <a:solidFill>
                  <a:schemeClr val="tx1"/>
                </a:solidFill>
              </a:rPr>
              <a:t>características</a:t>
            </a:r>
            <a:r>
              <a:rPr lang="en-US" sz="1800" dirty="0">
                <a:solidFill>
                  <a:schemeClr val="tx1"/>
                </a:solidFill>
              </a:rPr>
              <a:t> que se </a:t>
            </a:r>
            <a:r>
              <a:rPr lang="en-US" sz="1800">
                <a:solidFill>
                  <a:schemeClr val="tx1"/>
                </a:solidFill>
              </a:rPr>
              <a:t>muestran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la imagen superior.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Se </a:t>
            </a:r>
            <a:r>
              <a:rPr lang="en-US" sz="1800">
                <a:solidFill>
                  <a:schemeClr val="tx1"/>
                </a:solidFill>
              </a:rPr>
              <a:t>realizó</a:t>
            </a:r>
            <a:r>
              <a:rPr lang="en-US" sz="1800" dirty="0">
                <a:solidFill>
                  <a:schemeClr val="tx1"/>
                </a:solidFill>
              </a:rPr>
              <a:t> una </a:t>
            </a:r>
            <a:r>
              <a:rPr lang="en-US" sz="1800">
                <a:solidFill>
                  <a:schemeClr val="tx1"/>
                </a:solidFill>
              </a:rPr>
              <a:t>tinción</a:t>
            </a:r>
            <a:r>
              <a:rPr lang="en-US" sz="1800" dirty="0">
                <a:solidFill>
                  <a:schemeClr val="tx1"/>
                </a:solidFill>
              </a:rPr>
              <a:t> de Gram y se </a:t>
            </a:r>
            <a:r>
              <a:rPr lang="en-US" sz="1800">
                <a:solidFill>
                  <a:schemeClr val="tx1"/>
                </a:solidFill>
              </a:rPr>
              <a:t>obtuvo</a:t>
            </a:r>
            <a:r>
              <a:rPr lang="en-US" sz="1800" dirty="0">
                <a:solidFill>
                  <a:schemeClr val="tx1"/>
                </a:solidFill>
              </a:rPr>
              <a:t> la imagen que se </a:t>
            </a:r>
            <a:r>
              <a:rPr lang="en-US" sz="1800">
                <a:solidFill>
                  <a:schemeClr val="tx1"/>
                </a:solidFill>
              </a:rPr>
              <a:t>presenta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la </a:t>
            </a:r>
            <a:r>
              <a:rPr lang="en-US" sz="1800">
                <a:solidFill>
                  <a:schemeClr val="tx1"/>
                </a:solidFill>
              </a:rPr>
              <a:t>parte</a:t>
            </a:r>
            <a:r>
              <a:rPr lang="en-US" sz="1800" dirty="0">
                <a:solidFill>
                  <a:schemeClr val="tx1"/>
                </a:solidFill>
              </a:rPr>
              <a:t> inferior.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Los </a:t>
            </a:r>
            <a:r>
              <a:rPr lang="en-US" sz="1800">
                <a:solidFill>
                  <a:schemeClr val="tx1"/>
                </a:solidFill>
              </a:rPr>
              <a:t>resultados</a:t>
            </a:r>
            <a:r>
              <a:rPr lang="en-US" sz="1800" dirty="0">
                <a:solidFill>
                  <a:schemeClr val="tx1"/>
                </a:solidFill>
              </a:rPr>
              <a:t> de las </a:t>
            </a:r>
            <a:r>
              <a:rPr lang="en-US" sz="1800">
                <a:solidFill>
                  <a:schemeClr val="tx1"/>
                </a:solidFill>
              </a:rPr>
              <a:t>pruebas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bioquímicas</a:t>
            </a:r>
            <a:r>
              <a:rPr lang="en-US" sz="1800" dirty="0">
                <a:solidFill>
                  <a:schemeClr val="tx1"/>
                </a:solidFill>
              </a:rPr>
              <a:t> API 20E y </a:t>
            </a:r>
            <a:r>
              <a:rPr lang="en-US" sz="1800">
                <a:solidFill>
                  <a:schemeClr val="tx1"/>
                </a:solidFill>
              </a:rPr>
              <a:t>algunas</a:t>
            </a:r>
            <a:r>
              <a:rPr lang="en-US" sz="1800" dirty="0">
                <a:solidFill>
                  <a:schemeClr val="tx1"/>
                </a:solidFill>
              </a:rPr>
              <a:t> de las </a:t>
            </a:r>
            <a:r>
              <a:rPr lang="en-US" sz="1800">
                <a:solidFill>
                  <a:schemeClr val="tx1"/>
                </a:solidFill>
              </a:rPr>
              <a:t>pruebas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bioquímicas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tradicionales</a:t>
            </a:r>
            <a:r>
              <a:rPr lang="en-US" sz="1800" dirty="0">
                <a:solidFill>
                  <a:schemeClr val="tx1"/>
                </a:solidFill>
              </a:rPr>
              <a:t> se </a:t>
            </a:r>
            <a:r>
              <a:rPr lang="en-US" sz="1800">
                <a:solidFill>
                  <a:schemeClr val="tx1"/>
                </a:solidFill>
              </a:rPr>
              <a:t>muestran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la </a:t>
            </a:r>
            <a:r>
              <a:rPr lang="en-US" sz="1800">
                <a:solidFill>
                  <a:schemeClr val="tx1"/>
                </a:solidFill>
              </a:rPr>
              <a:t>siguiente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>
                <a:solidFill>
                  <a:schemeClr val="tx1"/>
                </a:solidFill>
              </a:rPr>
              <a:t>diapositiva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5812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74128205-5EE6-4293-979B-11EA3172A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3236" y="3082366"/>
            <a:ext cx="1423982" cy="3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D79F44-13A5-4BA9-A5D2-951F4DA7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3429000"/>
            <a:ext cx="7885507" cy="373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GUÍA PRACTICA DEL LABORATORIO MICROBIOLOGICO DE AGUAS Y ALIMENTOS ...">
            <a:extLst>
              <a:ext uri="{FF2B5EF4-FFF2-40B4-BE49-F238E27FC236}">
                <a16:creationId xmlns:a16="http://schemas.microsoft.com/office/drawing/2014/main" id="{81D720FF-9B8C-44EB-ADFD-1F34070A0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8"/>
          <a:stretch/>
        </p:blipFill>
        <p:spPr bwMode="auto">
          <a:xfrm>
            <a:off x="8347133" y="3047155"/>
            <a:ext cx="3425369" cy="1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oxidative-fermentative (OF) test was developed by Hugh and ...">
            <a:extLst>
              <a:ext uri="{FF2B5EF4-FFF2-40B4-BE49-F238E27FC236}">
                <a16:creationId xmlns:a16="http://schemas.microsoft.com/office/drawing/2014/main" id="{6FF1B2B2-7AB4-46A3-BA16-4DE89218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288" y="579168"/>
            <a:ext cx="18954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ioMérieux - Culture Media | product - Mac Conkey agar">
            <a:extLst>
              <a:ext uri="{FF2B5EF4-FFF2-40B4-BE49-F238E27FC236}">
                <a16:creationId xmlns:a16="http://schemas.microsoft.com/office/drawing/2014/main" id="{44F7A68A-6166-44B3-A1BA-45B162F6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2" y="648401"/>
            <a:ext cx="2057731" cy="205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B9FE8B-5689-4BD5-BE03-79ADFE8CCC99}"/>
              </a:ext>
            </a:extLst>
          </p:cNvPr>
          <p:cNvSpPr/>
          <p:nvPr/>
        </p:nvSpPr>
        <p:spPr>
          <a:xfrm>
            <a:off x="8098295" y="-58798"/>
            <a:ext cx="167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McC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A31C3-230F-46D4-BCD4-10719A5677FD}"/>
              </a:ext>
            </a:extLst>
          </p:cNvPr>
          <p:cNvSpPr/>
          <p:nvPr/>
        </p:nvSpPr>
        <p:spPr>
          <a:xfrm>
            <a:off x="10177217" y="-8121"/>
            <a:ext cx="16945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 Hugh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Leifson</a:t>
            </a: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F71AD-3907-403D-9C55-81E8164CE1DF}"/>
              </a:ext>
            </a:extLst>
          </p:cNvPr>
          <p:cNvSpPr/>
          <p:nvPr/>
        </p:nvSpPr>
        <p:spPr>
          <a:xfrm>
            <a:off x="11132458" y="308987"/>
            <a:ext cx="739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954937-9BBB-41C1-8AFE-39B24680E83C}"/>
              </a:ext>
            </a:extLst>
          </p:cNvPr>
          <p:cNvSpPr/>
          <p:nvPr/>
        </p:nvSpPr>
        <p:spPr>
          <a:xfrm>
            <a:off x="10125677" y="308987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F9D160-6507-425A-958D-A2699992516B}"/>
              </a:ext>
            </a:extLst>
          </p:cNvPr>
          <p:cNvSpPr/>
          <p:nvPr/>
        </p:nvSpPr>
        <p:spPr>
          <a:xfrm>
            <a:off x="8726234" y="2695063"/>
            <a:ext cx="25001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Caldo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nitratos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59D198-9877-4F2C-9A0A-003B7092A709}"/>
              </a:ext>
            </a:extLst>
          </p:cNvPr>
          <p:cNvSpPr/>
          <p:nvPr/>
        </p:nvSpPr>
        <p:spPr>
          <a:xfrm>
            <a:off x="8119475" y="4043255"/>
            <a:ext cx="20577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Griess A+B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963292FC-FB50-4C3E-B02A-AE67D0C5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8" y="1016826"/>
            <a:ext cx="7767604" cy="1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77863E2-59A2-4663-B463-A4690B034B71}"/>
              </a:ext>
            </a:extLst>
          </p:cNvPr>
          <p:cNvSpPr/>
          <p:nvPr/>
        </p:nvSpPr>
        <p:spPr>
          <a:xfrm>
            <a:off x="10219624" y="5473075"/>
            <a:ext cx="1944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Medio SIM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2642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01019-BE02-4CA4-B71C-101196D4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PRUEBAS CONVENCIONALES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37F113-246C-4A30-BB2A-D3DE6E4F0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Se te pide que verifiques todos los resultados presentados en tu tira API 20E mediante el uso de pruebas convencionales.</a:t>
            </a:r>
          </a:p>
          <a:p>
            <a:r>
              <a:rPr lang="es-MX" dirty="0"/>
              <a:t>Propón los medios necesarios y los resultados que esperarías encontrar en las pruebas convencionales para el caso 1 y 2. </a:t>
            </a:r>
          </a:p>
          <a:p>
            <a:r>
              <a:rPr lang="es-MX" dirty="0"/>
              <a:t>Indica métodos de inoculación  y condiciones de incubación.</a:t>
            </a:r>
            <a:endParaRPr lang="en-US" dirty="0"/>
          </a:p>
        </p:txBody>
      </p:sp>
      <p:pic>
        <p:nvPicPr>
          <p:cNvPr id="8" name="Picture 2" descr="Resultado de imagen para pruebas bioquímicas">
            <a:extLst>
              <a:ext uri="{FF2B5EF4-FFF2-40B4-BE49-F238E27FC236}">
                <a16:creationId xmlns:a16="http://schemas.microsoft.com/office/drawing/2014/main" id="{B5CDF708-6463-4CB2-BC82-947550329BC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19683" r="8424" b="8572"/>
          <a:stretch/>
        </p:blipFill>
        <p:spPr bwMode="auto">
          <a:xfrm>
            <a:off x="1074057" y="1349829"/>
            <a:ext cx="6879772" cy="49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8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19150" y="1576678"/>
            <a:ext cx="109181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 </a:t>
            </a:r>
            <a:r>
              <a:rPr lang="es-MX" b="1" dirty="0"/>
              <a:t>MEDIO:  </a:t>
            </a:r>
            <a:r>
              <a:rPr lang="es-MX" dirty="0"/>
              <a:t>Caldo </a:t>
            </a:r>
            <a:r>
              <a:rPr lang="es-MX" sz="2400" b="1" dirty="0"/>
              <a:t>ROJO DE FENOL</a:t>
            </a:r>
            <a:r>
              <a:rPr lang="es-MX" dirty="0"/>
              <a:t>+ </a:t>
            </a:r>
            <a:r>
              <a:rPr lang="es-MX" sz="2400" b="1" dirty="0"/>
              <a:t>CARBOHIDRATOS </a:t>
            </a:r>
            <a:r>
              <a:rPr lang="es-MX" dirty="0"/>
              <a:t> (lactosa, fructosa, sacarosa, manitol, etc.)</a:t>
            </a:r>
          </a:p>
          <a:p>
            <a:r>
              <a:rPr lang="es-MX" b="1" dirty="0"/>
              <a:t>  SUSTRATO</a:t>
            </a:r>
            <a:r>
              <a:rPr lang="es-MX" dirty="0"/>
              <a:t>:  carbohidratos  (lactosa, fructosa, sacarosa, manitol, etc.)</a:t>
            </a:r>
          </a:p>
          <a:p>
            <a:r>
              <a:rPr lang="es-MX" dirty="0"/>
              <a:t>  </a:t>
            </a:r>
            <a:r>
              <a:rPr lang="es-MX" b="1" dirty="0"/>
              <a:t>VÍA: </a:t>
            </a:r>
            <a:r>
              <a:rPr lang="es-MX" dirty="0"/>
              <a:t>Fermentativa</a:t>
            </a:r>
          </a:p>
          <a:p>
            <a:r>
              <a:rPr lang="es-MX" dirty="0"/>
              <a:t>  </a:t>
            </a:r>
            <a:r>
              <a:rPr lang="es-MX" b="1" dirty="0"/>
              <a:t>PRODUCTOS:  </a:t>
            </a:r>
            <a:r>
              <a:rPr lang="es-MX" dirty="0"/>
              <a:t>Ácidos orgánicos y CO</a:t>
            </a:r>
            <a:r>
              <a:rPr lang="es-MX" baseline="-25000" dirty="0"/>
              <a:t>2</a:t>
            </a:r>
          </a:p>
          <a:p>
            <a:r>
              <a:rPr lang="es-MX" dirty="0"/>
              <a:t>  </a:t>
            </a:r>
            <a:r>
              <a:rPr lang="es-MX" b="1" dirty="0"/>
              <a:t>INDICADOR</a:t>
            </a:r>
            <a:r>
              <a:rPr lang="es-MX" dirty="0"/>
              <a:t>: Rojo de Fenol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282966" y="3462159"/>
            <a:ext cx="74543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 </a:t>
            </a:r>
            <a:r>
              <a:rPr lang="es-MX" b="1" dirty="0"/>
              <a:t>INOCULACIÓN:</a:t>
            </a:r>
            <a:r>
              <a:rPr lang="es-MX" dirty="0"/>
              <a:t> 2 asadas de una suspensión del cultivo puro del</a:t>
            </a:r>
          </a:p>
          <a:p>
            <a:r>
              <a:rPr lang="es-MX" dirty="0"/>
              <a:t>microorganismo que se desee identificar. Adicionar por decantación</a:t>
            </a:r>
          </a:p>
          <a:p>
            <a:r>
              <a:rPr lang="es-MX" dirty="0"/>
              <a:t>aceite mineral.</a:t>
            </a:r>
          </a:p>
          <a:p>
            <a:r>
              <a:rPr lang="es-MX" dirty="0"/>
              <a:t>  </a:t>
            </a:r>
            <a:r>
              <a:rPr lang="es-MX" b="1" dirty="0"/>
              <a:t>INCUBACIÓN:  </a:t>
            </a:r>
            <a:r>
              <a:rPr lang="es-MX" dirty="0"/>
              <a:t>37 ° C, 18-24 h</a:t>
            </a:r>
          </a:p>
          <a:p>
            <a:endParaRPr lang="es-MX" dirty="0"/>
          </a:p>
          <a:p>
            <a:r>
              <a:rPr lang="es-MX" b="1" dirty="0"/>
              <a:t>  INTERPRETACIÓN:  </a:t>
            </a:r>
            <a:r>
              <a:rPr lang="es-MX" dirty="0"/>
              <a:t>+ Color amarillo</a:t>
            </a:r>
          </a:p>
          <a:p>
            <a:r>
              <a:rPr lang="es-MX" dirty="0"/>
              <a:t>                                          -  Color rojo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62159"/>
            <a:ext cx="1557129" cy="32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2914"/>
          </a:xfrm>
        </p:spPr>
        <p:txBody>
          <a:bodyPr/>
          <a:lstStyle/>
          <a:p>
            <a:r>
              <a:rPr lang="es-MX" dirty="0"/>
              <a:t>METABOLISMO DE CARBOHIDRATOS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233529" y="5610286"/>
            <a:ext cx="188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Prueba (+)</a:t>
            </a:r>
          </a:p>
          <a:p>
            <a:r>
              <a:rPr lang="es-MX" dirty="0"/>
              <a:t>Posee la enzima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1887" y="4893320"/>
            <a:ext cx="1495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Prueba (-)</a:t>
            </a:r>
          </a:p>
          <a:p>
            <a:r>
              <a:rPr lang="es-MX" dirty="0"/>
              <a:t>No posee la </a:t>
            </a:r>
          </a:p>
          <a:p>
            <a:r>
              <a:rPr lang="es-MX" dirty="0"/>
              <a:t>enzima</a:t>
            </a:r>
          </a:p>
        </p:txBody>
      </p:sp>
    </p:spTree>
    <p:extLst>
      <p:ext uri="{BB962C8B-B14F-4D97-AF65-F5344CB8AC3E}">
        <p14:creationId xmlns:p14="http://schemas.microsoft.com/office/powerpoint/2010/main" val="411263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altLang="es-MX" dirty="0"/>
              <a:t>CALDO SACAROSA ROJO DE FENOL</a:t>
            </a:r>
            <a:endParaRPr lang="es-ES" altLang="es-MX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33449" y="1136451"/>
            <a:ext cx="11558661" cy="5562599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MX" sz="1800" b="1" dirty="0"/>
              <a:t>MEDIO: </a:t>
            </a:r>
            <a:r>
              <a:rPr lang="es-MX" altLang="es-MX" sz="1800" dirty="0"/>
              <a:t>Caldo sacarosa rojo de fenol</a:t>
            </a:r>
          </a:p>
          <a:p>
            <a:r>
              <a:rPr lang="es-MX" altLang="es-MX" sz="1800" b="1" dirty="0"/>
              <a:t>OBJETIVO: </a:t>
            </a:r>
            <a:r>
              <a:rPr lang="es-MX" altLang="es-MX" sz="1800" dirty="0"/>
              <a:t>Determinar presencia de enzima </a:t>
            </a:r>
            <a:r>
              <a:rPr lang="es-MX" altLang="es-MX" sz="1800" dirty="0" err="1"/>
              <a:t>invertasa</a:t>
            </a:r>
            <a:r>
              <a:rPr lang="es-MX" altLang="es-MX" sz="1800" dirty="0"/>
              <a:t>.</a:t>
            </a:r>
          </a:p>
          <a:p>
            <a:pPr eaLnBrk="1" hangingPunct="1"/>
            <a:r>
              <a:rPr lang="es-MX" altLang="es-MX" sz="1800" b="1" dirty="0"/>
              <a:t>SUSTRATO: </a:t>
            </a:r>
            <a:r>
              <a:rPr lang="es-MX" altLang="es-MX" sz="1800" dirty="0"/>
              <a:t>Sacarosa</a:t>
            </a:r>
            <a:r>
              <a:rPr lang="es-MX" altLang="es-MX" sz="1800" b="1" dirty="0"/>
              <a:t> </a:t>
            </a:r>
          </a:p>
          <a:p>
            <a:pPr eaLnBrk="1" hangingPunct="1"/>
            <a:r>
              <a:rPr lang="es-MX" altLang="es-MX" sz="1800" b="1" dirty="0"/>
              <a:t>PRODUCTOS: </a:t>
            </a:r>
            <a:r>
              <a:rPr lang="es-MX" altLang="es-MX" sz="1800" dirty="0"/>
              <a:t>Ácidos orgánicos y CO</a:t>
            </a:r>
            <a:r>
              <a:rPr lang="es-MX" altLang="es-MX" sz="1800" baseline="-25000" dirty="0"/>
              <a:t>2</a:t>
            </a:r>
          </a:p>
          <a:p>
            <a:pPr eaLnBrk="1" hangingPunct="1"/>
            <a:r>
              <a:rPr lang="es-MX" altLang="es-MX" sz="1800" b="1" dirty="0"/>
              <a:t>VÍA: </a:t>
            </a:r>
            <a:r>
              <a:rPr lang="es-MX" altLang="es-MX" sz="1800" dirty="0"/>
              <a:t>Fermentativa</a:t>
            </a:r>
          </a:p>
          <a:p>
            <a:r>
              <a:rPr lang="es-MX" sz="1800" b="1" dirty="0"/>
              <a:t>INOCULACIÓN:</a:t>
            </a:r>
            <a:r>
              <a:rPr lang="es-MX" sz="1800" dirty="0"/>
              <a:t> 2 asadas de una suspensión del cultivo puro del microorganismo que se desee identificar. Adicionar aceite mineral estéril.</a:t>
            </a:r>
          </a:p>
          <a:p>
            <a:r>
              <a:rPr lang="es-MX" sz="1800" dirty="0"/>
              <a:t>  </a:t>
            </a:r>
            <a:r>
              <a:rPr lang="es-MX" sz="1800" b="1" dirty="0"/>
              <a:t>INCUBACIÓN:  </a:t>
            </a:r>
            <a:r>
              <a:rPr lang="es-MX" sz="1800" dirty="0"/>
              <a:t>37 ° C, 24 h</a:t>
            </a:r>
          </a:p>
          <a:p>
            <a:r>
              <a:rPr lang="es-MX" sz="1800" b="1" dirty="0"/>
              <a:t>  INTERPRETACIÓN:</a:t>
            </a:r>
            <a:endParaRPr lang="es-MX" altLang="es-MX" sz="1800" dirty="0"/>
          </a:p>
          <a:p>
            <a:pPr eaLnBrk="1" hangingPunct="1">
              <a:buFontTx/>
              <a:buNone/>
            </a:pPr>
            <a:endParaRPr lang="es-MX" altLang="es-MX" sz="1800" dirty="0"/>
          </a:p>
          <a:p>
            <a:pPr eaLnBrk="1" hangingPunct="1">
              <a:buFontTx/>
              <a:buNone/>
            </a:pPr>
            <a:endParaRPr lang="es-ES" altLang="es-MX" sz="5400" dirty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7010234" y="5342759"/>
            <a:ext cx="1690686" cy="2847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904288" y="4076701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543926" y="2221454"/>
            <a:ext cx="373300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Prueba +: color amarillo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dirty="0"/>
              <a:t>Prueba - : color rojo</a:t>
            </a:r>
            <a:endParaRPr lang="es-ES" altLang="es-MX" sz="1800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287544" y="1951948"/>
            <a:ext cx="3904456" cy="109401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>
              <a:latin typeface="Tahoma" panose="020B0604030504040204" pitchFamily="34" charset="0"/>
            </a:endParaRP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880101" y="558958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MX" altLang="es-MX" sz="1800"/>
          </a:p>
        </p:txBody>
      </p:sp>
      <p:sp>
        <p:nvSpPr>
          <p:cNvPr id="11274" name="Text Box 16"/>
          <p:cNvSpPr txBox="1">
            <a:spLocks noChangeArrowheads="1"/>
          </p:cNvSpPr>
          <p:nvPr/>
        </p:nvSpPr>
        <p:spPr bwMode="auto">
          <a:xfrm>
            <a:off x="7079530" y="4858951"/>
            <a:ext cx="13954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MX" sz="1800" b="1" dirty="0" err="1">
                <a:latin typeface="Tahoma" panose="020B0604030504040204" pitchFamily="34" charset="0"/>
              </a:rPr>
              <a:t>Invertasa</a:t>
            </a:r>
            <a:endParaRPr lang="es-ES" altLang="es-MX" sz="1800" b="1" dirty="0">
              <a:latin typeface="Tahoma" panose="020B060403050404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787951" y="5164845"/>
            <a:ext cx="237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SACAROSA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104794" y="4410797"/>
            <a:ext cx="371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FRUCTOSA+</a:t>
            </a:r>
          </a:p>
          <a:p>
            <a:r>
              <a:rPr lang="es-MX" sz="2800" b="1" dirty="0"/>
              <a:t>GLUCOSA 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79" y="4768948"/>
            <a:ext cx="1207271" cy="193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083062" y="6248401"/>
            <a:ext cx="188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Prueba (+)</a:t>
            </a:r>
          </a:p>
          <a:p>
            <a:r>
              <a:rPr lang="es-MX" dirty="0"/>
              <a:t>Posee la enzima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390963" y="5657335"/>
            <a:ext cx="1495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Prueba (-)</a:t>
            </a:r>
          </a:p>
          <a:p>
            <a:r>
              <a:rPr lang="es-MX" dirty="0"/>
              <a:t>No posee la </a:t>
            </a:r>
          </a:p>
          <a:p>
            <a:r>
              <a:rPr lang="es-MX" dirty="0"/>
              <a:t>enzima</a:t>
            </a: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rot="-300000" flipH="1">
            <a:off x="10493377" y="5454915"/>
            <a:ext cx="43483" cy="50138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8" name="CuadroTexto 17"/>
          <p:cNvSpPr txBox="1"/>
          <p:nvPr/>
        </p:nvSpPr>
        <p:spPr>
          <a:xfrm>
            <a:off x="8989255" y="5924866"/>
            <a:ext cx="3502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FERMENTACIÓN</a:t>
            </a:r>
          </a:p>
        </p:txBody>
      </p:sp>
    </p:spTree>
    <p:extLst>
      <p:ext uri="{BB962C8B-B14F-4D97-AF65-F5344CB8AC3E}">
        <p14:creationId xmlns:p14="http://schemas.microsoft.com/office/powerpoint/2010/main" val="286734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22041"/>
            <a:ext cx="10896599" cy="975239"/>
          </a:xfrm>
        </p:spPr>
        <p:txBody>
          <a:bodyPr>
            <a:normAutofit/>
          </a:bodyPr>
          <a:lstStyle/>
          <a:p>
            <a:r>
              <a:rPr lang="es-MX" dirty="0"/>
              <a:t>Agar HIERRO KLIGLER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85712" y="1127016"/>
            <a:ext cx="5648904" cy="4448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OBJETIVO: </a:t>
            </a:r>
            <a:r>
              <a:rPr lang="es-MX" dirty="0"/>
              <a:t>Determinar si el microorganismo es capaz de fermentar la glucosa y/o lactosa, liberación de H</a:t>
            </a:r>
            <a:r>
              <a:rPr lang="es-MX" baseline="-25000" dirty="0"/>
              <a:t>2</a:t>
            </a:r>
            <a:r>
              <a:rPr lang="es-MX" dirty="0"/>
              <a:t>S</a:t>
            </a:r>
          </a:p>
          <a:p>
            <a:r>
              <a:rPr lang="es-MX" b="1" dirty="0"/>
              <a:t>SUSTRATO</a:t>
            </a:r>
            <a:r>
              <a:rPr lang="es-MX" dirty="0"/>
              <a:t>:  lactosa y glucosa</a:t>
            </a:r>
          </a:p>
          <a:p>
            <a:r>
              <a:rPr lang="es-MX" dirty="0"/>
              <a:t>  </a:t>
            </a:r>
            <a:r>
              <a:rPr lang="es-MX" b="1" dirty="0"/>
              <a:t>VÍA: </a:t>
            </a:r>
            <a:r>
              <a:rPr lang="es-MX" dirty="0"/>
              <a:t>Fermentativa</a:t>
            </a:r>
          </a:p>
          <a:p>
            <a:r>
              <a:rPr lang="es-MX" dirty="0"/>
              <a:t>  </a:t>
            </a:r>
            <a:r>
              <a:rPr lang="es-MX" b="1" dirty="0"/>
              <a:t>PRODUCTOS:  </a:t>
            </a:r>
            <a:r>
              <a:rPr lang="es-MX" dirty="0"/>
              <a:t>Ácidos orgánicos y CO</a:t>
            </a:r>
            <a:r>
              <a:rPr lang="es-MX" baseline="-25000" dirty="0"/>
              <a:t>2</a:t>
            </a:r>
          </a:p>
          <a:p>
            <a:r>
              <a:rPr lang="es-MX" dirty="0"/>
              <a:t>  </a:t>
            </a:r>
            <a:r>
              <a:rPr lang="es-MX" b="1" dirty="0"/>
              <a:t>INDICADOR</a:t>
            </a:r>
            <a:r>
              <a:rPr lang="es-MX" dirty="0"/>
              <a:t>: Rojo de Fenol </a:t>
            </a:r>
          </a:p>
          <a:p>
            <a:r>
              <a:rPr lang="es-MX" b="1" dirty="0"/>
              <a:t>INOCULACIÓN= </a:t>
            </a:r>
            <a:r>
              <a:rPr lang="es-MX" dirty="0"/>
              <a:t>Inoculación por punción sin tocar fondo  y estría recta sobre pico de flauta</a:t>
            </a:r>
          </a:p>
          <a:p>
            <a:r>
              <a:rPr lang="es-MX" sz="1900" b="1" dirty="0"/>
              <a:t>INCUBACIÓN</a:t>
            </a:r>
            <a:r>
              <a:rPr lang="es-MX" sz="1900" dirty="0"/>
              <a:t>= 37°C/ 24 h</a:t>
            </a:r>
          </a:p>
        </p:txBody>
      </p:sp>
      <p:pic>
        <p:nvPicPr>
          <p:cNvPr id="9218" name="Picture 2" descr="Resultado de imagen para agar hierro de klig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87" y="1552784"/>
            <a:ext cx="3799313" cy="35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7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Interpretación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8156350" y="3428999"/>
            <a:ext cx="4035649" cy="3389243"/>
          </a:xfrm>
        </p:spPr>
        <p:txBody>
          <a:bodyPr vert="horz" lIns="91440" tIns="45720" rIns="91440" bIns="45720" rtlCol="0">
            <a:normAutofit/>
          </a:bodyPr>
          <a:lstStyle/>
          <a:p>
            <a:pPr marL="502920" indent="-342900">
              <a:lnSpc>
                <a:spcPct val="90000"/>
              </a:lnSpc>
              <a:buAutoNum type="alphaUcParenR"/>
            </a:pPr>
            <a:r>
              <a:rPr lang="en-US" sz="1600" dirty="0" err="1">
                <a:solidFill>
                  <a:schemeClr val="tx1"/>
                </a:solidFill>
              </a:rPr>
              <a:t>Glucosa</a:t>
            </a:r>
            <a:r>
              <a:rPr lang="en-US" sz="1600" dirty="0">
                <a:solidFill>
                  <a:schemeClr val="tx1"/>
                </a:solidFill>
              </a:rPr>
              <a:t>(+), </a:t>
            </a:r>
            <a:r>
              <a:rPr lang="en-US" sz="1600" dirty="0" err="1">
                <a:solidFill>
                  <a:schemeClr val="tx1"/>
                </a:solidFill>
              </a:rPr>
              <a:t>Lactosa</a:t>
            </a:r>
            <a:r>
              <a:rPr lang="en-US" sz="1600" dirty="0">
                <a:solidFill>
                  <a:schemeClr val="tx1"/>
                </a:solidFill>
              </a:rPr>
              <a:t> (+), H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S (-), gas</a:t>
            </a:r>
          </a:p>
          <a:p>
            <a:pPr marL="502920" indent="-342900">
              <a:lnSpc>
                <a:spcPct val="90000"/>
              </a:lnSpc>
              <a:buFont typeface="Wingdings" pitchFamily="2" charset="2"/>
              <a:buAutoNum type="alphaUcParenR"/>
            </a:pPr>
            <a:r>
              <a:rPr lang="en-US" sz="1600" dirty="0" err="1">
                <a:solidFill>
                  <a:schemeClr val="tx1"/>
                </a:solidFill>
              </a:rPr>
              <a:t>Glucosa</a:t>
            </a:r>
            <a:r>
              <a:rPr lang="en-US" sz="1600" dirty="0">
                <a:solidFill>
                  <a:schemeClr val="tx1"/>
                </a:solidFill>
              </a:rPr>
              <a:t>(+), </a:t>
            </a:r>
            <a:r>
              <a:rPr lang="en-US" sz="1600" dirty="0" err="1">
                <a:solidFill>
                  <a:schemeClr val="tx1"/>
                </a:solidFill>
              </a:rPr>
              <a:t>Lactosa</a:t>
            </a:r>
            <a:r>
              <a:rPr lang="en-US" sz="1600" dirty="0">
                <a:solidFill>
                  <a:schemeClr val="tx1"/>
                </a:solidFill>
              </a:rPr>
              <a:t> (+), H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S (+)</a:t>
            </a:r>
          </a:p>
          <a:p>
            <a:pPr marL="502920" indent="-342900">
              <a:lnSpc>
                <a:spcPct val="90000"/>
              </a:lnSpc>
              <a:buFont typeface="Wingdings" pitchFamily="2" charset="2"/>
              <a:buAutoNum type="alphaUcParenR"/>
            </a:pPr>
            <a:r>
              <a:rPr lang="en-US" sz="1600" dirty="0" err="1">
                <a:solidFill>
                  <a:schemeClr val="tx1"/>
                </a:solidFill>
              </a:rPr>
              <a:t>Glucosa</a:t>
            </a:r>
            <a:r>
              <a:rPr lang="en-US" sz="1600" dirty="0">
                <a:solidFill>
                  <a:schemeClr val="tx1"/>
                </a:solidFill>
              </a:rPr>
              <a:t>(+), </a:t>
            </a:r>
            <a:r>
              <a:rPr lang="en-US" sz="1600" dirty="0" err="1">
                <a:solidFill>
                  <a:schemeClr val="tx1"/>
                </a:solidFill>
              </a:rPr>
              <a:t>Lactosa</a:t>
            </a:r>
            <a:r>
              <a:rPr lang="en-US" sz="1600" dirty="0">
                <a:solidFill>
                  <a:schemeClr val="tx1"/>
                </a:solidFill>
              </a:rPr>
              <a:t> (-), H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S (+), gas</a:t>
            </a:r>
          </a:p>
          <a:p>
            <a:pPr marL="502920" indent="-342900">
              <a:lnSpc>
                <a:spcPct val="90000"/>
              </a:lnSpc>
              <a:buFont typeface="Wingdings" pitchFamily="2" charset="2"/>
              <a:buAutoNum type="alphaUcParenR"/>
            </a:pPr>
            <a:r>
              <a:rPr lang="en-US" sz="1600" dirty="0" err="1">
                <a:solidFill>
                  <a:schemeClr val="tx1"/>
                </a:solidFill>
              </a:rPr>
              <a:t>Glucosa</a:t>
            </a:r>
            <a:r>
              <a:rPr lang="en-US" sz="1600" dirty="0">
                <a:solidFill>
                  <a:schemeClr val="tx1"/>
                </a:solidFill>
              </a:rPr>
              <a:t>(+), </a:t>
            </a:r>
            <a:r>
              <a:rPr lang="en-US" sz="1600" dirty="0" err="1">
                <a:solidFill>
                  <a:schemeClr val="tx1"/>
                </a:solidFill>
              </a:rPr>
              <a:t>Lactosa</a:t>
            </a:r>
            <a:r>
              <a:rPr lang="en-US" sz="1600" dirty="0">
                <a:solidFill>
                  <a:schemeClr val="tx1"/>
                </a:solidFill>
              </a:rPr>
              <a:t> (-), H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S (-)</a:t>
            </a:r>
          </a:p>
          <a:p>
            <a:pPr marL="502920" indent="-342900">
              <a:lnSpc>
                <a:spcPct val="90000"/>
              </a:lnSpc>
              <a:buFont typeface="Wingdings" pitchFamily="2" charset="2"/>
              <a:buAutoNum type="alphaUcParenR"/>
            </a:pPr>
            <a:endParaRPr lang="en-US" sz="1600" dirty="0">
              <a:solidFill>
                <a:schemeClr val="tx1"/>
              </a:solidFill>
            </a:endParaRPr>
          </a:p>
          <a:p>
            <a:pPr marL="502920" indent="-342900">
              <a:lnSpc>
                <a:spcPct val="90000"/>
              </a:lnSpc>
              <a:buAutoNum type="alphaUcParenR"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210" name="Picture 18" descr="mICROBIO on Twitter: &quot;TSI (Agar Hierro Triple Azúcar) ▶️El #agar ...">
            <a:extLst>
              <a:ext uri="{FF2B5EF4-FFF2-40B4-BE49-F238E27FC236}">
                <a16:creationId xmlns:a16="http://schemas.microsoft.com/office/drawing/2014/main" id="{F21B7736-522E-4D81-BFC9-EB72AF94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778"/>
            <a:ext cx="6718852" cy="61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AB2ED9-EB7D-4C1C-96C2-098A202C1DA4}"/>
              </a:ext>
            </a:extLst>
          </p:cNvPr>
          <p:cNvSpPr/>
          <p:nvPr/>
        </p:nvSpPr>
        <p:spPr>
          <a:xfrm>
            <a:off x="1626934" y="145774"/>
            <a:ext cx="493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06D19C-EB73-4A6F-8E7E-57236891F434}"/>
              </a:ext>
            </a:extLst>
          </p:cNvPr>
          <p:cNvSpPr/>
          <p:nvPr/>
        </p:nvSpPr>
        <p:spPr>
          <a:xfrm>
            <a:off x="2866013" y="145774"/>
            <a:ext cx="493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A7AC26-8E98-46B5-A296-245BC1438ECF}"/>
              </a:ext>
            </a:extLst>
          </p:cNvPr>
          <p:cNvSpPr/>
          <p:nvPr/>
        </p:nvSpPr>
        <p:spPr>
          <a:xfrm>
            <a:off x="4470487" y="62111"/>
            <a:ext cx="493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9DFE25-8F78-4A60-91EB-003F192DCC7D}"/>
              </a:ext>
            </a:extLst>
          </p:cNvPr>
          <p:cNvSpPr/>
          <p:nvPr/>
        </p:nvSpPr>
        <p:spPr>
          <a:xfrm>
            <a:off x="5834651" y="62111"/>
            <a:ext cx="493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C6B17-D84D-44DC-93F5-E73A3DA71F80}"/>
              </a:ext>
            </a:extLst>
          </p:cNvPr>
          <p:cNvSpPr txBox="1"/>
          <p:nvPr/>
        </p:nvSpPr>
        <p:spPr>
          <a:xfrm>
            <a:off x="8560904" y="2358887"/>
            <a:ext cx="32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Observar fondo, superficie y presencia de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64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3322</Words>
  <Application>Microsoft Office PowerPoint</Application>
  <PresentationFormat>Widescreen</PresentationFormat>
  <Paragraphs>583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Calibri</vt:lpstr>
      <vt:lpstr>Cambria</vt:lpstr>
      <vt:lpstr>Rockwell</vt:lpstr>
      <vt:lpstr>Rockwell Condensed</vt:lpstr>
      <vt:lpstr>Rockwell Extra Bold</vt:lpstr>
      <vt:lpstr>Symbol</vt:lpstr>
      <vt:lpstr>Tahoma</vt:lpstr>
      <vt:lpstr>Times New Roman</vt:lpstr>
      <vt:lpstr>Wingdings</vt:lpstr>
      <vt:lpstr>Letras en madera</vt:lpstr>
      <vt:lpstr>MÉTODOS DE IDENTIFICACIÓN BIOQUÍMICA</vt:lpstr>
      <vt:lpstr>ENZIMA</vt:lpstr>
      <vt:lpstr>CLASIFICACIÓN DE ENZIMAS</vt:lpstr>
      <vt:lpstr>PRUEBAS BIOQUÍMICAS CONVENCIONALES (TRADICIONALES)</vt:lpstr>
      <vt:lpstr>METABOLISMO DE CARBOHIDRATOS</vt:lpstr>
      <vt:lpstr>METABOLISMO DE CARBOHIDRATOS</vt:lpstr>
      <vt:lpstr>CALDO SACAROSA ROJO DE FENOL</vt:lpstr>
      <vt:lpstr>Agar HIERRO KLIGLER</vt:lpstr>
      <vt:lpstr>Interpretación</vt:lpstr>
      <vt:lpstr>RoJO DE METILO- VOGES-PROSKAUER</vt:lpstr>
      <vt:lpstr>PowerPoint Presentation</vt:lpstr>
      <vt:lpstr>PowerPoint Presentation</vt:lpstr>
      <vt:lpstr>CiTRATO DE SIMMONS</vt:lpstr>
      <vt:lpstr>MEDIO O-F O Hugh-LEIFSON</vt:lpstr>
      <vt:lpstr>METABOLISMO DE NITRÓGENO</vt:lpstr>
      <vt:lpstr>PowerPoint Presentation</vt:lpstr>
      <vt:lpstr>Detección de nitrito (NO2- )Reacción de Griess </vt:lpstr>
      <vt:lpstr>Metabolismo de la lISINA</vt:lpstr>
      <vt:lpstr>Interpretación</vt:lpstr>
      <vt:lpstr>METABOLISMO DE FENILALANINA</vt:lpstr>
      <vt:lpstr>CALDO UREA (CHRISTENSEN O SURRACO)</vt:lpstr>
      <vt:lpstr>MEDIOS RESULTADO TRIPLE</vt:lpstr>
      <vt:lpstr>MEDIO SIM</vt:lpstr>
      <vt:lpstr>TRIPLE RESULTADO EN SIM</vt:lpstr>
      <vt:lpstr>MEDIO MIO</vt:lpstr>
      <vt:lpstr>Triple resultado mio</vt:lpstr>
      <vt:lpstr>Ejercicio  Interpretación IMViC</vt:lpstr>
      <vt:lpstr>PRUEBAS COMPLEMENTARIAS</vt:lpstr>
      <vt:lpstr>PRUEBA CATALASA</vt:lpstr>
      <vt:lpstr>PRUEBA DE OXIDASA</vt:lpstr>
      <vt:lpstr>PRUEBA DE COAGULASA</vt:lpstr>
      <vt:lpstr>EXOENZIMAS</vt:lpstr>
      <vt:lpstr>EXOENZIMAS</vt:lpstr>
      <vt:lpstr>GELATINASA-HIDRÓLISIS DE GELATINA </vt:lpstr>
      <vt:lpstr>CASEINASA- AGAR LECHE DESCREMADA</vt:lpstr>
      <vt:lpstr>AMILASA- AGAR ALMIDÓN</vt:lpstr>
      <vt:lpstr>LIPASA-LECITINASA- AGAR BHI+YEMA DE HUEVO</vt:lpstr>
      <vt:lpstr>HEMOLISINA-AGAR SANGRE</vt:lpstr>
      <vt:lpstr>DNAsa</vt:lpstr>
      <vt:lpstr>TABLA DE RESULTADOS</vt:lpstr>
      <vt:lpstr>EVALUACIÓN DE RESULTADOS</vt:lpstr>
      <vt:lpstr>Interpreta los siguientes resultados</vt:lpstr>
      <vt:lpstr>SISTEMAS DE IDENTIFICACIÓN BIOQUÍMICA MINIATURIZADOS</vt:lpstr>
      <vt:lpstr>SISTEMA API</vt:lpstr>
      <vt:lpstr>SISTEMA API 20 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CASO 1</vt:lpstr>
      <vt:lpstr>PowerPoint Presentation</vt:lpstr>
      <vt:lpstr>CASO 2</vt:lpstr>
      <vt:lpstr>PowerPoint Presentation</vt:lpstr>
      <vt:lpstr>PRUEBAS CONVENCIONALES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IDENTIFICACIÓN BIOQUÍMICA</dc:title>
  <dc:creator>DANIEL RAMOS PEREZ</dc:creator>
  <cp:lastModifiedBy>DANIEL RAMOS PEREZ</cp:lastModifiedBy>
  <cp:revision>27</cp:revision>
  <dcterms:created xsi:type="dcterms:W3CDTF">2020-05-06T13:14:53Z</dcterms:created>
  <dcterms:modified xsi:type="dcterms:W3CDTF">2020-11-19T00:34:24Z</dcterms:modified>
</cp:coreProperties>
</file>