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34217B-B617-4AE0-8392-D557B6E348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5F8E754-322E-4B63-991F-A9E298425A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B5B9B9-A64B-4542-B981-F14CE41E7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4549-AB98-4D62-B527-83492C3789E6}" type="datetimeFigureOut">
              <a:rPr lang="es-MX" smtClean="0"/>
              <a:t>13/04/2020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F14745-7FA2-40C8-BC49-4D4FC79F4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4DAE3F-6C63-4A4B-9CE1-07D8AF0E2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0703B-3780-4225-BB46-20BE9C05B6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62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8F117F-F7B8-4A55-9D1C-6C8F8FD59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0FF09CF-9EAE-4281-BE82-6627B066C4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991DD6-48FF-415D-B00E-174133089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4549-AB98-4D62-B527-83492C3789E6}" type="datetimeFigureOut">
              <a:rPr lang="es-MX" smtClean="0"/>
              <a:t>13/04/2020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ED5B04-8659-4F1D-881D-CC5D6319B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041B15-F33A-4441-AAE1-2C6A81217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0703B-3780-4225-BB46-20BE9C05B6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9765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0DC90E6-089C-45B6-B1EB-D913E5D02A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023EDC-E80C-44D8-A69B-789284021D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435CDD-2FC4-4697-ADEA-0D69C865E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4549-AB98-4D62-B527-83492C3789E6}" type="datetimeFigureOut">
              <a:rPr lang="es-MX" smtClean="0"/>
              <a:t>13/04/2020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315A83-CCF5-497C-B95A-F66687A27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04CE05-A982-4032-910D-4BF757E5D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0703B-3780-4225-BB46-20BE9C05B6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4794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C32B90-EFE7-468F-A9EC-27F5D25D3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55FAC2-C015-4666-91C7-C644EE3170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7A9520-F8F0-4ECA-B4C0-8FB248A71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4549-AB98-4D62-B527-83492C3789E6}" type="datetimeFigureOut">
              <a:rPr lang="es-MX" smtClean="0"/>
              <a:t>13/04/2020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5C279F-A57D-4934-9E71-D7E0B7770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0DC0AC-394C-4911-AC96-C8F72A13B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0703B-3780-4225-BB46-20BE9C05B6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0355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5D75A4-6BE2-452E-A1EC-E8C2CF6D7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9A1C42B-CB70-43EE-8718-96A190FB6F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9F32EE-09F0-41D1-B353-79573F570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4549-AB98-4D62-B527-83492C3789E6}" type="datetimeFigureOut">
              <a:rPr lang="es-MX" smtClean="0"/>
              <a:t>13/04/2020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6E8FD6-6F64-436B-897A-ED2CBB62E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FF3C0C-B1A9-4C31-B51B-9ACDDF861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0703B-3780-4225-BB46-20BE9C05B6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1812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CF1435-9AEA-431B-AF02-0E0D594D6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B377C5-BA1E-4229-A12C-C75868DD78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F1CBC69-7821-4DE9-90FA-E7533CD1B6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C40177E-9A55-4DC5-B6AE-82F1B27D7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4549-AB98-4D62-B527-83492C3789E6}" type="datetimeFigureOut">
              <a:rPr lang="es-MX" smtClean="0"/>
              <a:t>13/04/2020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E22CEF-FE07-427E-B7AC-AE7BD9EDE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F703FE-C814-4A82-A10F-C882CD7A7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0703B-3780-4225-BB46-20BE9C05B6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7214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A19304-993B-48BB-8961-D6DE83B99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A2F1DFB-73B8-4344-835E-82ECBF5789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6AA5171-AFA4-4B43-8008-6B025EE6E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5A33001-B11D-444A-8997-7A60FEF4F9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14CC53D-7018-49E3-B1D0-EEF7C420D5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2AA44FA-D9E2-432A-AEDC-A123A34D9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4549-AB98-4D62-B527-83492C3789E6}" type="datetimeFigureOut">
              <a:rPr lang="es-MX" smtClean="0"/>
              <a:t>13/04/2020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71F0060-FC76-4817-AFF8-E36705E58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56BFAE3-6E6C-46F8-8127-F4729D76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0703B-3780-4225-BB46-20BE9C05B6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0611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FBD18A-6BFE-48D9-8905-74E6E7699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5481ECC-7790-4E49-88A6-38EFB5C89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4549-AB98-4D62-B527-83492C3789E6}" type="datetimeFigureOut">
              <a:rPr lang="es-MX" smtClean="0"/>
              <a:t>13/04/2020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87DFDE6-BB22-4A52-A177-8614A0C67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95CA453-FA91-4AB8-9242-4DEDA4281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0703B-3780-4225-BB46-20BE9C05B6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0055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1AE5BFA-1A6D-4183-89AC-4D3D5528E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4549-AB98-4D62-B527-83492C3789E6}" type="datetimeFigureOut">
              <a:rPr lang="es-MX" smtClean="0"/>
              <a:t>13/04/2020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FA1E76B-879D-4F9F-82C9-3009057DE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4CD6626-B89B-4D33-BB22-C6CA8B467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0703B-3780-4225-BB46-20BE9C05B6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4990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07F187-B43C-42BD-B585-0AAD999D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2B8BFA-440E-42A8-B8B2-302268A87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02B5258-1AC3-4C5F-A69E-BC433E234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3B6FED0-9795-4DF5-8BB1-97A0D7870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4549-AB98-4D62-B527-83492C3789E6}" type="datetimeFigureOut">
              <a:rPr lang="es-MX" smtClean="0"/>
              <a:t>13/04/2020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C609484-2FD0-49BE-A6C3-6A9A70132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5F41B3-AAB1-4BD9-BBE4-2C3A6A0DB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0703B-3780-4225-BB46-20BE9C05B6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578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20447D-03FB-4F77-ABFA-00EE34F2B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97B7031-15DE-4350-884D-7575F141F9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9D03392-F7A0-4886-BD55-C5902FDF15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2FFB3B5-C56A-49F2-9491-C477B6B94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4549-AB98-4D62-B527-83492C3789E6}" type="datetimeFigureOut">
              <a:rPr lang="es-MX" smtClean="0"/>
              <a:t>13/04/2020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2F5E9ED-72FF-4F96-BB97-51E2E9F3E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3289D61-45A1-444E-9E19-BEE527FEF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0703B-3780-4225-BB46-20BE9C05B6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3963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8FDDB0C-CBBC-4978-BB28-285A8FC9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0A4E380-0449-427B-BE90-568689DDB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8B4441-7950-4AC6-AF3D-F330187560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E4549-AB98-4D62-B527-83492C3789E6}" type="datetimeFigureOut">
              <a:rPr lang="es-MX" smtClean="0"/>
              <a:t>13/04/2020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A72003-A196-48EB-9631-6644D47AEE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B61194-7E41-4959-BCDF-60B3412937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0703B-3780-4225-BB46-20BE9C05B6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6434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A38F970-7980-4FBF-BBCD-9AC5C0A15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485" y="541337"/>
            <a:ext cx="8739218" cy="1068388"/>
          </a:xfrm>
        </p:spPr>
        <p:txBody>
          <a:bodyPr/>
          <a:lstStyle/>
          <a:p>
            <a:r>
              <a:rPr lang="es-MX" dirty="0"/>
              <a:t>Acidez de cationes metálicos</a:t>
            </a:r>
            <a:br>
              <a:rPr lang="es-MX" dirty="0"/>
            </a:br>
            <a:r>
              <a:rPr lang="es-MX" dirty="0"/>
              <a:t>Resultados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7F1B2801-441F-47DC-9FB8-B383EC7191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9218612" cy="3811588"/>
          </a:xfrm>
        </p:spPr>
        <p:txBody>
          <a:bodyPr/>
          <a:lstStyle/>
          <a:p>
            <a:r>
              <a:rPr lang="es-MX" dirty="0"/>
              <a:t>Primera parte</a:t>
            </a:r>
          </a:p>
          <a:p>
            <a:endParaRPr lang="es-MX" dirty="0"/>
          </a:p>
          <a:p>
            <a:endParaRPr lang="es-MX" dirty="0"/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791EACD9-4B68-4B59-ACCF-05B7428252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890387"/>
              </p:ext>
            </p:extLst>
          </p:nvPr>
        </p:nvGraphicFramePr>
        <p:xfrm>
          <a:off x="1188621" y="2479834"/>
          <a:ext cx="8127999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04012664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37603367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1279364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pH de la disolución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pH precipitación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908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Li </a:t>
                      </a:r>
                      <a:r>
                        <a:rPr lang="es-MX" baseline="300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4937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Mg </a:t>
                      </a:r>
                      <a:r>
                        <a:rPr lang="es-MX" baseline="30000" dirty="0"/>
                        <a:t>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2947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La </a:t>
                      </a:r>
                      <a:r>
                        <a:rPr lang="es-MX" baseline="30000" dirty="0"/>
                        <a:t>+3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0314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Zr </a:t>
                      </a:r>
                      <a:r>
                        <a:rPr lang="es-MX" baseline="30000" dirty="0"/>
                        <a:t>+4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2045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688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K</a:t>
                      </a:r>
                      <a:r>
                        <a:rPr lang="es-MX" baseline="300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9703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Zn </a:t>
                      </a:r>
                      <a:r>
                        <a:rPr lang="es-MX" baseline="30000" dirty="0"/>
                        <a:t>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2795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Al </a:t>
                      </a:r>
                      <a:r>
                        <a:rPr lang="es-MX" baseline="30000" dirty="0"/>
                        <a:t>+3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3025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Sn </a:t>
                      </a:r>
                      <a:r>
                        <a:rPr lang="es-MX" baseline="30000" dirty="0"/>
                        <a:t>+4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1460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6472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BF40FB4-AE63-40D8-9C81-59288D95AC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1413" y="823404"/>
            <a:ext cx="9630151" cy="1600200"/>
          </a:xfrm>
        </p:spPr>
        <p:txBody>
          <a:bodyPr/>
          <a:lstStyle/>
          <a:p>
            <a:r>
              <a:rPr lang="es-MX" dirty="0"/>
              <a:t>b) Elabora  una  </a:t>
            </a:r>
            <a:r>
              <a:rPr lang="es-MX" dirty="0" err="1"/>
              <a:t>hipótesis</a:t>
            </a:r>
            <a:r>
              <a:rPr lang="es-MX" dirty="0"/>
              <a:t>  acerca  de  cuál  crees  que  es  el  factor  responsable  de  las variaciones observadas en la acidez:</a:t>
            </a:r>
          </a:p>
          <a:p>
            <a:endParaRPr lang="es-MX" dirty="0"/>
          </a:p>
          <a:p>
            <a:r>
              <a:rPr lang="es-MX" dirty="0">
                <a:solidFill>
                  <a:srgbClr val="0070C0"/>
                </a:solidFill>
              </a:rPr>
              <a:t>En esta primera parte la variable es la carga</a:t>
            </a:r>
          </a:p>
        </p:txBody>
      </p:sp>
      <p:sp>
        <p:nvSpPr>
          <p:cNvPr id="5" name="Marcador de texto 3">
            <a:extLst>
              <a:ext uri="{FF2B5EF4-FFF2-40B4-BE49-F238E27FC236}">
                <a16:creationId xmlns:a16="http://schemas.microsoft.com/office/drawing/2014/main" id="{3D8C4550-0395-4004-A557-3E6209D99844}"/>
              </a:ext>
            </a:extLst>
          </p:cNvPr>
          <p:cNvSpPr txBox="1">
            <a:spLocks/>
          </p:cNvSpPr>
          <p:nvPr/>
        </p:nvSpPr>
        <p:spPr>
          <a:xfrm>
            <a:off x="787999" y="2702341"/>
            <a:ext cx="9403563" cy="20019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/>
              <a:t>c) Considerando que un ion metálico (M) en disolución acuosa está en la forma [M(H</a:t>
            </a:r>
            <a:r>
              <a:rPr lang="es-MX" baseline="-25000" dirty="0"/>
              <a:t>2</a:t>
            </a:r>
            <a:r>
              <a:rPr lang="es-MX" dirty="0"/>
              <a:t>O)</a:t>
            </a:r>
            <a:r>
              <a:rPr lang="es-MX" baseline="-25000" dirty="0"/>
              <a:t>6</a:t>
            </a:r>
            <a:r>
              <a:rPr lang="es-MX" dirty="0"/>
              <a:t>] n+, escribe los productos de la reacción de hidrólisis (que es la que da lugar a la acidez del catión):</a:t>
            </a:r>
          </a:p>
          <a:p>
            <a:endParaRPr lang="es-MX" dirty="0"/>
          </a:p>
          <a:p>
            <a:r>
              <a:rPr lang="es-MX" dirty="0">
                <a:solidFill>
                  <a:srgbClr val="0070C0"/>
                </a:solidFill>
              </a:rPr>
              <a:t>[M(H</a:t>
            </a:r>
            <a:r>
              <a:rPr lang="es-MX" baseline="-25000" dirty="0">
                <a:solidFill>
                  <a:srgbClr val="0070C0"/>
                </a:solidFill>
              </a:rPr>
              <a:t>2</a:t>
            </a:r>
            <a:r>
              <a:rPr lang="es-MX" dirty="0">
                <a:solidFill>
                  <a:srgbClr val="0070C0"/>
                </a:solidFill>
              </a:rPr>
              <a:t>O)</a:t>
            </a:r>
            <a:r>
              <a:rPr lang="es-MX" baseline="-25000" dirty="0">
                <a:solidFill>
                  <a:srgbClr val="0070C0"/>
                </a:solidFill>
              </a:rPr>
              <a:t>6</a:t>
            </a:r>
            <a:r>
              <a:rPr lang="es-MX" dirty="0">
                <a:solidFill>
                  <a:srgbClr val="0070C0"/>
                </a:solidFill>
              </a:rPr>
              <a:t>] </a:t>
            </a:r>
            <a:r>
              <a:rPr lang="es-MX" baseline="30000" dirty="0">
                <a:solidFill>
                  <a:srgbClr val="0070C0"/>
                </a:solidFill>
              </a:rPr>
              <a:t>n+</a:t>
            </a:r>
            <a:r>
              <a:rPr lang="es-MX" dirty="0">
                <a:solidFill>
                  <a:srgbClr val="0070C0"/>
                </a:solidFill>
              </a:rPr>
              <a:t>              </a:t>
            </a:r>
            <a:r>
              <a:rPr lang="es-MX" dirty="0">
                <a:solidFill>
                  <a:srgbClr val="0070C0"/>
                </a:solidFill>
                <a:sym typeface="Symbol" panose="05050102010706020507" pitchFamily="18" charset="2"/>
              </a:rPr>
              <a:t></a:t>
            </a:r>
            <a:r>
              <a:rPr lang="es-MX" dirty="0">
                <a:solidFill>
                  <a:srgbClr val="0070C0"/>
                </a:solidFill>
              </a:rPr>
              <a:t> M(H</a:t>
            </a:r>
            <a:r>
              <a:rPr lang="es-MX" baseline="-25000" dirty="0">
                <a:solidFill>
                  <a:srgbClr val="0070C0"/>
                </a:solidFill>
              </a:rPr>
              <a:t>2</a:t>
            </a:r>
            <a:r>
              <a:rPr lang="es-MX" dirty="0">
                <a:solidFill>
                  <a:srgbClr val="0070C0"/>
                </a:solidFill>
              </a:rPr>
              <a:t>O)</a:t>
            </a:r>
            <a:r>
              <a:rPr lang="es-MX" baseline="-25000" dirty="0">
                <a:solidFill>
                  <a:srgbClr val="0070C0"/>
                </a:solidFill>
              </a:rPr>
              <a:t>5</a:t>
            </a:r>
            <a:r>
              <a:rPr lang="es-MX" dirty="0">
                <a:solidFill>
                  <a:srgbClr val="0070C0"/>
                </a:solidFill>
              </a:rPr>
              <a:t>(OH) </a:t>
            </a:r>
            <a:r>
              <a:rPr lang="es-MX" dirty="0">
                <a:solidFill>
                  <a:srgbClr val="0070C0"/>
                </a:solidFill>
                <a:sym typeface="Symbol" panose="05050102010706020507" pitchFamily="18" charset="2"/>
              </a:rPr>
              <a:t></a:t>
            </a:r>
            <a:r>
              <a:rPr lang="es-MX" dirty="0">
                <a:solidFill>
                  <a:srgbClr val="0070C0"/>
                </a:solidFill>
              </a:rPr>
              <a:t>  </a:t>
            </a:r>
            <a:r>
              <a:rPr lang="es-MX" baseline="30000" dirty="0">
                <a:solidFill>
                  <a:srgbClr val="0070C0"/>
                </a:solidFill>
              </a:rPr>
              <a:t>n-1</a:t>
            </a:r>
            <a:r>
              <a:rPr lang="es-MX" dirty="0">
                <a:solidFill>
                  <a:srgbClr val="0070C0"/>
                </a:solidFill>
              </a:rPr>
              <a:t>  + H</a:t>
            </a:r>
            <a:r>
              <a:rPr lang="es-MX" baseline="30000" dirty="0">
                <a:solidFill>
                  <a:srgbClr val="0070C0"/>
                </a:solidFill>
              </a:rPr>
              <a:t>+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44771474-95A4-410D-9342-E23DE169C197}"/>
              </a:ext>
            </a:extLst>
          </p:cNvPr>
          <p:cNvCxnSpPr>
            <a:cxnSpLocks/>
          </p:cNvCxnSpPr>
          <p:nvPr/>
        </p:nvCxnSpPr>
        <p:spPr>
          <a:xfrm>
            <a:off x="2041864" y="3817398"/>
            <a:ext cx="3639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ángulo 1">
            <a:extLst>
              <a:ext uri="{FF2B5EF4-FFF2-40B4-BE49-F238E27FC236}">
                <a16:creationId xmlns:a16="http://schemas.microsoft.com/office/drawing/2014/main" id="{5E68488D-9D63-4916-B33F-EA57E4F8394E}"/>
              </a:ext>
            </a:extLst>
          </p:cNvPr>
          <p:cNvSpPr/>
          <p:nvPr/>
        </p:nvSpPr>
        <p:spPr>
          <a:xfrm>
            <a:off x="787999" y="4613660"/>
            <a:ext cx="46121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MX" dirty="0">
                <a:solidFill>
                  <a:srgbClr val="7030A0"/>
                </a:solidFill>
              </a:rPr>
              <a:t>[M(H</a:t>
            </a:r>
            <a:r>
              <a:rPr lang="es-MX" baseline="-25000" dirty="0">
                <a:solidFill>
                  <a:srgbClr val="7030A0"/>
                </a:solidFill>
              </a:rPr>
              <a:t>2</a:t>
            </a:r>
            <a:r>
              <a:rPr lang="es-MX" dirty="0">
                <a:solidFill>
                  <a:srgbClr val="7030A0"/>
                </a:solidFill>
              </a:rPr>
              <a:t>O)</a:t>
            </a:r>
            <a:r>
              <a:rPr lang="es-MX" baseline="-25000" dirty="0">
                <a:solidFill>
                  <a:srgbClr val="7030A0"/>
                </a:solidFill>
              </a:rPr>
              <a:t>6</a:t>
            </a:r>
            <a:r>
              <a:rPr lang="es-MX" dirty="0">
                <a:solidFill>
                  <a:srgbClr val="7030A0"/>
                </a:solidFill>
              </a:rPr>
              <a:t>] </a:t>
            </a:r>
            <a:r>
              <a:rPr lang="es-MX" baseline="30000" dirty="0">
                <a:solidFill>
                  <a:srgbClr val="7030A0"/>
                </a:solidFill>
              </a:rPr>
              <a:t>n+</a:t>
            </a:r>
            <a:r>
              <a:rPr lang="es-MX" dirty="0">
                <a:solidFill>
                  <a:srgbClr val="7030A0"/>
                </a:solidFill>
              </a:rPr>
              <a:t>              </a:t>
            </a:r>
            <a:r>
              <a:rPr lang="es-MX" dirty="0">
                <a:solidFill>
                  <a:srgbClr val="7030A0"/>
                </a:solidFill>
                <a:sym typeface="Symbol" panose="05050102010706020507" pitchFamily="18" charset="2"/>
              </a:rPr>
              <a:t></a:t>
            </a:r>
            <a:r>
              <a:rPr lang="es-MX" dirty="0">
                <a:solidFill>
                  <a:srgbClr val="7030A0"/>
                </a:solidFill>
              </a:rPr>
              <a:t> M(H</a:t>
            </a:r>
            <a:r>
              <a:rPr lang="es-MX" baseline="-25000" dirty="0">
                <a:solidFill>
                  <a:srgbClr val="7030A0"/>
                </a:solidFill>
              </a:rPr>
              <a:t>2</a:t>
            </a:r>
            <a:r>
              <a:rPr lang="es-MX" dirty="0">
                <a:solidFill>
                  <a:srgbClr val="7030A0"/>
                </a:solidFill>
              </a:rPr>
              <a:t>O)</a:t>
            </a:r>
            <a:r>
              <a:rPr lang="es-MX" baseline="-25000" dirty="0">
                <a:solidFill>
                  <a:srgbClr val="7030A0"/>
                </a:solidFill>
              </a:rPr>
              <a:t>4</a:t>
            </a:r>
            <a:r>
              <a:rPr lang="es-MX" dirty="0">
                <a:solidFill>
                  <a:srgbClr val="7030A0"/>
                </a:solidFill>
              </a:rPr>
              <a:t>(OH)</a:t>
            </a:r>
            <a:r>
              <a:rPr lang="es-MX" baseline="-25000" dirty="0">
                <a:solidFill>
                  <a:srgbClr val="7030A0"/>
                </a:solidFill>
              </a:rPr>
              <a:t>2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>
                <a:solidFill>
                  <a:srgbClr val="7030A0"/>
                </a:solidFill>
                <a:sym typeface="Symbol" panose="05050102010706020507" pitchFamily="18" charset="2"/>
              </a:rPr>
              <a:t></a:t>
            </a:r>
            <a:r>
              <a:rPr lang="es-MX" dirty="0">
                <a:solidFill>
                  <a:srgbClr val="7030A0"/>
                </a:solidFill>
              </a:rPr>
              <a:t>  </a:t>
            </a:r>
            <a:r>
              <a:rPr lang="es-MX" baseline="30000" dirty="0">
                <a:solidFill>
                  <a:srgbClr val="7030A0"/>
                </a:solidFill>
              </a:rPr>
              <a:t>n-2</a:t>
            </a:r>
            <a:r>
              <a:rPr lang="es-MX" dirty="0">
                <a:solidFill>
                  <a:srgbClr val="7030A0"/>
                </a:solidFill>
              </a:rPr>
              <a:t>  + 2 H</a:t>
            </a:r>
            <a:r>
              <a:rPr lang="es-MX" baseline="30000" dirty="0">
                <a:solidFill>
                  <a:srgbClr val="7030A0"/>
                </a:solidFill>
              </a:rPr>
              <a:t>+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30E3121-835B-4A44-B237-A7D78F57EFB8}"/>
              </a:ext>
            </a:extLst>
          </p:cNvPr>
          <p:cNvSpPr/>
          <p:nvPr/>
        </p:nvSpPr>
        <p:spPr>
          <a:xfrm>
            <a:off x="787998" y="5087135"/>
            <a:ext cx="46121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MX" dirty="0">
                <a:solidFill>
                  <a:srgbClr val="7030A0"/>
                </a:solidFill>
              </a:rPr>
              <a:t>[M(H</a:t>
            </a:r>
            <a:r>
              <a:rPr lang="es-MX" baseline="-25000" dirty="0">
                <a:solidFill>
                  <a:srgbClr val="7030A0"/>
                </a:solidFill>
              </a:rPr>
              <a:t>2</a:t>
            </a:r>
            <a:r>
              <a:rPr lang="es-MX" dirty="0">
                <a:solidFill>
                  <a:srgbClr val="7030A0"/>
                </a:solidFill>
              </a:rPr>
              <a:t>O)</a:t>
            </a:r>
            <a:r>
              <a:rPr lang="es-MX" baseline="-25000" dirty="0">
                <a:solidFill>
                  <a:srgbClr val="7030A0"/>
                </a:solidFill>
              </a:rPr>
              <a:t>6</a:t>
            </a:r>
            <a:r>
              <a:rPr lang="es-MX" dirty="0">
                <a:solidFill>
                  <a:srgbClr val="7030A0"/>
                </a:solidFill>
              </a:rPr>
              <a:t>] </a:t>
            </a:r>
            <a:r>
              <a:rPr lang="es-MX" baseline="30000" dirty="0">
                <a:solidFill>
                  <a:srgbClr val="7030A0"/>
                </a:solidFill>
              </a:rPr>
              <a:t>n+</a:t>
            </a:r>
            <a:r>
              <a:rPr lang="es-MX" dirty="0">
                <a:solidFill>
                  <a:srgbClr val="7030A0"/>
                </a:solidFill>
              </a:rPr>
              <a:t>              </a:t>
            </a:r>
            <a:r>
              <a:rPr lang="es-MX" dirty="0">
                <a:solidFill>
                  <a:srgbClr val="7030A0"/>
                </a:solidFill>
                <a:sym typeface="Symbol" panose="05050102010706020507" pitchFamily="18" charset="2"/>
              </a:rPr>
              <a:t></a:t>
            </a:r>
            <a:r>
              <a:rPr lang="es-MX" dirty="0">
                <a:solidFill>
                  <a:srgbClr val="7030A0"/>
                </a:solidFill>
              </a:rPr>
              <a:t> M(H</a:t>
            </a:r>
            <a:r>
              <a:rPr lang="es-MX" baseline="-25000" dirty="0">
                <a:solidFill>
                  <a:srgbClr val="7030A0"/>
                </a:solidFill>
              </a:rPr>
              <a:t>2</a:t>
            </a:r>
            <a:r>
              <a:rPr lang="es-MX" dirty="0">
                <a:solidFill>
                  <a:srgbClr val="7030A0"/>
                </a:solidFill>
              </a:rPr>
              <a:t>O)</a:t>
            </a:r>
            <a:r>
              <a:rPr lang="es-MX" baseline="-25000" dirty="0">
                <a:solidFill>
                  <a:srgbClr val="7030A0"/>
                </a:solidFill>
              </a:rPr>
              <a:t>3</a:t>
            </a:r>
            <a:r>
              <a:rPr lang="es-MX" dirty="0">
                <a:solidFill>
                  <a:srgbClr val="7030A0"/>
                </a:solidFill>
              </a:rPr>
              <a:t>(OH)</a:t>
            </a:r>
            <a:r>
              <a:rPr lang="es-MX" baseline="-25000" dirty="0">
                <a:solidFill>
                  <a:srgbClr val="7030A0"/>
                </a:solidFill>
              </a:rPr>
              <a:t>3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>
                <a:solidFill>
                  <a:srgbClr val="7030A0"/>
                </a:solidFill>
                <a:sym typeface="Symbol" panose="05050102010706020507" pitchFamily="18" charset="2"/>
              </a:rPr>
              <a:t></a:t>
            </a:r>
            <a:r>
              <a:rPr lang="es-MX" dirty="0">
                <a:solidFill>
                  <a:srgbClr val="7030A0"/>
                </a:solidFill>
              </a:rPr>
              <a:t>  </a:t>
            </a:r>
            <a:r>
              <a:rPr lang="es-MX" baseline="30000" dirty="0">
                <a:solidFill>
                  <a:srgbClr val="7030A0"/>
                </a:solidFill>
              </a:rPr>
              <a:t>n-3</a:t>
            </a:r>
            <a:r>
              <a:rPr lang="es-MX" dirty="0">
                <a:solidFill>
                  <a:srgbClr val="7030A0"/>
                </a:solidFill>
              </a:rPr>
              <a:t>  + 3 H</a:t>
            </a:r>
            <a:r>
              <a:rPr lang="es-MX" baseline="30000" dirty="0">
                <a:solidFill>
                  <a:srgbClr val="7030A0"/>
                </a:solidFill>
              </a:rPr>
              <a:t>+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ECA8887F-4784-4F7C-A4B1-2C66D61D9592}"/>
              </a:ext>
            </a:extLst>
          </p:cNvPr>
          <p:cNvSpPr/>
          <p:nvPr/>
        </p:nvSpPr>
        <p:spPr>
          <a:xfrm>
            <a:off x="787999" y="5472458"/>
            <a:ext cx="46121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MX" dirty="0">
                <a:solidFill>
                  <a:srgbClr val="7030A0"/>
                </a:solidFill>
              </a:rPr>
              <a:t>[M(H</a:t>
            </a:r>
            <a:r>
              <a:rPr lang="es-MX" baseline="-25000" dirty="0">
                <a:solidFill>
                  <a:srgbClr val="7030A0"/>
                </a:solidFill>
              </a:rPr>
              <a:t>2</a:t>
            </a:r>
            <a:r>
              <a:rPr lang="es-MX" dirty="0">
                <a:solidFill>
                  <a:srgbClr val="7030A0"/>
                </a:solidFill>
              </a:rPr>
              <a:t>O)</a:t>
            </a:r>
            <a:r>
              <a:rPr lang="es-MX" baseline="-25000" dirty="0">
                <a:solidFill>
                  <a:srgbClr val="7030A0"/>
                </a:solidFill>
              </a:rPr>
              <a:t>6</a:t>
            </a:r>
            <a:r>
              <a:rPr lang="es-MX" dirty="0">
                <a:solidFill>
                  <a:srgbClr val="7030A0"/>
                </a:solidFill>
              </a:rPr>
              <a:t>] </a:t>
            </a:r>
            <a:r>
              <a:rPr lang="es-MX" baseline="30000" dirty="0">
                <a:solidFill>
                  <a:srgbClr val="7030A0"/>
                </a:solidFill>
              </a:rPr>
              <a:t>n+</a:t>
            </a:r>
            <a:r>
              <a:rPr lang="es-MX" dirty="0">
                <a:solidFill>
                  <a:srgbClr val="7030A0"/>
                </a:solidFill>
              </a:rPr>
              <a:t>              </a:t>
            </a:r>
            <a:r>
              <a:rPr lang="es-MX" dirty="0">
                <a:solidFill>
                  <a:srgbClr val="7030A0"/>
                </a:solidFill>
                <a:sym typeface="Symbol" panose="05050102010706020507" pitchFamily="18" charset="2"/>
              </a:rPr>
              <a:t></a:t>
            </a:r>
            <a:r>
              <a:rPr lang="es-MX" dirty="0">
                <a:solidFill>
                  <a:srgbClr val="7030A0"/>
                </a:solidFill>
              </a:rPr>
              <a:t> M(H</a:t>
            </a:r>
            <a:r>
              <a:rPr lang="es-MX" baseline="-25000" dirty="0">
                <a:solidFill>
                  <a:srgbClr val="7030A0"/>
                </a:solidFill>
              </a:rPr>
              <a:t>2</a:t>
            </a:r>
            <a:r>
              <a:rPr lang="es-MX" dirty="0">
                <a:solidFill>
                  <a:srgbClr val="7030A0"/>
                </a:solidFill>
              </a:rPr>
              <a:t>O)</a:t>
            </a:r>
            <a:r>
              <a:rPr lang="es-MX" baseline="-25000" dirty="0">
                <a:solidFill>
                  <a:srgbClr val="7030A0"/>
                </a:solidFill>
              </a:rPr>
              <a:t>2</a:t>
            </a:r>
            <a:r>
              <a:rPr lang="es-MX" dirty="0">
                <a:solidFill>
                  <a:srgbClr val="7030A0"/>
                </a:solidFill>
              </a:rPr>
              <a:t>(OH)</a:t>
            </a:r>
            <a:r>
              <a:rPr lang="es-MX" baseline="-25000" dirty="0">
                <a:solidFill>
                  <a:srgbClr val="7030A0"/>
                </a:solidFill>
              </a:rPr>
              <a:t>4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>
                <a:solidFill>
                  <a:srgbClr val="7030A0"/>
                </a:solidFill>
                <a:sym typeface="Symbol" panose="05050102010706020507" pitchFamily="18" charset="2"/>
              </a:rPr>
              <a:t></a:t>
            </a:r>
            <a:r>
              <a:rPr lang="es-MX" dirty="0">
                <a:solidFill>
                  <a:srgbClr val="7030A0"/>
                </a:solidFill>
              </a:rPr>
              <a:t>  </a:t>
            </a:r>
            <a:r>
              <a:rPr lang="es-MX" baseline="30000" dirty="0">
                <a:solidFill>
                  <a:srgbClr val="7030A0"/>
                </a:solidFill>
              </a:rPr>
              <a:t>n-4</a:t>
            </a:r>
            <a:r>
              <a:rPr lang="es-MX" dirty="0">
                <a:solidFill>
                  <a:srgbClr val="7030A0"/>
                </a:solidFill>
              </a:rPr>
              <a:t>  + 4 H</a:t>
            </a:r>
            <a:r>
              <a:rPr lang="es-MX" baseline="30000" dirty="0">
                <a:solidFill>
                  <a:srgbClr val="7030A0"/>
                </a:solidFill>
              </a:rPr>
              <a:t>+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A01FAC3B-70EB-4520-B69C-C3B713D292D4}"/>
              </a:ext>
            </a:extLst>
          </p:cNvPr>
          <p:cNvCxnSpPr>
            <a:cxnSpLocks/>
          </p:cNvCxnSpPr>
          <p:nvPr/>
        </p:nvCxnSpPr>
        <p:spPr>
          <a:xfrm>
            <a:off x="2135079" y="4817561"/>
            <a:ext cx="3639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6AE9E55C-1106-420F-81EA-E46745967B3F}"/>
              </a:ext>
            </a:extLst>
          </p:cNvPr>
          <p:cNvCxnSpPr>
            <a:cxnSpLocks/>
          </p:cNvCxnSpPr>
          <p:nvPr/>
        </p:nvCxnSpPr>
        <p:spPr>
          <a:xfrm>
            <a:off x="2133598" y="5274760"/>
            <a:ext cx="3639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77D6EE6A-90BD-4D9E-98D9-1C30AA5644D8}"/>
              </a:ext>
            </a:extLst>
          </p:cNvPr>
          <p:cNvCxnSpPr>
            <a:cxnSpLocks/>
          </p:cNvCxnSpPr>
          <p:nvPr/>
        </p:nvCxnSpPr>
        <p:spPr>
          <a:xfrm>
            <a:off x="2133598" y="5661563"/>
            <a:ext cx="3639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lipse 2">
            <a:extLst>
              <a:ext uri="{FF2B5EF4-FFF2-40B4-BE49-F238E27FC236}">
                <a16:creationId xmlns:a16="http://schemas.microsoft.com/office/drawing/2014/main" id="{6F4971BB-4D10-4D3E-A6B2-C5989E8A4161}"/>
              </a:ext>
            </a:extLst>
          </p:cNvPr>
          <p:cNvSpPr/>
          <p:nvPr/>
        </p:nvSpPr>
        <p:spPr>
          <a:xfrm>
            <a:off x="4734333" y="4515411"/>
            <a:ext cx="665825" cy="1367444"/>
          </a:xfrm>
          <a:prstGeom prst="ellipse">
            <a:avLst/>
          </a:prstGeom>
          <a:noFill/>
          <a:ln w="349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00E7159-C00D-4315-8549-CB2A95C5CA7D}"/>
              </a:ext>
            </a:extLst>
          </p:cNvPr>
          <p:cNvSpPr txBox="1"/>
          <p:nvPr/>
        </p:nvSpPr>
        <p:spPr>
          <a:xfrm>
            <a:off x="6448425" y="4515411"/>
            <a:ext cx="3608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Por esto es que a mayor carga, mayor acidez</a:t>
            </a:r>
          </a:p>
        </p:txBody>
      </p:sp>
    </p:spTree>
    <p:extLst>
      <p:ext uri="{BB962C8B-B14F-4D97-AF65-F5344CB8AC3E}">
        <p14:creationId xmlns:p14="http://schemas.microsoft.com/office/powerpoint/2010/main" val="1977332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FB2769-682B-4F87-887C-4B7708D83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476" y="426128"/>
            <a:ext cx="3932237" cy="690238"/>
          </a:xfrm>
        </p:spPr>
        <p:txBody>
          <a:bodyPr/>
          <a:lstStyle/>
          <a:p>
            <a:r>
              <a:rPr lang="es-MX" dirty="0"/>
              <a:t>2ª parte</a:t>
            </a:r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E9180A96-3940-48A9-B0DE-528ADF7EAF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2079908"/>
              </p:ext>
            </p:extLst>
          </p:nvPr>
        </p:nvGraphicFramePr>
        <p:xfrm>
          <a:off x="3124940" y="566293"/>
          <a:ext cx="605716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060">
                  <a:extLst>
                    <a:ext uri="{9D8B030D-6E8A-4147-A177-3AD203B41FA5}">
                      <a16:colId xmlns:a16="http://schemas.microsoft.com/office/drawing/2014/main" val="3483713303"/>
                    </a:ext>
                  </a:extLst>
                </a:gridCol>
                <a:gridCol w="3086100">
                  <a:extLst>
                    <a:ext uri="{9D8B030D-6E8A-4147-A177-3AD203B41FA5}">
                      <a16:colId xmlns:a16="http://schemas.microsoft.com/office/drawing/2014/main" val="28714754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s-MX" dirty="0" err="1"/>
                        <a:t>Cation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pH precipitación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413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Li </a:t>
                      </a:r>
                      <a:r>
                        <a:rPr lang="es-MX" baseline="300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741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err="1"/>
                        <a:t>Na</a:t>
                      </a:r>
                      <a:r>
                        <a:rPr lang="es-MX" dirty="0"/>
                        <a:t> </a:t>
                      </a:r>
                      <a:r>
                        <a:rPr lang="es-MX" baseline="300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6621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K </a:t>
                      </a:r>
                      <a:r>
                        <a:rPr lang="es-MX" baseline="300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0229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Ag </a:t>
                      </a:r>
                      <a:r>
                        <a:rPr lang="es-MX" baseline="300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Es el único que precipita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785828"/>
                  </a:ext>
                </a:extLst>
              </a:tr>
            </a:tbl>
          </a:graphicData>
        </a:graphic>
      </p:graphicFrame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6305C4C7-14B5-409D-BE48-920A9CD3E9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7922033"/>
              </p:ext>
            </p:extLst>
          </p:nvPr>
        </p:nvGraphicFramePr>
        <p:xfrm>
          <a:off x="1889958" y="3852398"/>
          <a:ext cx="6481685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59291083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646689454"/>
                    </a:ext>
                  </a:extLst>
                </a:gridCol>
                <a:gridCol w="1981693">
                  <a:extLst>
                    <a:ext uri="{9D8B030D-6E8A-4147-A177-3AD203B41FA5}">
                      <a16:colId xmlns:a16="http://schemas.microsoft.com/office/drawing/2014/main" val="3133429575"/>
                    </a:ext>
                  </a:extLst>
                </a:gridCol>
                <a:gridCol w="1180730">
                  <a:extLst>
                    <a:ext uri="{9D8B030D-6E8A-4147-A177-3AD203B41FA5}">
                      <a16:colId xmlns:a16="http://schemas.microsoft.com/office/drawing/2014/main" val="3936008432"/>
                    </a:ext>
                  </a:extLst>
                </a:gridCol>
                <a:gridCol w="1287262">
                  <a:extLst>
                    <a:ext uri="{9D8B030D-6E8A-4147-A177-3AD203B41FA5}">
                      <a16:colId xmlns:a16="http://schemas.microsoft.com/office/drawing/2014/main" val="21588562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s-MX" dirty="0"/>
                        <a:t>catión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Radio iónico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Electronegatividad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Energía de ionización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Afinidad electrónica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989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Li </a:t>
                      </a:r>
                      <a:r>
                        <a:rPr lang="es-MX" baseline="300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0.068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520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49.6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169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err="1"/>
                        <a:t>Na</a:t>
                      </a:r>
                      <a:r>
                        <a:rPr lang="es-MX" dirty="0"/>
                        <a:t> </a:t>
                      </a:r>
                      <a:r>
                        <a:rPr lang="es-MX" baseline="300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0.095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0.9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496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52.9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2878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K </a:t>
                      </a:r>
                      <a:r>
                        <a:rPr lang="es-MX" baseline="300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0.133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419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48.4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6021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Ag </a:t>
                      </a:r>
                      <a:r>
                        <a:rPr lang="es-MX" baseline="300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0.126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1.9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731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125.6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189142"/>
                  </a:ext>
                </a:extLst>
              </a:tr>
            </a:tbl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4723A977-7783-45C1-AF5C-931940DC6F46}"/>
              </a:ext>
            </a:extLst>
          </p:cNvPr>
          <p:cNvSpPr txBox="1"/>
          <p:nvPr/>
        </p:nvSpPr>
        <p:spPr>
          <a:xfrm>
            <a:off x="1269506" y="2627790"/>
            <a:ext cx="85136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err="1"/>
              <a:t>Hipotesis</a:t>
            </a:r>
            <a:r>
              <a:rPr lang="es-MX" dirty="0"/>
              <a:t>: Cual es la variables que determina la acidez de los cationes monovalentes?</a:t>
            </a:r>
          </a:p>
          <a:p>
            <a:endParaRPr lang="es-MX" dirty="0"/>
          </a:p>
          <a:p>
            <a:r>
              <a:rPr lang="es-MX" dirty="0"/>
              <a:t>Es necesario análisis propiedades periódicas de los elementos empleados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BD02306-117B-4257-AF11-6EF979A26470}"/>
              </a:ext>
            </a:extLst>
          </p:cNvPr>
          <p:cNvSpPr txBox="1"/>
          <p:nvPr/>
        </p:nvSpPr>
        <p:spPr>
          <a:xfrm>
            <a:off x="8913181" y="3737499"/>
            <a:ext cx="267217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Recuerden que en este caso se trata de cationes monovalentes, por lo tanto emplearemos los datos de radio iónico para el catión </a:t>
            </a:r>
            <a:r>
              <a:rPr lang="es-MX" baseline="30000" dirty="0"/>
              <a:t>+1</a:t>
            </a:r>
            <a:r>
              <a:rPr lang="es-MX" dirty="0"/>
              <a:t>, y la primera energía de ionización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7C82A46-2B88-45DF-AC6A-3891C9B2C0C2}"/>
              </a:ext>
            </a:extLst>
          </p:cNvPr>
          <p:cNvSpPr txBox="1"/>
          <p:nvPr/>
        </p:nvSpPr>
        <p:spPr>
          <a:xfrm>
            <a:off x="552450" y="6324600"/>
            <a:ext cx="7953375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Pregunta 1: Cual es la variable que determina la acidez de los cationes </a:t>
            </a:r>
            <a:r>
              <a:rPr lang="es-MX" dirty="0" err="1"/>
              <a:t>metalicos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22349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a 5">
            <a:extLst>
              <a:ext uri="{FF2B5EF4-FFF2-40B4-BE49-F238E27FC236}">
                <a16:creationId xmlns:a16="http://schemas.microsoft.com/office/drawing/2014/main" id="{AE405FA7-42F6-4B77-8428-757B9553CB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8414998"/>
              </p:ext>
            </p:extLst>
          </p:nvPr>
        </p:nvGraphicFramePr>
        <p:xfrm>
          <a:off x="3124940" y="566293"/>
          <a:ext cx="605716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060">
                  <a:extLst>
                    <a:ext uri="{9D8B030D-6E8A-4147-A177-3AD203B41FA5}">
                      <a16:colId xmlns:a16="http://schemas.microsoft.com/office/drawing/2014/main" val="3483713303"/>
                    </a:ext>
                  </a:extLst>
                </a:gridCol>
                <a:gridCol w="3086100">
                  <a:extLst>
                    <a:ext uri="{9D8B030D-6E8A-4147-A177-3AD203B41FA5}">
                      <a16:colId xmlns:a16="http://schemas.microsoft.com/office/drawing/2014/main" val="28714754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s-MX" dirty="0" err="1"/>
                        <a:t>Cation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pH precipitación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413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Mg </a:t>
                      </a:r>
                      <a:r>
                        <a:rPr lang="es-MX" baseline="30000" dirty="0"/>
                        <a:t>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741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Zn </a:t>
                      </a:r>
                      <a:r>
                        <a:rPr lang="es-MX" baseline="30000" dirty="0"/>
                        <a:t>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6621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Pb </a:t>
                      </a:r>
                      <a:r>
                        <a:rPr lang="es-MX" baseline="30000" dirty="0"/>
                        <a:t>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0229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Hg </a:t>
                      </a:r>
                      <a:r>
                        <a:rPr lang="es-MX" baseline="30000" dirty="0"/>
                        <a:t>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785828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4E37DFDF-52F2-4477-B6B9-BBCC7CAB7CF6}"/>
              </a:ext>
            </a:extLst>
          </p:cNvPr>
          <p:cNvSpPr txBox="1"/>
          <p:nvPr/>
        </p:nvSpPr>
        <p:spPr>
          <a:xfrm>
            <a:off x="1269506" y="2627790"/>
            <a:ext cx="85136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Pregunta 2: Se corrobora la </a:t>
            </a:r>
            <a:r>
              <a:rPr lang="es-MX" dirty="0" err="1"/>
              <a:t>hipotesis</a:t>
            </a:r>
            <a:r>
              <a:rPr lang="es-MX" dirty="0"/>
              <a:t>?</a:t>
            </a:r>
          </a:p>
          <a:p>
            <a:endParaRPr lang="es-MX" dirty="0"/>
          </a:p>
          <a:p>
            <a:r>
              <a:rPr lang="es-MX" dirty="0"/>
              <a:t>Es necesario análisis propiedades periódicas de los elementos empleados</a:t>
            </a:r>
          </a:p>
        </p:txBody>
      </p:sp>
      <p:graphicFrame>
        <p:nvGraphicFramePr>
          <p:cNvPr id="11" name="Tabla 7">
            <a:extLst>
              <a:ext uri="{FF2B5EF4-FFF2-40B4-BE49-F238E27FC236}">
                <a16:creationId xmlns:a16="http://schemas.microsoft.com/office/drawing/2014/main" id="{A4F30D66-4294-4280-BA05-2C166EA89D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799443"/>
              </p:ext>
            </p:extLst>
          </p:nvPr>
        </p:nvGraphicFramePr>
        <p:xfrm>
          <a:off x="1889958" y="3852398"/>
          <a:ext cx="6481685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59291083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646689454"/>
                    </a:ext>
                  </a:extLst>
                </a:gridCol>
                <a:gridCol w="1981693">
                  <a:extLst>
                    <a:ext uri="{9D8B030D-6E8A-4147-A177-3AD203B41FA5}">
                      <a16:colId xmlns:a16="http://schemas.microsoft.com/office/drawing/2014/main" val="3133429575"/>
                    </a:ext>
                  </a:extLst>
                </a:gridCol>
                <a:gridCol w="1180730">
                  <a:extLst>
                    <a:ext uri="{9D8B030D-6E8A-4147-A177-3AD203B41FA5}">
                      <a16:colId xmlns:a16="http://schemas.microsoft.com/office/drawing/2014/main" val="3936008432"/>
                    </a:ext>
                  </a:extLst>
                </a:gridCol>
                <a:gridCol w="1287262">
                  <a:extLst>
                    <a:ext uri="{9D8B030D-6E8A-4147-A177-3AD203B41FA5}">
                      <a16:colId xmlns:a16="http://schemas.microsoft.com/office/drawing/2014/main" val="21588562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s-MX" dirty="0"/>
                        <a:t>catión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Radio iónico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Electronegatividad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Energía de ionización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Afinidad electrónica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989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Mg </a:t>
                      </a:r>
                      <a:r>
                        <a:rPr lang="es-MX" baseline="30000" dirty="0"/>
                        <a:t>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0.065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1450.1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169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Zn </a:t>
                      </a:r>
                      <a:r>
                        <a:rPr lang="es-MX" baseline="30000" dirty="0"/>
                        <a:t>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0.074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1.6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1733.3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2878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Pb </a:t>
                      </a:r>
                      <a:r>
                        <a:rPr lang="es-MX" baseline="30000" dirty="0"/>
                        <a:t>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0.064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1450.5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35.1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6021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Hg </a:t>
                      </a:r>
                      <a:r>
                        <a:rPr lang="es-MX" baseline="30000" dirty="0"/>
                        <a:t>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0.110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1.9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1810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189142"/>
                  </a:ext>
                </a:extLst>
              </a:tr>
            </a:tbl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A7B36779-3754-4D92-94F5-11F876775006}"/>
              </a:ext>
            </a:extLst>
          </p:cNvPr>
          <p:cNvSpPr txBox="1"/>
          <p:nvPr/>
        </p:nvSpPr>
        <p:spPr>
          <a:xfrm>
            <a:off x="8913181" y="3737499"/>
            <a:ext cx="26721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Son cationes divalentes, por lo tanto emplearemos los datos de radio iónico para el catión </a:t>
            </a:r>
            <a:r>
              <a:rPr lang="es-MX" baseline="30000" dirty="0"/>
              <a:t>+2</a:t>
            </a:r>
            <a:r>
              <a:rPr lang="es-MX" dirty="0"/>
              <a:t>, y la segunda energía de ionización</a:t>
            </a:r>
          </a:p>
        </p:txBody>
      </p:sp>
    </p:spTree>
    <p:extLst>
      <p:ext uri="{BB962C8B-B14F-4D97-AF65-F5344CB8AC3E}">
        <p14:creationId xmlns:p14="http://schemas.microsoft.com/office/powerpoint/2010/main" val="538089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5">
            <a:extLst>
              <a:ext uri="{FF2B5EF4-FFF2-40B4-BE49-F238E27FC236}">
                <a16:creationId xmlns:a16="http://schemas.microsoft.com/office/drawing/2014/main" id="{26C11BCB-092F-4703-A16A-356721551B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6747270"/>
              </p:ext>
            </p:extLst>
          </p:nvPr>
        </p:nvGraphicFramePr>
        <p:xfrm>
          <a:off x="3124940" y="566293"/>
          <a:ext cx="605716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060">
                  <a:extLst>
                    <a:ext uri="{9D8B030D-6E8A-4147-A177-3AD203B41FA5}">
                      <a16:colId xmlns:a16="http://schemas.microsoft.com/office/drawing/2014/main" val="3483713303"/>
                    </a:ext>
                  </a:extLst>
                </a:gridCol>
                <a:gridCol w="3086100">
                  <a:extLst>
                    <a:ext uri="{9D8B030D-6E8A-4147-A177-3AD203B41FA5}">
                      <a16:colId xmlns:a16="http://schemas.microsoft.com/office/drawing/2014/main" val="28714754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s-MX" dirty="0" err="1"/>
                        <a:t>Cation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pH precipitación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413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Fe </a:t>
                      </a:r>
                      <a:r>
                        <a:rPr lang="es-MX" baseline="30000" dirty="0"/>
                        <a:t>+3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741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Al </a:t>
                      </a:r>
                      <a:r>
                        <a:rPr lang="es-MX" baseline="30000" dirty="0"/>
                        <a:t>+3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6621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Bi </a:t>
                      </a:r>
                      <a:r>
                        <a:rPr lang="es-MX" baseline="30000" dirty="0"/>
                        <a:t>+3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0229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La </a:t>
                      </a:r>
                      <a:r>
                        <a:rPr lang="es-MX" baseline="30000" dirty="0"/>
                        <a:t>+3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785828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4ED7D557-3F92-46AC-9AD5-7695787B1092}"/>
              </a:ext>
            </a:extLst>
          </p:cNvPr>
          <p:cNvSpPr txBox="1"/>
          <p:nvPr/>
        </p:nvSpPr>
        <p:spPr>
          <a:xfrm>
            <a:off x="1269506" y="2627790"/>
            <a:ext cx="8513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¿en qué orden precipitarán los iones Fe</a:t>
            </a:r>
            <a:r>
              <a:rPr lang="es-MX" baseline="30000" dirty="0"/>
              <a:t>3+</a:t>
            </a:r>
            <a:r>
              <a:rPr lang="es-MX" dirty="0"/>
              <a:t>, Al</a:t>
            </a:r>
            <a:r>
              <a:rPr lang="es-MX" baseline="30000" dirty="0"/>
              <a:t>3+</a:t>
            </a:r>
            <a:r>
              <a:rPr lang="es-MX" dirty="0"/>
              <a:t>, Bi</a:t>
            </a:r>
            <a:r>
              <a:rPr lang="es-MX" baseline="30000" dirty="0"/>
              <a:t>3+</a:t>
            </a:r>
            <a:r>
              <a:rPr lang="es-MX" dirty="0"/>
              <a:t> y La</a:t>
            </a:r>
            <a:r>
              <a:rPr lang="es-MX" baseline="30000" dirty="0"/>
              <a:t>3+</a:t>
            </a:r>
            <a:r>
              <a:rPr lang="es-MX" dirty="0"/>
              <a:t> en función del pH?</a:t>
            </a:r>
          </a:p>
        </p:txBody>
      </p:sp>
      <p:graphicFrame>
        <p:nvGraphicFramePr>
          <p:cNvPr id="4" name="Tabla 7">
            <a:extLst>
              <a:ext uri="{FF2B5EF4-FFF2-40B4-BE49-F238E27FC236}">
                <a16:creationId xmlns:a16="http://schemas.microsoft.com/office/drawing/2014/main" id="{7F4B6377-9A10-49C5-A1AB-87950040B9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086320"/>
              </p:ext>
            </p:extLst>
          </p:nvPr>
        </p:nvGraphicFramePr>
        <p:xfrm>
          <a:off x="1889958" y="3852398"/>
          <a:ext cx="6481685" cy="2209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59291083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646689454"/>
                    </a:ext>
                  </a:extLst>
                </a:gridCol>
                <a:gridCol w="1981693">
                  <a:extLst>
                    <a:ext uri="{9D8B030D-6E8A-4147-A177-3AD203B41FA5}">
                      <a16:colId xmlns:a16="http://schemas.microsoft.com/office/drawing/2014/main" val="3133429575"/>
                    </a:ext>
                  </a:extLst>
                </a:gridCol>
                <a:gridCol w="1180730">
                  <a:extLst>
                    <a:ext uri="{9D8B030D-6E8A-4147-A177-3AD203B41FA5}">
                      <a16:colId xmlns:a16="http://schemas.microsoft.com/office/drawing/2014/main" val="3936008432"/>
                    </a:ext>
                  </a:extLst>
                </a:gridCol>
                <a:gridCol w="1287262">
                  <a:extLst>
                    <a:ext uri="{9D8B030D-6E8A-4147-A177-3AD203B41FA5}">
                      <a16:colId xmlns:a16="http://schemas.microsoft.com/office/drawing/2014/main" val="21588562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s-MX" dirty="0"/>
                        <a:t>catión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Radio iónico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Electronegatividad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Energía de ionización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Afinidad electrónica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989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Bi </a:t>
                      </a:r>
                      <a:r>
                        <a:rPr lang="es-MX" baseline="30000" dirty="0"/>
                        <a:t>+3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0.074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1.9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2466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91.2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169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Fe </a:t>
                      </a:r>
                      <a:r>
                        <a:rPr lang="es-MX" baseline="30000" dirty="0"/>
                        <a:t>+3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0.064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1.6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2957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15.7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2878208"/>
                  </a:ext>
                </a:extLst>
              </a:tr>
              <a:tr h="456428">
                <a:tc>
                  <a:txBody>
                    <a:bodyPr/>
                    <a:lstStyle/>
                    <a:p>
                      <a:r>
                        <a:rPr lang="es-MX" dirty="0"/>
                        <a:t>Al </a:t>
                      </a:r>
                      <a:r>
                        <a:rPr lang="es-MX" baseline="30000" dirty="0"/>
                        <a:t>+3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0.050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2744.8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42.5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6021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La </a:t>
                      </a:r>
                      <a:r>
                        <a:rPr lang="es-MX" baseline="30000" dirty="0"/>
                        <a:t>+3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0.106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FF0000"/>
                          </a:solidFill>
                        </a:rPr>
                        <a:t>1850.3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189142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961A1317-6886-4550-B956-FA2A74827CB9}"/>
              </a:ext>
            </a:extLst>
          </p:cNvPr>
          <p:cNvSpPr txBox="1"/>
          <p:nvPr/>
        </p:nvSpPr>
        <p:spPr>
          <a:xfrm>
            <a:off x="8913181" y="3737499"/>
            <a:ext cx="26721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Son cationes trivalentes, por lo tanto emplearemos los datos de radio iónico para el catión </a:t>
            </a:r>
            <a:r>
              <a:rPr lang="es-MX" baseline="30000" dirty="0"/>
              <a:t>+3</a:t>
            </a:r>
            <a:r>
              <a:rPr lang="es-MX" dirty="0"/>
              <a:t>, y la tercera energía de ionización</a:t>
            </a:r>
          </a:p>
        </p:txBody>
      </p:sp>
    </p:spTree>
    <p:extLst>
      <p:ext uri="{BB962C8B-B14F-4D97-AF65-F5344CB8AC3E}">
        <p14:creationId xmlns:p14="http://schemas.microsoft.com/office/powerpoint/2010/main" val="1127230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26011D-401F-4415-9275-2FC1E87A8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304" y="2802971"/>
            <a:ext cx="10775995" cy="2895908"/>
          </a:xfrm>
        </p:spPr>
        <p:txBody>
          <a:bodyPr>
            <a:normAutofit/>
          </a:bodyPr>
          <a:lstStyle/>
          <a:p>
            <a:r>
              <a:rPr lang="es-MX" dirty="0"/>
              <a:t>Pregunta 4: Usando los criterios establecidos (carga, y la propiedad periódica que establecimos, Ordenen los cationes en orden de acidez</a:t>
            </a:r>
          </a:p>
          <a:p>
            <a:r>
              <a:rPr lang="es-MX" dirty="0"/>
              <a:t>Cr </a:t>
            </a:r>
            <a:r>
              <a:rPr lang="es-MX" baseline="30000" dirty="0"/>
              <a:t>3+</a:t>
            </a:r>
            <a:r>
              <a:rPr lang="es-MX" dirty="0"/>
              <a:t>, Al</a:t>
            </a:r>
            <a:r>
              <a:rPr lang="es-MX" baseline="30000" dirty="0"/>
              <a:t>3+</a:t>
            </a:r>
            <a:r>
              <a:rPr lang="es-MX" dirty="0"/>
              <a:t>, Li</a:t>
            </a:r>
            <a:r>
              <a:rPr lang="es-MX" baseline="30000" dirty="0"/>
              <a:t>+</a:t>
            </a:r>
            <a:r>
              <a:rPr lang="es-MX" dirty="0"/>
              <a:t> , Tl</a:t>
            </a:r>
            <a:r>
              <a:rPr lang="es-MX" baseline="30000" dirty="0"/>
              <a:t>+</a:t>
            </a:r>
            <a:r>
              <a:rPr lang="es-MX" dirty="0"/>
              <a:t> , Ce</a:t>
            </a:r>
            <a:r>
              <a:rPr lang="es-MX" baseline="30000" dirty="0"/>
              <a:t>4+</a:t>
            </a:r>
            <a:r>
              <a:rPr lang="es-MX" dirty="0"/>
              <a:t>, Ti</a:t>
            </a:r>
            <a:r>
              <a:rPr lang="es-MX" baseline="30000" dirty="0"/>
              <a:t>4+</a:t>
            </a:r>
            <a:r>
              <a:rPr lang="es-MX" dirty="0"/>
              <a:t> , Mn</a:t>
            </a:r>
            <a:r>
              <a:rPr lang="es-MX" baseline="30000" dirty="0"/>
              <a:t>2+</a:t>
            </a:r>
            <a:r>
              <a:rPr lang="es-MX" dirty="0"/>
              <a:t>, K</a:t>
            </a:r>
            <a:r>
              <a:rPr lang="es-MX" baseline="30000" dirty="0"/>
              <a:t>+</a:t>
            </a:r>
            <a:r>
              <a:rPr lang="es-MX" dirty="0"/>
              <a:t> , Ca</a:t>
            </a:r>
            <a:r>
              <a:rPr lang="es-MX" baseline="30000" dirty="0"/>
              <a:t>2+</a:t>
            </a:r>
            <a:r>
              <a:rPr lang="es-MX" dirty="0"/>
              <a:t>, Y</a:t>
            </a:r>
            <a:r>
              <a:rPr lang="es-MX" baseline="30000" dirty="0"/>
              <a:t>3+</a:t>
            </a:r>
            <a:r>
              <a:rPr lang="es-MX" dirty="0"/>
              <a:t> y Fe</a:t>
            </a:r>
            <a:r>
              <a:rPr lang="es-MX" baseline="30000" dirty="0"/>
              <a:t>2+</a:t>
            </a:r>
            <a:r>
              <a:rPr lang="es-MX" dirty="0"/>
              <a:t> 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F03971E-B960-491B-895D-E9896BDB6E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2336" y="974324"/>
            <a:ext cx="9609229" cy="930676"/>
          </a:xfrm>
        </p:spPr>
        <p:txBody>
          <a:bodyPr>
            <a:normAutofit/>
          </a:bodyPr>
          <a:lstStyle/>
          <a:p>
            <a:r>
              <a:rPr lang="es-MX" sz="2000" dirty="0"/>
              <a:t>Pregunta 3: En conclusión: ¿Cuáles son las propiedades de un ion metálico que influyen en su fuerza ácida y cómo varía ésta en función de dichas propiedades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E5217BD-6896-4E65-90B4-D08F1CFB7732}"/>
              </a:ext>
            </a:extLst>
          </p:cNvPr>
          <p:cNvSpPr txBox="1"/>
          <p:nvPr/>
        </p:nvSpPr>
        <p:spPr>
          <a:xfrm>
            <a:off x="1085850" y="5629275"/>
            <a:ext cx="6457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Envíenme la respuesta por correo electrónico</a:t>
            </a:r>
          </a:p>
        </p:txBody>
      </p:sp>
    </p:spTree>
    <p:extLst>
      <p:ext uri="{BB962C8B-B14F-4D97-AF65-F5344CB8AC3E}">
        <p14:creationId xmlns:p14="http://schemas.microsoft.com/office/powerpoint/2010/main" val="20710122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647</Words>
  <Application>Microsoft Office PowerPoint</Application>
  <PresentationFormat>Panorámica</PresentationFormat>
  <Paragraphs>157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Acidez de cationes metálicos Resultados</vt:lpstr>
      <vt:lpstr>Presentación de PowerPoint</vt:lpstr>
      <vt:lpstr>2ª parte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Acidez de cationes metálicos</dc:title>
  <dc:creator>aratovt</dc:creator>
  <cp:lastModifiedBy>aratovt</cp:lastModifiedBy>
  <cp:revision>16</cp:revision>
  <dcterms:created xsi:type="dcterms:W3CDTF">2020-04-06T04:19:23Z</dcterms:created>
  <dcterms:modified xsi:type="dcterms:W3CDTF">2020-04-14T02:51:00Z</dcterms:modified>
</cp:coreProperties>
</file>