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4"/>
  </p:notesMasterIdLst>
  <p:sldIdLst>
    <p:sldId id="256" r:id="rId3"/>
    <p:sldId id="272" r:id="rId4"/>
    <p:sldId id="257" r:id="rId5"/>
    <p:sldId id="258" r:id="rId6"/>
    <p:sldId id="259" r:id="rId7"/>
    <p:sldId id="260" r:id="rId8"/>
    <p:sldId id="273" r:id="rId9"/>
    <p:sldId id="274" r:id="rId10"/>
    <p:sldId id="261" r:id="rId11"/>
    <p:sldId id="270" r:id="rId12"/>
    <p:sldId id="269" r:id="rId13"/>
    <p:sldId id="262" r:id="rId14"/>
    <p:sldId id="263" r:id="rId15"/>
    <p:sldId id="292" r:id="rId16"/>
    <p:sldId id="293" r:id="rId17"/>
    <p:sldId id="294" r:id="rId18"/>
    <p:sldId id="275" r:id="rId19"/>
    <p:sldId id="271" r:id="rId20"/>
    <p:sldId id="264" r:id="rId21"/>
    <p:sldId id="310" r:id="rId22"/>
    <p:sldId id="266" r:id="rId23"/>
    <p:sldId id="276" r:id="rId24"/>
    <p:sldId id="277" r:id="rId25"/>
    <p:sldId id="278" r:id="rId26"/>
    <p:sldId id="279" r:id="rId27"/>
    <p:sldId id="280" r:id="rId28"/>
    <p:sldId id="281" r:id="rId29"/>
    <p:sldId id="282" r:id="rId30"/>
    <p:sldId id="283" r:id="rId31"/>
    <p:sldId id="284" r:id="rId32"/>
    <p:sldId id="285" r:id="rId33"/>
    <p:sldId id="295" r:id="rId34"/>
    <p:sldId id="286" r:id="rId35"/>
    <p:sldId id="287" r:id="rId36"/>
    <p:sldId id="288" r:id="rId37"/>
    <p:sldId id="289" r:id="rId38"/>
    <p:sldId id="296" r:id="rId39"/>
    <p:sldId id="290" r:id="rId40"/>
    <p:sldId id="291"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0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MX"/>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ECA2438-C27F-4ECB-A359-DC0193BE48A5}" type="datetimeFigureOut">
              <a:rPr lang="es-ES" smtClean="0"/>
              <a:pPr/>
              <a:t>18/09/2017</a:t>
            </a:fld>
            <a:endParaRPr lang="es-MX"/>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MX"/>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MX"/>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E1B8E02-C325-4D0B-89E0-C3305E2DE3CA}" type="slidenum">
              <a:rPr lang="es-MX" smtClean="0"/>
              <a:pPr/>
              <a:t>‹Nº›</a:t>
            </a:fld>
            <a:endParaRPr lang="es-MX"/>
          </a:p>
        </p:txBody>
      </p:sp>
    </p:spTree>
    <p:extLst>
      <p:ext uri="{BB962C8B-B14F-4D97-AF65-F5344CB8AC3E}">
        <p14:creationId xmlns:p14="http://schemas.microsoft.com/office/powerpoint/2010/main" val="99396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E6FD2A04-E771-4DBC-9AC4-06D6D8A75844}" type="datetime1">
              <a:rPr lang="es-ES" smtClean="0"/>
              <a:pPr/>
              <a:t>18/09/2017</a:t>
            </a:fld>
            <a:endParaRPr lang="es-MX"/>
          </a:p>
        </p:txBody>
      </p:sp>
      <p:sp>
        <p:nvSpPr>
          <p:cNvPr id="17" name="16 Marcador de pie de página"/>
          <p:cNvSpPr>
            <a:spLocks noGrp="1"/>
          </p:cNvSpPr>
          <p:nvPr>
            <p:ph type="ftr" sz="quarter" idx="11"/>
          </p:nvPr>
        </p:nvSpPr>
        <p:spPr/>
        <p:txBody>
          <a:bodyPr/>
          <a:lstStyle/>
          <a:p>
            <a:endParaRPr lang="es-MX"/>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5176EC-901D-4338-9904-35B0C0F08CDA}" type="slidenum">
              <a:rPr lang="es-MX" smtClean="0"/>
              <a:pPr/>
              <a:t>‹Nº›</a:t>
            </a:fld>
            <a:endParaRPr lang="es-MX"/>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7D74BBE-4235-4638-B9F3-3380AA028EE8}" type="datetime1">
              <a:rPr lang="es-ES" smtClean="0"/>
              <a:pPr/>
              <a:t>18/09/2017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85176EC-901D-4338-9904-35B0C0F08CDA}"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C85176EC-901D-4338-9904-35B0C0F08CDA}" type="slidenum">
              <a:rPr lang="es-MX" smtClean="0"/>
              <a:pPr/>
              <a:t>‹Nº›</a:t>
            </a:fld>
            <a:endParaRPr lang="es-MX"/>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BD1FB72-1B72-4885-B8AD-6295D984C6B8}" type="datetime1">
              <a:rPr lang="es-ES" smtClean="0"/>
              <a:pPr/>
              <a:t>18/09/2017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2" name="1 Título vertical"/>
          <p:cNvSpPr>
            <a:spLocks noGrp="1"/>
          </p:cNvSpPr>
          <p:nvPr>
            <p:ph type="title" orient="vert"/>
          </p:nvPr>
        </p:nvSpPr>
        <p:spPr>
          <a:xfrm>
            <a:off x="7391400" y="304801"/>
            <a:ext cx="1447800" cy="5851525"/>
          </a:xfrm>
        </p:spPr>
        <p:txBody>
          <a:bodyPr vert="eaVert"/>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524000" y="190500"/>
            <a:ext cx="7010400" cy="5829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2 Marcador de fecha"/>
          <p:cNvSpPr>
            <a:spLocks noGrp="1"/>
          </p:cNvSpPr>
          <p:nvPr>
            <p:ph type="dt" sz="half" idx="10"/>
          </p:nvPr>
        </p:nvSpPr>
        <p:spPr>
          <a:xfrm>
            <a:off x="6629400" y="6248400"/>
            <a:ext cx="19050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276600" y="6248400"/>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1524000" y="6248400"/>
            <a:ext cx="1295400" cy="457200"/>
          </a:xfrm>
        </p:spPr>
        <p:txBody>
          <a:bodyPr/>
          <a:lstStyle>
            <a:lvl1pPr>
              <a:defRPr/>
            </a:lvl1pPr>
          </a:lstStyle>
          <a:p>
            <a:fld id="{3A086E36-A8BB-451B-A353-938E3F20C568}"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0C9F0-0667-4DB8-B402-C896838954BF}"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1471910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E38B8C-0C82-4631-AFFF-F9D68E8D56BB}"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405990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B27FA4-E3C9-43A3-B34F-2D67A10B92AE}"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55446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695C7-F24B-4323-A444-C90F9EEA105D}"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390297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6581E9-6F17-489B-B777-EEE08D4415B2}"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134101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477D12-7BF1-467C-89B4-C10B6605E5AE}"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1416203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A1DB83-BA35-4EB1-8FAF-3E39386BCFC9}"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134118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E7C6555F-F8D9-489B-B2A2-B7A001C42D2B}" type="datetime1">
              <a:rPr lang="es-ES" smtClean="0"/>
              <a:pPr/>
              <a:t>18/09/2017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a:xfrm>
            <a:off x="4361688" y="1026372"/>
            <a:ext cx="457200" cy="441325"/>
          </a:xfrm>
        </p:spPr>
        <p:txBody>
          <a:bodyPr/>
          <a:lstStyle/>
          <a:p>
            <a:fld id="{C85176EC-901D-4338-9904-35B0C0F08CDA}" type="slidenum">
              <a:rPr lang="es-MX" smtClean="0"/>
              <a:pPr/>
              <a:t>‹Nº›</a:t>
            </a:fld>
            <a:endParaRPr lang="es-MX"/>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3EA23-C1C7-4D9F-8348-0ED38F32920C}"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225284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9EC4B-6331-4D57-90FF-87DFBD6180EC}"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1209171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00B6D9-2475-4046-8D0C-72D799865382}"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350238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333F59-C593-4F89-A6FE-B3F632EF1728}" type="slidenum">
              <a:rPr lang="es-MX">
                <a:solidFill>
                  <a:srgbClr val="000000"/>
                </a:solidFill>
              </a:rPr>
              <a:pPr>
                <a:defRPr/>
              </a:pPr>
              <a:t>‹Nº›</a:t>
            </a:fld>
            <a:endParaRPr lang="es-MX">
              <a:solidFill>
                <a:srgbClr val="000000"/>
              </a:solidFill>
            </a:endParaRPr>
          </a:p>
        </p:txBody>
      </p:sp>
    </p:spTree>
    <p:extLst>
      <p:ext uri="{BB962C8B-B14F-4D97-AF65-F5344CB8AC3E}">
        <p14:creationId xmlns:p14="http://schemas.microsoft.com/office/powerpoint/2010/main" val="184251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MX"/>
          </a:p>
        </p:txBody>
      </p:sp>
      <p:sp>
        <p:nvSpPr>
          <p:cNvPr id="4" name="3 Marcador de fecha"/>
          <p:cNvSpPr>
            <a:spLocks noGrp="1"/>
          </p:cNvSpPr>
          <p:nvPr>
            <p:ph type="dt" sz="half" idx="10"/>
          </p:nvPr>
        </p:nvSpPr>
        <p:spPr/>
        <p:txBody>
          <a:bodyPr/>
          <a:lstStyle/>
          <a:p>
            <a:fld id="{74666144-A688-436B-9FE2-17DEC9988B4F}" type="datetime1">
              <a:rPr lang="es-ES" smtClean="0"/>
              <a:pPr/>
              <a:t>18/09/2017</a:t>
            </a:fld>
            <a:endParaRPr lang="es-MX"/>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5176EC-901D-4338-9904-35B0C0F08CDA}" type="slidenum">
              <a:rPr lang="es-MX" smtClean="0"/>
              <a:pPr/>
              <a:t>‹Nº›</a:t>
            </a:fld>
            <a:endParaRPr lang="es-MX"/>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F464A437-A489-4CF5-B025-9D12AAC135BF}" type="datetime1">
              <a:rPr lang="es-ES" smtClean="0"/>
              <a:pPr/>
              <a:t>18/09/2017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85176EC-901D-4338-9904-35B0C0F08CDA}" type="slidenum">
              <a:rPr lang="es-MX" smtClean="0"/>
              <a:pPr/>
              <a:t>‹Nº›</a:t>
            </a:fld>
            <a:endParaRPr lang="es-MX"/>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77997649-5DE9-44B5-9D48-72DB4FC3809B}" type="datetime1">
              <a:rPr lang="es-ES" smtClean="0"/>
              <a:pPr/>
              <a:t>18/09/2017</a:t>
            </a:fld>
            <a:endParaRPr lang="es-MX"/>
          </a:p>
        </p:txBody>
      </p:sp>
      <p:sp>
        <p:nvSpPr>
          <p:cNvPr id="8" name="7 Marcador de pie de página"/>
          <p:cNvSpPr>
            <a:spLocks noGrp="1"/>
          </p:cNvSpPr>
          <p:nvPr>
            <p:ph type="ftr" sz="quarter" idx="11"/>
          </p:nvPr>
        </p:nvSpPr>
        <p:spPr>
          <a:xfrm>
            <a:off x="304800" y="6409944"/>
            <a:ext cx="3581400" cy="365760"/>
          </a:xfrm>
        </p:spPr>
        <p:txBody>
          <a:bodyPr/>
          <a:lstStyle/>
          <a:p>
            <a:endParaRPr lang="es-MX"/>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C85176EC-901D-4338-9904-35B0C0F08CDA}" type="slidenum">
              <a:rPr lang="es-MX" smtClean="0"/>
              <a:pPr/>
              <a:t>‹Nº›</a:t>
            </a:fld>
            <a:endParaRPr lang="es-MX"/>
          </a:p>
        </p:txBody>
      </p:sp>
      <p:sp>
        <p:nvSpPr>
          <p:cNvPr id="23" name="22 Título"/>
          <p:cNvSpPr>
            <a:spLocks noGrp="1"/>
          </p:cNvSpPr>
          <p:nvPr>
            <p:ph type="title"/>
          </p:nvPr>
        </p:nvSpPr>
        <p:spPr/>
        <p:txBody>
          <a:bodyPr rtlCol="0" anchor="b" anchorCtr="0"/>
          <a:lstStyle/>
          <a:p>
            <a:r>
              <a:rPr kumimoji="0" lang="es-ES"/>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38EF295-691D-43FF-BF65-C3B64659B961}" type="datetime1">
              <a:rPr lang="es-ES" smtClean="0"/>
              <a:pPr/>
              <a:t>18/09/2017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a:xfrm>
            <a:off x="4343400" y="1036020"/>
            <a:ext cx="457200" cy="441325"/>
          </a:xfrm>
        </p:spPr>
        <p:txBody>
          <a:bodyPr/>
          <a:lstStyle/>
          <a:p>
            <a:fld id="{C85176EC-901D-4338-9904-35B0C0F08CDA}"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CB6B09FB-B0C3-468E-A888-5085B1F4EDE3}" type="datetime1">
              <a:rPr lang="es-ES" smtClean="0"/>
              <a:pPr/>
              <a:t>18/09/2017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C85176EC-901D-4338-9904-35B0C0F08CDA}"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85176EC-901D-4338-9904-35B0C0F08CDA}" type="slidenum">
              <a:rPr lang="es-MX" smtClean="0"/>
              <a:pPr/>
              <a:t>‹Nº›</a:t>
            </a:fld>
            <a:endParaRPr lang="es-MX"/>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E8E95EFA-94C2-47A4-BAC1-7AC83E225415}" type="datetime1">
              <a:rPr lang="es-ES" smtClean="0"/>
              <a:pPr/>
              <a:t>18/09/2017</a:t>
            </a:fld>
            <a:endParaRPr lang="es-MX"/>
          </a:p>
        </p:txBody>
      </p:sp>
      <p:sp>
        <p:nvSpPr>
          <p:cNvPr id="6" name="5 Marcador de pie de página"/>
          <p:cNvSpPr>
            <a:spLocks noGrp="1"/>
          </p:cNvSpPr>
          <p:nvPr>
            <p:ph type="ftr" sz="quarter" idx="11"/>
          </p:nvPr>
        </p:nvSpPr>
        <p:spPr>
          <a:xfrm>
            <a:off x="301752" y="6410848"/>
            <a:ext cx="3383280" cy="365760"/>
          </a:xfrm>
        </p:spPr>
        <p:txBody>
          <a:bodyPr/>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C85176EC-901D-4338-9904-35B0C0F08CDA}" type="slidenum">
              <a:rPr lang="es-MX" smtClean="0"/>
              <a:pPr/>
              <a:t>‹Nº›</a:t>
            </a:fld>
            <a:endParaRPr lang="es-MX"/>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0DBAEB26-9F45-4754-9B7E-D5830466D98A}" type="datetime1">
              <a:rPr lang="es-ES" smtClean="0"/>
              <a:pPr/>
              <a:t>18/09/2017</a:t>
            </a:fld>
            <a:endParaRPr lang="es-MX"/>
          </a:p>
        </p:txBody>
      </p:sp>
      <p:sp>
        <p:nvSpPr>
          <p:cNvPr id="6" name="5 Marcador de pie de página"/>
          <p:cNvSpPr>
            <a:spLocks noGrp="1"/>
          </p:cNvSpPr>
          <p:nvPr>
            <p:ph type="ftr" sz="quarter" idx="11"/>
          </p:nvPr>
        </p:nvSpPr>
        <p:spPr>
          <a:xfrm>
            <a:off x="301752" y="6410848"/>
            <a:ext cx="3584448" cy="365760"/>
          </a:xfrm>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22C8CB-835B-4DDC-AA97-C0EC8B698453}" type="datetime1">
              <a:rPr lang="es-ES" smtClean="0"/>
              <a:pPr/>
              <a:t>18/09/2017</a:t>
            </a:fld>
            <a:endParaRPr lang="es-MX"/>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MX"/>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85176EC-901D-4338-9904-35B0C0F08CDA}" type="slidenum">
              <a:rPr lang="es-MX" smtClean="0"/>
              <a:pPr/>
              <a:t>‹Nº›</a:t>
            </a:fld>
            <a:endParaRPr lang="es-MX"/>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MX"/>
              <a:t>Haga clic para cambiar el estilo de título	</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MX"/>
              <a:t>Haga clic para modificar el estilo de texto del patrón</a:t>
            </a:r>
          </a:p>
          <a:p>
            <a:pPr lvl="1"/>
            <a:r>
              <a:rPr lang="es-MX"/>
              <a:t>Segundo nivel</a:t>
            </a:r>
          </a:p>
          <a:p>
            <a:pPr lvl="2"/>
            <a:r>
              <a:rPr lang="es-MX"/>
              <a:t>Tercer nivel</a:t>
            </a:r>
          </a:p>
          <a:p>
            <a:pPr lvl="3"/>
            <a:r>
              <a:rPr lang="es-MX"/>
              <a:t>Cuarto nivel</a:t>
            </a:r>
          </a:p>
          <a:p>
            <a:pPr lvl="4"/>
            <a:r>
              <a:rPr lang="es-MX"/>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s-MX">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s-MX">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D8191341-4301-4168-80D7-588A6462FAC0}" type="slidenum">
              <a:rPr lang="es-MX">
                <a:solidFill>
                  <a:srgbClr val="000000"/>
                </a:solidFill>
              </a:rPr>
              <a:pPr fontAlgn="base">
                <a:spcBef>
                  <a:spcPct val="0"/>
                </a:spcBef>
                <a:spcAft>
                  <a:spcPct val="0"/>
                </a:spcAft>
                <a:defRPr/>
              </a:pPr>
              <a:t>‹Nº›</a:t>
            </a:fld>
            <a:endParaRPr lang="es-MX">
              <a:solidFill>
                <a:srgbClr val="000000"/>
              </a:solidFill>
            </a:endParaRPr>
          </a:p>
        </p:txBody>
      </p:sp>
    </p:spTree>
    <p:extLst>
      <p:ext uri="{BB962C8B-B14F-4D97-AF65-F5344CB8AC3E}">
        <p14:creationId xmlns:p14="http://schemas.microsoft.com/office/powerpoint/2010/main" val="24631696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9.xml"/><Relationship Id="rId7" Type="http://schemas.openxmlformats.org/officeDocument/2006/relationships/image" Target="../media/image43.png"/><Relationship Id="rId2" Type="http://schemas.openxmlformats.org/officeDocument/2006/relationships/video" Target="file:///C:\Documents%20and%20Settings\silvia\Mis%20documentos\Qu&#237;mica%20de%20Coordinaci&#243;n\Todos\Clases\orbitalmolecular.avi" TargetMode="Externa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2.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6.wmf"/><Relationship Id="rId5" Type="http://schemas.openxmlformats.org/officeDocument/2006/relationships/oleObject" Target="../embeddings/oleObject12.bin"/><Relationship Id="rId4" Type="http://schemas.openxmlformats.org/officeDocument/2006/relationships/image" Target="../media/image5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0.wmf"/><Relationship Id="rId5" Type="http://schemas.openxmlformats.org/officeDocument/2006/relationships/oleObject" Target="../embeddings/oleObject14.bin"/><Relationship Id="rId4" Type="http://schemas.openxmlformats.org/officeDocument/2006/relationships/image" Target="../media/image59.wmf"/></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Teoría de Orbitales Moleculares</a:t>
            </a:r>
          </a:p>
        </p:txBody>
      </p:sp>
      <p:sp>
        <p:nvSpPr>
          <p:cNvPr id="3" name="2 Marcador de número de diapositiva"/>
          <p:cNvSpPr>
            <a:spLocks noGrp="1"/>
          </p:cNvSpPr>
          <p:nvPr>
            <p:ph type="sldNum" sz="quarter" idx="12"/>
          </p:nvPr>
        </p:nvSpPr>
        <p:spPr/>
        <p:txBody>
          <a:bodyPr/>
          <a:lstStyle/>
          <a:p>
            <a:fld id="{C85176EC-901D-4338-9904-35B0C0F08CDA}" type="slidenum">
              <a:rPr lang="es-MX" smtClean="0"/>
              <a:pPr/>
              <a:t>1</a:t>
            </a:fld>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1285852" y="714356"/>
            <a:ext cx="6500858" cy="5572164"/>
            <a:chOff x="5029200" y="914400"/>
            <a:chExt cx="3886200" cy="3227388"/>
          </a:xfrm>
        </p:grpSpPr>
        <p:pic>
          <p:nvPicPr>
            <p:cNvPr id="13" name="Picture 3" descr="http://132.205.57.9/facstaff/a-c/bird/c241/images/2h-ligands-mos.gif"/>
            <p:cNvPicPr>
              <a:picLocks noChangeAspect="1" noChangeArrowheads="1"/>
            </p:cNvPicPr>
            <p:nvPr/>
          </p:nvPicPr>
          <p:blipFill>
            <a:blip r:embed="rId2"/>
            <a:srcRect/>
            <a:stretch>
              <a:fillRect/>
            </a:stretch>
          </p:blipFill>
          <p:spPr bwMode="auto">
            <a:xfrm>
              <a:off x="5410200" y="914400"/>
              <a:ext cx="3048000" cy="1019175"/>
            </a:xfrm>
            <a:prstGeom prst="rect">
              <a:avLst/>
            </a:prstGeom>
            <a:noFill/>
          </p:spPr>
        </p:pic>
        <p:pic>
          <p:nvPicPr>
            <p:cNvPr id="14" name="Picture 4" descr="http://132.205.57.9/facstaff/a-c/bird/c241/images/be2s-h2-combos.gif"/>
            <p:cNvPicPr>
              <a:picLocks noChangeAspect="1" noChangeArrowheads="1"/>
            </p:cNvPicPr>
            <p:nvPr/>
          </p:nvPicPr>
          <p:blipFill>
            <a:blip r:embed="rId3"/>
            <a:srcRect/>
            <a:stretch>
              <a:fillRect/>
            </a:stretch>
          </p:blipFill>
          <p:spPr bwMode="auto">
            <a:xfrm>
              <a:off x="5029200" y="2057400"/>
              <a:ext cx="3886200" cy="996950"/>
            </a:xfrm>
            <a:prstGeom prst="rect">
              <a:avLst/>
            </a:prstGeom>
            <a:noFill/>
          </p:spPr>
        </p:pic>
        <p:pic>
          <p:nvPicPr>
            <p:cNvPr id="15" name="Picture 5" descr="http://132.205.57.9/facstaff/a-c/bird/c241/images/be2p-h2-combos.gif"/>
            <p:cNvPicPr>
              <a:picLocks noChangeAspect="1" noChangeArrowheads="1"/>
            </p:cNvPicPr>
            <p:nvPr/>
          </p:nvPicPr>
          <p:blipFill>
            <a:blip r:embed="rId4"/>
            <a:srcRect/>
            <a:stretch>
              <a:fillRect/>
            </a:stretch>
          </p:blipFill>
          <p:spPr bwMode="auto">
            <a:xfrm>
              <a:off x="5181600" y="3200400"/>
              <a:ext cx="3657600" cy="941388"/>
            </a:xfrm>
            <a:prstGeom prst="rect">
              <a:avLst/>
            </a:prstGeom>
            <a:noFill/>
          </p:spPr>
        </p:pic>
      </p:grpSp>
      <p:sp>
        <p:nvSpPr>
          <p:cNvPr id="16" name="15 CuadroTexto"/>
          <p:cNvSpPr txBox="1"/>
          <p:nvPr/>
        </p:nvSpPr>
        <p:spPr>
          <a:xfrm>
            <a:off x="3500430" y="214290"/>
            <a:ext cx="1143008" cy="461665"/>
          </a:xfrm>
          <a:prstGeom prst="rect">
            <a:avLst/>
          </a:prstGeom>
          <a:noFill/>
        </p:spPr>
        <p:txBody>
          <a:bodyPr wrap="square" rtlCol="0">
            <a:spAutoFit/>
          </a:bodyPr>
          <a:lstStyle/>
          <a:p>
            <a:r>
              <a:rPr lang="es-MX" sz="2400" dirty="0"/>
              <a:t>BeH</a:t>
            </a:r>
            <a:r>
              <a:rPr lang="es-MX" sz="2400" baseline="-25000" dirty="0"/>
              <a:t>2</a:t>
            </a:r>
          </a:p>
        </p:txBody>
      </p:sp>
      <p:sp>
        <p:nvSpPr>
          <p:cNvPr id="7" name="6 Marcador de número de diapositiva"/>
          <p:cNvSpPr>
            <a:spLocks noGrp="1"/>
          </p:cNvSpPr>
          <p:nvPr>
            <p:ph type="sldNum" sz="quarter" idx="12"/>
          </p:nvPr>
        </p:nvSpPr>
        <p:spPr/>
        <p:txBody>
          <a:bodyPr/>
          <a:lstStyle/>
          <a:p>
            <a:fld id="{C85176EC-901D-4338-9904-35B0C0F08CDA}" type="slidenum">
              <a:rPr lang="es-MX" smtClean="0"/>
              <a:pPr/>
              <a:t>10</a:t>
            </a:fld>
            <a:endParaRPr lang="es-MX"/>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132.205.57.9/facstaff/a-c/bird/c241/images/be2-mos.gif"/>
          <p:cNvPicPr>
            <a:picLocks noChangeAspect="1" noChangeArrowheads="1"/>
          </p:cNvPicPr>
          <p:nvPr/>
        </p:nvPicPr>
        <p:blipFill>
          <a:blip r:embed="rId2"/>
          <a:srcRect/>
          <a:stretch>
            <a:fillRect/>
          </a:stretch>
        </p:blipFill>
        <p:spPr bwMode="auto">
          <a:xfrm>
            <a:off x="1357290" y="500042"/>
            <a:ext cx="6929486" cy="5799836"/>
          </a:xfrm>
          <a:prstGeom prst="rect">
            <a:avLst/>
          </a:prstGeom>
          <a:noFill/>
        </p:spPr>
      </p:pic>
      <p:sp>
        <p:nvSpPr>
          <p:cNvPr id="3" name="2 Marcador de número de diapositiva"/>
          <p:cNvSpPr>
            <a:spLocks noGrp="1"/>
          </p:cNvSpPr>
          <p:nvPr>
            <p:ph type="sldNum" sz="quarter" idx="12"/>
          </p:nvPr>
        </p:nvSpPr>
        <p:spPr/>
        <p:txBody>
          <a:bodyPr/>
          <a:lstStyle/>
          <a:p>
            <a:fld id="{C85176EC-901D-4338-9904-35B0C0F08CDA}" type="slidenum">
              <a:rPr lang="es-MX" smtClean="0"/>
              <a:pPr/>
              <a:t>11</a:t>
            </a:fld>
            <a:endParaRPr lang="es-MX"/>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 name="Object 4"/>
          <p:cNvGraphicFramePr>
            <a:graphicFrameLocks noChangeAspect="1"/>
          </p:cNvGraphicFramePr>
          <p:nvPr/>
        </p:nvGraphicFramePr>
        <p:xfrm>
          <a:off x="0" y="785794"/>
          <a:ext cx="9864725" cy="1120775"/>
        </p:xfrm>
        <a:graphic>
          <a:graphicData uri="http://schemas.openxmlformats.org/presentationml/2006/ole">
            <mc:AlternateContent xmlns:mc="http://schemas.openxmlformats.org/markup-compatibility/2006">
              <mc:Choice xmlns:v="urn:schemas-microsoft-com:vml" Requires="v">
                <p:oleObj spid="_x0000_s8197" name="Documento" r:id="rId3" imgW="5491445" imgH="623367" progId="Word.Document.8">
                  <p:embed/>
                </p:oleObj>
              </mc:Choice>
              <mc:Fallback>
                <p:oleObj name="Documento" r:id="rId3" imgW="5491445" imgH="623367"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85794"/>
                        <a:ext cx="986472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2 Rectángulo"/>
          <p:cNvSpPr/>
          <p:nvPr/>
        </p:nvSpPr>
        <p:spPr>
          <a:xfrm>
            <a:off x="428596" y="2428868"/>
            <a:ext cx="8501122" cy="2862322"/>
          </a:xfrm>
          <a:prstGeom prst="rect">
            <a:avLst/>
          </a:prstGeom>
        </p:spPr>
        <p:txBody>
          <a:bodyPr wrap="square">
            <a:spAutoFit/>
          </a:bodyPr>
          <a:lstStyle/>
          <a:p>
            <a:pPr algn="just">
              <a:spcBef>
                <a:spcPct val="50000"/>
              </a:spcBef>
              <a:buFont typeface="Arial" pitchFamily="34" charset="0"/>
              <a:buChar char="•"/>
            </a:pPr>
            <a:r>
              <a:rPr lang="es-MX" sz="2400" b="1" dirty="0"/>
              <a:t>El segundo orbital en A, A</a:t>
            </a:r>
            <a:r>
              <a:rPr lang="es-MX" sz="2400" b="1" baseline="-25000" dirty="0"/>
              <a:t>2</a:t>
            </a:r>
            <a:r>
              <a:rPr lang="es-MX" sz="2400" b="1" dirty="0"/>
              <a:t>, se encuentra en lado opuesto de B, por lo que no se traslapa y por lo tanto no cambia en energía y permanece como un </a:t>
            </a:r>
            <a:r>
              <a:rPr lang="es-MX" sz="2400" b="1" u="sng" dirty="0"/>
              <a:t>orbital de no enlace. </a:t>
            </a:r>
          </a:p>
          <a:p>
            <a:pPr algn="just">
              <a:spcBef>
                <a:spcPct val="50000"/>
              </a:spcBef>
              <a:buFont typeface="Arial" pitchFamily="34" charset="0"/>
              <a:buChar char="•"/>
            </a:pPr>
            <a:endParaRPr lang="es-MX" sz="2400" b="1" u="sng" dirty="0"/>
          </a:p>
          <a:p>
            <a:pPr algn="just">
              <a:buFont typeface="Arial" pitchFamily="34" charset="0"/>
              <a:buChar char="•"/>
            </a:pPr>
            <a:r>
              <a:rPr lang="es-MX" sz="2400" b="1" dirty="0"/>
              <a:t>El electrón non se encuentra en el orbital A opuesto a B</a:t>
            </a:r>
          </a:p>
        </p:txBody>
      </p:sp>
      <p:sp>
        <p:nvSpPr>
          <p:cNvPr id="4" name="3 Marcador de número de diapositiva"/>
          <p:cNvSpPr>
            <a:spLocks noGrp="1"/>
          </p:cNvSpPr>
          <p:nvPr>
            <p:ph type="sldNum" sz="quarter" idx="12"/>
          </p:nvPr>
        </p:nvSpPr>
        <p:spPr/>
        <p:txBody>
          <a:bodyPr/>
          <a:lstStyle/>
          <a:p>
            <a:fld id="{C85176EC-901D-4338-9904-35B0C0F08CDA}" type="slidenum">
              <a:rPr lang="es-MX" smtClean="0"/>
              <a:pPr/>
              <a:t>12</a:t>
            </a:fld>
            <a:endParaRPr lang="es-MX"/>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285728"/>
            <a:ext cx="8072494" cy="6001643"/>
          </a:xfrm>
          <a:prstGeom prst="rect">
            <a:avLst/>
          </a:prstGeom>
        </p:spPr>
        <p:txBody>
          <a:bodyPr wrap="square">
            <a:spAutoFit/>
          </a:bodyPr>
          <a:lstStyle/>
          <a:p>
            <a:pPr algn="ctr"/>
            <a:r>
              <a:rPr lang="es-MX" sz="2400" b="1" dirty="0">
                <a:solidFill>
                  <a:schemeClr val="accent6">
                    <a:lumMod val="50000"/>
                  </a:schemeClr>
                </a:solidFill>
              </a:rPr>
              <a:t>USO DE LA SIMETRIA DE LOS ORBITALES</a:t>
            </a:r>
          </a:p>
          <a:p>
            <a:pPr algn="just"/>
            <a:r>
              <a:rPr lang="es-MX" sz="2400" b="1" dirty="0"/>
              <a:t>Para un complejo octaédrico como [Co(NH</a:t>
            </a:r>
            <a:r>
              <a:rPr lang="es-MX" sz="2400" b="1" baseline="-25000" dirty="0"/>
              <a:t>3</a:t>
            </a:r>
            <a:r>
              <a:rPr lang="es-MX" sz="2400" b="1" dirty="0"/>
              <a:t>)</a:t>
            </a:r>
            <a:r>
              <a:rPr lang="es-MX" sz="2400" b="1" baseline="-25000" dirty="0"/>
              <a:t>6</a:t>
            </a:r>
            <a:r>
              <a:rPr lang="es-MX" sz="2400" b="1" dirty="0"/>
              <a:t>]</a:t>
            </a:r>
            <a:r>
              <a:rPr lang="es-MX" sz="2400" b="1" baseline="30000" dirty="0"/>
              <a:t>3+</a:t>
            </a:r>
            <a:r>
              <a:rPr lang="es-MX" sz="2400" b="1" dirty="0"/>
              <a:t> hay un mayor número de orbitales que considerar para el traslape: 3</a:t>
            </a:r>
            <a:r>
              <a:rPr lang="es-MX" sz="2400" b="1" i="1" dirty="0"/>
              <a:t>d</a:t>
            </a:r>
            <a:r>
              <a:rPr lang="es-MX" sz="2400" b="1" dirty="0"/>
              <a:t>, 4</a:t>
            </a:r>
            <a:r>
              <a:rPr lang="es-MX" sz="2400" b="1" i="1" dirty="0"/>
              <a:t>s</a:t>
            </a:r>
            <a:r>
              <a:rPr lang="es-MX" sz="2400" b="1" dirty="0"/>
              <a:t>, 4</a:t>
            </a:r>
            <a:r>
              <a:rPr lang="es-MX" sz="2400" b="1" i="1" dirty="0"/>
              <a:t>p</a:t>
            </a:r>
            <a:r>
              <a:rPr lang="es-MX" sz="2400" b="1" dirty="0"/>
              <a:t> para el Co</a:t>
            </a:r>
            <a:r>
              <a:rPr lang="es-MX" sz="2400" b="1" baseline="30000" dirty="0"/>
              <a:t>3+</a:t>
            </a:r>
            <a:r>
              <a:rPr lang="es-MX" sz="2400" b="1" dirty="0"/>
              <a:t> y seis orbitales híbridos </a:t>
            </a:r>
            <a:r>
              <a:rPr lang="es-MX" sz="2400" b="1" i="1" dirty="0"/>
              <a:t>sp</a:t>
            </a:r>
            <a:r>
              <a:rPr lang="es-MX" sz="2400" b="1" i="1" baseline="30000" dirty="0"/>
              <a:t>3</a:t>
            </a:r>
            <a:r>
              <a:rPr lang="es-MX" sz="2400" b="1" i="1" dirty="0"/>
              <a:t>.</a:t>
            </a:r>
          </a:p>
          <a:p>
            <a:pPr algn="just"/>
            <a:endParaRPr lang="es-ES_tradnl" sz="2400" b="1" i="1" dirty="0"/>
          </a:p>
          <a:p>
            <a:pPr algn="just"/>
            <a:r>
              <a:rPr lang="es-MX" sz="2400" b="1" dirty="0"/>
              <a:t>En el caso que haya ligantes con enlace  se tendrán que considerar otros orbitales.</a:t>
            </a:r>
          </a:p>
          <a:p>
            <a:pPr algn="just"/>
            <a:r>
              <a:rPr lang="es-MX" sz="2400" b="1" dirty="0"/>
              <a:t>Mediante el uso de la simetría de los orbitales es relativamente sencillo encontrar las combinaciones de los orbitales.</a:t>
            </a:r>
          </a:p>
          <a:p>
            <a:pPr algn="just"/>
            <a:endParaRPr lang="es-ES_tradnl" sz="2400" b="1" dirty="0"/>
          </a:p>
          <a:p>
            <a:pPr algn="just"/>
            <a:r>
              <a:rPr lang="es-MX" sz="2400" b="1" dirty="0"/>
              <a:t>Ciertos orbitales atómicos se pueden traslapar en ciertas formas para dar integrales de traslape positivas con la consecuente formación de orbitales moleculares de enlace.</a:t>
            </a:r>
          </a:p>
        </p:txBody>
      </p:sp>
      <p:sp>
        <p:nvSpPr>
          <p:cNvPr id="3" name="2 Marcador de número de diapositiva"/>
          <p:cNvSpPr>
            <a:spLocks noGrp="1"/>
          </p:cNvSpPr>
          <p:nvPr>
            <p:ph type="sldNum" sz="quarter" idx="12"/>
          </p:nvPr>
        </p:nvSpPr>
        <p:spPr/>
        <p:txBody>
          <a:bodyPr/>
          <a:lstStyle/>
          <a:p>
            <a:fld id="{C85176EC-901D-4338-9904-35B0C0F08CDA}" type="slidenum">
              <a:rPr lang="es-MX" smtClean="0"/>
              <a:pPr/>
              <a:t>13</a:t>
            </a:fld>
            <a:endParaRPr lang="es-MX"/>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5176EC-901D-4338-9904-35B0C0F08CDA}" type="slidenum">
              <a:rPr lang="es-MX" smtClean="0"/>
              <a:pPr/>
              <a:t>14</a:t>
            </a:fld>
            <a:endParaRPr lang="es-MX"/>
          </a:p>
        </p:txBody>
      </p:sp>
      <p:pic>
        <p:nvPicPr>
          <p:cNvPr id="3" name="Picture 2"/>
          <p:cNvPicPr>
            <a:picLocks noChangeAspect="1" noChangeArrowheads="1"/>
          </p:cNvPicPr>
          <p:nvPr/>
        </p:nvPicPr>
        <p:blipFill>
          <a:blip r:embed="rId2"/>
          <a:srcRect l="2459" t="14574" r="4098" b="4746"/>
          <a:stretch>
            <a:fillRect/>
          </a:stretch>
        </p:blipFill>
        <p:spPr bwMode="auto">
          <a:xfrm>
            <a:off x="138642" y="1928802"/>
            <a:ext cx="8862514" cy="264320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5176EC-901D-4338-9904-35B0C0F08CDA}" type="slidenum">
              <a:rPr lang="es-MX" smtClean="0"/>
              <a:pPr/>
              <a:t>15</a:t>
            </a:fld>
            <a:endParaRPr lang="es-MX"/>
          </a:p>
        </p:txBody>
      </p:sp>
      <p:pic>
        <p:nvPicPr>
          <p:cNvPr id="3" name="Picture 3"/>
          <p:cNvPicPr>
            <a:picLocks noChangeAspect="1" noChangeArrowheads="1"/>
          </p:cNvPicPr>
          <p:nvPr/>
        </p:nvPicPr>
        <p:blipFill>
          <a:blip r:embed="rId2"/>
          <a:srcRect/>
          <a:stretch>
            <a:fillRect/>
          </a:stretch>
        </p:blipFill>
        <p:spPr bwMode="auto">
          <a:xfrm>
            <a:off x="214282" y="205043"/>
            <a:ext cx="8715436" cy="618631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5176EC-901D-4338-9904-35B0C0F08CDA}" type="slidenum">
              <a:rPr lang="es-MX" smtClean="0"/>
              <a:pPr/>
              <a:t>16</a:t>
            </a:fld>
            <a:endParaRPr lang="es-MX"/>
          </a:p>
        </p:txBody>
      </p:sp>
      <p:pic>
        <p:nvPicPr>
          <p:cNvPr id="3" name="Picture 2"/>
          <p:cNvPicPr>
            <a:picLocks noChangeAspect="1" noChangeArrowheads="1"/>
          </p:cNvPicPr>
          <p:nvPr/>
        </p:nvPicPr>
        <p:blipFill>
          <a:blip r:embed="rId2"/>
          <a:srcRect l="2671" r="6528" b="7093"/>
          <a:stretch>
            <a:fillRect/>
          </a:stretch>
        </p:blipFill>
        <p:spPr bwMode="auto">
          <a:xfrm>
            <a:off x="214282" y="928670"/>
            <a:ext cx="8719099" cy="500066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643042" y="1071546"/>
            <a:ext cx="5953125" cy="2143125"/>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1428728" y="3714752"/>
            <a:ext cx="2886075" cy="2333625"/>
          </a:xfrm>
          <a:prstGeom prst="rect">
            <a:avLst/>
          </a:prstGeom>
          <a:noFill/>
          <a:ln w="9525">
            <a:noFill/>
            <a:miter lim="800000"/>
            <a:headEnd/>
            <a:tailEnd/>
          </a:ln>
          <a:effectLst/>
        </p:spPr>
      </p:pic>
      <p:pic>
        <p:nvPicPr>
          <p:cNvPr id="4" name="Picture 5"/>
          <p:cNvPicPr>
            <a:picLocks noChangeAspect="1" noChangeArrowheads="1"/>
          </p:cNvPicPr>
          <p:nvPr/>
        </p:nvPicPr>
        <p:blipFill>
          <a:blip r:embed="rId4"/>
          <a:srcRect/>
          <a:stretch>
            <a:fillRect/>
          </a:stretch>
        </p:blipFill>
        <p:spPr bwMode="auto">
          <a:xfrm>
            <a:off x="5072066" y="3857628"/>
            <a:ext cx="2038350" cy="1762125"/>
          </a:xfrm>
          <a:prstGeom prst="rect">
            <a:avLst/>
          </a:prstGeom>
          <a:noFill/>
          <a:ln w="9525">
            <a:noFill/>
            <a:miter lim="800000"/>
            <a:headEnd/>
            <a:tailEnd/>
          </a:ln>
          <a:effectLst/>
        </p:spPr>
      </p:pic>
      <p:sp>
        <p:nvSpPr>
          <p:cNvPr id="5" name="4 CuadroTexto"/>
          <p:cNvSpPr txBox="1"/>
          <p:nvPr/>
        </p:nvSpPr>
        <p:spPr>
          <a:xfrm>
            <a:off x="1357290" y="285728"/>
            <a:ext cx="6572296" cy="461665"/>
          </a:xfrm>
          <a:prstGeom prst="rect">
            <a:avLst/>
          </a:prstGeom>
          <a:noFill/>
        </p:spPr>
        <p:txBody>
          <a:bodyPr wrap="square" rtlCol="0">
            <a:spAutoFit/>
          </a:bodyPr>
          <a:lstStyle/>
          <a:p>
            <a:r>
              <a:rPr lang="es-MX" sz="2400" dirty="0"/>
              <a:t>Traslape con orbitales </a:t>
            </a:r>
            <a:r>
              <a:rPr lang="es-MX" sz="2400" i="1" dirty="0"/>
              <a:t>d</a:t>
            </a:r>
            <a:r>
              <a:rPr lang="es-MX" sz="2400" dirty="0"/>
              <a:t>, geometría octaédrica</a:t>
            </a:r>
          </a:p>
        </p:txBody>
      </p:sp>
      <p:sp>
        <p:nvSpPr>
          <p:cNvPr id="6" name="5 Marcador de número de diapositiva"/>
          <p:cNvSpPr>
            <a:spLocks noGrp="1"/>
          </p:cNvSpPr>
          <p:nvPr>
            <p:ph type="sldNum" sz="quarter" idx="12"/>
          </p:nvPr>
        </p:nvSpPr>
        <p:spPr/>
        <p:txBody>
          <a:bodyPr/>
          <a:lstStyle/>
          <a:p>
            <a:fld id="{C85176EC-901D-4338-9904-35B0C0F08CDA}" type="slidenum">
              <a:rPr lang="es-MX" smtClean="0"/>
              <a:pPr/>
              <a:t>17</a:t>
            </a:fld>
            <a:endParaRPr lang="es-MX"/>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428596" y="357166"/>
            <a:ext cx="8434966" cy="5857916"/>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C85176EC-901D-4338-9904-35B0C0F08CDA}" type="slidenum">
              <a:rPr lang="es-MX" smtClean="0"/>
              <a:pPr/>
              <a:t>18</a:t>
            </a:fld>
            <a:endParaRPr lang="es-MX"/>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contrast="36000"/>
          </a:blip>
          <a:srcRect/>
          <a:stretch>
            <a:fillRect/>
          </a:stretch>
        </p:blipFill>
        <p:spPr bwMode="auto">
          <a:xfrm>
            <a:off x="3357554" y="285728"/>
            <a:ext cx="5376020" cy="6215082"/>
          </a:xfrm>
          <a:prstGeom prst="rect">
            <a:avLst/>
          </a:prstGeom>
          <a:noFill/>
          <a:ln w="9525" algn="ctr">
            <a:noFill/>
            <a:miter lim="800000"/>
            <a:headEnd/>
            <a:tailEnd/>
          </a:ln>
          <a:effectLst/>
        </p:spPr>
      </p:pic>
      <p:sp>
        <p:nvSpPr>
          <p:cNvPr id="3" name="2 Rectángulo"/>
          <p:cNvSpPr/>
          <p:nvPr/>
        </p:nvSpPr>
        <p:spPr>
          <a:xfrm>
            <a:off x="214282" y="1571612"/>
            <a:ext cx="2928926" cy="2308324"/>
          </a:xfrm>
          <a:prstGeom prst="rect">
            <a:avLst/>
          </a:prstGeom>
        </p:spPr>
        <p:txBody>
          <a:bodyPr wrap="square">
            <a:spAutoFit/>
          </a:bodyPr>
          <a:lstStyle/>
          <a:p>
            <a:pPr algn="just"/>
            <a:r>
              <a:rPr lang="es-MX" sz="2400" dirty="0">
                <a:solidFill>
                  <a:schemeClr val="tx1"/>
                </a:solidFill>
              </a:rPr>
              <a:t>Diagrama de energías de  </a:t>
            </a:r>
            <a:r>
              <a:rPr lang="es-MX" sz="2400" dirty="0" err="1">
                <a:solidFill>
                  <a:schemeClr val="tx1"/>
                </a:solidFill>
              </a:rPr>
              <a:t>OM´s</a:t>
            </a:r>
            <a:r>
              <a:rPr lang="es-MX" sz="2400" dirty="0">
                <a:solidFill>
                  <a:schemeClr val="tx1"/>
                </a:solidFill>
              </a:rPr>
              <a:t> para los enlaces </a:t>
            </a:r>
            <a:r>
              <a:rPr lang="el-GR" sz="2400" b="1" dirty="0">
                <a:solidFill>
                  <a:schemeClr val="tx1"/>
                </a:solidFill>
                <a:cs typeface="Arial" charset="0"/>
              </a:rPr>
              <a:t>σ</a:t>
            </a:r>
            <a:r>
              <a:rPr lang="es-MX" sz="2400" dirty="0">
                <a:solidFill>
                  <a:schemeClr val="tx1"/>
                </a:solidFill>
                <a:cs typeface="Arial" charset="0"/>
              </a:rPr>
              <a:t> de un complejo octaédrico como </a:t>
            </a:r>
            <a:r>
              <a:rPr lang="es-MX" sz="2400" b="1" dirty="0">
                <a:solidFill>
                  <a:schemeClr val="tx1"/>
                </a:solidFill>
              </a:rPr>
              <a:t>[Co(NH</a:t>
            </a:r>
            <a:r>
              <a:rPr lang="es-MX" sz="2400" b="1" baseline="-25000" dirty="0">
                <a:solidFill>
                  <a:schemeClr val="tx1"/>
                </a:solidFill>
              </a:rPr>
              <a:t>3</a:t>
            </a:r>
            <a:r>
              <a:rPr lang="es-MX" sz="2400" b="1" dirty="0">
                <a:solidFill>
                  <a:schemeClr val="tx1"/>
                </a:solidFill>
              </a:rPr>
              <a:t>)</a:t>
            </a:r>
            <a:r>
              <a:rPr lang="es-MX" sz="2400" b="1" baseline="-25000" dirty="0">
                <a:solidFill>
                  <a:schemeClr val="tx1"/>
                </a:solidFill>
              </a:rPr>
              <a:t>6</a:t>
            </a:r>
            <a:r>
              <a:rPr lang="es-MX" sz="2400" b="1" dirty="0">
                <a:solidFill>
                  <a:schemeClr val="tx1"/>
                </a:solidFill>
              </a:rPr>
              <a:t>]</a:t>
            </a:r>
            <a:r>
              <a:rPr lang="es-MX" sz="2400" b="1" baseline="30000" dirty="0">
                <a:solidFill>
                  <a:schemeClr val="tx1"/>
                </a:solidFill>
              </a:rPr>
              <a:t>+</a:t>
            </a:r>
            <a:r>
              <a:rPr lang="es-MX" b="1" baseline="30000" dirty="0">
                <a:solidFill>
                  <a:schemeClr val="tx1"/>
                </a:solidFill>
              </a:rPr>
              <a:t>3</a:t>
            </a:r>
            <a:r>
              <a:rPr lang="es-MX" dirty="0">
                <a:solidFill>
                  <a:schemeClr val="tx1"/>
                </a:solidFill>
              </a:rPr>
              <a:t> </a:t>
            </a:r>
            <a:endParaRPr lang="el-GR" dirty="0">
              <a:solidFill>
                <a:schemeClr val="tx1"/>
              </a:solidFill>
            </a:endParaRPr>
          </a:p>
        </p:txBody>
      </p:sp>
      <p:sp>
        <p:nvSpPr>
          <p:cNvPr id="4" name="3 Marcador de número de diapositiva"/>
          <p:cNvSpPr>
            <a:spLocks noGrp="1"/>
          </p:cNvSpPr>
          <p:nvPr>
            <p:ph type="sldNum" sz="quarter" idx="12"/>
          </p:nvPr>
        </p:nvSpPr>
        <p:spPr/>
        <p:txBody>
          <a:bodyPr/>
          <a:lstStyle/>
          <a:p>
            <a:fld id="{C85176EC-901D-4338-9904-35B0C0F08CDA}" type="slidenum">
              <a:rPr lang="es-MX" smtClean="0"/>
              <a:pPr/>
              <a:t>19</a:t>
            </a:fld>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7"/>
          <p:cNvGrpSpPr>
            <a:grpSpLocks/>
          </p:cNvGrpSpPr>
          <p:nvPr/>
        </p:nvGrpSpPr>
        <p:grpSpPr bwMode="auto">
          <a:xfrm>
            <a:off x="214282" y="428604"/>
            <a:ext cx="2286000" cy="2387600"/>
            <a:chOff x="144" y="912"/>
            <a:chExt cx="1440" cy="1504"/>
          </a:xfrm>
        </p:grpSpPr>
        <p:pic>
          <p:nvPicPr>
            <p:cNvPr id="3" name="Picture 1028" descr="Hund-2"/>
            <p:cNvPicPr>
              <a:picLocks noChangeAspect="1" noChangeArrowheads="1"/>
            </p:cNvPicPr>
            <p:nvPr/>
          </p:nvPicPr>
          <p:blipFill>
            <a:blip r:embed="rId2"/>
            <a:srcRect/>
            <a:stretch>
              <a:fillRect/>
            </a:stretch>
          </p:blipFill>
          <p:spPr bwMode="auto">
            <a:xfrm>
              <a:off x="480" y="912"/>
              <a:ext cx="768" cy="1134"/>
            </a:xfrm>
            <a:prstGeom prst="rect">
              <a:avLst/>
            </a:prstGeom>
            <a:noFill/>
          </p:spPr>
        </p:pic>
        <p:sp>
          <p:nvSpPr>
            <p:cNvPr id="4" name="Text Box 1029"/>
            <p:cNvSpPr txBox="1">
              <a:spLocks noChangeArrowheads="1"/>
            </p:cNvSpPr>
            <p:nvPr/>
          </p:nvSpPr>
          <p:spPr bwMode="auto">
            <a:xfrm>
              <a:off x="144" y="2064"/>
              <a:ext cx="1440" cy="352"/>
            </a:xfrm>
            <a:prstGeom prst="rect">
              <a:avLst/>
            </a:prstGeom>
            <a:noFill/>
            <a:ln w="9525">
              <a:noFill/>
              <a:miter lim="800000"/>
              <a:headEnd/>
              <a:tailEnd/>
            </a:ln>
            <a:effectLst/>
          </p:spPr>
          <p:txBody>
            <a:bodyPr>
              <a:spAutoFit/>
            </a:bodyPr>
            <a:lstStyle/>
            <a:p>
              <a:pPr algn="ctr">
                <a:lnSpc>
                  <a:spcPct val="85000"/>
                </a:lnSpc>
              </a:pPr>
              <a:r>
                <a:rPr lang="en-GB" sz="1800">
                  <a:solidFill>
                    <a:srgbClr val="996633"/>
                  </a:solidFill>
                  <a:cs typeface="Times New Roman" pitchFamily="18" charset="0"/>
                </a:rPr>
                <a:t>Friedrich Hund</a:t>
              </a:r>
            </a:p>
            <a:p>
              <a:pPr algn="ctr">
                <a:lnSpc>
                  <a:spcPct val="85000"/>
                </a:lnSpc>
              </a:pPr>
              <a:r>
                <a:rPr lang="es-ES" sz="1800">
                  <a:solidFill>
                    <a:srgbClr val="996633"/>
                  </a:solidFill>
                  <a:cs typeface="Times New Roman" pitchFamily="18" charset="0"/>
                </a:rPr>
                <a:t>1896 - 1997</a:t>
              </a:r>
              <a:r>
                <a:rPr lang="es-ES" sz="1800">
                  <a:solidFill>
                    <a:srgbClr val="996633"/>
                  </a:solidFill>
                </a:rPr>
                <a:t> </a:t>
              </a:r>
            </a:p>
          </p:txBody>
        </p:sp>
      </p:grpSp>
      <p:grpSp>
        <p:nvGrpSpPr>
          <p:cNvPr id="5" name="Group 1039"/>
          <p:cNvGrpSpPr>
            <a:grpSpLocks/>
          </p:cNvGrpSpPr>
          <p:nvPr/>
        </p:nvGrpSpPr>
        <p:grpSpPr bwMode="auto">
          <a:xfrm>
            <a:off x="3428992" y="785794"/>
            <a:ext cx="3352800" cy="2368550"/>
            <a:chOff x="3588" y="816"/>
            <a:chExt cx="2112" cy="1492"/>
          </a:xfrm>
        </p:grpSpPr>
        <p:pic>
          <p:nvPicPr>
            <p:cNvPr id="6" name="Picture 1040" descr="Mulliken-2"/>
            <p:cNvPicPr>
              <a:picLocks noChangeAspect="1" noChangeArrowheads="1"/>
            </p:cNvPicPr>
            <p:nvPr/>
          </p:nvPicPr>
          <p:blipFill>
            <a:blip r:embed="rId3"/>
            <a:srcRect/>
            <a:stretch>
              <a:fillRect/>
            </a:stretch>
          </p:blipFill>
          <p:spPr bwMode="auto">
            <a:xfrm>
              <a:off x="4656" y="816"/>
              <a:ext cx="792" cy="1134"/>
            </a:xfrm>
            <a:prstGeom prst="rect">
              <a:avLst/>
            </a:prstGeom>
            <a:noFill/>
          </p:spPr>
        </p:pic>
        <p:sp>
          <p:nvSpPr>
            <p:cNvPr id="7" name="Text Box 1041"/>
            <p:cNvSpPr txBox="1">
              <a:spLocks noChangeArrowheads="1"/>
            </p:cNvSpPr>
            <p:nvPr/>
          </p:nvSpPr>
          <p:spPr bwMode="auto">
            <a:xfrm>
              <a:off x="3588" y="1956"/>
              <a:ext cx="2112" cy="352"/>
            </a:xfrm>
            <a:prstGeom prst="rect">
              <a:avLst/>
            </a:prstGeom>
            <a:noFill/>
            <a:ln w="9525">
              <a:noFill/>
              <a:miter lim="800000"/>
              <a:headEnd/>
              <a:tailEnd/>
            </a:ln>
            <a:effectLst/>
          </p:spPr>
          <p:txBody>
            <a:bodyPr>
              <a:spAutoFit/>
            </a:bodyPr>
            <a:lstStyle/>
            <a:p>
              <a:pPr algn="ctr">
                <a:lnSpc>
                  <a:spcPct val="85000"/>
                </a:lnSpc>
              </a:pPr>
              <a:r>
                <a:rPr lang="en-GB" sz="1800">
                  <a:solidFill>
                    <a:srgbClr val="996633"/>
                  </a:solidFill>
                  <a:cs typeface="Times New Roman" pitchFamily="18" charset="0"/>
                </a:rPr>
                <a:t>Robert Sanderson Mulliken</a:t>
              </a:r>
            </a:p>
            <a:p>
              <a:pPr algn="ctr">
                <a:lnSpc>
                  <a:spcPct val="85000"/>
                </a:lnSpc>
              </a:pPr>
              <a:r>
                <a:rPr lang="es-ES" sz="1800">
                  <a:solidFill>
                    <a:srgbClr val="996633"/>
                  </a:solidFill>
                  <a:cs typeface="Times New Roman" pitchFamily="18" charset="0"/>
                </a:rPr>
                <a:t>1896 – 1986</a:t>
              </a:r>
              <a:r>
                <a:rPr lang="es-ES" sz="1800">
                  <a:solidFill>
                    <a:srgbClr val="996633"/>
                  </a:solidFill>
                </a:rPr>
                <a:t> </a:t>
              </a:r>
            </a:p>
          </p:txBody>
        </p:sp>
      </p:grpSp>
      <p:grpSp>
        <p:nvGrpSpPr>
          <p:cNvPr id="8" name="Group 1033"/>
          <p:cNvGrpSpPr>
            <a:grpSpLocks/>
          </p:cNvGrpSpPr>
          <p:nvPr/>
        </p:nvGrpSpPr>
        <p:grpSpPr bwMode="auto">
          <a:xfrm>
            <a:off x="714348" y="3857628"/>
            <a:ext cx="3505200" cy="2309813"/>
            <a:chOff x="96" y="2592"/>
            <a:chExt cx="2208" cy="1455"/>
          </a:xfrm>
        </p:grpSpPr>
        <p:pic>
          <p:nvPicPr>
            <p:cNvPr id="9" name="Picture 1034" descr="Lennard-Jones-4"/>
            <p:cNvPicPr>
              <a:picLocks noChangeAspect="1" noChangeArrowheads="1"/>
            </p:cNvPicPr>
            <p:nvPr/>
          </p:nvPicPr>
          <p:blipFill>
            <a:blip r:embed="rId4"/>
            <a:srcRect/>
            <a:stretch>
              <a:fillRect/>
            </a:stretch>
          </p:blipFill>
          <p:spPr bwMode="auto">
            <a:xfrm>
              <a:off x="288" y="2592"/>
              <a:ext cx="918" cy="1140"/>
            </a:xfrm>
            <a:prstGeom prst="rect">
              <a:avLst/>
            </a:prstGeom>
            <a:noFill/>
          </p:spPr>
        </p:pic>
        <p:sp>
          <p:nvSpPr>
            <p:cNvPr id="10" name="Rectangle 1035"/>
            <p:cNvSpPr>
              <a:spLocks noChangeArrowheads="1"/>
            </p:cNvSpPr>
            <p:nvPr/>
          </p:nvSpPr>
          <p:spPr bwMode="auto">
            <a:xfrm>
              <a:off x="96" y="3724"/>
              <a:ext cx="2208" cy="323"/>
            </a:xfrm>
            <a:prstGeom prst="rect">
              <a:avLst/>
            </a:prstGeom>
            <a:noFill/>
            <a:ln w="9525">
              <a:noFill/>
              <a:miter lim="800000"/>
              <a:headEnd/>
              <a:tailEnd/>
            </a:ln>
            <a:effectLst/>
          </p:spPr>
          <p:txBody>
            <a:bodyPr bIns="0">
              <a:spAutoFit/>
            </a:bodyPr>
            <a:lstStyle/>
            <a:p>
              <a:pPr algn="ctr">
                <a:lnSpc>
                  <a:spcPct val="85000"/>
                </a:lnSpc>
              </a:pPr>
              <a:r>
                <a:rPr lang="en-GB" sz="1800">
                  <a:solidFill>
                    <a:srgbClr val="996633"/>
                  </a:solidFill>
                </a:rPr>
                <a:t>Sir John Edward Lennard-Jones</a:t>
              </a:r>
            </a:p>
            <a:p>
              <a:pPr algn="ctr" eaLnBrk="0" hangingPunct="0">
                <a:lnSpc>
                  <a:spcPct val="85000"/>
                </a:lnSpc>
              </a:pPr>
              <a:r>
                <a:rPr lang="es-ES" sz="1800">
                  <a:solidFill>
                    <a:srgbClr val="996633"/>
                  </a:solidFill>
                  <a:cs typeface="Times New Roman" pitchFamily="18" charset="0"/>
                </a:rPr>
                <a:t>1894 – 1954</a:t>
              </a:r>
              <a:r>
                <a:rPr lang="es-ES" sz="1800">
                  <a:solidFill>
                    <a:srgbClr val="996633"/>
                  </a:solidFill>
                </a:rPr>
                <a:t> </a:t>
              </a:r>
            </a:p>
          </p:txBody>
        </p:sp>
      </p:grpSp>
      <p:sp>
        <p:nvSpPr>
          <p:cNvPr id="11" name="10 Rectángulo"/>
          <p:cNvSpPr/>
          <p:nvPr/>
        </p:nvSpPr>
        <p:spPr>
          <a:xfrm>
            <a:off x="2143108" y="1357298"/>
            <a:ext cx="2135520" cy="369332"/>
          </a:xfrm>
          <a:prstGeom prst="rect">
            <a:avLst/>
          </a:prstGeom>
        </p:spPr>
        <p:txBody>
          <a:bodyPr wrap="none">
            <a:spAutoFit/>
          </a:bodyPr>
          <a:lstStyle/>
          <a:p>
            <a:pPr algn="ctr" eaLnBrk="0" hangingPunct="0"/>
            <a:r>
              <a:rPr lang="es-ES" b="1" dirty="0">
                <a:solidFill>
                  <a:schemeClr val="accent6">
                    <a:lumMod val="50000"/>
                  </a:schemeClr>
                </a:solidFill>
              </a:rPr>
              <a:t>Formula la TOM</a:t>
            </a:r>
          </a:p>
        </p:txBody>
      </p:sp>
      <p:sp>
        <p:nvSpPr>
          <p:cNvPr id="12" name="11 Rectángulo"/>
          <p:cNvSpPr/>
          <p:nvPr/>
        </p:nvSpPr>
        <p:spPr>
          <a:xfrm>
            <a:off x="6715140" y="1142984"/>
            <a:ext cx="2071702" cy="1200329"/>
          </a:xfrm>
          <a:prstGeom prst="rect">
            <a:avLst/>
          </a:prstGeom>
        </p:spPr>
        <p:txBody>
          <a:bodyPr wrap="square">
            <a:spAutoFit/>
          </a:bodyPr>
          <a:lstStyle/>
          <a:p>
            <a:pPr eaLnBrk="0" hangingPunct="0"/>
            <a:r>
              <a:rPr lang="es-MX" b="1" dirty="0">
                <a:solidFill>
                  <a:schemeClr val="accent6">
                    <a:lumMod val="50000"/>
                  </a:schemeClr>
                </a:solidFill>
              </a:rPr>
              <a:t>Adapta la TOM </a:t>
            </a:r>
          </a:p>
          <a:p>
            <a:pPr eaLnBrk="0" hangingPunct="0"/>
            <a:r>
              <a:rPr lang="es-MX" b="1" dirty="0">
                <a:solidFill>
                  <a:schemeClr val="accent6">
                    <a:lumMod val="50000"/>
                  </a:schemeClr>
                </a:solidFill>
              </a:rPr>
              <a:t>y la aplica a</a:t>
            </a:r>
          </a:p>
          <a:p>
            <a:pPr eaLnBrk="0" hangingPunct="0"/>
            <a:r>
              <a:rPr lang="es-MX" b="1" dirty="0">
                <a:solidFill>
                  <a:schemeClr val="accent6">
                    <a:lumMod val="50000"/>
                  </a:schemeClr>
                </a:solidFill>
              </a:rPr>
              <a:t>moléculas </a:t>
            </a:r>
            <a:r>
              <a:rPr lang="es-MX" b="1" dirty="0" err="1">
                <a:solidFill>
                  <a:schemeClr val="accent6">
                    <a:lumMod val="50000"/>
                  </a:schemeClr>
                </a:solidFill>
              </a:rPr>
              <a:t>diatómicas</a:t>
            </a:r>
            <a:endParaRPr lang="es-MX" dirty="0">
              <a:solidFill>
                <a:schemeClr val="accent6">
                  <a:lumMod val="50000"/>
                </a:schemeClr>
              </a:solidFill>
            </a:endParaRPr>
          </a:p>
        </p:txBody>
      </p:sp>
      <p:sp>
        <p:nvSpPr>
          <p:cNvPr id="13" name="12 Rectángulo"/>
          <p:cNvSpPr/>
          <p:nvPr/>
        </p:nvSpPr>
        <p:spPr>
          <a:xfrm>
            <a:off x="5786446" y="2928934"/>
            <a:ext cx="3143272" cy="1505027"/>
          </a:xfrm>
          <a:prstGeom prst="rect">
            <a:avLst/>
          </a:prstGeom>
        </p:spPr>
        <p:txBody>
          <a:bodyPr wrap="square">
            <a:spAutoFit/>
          </a:bodyPr>
          <a:lstStyle/>
          <a:p>
            <a:pPr>
              <a:lnSpc>
                <a:spcPct val="85000"/>
              </a:lnSpc>
            </a:pPr>
            <a:r>
              <a:rPr lang="en-GB" dirty="0" err="1">
                <a:solidFill>
                  <a:schemeClr val="accent3">
                    <a:lumMod val="50000"/>
                  </a:schemeClr>
                </a:solidFill>
                <a:latin typeface="Garamond" pitchFamily="18" charset="0"/>
                <a:cs typeface="Times New Roman" pitchFamily="18" charset="0"/>
              </a:rPr>
              <a:t>Premio</a:t>
            </a:r>
            <a:r>
              <a:rPr lang="en-GB" dirty="0">
                <a:solidFill>
                  <a:schemeClr val="accent3">
                    <a:lumMod val="50000"/>
                  </a:schemeClr>
                </a:solidFill>
                <a:latin typeface="Garamond" pitchFamily="18" charset="0"/>
                <a:cs typeface="Times New Roman" pitchFamily="18" charset="0"/>
              </a:rPr>
              <a:t> Nobel en </a:t>
            </a:r>
            <a:r>
              <a:rPr lang="en-GB" dirty="0" err="1">
                <a:solidFill>
                  <a:schemeClr val="accent3">
                    <a:lumMod val="50000"/>
                  </a:schemeClr>
                </a:solidFill>
                <a:latin typeface="Garamond" pitchFamily="18" charset="0"/>
                <a:cs typeface="Times New Roman" pitchFamily="18" charset="0"/>
              </a:rPr>
              <a:t>Química</a:t>
            </a:r>
            <a:r>
              <a:rPr lang="en-GB" dirty="0">
                <a:solidFill>
                  <a:schemeClr val="accent3">
                    <a:lumMod val="50000"/>
                  </a:schemeClr>
                </a:solidFill>
                <a:latin typeface="Garamond" pitchFamily="18" charset="0"/>
                <a:cs typeface="Times New Roman" pitchFamily="18" charset="0"/>
              </a:rPr>
              <a:t> 1966</a:t>
            </a:r>
          </a:p>
          <a:p>
            <a:pPr>
              <a:lnSpc>
                <a:spcPct val="85000"/>
              </a:lnSpc>
            </a:pPr>
            <a:r>
              <a:rPr lang="es-MX" dirty="0">
                <a:solidFill>
                  <a:schemeClr val="accent3">
                    <a:lumMod val="50000"/>
                  </a:schemeClr>
                </a:solidFill>
                <a:cs typeface="Times New Roman" pitchFamily="18" charset="0"/>
              </a:rPr>
              <a:t>Por su trabajo sobre </a:t>
            </a:r>
            <a:r>
              <a:rPr lang="es-ES" dirty="0">
                <a:solidFill>
                  <a:schemeClr val="accent3">
                    <a:lumMod val="50000"/>
                  </a:schemeClr>
                </a:solidFill>
                <a:cs typeface="Times New Roman" pitchFamily="18" charset="0"/>
              </a:rPr>
              <a:t>los enlaces químicos y la estructura electrónica de las moléculas mediante la </a:t>
            </a:r>
            <a:r>
              <a:rPr lang="es-ES" b="1" dirty="0">
                <a:solidFill>
                  <a:schemeClr val="accent3">
                    <a:lumMod val="50000"/>
                  </a:schemeClr>
                </a:solidFill>
                <a:cs typeface="Times New Roman" pitchFamily="18" charset="0"/>
              </a:rPr>
              <a:t>TOM</a:t>
            </a:r>
            <a:r>
              <a:rPr lang="es-ES" dirty="0">
                <a:solidFill>
                  <a:schemeClr val="accent3">
                    <a:lumMod val="50000"/>
                  </a:schemeClr>
                </a:solidFill>
              </a:rPr>
              <a:t> </a:t>
            </a:r>
          </a:p>
          <a:p>
            <a:pPr>
              <a:lnSpc>
                <a:spcPct val="85000"/>
              </a:lnSpc>
            </a:pPr>
            <a:r>
              <a:rPr lang="es-ES" dirty="0"/>
              <a:t> </a:t>
            </a:r>
          </a:p>
        </p:txBody>
      </p:sp>
      <p:sp>
        <p:nvSpPr>
          <p:cNvPr id="14" name="13 Rectángulo"/>
          <p:cNvSpPr/>
          <p:nvPr/>
        </p:nvSpPr>
        <p:spPr>
          <a:xfrm>
            <a:off x="2571736" y="4643446"/>
            <a:ext cx="3786214" cy="646331"/>
          </a:xfrm>
          <a:prstGeom prst="rect">
            <a:avLst/>
          </a:prstGeom>
        </p:spPr>
        <p:txBody>
          <a:bodyPr wrap="square">
            <a:spAutoFit/>
          </a:bodyPr>
          <a:lstStyle/>
          <a:p>
            <a:pPr eaLnBrk="0" hangingPunct="0"/>
            <a:r>
              <a:rPr lang="es-ES" b="1" dirty="0">
                <a:solidFill>
                  <a:schemeClr val="accent6">
                    <a:lumMod val="50000"/>
                  </a:schemeClr>
                </a:solidFill>
              </a:rPr>
              <a:t>Introduce la aproximación de la CLOA</a:t>
            </a:r>
          </a:p>
        </p:txBody>
      </p:sp>
      <p:sp>
        <p:nvSpPr>
          <p:cNvPr id="15" name="14 Marcador de número de diapositiva"/>
          <p:cNvSpPr>
            <a:spLocks noGrp="1"/>
          </p:cNvSpPr>
          <p:nvPr>
            <p:ph type="sldNum" sz="quarter" idx="12"/>
          </p:nvPr>
        </p:nvSpPr>
        <p:spPr/>
        <p:txBody>
          <a:bodyPr/>
          <a:lstStyle/>
          <a:p>
            <a:fld id="{C85176EC-901D-4338-9904-35B0C0F08CDA}" type="slidenum">
              <a:rPr lang="es-MX" smtClean="0"/>
              <a:pPr/>
              <a:t>2</a:t>
            </a:fld>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3 Marcador de número de diapositiva"/>
          <p:cNvSpPr>
            <a:spLocks noGrp="1"/>
          </p:cNvSpPr>
          <p:nvPr>
            <p:ph type="sldNum" sz="quarter" idx="12"/>
          </p:nvPr>
        </p:nvSpPr>
        <p:spPr>
          <a:noFill/>
        </p:spPr>
        <p:txBody>
          <a:bodyPr/>
          <a:lstStyle/>
          <a:p>
            <a:fld id="{FED59870-8CCE-4456-AE01-8EF26AC9A8B2}" type="slidenum">
              <a:rPr lang="es-MX" smtClean="0">
                <a:solidFill>
                  <a:srgbClr val="000000"/>
                </a:solidFill>
                <a:latin typeface="Arial" charset="0"/>
              </a:rPr>
              <a:pPr/>
              <a:t>20</a:t>
            </a:fld>
            <a:endParaRPr lang="es-MX">
              <a:solidFill>
                <a:srgbClr val="000000"/>
              </a:solidFill>
              <a:latin typeface="Arial" charset="0"/>
            </a:endParaRPr>
          </a:p>
        </p:txBody>
      </p:sp>
      <p:graphicFrame>
        <p:nvGraphicFramePr>
          <p:cNvPr id="296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7352" name="Fotografía de Photo Editor" r:id="rId4" imgW="2438095" imgH="2438095" progId="">
                  <p:embed/>
                </p:oleObj>
              </mc:Choice>
              <mc:Fallback>
                <p:oleObj name="Fotografía de Photo Editor" r:id="rId4" imgW="2438095" imgH="2438095" progId="">
                  <p:embed/>
                  <p:pic>
                    <p:nvPicPr>
                      <p:cNvPr id="0" nam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7353" name="Fotografía de Photo Editor" r:id="rId6" imgW="2666667" imgH="2000000" progId="">
                  <p:embed/>
                </p:oleObj>
              </mc:Choice>
              <mc:Fallback>
                <p:oleObj name="Fotografía de Photo Editor" r:id="rId6" imgW="2666667" imgH="2000000" progId="">
                  <p:embed/>
                  <p:pic>
                    <p:nvPicPr>
                      <p:cNvPr id="0" name=""/>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orbitalmolecular.avi">
            <a:hlinkClick r:id="" action="ppaction://media"/>
          </p:cNvPr>
          <p:cNvPicPr>
            <a:picLocks noRot="1" noChangeAspect="1"/>
          </p:cNvPicPr>
          <p:nvPr>
            <a:videoFile r:link="rId2"/>
          </p:nvPr>
        </p:nvPicPr>
        <p:blipFill>
          <a:blip r:embed="rId8"/>
          <a:stretch>
            <a:fillRect/>
          </a:stretch>
        </p:blipFill>
        <p:spPr>
          <a:xfrm>
            <a:off x="928662" y="285728"/>
            <a:ext cx="5481658" cy="6381632"/>
          </a:xfrm>
          <a:prstGeom prst="rect">
            <a:avLst/>
          </a:prstGeom>
        </p:spPr>
      </p:pic>
      <p:sp>
        <p:nvSpPr>
          <p:cNvPr id="8" name="7 CuadroTexto"/>
          <p:cNvSpPr txBox="1"/>
          <p:nvPr/>
        </p:nvSpPr>
        <p:spPr>
          <a:xfrm>
            <a:off x="7215206" y="1428736"/>
            <a:ext cx="1785950" cy="369332"/>
          </a:xfrm>
          <a:prstGeom prst="rect">
            <a:avLst/>
          </a:prstGeom>
          <a:noFill/>
        </p:spPr>
        <p:txBody>
          <a:bodyPr wrap="square" rtlCol="0">
            <a:spAutoFit/>
          </a:bodyPr>
          <a:lstStyle/>
          <a:p>
            <a:pPr fontAlgn="base">
              <a:spcBef>
                <a:spcPct val="0"/>
              </a:spcBef>
              <a:spcAft>
                <a:spcPct val="0"/>
              </a:spcAft>
            </a:pPr>
            <a:r>
              <a:rPr lang="en-US" dirty="0">
                <a:solidFill>
                  <a:srgbClr val="000000"/>
                </a:solidFill>
              </a:rPr>
              <a:t>Fe(H</a:t>
            </a:r>
            <a:r>
              <a:rPr lang="en-US" baseline="-25000" dirty="0">
                <a:solidFill>
                  <a:srgbClr val="000000"/>
                </a:solidFill>
              </a:rPr>
              <a:t>2</a:t>
            </a:r>
            <a:r>
              <a:rPr lang="en-US" dirty="0">
                <a:solidFill>
                  <a:srgbClr val="000000"/>
                </a:solidFill>
              </a:rPr>
              <a:t>O)</a:t>
            </a:r>
            <a:r>
              <a:rPr lang="en-US" baseline="-25000" dirty="0">
                <a:solidFill>
                  <a:srgbClr val="000000"/>
                </a:solidFill>
              </a:rPr>
              <a:t>6</a:t>
            </a:r>
            <a:r>
              <a:rPr lang="en-US" dirty="0">
                <a:solidFill>
                  <a:srgbClr val="000000"/>
                </a:solidFill>
              </a:rPr>
              <a:t> </a:t>
            </a:r>
            <a:r>
              <a:rPr lang="en-US" baseline="30000" dirty="0">
                <a:solidFill>
                  <a:srgbClr val="000000"/>
                </a:solidFill>
              </a:rPr>
              <a:t>2+</a:t>
            </a:r>
          </a:p>
        </p:txBody>
      </p:sp>
    </p:spTree>
    <p:extLst>
      <p:ext uri="{BB962C8B-B14F-4D97-AF65-F5344CB8AC3E}">
        <p14:creationId xmlns:p14="http://schemas.microsoft.com/office/powerpoint/2010/main" val="205619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46088" y="2565400"/>
            <a:ext cx="8374062" cy="1439863"/>
          </a:xfrm>
          <a:prstGeom prst="rect">
            <a:avLst/>
          </a:prstGeom>
          <a:noFill/>
          <a:ln w="9525">
            <a:noFill/>
            <a:miter lim="800000"/>
            <a:headEnd/>
            <a:tailEnd/>
          </a:ln>
          <a:effectLst/>
        </p:spPr>
        <p:txBody>
          <a:bodyPr anchor="ctr"/>
          <a:lstStyle/>
          <a:p>
            <a:pPr algn="ctr">
              <a:spcBef>
                <a:spcPct val="0"/>
              </a:spcBef>
            </a:pPr>
            <a:r>
              <a:rPr lang="es-MX" sz="4400" b="1">
                <a:solidFill>
                  <a:srgbClr val="990000"/>
                </a:solidFill>
              </a:rPr>
              <a:t>Orbitales Moleculares </a:t>
            </a:r>
            <a:br>
              <a:rPr lang="es-MX" sz="4400" b="1">
                <a:solidFill>
                  <a:srgbClr val="990000"/>
                </a:solidFill>
              </a:rPr>
            </a:br>
            <a:r>
              <a:rPr lang="es-MX" sz="4400" b="1">
                <a:solidFill>
                  <a:srgbClr val="990000"/>
                </a:solidFill>
              </a:rPr>
              <a:t>tipo </a:t>
            </a:r>
            <a:r>
              <a:rPr lang="el-GR" sz="4400" b="1">
                <a:solidFill>
                  <a:srgbClr val="990000"/>
                </a:solidFill>
              </a:rPr>
              <a:t>π</a:t>
            </a:r>
            <a:endParaRPr lang="es-ES" sz="4400" b="1">
              <a:solidFill>
                <a:srgbClr val="990000"/>
              </a:solidFill>
            </a:endParaRPr>
          </a:p>
        </p:txBody>
      </p:sp>
      <p:sp>
        <p:nvSpPr>
          <p:cNvPr id="4" name="Line 5"/>
          <p:cNvSpPr>
            <a:spLocks noChangeShapeType="1"/>
          </p:cNvSpPr>
          <p:nvPr/>
        </p:nvSpPr>
        <p:spPr bwMode="auto">
          <a:xfrm>
            <a:off x="1258888" y="2276475"/>
            <a:ext cx="6626225" cy="0"/>
          </a:xfrm>
          <a:prstGeom prst="line">
            <a:avLst/>
          </a:prstGeom>
          <a:noFill/>
          <a:ln w="57150">
            <a:solidFill>
              <a:srgbClr val="008000"/>
            </a:solidFill>
            <a:round/>
            <a:headEnd/>
            <a:tailEnd/>
          </a:ln>
          <a:effectLst/>
        </p:spPr>
        <p:txBody>
          <a:bodyPr/>
          <a:lstStyle/>
          <a:p>
            <a:endParaRPr lang="es-MX"/>
          </a:p>
        </p:txBody>
      </p:sp>
      <p:sp>
        <p:nvSpPr>
          <p:cNvPr id="5" name="Line 6"/>
          <p:cNvSpPr>
            <a:spLocks noChangeShapeType="1"/>
          </p:cNvSpPr>
          <p:nvPr/>
        </p:nvSpPr>
        <p:spPr bwMode="auto">
          <a:xfrm>
            <a:off x="1258888" y="4221163"/>
            <a:ext cx="6626225" cy="0"/>
          </a:xfrm>
          <a:prstGeom prst="line">
            <a:avLst/>
          </a:prstGeom>
          <a:noFill/>
          <a:ln w="57150">
            <a:solidFill>
              <a:srgbClr val="008000"/>
            </a:solidFill>
            <a:round/>
            <a:headEnd/>
            <a:tailEnd/>
          </a:ln>
          <a:effectLst/>
        </p:spPr>
        <p:txBody>
          <a:bodyPr/>
          <a:lstStyle/>
          <a:p>
            <a:endParaRPr lang="es-MX"/>
          </a:p>
        </p:txBody>
      </p:sp>
      <p:sp>
        <p:nvSpPr>
          <p:cNvPr id="6" name="5 Marcador de número de diapositiva"/>
          <p:cNvSpPr>
            <a:spLocks noGrp="1"/>
          </p:cNvSpPr>
          <p:nvPr>
            <p:ph type="sldNum" sz="quarter" idx="12"/>
          </p:nvPr>
        </p:nvSpPr>
        <p:spPr/>
        <p:txBody>
          <a:bodyPr/>
          <a:lstStyle/>
          <a:p>
            <a:fld id="{C85176EC-901D-4338-9904-35B0C0F08CDA}" type="slidenum">
              <a:rPr lang="es-MX" smtClean="0"/>
              <a:pPr/>
              <a:t>21</a:t>
            </a:fld>
            <a:endParaRPr lang="es-MX"/>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endParaRPr lang="es-ES" dirty="0"/>
          </a:p>
        </p:txBody>
      </p:sp>
      <p:sp>
        <p:nvSpPr>
          <p:cNvPr id="20484" name="Text Box 4"/>
          <p:cNvSpPr txBox="1">
            <a:spLocks noChangeArrowheads="1"/>
          </p:cNvSpPr>
          <p:nvPr/>
        </p:nvSpPr>
        <p:spPr bwMode="auto">
          <a:xfrm rot="16200000">
            <a:off x="1893551" y="-910905"/>
            <a:ext cx="5355312" cy="8891587"/>
          </a:xfrm>
          <a:prstGeom prst="rect">
            <a:avLst/>
          </a:prstGeom>
          <a:noFill/>
          <a:ln w="9525" algn="ctr">
            <a:noFill/>
            <a:miter lim="800000"/>
            <a:headEnd/>
            <a:tailEnd/>
          </a:ln>
          <a:effectLst/>
        </p:spPr>
        <p:txBody>
          <a:bodyPr vert="eaVert">
            <a:spAutoFit/>
          </a:bodyPr>
          <a:lstStyle/>
          <a:p>
            <a:pPr algn="just">
              <a:buClr>
                <a:srgbClr val="009900"/>
              </a:buClr>
              <a:buFont typeface="Wingdings" pitchFamily="2" charset="2"/>
              <a:buChar char="Ø"/>
            </a:pPr>
            <a:r>
              <a:rPr lang="es-MX" sz="2800" dirty="0">
                <a:solidFill>
                  <a:schemeClr val="tx1">
                    <a:lumMod val="95000"/>
                    <a:lumOff val="5000"/>
                  </a:schemeClr>
                </a:solidFill>
              </a:rPr>
              <a:t> Además de formar enlaces </a:t>
            </a:r>
            <a:r>
              <a:rPr lang="el-GR" sz="2800" b="1" dirty="0">
                <a:solidFill>
                  <a:schemeClr val="tx1">
                    <a:lumMod val="95000"/>
                    <a:lumOff val="5000"/>
                  </a:schemeClr>
                </a:solidFill>
              </a:rPr>
              <a:t>σ</a:t>
            </a:r>
            <a:r>
              <a:rPr lang="es-MX" sz="2800" dirty="0">
                <a:solidFill>
                  <a:schemeClr val="tx1">
                    <a:lumMod val="95000"/>
                    <a:lumOff val="5000"/>
                  </a:schemeClr>
                </a:solidFill>
              </a:rPr>
              <a:t>, muchos ligantes son capaces de tener una interacción de enlace </a:t>
            </a:r>
            <a:r>
              <a:rPr lang="el-GR" sz="2800" b="1" dirty="0">
                <a:solidFill>
                  <a:schemeClr val="tx1">
                    <a:lumMod val="95000"/>
                    <a:lumOff val="5000"/>
                  </a:schemeClr>
                </a:solidFill>
                <a:cs typeface="Times New Roman" pitchFamily="18" charset="0"/>
              </a:rPr>
              <a:t>π</a:t>
            </a:r>
            <a:r>
              <a:rPr lang="es-MX" sz="2800" dirty="0">
                <a:solidFill>
                  <a:schemeClr val="tx1">
                    <a:lumMod val="95000"/>
                    <a:lumOff val="5000"/>
                  </a:schemeClr>
                </a:solidFill>
                <a:cs typeface="Times New Roman" pitchFamily="18" charset="0"/>
              </a:rPr>
              <a:t> con un metal.</a:t>
            </a:r>
          </a:p>
          <a:p>
            <a:pPr algn="just">
              <a:buClr>
                <a:srgbClr val="009900"/>
              </a:buClr>
              <a:buFont typeface="Wingdings" pitchFamily="2" charset="2"/>
              <a:buNone/>
            </a:pPr>
            <a:endParaRPr lang="es-MX" sz="2800" dirty="0">
              <a:solidFill>
                <a:schemeClr val="tx1">
                  <a:lumMod val="95000"/>
                  <a:lumOff val="5000"/>
                </a:schemeClr>
              </a:solidFill>
              <a:cs typeface="Times New Roman" pitchFamily="18" charset="0"/>
            </a:endParaRPr>
          </a:p>
          <a:p>
            <a:pPr algn="just">
              <a:buClr>
                <a:srgbClr val="009900"/>
              </a:buClr>
              <a:buFont typeface="Wingdings" pitchFamily="2" charset="2"/>
              <a:buChar char="Ø"/>
            </a:pPr>
            <a:r>
              <a:rPr lang="es-MX" sz="2800" dirty="0">
                <a:solidFill>
                  <a:schemeClr val="tx1">
                    <a:lumMod val="95000"/>
                    <a:lumOff val="5000"/>
                  </a:schemeClr>
                </a:solidFill>
                <a:cs typeface="Times New Roman" pitchFamily="18" charset="0"/>
              </a:rPr>
              <a:t> Recuérdese que el enlace </a:t>
            </a:r>
            <a:r>
              <a:rPr lang="el-GR" sz="2800" b="1" dirty="0">
                <a:solidFill>
                  <a:schemeClr val="tx1">
                    <a:lumMod val="95000"/>
                    <a:lumOff val="5000"/>
                  </a:schemeClr>
                </a:solidFill>
                <a:cs typeface="Times New Roman" pitchFamily="18" charset="0"/>
              </a:rPr>
              <a:t>π</a:t>
            </a:r>
            <a:r>
              <a:rPr lang="es-MX" sz="2800" dirty="0">
                <a:solidFill>
                  <a:schemeClr val="tx1">
                    <a:lumMod val="95000"/>
                    <a:lumOff val="5000"/>
                  </a:schemeClr>
                </a:solidFill>
                <a:cs typeface="Times New Roman" pitchFamily="18" charset="0"/>
              </a:rPr>
              <a:t> tiene una superficie nodal que incluye el eje de enlace y el orbital de enlace </a:t>
            </a:r>
            <a:r>
              <a:rPr lang="el-GR" sz="2800" b="1" dirty="0">
                <a:solidFill>
                  <a:schemeClr val="tx1">
                    <a:lumMod val="95000"/>
                    <a:lumOff val="5000"/>
                  </a:schemeClr>
                </a:solidFill>
                <a:cs typeface="Times New Roman" pitchFamily="18" charset="0"/>
              </a:rPr>
              <a:t>π</a:t>
            </a:r>
            <a:r>
              <a:rPr lang="es-MX" sz="2800" b="1" dirty="0">
                <a:solidFill>
                  <a:schemeClr val="tx1">
                    <a:lumMod val="95000"/>
                    <a:lumOff val="5000"/>
                  </a:schemeClr>
                </a:solidFill>
                <a:cs typeface="Times New Roman" pitchFamily="18" charset="0"/>
              </a:rPr>
              <a:t> </a:t>
            </a:r>
            <a:r>
              <a:rPr lang="es-MX" sz="2800" dirty="0">
                <a:solidFill>
                  <a:schemeClr val="tx1">
                    <a:lumMod val="95000"/>
                    <a:lumOff val="5000"/>
                  </a:schemeClr>
                </a:solidFill>
                <a:cs typeface="Times New Roman" pitchFamily="18" charset="0"/>
              </a:rPr>
              <a:t>tendrá lóbulos de signo opuesto a cada lado de esta superficie nodal. </a:t>
            </a:r>
          </a:p>
          <a:p>
            <a:pPr algn="just">
              <a:buClr>
                <a:srgbClr val="009900"/>
              </a:buClr>
              <a:buFont typeface="Wingdings" pitchFamily="2" charset="2"/>
              <a:buNone/>
            </a:pPr>
            <a:endParaRPr lang="es-MX" sz="2800" dirty="0">
              <a:solidFill>
                <a:schemeClr val="tx1">
                  <a:lumMod val="95000"/>
                  <a:lumOff val="5000"/>
                </a:schemeClr>
              </a:solidFill>
              <a:cs typeface="Times New Roman" pitchFamily="18" charset="0"/>
            </a:endParaRPr>
          </a:p>
          <a:p>
            <a:pPr algn="just">
              <a:buClr>
                <a:srgbClr val="009900"/>
              </a:buClr>
              <a:buFont typeface="Wingdings" pitchFamily="2" charset="2"/>
              <a:buChar char="Ø"/>
            </a:pPr>
            <a:r>
              <a:rPr lang="es-MX" sz="2800" dirty="0">
                <a:solidFill>
                  <a:schemeClr val="tx1">
                    <a:lumMod val="95000"/>
                    <a:lumOff val="5000"/>
                  </a:schemeClr>
                </a:solidFill>
                <a:cs typeface="Times New Roman" pitchFamily="18" charset="0"/>
              </a:rPr>
              <a:t> Los orbitales del metal y del ligante que participan en enlaces </a:t>
            </a:r>
            <a:r>
              <a:rPr lang="es-MX" sz="2800" b="1" dirty="0">
                <a:solidFill>
                  <a:schemeClr val="tx1">
                    <a:lumMod val="95000"/>
                    <a:lumOff val="5000"/>
                  </a:schemeClr>
                </a:solidFill>
                <a:latin typeface="Symbol" pitchFamily="18" charset="2"/>
                <a:cs typeface="Times New Roman" pitchFamily="18" charset="0"/>
              </a:rPr>
              <a:t>p</a:t>
            </a:r>
            <a:r>
              <a:rPr lang="es-MX" sz="2800" b="1" dirty="0">
                <a:solidFill>
                  <a:schemeClr val="tx1">
                    <a:lumMod val="95000"/>
                    <a:lumOff val="5000"/>
                  </a:schemeClr>
                </a:solidFill>
                <a:cs typeface="Times New Roman" pitchFamily="18" charset="0"/>
              </a:rPr>
              <a:t> </a:t>
            </a:r>
            <a:r>
              <a:rPr lang="es-MX" sz="2800" dirty="0">
                <a:solidFill>
                  <a:schemeClr val="tx1">
                    <a:lumMod val="95000"/>
                    <a:lumOff val="5000"/>
                  </a:schemeClr>
                </a:solidFill>
                <a:cs typeface="Times New Roman" pitchFamily="18" charset="0"/>
              </a:rPr>
              <a:t>se encuentran perpendiculares a los ejes </a:t>
            </a:r>
            <a:r>
              <a:rPr lang="es-MX" sz="2800" dirty="0" err="1">
                <a:solidFill>
                  <a:schemeClr val="tx1">
                    <a:lumMod val="95000"/>
                    <a:lumOff val="5000"/>
                  </a:schemeClr>
                </a:solidFill>
                <a:cs typeface="Times New Roman" pitchFamily="18" charset="0"/>
              </a:rPr>
              <a:t>internucleares</a:t>
            </a:r>
            <a:r>
              <a:rPr lang="es-MX" sz="2800" dirty="0">
                <a:solidFill>
                  <a:schemeClr val="tx1">
                    <a:lumMod val="95000"/>
                    <a:lumOff val="5000"/>
                  </a:schemeClr>
                </a:solidFill>
                <a:cs typeface="Times New Roman" pitchFamily="18" charset="0"/>
              </a:rPr>
              <a:t>.</a:t>
            </a:r>
            <a:endParaRPr lang="el-GR" sz="2800" b="1" dirty="0">
              <a:solidFill>
                <a:schemeClr val="tx1">
                  <a:lumMod val="95000"/>
                  <a:lumOff val="5000"/>
                </a:schemeClr>
              </a:solidFill>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endParaRPr lang="es-ES" dirty="0"/>
          </a:p>
        </p:txBody>
      </p:sp>
      <p:graphicFrame>
        <p:nvGraphicFramePr>
          <p:cNvPr id="19460" name="Object 4"/>
          <p:cNvGraphicFramePr>
            <a:graphicFrameLocks noChangeAspect="1"/>
          </p:cNvGraphicFramePr>
          <p:nvPr/>
        </p:nvGraphicFramePr>
        <p:xfrm>
          <a:off x="2357422" y="785794"/>
          <a:ext cx="6029325" cy="5486400"/>
        </p:xfrm>
        <a:graphic>
          <a:graphicData uri="http://schemas.openxmlformats.org/presentationml/2006/ole">
            <mc:AlternateContent xmlns:mc="http://schemas.openxmlformats.org/markup-compatibility/2006">
              <mc:Choice xmlns:v="urn:schemas-microsoft-com:vml" Requires="v">
                <p:oleObj spid="_x0000_s32774" r:id="rId3" imgW="6028571" imgH="5485714" progId="">
                  <p:embed/>
                </p:oleObj>
              </mc:Choice>
              <mc:Fallback>
                <p:oleObj r:id="rId3" imgW="6028571" imgH="548571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22" y="785794"/>
                        <a:ext cx="60293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6"/>
          <p:cNvSpPr txBox="1">
            <a:spLocks noChangeArrowheads="1"/>
          </p:cNvSpPr>
          <p:nvPr/>
        </p:nvSpPr>
        <p:spPr bwMode="auto">
          <a:xfrm rot="16200000">
            <a:off x="2533027" y="-1747264"/>
            <a:ext cx="615553" cy="4681538"/>
          </a:xfrm>
          <a:prstGeom prst="rect">
            <a:avLst/>
          </a:prstGeom>
          <a:noFill/>
          <a:ln w="9525" algn="ctr">
            <a:noFill/>
            <a:miter lim="800000"/>
            <a:headEnd/>
            <a:tailEnd/>
          </a:ln>
          <a:effectLst/>
        </p:spPr>
        <p:txBody>
          <a:bodyPr vert="eaVert">
            <a:spAutoFit/>
          </a:bodyPr>
          <a:lstStyle/>
          <a:p>
            <a:r>
              <a:rPr lang="es-MX" sz="2800" dirty="0">
                <a:solidFill>
                  <a:schemeClr val="accent5">
                    <a:lumMod val="50000"/>
                  </a:schemeClr>
                </a:solidFill>
              </a:rPr>
              <a:t>Interacciones</a:t>
            </a:r>
            <a:r>
              <a:rPr lang="es-MX" sz="2800" dirty="0">
                <a:solidFill>
                  <a:schemeClr val="accent2"/>
                </a:solidFill>
              </a:rPr>
              <a:t> </a:t>
            </a:r>
            <a:r>
              <a:rPr lang="es-MX" sz="2800" b="1" dirty="0">
                <a:solidFill>
                  <a:srgbClr val="990000"/>
                </a:solidFill>
                <a:latin typeface="Symbol" pitchFamily="18" charset="2"/>
              </a:rPr>
              <a:t>p</a:t>
            </a:r>
            <a:r>
              <a:rPr lang="es-MX" sz="2800" dirty="0">
                <a:solidFill>
                  <a:schemeClr val="accent2"/>
                </a:solidFill>
              </a:rPr>
              <a:t> </a:t>
            </a:r>
            <a:r>
              <a:rPr lang="es-MX" sz="2800" dirty="0">
                <a:solidFill>
                  <a:schemeClr val="accent5">
                    <a:lumMod val="50000"/>
                  </a:schemeClr>
                </a:solidFill>
              </a:rPr>
              <a:t>metal-ligante</a:t>
            </a:r>
          </a:p>
        </p:txBody>
      </p:sp>
      <p:sp>
        <p:nvSpPr>
          <p:cNvPr id="19465" name="Text Box 9"/>
          <p:cNvSpPr txBox="1">
            <a:spLocks noChangeArrowheads="1"/>
          </p:cNvSpPr>
          <p:nvPr/>
        </p:nvSpPr>
        <p:spPr bwMode="auto">
          <a:xfrm rot="16200000">
            <a:off x="-135731" y="3151982"/>
            <a:ext cx="2535237" cy="2190750"/>
          </a:xfrm>
          <a:prstGeom prst="rect">
            <a:avLst/>
          </a:prstGeom>
          <a:noFill/>
          <a:ln w="9525" algn="ctr">
            <a:noFill/>
            <a:miter lim="800000"/>
            <a:headEnd/>
            <a:tailEnd/>
          </a:ln>
          <a:effectLst/>
        </p:spPr>
        <p:txBody>
          <a:bodyPr vert="eaVert">
            <a:spAutoFit/>
          </a:bodyPr>
          <a:lstStyle/>
          <a:p>
            <a:pPr marL="342900" indent="-342900" algn="ctr">
              <a:buClr>
                <a:srgbClr val="990000"/>
              </a:buClr>
              <a:buFont typeface="Wingdings" pitchFamily="2" charset="2"/>
              <a:buAutoNum type="alphaLcParenR"/>
            </a:pPr>
            <a:r>
              <a:rPr lang="es-MX" sz="2800">
                <a:solidFill>
                  <a:srgbClr val="009900"/>
                </a:solidFill>
              </a:rPr>
              <a:t>d</a:t>
            </a:r>
            <a:r>
              <a:rPr lang="es-MX" sz="2800" baseline="-25000">
                <a:solidFill>
                  <a:srgbClr val="009900"/>
                </a:solidFill>
                <a:latin typeface="Symbol" pitchFamily="18" charset="2"/>
              </a:rPr>
              <a:t>p</a:t>
            </a:r>
            <a:r>
              <a:rPr lang="es-MX" sz="2800">
                <a:solidFill>
                  <a:srgbClr val="009900"/>
                </a:solidFill>
              </a:rPr>
              <a:t>-p</a:t>
            </a:r>
            <a:r>
              <a:rPr lang="es-MX" sz="2800" baseline="-25000">
                <a:solidFill>
                  <a:srgbClr val="009900"/>
                </a:solidFill>
                <a:latin typeface="Symbol" pitchFamily="18" charset="2"/>
              </a:rPr>
              <a:t>p</a:t>
            </a:r>
          </a:p>
          <a:p>
            <a:pPr marL="342900" indent="-342900" algn="ctr">
              <a:buClr>
                <a:srgbClr val="990000"/>
              </a:buClr>
              <a:buFont typeface="Wingdings" pitchFamily="2" charset="2"/>
              <a:buNone/>
            </a:pPr>
            <a:r>
              <a:rPr lang="es-MX" sz="2800">
                <a:solidFill>
                  <a:srgbClr val="990000"/>
                </a:solidFill>
              </a:rPr>
              <a:t>b)</a:t>
            </a:r>
            <a:r>
              <a:rPr lang="es-MX" sz="2800">
                <a:solidFill>
                  <a:srgbClr val="009900"/>
                </a:solidFill>
              </a:rPr>
              <a:t> d</a:t>
            </a:r>
            <a:r>
              <a:rPr lang="es-MX" sz="2800" baseline="-25000">
                <a:solidFill>
                  <a:srgbClr val="009900"/>
                </a:solidFill>
                <a:latin typeface="Symbol" pitchFamily="18" charset="2"/>
              </a:rPr>
              <a:t>p</a:t>
            </a:r>
            <a:r>
              <a:rPr lang="es-MX" sz="2800">
                <a:solidFill>
                  <a:srgbClr val="009900"/>
                </a:solidFill>
              </a:rPr>
              <a:t>-d</a:t>
            </a:r>
            <a:r>
              <a:rPr lang="es-MX" sz="2800" baseline="-25000">
                <a:solidFill>
                  <a:srgbClr val="009900"/>
                </a:solidFill>
                <a:latin typeface="Symbol" pitchFamily="18" charset="2"/>
              </a:rPr>
              <a:t>p</a:t>
            </a:r>
          </a:p>
          <a:p>
            <a:pPr marL="342900" indent="-342900" algn="ctr">
              <a:buClr>
                <a:srgbClr val="990000"/>
              </a:buClr>
              <a:buFont typeface="Wingdings" pitchFamily="2" charset="2"/>
              <a:buNone/>
            </a:pPr>
            <a:r>
              <a:rPr lang="es-MX" sz="2800">
                <a:solidFill>
                  <a:srgbClr val="990000"/>
                </a:solidFill>
              </a:rPr>
              <a:t>c)</a:t>
            </a:r>
            <a:r>
              <a:rPr lang="es-MX" sz="2800">
                <a:solidFill>
                  <a:srgbClr val="009900"/>
                </a:solidFill>
              </a:rPr>
              <a:t> d</a:t>
            </a:r>
            <a:r>
              <a:rPr lang="es-MX" sz="2800" baseline="-25000">
                <a:solidFill>
                  <a:srgbClr val="009900"/>
                </a:solidFill>
                <a:latin typeface="Symbol" pitchFamily="18" charset="2"/>
              </a:rPr>
              <a:t>p</a:t>
            </a:r>
            <a:r>
              <a:rPr lang="es-MX" sz="2800">
                <a:solidFill>
                  <a:srgbClr val="009900"/>
                </a:solidFill>
              </a:rPr>
              <a:t>-</a:t>
            </a:r>
            <a:r>
              <a:rPr lang="es-MX" sz="2800">
                <a:solidFill>
                  <a:srgbClr val="009900"/>
                </a:solidFill>
                <a:latin typeface="Symbol" pitchFamily="18" charset="2"/>
              </a:rPr>
              <a:t>p</a:t>
            </a:r>
            <a:r>
              <a:rPr lang="es-MX" sz="2800">
                <a:solidFill>
                  <a:srgbClr val="009900"/>
                </a:solidFill>
              </a:rPr>
              <a:t>*</a:t>
            </a:r>
          </a:p>
          <a:p>
            <a:pPr marL="342900" indent="-342900" algn="ctr">
              <a:buClr>
                <a:srgbClr val="990000"/>
              </a:buClr>
              <a:buFont typeface="Wingdings" pitchFamily="2" charset="2"/>
              <a:buNone/>
            </a:pPr>
            <a:r>
              <a:rPr lang="es-MX" sz="2800">
                <a:solidFill>
                  <a:srgbClr val="990000"/>
                </a:solidFill>
              </a:rPr>
              <a:t>d)</a:t>
            </a:r>
            <a:r>
              <a:rPr lang="es-MX" sz="2800">
                <a:solidFill>
                  <a:srgbClr val="009900"/>
                </a:solidFill>
              </a:rPr>
              <a:t> d</a:t>
            </a:r>
            <a:r>
              <a:rPr lang="es-MX" sz="2800" baseline="-25000">
                <a:solidFill>
                  <a:srgbClr val="009900"/>
                </a:solidFill>
                <a:latin typeface="Symbol" pitchFamily="18" charset="2"/>
              </a:rPr>
              <a:t>p</a:t>
            </a:r>
            <a:r>
              <a:rPr lang="es-MX" sz="2800">
                <a:solidFill>
                  <a:srgbClr val="009900"/>
                </a:solidFill>
              </a:rPr>
              <a:t>-</a:t>
            </a:r>
            <a:r>
              <a:rPr lang="es-MX" sz="2800">
                <a:solidFill>
                  <a:srgbClr val="009900"/>
                </a:solidFill>
                <a:latin typeface="Symbol" pitchFamily="18" charset="2"/>
              </a:rPr>
              <a:t>s</a:t>
            </a:r>
            <a:r>
              <a:rPr lang="es-MX" sz="2800">
                <a:solidFill>
                  <a:srgbClr val="009900"/>
                </a:soli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endParaRPr lang="es-ES" dirty="0"/>
          </a:p>
        </p:txBody>
      </p:sp>
      <p:pic>
        <p:nvPicPr>
          <p:cNvPr id="21508" name="Picture 4" descr="eImagen2"/>
          <p:cNvPicPr>
            <a:picLocks noChangeAspect="1" noChangeArrowheads="1"/>
          </p:cNvPicPr>
          <p:nvPr/>
        </p:nvPicPr>
        <p:blipFill>
          <a:blip r:embed="rId2"/>
          <a:srcRect/>
          <a:stretch>
            <a:fillRect/>
          </a:stretch>
        </p:blipFill>
        <p:spPr bwMode="auto">
          <a:xfrm>
            <a:off x="214282" y="652483"/>
            <a:ext cx="8878887" cy="57054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rot="16200000">
            <a:off x="3763516" y="-3474583"/>
            <a:ext cx="1477328" cy="8855075"/>
          </a:xfrm>
          <a:prstGeom prst="rect">
            <a:avLst/>
          </a:prstGeom>
          <a:noFill/>
          <a:ln w="9525" algn="ctr">
            <a:noFill/>
            <a:miter lim="800000"/>
            <a:headEnd/>
            <a:tailEnd/>
          </a:ln>
          <a:effectLst/>
        </p:spPr>
        <p:txBody>
          <a:bodyPr vert="eaVert">
            <a:spAutoFit/>
          </a:bodyPr>
          <a:lstStyle/>
          <a:p>
            <a:pPr algn="just">
              <a:buClr>
                <a:srgbClr val="990000"/>
              </a:buClr>
              <a:buFont typeface="Wingdings" pitchFamily="2" charset="2"/>
              <a:buChar char="Ø"/>
            </a:pPr>
            <a:r>
              <a:rPr lang="es-MX" sz="2800" dirty="0">
                <a:solidFill>
                  <a:schemeClr val="accent2"/>
                </a:solidFill>
              </a:rPr>
              <a:t> </a:t>
            </a:r>
            <a:r>
              <a:rPr lang="es-MX" sz="2800" dirty="0"/>
              <a:t>Los orbitales del ligante que pueden efectuar interacciones </a:t>
            </a:r>
            <a:r>
              <a:rPr lang="es-MX" sz="2800" b="1" dirty="0">
                <a:latin typeface="Symbol" pitchFamily="18" charset="2"/>
              </a:rPr>
              <a:t>p</a:t>
            </a:r>
            <a:r>
              <a:rPr lang="es-MX" sz="2800" dirty="0"/>
              <a:t> en un compuesto octaédrico se dividen en cuatro categorías de simetría:</a:t>
            </a:r>
            <a:r>
              <a:rPr lang="es-MX" sz="2800" dirty="0">
                <a:solidFill>
                  <a:schemeClr val="accent2"/>
                </a:solidFill>
              </a:rPr>
              <a:t> </a:t>
            </a:r>
            <a:r>
              <a:rPr lang="es-MX" sz="2800" dirty="0">
                <a:solidFill>
                  <a:srgbClr val="009900"/>
                </a:solidFill>
              </a:rPr>
              <a:t>t</a:t>
            </a:r>
            <a:r>
              <a:rPr lang="es-MX" sz="2800" baseline="-25000" dirty="0">
                <a:solidFill>
                  <a:srgbClr val="009900"/>
                </a:solidFill>
              </a:rPr>
              <a:t>2g</a:t>
            </a:r>
            <a:r>
              <a:rPr lang="es-MX" sz="2800" dirty="0">
                <a:solidFill>
                  <a:srgbClr val="009900"/>
                </a:solidFill>
              </a:rPr>
              <a:t>, t</a:t>
            </a:r>
            <a:r>
              <a:rPr lang="es-MX" sz="2800" baseline="-25000" dirty="0">
                <a:solidFill>
                  <a:srgbClr val="009900"/>
                </a:solidFill>
              </a:rPr>
              <a:t>1u</a:t>
            </a:r>
            <a:r>
              <a:rPr lang="es-MX" sz="2800" dirty="0">
                <a:solidFill>
                  <a:srgbClr val="009900"/>
                </a:solidFill>
              </a:rPr>
              <a:t>, t</a:t>
            </a:r>
            <a:r>
              <a:rPr lang="es-MX" sz="2800" baseline="-25000" dirty="0">
                <a:solidFill>
                  <a:srgbClr val="009900"/>
                </a:solidFill>
              </a:rPr>
              <a:t>2u</a:t>
            </a:r>
            <a:r>
              <a:rPr lang="es-MX" sz="2800" dirty="0">
                <a:solidFill>
                  <a:srgbClr val="009900"/>
                </a:solidFill>
              </a:rPr>
              <a:t> y t</a:t>
            </a:r>
            <a:r>
              <a:rPr lang="es-MX" sz="2800" baseline="-25000" dirty="0">
                <a:solidFill>
                  <a:srgbClr val="009900"/>
                </a:solidFill>
              </a:rPr>
              <a:t>1g</a:t>
            </a:r>
            <a:r>
              <a:rPr lang="es-MX" sz="2800" dirty="0">
                <a:solidFill>
                  <a:schemeClr val="accent2"/>
                </a:solidFill>
              </a:rPr>
              <a:t>.</a:t>
            </a:r>
            <a:endParaRPr lang="es-MX" sz="2800" baseline="-25000" dirty="0">
              <a:solidFill>
                <a:schemeClr val="accent2"/>
              </a:solidFill>
            </a:endParaRPr>
          </a:p>
        </p:txBody>
      </p:sp>
      <p:graphicFrame>
        <p:nvGraphicFramePr>
          <p:cNvPr id="22541" name="Object 13"/>
          <p:cNvGraphicFramePr>
            <a:graphicFrameLocks noChangeAspect="1"/>
          </p:cNvGraphicFramePr>
          <p:nvPr/>
        </p:nvGraphicFramePr>
        <p:xfrm>
          <a:off x="468313" y="2744788"/>
          <a:ext cx="3744912" cy="3276600"/>
        </p:xfrm>
        <a:graphic>
          <a:graphicData uri="http://schemas.openxmlformats.org/presentationml/2006/ole">
            <mc:AlternateContent xmlns:mc="http://schemas.openxmlformats.org/markup-compatibility/2006">
              <mc:Choice xmlns:v="urn:schemas-microsoft-com:vml" Requires="v">
                <p:oleObj spid="_x0000_s33798" r:id="rId3" imgW="3191320" imgH="2790476" progId="">
                  <p:embed/>
                </p:oleObj>
              </mc:Choice>
              <mc:Fallback>
                <p:oleObj r:id="rId3" imgW="3191320" imgH="279047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744788"/>
                        <a:ext cx="374491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69" name="Group 41"/>
          <p:cNvGraphicFramePr>
            <a:graphicFrameLocks noGrp="1"/>
          </p:cNvGraphicFramePr>
          <p:nvPr/>
        </p:nvGraphicFramePr>
        <p:xfrm>
          <a:off x="4714876" y="1714488"/>
          <a:ext cx="4213225" cy="4553712"/>
        </p:xfrm>
        <a:graphic>
          <a:graphicData uri="http://schemas.openxmlformats.org/drawingml/2006/table">
            <a:tbl>
              <a:tblPr/>
              <a:tblGrid>
                <a:gridCol w="1404938">
                  <a:extLst>
                    <a:ext uri="{9D8B030D-6E8A-4147-A177-3AD203B41FA5}">
                      <a16:colId xmlns:a16="http://schemas.microsoft.com/office/drawing/2014/main" val="20000"/>
                    </a:ext>
                  </a:extLst>
                </a:gridCol>
                <a:gridCol w="2808287">
                  <a:extLst>
                    <a:ext uri="{9D8B030D-6E8A-4147-A177-3AD203B41FA5}">
                      <a16:colId xmlns:a16="http://schemas.microsoft.com/office/drawing/2014/main" val="20001"/>
                    </a:ext>
                  </a:extLst>
                </a:gridCol>
              </a:tblGrid>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a:ln>
                            <a:noFill/>
                          </a:ln>
                          <a:solidFill>
                            <a:schemeClr val="tx1"/>
                          </a:solidFill>
                          <a:effectLst/>
                          <a:latin typeface="Arial" charset="0"/>
                          <a:cs typeface="Arial" charset="0"/>
                        </a:rPr>
                        <a:t>Simetría </a:t>
                      </a:r>
                      <a:endParaRPr kumimoji="0" lang="es-ES" sz="24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a:ln>
                            <a:noFill/>
                          </a:ln>
                          <a:solidFill>
                            <a:schemeClr val="tx1"/>
                          </a:solidFill>
                          <a:effectLst/>
                          <a:latin typeface="Arial" charset="0"/>
                          <a:cs typeface="Arial" charset="0"/>
                        </a:rPr>
                        <a:t>Orbitales de grupo</a:t>
                      </a:r>
                      <a:endParaRPr kumimoji="0" lang="es-ES"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009900"/>
                          </a:solidFill>
                          <a:effectLst/>
                          <a:latin typeface="Arial" charset="0"/>
                          <a:cs typeface="Arial" charset="0"/>
                        </a:rPr>
                        <a:t>t</a:t>
                      </a:r>
                      <a:r>
                        <a:rPr kumimoji="0" lang="es-MX" sz="2800" b="0" i="0" u="none" strike="noStrike" cap="none" normalizeH="0" baseline="-25000">
                          <a:ln>
                            <a:noFill/>
                          </a:ln>
                          <a:solidFill>
                            <a:srgbClr val="009900"/>
                          </a:solidFill>
                          <a:effectLst/>
                          <a:latin typeface="Arial" charset="0"/>
                          <a:cs typeface="Arial" charset="0"/>
                        </a:rPr>
                        <a:t>1u</a:t>
                      </a:r>
                      <a:endParaRPr kumimoji="0" lang="es-ES" sz="2800" b="0" i="0" u="none" strike="noStrike" cap="none" normalizeH="0" baseline="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2z</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3z</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4z</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5z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1x</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2x</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6x</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4x</a:t>
                      </a:r>
                      <a:endParaRPr kumimoji="0" lang="es-MX" sz="1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1y</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3y</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6y</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5y</a:t>
                      </a:r>
                      <a:endParaRPr kumimoji="0" lang="es-ES" sz="1800" b="0" i="0" u="none" strike="noStrike" cap="none" normalizeH="0" baseline="-2500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009900"/>
                          </a:solidFill>
                          <a:effectLst/>
                          <a:latin typeface="Arial" charset="0"/>
                          <a:cs typeface="Arial" charset="0"/>
                        </a:rPr>
                        <a:t>t</a:t>
                      </a:r>
                      <a:r>
                        <a:rPr kumimoji="0" lang="es-MX" sz="2800" b="0" i="0" u="none" strike="noStrike" cap="none" normalizeH="0" baseline="-25000">
                          <a:ln>
                            <a:noFill/>
                          </a:ln>
                          <a:solidFill>
                            <a:srgbClr val="009900"/>
                          </a:solidFill>
                          <a:effectLst/>
                          <a:latin typeface="Arial" charset="0"/>
                          <a:cs typeface="Arial" charset="0"/>
                        </a:rPr>
                        <a:t>1g</a:t>
                      </a:r>
                      <a:endParaRPr kumimoji="0" lang="es-ES" sz="2800" b="0" i="0" u="none" strike="noStrike" cap="none" normalizeH="0" baseline="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2x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3y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4x</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5y</a:t>
                      </a:r>
                      <a:r>
                        <a:rPr kumimoji="0" lang="es-MX" sz="1800" b="0" i="0" u="none" strike="noStrike" cap="none" normalizeH="0" baseline="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1x</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2z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6y</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4z</a:t>
                      </a:r>
                      <a:endParaRPr kumimoji="0" lang="es-MX" sz="1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1y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3z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6x</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5z</a:t>
                      </a:r>
                      <a:endParaRPr kumimoji="0" lang="es-ES"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009900"/>
                          </a:solidFill>
                          <a:effectLst/>
                          <a:latin typeface="Arial" charset="0"/>
                          <a:cs typeface="Arial" charset="0"/>
                        </a:rPr>
                        <a:t>t</a:t>
                      </a:r>
                      <a:r>
                        <a:rPr kumimoji="0" lang="es-MX" sz="2800" b="0" i="0" u="none" strike="noStrike" cap="none" normalizeH="0" baseline="-25000">
                          <a:ln>
                            <a:noFill/>
                          </a:ln>
                          <a:solidFill>
                            <a:srgbClr val="009900"/>
                          </a:solidFill>
                          <a:effectLst/>
                          <a:latin typeface="Arial" charset="0"/>
                          <a:cs typeface="Arial" charset="0"/>
                        </a:rPr>
                        <a:t>2g</a:t>
                      </a:r>
                      <a:endParaRPr kumimoji="0" lang="es-ES" sz="2800" b="0" i="0" u="none" strike="noStrike" cap="none" normalizeH="0" baseline="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2x</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3y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4x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5y</a:t>
                      </a:r>
                      <a:r>
                        <a:rPr kumimoji="0" lang="es-MX" sz="1800" b="0" i="0" u="none" strike="noStrike" cap="none" normalizeH="0" baseline="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1y</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3z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6x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5x</a:t>
                      </a:r>
                      <a:endParaRPr kumimoji="0" lang="es-MX" sz="1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a:ln>
                            <a:noFill/>
                          </a:ln>
                          <a:solidFill>
                            <a:schemeClr val="tx1"/>
                          </a:solidFill>
                          <a:effectLst/>
                          <a:latin typeface="Arial" charset="0"/>
                          <a:cs typeface="Arial" charset="0"/>
                        </a:rPr>
                        <a:t>p</a:t>
                      </a:r>
                      <a:r>
                        <a:rPr kumimoji="0" lang="es-MX" sz="1800" b="0" i="0" u="none" strike="noStrike" cap="none" normalizeH="0" baseline="-25000">
                          <a:ln>
                            <a:noFill/>
                          </a:ln>
                          <a:solidFill>
                            <a:schemeClr val="tx1"/>
                          </a:solidFill>
                          <a:effectLst/>
                          <a:latin typeface="Arial" charset="0"/>
                          <a:cs typeface="Arial" charset="0"/>
                        </a:rPr>
                        <a:t>1x</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2z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6y </a:t>
                      </a:r>
                      <a:r>
                        <a:rPr kumimoji="0" lang="es-MX" sz="1800" b="0" i="0" u="none" strike="noStrike" cap="none" normalizeH="0" baseline="0">
                          <a:ln>
                            <a:noFill/>
                          </a:ln>
                          <a:solidFill>
                            <a:schemeClr val="tx1"/>
                          </a:solidFill>
                          <a:effectLst/>
                          <a:latin typeface="Arial" charset="0"/>
                          <a:cs typeface="Arial" charset="0"/>
                        </a:rPr>
                        <a:t>- p</a:t>
                      </a:r>
                      <a:r>
                        <a:rPr kumimoji="0" lang="es-MX" sz="1800" b="0" i="0" u="none" strike="noStrike" cap="none" normalizeH="0" baseline="-25000">
                          <a:ln>
                            <a:noFill/>
                          </a:ln>
                          <a:solidFill>
                            <a:schemeClr val="tx1"/>
                          </a:solidFill>
                          <a:effectLst/>
                          <a:latin typeface="Arial" charset="0"/>
                          <a:cs typeface="Arial" charset="0"/>
                        </a:rPr>
                        <a:t>4z</a:t>
                      </a:r>
                      <a:endParaRPr kumimoji="0" lang="es-ES"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009900"/>
                          </a:solidFill>
                          <a:effectLst/>
                          <a:latin typeface="Arial" charset="0"/>
                          <a:cs typeface="Arial" charset="0"/>
                        </a:rPr>
                        <a:t>t</a:t>
                      </a:r>
                      <a:r>
                        <a:rPr kumimoji="0" lang="es-MX" sz="2800" b="0" i="0" u="none" strike="noStrike" cap="none" normalizeH="0" baseline="-25000">
                          <a:ln>
                            <a:noFill/>
                          </a:ln>
                          <a:solidFill>
                            <a:srgbClr val="009900"/>
                          </a:solidFill>
                          <a:effectLst/>
                          <a:latin typeface="Arial" charset="0"/>
                          <a:cs typeface="Arial" charset="0"/>
                        </a:rPr>
                        <a:t>2u</a:t>
                      </a:r>
                      <a:endParaRPr kumimoji="0" lang="es-ES" sz="2800" b="0" i="0" u="none" strike="noStrike" cap="none" normalizeH="0" baseline="0">
                        <a:ln>
                          <a:noFill/>
                        </a:ln>
                        <a:solidFill>
                          <a:srgbClr val="0099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dirty="0">
                          <a:ln>
                            <a:noFill/>
                          </a:ln>
                          <a:solidFill>
                            <a:schemeClr val="tx1"/>
                          </a:solidFill>
                          <a:effectLst/>
                          <a:latin typeface="Arial" charset="0"/>
                          <a:cs typeface="Arial" charset="0"/>
                        </a:rPr>
                        <a:t>P</a:t>
                      </a:r>
                      <a:r>
                        <a:rPr kumimoji="0" lang="es-MX" sz="1800" b="0" i="0" u="none" strike="noStrike" cap="none" normalizeH="0" baseline="-25000" dirty="0">
                          <a:ln>
                            <a:noFill/>
                          </a:ln>
                          <a:solidFill>
                            <a:schemeClr val="tx1"/>
                          </a:solidFill>
                          <a:effectLst/>
                          <a:latin typeface="Arial" charset="0"/>
                          <a:cs typeface="Arial" charset="0"/>
                        </a:rPr>
                        <a:t>2z </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3z </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4z </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5z</a:t>
                      </a:r>
                      <a:r>
                        <a:rPr kumimoji="0" lang="es-MX" sz="1800" b="0" i="0" u="none" strike="noStrike" cap="none" normalizeH="0" baseline="0" dirty="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dirty="0">
                          <a:ln>
                            <a:noFill/>
                          </a:ln>
                          <a:solidFill>
                            <a:schemeClr val="tx1"/>
                          </a:solidFill>
                          <a:effectLst/>
                          <a:latin typeface="Arial" charset="0"/>
                          <a:cs typeface="Arial" charset="0"/>
                        </a:rPr>
                        <a:t>p</a:t>
                      </a:r>
                      <a:r>
                        <a:rPr kumimoji="0" lang="es-MX" sz="1800" b="0" i="0" u="none" strike="noStrike" cap="none" normalizeH="0" baseline="-25000" dirty="0">
                          <a:ln>
                            <a:noFill/>
                          </a:ln>
                          <a:solidFill>
                            <a:schemeClr val="tx1"/>
                          </a:solidFill>
                          <a:effectLst/>
                          <a:latin typeface="Arial" charset="0"/>
                          <a:cs typeface="Arial" charset="0"/>
                        </a:rPr>
                        <a:t>1x </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2x</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6x </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4x</a:t>
                      </a:r>
                      <a:endParaRPr kumimoji="0" lang="es-MX" sz="18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dirty="0">
                          <a:ln>
                            <a:noFill/>
                          </a:ln>
                          <a:solidFill>
                            <a:schemeClr val="tx1"/>
                          </a:solidFill>
                          <a:effectLst/>
                          <a:latin typeface="Arial" charset="0"/>
                          <a:cs typeface="Arial" charset="0"/>
                        </a:rPr>
                        <a:t>P</a:t>
                      </a:r>
                      <a:r>
                        <a:rPr kumimoji="0" lang="es-MX" sz="1800" b="0" i="0" u="none" strike="noStrike" cap="none" normalizeH="0" baseline="-25000" dirty="0">
                          <a:ln>
                            <a:noFill/>
                          </a:ln>
                          <a:solidFill>
                            <a:schemeClr val="tx1"/>
                          </a:solidFill>
                          <a:effectLst/>
                          <a:latin typeface="Arial" charset="0"/>
                          <a:cs typeface="Arial" charset="0"/>
                        </a:rPr>
                        <a:t>1y </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3y</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6y </a:t>
                      </a:r>
                      <a:r>
                        <a:rPr kumimoji="0" lang="es-MX" sz="1800" b="0" i="0" u="none" strike="noStrike" cap="none" normalizeH="0" baseline="0" dirty="0">
                          <a:ln>
                            <a:noFill/>
                          </a:ln>
                          <a:solidFill>
                            <a:schemeClr val="tx1"/>
                          </a:solidFill>
                          <a:effectLst/>
                          <a:latin typeface="Arial" charset="0"/>
                          <a:cs typeface="Arial" charset="0"/>
                        </a:rPr>
                        <a:t>- p</a:t>
                      </a:r>
                      <a:r>
                        <a:rPr kumimoji="0" lang="es-MX" sz="1800" b="0" i="0" u="none" strike="noStrike" cap="none" normalizeH="0" baseline="-25000" dirty="0">
                          <a:ln>
                            <a:noFill/>
                          </a:ln>
                          <a:solidFill>
                            <a:schemeClr val="tx1"/>
                          </a:solidFill>
                          <a:effectLst/>
                          <a:latin typeface="Arial" charset="0"/>
                          <a:cs typeface="Arial" charset="0"/>
                        </a:rPr>
                        <a:t>5y</a:t>
                      </a:r>
                      <a:endParaRPr kumimoji="0" lang="es-ES" sz="1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7 Marcador de número de diapositiva"/>
          <p:cNvSpPr>
            <a:spLocks noGrp="1"/>
          </p:cNvSpPr>
          <p:nvPr>
            <p:ph type="sldNum" sz="quarter" idx="12"/>
          </p:nvPr>
        </p:nvSpPr>
        <p:spPr/>
        <p:txBody>
          <a:bodyPr/>
          <a:lstStyle/>
          <a:p>
            <a:fld id="{C85176EC-901D-4338-9904-35B0C0F08CDA}" type="slidenum">
              <a:rPr lang="es-MX" smtClean="0"/>
              <a:pPr/>
              <a:t>25</a:t>
            </a:fld>
            <a:endParaRPr lang="es-MX"/>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endParaRPr lang="es-ES" dirty="0"/>
          </a:p>
        </p:txBody>
      </p:sp>
      <p:graphicFrame>
        <p:nvGraphicFramePr>
          <p:cNvPr id="23560" name="Object 8"/>
          <p:cNvGraphicFramePr>
            <a:graphicFrameLocks noChangeAspect="1"/>
          </p:cNvGraphicFramePr>
          <p:nvPr/>
        </p:nvGraphicFramePr>
        <p:xfrm>
          <a:off x="827088" y="2565400"/>
          <a:ext cx="7710487" cy="3217863"/>
        </p:xfrm>
        <a:graphic>
          <a:graphicData uri="http://schemas.openxmlformats.org/presentationml/2006/ole">
            <mc:AlternateContent xmlns:mc="http://schemas.openxmlformats.org/markup-compatibility/2006">
              <mc:Choice xmlns:v="urn:schemas-microsoft-com:vml" Requires="v">
                <p:oleObj spid="_x0000_s34822" r:id="rId3" imgW="6276190" imgH="2619048" progId="">
                  <p:embed/>
                </p:oleObj>
              </mc:Choice>
              <mc:Fallback>
                <p:oleObj r:id="rId3" imgW="6276190" imgH="261904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565400"/>
                        <a:ext cx="7710487"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1" name="Text Box 9"/>
          <p:cNvSpPr txBox="1">
            <a:spLocks noChangeArrowheads="1"/>
          </p:cNvSpPr>
          <p:nvPr/>
        </p:nvSpPr>
        <p:spPr bwMode="auto">
          <a:xfrm rot="16200000">
            <a:off x="4066243" y="-3235325"/>
            <a:ext cx="1046440" cy="8893175"/>
          </a:xfrm>
          <a:prstGeom prst="rect">
            <a:avLst/>
          </a:prstGeom>
          <a:noFill/>
          <a:ln w="9525" algn="ctr">
            <a:noFill/>
            <a:miter lim="800000"/>
            <a:headEnd/>
            <a:tailEnd/>
          </a:ln>
          <a:effectLst/>
        </p:spPr>
        <p:txBody>
          <a:bodyPr vert="eaVert">
            <a:spAutoFit/>
          </a:bodyPr>
          <a:lstStyle/>
          <a:p>
            <a:r>
              <a:rPr lang="es-MX" sz="2800" dirty="0">
                <a:solidFill>
                  <a:schemeClr val="accent5">
                    <a:lumMod val="50000"/>
                  </a:schemeClr>
                </a:solidFill>
              </a:rPr>
              <a:t>Interacciones tipo </a:t>
            </a:r>
            <a:r>
              <a:rPr lang="es-MX" sz="2800" b="1" dirty="0">
                <a:solidFill>
                  <a:schemeClr val="accent5">
                    <a:lumMod val="50000"/>
                  </a:schemeClr>
                </a:solidFill>
                <a:latin typeface="Symbol" pitchFamily="18" charset="2"/>
              </a:rPr>
              <a:t>p</a:t>
            </a:r>
            <a:r>
              <a:rPr lang="es-MX" sz="2800" dirty="0">
                <a:solidFill>
                  <a:schemeClr val="accent5">
                    <a:lumMod val="50000"/>
                  </a:schemeClr>
                </a:solidFill>
              </a:rPr>
              <a:t> de los orbitales no </a:t>
            </a:r>
            <a:r>
              <a:rPr lang="es-MX" sz="2800" dirty="0" err="1">
                <a:solidFill>
                  <a:schemeClr val="accent5">
                    <a:lumMod val="50000"/>
                  </a:schemeClr>
                </a:solidFill>
              </a:rPr>
              <a:t>enlazantes</a:t>
            </a:r>
            <a:r>
              <a:rPr lang="es-MX" sz="2800" dirty="0">
                <a:solidFill>
                  <a:schemeClr val="accent5">
                    <a:lumMod val="50000"/>
                  </a:schemeClr>
                </a:solidFill>
              </a:rPr>
              <a:t> (t</a:t>
            </a:r>
            <a:r>
              <a:rPr lang="es-MX" sz="2800" baseline="-25000" dirty="0">
                <a:solidFill>
                  <a:schemeClr val="accent5">
                    <a:lumMod val="50000"/>
                  </a:schemeClr>
                </a:solidFill>
              </a:rPr>
              <a:t>2g</a:t>
            </a:r>
            <a:r>
              <a:rPr lang="es-MX" sz="2800" dirty="0">
                <a:solidFill>
                  <a:schemeClr val="accent5">
                    <a:lumMod val="50000"/>
                  </a:schemeClr>
                </a:solidFill>
              </a:rPr>
              <a:t>) del metal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457200" y="1052513"/>
            <a:ext cx="8229600" cy="5073650"/>
          </a:xfrm>
          <a:prstGeom prst="rect">
            <a:avLst/>
          </a:prstGeom>
          <a:noFill/>
          <a:ln w="9525">
            <a:noFill/>
            <a:miter lim="800000"/>
            <a:headEnd/>
            <a:tailEnd/>
          </a:ln>
          <a:effectLst/>
        </p:spPr>
        <p:txBody>
          <a:bodyPr/>
          <a:lstStyle/>
          <a:p>
            <a:pPr algn="just">
              <a:lnSpc>
                <a:spcPct val="90000"/>
              </a:lnSpc>
              <a:spcBef>
                <a:spcPct val="20000"/>
              </a:spcBef>
              <a:buClr>
                <a:srgbClr val="990000"/>
              </a:buClr>
              <a:buFont typeface="Wingdings" pitchFamily="2" charset="2"/>
              <a:buChar char="Ø"/>
            </a:pPr>
            <a:r>
              <a:rPr lang="es-MX" sz="2800" dirty="0">
                <a:solidFill>
                  <a:schemeClr val="tx1">
                    <a:lumMod val="95000"/>
                    <a:lumOff val="5000"/>
                  </a:schemeClr>
                </a:solidFill>
              </a:rPr>
              <a:t> Se podría pensar que el átomo metálico utiliza tanto sus orbitales </a:t>
            </a:r>
            <a:r>
              <a:rPr lang="es-MX" sz="2800" b="1" dirty="0">
                <a:solidFill>
                  <a:schemeClr val="accent5">
                    <a:lumMod val="50000"/>
                  </a:schemeClr>
                </a:solidFill>
              </a:rPr>
              <a:t>t</a:t>
            </a:r>
            <a:r>
              <a:rPr lang="es-MX" sz="2800" b="1" baseline="-25000" dirty="0">
                <a:solidFill>
                  <a:schemeClr val="accent5">
                    <a:lumMod val="50000"/>
                  </a:schemeClr>
                </a:solidFill>
              </a:rPr>
              <a:t>1u</a:t>
            </a:r>
            <a:r>
              <a:rPr lang="es-MX" sz="2800" dirty="0">
                <a:solidFill>
                  <a:schemeClr val="tx1">
                    <a:lumMod val="95000"/>
                    <a:lumOff val="5000"/>
                  </a:schemeClr>
                </a:solidFill>
              </a:rPr>
              <a:t> (4p) como los </a:t>
            </a:r>
            <a:r>
              <a:rPr lang="es-MX" sz="2800" b="1" dirty="0">
                <a:solidFill>
                  <a:schemeClr val="accent5">
                    <a:lumMod val="50000"/>
                  </a:schemeClr>
                </a:solidFill>
              </a:rPr>
              <a:t>t</a:t>
            </a:r>
            <a:r>
              <a:rPr lang="es-MX" sz="2800" b="1" baseline="-25000" dirty="0">
                <a:solidFill>
                  <a:schemeClr val="accent5">
                    <a:lumMod val="50000"/>
                  </a:schemeClr>
                </a:solidFill>
              </a:rPr>
              <a:t>2g</a:t>
            </a:r>
            <a:r>
              <a:rPr lang="es-MX" sz="2800" dirty="0">
                <a:solidFill>
                  <a:schemeClr val="tx1">
                    <a:lumMod val="95000"/>
                    <a:lumOff val="5000"/>
                  </a:schemeClr>
                </a:solidFill>
              </a:rPr>
              <a:t> (3d) sin embargo los primeros se encuentran dirigidos hacia los ligantes y se emplean para formar enlaces sigma fuertes. </a:t>
            </a:r>
          </a:p>
          <a:p>
            <a:pPr algn="just">
              <a:lnSpc>
                <a:spcPct val="90000"/>
              </a:lnSpc>
              <a:spcBef>
                <a:spcPct val="20000"/>
              </a:spcBef>
              <a:buClr>
                <a:srgbClr val="990000"/>
              </a:buClr>
              <a:buFont typeface="Wingdings" pitchFamily="2" charset="2"/>
              <a:buNone/>
            </a:pPr>
            <a:endParaRPr lang="es-MX" sz="2800" dirty="0">
              <a:solidFill>
                <a:schemeClr val="accent2"/>
              </a:solidFill>
            </a:endParaRPr>
          </a:p>
          <a:p>
            <a:pPr algn="just">
              <a:lnSpc>
                <a:spcPct val="90000"/>
              </a:lnSpc>
              <a:spcBef>
                <a:spcPct val="20000"/>
              </a:spcBef>
              <a:buClr>
                <a:srgbClr val="990000"/>
              </a:buClr>
              <a:buFont typeface="Wingdings" pitchFamily="2" charset="2"/>
              <a:buNone/>
            </a:pPr>
            <a:endParaRPr lang="es-MX" sz="2800" dirty="0">
              <a:solidFill>
                <a:schemeClr val="accent2"/>
              </a:solidFill>
            </a:endParaRPr>
          </a:p>
          <a:p>
            <a:pPr algn="just">
              <a:lnSpc>
                <a:spcPct val="90000"/>
              </a:lnSpc>
              <a:spcBef>
                <a:spcPct val="20000"/>
              </a:spcBef>
              <a:buClr>
                <a:srgbClr val="990000"/>
              </a:buClr>
              <a:buFont typeface="Wingdings" pitchFamily="2" charset="2"/>
              <a:buChar char="Ø"/>
            </a:pPr>
            <a:r>
              <a:rPr lang="es-MX" sz="2800" dirty="0">
                <a:solidFill>
                  <a:schemeClr val="tx1">
                    <a:lumMod val="95000"/>
                    <a:lumOff val="5000"/>
                  </a:schemeClr>
                </a:solidFill>
              </a:rPr>
              <a:t> Los orbitales </a:t>
            </a:r>
            <a:r>
              <a:rPr lang="es-MX" sz="2800" b="1" dirty="0">
                <a:solidFill>
                  <a:schemeClr val="accent5">
                    <a:lumMod val="50000"/>
                  </a:schemeClr>
                </a:solidFill>
              </a:rPr>
              <a:t>t</a:t>
            </a:r>
            <a:r>
              <a:rPr lang="es-MX" sz="2800" b="1" baseline="-25000" dirty="0">
                <a:solidFill>
                  <a:schemeClr val="accent5">
                    <a:lumMod val="50000"/>
                  </a:schemeClr>
                </a:solidFill>
              </a:rPr>
              <a:t>2g</a:t>
            </a:r>
            <a:r>
              <a:rPr lang="es-MX" sz="2800" dirty="0">
                <a:solidFill>
                  <a:schemeClr val="tx1">
                    <a:lumMod val="95000"/>
                    <a:lumOff val="5000"/>
                  </a:schemeClr>
                </a:solidFill>
              </a:rPr>
              <a:t> del metal se hayan dirigidos entre los ligantes y por lo tanto son de no enlace en el sistema sigma pero pueden formar con facilidad los enlaces </a:t>
            </a:r>
            <a:r>
              <a:rPr lang="es-MX" sz="2800" b="1" dirty="0">
                <a:solidFill>
                  <a:schemeClr val="tx1">
                    <a:lumMod val="95000"/>
                    <a:lumOff val="5000"/>
                  </a:schemeClr>
                </a:solidFill>
                <a:latin typeface="Symbol" pitchFamily="18" charset="2"/>
              </a:rPr>
              <a:t>p </a:t>
            </a:r>
            <a:r>
              <a:rPr lang="es-MX" sz="2800" dirty="0">
                <a:solidFill>
                  <a:schemeClr val="tx1">
                    <a:lumMod val="95000"/>
                    <a:lumOff val="5000"/>
                  </a:schemeClr>
                </a:solidFill>
              </a:rPr>
              <a:t>con </a:t>
            </a:r>
            <a:r>
              <a:rPr lang="es-MX" sz="2800" b="1" dirty="0">
                <a:solidFill>
                  <a:schemeClr val="accent5">
                    <a:lumMod val="50000"/>
                  </a:schemeClr>
                </a:solidFill>
              </a:rPr>
              <a:t>GOL</a:t>
            </a:r>
            <a:r>
              <a:rPr lang="es-MX" sz="2800" dirty="0">
                <a:solidFill>
                  <a:schemeClr val="tx1">
                    <a:lumMod val="95000"/>
                    <a:lumOff val="5000"/>
                  </a:schemeClr>
                </a:solidFill>
              </a:rPr>
              <a:t> que presenten correspondiente simetría </a:t>
            </a:r>
            <a:r>
              <a:rPr lang="es-MX" sz="2800" b="1" dirty="0">
                <a:solidFill>
                  <a:schemeClr val="accent5">
                    <a:lumMod val="50000"/>
                  </a:schemeClr>
                </a:solidFill>
              </a:rPr>
              <a:t>t</a:t>
            </a:r>
            <a:r>
              <a:rPr lang="es-MX" sz="2800" b="1" baseline="-25000" dirty="0">
                <a:solidFill>
                  <a:schemeClr val="accent5">
                    <a:lumMod val="50000"/>
                  </a:schemeClr>
                </a:solidFill>
              </a:rPr>
              <a:t>2g </a:t>
            </a:r>
            <a:endParaRPr lang="el-GR" sz="2800" b="1" baseline="-25000" dirty="0">
              <a:solidFill>
                <a:schemeClr val="accent5">
                  <a:lumMod val="50000"/>
                </a:schemeClr>
              </a:solidFill>
            </a:endParaRPr>
          </a:p>
        </p:txBody>
      </p:sp>
      <p:sp>
        <p:nvSpPr>
          <p:cNvPr id="6" name="5 Marcador de número de diapositiva"/>
          <p:cNvSpPr>
            <a:spLocks noGrp="1"/>
          </p:cNvSpPr>
          <p:nvPr>
            <p:ph type="sldNum" sz="quarter" idx="12"/>
          </p:nvPr>
        </p:nvSpPr>
        <p:spPr/>
        <p:txBody>
          <a:bodyPr/>
          <a:lstStyle/>
          <a:p>
            <a:fld id="{C85176EC-901D-4338-9904-35B0C0F08CDA}" type="slidenum">
              <a:rPr lang="es-MX" smtClean="0"/>
              <a:pPr/>
              <a:t>27</a:t>
            </a:fld>
            <a:endParaRPr lang="es-MX"/>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457200" y="1052513"/>
            <a:ext cx="8229600" cy="5073650"/>
          </a:xfrm>
          <a:prstGeom prst="rect">
            <a:avLst/>
          </a:prstGeom>
          <a:noFill/>
          <a:ln w="9525">
            <a:noFill/>
            <a:miter lim="800000"/>
            <a:headEnd/>
            <a:tailEnd/>
          </a:ln>
          <a:effectLst/>
        </p:spPr>
        <p:txBody>
          <a:bodyPr/>
          <a:lstStyle/>
          <a:p>
            <a:pPr algn="just">
              <a:lnSpc>
                <a:spcPct val="90000"/>
              </a:lnSpc>
              <a:spcBef>
                <a:spcPct val="20000"/>
              </a:spcBef>
            </a:pPr>
            <a:endParaRPr lang="es-MX" sz="2800" dirty="0">
              <a:solidFill>
                <a:schemeClr val="accent2"/>
              </a:solidFill>
            </a:endParaRPr>
          </a:p>
          <a:p>
            <a:pPr algn="just">
              <a:lnSpc>
                <a:spcPct val="90000"/>
              </a:lnSpc>
              <a:spcBef>
                <a:spcPct val="20000"/>
              </a:spcBef>
              <a:buClr>
                <a:srgbClr val="990000"/>
              </a:buClr>
              <a:buFont typeface="Wingdings" pitchFamily="2" charset="2"/>
              <a:buChar char="Ø"/>
            </a:pPr>
            <a:r>
              <a:rPr lang="es-MX" sz="2800" dirty="0">
                <a:solidFill>
                  <a:schemeClr val="accent2"/>
                </a:solidFill>
              </a:rPr>
              <a:t> </a:t>
            </a:r>
            <a:r>
              <a:rPr lang="es-MX" sz="2800" dirty="0">
                <a:solidFill>
                  <a:schemeClr val="accent5">
                    <a:lumMod val="50000"/>
                  </a:schemeClr>
                </a:solidFill>
              </a:rPr>
              <a:t>Los orbitales </a:t>
            </a:r>
            <a:r>
              <a:rPr lang="es-MX" sz="2800" b="1" dirty="0">
                <a:solidFill>
                  <a:schemeClr val="accent5">
                    <a:lumMod val="50000"/>
                  </a:schemeClr>
                </a:solidFill>
              </a:rPr>
              <a:t>t</a:t>
            </a:r>
            <a:r>
              <a:rPr lang="es-MX" sz="2800" b="1" baseline="-25000" dirty="0">
                <a:solidFill>
                  <a:schemeClr val="accent5">
                    <a:lumMod val="50000"/>
                  </a:schemeClr>
                </a:solidFill>
              </a:rPr>
              <a:t>1u</a:t>
            </a:r>
            <a:r>
              <a:rPr lang="es-MX" sz="2800" dirty="0">
                <a:solidFill>
                  <a:schemeClr val="accent5">
                    <a:lumMod val="50000"/>
                  </a:schemeClr>
                </a:solidFill>
              </a:rPr>
              <a:t> y </a:t>
            </a:r>
            <a:r>
              <a:rPr lang="es-MX" sz="2800" b="1" dirty="0">
                <a:solidFill>
                  <a:schemeClr val="accent5">
                    <a:lumMod val="50000"/>
                  </a:schemeClr>
                </a:solidFill>
              </a:rPr>
              <a:t>t</a:t>
            </a:r>
            <a:r>
              <a:rPr lang="es-MX" sz="2800" b="1" baseline="-25000" dirty="0">
                <a:solidFill>
                  <a:schemeClr val="accent5">
                    <a:lumMod val="50000"/>
                  </a:schemeClr>
                </a:solidFill>
              </a:rPr>
              <a:t>1g</a:t>
            </a:r>
            <a:r>
              <a:rPr lang="es-MX" sz="2800" baseline="-25000" dirty="0">
                <a:solidFill>
                  <a:schemeClr val="accent5">
                    <a:lumMod val="50000"/>
                  </a:schemeClr>
                </a:solidFill>
              </a:rPr>
              <a:t> </a:t>
            </a:r>
            <a:r>
              <a:rPr lang="es-MX" sz="2800" dirty="0">
                <a:solidFill>
                  <a:schemeClr val="accent5">
                    <a:lumMod val="50000"/>
                  </a:schemeClr>
                </a:solidFill>
              </a:rPr>
              <a:t>deben seguir siendo de no enlace porque no existen orbitales </a:t>
            </a:r>
            <a:r>
              <a:rPr lang="es-MX" sz="2800" b="1" dirty="0">
                <a:solidFill>
                  <a:schemeClr val="accent5">
                    <a:lumMod val="50000"/>
                  </a:schemeClr>
                </a:solidFill>
              </a:rPr>
              <a:t>t</a:t>
            </a:r>
            <a:r>
              <a:rPr lang="es-MX" sz="2800" b="1" baseline="-25000" dirty="0">
                <a:solidFill>
                  <a:schemeClr val="accent5">
                    <a:lumMod val="50000"/>
                  </a:schemeClr>
                </a:solidFill>
              </a:rPr>
              <a:t>2u</a:t>
            </a:r>
            <a:r>
              <a:rPr lang="es-MX" sz="2800" dirty="0">
                <a:solidFill>
                  <a:schemeClr val="accent5">
                    <a:lumMod val="50000"/>
                  </a:schemeClr>
                </a:solidFill>
              </a:rPr>
              <a:t> o </a:t>
            </a:r>
            <a:r>
              <a:rPr lang="es-MX" sz="2800" b="1" dirty="0">
                <a:solidFill>
                  <a:schemeClr val="accent5">
                    <a:lumMod val="50000"/>
                  </a:schemeClr>
                </a:solidFill>
              </a:rPr>
              <a:t>t</a:t>
            </a:r>
            <a:r>
              <a:rPr lang="es-MX" sz="2800" b="1" baseline="-25000" dirty="0">
                <a:solidFill>
                  <a:schemeClr val="accent5">
                    <a:lumMod val="50000"/>
                  </a:schemeClr>
                </a:solidFill>
              </a:rPr>
              <a:t>1g</a:t>
            </a:r>
            <a:r>
              <a:rPr lang="es-MX" sz="2800" dirty="0">
                <a:solidFill>
                  <a:schemeClr val="accent5">
                    <a:lumMod val="50000"/>
                  </a:schemeClr>
                </a:solidFill>
              </a:rPr>
              <a:t> en el metal ya que solo aquellos orbitales que tienen la misma simetría pueden interactuar, mezclarse o combinarse.</a:t>
            </a:r>
          </a:p>
          <a:p>
            <a:pPr algn="just">
              <a:lnSpc>
                <a:spcPct val="90000"/>
              </a:lnSpc>
              <a:spcBef>
                <a:spcPct val="20000"/>
              </a:spcBef>
              <a:buClr>
                <a:srgbClr val="990000"/>
              </a:buClr>
              <a:buFont typeface="Wingdings" pitchFamily="2" charset="2"/>
              <a:buNone/>
            </a:pPr>
            <a:endParaRPr lang="es-MX" sz="2800" dirty="0">
              <a:solidFill>
                <a:schemeClr val="accent5">
                  <a:lumMod val="50000"/>
                </a:schemeClr>
              </a:solidFill>
            </a:endParaRPr>
          </a:p>
          <a:p>
            <a:pPr algn="just">
              <a:lnSpc>
                <a:spcPct val="90000"/>
              </a:lnSpc>
              <a:spcBef>
                <a:spcPct val="20000"/>
              </a:spcBef>
              <a:buClr>
                <a:srgbClr val="990000"/>
              </a:buClr>
              <a:buFont typeface="Wingdings" pitchFamily="2" charset="2"/>
              <a:buNone/>
            </a:pPr>
            <a:endParaRPr lang="es-MX" sz="2800" dirty="0">
              <a:solidFill>
                <a:schemeClr val="accent5">
                  <a:lumMod val="50000"/>
                </a:schemeClr>
              </a:solidFill>
            </a:endParaRPr>
          </a:p>
          <a:p>
            <a:pPr algn="just">
              <a:lnSpc>
                <a:spcPct val="90000"/>
              </a:lnSpc>
              <a:spcBef>
                <a:spcPct val="20000"/>
              </a:spcBef>
              <a:buClr>
                <a:srgbClr val="990000"/>
              </a:buClr>
              <a:buFont typeface="Wingdings" pitchFamily="2" charset="2"/>
              <a:buChar char="Ø"/>
            </a:pPr>
            <a:r>
              <a:rPr lang="es-MX" sz="2800" dirty="0">
                <a:solidFill>
                  <a:schemeClr val="accent5">
                    <a:lumMod val="50000"/>
                  </a:schemeClr>
                </a:solidFill>
              </a:rPr>
              <a:t> Por lo consiguiente en enlace </a:t>
            </a:r>
            <a:r>
              <a:rPr lang="es-MX" sz="2800" b="1" dirty="0">
                <a:solidFill>
                  <a:schemeClr val="accent5">
                    <a:lumMod val="50000"/>
                  </a:schemeClr>
                </a:solidFill>
                <a:latin typeface="Symbol" pitchFamily="18" charset="2"/>
              </a:rPr>
              <a:t>p</a:t>
            </a:r>
            <a:r>
              <a:rPr lang="es-MX" sz="2800" dirty="0">
                <a:solidFill>
                  <a:schemeClr val="accent5">
                    <a:lumMod val="50000"/>
                  </a:schemeClr>
                </a:solidFill>
              </a:rPr>
              <a:t> se encuentra restringido  a los orbitales de simetría </a:t>
            </a:r>
            <a:r>
              <a:rPr lang="es-MX" sz="2800" b="1" dirty="0">
                <a:solidFill>
                  <a:schemeClr val="accent5">
                    <a:lumMod val="50000"/>
                  </a:schemeClr>
                </a:solidFill>
              </a:rPr>
              <a:t>t</a:t>
            </a:r>
            <a:r>
              <a:rPr lang="es-MX" sz="2800" b="1" baseline="-25000" dirty="0">
                <a:solidFill>
                  <a:schemeClr val="accent5">
                    <a:lumMod val="50000"/>
                  </a:schemeClr>
                </a:solidFill>
              </a:rPr>
              <a:t>2g</a:t>
            </a:r>
            <a:r>
              <a:rPr lang="es-MX" sz="2800" dirty="0">
                <a:solidFill>
                  <a:schemeClr val="accent5">
                    <a:lumMod val="50000"/>
                  </a:schemeClr>
                </a:solidFill>
              </a:rPr>
              <a:t>. </a:t>
            </a:r>
          </a:p>
          <a:p>
            <a:pPr algn="just">
              <a:lnSpc>
                <a:spcPct val="90000"/>
              </a:lnSpc>
              <a:spcBef>
                <a:spcPct val="20000"/>
              </a:spcBef>
              <a:buClr>
                <a:srgbClr val="990000"/>
              </a:buClr>
              <a:buFont typeface="Wingdings" pitchFamily="2" charset="2"/>
              <a:buNone/>
            </a:pPr>
            <a:endParaRPr lang="el-GR" sz="2800" dirty="0">
              <a:solidFill>
                <a:schemeClr val="accent5">
                  <a:lumMod val="50000"/>
                </a:schemeClr>
              </a:solidFill>
            </a:endParaRPr>
          </a:p>
        </p:txBody>
      </p:sp>
      <p:sp>
        <p:nvSpPr>
          <p:cNvPr id="32776" name="Text Box 8"/>
          <p:cNvSpPr txBox="1">
            <a:spLocks noChangeArrowheads="1"/>
          </p:cNvSpPr>
          <p:nvPr/>
        </p:nvSpPr>
        <p:spPr bwMode="auto">
          <a:xfrm>
            <a:off x="0" y="44450"/>
            <a:ext cx="9036050" cy="461665"/>
          </a:xfrm>
          <a:prstGeom prst="rect">
            <a:avLst/>
          </a:prstGeom>
          <a:noFill/>
          <a:ln w="9525">
            <a:noFill/>
            <a:miter lim="800000"/>
            <a:headEnd/>
            <a:tailEnd/>
          </a:ln>
          <a:effectLst/>
        </p:spPr>
        <p:txBody>
          <a:bodyPr wrap="square">
            <a:spAutoFit/>
          </a:bodyPr>
          <a:lstStyle/>
          <a:p>
            <a:r>
              <a:rPr lang="es-MX" sz="2400" dirty="0">
                <a:solidFill>
                  <a:srgbClr val="008000"/>
                </a:solidFill>
                <a:latin typeface="Symbol" pitchFamily="18" charset="2"/>
                <a:ea typeface="Gungsuh" pitchFamily="18" charset="-127"/>
              </a:rPr>
              <a:t>	</a:t>
            </a:r>
            <a:endParaRPr lang="es-ES" sz="2400" dirty="0">
              <a:solidFill>
                <a:srgbClr val="008000"/>
              </a:solidFill>
              <a:latin typeface="Symbol" pitchFamily="18" charset="2"/>
              <a:ea typeface="Gungsuh" pitchFamily="18" charset="-127"/>
            </a:endParaRPr>
          </a:p>
        </p:txBody>
      </p:sp>
      <p:sp>
        <p:nvSpPr>
          <p:cNvPr id="6" name="5 Marcador de número de diapositiva"/>
          <p:cNvSpPr>
            <a:spLocks noGrp="1"/>
          </p:cNvSpPr>
          <p:nvPr>
            <p:ph type="sldNum" sz="quarter" idx="12"/>
          </p:nvPr>
        </p:nvSpPr>
        <p:spPr/>
        <p:txBody>
          <a:bodyPr/>
          <a:lstStyle/>
          <a:p>
            <a:fld id="{C85176EC-901D-4338-9904-35B0C0F08CDA}" type="slidenum">
              <a:rPr lang="es-MX" smtClean="0"/>
              <a:pPr/>
              <a:t>28</a:t>
            </a:fld>
            <a:endParaRPr lang="es-MX"/>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Rectangle 10"/>
          <p:cNvSpPr>
            <a:spLocks noChangeArrowheads="1"/>
          </p:cNvSpPr>
          <p:nvPr/>
        </p:nvSpPr>
        <p:spPr bwMode="auto">
          <a:xfrm>
            <a:off x="428596" y="714356"/>
            <a:ext cx="8218487" cy="4897438"/>
          </a:xfrm>
          <a:prstGeom prst="rect">
            <a:avLst/>
          </a:prstGeom>
          <a:noFill/>
          <a:ln w="9525">
            <a:noFill/>
            <a:miter lim="800000"/>
            <a:headEnd/>
            <a:tailEnd/>
          </a:ln>
          <a:effectLst/>
        </p:spPr>
        <p:txBody>
          <a:bodyPr/>
          <a:lstStyle/>
          <a:p>
            <a:pPr algn="just">
              <a:lnSpc>
                <a:spcPct val="90000"/>
              </a:lnSpc>
              <a:spcBef>
                <a:spcPct val="20000"/>
              </a:spcBef>
            </a:pPr>
            <a:r>
              <a:rPr lang="es-MX" sz="2800" dirty="0">
                <a:solidFill>
                  <a:schemeClr val="tx1">
                    <a:lumMod val="95000"/>
                    <a:lumOff val="5000"/>
                  </a:schemeClr>
                </a:solidFill>
              </a:rPr>
              <a:t>La influencia de estas interacciones </a:t>
            </a:r>
            <a:r>
              <a:rPr lang="es-MX" sz="2800" b="1" dirty="0">
                <a:solidFill>
                  <a:schemeClr val="tx1">
                    <a:lumMod val="95000"/>
                    <a:lumOff val="5000"/>
                  </a:schemeClr>
                </a:solidFill>
                <a:latin typeface="Symbol" pitchFamily="18" charset="2"/>
              </a:rPr>
              <a:t>p</a:t>
            </a:r>
            <a:r>
              <a:rPr lang="es-MX" sz="2800" dirty="0">
                <a:solidFill>
                  <a:schemeClr val="tx1">
                    <a:lumMod val="95000"/>
                    <a:lumOff val="5000"/>
                  </a:schemeClr>
                </a:solidFill>
              </a:rPr>
              <a:t> será diferente según la energía de los orbitales de grupo </a:t>
            </a:r>
            <a:r>
              <a:rPr lang="es-MX" sz="2800" b="1" dirty="0">
                <a:solidFill>
                  <a:schemeClr val="tx1">
                    <a:lumMod val="95000"/>
                    <a:lumOff val="5000"/>
                  </a:schemeClr>
                </a:solidFill>
              </a:rPr>
              <a:t>t</a:t>
            </a:r>
            <a:r>
              <a:rPr lang="es-MX" sz="2800" b="1" baseline="-25000" dirty="0">
                <a:solidFill>
                  <a:schemeClr val="tx1">
                    <a:lumMod val="95000"/>
                    <a:lumOff val="5000"/>
                  </a:schemeClr>
                </a:solidFill>
              </a:rPr>
              <a:t>2g</a:t>
            </a:r>
            <a:r>
              <a:rPr lang="es-MX" sz="2800" dirty="0">
                <a:solidFill>
                  <a:schemeClr val="tx1">
                    <a:lumMod val="95000"/>
                    <a:lumOff val="5000"/>
                  </a:schemeClr>
                </a:solidFill>
              </a:rPr>
              <a:t>.</a:t>
            </a:r>
          </a:p>
          <a:p>
            <a:pPr algn="just">
              <a:lnSpc>
                <a:spcPct val="90000"/>
              </a:lnSpc>
              <a:spcBef>
                <a:spcPct val="20000"/>
              </a:spcBef>
            </a:pPr>
            <a:endParaRPr lang="es-MX" sz="2800" dirty="0">
              <a:solidFill>
                <a:schemeClr val="tx1">
                  <a:lumMod val="95000"/>
                  <a:lumOff val="5000"/>
                </a:schemeClr>
              </a:solidFill>
            </a:endParaRPr>
          </a:p>
          <a:p>
            <a:pPr algn="just">
              <a:lnSpc>
                <a:spcPct val="90000"/>
              </a:lnSpc>
              <a:spcBef>
                <a:spcPct val="20000"/>
              </a:spcBef>
            </a:pPr>
            <a:r>
              <a:rPr lang="es-MX" sz="2800" dirty="0">
                <a:solidFill>
                  <a:schemeClr val="tx1">
                    <a:lumMod val="95000"/>
                    <a:lumOff val="5000"/>
                  </a:schemeClr>
                </a:solidFill>
              </a:rPr>
              <a:t>Puede tratarse de orbitales </a:t>
            </a:r>
            <a:r>
              <a:rPr lang="es-MX" sz="2800" b="1" dirty="0">
                <a:solidFill>
                  <a:schemeClr val="tx1">
                    <a:lumMod val="95000"/>
                    <a:lumOff val="5000"/>
                  </a:schemeClr>
                </a:solidFill>
              </a:rPr>
              <a:t>p</a:t>
            </a:r>
            <a:r>
              <a:rPr lang="es-MX" sz="2800" dirty="0">
                <a:solidFill>
                  <a:schemeClr val="tx1">
                    <a:lumMod val="95000"/>
                    <a:lumOff val="5000"/>
                  </a:schemeClr>
                </a:solidFill>
              </a:rPr>
              <a:t> llenos (</a:t>
            </a:r>
            <a:r>
              <a:rPr lang="es-MX" sz="2800" b="1" dirty="0">
                <a:solidFill>
                  <a:schemeClr val="tx1">
                    <a:lumMod val="95000"/>
                    <a:lumOff val="5000"/>
                  </a:schemeClr>
                </a:solidFill>
              </a:rPr>
              <a:t>Cl</a:t>
            </a:r>
            <a:r>
              <a:rPr lang="es-MX" sz="2800" b="1" baseline="30000" dirty="0">
                <a:solidFill>
                  <a:schemeClr val="tx1">
                    <a:lumMod val="95000"/>
                    <a:lumOff val="5000"/>
                  </a:schemeClr>
                </a:solidFill>
              </a:rPr>
              <a:t>-</a:t>
            </a:r>
            <a:r>
              <a:rPr lang="es-MX" sz="2800" dirty="0">
                <a:solidFill>
                  <a:schemeClr val="tx1">
                    <a:lumMod val="95000"/>
                    <a:lumOff val="5000"/>
                  </a:schemeClr>
                </a:solidFill>
              </a:rPr>
              <a:t>). Estos orbitales son muy estables por lo que estarán hasta abajo en la escala energética de Orbitales Moleculares.  </a:t>
            </a:r>
          </a:p>
          <a:p>
            <a:pPr algn="just">
              <a:lnSpc>
                <a:spcPct val="90000"/>
              </a:lnSpc>
              <a:spcBef>
                <a:spcPct val="20000"/>
              </a:spcBef>
            </a:pPr>
            <a:endParaRPr lang="es-MX" sz="2800" dirty="0">
              <a:solidFill>
                <a:schemeClr val="tx1">
                  <a:lumMod val="95000"/>
                  <a:lumOff val="5000"/>
                </a:schemeClr>
              </a:solidFill>
            </a:endParaRPr>
          </a:p>
          <a:p>
            <a:pPr algn="just">
              <a:lnSpc>
                <a:spcPct val="90000"/>
              </a:lnSpc>
              <a:spcBef>
                <a:spcPct val="20000"/>
              </a:spcBef>
            </a:pPr>
            <a:r>
              <a:rPr lang="es-MX" sz="2800" dirty="0">
                <a:solidFill>
                  <a:schemeClr val="tx1">
                    <a:lumMod val="95000"/>
                    <a:lumOff val="5000"/>
                  </a:schemeClr>
                </a:solidFill>
              </a:rPr>
              <a:t>Pueden ser en cambio orbitales vacíos  de alta energía tipo orbitales </a:t>
            </a:r>
            <a:r>
              <a:rPr lang="es-MX" sz="2800" b="1" dirty="0">
                <a:solidFill>
                  <a:schemeClr val="tx1">
                    <a:lumMod val="95000"/>
                    <a:lumOff val="5000"/>
                  </a:schemeClr>
                </a:solidFill>
              </a:rPr>
              <a:t>d</a:t>
            </a:r>
            <a:r>
              <a:rPr lang="es-MX" sz="2800" dirty="0">
                <a:solidFill>
                  <a:schemeClr val="tx1">
                    <a:lumMod val="95000"/>
                    <a:lumOff val="5000"/>
                  </a:schemeClr>
                </a:solidFill>
              </a:rPr>
              <a:t> de una fosfina o un orbital molecular </a:t>
            </a:r>
            <a:r>
              <a:rPr lang="es-MX" sz="2800" b="1" dirty="0">
                <a:solidFill>
                  <a:schemeClr val="tx1">
                    <a:lumMod val="95000"/>
                    <a:lumOff val="5000"/>
                  </a:schemeClr>
                </a:solidFill>
                <a:latin typeface="Symbol" pitchFamily="18" charset="2"/>
              </a:rPr>
              <a:t>p</a:t>
            </a:r>
            <a:r>
              <a:rPr lang="es-MX" sz="2800" b="1" dirty="0">
                <a:solidFill>
                  <a:schemeClr val="tx1">
                    <a:lumMod val="95000"/>
                    <a:lumOff val="5000"/>
                  </a:schemeClr>
                </a:solidFill>
              </a:rPr>
              <a:t> </a:t>
            </a:r>
            <a:r>
              <a:rPr lang="es-MX" sz="2800" b="1" dirty="0" err="1">
                <a:solidFill>
                  <a:schemeClr val="tx1">
                    <a:lumMod val="95000"/>
                    <a:lumOff val="5000"/>
                  </a:schemeClr>
                </a:solidFill>
              </a:rPr>
              <a:t>antienlazante</a:t>
            </a:r>
            <a:r>
              <a:rPr lang="es-MX" sz="2800" b="1" dirty="0">
                <a:solidFill>
                  <a:schemeClr val="tx1">
                    <a:lumMod val="95000"/>
                    <a:lumOff val="5000"/>
                  </a:schemeClr>
                </a:solidFill>
              </a:rPr>
              <a:t> </a:t>
            </a:r>
            <a:r>
              <a:rPr lang="es-MX" sz="2800" dirty="0">
                <a:solidFill>
                  <a:schemeClr val="tx1">
                    <a:lumMod val="95000"/>
                    <a:lumOff val="5000"/>
                  </a:schemeClr>
                </a:solidFill>
              </a:rPr>
              <a:t>de un grupo carbonilo. </a:t>
            </a:r>
            <a:endParaRPr lang="el-GR" sz="2800" dirty="0">
              <a:solidFill>
                <a:schemeClr val="tx1">
                  <a:lumMod val="95000"/>
                  <a:lumOff val="5000"/>
                </a:schemeClr>
              </a:solidFill>
            </a:endParaRPr>
          </a:p>
        </p:txBody>
      </p:sp>
      <p:sp>
        <p:nvSpPr>
          <p:cNvPr id="33804" name="Text Box 12"/>
          <p:cNvSpPr txBox="1">
            <a:spLocks noChangeArrowheads="1"/>
          </p:cNvSpPr>
          <p:nvPr/>
        </p:nvSpPr>
        <p:spPr bwMode="auto">
          <a:xfrm>
            <a:off x="0" y="44450"/>
            <a:ext cx="9036050" cy="457200"/>
          </a:xfrm>
          <a:prstGeom prst="rect">
            <a:avLst/>
          </a:prstGeom>
          <a:noFill/>
          <a:ln w="9525">
            <a:noFill/>
            <a:miter lim="800000"/>
            <a:headEnd/>
            <a:tailEnd/>
          </a:ln>
          <a:effectLst/>
        </p:spPr>
        <p:txBody>
          <a:bodyPr>
            <a:spAutoFit/>
          </a:bodyPr>
          <a:lstStyle/>
          <a:p>
            <a:r>
              <a:rPr lang="es-MX" sz="2400" dirty="0">
                <a:solidFill>
                  <a:srgbClr val="008000"/>
                </a:solidFill>
                <a:latin typeface="Symbol" pitchFamily="18" charset="2"/>
                <a:ea typeface="Gungsuh" pitchFamily="18" charset="-127"/>
              </a:rPr>
              <a:t>		</a:t>
            </a:r>
            <a:endParaRPr lang="es-ES" sz="2400" dirty="0">
              <a:solidFill>
                <a:srgbClr val="008000"/>
              </a:solidFill>
              <a:latin typeface="Symbol" pitchFamily="18" charset="2"/>
              <a:ea typeface="Gungsuh" pitchFamily="18" charset="-127"/>
            </a:endParaRPr>
          </a:p>
        </p:txBody>
      </p:sp>
      <p:sp>
        <p:nvSpPr>
          <p:cNvPr id="6" name="5 Marcador de número de diapositiva"/>
          <p:cNvSpPr>
            <a:spLocks noGrp="1"/>
          </p:cNvSpPr>
          <p:nvPr>
            <p:ph type="sldNum" sz="quarter" idx="12"/>
          </p:nvPr>
        </p:nvSpPr>
        <p:spPr/>
        <p:txBody>
          <a:bodyPr/>
          <a:lstStyle/>
          <a:p>
            <a:fld id="{C85176EC-901D-4338-9904-35B0C0F08CDA}" type="slidenum">
              <a:rPr lang="es-MX" smtClean="0"/>
              <a:pPr/>
              <a:t>29</a:t>
            </a:fld>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14356"/>
            <a:ext cx="8215370" cy="4524315"/>
          </a:xfrm>
          <a:prstGeom prst="rect">
            <a:avLst/>
          </a:prstGeom>
        </p:spPr>
        <p:txBody>
          <a:bodyPr wrap="square">
            <a:spAutoFit/>
          </a:bodyPr>
          <a:lstStyle/>
          <a:p>
            <a:pPr algn="ctr"/>
            <a:r>
              <a:rPr lang="es-MX" sz="2400" b="1" dirty="0">
                <a:solidFill>
                  <a:schemeClr val="accent6">
                    <a:lumMod val="50000"/>
                  </a:schemeClr>
                </a:solidFill>
              </a:rPr>
              <a:t>TEORÍA DE ORBITALES MOLECULARES</a:t>
            </a:r>
          </a:p>
          <a:p>
            <a:pPr algn="ctr"/>
            <a:endParaRPr lang="es-MX" sz="2400" b="1" dirty="0">
              <a:solidFill>
                <a:schemeClr val="accent6">
                  <a:lumMod val="50000"/>
                </a:schemeClr>
              </a:solidFill>
            </a:endParaRPr>
          </a:p>
          <a:p>
            <a:pPr algn="ctr"/>
            <a:endParaRPr lang="es-MX" sz="2400" b="1" dirty="0"/>
          </a:p>
          <a:p>
            <a:pPr algn="ctr">
              <a:buFont typeface="Arial" pitchFamily="34" charset="0"/>
              <a:buChar char="•"/>
            </a:pPr>
            <a:r>
              <a:rPr lang="es-MX" sz="2400" b="1" dirty="0"/>
              <a:t>El modelo del campo cristalino tiene deficiencias.</a:t>
            </a:r>
          </a:p>
          <a:p>
            <a:pPr algn="just"/>
            <a:endParaRPr lang="es-MX" sz="2400" b="1" dirty="0"/>
          </a:p>
          <a:p>
            <a:pPr algn="just">
              <a:buFont typeface="Arial" pitchFamily="34" charset="0"/>
              <a:buChar char="•"/>
            </a:pPr>
            <a:r>
              <a:rPr lang="es-MX" sz="2400" b="1" dirty="0"/>
              <a:t>Ampliamente utilizada por los químicos (TOM)</a:t>
            </a:r>
          </a:p>
          <a:p>
            <a:pPr algn="just"/>
            <a:endParaRPr lang="es-MX" sz="2400" b="1" dirty="0"/>
          </a:p>
          <a:p>
            <a:pPr algn="just">
              <a:buFont typeface="Arial" pitchFamily="34" charset="0"/>
              <a:buChar char="•"/>
            </a:pPr>
            <a:r>
              <a:rPr lang="es-MX" sz="2400" b="1" dirty="0"/>
              <a:t>Incluye tanto </a:t>
            </a:r>
            <a:r>
              <a:rPr lang="es-MX" sz="2400" b="1" dirty="0" err="1"/>
              <a:t>caracter</a:t>
            </a:r>
            <a:r>
              <a:rPr lang="es-MX" sz="2400" b="1" dirty="0"/>
              <a:t> covalente como iónico.</a:t>
            </a:r>
          </a:p>
          <a:p>
            <a:pPr algn="just"/>
            <a:endParaRPr lang="es-MX" sz="2400" b="1" dirty="0"/>
          </a:p>
          <a:p>
            <a:pPr algn="just">
              <a:buFont typeface="Arial" pitchFamily="34" charset="0"/>
              <a:buChar char="•"/>
            </a:pPr>
            <a:r>
              <a:rPr lang="es-MX" sz="2400" b="1" dirty="0"/>
              <a:t>Trata la distribución electrónica en las moléculas en la misma forma que la teoría atómica moderna trata la distribución electrónica en los átomos:</a:t>
            </a:r>
          </a:p>
        </p:txBody>
      </p:sp>
      <p:sp>
        <p:nvSpPr>
          <p:cNvPr id="3" name="2 Marcador de número de diapositiva"/>
          <p:cNvSpPr>
            <a:spLocks noGrp="1"/>
          </p:cNvSpPr>
          <p:nvPr>
            <p:ph type="sldNum" sz="quarter" idx="12"/>
          </p:nvPr>
        </p:nvSpPr>
        <p:spPr/>
        <p:txBody>
          <a:bodyPr/>
          <a:lstStyle/>
          <a:p>
            <a:fld id="{C85176EC-901D-4338-9904-35B0C0F08CDA}" type="slidenum">
              <a:rPr lang="es-MX" smtClean="0"/>
              <a:pPr/>
              <a:t>3</a:t>
            </a:fld>
            <a:endParaRPr lang="es-MX"/>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2" name="Line 22"/>
          <p:cNvSpPr>
            <a:spLocks noChangeShapeType="1"/>
          </p:cNvSpPr>
          <p:nvPr/>
        </p:nvSpPr>
        <p:spPr bwMode="auto">
          <a:xfrm flipV="1">
            <a:off x="4787900" y="2781300"/>
            <a:ext cx="647700" cy="792163"/>
          </a:xfrm>
          <a:prstGeom prst="line">
            <a:avLst/>
          </a:prstGeom>
          <a:noFill/>
          <a:ln w="9525">
            <a:noFill/>
            <a:round/>
            <a:headEnd/>
            <a:tailEnd/>
          </a:ln>
          <a:effectLst/>
        </p:spPr>
        <p:txBody>
          <a:bodyPr vert="eaVert">
            <a:spAutoFit/>
          </a:bodyPr>
          <a:lstStyle/>
          <a:p>
            <a:endParaRPr lang="es-MX"/>
          </a:p>
        </p:txBody>
      </p:sp>
      <p:grpSp>
        <p:nvGrpSpPr>
          <p:cNvPr id="2" name="Group 41"/>
          <p:cNvGrpSpPr>
            <a:grpSpLocks/>
          </p:cNvGrpSpPr>
          <p:nvPr/>
        </p:nvGrpSpPr>
        <p:grpSpPr bwMode="auto">
          <a:xfrm>
            <a:off x="3071802" y="357166"/>
            <a:ext cx="5419725" cy="5905500"/>
            <a:chOff x="295" y="482"/>
            <a:chExt cx="3414" cy="3720"/>
          </a:xfrm>
        </p:grpSpPr>
        <p:sp>
          <p:nvSpPr>
            <p:cNvPr id="35878" name="Text Box 38"/>
            <p:cNvSpPr txBox="1">
              <a:spLocks noChangeArrowheads="1"/>
            </p:cNvSpPr>
            <p:nvPr/>
          </p:nvSpPr>
          <p:spPr bwMode="auto">
            <a:xfrm rot="16200000">
              <a:off x="2052" y="1899"/>
              <a:ext cx="250" cy="317"/>
            </a:xfrm>
            <a:prstGeom prst="rect">
              <a:avLst/>
            </a:prstGeom>
            <a:noFill/>
            <a:ln w="9525" algn="ctr">
              <a:noFill/>
              <a:miter lim="800000"/>
              <a:headEnd/>
              <a:tailEnd/>
            </a:ln>
            <a:effectLst/>
          </p:spPr>
          <p:txBody>
            <a:bodyPr vert="eaVert">
              <a:spAutoFit/>
            </a:bodyPr>
            <a:lstStyle/>
            <a:p>
              <a:r>
                <a:rPr lang="el-GR" sz="1400">
                  <a:solidFill>
                    <a:srgbClr val="990000"/>
                  </a:solidFill>
                </a:rPr>
                <a:t>Δ</a:t>
              </a:r>
              <a:r>
                <a:rPr lang="es-MX" sz="1400" baseline="-25000">
                  <a:solidFill>
                    <a:srgbClr val="990000"/>
                  </a:solidFill>
                </a:rPr>
                <a:t>o</a:t>
              </a:r>
              <a:endParaRPr lang="el-GR" sz="1400" baseline="-25000">
                <a:solidFill>
                  <a:srgbClr val="990000"/>
                </a:solidFill>
              </a:endParaRPr>
            </a:p>
          </p:txBody>
        </p:sp>
        <p:grpSp>
          <p:nvGrpSpPr>
            <p:cNvPr id="3" name="Group 40"/>
            <p:cNvGrpSpPr>
              <a:grpSpLocks/>
            </p:cNvGrpSpPr>
            <p:nvPr/>
          </p:nvGrpSpPr>
          <p:grpSpPr bwMode="auto">
            <a:xfrm>
              <a:off x="295" y="482"/>
              <a:ext cx="3414" cy="3720"/>
              <a:chOff x="2414" y="255"/>
              <a:chExt cx="3414" cy="3720"/>
            </a:xfrm>
          </p:grpSpPr>
          <p:graphicFrame>
            <p:nvGraphicFramePr>
              <p:cNvPr id="35850" name="Object 10"/>
              <p:cNvGraphicFramePr>
                <a:graphicFrameLocks noChangeAspect="1"/>
              </p:cNvGraphicFramePr>
              <p:nvPr/>
            </p:nvGraphicFramePr>
            <p:xfrm>
              <a:off x="2414" y="255"/>
              <a:ext cx="3414" cy="3720"/>
            </p:xfrm>
            <a:graphic>
              <a:graphicData uri="http://schemas.openxmlformats.org/presentationml/2006/ole">
                <mc:AlternateContent xmlns:mc="http://schemas.openxmlformats.org/markup-compatibility/2006">
                  <mc:Choice xmlns:v="urn:schemas-microsoft-com:vml" Requires="v">
                    <p:oleObj spid="_x0000_s35846" r:id="rId3" imgW="6582694" imgH="7171429" progId="">
                      <p:embed/>
                    </p:oleObj>
                  </mc:Choice>
                  <mc:Fallback>
                    <p:oleObj r:id="rId3" imgW="6582694" imgH="717142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 y="255"/>
                            <a:ext cx="3414" cy="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3" name="Line 13"/>
              <p:cNvSpPr>
                <a:spLocks noChangeShapeType="1"/>
              </p:cNvSpPr>
              <p:nvPr/>
            </p:nvSpPr>
            <p:spPr bwMode="auto">
              <a:xfrm flipV="1">
                <a:off x="3013" y="391"/>
                <a:ext cx="456" cy="276"/>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55" name="Line 15"/>
              <p:cNvSpPr>
                <a:spLocks noChangeShapeType="1"/>
              </p:cNvSpPr>
              <p:nvPr/>
            </p:nvSpPr>
            <p:spPr bwMode="auto">
              <a:xfrm>
                <a:off x="3013" y="664"/>
                <a:ext cx="456" cy="2893"/>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57" name="Line 17"/>
              <p:cNvSpPr>
                <a:spLocks noChangeShapeType="1"/>
              </p:cNvSpPr>
              <p:nvPr/>
            </p:nvSpPr>
            <p:spPr bwMode="auto">
              <a:xfrm flipV="1">
                <a:off x="3013" y="800"/>
                <a:ext cx="774" cy="459"/>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58" name="Line 18"/>
              <p:cNvSpPr>
                <a:spLocks noChangeShapeType="1"/>
              </p:cNvSpPr>
              <p:nvPr/>
            </p:nvSpPr>
            <p:spPr bwMode="auto">
              <a:xfrm>
                <a:off x="3016" y="1298"/>
                <a:ext cx="820" cy="2572"/>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59" name="Line 19"/>
              <p:cNvSpPr>
                <a:spLocks noChangeShapeType="1"/>
              </p:cNvSpPr>
              <p:nvPr/>
            </p:nvSpPr>
            <p:spPr bwMode="auto">
              <a:xfrm flipV="1">
                <a:off x="3016" y="1616"/>
                <a:ext cx="635" cy="635"/>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60" name="Line 20"/>
              <p:cNvSpPr>
                <a:spLocks noChangeShapeType="1"/>
              </p:cNvSpPr>
              <p:nvPr/>
            </p:nvSpPr>
            <p:spPr bwMode="auto">
              <a:xfrm>
                <a:off x="3061" y="2251"/>
                <a:ext cx="590" cy="907"/>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63" name="Line 23"/>
              <p:cNvSpPr>
                <a:spLocks noChangeShapeType="1"/>
              </p:cNvSpPr>
              <p:nvPr/>
            </p:nvSpPr>
            <p:spPr bwMode="auto">
              <a:xfrm flipH="1">
                <a:off x="3016" y="1979"/>
                <a:ext cx="408" cy="272"/>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64" name="Line 24"/>
              <p:cNvSpPr>
                <a:spLocks noChangeShapeType="1"/>
              </p:cNvSpPr>
              <p:nvPr/>
            </p:nvSpPr>
            <p:spPr bwMode="auto">
              <a:xfrm flipH="1">
                <a:off x="4332" y="2478"/>
                <a:ext cx="498" cy="226"/>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67" name="Line 27"/>
              <p:cNvSpPr>
                <a:spLocks noChangeShapeType="1"/>
              </p:cNvSpPr>
              <p:nvPr/>
            </p:nvSpPr>
            <p:spPr bwMode="auto">
              <a:xfrm flipH="1" flipV="1">
                <a:off x="4332" y="1979"/>
                <a:ext cx="498" cy="499"/>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68" name="Line 28"/>
              <p:cNvSpPr>
                <a:spLocks noChangeShapeType="1"/>
              </p:cNvSpPr>
              <p:nvPr/>
            </p:nvSpPr>
            <p:spPr bwMode="auto">
              <a:xfrm flipV="1">
                <a:off x="4377" y="2886"/>
                <a:ext cx="453" cy="635"/>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69" name="Line 29"/>
              <p:cNvSpPr>
                <a:spLocks noChangeShapeType="1"/>
              </p:cNvSpPr>
              <p:nvPr/>
            </p:nvSpPr>
            <p:spPr bwMode="auto">
              <a:xfrm flipV="1">
                <a:off x="4241" y="2886"/>
                <a:ext cx="635" cy="272"/>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71" name="Line 31"/>
              <p:cNvSpPr>
                <a:spLocks noChangeShapeType="1"/>
              </p:cNvSpPr>
              <p:nvPr/>
            </p:nvSpPr>
            <p:spPr bwMode="auto">
              <a:xfrm flipV="1">
                <a:off x="4105" y="2886"/>
                <a:ext cx="771" cy="952"/>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72" name="Line 32"/>
              <p:cNvSpPr>
                <a:spLocks noChangeShapeType="1"/>
              </p:cNvSpPr>
              <p:nvPr/>
            </p:nvSpPr>
            <p:spPr bwMode="auto">
              <a:xfrm>
                <a:off x="4241" y="1661"/>
                <a:ext cx="589" cy="1179"/>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74" name="Line 34"/>
              <p:cNvSpPr>
                <a:spLocks noChangeShapeType="1"/>
              </p:cNvSpPr>
              <p:nvPr/>
            </p:nvSpPr>
            <p:spPr bwMode="auto">
              <a:xfrm>
                <a:off x="4056" y="800"/>
                <a:ext cx="819" cy="2067"/>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75" name="Line 35"/>
              <p:cNvSpPr>
                <a:spLocks noChangeShapeType="1"/>
              </p:cNvSpPr>
              <p:nvPr/>
            </p:nvSpPr>
            <p:spPr bwMode="auto">
              <a:xfrm>
                <a:off x="4329" y="391"/>
                <a:ext cx="546" cy="2481"/>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35876" name="Line 36"/>
              <p:cNvSpPr>
                <a:spLocks noChangeShapeType="1"/>
              </p:cNvSpPr>
              <p:nvPr/>
            </p:nvSpPr>
            <p:spPr bwMode="auto">
              <a:xfrm flipV="1">
                <a:off x="4150" y="1661"/>
                <a:ext cx="0" cy="318"/>
              </a:xfrm>
              <a:prstGeom prst="line">
                <a:avLst/>
              </a:prstGeom>
              <a:noFill/>
              <a:ln w="9525">
                <a:solidFill>
                  <a:schemeClr val="tx1"/>
                </a:solidFill>
                <a:round/>
                <a:headEnd type="triangle" w="med" len="med"/>
                <a:tailEnd type="triangle" w="med" len="med"/>
              </a:ln>
              <a:effectLst/>
            </p:spPr>
            <p:txBody>
              <a:bodyPr vert="eaVert">
                <a:spAutoFit/>
              </a:bodyPr>
              <a:lstStyle/>
              <a:p>
                <a:endParaRPr lang="es-MX"/>
              </a:p>
            </p:txBody>
          </p:sp>
          <p:sp>
            <p:nvSpPr>
              <p:cNvPr id="35879" name="Line 39"/>
              <p:cNvSpPr>
                <a:spLocks noChangeShapeType="1"/>
              </p:cNvSpPr>
              <p:nvPr/>
            </p:nvSpPr>
            <p:spPr bwMode="auto">
              <a:xfrm>
                <a:off x="3061" y="2250"/>
                <a:ext cx="409" cy="454"/>
              </a:xfrm>
              <a:prstGeom prst="line">
                <a:avLst/>
              </a:prstGeom>
              <a:noFill/>
              <a:ln w="9525">
                <a:solidFill>
                  <a:schemeClr val="tx1"/>
                </a:solidFill>
                <a:prstDash val="dash"/>
                <a:round/>
                <a:headEnd/>
                <a:tailEnd/>
              </a:ln>
              <a:effectLst/>
            </p:spPr>
            <p:txBody>
              <a:bodyPr vert="eaVert">
                <a:spAutoFit/>
              </a:bodyPr>
              <a:lstStyle/>
              <a:p>
                <a:endParaRPr lang="es-MX"/>
              </a:p>
            </p:txBody>
          </p:sp>
        </p:grpSp>
      </p:grpSp>
      <p:sp>
        <p:nvSpPr>
          <p:cNvPr id="27" name="26 CuadroTexto"/>
          <p:cNvSpPr txBox="1"/>
          <p:nvPr/>
        </p:nvSpPr>
        <p:spPr>
          <a:xfrm>
            <a:off x="357158" y="2000240"/>
            <a:ext cx="2500330" cy="954107"/>
          </a:xfrm>
          <a:prstGeom prst="rect">
            <a:avLst/>
          </a:prstGeom>
          <a:noFill/>
        </p:spPr>
        <p:txBody>
          <a:bodyPr wrap="square" rtlCol="0">
            <a:spAutoFit/>
          </a:bodyPr>
          <a:lstStyle/>
          <a:p>
            <a:r>
              <a:rPr lang="es-MX" sz="2800" dirty="0">
                <a:solidFill>
                  <a:schemeClr val="accent5">
                    <a:lumMod val="50000"/>
                  </a:schemeClr>
                </a:solidFill>
                <a:sym typeface="Symbol"/>
              </a:rPr>
              <a:t>Ligante </a:t>
            </a:r>
          </a:p>
          <a:p>
            <a:r>
              <a:rPr lang="es-MX" sz="2800" dirty="0">
                <a:solidFill>
                  <a:schemeClr val="accent5">
                    <a:lumMod val="50000"/>
                  </a:schemeClr>
                </a:solidFill>
                <a:sym typeface="Symbol"/>
              </a:rPr>
              <a:t></a:t>
            </a:r>
            <a:r>
              <a:rPr lang="es-MX" sz="2800" dirty="0">
                <a:solidFill>
                  <a:schemeClr val="accent5">
                    <a:lumMod val="50000"/>
                  </a:schemeClr>
                </a:solidFill>
              </a:rPr>
              <a:t>-Donador</a:t>
            </a:r>
          </a:p>
        </p:txBody>
      </p:sp>
      <p:sp>
        <p:nvSpPr>
          <p:cNvPr id="28" name="27 Marcador de número de diapositiva"/>
          <p:cNvSpPr>
            <a:spLocks noGrp="1"/>
          </p:cNvSpPr>
          <p:nvPr>
            <p:ph type="sldNum" sz="quarter" idx="12"/>
          </p:nvPr>
        </p:nvSpPr>
        <p:spPr/>
        <p:txBody>
          <a:bodyPr/>
          <a:lstStyle/>
          <a:p>
            <a:fld id="{C85176EC-901D-4338-9904-35B0C0F08CDA}" type="slidenum">
              <a:rPr lang="es-MX" smtClean="0"/>
              <a:pPr/>
              <a:t>30</a:t>
            </a:fld>
            <a:endParaRPr lang="es-MX"/>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468313" y="908050"/>
            <a:ext cx="8218487" cy="4897438"/>
          </a:xfrm>
          <a:prstGeom prst="rect">
            <a:avLst/>
          </a:prstGeom>
          <a:noFill/>
          <a:ln w="9525">
            <a:noFill/>
            <a:miter lim="800000"/>
            <a:headEnd/>
            <a:tailEnd/>
          </a:ln>
          <a:effectLst/>
        </p:spPr>
        <p:txBody>
          <a:bodyPr/>
          <a:lstStyle/>
          <a:p>
            <a:pPr algn="just">
              <a:spcBef>
                <a:spcPct val="20000"/>
              </a:spcBef>
            </a:pPr>
            <a:r>
              <a:rPr lang="es-MX" sz="2800" dirty="0">
                <a:solidFill>
                  <a:schemeClr val="tx1">
                    <a:lumMod val="95000"/>
                    <a:lumOff val="5000"/>
                  </a:schemeClr>
                </a:solidFill>
              </a:rPr>
              <a:t>Un caso muy importante de enlace </a:t>
            </a:r>
            <a:r>
              <a:rPr lang="es-MX" sz="2800" b="1" dirty="0">
                <a:solidFill>
                  <a:schemeClr val="tx1">
                    <a:lumMod val="95000"/>
                    <a:lumOff val="5000"/>
                  </a:schemeClr>
                </a:solidFill>
                <a:latin typeface="Symbol" pitchFamily="18" charset="2"/>
              </a:rPr>
              <a:t>p</a:t>
            </a:r>
            <a:r>
              <a:rPr lang="es-MX" sz="2800" dirty="0">
                <a:solidFill>
                  <a:schemeClr val="tx1">
                    <a:lumMod val="95000"/>
                    <a:lumOff val="5000"/>
                  </a:schemeClr>
                </a:solidFill>
              </a:rPr>
              <a:t> sucede con los ligantes tales como </a:t>
            </a:r>
            <a:r>
              <a:rPr lang="es-MX" sz="2800" b="1" dirty="0">
                <a:solidFill>
                  <a:schemeClr val="tx1">
                    <a:lumMod val="95000"/>
                    <a:lumOff val="5000"/>
                  </a:schemeClr>
                </a:solidFill>
              </a:rPr>
              <a:t>R</a:t>
            </a:r>
            <a:r>
              <a:rPr lang="es-MX" sz="2800" b="1" baseline="-25000" dirty="0">
                <a:solidFill>
                  <a:schemeClr val="tx1">
                    <a:lumMod val="95000"/>
                    <a:lumOff val="5000"/>
                  </a:schemeClr>
                </a:solidFill>
              </a:rPr>
              <a:t>3</a:t>
            </a:r>
            <a:r>
              <a:rPr lang="es-MX" sz="2800" b="1" dirty="0">
                <a:solidFill>
                  <a:schemeClr val="tx1">
                    <a:lumMod val="95000"/>
                    <a:lumOff val="5000"/>
                  </a:schemeClr>
                </a:solidFill>
              </a:rPr>
              <a:t>P</a:t>
            </a:r>
            <a:r>
              <a:rPr lang="es-MX" sz="2800" dirty="0">
                <a:solidFill>
                  <a:schemeClr val="tx1">
                    <a:lumMod val="95000"/>
                    <a:lumOff val="5000"/>
                  </a:schemeClr>
                </a:solidFill>
              </a:rPr>
              <a:t> y </a:t>
            </a:r>
            <a:r>
              <a:rPr lang="es-MX" sz="2800" b="1" dirty="0">
                <a:solidFill>
                  <a:schemeClr val="tx1">
                    <a:lumMod val="95000"/>
                    <a:lumOff val="5000"/>
                  </a:schemeClr>
                </a:solidFill>
              </a:rPr>
              <a:t>R</a:t>
            </a:r>
            <a:r>
              <a:rPr lang="es-MX" sz="2800" b="1" baseline="-25000" dirty="0">
                <a:solidFill>
                  <a:schemeClr val="tx1">
                    <a:lumMod val="95000"/>
                    <a:lumOff val="5000"/>
                  </a:schemeClr>
                </a:solidFill>
              </a:rPr>
              <a:t>2</a:t>
            </a:r>
            <a:r>
              <a:rPr lang="es-MX" sz="2800" b="1" dirty="0">
                <a:solidFill>
                  <a:schemeClr val="tx1">
                    <a:lumMod val="95000"/>
                    <a:lumOff val="5000"/>
                  </a:schemeClr>
                </a:solidFill>
              </a:rPr>
              <a:t>S</a:t>
            </a:r>
            <a:r>
              <a:rPr lang="es-MX" sz="2800" dirty="0">
                <a:solidFill>
                  <a:schemeClr val="tx1">
                    <a:lumMod val="95000"/>
                    <a:lumOff val="5000"/>
                  </a:schemeClr>
                </a:solidFill>
              </a:rPr>
              <a:t>. El átomo de fósforo y de azufre tienen orbitales 3d vacíos los cuales pueden recibir densidad electrónica del metal. </a:t>
            </a:r>
          </a:p>
          <a:p>
            <a:pPr algn="just">
              <a:spcBef>
                <a:spcPct val="20000"/>
              </a:spcBef>
            </a:pPr>
            <a:endParaRPr lang="es-MX" sz="2800" dirty="0">
              <a:solidFill>
                <a:schemeClr val="tx1">
                  <a:lumMod val="95000"/>
                  <a:lumOff val="5000"/>
                </a:schemeClr>
              </a:solidFill>
            </a:endParaRPr>
          </a:p>
          <a:p>
            <a:pPr algn="just">
              <a:spcBef>
                <a:spcPct val="20000"/>
              </a:spcBef>
            </a:pPr>
            <a:r>
              <a:rPr lang="es-MX" sz="2800" dirty="0">
                <a:solidFill>
                  <a:schemeClr val="tx1">
                    <a:lumMod val="95000"/>
                    <a:lumOff val="5000"/>
                  </a:schemeClr>
                </a:solidFill>
              </a:rPr>
              <a:t>Estos orbitales poseen electronegatividad baja (</a:t>
            </a:r>
            <a:r>
              <a:rPr lang="en-US" sz="2800" dirty="0">
                <a:solidFill>
                  <a:schemeClr val="tx1">
                    <a:lumMod val="95000"/>
                    <a:lumOff val="5000"/>
                  </a:schemeClr>
                </a:solidFill>
              </a:rPr>
              <a:t>&lt;metal) y </a:t>
            </a:r>
            <a:r>
              <a:rPr lang="en-US" sz="2800" dirty="0" err="1">
                <a:solidFill>
                  <a:schemeClr val="tx1">
                    <a:lumMod val="95000"/>
                    <a:lumOff val="5000"/>
                  </a:schemeClr>
                </a:solidFill>
              </a:rPr>
              <a:t>por</a:t>
            </a:r>
            <a:r>
              <a:rPr lang="en-US" sz="2800" dirty="0">
                <a:solidFill>
                  <a:schemeClr val="tx1">
                    <a:lumMod val="95000"/>
                    <a:lumOff val="5000"/>
                  </a:schemeClr>
                </a:solidFill>
              </a:rPr>
              <a:t> lo </a:t>
            </a:r>
            <a:r>
              <a:rPr lang="en-US" sz="2800" dirty="0" err="1">
                <a:solidFill>
                  <a:schemeClr val="tx1">
                    <a:lumMod val="95000"/>
                    <a:lumOff val="5000"/>
                  </a:schemeClr>
                </a:solidFill>
              </a:rPr>
              <a:t>tanto</a:t>
            </a:r>
            <a:r>
              <a:rPr lang="en-US" sz="2800" dirty="0">
                <a:solidFill>
                  <a:schemeClr val="tx1">
                    <a:lumMod val="95000"/>
                    <a:lumOff val="5000"/>
                  </a:schemeClr>
                </a:solidFill>
              </a:rPr>
              <a:t> GOL </a:t>
            </a:r>
            <a:r>
              <a:rPr lang="en-US" sz="2800" b="1" dirty="0">
                <a:solidFill>
                  <a:schemeClr val="tx1">
                    <a:lumMod val="95000"/>
                    <a:lumOff val="5000"/>
                  </a:schemeClr>
                </a:solidFill>
              </a:rPr>
              <a:t>t</a:t>
            </a:r>
            <a:r>
              <a:rPr lang="en-US" sz="2800" b="1" baseline="-25000" dirty="0">
                <a:solidFill>
                  <a:schemeClr val="tx1">
                    <a:lumMod val="95000"/>
                    <a:lumOff val="5000"/>
                  </a:schemeClr>
                </a:solidFill>
              </a:rPr>
              <a:t>2g</a:t>
            </a:r>
            <a:r>
              <a:rPr lang="en-US" sz="2800" dirty="0">
                <a:solidFill>
                  <a:schemeClr val="tx1">
                    <a:lumMod val="95000"/>
                    <a:lumOff val="5000"/>
                  </a:schemeClr>
                </a:solidFill>
              </a:rPr>
              <a:t> se </a:t>
            </a:r>
            <a:r>
              <a:rPr lang="en-US" sz="2800" dirty="0" err="1">
                <a:solidFill>
                  <a:schemeClr val="tx1">
                    <a:lumMod val="95000"/>
                    <a:lumOff val="5000"/>
                  </a:schemeClr>
                </a:solidFill>
              </a:rPr>
              <a:t>encontrarán</a:t>
            </a:r>
            <a:r>
              <a:rPr lang="en-US" sz="2800" dirty="0">
                <a:solidFill>
                  <a:schemeClr val="tx1">
                    <a:lumMod val="95000"/>
                    <a:lumOff val="5000"/>
                  </a:schemeClr>
                </a:solidFill>
              </a:rPr>
              <a:t> en </a:t>
            </a:r>
            <a:r>
              <a:rPr lang="en-US" sz="2800" dirty="0" err="1">
                <a:solidFill>
                  <a:schemeClr val="tx1">
                    <a:lumMod val="95000"/>
                    <a:lumOff val="5000"/>
                  </a:schemeClr>
                </a:solidFill>
              </a:rPr>
              <a:t>una</a:t>
            </a:r>
            <a:r>
              <a:rPr lang="en-US" sz="2800" dirty="0">
                <a:solidFill>
                  <a:schemeClr val="tx1">
                    <a:lumMod val="95000"/>
                    <a:lumOff val="5000"/>
                  </a:schemeClr>
                </a:solidFill>
              </a:rPr>
              <a:t> </a:t>
            </a:r>
            <a:r>
              <a:rPr lang="en-US" sz="2800" dirty="0" err="1">
                <a:solidFill>
                  <a:schemeClr val="tx1">
                    <a:lumMod val="95000"/>
                    <a:lumOff val="5000"/>
                  </a:schemeClr>
                </a:solidFill>
              </a:rPr>
              <a:t>situación</a:t>
            </a:r>
            <a:r>
              <a:rPr lang="en-US" sz="2800" dirty="0">
                <a:solidFill>
                  <a:schemeClr val="tx1">
                    <a:lumMod val="95000"/>
                    <a:lumOff val="5000"/>
                  </a:schemeClr>
                </a:solidFill>
              </a:rPr>
              <a:t> </a:t>
            </a:r>
            <a:r>
              <a:rPr lang="en-US" sz="2800" dirty="0" err="1">
                <a:solidFill>
                  <a:schemeClr val="tx1">
                    <a:lumMod val="95000"/>
                    <a:lumOff val="5000"/>
                  </a:schemeClr>
                </a:solidFill>
              </a:rPr>
              <a:t>energética</a:t>
            </a:r>
            <a:r>
              <a:rPr lang="en-US" sz="2800" dirty="0">
                <a:solidFill>
                  <a:schemeClr val="tx1">
                    <a:lumMod val="95000"/>
                    <a:lumOff val="5000"/>
                  </a:schemeClr>
                </a:solidFill>
              </a:rPr>
              <a:t> superior a la de los </a:t>
            </a:r>
            <a:r>
              <a:rPr lang="en-US" sz="2800" dirty="0" err="1">
                <a:solidFill>
                  <a:schemeClr val="tx1">
                    <a:lumMod val="95000"/>
                    <a:lumOff val="5000"/>
                  </a:schemeClr>
                </a:solidFill>
              </a:rPr>
              <a:t>correspondientes</a:t>
            </a:r>
            <a:r>
              <a:rPr lang="en-US" sz="2800" dirty="0">
                <a:solidFill>
                  <a:schemeClr val="tx1">
                    <a:lumMod val="95000"/>
                    <a:lumOff val="5000"/>
                  </a:schemeClr>
                </a:solidFill>
              </a:rPr>
              <a:t> </a:t>
            </a:r>
            <a:r>
              <a:rPr lang="en-US" sz="2800" dirty="0" err="1">
                <a:solidFill>
                  <a:schemeClr val="tx1">
                    <a:lumMod val="95000"/>
                    <a:lumOff val="5000"/>
                  </a:schemeClr>
                </a:solidFill>
              </a:rPr>
              <a:t>orbitales</a:t>
            </a:r>
            <a:r>
              <a:rPr lang="en-US" sz="2800" dirty="0">
                <a:solidFill>
                  <a:schemeClr val="tx1">
                    <a:lumMod val="95000"/>
                    <a:lumOff val="5000"/>
                  </a:schemeClr>
                </a:solidFill>
              </a:rPr>
              <a:t> del metal. </a:t>
            </a:r>
            <a:r>
              <a:rPr lang="es-MX" sz="2800" dirty="0">
                <a:solidFill>
                  <a:schemeClr val="tx1">
                    <a:lumMod val="95000"/>
                    <a:lumOff val="5000"/>
                  </a:schemeClr>
                </a:solidFill>
              </a:rPr>
              <a:t> </a:t>
            </a:r>
            <a:endParaRPr lang="el-GR" sz="2800" dirty="0">
              <a:solidFill>
                <a:schemeClr val="tx1">
                  <a:lumMod val="95000"/>
                  <a:lumOff val="5000"/>
                </a:schemeClr>
              </a:solidFill>
            </a:endParaRPr>
          </a:p>
        </p:txBody>
      </p:sp>
      <p:sp>
        <p:nvSpPr>
          <p:cNvPr id="6" name="5 Marcador de número de diapositiva"/>
          <p:cNvSpPr>
            <a:spLocks noGrp="1"/>
          </p:cNvSpPr>
          <p:nvPr>
            <p:ph type="sldNum" sz="quarter" idx="12"/>
          </p:nvPr>
        </p:nvSpPr>
        <p:spPr/>
        <p:txBody>
          <a:bodyPr/>
          <a:lstStyle/>
          <a:p>
            <a:fld id="{C85176EC-901D-4338-9904-35B0C0F08CDA}" type="slidenum">
              <a:rPr lang="es-MX" smtClean="0"/>
              <a:pPr/>
              <a:t>31</a:t>
            </a:fld>
            <a:endParaRPr lang="es-MX"/>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5176EC-901D-4338-9904-35B0C0F08CDA}" type="slidenum">
              <a:rPr lang="es-MX" smtClean="0"/>
              <a:pPr/>
              <a:t>32</a:t>
            </a:fld>
            <a:endParaRPr lang="es-MX"/>
          </a:p>
        </p:txBody>
      </p:sp>
      <p:pic>
        <p:nvPicPr>
          <p:cNvPr id="3" name="Picture 5"/>
          <p:cNvPicPr>
            <a:picLocks noChangeAspect="1" noChangeArrowheads="1"/>
          </p:cNvPicPr>
          <p:nvPr/>
        </p:nvPicPr>
        <p:blipFill>
          <a:blip r:embed="rId2">
            <a:lum contrast="36000"/>
          </a:blip>
          <a:srcRect/>
          <a:stretch>
            <a:fillRect/>
          </a:stretch>
        </p:blipFill>
        <p:spPr bwMode="auto">
          <a:xfrm>
            <a:off x="214282" y="2643182"/>
            <a:ext cx="8742598" cy="3357586"/>
          </a:xfrm>
          <a:prstGeom prst="rect">
            <a:avLst/>
          </a:prstGeom>
          <a:noFill/>
          <a:ln w="9525">
            <a:noFill/>
            <a:miter lim="800000"/>
            <a:headEnd/>
            <a:tailEnd/>
          </a:ln>
          <a:effectLst/>
        </p:spPr>
      </p:pic>
      <p:sp>
        <p:nvSpPr>
          <p:cNvPr id="4" name="3 Rectángulo"/>
          <p:cNvSpPr/>
          <p:nvPr/>
        </p:nvSpPr>
        <p:spPr>
          <a:xfrm>
            <a:off x="428596" y="428604"/>
            <a:ext cx="8501122" cy="2031325"/>
          </a:xfrm>
          <a:prstGeom prst="rect">
            <a:avLst/>
          </a:prstGeom>
        </p:spPr>
        <p:txBody>
          <a:bodyPr wrap="square">
            <a:spAutoFit/>
          </a:bodyPr>
          <a:lstStyle/>
          <a:p>
            <a:pPr>
              <a:lnSpc>
                <a:spcPct val="90000"/>
              </a:lnSpc>
            </a:pPr>
            <a:r>
              <a:rPr lang="es-MX" sz="2800" dirty="0">
                <a:cs typeface="Arial" charset="0"/>
              </a:rPr>
              <a:t>En esta figura se representa una parte de los tres orbitales del grupo cuando se trata de orbitales </a:t>
            </a:r>
            <a:r>
              <a:rPr lang="es-MX" sz="2800" b="1" i="1" dirty="0">
                <a:cs typeface="Arial" charset="0"/>
              </a:rPr>
              <a:t>d</a:t>
            </a:r>
            <a:r>
              <a:rPr lang="es-MX" sz="2800" dirty="0">
                <a:cs typeface="Arial" charset="0"/>
              </a:rPr>
              <a:t> </a:t>
            </a:r>
            <a:r>
              <a:rPr lang="es-MX" sz="2800" b="1" dirty="0">
                <a:cs typeface="Arial" charset="0"/>
              </a:rPr>
              <a:t>(PR</a:t>
            </a:r>
            <a:r>
              <a:rPr lang="es-MX" sz="2800" b="1" baseline="-25000" dirty="0">
                <a:cs typeface="Arial" charset="0"/>
              </a:rPr>
              <a:t>3</a:t>
            </a:r>
            <a:r>
              <a:rPr lang="es-MX" sz="2800" b="1" dirty="0">
                <a:cs typeface="Arial" charset="0"/>
              </a:rPr>
              <a:t>)</a:t>
            </a:r>
            <a:r>
              <a:rPr lang="es-MX" sz="2800" dirty="0">
                <a:cs typeface="Arial" charset="0"/>
              </a:rPr>
              <a:t> u orbitales </a:t>
            </a:r>
            <a:r>
              <a:rPr lang="es-MX" sz="2800" dirty="0" err="1">
                <a:cs typeface="Arial" charset="0"/>
              </a:rPr>
              <a:t>antienlazantes</a:t>
            </a:r>
            <a:r>
              <a:rPr lang="es-MX" sz="2800" dirty="0">
                <a:cs typeface="Arial" charset="0"/>
              </a:rPr>
              <a:t> de una molécula de </a:t>
            </a:r>
            <a:r>
              <a:rPr lang="es-MX" sz="2800" b="1" dirty="0">
                <a:cs typeface="Arial" charset="0"/>
              </a:rPr>
              <a:t>CO</a:t>
            </a:r>
            <a:r>
              <a:rPr lang="es-MX" sz="2800" dirty="0">
                <a:cs typeface="Arial" charset="0"/>
              </a:rPr>
              <a:t>.</a:t>
            </a:r>
          </a:p>
          <a:p>
            <a:pPr>
              <a:lnSpc>
                <a:spcPct val="90000"/>
              </a:lnSpc>
            </a:pPr>
            <a:r>
              <a:rPr lang="es-MX" sz="2800" dirty="0">
                <a:cs typeface="Arial" charset="0"/>
              </a:rPr>
              <a:t>                    </a:t>
            </a:r>
            <a:r>
              <a:rPr lang="es-MX" sz="2800" b="1" i="1" dirty="0">
                <a:cs typeface="Arial" charset="0"/>
              </a:rPr>
              <a:t>d </a:t>
            </a:r>
            <a:r>
              <a:rPr lang="el-GR" sz="2800" b="1" i="1" baseline="-25000" dirty="0">
                <a:cs typeface="Arial" charset="0"/>
              </a:rPr>
              <a:t>π</a:t>
            </a:r>
            <a:r>
              <a:rPr lang="es-MX" sz="2800" b="1" i="1" dirty="0">
                <a:cs typeface="Arial" charset="0"/>
              </a:rPr>
              <a:t>-d </a:t>
            </a:r>
            <a:r>
              <a:rPr lang="el-GR" sz="2800" b="1" i="1" baseline="-25000" dirty="0">
                <a:cs typeface="Arial" charset="0"/>
              </a:rPr>
              <a:t>π</a:t>
            </a:r>
            <a:r>
              <a:rPr lang="es-MX" sz="2800" b="1" dirty="0">
                <a:cs typeface="Arial" charset="0"/>
              </a:rPr>
              <a:t>,                           </a:t>
            </a:r>
            <a:r>
              <a:rPr lang="es-MX" sz="2800" b="1" i="1" dirty="0">
                <a:cs typeface="Arial" charset="0"/>
              </a:rPr>
              <a:t>d </a:t>
            </a:r>
            <a:r>
              <a:rPr lang="el-GR" sz="2800" b="1" i="1" baseline="-25000" dirty="0">
                <a:cs typeface="Arial" charset="0"/>
              </a:rPr>
              <a:t>π</a:t>
            </a:r>
            <a:r>
              <a:rPr lang="es-MX" sz="2800" b="1" i="1" dirty="0">
                <a:cs typeface="Arial" charset="0"/>
              </a:rPr>
              <a:t>-</a:t>
            </a:r>
            <a:r>
              <a:rPr lang="el-GR" sz="2800" b="1" i="1" dirty="0">
                <a:cs typeface="Arial" charset="0"/>
              </a:rPr>
              <a:t>π</a:t>
            </a:r>
            <a:r>
              <a:rPr lang="es-MX" sz="2800" b="1" i="1" dirty="0">
                <a:cs typeface="Arial" charset="0"/>
              </a:rPr>
              <a:t>* </a:t>
            </a:r>
            <a:endParaRPr lang="el-GR" sz="2800" b="1" i="1" dirty="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Marcador de número de diapositiva"/>
          <p:cNvSpPr>
            <a:spLocks noGrp="1"/>
          </p:cNvSpPr>
          <p:nvPr>
            <p:ph type="sldNum" sz="quarter" idx="12"/>
          </p:nvPr>
        </p:nvSpPr>
        <p:spPr/>
        <p:txBody>
          <a:bodyPr/>
          <a:lstStyle/>
          <a:p>
            <a:fld id="{8098A8D2-607C-4DE7-8A8A-9EA1A96D902B}" type="slidenum">
              <a:rPr lang="es-ES"/>
              <a:pPr/>
              <a:t>33</a:t>
            </a:fld>
            <a:endParaRPr lang="es-ES"/>
          </a:p>
        </p:txBody>
      </p:sp>
      <p:sp>
        <p:nvSpPr>
          <p:cNvPr id="40969" name="Line 9"/>
          <p:cNvSpPr>
            <a:spLocks noChangeShapeType="1"/>
          </p:cNvSpPr>
          <p:nvPr/>
        </p:nvSpPr>
        <p:spPr bwMode="auto">
          <a:xfrm flipV="1">
            <a:off x="4284663" y="3141663"/>
            <a:ext cx="1008062" cy="431800"/>
          </a:xfrm>
          <a:prstGeom prst="line">
            <a:avLst/>
          </a:prstGeom>
          <a:noFill/>
          <a:ln w="9525">
            <a:noFill/>
            <a:round/>
            <a:headEnd/>
            <a:tailEnd/>
          </a:ln>
          <a:effectLst/>
        </p:spPr>
        <p:txBody>
          <a:bodyPr vert="eaVert">
            <a:spAutoFit/>
          </a:bodyPr>
          <a:lstStyle/>
          <a:p>
            <a:endParaRPr lang="es-MX"/>
          </a:p>
        </p:txBody>
      </p:sp>
      <p:grpSp>
        <p:nvGrpSpPr>
          <p:cNvPr id="2" name="Group 44"/>
          <p:cNvGrpSpPr>
            <a:grpSpLocks/>
          </p:cNvGrpSpPr>
          <p:nvPr/>
        </p:nvGrpSpPr>
        <p:grpSpPr bwMode="auto">
          <a:xfrm>
            <a:off x="2595590" y="285728"/>
            <a:ext cx="5976938" cy="5948363"/>
            <a:chOff x="-204" y="164"/>
            <a:chExt cx="3481" cy="3810"/>
          </a:xfrm>
        </p:grpSpPr>
        <p:sp>
          <p:nvSpPr>
            <p:cNvPr id="41000" name="Line 40"/>
            <p:cNvSpPr>
              <a:spLocks noChangeShapeType="1"/>
            </p:cNvSpPr>
            <p:nvPr/>
          </p:nvSpPr>
          <p:spPr bwMode="auto">
            <a:xfrm flipV="1">
              <a:off x="1565" y="1888"/>
              <a:ext cx="0" cy="680"/>
            </a:xfrm>
            <a:prstGeom prst="line">
              <a:avLst/>
            </a:prstGeom>
            <a:noFill/>
            <a:ln w="9525">
              <a:solidFill>
                <a:schemeClr val="tx1"/>
              </a:solidFill>
              <a:round/>
              <a:headEnd type="triangle" w="med" len="med"/>
              <a:tailEnd type="triangle" w="med" len="med"/>
            </a:ln>
            <a:effectLst/>
          </p:spPr>
          <p:txBody>
            <a:bodyPr vert="eaVert">
              <a:spAutoFit/>
            </a:bodyPr>
            <a:lstStyle/>
            <a:p>
              <a:endParaRPr lang="es-MX"/>
            </a:p>
          </p:txBody>
        </p:sp>
        <p:grpSp>
          <p:nvGrpSpPr>
            <p:cNvPr id="3" name="Group 43"/>
            <p:cNvGrpSpPr>
              <a:grpSpLocks/>
            </p:cNvGrpSpPr>
            <p:nvPr/>
          </p:nvGrpSpPr>
          <p:grpSpPr bwMode="auto">
            <a:xfrm>
              <a:off x="-204" y="164"/>
              <a:ext cx="3481" cy="3810"/>
              <a:chOff x="-204" y="164"/>
              <a:chExt cx="3481" cy="3810"/>
            </a:xfrm>
          </p:grpSpPr>
          <p:sp>
            <p:nvSpPr>
              <p:cNvPr id="40982" name="Line 22"/>
              <p:cNvSpPr>
                <a:spLocks noChangeShapeType="1"/>
              </p:cNvSpPr>
              <p:nvPr/>
            </p:nvSpPr>
            <p:spPr bwMode="auto">
              <a:xfrm>
                <a:off x="431" y="1570"/>
                <a:ext cx="816" cy="2268"/>
              </a:xfrm>
              <a:prstGeom prst="line">
                <a:avLst/>
              </a:prstGeom>
              <a:noFill/>
              <a:ln w="9525">
                <a:solidFill>
                  <a:schemeClr val="tx1"/>
                </a:solidFill>
                <a:prstDash val="dash"/>
                <a:round/>
                <a:headEnd/>
                <a:tailEnd/>
              </a:ln>
              <a:effectLst/>
            </p:spPr>
            <p:txBody>
              <a:bodyPr vert="eaVert">
                <a:spAutoFit/>
              </a:bodyPr>
              <a:lstStyle/>
              <a:p>
                <a:endParaRPr lang="es-MX"/>
              </a:p>
            </p:txBody>
          </p:sp>
          <p:grpSp>
            <p:nvGrpSpPr>
              <p:cNvPr id="4" name="Group 42"/>
              <p:cNvGrpSpPr>
                <a:grpSpLocks/>
              </p:cNvGrpSpPr>
              <p:nvPr/>
            </p:nvGrpSpPr>
            <p:grpSpPr bwMode="auto">
              <a:xfrm>
                <a:off x="-204" y="164"/>
                <a:ext cx="3481" cy="3810"/>
                <a:chOff x="2109" y="255"/>
                <a:chExt cx="3481" cy="3810"/>
              </a:xfrm>
            </p:grpSpPr>
            <p:graphicFrame>
              <p:nvGraphicFramePr>
                <p:cNvPr id="40964" name="Object 4"/>
                <p:cNvGraphicFramePr>
                  <a:graphicFrameLocks noChangeAspect="1"/>
                </p:cNvGraphicFramePr>
                <p:nvPr/>
              </p:nvGraphicFramePr>
              <p:xfrm>
                <a:off x="2109" y="255"/>
                <a:ext cx="3481" cy="3810"/>
              </p:xfrm>
              <a:graphic>
                <a:graphicData uri="http://schemas.openxmlformats.org/presentationml/2006/ole">
                  <mc:AlternateContent xmlns:mc="http://schemas.openxmlformats.org/markup-compatibility/2006">
                    <mc:Choice xmlns:v="urn:schemas-microsoft-com:vml" Requires="v">
                      <p:oleObj spid="_x0000_s36870" r:id="rId3" imgW="6466667" imgH="7078063" progId="">
                        <p:embed/>
                      </p:oleObj>
                    </mc:Choice>
                    <mc:Fallback>
                      <p:oleObj r:id="rId3" imgW="6466667" imgH="707806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 y="255"/>
                              <a:ext cx="3481" cy="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Line 5"/>
                <p:cNvSpPr>
                  <a:spLocks noChangeShapeType="1"/>
                </p:cNvSpPr>
                <p:nvPr/>
              </p:nvSpPr>
              <p:spPr bwMode="auto">
                <a:xfrm flipV="1">
                  <a:off x="2699" y="346"/>
                  <a:ext cx="453" cy="272"/>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70" name="Line 10"/>
                <p:cNvSpPr>
                  <a:spLocks noChangeShapeType="1"/>
                </p:cNvSpPr>
                <p:nvPr/>
              </p:nvSpPr>
              <p:spPr bwMode="auto">
                <a:xfrm flipV="1">
                  <a:off x="2699" y="1979"/>
                  <a:ext cx="635" cy="272"/>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75" name="Line 15"/>
                <p:cNvSpPr>
                  <a:spLocks noChangeShapeType="1"/>
                </p:cNvSpPr>
                <p:nvPr/>
              </p:nvSpPr>
              <p:spPr bwMode="auto">
                <a:xfrm flipV="1">
                  <a:off x="2699" y="1117"/>
                  <a:ext cx="499" cy="1134"/>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76" name="Line 16"/>
                <p:cNvSpPr>
                  <a:spLocks noChangeShapeType="1"/>
                </p:cNvSpPr>
                <p:nvPr/>
              </p:nvSpPr>
              <p:spPr bwMode="auto">
                <a:xfrm flipV="1">
                  <a:off x="2744" y="754"/>
                  <a:ext cx="771" cy="907"/>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78" name="Line 18"/>
                <p:cNvSpPr>
                  <a:spLocks noChangeShapeType="1"/>
                </p:cNvSpPr>
                <p:nvPr/>
              </p:nvSpPr>
              <p:spPr bwMode="auto">
                <a:xfrm>
                  <a:off x="2699" y="2251"/>
                  <a:ext cx="453" cy="408"/>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0" name="Line 20"/>
                <p:cNvSpPr>
                  <a:spLocks noChangeShapeType="1"/>
                </p:cNvSpPr>
                <p:nvPr/>
              </p:nvSpPr>
              <p:spPr bwMode="auto">
                <a:xfrm>
                  <a:off x="2699" y="2251"/>
                  <a:ext cx="680" cy="952"/>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1" name="Line 21"/>
                <p:cNvSpPr>
                  <a:spLocks noChangeShapeType="1"/>
                </p:cNvSpPr>
                <p:nvPr/>
              </p:nvSpPr>
              <p:spPr bwMode="auto">
                <a:xfrm>
                  <a:off x="2699" y="618"/>
                  <a:ext cx="499" cy="2994"/>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3" name="Line 23"/>
                <p:cNvSpPr>
                  <a:spLocks noChangeShapeType="1"/>
                </p:cNvSpPr>
                <p:nvPr/>
              </p:nvSpPr>
              <p:spPr bwMode="auto">
                <a:xfrm flipV="1">
                  <a:off x="3833" y="2886"/>
                  <a:ext cx="816" cy="1043"/>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4" name="Line 24"/>
                <p:cNvSpPr>
                  <a:spLocks noChangeShapeType="1"/>
                </p:cNvSpPr>
                <p:nvPr/>
              </p:nvSpPr>
              <p:spPr bwMode="auto">
                <a:xfrm flipH="1" flipV="1">
                  <a:off x="3968" y="1979"/>
                  <a:ext cx="636" cy="907"/>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5" name="Line 25"/>
                <p:cNvSpPr>
                  <a:spLocks noChangeShapeType="1"/>
                </p:cNvSpPr>
                <p:nvPr/>
              </p:nvSpPr>
              <p:spPr bwMode="auto">
                <a:xfrm flipV="1">
                  <a:off x="4105" y="1480"/>
                  <a:ext cx="453" cy="1179"/>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6" name="Line 26"/>
                <p:cNvSpPr>
                  <a:spLocks noChangeShapeType="1"/>
                </p:cNvSpPr>
                <p:nvPr/>
              </p:nvSpPr>
              <p:spPr bwMode="auto">
                <a:xfrm flipH="1" flipV="1">
                  <a:off x="4105" y="1117"/>
                  <a:ext cx="453" cy="317"/>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7" name="Line 27"/>
                <p:cNvSpPr>
                  <a:spLocks noChangeShapeType="1"/>
                </p:cNvSpPr>
                <p:nvPr/>
              </p:nvSpPr>
              <p:spPr bwMode="auto">
                <a:xfrm flipV="1">
                  <a:off x="3969" y="2886"/>
                  <a:ext cx="680" cy="317"/>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8" name="Line 28"/>
                <p:cNvSpPr>
                  <a:spLocks noChangeShapeType="1"/>
                </p:cNvSpPr>
                <p:nvPr/>
              </p:nvSpPr>
              <p:spPr bwMode="auto">
                <a:xfrm>
                  <a:off x="3787" y="754"/>
                  <a:ext cx="817" cy="2132"/>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89" name="Line 29"/>
                <p:cNvSpPr>
                  <a:spLocks noChangeShapeType="1"/>
                </p:cNvSpPr>
                <p:nvPr/>
              </p:nvSpPr>
              <p:spPr bwMode="auto">
                <a:xfrm>
                  <a:off x="4059" y="346"/>
                  <a:ext cx="545" cy="2540"/>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0990" name="Line 30"/>
                <p:cNvSpPr>
                  <a:spLocks noChangeShapeType="1"/>
                </p:cNvSpPr>
                <p:nvPr/>
              </p:nvSpPr>
              <p:spPr bwMode="auto">
                <a:xfrm flipV="1">
                  <a:off x="4150" y="2931"/>
                  <a:ext cx="454" cy="681"/>
                </a:xfrm>
                <a:prstGeom prst="line">
                  <a:avLst/>
                </a:prstGeom>
                <a:noFill/>
                <a:ln w="9525">
                  <a:solidFill>
                    <a:schemeClr val="tx1"/>
                  </a:solidFill>
                  <a:prstDash val="dash"/>
                  <a:round/>
                  <a:headEnd/>
                  <a:tailEnd/>
                </a:ln>
                <a:effectLst/>
              </p:spPr>
              <p:txBody>
                <a:bodyPr vert="eaVert">
                  <a:spAutoFit/>
                </a:bodyPr>
                <a:lstStyle/>
                <a:p>
                  <a:endParaRPr lang="es-MX"/>
                </a:p>
              </p:txBody>
            </p:sp>
            <p:sp>
              <p:nvSpPr>
                <p:cNvPr id="41001" name="Text Box 41"/>
                <p:cNvSpPr txBox="1">
                  <a:spLocks noChangeArrowheads="1"/>
                </p:cNvSpPr>
                <p:nvPr/>
              </p:nvSpPr>
              <p:spPr bwMode="auto">
                <a:xfrm rot="16200000">
                  <a:off x="3898" y="2274"/>
                  <a:ext cx="235" cy="181"/>
                </a:xfrm>
                <a:prstGeom prst="rect">
                  <a:avLst/>
                </a:prstGeom>
                <a:noFill/>
                <a:ln w="9525" algn="ctr">
                  <a:noFill/>
                  <a:miter lim="800000"/>
                  <a:headEnd/>
                  <a:tailEnd/>
                </a:ln>
                <a:effectLst/>
              </p:spPr>
              <p:txBody>
                <a:bodyPr vert="eaVert">
                  <a:spAutoFit/>
                </a:bodyPr>
                <a:lstStyle/>
                <a:p>
                  <a:r>
                    <a:rPr lang="el-GR" sz="1200" b="1">
                      <a:solidFill>
                        <a:srgbClr val="990000"/>
                      </a:solidFill>
                    </a:rPr>
                    <a:t>Δ</a:t>
                  </a:r>
                  <a:r>
                    <a:rPr lang="es-MX" sz="1200" b="1" baseline="-25000">
                      <a:solidFill>
                        <a:srgbClr val="990000"/>
                      </a:solidFill>
                    </a:rPr>
                    <a:t>o</a:t>
                  </a:r>
                  <a:endParaRPr lang="el-GR" sz="1200" b="1" baseline="-25000">
                    <a:solidFill>
                      <a:srgbClr val="990000"/>
                    </a:solidFill>
                  </a:endParaRPr>
                </a:p>
              </p:txBody>
            </p:sp>
          </p:grpSp>
        </p:grpSp>
      </p:grpSp>
      <p:sp>
        <p:nvSpPr>
          <p:cNvPr id="28" name="27 Rectángulo"/>
          <p:cNvSpPr/>
          <p:nvPr/>
        </p:nvSpPr>
        <p:spPr>
          <a:xfrm>
            <a:off x="357158" y="2786058"/>
            <a:ext cx="2143140" cy="954107"/>
          </a:xfrm>
          <a:prstGeom prst="rect">
            <a:avLst/>
          </a:prstGeom>
        </p:spPr>
        <p:txBody>
          <a:bodyPr wrap="square">
            <a:spAutoFit/>
          </a:bodyPr>
          <a:lstStyle/>
          <a:p>
            <a:r>
              <a:rPr lang="es-MX" sz="2800" dirty="0">
                <a:solidFill>
                  <a:schemeClr val="accent5">
                    <a:lumMod val="50000"/>
                  </a:schemeClr>
                </a:solidFill>
                <a:sym typeface="Symbol"/>
              </a:rPr>
              <a:t>Ligante </a:t>
            </a:r>
          </a:p>
          <a:p>
            <a:r>
              <a:rPr lang="es-MX" sz="2800" dirty="0">
                <a:solidFill>
                  <a:schemeClr val="accent5">
                    <a:lumMod val="50000"/>
                  </a:schemeClr>
                </a:solidFill>
                <a:sym typeface="Symbol"/>
              </a:rPr>
              <a:t></a:t>
            </a:r>
            <a:r>
              <a:rPr lang="es-MX" sz="2800" dirty="0">
                <a:solidFill>
                  <a:schemeClr val="accent5">
                    <a:lumMod val="50000"/>
                  </a:schemeClr>
                </a:solidFill>
              </a:rPr>
              <a:t>-Aceptor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fld id="{91CDC364-655C-4FC5-9F13-CDEE600B7A0F}" type="slidenum">
              <a:rPr lang="es-ES"/>
              <a:pPr/>
              <a:t>34</a:t>
            </a:fld>
            <a:endParaRPr lang="es-ES"/>
          </a:p>
        </p:txBody>
      </p:sp>
      <p:sp>
        <p:nvSpPr>
          <p:cNvPr id="36869" name="Rectangle 5"/>
          <p:cNvSpPr>
            <a:spLocks noChangeArrowheads="1"/>
          </p:cNvSpPr>
          <p:nvPr/>
        </p:nvSpPr>
        <p:spPr bwMode="auto">
          <a:xfrm>
            <a:off x="214282" y="428604"/>
            <a:ext cx="8759825" cy="5111750"/>
          </a:xfrm>
          <a:prstGeom prst="rect">
            <a:avLst/>
          </a:prstGeom>
          <a:noFill/>
          <a:ln w="9525">
            <a:noFill/>
            <a:miter lim="800000"/>
            <a:headEnd/>
            <a:tailEnd/>
          </a:ln>
          <a:effectLst/>
        </p:spPr>
        <p:txBody>
          <a:bodyPr/>
          <a:lstStyle/>
          <a:p>
            <a:pPr algn="just">
              <a:spcBef>
                <a:spcPct val="20000"/>
              </a:spcBef>
            </a:pPr>
            <a:r>
              <a:rPr lang="es-MX" sz="2800" dirty="0">
                <a:solidFill>
                  <a:schemeClr val="tx1">
                    <a:lumMod val="95000"/>
                    <a:lumOff val="5000"/>
                  </a:schemeClr>
                </a:solidFill>
              </a:rPr>
              <a:t>Los ligantes estables llenos de electrones se llaman </a:t>
            </a:r>
            <a:r>
              <a:rPr lang="es-MX" sz="2800" b="1" dirty="0">
                <a:solidFill>
                  <a:schemeClr val="tx1">
                    <a:lumMod val="95000"/>
                    <a:lumOff val="5000"/>
                  </a:schemeClr>
                </a:solidFill>
                <a:latin typeface="Symbol" pitchFamily="18" charset="2"/>
              </a:rPr>
              <a:t>p</a:t>
            </a:r>
            <a:r>
              <a:rPr lang="es-MX" sz="2800" b="1" dirty="0">
                <a:solidFill>
                  <a:schemeClr val="tx1">
                    <a:lumMod val="95000"/>
                    <a:lumOff val="5000"/>
                  </a:schemeClr>
                </a:solidFill>
              </a:rPr>
              <a:t>-básicos</a:t>
            </a:r>
            <a:r>
              <a:rPr lang="es-MX" sz="2800" dirty="0">
                <a:solidFill>
                  <a:schemeClr val="tx1">
                    <a:lumMod val="95000"/>
                    <a:lumOff val="5000"/>
                  </a:schemeClr>
                </a:solidFill>
              </a:rPr>
              <a:t> porque, además del enlace </a:t>
            </a:r>
            <a:r>
              <a:rPr lang="el-GR" sz="2800" dirty="0">
                <a:solidFill>
                  <a:schemeClr val="tx1">
                    <a:lumMod val="95000"/>
                    <a:lumOff val="5000"/>
                  </a:schemeClr>
                </a:solidFill>
              </a:rPr>
              <a:t>σ</a:t>
            </a:r>
            <a:r>
              <a:rPr lang="es-MX" sz="2800" dirty="0">
                <a:solidFill>
                  <a:schemeClr val="tx1">
                    <a:lumMod val="95000"/>
                    <a:lumOff val="5000"/>
                  </a:schemeClr>
                </a:solidFill>
              </a:rPr>
              <a:t>(L→M) generan un enlace </a:t>
            </a:r>
            <a:r>
              <a:rPr lang="es-MX" sz="2800" b="1" dirty="0">
                <a:solidFill>
                  <a:schemeClr val="tx1">
                    <a:lumMod val="95000"/>
                    <a:lumOff val="5000"/>
                  </a:schemeClr>
                </a:solidFill>
                <a:latin typeface="Symbol" pitchFamily="18" charset="2"/>
              </a:rPr>
              <a:t>p</a:t>
            </a:r>
            <a:r>
              <a:rPr lang="es-MX" sz="2800" dirty="0">
                <a:solidFill>
                  <a:schemeClr val="tx1">
                    <a:lumMod val="95000"/>
                    <a:lumOff val="5000"/>
                  </a:schemeClr>
                </a:solidFill>
              </a:rPr>
              <a:t> del mismo sentido </a:t>
            </a:r>
            <a:r>
              <a:rPr lang="es-MX" sz="2800" b="1" dirty="0">
                <a:solidFill>
                  <a:schemeClr val="tx1">
                    <a:lumMod val="95000"/>
                    <a:lumOff val="5000"/>
                  </a:schemeClr>
                </a:solidFill>
                <a:latin typeface="Symbol" pitchFamily="18" charset="2"/>
              </a:rPr>
              <a:t>p</a:t>
            </a:r>
            <a:r>
              <a:rPr lang="es-MX" sz="2800" dirty="0">
                <a:solidFill>
                  <a:schemeClr val="tx1">
                    <a:lumMod val="95000"/>
                    <a:lumOff val="5000"/>
                  </a:schemeClr>
                </a:solidFill>
              </a:rPr>
              <a:t>(L→M).</a:t>
            </a:r>
          </a:p>
          <a:p>
            <a:pPr algn="just">
              <a:spcBef>
                <a:spcPct val="20000"/>
              </a:spcBef>
            </a:pPr>
            <a:r>
              <a:rPr lang="es-MX" sz="2800" dirty="0">
                <a:solidFill>
                  <a:schemeClr val="tx1">
                    <a:lumMod val="95000"/>
                    <a:lumOff val="5000"/>
                  </a:schemeClr>
                </a:solidFill>
              </a:rPr>
              <a:t>  </a:t>
            </a:r>
          </a:p>
          <a:p>
            <a:pPr algn="just">
              <a:spcBef>
                <a:spcPct val="20000"/>
              </a:spcBef>
            </a:pPr>
            <a:r>
              <a:rPr lang="es-MX" sz="2800" dirty="0">
                <a:solidFill>
                  <a:schemeClr val="tx1">
                    <a:lumMod val="95000"/>
                    <a:lumOff val="5000"/>
                  </a:schemeClr>
                </a:solidFill>
              </a:rPr>
              <a:t>Los ligantes de alta energía vacíos se llaman </a:t>
            </a:r>
            <a:r>
              <a:rPr lang="es-MX" sz="2800" b="1" dirty="0">
                <a:solidFill>
                  <a:schemeClr val="tx1">
                    <a:lumMod val="95000"/>
                    <a:lumOff val="5000"/>
                  </a:schemeClr>
                </a:solidFill>
                <a:latin typeface="Symbol" pitchFamily="18" charset="2"/>
              </a:rPr>
              <a:t>p</a:t>
            </a:r>
            <a:r>
              <a:rPr lang="es-MX" sz="2800" b="1" dirty="0">
                <a:solidFill>
                  <a:schemeClr val="tx1">
                    <a:lumMod val="95000"/>
                    <a:lumOff val="5000"/>
                  </a:schemeClr>
                </a:solidFill>
              </a:rPr>
              <a:t>-ácidos</a:t>
            </a:r>
            <a:r>
              <a:rPr lang="es-MX" sz="2800" dirty="0">
                <a:solidFill>
                  <a:schemeClr val="tx1">
                    <a:lumMod val="95000"/>
                    <a:lumOff val="5000"/>
                  </a:schemeClr>
                </a:solidFill>
              </a:rPr>
              <a:t> pues reciben densidad electrónica del metal </a:t>
            </a:r>
            <a:r>
              <a:rPr lang="es-MX" sz="2800" b="1" dirty="0">
                <a:solidFill>
                  <a:schemeClr val="tx1">
                    <a:lumMod val="95000"/>
                    <a:lumOff val="5000"/>
                  </a:schemeClr>
                </a:solidFill>
                <a:latin typeface="Symbol" pitchFamily="18" charset="2"/>
              </a:rPr>
              <a:t>p </a:t>
            </a:r>
            <a:r>
              <a:rPr lang="es-MX" sz="2800" dirty="0">
                <a:solidFill>
                  <a:schemeClr val="tx1">
                    <a:lumMod val="95000"/>
                    <a:lumOff val="5000"/>
                  </a:schemeClr>
                </a:solidFill>
              </a:rPr>
              <a:t>(L←M), no al revés(R</a:t>
            </a:r>
            <a:r>
              <a:rPr lang="es-MX" sz="2800" baseline="-25000" dirty="0">
                <a:solidFill>
                  <a:schemeClr val="tx1">
                    <a:lumMod val="95000"/>
                    <a:lumOff val="5000"/>
                  </a:schemeClr>
                </a:solidFill>
              </a:rPr>
              <a:t>3</a:t>
            </a:r>
            <a:r>
              <a:rPr lang="es-MX" sz="2800" dirty="0">
                <a:solidFill>
                  <a:schemeClr val="tx1">
                    <a:lumMod val="95000"/>
                    <a:lumOff val="5000"/>
                  </a:schemeClr>
                </a:solidFill>
              </a:rPr>
              <a:t>P y R</a:t>
            </a:r>
            <a:r>
              <a:rPr lang="es-MX" sz="2800" baseline="-25000" dirty="0">
                <a:solidFill>
                  <a:schemeClr val="tx1">
                    <a:lumMod val="95000"/>
                    <a:lumOff val="5000"/>
                  </a:schemeClr>
                </a:solidFill>
              </a:rPr>
              <a:t>2</a:t>
            </a:r>
            <a:r>
              <a:rPr lang="es-MX" sz="2800" dirty="0">
                <a:solidFill>
                  <a:schemeClr val="tx1">
                    <a:lumMod val="95000"/>
                    <a:lumOff val="5000"/>
                  </a:schemeClr>
                </a:solidFill>
              </a:rPr>
              <a:t>S). </a:t>
            </a:r>
          </a:p>
          <a:p>
            <a:pPr algn="just">
              <a:spcBef>
                <a:spcPct val="20000"/>
              </a:spcBef>
            </a:pPr>
            <a:endParaRPr lang="es-MX" sz="2800" dirty="0">
              <a:solidFill>
                <a:schemeClr val="tx1">
                  <a:lumMod val="95000"/>
                  <a:lumOff val="5000"/>
                </a:schemeClr>
              </a:solidFill>
            </a:endParaRPr>
          </a:p>
          <a:p>
            <a:pPr algn="just">
              <a:spcBef>
                <a:spcPct val="20000"/>
              </a:spcBef>
            </a:pPr>
            <a:r>
              <a:rPr lang="es-MX" sz="2800" dirty="0">
                <a:solidFill>
                  <a:schemeClr val="tx1">
                    <a:lumMod val="95000"/>
                    <a:lumOff val="5000"/>
                  </a:schemeClr>
                </a:solidFill>
              </a:rPr>
              <a:t>El hecho de que los orbitales </a:t>
            </a:r>
            <a:r>
              <a:rPr lang="es-MX" sz="2800" b="1" dirty="0">
                <a:solidFill>
                  <a:schemeClr val="tx1">
                    <a:lumMod val="95000"/>
                    <a:lumOff val="5000"/>
                  </a:schemeClr>
                </a:solidFill>
              </a:rPr>
              <a:t>t</a:t>
            </a:r>
            <a:r>
              <a:rPr lang="es-MX" sz="2800" b="1" baseline="-25000" dirty="0">
                <a:solidFill>
                  <a:schemeClr val="tx1">
                    <a:lumMod val="95000"/>
                    <a:lumOff val="5000"/>
                  </a:schemeClr>
                </a:solidFill>
              </a:rPr>
              <a:t>2g</a:t>
            </a:r>
            <a:r>
              <a:rPr lang="es-MX" sz="2800" dirty="0">
                <a:solidFill>
                  <a:schemeClr val="tx1">
                    <a:lumMod val="95000"/>
                    <a:lumOff val="5000"/>
                  </a:schemeClr>
                </a:solidFill>
              </a:rPr>
              <a:t> del ligante se encuentren vacíos  permite a los </a:t>
            </a:r>
            <a:r>
              <a:rPr lang="es-MX" sz="2800" b="1" dirty="0">
                <a:solidFill>
                  <a:schemeClr val="tx1">
                    <a:lumMod val="95000"/>
                    <a:lumOff val="5000"/>
                  </a:schemeClr>
                </a:solidFill>
              </a:rPr>
              <a:t>t</a:t>
            </a:r>
            <a:r>
              <a:rPr lang="es-MX" sz="2800" b="1" baseline="-25000" dirty="0">
                <a:solidFill>
                  <a:schemeClr val="tx1">
                    <a:lumMod val="95000"/>
                    <a:lumOff val="5000"/>
                  </a:schemeClr>
                </a:solidFill>
              </a:rPr>
              <a:t>2g</a:t>
            </a:r>
            <a:r>
              <a:rPr lang="es-MX" sz="2800" b="1" dirty="0">
                <a:solidFill>
                  <a:schemeClr val="tx1">
                    <a:lumMod val="95000"/>
                    <a:lumOff val="5000"/>
                  </a:schemeClr>
                </a:solidFill>
              </a:rPr>
              <a:t>*</a:t>
            </a:r>
            <a:r>
              <a:rPr lang="es-MX" sz="2800" dirty="0">
                <a:solidFill>
                  <a:schemeClr val="tx1">
                    <a:lumMod val="95000"/>
                    <a:lumOff val="5000"/>
                  </a:schemeClr>
                </a:solidFill>
              </a:rPr>
              <a:t> elevar su energía sin ningún costo energético, mientras que los orbitales </a:t>
            </a:r>
            <a:r>
              <a:rPr lang="es-MX" sz="2800" b="1" dirty="0">
                <a:solidFill>
                  <a:schemeClr val="tx1">
                    <a:lumMod val="95000"/>
                    <a:lumOff val="5000"/>
                  </a:schemeClr>
                </a:solidFill>
              </a:rPr>
              <a:t>t</a:t>
            </a:r>
            <a:r>
              <a:rPr lang="es-MX" sz="2800" b="1" baseline="-25000" dirty="0">
                <a:solidFill>
                  <a:schemeClr val="tx1">
                    <a:lumMod val="95000"/>
                    <a:lumOff val="5000"/>
                  </a:schemeClr>
                </a:solidFill>
              </a:rPr>
              <a:t>2g</a:t>
            </a:r>
            <a:r>
              <a:rPr lang="es-MX" sz="2800" dirty="0">
                <a:solidFill>
                  <a:schemeClr val="tx1">
                    <a:lumMod val="95000"/>
                    <a:lumOff val="5000"/>
                  </a:schemeClr>
                </a:solidFill>
              </a:rPr>
              <a:t> se estabilizan.</a:t>
            </a:r>
            <a:r>
              <a:rPr lang="es-MX" sz="2800" b="1" dirty="0">
                <a:solidFill>
                  <a:schemeClr val="tx1">
                    <a:lumMod val="95000"/>
                    <a:lumOff val="5000"/>
                  </a:schemeClr>
                </a:solidFill>
              </a:rPr>
              <a:t> </a:t>
            </a:r>
            <a:r>
              <a:rPr lang="es-MX" sz="2800" dirty="0">
                <a:solidFill>
                  <a:schemeClr val="tx1">
                    <a:lumMod val="95000"/>
                    <a:lumOff val="5000"/>
                  </a:schemeClr>
                </a:solidFill>
              </a:rPr>
              <a:t>A este fenómeno se le llama  </a:t>
            </a:r>
            <a:r>
              <a:rPr lang="es-MX" sz="2800" b="1" dirty="0">
                <a:solidFill>
                  <a:schemeClr val="tx1">
                    <a:lumMod val="95000"/>
                    <a:lumOff val="5000"/>
                  </a:schemeClr>
                </a:solidFill>
              </a:rPr>
              <a:t>“</a:t>
            </a:r>
            <a:r>
              <a:rPr lang="es-MX" sz="2800" b="1" dirty="0" err="1">
                <a:solidFill>
                  <a:schemeClr val="tx1">
                    <a:lumMod val="95000"/>
                    <a:lumOff val="5000"/>
                  </a:schemeClr>
                </a:solidFill>
              </a:rPr>
              <a:t>retrodonación</a:t>
            </a:r>
            <a:r>
              <a:rPr lang="es-MX" sz="2800" b="1" dirty="0">
                <a:solidFill>
                  <a:schemeClr val="tx1">
                    <a:lumMod val="95000"/>
                    <a:lumOff val="5000"/>
                  </a:schemeClr>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fld id="{7A1C6488-EABE-45A8-983E-130CACDD9897}" type="slidenum">
              <a:rPr lang="es-ES"/>
              <a:pPr/>
              <a:t>35</a:t>
            </a:fld>
            <a:endParaRPr lang="es-ES"/>
          </a:p>
        </p:txBody>
      </p:sp>
      <p:sp>
        <p:nvSpPr>
          <p:cNvPr id="39941" name="Rectangle 5"/>
          <p:cNvSpPr>
            <a:spLocks noChangeArrowheads="1"/>
          </p:cNvSpPr>
          <p:nvPr/>
        </p:nvSpPr>
        <p:spPr bwMode="auto">
          <a:xfrm>
            <a:off x="457200" y="981075"/>
            <a:ext cx="8291513" cy="5111750"/>
          </a:xfrm>
          <a:prstGeom prst="rect">
            <a:avLst/>
          </a:prstGeom>
          <a:noFill/>
          <a:ln w="9525">
            <a:noFill/>
            <a:miter lim="800000"/>
            <a:headEnd/>
            <a:tailEnd/>
          </a:ln>
          <a:effectLst/>
        </p:spPr>
        <p:txBody>
          <a:bodyPr/>
          <a:lstStyle/>
          <a:p>
            <a:pPr algn="just">
              <a:spcBef>
                <a:spcPct val="20000"/>
              </a:spcBef>
            </a:pPr>
            <a:r>
              <a:rPr lang="es-MX" sz="2800" dirty="0">
                <a:solidFill>
                  <a:schemeClr val="tx1">
                    <a:lumMod val="95000"/>
                    <a:lumOff val="5000"/>
                  </a:schemeClr>
                </a:solidFill>
              </a:rPr>
              <a:t>Es lógico pensar que para que tenga lugar un enlace </a:t>
            </a:r>
            <a:r>
              <a:rPr lang="es-MX" sz="2800" b="1" dirty="0">
                <a:solidFill>
                  <a:schemeClr val="tx1">
                    <a:lumMod val="95000"/>
                    <a:lumOff val="5000"/>
                  </a:schemeClr>
                </a:solidFill>
                <a:latin typeface="Symbol" pitchFamily="18" charset="2"/>
              </a:rPr>
              <a:t>p</a:t>
            </a:r>
            <a:r>
              <a:rPr lang="es-MX" sz="2800" dirty="0">
                <a:solidFill>
                  <a:schemeClr val="tx1">
                    <a:lumMod val="95000"/>
                    <a:lumOff val="5000"/>
                  </a:schemeClr>
                </a:solidFill>
              </a:rPr>
              <a:t>-</a:t>
            </a:r>
            <a:r>
              <a:rPr lang="es-MX" sz="2800" b="1" dirty="0">
                <a:solidFill>
                  <a:schemeClr val="tx1">
                    <a:lumMod val="95000"/>
                    <a:lumOff val="5000"/>
                  </a:schemeClr>
                </a:solidFill>
              </a:rPr>
              <a:t>básico</a:t>
            </a:r>
            <a:r>
              <a:rPr lang="es-MX" sz="2800" dirty="0">
                <a:solidFill>
                  <a:schemeClr val="tx1">
                    <a:lumMod val="95000"/>
                    <a:lumOff val="5000"/>
                  </a:schemeClr>
                </a:solidFill>
              </a:rPr>
              <a:t> el metal deberá ser muy positivo es decir tener estado de oxidación formal alto.  </a:t>
            </a:r>
          </a:p>
          <a:p>
            <a:pPr algn="just">
              <a:spcBef>
                <a:spcPct val="20000"/>
              </a:spcBef>
            </a:pPr>
            <a:endParaRPr lang="es-MX" sz="2800" dirty="0">
              <a:solidFill>
                <a:schemeClr val="tx1">
                  <a:lumMod val="95000"/>
                  <a:lumOff val="5000"/>
                </a:schemeClr>
              </a:solidFill>
            </a:endParaRPr>
          </a:p>
          <a:p>
            <a:pPr algn="just">
              <a:spcBef>
                <a:spcPct val="20000"/>
              </a:spcBef>
            </a:pPr>
            <a:r>
              <a:rPr lang="es-MX" sz="2800" dirty="0">
                <a:solidFill>
                  <a:schemeClr val="tx1">
                    <a:lumMod val="95000"/>
                    <a:lumOff val="5000"/>
                  </a:schemeClr>
                </a:solidFill>
              </a:rPr>
              <a:t>En cambio los ligantes </a:t>
            </a:r>
            <a:r>
              <a:rPr lang="es-MX" sz="2800" b="1" dirty="0">
                <a:solidFill>
                  <a:schemeClr val="tx1">
                    <a:lumMod val="95000"/>
                    <a:lumOff val="5000"/>
                  </a:schemeClr>
                </a:solidFill>
                <a:latin typeface="Symbol" pitchFamily="18" charset="2"/>
              </a:rPr>
              <a:t>p</a:t>
            </a:r>
            <a:r>
              <a:rPr lang="es-MX" sz="2800" b="1" dirty="0">
                <a:solidFill>
                  <a:schemeClr val="tx1">
                    <a:lumMod val="95000"/>
                    <a:lumOff val="5000"/>
                  </a:schemeClr>
                </a:solidFill>
              </a:rPr>
              <a:t>-ácidos</a:t>
            </a:r>
            <a:r>
              <a:rPr lang="es-MX" sz="2800" dirty="0">
                <a:solidFill>
                  <a:schemeClr val="tx1">
                    <a:lumMod val="95000"/>
                    <a:lumOff val="5000"/>
                  </a:schemeClr>
                </a:solidFill>
              </a:rPr>
              <a:t> sirven para estabilizar iones metálicos con mucha densidad electrónica es decir con estado de oxidación bajo, incluso negativo. </a:t>
            </a:r>
          </a:p>
          <a:p>
            <a:pPr algn="just">
              <a:spcBef>
                <a:spcPct val="20000"/>
              </a:spcBef>
            </a:pPr>
            <a:endParaRPr lang="es-MX" sz="2800" dirty="0">
              <a:solidFill>
                <a:schemeClr val="tx1">
                  <a:lumMod val="95000"/>
                  <a:lumOff val="5000"/>
                </a:schemeClr>
              </a:solidFill>
            </a:endParaRPr>
          </a:p>
          <a:p>
            <a:pPr algn="just">
              <a:spcBef>
                <a:spcPct val="20000"/>
              </a:spcBef>
            </a:pPr>
            <a:r>
              <a:rPr lang="es-MX" sz="2800" dirty="0">
                <a:solidFill>
                  <a:schemeClr val="tx1">
                    <a:lumMod val="95000"/>
                    <a:lumOff val="5000"/>
                  </a:schemeClr>
                </a:solidFill>
              </a:rPr>
              <a:t>Es lo que hacen las fosfinas  </a:t>
            </a:r>
            <a:r>
              <a:rPr lang="es-MX" sz="2800" b="1" dirty="0">
                <a:solidFill>
                  <a:schemeClr val="tx1">
                    <a:lumMod val="95000"/>
                    <a:lumOff val="5000"/>
                  </a:schemeClr>
                </a:solidFill>
              </a:rPr>
              <a:t>CO, CN</a:t>
            </a:r>
            <a:r>
              <a:rPr lang="es-MX" sz="2800" b="1" baseline="30000" dirty="0">
                <a:solidFill>
                  <a:schemeClr val="tx1">
                    <a:lumMod val="95000"/>
                    <a:lumOff val="5000"/>
                  </a:schemeClr>
                </a:solidFill>
              </a:rPr>
              <a:t>-</a:t>
            </a:r>
            <a:r>
              <a:rPr lang="es-MX" sz="2800" dirty="0">
                <a:solidFill>
                  <a:schemeClr val="tx1">
                    <a:lumMod val="95000"/>
                    <a:lumOff val="5000"/>
                  </a:schemeClr>
                </a:solidFill>
              </a:rPr>
              <a:t> </a:t>
            </a:r>
            <a:r>
              <a:rPr lang="es-MX" sz="2800" baseline="30000" dirty="0">
                <a:solidFill>
                  <a:schemeClr val="tx1">
                    <a:lumMod val="95000"/>
                    <a:lumOff val="5000"/>
                  </a:schemeClr>
                </a:solidFill>
              </a:rPr>
              <a:t> </a:t>
            </a:r>
            <a:r>
              <a:rPr lang="es-MX" sz="2800" dirty="0">
                <a:solidFill>
                  <a:schemeClr val="tx1">
                    <a:lumMod val="95000"/>
                    <a:lumOff val="5000"/>
                  </a:schemeClr>
                </a:solidFill>
              </a:rPr>
              <a:t>y muchos ligantes orgánicos con enlaces dobles o triples.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fld id="{1C2558C8-EC15-4006-99E1-794CB2C6C77B}" type="slidenum">
              <a:rPr lang="es-ES"/>
              <a:pPr/>
              <a:t>36</a:t>
            </a:fld>
            <a:endParaRPr lang="es-ES"/>
          </a:p>
        </p:txBody>
      </p:sp>
      <p:sp>
        <p:nvSpPr>
          <p:cNvPr id="38917" name="Rectangle 5"/>
          <p:cNvSpPr>
            <a:spLocks noChangeArrowheads="1"/>
          </p:cNvSpPr>
          <p:nvPr/>
        </p:nvSpPr>
        <p:spPr bwMode="auto">
          <a:xfrm>
            <a:off x="98456" y="500042"/>
            <a:ext cx="8902700" cy="5111750"/>
          </a:xfrm>
          <a:prstGeom prst="rect">
            <a:avLst/>
          </a:prstGeom>
          <a:noFill/>
          <a:ln w="9525">
            <a:noFill/>
            <a:miter lim="800000"/>
            <a:headEnd/>
            <a:tailEnd/>
          </a:ln>
          <a:effectLst/>
        </p:spPr>
        <p:txBody>
          <a:bodyPr/>
          <a:lstStyle/>
          <a:p>
            <a:pPr algn="just">
              <a:spcBef>
                <a:spcPct val="20000"/>
              </a:spcBef>
            </a:pPr>
            <a:r>
              <a:rPr lang="es-MX" sz="2800" dirty="0">
                <a:solidFill>
                  <a:schemeClr val="tx1">
                    <a:lumMod val="95000"/>
                    <a:lumOff val="5000"/>
                  </a:schemeClr>
                </a:solidFill>
              </a:rPr>
              <a:t>El enlace </a:t>
            </a:r>
            <a:r>
              <a:rPr lang="es-MX" sz="2800" b="1" dirty="0">
                <a:solidFill>
                  <a:schemeClr val="tx1">
                    <a:lumMod val="95000"/>
                    <a:lumOff val="5000"/>
                  </a:schemeClr>
                </a:solidFill>
                <a:latin typeface="Symbol" pitchFamily="18" charset="2"/>
              </a:rPr>
              <a:t>p </a:t>
            </a:r>
            <a:r>
              <a:rPr lang="es-MX" sz="2800" dirty="0">
                <a:solidFill>
                  <a:schemeClr val="tx1">
                    <a:lumMod val="95000"/>
                    <a:lumOff val="5000"/>
                  </a:schemeClr>
                </a:solidFill>
              </a:rPr>
              <a:t>mediante ligantes como los que contienen fósforo y azufre proporciona un explicación del porque son ligantes de campo fuerte. </a:t>
            </a:r>
          </a:p>
          <a:p>
            <a:pPr algn="just">
              <a:spcBef>
                <a:spcPct val="20000"/>
              </a:spcBef>
            </a:pPr>
            <a:endParaRPr lang="es-MX" sz="2800" dirty="0">
              <a:solidFill>
                <a:schemeClr val="tx1">
                  <a:lumMod val="95000"/>
                  <a:lumOff val="5000"/>
                </a:schemeClr>
              </a:solidFill>
            </a:endParaRPr>
          </a:p>
          <a:p>
            <a:pPr algn="just">
              <a:spcBef>
                <a:spcPct val="20000"/>
              </a:spcBef>
            </a:pPr>
            <a:r>
              <a:rPr lang="es-MX" sz="2800" dirty="0">
                <a:solidFill>
                  <a:schemeClr val="tx1">
                    <a:lumMod val="95000"/>
                    <a:lumOff val="5000"/>
                  </a:schemeClr>
                </a:solidFill>
              </a:rPr>
              <a:t>Si se examina el extremo de campo fuerte de la serie </a:t>
            </a:r>
            <a:r>
              <a:rPr lang="es-MX" sz="2800" dirty="0" err="1">
                <a:solidFill>
                  <a:schemeClr val="tx1">
                    <a:lumMod val="95000"/>
                    <a:lumOff val="5000"/>
                  </a:schemeClr>
                </a:solidFill>
              </a:rPr>
              <a:t>espectroquímica</a:t>
            </a:r>
            <a:r>
              <a:rPr lang="es-MX" sz="2800" dirty="0">
                <a:solidFill>
                  <a:schemeClr val="tx1">
                    <a:lumMod val="95000"/>
                    <a:lumOff val="5000"/>
                  </a:schemeClr>
                </a:solidFill>
              </a:rPr>
              <a:t> se encuentran ligantes como: NO</a:t>
            </a:r>
            <a:r>
              <a:rPr lang="es-MX" sz="2800" baseline="-25000" dirty="0">
                <a:solidFill>
                  <a:schemeClr val="tx1">
                    <a:lumMod val="95000"/>
                    <a:lumOff val="5000"/>
                  </a:schemeClr>
                </a:solidFill>
              </a:rPr>
              <a:t>2</a:t>
            </a:r>
            <a:r>
              <a:rPr lang="es-MX" sz="2800" baseline="30000" dirty="0">
                <a:solidFill>
                  <a:schemeClr val="tx1">
                    <a:lumMod val="95000"/>
                    <a:lumOff val="5000"/>
                  </a:schemeClr>
                </a:solidFill>
              </a:rPr>
              <a:t>-</a:t>
            </a:r>
            <a:r>
              <a:rPr lang="es-MX" sz="2800" dirty="0">
                <a:solidFill>
                  <a:schemeClr val="tx1">
                    <a:lumMod val="95000"/>
                    <a:lumOff val="5000"/>
                  </a:schemeClr>
                </a:solidFill>
              </a:rPr>
              <a:t>, CN</a:t>
            </a:r>
            <a:r>
              <a:rPr lang="es-MX" sz="2800" baseline="30000" dirty="0">
                <a:solidFill>
                  <a:schemeClr val="tx1">
                    <a:lumMod val="95000"/>
                    <a:lumOff val="5000"/>
                  </a:schemeClr>
                </a:solidFill>
              </a:rPr>
              <a:t>-</a:t>
            </a:r>
            <a:r>
              <a:rPr lang="es-MX" sz="2800" dirty="0">
                <a:solidFill>
                  <a:schemeClr val="tx1">
                    <a:lumMod val="95000"/>
                    <a:lumOff val="5000"/>
                  </a:schemeClr>
                </a:solidFill>
              </a:rPr>
              <a:t>, CO, los fosfitos y las fosfinas. Los dos últimos deben su posición a su capacidad para servir como aceptores </a:t>
            </a:r>
            <a:r>
              <a:rPr lang="es-MX" sz="2800" b="1" dirty="0">
                <a:solidFill>
                  <a:schemeClr val="tx1">
                    <a:lumMod val="95000"/>
                    <a:lumOff val="5000"/>
                  </a:schemeClr>
                </a:solidFill>
                <a:latin typeface="Symbol" pitchFamily="18" charset="2"/>
              </a:rPr>
              <a:t>p</a:t>
            </a:r>
            <a:r>
              <a:rPr lang="es-MX" sz="2800" b="1" dirty="0">
                <a:solidFill>
                  <a:schemeClr val="tx1">
                    <a:lumMod val="95000"/>
                    <a:lumOff val="5000"/>
                  </a:schemeClr>
                </a:solidFill>
              </a:rPr>
              <a:t>. </a:t>
            </a:r>
          </a:p>
          <a:p>
            <a:pPr algn="just">
              <a:spcBef>
                <a:spcPct val="20000"/>
              </a:spcBef>
            </a:pPr>
            <a:endParaRPr lang="es-MX" sz="2800" b="1" dirty="0">
              <a:solidFill>
                <a:schemeClr val="tx1">
                  <a:lumMod val="95000"/>
                  <a:lumOff val="5000"/>
                </a:schemeClr>
              </a:solidFill>
            </a:endParaRPr>
          </a:p>
          <a:p>
            <a:pPr algn="just">
              <a:spcBef>
                <a:spcPct val="20000"/>
              </a:spcBef>
            </a:pPr>
            <a:r>
              <a:rPr lang="es-MX" sz="2800" dirty="0">
                <a:solidFill>
                  <a:schemeClr val="tx1">
                    <a:lumMod val="95000"/>
                    <a:lumOff val="5000"/>
                  </a:schemeClr>
                </a:solidFill>
              </a:rPr>
              <a:t>Los otros tres ligantes forman enlaces</a:t>
            </a:r>
            <a:r>
              <a:rPr lang="es-MX" sz="2800" b="1" dirty="0">
                <a:solidFill>
                  <a:schemeClr val="tx1">
                    <a:lumMod val="95000"/>
                    <a:lumOff val="5000"/>
                  </a:schemeClr>
                </a:solidFill>
              </a:rPr>
              <a:t> </a:t>
            </a:r>
            <a:r>
              <a:rPr lang="es-MX" sz="2800" b="1" dirty="0">
                <a:solidFill>
                  <a:schemeClr val="tx1">
                    <a:lumMod val="95000"/>
                    <a:lumOff val="5000"/>
                  </a:schemeClr>
                </a:solidFill>
                <a:latin typeface="Symbol" pitchFamily="18" charset="2"/>
              </a:rPr>
              <a:t>p</a:t>
            </a:r>
            <a:r>
              <a:rPr lang="es-MX" sz="2800" b="1" dirty="0">
                <a:solidFill>
                  <a:schemeClr val="tx1">
                    <a:lumMod val="95000"/>
                    <a:lumOff val="5000"/>
                  </a:schemeClr>
                </a:solidFill>
              </a:rPr>
              <a:t> </a:t>
            </a:r>
            <a:r>
              <a:rPr lang="es-MX" sz="2800" dirty="0">
                <a:solidFill>
                  <a:schemeClr val="tx1">
                    <a:lumMod val="95000"/>
                    <a:lumOff val="5000"/>
                  </a:schemeClr>
                </a:solidFill>
              </a:rPr>
              <a:t>entre un orbital d del metal y un orbital de </a:t>
            </a:r>
            <a:r>
              <a:rPr lang="es-MX" sz="2800" dirty="0" err="1">
                <a:solidFill>
                  <a:schemeClr val="tx1">
                    <a:lumMod val="95000"/>
                    <a:lumOff val="5000"/>
                  </a:schemeClr>
                </a:solidFill>
              </a:rPr>
              <a:t>antienlace</a:t>
            </a:r>
            <a:r>
              <a:rPr lang="es-MX" sz="2800" b="1" dirty="0">
                <a:solidFill>
                  <a:schemeClr val="tx1">
                    <a:lumMod val="95000"/>
                    <a:lumOff val="5000"/>
                  </a:schemeClr>
                </a:solidFill>
              </a:rPr>
              <a:t> </a:t>
            </a:r>
            <a:r>
              <a:rPr lang="es-MX" sz="2800" b="1" dirty="0">
                <a:solidFill>
                  <a:schemeClr val="tx1">
                    <a:lumMod val="95000"/>
                    <a:lumOff val="5000"/>
                  </a:schemeClr>
                </a:solidFill>
                <a:latin typeface="Symbol" pitchFamily="18" charset="2"/>
              </a:rPr>
              <a:t>p</a:t>
            </a:r>
            <a:r>
              <a:rPr lang="es-MX" sz="2800" b="1" dirty="0">
                <a:solidFill>
                  <a:schemeClr val="tx1">
                    <a:lumMod val="95000"/>
                    <a:lumOff val="5000"/>
                  </a:schemeClr>
                </a:solidFill>
              </a:rPr>
              <a:t>* </a:t>
            </a:r>
            <a:r>
              <a:rPr lang="es-MX" sz="2800" dirty="0">
                <a:solidFill>
                  <a:schemeClr val="tx1">
                    <a:lumMod val="95000"/>
                    <a:lumOff val="5000"/>
                  </a:schemeClr>
                </a:solidFill>
              </a:rPr>
              <a:t>del ligante</a:t>
            </a:r>
            <a:r>
              <a:rPr lang="es-MX" sz="2800" b="1" dirty="0">
                <a:solidFill>
                  <a:schemeClr val="tx1">
                    <a:lumMod val="95000"/>
                    <a:lumOff val="5000"/>
                  </a:schemeClr>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85176EC-901D-4338-9904-35B0C0F08CDA}" type="slidenum">
              <a:rPr lang="es-MX" smtClean="0"/>
              <a:pPr/>
              <a:t>37</a:t>
            </a:fld>
            <a:endParaRPr lang="es-MX"/>
          </a:p>
        </p:txBody>
      </p:sp>
      <p:pic>
        <p:nvPicPr>
          <p:cNvPr id="3" name="Picture 2"/>
          <p:cNvPicPr>
            <a:picLocks noChangeAspect="1" noChangeArrowheads="1"/>
          </p:cNvPicPr>
          <p:nvPr/>
        </p:nvPicPr>
        <p:blipFill>
          <a:blip r:embed="rId2">
            <a:lum contrast="30000"/>
          </a:blip>
          <a:srcRect/>
          <a:stretch>
            <a:fillRect/>
          </a:stretch>
        </p:blipFill>
        <p:spPr bwMode="auto">
          <a:xfrm>
            <a:off x="642910" y="1640808"/>
            <a:ext cx="7852427" cy="4788588"/>
          </a:xfrm>
          <a:prstGeom prst="rect">
            <a:avLst/>
          </a:prstGeom>
          <a:noFill/>
          <a:ln w="9525" algn="ctr">
            <a:noFill/>
            <a:miter lim="800000"/>
            <a:headEnd/>
            <a:tailEnd/>
          </a:ln>
          <a:effectLst/>
        </p:spPr>
      </p:pic>
      <p:sp>
        <p:nvSpPr>
          <p:cNvPr id="4" name="3 Rectángulo"/>
          <p:cNvSpPr/>
          <p:nvPr/>
        </p:nvSpPr>
        <p:spPr>
          <a:xfrm>
            <a:off x="142876" y="714356"/>
            <a:ext cx="8786842" cy="1089529"/>
          </a:xfrm>
          <a:prstGeom prst="rect">
            <a:avLst/>
          </a:prstGeom>
        </p:spPr>
        <p:txBody>
          <a:bodyPr wrap="square">
            <a:spAutoFit/>
          </a:bodyPr>
          <a:lstStyle/>
          <a:p>
            <a:pPr algn="just">
              <a:lnSpc>
                <a:spcPct val="90000"/>
              </a:lnSpc>
              <a:buFont typeface="Wingdings" pitchFamily="2" charset="2"/>
              <a:buNone/>
              <a:tabLst>
                <a:tab pos="2965450" algn="l"/>
              </a:tabLst>
            </a:pPr>
            <a:r>
              <a:rPr lang="es-MX" sz="2400" dirty="0">
                <a:cs typeface="Arial" charset="0"/>
              </a:rPr>
              <a:t>Diagrama energético tipo </a:t>
            </a:r>
            <a:r>
              <a:rPr lang="el-GR" sz="2400" b="1" dirty="0"/>
              <a:t>π</a:t>
            </a:r>
            <a:r>
              <a:rPr lang="es-MX" sz="2400" b="1" dirty="0"/>
              <a:t> </a:t>
            </a:r>
            <a:r>
              <a:rPr lang="es-MX" sz="2400" dirty="0"/>
              <a:t>a partir del diagrama tipo</a:t>
            </a:r>
            <a:r>
              <a:rPr lang="es-MX" sz="2400" b="1" dirty="0"/>
              <a:t> </a:t>
            </a:r>
            <a:r>
              <a:rPr lang="el-GR" sz="2400" b="1" dirty="0">
                <a:cs typeface="Arial" charset="0"/>
              </a:rPr>
              <a:t>σ</a:t>
            </a:r>
            <a:r>
              <a:rPr lang="es-MX" sz="2400" b="1" dirty="0">
                <a:cs typeface="Arial" charset="0"/>
              </a:rPr>
              <a:t> </a:t>
            </a:r>
            <a:r>
              <a:rPr lang="es-MX" sz="2400" dirty="0">
                <a:cs typeface="Arial" charset="0"/>
              </a:rPr>
              <a:t>(centro)  para ligantes</a:t>
            </a:r>
            <a:r>
              <a:rPr lang="es-MX" sz="2400" b="1" dirty="0">
                <a:cs typeface="Arial" charset="0"/>
              </a:rPr>
              <a:t> </a:t>
            </a:r>
            <a:r>
              <a:rPr lang="el-GR" sz="2400" b="1" dirty="0"/>
              <a:t>π</a:t>
            </a:r>
            <a:r>
              <a:rPr lang="es-MX" sz="2400" b="1" dirty="0"/>
              <a:t>-básicos</a:t>
            </a:r>
            <a:r>
              <a:rPr lang="es-MX" sz="2400" dirty="0"/>
              <a:t> (derecha) y ligantes</a:t>
            </a:r>
            <a:r>
              <a:rPr lang="es-MX" sz="2400" b="1" dirty="0"/>
              <a:t> </a:t>
            </a:r>
            <a:r>
              <a:rPr lang="el-GR" sz="2400" b="1" dirty="0"/>
              <a:t>π</a:t>
            </a:r>
            <a:r>
              <a:rPr lang="es-MX" sz="2400" b="1" dirty="0"/>
              <a:t>-ácidos </a:t>
            </a:r>
            <a:r>
              <a:rPr lang="es-MX" sz="2400" dirty="0"/>
              <a:t>(izquierda)</a:t>
            </a:r>
            <a:endParaRPr lang="el-GR" sz="2400" dirty="0"/>
          </a:p>
        </p:txBody>
      </p:sp>
      <p:sp>
        <p:nvSpPr>
          <p:cNvPr id="5" name="4 Rectángulo"/>
          <p:cNvSpPr/>
          <p:nvPr/>
        </p:nvSpPr>
        <p:spPr>
          <a:xfrm>
            <a:off x="1857356" y="214290"/>
            <a:ext cx="5407249" cy="523220"/>
          </a:xfrm>
          <a:prstGeom prst="rect">
            <a:avLst/>
          </a:prstGeom>
        </p:spPr>
        <p:txBody>
          <a:bodyPr wrap="none">
            <a:spAutoFit/>
          </a:bodyPr>
          <a:lstStyle/>
          <a:p>
            <a:pPr>
              <a:spcBef>
                <a:spcPct val="50000"/>
              </a:spcBef>
            </a:pPr>
            <a:r>
              <a:rPr lang="es-MX" sz="2800" b="1" dirty="0"/>
              <a:t>Orbitales Moleculares tipo </a:t>
            </a:r>
            <a:r>
              <a:rPr lang="el-GR" sz="2800" b="1" dirty="0">
                <a:cs typeface="Arial" charset="0"/>
              </a:rPr>
              <a:t>π</a:t>
            </a:r>
            <a:endParaRPr lang="es-ES"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fld id="{8513C841-7A3F-4763-BA42-872A01C2739F}" type="slidenum">
              <a:rPr lang="es-ES"/>
              <a:pPr/>
              <a:t>38</a:t>
            </a:fld>
            <a:endParaRPr lang="es-ES"/>
          </a:p>
        </p:txBody>
      </p:sp>
      <p:sp>
        <p:nvSpPr>
          <p:cNvPr id="37895" name="Rectangle 7"/>
          <p:cNvSpPr>
            <a:spLocks noChangeArrowheads="1"/>
          </p:cNvSpPr>
          <p:nvPr/>
        </p:nvSpPr>
        <p:spPr bwMode="auto">
          <a:xfrm>
            <a:off x="395288" y="1196975"/>
            <a:ext cx="8291512" cy="5111750"/>
          </a:xfrm>
          <a:prstGeom prst="rect">
            <a:avLst/>
          </a:prstGeom>
          <a:noFill/>
          <a:ln w="9525">
            <a:noFill/>
            <a:miter lim="800000"/>
            <a:headEnd/>
            <a:tailEnd/>
          </a:ln>
          <a:effectLst/>
        </p:spPr>
        <p:txBody>
          <a:bodyPr/>
          <a:lstStyle/>
          <a:p>
            <a:pPr algn="just">
              <a:spcBef>
                <a:spcPct val="20000"/>
              </a:spcBef>
            </a:pPr>
            <a:r>
              <a:rPr lang="es-MX" sz="2800" dirty="0">
                <a:solidFill>
                  <a:schemeClr val="tx1">
                    <a:lumMod val="95000"/>
                    <a:lumOff val="5000"/>
                  </a:schemeClr>
                </a:solidFill>
              </a:rPr>
              <a:t>Las consecuencias en este caso son:</a:t>
            </a:r>
          </a:p>
          <a:p>
            <a:pPr algn="just">
              <a:spcBef>
                <a:spcPct val="20000"/>
              </a:spcBef>
            </a:pPr>
            <a:r>
              <a:rPr lang="es-MX" sz="2800" dirty="0">
                <a:solidFill>
                  <a:schemeClr val="tx1">
                    <a:lumMod val="95000"/>
                    <a:lumOff val="5000"/>
                  </a:schemeClr>
                </a:solidFill>
              </a:rPr>
              <a:t>El nivel</a:t>
            </a:r>
            <a:r>
              <a:rPr lang="es-MX" sz="2800" b="1" dirty="0">
                <a:solidFill>
                  <a:schemeClr val="tx1">
                    <a:lumMod val="95000"/>
                    <a:lumOff val="5000"/>
                  </a:schemeClr>
                </a:solidFill>
              </a:rPr>
              <a:t> t</a:t>
            </a:r>
            <a:r>
              <a:rPr lang="es-MX" sz="2800" b="1" baseline="-25000" dirty="0">
                <a:solidFill>
                  <a:schemeClr val="tx1">
                    <a:lumMod val="95000"/>
                    <a:lumOff val="5000"/>
                  </a:schemeClr>
                </a:solidFill>
              </a:rPr>
              <a:t>2g</a:t>
            </a:r>
            <a:r>
              <a:rPr lang="es-MX" sz="2800" b="1" dirty="0">
                <a:solidFill>
                  <a:schemeClr val="tx1">
                    <a:lumMod val="95000"/>
                    <a:lumOff val="5000"/>
                  </a:schemeClr>
                </a:solidFill>
              </a:rPr>
              <a:t> </a:t>
            </a:r>
            <a:r>
              <a:rPr lang="es-MX" sz="2800" dirty="0">
                <a:solidFill>
                  <a:schemeClr val="tx1">
                    <a:lumMod val="95000"/>
                    <a:lumOff val="5000"/>
                  </a:schemeClr>
                </a:solidFill>
              </a:rPr>
              <a:t>de enlace disminuye su energía lo que hace que se incremente la magnitud de 10 </a:t>
            </a:r>
            <a:r>
              <a:rPr lang="es-MX" sz="2800" dirty="0" err="1">
                <a:solidFill>
                  <a:schemeClr val="tx1">
                    <a:lumMod val="95000"/>
                    <a:lumOff val="5000"/>
                  </a:schemeClr>
                </a:solidFill>
              </a:rPr>
              <a:t>Dq.</a:t>
            </a:r>
            <a:endParaRPr lang="es-MX" sz="2800" dirty="0">
              <a:solidFill>
                <a:schemeClr val="tx1">
                  <a:lumMod val="95000"/>
                  <a:lumOff val="5000"/>
                </a:schemeClr>
              </a:solidFill>
            </a:endParaRPr>
          </a:p>
          <a:p>
            <a:pPr algn="just">
              <a:spcBef>
                <a:spcPct val="20000"/>
              </a:spcBef>
            </a:pPr>
            <a:endParaRPr lang="es-MX" sz="2800" dirty="0">
              <a:solidFill>
                <a:schemeClr val="tx1">
                  <a:lumMod val="95000"/>
                  <a:lumOff val="5000"/>
                </a:schemeClr>
              </a:solidFill>
            </a:endParaRPr>
          </a:p>
          <a:p>
            <a:pPr algn="just">
              <a:spcBef>
                <a:spcPct val="20000"/>
              </a:spcBef>
            </a:pPr>
            <a:r>
              <a:rPr lang="es-MX" sz="2800" dirty="0">
                <a:solidFill>
                  <a:schemeClr val="tx1">
                    <a:lumMod val="95000"/>
                    <a:lumOff val="5000"/>
                  </a:schemeClr>
                </a:solidFill>
              </a:rPr>
              <a:t>Dicho aumento a veces es tan grande que los complejos resultantes son incoloros (carbonilos metálicos) debido al desplazamiento hacia el azul del máximo de absorción que se sitúa completamente fuera de la región visible y dentro del</a:t>
            </a:r>
            <a:r>
              <a:rPr lang="es-MX" sz="2800" b="1" dirty="0">
                <a:solidFill>
                  <a:schemeClr val="tx1">
                    <a:lumMod val="95000"/>
                    <a:lumOff val="5000"/>
                  </a:schemeClr>
                </a:solidFill>
              </a:rPr>
              <a:t> UV.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1DF2B4EA-CE75-457B-A785-27549AACD0C5}" type="slidenum">
              <a:rPr lang="es-ES"/>
              <a:pPr/>
              <a:t>39</a:t>
            </a:fld>
            <a:endParaRPr lang="es-ES"/>
          </a:p>
        </p:txBody>
      </p:sp>
      <p:sp>
        <p:nvSpPr>
          <p:cNvPr id="34827" name="Rectangle 11"/>
          <p:cNvSpPr>
            <a:spLocks noChangeArrowheads="1"/>
          </p:cNvSpPr>
          <p:nvPr/>
        </p:nvSpPr>
        <p:spPr bwMode="auto">
          <a:xfrm>
            <a:off x="384175" y="908050"/>
            <a:ext cx="4187825" cy="5400675"/>
          </a:xfrm>
          <a:prstGeom prst="rect">
            <a:avLst/>
          </a:prstGeom>
          <a:noFill/>
          <a:ln w="9525">
            <a:noFill/>
            <a:miter lim="800000"/>
            <a:headEnd/>
            <a:tailEnd/>
          </a:ln>
          <a:effectLst/>
        </p:spPr>
        <p:txBody>
          <a:bodyPr/>
          <a:lstStyle/>
          <a:p>
            <a:pPr algn="just">
              <a:spcBef>
                <a:spcPct val="20000"/>
              </a:spcBef>
            </a:pPr>
            <a:r>
              <a:rPr lang="es-MX" sz="2800" dirty="0">
                <a:solidFill>
                  <a:schemeClr val="tx1">
                    <a:lumMod val="95000"/>
                    <a:lumOff val="5000"/>
                  </a:schemeClr>
                </a:solidFill>
              </a:rPr>
              <a:t>Debido a la orientación de los orbitales del grupo </a:t>
            </a:r>
            <a:r>
              <a:rPr lang="es-MX" sz="2800" b="1" dirty="0">
                <a:solidFill>
                  <a:schemeClr val="tx1">
                    <a:lumMod val="95000"/>
                    <a:lumOff val="5000"/>
                  </a:schemeClr>
                </a:solidFill>
                <a:latin typeface="Symbol" pitchFamily="18" charset="2"/>
              </a:rPr>
              <a:t>p</a:t>
            </a:r>
            <a:r>
              <a:rPr lang="es-MX" sz="2800" dirty="0">
                <a:solidFill>
                  <a:schemeClr val="tx1">
                    <a:lumMod val="95000"/>
                    <a:lumOff val="5000"/>
                  </a:schemeClr>
                </a:solidFill>
              </a:rPr>
              <a:t> dichos orbitales pertenecen a las especies de simetría </a:t>
            </a:r>
            <a:r>
              <a:rPr lang="es-MX" sz="2800" b="1" dirty="0">
                <a:solidFill>
                  <a:schemeClr val="tx1">
                    <a:lumMod val="95000"/>
                    <a:lumOff val="5000"/>
                  </a:schemeClr>
                </a:solidFill>
              </a:rPr>
              <a:t>t</a:t>
            </a:r>
            <a:r>
              <a:rPr lang="es-MX" sz="2800" b="1" baseline="-25000" dirty="0">
                <a:solidFill>
                  <a:schemeClr val="tx1">
                    <a:lumMod val="95000"/>
                    <a:lumOff val="5000"/>
                  </a:schemeClr>
                </a:solidFill>
              </a:rPr>
              <a:t>1</a:t>
            </a:r>
            <a:r>
              <a:rPr lang="es-MX" sz="2800" b="1" dirty="0">
                <a:solidFill>
                  <a:schemeClr val="tx1">
                    <a:lumMod val="95000"/>
                    <a:lumOff val="5000"/>
                  </a:schemeClr>
                </a:solidFill>
              </a:rPr>
              <a:t>+ t</a:t>
            </a:r>
            <a:r>
              <a:rPr lang="es-MX" sz="2800" b="1" baseline="-25000" dirty="0">
                <a:solidFill>
                  <a:schemeClr val="tx1">
                    <a:lumMod val="95000"/>
                    <a:lumOff val="5000"/>
                  </a:schemeClr>
                </a:solidFill>
              </a:rPr>
              <a:t>2</a:t>
            </a:r>
            <a:r>
              <a:rPr lang="es-MX" sz="2800" b="1" dirty="0">
                <a:solidFill>
                  <a:schemeClr val="tx1">
                    <a:lumMod val="95000"/>
                    <a:lumOff val="5000"/>
                  </a:schemeClr>
                </a:solidFill>
              </a:rPr>
              <a:t>+ e.</a:t>
            </a:r>
            <a:r>
              <a:rPr lang="es-MX" sz="2800" dirty="0">
                <a:solidFill>
                  <a:schemeClr val="tx1">
                    <a:lumMod val="95000"/>
                    <a:lumOff val="5000"/>
                  </a:schemeClr>
                </a:solidFill>
              </a:rPr>
              <a:t> </a:t>
            </a:r>
          </a:p>
          <a:p>
            <a:pPr algn="just">
              <a:spcBef>
                <a:spcPct val="20000"/>
              </a:spcBef>
            </a:pPr>
            <a:endParaRPr lang="es-MX" sz="2800" dirty="0">
              <a:solidFill>
                <a:schemeClr val="tx1">
                  <a:lumMod val="95000"/>
                  <a:lumOff val="5000"/>
                </a:schemeClr>
              </a:solidFill>
            </a:endParaRPr>
          </a:p>
          <a:p>
            <a:pPr algn="just">
              <a:spcBef>
                <a:spcPct val="20000"/>
              </a:spcBef>
            </a:pPr>
            <a:r>
              <a:rPr lang="es-MX" sz="2800">
                <a:solidFill>
                  <a:schemeClr val="tx1">
                    <a:lumMod val="95000"/>
                    <a:lumOff val="5000"/>
                  </a:schemeClr>
                </a:solidFill>
              </a:rPr>
              <a:t>Esta orientación </a:t>
            </a:r>
            <a:r>
              <a:rPr lang="es-MX" sz="2800" dirty="0">
                <a:solidFill>
                  <a:schemeClr val="tx1">
                    <a:lumMod val="95000"/>
                    <a:lumOff val="5000"/>
                  </a:schemeClr>
                </a:solidFill>
              </a:rPr>
              <a:t>y los Orbitales Moleculares de simetría </a:t>
            </a:r>
            <a:r>
              <a:rPr lang="es-MX" sz="2800" b="1" dirty="0">
                <a:solidFill>
                  <a:schemeClr val="tx1">
                    <a:lumMod val="95000"/>
                    <a:lumOff val="5000"/>
                  </a:schemeClr>
                </a:solidFill>
              </a:rPr>
              <a:t>e</a:t>
            </a:r>
            <a:r>
              <a:rPr lang="es-MX" sz="2800" dirty="0">
                <a:solidFill>
                  <a:schemeClr val="tx1">
                    <a:lumMod val="95000"/>
                    <a:lumOff val="5000"/>
                  </a:schemeClr>
                </a:solidFill>
              </a:rPr>
              <a:t> se representan en la siguiente figura: </a:t>
            </a:r>
          </a:p>
        </p:txBody>
      </p:sp>
      <p:graphicFrame>
        <p:nvGraphicFramePr>
          <p:cNvPr id="34830" name="Object 14"/>
          <p:cNvGraphicFramePr>
            <a:graphicFrameLocks noChangeAspect="1"/>
          </p:cNvGraphicFramePr>
          <p:nvPr/>
        </p:nvGraphicFramePr>
        <p:xfrm>
          <a:off x="4913313" y="908050"/>
          <a:ext cx="4051300" cy="5472113"/>
        </p:xfrm>
        <a:graphic>
          <a:graphicData uri="http://schemas.openxmlformats.org/presentationml/2006/ole">
            <mc:AlternateContent xmlns:mc="http://schemas.openxmlformats.org/markup-compatibility/2006">
              <mc:Choice xmlns:v="urn:schemas-microsoft-com:vml" Requires="v">
                <p:oleObj spid="_x0000_s37894" r:id="rId3" imgW="3885714" imgH="5249008" progId="">
                  <p:embed/>
                </p:oleObj>
              </mc:Choice>
              <mc:Fallback>
                <p:oleObj r:id="rId3" imgW="3885714" imgH="524900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313" y="908050"/>
                        <a:ext cx="40513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785794"/>
            <a:ext cx="7929618" cy="4801314"/>
          </a:xfrm>
          <a:prstGeom prst="rect">
            <a:avLst/>
          </a:prstGeom>
        </p:spPr>
        <p:txBody>
          <a:bodyPr wrap="square">
            <a:spAutoFit/>
          </a:bodyPr>
          <a:lstStyle/>
          <a:p>
            <a:pPr algn="just">
              <a:buFont typeface="Wingdings" pitchFamily="2" charset="2"/>
              <a:buChar char="ü"/>
            </a:pPr>
            <a:r>
              <a:rPr lang="es-MX" sz="2400" b="1" dirty="0"/>
              <a:t>En primer lugar,  las posiciones de los núcleos atómicos están fijas. </a:t>
            </a:r>
          </a:p>
          <a:p>
            <a:pPr algn="just"/>
            <a:endParaRPr lang="es-MX" sz="2400" b="1" dirty="0"/>
          </a:p>
          <a:p>
            <a:pPr algn="just">
              <a:buFont typeface="Wingdings" pitchFamily="2" charset="2"/>
              <a:buChar char="ü"/>
            </a:pPr>
            <a:r>
              <a:rPr lang="es-MX" sz="2400" b="1" dirty="0"/>
              <a:t>     Enseguida se definen los orbitales alrededor de los núcleos y los Orbitales Moleculares determinan la región en el espacio en que es más probable encontrar a un electrón en un orbital dado. </a:t>
            </a:r>
          </a:p>
          <a:p>
            <a:pPr algn="just"/>
            <a:endParaRPr lang="es-MX" sz="2400" b="1" dirty="0"/>
          </a:p>
          <a:p>
            <a:pPr algn="just">
              <a:buFont typeface="Wingdings" pitchFamily="2" charset="2"/>
              <a:buChar char="ü"/>
            </a:pPr>
            <a:r>
              <a:rPr lang="es-MX" sz="2400" b="1" dirty="0"/>
              <a:t>Estos orbitales se extienden sobre una parte o toda la molécula, más que localizarse alrededor de un átomo.</a:t>
            </a:r>
          </a:p>
          <a:p>
            <a:pPr algn="just"/>
            <a:endParaRPr lang="es-ES_tradnl" b="1" u="sng" dirty="0"/>
          </a:p>
        </p:txBody>
      </p:sp>
      <p:sp>
        <p:nvSpPr>
          <p:cNvPr id="3" name="2 Marcador de número de diapositiva"/>
          <p:cNvSpPr>
            <a:spLocks noGrp="1"/>
          </p:cNvSpPr>
          <p:nvPr>
            <p:ph type="sldNum" sz="quarter" idx="12"/>
          </p:nvPr>
        </p:nvSpPr>
        <p:spPr/>
        <p:txBody>
          <a:bodyPr/>
          <a:lstStyle/>
          <a:p>
            <a:fld id="{C85176EC-901D-4338-9904-35B0C0F08CDA}" type="slidenum">
              <a:rPr lang="es-MX" smtClean="0"/>
              <a:pPr/>
              <a:t>4</a:t>
            </a:fld>
            <a:endParaRPr lang="es-MX"/>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250825" y="1357298"/>
            <a:ext cx="8496300" cy="5008562"/>
          </a:xfrm>
          <a:prstGeom prst="rect">
            <a:avLst/>
          </a:prstGeom>
          <a:noFill/>
          <a:ln w="9525">
            <a:noFill/>
            <a:miter lim="800000"/>
            <a:headEnd/>
            <a:tailEnd/>
          </a:ln>
          <a:effectLst/>
        </p:spPr>
        <p:txBody>
          <a:bodyPr>
            <a:spAutoFit/>
          </a:bodyPr>
          <a:lstStyle/>
          <a:p>
            <a:pPr algn="just">
              <a:spcBef>
                <a:spcPct val="50000"/>
              </a:spcBef>
            </a:pPr>
            <a:r>
              <a:rPr lang="es-MX" sz="2800" dirty="0"/>
              <a:t>Complejo </a:t>
            </a:r>
            <a:r>
              <a:rPr lang="es-MX" sz="2800" b="1" dirty="0">
                <a:solidFill>
                  <a:srgbClr val="FF0000"/>
                </a:solidFill>
              </a:rPr>
              <a:t>[CoF</a:t>
            </a:r>
            <a:r>
              <a:rPr lang="es-MX" sz="2800" b="1" baseline="-25000" dirty="0">
                <a:solidFill>
                  <a:srgbClr val="FF0000"/>
                </a:solidFill>
              </a:rPr>
              <a:t>6</a:t>
            </a:r>
            <a:r>
              <a:rPr lang="es-MX" sz="2800" b="1" dirty="0">
                <a:solidFill>
                  <a:srgbClr val="FF0000"/>
                </a:solidFill>
              </a:rPr>
              <a:t>]</a:t>
            </a:r>
            <a:r>
              <a:rPr lang="es-MX" sz="2800" b="1" baseline="30000" dirty="0">
                <a:solidFill>
                  <a:srgbClr val="FF0000"/>
                </a:solidFill>
              </a:rPr>
              <a:t>-3</a:t>
            </a:r>
            <a:r>
              <a:rPr lang="es-MX" sz="2800" dirty="0">
                <a:solidFill>
                  <a:srgbClr val="FF0000"/>
                </a:solidFill>
              </a:rPr>
              <a:t> </a:t>
            </a:r>
          </a:p>
          <a:p>
            <a:pPr algn="just">
              <a:spcBef>
                <a:spcPct val="50000"/>
              </a:spcBef>
            </a:pPr>
            <a:r>
              <a:rPr lang="es-MX" sz="2800" dirty="0"/>
              <a:t>         </a:t>
            </a:r>
            <a:r>
              <a:rPr lang="es-MX" sz="2800" dirty="0" err="1"/>
              <a:t>e</a:t>
            </a:r>
            <a:r>
              <a:rPr lang="es-MX" sz="2800" baseline="-25000" dirty="0" err="1"/>
              <a:t>g</a:t>
            </a:r>
            <a:r>
              <a:rPr lang="es-MX" sz="2800" dirty="0"/>
              <a:t>*</a:t>
            </a:r>
            <a:r>
              <a:rPr lang="es-MX" sz="2800" baseline="30000" dirty="0"/>
              <a:t>                                   </a:t>
            </a:r>
            <a:r>
              <a:rPr lang="el-GR" sz="2800" dirty="0">
                <a:cs typeface="Arial" charset="0"/>
              </a:rPr>
              <a:t>σ</a:t>
            </a:r>
            <a:r>
              <a:rPr lang="es-MX" sz="2800" baseline="-25000" dirty="0"/>
              <a:t>g</a:t>
            </a:r>
            <a:r>
              <a:rPr lang="es-MX" sz="2800" dirty="0"/>
              <a:t>*       </a:t>
            </a:r>
            <a:r>
              <a:rPr lang="es-MX" sz="2800" dirty="0" err="1"/>
              <a:t>e</a:t>
            </a:r>
            <a:r>
              <a:rPr lang="es-MX" sz="2800" baseline="-25000" dirty="0" err="1"/>
              <a:t>g</a:t>
            </a:r>
            <a:r>
              <a:rPr lang="es-MX" sz="2800" dirty="0"/>
              <a:t>*</a:t>
            </a:r>
          </a:p>
          <a:p>
            <a:pPr algn="just">
              <a:spcBef>
                <a:spcPct val="50000"/>
              </a:spcBef>
            </a:pPr>
            <a:r>
              <a:rPr lang="es-MX" sz="2800" dirty="0"/>
              <a:t>                                      </a:t>
            </a:r>
            <a:r>
              <a:rPr lang="el-GR" sz="2800" dirty="0"/>
              <a:t>π</a:t>
            </a:r>
            <a:r>
              <a:rPr lang="es-MX" sz="2800" dirty="0"/>
              <a:t>*</a:t>
            </a:r>
            <a:endParaRPr lang="el-GR" sz="2800" dirty="0">
              <a:cs typeface="Arial" charset="0"/>
            </a:endParaRPr>
          </a:p>
          <a:p>
            <a:pPr algn="just">
              <a:spcBef>
                <a:spcPct val="50000"/>
              </a:spcBef>
            </a:pPr>
            <a:r>
              <a:rPr lang="es-MX" sz="2800" dirty="0"/>
              <a:t>        10Dq                                 t</a:t>
            </a:r>
            <a:r>
              <a:rPr lang="es-MX" sz="2800" baseline="-25000" dirty="0"/>
              <a:t>2g</a:t>
            </a:r>
            <a:r>
              <a:rPr lang="es-MX" sz="2800" dirty="0"/>
              <a:t>*</a:t>
            </a:r>
          </a:p>
          <a:p>
            <a:pPr algn="just">
              <a:spcBef>
                <a:spcPct val="50000"/>
              </a:spcBef>
            </a:pPr>
            <a:r>
              <a:rPr lang="es-MX" sz="2800" dirty="0"/>
              <a:t>        t</a:t>
            </a:r>
            <a:r>
              <a:rPr lang="es-MX" sz="2800" baseline="-25000" dirty="0"/>
              <a:t>2g</a:t>
            </a:r>
          </a:p>
          <a:p>
            <a:pPr algn="just">
              <a:spcBef>
                <a:spcPct val="50000"/>
              </a:spcBef>
            </a:pPr>
            <a:r>
              <a:rPr lang="es-MX" sz="2800" baseline="-25000" dirty="0"/>
              <a:t>                                                         </a:t>
            </a:r>
            <a:r>
              <a:rPr lang="el-GR" sz="2800" dirty="0">
                <a:cs typeface="Arial" charset="0"/>
              </a:rPr>
              <a:t>π</a:t>
            </a:r>
            <a:r>
              <a:rPr lang="es-MX" sz="2800" dirty="0">
                <a:cs typeface="Arial" charset="0"/>
              </a:rPr>
              <a:t>                            t</a:t>
            </a:r>
            <a:r>
              <a:rPr lang="es-MX" sz="2800" baseline="-25000" dirty="0">
                <a:cs typeface="Arial" charset="0"/>
              </a:rPr>
              <a:t>2g</a:t>
            </a:r>
          </a:p>
          <a:p>
            <a:pPr algn="just">
              <a:spcBef>
                <a:spcPct val="50000"/>
              </a:spcBef>
            </a:pPr>
            <a:r>
              <a:rPr lang="es-MX" sz="2800" dirty="0">
                <a:cs typeface="Arial" charset="0"/>
              </a:rPr>
              <a:t> </a:t>
            </a:r>
          </a:p>
          <a:p>
            <a:pPr algn="just">
              <a:spcBef>
                <a:spcPct val="50000"/>
              </a:spcBef>
            </a:pPr>
            <a:r>
              <a:rPr lang="es-MX" sz="2800" dirty="0">
                <a:cs typeface="Arial" charset="0"/>
              </a:rPr>
              <a:t>Complejo </a:t>
            </a:r>
            <a:r>
              <a:rPr lang="el-GR" sz="2800" dirty="0">
                <a:cs typeface="Arial" charset="0"/>
              </a:rPr>
              <a:t>σ</a:t>
            </a:r>
            <a:r>
              <a:rPr lang="es-MX" sz="2800" dirty="0">
                <a:cs typeface="Arial" charset="0"/>
              </a:rPr>
              <a:t>                             Orbitales </a:t>
            </a:r>
            <a:r>
              <a:rPr lang="el-GR" sz="2800" dirty="0">
                <a:cs typeface="Arial" charset="0"/>
              </a:rPr>
              <a:t>π</a:t>
            </a:r>
            <a:r>
              <a:rPr lang="es-MX" sz="2800" dirty="0">
                <a:cs typeface="Arial" charset="0"/>
              </a:rPr>
              <a:t> del </a:t>
            </a:r>
            <a:r>
              <a:rPr lang="es-MX" sz="2800" dirty="0" err="1">
                <a:cs typeface="Arial" charset="0"/>
              </a:rPr>
              <a:t>ligante</a:t>
            </a:r>
            <a:endParaRPr lang="el-GR" sz="2800" dirty="0">
              <a:cs typeface="Arial" charset="0"/>
            </a:endParaRPr>
          </a:p>
        </p:txBody>
      </p:sp>
      <p:sp>
        <p:nvSpPr>
          <p:cNvPr id="129028" name="Line 4"/>
          <p:cNvSpPr>
            <a:spLocks noChangeShapeType="1"/>
          </p:cNvSpPr>
          <p:nvPr/>
        </p:nvSpPr>
        <p:spPr bwMode="auto">
          <a:xfrm>
            <a:off x="1835150" y="4076700"/>
            <a:ext cx="1008063" cy="0"/>
          </a:xfrm>
          <a:prstGeom prst="line">
            <a:avLst/>
          </a:prstGeom>
          <a:noFill/>
          <a:ln w="9525">
            <a:solidFill>
              <a:schemeClr val="tx1"/>
            </a:solidFill>
            <a:round/>
            <a:headEnd/>
            <a:tailEnd/>
          </a:ln>
          <a:effectLst/>
        </p:spPr>
        <p:txBody>
          <a:bodyPr/>
          <a:lstStyle/>
          <a:p>
            <a:endParaRPr lang="en-US"/>
          </a:p>
        </p:txBody>
      </p:sp>
      <p:sp>
        <p:nvSpPr>
          <p:cNvPr id="129029" name="Line 5"/>
          <p:cNvSpPr>
            <a:spLocks noChangeShapeType="1"/>
          </p:cNvSpPr>
          <p:nvPr/>
        </p:nvSpPr>
        <p:spPr bwMode="auto">
          <a:xfrm>
            <a:off x="1835150" y="4221163"/>
            <a:ext cx="1008063" cy="0"/>
          </a:xfrm>
          <a:prstGeom prst="line">
            <a:avLst/>
          </a:prstGeom>
          <a:noFill/>
          <a:ln w="9525">
            <a:solidFill>
              <a:schemeClr val="tx1"/>
            </a:solidFill>
            <a:round/>
            <a:headEnd/>
            <a:tailEnd/>
          </a:ln>
          <a:effectLst/>
        </p:spPr>
        <p:txBody>
          <a:bodyPr/>
          <a:lstStyle/>
          <a:p>
            <a:endParaRPr lang="en-US"/>
          </a:p>
        </p:txBody>
      </p:sp>
      <p:sp>
        <p:nvSpPr>
          <p:cNvPr id="129030" name="Line 6"/>
          <p:cNvSpPr>
            <a:spLocks noChangeShapeType="1"/>
          </p:cNvSpPr>
          <p:nvPr/>
        </p:nvSpPr>
        <p:spPr bwMode="auto">
          <a:xfrm>
            <a:off x="1835150" y="4365625"/>
            <a:ext cx="1008063" cy="0"/>
          </a:xfrm>
          <a:prstGeom prst="line">
            <a:avLst/>
          </a:prstGeom>
          <a:noFill/>
          <a:ln w="9525">
            <a:solidFill>
              <a:schemeClr val="tx1"/>
            </a:solidFill>
            <a:round/>
            <a:headEnd/>
            <a:tailEnd/>
          </a:ln>
          <a:effectLst/>
        </p:spPr>
        <p:txBody>
          <a:bodyPr/>
          <a:lstStyle/>
          <a:p>
            <a:endParaRPr lang="en-US"/>
          </a:p>
        </p:txBody>
      </p:sp>
      <p:sp>
        <p:nvSpPr>
          <p:cNvPr id="129031" name="Line 7"/>
          <p:cNvSpPr>
            <a:spLocks noChangeShapeType="1"/>
          </p:cNvSpPr>
          <p:nvPr/>
        </p:nvSpPr>
        <p:spPr bwMode="auto">
          <a:xfrm>
            <a:off x="1762125" y="2852738"/>
            <a:ext cx="1008063" cy="0"/>
          </a:xfrm>
          <a:prstGeom prst="line">
            <a:avLst/>
          </a:prstGeom>
          <a:noFill/>
          <a:ln w="9525">
            <a:solidFill>
              <a:schemeClr val="tx1"/>
            </a:solidFill>
            <a:round/>
            <a:headEnd/>
            <a:tailEnd/>
          </a:ln>
          <a:effectLst/>
        </p:spPr>
        <p:txBody>
          <a:bodyPr/>
          <a:lstStyle/>
          <a:p>
            <a:endParaRPr lang="en-US"/>
          </a:p>
        </p:txBody>
      </p:sp>
      <p:sp>
        <p:nvSpPr>
          <p:cNvPr id="129032" name="Line 8"/>
          <p:cNvSpPr>
            <a:spLocks noChangeShapeType="1"/>
          </p:cNvSpPr>
          <p:nvPr/>
        </p:nvSpPr>
        <p:spPr bwMode="auto">
          <a:xfrm>
            <a:off x="3995738" y="5156200"/>
            <a:ext cx="1008062" cy="0"/>
          </a:xfrm>
          <a:prstGeom prst="line">
            <a:avLst/>
          </a:prstGeom>
          <a:noFill/>
          <a:ln w="9525">
            <a:solidFill>
              <a:schemeClr val="tx1"/>
            </a:solidFill>
            <a:round/>
            <a:headEnd/>
            <a:tailEnd/>
          </a:ln>
          <a:effectLst/>
        </p:spPr>
        <p:txBody>
          <a:bodyPr/>
          <a:lstStyle/>
          <a:p>
            <a:endParaRPr lang="en-US"/>
          </a:p>
        </p:txBody>
      </p:sp>
      <p:sp>
        <p:nvSpPr>
          <p:cNvPr id="129033" name="Line 9"/>
          <p:cNvSpPr>
            <a:spLocks noChangeShapeType="1"/>
          </p:cNvSpPr>
          <p:nvPr/>
        </p:nvSpPr>
        <p:spPr bwMode="auto">
          <a:xfrm>
            <a:off x="3994150" y="5300663"/>
            <a:ext cx="1008063" cy="0"/>
          </a:xfrm>
          <a:prstGeom prst="line">
            <a:avLst/>
          </a:prstGeom>
          <a:noFill/>
          <a:ln w="9525">
            <a:solidFill>
              <a:schemeClr val="tx1"/>
            </a:solidFill>
            <a:round/>
            <a:headEnd/>
            <a:tailEnd/>
          </a:ln>
          <a:effectLst/>
        </p:spPr>
        <p:txBody>
          <a:bodyPr/>
          <a:lstStyle/>
          <a:p>
            <a:endParaRPr lang="en-US"/>
          </a:p>
        </p:txBody>
      </p:sp>
      <p:sp>
        <p:nvSpPr>
          <p:cNvPr id="129034" name="Line 10"/>
          <p:cNvSpPr>
            <a:spLocks noChangeShapeType="1"/>
          </p:cNvSpPr>
          <p:nvPr/>
        </p:nvSpPr>
        <p:spPr bwMode="auto">
          <a:xfrm>
            <a:off x="3995738" y="5445125"/>
            <a:ext cx="1008062" cy="0"/>
          </a:xfrm>
          <a:prstGeom prst="line">
            <a:avLst/>
          </a:prstGeom>
          <a:noFill/>
          <a:ln w="9525">
            <a:solidFill>
              <a:schemeClr val="tx1"/>
            </a:solidFill>
            <a:round/>
            <a:headEnd/>
            <a:tailEnd/>
          </a:ln>
          <a:effectLst/>
        </p:spPr>
        <p:txBody>
          <a:bodyPr/>
          <a:lstStyle/>
          <a:p>
            <a:endParaRPr lang="en-US"/>
          </a:p>
        </p:txBody>
      </p:sp>
      <p:sp>
        <p:nvSpPr>
          <p:cNvPr id="129035" name="Line 11"/>
          <p:cNvSpPr>
            <a:spLocks noChangeShapeType="1"/>
          </p:cNvSpPr>
          <p:nvPr/>
        </p:nvSpPr>
        <p:spPr bwMode="auto">
          <a:xfrm>
            <a:off x="3995738" y="3716338"/>
            <a:ext cx="1008062" cy="0"/>
          </a:xfrm>
          <a:prstGeom prst="line">
            <a:avLst/>
          </a:prstGeom>
          <a:noFill/>
          <a:ln w="9525">
            <a:solidFill>
              <a:schemeClr val="tx1"/>
            </a:solidFill>
            <a:round/>
            <a:headEnd/>
            <a:tailEnd/>
          </a:ln>
          <a:effectLst/>
        </p:spPr>
        <p:txBody>
          <a:bodyPr/>
          <a:lstStyle/>
          <a:p>
            <a:endParaRPr lang="en-US"/>
          </a:p>
        </p:txBody>
      </p:sp>
      <p:sp>
        <p:nvSpPr>
          <p:cNvPr id="129036" name="Line 12"/>
          <p:cNvSpPr>
            <a:spLocks noChangeShapeType="1"/>
          </p:cNvSpPr>
          <p:nvPr/>
        </p:nvSpPr>
        <p:spPr bwMode="auto">
          <a:xfrm>
            <a:off x="3995738" y="3573463"/>
            <a:ext cx="1008062" cy="0"/>
          </a:xfrm>
          <a:prstGeom prst="line">
            <a:avLst/>
          </a:prstGeom>
          <a:noFill/>
          <a:ln w="9525">
            <a:solidFill>
              <a:schemeClr val="tx1"/>
            </a:solidFill>
            <a:round/>
            <a:headEnd/>
            <a:tailEnd/>
          </a:ln>
          <a:effectLst/>
        </p:spPr>
        <p:txBody>
          <a:bodyPr/>
          <a:lstStyle/>
          <a:p>
            <a:endParaRPr lang="en-US"/>
          </a:p>
        </p:txBody>
      </p:sp>
      <p:sp>
        <p:nvSpPr>
          <p:cNvPr id="129037" name="Line 13"/>
          <p:cNvSpPr>
            <a:spLocks noChangeShapeType="1"/>
          </p:cNvSpPr>
          <p:nvPr/>
        </p:nvSpPr>
        <p:spPr bwMode="auto">
          <a:xfrm>
            <a:off x="3994150" y="3429000"/>
            <a:ext cx="1008063" cy="0"/>
          </a:xfrm>
          <a:prstGeom prst="line">
            <a:avLst/>
          </a:prstGeom>
          <a:noFill/>
          <a:ln w="9525">
            <a:solidFill>
              <a:schemeClr val="tx1"/>
            </a:solidFill>
            <a:round/>
            <a:headEnd/>
            <a:tailEnd/>
          </a:ln>
          <a:effectLst/>
        </p:spPr>
        <p:txBody>
          <a:bodyPr/>
          <a:lstStyle/>
          <a:p>
            <a:endParaRPr lang="en-US"/>
          </a:p>
        </p:txBody>
      </p:sp>
      <p:sp>
        <p:nvSpPr>
          <p:cNvPr id="129038" name="Line 14"/>
          <p:cNvSpPr>
            <a:spLocks noChangeShapeType="1"/>
          </p:cNvSpPr>
          <p:nvPr/>
        </p:nvSpPr>
        <p:spPr bwMode="auto">
          <a:xfrm>
            <a:off x="3995738" y="2852738"/>
            <a:ext cx="1008062" cy="0"/>
          </a:xfrm>
          <a:prstGeom prst="line">
            <a:avLst/>
          </a:prstGeom>
          <a:noFill/>
          <a:ln w="9525">
            <a:solidFill>
              <a:schemeClr val="tx1"/>
            </a:solidFill>
            <a:round/>
            <a:headEnd/>
            <a:tailEnd/>
          </a:ln>
          <a:effectLst/>
        </p:spPr>
        <p:txBody>
          <a:bodyPr/>
          <a:lstStyle/>
          <a:p>
            <a:endParaRPr lang="en-US"/>
          </a:p>
        </p:txBody>
      </p:sp>
      <p:sp>
        <p:nvSpPr>
          <p:cNvPr id="129039" name="Line 15"/>
          <p:cNvSpPr>
            <a:spLocks noChangeShapeType="1"/>
          </p:cNvSpPr>
          <p:nvPr/>
        </p:nvSpPr>
        <p:spPr bwMode="auto">
          <a:xfrm>
            <a:off x="1762125" y="2708275"/>
            <a:ext cx="1008063" cy="0"/>
          </a:xfrm>
          <a:prstGeom prst="line">
            <a:avLst/>
          </a:prstGeom>
          <a:noFill/>
          <a:ln w="9525">
            <a:solidFill>
              <a:schemeClr val="tx1"/>
            </a:solidFill>
            <a:round/>
            <a:headEnd/>
            <a:tailEnd/>
          </a:ln>
          <a:effectLst/>
        </p:spPr>
        <p:txBody>
          <a:bodyPr/>
          <a:lstStyle/>
          <a:p>
            <a:endParaRPr lang="en-US"/>
          </a:p>
        </p:txBody>
      </p:sp>
      <p:sp>
        <p:nvSpPr>
          <p:cNvPr id="129040" name="Line 16"/>
          <p:cNvSpPr>
            <a:spLocks noChangeShapeType="1"/>
          </p:cNvSpPr>
          <p:nvPr/>
        </p:nvSpPr>
        <p:spPr bwMode="auto">
          <a:xfrm>
            <a:off x="3995738" y="2708275"/>
            <a:ext cx="1008062" cy="0"/>
          </a:xfrm>
          <a:prstGeom prst="line">
            <a:avLst/>
          </a:prstGeom>
          <a:noFill/>
          <a:ln w="9525">
            <a:solidFill>
              <a:schemeClr val="tx1"/>
            </a:solidFill>
            <a:round/>
            <a:headEnd/>
            <a:tailEnd/>
          </a:ln>
          <a:effectLst/>
        </p:spPr>
        <p:txBody>
          <a:bodyPr/>
          <a:lstStyle/>
          <a:p>
            <a:endParaRPr lang="en-US"/>
          </a:p>
        </p:txBody>
      </p:sp>
      <p:sp>
        <p:nvSpPr>
          <p:cNvPr id="129041" name="Line 17"/>
          <p:cNvSpPr>
            <a:spLocks noChangeShapeType="1"/>
          </p:cNvSpPr>
          <p:nvPr/>
        </p:nvSpPr>
        <p:spPr bwMode="auto">
          <a:xfrm>
            <a:off x="5867400" y="4581525"/>
            <a:ext cx="1008063" cy="0"/>
          </a:xfrm>
          <a:prstGeom prst="line">
            <a:avLst/>
          </a:prstGeom>
          <a:noFill/>
          <a:ln w="9525">
            <a:solidFill>
              <a:schemeClr val="tx1"/>
            </a:solidFill>
            <a:round/>
            <a:headEnd/>
            <a:tailEnd/>
          </a:ln>
          <a:effectLst/>
        </p:spPr>
        <p:txBody>
          <a:bodyPr/>
          <a:lstStyle/>
          <a:p>
            <a:endParaRPr lang="en-US"/>
          </a:p>
        </p:txBody>
      </p:sp>
      <p:sp>
        <p:nvSpPr>
          <p:cNvPr id="129042" name="Line 18"/>
          <p:cNvSpPr>
            <a:spLocks noChangeShapeType="1"/>
          </p:cNvSpPr>
          <p:nvPr/>
        </p:nvSpPr>
        <p:spPr bwMode="auto">
          <a:xfrm>
            <a:off x="5867400" y="4724400"/>
            <a:ext cx="1008063" cy="0"/>
          </a:xfrm>
          <a:prstGeom prst="line">
            <a:avLst/>
          </a:prstGeom>
          <a:noFill/>
          <a:ln w="9525">
            <a:solidFill>
              <a:schemeClr val="tx1"/>
            </a:solidFill>
            <a:round/>
            <a:headEnd/>
            <a:tailEnd/>
          </a:ln>
          <a:effectLst/>
        </p:spPr>
        <p:txBody>
          <a:bodyPr/>
          <a:lstStyle/>
          <a:p>
            <a:endParaRPr lang="en-US"/>
          </a:p>
        </p:txBody>
      </p:sp>
      <p:sp>
        <p:nvSpPr>
          <p:cNvPr id="129043" name="Line 19"/>
          <p:cNvSpPr>
            <a:spLocks noChangeShapeType="1"/>
          </p:cNvSpPr>
          <p:nvPr/>
        </p:nvSpPr>
        <p:spPr bwMode="auto">
          <a:xfrm>
            <a:off x="5867400" y="4868863"/>
            <a:ext cx="1008063" cy="0"/>
          </a:xfrm>
          <a:prstGeom prst="line">
            <a:avLst/>
          </a:prstGeom>
          <a:noFill/>
          <a:ln w="9525">
            <a:solidFill>
              <a:schemeClr val="tx1"/>
            </a:solidFill>
            <a:round/>
            <a:headEnd/>
            <a:tailEnd/>
          </a:ln>
          <a:effectLst/>
        </p:spPr>
        <p:txBody>
          <a:bodyPr/>
          <a:lstStyle/>
          <a:p>
            <a:endParaRPr lang="en-US"/>
          </a:p>
        </p:txBody>
      </p:sp>
      <p:sp>
        <p:nvSpPr>
          <p:cNvPr id="129044" name="Line 20"/>
          <p:cNvSpPr>
            <a:spLocks noChangeShapeType="1"/>
          </p:cNvSpPr>
          <p:nvPr/>
        </p:nvSpPr>
        <p:spPr bwMode="auto">
          <a:xfrm>
            <a:off x="2266950" y="2852738"/>
            <a:ext cx="0" cy="1223962"/>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29045" name="Line 21"/>
          <p:cNvSpPr>
            <a:spLocks noChangeShapeType="1"/>
          </p:cNvSpPr>
          <p:nvPr/>
        </p:nvSpPr>
        <p:spPr bwMode="auto">
          <a:xfrm>
            <a:off x="4498975" y="2852738"/>
            <a:ext cx="0" cy="576262"/>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29046" name="Line 22"/>
          <p:cNvSpPr>
            <a:spLocks noChangeShapeType="1"/>
          </p:cNvSpPr>
          <p:nvPr/>
        </p:nvSpPr>
        <p:spPr bwMode="auto">
          <a:xfrm flipH="1" flipV="1">
            <a:off x="2843213" y="4221163"/>
            <a:ext cx="1150937" cy="1079500"/>
          </a:xfrm>
          <a:prstGeom prst="line">
            <a:avLst/>
          </a:prstGeom>
          <a:noFill/>
          <a:ln w="9525">
            <a:solidFill>
              <a:schemeClr val="tx1"/>
            </a:solidFill>
            <a:prstDash val="dash"/>
            <a:round/>
            <a:headEnd/>
            <a:tailEnd/>
          </a:ln>
          <a:effectLst/>
        </p:spPr>
        <p:txBody>
          <a:bodyPr/>
          <a:lstStyle/>
          <a:p>
            <a:endParaRPr lang="en-US"/>
          </a:p>
        </p:txBody>
      </p:sp>
      <p:sp>
        <p:nvSpPr>
          <p:cNvPr id="129047" name="Line 23"/>
          <p:cNvSpPr>
            <a:spLocks noChangeShapeType="1"/>
          </p:cNvSpPr>
          <p:nvPr/>
        </p:nvSpPr>
        <p:spPr bwMode="auto">
          <a:xfrm flipV="1">
            <a:off x="2843213" y="3573463"/>
            <a:ext cx="1150937" cy="647700"/>
          </a:xfrm>
          <a:prstGeom prst="line">
            <a:avLst/>
          </a:prstGeom>
          <a:noFill/>
          <a:ln w="9525">
            <a:solidFill>
              <a:schemeClr val="tx1"/>
            </a:solidFill>
            <a:prstDash val="dash"/>
            <a:round/>
            <a:headEnd/>
            <a:tailEnd/>
          </a:ln>
          <a:effectLst/>
        </p:spPr>
        <p:txBody>
          <a:bodyPr/>
          <a:lstStyle/>
          <a:p>
            <a:endParaRPr lang="en-US"/>
          </a:p>
        </p:txBody>
      </p:sp>
      <p:sp>
        <p:nvSpPr>
          <p:cNvPr id="129048" name="Line 24"/>
          <p:cNvSpPr>
            <a:spLocks noChangeShapeType="1"/>
          </p:cNvSpPr>
          <p:nvPr/>
        </p:nvSpPr>
        <p:spPr bwMode="auto">
          <a:xfrm flipV="1">
            <a:off x="5003800" y="4724400"/>
            <a:ext cx="863600" cy="576263"/>
          </a:xfrm>
          <a:prstGeom prst="line">
            <a:avLst/>
          </a:prstGeom>
          <a:noFill/>
          <a:ln w="9525">
            <a:solidFill>
              <a:schemeClr val="tx1"/>
            </a:solidFill>
            <a:prstDash val="dash"/>
            <a:round/>
            <a:headEnd/>
            <a:tailEnd/>
          </a:ln>
          <a:effectLst/>
        </p:spPr>
        <p:txBody>
          <a:bodyPr/>
          <a:lstStyle/>
          <a:p>
            <a:endParaRPr lang="en-US"/>
          </a:p>
        </p:txBody>
      </p:sp>
      <p:sp>
        <p:nvSpPr>
          <p:cNvPr id="129049" name="Line 25"/>
          <p:cNvSpPr>
            <a:spLocks noChangeShapeType="1"/>
          </p:cNvSpPr>
          <p:nvPr/>
        </p:nvSpPr>
        <p:spPr bwMode="auto">
          <a:xfrm flipH="1" flipV="1">
            <a:off x="5003800" y="3573463"/>
            <a:ext cx="863600" cy="1150937"/>
          </a:xfrm>
          <a:prstGeom prst="line">
            <a:avLst/>
          </a:prstGeom>
          <a:noFill/>
          <a:ln w="9525">
            <a:solidFill>
              <a:schemeClr val="tx1"/>
            </a:solidFill>
            <a:prstDash val="dash"/>
            <a:round/>
            <a:headEnd/>
            <a:tailEnd/>
          </a:ln>
          <a:effectLst/>
        </p:spPr>
        <p:txBody>
          <a:bodyPr/>
          <a:lstStyle/>
          <a:p>
            <a:endParaRPr lang="en-US"/>
          </a:p>
        </p:txBody>
      </p:sp>
      <p:sp>
        <p:nvSpPr>
          <p:cNvPr id="129051" name="Text Box 27"/>
          <p:cNvSpPr txBox="1">
            <a:spLocks noChangeArrowheads="1"/>
          </p:cNvSpPr>
          <p:nvPr/>
        </p:nvSpPr>
        <p:spPr bwMode="auto">
          <a:xfrm>
            <a:off x="1547813" y="285728"/>
            <a:ext cx="7127875" cy="519113"/>
          </a:xfrm>
          <a:prstGeom prst="rect">
            <a:avLst/>
          </a:prstGeom>
          <a:noFill/>
          <a:ln w="9525">
            <a:noFill/>
            <a:miter lim="800000"/>
            <a:headEnd/>
            <a:tailEnd/>
          </a:ln>
          <a:effectLst/>
        </p:spPr>
        <p:txBody>
          <a:bodyPr>
            <a:spAutoFit/>
          </a:bodyPr>
          <a:lstStyle/>
          <a:p>
            <a:pPr>
              <a:spcBef>
                <a:spcPct val="50000"/>
              </a:spcBef>
            </a:pPr>
            <a:r>
              <a:rPr lang="es-MX" sz="2800" b="1" dirty="0"/>
              <a:t>Orbitales Moleculares tipo </a:t>
            </a:r>
            <a:r>
              <a:rPr lang="el-GR" sz="2800" b="1" dirty="0">
                <a:cs typeface="Arial" charset="0"/>
              </a:rPr>
              <a:t>π</a:t>
            </a:r>
            <a:r>
              <a:rPr lang="es-MX" sz="2800" b="1" dirty="0">
                <a:cs typeface="Arial" charset="0"/>
              </a:rPr>
              <a:t> (octaedro)</a:t>
            </a:r>
            <a:endParaRPr lang="es-ES" sz="28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357158" y="2565400"/>
            <a:ext cx="8374062" cy="1439863"/>
          </a:xfrm>
          <a:noFill/>
          <a:ln/>
        </p:spPr>
        <p:txBody>
          <a:bodyPr/>
          <a:lstStyle/>
          <a:p>
            <a:pPr algn="ctr"/>
            <a:r>
              <a:rPr lang="es-MX" b="1" dirty="0">
                <a:solidFill>
                  <a:srgbClr val="FF0000"/>
                </a:solidFill>
              </a:rPr>
              <a:t>Orbitales Moleculares de un complejo tetraédrico.</a:t>
            </a:r>
            <a:endParaRPr lang="es-ES" b="1" dirty="0">
              <a:solidFill>
                <a:srgbClr val="FF0000"/>
              </a:solidFill>
            </a:endParaRPr>
          </a:p>
        </p:txBody>
      </p:sp>
      <p:sp>
        <p:nvSpPr>
          <p:cNvPr id="96259" name="Line 3"/>
          <p:cNvSpPr>
            <a:spLocks noChangeShapeType="1"/>
          </p:cNvSpPr>
          <p:nvPr/>
        </p:nvSpPr>
        <p:spPr bwMode="auto">
          <a:xfrm>
            <a:off x="1258888" y="2276475"/>
            <a:ext cx="6626225" cy="0"/>
          </a:xfrm>
          <a:prstGeom prst="line">
            <a:avLst/>
          </a:prstGeom>
          <a:noFill/>
          <a:ln w="57150">
            <a:solidFill>
              <a:srgbClr val="FF0000"/>
            </a:solidFill>
            <a:round/>
            <a:headEnd/>
            <a:tailEnd/>
          </a:ln>
          <a:effectLst/>
        </p:spPr>
        <p:txBody>
          <a:bodyPr/>
          <a:lstStyle/>
          <a:p>
            <a:endParaRPr lang="en-US"/>
          </a:p>
        </p:txBody>
      </p:sp>
      <p:sp>
        <p:nvSpPr>
          <p:cNvPr id="96260" name="Line 4"/>
          <p:cNvSpPr>
            <a:spLocks noChangeShapeType="1"/>
          </p:cNvSpPr>
          <p:nvPr/>
        </p:nvSpPr>
        <p:spPr bwMode="auto">
          <a:xfrm>
            <a:off x="1258888" y="4581525"/>
            <a:ext cx="6626225" cy="0"/>
          </a:xfrm>
          <a:prstGeom prst="line">
            <a:avLst/>
          </a:prstGeom>
          <a:noFill/>
          <a:ln w="57150">
            <a:solidFill>
              <a:srgbClr val="FF0000"/>
            </a:solidFill>
            <a:round/>
            <a:headEnd/>
            <a:tailEnd/>
          </a:ln>
          <a:effectLst/>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857356" y="571480"/>
            <a:ext cx="5572164" cy="646331"/>
          </a:xfrm>
          <a:prstGeom prst="rect">
            <a:avLst/>
          </a:prstGeom>
          <a:noFill/>
        </p:spPr>
        <p:txBody>
          <a:bodyPr wrap="square" rtlCol="0">
            <a:spAutoFit/>
          </a:bodyPr>
          <a:lstStyle/>
          <a:p>
            <a:r>
              <a:rPr lang="en-US" sz="3600" b="1" dirty="0" err="1">
                <a:solidFill>
                  <a:srgbClr val="FF0000"/>
                </a:solidFill>
              </a:rPr>
              <a:t>Tabla</a:t>
            </a:r>
            <a:r>
              <a:rPr lang="en-US" sz="3600" b="1" dirty="0">
                <a:solidFill>
                  <a:srgbClr val="FF0000"/>
                </a:solidFill>
              </a:rPr>
              <a:t> de </a:t>
            </a:r>
            <a:r>
              <a:rPr lang="en-US" sz="3600" b="1" dirty="0" err="1">
                <a:solidFill>
                  <a:srgbClr val="FF0000"/>
                </a:solidFill>
              </a:rPr>
              <a:t>Caracteres</a:t>
            </a:r>
            <a:r>
              <a:rPr lang="en-US" sz="3600" b="1" dirty="0">
                <a:solidFill>
                  <a:srgbClr val="FF0000"/>
                </a:solidFill>
              </a:rPr>
              <a:t> </a:t>
            </a:r>
            <a:r>
              <a:rPr lang="en-US" sz="3600" b="1" i="1" dirty="0">
                <a:solidFill>
                  <a:srgbClr val="FF0000"/>
                </a:solidFill>
              </a:rPr>
              <a:t>T</a:t>
            </a:r>
            <a:r>
              <a:rPr lang="en-US" sz="3600" b="1" i="1" baseline="-25000" dirty="0">
                <a:solidFill>
                  <a:srgbClr val="FF0000"/>
                </a:solidFill>
              </a:rPr>
              <a:t>d</a:t>
            </a:r>
          </a:p>
        </p:txBody>
      </p:sp>
      <p:pic>
        <p:nvPicPr>
          <p:cNvPr id="150531" name="Picture 3"/>
          <p:cNvPicPr>
            <a:picLocks noChangeAspect="1" noChangeArrowheads="1"/>
          </p:cNvPicPr>
          <p:nvPr/>
        </p:nvPicPr>
        <p:blipFill>
          <a:blip r:embed="rId2"/>
          <a:srcRect l="3665" r="6004"/>
          <a:stretch>
            <a:fillRect/>
          </a:stretch>
        </p:blipFill>
        <p:spPr bwMode="auto">
          <a:xfrm>
            <a:off x="285720" y="2357430"/>
            <a:ext cx="8505842" cy="220903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23850" y="1214422"/>
            <a:ext cx="8424863" cy="5219700"/>
          </a:xfrm>
          <a:prstGeom prst="rect">
            <a:avLst/>
          </a:prstGeom>
          <a:noFill/>
          <a:ln w="9525" algn="ctr">
            <a:noFill/>
            <a:miter lim="800000"/>
            <a:headEnd/>
            <a:tailEnd/>
          </a:ln>
          <a:effectLst/>
        </p:spPr>
        <p:txBody>
          <a:bodyPr anchor="ctr">
            <a:spAutoFit/>
          </a:bodyPr>
          <a:lstStyle/>
          <a:p>
            <a:pPr algn="just">
              <a:spcBef>
                <a:spcPct val="50000"/>
              </a:spcBef>
            </a:pPr>
            <a:r>
              <a:rPr lang="es-MX" sz="2800" dirty="0"/>
              <a:t>En el compuesto tetraédrico </a:t>
            </a:r>
            <a:r>
              <a:rPr lang="es-MX" sz="2800" b="1" dirty="0">
                <a:solidFill>
                  <a:srgbClr val="FF0000"/>
                </a:solidFill>
              </a:rPr>
              <a:t>ML</a:t>
            </a:r>
            <a:r>
              <a:rPr lang="es-MX" sz="2800" b="1" baseline="-25000" dirty="0">
                <a:solidFill>
                  <a:srgbClr val="FF0000"/>
                </a:solidFill>
              </a:rPr>
              <a:t>4</a:t>
            </a:r>
            <a:r>
              <a:rPr lang="es-MX" sz="2800" dirty="0"/>
              <a:t> con simetría </a:t>
            </a:r>
            <a:r>
              <a:rPr lang="es-MX" sz="2800" b="1" dirty="0" err="1">
                <a:solidFill>
                  <a:srgbClr val="FF0000"/>
                </a:solidFill>
              </a:rPr>
              <a:t>T</a:t>
            </a:r>
            <a:r>
              <a:rPr lang="es-MX" sz="2800" b="1" baseline="-25000" dirty="0" err="1">
                <a:solidFill>
                  <a:srgbClr val="FF0000"/>
                </a:solidFill>
              </a:rPr>
              <a:t>d</a:t>
            </a:r>
            <a:r>
              <a:rPr lang="es-MX" sz="2800" baseline="-25000" dirty="0">
                <a:solidFill>
                  <a:srgbClr val="FF0000"/>
                </a:solidFill>
              </a:rPr>
              <a:t> </a:t>
            </a:r>
            <a:r>
              <a:rPr lang="es-MX" sz="2800" baseline="-25000" dirty="0"/>
              <a:t> </a:t>
            </a:r>
            <a:r>
              <a:rPr lang="es-MX" sz="2800" dirty="0"/>
              <a:t>los orbitales metálicos s y p tienen simetrías </a:t>
            </a:r>
            <a:r>
              <a:rPr lang="es-MX" sz="2800" b="1" dirty="0">
                <a:solidFill>
                  <a:srgbClr val="FF0000"/>
                </a:solidFill>
              </a:rPr>
              <a:t>a</a:t>
            </a:r>
            <a:r>
              <a:rPr lang="es-MX" sz="2800" b="1" baseline="-25000" dirty="0">
                <a:solidFill>
                  <a:srgbClr val="FF0000"/>
                </a:solidFill>
              </a:rPr>
              <a:t>1 </a:t>
            </a:r>
            <a:r>
              <a:rPr lang="es-MX" sz="2800" dirty="0"/>
              <a:t>y</a:t>
            </a:r>
            <a:r>
              <a:rPr lang="es-MX" sz="2800" b="1" dirty="0">
                <a:solidFill>
                  <a:srgbClr val="FF0000"/>
                </a:solidFill>
              </a:rPr>
              <a:t> t</a:t>
            </a:r>
            <a:r>
              <a:rPr lang="es-MX" sz="2800" b="1" baseline="-25000" dirty="0">
                <a:solidFill>
                  <a:srgbClr val="FF0000"/>
                </a:solidFill>
              </a:rPr>
              <a:t>2</a:t>
            </a:r>
            <a:r>
              <a:rPr lang="es-MX" sz="2800" b="1" baseline="-25000" dirty="0"/>
              <a:t>. </a:t>
            </a:r>
          </a:p>
          <a:p>
            <a:pPr algn="just">
              <a:spcBef>
                <a:spcPct val="50000"/>
              </a:spcBef>
            </a:pPr>
            <a:r>
              <a:rPr lang="es-MX" sz="2800" dirty="0"/>
              <a:t>Los 5 orbitales </a:t>
            </a:r>
            <a:r>
              <a:rPr lang="es-MX" sz="2800" i="1" dirty="0"/>
              <a:t>d</a:t>
            </a:r>
            <a:r>
              <a:rPr lang="es-MX" sz="2800" dirty="0"/>
              <a:t> se dividen en conjuntos: </a:t>
            </a:r>
          </a:p>
          <a:p>
            <a:pPr algn="just">
              <a:spcBef>
                <a:spcPct val="50000"/>
              </a:spcBef>
            </a:pPr>
            <a:r>
              <a:rPr lang="es-MX" sz="2800" b="1" dirty="0">
                <a:solidFill>
                  <a:srgbClr val="FF0000"/>
                </a:solidFill>
              </a:rPr>
              <a:t>e  </a:t>
            </a:r>
            <a:r>
              <a:rPr lang="es-MX" sz="2800" dirty="0"/>
              <a:t>                        y </a:t>
            </a:r>
            <a:r>
              <a:rPr lang="es-MX" sz="2800" b="1" dirty="0">
                <a:solidFill>
                  <a:srgbClr val="FF0000"/>
                </a:solidFill>
              </a:rPr>
              <a:t>t</a:t>
            </a:r>
            <a:r>
              <a:rPr lang="es-MX" sz="2800" b="1" baseline="-25000" dirty="0">
                <a:solidFill>
                  <a:srgbClr val="FF0000"/>
                </a:solidFill>
              </a:rPr>
              <a:t>2  </a:t>
            </a:r>
            <a:r>
              <a:rPr lang="es-MX" sz="2800" baseline="-25000" dirty="0"/>
              <a:t>                              . </a:t>
            </a:r>
          </a:p>
          <a:p>
            <a:pPr algn="just">
              <a:spcBef>
                <a:spcPct val="50000"/>
              </a:spcBef>
            </a:pPr>
            <a:r>
              <a:rPr lang="es-MX" sz="2800" dirty="0"/>
              <a:t>Los 4 orbitales del </a:t>
            </a:r>
            <a:r>
              <a:rPr lang="es-MX" sz="2800" b="1" dirty="0">
                <a:solidFill>
                  <a:srgbClr val="FF0000"/>
                </a:solidFill>
              </a:rPr>
              <a:t>GOL</a:t>
            </a:r>
            <a:r>
              <a:rPr lang="es-MX" sz="2800" dirty="0"/>
              <a:t> constan de un conjunto </a:t>
            </a:r>
            <a:r>
              <a:rPr lang="es-MX" sz="2800" b="1" dirty="0">
                <a:solidFill>
                  <a:srgbClr val="FF0000"/>
                </a:solidFill>
              </a:rPr>
              <a:t>t</a:t>
            </a:r>
            <a:r>
              <a:rPr lang="es-MX" sz="2800" b="1" baseline="-25000" dirty="0">
                <a:solidFill>
                  <a:srgbClr val="FF0000"/>
                </a:solidFill>
              </a:rPr>
              <a:t>2</a:t>
            </a:r>
            <a:r>
              <a:rPr lang="es-MX" sz="2800" dirty="0"/>
              <a:t> y un orbital con simetría</a:t>
            </a:r>
            <a:r>
              <a:rPr lang="es-MX" sz="2800" b="1" dirty="0">
                <a:solidFill>
                  <a:srgbClr val="FF0000"/>
                </a:solidFill>
              </a:rPr>
              <a:t> a</a:t>
            </a:r>
            <a:r>
              <a:rPr lang="es-MX" sz="2800" b="1" baseline="-25000" dirty="0">
                <a:solidFill>
                  <a:srgbClr val="FF0000"/>
                </a:solidFill>
              </a:rPr>
              <a:t>1</a:t>
            </a:r>
            <a:r>
              <a:rPr lang="es-MX" sz="2800" dirty="0"/>
              <a:t>. </a:t>
            </a:r>
          </a:p>
          <a:p>
            <a:pPr algn="just">
              <a:spcBef>
                <a:spcPct val="50000"/>
              </a:spcBef>
            </a:pPr>
            <a:r>
              <a:rPr lang="es-MX" sz="2800" dirty="0"/>
              <a:t>Los orbitales del </a:t>
            </a:r>
            <a:r>
              <a:rPr lang="es-MX" sz="2800" b="1" dirty="0">
                <a:solidFill>
                  <a:srgbClr val="FF0000"/>
                </a:solidFill>
              </a:rPr>
              <a:t>GOL</a:t>
            </a:r>
            <a:r>
              <a:rPr lang="es-MX" sz="2800" dirty="0">
                <a:solidFill>
                  <a:srgbClr val="FF0000"/>
                </a:solidFill>
              </a:rPr>
              <a:t> </a:t>
            </a:r>
            <a:r>
              <a:rPr lang="es-MX" sz="2800" b="1" dirty="0">
                <a:solidFill>
                  <a:srgbClr val="FF0000"/>
                </a:solidFill>
              </a:rPr>
              <a:t>t</a:t>
            </a:r>
            <a:r>
              <a:rPr lang="es-MX" sz="2800" b="1" baseline="-25000" dirty="0">
                <a:solidFill>
                  <a:srgbClr val="FF0000"/>
                </a:solidFill>
              </a:rPr>
              <a:t>2</a:t>
            </a:r>
            <a:r>
              <a:rPr lang="es-MX" sz="2800" dirty="0">
                <a:solidFill>
                  <a:srgbClr val="FF0000"/>
                </a:solidFill>
              </a:rPr>
              <a:t> </a:t>
            </a:r>
            <a:r>
              <a:rPr lang="es-MX" sz="2800" dirty="0"/>
              <a:t>pueden interaccionar con ambos conjuntos de orbitales  metálicos </a:t>
            </a:r>
            <a:r>
              <a:rPr lang="es-MX" sz="2800" b="1" dirty="0">
                <a:solidFill>
                  <a:srgbClr val="FF0000"/>
                </a:solidFill>
              </a:rPr>
              <a:t>t</a:t>
            </a:r>
            <a:r>
              <a:rPr lang="es-MX" sz="2800" b="1" baseline="-25000" dirty="0">
                <a:solidFill>
                  <a:srgbClr val="FF0000"/>
                </a:solidFill>
              </a:rPr>
              <a:t>2</a:t>
            </a:r>
            <a:r>
              <a:rPr lang="es-MX" sz="2800" dirty="0"/>
              <a:t> (</a:t>
            </a:r>
            <a:r>
              <a:rPr lang="es-MX" sz="2800" i="1" dirty="0"/>
              <a:t>p</a:t>
            </a:r>
            <a:r>
              <a:rPr lang="es-MX" sz="2800" dirty="0"/>
              <a:t> y </a:t>
            </a:r>
            <a:r>
              <a:rPr lang="es-MX" sz="2800" i="1" dirty="0"/>
              <a:t>d</a:t>
            </a:r>
            <a:r>
              <a:rPr lang="es-MX" sz="2800" dirty="0"/>
              <a:t>) para dar tres conjuntos de orbitales moleculares </a:t>
            </a:r>
            <a:r>
              <a:rPr lang="el-GR" sz="2800" b="1" dirty="0">
                <a:solidFill>
                  <a:srgbClr val="FF0000"/>
                </a:solidFill>
                <a:cs typeface="Arial" charset="0"/>
              </a:rPr>
              <a:t>σ</a:t>
            </a:r>
            <a:r>
              <a:rPr lang="es-MX" sz="2800" b="1" dirty="0">
                <a:solidFill>
                  <a:srgbClr val="FF0000"/>
                </a:solidFill>
                <a:cs typeface="Arial" charset="0"/>
              </a:rPr>
              <a:t> </a:t>
            </a:r>
            <a:r>
              <a:rPr lang="es-MX" sz="2800" dirty="0">
                <a:cs typeface="Arial" charset="0"/>
              </a:rPr>
              <a:t>uno de enlace y dos de </a:t>
            </a:r>
            <a:r>
              <a:rPr lang="es-MX" sz="2800" dirty="0" err="1">
                <a:cs typeface="Arial" charset="0"/>
              </a:rPr>
              <a:t>antienlace</a:t>
            </a:r>
            <a:r>
              <a:rPr lang="es-MX" sz="2800" dirty="0">
                <a:cs typeface="Arial" charset="0"/>
              </a:rPr>
              <a:t>. </a:t>
            </a:r>
            <a:endParaRPr lang="el-GR" sz="2800" dirty="0">
              <a:cs typeface="Arial" charset="0"/>
            </a:endParaRPr>
          </a:p>
        </p:txBody>
      </p:sp>
      <p:graphicFrame>
        <p:nvGraphicFramePr>
          <p:cNvPr id="97285" name="Object 5"/>
          <p:cNvGraphicFramePr>
            <a:graphicFrameLocks noChangeAspect="1"/>
          </p:cNvGraphicFramePr>
          <p:nvPr/>
        </p:nvGraphicFramePr>
        <p:xfrm>
          <a:off x="642910" y="2928934"/>
          <a:ext cx="2016125" cy="717550"/>
        </p:xfrm>
        <a:graphic>
          <a:graphicData uri="http://schemas.openxmlformats.org/presentationml/2006/ole">
            <mc:AlternateContent xmlns:mc="http://schemas.openxmlformats.org/markup-compatibility/2006">
              <mc:Choice xmlns:v="urn:schemas-microsoft-com:vml" Requires="v">
                <p:oleObj spid="_x0000_s55306" name="Ecuación" r:id="rId3" imgW="749160" imgH="266400" progId="Equation.3">
                  <p:embed/>
                </p:oleObj>
              </mc:Choice>
              <mc:Fallback>
                <p:oleObj name="Ecuación" r:id="rId3" imgW="749160" imgH="266400" progId="Equation.3">
                  <p:embed/>
                  <p:pic>
                    <p:nvPicPr>
                      <p:cNvPr id="0" name="Picture 2"/>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642910" y="2928934"/>
                        <a:ext cx="2016125"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nvGraphicFramePr>
        <p:xfrm>
          <a:off x="3500430" y="2928934"/>
          <a:ext cx="2159000" cy="631825"/>
        </p:xfrm>
        <a:graphic>
          <a:graphicData uri="http://schemas.openxmlformats.org/presentationml/2006/ole">
            <mc:AlternateContent xmlns:mc="http://schemas.openxmlformats.org/markup-compatibility/2006">
              <mc:Choice xmlns:v="urn:schemas-microsoft-com:vml" Requires="v">
                <p:oleObj spid="_x0000_s55307" name="Equation" r:id="rId5" imgW="825480" imgH="241200" progId="Equation.3">
                  <p:embed/>
                </p:oleObj>
              </mc:Choice>
              <mc:Fallback>
                <p:oleObj name="Equation" r:id="rId5" imgW="825480" imgH="241200" progId="Equation.3">
                  <p:embed/>
                  <p:pic>
                    <p:nvPicPr>
                      <p:cNvPr id="0" name="Picture 3"/>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3500430" y="2928934"/>
                        <a:ext cx="215900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7" name="Text Box 7"/>
          <p:cNvSpPr txBox="1">
            <a:spLocks noChangeArrowheads="1"/>
          </p:cNvSpPr>
          <p:nvPr/>
        </p:nvSpPr>
        <p:spPr bwMode="auto">
          <a:xfrm>
            <a:off x="1763713" y="260350"/>
            <a:ext cx="6911975" cy="762000"/>
          </a:xfrm>
          <a:prstGeom prst="rect">
            <a:avLst/>
          </a:prstGeom>
          <a:noFill/>
          <a:ln w="9525">
            <a:noFill/>
            <a:miter lim="800000"/>
            <a:headEnd/>
            <a:tailEnd/>
          </a:ln>
          <a:effectLst/>
        </p:spPr>
        <p:txBody>
          <a:bodyPr>
            <a:spAutoFit/>
          </a:bodyPr>
          <a:lstStyle/>
          <a:p>
            <a:pPr>
              <a:spcBef>
                <a:spcPct val="50000"/>
              </a:spcBef>
            </a:pPr>
            <a:r>
              <a:rPr lang="es-MX" sz="4400" b="1" dirty="0"/>
              <a:t>Complejo tetraédrico</a:t>
            </a:r>
            <a:endParaRPr lang="es-ES" sz="44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85720" y="1428736"/>
            <a:ext cx="8424863" cy="3970318"/>
          </a:xfrm>
          <a:prstGeom prst="rect">
            <a:avLst/>
          </a:prstGeom>
          <a:noFill/>
          <a:ln w="9525" algn="ctr">
            <a:noFill/>
            <a:miter lim="800000"/>
            <a:headEnd/>
            <a:tailEnd/>
          </a:ln>
          <a:effectLst/>
        </p:spPr>
        <p:txBody>
          <a:bodyPr anchor="ctr">
            <a:spAutoFit/>
          </a:bodyPr>
          <a:lstStyle/>
          <a:p>
            <a:pPr algn="just">
              <a:spcBef>
                <a:spcPct val="50000"/>
              </a:spcBef>
            </a:pPr>
            <a:r>
              <a:rPr lang="es-MX" sz="2800" dirty="0"/>
              <a:t>Por ejemplo, en el complejo </a:t>
            </a:r>
            <a:r>
              <a:rPr lang="es-MX" sz="2800" b="1" dirty="0">
                <a:solidFill>
                  <a:srgbClr val="FF0000"/>
                </a:solidFill>
              </a:rPr>
              <a:t>[CoCl</a:t>
            </a:r>
            <a:r>
              <a:rPr lang="es-MX" sz="2800" b="1" baseline="-25000" dirty="0">
                <a:solidFill>
                  <a:srgbClr val="FF0000"/>
                </a:solidFill>
              </a:rPr>
              <a:t>4</a:t>
            </a:r>
            <a:r>
              <a:rPr lang="es-MX" sz="2800" b="1" dirty="0">
                <a:solidFill>
                  <a:srgbClr val="FF0000"/>
                </a:solidFill>
              </a:rPr>
              <a:t>]</a:t>
            </a:r>
            <a:r>
              <a:rPr lang="es-MX" sz="2800" b="1" baseline="30000" dirty="0">
                <a:solidFill>
                  <a:srgbClr val="FF0000"/>
                </a:solidFill>
              </a:rPr>
              <a:t>-2</a:t>
            </a:r>
            <a:r>
              <a:rPr lang="es-MX" sz="2800" dirty="0">
                <a:solidFill>
                  <a:srgbClr val="FF0000"/>
                </a:solidFill>
              </a:rPr>
              <a:t> </a:t>
            </a:r>
            <a:r>
              <a:rPr lang="es-MX" sz="2800" dirty="0"/>
              <a:t>cada ligante  aporta dos electrones, 8 en total, y el ion </a:t>
            </a:r>
            <a:r>
              <a:rPr lang="es-MX" sz="2800" b="1" dirty="0">
                <a:solidFill>
                  <a:srgbClr val="FF0000"/>
                </a:solidFill>
              </a:rPr>
              <a:t>Co</a:t>
            </a:r>
            <a:r>
              <a:rPr lang="es-MX" sz="2800" b="1" baseline="30000" dirty="0">
                <a:solidFill>
                  <a:srgbClr val="FF0000"/>
                </a:solidFill>
              </a:rPr>
              <a:t>2+</a:t>
            </a:r>
            <a:r>
              <a:rPr lang="es-MX" sz="2800" dirty="0">
                <a:solidFill>
                  <a:srgbClr val="FF0000"/>
                </a:solidFill>
              </a:rPr>
              <a:t> </a:t>
            </a:r>
            <a:r>
              <a:rPr lang="es-MX" sz="2800" b="1" i="1" dirty="0">
                <a:solidFill>
                  <a:srgbClr val="FF0000"/>
                </a:solidFill>
              </a:rPr>
              <a:t>d</a:t>
            </a:r>
            <a:r>
              <a:rPr lang="es-MX" sz="2800" b="1" i="1" baseline="30000" dirty="0">
                <a:solidFill>
                  <a:srgbClr val="FF0000"/>
                </a:solidFill>
              </a:rPr>
              <a:t>7</a:t>
            </a:r>
            <a:r>
              <a:rPr lang="es-MX" sz="2800" b="1" i="1" dirty="0"/>
              <a:t>, </a:t>
            </a:r>
            <a:r>
              <a:rPr lang="es-MX" sz="2800" dirty="0"/>
              <a:t>aporta 7 electrones, lo que da un total de 15. </a:t>
            </a:r>
          </a:p>
          <a:p>
            <a:pPr algn="just">
              <a:spcBef>
                <a:spcPct val="50000"/>
              </a:spcBef>
            </a:pPr>
            <a:endParaRPr lang="es-MX" sz="2800" dirty="0"/>
          </a:p>
          <a:p>
            <a:pPr algn="just">
              <a:spcBef>
                <a:spcPct val="50000"/>
              </a:spcBef>
            </a:pPr>
            <a:r>
              <a:rPr lang="es-MX" sz="2800" dirty="0"/>
              <a:t>12 electrones llenan los 6 orbitales moleculares de energía más baja (el conjunto </a:t>
            </a:r>
            <a:r>
              <a:rPr lang="es-MX" sz="2800" b="1" dirty="0">
                <a:solidFill>
                  <a:srgbClr val="FF0000"/>
                </a:solidFill>
              </a:rPr>
              <a:t>e</a:t>
            </a:r>
            <a:r>
              <a:rPr lang="es-MX" sz="2800" dirty="0"/>
              <a:t>) y los 3 electrones finales quedan desapareados y ocupan orbitales  moleculares </a:t>
            </a:r>
            <a:r>
              <a:rPr lang="es-MX" sz="2800" b="1" dirty="0">
                <a:solidFill>
                  <a:srgbClr val="FF0000"/>
                </a:solidFill>
              </a:rPr>
              <a:t>t</a:t>
            </a:r>
            <a:r>
              <a:rPr lang="es-MX" sz="2800" b="1" baseline="-25000" dirty="0">
                <a:solidFill>
                  <a:srgbClr val="FF0000"/>
                </a:solidFill>
              </a:rPr>
              <a:t>2</a:t>
            </a:r>
            <a:r>
              <a:rPr lang="es-MX" sz="2800" dirty="0"/>
              <a:t> que son de </a:t>
            </a:r>
            <a:r>
              <a:rPr lang="es-MX" sz="2800" dirty="0" err="1"/>
              <a:t>antienlace</a:t>
            </a:r>
            <a:r>
              <a:rPr lang="es-MX" sz="2800" dirty="0"/>
              <a:t>.</a:t>
            </a:r>
            <a:r>
              <a:rPr lang="es-MX" sz="2800" b="1" dirty="0"/>
              <a:t> </a:t>
            </a:r>
          </a:p>
        </p:txBody>
      </p:sp>
      <p:sp>
        <p:nvSpPr>
          <p:cNvPr id="100357" name="Text Box 5"/>
          <p:cNvSpPr txBox="1">
            <a:spLocks noChangeArrowheads="1"/>
          </p:cNvSpPr>
          <p:nvPr/>
        </p:nvSpPr>
        <p:spPr bwMode="auto">
          <a:xfrm>
            <a:off x="1763713" y="260350"/>
            <a:ext cx="6911975" cy="762000"/>
          </a:xfrm>
          <a:prstGeom prst="rect">
            <a:avLst/>
          </a:prstGeom>
          <a:noFill/>
          <a:ln w="9525">
            <a:noFill/>
            <a:miter lim="800000"/>
            <a:headEnd/>
            <a:tailEnd/>
          </a:ln>
          <a:effectLst/>
        </p:spPr>
        <p:txBody>
          <a:bodyPr>
            <a:spAutoFit/>
          </a:bodyPr>
          <a:lstStyle/>
          <a:p>
            <a:pPr>
              <a:spcBef>
                <a:spcPct val="50000"/>
              </a:spcBef>
            </a:pPr>
            <a:r>
              <a:rPr lang="es-MX" sz="4400" b="1" dirty="0"/>
              <a:t>Complejo tetraédrico</a:t>
            </a:r>
            <a:endParaRPr lang="es-ES" sz="4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4294967295"/>
          </p:nvPr>
        </p:nvSpPr>
        <p:spPr>
          <a:xfrm>
            <a:off x="285752" y="2781300"/>
            <a:ext cx="2714612" cy="2736850"/>
          </a:xfrm>
        </p:spPr>
        <p:txBody>
          <a:bodyPr/>
          <a:lstStyle/>
          <a:p>
            <a:pPr marL="0" indent="0">
              <a:buFont typeface="Wingdings" pitchFamily="2" charset="2"/>
              <a:buNone/>
            </a:pPr>
            <a:r>
              <a:rPr lang="es-MX" sz="2600" dirty="0"/>
              <a:t>Diagrama </a:t>
            </a:r>
          </a:p>
          <a:p>
            <a:pPr marL="0" indent="0">
              <a:buFont typeface="Wingdings" pitchFamily="2" charset="2"/>
              <a:buNone/>
            </a:pPr>
            <a:r>
              <a:rPr lang="es-MX" sz="2600" dirty="0"/>
              <a:t>de orbitales moleculares </a:t>
            </a:r>
            <a:r>
              <a:rPr lang="el-GR" sz="2600" b="1" dirty="0">
                <a:solidFill>
                  <a:srgbClr val="FF0000"/>
                </a:solidFill>
                <a:cs typeface="Arial" charset="0"/>
              </a:rPr>
              <a:t>σ</a:t>
            </a:r>
            <a:r>
              <a:rPr lang="es-MX" sz="2600" dirty="0">
                <a:cs typeface="Arial" charset="0"/>
              </a:rPr>
              <a:t> </a:t>
            </a:r>
          </a:p>
          <a:p>
            <a:pPr marL="0" indent="0">
              <a:buFont typeface="Wingdings" pitchFamily="2" charset="2"/>
              <a:buNone/>
            </a:pPr>
            <a:r>
              <a:rPr lang="es-MX" sz="2600" dirty="0">
                <a:cs typeface="Arial" charset="0"/>
              </a:rPr>
              <a:t>de un complejo tetraédrico.</a:t>
            </a:r>
            <a:endParaRPr lang="el-GR" sz="2600" dirty="0"/>
          </a:p>
        </p:txBody>
      </p:sp>
      <p:pic>
        <p:nvPicPr>
          <p:cNvPr id="98309" name="Picture 5"/>
          <p:cNvPicPr>
            <a:picLocks noChangeAspect="1" noChangeArrowheads="1"/>
          </p:cNvPicPr>
          <p:nvPr/>
        </p:nvPicPr>
        <p:blipFill>
          <a:blip r:embed="rId2">
            <a:lum contrast="30000"/>
          </a:blip>
          <a:srcRect/>
          <a:stretch>
            <a:fillRect/>
          </a:stretch>
        </p:blipFill>
        <p:spPr bwMode="auto">
          <a:xfrm>
            <a:off x="2906644" y="858385"/>
            <a:ext cx="5594446" cy="5639576"/>
          </a:xfrm>
          <a:prstGeom prst="rect">
            <a:avLst/>
          </a:prstGeom>
          <a:noFill/>
          <a:ln w="9525" algn="ctr">
            <a:noFill/>
            <a:miter lim="800000"/>
            <a:headEnd/>
            <a:tailEnd/>
          </a:ln>
          <a:effectLst/>
        </p:spPr>
      </p:pic>
      <p:sp>
        <p:nvSpPr>
          <p:cNvPr id="98310" name="Text Box 6"/>
          <p:cNvSpPr txBox="1">
            <a:spLocks noChangeArrowheads="1"/>
          </p:cNvSpPr>
          <p:nvPr/>
        </p:nvSpPr>
        <p:spPr bwMode="auto">
          <a:xfrm>
            <a:off x="1089049" y="139463"/>
            <a:ext cx="5626091" cy="646331"/>
          </a:xfrm>
          <a:prstGeom prst="rect">
            <a:avLst/>
          </a:prstGeom>
          <a:noFill/>
          <a:ln w="9525">
            <a:noFill/>
            <a:miter lim="800000"/>
            <a:headEnd/>
            <a:tailEnd/>
          </a:ln>
          <a:effectLst/>
        </p:spPr>
        <p:txBody>
          <a:bodyPr wrap="square">
            <a:spAutoFit/>
          </a:bodyPr>
          <a:lstStyle/>
          <a:p>
            <a:pPr>
              <a:spcBef>
                <a:spcPct val="50000"/>
              </a:spcBef>
            </a:pPr>
            <a:r>
              <a:rPr lang="es-MX" sz="3600" b="1" dirty="0"/>
              <a:t>Complejo tetraédrico</a:t>
            </a:r>
            <a:endParaRPr lang="es-ES" sz="36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428596" y="2565400"/>
            <a:ext cx="8374062" cy="1439863"/>
          </a:xfrm>
          <a:noFill/>
          <a:ln/>
        </p:spPr>
        <p:txBody>
          <a:bodyPr/>
          <a:lstStyle/>
          <a:p>
            <a:pPr algn="ctr"/>
            <a:r>
              <a:rPr lang="es-MX" b="1" dirty="0">
                <a:solidFill>
                  <a:srgbClr val="FF0000"/>
                </a:solidFill>
              </a:rPr>
              <a:t>Orbitales Moleculares de un complejo plano-cuadrado.</a:t>
            </a:r>
            <a:endParaRPr lang="es-ES" b="1" dirty="0">
              <a:solidFill>
                <a:srgbClr val="FF0000"/>
              </a:solidFill>
            </a:endParaRPr>
          </a:p>
        </p:txBody>
      </p:sp>
      <p:sp>
        <p:nvSpPr>
          <p:cNvPr id="101379" name="Line 3"/>
          <p:cNvSpPr>
            <a:spLocks noChangeShapeType="1"/>
          </p:cNvSpPr>
          <p:nvPr/>
        </p:nvSpPr>
        <p:spPr bwMode="auto">
          <a:xfrm>
            <a:off x="1258888" y="2276475"/>
            <a:ext cx="6626225" cy="0"/>
          </a:xfrm>
          <a:prstGeom prst="line">
            <a:avLst/>
          </a:prstGeom>
          <a:noFill/>
          <a:ln w="57150">
            <a:solidFill>
              <a:srgbClr val="FF0000"/>
            </a:solidFill>
            <a:round/>
            <a:headEnd/>
            <a:tailEnd/>
          </a:ln>
          <a:effectLst/>
        </p:spPr>
        <p:txBody>
          <a:bodyPr/>
          <a:lstStyle/>
          <a:p>
            <a:endParaRPr lang="en-US"/>
          </a:p>
        </p:txBody>
      </p:sp>
      <p:sp>
        <p:nvSpPr>
          <p:cNvPr id="101380" name="Line 4"/>
          <p:cNvSpPr>
            <a:spLocks noChangeShapeType="1"/>
          </p:cNvSpPr>
          <p:nvPr/>
        </p:nvSpPr>
        <p:spPr bwMode="auto">
          <a:xfrm>
            <a:off x="1258888" y="4581525"/>
            <a:ext cx="6626225" cy="0"/>
          </a:xfrm>
          <a:prstGeom prst="line">
            <a:avLst/>
          </a:prstGeom>
          <a:noFill/>
          <a:ln w="57150">
            <a:solidFill>
              <a:srgbClr val="FF0000"/>
            </a:solidFill>
            <a:round/>
            <a:headEnd/>
            <a:tailEnd/>
          </a:ln>
          <a:effectLst/>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2"/>
          <a:srcRect/>
          <a:stretch>
            <a:fillRect/>
          </a:stretch>
        </p:blipFill>
        <p:spPr bwMode="auto">
          <a:xfrm>
            <a:off x="214315" y="2374597"/>
            <a:ext cx="8715403" cy="3254432"/>
          </a:xfrm>
          <a:prstGeom prst="rect">
            <a:avLst/>
          </a:prstGeom>
          <a:noFill/>
          <a:ln w="9525">
            <a:noFill/>
            <a:miter lim="800000"/>
            <a:headEnd/>
            <a:tailEnd/>
          </a:ln>
          <a:effectLst/>
        </p:spPr>
      </p:pic>
      <p:sp>
        <p:nvSpPr>
          <p:cNvPr id="4" name="3 CuadroTexto"/>
          <p:cNvSpPr txBox="1"/>
          <p:nvPr/>
        </p:nvSpPr>
        <p:spPr>
          <a:xfrm>
            <a:off x="2000232" y="428604"/>
            <a:ext cx="5357850" cy="646331"/>
          </a:xfrm>
          <a:prstGeom prst="rect">
            <a:avLst/>
          </a:prstGeom>
          <a:noFill/>
        </p:spPr>
        <p:txBody>
          <a:bodyPr wrap="square" rtlCol="0">
            <a:spAutoFit/>
          </a:bodyPr>
          <a:lstStyle/>
          <a:p>
            <a:r>
              <a:rPr lang="en-US" sz="3600" dirty="0" err="1">
                <a:solidFill>
                  <a:srgbClr val="FF0000"/>
                </a:solidFill>
              </a:rPr>
              <a:t>Tabla</a:t>
            </a:r>
            <a:r>
              <a:rPr lang="en-US" sz="3600" dirty="0">
                <a:solidFill>
                  <a:srgbClr val="FF0000"/>
                </a:solidFill>
              </a:rPr>
              <a:t> de </a:t>
            </a:r>
            <a:r>
              <a:rPr lang="en-US" sz="3600" dirty="0" err="1">
                <a:solidFill>
                  <a:srgbClr val="FF0000"/>
                </a:solidFill>
              </a:rPr>
              <a:t>Caracteres</a:t>
            </a:r>
            <a:r>
              <a:rPr lang="en-US" sz="3600" dirty="0">
                <a:solidFill>
                  <a:srgbClr val="FF0000"/>
                </a:solidFill>
              </a:rPr>
              <a:t> </a:t>
            </a:r>
            <a:r>
              <a:rPr lang="en-US" sz="3600" i="1" dirty="0">
                <a:solidFill>
                  <a:srgbClr val="FF0000"/>
                </a:solidFill>
              </a:rPr>
              <a:t>D</a:t>
            </a:r>
            <a:r>
              <a:rPr lang="en-US" sz="3600" i="1" baseline="-25000" dirty="0">
                <a:solidFill>
                  <a:srgbClr val="FF0000"/>
                </a:solidFill>
              </a:rPr>
              <a:t>4h</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428596" y="1214422"/>
            <a:ext cx="8424863" cy="5005388"/>
          </a:xfrm>
          <a:prstGeom prst="rect">
            <a:avLst/>
          </a:prstGeom>
          <a:noFill/>
          <a:ln w="9525" algn="ctr">
            <a:noFill/>
            <a:miter lim="800000"/>
            <a:headEnd/>
            <a:tailEnd/>
          </a:ln>
          <a:effectLst/>
        </p:spPr>
        <p:txBody>
          <a:bodyPr anchor="ctr">
            <a:spAutoFit/>
          </a:bodyPr>
          <a:lstStyle/>
          <a:p>
            <a:pPr algn="just">
              <a:spcBef>
                <a:spcPct val="50000"/>
              </a:spcBef>
            </a:pPr>
            <a:r>
              <a:rPr lang="es-MX" sz="2800" dirty="0"/>
              <a:t>Muchos complejos </a:t>
            </a:r>
            <a:r>
              <a:rPr lang="es-MX" sz="2800" dirty="0" err="1"/>
              <a:t>tetracoodinados</a:t>
            </a:r>
            <a:r>
              <a:rPr lang="es-MX" sz="2800" dirty="0"/>
              <a:t> adoptan una geometría cuadrada plana la cual para cuatro </a:t>
            </a:r>
            <a:r>
              <a:rPr lang="es-MX" sz="2800" dirty="0" err="1"/>
              <a:t>ligantes</a:t>
            </a:r>
            <a:r>
              <a:rPr lang="es-MX" sz="2800" dirty="0"/>
              <a:t> idénticos da simetría </a:t>
            </a:r>
            <a:r>
              <a:rPr lang="es-MX" sz="2800" b="1" dirty="0">
                <a:solidFill>
                  <a:srgbClr val="FF0000"/>
                </a:solidFill>
              </a:rPr>
              <a:t>D</a:t>
            </a:r>
            <a:r>
              <a:rPr lang="es-MX" sz="2800" b="1" baseline="-25000" dirty="0">
                <a:solidFill>
                  <a:srgbClr val="FF0000"/>
                </a:solidFill>
              </a:rPr>
              <a:t>4h</a:t>
            </a:r>
            <a:r>
              <a:rPr lang="es-MX" sz="2800" b="1" dirty="0"/>
              <a:t>.</a:t>
            </a:r>
          </a:p>
          <a:p>
            <a:pPr algn="just">
              <a:spcBef>
                <a:spcPct val="50000"/>
              </a:spcBef>
            </a:pPr>
            <a:r>
              <a:rPr lang="es-MX" sz="2800" dirty="0"/>
              <a:t>En este caso  el nivel metálico </a:t>
            </a:r>
            <a:r>
              <a:rPr lang="es-MX" sz="2800" b="1" i="1" dirty="0">
                <a:solidFill>
                  <a:srgbClr val="FF0000"/>
                </a:solidFill>
              </a:rPr>
              <a:t>d</a:t>
            </a:r>
            <a:r>
              <a:rPr lang="es-MX" sz="2800" dirty="0"/>
              <a:t> se divide en orbitales</a:t>
            </a:r>
          </a:p>
          <a:p>
            <a:pPr algn="just">
              <a:spcBef>
                <a:spcPct val="50000"/>
              </a:spcBef>
            </a:pPr>
            <a:r>
              <a:rPr lang="es-MX" sz="2800" dirty="0"/>
              <a:t>Los orbitales </a:t>
            </a:r>
            <a:r>
              <a:rPr lang="es-MX" sz="2800" b="1" i="1" dirty="0">
                <a:solidFill>
                  <a:srgbClr val="FF0000"/>
                </a:solidFill>
              </a:rPr>
              <a:t>p</a:t>
            </a:r>
            <a:r>
              <a:rPr lang="es-MX" sz="2800" dirty="0"/>
              <a:t> también pierden su degeneración y aparecen como </a:t>
            </a:r>
          </a:p>
          <a:p>
            <a:pPr algn="just">
              <a:spcBef>
                <a:spcPct val="50000"/>
              </a:spcBef>
            </a:pPr>
            <a:r>
              <a:rPr lang="es-MX" sz="2800" dirty="0"/>
              <a:t>Los cuatro </a:t>
            </a:r>
            <a:r>
              <a:rPr lang="es-MX" sz="2800" dirty="0" err="1"/>
              <a:t>ligantes</a:t>
            </a:r>
            <a:r>
              <a:rPr lang="es-MX" sz="2800" dirty="0"/>
              <a:t> que se orientan sobre los ejes x e y dan lugar a orbitales del </a:t>
            </a:r>
            <a:r>
              <a:rPr lang="es-MX" sz="2800" b="1" dirty="0">
                <a:solidFill>
                  <a:srgbClr val="FF0000"/>
                </a:solidFill>
              </a:rPr>
              <a:t>GOL</a:t>
            </a:r>
            <a:r>
              <a:rPr lang="es-MX" sz="2800" dirty="0"/>
              <a:t> con simetría </a:t>
            </a:r>
            <a:r>
              <a:rPr lang="es-MX" sz="2800" b="1" dirty="0">
                <a:solidFill>
                  <a:srgbClr val="FF0000"/>
                </a:solidFill>
              </a:rPr>
              <a:t>a</a:t>
            </a:r>
            <a:r>
              <a:rPr lang="es-MX" sz="2800" b="1" baseline="-25000" dirty="0">
                <a:solidFill>
                  <a:srgbClr val="FF0000"/>
                </a:solidFill>
              </a:rPr>
              <a:t>1g</a:t>
            </a:r>
            <a:r>
              <a:rPr lang="es-MX" sz="2800" dirty="0"/>
              <a:t>, </a:t>
            </a:r>
            <a:r>
              <a:rPr lang="es-MX" sz="2800" b="1" dirty="0">
                <a:solidFill>
                  <a:srgbClr val="FF0000"/>
                </a:solidFill>
              </a:rPr>
              <a:t>b</a:t>
            </a:r>
            <a:r>
              <a:rPr lang="es-MX" sz="2800" b="1" baseline="-25000" dirty="0">
                <a:solidFill>
                  <a:srgbClr val="FF0000"/>
                </a:solidFill>
              </a:rPr>
              <a:t>1g</a:t>
            </a:r>
            <a:r>
              <a:rPr lang="es-MX" sz="2800" dirty="0"/>
              <a:t> y </a:t>
            </a:r>
            <a:r>
              <a:rPr lang="es-MX" sz="2800" b="1" dirty="0" err="1">
                <a:solidFill>
                  <a:srgbClr val="FF0000"/>
                </a:solidFill>
              </a:rPr>
              <a:t>e</a:t>
            </a:r>
            <a:r>
              <a:rPr lang="es-MX" sz="2800" b="1" baseline="-25000" dirty="0" err="1">
                <a:solidFill>
                  <a:srgbClr val="FF0000"/>
                </a:solidFill>
              </a:rPr>
              <a:t>u</a:t>
            </a:r>
            <a:r>
              <a:rPr lang="es-MX" sz="2800" dirty="0"/>
              <a:t>.</a:t>
            </a:r>
            <a:r>
              <a:rPr lang="es-MX" sz="2800" b="1" dirty="0"/>
              <a:t> </a:t>
            </a:r>
            <a:endParaRPr lang="es-MX" sz="2800" dirty="0"/>
          </a:p>
        </p:txBody>
      </p:sp>
      <p:graphicFrame>
        <p:nvGraphicFramePr>
          <p:cNvPr id="102405" name="Object 5"/>
          <p:cNvGraphicFramePr>
            <a:graphicFrameLocks noGrp="1" noChangeAspect="1"/>
          </p:cNvGraphicFramePr>
          <p:nvPr>
            <p:ph sz="half" idx="4294967295"/>
          </p:nvPr>
        </p:nvGraphicFramePr>
        <p:xfrm>
          <a:off x="2122508" y="3214686"/>
          <a:ext cx="5378450" cy="569913"/>
        </p:xfrm>
        <a:graphic>
          <a:graphicData uri="http://schemas.openxmlformats.org/presentationml/2006/ole">
            <mc:AlternateContent xmlns:mc="http://schemas.openxmlformats.org/markup-compatibility/2006">
              <mc:Choice xmlns:v="urn:schemas-microsoft-com:vml" Requires="v">
                <p:oleObj spid="_x0000_s56330" name="Ecuación" r:id="rId3" imgW="2514600" imgH="266400" progId="Equation.3">
                  <p:embed/>
                </p:oleObj>
              </mc:Choice>
              <mc:Fallback>
                <p:oleObj name="Ecuación" r:id="rId3" imgW="2514600" imgH="266400" progId="Equation.3">
                  <p:embed/>
                  <p:pic>
                    <p:nvPicPr>
                      <p:cNvPr id="0" name="Picture 2"/>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122508" y="3214686"/>
                        <a:ext cx="5378450"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6" name="Object 6"/>
          <p:cNvGraphicFramePr>
            <a:graphicFrameLocks noGrp="1" noChangeAspect="1"/>
          </p:cNvGraphicFramePr>
          <p:nvPr>
            <p:ph sz="half" idx="4294967295"/>
          </p:nvPr>
        </p:nvGraphicFramePr>
        <p:xfrm>
          <a:off x="3082933" y="4214818"/>
          <a:ext cx="2703513" cy="558800"/>
        </p:xfrm>
        <a:graphic>
          <a:graphicData uri="http://schemas.openxmlformats.org/presentationml/2006/ole">
            <mc:AlternateContent xmlns:mc="http://schemas.openxmlformats.org/markup-compatibility/2006">
              <mc:Choice xmlns:v="urn:schemas-microsoft-com:vml" Requires="v">
                <p:oleObj spid="_x0000_s56331" name="Equation" r:id="rId5" imgW="1168200" imgH="241200" progId="Equation.3">
                  <p:embed/>
                </p:oleObj>
              </mc:Choice>
              <mc:Fallback>
                <p:oleObj name="Equation" r:id="rId5" imgW="1168200" imgH="241200" progId="Equation.3">
                  <p:embed/>
                  <p:pic>
                    <p:nvPicPr>
                      <p:cNvPr id="0" name="Picture 3"/>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3082933" y="4214818"/>
                        <a:ext cx="270351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8" name="Text Box 8"/>
          <p:cNvSpPr txBox="1">
            <a:spLocks noChangeArrowheads="1"/>
          </p:cNvSpPr>
          <p:nvPr/>
        </p:nvSpPr>
        <p:spPr bwMode="auto">
          <a:xfrm>
            <a:off x="1357290" y="214290"/>
            <a:ext cx="6769100" cy="646331"/>
          </a:xfrm>
          <a:prstGeom prst="rect">
            <a:avLst/>
          </a:prstGeom>
          <a:noFill/>
          <a:ln w="9525">
            <a:noFill/>
            <a:miter lim="800000"/>
            <a:headEnd/>
            <a:tailEnd/>
          </a:ln>
          <a:effectLst/>
        </p:spPr>
        <p:txBody>
          <a:bodyPr>
            <a:spAutoFit/>
          </a:bodyPr>
          <a:lstStyle/>
          <a:p>
            <a:pPr>
              <a:spcBef>
                <a:spcPct val="50000"/>
              </a:spcBef>
            </a:pPr>
            <a:r>
              <a:rPr lang="es-MX" sz="3600" b="1" dirty="0"/>
              <a:t>Complejo Plano Cuadrado</a:t>
            </a:r>
            <a:endParaRPr lang="es-ES" sz="3600" b="1" dirty="0">
              <a:solidFill>
                <a:srgbClr val="6633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58775" y="3865563"/>
            <a:ext cx="8424863" cy="519112"/>
          </a:xfrm>
          <a:prstGeom prst="rect">
            <a:avLst/>
          </a:prstGeom>
          <a:noFill/>
          <a:ln w="9525" algn="ctr">
            <a:noFill/>
            <a:miter lim="800000"/>
            <a:headEnd/>
            <a:tailEnd/>
          </a:ln>
          <a:effectLst/>
        </p:spPr>
        <p:txBody>
          <a:bodyPr anchor="ctr">
            <a:spAutoFit/>
          </a:bodyPr>
          <a:lstStyle/>
          <a:p>
            <a:pPr algn="just">
              <a:spcBef>
                <a:spcPct val="50000"/>
              </a:spcBef>
            </a:pPr>
            <a:r>
              <a:rPr lang="es-MX" sz="2800"/>
              <a:t> </a:t>
            </a:r>
          </a:p>
        </p:txBody>
      </p:sp>
      <p:sp>
        <p:nvSpPr>
          <p:cNvPr id="103427" name="Text Box 3"/>
          <p:cNvSpPr txBox="1">
            <a:spLocks noChangeArrowheads="1"/>
          </p:cNvSpPr>
          <p:nvPr/>
        </p:nvSpPr>
        <p:spPr bwMode="auto">
          <a:xfrm>
            <a:off x="1571604" y="357166"/>
            <a:ext cx="6769100" cy="646331"/>
          </a:xfrm>
          <a:prstGeom prst="rect">
            <a:avLst/>
          </a:prstGeom>
          <a:noFill/>
          <a:ln w="9525">
            <a:noFill/>
            <a:miter lim="800000"/>
            <a:headEnd/>
            <a:tailEnd/>
          </a:ln>
          <a:effectLst/>
        </p:spPr>
        <p:txBody>
          <a:bodyPr>
            <a:spAutoFit/>
          </a:bodyPr>
          <a:lstStyle/>
          <a:p>
            <a:pPr>
              <a:spcBef>
                <a:spcPct val="50000"/>
              </a:spcBef>
            </a:pPr>
            <a:r>
              <a:rPr lang="es-MX" sz="3600" b="1" dirty="0"/>
              <a:t>Complejo Plano Cuadrado</a:t>
            </a:r>
            <a:endParaRPr lang="es-ES" sz="3600" b="1" dirty="0">
              <a:solidFill>
                <a:srgbClr val="663300"/>
              </a:solidFill>
            </a:endParaRPr>
          </a:p>
        </p:txBody>
      </p:sp>
      <p:pic>
        <p:nvPicPr>
          <p:cNvPr id="103429" name="Picture 5"/>
          <p:cNvPicPr>
            <a:picLocks noGrp="1" noChangeAspect="1" noChangeArrowheads="1"/>
          </p:cNvPicPr>
          <p:nvPr>
            <p:ph idx="4294967295"/>
          </p:nvPr>
        </p:nvPicPr>
        <p:blipFill>
          <a:blip r:embed="rId2">
            <a:lum contrast="30000"/>
          </a:blip>
          <a:srcRect l="6990" t="5307" r="5813" b="930"/>
          <a:stretch>
            <a:fillRect/>
          </a:stretch>
        </p:blipFill>
        <p:spPr>
          <a:xfrm>
            <a:off x="4514851" y="1857364"/>
            <a:ext cx="4414867" cy="3899358"/>
          </a:xfrm>
        </p:spPr>
      </p:pic>
      <p:sp>
        <p:nvSpPr>
          <p:cNvPr id="103430" name="Text Box 6"/>
          <p:cNvSpPr txBox="1">
            <a:spLocks noChangeArrowheads="1"/>
          </p:cNvSpPr>
          <p:nvPr/>
        </p:nvSpPr>
        <p:spPr bwMode="auto">
          <a:xfrm>
            <a:off x="252411" y="1214422"/>
            <a:ext cx="4105275" cy="5003800"/>
          </a:xfrm>
          <a:prstGeom prst="rect">
            <a:avLst/>
          </a:prstGeom>
          <a:noFill/>
          <a:ln w="9525">
            <a:noFill/>
            <a:miter lim="800000"/>
            <a:headEnd/>
            <a:tailEnd/>
          </a:ln>
          <a:effectLst/>
        </p:spPr>
        <p:txBody>
          <a:bodyPr>
            <a:spAutoFit/>
          </a:bodyPr>
          <a:lstStyle/>
          <a:p>
            <a:pPr algn="just">
              <a:spcBef>
                <a:spcPct val="50000"/>
              </a:spcBef>
            </a:pPr>
            <a:r>
              <a:rPr lang="es-MX" sz="2800" dirty="0"/>
              <a:t>En el grupo </a:t>
            </a:r>
            <a:r>
              <a:rPr lang="es-MX" sz="2800" b="1" dirty="0">
                <a:solidFill>
                  <a:srgbClr val="FF0000"/>
                </a:solidFill>
              </a:rPr>
              <a:t>D</a:t>
            </a:r>
            <a:r>
              <a:rPr lang="es-MX" sz="2800" b="1" baseline="-25000" dirty="0">
                <a:solidFill>
                  <a:srgbClr val="FF0000"/>
                </a:solidFill>
              </a:rPr>
              <a:t>4h</a:t>
            </a:r>
            <a:r>
              <a:rPr lang="es-MX" sz="2800" dirty="0"/>
              <a:t> los orbitales </a:t>
            </a:r>
            <a:r>
              <a:rPr lang="el-GR" sz="2800" b="1" dirty="0">
                <a:solidFill>
                  <a:srgbClr val="FF0000"/>
                </a:solidFill>
                <a:cs typeface="Arial" charset="0"/>
              </a:rPr>
              <a:t>σ</a:t>
            </a:r>
            <a:r>
              <a:rPr lang="es-MX" sz="2800" dirty="0">
                <a:cs typeface="Arial" charset="0"/>
              </a:rPr>
              <a:t> de los </a:t>
            </a:r>
            <a:r>
              <a:rPr lang="es-MX" sz="2800" dirty="0" err="1">
                <a:cs typeface="Arial" charset="0"/>
              </a:rPr>
              <a:t>ligantes</a:t>
            </a:r>
            <a:r>
              <a:rPr lang="es-MX" sz="2800" dirty="0">
                <a:cs typeface="Arial" charset="0"/>
              </a:rPr>
              <a:t> se pueden agrupar según los orbitales del grupo </a:t>
            </a:r>
            <a:r>
              <a:rPr lang="es-MX" sz="2800" b="1" dirty="0">
                <a:solidFill>
                  <a:srgbClr val="FF0000"/>
                </a:solidFill>
                <a:cs typeface="Arial" charset="0"/>
              </a:rPr>
              <a:t>a</a:t>
            </a:r>
            <a:r>
              <a:rPr lang="es-MX" sz="2800" b="1" baseline="-25000" dirty="0">
                <a:solidFill>
                  <a:srgbClr val="FF0000"/>
                </a:solidFill>
                <a:cs typeface="Arial" charset="0"/>
              </a:rPr>
              <a:t>1g</a:t>
            </a:r>
            <a:r>
              <a:rPr lang="es-MX" sz="2800" b="1" dirty="0">
                <a:solidFill>
                  <a:srgbClr val="FF0000"/>
                </a:solidFill>
                <a:cs typeface="Arial" charset="0"/>
              </a:rPr>
              <a:t>+ e</a:t>
            </a:r>
            <a:r>
              <a:rPr lang="es-MX" sz="2800" b="1" baseline="-25000" dirty="0">
                <a:solidFill>
                  <a:srgbClr val="FF0000"/>
                </a:solidFill>
                <a:cs typeface="Arial" charset="0"/>
              </a:rPr>
              <a:t>g</a:t>
            </a:r>
            <a:r>
              <a:rPr lang="es-MX" sz="2800" b="1" dirty="0">
                <a:solidFill>
                  <a:srgbClr val="FF0000"/>
                </a:solidFill>
                <a:cs typeface="Arial" charset="0"/>
              </a:rPr>
              <a:t>+b</a:t>
            </a:r>
            <a:r>
              <a:rPr lang="es-MX" sz="2800" b="1" baseline="-25000" dirty="0">
                <a:solidFill>
                  <a:srgbClr val="FF0000"/>
                </a:solidFill>
                <a:cs typeface="Arial" charset="0"/>
              </a:rPr>
              <a:t>1g</a:t>
            </a:r>
          </a:p>
          <a:p>
            <a:pPr algn="just">
              <a:spcBef>
                <a:spcPct val="50000"/>
              </a:spcBef>
            </a:pPr>
            <a:r>
              <a:rPr lang="es-MX" sz="2800" dirty="0">
                <a:cs typeface="Arial" charset="0"/>
              </a:rPr>
              <a:t>Representación de los orbitales del grupo de los </a:t>
            </a:r>
            <a:r>
              <a:rPr lang="es-MX" sz="2800" dirty="0" err="1">
                <a:cs typeface="Arial" charset="0"/>
              </a:rPr>
              <a:t>ligantes</a:t>
            </a:r>
            <a:r>
              <a:rPr lang="es-MX" sz="2800" dirty="0">
                <a:cs typeface="Arial" charset="0"/>
              </a:rPr>
              <a:t> (tipo </a:t>
            </a:r>
            <a:r>
              <a:rPr lang="el-GR" sz="2800" b="1" dirty="0">
                <a:solidFill>
                  <a:srgbClr val="FF0000"/>
                </a:solidFill>
                <a:cs typeface="Arial" charset="0"/>
              </a:rPr>
              <a:t>σ</a:t>
            </a:r>
            <a:r>
              <a:rPr lang="es-MX" sz="2800" dirty="0">
                <a:cs typeface="Arial" charset="0"/>
              </a:rPr>
              <a:t>) para la geometría plano-cuadrado. </a:t>
            </a:r>
            <a:endParaRPr lang="el-GR" sz="2800" dirty="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642918"/>
            <a:ext cx="7572428" cy="5262979"/>
          </a:xfrm>
          <a:prstGeom prst="rect">
            <a:avLst/>
          </a:prstGeom>
        </p:spPr>
        <p:txBody>
          <a:bodyPr wrap="square">
            <a:spAutoFit/>
          </a:bodyPr>
          <a:lstStyle/>
          <a:p>
            <a:pPr algn="just">
              <a:buFont typeface="Wingdings" pitchFamily="2" charset="2"/>
              <a:buChar char="ü"/>
            </a:pPr>
            <a:r>
              <a:rPr lang="es-MX" sz="2400" b="1" dirty="0"/>
              <a:t>El método que generalmente se usa para el cálculo de los orbitales moleculares es la combinación lineal de orbitales atómicos (CLOA).</a:t>
            </a:r>
          </a:p>
          <a:p>
            <a:pPr algn="just"/>
            <a:endParaRPr lang="es-ES_tradnl" sz="2400" b="1" u="sng" dirty="0"/>
          </a:p>
          <a:p>
            <a:pPr algn="just">
              <a:buFont typeface="Wingdings" pitchFamily="2" charset="2"/>
              <a:buChar char="ü"/>
            </a:pPr>
            <a:r>
              <a:rPr lang="es-MX" sz="2400" b="1" dirty="0"/>
              <a:t>Al examinar la parte radial de las funciones de onda para los átomos de los ligantes y del metal se concluye que debe haber traslape de los orbitales.</a:t>
            </a:r>
          </a:p>
          <a:p>
            <a:pPr algn="just">
              <a:buFont typeface="Wingdings" pitchFamily="2" charset="2"/>
              <a:buChar char="ü"/>
            </a:pPr>
            <a:endParaRPr lang="es-MX" sz="2400" b="1" dirty="0"/>
          </a:p>
          <a:p>
            <a:pPr algn="just">
              <a:buFont typeface="Wingdings" pitchFamily="2" charset="2"/>
              <a:buChar char="ü"/>
            </a:pPr>
            <a:r>
              <a:rPr lang="es-MX" sz="2400" b="1" dirty="0"/>
              <a:t>-Evidencia indirecta del </a:t>
            </a:r>
            <a:r>
              <a:rPr lang="es-MX" sz="2400" b="1" u="sng" dirty="0"/>
              <a:t>efecto </a:t>
            </a:r>
            <a:r>
              <a:rPr lang="es-MX" sz="2400" b="1" u="sng" dirty="0" err="1"/>
              <a:t>nefelauxético</a:t>
            </a:r>
            <a:r>
              <a:rPr lang="es-MX" sz="2400" b="1" dirty="0"/>
              <a:t> (expansión de las nubes). Se ha encontrado que la repulsión entre electrones es menor en los complejos que en el ion libre. </a:t>
            </a:r>
          </a:p>
        </p:txBody>
      </p:sp>
      <p:sp>
        <p:nvSpPr>
          <p:cNvPr id="3" name="2 Marcador de número de diapositiva"/>
          <p:cNvSpPr>
            <a:spLocks noGrp="1"/>
          </p:cNvSpPr>
          <p:nvPr>
            <p:ph type="sldNum" sz="quarter" idx="12"/>
          </p:nvPr>
        </p:nvSpPr>
        <p:spPr/>
        <p:txBody>
          <a:bodyPr/>
          <a:lstStyle/>
          <a:p>
            <a:fld id="{C85176EC-901D-4338-9904-35B0C0F08CDA}" type="slidenum">
              <a:rPr lang="es-MX" smtClean="0"/>
              <a:pPr/>
              <a:t>5</a:t>
            </a:fld>
            <a:endParaRPr lang="es-MX"/>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lum contrast="48000"/>
          </a:blip>
          <a:srcRect/>
          <a:stretch>
            <a:fillRect/>
          </a:stretch>
        </p:blipFill>
        <p:spPr bwMode="auto">
          <a:xfrm>
            <a:off x="2928926" y="642918"/>
            <a:ext cx="5857916" cy="5893370"/>
          </a:xfrm>
          <a:prstGeom prst="rect">
            <a:avLst/>
          </a:prstGeom>
          <a:solidFill>
            <a:schemeClr val="accent1"/>
          </a:solidFill>
          <a:ln w="9525" algn="ctr">
            <a:noFill/>
            <a:miter lim="800000"/>
            <a:headEnd/>
            <a:tailEnd/>
          </a:ln>
          <a:effectLst/>
        </p:spPr>
      </p:pic>
      <p:sp>
        <p:nvSpPr>
          <p:cNvPr id="105477" name="Rectangle 5"/>
          <p:cNvSpPr>
            <a:spLocks noChangeArrowheads="1"/>
          </p:cNvSpPr>
          <p:nvPr/>
        </p:nvSpPr>
        <p:spPr bwMode="auto">
          <a:xfrm>
            <a:off x="214314" y="2786058"/>
            <a:ext cx="2571736" cy="2736850"/>
          </a:xfrm>
          <a:prstGeom prst="rect">
            <a:avLst/>
          </a:prstGeom>
          <a:noFill/>
          <a:ln w="9525">
            <a:noFill/>
            <a:miter lim="800000"/>
            <a:headEnd/>
            <a:tailEnd/>
          </a:ln>
          <a:effectLst/>
        </p:spPr>
        <p:txBody>
          <a:bodyPr/>
          <a:lstStyle/>
          <a:p>
            <a:pPr>
              <a:spcBef>
                <a:spcPct val="20000"/>
              </a:spcBef>
              <a:buClr>
                <a:schemeClr val="tx1"/>
              </a:buClr>
              <a:buSzPct val="70000"/>
              <a:buFont typeface="Wingdings" pitchFamily="2" charset="2"/>
              <a:buNone/>
            </a:pPr>
            <a:r>
              <a:rPr lang="es-MX" sz="2600" dirty="0">
                <a:solidFill>
                  <a:schemeClr val="tx2"/>
                </a:solidFill>
              </a:rPr>
              <a:t>Diagrama </a:t>
            </a:r>
          </a:p>
          <a:p>
            <a:pPr>
              <a:spcBef>
                <a:spcPct val="20000"/>
              </a:spcBef>
              <a:buClr>
                <a:schemeClr val="tx1"/>
              </a:buClr>
              <a:buSzPct val="70000"/>
              <a:buFont typeface="Wingdings" pitchFamily="2" charset="2"/>
              <a:buNone/>
            </a:pPr>
            <a:r>
              <a:rPr lang="es-MX" sz="2600" dirty="0">
                <a:solidFill>
                  <a:schemeClr val="tx2"/>
                </a:solidFill>
              </a:rPr>
              <a:t>de orbitales moleculares </a:t>
            </a:r>
            <a:r>
              <a:rPr lang="el-GR" sz="2600" b="1" dirty="0">
                <a:solidFill>
                  <a:srgbClr val="FF0000"/>
                </a:solidFill>
                <a:cs typeface="Arial" charset="0"/>
              </a:rPr>
              <a:t>σ</a:t>
            </a:r>
            <a:r>
              <a:rPr lang="es-MX" sz="2600" dirty="0">
                <a:solidFill>
                  <a:schemeClr val="tx2"/>
                </a:solidFill>
                <a:cs typeface="Arial" charset="0"/>
              </a:rPr>
              <a:t> </a:t>
            </a:r>
          </a:p>
          <a:p>
            <a:pPr>
              <a:spcBef>
                <a:spcPct val="20000"/>
              </a:spcBef>
              <a:buClr>
                <a:schemeClr val="tx1"/>
              </a:buClr>
              <a:buSzPct val="70000"/>
              <a:buFont typeface="Wingdings" pitchFamily="2" charset="2"/>
              <a:buNone/>
            </a:pPr>
            <a:r>
              <a:rPr lang="es-MX" sz="2600" dirty="0">
                <a:solidFill>
                  <a:schemeClr val="tx2"/>
                </a:solidFill>
                <a:cs typeface="Arial" charset="0"/>
              </a:rPr>
              <a:t>de un complejo </a:t>
            </a:r>
          </a:p>
          <a:p>
            <a:pPr>
              <a:spcBef>
                <a:spcPct val="20000"/>
              </a:spcBef>
              <a:buClr>
                <a:schemeClr val="tx1"/>
              </a:buClr>
              <a:buSzPct val="70000"/>
              <a:buFont typeface="Wingdings" pitchFamily="2" charset="2"/>
              <a:buNone/>
            </a:pPr>
            <a:r>
              <a:rPr lang="es-MX" sz="2600" dirty="0">
                <a:solidFill>
                  <a:schemeClr val="tx2"/>
                </a:solidFill>
                <a:cs typeface="Arial" charset="0"/>
              </a:rPr>
              <a:t>plano cuadrado</a:t>
            </a:r>
            <a:endParaRPr lang="el-GR" sz="2600" dirty="0">
              <a:solidFill>
                <a:schemeClr val="tx2"/>
              </a:solidFill>
            </a:endParaRPr>
          </a:p>
        </p:txBody>
      </p:sp>
      <p:sp>
        <p:nvSpPr>
          <p:cNvPr id="105478" name="Text Box 6"/>
          <p:cNvSpPr txBox="1">
            <a:spLocks noChangeArrowheads="1"/>
          </p:cNvSpPr>
          <p:nvPr/>
        </p:nvSpPr>
        <p:spPr bwMode="auto">
          <a:xfrm>
            <a:off x="1374800" y="142852"/>
            <a:ext cx="6769100" cy="646331"/>
          </a:xfrm>
          <a:prstGeom prst="rect">
            <a:avLst/>
          </a:prstGeom>
          <a:noFill/>
          <a:ln w="9525">
            <a:noFill/>
            <a:miter lim="800000"/>
            <a:headEnd/>
            <a:tailEnd/>
          </a:ln>
          <a:effectLst/>
        </p:spPr>
        <p:txBody>
          <a:bodyPr>
            <a:spAutoFit/>
          </a:bodyPr>
          <a:lstStyle/>
          <a:p>
            <a:pPr>
              <a:spcBef>
                <a:spcPct val="50000"/>
              </a:spcBef>
            </a:pPr>
            <a:r>
              <a:rPr lang="es-MX" sz="3600" b="1" dirty="0"/>
              <a:t>Complejo Plano Cuadrado</a:t>
            </a:r>
            <a:endParaRPr lang="es-ES" sz="3600" b="1" dirty="0">
              <a:solidFill>
                <a:srgbClr val="6633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lum contrast="48000"/>
          </a:blip>
          <a:srcRect/>
          <a:stretch>
            <a:fillRect/>
          </a:stretch>
        </p:blipFill>
        <p:spPr bwMode="auto">
          <a:xfrm>
            <a:off x="3000364" y="714380"/>
            <a:ext cx="6106684" cy="6143644"/>
          </a:xfrm>
          <a:prstGeom prst="rect">
            <a:avLst/>
          </a:prstGeom>
          <a:solidFill>
            <a:schemeClr val="accent1"/>
          </a:solidFill>
          <a:ln w="9525" algn="ctr">
            <a:noFill/>
            <a:miter lim="800000"/>
            <a:headEnd/>
            <a:tailEnd/>
          </a:ln>
          <a:effectLst/>
        </p:spPr>
      </p:pic>
      <p:sp>
        <p:nvSpPr>
          <p:cNvPr id="106501" name="Line 5"/>
          <p:cNvSpPr>
            <a:spLocks noChangeShapeType="1"/>
          </p:cNvSpPr>
          <p:nvPr/>
        </p:nvSpPr>
        <p:spPr bwMode="auto">
          <a:xfrm flipV="1">
            <a:off x="6300788" y="6308725"/>
            <a:ext cx="0" cy="215900"/>
          </a:xfrm>
          <a:prstGeom prst="line">
            <a:avLst/>
          </a:prstGeom>
          <a:noFill/>
          <a:ln w="9525">
            <a:solidFill>
              <a:schemeClr val="accent2"/>
            </a:solidFill>
            <a:round/>
            <a:headEnd/>
            <a:tailEnd type="triangle" w="med" len="med"/>
          </a:ln>
          <a:effectLst/>
        </p:spPr>
        <p:txBody>
          <a:bodyPr/>
          <a:lstStyle/>
          <a:p>
            <a:endParaRPr lang="en-US"/>
          </a:p>
        </p:txBody>
      </p:sp>
      <p:sp>
        <p:nvSpPr>
          <p:cNvPr id="106502" name="Line 6"/>
          <p:cNvSpPr>
            <a:spLocks noChangeShapeType="1"/>
          </p:cNvSpPr>
          <p:nvPr/>
        </p:nvSpPr>
        <p:spPr bwMode="auto">
          <a:xfrm flipV="1">
            <a:off x="5867400" y="3933825"/>
            <a:ext cx="0" cy="215900"/>
          </a:xfrm>
          <a:prstGeom prst="line">
            <a:avLst/>
          </a:prstGeom>
          <a:noFill/>
          <a:ln w="9525">
            <a:solidFill>
              <a:srgbClr val="FF0000"/>
            </a:solidFill>
            <a:round/>
            <a:headEnd/>
            <a:tailEnd type="triangle" w="med" len="med"/>
          </a:ln>
          <a:effectLst/>
        </p:spPr>
        <p:txBody>
          <a:bodyPr/>
          <a:lstStyle/>
          <a:p>
            <a:endParaRPr lang="en-US"/>
          </a:p>
        </p:txBody>
      </p:sp>
      <p:sp>
        <p:nvSpPr>
          <p:cNvPr id="106503" name="Line 7"/>
          <p:cNvSpPr>
            <a:spLocks noChangeShapeType="1"/>
          </p:cNvSpPr>
          <p:nvPr/>
        </p:nvSpPr>
        <p:spPr bwMode="auto">
          <a:xfrm flipV="1">
            <a:off x="6300788" y="5805488"/>
            <a:ext cx="0" cy="215900"/>
          </a:xfrm>
          <a:prstGeom prst="line">
            <a:avLst/>
          </a:prstGeom>
          <a:noFill/>
          <a:ln w="9525">
            <a:solidFill>
              <a:schemeClr val="accent2"/>
            </a:solidFill>
            <a:round/>
            <a:headEnd/>
            <a:tailEnd type="triangle" w="med" len="med"/>
          </a:ln>
          <a:effectLst/>
        </p:spPr>
        <p:txBody>
          <a:bodyPr/>
          <a:lstStyle/>
          <a:p>
            <a:endParaRPr lang="en-US"/>
          </a:p>
        </p:txBody>
      </p:sp>
      <p:sp>
        <p:nvSpPr>
          <p:cNvPr id="106504" name="Line 8"/>
          <p:cNvSpPr>
            <a:spLocks noChangeShapeType="1"/>
          </p:cNvSpPr>
          <p:nvPr/>
        </p:nvSpPr>
        <p:spPr bwMode="auto">
          <a:xfrm flipV="1">
            <a:off x="6084888" y="5300663"/>
            <a:ext cx="0" cy="215900"/>
          </a:xfrm>
          <a:prstGeom prst="line">
            <a:avLst/>
          </a:prstGeom>
          <a:noFill/>
          <a:ln w="9525">
            <a:solidFill>
              <a:schemeClr val="accent2"/>
            </a:solidFill>
            <a:round/>
            <a:headEnd/>
            <a:tailEnd type="triangle" w="med" len="med"/>
          </a:ln>
          <a:effectLst/>
        </p:spPr>
        <p:txBody>
          <a:bodyPr/>
          <a:lstStyle/>
          <a:p>
            <a:endParaRPr lang="en-US"/>
          </a:p>
        </p:txBody>
      </p:sp>
      <p:sp>
        <p:nvSpPr>
          <p:cNvPr id="106505" name="Line 9"/>
          <p:cNvSpPr>
            <a:spLocks noChangeShapeType="1"/>
          </p:cNvSpPr>
          <p:nvPr/>
        </p:nvSpPr>
        <p:spPr bwMode="auto">
          <a:xfrm flipV="1">
            <a:off x="6588125" y="5300663"/>
            <a:ext cx="0" cy="215900"/>
          </a:xfrm>
          <a:prstGeom prst="line">
            <a:avLst/>
          </a:prstGeom>
          <a:noFill/>
          <a:ln w="9525">
            <a:solidFill>
              <a:schemeClr val="accent2"/>
            </a:solidFill>
            <a:round/>
            <a:headEnd/>
            <a:tailEnd type="triangle" w="med" len="med"/>
          </a:ln>
          <a:effectLst/>
        </p:spPr>
        <p:txBody>
          <a:bodyPr/>
          <a:lstStyle/>
          <a:p>
            <a:endParaRPr lang="en-US"/>
          </a:p>
        </p:txBody>
      </p:sp>
      <p:sp>
        <p:nvSpPr>
          <p:cNvPr id="106506" name="Line 10"/>
          <p:cNvSpPr>
            <a:spLocks noChangeShapeType="1"/>
          </p:cNvSpPr>
          <p:nvPr/>
        </p:nvSpPr>
        <p:spPr bwMode="auto">
          <a:xfrm flipV="1">
            <a:off x="6443663" y="3933825"/>
            <a:ext cx="0" cy="215900"/>
          </a:xfrm>
          <a:prstGeom prst="line">
            <a:avLst/>
          </a:prstGeom>
          <a:noFill/>
          <a:ln w="9525">
            <a:solidFill>
              <a:srgbClr val="FF0000"/>
            </a:solidFill>
            <a:round/>
            <a:headEnd/>
            <a:tailEnd type="triangle" w="med" len="med"/>
          </a:ln>
          <a:effectLst/>
        </p:spPr>
        <p:txBody>
          <a:bodyPr/>
          <a:lstStyle/>
          <a:p>
            <a:endParaRPr lang="en-US"/>
          </a:p>
        </p:txBody>
      </p:sp>
      <p:sp>
        <p:nvSpPr>
          <p:cNvPr id="106507" name="Line 11"/>
          <p:cNvSpPr>
            <a:spLocks noChangeShapeType="1"/>
          </p:cNvSpPr>
          <p:nvPr/>
        </p:nvSpPr>
        <p:spPr bwMode="auto">
          <a:xfrm flipV="1">
            <a:off x="6877050" y="3933825"/>
            <a:ext cx="0" cy="215900"/>
          </a:xfrm>
          <a:prstGeom prst="line">
            <a:avLst/>
          </a:prstGeom>
          <a:noFill/>
          <a:ln w="9525">
            <a:solidFill>
              <a:srgbClr val="FF0000"/>
            </a:solidFill>
            <a:round/>
            <a:headEnd/>
            <a:tailEnd type="triangle" w="med" len="med"/>
          </a:ln>
          <a:effectLst/>
        </p:spPr>
        <p:txBody>
          <a:bodyPr/>
          <a:lstStyle/>
          <a:p>
            <a:endParaRPr lang="en-US"/>
          </a:p>
        </p:txBody>
      </p:sp>
      <p:sp>
        <p:nvSpPr>
          <p:cNvPr id="106508" name="Line 12"/>
          <p:cNvSpPr>
            <a:spLocks noChangeShapeType="1"/>
          </p:cNvSpPr>
          <p:nvPr/>
        </p:nvSpPr>
        <p:spPr bwMode="auto">
          <a:xfrm flipV="1">
            <a:off x="6372225" y="3284538"/>
            <a:ext cx="0" cy="215900"/>
          </a:xfrm>
          <a:prstGeom prst="line">
            <a:avLst/>
          </a:prstGeom>
          <a:noFill/>
          <a:ln w="9525">
            <a:solidFill>
              <a:srgbClr val="FF0000"/>
            </a:solidFill>
            <a:round/>
            <a:headEnd/>
            <a:tailEnd type="triangle" w="med" len="med"/>
          </a:ln>
          <a:effectLst/>
        </p:spPr>
        <p:txBody>
          <a:bodyPr/>
          <a:lstStyle/>
          <a:p>
            <a:endParaRPr lang="en-US"/>
          </a:p>
        </p:txBody>
      </p:sp>
      <p:sp>
        <p:nvSpPr>
          <p:cNvPr id="106509" name="Line 13"/>
          <p:cNvSpPr>
            <a:spLocks noChangeShapeType="1"/>
          </p:cNvSpPr>
          <p:nvPr/>
        </p:nvSpPr>
        <p:spPr bwMode="auto">
          <a:xfrm>
            <a:off x="6516688" y="6308725"/>
            <a:ext cx="0" cy="215900"/>
          </a:xfrm>
          <a:prstGeom prst="line">
            <a:avLst/>
          </a:prstGeom>
          <a:noFill/>
          <a:ln w="9525">
            <a:solidFill>
              <a:schemeClr val="accent2"/>
            </a:solidFill>
            <a:round/>
            <a:headEnd/>
            <a:tailEnd type="triangle" w="med" len="med"/>
          </a:ln>
          <a:effectLst/>
        </p:spPr>
        <p:txBody>
          <a:bodyPr/>
          <a:lstStyle/>
          <a:p>
            <a:endParaRPr lang="en-US"/>
          </a:p>
        </p:txBody>
      </p:sp>
      <p:sp>
        <p:nvSpPr>
          <p:cNvPr id="106510" name="Line 14"/>
          <p:cNvSpPr>
            <a:spLocks noChangeShapeType="1"/>
          </p:cNvSpPr>
          <p:nvPr/>
        </p:nvSpPr>
        <p:spPr bwMode="auto">
          <a:xfrm>
            <a:off x="6516688" y="5805488"/>
            <a:ext cx="0" cy="215900"/>
          </a:xfrm>
          <a:prstGeom prst="line">
            <a:avLst/>
          </a:prstGeom>
          <a:noFill/>
          <a:ln w="9525">
            <a:solidFill>
              <a:schemeClr val="accent2"/>
            </a:solidFill>
            <a:round/>
            <a:headEnd/>
            <a:tailEnd type="triangle" w="med" len="med"/>
          </a:ln>
          <a:effectLst/>
        </p:spPr>
        <p:txBody>
          <a:bodyPr/>
          <a:lstStyle/>
          <a:p>
            <a:endParaRPr lang="en-US"/>
          </a:p>
        </p:txBody>
      </p:sp>
      <p:sp>
        <p:nvSpPr>
          <p:cNvPr id="106511" name="Line 15"/>
          <p:cNvSpPr>
            <a:spLocks noChangeShapeType="1"/>
          </p:cNvSpPr>
          <p:nvPr/>
        </p:nvSpPr>
        <p:spPr bwMode="auto">
          <a:xfrm>
            <a:off x="6227763" y="5373688"/>
            <a:ext cx="0" cy="215900"/>
          </a:xfrm>
          <a:prstGeom prst="line">
            <a:avLst/>
          </a:prstGeom>
          <a:noFill/>
          <a:ln w="9525">
            <a:solidFill>
              <a:schemeClr val="accent2"/>
            </a:solidFill>
            <a:round/>
            <a:headEnd/>
            <a:tailEnd type="triangle" w="med" len="med"/>
          </a:ln>
          <a:effectLst/>
        </p:spPr>
        <p:txBody>
          <a:bodyPr/>
          <a:lstStyle/>
          <a:p>
            <a:endParaRPr lang="en-US"/>
          </a:p>
        </p:txBody>
      </p:sp>
      <p:sp>
        <p:nvSpPr>
          <p:cNvPr id="106512" name="Line 16"/>
          <p:cNvSpPr>
            <a:spLocks noChangeShapeType="1"/>
          </p:cNvSpPr>
          <p:nvPr/>
        </p:nvSpPr>
        <p:spPr bwMode="auto">
          <a:xfrm>
            <a:off x="6732588" y="5300663"/>
            <a:ext cx="0" cy="215900"/>
          </a:xfrm>
          <a:prstGeom prst="line">
            <a:avLst/>
          </a:prstGeom>
          <a:noFill/>
          <a:ln w="9525">
            <a:solidFill>
              <a:schemeClr val="accent2"/>
            </a:solidFill>
            <a:round/>
            <a:headEnd/>
            <a:tailEnd type="triangle" w="med" len="med"/>
          </a:ln>
          <a:effectLst/>
        </p:spPr>
        <p:txBody>
          <a:bodyPr/>
          <a:lstStyle/>
          <a:p>
            <a:endParaRPr lang="en-US"/>
          </a:p>
        </p:txBody>
      </p:sp>
      <p:sp>
        <p:nvSpPr>
          <p:cNvPr id="106513" name="Line 17"/>
          <p:cNvSpPr>
            <a:spLocks noChangeShapeType="1"/>
          </p:cNvSpPr>
          <p:nvPr/>
        </p:nvSpPr>
        <p:spPr bwMode="auto">
          <a:xfrm>
            <a:off x="6011863" y="4005263"/>
            <a:ext cx="0" cy="215900"/>
          </a:xfrm>
          <a:prstGeom prst="line">
            <a:avLst/>
          </a:prstGeom>
          <a:noFill/>
          <a:ln w="9525">
            <a:solidFill>
              <a:srgbClr val="FF0000"/>
            </a:solidFill>
            <a:round/>
            <a:headEnd/>
            <a:tailEnd type="triangle" w="med" len="med"/>
          </a:ln>
          <a:effectLst/>
        </p:spPr>
        <p:txBody>
          <a:bodyPr/>
          <a:lstStyle/>
          <a:p>
            <a:endParaRPr lang="en-US"/>
          </a:p>
        </p:txBody>
      </p:sp>
      <p:sp>
        <p:nvSpPr>
          <p:cNvPr id="106514" name="Line 18"/>
          <p:cNvSpPr>
            <a:spLocks noChangeShapeType="1"/>
          </p:cNvSpPr>
          <p:nvPr/>
        </p:nvSpPr>
        <p:spPr bwMode="auto">
          <a:xfrm>
            <a:off x="6588125" y="4005263"/>
            <a:ext cx="0" cy="215900"/>
          </a:xfrm>
          <a:prstGeom prst="line">
            <a:avLst/>
          </a:prstGeom>
          <a:noFill/>
          <a:ln w="9525">
            <a:solidFill>
              <a:srgbClr val="FF0000"/>
            </a:solidFill>
            <a:round/>
            <a:headEnd/>
            <a:tailEnd type="triangle" w="med" len="med"/>
          </a:ln>
          <a:effectLst/>
        </p:spPr>
        <p:txBody>
          <a:bodyPr/>
          <a:lstStyle/>
          <a:p>
            <a:endParaRPr lang="en-US"/>
          </a:p>
        </p:txBody>
      </p:sp>
      <p:sp>
        <p:nvSpPr>
          <p:cNvPr id="106515" name="Line 19"/>
          <p:cNvSpPr>
            <a:spLocks noChangeShapeType="1"/>
          </p:cNvSpPr>
          <p:nvPr/>
        </p:nvSpPr>
        <p:spPr bwMode="auto">
          <a:xfrm>
            <a:off x="7019925" y="4005263"/>
            <a:ext cx="0" cy="215900"/>
          </a:xfrm>
          <a:prstGeom prst="line">
            <a:avLst/>
          </a:prstGeom>
          <a:noFill/>
          <a:ln w="9525">
            <a:solidFill>
              <a:srgbClr val="FF0000"/>
            </a:solidFill>
            <a:round/>
            <a:headEnd/>
            <a:tailEnd type="triangle" w="med" len="med"/>
          </a:ln>
          <a:effectLst/>
        </p:spPr>
        <p:txBody>
          <a:bodyPr/>
          <a:lstStyle/>
          <a:p>
            <a:endParaRPr lang="en-US"/>
          </a:p>
        </p:txBody>
      </p:sp>
      <p:sp>
        <p:nvSpPr>
          <p:cNvPr id="106516" name="Line 20"/>
          <p:cNvSpPr>
            <a:spLocks noChangeShapeType="1"/>
          </p:cNvSpPr>
          <p:nvPr/>
        </p:nvSpPr>
        <p:spPr bwMode="auto">
          <a:xfrm>
            <a:off x="6588125" y="3284538"/>
            <a:ext cx="0" cy="215900"/>
          </a:xfrm>
          <a:prstGeom prst="line">
            <a:avLst/>
          </a:prstGeom>
          <a:noFill/>
          <a:ln w="9525">
            <a:solidFill>
              <a:srgbClr val="FF0000"/>
            </a:solidFill>
            <a:round/>
            <a:headEnd/>
            <a:tailEnd type="triangle" w="med" len="med"/>
          </a:ln>
          <a:effectLst/>
        </p:spPr>
        <p:txBody>
          <a:bodyPr/>
          <a:lstStyle/>
          <a:p>
            <a:endParaRPr lang="en-US"/>
          </a:p>
        </p:txBody>
      </p:sp>
      <p:sp>
        <p:nvSpPr>
          <p:cNvPr id="106517" name="Rectangle 21"/>
          <p:cNvSpPr>
            <a:spLocks noChangeArrowheads="1"/>
          </p:cNvSpPr>
          <p:nvPr/>
        </p:nvSpPr>
        <p:spPr bwMode="auto">
          <a:xfrm>
            <a:off x="539750" y="2420938"/>
            <a:ext cx="2339975" cy="2736850"/>
          </a:xfrm>
          <a:prstGeom prst="rect">
            <a:avLst/>
          </a:prstGeom>
          <a:noFill/>
          <a:ln w="9525">
            <a:noFill/>
            <a:miter lim="800000"/>
            <a:headEnd/>
            <a:tailEnd/>
          </a:ln>
          <a:effectLst/>
        </p:spPr>
        <p:txBody>
          <a:bodyPr/>
          <a:lstStyle/>
          <a:p>
            <a:pPr>
              <a:spcBef>
                <a:spcPct val="20000"/>
              </a:spcBef>
              <a:buClr>
                <a:schemeClr val="tx1"/>
              </a:buClr>
              <a:buSzPct val="70000"/>
              <a:buFont typeface="Wingdings" pitchFamily="2" charset="2"/>
              <a:buNone/>
            </a:pPr>
            <a:r>
              <a:rPr lang="es-MX" sz="2600" dirty="0">
                <a:solidFill>
                  <a:schemeClr val="tx2"/>
                </a:solidFill>
              </a:rPr>
              <a:t>[Ni(CN)</a:t>
            </a:r>
            <a:r>
              <a:rPr lang="es-MX" sz="2600" baseline="-25000" dirty="0">
                <a:solidFill>
                  <a:schemeClr val="tx2"/>
                </a:solidFill>
              </a:rPr>
              <a:t>4</a:t>
            </a:r>
            <a:r>
              <a:rPr lang="es-MX" sz="2600" dirty="0">
                <a:solidFill>
                  <a:schemeClr val="tx2"/>
                </a:solidFill>
              </a:rPr>
              <a:t>]</a:t>
            </a:r>
            <a:r>
              <a:rPr lang="es-MX" sz="2600" baseline="30000" dirty="0">
                <a:solidFill>
                  <a:schemeClr val="tx2"/>
                </a:solidFill>
              </a:rPr>
              <a:t>-2</a:t>
            </a:r>
          </a:p>
          <a:p>
            <a:pPr>
              <a:spcBef>
                <a:spcPct val="20000"/>
              </a:spcBef>
              <a:buClr>
                <a:schemeClr val="tx1"/>
              </a:buClr>
              <a:buSzPct val="70000"/>
              <a:buFont typeface="Wingdings" pitchFamily="2" charset="2"/>
              <a:buNone/>
            </a:pPr>
            <a:r>
              <a:rPr lang="es-MX" sz="2600" i="1" dirty="0">
                <a:solidFill>
                  <a:schemeClr val="tx2"/>
                </a:solidFill>
              </a:rPr>
              <a:t>3d</a:t>
            </a:r>
            <a:r>
              <a:rPr lang="es-MX" sz="2600" i="1" baseline="30000" dirty="0">
                <a:solidFill>
                  <a:schemeClr val="tx2"/>
                </a:solidFill>
              </a:rPr>
              <a:t>8</a:t>
            </a:r>
            <a:r>
              <a:rPr lang="es-MX" sz="2600" i="1" dirty="0">
                <a:solidFill>
                  <a:schemeClr val="tx2"/>
                </a:solidFill>
              </a:rPr>
              <a:t> 4s</a:t>
            </a:r>
            <a:r>
              <a:rPr lang="es-MX" sz="2600" i="1" baseline="30000" dirty="0">
                <a:solidFill>
                  <a:schemeClr val="tx2"/>
                </a:solidFill>
              </a:rPr>
              <a:t>0</a:t>
            </a:r>
          </a:p>
          <a:p>
            <a:pPr>
              <a:spcBef>
                <a:spcPct val="20000"/>
              </a:spcBef>
              <a:buClr>
                <a:schemeClr val="tx1"/>
              </a:buClr>
              <a:buSzPct val="70000"/>
              <a:buFont typeface="Wingdings" pitchFamily="2" charset="2"/>
              <a:buNone/>
            </a:pPr>
            <a:r>
              <a:rPr lang="es-MX" sz="2600" i="1" dirty="0">
                <a:solidFill>
                  <a:schemeClr val="tx2"/>
                </a:solidFill>
              </a:rPr>
              <a:t>dsp</a:t>
            </a:r>
            <a:r>
              <a:rPr lang="es-MX" sz="2600" i="1" baseline="30000" dirty="0">
                <a:solidFill>
                  <a:schemeClr val="tx2"/>
                </a:solidFill>
              </a:rPr>
              <a:t>2</a:t>
            </a:r>
            <a:endParaRPr lang="el-GR" sz="2600" i="1" dirty="0">
              <a:solidFill>
                <a:schemeClr val="tx2"/>
              </a:solidFill>
            </a:endParaRPr>
          </a:p>
        </p:txBody>
      </p:sp>
      <p:sp>
        <p:nvSpPr>
          <p:cNvPr id="106518" name="Text Box 22"/>
          <p:cNvSpPr txBox="1">
            <a:spLocks noChangeArrowheads="1"/>
          </p:cNvSpPr>
          <p:nvPr/>
        </p:nvSpPr>
        <p:spPr bwMode="auto">
          <a:xfrm>
            <a:off x="1660552" y="68025"/>
            <a:ext cx="6769100" cy="584775"/>
          </a:xfrm>
          <a:prstGeom prst="rect">
            <a:avLst/>
          </a:prstGeom>
          <a:noFill/>
          <a:ln w="9525">
            <a:noFill/>
            <a:miter lim="800000"/>
            <a:headEnd/>
            <a:tailEnd/>
          </a:ln>
          <a:effectLst/>
        </p:spPr>
        <p:txBody>
          <a:bodyPr>
            <a:spAutoFit/>
          </a:bodyPr>
          <a:lstStyle/>
          <a:p>
            <a:pPr algn="just">
              <a:spcBef>
                <a:spcPct val="50000"/>
              </a:spcBef>
            </a:pPr>
            <a:r>
              <a:rPr lang="es-MX" sz="3200" b="1" dirty="0">
                <a:solidFill>
                  <a:srgbClr val="FF0000"/>
                </a:solidFill>
              </a:rPr>
              <a:t>Complejo Plano Cuadrado</a:t>
            </a:r>
            <a:endParaRPr lang="es-E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box(in)">
                                      <p:cBhvr>
                                        <p:cTn id="7" dur="500"/>
                                        <p:tgtEl>
                                          <p:spTgt spid="10650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6509"/>
                                        </p:tgtEl>
                                        <p:attrNameLst>
                                          <p:attrName>style.visibility</p:attrName>
                                        </p:attrNameLst>
                                      </p:cBhvr>
                                      <p:to>
                                        <p:strVal val="visible"/>
                                      </p:to>
                                    </p:set>
                                    <p:animEffect transition="in" filter="box(in)">
                                      <p:cBhvr>
                                        <p:cTn id="11" dur="500"/>
                                        <p:tgtEl>
                                          <p:spTgt spid="10650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06503"/>
                                        </p:tgtEl>
                                        <p:attrNameLst>
                                          <p:attrName>style.visibility</p:attrName>
                                        </p:attrNameLst>
                                      </p:cBhvr>
                                      <p:to>
                                        <p:strVal val="visible"/>
                                      </p:to>
                                    </p:set>
                                    <p:animEffect transition="in" filter="box(in)">
                                      <p:cBhvr>
                                        <p:cTn id="15" dur="500"/>
                                        <p:tgtEl>
                                          <p:spTgt spid="10650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06510"/>
                                        </p:tgtEl>
                                        <p:attrNameLst>
                                          <p:attrName>style.visibility</p:attrName>
                                        </p:attrNameLst>
                                      </p:cBhvr>
                                      <p:to>
                                        <p:strVal val="visible"/>
                                      </p:to>
                                    </p:set>
                                    <p:animEffect transition="in" filter="box(in)">
                                      <p:cBhvr>
                                        <p:cTn id="19" dur="500"/>
                                        <p:tgtEl>
                                          <p:spTgt spid="106510"/>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06504"/>
                                        </p:tgtEl>
                                        <p:attrNameLst>
                                          <p:attrName>style.visibility</p:attrName>
                                        </p:attrNameLst>
                                      </p:cBhvr>
                                      <p:to>
                                        <p:strVal val="visible"/>
                                      </p:to>
                                    </p:set>
                                    <p:animEffect transition="in" filter="box(in)">
                                      <p:cBhvr>
                                        <p:cTn id="23" dur="500"/>
                                        <p:tgtEl>
                                          <p:spTgt spid="106504"/>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06511"/>
                                        </p:tgtEl>
                                        <p:attrNameLst>
                                          <p:attrName>style.visibility</p:attrName>
                                        </p:attrNameLst>
                                      </p:cBhvr>
                                      <p:to>
                                        <p:strVal val="visible"/>
                                      </p:to>
                                    </p:set>
                                    <p:animEffect transition="in" filter="box(in)">
                                      <p:cBhvr>
                                        <p:cTn id="27" dur="500"/>
                                        <p:tgtEl>
                                          <p:spTgt spid="106511"/>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06505"/>
                                        </p:tgtEl>
                                        <p:attrNameLst>
                                          <p:attrName>style.visibility</p:attrName>
                                        </p:attrNameLst>
                                      </p:cBhvr>
                                      <p:to>
                                        <p:strVal val="visible"/>
                                      </p:to>
                                    </p:set>
                                    <p:animEffect transition="in" filter="box(in)">
                                      <p:cBhvr>
                                        <p:cTn id="31" dur="500"/>
                                        <p:tgtEl>
                                          <p:spTgt spid="106505"/>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06512"/>
                                        </p:tgtEl>
                                        <p:attrNameLst>
                                          <p:attrName>style.visibility</p:attrName>
                                        </p:attrNameLst>
                                      </p:cBhvr>
                                      <p:to>
                                        <p:strVal val="visible"/>
                                      </p:to>
                                    </p:set>
                                    <p:animEffect transition="in" filter="box(in)">
                                      <p:cBhvr>
                                        <p:cTn id="35" dur="500"/>
                                        <p:tgtEl>
                                          <p:spTgt spid="106512"/>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106502"/>
                                        </p:tgtEl>
                                        <p:attrNameLst>
                                          <p:attrName>style.visibility</p:attrName>
                                        </p:attrNameLst>
                                      </p:cBhvr>
                                      <p:to>
                                        <p:strVal val="visible"/>
                                      </p:to>
                                    </p:set>
                                    <p:animEffect transition="in" filter="box(in)">
                                      <p:cBhvr>
                                        <p:cTn id="39" dur="500"/>
                                        <p:tgtEl>
                                          <p:spTgt spid="106502"/>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106513"/>
                                        </p:tgtEl>
                                        <p:attrNameLst>
                                          <p:attrName>style.visibility</p:attrName>
                                        </p:attrNameLst>
                                      </p:cBhvr>
                                      <p:to>
                                        <p:strVal val="visible"/>
                                      </p:to>
                                    </p:set>
                                    <p:animEffect transition="in" filter="box(in)">
                                      <p:cBhvr>
                                        <p:cTn id="43" dur="500"/>
                                        <p:tgtEl>
                                          <p:spTgt spid="106513"/>
                                        </p:tgtEl>
                                      </p:cBhvr>
                                    </p:animEffect>
                                  </p:childTnLst>
                                </p:cTn>
                              </p:par>
                            </p:childTnLst>
                          </p:cTn>
                        </p:par>
                        <p:par>
                          <p:cTn id="44" fill="hold">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106506"/>
                                        </p:tgtEl>
                                        <p:attrNameLst>
                                          <p:attrName>style.visibility</p:attrName>
                                        </p:attrNameLst>
                                      </p:cBhvr>
                                      <p:to>
                                        <p:strVal val="visible"/>
                                      </p:to>
                                    </p:set>
                                    <p:animEffect transition="in" filter="box(in)">
                                      <p:cBhvr>
                                        <p:cTn id="47" dur="500"/>
                                        <p:tgtEl>
                                          <p:spTgt spid="106506"/>
                                        </p:tgtEl>
                                      </p:cBhvr>
                                    </p:animEffect>
                                  </p:childTnLst>
                                </p:cTn>
                              </p:par>
                            </p:childTnLst>
                          </p:cTn>
                        </p:par>
                        <p:par>
                          <p:cTn id="48" fill="hold">
                            <p:stCondLst>
                              <p:cond delay="5500"/>
                            </p:stCondLst>
                            <p:childTnLst>
                              <p:par>
                                <p:cTn id="49" presetID="4" presetClass="entr" presetSubtype="16" fill="hold" grpId="0" nodeType="afterEffect">
                                  <p:stCondLst>
                                    <p:cond delay="0"/>
                                  </p:stCondLst>
                                  <p:childTnLst>
                                    <p:set>
                                      <p:cBhvr>
                                        <p:cTn id="50" dur="1" fill="hold">
                                          <p:stCondLst>
                                            <p:cond delay="0"/>
                                          </p:stCondLst>
                                        </p:cTn>
                                        <p:tgtEl>
                                          <p:spTgt spid="106514"/>
                                        </p:tgtEl>
                                        <p:attrNameLst>
                                          <p:attrName>style.visibility</p:attrName>
                                        </p:attrNameLst>
                                      </p:cBhvr>
                                      <p:to>
                                        <p:strVal val="visible"/>
                                      </p:to>
                                    </p:set>
                                    <p:animEffect transition="in" filter="box(in)">
                                      <p:cBhvr>
                                        <p:cTn id="51" dur="500"/>
                                        <p:tgtEl>
                                          <p:spTgt spid="106514"/>
                                        </p:tgtEl>
                                      </p:cBhvr>
                                    </p:animEffect>
                                  </p:childTnLst>
                                </p:cTn>
                              </p:par>
                            </p:childTnLst>
                          </p:cTn>
                        </p:par>
                        <p:par>
                          <p:cTn id="52" fill="hold">
                            <p:stCondLst>
                              <p:cond delay="6000"/>
                            </p:stCondLst>
                            <p:childTnLst>
                              <p:par>
                                <p:cTn id="53" presetID="4" presetClass="entr" presetSubtype="16" fill="hold" grpId="0" nodeType="afterEffect">
                                  <p:stCondLst>
                                    <p:cond delay="0"/>
                                  </p:stCondLst>
                                  <p:childTnLst>
                                    <p:set>
                                      <p:cBhvr>
                                        <p:cTn id="54" dur="1" fill="hold">
                                          <p:stCondLst>
                                            <p:cond delay="0"/>
                                          </p:stCondLst>
                                        </p:cTn>
                                        <p:tgtEl>
                                          <p:spTgt spid="106507"/>
                                        </p:tgtEl>
                                        <p:attrNameLst>
                                          <p:attrName>style.visibility</p:attrName>
                                        </p:attrNameLst>
                                      </p:cBhvr>
                                      <p:to>
                                        <p:strVal val="visible"/>
                                      </p:to>
                                    </p:set>
                                    <p:animEffect transition="in" filter="box(in)">
                                      <p:cBhvr>
                                        <p:cTn id="55" dur="500"/>
                                        <p:tgtEl>
                                          <p:spTgt spid="106507"/>
                                        </p:tgtEl>
                                      </p:cBhvr>
                                    </p:animEffect>
                                  </p:childTnLst>
                                </p:cTn>
                              </p:par>
                            </p:childTnLst>
                          </p:cTn>
                        </p:par>
                        <p:par>
                          <p:cTn id="56" fill="hold">
                            <p:stCondLst>
                              <p:cond delay="6500"/>
                            </p:stCondLst>
                            <p:childTnLst>
                              <p:par>
                                <p:cTn id="57" presetID="4" presetClass="entr" presetSubtype="16" fill="hold" grpId="0" nodeType="afterEffect">
                                  <p:stCondLst>
                                    <p:cond delay="0"/>
                                  </p:stCondLst>
                                  <p:childTnLst>
                                    <p:set>
                                      <p:cBhvr>
                                        <p:cTn id="58" dur="1" fill="hold">
                                          <p:stCondLst>
                                            <p:cond delay="0"/>
                                          </p:stCondLst>
                                        </p:cTn>
                                        <p:tgtEl>
                                          <p:spTgt spid="106515"/>
                                        </p:tgtEl>
                                        <p:attrNameLst>
                                          <p:attrName>style.visibility</p:attrName>
                                        </p:attrNameLst>
                                      </p:cBhvr>
                                      <p:to>
                                        <p:strVal val="visible"/>
                                      </p:to>
                                    </p:set>
                                    <p:animEffect transition="in" filter="box(in)">
                                      <p:cBhvr>
                                        <p:cTn id="59" dur="500"/>
                                        <p:tgtEl>
                                          <p:spTgt spid="106515"/>
                                        </p:tgtEl>
                                      </p:cBhvr>
                                    </p:animEffect>
                                  </p:childTnLst>
                                </p:cTn>
                              </p:par>
                            </p:childTnLst>
                          </p:cTn>
                        </p:par>
                        <p:par>
                          <p:cTn id="60" fill="hold">
                            <p:stCondLst>
                              <p:cond delay="7000"/>
                            </p:stCondLst>
                            <p:childTnLst>
                              <p:par>
                                <p:cTn id="61" presetID="4" presetClass="entr" presetSubtype="16" fill="hold" grpId="0" nodeType="afterEffect">
                                  <p:stCondLst>
                                    <p:cond delay="0"/>
                                  </p:stCondLst>
                                  <p:childTnLst>
                                    <p:set>
                                      <p:cBhvr>
                                        <p:cTn id="62" dur="1" fill="hold">
                                          <p:stCondLst>
                                            <p:cond delay="0"/>
                                          </p:stCondLst>
                                        </p:cTn>
                                        <p:tgtEl>
                                          <p:spTgt spid="106508"/>
                                        </p:tgtEl>
                                        <p:attrNameLst>
                                          <p:attrName>style.visibility</p:attrName>
                                        </p:attrNameLst>
                                      </p:cBhvr>
                                      <p:to>
                                        <p:strVal val="visible"/>
                                      </p:to>
                                    </p:set>
                                    <p:animEffect transition="in" filter="box(in)">
                                      <p:cBhvr>
                                        <p:cTn id="63" dur="500"/>
                                        <p:tgtEl>
                                          <p:spTgt spid="106508"/>
                                        </p:tgtEl>
                                      </p:cBhvr>
                                    </p:animEffect>
                                  </p:childTnLst>
                                </p:cTn>
                              </p:par>
                            </p:childTnLst>
                          </p:cTn>
                        </p:par>
                        <p:par>
                          <p:cTn id="64" fill="hold">
                            <p:stCondLst>
                              <p:cond delay="7500"/>
                            </p:stCondLst>
                            <p:childTnLst>
                              <p:par>
                                <p:cTn id="65" presetID="4" presetClass="entr" presetSubtype="16" fill="hold" grpId="0" nodeType="afterEffect">
                                  <p:stCondLst>
                                    <p:cond delay="0"/>
                                  </p:stCondLst>
                                  <p:childTnLst>
                                    <p:set>
                                      <p:cBhvr>
                                        <p:cTn id="66" dur="1" fill="hold">
                                          <p:stCondLst>
                                            <p:cond delay="0"/>
                                          </p:stCondLst>
                                        </p:cTn>
                                        <p:tgtEl>
                                          <p:spTgt spid="106516"/>
                                        </p:tgtEl>
                                        <p:attrNameLst>
                                          <p:attrName>style.visibility</p:attrName>
                                        </p:attrNameLst>
                                      </p:cBhvr>
                                      <p:to>
                                        <p:strVal val="visible"/>
                                      </p:to>
                                    </p:set>
                                    <p:animEffect transition="in" filter="box(in)">
                                      <p:cBhvr>
                                        <p:cTn id="67" dur="500"/>
                                        <p:tgtEl>
                                          <p:spTgt spid="106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P spid="106502" grpId="0" animBg="1"/>
      <p:bldP spid="106503" grpId="0" animBg="1"/>
      <p:bldP spid="106504" grpId="0" animBg="1"/>
      <p:bldP spid="106505" grpId="0" animBg="1"/>
      <p:bldP spid="106506" grpId="0" animBg="1"/>
      <p:bldP spid="106507" grpId="0" animBg="1"/>
      <p:bldP spid="106508" grpId="0" animBg="1"/>
      <p:bldP spid="106509" grpId="0" animBg="1"/>
      <p:bldP spid="106510" grpId="0" animBg="1"/>
      <p:bldP spid="106511" grpId="0" animBg="1"/>
      <p:bldP spid="106512" grpId="0" animBg="1"/>
      <p:bldP spid="106513" grpId="0" animBg="1"/>
      <p:bldP spid="106514" grpId="0" animBg="1"/>
      <p:bldP spid="106515" grpId="0" animBg="1"/>
      <p:bldP spid="1065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214290"/>
            <a:ext cx="8072494" cy="2677656"/>
          </a:xfrm>
          <a:prstGeom prst="rect">
            <a:avLst/>
          </a:prstGeom>
        </p:spPr>
        <p:txBody>
          <a:bodyPr wrap="square">
            <a:spAutoFit/>
          </a:bodyPr>
          <a:lstStyle/>
          <a:p>
            <a:pPr algn="just">
              <a:buFont typeface="Wingdings" pitchFamily="2" charset="2"/>
              <a:buChar char="ü"/>
            </a:pPr>
            <a:r>
              <a:rPr lang="es-MX" sz="2400" b="1" dirty="0"/>
              <a:t>El aumento del tamaño de los orbitales es el resultado de la combinación de los orbitales del metal y los ligantes que forman orbitales moleculares.</a:t>
            </a:r>
          </a:p>
          <a:p>
            <a:pPr algn="just">
              <a:buFont typeface="Wingdings" pitchFamily="2" charset="2"/>
              <a:buChar char="ü"/>
            </a:pPr>
            <a:endParaRPr lang="es-MX" sz="2400" b="1" dirty="0"/>
          </a:p>
          <a:p>
            <a:pPr algn="just">
              <a:buFont typeface="Wingdings" pitchFamily="2" charset="2"/>
              <a:buChar char="ü"/>
            </a:pPr>
            <a:r>
              <a:rPr lang="es-MX" sz="2400" b="1" dirty="0"/>
              <a:t>Evidencia experimental directa: </a:t>
            </a:r>
            <a:r>
              <a:rPr lang="es-MX" sz="2400" b="1" dirty="0" err="1"/>
              <a:t>Espectroscopía</a:t>
            </a:r>
            <a:r>
              <a:rPr lang="es-MX" sz="2400" b="1" dirty="0"/>
              <a:t> de resonancia de espín electrónico.</a:t>
            </a:r>
          </a:p>
        </p:txBody>
      </p:sp>
      <p:pic>
        <p:nvPicPr>
          <p:cNvPr id="3" name="Picture 4"/>
          <p:cNvPicPr>
            <a:picLocks noChangeAspect="1" noChangeArrowheads="1"/>
          </p:cNvPicPr>
          <p:nvPr/>
        </p:nvPicPr>
        <p:blipFill>
          <a:blip r:embed="rId2"/>
          <a:srcRect/>
          <a:stretch>
            <a:fillRect/>
          </a:stretch>
        </p:blipFill>
        <p:spPr bwMode="auto">
          <a:xfrm>
            <a:off x="1000100" y="3009920"/>
            <a:ext cx="2324100" cy="3276600"/>
          </a:xfrm>
          <a:prstGeom prst="rect">
            <a:avLst/>
          </a:prstGeom>
          <a:noFill/>
          <a:ln w="9525">
            <a:noFill/>
            <a:miter lim="800000"/>
            <a:headEnd/>
            <a:tailEnd/>
          </a:ln>
          <a:effectLst/>
        </p:spPr>
      </p:pic>
      <p:sp>
        <p:nvSpPr>
          <p:cNvPr id="4" name="3 Rectángulo"/>
          <p:cNvSpPr/>
          <p:nvPr/>
        </p:nvSpPr>
        <p:spPr>
          <a:xfrm>
            <a:off x="4357686" y="4357694"/>
            <a:ext cx="3217547" cy="369332"/>
          </a:xfrm>
          <a:prstGeom prst="rect">
            <a:avLst/>
          </a:prstGeom>
        </p:spPr>
        <p:txBody>
          <a:bodyPr wrap="none">
            <a:spAutoFit/>
          </a:bodyPr>
          <a:lstStyle/>
          <a:p>
            <a:r>
              <a:rPr lang="es-ES" dirty="0"/>
              <a:t>Espectro de EPR de K</a:t>
            </a:r>
            <a:r>
              <a:rPr lang="es-ES" baseline="-25000" dirty="0"/>
              <a:t>2</a:t>
            </a:r>
            <a:r>
              <a:rPr lang="es-ES" dirty="0"/>
              <a:t>[IrCl</a:t>
            </a:r>
            <a:r>
              <a:rPr lang="es-ES" baseline="-25000" dirty="0"/>
              <a:t>6</a:t>
            </a:r>
            <a:r>
              <a:rPr lang="es-ES" dirty="0"/>
              <a:t>].</a:t>
            </a:r>
            <a:endParaRPr lang="en-US" dirty="0"/>
          </a:p>
        </p:txBody>
      </p:sp>
      <p:sp>
        <p:nvSpPr>
          <p:cNvPr id="5" name="4 Marcador de número de diapositiva"/>
          <p:cNvSpPr>
            <a:spLocks noGrp="1"/>
          </p:cNvSpPr>
          <p:nvPr>
            <p:ph type="sldNum" sz="quarter" idx="12"/>
          </p:nvPr>
        </p:nvSpPr>
        <p:spPr/>
        <p:txBody>
          <a:bodyPr/>
          <a:lstStyle/>
          <a:p>
            <a:fld id="{C85176EC-901D-4338-9904-35B0C0F08CDA}" type="slidenum">
              <a:rPr lang="es-MX" smtClean="0"/>
              <a:pPr/>
              <a:t>6</a:t>
            </a:fld>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500034" y="1571612"/>
            <a:ext cx="8153400" cy="1143000"/>
            <a:chOff x="457200" y="1651000"/>
            <a:chExt cx="8153400" cy="1143000"/>
          </a:xfrm>
        </p:grpSpPr>
        <p:sp>
          <p:nvSpPr>
            <p:cNvPr id="9" name="Text Box 16"/>
            <p:cNvSpPr txBox="1">
              <a:spLocks noChangeArrowheads="1"/>
            </p:cNvSpPr>
            <p:nvPr/>
          </p:nvSpPr>
          <p:spPr bwMode="auto">
            <a:xfrm>
              <a:off x="457200" y="1803400"/>
              <a:ext cx="533400" cy="457200"/>
            </a:xfrm>
            <a:prstGeom prst="rect">
              <a:avLst/>
            </a:prstGeom>
            <a:noFill/>
            <a:ln w="9525">
              <a:noFill/>
              <a:miter lim="800000"/>
              <a:headEnd/>
              <a:tailEnd/>
            </a:ln>
            <a:effectLst/>
          </p:spPr>
          <p:txBody>
            <a:bodyPr>
              <a:spAutoFit/>
            </a:bodyPr>
            <a:lstStyle/>
            <a:p>
              <a:pPr>
                <a:spcBef>
                  <a:spcPct val="50000"/>
                </a:spcBef>
              </a:pPr>
              <a:r>
                <a:rPr lang="es-MX" b="1" dirty="0">
                  <a:solidFill>
                    <a:srgbClr val="800000"/>
                  </a:solidFill>
                  <a:latin typeface="Symbol" pitchFamily="18" charset="2"/>
                </a:rPr>
                <a:t>s</a:t>
              </a:r>
              <a:endParaRPr lang="es-ES" b="1" dirty="0">
                <a:solidFill>
                  <a:srgbClr val="800000"/>
                </a:solidFill>
                <a:latin typeface="Symbol" pitchFamily="18" charset="2"/>
              </a:endParaRPr>
            </a:p>
          </p:txBody>
        </p:sp>
        <p:grpSp>
          <p:nvGrpSpPr>
            <p:cNvPr id="10" name="Group 30"/>
            <p:cNvGrpSpPr>
              <a:grpSpLocks/>
            </p:cNvGrpSpPr>
            <p:nvPr/>
          </p:nvGrpSpPr>
          <p:grpSpPr bwMode="auto">
            <a:xfrm>
              <a:off x="1092200" y="1778002"/>
              <a:ext cx="863600" cy="762001"/>
              <a:chOff x="1296" y="864"/>
              <a:chExt cx="544" cy="480"/>
            </a:xfrm>
          </p:grpSpPr>
          <p:pic>
            <p:nvPicPr>
              <p:cNvPr id="23" name="Picture 15" descr="sigma-s-s-2"/>
              <p:cNvPicPr>
                <a:picLocks noChangeAspect="1" noChangeArrowheads="1"/>
              </p:cNvPicPr>
              <p:nvPr/>
            </p:nvPicPr>
            <p:blipFill>
              <a:blip r:embed="rId2"/>
              <a:srcRect/>
              <a:stretch>
                <a:fillRect/>
              </a:stretch>
            </p:blipFill>
            <p:spPr bwMode="auto">
              <a:xfrm>
                <a:off x="1296" y="864"/>
                <a:ext cx="544" cy="287"/>
              </a:xfrm>
              <a:prstGeom prst="rect">
                <a:avLst/>
              </a:prstGeom>
              <a:noFill/>
            </p:spPr>
          </p:pic>
          <p:sp>
            <p:nvSpPr>
              <p:cNvPr id="24" name="Text Box 19"/>
              <p:cNvSpPr txBox="1">
                <a:spLocks noChangeArrowheads="1"/>
              </p:cNvSpPr>
              <p:nvPr/>
            </p:nvSpPr>
            <p:spPr bwMode="auto">
              <a:xfrm>
                <a:off x="1392" y="1056"/>
                <a:ext cx="336" cy="288"/>
              </a:xfrm>
              <a:prstGeom prst="rect">
                <a:avLst/>
              </a:prstGeom>
              <a:noFill/>
              <a:ln w="9525">
                <a:noFill/>
                <a:miter lim="800000"/>
                <a:headEnd/>
                <a:tailEnd/>
              </a:ln>
              <a:effectLst/>
            </p:spPr>
            <p:txBody>
              <a:bodyPr>
                <a:spAutoFit/>
              </a:bodyPr>
              <a:lstStyle/>
              <a:p>
                <a:pPr algn="ctr">
                  <a:spcBef>
                    <a:spcPct val="50000"/>
                  </a:spcBef>
                </a:pPr>
                <a:r>
                  <a:rPr lang="es-MX" b="1" i="1" dirty="0" err="1">
                    <a:solidFill>
                      <a:srgbClr val="800000"/>
                    </a:solidFill>
                  </a:rPr>
                  <a:t>ss</a:t>
                </a:r>
                <a:endParaRPr lang="es-ES" b="1" i="1" dirty="0">
                  <a:solidFill>
                    <a:srgbClr val="800000"/>
                  </a:solidFill>
                </a:endParaRPr>
              </a:p>
            </p:txBody>
          </p:sp>
        </p:grpSp>
        <p:grpSp>
          <p:nvGrpSpPr>
            <p:cNvPr id="11" name="Group 31"/>
            <p:cNvGrpSpPr>
              <a:grpSpLocks/>
            </p:cNvGrpSpPr>
            <p:nvPr/>
          </p:nvGrpSpPr>
          <p:grpSpPr bwMode="auto">
            <a:xfrm>
              <a:off x="2133600" y="1778000"/>
              <a:ext cx="1176338" cy="762000"/>
              <a:chOff x="2144" y="864"/>
              <a:chExt cx="741" cy="480"/>
            </a:xfrm>
          </p:grpSpPr>
          <p:pic>
            <p:nvPicPr>
              <p:cNvPr id="21" name="Picture 9" descr="sigma-s-p-2"/>
              <p:cNvPicPr>
                <a:picLocks noChangeAspect="1" noChangeArrowheads="1"/>
              </p:cNvPicPr>
              <p:nvPr/>
            </p:nvPicPr>
            <p:blipFill>
              <a:blip r:embed="rId3"/>
              <a:srcRect/>
              <a:stretch>
                <a:fillRect/>
              </a:stretch>
            </p:blipFill>
            <p:spPr bwMode="auto">
              <a:xfrm>
                <a:off x="2144" y="864"/>
                <a:ext cx="741" cy="276"/>
              </a:xfrm>
              <a:prstGeom prst="rect">
                <a:avLst/>
              </a:prstGeom>
              <a:noFill/>
            </p:spPr>
          </p:pic>
          <p:sp>
            <p:nvSpPr>
              <p:cNvPr id="22" name="Text Box 20"/>
              <p:cNvSpPr txBox="1">
                <a:spLocks noChangeArrowheads="1"/>
              </p:cNvSpPr>
              <p:nvPr/>
            </p:nvSpPr>
            <p:spPr bwMode="auto">
              <a:xfrm>
                <a:off x="2176" y="1056"/>
                <a:ext cx="528" cy="288"/>
              </a:xfrm>
              <a:prstGeom prst="rect">
                <a:avLst/>
              </a:prstGeom>
              <a:noFill/>
              <a:ln w="9525">
                <a:noFill/>
                <a:miter lim="800000"/>
                <a:headEnd/>
                <a:tailEnd/>
              </a:ln>
              <a:effectLst/>
            </p:spPr>
            <p:txBody>
              <a:bodyPr>
                <a:spAutoFit/>
              </a:bodyPr>
              <a:lstStyle/>
              <a:p>
                <a:pPr algn="ctr">
                  <a:spcBef>
                    <a:spcPct val="50000"/>
                  </a:spcBef>
                </a:pPr>
                <a:r>
                  <a:rPr lang="es-MX" b="1" i="1">
                    <a:solidFill>
                      <a:srgbClr val="800000"/>
                    </a:solidFill>
                  </a:rPr>
                  <a:t>sp</a:t>
                </a:r>
                <a:endParaRPr lang="es-ES" b="1" i="1">
                  <a:solidFill>
                    <a:srgbClr val="800000"/>
                  </a:solidFill>
                </a:endParaRPr>
              </a:p>
            </p:txBody>
          </p:sp>
        </p:grpSp>
        <p:grpSp>
          <p:nvGrpSpPr>
            <p:cNvPr id="12" name="Group 35"/>
            <p:cNvGrpSpPr>
              <a:grpSpLocks/>
            </p:cNvGrpSpPr>
            <p:nvPr/>
          </p:nvGrpSpPr>
          <p:grpSpPr bwMode="auto">
            <a:xfrm>
              <a:off x="3530600" y="1879602"/>
              <a:ext cx="1519238" cy="660401"/>
              <a:chOff x="2544" y="928"/>
              <a:chExt cx="957" cy="416"/>
            </a:xfrm>
          </p:grpSpPr>
          <p:pic>
            <p:nvPicPr>
              <p:cNvPr id="19" name="Picture 13" descr="sigma-p-p-2"/>
              <p:cNvPicPr>
                <a:picLocks noChangeAspect="1" noChangeArrowheads="1"/>
              </p:cNvPicPr>
              <p:nvPr/>
            </p:nvPicPr>
            <p:blipFill>
              <a:blip r:embed="rId4"/>
              <a:srcRect/>
              <a:stretch>
                <a:fillRect/>
              </a:stretch>
            </p:blipFill>
            <p:spPr bwMode="auto">
              <a:xfrm>
                <a:off x="2544" y="928"/>
                <a:ext cx="957" cy="169"/>
              </a:xfrm>
              <a:prstGeom prst="rect">
                <a:avLst/>
              </a:prstGeom>
              <a:noFill/>
            </p:spPr>
          </p:pic>
          <p:sp>
            <p:nvSpPr>
              <p:cNvPr id="20" name="Text Box 21"/>
              <p:cNvSpPr txBox="1">
                <a:spLocks noChangeArrowheads="1"/>
              </p:cNvSpPr>
              <p:nvPr/>
            </p:nvSpPr>
            <p:spPr bwMode="auto">
              <a:xfrm>
                <a:off x="2784" y="1056"/>
                <a:ext cx="528" cy="288"/>
              </a:xfrm>
              <a:prstGeom prst="rect">
                <a:avLst/>
              </a:prstGeom>
              <a:noFill/>
              <a:ln w="9525">
                <a:noFill/>
                <a:miter lim="800000"/>
                <a:headEnd/>
                <a:tailEnd/>
              </a:ln>
              <a:effectLst/>
            </p:spPr>
            <p:txBody>
              <a:bodyPr>
                <a:spAutoFit/>
              </a:bodyPr>
              <a:lstStyle/>
              <a:p>
                <a:pPr algn="ctr">
                  <a:spcBef>
                    <a:spcPct val="50000"/>
                  </a:spcBef>
                </a:pPr>
                <a:r>
                  <a:rPr lang="es-MX" b="1" i="1" dirty="0" err="1">
                    <a:solidFill>
                      <a:srgbClr val="800000"/>
                    </a:solidFill>
                  </a:rPr>
                  <a:t>pp</a:t>
                </a:r>
                <a:endParaRPr lang="es-ES" b="1" i="1" dirty="0">
                  <a:solidFill>
                    <a:srgbClr val="800000"/>
                  </a:solidFill>
                </a:endParaRPr>
              </a:p>
            </p:txBody>
          </p:sp>
        </p:grpSp>
        <p:grpSp>
          <p:nvGrpSpPr>
            <p:cNvPr id="13" name="Group 33"/>
            <p:cNvGrpSpPr>
              <a:grpSpLocks/>
            </p:cNvGrpSpPr>
            <p:nvPr/>
          </p:nvGrpSpPr>
          <p:grpSpPr bwMode="auto">
            <a:xfrm>
              <a:off x="5280025" y="1778000"/>
              <a:ext cx="1514475" cy="965200"/>
              <a:chOff x="1456" y="1552"/>
              <a:chExt cx="954" cy="608"/>
            </a:xfrm>
          </p:grpSpPr>
          <p:pic>
            <p:nvPicPr>
              <p:cNvPr id="17" name="Picture 12" descr="sigma-dz-dz-2"/>
              <p:cNvPicPr>
                <a:picLocks noChangeAspect="1" noChangeArrowheads="1"/>
              </p:cNvPicPr>
              <p:nvPr/>
            </p:nvPicPr>
            <p:blipFill>
              <a:blip r:embed="rId5"/>
              <a:srcRect/>
              <a:stretch>
                <a:fillRect/>
              </a:stretch>
            </p:blipFill>
            <p:spPr bwMode="auto">
              <a:xfrm>
                <a:off x="1456" y="1552"/>
                <a:ext cx="954" cy="318"/>
              </a:xfrm>
              <a:prstGeom prst="rect">
                <a:avLst/>
              </a:prstGeom>
              <a:noFill/>
            </p:spPr>
          </p:pic>
          <p:sp>
            <p:nvSpPr>
              <p:cNvPr id="18" name="Text Box 22"/>
              <p:cNvSpPr txBox="1">
                <a:spLocks noChangeArrowheads="1"/>
              </p:cNvSpPr>
              <p:nvPr/>
            </p:nvSpPr>
            <p:spPr bwMode="auto">
              <a:xfrm>
                <a:off x="1680" y="1872"/>
                <a:ext cx="528" cy="288"/>
              </a:xfrm>
              <a:prstGeom prst="rect">
                <a:avLst/>
              </a:prstGeom>
              <a:noFill/>
              <a:ln w="9525">
                <a:noFill/>
                <a:miter lim="800000"/>
                <a:headEnd/>
                <a:tailEnd/>
              </a:ln>
              <a:effectLst/>
            </p:spPr>
            <p:txBody>
              <a:bodyPr>
                <a:spAutoFit/>
              </a:bodyPr>
              <a:lstStyle/>
              <a:p>
                <a:pPr algn="ctr">
                  <a:spcBef>
                    <a:spcPct val="50000"/>
                  </a:spcBef>
                </a:pPr>
                <a:r>
                  <a:rPr lang="es-MX" b="1" i="1">
                    <a:solidFill>
                      <a:srgbClr val="800000"/>
                    </a:solidFill>
                  </a:rPr>
                  <a:t>d</a:t>
                </a:r>
                <a:r>
                  <a:rPr lang="es-MX" b="1" i="1" baseline="-25000">
                    <a:solidFill>
                      <a:srgbClr val="800000"/>
                    </a:solidFill>
                  </a:rPr>
                  <a:t>z</a:t>
                </a:r>
                <a:r>
                  <a:rPr lang="es-MX" b="1" i="1">
                    <a:solidFill>
                      <a:srgbClr val="800000"/>
                    </a:solidFill>
                  </a:rPr>
                  <a:t>d</a:t>
                </a:r>
                <a:r>
                  <a:rPr lang="es-MX" b="1" i="1" baseline="-25000">
                    <a:solidFill>
                      <a:srgbClr val="800000"/>
                    </a:solidFill>
                  </a:rPr>
                  <a:t>z</a:t>
                </a:r>
                <a:endParaRPr lang="es-ES" b="1" i="1" baseline="-25000">
                  <a:solidFill>
                    <a:srgbClr val="800000"/>
                  </a:solidFill>
                </a:endParaRPr>
              </a:p>
            </p:txBody>
          </p:sp>
        </p:grpSp>
        <p:grpSp>
          <p:nvGrpSpPr>
            <p:cNvPr id="14" name="Group 36"/>
            <p:cNvGrpSpPr>
              <a:grpSpLocks/>
            </p:cNvGrpSpPr>
            <p:nvPr/>
          </p:nvGrpSpPr>
          <p:grpSpPr bwMode="auto">
            <a:xfrm>
              <a:off x="7096125" y="1651000"/>
              <a:ext cx="1514475" cy="1143000"/>
              <a:chOff x="4470" y="1056"/>
              <a:chExt cx="954" cy="720"/>
            </a:xfrm>
          </p:grpSpPr>
          <p:pic>
            <p:nvPicPr>
              <p:cNvPr id="15" name="Picture 11" descr="sigma-d-d-2"/>
              <p:cNvPicPr>
                <a:picLocks noChangeAspect="1" noChangeArrowheads="1"/>
              </p:cNvPicPr>
              <p:nvPr/>
            </p:nvPicPr>
            <p:blipFill>
              <a:blip r:embed="rId6"/>
              <a:srcRect/>
              <a:stretch>
                <a:fillRect/>
              </a:stretch>
            </p:blipFill>
            <p:spPr bwMode="auto">
              <a:xfrm>
                <a:off x="4470" y="1056"/>
                <a:ext cx="954" cy="492"/>
              </a:xfrm>
              <a:prstGeom prst="rect">
                <a:avLst/>
              </a:prstGeom>
              <a:noFill/>
            </p:spPr>
          </p:pic>
          <p:sp>
            <p:nvSpPr>
              <p:cNvPr id="16" name="Text Box 23"/>
              <p:cNvSpPr txBox="1">
                <a:spLocks noChangeArrowheads="1"/>
              </p:cNvSpPr>
              <p:nvPr/>
            </p:nvSpPr>
            <p:spPr bwMode="auto">
              <a:xfrm>
                <a:off x="4656" y="1488"/>
                <a:ext cx="528" cy="288"/>
              </a:xfrm>
              <a:prstGeom prst="rect">
                <a:avLst/>
              </a:prstGeom>
              <a:noFill/>
              <a:ln w="9525">
                <a:noFill/>
                <a:miter lim="800000"/>
                <a:headEnd/>
                <a:tailEnd/>
              </a:ln>
              <a:effectLst/>
            </p:spPr>
            <p:txBody>
              <a:bodyPr>
                <a:spAutoFit/>
              </a:bodyPr>
              <a:lstStyle/>
              <a:p>
                <a:pPr algn="ctr">
                  <a:spcBef>
                    <a:spcPct val="50000"/>
                  </a:spcBef>
                </a:pPr>
                <a:r>
                  <a:rPr lang="es-MX" b="1" i="1">
                    <a:solidFill>
                      <a:srgbClr val="800000"/>
                    </a:solidFill>
                  </a:rPr>
                  <a:t>dd</a:t>
                </a:r>
                <a:endParaRPr lang="es-ES" b="1" i="1">
                  <a:solidFill>
                    <a:srgbClr val="800000"/>
                  </a:solidFill>
                </a:endParaRPr>
              </a:p>
            </p:txBody>
          </p:sp>
        </p:grpSp>
      </p:grpSp>
      <p:grpSp>
        <p:nvGrpSpPr>
          <p:cNvPr id="42" name="41 Grupo"/>
          <p:cNvGrpSpPr/>
          <p:nvPr/>
        </p:nvGrpSpPr>
        <p:grpSpPr>
          <a:xfrm>
            <a:off x="2143108" y="3143248"/>
            <a:ext cx="4597400" cy="1185863"/>
            <a:chOff x="2133600" y="3048000"/>
            <a:chExt cx="4597400" cy="1185863"/>
          </a:xfrm>
        </p:grpSpPr>
        <p:sp>
          <p:nvSpPr>
            <p:cNvPr id="43" name="Text Box 17"/>
            <p:cNvSpPr txBox="1">
              <a:spLocks noChangeArrowheads="1"/>
            </p:cNvSpPr>
            <p:nvPr/>
          </p:nvSpPr>
          <p:spPr bwMode="auto">
            <a:xfrm>
              <a:off x="2133600" y="3192463"/>
              <a:ext cx="533400" cy="457200"/>
            </a:xfrm>
            <a:prstGeom prst="rect">
              <a:avLst/>
            </a:prstGeom>
            <a:noFill/>
            <a:ln w="9525">
              <a:noFill/>
              <a:miter lim="800000"/>
              <a:headEnd/>
              <a:tailEnd/>
            </a:ln>
            <a:effectLst/>
          </p:spPr>
          <p:txBody>
            <a:bodyPr>
              <a:spAutoFit/>
            </a:bodyPr>
            <a:lstStyle/>
            <a:p>
              <a:pPr>
                <a:spcBef>
                  <a:spcPct val="50000"/>
                </a:spcBef>
              </a:pPr>
              <a:r>
                <a:rPr lang="es-MX" b="1">
                  <a:solidFill>
                    <a:srgbClr val="800000"/>
                  </a:solidFill>
                  <a:latin typeface="Symbol" pitchFamily="18" charset="2"/>
                </a:rPr>
                <a:t>p</a:t>
              </a:r>
              <a:endParaRPr lang="es-ES" b="1">
                <a:solidFill>
                  <a:srgbClr val="800000"/>
                </a:solidFill>
                <a:latin typeface="Symbol" pitchFamily="18" charset="2"/>
              </a:endParaRPr>
            </a:p>
          </p:txBody>
        </p:sp>
        <p:grpSp>
          <p:nvGrpSpPr>
            <p:cNvPr id="44" name="Group 45"/>
            <p:cNvGrpSpPr>
              <a:grpSpLocks/>
            </p:cNvGrpSpPr>
            <p:nvPr/>
          </p:nvGrpSpPr>
          <p:grpSpPr bwMode="auto">
            <a:xfrm>
              <a:off x="2667000" y="3048000"/>
              <a:ext cx="838200" cy="1160463"/>
              <a:chOff x="1088" y="1813"/>
              <a:chExt cx="528" cy="731"/>
            </a:xfrm>
          </p:grpSpPr>
          <p:pic>
            <p:nvPicPr>
              <p:cNvPr id="51" name="Picture 39" descr="pi-p-p-2"/>
              <p:cNvPicPr>
                <a:picLocks noChangeAspect="1" noChangeArrowheads="1"/>
              </p:cNvPicPr>
              <p:nvPr/>
            </p:nvPicPr>
            <p:blipFill>
              <a:blip r:embed="rId7"/>
              <a:srcRect/>
              <a:stretch>
                <a:fillRect/>
              </a:stretch>
            </p:blipFill>
            <p:spPr bwMode="auto">
              <a:xfrm>
                <a:off x="1200" y="1813"/>
                <a:ext cx="312" cy="492"/>
              </a:xfrm>
              <a:prstGeom prst="rect">
                <a:avLst/>
              </a:prstGeom>
              <a:noFill/>
            </p:spPr>
          </p:pic>
          <p:sp>
            <p:nvSpPr>
              <p:cNvPr id="52" name="Text Box 42"/>
              <p:cNvSpPr txBox="1">
                <a:spLocks noChangeArrowheads="1"/>
              </p:cNvSpPr>
              <p:nvPr/>
            </p:nvSpPr>
            <p:spPr bwMode="auto">
              <a:xfrm>
                <a:off x="1088" y="2256"/>
                <a:ext cx="528" cy="288"/>
              </a:xfrm>
              <a:prstGeom prst="rect">
                <a:avLst/>
              </a:prstGeom>
              <a:noFill/>
              <a:ln w="9525">
                <a:noFill/>
                <a:miter lim="800000"/>
                <a:headEnd/>
                <a:tailEnd/>
              </a:ln>
              <a:effectLst/>
            </p:spPr>
            <p:txBody>
              <a:bodyPr>
                <a:spAutoFit/>
              </a:bodyPr>
              <a:lstStyle/>
              <a:p>
                <a:pPr algn="ctr">
                  <a:spcBef>
                    <a:spcPct val="50000"/>
                  </a:spcBef>
                </a:pPr>
                <a:r>
                  <a:rPr lang="es-MX" b="1" i="1">
                    <a:solidFill>
                      <a:srgbClr val="800000"/>
                    </a:solidFill>
                  </a:rPr>
                  <a:t>pp</a:t>
                </a:r>
                <a:endParaRPr lang="es-ES" b="1" i="1">
                  <a:solidFill>
                    <a:srgbClr val="800000"/>
                  </a:solidFill>
                </a:endParaRPr>
              </a:p>
            </p:txBody>
          </p:sp>
        </p:grpSp>
        <p:grpSp>
          <p:nvGrpSpPr>
            <p:cNvPr id="45" name="Group 48"/>
            <p:cNvGrpSpPr>
              <a:grpSpLocks/>
            </p:cNvGrpSpPr>
            <p:nvPr/>
          </p:nvGrpSpPr>
          <p:grpSpPr bwMode="auto">
            <a:xfrm>
              <a:off x="4140200" y="3048000"/>
              <a:ext cx="857250" cy="1143000"/>
              <a:chOff x="2016" y="1813"/>
              <a:chExt cx="540" cy="720"/>
            </a:xfrm>
          </p:grpSpPr>
          <p:pic>
            <p:nvPicPr>
              <p:cNvPr id="49" name="Picture 10" descr="pi-p-d-2"/>
              <p:cNvPicPr>
                <a:picLocks noChangeAspect="1" noChangeArrowheads="1"/>
              </p:cNvPicPr>
              <p:nvPr/>
            </p:nvPicPr>
            <p:blipFill>
              <a:blip r:embed="rId8"/>
              <a:srcRect/>
              <a:stretch>
                <a:fillRect/>
              </a:stretch>
            </p:blipFill>
            <p:spPr bwMode="auto">
              <a:xfrm>
                <a:off x="2016" y="1813"/>
                <a:ext cx="540" cy="492"/>
              </a:xfrm>
              <a:prstGeom prst="rect">
                <a:avLst/>
              </a:prstGeom>
              <a:noFill/>
            </p:spPr>
          </p:pic>
          <p:sp>
            <p:nvSpPr>
              <p:cNvPr id="50" name="Text Box 43"/>
              <p:cNvSpPr txBox="1">
                <a:spLocks noChangeArrowheads="1"/>
              </p:cNvSpPr>
              <p:nvPr/>
            </p:nvSpPr>
            <p:spPr bwMode="auto">
              <a:xfrm>
                <a:off x="2016" y="2245"/>
                <a:ext cx="528" cy="288"/>
              </a:xfrm>
              <a:prstGeom prst="rect">
                <a:avLst/>
              </a:prstGeom>
              <a:noFill/>
              <a:ln w="9525">
                <a:noFill/>
                <a:miter lim="800000"/>
                <a:headEnd/>
                <a:tailEnd/>
              </a:ln>
              <a:effectLst/>
            </p:spPr>
            <p:txBody>
              <a:bodyPr>
                <a:spAutoFit/>
              </a:bodyPr>
              <a:lstStyle/>
              <a:p>
                <a:pPr algn="ctr">
                  <a:spcBef>
                    <a:spcPct val="50000"/>
                  </a:spcBef>
                </a:pPr>
                <a:r>
                  <a:rPr lang="es-MX" b="1" i="1">
                    <a:solidFill>
                      <a:srgbClr val="800000"/>
                    </a:solidFill>
                  </a:rPr>
                  <a:t>pd</a:t>
                </a:r>
                <a:endParaRPr lang="es-ES" b="1" i="1">
                  <a:solidFill>
                    <a:srgbClr val="800000"/>
                  </a:solidFill>
                </a:endParaRPr>
              </a:p>
            </p:txBody>
          </p:sp>
        </p:grpSp>
        <p:grpSp>
          <p:nvGrpSpPr>
            <p:cNvPr id="46" name="Group 56"/>
            <p:cNvGrpSpPr>
              <a:grpSpLocks/>
            </p:cNvGrpSpPr>
            <p:nvPr/>
          </p:nvGrpSpPr>
          <p:grpSpPr bwMode="auto">
            <a:xfrm>
              <a:off x="5492750" y="3124200"/>
              <a:ext cx="1238250" cy="1109663"/>
              <a:chOff x="3460" y="1968"/>
              <a:chExt cx="780" cy="699"/>
            </a:xfrm>
          </p:grpSpPr>
          <p:pic>
            <p:nvPicPr>
              <p:cNvPr id="47" name="Picture 8" descr="pi-d-d-2"/>
              <p:cNvPicPr>
                <a:picLocks noChangeAspect="1" noChangeArrowheads="1"/>
              </p:cNvPicPr>
              <p:nvPr/>
            </p:nvPicPr>
            <p:blipFill>
              <a:blip r:embed="rId9"/>
              <a:srcRect/>
              <a:stretch>
                <a:fillRect/>
              </a:stretch>
            </p:blipFill>
            <p:spPr bwMode="auto">
              <a:xfrm>
                <a:off x="3460" y="1968"/>
                <a:ext cx="780" cy="414"/>
              </a:xfrm>
              <a:prstGeom prst="rect">
                <a:avLst/>
              </a:prstGeom>
              <a:noFill/>
            </p:spPr>
          </p:pic>
          <p:sp>
            <p:nvSpPr>
              <p:cNvPr id="48" name="Text Box 44"/>
              <p:cNvSpPr txBox="1">
                <a:spLocks noChangeArrowheads="1"/>
              </p:cNvSpPr>
              <p:nvPr/>
            </p:nvSpPr>
            <p:spPr bwMode="auto">
              <a:xfrm>
                <a:off x="3568" y="2379"/>
                <a:ext cx="528" cy="288"/>
              </a:xfrm>
              <a:prstGeom prst="rect">
                <a:avLst/>
              </a:prstGeom>
              <a:noFill/>
              <a:ln w="9525">
                <a:noFill/>
                <a:miter lim="800000"/>
                <a:headEnd/>
                <a:tailEnd/>
              </a:ln>
              <a:effectLst/>
            </p:spPr>
            <p:txBody>
              <a:bodyPr>
                <a:spAutoFit/>
              </a:bodyPr>
              <a:lstStyle/>
              <a:p>
                <a:pPr algn="ctr">
                  <a:spcBef>
                    <a:spcPct val="50000"/>
                  </a:spcBef>
                </a:pPr>
                <a:r>
                  <a:rPr lang="es-MX" b="1" i="1">
                    <a:solidFill>
                      <a:srgbClr val="800000"/>
                    </a:solidFill>
                  </a:rPr>
                  <a:t>dd</a:t>
                </a:r>
                <a:endParaRPr lang="es-ES" b="1" i="1">
                  <a:solidFill>
                    <a:srgbClr val="800000"/>
                  </a:solidFill>
                </a:endParaRPr>
              </a:p>
            </p:txBody>
          </p:sp>
        </p:grpSp>
      </p:grpSp>
      <p:grpSp>
        <p:nvGrpSpPr>
          <p:cNvPr id="64" name="63 Grupo"/>
          <p:cNvGrpSpPr/>
          <p:nvPr/>
        </p:nvGrpSpPr>
        <p:grpSpPr>
          <a:xfrm>
            <a:off x="2928926" y="5000636"/>
            <a:ext cx="2892425" cy="1168400"/>
            <a:chOff x="2870200" y="4419600"/>
            <a:chExt cx="2892425" cy="1168400"/>
          </a:xfrm>
        </p:grpSpPr>
        <p:sp>
          <p:nvSpPr>
            <p:cNvPr id="65" name="Text Box 18"/>
            <p:cNvSpPr txBox="1">
              <a:spLocks noChangeArrowheads="1"/>
            </p:cNvSpPr>
            <p:nvPr/>
          </p:nvSpPr>
          <p:spPr bwMode="auto">
            <a:xfrm>
              <a:off x="2870200" y="4597400"/>
              <a:ext cx="533400" cy="457200"/>
            </a:xfrm>
            <a:prstGeom prst="rect">
              <a:avLst/>
            </a:prstGeom>
            <a:noFill/>
            <a:ln w="9525">
              <a:noFill/>
              <a:miter lim="800000"/>
              <a:headEnd/>
              <a:tailEnd/>
            </a:ln>
            <a:effectLst/>
          </p:spPr>
          <p:txBody>
            <a:bodyPr>
              <a:spAutoFit/>
            </a:bodyPr>
            <a:lstStyle/>
            <a:p>
              <a:pPr>
                <a:spcBef>
                  <a:spcPct val="50000"/>
                </a:spcBef>
              </a:pPr>
              <a:r>
                <a:rPr lang="es-MX" b="1">
                  <a:solidFill>
                    <a:srgbClr val="800000"/>
                  </a:solidFill>
                  <a:latin typeface="Symbol" pitchFamily="18" charset="2"/>
                </a:rPr>
                <a:t>d</a:t>
              </a:r>
              <a:endParaRPr lang="es-ES" b="1">
                <a:solidFill>
                  <a:srgbClr val="800000"/>
                </a:solidFill>
                <a:latin typeface="Symbol" pitchFamily="18" charset="2"/>
              </a:endParaRPr>
            </a:p>
          </p:txBody>
        </p:sp>
        <p:grpSp>
          <p:nvGrpSpPr>
            <p:cNvPr id="66" name="Group 53"/>
            <p:cNvGrpSpPr>
              <a:grpSpLocks/>
            </p:cNvGrpSpPr>
            <p:nvPr/>
          </p:nvGrpSpPr>
          <p:grpSpPr bwMode="auto">
            <a:xfrm>
              <a:off x="3505200" y="4419600"/>
              <a:ext cx="2257425" cy="1168400"/>
              <a:chOff x="1554" y="2720"/>
              <a:chExt cx="1422" cy="736"/>
            </a:xfrm>
          </p:grpSpPr>
          <p:pic>
            <p:nvPicPr>
              <p:cNvPr id="67" name="Picture 6" descr="delta-d-d-2-b"/>
              <p:cNvPicPr>
                <a:picLocks noChangeAspect="1" noChangeArrowheads="1"/>
              </p:cNvPicPr>
              <p:nvPr/>
            </p:nvPicPr>
            <p:blipFill>
              <a:blip r:embed="rId10"/>
              <a:srcRect/>
              <a:stretch>
                <a:fillRect/>
              </a:stretch>
            </p:blipFill>
            <p:spPr bwMode="auto">
              <a:xfrm>
                <a:off x="1554" y="2720"/>
                <a:ext cx="414" cy="492"/>
              </a:xfrm>
              <a:prstGeom prst="rect">
                <a:avLst/>
              </a:prstGeom>
              <a:noFill/>
            </p:spPr>
          </p:pic>
          <p:pic>
            <p:nvPicPr>
              <p:cNvPr id="68" name="Picture 7" descr="delta-d-d-B-2"/>
              <p:cNvPicPr>
                <a:picLocks noChangeAspect="1" noChangeArrowheads="1"/>
              </p:cNvPicPr>
              <p:nvPr/>
            </p:nvPicPr>
            <p:blipFill>
              <a:blip r:embed="rId11"/>
              <a:srcRect/>
              <a:stretch>
                <a:fillRect/>
              </a:stretch>
            </p:blipFill>
            <p:spPr bwMode="auto">
              <a:xfrm>
                <a:off x="2430" y="2720"/>
                <a:ext cx="546" cy="492"/>
              </a:xfrm>
              <a:prstGeom prst="rect">
                <a:avLst/>
              </a:prstGeom>
              <a:noFill/>
            </p:spPr>
          </p:pic>
          <p:sp>
            <p:nvSpPr>
              <p:cNvPr id="69" name="Text Box 51"/>
              <p:cNvSpPr txBox="1">
                <a:spLocks noChangeArrowheads="1"/>
              </p:cNvSpPr>
              <p:nvPr/>
            </p:nvSpPr>
            <p:spPr bwMode="auto">
              <a:xfrm>
                <a:off x="1968" y="3168"/>
                <a:ext cx="528" cy="288"/>
              </a:xfrm>
              <a:prstGeom prst="rect">
                <a:avLst/>
              </a:prstGeom>
              <a:noFill/>
              <a:ln w="9525">
                <a:noFill/>
                <a:miter lim="800000"/>
                <a:headEnd/>
                <a:tailEnd/>
              </a:ln>
              <a:effectLst/>
            </p:spPr>
            <p:txBody>
              <a:bodyPr>
                <a:spAutoFit/>
              </a:bodyPr>
              <a:lstStyle/>
              <a:p>
                <a:pPr algn="ctr">
                  <a:spcBef>
                    <a:spcPct val="50000"/>
                  </a:spcBef>
                </a:pPr>
                <a:r>
                  <a:rPr lang="es-MX" b="1" i="1">
                    <a:solidFill>
                      <a:srgbClr val="800000"/>
                    </a:solidFill>
                  </a:rPr>
                  <a:t>dd</a:t>
                </a:r>
                <a:endParaRPr lang="es-ES" b="1" i="1">
                  <a:solidFill>
                    <a:srgbClr val="800000"/>
                  </a:solidFill>
                </a:endParaRPr>
              </a:p>
            </p:txBody>
          </p:sp>
          <p:sp>
            <p:nvSpPr>
              <p:cNvPr id="70" name="Text Box 52"/>
              <p:cNvSpPr txBox="1">
                <a:spLocks noChangeArrowheads="1"/>
              </p:cNvSpPr>
              <p:nvPr/>
            </p:nvSpPr>
            <p:spPr bwMode="auto">
              <a:xfrm>
                <a:off x="2112" y="2816"/>
                <a:ext cx="192" cy="288"/>
              </a:xfrm>
              <a:prstGeom prst="rect">
                <a:avLst/>
              </a:prstGeom>
              <a:noFill/>
              <a:ln w="9525">
                <a:noFill/>
                <a:miter lim="800000"/>
                <a:headEnd/>
                <a:tailEnd/>
              </a:ln>
              <a:effectLst/>
            </p:spPr>
            <p:txBody>
              <a:bodyPr>
                <a:spAutoFit/>
              </a:bodyPr>
              <a:lstStyle/>
              <a:p>
                <a:pPr>
                  <a:spcBef>
                    <a:spcPct val="50000"/>
                  </a:spcBef>
                </a:pPr>
                <a:r>
                  <a:rPr lang="es-MX">
                    <a:solidFill>
                      <a:srgbClr val="800000"/>
                    </a:solidFill>
                  </a:rPr>
                  <a:t>=</a:t>
                </a:r>
                <a:endParaRPr lang="es-ES">
                  <a:solidFill>
                    <a:srgbClr val="800000"/>
                  </a:solidFill>
                </a:endParaRPr>
              </a:p>
            </p:txBody>
          </p:sp>
        </p:grpSp>
      </p:grpSp>
      <p:sp>
        <p:nvSpPr>
          <p:cNvPr id="71" name="70 CuadroTexto"/>
          <p:cNvSpPr txBox="1"/>
          <p:nvPr/>
        </p:nvSpPr>
        <p:spPr>
          <a:xfrm>
            <a:off x="2786050" y="428604"/>
            <a:ext cx="4071966" cy="461665"/>
          </a:xfrm>
          <a:prstGeom prst="rect">
            <a:avLst/>
          </a:prstGeom>
          <a:noFill/>
        </p:spPr>
        <p:txBody>
          <a:bodyPr wrap="square" rtlCol="0">
            <a:spAutoFit/>
          </a:bodyPr>
          <a:lstStyle/>
          <a:p>
            <a:r>
              <a:rPr lang="es-MX" sz="2400" dirty="0">
                <a:solidFill>
                  <a:schemeClr val="accent6">
                    <a:lumMod val="50000"/>
                  </a:schemeClr>
                </a:solidFill>
              </a:rPr>
              <a:t>Tipos de traslape entre OA</a:t>
            </a:r>
          </a:p>
        </p:txBody>
      </p:sp>
      <p:sp>
        <p:nvSpPr>
          <p:cNvPr id="38" name="37 Marcador de número de diapositiva"/>
          <p:cNvSpPr>
            <a:spLocks noGrp="1"/>
          </p:cNvSpPr>
          <p:nvPr>
            <p:ph type="sldNum" sz="quarter" idx="12"/>
          </p:nvPr>
        </p:nvSpPr>
        <p:spPr/>
        <p:txBody>
          <a:bodyPr/>
          <a:lstStyle/>
          <a:p>
            <a:fld id="{C85176EC-901D-4338-9904-35B0C0F08CDA}" type="slidenum">
              <a:rPr lang="es-MX" smtClean="0"/>
              <a:pPr/>
              <a:t>7</a:t>
            </a:fld>
            <a:endParaRPr lang="es-MX"/>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928662" y="1142984"/>
            <a:ext cx="7358114" cy="2643206"/>
            <a:chOff x="1193800" y="1162050"/>
            <a:chExt cx="7121525" cy="2368550"/>
          </a:xfrm>
        </p:grpSpPr>
        <p:sp>
          <p:nvSpPr>
            <p:cNvPr id="10" name="Text Box 11"/>
            <p:cNvSpPr txBox="1">
              <a:spLocks noChangeArrowheads="1"/>
            </p:cNvSpPr>
            <p:nvPr/>
          </p:nvSpPr>
          <p:spPr bwMode="auto">
            <a:xfrm>
              <a:off x="2717800" y="2768600"/>
              <a:ext cx="3276600" cy="457200"/>
            </a:xfrm>
            <a:prstGeom prst="rect">
              <a:avLst/>
            </a:prstGeom>
            <a:noFill/>
            <a:ln w="9525">
              <a:noFill/>
              <a:miter lim="800000"/>
              <a:headEnd/>
              <a:tailEnd/>
            </a:ln>
            <a:effectLst/>
          </p:spPr>
          <p:txBody>
            <a:bodyPr>
              <a:spAutoFit/>
            </a:bodyPr>
            <a:lstStyle/>
            <a:p>
              <a:pPr algn="ctr">
                <a:spcBef>
                  <a:spcPct val="50000"/>
                </a:spcBef>
              </a:pPr>
              <a:r>
                <a:rPr lang="es-MX" b="1" i="1">
                  <a:solidFill>
                    <a:srgbClr val="800000"/>
                  </a:solidFill>
                </a:rPr>
                <a:t>S</a:t>
              </a:r>
              <a:r>
                <a:rPr lang="es-MX" b="1">
                  <a:solidFill>
                    <a:srgbClr val="800000"/>
                  </a:solidFill>
                </a:rPr>
                <a:t> &gt; 0            </a:t>
              </a:r>
              <a:r>
                <a:rPr lang="es-MX" b="1" i="1">
                  <a:solidFill>
                    <a:srgbClr val="800000"/>
                  </a:solidFill>
                </a:rPr>
                <a:t>S</a:t>
              </a:r>
              <a:r>
                <a:rPr lang="es-MX" b="1">
                  <a:solidFill>
                    <a:srgbClr val="800000"/>
                  </a:solidFill>
                </a:rPr>
                <a:t> &lt; 0</a:t>
              </a:r>
              <a:endParaRPr lang="es-ES" b="1" baseline="-25000">
                <a:solidFill>
                  <a:srgbClr val="800000"/>
                </a:solidFill>
                <a:latin typeface="Symbol" pitchFamily="18" charset="2"/>
              </a:endParaRPr>
            </a:p>
          </p:txBody>
        </p:sp>
        <p:grpSp>
          <p:nvGrpSpPr>
            <p:cNvPr id="11" name="Group 28"/>
            <p:cNvGrpSpPr>
              <a:grpSpLocks/>
            </p:cNvGrpSpPr>
            <p:nvPr/>
          </p:nvGrpSpPr>
          <p:grpSpPr bwMode="auto">
            <a:xfrm>
              <a:off x="2946400" y="1498600"/>
              <a:ext cx="1171575" cy="1123950"/>
              <a:chOff x="1344" y="2208"/>
              <a:chExt cx="738" cy="708"/>
            </a:xfrm>
          </p:grpSpPr>
          <p:pic>
            <p:nvPicPr>
              <p:cNvPr id="27" name="Picture 4" descr="enlace-2"/>
              <p:cNvPicPr>
                <a:picLocks noChangeAspect="1" noChangeArrowheads="1"/>
              </p:cNvPicPr>
              <p:nvPr/>
            </p:nvPicPr>
            <p:blipFill>
              <a:blip r:embed="rId2"/>
              <a:srcRect/>
              <a:stretch>
                <a:fillRect/>
              </a:stretch>
            </p:blipFill>
            <p:spPr bwMode="auto">
              <a:xfrm>
                <a:off x="1392" y="2640"/>
                <a:ext cx="690" cy="276"/>
              </a:xfrm>
              <a:prstGeom prst="rect">
                <a:avLst/>
              </a:prstGeom>
              <a:noFill/>
            </p:spPr>
          </p:pic>
          <p:pic>
            <p:nvPicPr>
              <p:cNvPr id="28" name="Picture 14" descr="Traslape-s-p"/>
              <p:cNvPicPr>
                <a:picLocks noChangeAspect="1" noChangeArrowheads="1"/>
              </p:cNvPicPr>
              <p:nvPr/>
            </p:nvPicPr>
            <p:blipFill>
              <a:blip r:embed="rId3"/>
              <a:srcRect/>
              <a:stretch>
                <a:fillRect/>
              </a:stretch>
            </p:blipFill>
            <p:spPr bwMode="auto">
              <a:xfrm>
                <a:off x="1344" y="2208"/>
                <a:ext cx="691" cy="346"/>
              </a:xfrm>
              <a:prstGeom prst="rect">
                <a:avLst/>
              </a:prstGeom>
              <a:noFill/>
            </p:spPr>
          </p:pic>
        </p:grpSp>
        <p:grpSp>
          <p:nvGrpSpPr>
            <p:cNvPr id="12" name="Group 29"/>
            <p:cNvGrpSpPr>
              <a:grpSpLocks/>
            </p:cNvGrpSpPr>
            <p:nvPr/>
          </p:nvGrpSpPr>
          <p:grpSpPr bwMode="auto">
            <a:xfrm>
              <a:off x="4572000" y="1498600"/>
              <a:ext cx="1231900" cy="1123950"/>
              <a:chOff x="2368" y="2208"/>
              <a:chExt cx="776" cy="708"/>
            </a:xfrm>
          </p:grpSpPr>
          <p:pic>
            <p:nvPicPr>
              <p:cNvPr id="25" name="Picture 3" descr="antienlace-2"/>
              <p:cNvPicPr>
                <a:picLocks noChangeAspect="1" noChangeArrowheads="1"/>
              </p:cNvPicPr>
              <p:nvPr/>
            </p:nvPicPr>
            <p:blipFill>
              <a:blip r:embed="rId4"/>
              <a:srcRect/>
              <a:stretch>
                <a:fillRect/>
              </a:stretch>
            </p:blipFill>
            <p:spPr bwMode="auto">
              <a:xfrm>
                <a:off x="2400" y="2640"/>
                <a:ext cx="744" cy="276"/>
              </a:xfrm>
              <a:prstGeom prst="rect">
                <a:avLst/>
              </a:prstGeom>
              <a:noFill/>
            </p:spPr>
          </p:pic>
          <p:pic>
            <p:nvPicPr>
              <p:cNvPr id="26" name="Picture 15" descr="Traslape-s-p-b"/>
              <p:cNvPicPr>
                <a:picLocks noChangeAspect="1" noChangeArrowheads="1"/>
              </p:cNvPicPr>
              <p:nvPr/>
            </p:nvPicPr>
            <p:blipFill>
              <a:blip r:embed="rId5"/>
              <a:srcRect/>
              <a:stretch>
                <a:fillRect/>
              </a:stretch>
            </p:blipFill>
            <p:spPr bwMode="auto">
              <a:xfrm>
                <a:off x="2368" y="2208"/>
                <a:ext cx="691" cy="346"/>
              </a:xfrm>
              <a:prstGeom prst="rect">
                <a:avLst/>
              </a:prstGeom>
              <a:noFill/>
            </p:spPr>
          </p:pic>
        </p:grpSp>
        <p:sp>
          <p:nvSpPr>
            <p:cNvPr id="13" name="Text Box 17"/>
            <p:cNvSpPr txBox="1">
              <a:spLocks noChangeArrowheads="1"/>
            </p:cNvSpPr>
            <p:nvPr/>
          </p:nvSpPr>
          <p:spPr bwMode="auto">
            <a:xfrm>
              <a:off x="6680200" y="2768600"/>
              <a:ext cx="1066800" cy="457200"/>
            </a:xfrm>
            <a:prstGeom prst="rect">
              <a:avLst/>
            </a:prstGeom>
            <a:noFill/>
            <a:ln w="9525">
              <a:noFill/>
              <a:miter lim="800000"/>
              <a:headEnd/>
              <a:tailEnd/>
            </a:ln>
            <a:effectLst/>
          </p:spPr>
          <p:txBody>
            <a:bodyPr>
              <a:spAutoFit/>
            </a:bodyPr>
            <a:lstStyle/>
            <a:p>
              <a:pPr>
                <a:spcBef>
                  <a:spcPct val="50000"/>
                </a:spcBef>
              </a:pPr>
              <a:r>
                <a:rPr lang="es-MX" b="1">
                  <a:solidFill>
                    <a:srgbClr val="800000"/>
                  </a:solidFill>
                </a:rPr>
                <a:t> </a:t>
              </a:r>
              <a:r>
                <a:rPr lang="es-MX" b="1" i="1">
                  <a:solidFill>
                    <a:srgbClr val="800000"/>
                  </a:solidFill>
                </a:rPr>
                <a:t>S</a:t>
              </a:r>
              <a:r>
                <a:rPr lang="es-MX" b="1">
                  <a:solidFill>
                    <a:srgbClr val="800000"/>
                  </a:solidFill>
                </a:rPr>
                <a:t> = 0</a:t>
              </a:r>
              <a:endParaRPr lang="es-ES" b="1">
                <a:solidFill>
                  <a:srgbClr val="800000"/>
                </a:solidFill>
              </a:endParaRPr>
            </a:p>
          </p:txBody>
        </p:sp>
        <p:grpSp>
          <p:nvGrpSpPr>
            <p:cNvPr id="14" name="Group 30"/>
            <p:cNvGrpSpPr>
              <a:grpSpLocks/>
            </p:cNvGrpSpPr>
            <p:nvPr/>
          </p:nvGrpSpPr>
          <p:grpSpPr bwMode="auto">
            <a:xfrm>
              <a:off x="6319847" y="1168400"/>
              <a:ext cx="715963" cy="1543050"/>
              <a:chOff x="3757" y="1776"/>
              <a:chExt cx="451" cy="972"/>
            </a:xfrm>
          </p:grpSpPr>
          <p:pic>
            <p:nvPicPr>
              <p:cNvPr id="23" name="Picture 5" descr="no enlace-2"/>
              <p:cNvPicPr>
                <a:picLocks noChangeAspect="1" noChangeArrowheads="1"/>
              </p:cNvPicPr>
              <p:nvPr/>
            </p:nvPicPr>
            <p:blipFill>
              <a:blip r:embed="rId6"/>
              <a:srcRect/>
              <a:stretch>
                <a:fillRect/>
              </a:stretch>
            </p:blipFill>
            <p:spPr bwMode="auto">
              <a:xfrm>
                <a:off x="3808" y="2256"/>
                <a:ext cx="348" cy="492"/>
              </a:xfrm>
              <a:prstGeom prst="rect">
                <a:avLst/>
              </a:prstGeom>
              <a:noFill/>
            </p:spPr>
          </p:pic>
          <p:pic>
            <p:nvPicPr>
              <p:cNvPr id="24" name="Picture 16" descr="Traslape-s-p-c"/>
              <p:cNvPicPr>
                <a:picLocks noChangeAspect="1" noChangeArrowheads="1"/>
              </p:cNvPicPr>
              <p:nvPr/>
            </p:nvPicPr>
            <p:blipFill>
              <a:blip r:embed="rId7"/>
              <a:srcRect/>
              <a:stretch>
                <a:fillRect/>
              </a:stretch>
            </p:blipFill>
            <p:spPr bwMode="auto">
              <a:xfrm>
                <a:off x="3757" y="1776"/>
                <a:ext cx="451" cy="436"/>
              </a:xfrm>
              <a:prstGeom prst="rect">
                <a:avLst/>
              </a:prstGeom>
              <a:noFill/>
            </p:spPr>
          </p:pic>
        </p:grpSp>
        <p:grpSp>
          <p:nvGrpSpPr>
            <p:cNvPr id="15" name="Group 31"/>
            <p:cNvGrpSpPr>
              <a:grpSpLocks/>
            </p:cNvGrpSpPr>
            <p:nvPr/>
          </p:nvGrpSpPr>
          <p:grpSpPr bwMode="auto">
            <a:xfrm>
              <a:off x="7264400" y="1162050"/>
              <a:ext cx="1050925" cy="1492250"/>
              <a:chOff x="4496" y="1772"/>
              <a:chExt cx="662" cy="940"/>
            </a:xfrm>
          </p:grpSpPr>
          <p:pic>
            <p:nvPicPr>
              <p:cNvPr id="21" name="Picture 13" descr="Traslape-s-d"/>
              <p:cNvPicPr>
                <a:picLocks noChangeAspect="1" noChangeArrowheads="1"/>
              </p:cNvPicPr>
              <p:nvPr/>
            </p:nvPicPr>
            <p:blipFill>
              <a:blip r:embed="rId8"/>
              <a:srcRect/>
              <a:stretch>
                <a:fillRect/>
              </a:stretch>
            </p:blipFill>
            <p:spPr bwMode="auto">
              <a:xfrm>
                <a:off x="4496" y="1772"/>
                <a:ext cx="662" cy="436"/>
              </a:xfrm>
              <a:prstGeom prst="rect">
                <a:avLst/>
              </a:prstGeom>
              <a:noFill/>
            </p:spPr>
          </p:pic>
          <p:pic>
            <p:nvPicPr>
              <p:cNvPr id="22" name="Picture 18" descr="no-enlace-d"/>
              <p:cNvPicPr>
                <a:picLocks noChangeAspect="1" noChangeArrowheads="1"/>
              </p:cNvPicPr>
              <p:nvPr/>
            </p:nvPicPr>
            <p:blipFill>
              <a:blip r:embed="rId9"/>
              <a:srcRect/>
              <a:stretch>
                <a:fillRect/>
              </a:stretch>
            </p:blipFill>
            <p:spPr bwMode="auto">
              <a:xfrm>
                <a:off x="4576" y="2304"/>
                <a:ext cx="558" cy="408"/>
              </a:xfrm>
              <a:prstGeom prst="rect">
                <a:avLst/>
              </a:prstGeom>
              <a:noFill/>
            </p:spPr>
          </p:pic>
        </p:grpSp>
        <p:sp>
          <p:nvSpPr>
            <p:cNvPr id="16" name="Rectangle 19"/>
            <p:cNvSpPr>
              <a:spLocks noChangeArrowheads="1"/>
            </p:cNvSpPr>
            <p:nvPr/>
          </p:nvSpPr>
          <p:spPr bwMode="auto">
            <a:xfrm>
              <a:off x="1193800" y="2000250"/>
              <a:ext cx="1371600" cy="539750"/>
            </a:xfrm>
            <a:prstGeom prst="rect">
              <a:avLst/>
            </a:prstGeom>
            <a:noFill/>
            <a:ln w="9525">
              <a:noFill/>
              <a:miter lim="800000"/>
              <a:headEnd/>
              <a:tailEnd/>
            </a:ln>
            <a:effectLst/>
          </p:spPr>
          <p:txBody>
            <a:bodyPr anchor="ctr"/>
            <a:lstStyle/>
            <a:p>
              <a:r>
                <a:rPr lang="es-MX" b="1">
                  <a:solidFill>
                    <a:srgbClr val="800000"/>
                  </a:solidFill>
                </a:rPr>
                <a:t>Simetría</a:t>
              </a:r>
              <a:endParaRPr lang="es-ES" b="1">
                <a:solidFill>
                  <a:srgbClr val="800000"/>
                </a:solidFill>
              </a:endParaRPr>
            </a:p>
          </p:txBody>
        </p:sp>
        <p:grpSp>
          <p:nvGrpSpPr>
            <p:cNvPr id="17" name="Group 33"/>
            <p:cNvGrpSpPr>
              <a:grpSpLocks/>
            </p:cNvGrpSpPr>
            <p:nvPr/>
          </p:nvGrpSpPr>
          <p:grpSpPr bwMode="auto">
            <a:xfrm>
              <a:off x="2946400" y="3073400"/>
              <a:ext cx="5257800" cy="457200"/>
              <a:chOff x="1728" y="2976"/>
              <a:chExt cx="3312" cy="288"/>
            </a:xfrm>
          </p:grpSpPr>
          <p:sp>
            <p:nvSpPr>
              <p:cNvPr id="18" name="Text Box 26"/>
              <p:cNvSpPr txBox="1">
                <a:spLocks noChangeArrowheads="1"/>
              </p:cNvSpPr>
              <p:nvPr/>
            </p:nvSpPr>
            <p:spPr bwMode="auto">
              <a:xfrm>
                <a:off x="1728" y="2976"/>
                <a:ext cx="816" cy="288"/>
              </a:xfrm>
              <a:prstGeom prst="rect">
                <a:avLst/>
              </a:prstGeom>
              <a:noFill/>
              <a:ln w="9525">
                <a:noFill/>
                <a:miter lim="800000"/>
                <a:headEnd/>
                <a:tailEnd/>
              </a:ln>
              <a:effectLst/>
            </p:spPr>
            <p:txBody>
              <a:bodyPr>
                <a:spAutoFit/>
              </a:bodyPr>
              <a:lstStyle/>
              <a:p>
                <a:pPr algn="ctr">
                  <a:spcBef>
                    <a:spcPct val="50000"/>
                  </a:spcBef>
                </a:pPr>
                <a:r>
                  <a:rPr lang="es-MX">
                    <a:solidFill>
                      <a:srgbClr val="800000"/>
                    </a:solidFill>
                  </a:rPr>
                  <a:t>enlace</a:t>
                </a:r>
                <a:endParaRPr lang="es-ES">
                  <a:solidFill>
                    <a:srgbClr val="800000"/>
                  </a:solidFill>
                </a:endParaRPr>
              </a:p>
            </p:txBody>
          </p:sp>
          <p:sp>
            <p:nvSpPr>
              <p:cNvPr id="19" name="Text Box 27"/>
              <p:cNvSpPr txBox="1">
                <a:spLocks noChangeArrowheads="1"/>
              </p:cNvSpPr>
              <p:nvPr/>
            </p:nvSpPr>
            <p:spPr bwMode="auto">
              <a:xfrm>
                <a:off x="2544" y="2976"/>
                <a:ext cx="1104" cy="288"/>
              </a:xfrm>
              <a:prstGeom prst="rect">
                <a:avLst/>
              </a:prstGeom>
              <a:noFill/>
              <a:ln w="9525">
                <a:noFill/>
                <a:miter lim="800000"/>
                <a:headEnd/>
                <a:tailEnd/>
              </a:ln>
              <a:effectLst/>
            </p:spPr>
            <p:txBody>
              <a:bodyPr>
                <a:spAutoFit/>
              </a:bodyPr>
              <a:lstStyle/>
              <a:p>
                <a:pPr algn="ctr">
                  <a:spcBef>
                    <a:spcPct val="50000"/>
                  </a:spcBef>
                </a:pPr>
                <a:r>
                  <a:rPr lang="es-MX">
                    <a:solidFill>
                      <a:srgbClr val="800000"/>
                    </a:solidFill>
                  </a:rPr>
                  <a:t>antienlace</a:t>
                </a:r>
                <a:endParaRPr lang="es-ES">
                  <a:solidFill>
                    <a:srgbClr val="800000"/>
                  </a:solidFill>
                </a:endParaRPr>
              </a:p>
            </p:txBody>
          </p:sp>
          <p:sp>
            <p:nvSpPr>
              <p:cNvPr id="20" name="Text Box 32"/>
              <p:cNvSpPr txBox="1">
                <a:spLocks noChangeArrowheads="1"/>
              </p:cNvSpPr>
              <p:nvPr/>
            </p:nvSpPr>
            <p:spPr bwMode="auto">
              <a:xfrm>
                <a:off x="3936" y="2976"/>
                <a:ext cx="1104" cy="288"/>
              </a:xfrm>
              <a:prstGeom prst="rect">
                <a:avLst/>
              </a:prstGeom>
              <a:noFill/>
              <a:ln w="9525">
                <a:noFill/>
                <a:miter lim="800000"/>
                <a:headEnd/>
                <a:tailEnd/>
              </a:ln>
              <a:effectLst/>
            </p:spPr>
            <p:txBody>
              <a:bodyPr>
                <a:spAutoFit/>
              </a:bodyPr>
              <a:lstStyle/>
              <a:p>
                <a:pPr algn="ctr">
                  <a:spcBef>
                    <a:spcPct val="50000"/>
                  </a:spcBef>
                </a:pPr>
                <a:r>
                  <a:rPr lang="es-MX">
                    <a:solidFill>
                      <a:srgbClr val="800000"/>
                    </a:solidFill>
                  </a:rPr>
                  <a:t>no enlace</a:t>
                </a:r>
                <a:endParaRPr lang="es-ES">
                  <a:solidFill>
                    <a:srgbClr val="800000"/>
                  </a:solidFill>
                </a:endParaRPr>
              </a:p>
            </p:txBody>
          </p:sp>
        </p:grpSp>
      </p:grpSp>
      <p:grpSp>
        <p:nvGrpSpPr>
          <p:cNvPr id="29" name="28 Grupo"/>
          <p:cNvGrpSpPr/>
          <p:nvPr/>
        </p:nvGrpSpPr>
        <p:grpSpPr>
          <a:xfrm>
            <a:off x="1071538" y="4357694"/>
            <a:ext cx="7143800" cy="1643074"/>
            <a:chOff x="838200" y="4419600"/>
            <a:chExt cx="6324600" cy="1219200"/>
          </a:xfrm>
        </p:grpSpPr>
        <p:grpSp>
          <p:nvGrpSpPr>
            <p:cNvPr id="30" name="Group 21"/>
            <p:cNvGrpSpPr>
              <a:grpSpLocks/>
            </p:cNvGrpSpPr>
            <p:nvPr/>
          </p:nvGrpSpPr>
          <p:grpSpPr bwMode="auto">
            <a:xfrm>
              <a:off x="3835400" y="4419600"/>
              <a:ext cx="3327401" cy="1219200"/>
              <a:chOff x="400" y="864"/>
              <a:chExt cx="2096" cy="768"/>
            </a:xfrm>
          </p:grpSpPr>
          <p:pic>
            <p:nvPicPr>
              <p:cNvPr id="32" name="Picture 7" descr="Traslape-d-d"/>
              <p:cNvPicPr>
                <a:picLocks noChangeAspect="1" noChangeArrowheads="1"/>
              </p:cNvPicPr>
              <p:nvPr/>
            </p:nvPicPr>
            <p:blipFill>
              <a:blip r:embed="rId10"/>
              <a:srcRect/>
              <a:stretch>
                <a:fillRect/>
              </a:stretch>
            </p:blipFill>
            <p:spPr bwMode="auto">
              <a:xfrm>
                <a:off x="1584" y="864"/>
                <a:ext cx="805" cy="436"/>
              </a:xfrm>
              <a:prstGeom prst="rect">
                <a:avLst/>
              </a:prstGeom>
              <a:noFill/>
            </p:spPr>
          </p:pic>
          <p:pic>
            <p:nvPicPr>
              <p:cNvPr id="33" name="Picture 9" descr="Traslape-p-p"/>
              <p:cNvPicPr>
                <a:picLocks noChangeAspect="1" noChangeArrowheads="1"/>
              </p:cNvPicPr>
              <p:nvPr/>
            </p:nvPicPr>
            <p:blipFill>
              <a:blip r:embed="rId11"/>
              <a:srcRect/>
              <a:stretch>
                <a:fillRect/>
              </a:stretch>
            </p:blipFill>
            <p:spPr bwMode="auto">
              <a:xfrm>
                <a:off x="1104" y="864"/>
                <a:ext cx="397" cy="435"/>
              </a:xfrm>
              <a:prstGeom prst="rect">
                <a:avLst/>
              </a:prstGeom>
              <a:noFill/>
            </p:spPr>
          </p:pic>
          <p:sp>
            <p:nvSpPr>
              <p:cNvPr id="34" name="Text Box 10"/>
              <p:cNvSpPr txBox="1">
                <a:spLocks noChangeArrowheads="1"/>
              </p:cNvSpPr>
              <p:nvPr/>
            </p:nvSpPr>
            <p:spPr bwMode="auto">
              <a:xfrm>
                <a:off x="576" y="1344"/>
                <a:ext cx="1920" cy="288"/>
              </a:xfrm>
              <a:prstGeom prst="rect">
                <a:avLst/>
              </a:prstGeom>
              <a:noFill/>
              <a:ln w="9525">
                <a:noFill/>
                <a:miter lim="800000"/>
                <a:headEnd/>
                <a:tailEnd/>
              </a:ln>
              <a:effectLst/>
            </p:spPr>
            <p:txBody>
              <a:bodyPr>
                <a:spAutoFit/>
              </a:bodyPr>
              <a:lstStyle/>
              <a:p>
                <a:pPr>
                  <a:spcBef>
                    <a:spcPct val="50000"/>
                  </a:spcBef>
                </a:pPr>
                <a:r>
                  <a:rPr lang="es-MX" b="1" i="1">
                    <a:solidFill>
                      <a:srgbClr val="800000"/>
                    </a:solidFill>
                  </a:rPr>
                  <a:t>S</a:t>
                </a:r>
                <a:r>
                  <a:rPr lang="es-MX" b="1" baseline="-25000">
                    <a:solidFill>
                      <a:srgbClr val="800000"/>
                    </a:solidFill>
                    <a:latin typeface="Symbol" pitchFamily="18" charset="2"/>
                  </a:rPr>
                  <a:t>s</a:t>
                </a:r>
                <a:r>
                  <a:rPr lang="es-MX" b="1">
                    <a:solidFill>
                      <a:srgbClr val="800000"/>
                    </a:solidFill>
                  </a:rPr>
                  <a:t>  &gt;&gt;  </a:t>
                </a:r>
                <a:r>
                  <a:rPr lang="es-MX" b="1" i="1">
                    <a:solidFill>
                      <a:srgbClr val="800000"/>
                    </a:solidFill>
                  </a:rPr>
                  <a:t>S</a:t>
                </a:r>
                <a:r>
                  <a:rPr lang="es-MX" b="1" baseline="-25000">
                    <a:solidFill>
                      <a:srgbClr val="800000"/>
                    </a:solidFill>
                    <a:latin typeface="Symbol" pitchFamily="18" charset="2"/>
                  </a:rPr>
                  <a:t>p</a:t>
                </a:r>
                <a:r>
                  <a:rPr lang="es-MX" b="1">
                    <a:solidFill>
                      <a:srgbClr val="800000"/>
                    </a:solidFill>
                  </a:rPr>
                  <a:t>   &gt;&gt;   </a:t>
                </a:r>
                <a:r>
                  <a:rPr lang="es-MX" b="1" i="1">
                    <a:solidFill>
                      <a:srgbClr val="800000"/>
                    </a:solidFill>
                  </a:rPr>
                  <a:t>S</a:t>
                </a:r>
                <a:r>
                  <a:rPr lang="es-MX" b="1" baseline="-25000">
                    <a:solidFill>
                      <a:srgbClr val="800000"/>
                    </a:solidFill>
                    <a:latin typeface="Symbol" pitchFamily="18" charset="2"/>
                  </a:rPr>
                  <a:t>d</a:t>
                </a:r>
                <a:endParaRPr lang="es-ES" b="1" baseline="-25000">
                  <a:solidFill>
                    <a:srgbClr val="800000"/>
                  </a:solidFill>
                  <a:latin typeface="Symbol" pitchFamily="18" charset="2"/>
                </a:endParaRPr>
              </a:p>
            </p:txBody>
          </p:sp>
          <p:pic>
            <p:nvPicPr>
              <p:cNvPr id="35" name="Picture 12" descr="Traslape-s-s-5"/>
              <p:cNvPicPr>
                <a:picLocks noChangeAspect="1" noChangeArrowheads="1"/>
              </p:cNvPicPr>
              <p:nvPr/>
            </p:nvPicPr>
            <p:blipFill>
              <a:blip r:embed="rId12"/>
              <a:srcRect/>
              <a:stretch>
                <a:fillRect/>
              </a:stretch>
            </p:blipFill>
            <p:spPr bwMode="auto">
              <a:xfrm>
                <a:off x="400" y="909"/>
                <a:ext cx="583" cy="339"/>
              </a:xfrm>
              <a:prstGeom prst="rect">
                <a:avLst/>
              </a:prstGeom>
              <a:noFill/>
            </p:spPr>
          </p:pic>
        </p:grpSp>
        <p:sp>
          <p:nvSpPr>
            <p:cNvPr id="31" name="Rectangle 20"/>
            <p:cNvSpPr>
              <a:spLocks noChangeArrowheads="1"/>
            </p:cNvSpPr>
            <p:nvPr/>
          </p:nvSpPr>
          <p:spPr bwMode="auto">
            <a:xfrm>
              <a:off x="838200" y="4768850"/>
              <a:ext cx="2717800" cy="539750"/>
            </a:xfrm>
            <a:prstGeom prst="rect">
              <a:avLst/>
            </a:prstGeom>
            <a:noFill/>
            <a:ln w="9525">
              <a:noFill/>
              <a:miter lim="800000"/>
              <a:headEnd/>
              <a:tailEnd/>
            </a:ln>
            <a:effectLst/>
          </p:spPr>
          <p:txBody>
            <a:bodyPr anchor="ctr"/>
            <a:lstStyle/>
            <a:p>
              <a:pPr algn="ctr"/>
              <a:r>
                <a:rPr lang="es-MX" b="1">
                  <a:solidFill>
                    <a:srgbClr val="800000"/>
                  </a:solidFill>
                </a:rPr>
                <a:t>Tipo del traslape</a:t>
              </a:r>
              <a:endParaRPr lang="es-ES" b="1">
                <a:solidFill>
                  <a:srgbClr val="800000"/>
                </a:solidFill>
              </a:endParaRPr>
            </a:p>
          </p:txBody>
        </p:sp>
      </p:grpSp>
      <p:sp>
        <p:nvSpPr>
          <p:cNvPr id="36" name="35 Rectángulo"/>
          <p:cNvSpPr/>
          <p:nvPr/>
        </p:nvSpPr>
        <p:spPr>
          <a:xfrm>
            <a:off x="2643174" y="357166"/>
            <a:ext cx="3760966" cy="461665"/>
          </a:xfrm>
          <a:prstGeom prst="rect">
            <a:avLst/>
          </a:prstGeom>
        </p:spPr>
        <p:txBody>
          <a:bodyPr wrap="none">
            <a:spAutoFit/>
          </a:bodyPr>
          <a:lstStyle/>
          <a:p>
            <a:r>
              <a:rPr lang="es-MX" sz="2400" b="1" dirty="0">
                <a:solidFill>
                  <a:schemeClr val="accent6">
                    <a:lumMod val="50000"/>
                  </a:schemeClr>
                </a:solidFill>
              </a:rPr>
              <a:t>Eficiencia del traslape </a:t>
            </a:r>
            <a:endParaRPr lang="es-MX" sz="2400" dirty="0">
              <a:solidFill>
                <a:schemeClr val="accent6">
                  <a:lumMod val="50000"/>
                </a:schemeClr>
              </a:solidFill>
            </a:endParaRPr>
          </a:p>
        </p:txBody>
      </p:sp>
      <p:sp>
        <p:nvSpPr>
          <p:cNvPr id="37" name="36 Marcador de número de diapositiva"/>
          <p:cNvSpPr>
            <a:spLocks noGrp="1"/>
          </p:cNvSpPr>
          <p:nvPr>
            <p:ph type="sldNum" sz="quarter" idx="12"/>
          </p:nvPr>
        </p:nvSpPr>
        <p:spPr/>
        <p:txBody>
          <a:bodyPr/>
          <a:lstStyle/>
          <a:p>
            <a:fld id="{C85176EC-901D-4338-9904-35B0C0F08CDA}" type="slidenum">
              <a:rPr lang="es-MX" smtClean="0"/>
              <a:pPr/>
              <a:t>8</a:t>
            </a:fld>
            <a:endParaRPr lang="es-MX"/>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428604"/>
            <a:ext cx="8429684" cy="2123658"/>
          </a:xfrm>
          <a:prstGeom prst="rect">
            <a:avLst/>
          </a:prstGeom>
        </p:spPr>
        <p:txBody>
          <a:bodyPr wrap="square">
            <a:spAutoFit/>
          </a:bodyPr>
          <a:lstStyle/>
          <a:p>
            <a:pPr algn="just"/>
            <a:r>
              <a:rPr lang="es-MX" sz="2400" b="1" dirty="0"/>
              <a:t>Hidruro de Berilio como un compuesto de coordinación.</a:t>
            </a:r>
          </a:p>
          <a:p>
            <a:pPr algn="just"/>
            <a:r>
              <a:rPr lang="es-MX" sz="2400" b="1" dirty="0"/>
              <a:t>Considere un complejo formado de la siguiente manera:</a:t>
            </a:r>
          </a:p>
          <a:p>
            <a:pPr algn="just"/>
            <a:endParaRPr lang="es-ES_tradnl" b="1" dirty="0"/>
          </a:p>
          <a:p>
            <a:pPr algn="just"/>
            <a:endParaRPr lang="es-MX" b="1" dirty="0"/>
          </a:p>
        </p:txBody>
      </p:sp>
      <p:sp>
        <p:nvSpPr>
          <p:cNvPr id="9217"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218" name="Object 5"/>
          <p:cNvGraphicFramePr>
            <a:graphicFrameLocks noChangeAspect="1"/>
          </p:cNvGraphicFramePr>
          <p:nvPr/>
        </p:nvGraphicFramePr>
        <p:xfrm>
          <a:off x="142844" y="2643182"/>
          <a:ext cx="9264650" cy="717550"/>
        </p:xfrm>
        <a:graphic>
          <a:graphicData uri="http://schemas.openxmlformats.org/presentationml/2006/ole">
            <mc:AlternateContent xmlns:mc="http://schemas.openxmlformats.org/markup-compatibility/2006">
              <mc:Choice xmlns:v="urn:schemas-microsoft-com:vml" Requires="v">
                <p:oleObj spid="_x0000_s9222" name="Document" r:id="rId3" imgW="5483491" imgH="425765" progId="Word.Document.8">
                  <p:embed/>
                </p:oleObj>
              </mc:Choice>
              <mc:Fallback>
                <p:oleObj name="Document" r:id="rId3" imgW="5483491" imgH="425765"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2643182"/>
                        <a:ext cx="926465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Rectángulo"/>
          <p:cNvSpPr/>
          <p:nvPr/>
        </p:nvSpPr>
        <p:spPr>
          <a:xfrm>
            <a:off x="357158" y="3571876"/>
            <a:ext cx="8143932" cy="1569660"/>
          </a:xfrm>
          <a:prstGeom prst="rect">
            <a:avLst/>
          </a:prstGeom>
        </p:spPr>
        <p:txBody>
          <a:bodyPr wrap="square">
            <a:spAutoFit/>
          </a:bodyPr>
          <a:lstStyle/>
          <a:p>
            <a:pPr algn="just"/>
            <a:r>
              <a:rPr lang="es-MX" sz="2400" b="1" dirty="0"/>
              <a:t>Cuando se aproxima B, se asume que el orbital en A que ve directamente a B (orbital A1) se traslapará y mezclará con B; por lo que se formarán orbitales de </a:t>
            </a:r>
            <a:r>
              <a:rPr lang="es-MX" sz="2400" b="1" u="sng" dirty="0"/>
              <a:t>enlace y </a:t>
            </a:r>
            <a:r>
              <a:rPr lang="es-MX" sz="2400" b="1" u="sng" dirty="0" err="1"/>
              <a:t>antienlace</a:t>
            </a:r>
            <a:r>
              <a:rPr lang="es-MX" sz="2400" b="1" dirty="0"/>
              <a:t>:</a:t>
            </a:r>
            <a:endParaRPr lang="es-MX" sz="2400" dirty="0"/>
          </a:p>
        </p:txBody>
      </p:sp>
      <p:sp>
        <p:nvSpPr>
          <p:cNvPr id="7" name="6 Marcador de número de diapositiva"/>
          <p:cNvSpPr>
            <a:spLocks noGrp="1"/>
          </p:cNvSpPr>
          <p:nvPr>
            <p:ph type="sldNum" sz="quarter" idx="12"/>
          </p:nvPr>
        </p:nvSpPr>
        <p:spPr/>
        <p:txBody>
          <a:bodyPr/>
          <a:lstStyle/>
          <a:p>
            <a:fld id="{C85176EC-901D-4338-9904-35B0C0F08CDA}" type="slidenum">
              <a:rPr lang="es-MX" smtClean="0"/>
              <a:pPr/>
              <a:t>9</a:t>
            </a:fld>
            <a:endParaRPr lang="es-MX"/>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383</TotalTime>
  <Words>1973</Words>
  <Application>Microsoft Office PowerPoint</Application>
  <PresentationFormat>Presentación en pantalla (4:3)</PresentationFormat>
  <Paragraphs>241</Paragraphs>
  <Slides>51</Slides>
  <Notes>0</Notes>
  <HiddenSlides>0</HiddenSlides>
  <MMClips>1</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5</vt:i4>
      </vt:variant>
      <vt:variant>
        <vt:lpstr>Títulos de diapositiva</vt:lpstr>
      </vt:variant>
      <vt:variant>
        <vt:i4>51</vt:i4>
      </vt:variant>
    </vt:vector>
  </HeadingPairs>
  <TitlesOfParts>
    <vt:vector size="67" baseType="lpstr">
      <vt:lpstr>Gungsuh</vt:lpstr>
      <vt:lpstr>Arial</vt:lpstr>
      <vt:lpstr>Calibri</vt:lpstr>
      <vt:lpstr>Garamond</vt:lpstr>
      <vt:lpstr>Georgia</vt:lpstr>
      <vt:lpstr>Symbol</vt:lpstr>
      <vt:lpstr>Times New Roman</vt:lpstr>
      <vt:lpstr>Wingdings</vt:lpstr>
      <vt:lpstr>Wingdings 2</vt:lpstr>
      <vt:lpstr>Civil</vt:lpstr>
      <vt:lpstr>Diseño predeterminado</vt:lpstr>
      <vt:lpstr>Document</vt:lpstr>
      <vt:lpstr>Documento</vt:lpstr>
      <vt:lpstr>Fotografía de Photo Editor</vt:lpstr>
      <vt:lpstr>Ecuación</vt:lpstr>
      <vt:lpstr>Equation</vt:lpstr>
      <vt:lpstr>Teoría de Orbitales Moleculares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Orbitales Moleculares de un complejo tetraédrico.</vt:lpstr>
      <vt:lpstr>Presentación de PowerPoint</vt:lpstr>
      <vt:lpstr>Presentación de PowerPoint</vt:lpstr>
      <vt:lpstr>Presentación de PowerPoint</vt:lpstr>
      <vt:lpstr>Presentación de PowerPoint</vt:lpstr>
      <vt:lpstr>Orbitales Moleculares de un complejo plano-cuadrado.</vt:lpstr>
      <vt:lpstr>Presentación de PowerPoint</vt:lpstr>
      <vt:lpstr>Presentación de PowerPoint</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Silvia Castillo Blum</cp:lastModifiedBy>
  <cp:revision>58</cp:revision>
  <dcterms:created xsi:type="dcterms:W3CDTF">2009-10-11T22:48:09Z</dcterms:created>
  <dcterms:modified xsi:type="dcterms:W3CDTF">2017-09-18T13:14:21Z</dcterms:modified>
</cp:coreProperties>
</file>