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53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92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072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864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294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44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2895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670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04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302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12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130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83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692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24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93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17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012C380-66DF-4A9C-9A9D-440AE29D9EC9}" type="datetimeFigureOut">
              <a:rPr lang="es-MX" smtClean="0"/>
              <a:t>10/09/2020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4AC63-C530-4C87-BE71-C876D948B5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0713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1402 Laboratorio de Química Analítica I</a:t>
            </a:r>
            <a:br>
              <a:rPr lang="es-MX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</a:br>
            <a:endParaRPr lang="es-MX" sz="4000" dirty="0">
              <a:solidFill>
                <a:schemeClr val="accent3">
                  <a:lumMod val="40000"/>
                  <a:lumOff val="6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9430216" cy="1492624"/>
          </a:xfrm>
        </p:spPr>
        <p:txBody>
          <a:bodyPr/>
          <a:lstStyle/>
          <a:p>
            <a:pPr algn="ctr"/>
            <a:r>
              <a:rPr lang="es-MX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Bahnschrift SemiBol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ESTUDIO INTRODUCTORIO A LAS TITULACIONES POTENCIOMETRICAS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193247" y="3706906"/>
            <a:ext cx="4396339" cy="576262"/>
          </a:xfrm>
        </p:spPr>
        <p:txBody>
          <a:bodyPr/>
          <a:lstStyle/>
          <a:p>
            <a:r>
              <a:rPr lang="es-MX" sz="32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YODOMETRIA</a:t>
            </a:r>
          </a:p>
        </p:txBody>
      </p:sp>
    </p:spTree>
    <p:extLst>
      <p:ext uri="{BB962C8B-B14F-4D97-AF65-F5344CB8AC3E}">
        <p14:creationId xmlns:p14="http://schemas.microsoft.com/office/powerpoint/2010/main" val="112195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5354595" y="288324"/>
            <a:ext cx="5189837" cy="64090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solidFill>
                  <a:srgbClr val="FFFF00"/>
                </a:solidFill>
              </a:rPr>
              <a:t>Balanz</a:t>
            </a:r>
            <a:endParaRPr lang="es-MX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96161" y="36888"/>
            <a:ext cx="9404723" cy="502871"/>
          </a:xfrm>
        </p:spPr>
        <p:txBody>
          <a:bodyPr/>
          <a:lstStyle/>
          <a:p>
            <a:r>
              <a:rPr lang="es-MX" sz="3600" dirty="0">
                <a:solidFill>
                  <a:srgbClr val="FF0000"/>
                </a:solidFill>
              </a:rPr>
              <a:t>Equipos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567853" y="766403"/>
            <a:ext cx="4396338" cy="57626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Balanza analítica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"/>
          </p:nvPr>
        </p:nvSpPr>
        <p:spPr>
          <a:xfrm>
            <a:off x="5415597" y="634314"/>
            <a:ext cx="4396339" cy="1204397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Potenciómetro con electrodos de trabajo y referencia</a:t>
            </a:r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77247" y="1947372"/>
            <a:ext cx="4462928" cy="32698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80" y="1631679"/>
            <a:ext cx="2642742" cy="38268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31" y="1754044"/>
            <a:ext cx="2248151" cy="3582133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>
            <a:off x="6648415" y="4372920"/>
            <a:ext cx="331732" cy="955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abajo 17"/>
          <p:cNvSpPr/>
          <p:nvPr/>
        </p:nvSpPr>
        <p:spPr>
          <a:xfrm>
            <a:off x="9369762" y="3909271"/>
            <a:ext cx="178890" cy="1518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5888511" y="5263978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Multímetro</a:t>
            </a:r>
            <a:endParaRPr lang="es-MX" dirty="0"/>
          </a:p>
        </p:txBody>
      </p:sp>
      <p:sp>
        <p:nvSpPr>
          <p:cNvPr id="21" name="Rectángulo 20"/>
          <p:cNvSpPr/>
          <p:nvPr/>
        </p:nvSpPr>
        <p:spPr>
          <a:xfrm>
            <a:off x="7708711" y="5456322"/>
            <a:ext cx="26196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Electrodos de </a:t>
            </a:r>
          </a:p>
          <a:p>
            <a:r>
              <a:rPr lang="es-MX" dirty="0">
                <a:solidFill>
                  <a:srgbClr val="FFFF00"/>
                </a:solidFill>
              </a:rPr>
              <a:t>CALOMEL(referencia)</a:t>
            </a:r>
          </a:p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Platino (Trabajo)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877" y="1966312"/>
            <a:ext cx="1389995" cy="1504181"/>
          </a:xfrm>
          <a:prstGeom prst="rect">
            <a:avLst/>
          </a:prstGeom>
        </p:spPr>
      </p:pic>
      <p:sp>
        <p:nvSpPr>
          <p:cNvPr id="23" name="Flecha abajo 22"/>
          <p:cNvSpPr/>
          <p:nvPr/>
        </p:nvSpPr>
        <p:spPr>
          <a:xfrm>
            <a:off x="7584404" y="3437163"/>
            <a:ext cx="226503" cy="265347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224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72" y="138796"/>
            <a:ext cx="9404723" cy="478460"/>
          </a:xfrm>
        </p:spPr>
        <p:txBody>
          <a:bodyPr/>
          <a:lstStyle/>
          <a:p>
            <a:r>
              <a:rPr lang="es-MX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Materiales y reactivos: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7172" y="772486"/>
            <a:ext cx="4396338" cy="576262"/>
          </a:xfrm>
        </p:spPr>
        <p:txBody>
          <a:bodyPr/>
          <a:lstStyle/>
          <a:p>
            <a:r>
              <a:rPr lang="es-MX" dirty="0"/>
              <a:t>Material de Vidrio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5414" y="1843481"/>
            <a:ext cx="4396339" cy="3741738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736675" y="1327960"/>
            <a:ext cx="4396339" cy="576262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320203" y="3094594"/>
            <a:ext cx="5669897" cy="619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Los reactivos se encuentran en el desecador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6012"/>
          <a:stretch/>
        </p:blipFill>
        <p:spPr>
          <a:xfrm>
            <a:off x="79464" y="1426586"/>
            <a:ext cx="5767663" cy="43427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04" y="196792"/>
            <a:ext cx="2551947" cy="28100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844" y="196791"/>
            <a:ext cx="3055257" cy="28100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077" y="3578349"/>
            <a:ext cx="4016465" cy="291967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38577" y="6034908"/>
            <a:ext cx="624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Ácido sulfúrico 4 mol/L (se encuentra en la campana</a:t>
            </a:r>
            <a:r>
              <a:rPr lang="es-MX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014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052" y="125547"/>
            <a:ext cx="9404723" cy="763686"/>
          </a:xfrm>
        </p:spPr>
        <p:txBody>
          <a:bodyPr/>
          <a:lstStyle/>
          <a:p>
            <a:r>
              <a:rPr lang="es-MX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Preparación de disoluciones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5692" y="647591"/>
            <a:ext cx="4396338" cy="576262"/>
          </a:xfrm>
        </p:spPr>
        <p:txBody>
          <a:bodyPr/>
          <a:lstStyle/>
          <a:p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Patrón primario de KIO</a:t>
            </a:r>
            <a:r>
              <a:rPr lang="es-MX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5692" y="3532817"/>
            <a:ext cx="2292666" cy="1077671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746772" y="689536"/>
            <a:ext cx="4396339" cy="576262"/>
          </a:xfrm>
        </p:spPr>
        <p:txBody>
          <a:bodyPr/>
          <a:lstStyle/>
          <a:p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Patrón secundario Na</a:t>
            </a:r>
            <a:r>
              <a:rPr lang="es-MX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</a:t>
            </a:r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s-MX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</a:t>
            </a:r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</a:t>
            </a:r>
            <a:r>
              <a:rPr lang="es-MX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8" y="1348049"/>
            <a:ext cx="2157377" cy="2060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23" y="1411277"/>
            <a:ext cx="1593506" cy="41778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413" y="1348049"/>
            <a:ext cx="2741233" cy="23174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874" y="3914951"/>
            <a:ext cx="2835278" cy="1668812"/>
          </a:xfrm>
          <a:prstGeom prst="rect">
            <a:avLst/>
          </a:prstGeom>
        </p:spPr>
      </p:pic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456" y="1265798"/>
            <a:ext cx="3670638" cy="49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1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117159"/>
            <a:ext cx="9404723" cy="570739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66417" y="1024987"/>
            <a:ext cx="4396338" cy="576262"/>
          </a:xfrm>
        </p:spPr>
        <p:txBody>
          <a:bodyPr/>
          <a:lstStyle/>
          <a:p>
            <a:r>
              <a:rPr lang="es-MX" sz="3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Disolución de KI</a:t>
            </a:r>
            <a:r>
              <a:rPr lang="es-MX" sz="3600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53503" y="2194858"/>
            <a:ext cx="2044446" cy="2412275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16" y="2308055"/>
            <a:ext cx="2008750" cy="2412274"/>
          </a:xfrm>
          <a:prstGeom prst="rect">
            <a:avLst/>
          </a:prstGeom>
        </p:spPr>
      </p:pic>
      <p:sp>
        <p:nvSpPr>
          <p:cNvPr id="11" name="Más 10"/>
          <p:cNvSpPr/>
          <p:nvPr/>
        </p:nvSpPr>
        <p:spPr>
          <a:xfrm>
            <a:off x="2633055" y="2751351"/>
            <a:ext cx="887058" cy="1299287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Igual que 11"/>
          <p:cNvSpPr/>
          <p:nvPr/>
        </p:nvSpPr>
        <p:spPr>
          <a:xfrm>
            <a:off x="5737874" y="2901409"/>
            <a:ext cx="1275127" cy="796955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390" y="687898"/>
            <a:ext cx="4016281" cy="60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30101" y="389237"/>
            <a:ext cx="5116255" cy="772297"/>
          </a:xfrm>
        </p:spPr>
        <p:txBody>
          <a:bodyPr/>
          <a:lstStyle/>
          <a:p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Disolución estándar de</a:t>
            </a:r>
          </a:p>
          <a:p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ácido ascórbico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843965" y="389237"/>
            <a:ext cx="4396339" cy="576262"/>
          </a:xfrm>
        </p:spPr>
        <p:txBody>
          <a:bodyPr/>
          <a:lstStyle/>
          <a:p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Disolución de almidón (indicador)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7048280" y="5527589"/>
            <a:ext cx="4585809" cy="728749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Nota: El almidón solo es soluble en agua caliente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5" y="1335885"/>
            <a:ext cx="1788054" cy="47298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664" y="775385"/>
            <a:ext cx="378142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311" y="114967"/>
            <a:ext cx="9404723" cy="535823"/>
          </a:xfrm>
        </p:spPr>
        <p:txBody>
          <a:bodyPr/>
          <a:lstStyle/>
          <a:p>
            <a:r>
              <a:rPr lang="es-MX" dirty="0"/>
              <a:t>Preparación de las disoluciones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03312" y="5489326"/>
            <a:ext cx="9869488" cy="7670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 verifica la capacidad de la balanza: capacidad máxima: 110 g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Sensibilidad 0.0001 g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109" y="1021376"/>
            <a:ext cx="9481612" cy="43826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7" y="1021376"/>
            <a:ext cx="2408152" cy="35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20" y="455367"/>
            <a:ext cx="3495030" cy="3742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34556" y="4975654"/>
            <a:ext cx="2771705" cy="779952"/>
          </a:xfrm>
        </p:spPr>
        <p:txBody>
          <a:bodyPr/>
          <a:lstStyle/>
          <a:p>
            <a:r>
              <a:rPr lang="es-MX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 verifica el nivel de la balanza (burbuja)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719453" y="4399392"/>
            <a:ext cx="2954046" cy="576262"/>
          </a:xfrm>
        </p:spPr>
        <p:txBody>
          <a:bodyPr/>
          <a:lstStyle/>
          <a:p>
            <a:r>
              <a:rPr lang="es-MX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 utiliza una nave para pesado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7137188" y="4412319"/>
            <a:ext cx="4396339" cy="846256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 utilizan ambas puertas de la balanza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61" y="291123"/>
            <a:ext cx="3040320" cy="44469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09" y="346654"/>
            <a:ext cx="5060099" cy="39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2422" y="5544064"/>
            <a:ext cx="11648302" cy="895865"/>
          </a:xfrm>
        </p:spPr>
        <p:txBody>
          <a:bodyPr/>
          <a:lstStyle/>
          <a:p>
            <a:r>
              <a:rPr lang="es-MX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 solubiliza el reactivo y se </a:t>
            </a:r>
            <a:r>
              <a:rPr lang="es-MX" sz="20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vacia</a:t>
            </a:r>
            <a:r>
              <a:rPr lang="es-MX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al matraz aforado, posteriormente se enjuaga todo el reactivo en el vaso y en la nave de pesado para llevar a la marca de aforo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2" y="133981"/>
            <a:ext cx="3989521" cy="54100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17" y="133981"/>
            <a:ext cx="7672875" cy="50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61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1176</TotalTime>
  <Words>169</Words>
  <Application>Microsoft Office PowerPoint</Application>
  <PresentationFormat>Panorámica</PresentationFormat>
  <Paragraphs>30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 Unicode MS</vt:lpstr>
      <vt:lpstr>Arial</vt:lpstr>
      <vt:lpstr>Arial Rounded MT Bold</vt:lpstr>
      <vt:lpstr>Bahnschrift</vt:lpstr>
      <vt:lpstr>Bahnschrift SemiBold</vt:lpstr>
      <vt:lpstr>Century Gothic</vt:lpstr>
      <vt:lpstr>Wingdings 3</vt:lpstr>
      <vt:lpstr>Ion</vt:lpstr>
      <vt:lpstr>1402 Laboratorio de Química Analítica I </vt:lpstr>
      <vt:lpstr>Equipos</vt:lpstr>
      <vt:lpstr>Materiales y reactivos:</vt:lpstr>
      <vt:lpstr>Preparación de disoluciones</vt:lpstr>
      <vt:lpstr>Presentación de PowerPoint</vt:lpstr>
      <vt:lpstr>Presentación de PowerPoint</vt:lpstr>
      <vt:lpstr>Preparación de las disoluciones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Equipos</dc:title>
  <dc:creator>jazmin sanchez garcia</dc:creator>
  <cp:lastModifiedBy>jazmin sanchez garcia</cp:lastModifiedBy>
  <cp:revision>31</cp:revision>
  <dcterms:created xsi:type="dcterms:W3CDTF">2020-09-07T22:15:25Z</dcterms:created>
  <dcterms:modified xsi:type="dcterms:W3CDTF">2020-09-10T20:48:09Z</dcterms:modified>
</cp:coreProperties>
</file>