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75" r:id="rId4"/>
    <p:sldId id="295" r:id="rId5"/>
    <p:sldId id="296" r:id="rId6"/>
    <p:sldId id="297" r:id="rId7"/>
    <p:sldId id="286" r:id="rId8"/>
    <p:sldId id="258" r:id="rId9"/>
    <p:sldId id="287" r:id="rId10"/>
    <p:sldId id="277" r:id="rId11"/>
    <p:sldId id="288" r:id="rId12"/>
    <p:sldId id="260" r:id="rId13"/>
    <p:sldId id="280" r:id="rId14"/>
    <p:sldId id="289" r:id="rId15"/>
    <p:sldId id="281" r:id="rId16"/>
    <p:sldId id="259" r:id="rId17"/>
    <p:sldId id="290" r:id="rId18"/>
    <p:sldId id="278" r:id="rId19"/>
    <p:sldId id="291" r:id="rId20"/>
    <p:sldId id="279" r:id="rId21"/>
    <p:sldId id="282" r:id="rId22"/>
    <p:sldId id="283" r:id="rId23"/>
    <p:sldId id="292" r:id="rId24"/>
    <p:sldId id="293" r:id="rId25"/>
    <p:sldId id="285" r:id="rId26"/>
    <p:sldId id="284" r:id="rId27"/>
    <p:sldId id="261" r:id="rId28"/>
    <p:sldId id="262" r:id="rId29"/>
    <p:sldId id="294" r:id="rId30"/>
  </p:sldIdLst>
  <p:sldSz cx="9144000" cy="6858000" type="screen4x3"/>
  <p:notesSz cx="6858000" cy="91995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CC99FF"/>
    <a:srgbClr val="3366CC"/>
    <a:srgbClr val="0000FF"/>
    <a:srgbClr val="0099FF"/>
    <a:srgbClr val="FF00FF"/>
    <a:srgbClr val="00CC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929"/>
  </p:normalViewPr>
  <p:slideViewPr>
    <p:cSldViewPr>
      <p:cViewPr varScale="1">
        <p:scale>
          <a:sx n="50" d="100"/>
          <a:sy n="50" d="100"/>
        </p:scale>
        <p:origin x="1507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ECC509E-7E91-449B-A91A-1431F6E0154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1328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0300" y="690563"/>
            <a:ext cx="4598988" cy="3449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70388"/>
            <a:ext cx="502920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BDE00C7-355A-4BDA-A455-A8BFD992E12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1439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5D2066-2BC8-48AA-BA7F-7BB36103CC27}" type="slidenum">
              <a:rPr lang="es-ES"/>
              <a:pPr/>
              <a:t>2</a:t>
            </a:fld>
            <a:endParaRPr lang="es-E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84654C2-C9B2-4311-8088-932DDDFB0152}" type="slidenum">
              <a:rPr lang="es-MX">
                <a:latin typeface="Times New Roman" pitchFamily="18" charset="0"/>
              </a:rPr>
              <a:pPr eaLnBrk="1" hangingPunct="1"/>
              <a:t>4</a:t>
            </a:fld>
            <a:endParaRPr lang="es-MX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15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16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17 Elipse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20 Elipse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22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D16E4-66A4-4691-BFBF-741B2DD0B7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E1D98-CB84-4D10-BF22-05FC774BBC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C7485-1372-49F7-B3ED-FF7A5F6019E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E78DBD5-833A-46FA-A744-770A2588E7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12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13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14 Elipse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15 Elipse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16 Elipse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17 Elipse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0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1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C23D2-9119-4A76-9B5C-C205E37A4C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12798-2C29-40A0-9C0F-6E33B4A3671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F5670-E28D-415C-82EB-F36BAEDDDB1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B68E25A-F92C-4B66-9824-E9B58B022F3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5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851E8-D886-468C-812A-21C01DA04C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8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10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2" name="20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" name="2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73B2650-B0BB-4621-94E6-08D3E6E6A9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4" name="22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2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514AFB6-CA09-4109-A08B-596457EB69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4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7172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11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B0D8628-DBD1-43A0-B9A6-C051F7A19A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8" r:id="rId4"/>
    <p:sldLayoutId id="2147483679" r:id="rId5"/>
    <p:sldLayoutId id="2147483686" r:id="rId6"/>
    <p:sldLayoutId id="2147483680" r:id="rId7"/>
    <p:sldLayoutId id="2147483687" r:id="rId8"/>
    <p:sldLayoutId id="2147483688" r:id="rId9"/>
    <p:sldLayoutId id="2147483681" r:id="rId10"/>
    <p:sldLayoutId id="2147483682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14500" y="2571750"/>
            <a:ext cx="6400800" cy="2971800"/>
          </a:xfrm>
        </p:spPr>
        <p:txBody>
          <a:bodyPr/>
          <a:lstStyle/>
          <a:p>
            <a:r>
              <a:rPr lang="es-MX" sz="4400">
                <a:solidFill>
                  <a:srgbClr val="002060"/>
                </a:solidFill>
                <a:latin typeface="Comic Sans MS" pitchFamily="66" charset="0"/>
              </a:rPr>
              <a:t>Química Bioinorgánica</a:t>
            </a:r>
          </a:p>
          <a:p>
            <a:endParaRPr lang="es-MX" sz="440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es-MX" sz="4400">
                <a:solidFill>
                  <a:srgbClr val="002060"/>
                </a:solidFill>
                <a:latin typeface="Comic Sans MS" pitchFamily="66" charset="0"/>
              </a:rPr>
              <a:t>      del hierro</a:t>
            </a:r>
          </a:p>
          <a:p>
            <a:endParaRPr lang="es-MX" sz="3600">
              <a:solidFill>
                <a:srgbClr val="002060"/>
              </a:solidFill>
              <a:latin typeface="Comic Sans MS" pitchFamily="66" charset="0"/>
            </a:endParaRPr>
          </a:p>
          <a:p>
            <a:endParaRPr lang="es-MX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4339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F1871C7-54A0-432C-B3DF-E9F607213043}" type="slidenum">
              <a:rPr lang="es-ES">
                <a:solidFill>
                  <a:srgbClr val="002060"/>
                </a:solidFill>
              </a:rPr>
              <a:pPr/>
              <a:t>1</a:t>
            </a:fld>
            <a:endParaRPr lang="es-ES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762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3600" cap="none" dirty="0">
                <a:solidFill>
                  <a:srgbClr val="C00000"/>
                </a:solidFill>
                <a:latin typeface="Comic Sans MS" pitchFamily="66" charset="0"/>
              </a:rPr>
              <a:t>Óxidos de hierro</a:t>
            </a:r>
            <a:endParaRPr lang="es-ES" sz="3600" cap="none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752600"/>
            <a:ext cx="7772400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FeO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:  se obtiene por descomposición térmica del oxalato de hierro(II) al vacío, como polvo pirofórico negro.</a:t>
            </a:r>
          </a:p>
          <a:p>
            <a:pPr>
              <a:lnSpc>
                <a:spcPct val="90000"/>
              </a:lnSpc>
            </a:pPr>
            <a:endParaRPr lang="es-MX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Fe</a:t>
            </a:r>
            <a:r>
              <a:rPr lang="es-MX" sz="2800" baseline="-25000" dirty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O</a:t>
            </a:r>
            <a:r>
              <a:rPr lang="es-MX" sz="2800" baseline="-25000" dirty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:  se obtiene por hidrólisis  de cloruro de hierro a temperaturas elevadas. </a:t>
            </a:r>
          </a:p>
          <a:p>
            <a:pPr>
              <a:lnSpc>
                <a:spcPct val="90000"/>
              </a:lnSpc>
            </a:pPr>
            <a:endParaRPr lang="es-MX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Fe</a:t>
            </a:r>
            <a:r>
              <a:rPr lang="es-MX" sz="2800" baseline="-25000" dirty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O</a:t>
            </a:r>
            <a:r>
              <a:rPr lang="es-MX" sz="2800" baseline="-25000" dirty="0">
                <a:solidFill>
                  <a:srgbClr val="002060"/>
                </a:solidFill>
                <a:latin typeface="Comic Sans MS" pitchFamily="66" charset="0"/>
              </a:rPr>
              <a:t>4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: se encuentra en la naturaleza, cristales octaédricos de color negro.</a:t>
            </a:r>
            <a:endParaRPr lang="es-ES" sz="2800" baseline="-250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9460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EAD5518-F12F-41E4-ACE9-A4B05253E247}" type="slidenum">
              <a:rPr lang="es-ES"/>
              <a:pPr/>
              <a:t>10</a:t>
            </a:fld>
            <a:endParaRPr lang="es-E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sz="3600" cap="none" dirty="0">
                <a:solidFill>
                  <a:srgbClr val="C00000"/>
                </a:solidFill>
                <a:latin typeface="Comic Sans MS" pitchFamily="66" charset="0"/>
              </a:rPr>
              <a:t>Halogenuros</a:t>
            </a:r>
            <a:endParaRPr lang="es-ES" sz="3600" cap="none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0483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Halogenuros: ferrosos, Fe(II) y férricos, Fe(III)</a:t>
            </a:r>
          </a:p>
          <a:p>
            <a:pPr marL="0" indent="0">
              <a:lnSpc>
                <a:spcPct val="90000"/>
              </a:lnSpc>
            </a:pPr>
            <a:endParaRPr lang="es-MX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 algn="ctr">
              <a:lnSpc>
                <a:spcPct val="90000"/>
              </a:lnSpc>
              <a:buFontTx/>
              <a:buNone/>
            </a:pPr>
            <a:r>
              <a:rPr lang="es-MX" sz="2800" baseline="-25000" dirty="0">
                <a:solidFill>
                  <a:srgbClr val="002060"/>
                </a:solidFill>
                <a:latin typeface="Comic Sans MS" pitchFamily="66" charset="0"/>
              </a:rPr>
              <a:t>	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FeF</a:t>
            </a:r>
            <a:r>
              <a:rPr lang="es-MX" sz="2800" baseline="-25000" dirty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	FeCl</a:t>
            </a:r>
            <a:r>
              <a:rPr lang="es-MX" sz="2800" baseline="-25000" dirty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		FeBr</a:t>
            </a:r>
            <a:r>
              <a:rPr lang="es-MX" sz="2800" baseline="-25000" dirty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		</a:t>
            </a:r>
          </a:p>
          <a:p>
            <a:pPr marL="0" indent="0" algn="ctr">
              <a:lnSpc>
                <a:spcPct val="90000"/>
              </a:lnSpc>
              <a:buFontTx/>
              <a:buNone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	FeF</a:t>
            </a:r>
            <a:r>
              <a:rPr lang="es-MX" sz="2800" baseline="-25000" dirty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	FeCl</a:t>
            </a:r>
            <a:r>
              <a:rPr lang="es-MX" sz="2800" baseline="-25000" dirty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		FeBr</a:t>
            </a:r>
            <a:r>
              <a:rPr lang="es-MX" sz="2800" baseline="-25000" dirty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	FeI</a:t>
            </a:r>
            <a:r>
              <a:rPr lang="es-MX" sz="2800" baseline="-25000" dirty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	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s-MX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El Fe forma complejos binarios con elementos de los grupos V y VI, siendo los sulfuros los más comunes.</a:t>
            </a:r>
            <a:endParaRPr lang="es-ES" sz="28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0484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49C7DB0-22BD-4F61-9302-F0D2D410CCBC}" type="slidenum">
              <a:rPr lang="es-ES"/>
              <a:pPr/>
              <a:t>11</a:t>
            </a:fld>
            <a:endParaRPr lang="es-E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685800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cap="none" dirty="0">
                <a:solidFill>
                  <a:srgbClr val="C00000"/>
                </a:solidFill>
                <a:latin typeface="Comic Sans MS" pitchFamily="66" charset="0"/>
              </a:rPr>
              <a:t>Fe(II)</a:t>
            </a:r>
          </a:p>
        </p:txBody>
      </p:sp>
      <p:sp>
        <p:nvSpPr>
          <p:cNvPr id="2150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914400" y="1905000"/>
            <a:ext cx="7300938" cy="3024198"/>
          </a:xfrm>
        </p:spPr>
        <p:txBody>
          <a:bodyPr/>
          <a:lstStyle/>
          <a:p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Configuración electrónica d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6</a:t>
            </a:r>
            <a:endParaRPr lang="es-MX" sz="1000" baseline="30000" dirty="0">
              <a:solidFill>
                <a:srgbClr val="002060"/>
              </a:solidFill>
              <a:latin typeface="Comic Sans MS" pitchFamily="66" charset="0"/>
            </a:endParaRPr>
          </a:p>
          <a:p>
            <a:endParaRPr lang="es-MX" sz="1200" baseline="30000" dirty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Complejos: octaédricos, spin alto</a:t>
            </a:r>
          </a:p>
          <a:p>
            <a:endParaRPr lang="es-MX" sz="1000" dirty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Complejos de spin bajo: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fen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,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bipi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 o CN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-</a:t>
            </a:r>
          </a:p>
          <a:p>
            <a:endParaRPr lang="es-MX" sz="1200" baseline="30000" dirty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es-MX" dirty="0">
                <a:solidFill>
                  <a:srgbClr val="00B050"/>
                </a:solidFill>
                <a:latin typeface="Comic Sans MS" pitchFamily="66" charset="0"/>
              </a:rPr>
              <a:t>Complejos de menor estabilidad que Fe(III)</a:t>
            </a:r>
            <a:endParaRPr lang="es-MX" sz="1200" dirty="0">
              <a:solidFill>
                <a:srgbClr val="00B050"/>
              </a:solidFill>
              <a:latin typeface="Comic Sans MS" pitchFamily="66" charset="0"/>
            </a:endParaRPr>
          </a:p>
          <a:p>
            <a:endParaRPr lang="es-MX" sz="12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1508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4D2046A-C3D7-40E3-8EEE-58110A67839C}" type="slidenum">
              <a:rPr lang="es-ES"/>
              <a:pPr/>
              <a:t>12</a:t>
            </a:fld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838200" y="1371600"/>
            <a:ext cx="7805766" cy="3271846"/>
          </a:xfrm>
        </p:spPr>
        <p:txBody>
          <a:bodyPr/>
          <a:lstStyle/>
          <a:p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Mayor afinidad por ligantes nitrogenados</a:t>
            </a:r>
            <a:endParaRPr lang="es-MX" sz="1200" dirty="0">
              <a:solidFill>
                <a:srgbClr val="002060"/>
              </a:solidFill>
              <a:latin typeface="Comic Sans MS" pitchFamily="66" charset="0"/>
            </a:endParaRPr>
          </a:p>
          <a:p>
            <a:endParaRPr lang="es-MX" sz="1200" dirty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Se comporta como ácido de Lewis “frontera”</a:t>
            </a:r>
          </a:p>
          <a:p>
            <a:endParaRPr lang="es-MX" sz="1200" dirty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Iones estables: sustancias sólidas cristalinas de color verde</a:t>
            </a:r>
          </a:p>
          <a:p>
            <a:pPr>
              <a:buFont typeface="Wingdings" pitchFamily="2" charset="2"/>
              <a:buChar char="§"/>
            </a:pPr>
            <a:endParaRPr lang="es-ES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2532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xfrm>
            <a:off x="8129588" y="5734050"/>
            <a:ext cx="572900" cy="360607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AE0C26A-2776-41CF-BFB8-E1B989695EC1}" type="slidenum">
              <a:rPr lang="es-ES">
                <a:solidFill>
                  <a:srgbClr val="002060"/>
                </a:solidFill>
              </a:rPr>
              <a:pPr/>
              <a:t>13</a:t>
            </a:fld>
            <a:endParaRPr lang="es-ES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6096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Soluciones acuosas: ion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hexaacuahierro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(II), [Fe(H</a:t>
            </a:r>
            <a:r>
              <a:rPr lang="es-MX" baseline="-25000" dirty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O)</a:t>
            </a:r>
            <a:r>
              <a:rPr lang="es-MX" baseline="-25000" dirty="0">
                <a:solidFill>
                  <a:srgbClr val="002060"/>
                </a:solidFill>
                <a:latin typeface="Comic Sans MS" pitchFamily="66" charset="0"/>
              </a:rPr>
              <a:t>6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2+</a:t>
            </a:r>
          </a:p>
          <a:p>
            <a:pPr>
              <a:lnSpc>
                <a:spcPct val="90000"/>
              </a:lnSpc>
              <a:buFontTx/>
              <a:buNone/>
            </a:pPr>
            <a:endParaRPr lang="es-MX" baseline="30000" dirty="0">
              <a:solidFill>
                <a:srgbClr val="00CC00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s-MX" sz="2200" dirty="0">
                <a:solidFill>
                  <a:srgbClr val="FF0000"/>
                </a:solidFill>
                <a:latin typeface="Comic Sans MS" pitchFamily="66" charset="0"/>
              </a:rPr>
              <a:t>2Fe</a:t>
            </a:r>
            <a:r>
              <a:rPr lang="es-MX" sz="2200" baseline="30000" dirty="0">
                <a:solidFill>
                  <a:srgbClr val="FF0000"/>
                </a:solidFill>
                <a:latin typeface="Comic Sans MS" pitchFamily="66" charset="0"/>
              </a:rPr>
              <a:t>2+</a:t>
            </a:r>
            <a:r>
              <a:rPr lang="es-MX" sz="2200" dirty="0">
                <a:solidFill>
                  <a:srgbClr val="FF0000"/>
                </a:solidFill>
                <a:latin typeface="Comic Sans MS" pitchFamily="66" charset="0"/>
              </a:rPr>
              <a:t>  +  1/2O</a:t>
            </a:r>
            <a:r>
              <a:rPr lang="es-MX" sz="22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sz="2200" dirty="0">
                <a:solidFill>
                  <a:srgbClr val="FF0000"/>
                </a:solidFill>
                <a:latin typeface="Comic Sans MS" pitchFamily="66" charset="0"/>
              </a:rPr>
              <a:t>  +  2H</a:t>
            </a:r>
            <a:r>
              <a:rPr lang="es-MX" sz="2200" baseline="30000" dirty="0">
                <a:solidFill>
                  <a:srgbClr val="FF0000"/>
                </a:solidFill>
                <a:latin typeface="Comic Sans MS" pitchFamily="66" charset="0"/>
              </a:rPr>
              <a:t>+</a:t>
            </a:r>
            <a:r>
              <a:rPr lang="es-MX" sz="2200" dirty="0">
                <a:solidFill>
                  <a:srgbClr val="FF0000"/>
                </a:solidFill>
                <a:latin typeface="Comic Sans MS" pitchFamily="66" charset="0"/>
              </a:rPr>
              <a:t>    =    2Fe</a:t>
            </a:r>
            <a:r>
              <a:rPr lang="es-MX" sz="2200" baseline="30000" dirty="0">
                <a:solidFill>
                  <a:srgbClr val="FF0000"/>
                </a:solidFill>
                <a:latin typeface="Comic Sans MS" pitchFamily="66" charset="0"/>
              </a:rPr>
              <a:t>3+</a:t>
            </a:r>
            <a:r>
              <a:rPr lang="es-MX" sz="2200" dirty="0">
                <a:solidFill>
                  <a:srgbClr val="FF0000"/>
                </a:solidFill>
                <a:latin typeface="Comic Sans MS" pitchFamily="66" charset="0"/>
              </a:rPr>
              <a:t>  +  H</a:t>
            </a:r>
            <a:r>
              <a:rPr lang="es-MX" sz="22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sz="2200" dirty="0">
                <a:solidFill>
                  <a:srgbClr val="FF0000"/>
                </a:solidFill>
                <a:latin typeface="Comic Sans MS" pitchFamily="66" charset="0"/>
              </a:rPr>
              <a:t>O	E</a:t>
            </a:r>
            <a:r>
              <a:rPr lang="es-MX" sz="2200" baseline="30000" dirty="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s-MX" sz="2200" dirty="0">
                <a:solidFill>
                  <a:srgbClr val="FF0000"/>
                </a:solidFill>
                <a:latin typeface="Comic Sans MS" pitchFamily="66" charset="0"/>
              </a:rPr>
              <a:t>= 0.46 V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s-MX" sz="2000" dirty="0">
              <a:solidFill>
                <a:srgbClr val="FF00FF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Complejos ferrosos se pueden oxidar a complejos férricos: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s-MX" sz="1400" dirty="0">
              <a:solidFill>
                <a:srgbClr val="00CC00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s-MX" dirty="0">
                <a:solidFill>
                  <a:srgbClr val="00CC00"/>
                </a:solidFill>
                <a:latin typeface="Comic Sans MS" pitchFamily="66" charset="0"/>
              </a:rPr>
              <a:t>	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[Fe(CN)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3-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   +  e  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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 [Fe(CN)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4-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	E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= 0.36V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s-MX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	[Fe(H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O)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3+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 +  e 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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 [Fe(H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O)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2+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	E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= 0.77V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s-MX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	[Fe(fen)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3+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  +  e 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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 [Fe(fen)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2+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	E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= 1.12V</a:t>
            </a:r>
            <a:endParaRPr lang="es-E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556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453B9C3-14AB-41BB-B5F1-89BBC92B02AB}" type="slidenum">
              <a:rPr lang="es-ES"/>
              <a:pPr/>
              <a:t>14</a:t>
            </a:fld>
            <a:endParaRPr lang="es-E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Coord. 6 (octaédrico): H</a:t>
            </a:r>
            <a:r>
              <a:rPr lang="es-MX" baseline="-25000" dirty="0">
                <a:solidFill>
                  <a:srgbClr val="002060"/>
                </a:solidFill>
                <a:latin typeface="Comic Sans MS" pitchFamily="66" charset="0"/>
              </a:rPr>
              <a:t>4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[Fe(CN)</a:t>
            </a:r>
            <a:r>
              <a:rPr lang="es-MX" baseline="-25000" dirty="0">
                <a:solidFill>
                  <a:srgbClr val="002060"/>
                </a:solidFill>
                <a:latin typeface="Comic Sans MS" pitchFamily="66" charset="0"/>
              </a:rPr>
              <a:t>6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]</a:t>
            </a:r>
          </a:p>
          <a:p>
            <a:pPr>
              <a:lnSpc>
                <a:spcPct val="90000"/>
              </a:lnSpc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Coord. 4 (tetraédrico): sales de FeCl</a:t>
            </a:r>
            <a:r>
              <a:rPr lang="es-MX" baseline="-25000" dirty="0">
                <a:solidFill>
                  <a:srgbClr val="002060"/>
                </a:solidFill>
                <a:latin typeface="Comic Sans MS" pitchFamily="66" charset="0"/>
              </a:rPr>
              <a:t>4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2-</a:t>
            </a:r>
          </a:p>
          <a:p>
            <a:pPr>
              <a:lnSpc>
                <a:spcPct val="90000"/>
              </a:lnSpc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Coord. 5 (</a:t>
            </a:r>
            <a:r>
              <a:rPr lang="es-MX" i="1" dirty="0">
                <a:solidFill>
                  <a:srgbClr val="002060"/>
                </a:solidFill>
                <a:latin typeface="Comic Sans MS" pitchFamily="66" charset="0"/>
              </a:rPr>
              <a:t>BPT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): Fe(np</a:t>
            </a:r>
            <a:r>
              <a:rPr lang="es-MX" baseline="-25000" dirty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)X+ y Fe(pp</a:t>
            </a:r>
            <a:r>
              <a:rPr lang="es-MX" baseline="-25000" dirty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)X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+</a:t>
            </a:r>
          </a:p>
          <a:p>
            <a:pPr>
              <a:lnSpc>
                <a:spcPct val="90000"/>
              </a:lnSpc>
            </a:pPr>
            <a:endParaRPr lang="es-MX" baseline="30000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baseline="30000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baseline="30000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baseline="30000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baseline="30000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baseline="30000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baseline="30000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s-ES" dirty="0">
              <a:solidFill>
                <a:srgbClr val="00CC00"/>
              </a:solidFill>
              <a:latin typeface="Comic Sans MS" pitchFamily="66" charset="0"/>
            </a:endParaRPr>
          </a:p>
        </p:txBody>
      </p:sp>
      <p:sp>
        <p:nvSpPr>
          <p:cNvPr id="3078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8CC22E-70D2-4DC9-99ED-1ECEC4661B49}" type="slidenum">
              <a:rPr lang="es-ES"/>
              <a:pPr/>
              <a:t>15</a:t>
            </a:fld>
            <a:endParaRPr lang="es-ES"/>
          </a:p>
        </p:txBody>
      </p:sp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2819400" y="3549650"/>
          <a:ext cx="3079750" cy="147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2654280" imgH="1274760" progId="ChemDraw.Document.6.0">
                  <p:embed/>
                </p:oleObj>
              </mc:Choice>
              <mc:Fallback>
                <p:oleObj name="CS ChemDraw Drawing" r:id="rId2" imgW="2654280" imgH="1274760" progId="ChemDraw.Document.6.0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549650"/>
                        <a:ext cx="3079750" cy="147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7"/>
          <p:cNvGraphicFramePr>
            <a:graphicFrameLocks noChangeAspect="1"/>
          </p:cNvGraphicFramePr>
          <p:nvPr/>
        </p:nvGraphicFramePr>
        <p:xfrm>
          <a:off x="3581400" y="1587500"/>
          <a:ext cx="15240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1079280" imgH="927000" progId="ChemDraw.Document.6.0">
                  <p:embed/>
                </p:oleObj>
              </mc:Choice>
              <mc:Fallback>
                <p:oleObj name="CS ChemDraw Drawing" r:id="rId4" imgW="1079280" imgH="927000" progId="ChemDraw.Document.6.0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587500"/>
                        <a:ext cx="15240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sz="4000" cap="none" dirty="0">
                <a:solidFill>
                  <a:srgbClr val="C00000"/>
                </a:solidFill>
                <a:latin typeface="Comic Sans MS" pitchFamily="66" charset="0"/>
              </a:rPr>
              <a:t>Fe(III)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447800"/>
            <a:ext cx="7924800" cy="4800600"/>
          </a:xfrm>
        </p:spPr>
        <p:txBody>
          <a:bodyPr/>
          <a:lstStyle/>
          <a:p>
            <a:pPr algn="just"/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Configuración electrónica: d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5</a:t>
            </a:r>
            <a:endParaRPr lang="es-MX" sz="1000" baseline="30000" dirty="0">
              <a:solidFill>
                <a:srgbClr val="002060"/>
              </a:solidFill>
              <a:latin typeface="Comic Sans MS" pitchFamily="66" charset="0"/>
            </a:endParaRPr>
          </a:p>
          <a:p>
            <a:pPr algn="just"/>
            <a:endParaRPr lang="es-MX" sz="1800" baseline="30000" dirty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Complejos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mononucleares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: octaédricos, spin alto</a:t>
            </a:r>
          </a:p>
          <a:p>
            <a:pPr algn="just"/>
            <a:endParaRPr lang="es-MX" sz="1800" dirty="0">
              <a:solidFill>
                <a:srgbClr val="002060"/>
              </a:solidFill>
              <a:latin typeface="Comic Sans MS" pitchFamily="66" charset="0"/>
            </a:endParaRPr>
          </a:p>
          <a:p>
            <a:pPr algn="just"/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Complejos de spin bajo: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fen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,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bipi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 o CN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-</a:t>
            </a:r>
          </a:p>
          <a:p>
            <a:pPr algn="just"/>
            <a:endParaRPr lang="es-MX" sz="1800" dirty="0">
              <a:solidFill>
                <a:srgbClr val="002060"/>
              </a:solidFill>
              <a:latin typeface="Comic Sans MS" pitchFamily="66" charset="0"/>
            </a:endParaRPr>
          </a:p>
          <a:p>
            <a:pPr algn="just"/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Carácter ácido duro: menor afinidad por iones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haluro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 (F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	Br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).</a:t>
            </a:r>
            <a:endParaRPr lang="es-MX" sz="1200" dirty="0">
              <a:solidFill>
                <a:srgbClr val="002060"/>
              </a:solidFill>
              <a:latin typeface="Comic Sans MS" pitchFamily="66" charset="0"/>
            </a:endParaRPr>
          </a:p>
          <a:p>
            <a:pPr algn="just"/>
            <a:endParaRPr lang="es-MX" sz="1200" dirty="0">
              <a:solidFill>
                <a:srgbClr val="00CC00"/>
              </a:solidFill>
              <a:latin typeface="Comic Sans MS" pitchFamily="66" charset="0"/>
            </a:endParaRPr>
          </a:p>
          <a:p>
            <a:pPr algn="just"/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 algn="just"/>
            <a:endParaRPr lang="es-ES" dirty="0">
              <a:solidFill>
                <a:srgbClr val="00CC00"/>
              </a:solidFill>
              <a:latin typeface="Comic Sans MS" pitchFamily="66" charset="0"/>
            </a:endParaRPr>
          </a:p>
          <a:p>
            <a:pPr algn="just"/>
            <a:endParaRPr lang="es-ES" dirty="0">
              <a:solidFill>
                <a:srgbClr val="00CC00"/>
              </a:solidFill>
              <a:latin typeface="Comic Sans MS" pitchFamily="66" charset="0"/>
            </a:endParaRPr>
          </a:p>
        </p:txBody>
      </p:sp>
      <p:sp>
        <p:nvSpPr>
          <p:cNvPr id="24580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F7FE40F-8121-48C4-8BFE-C63839D2F7FE}" type="slidenum">
              <a:rPr lang="es-ES"/>
              <a:pPr/>
              <a:t>16</a:t>
            </a:fld>
            <a:endParaRPr lang="es-E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algn="just"/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Tendencia a combinarse con ligantes donadores a través de átomos de oxígeno</a:t>
            </a:r>
            <a:endParaRPr lang="es-MX" sz="1200" dirty="0">
              <a:solidFill>
                <a:srgbClr val="002060"/>
              </a:solidFill>
              <a:latin typeface="Comic Sans MS" pitchFamily="66" charset="0"/>
            </a:endParaRPr>
          </a:p>
          <a:p>
            <a:pPr algn="just"/>
            <a:endParaRPr lang="es-MX" sz="1800" dirty="0">
              <a:solidFill>
                <a:srgbClr val="002060"/>
              </a:solidFill>
              <a:latin typeface="Comic Sans MS" pitchFamily="66" charset="0"/>
            </a:endParaRPr>
          </a:p>
          <a:p>
            <a:pPr algn="just"/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Escasa afinidad por ligantes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monodentados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 N-dadores</a:t>
            </a:r>
          </a:p>
          <a:p>
            <a:pPr algn="just"/>
            <a:endParaRPr lang="es-MX" sz="1800" dirty="0">
              <a:solidFill>
                <a:srgbClr val="002060"/>
              </a:solidFill>
              <a:latin typeface="Comic Sans MS" pitchFamily="66" charset="0"/>
            </a:endParaRPr>
          </a:p>
          <a:p>
            <a:pPr algn="just"/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Solución acuosa: rosa pálido</a:t>
            </a:r>
            <a:endParaRPr lang="es-ES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5604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7DD7BE7-0CD5-4DEB-95DC-1C135CC49C86}" type="slidenum">
              <a:rPr lang="es-ES">
                <a:solidFill>
                  <a:srgbClr val="002060"/>
                </a:solidFill>
              </a:rPr>
              <a:pPr/>
              <a:t>17</a:t>
            </a:fld>
            <a:endParaRPr lang="es-ES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762000"/>
            <a:ext cx="8839200" cy="5638800"/>
          </a:xfrm>
        </p:spPr>
        <p:txBody>
          <a:bodyPr/>
          <a:lstStyle/>
          <a:p>
            <a:pPr marL="0" indent="0" defTabSz="336550">
              <a:buFontTx/>
              <a:buNone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Solución acuosa: hidroliza y /o forma complejos:</a:t>
            </a:r>
          </a:p>
          <a:p>
            <a:pPr marL="0" indent="0" defTabSz="336550"/>
            <a:endParaRPr lang="es-MX" sz="1600" dirty="0">
              <a:solidFill>
                <a:srgbClr val="00CC00"/>
              </a:solidFill>
              <a:latin typeface="Comic Sans MS" pitchFamily="66" charset="0"/>
            </a:endParaRPr>
          </a:p>
          <a:p>
            <a:pPr marL="0" indent="0" defTabSz="336550"/>
            <a:endParaRPr lang="es-MX" sz="1600" dirty="0">
              <a:solidFill>
                <a:srgbClr val="00CC00"/>
              </a:solidFill>
              <a:latin typeface="Comic Sans MS" pitchFamily="66" charset="0"/>
            </a:endParaRPr>
          </a:p>
          <a:p>
            <a:pPr marL="0" indent="0" defTabSz="336550">
              <a:buFontTx/>
              <a:buNone/>
            </a:pPr>
            <a:r>
              <a:rPr lang="es-MX" dirty="0">
                <a:solidFill>
                  <a:srgbClr val="FF00FF"/>
                </a:solidFill>
                <a:latin typeface="Comic Sans MS" pitchFamily="66" charset="0"/>
              </a:rPr>
              <a:t>			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     [Fe(H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O)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3+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  =  [Fe(H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O)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5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(OH)]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2+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					</a:t>
            </a:r>
          </a:p>
          <a:p>
            <a:pPr marL="0" indent="0" defTabSz="336550">
              <a:buFontTx/>
              <a:buNone/>
            </a:pPr>
            <a:endParaRPr lang="es-MX" sz="1800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defTabSz="336550">
              <a:buFontTx/>
              <a:buNone/>
            </a:pP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		    [Fe(H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O)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5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(OH)]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2+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=  [Fe(H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O)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(OH)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+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			</a:t>
            </a:r>
            <a:endParaRPr lang="es-MX" baseline="30000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defTabSz="336550">
              <a:buFontTx/>
              <a:buNone/>
            </a:pPr>
            <a:endParaRPr lang="es-MX" baseline="30000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defTabSz="336550">
              <a:buFontTx/>
              <a:buNone/>
            </a:pP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         [</a:t>
            </a:r>
            <a:r>
              <a:rPr lang="es-MX">
                <a:solidFill>
                  <a:srgbClr val="FF0000"/>
                </a:solidFill>
                <a:latin typeface="Comic Sans MS" pitchFamily="66" charset="0"/>
              </a:rPr>
              <a:t>Fe(H</a:t>
            </a:r>
            <a:r>
              <a:rPr lang="es-MX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>
                <a:solidFill>
                  <a:srgbClr val="FF0000"/>
                </a:solidFill>
                <a:latin typeface="Comic Sans MS" pitchFamily="66" charset="0"/>
              </a:rPr>
              <a:t>O)</a:t>
            </a:r>
            <a:r>
              <a:rPr lang="es-MX" baseline="-2500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s-MX">
                <a:solidFill>
                  <a:srgbClr val="FF0000"/>
                </a:solidFill>
                <a:latin typeface="Comic Sans MS" pitchFamily="66" charset="0"/>
              </a:rPr>
              <a:t>(OH)</a:t>
            </a:r>
            <a:r>
              <a:rPr lang="es-MX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>
                <a:solidFill>
                  <a:srgbClr val="FF0000"/>
                </a:solidFill>
                <a:latin typeface="Comic Sans MS" pitchFamily="66" charset="0"/>
              </a:rPr>
              <a:t>+</a:t>
            </a:r>
            <a:r>
              <a:rPr lang="es-MX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=  [Fe(H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O)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(OH)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Fe(H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O)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4+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  		    </a:t>
            </a:r>
          </a:p>
          <a:p>
            <a:pPr marL="0" indent="0" defTabSz="336550">
              <a:buFontTx/>
              <a:buNone/>
            </a:pPr>
            <a:endParaRPr lang="es-MX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defTabSz="336550">
              <a:buFontTx/>
              <a:buNone/>
            </a:pPr>
            <a:endParaRPr lang="es-MX" sz="1000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algn="ctr" defTabSz="336550">
              <a:buFontTx/>
              <a:buNone/>
            </a:pP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K=10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-3.05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, K=10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-6.31 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 K=10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-2.91</a:t>
            </a:r>
          </a:p>
          <a:p>
            <a:pPr marL="0" indent="0" algn="ctr" defTabSz="336550">
              <a:buFont typeface="Wingdings" pitchFamily="2" charset="2"/>
              <a:buNone/>
            </a:pPr>
            <a:endParaRPr lang="es-MX" baseline="30000" dirty="0">
              <a:solidFill>
                <a:srgbClr val="FF00FF"/>
              </a:solidFill>
              <a:latin typeface="Comic Sans MS" pitchFamily="66" charset="0"/>
            </a:endParaRPr>
          </a:p>
          <a:p>
            <a:pPr marL="0" indent="0" defTabSz="336550">
              <a:buFont typeface="Wingdings" pitchFamily="2" charset="2"/>
              <a:buNone/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Puente lineal: Fe-O-Fe</a:t>
            </a:r>
          </a:p>
          <a:p>
            <a:pPr marL="0" indent="0" defTabSz="336550">
              <a:buFont typeface="Wingdings" pitchFamily="2" charset="2"/>
              <a:buNone/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</p:txBody>
      </p:sp>
      <p:sp>
        <p:nvSpPr>
          <p:cNvPr id="26628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E3DFA53-3368-41BB-99D4-FBB5A845F292}" type="slidenum">
              <a:rPr lang="es-ES"/>
              <a:pPr/>
              <a:t>18</a:t>
            </a:fld>
            <a:endParaRPr lang="es-E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219200"/>
            <a:ext cx="8382000" cy="50292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Ion férrico: se reduce con facilidad por agentes reductores como  I</a:t>
            </a:r>
            <a:r>
              <a:rPr lang="es-MX" sz="2800" baseline="30000" dirty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s-MX" sz="1200" baseline="30000" dirty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s-MX" sz="1200" baseline="30000" dirty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Ion  férrico: oxida al ion sulfuro generando un precipitado de sulfuro férrico.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s-MX" sz="1200" dirty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s-MX" sz="1200" dirty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Óxido hidratado: por adición de carbonato o  bicarbonato a solución de	Fe(III).</a:t>
            </a:r>
            <a:endParaRPr lang="es-MX" dirty="0">
              <a:solidFill>
                <a:srgbClr val="002060"/>
              </a:solidFill>
              <a:latin typeface="Comic Sans MS" pitchFamily="66" charset="0"/>
            </a:endParaRPr>
          </a:p>
          <a:p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27652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E2DAA00-1418-4296-9B32-449FCE59A8B1}" type="slidenum">
              <a:rPr lang="es-ES"/>
              <a:pPr/>
              <a:t>19</a:t>
            </a:fld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1714500"/>
            <a:ext cx="8143875" cy="29718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s-MX" sz="7200" cap="none">
                <a:solidFill>
                  <a:srgbClr val="002060"/>
                </a:solidFill>
                <a:latin typeface="Comic Sans MS" pitchFamily="66" charset="0"/>
              </a:rPr>
              <a:t>Generalidades del hierro</a:t>
            </a:r>
          </a:p>
        </p:txBody>
      </p:sp>
      <p:sp>
        <p:nvSpPr>
          <p:cNvPr id="15363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xfrm>
            <a:off x="8129588" y="5734050"/>
            <a:ext cx="571500" cy="5207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C90B8EF-7AFB-44EF-93BB-80A4F3F796E4}" type="slidenum">
              <a:rPr lang="es-ES">
                <a:solidFill>
                  <a:srgbClr val="002060"/>
                </a:solidFill>
              </a:rPr>
              <a:pPr/>
              <a:t>2</a:t>
            </a:fld>
            <a:endParaRPr lang="es-ES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08C154F-673A-41DF-9575-0958F49AAF48}" type="slidenum">
              <a:rPr lang="es-ES"/>
              <a:pPr/>
              <a:t>20</a:t>
            </a:fld>
            <a:endParaRPr lang="es-ES"/>
          </a:p>
        </p:txBody>
      </p:sp>
      <p:sp>
        <p:nvSpPr>
          <p:cNvPr id="28676" name="Rectangle 5"/>
          <p:cNvSpPr>
            <a:spLocks noChangeArrowheads="1"/>
          </p:cNvSpPr>
          <p:nvPr/>
        </p:nvSpPr>
        <p:spPr bwMode="auto">
          <a:xfrm>
            <a:off x="500034" y="500042"/>
            <a:ext cx="7924800" cy="5615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1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Afinidad por  ligantes de aminas: baja;  sólo con aminas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quelatantes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 como EDTA, [Fe(EDTA)H</a:t>
            </a:r>
            <a:r>
              <a:rPr lang="es-MX" baseline="-25000" dirty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O]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,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bipi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,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fen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endParaRPr lang="es-MX" sz="1000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1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Afinidad por ligantes que coordinan por oxígeno.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endParaRPr lang="es-MX" sz="1000" dirty="0">
              <a:solidFill>
                <a:srgbClr val="00CC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1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Forma complejos con iones halogenuro y SCN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.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Mayor afinidad por F</a:t>
            </a:r>
            <a:r>
              <a:rPr lang="es-MX" baseline="30000" dirty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endParaRPr lang="es-MX" sz="1000" baseline="30000" dirty="0">
              <a:solidFill>
                <a:srgbClr val="00CC00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[Fe(SCN)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3-		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Fe(S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CNR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es-MX" dirty="0">
              <a:solidFill>
                <a:schemeClr val="hlink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1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Sales con ion CN: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endParaRPr lang="es-MX" sz="1000" dirty="0">
              <a:solidFill>
                <a:srgbClr val="00CC00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dirty="0">
                <a:solidFill>
                  <a:srgbClr val="FF00FF"/>
                </a:solidFill>
                <a:latin typeface="Comic Sans MS" pitchFamily="66" charset="0"/>
              </a:rPr>
              <a:t>	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[Fe(CN)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4-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		[Fe(CN)</a:t>
            </a:r>
            <a:r>
              <a:rPr lang="es-MX" baseline="-250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r>
              <a:rPr lang="es-MX" dirty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s-MX" baseline="30000" dirty="0">
                <a:solidFill>
                  <a:srgbClr val="FF0000"/>
                </a:solidFill>
                <a:latin typeface="Comic Sans MS" pitchFamily="66" charset="0"/>
              </a:rPr>
              <a:t>3- </a:t>
            </a:r>
            <a:r>
              <a:rPr lang="es-MX" sz="1400" dirty="0">
                <a:solidFill>
                  <a:srgbClr val="FF0000"/>
                </a:solidFill>
                <a:latin typeface="Comic Sans MS" pitchFamily="66" charset="0"/>
              </a:rPr>
              <a:t>(venenoso)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es-ES" sz="1400" dirty="0">
              <a:solidFill>
                <a:srgbClr val="FF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 redondeado"/>
          <p:cNvSpPr/>
          <p:nvPr/>
        </p:nvSpPr>
        <p:spPr>
          <a:xfrm>
            <a:off x="2857488" y="4357694"/>
            <a:ext cx="3929090" cy="2214578"/>
          </a:xfrm>
          <a:prstGeom prst="roundRect">
            <a:avLst/>
          </a:prstGeom>
          <a:solidFill>
            <a:srgbClr val="002060">
              <a:alpha val="6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 redondeado"/>
          <p:cNvSpPr/>
          <p:nvPr/>
        </p:nvSpPr>
        <p:spPr>
          <a:xfrm>
            <a:off x="3214678" y="2357430"/>
            <a:ext cx="2857520" cy="1500198"/>
          </a:xfrm>
          <a:prstGeom prst="roundRect">
            <a:avLst/>
          </a:prstGeom>
          <a:solidFill>
            <a:srgbClr val="002060">
              <a:alpha val="6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sz="2800" cap="none" dirty="0">
                <a:solidFill>
                  <a:srgbClr val="C00000"/>
                </a:solidFill>
                <a:latin typeface="Comic Sans MS" pitchFamily="66" charset="0"/>
              </a:rPr>
              <a:t>Complejos </a:t>
            </a:r>
            <a:r>
              <a:rPr lang="es-MX" sz="2800" cap="none" dirty="0" err="1">
                <a:solidFill>
                  <a:srgbClr val="C00000"/>
                </a:solidFill>
                <a:latin typeface="Comic Sans MS" pitchFamily="66" charset="0"/>
              </a:rPr>
              <a:t>oxo</a:t>
            </a:r>
            <a:r>
              <a:rPr lang="es-MX" sz="2800" cap="none" dirty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s-MX" sz="1800" cap="none" dirty="0">
                <a:solidFill>
                  <a:srgbClr val="C00000"/>
                </a:solidFill>
                <a:latin typeface="Comic Sans MS" pitchFamily="66" charset="0"/>
              </a:rPr>
              <a:t>(importancia bioquímica)</a:t>
            </a:r>
            <a:endParaRPr lang="es-ES" sz="1800" cap="none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4098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3657600" y="2514600"/>
          <a:ext cx="165258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1361160" imgH="1010880" progId="ChemDraw.Document.6.0">
                  <p:embed/>
                </p:oleObj>
              </mc:Choice>
              <mc:Fallback>
                <p:oleObj name="CS ChemDraw Drawing" r:id="rId2" imgW="1361160" imgH="1010880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514600"/>
                        <a:ext cx="165258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8BCA9FC-B3B8-4D62-AAAE-D5610FFA4F53}" type="slidenum">
              <a:rPr lang="es-ES"/>
              <a:pPr/>
              <a:t>21</a:t>
            </a:fld>
            <a:endParaRPr lang="es-ES"/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762000" y="1473200"/>
            <a:ext cx="7924800" cy="282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lnSpc>
                <a:spcPct val="90000"/>
              </a:lnSpc>
              <a:spcBef>
                <a:spcPct val="50000"/>
              </a:spcBef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Complejos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binucleares</a:t>
            </a: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:</a:t>
            </a:r>
          </a:p>
          <a:p>
            <a:pPr marL="457200" indent="-457200">
              <a:lnSpc>
                <a:spcPct val="90000"/>
              </a:lnSpc>
              <a:spcBef>
                <a:spcPct val="50000"/>
              </a:spcBef>
              <a:buFontTx/>
              <a:buAutoNum type="alphaLcParenR"/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De doble puente: octaedros que  comparten doble arista:</a:t>
            </a:r>
          </a:p>
          <a:p>
            <a:pPr marL="457200" indent="-457200">
              <a:lnSpc>
                <a:spcPct val="90000"/>
              </a:lnSpc>
              <a:spcBef>
                <a:spcPct val="50000"/>
              </a:spcBef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 marL="457200" indent="-457200">
              <a:lnSpc>
                <a:spcPct val="90000"/>
              </a:lnSpc>
              <a:spcBef>
                <a:spcPct val="50000"/>
              </a:spcBef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 marL="457200" indent="-457200">
              <a:lnSpc>
                <a:spcPct val="90000"/>
              </a:lnSpc>
              <a:spcBef>
                <a:spcPct val="50000"/>
              </a:spcBef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b) Puente lineal o casi lineal: Fe-O-Fe</a:t>
            </a:r>
            <a:endParaRPr lang="es-ES" dirty="0">
              <a:solidFill>
                <a:srgbClr val="002060"/>
              </a:solidFill>
              <a:latin typeface="Comic Sans MS" pitchFamily="66" charset="0"/>
            </a:endParaRPr>
          </a:p>
        </p:txBody>
      </p:sp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3143240" y="4357694"/>
          <a:ext cx="3124200" cy="217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2638800" imgH="1836360" progId="ChemDraw.Document.6.0">
                  <p:embed/>
                </p:oleObj>
              </mc:Choice>
              <mc:Fallback>
                <p:oleObj name="CS ChemDraw Drawing" r:id="rId4" imgW="2638800" imgH="1836360" progId="ChemDraw.Document.6.0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4357694"/>
                        <a:ext cx="3124200" cy="217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357166"/>
            <a:ext cx="77724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MX" sz="3200" cap="none" dirty="0">
                <a:solidFill>
                  <a:srgbClr val="C00000"/>
                </a:solidFill>
                <a:latin typeface="Comic Sans MS" pitchFamily="66" charset="0"/>
              </a:rPr>
              <a:t>Compuestos con estados de oxidación mixtos</a:t>
            </a:r>
            <a:endParaRPr lang="es-ES" sz="3200" cap="none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596" y="1785926"/>
            <a:ext cx="8534400" cy="4724400"/>
          </a:xfrm>
        </p:spPr>
        <p:txBody>
          <a:bodyPr/>
          <a:lstStyle/>
          <a:p>
            <a:pPr marL="373063" indent="-373063"/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Azul de Prusia</a:t>
            </a:r>
          </a:p>
          <a:p>
            <a:pPr marL="373063" indent="-373063">
              <a:buFontTx/>
              <a:buNone/>
            </a:pPr>
            <a:r>
              <a:rPr lang="es-MX" sz="3600" dirty="0">
                <a:solidFill>
                  <a:srgbClr val="002060"/>
                </a:solidFill>
                <a:latin typeface="Comic Sans MS" pitchFamily="66" charset="0"/>
              </a:rPr>
              <a:t>  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Solución de Fe(III) con </a:t>
            </a: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hexacianoferrato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(II):   </a:t>
            </a: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pp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 azul</a:t>
            </a:r>
          </a:p>
          <a:p>
            <a:pPr marL="373063" indent="-373063">
              <a:buFontTx/>
              <a:buNone/>
            </a:pPr>
            <a:endParaRPr lang="es-MX" sz="1000" dirty="0">
              <a:solidFill>
                <a:srgbClr val="002060"/>
              </a:solidFill>
              <a:latin typeface="Comic Sans MS" pitchFamily="66" charset="0"/>
            </a:endParaRPr>
          </a:p>
          <a:p>
            <a:pPr marL="373063" indent="-373063">
              <a:buFontTx/>
              <a:buNone/>
            </a:pPr>
            <a:endParaRPr lang="es-MX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 marL="373063" indent="-373063">
              <a:buFont typeface="Wingdings" pitchFamily="2" charset="2"/>
              <a:buChar char="§"/>
            </a:pPr>
            <a:r>
              <a:rPr lang="es-MX" dirty="0">
                <a:solidFill>
                  <a:srgbClr val="002060"/>
                </a:solidFill>
                <a:latin typeface="Comic Sans MS" pitchFamily="66" charset="0"/>
              </a:rPr>
              <a:t>Azul de </a:t>
            </a:r>
            <a:r>
              <a:rPr lang="es-MX" dirty="0" err="1">
                <a:solidFill>
                  <a:srgbClr val="002060"/>
                </a:solidFill>
                <a:latin typeface="Comic Sans MS" pitchFamily="66" charset="0"/>
              </a:rPr>
              <a:t>Turnbull</a:t>
            </a:r>
            <a:endParaRPr lang="es-MX" dirty="0">
              <a:solidFill>
                <a:srgbClr val="002060"/>
              </a:solidFill>
              <a:latin typeface="Comic Sans MS" pitchFamily="66" charset="0"/>
            </a:endParaRPr>
          </a:p>
          <a:p>
            <a:pPr marL="373063" indent="-373063">
              <a:buFont typeface="Wingdings" pitchFamily="2" charset="2"/>
              <a:buNone/>
            </a:pPr>
            <a:endParaRPr lang="es-MX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 marL="373063" indent="-373063">
              <a:buFont typeface="Wingdings" pitchFamily="2" charset="2"/>
              <a:buNone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	Solución de Fe(II) con </a:t>
            </a: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hexacianoferrato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(III):</a:t>
            </a:r>
          </a:p>
          <a:p>
            <a:pPr marL="373063" indent="-373063">
              <a:buFont typeface="Wingdings" pitchFamily="2" charset="2"/>
              <a:buNone/>
            </a:pPr>
            <a:endParaRPr lang="es-MX" sz="2800" dirty="0">
              <a:solidFill>
                <a:srgbClr val="00CC00"/>
              </a:solidFill>
              <a:latin typeface="Comic Sans MS" pitchFamily="66" charset="0"/>
            </a:endParaRPr>
          </a:p>
        </p:txBody>
      </p:sp>
      <p:sp>
        <p:nvSpPr>
          <p:cNvPr id="29700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7E5D265-2BDC-4B70-98B8-139BF5A1CB7A}" type="slidenum">
              <a:rPr lang="es-ES"/>
              <a:pPr/>
              <a:t>22</a:t>
            </a:fld>
            <a:endParaRPr lang="es-E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457200"/>
            <a:ext cx="8305800" cy="59436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Ambas son </a:t>
            </a: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hexacianoferratohierro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(III):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0" algn="l"/>
              </a:tabLst>
            </a:pPr>
            <a:endParaRPr lang="es-MX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	ordenación cúbica de átomos de hierro con 	iones CN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0" algn="l"/>
              </a:tabLst>
            </a:pPr>
            <a:endParaRPr lang="es-MX" sz="2800" dirty="0">
              <a:solidFill>
                <a:srgbClr val="00CC00"/>
              </a:solidFill>
              <a:latin typeface="Comic Sans MS" pitchFamily="66" charset="0"/>
            </a:endParaRP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es-MX" sz="2800" dirty="0">
                <a:solidFill>
                  <a:schemeClr val="hlink"/>
                </a:solidFill>
                <a:latin typeface="Comic Sans MS" pitchFamily="66" charset="0"/>
              </a:rPr>
              <a:t>Fe</a:t>
            </a:r>
            <a:r>
              <a:rPr lang="es-MX" sz="2800" baseline="-25000" dirty="0">
                <a:solidFill>
                  <a:schemeClr val="hlink"/>
                </a:solidFill>
                <a:latin typeface="Comic Sans MS" pitchFamily="66" charset="0"/>
              </a:rPr>
              <a:t>4</a:t>
            </a:r>
            <a:r>
              <a:rPr lang="es-MX" sz="2800" dirty="0">
                <a:solidFill>
                  <a:schemeClr val="hlink"/>
                </a:solidFill>
                <a:latin typeface="Comic Sans MS" pitchFamily="66" charset="0"/>
              </a:rPr>
              <a:t>[Fe(CN)</a:t>
            </a:r>
            <a:r>
              <a:rPr lang="es-MX" sz="2800" baseline="-25000" dirty="0">
                <a:solidFill>
                  <a:schemeClr val="hlink"/>
                </a:solidFill>
                <a:latin typeface="Comic Sans MS" pitchFamily="66" charset="0"/>
              </a:rPr>
              <a:t>6</a:t>
            </a:r>
            <a:r>
              <a:rPr lang="es-MX" sz="2800" dirty="0">
                <a:solidFill>
                  <a:schemeClr val="hlink"/>
                </a:solidFill>
                <a:latin typeface="Comic Sans MS" pitchFamily="66" charset="0"/>
              </a:rPr>
              <a:t>]</a:t>
            </a:r>
            <a:r>
              <a:rPr lang="es-MX" sz="2800" baseline="-25000" dirty="0">
                <a:solidFill>
                  <a:schemeClr val="hlink"/>
                </a:solidFill>
                <a:latin typeface="Comic Sans MS" pitchFamily="66" charset="0"/>
              </a:rPr>
              <a:t>3</a:t>
            </a:r>
            <a:r>
              <a:rPr lang="es-MX" sz="2800" dirty="0">
                <a:solidFill>
                  <a:schemeClr val="hlink"/>
                </a:solidFill>
                <a:latin typeface="Comic Sans MS" pitchFamily="66" charset="0"/>
              </a:rPr>
              <a:t>.xH</a:t>
            </a:r>
            <a:r>
              <a:rPr lang="es-MX" sz="2800" baseline="-25000" dirty="0">
                <a:solidFill>
                  <a:schemeClr val="hlink"/>
                </a:solidFill>
                <a:latin typeface="Comic Sans MS" pitchFamily="66" charset="0"/>
              </a:rPr>
              <a:t>2</a:t>
            </a:r>
            <a:r>
              <a:rPr lang="es-MX" sz="2800" dirty="0">
                <a:solidFill>
                  <a:schemeClr val="hlink"/>
                </a:solidFill>
                <a:latin typeface="Comic Sans MS" pitchFamily="66" charset="0"/>
              </a:rPr>
              <a:t>O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  <a:tabLst>
                <a:tab pos="0" algn="l"/>
              </a:tabLst>
            </a:pPr>
            <a:endParaRPr lang="es-MX" sz="2800" dirty="0">
              <a:solidFill>
                <a:schemeClr val="hlink"/>
              </a:solidFill>
              <a:latin typeface="Comic Sans MS" pitchFamily="66" charset="0"/>
            </a:endParaRP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es-MX" sz="2800" dirty="0" err="1">
                <a:solidFill>
                  <a:schemeClr val="hlink"/>
                </a:solidFill>
                <a:latin typeface="Comic Sans MS" pitchFamily="66" charset="0"/>
              </a:rPr>
              <a:t>M</a:t>
            </a:r>
            <a:r>
              <a:rPr lang="es-MX" sz="2800" baseline="30000" dirty="0" err="1">
                <a:solidFill>
                  <a:schemeClr val="hlink"/>
                </a:solidFill>
                <a:latin typeface="Comic Sans MS" pitchFamily="66" charset="0"/>
              </a:rPr>
              <a:t>I</a:t>
            </a:r>
            <a:r>
              <a:rPr lang="es-MX" sz="2800" dirty="0" err="1">
                <a:solidFill>
                  <a:schemeClr val="hlink"/>
                </a:solidFill>
                <a:latin typeface="Comic Sans MS" pitchFamily="66" charset="0"/>
              </a:rPr>
              <a:t>Fe</a:t>
            </a:r>
            <a:r>
              <a:rPr lang="es-MX" sz="2800" baseline="30000" dirty="0" err="1">
                <a:solidFill>
                  <a:schemeClr val="hlink"/>
                </a:solidFill>
                <a:latin typeface="Comic Sans MS" pitchFamily="66" charset="0"/>
              </a:rPr>
              <a:t>III</a:t>
            </a:r>
            <a:r>
              <a:rPr lang="es-MX" sz="2800" dirty="0">
                <a:solidFill>
                  <a:schemeClr val="hlink"/>
                </a:solidFill>
                <a:latin typeface="Comic Sans MS" pitchFamily="66" charset="0"/>
              </a:rPr>
              <a:t>[</a:t>
            </a:r>
            <a:r>
              <a:rPr lang="es-MX" sz="2800" dirty="0" err="1">
                <a:solidFill>
                  <a:schemeClr val="hlink"/>
                </a:solidFill>
                <a:latin typeface="Comic Sans MS" pitchFamily="66" charset="0"/>
              </a:rPr>
              <a:t>Fe</a:t>
            </a:r>
            <a:r>
              <a:rPr lang="es-MX" sz="2800" baseline="30000" dirty="0" err="1">
                <a:solidFill>
                  <a:schemeClr val="hlink"/>
                </a:solidFill>
                <a:latin typeface="Comic Sans MS" pitchFamily="66" charset="0"/>
              </a:rPr>
              <a:t>II</a:t>
            </a:r>
            <a:r>
              <a:rPr lang="es-MX" sz="2800" dirty="0">
                <a:solidFill>
                  <a:schemeClr val="hlink"/>
                </a:solidFill>
                <a:latin typeface="Comic Sans MS" pitchFamily="66" charset="0"/>
              </a:rPr>
              <a:t>(CN)</a:t>
            </a:r>
            <a:r>
              <a:rPr lang="es-MX" sz="2800" baseline="-25000" dirty="0">
                <a:solidFill>
                  <a:schemeClr val="hlink"/>
                </a:solidFill>
                <a:latin typeface="Comic Sans MS" pitchFamily="66" charset="0"/>
              </a:rPr>
              <a:t>6</a:t>
            </a:r>
            <a:r>
              <a:rPr lang="es-MX" sz="2800" dirty="0">
                <a:solidFill>
                  <a:schemeClr val="hlink"/>
                </a:solidFill>
                <a:latin typeface="Comic Sans MS" pitchFamily="66" charset="0"/>
              </a:rPr>
              <a:t>].yH</a:t>
            </a:r>
            <a:r>
              <a:rPr lang="es-MX" sz="2800" baseline="-25000" dirty="0">
                <a:solidFill>
                  <a:schemeClr val="hlink"/>
                </a:solidFill>
                <a:latin typeface="Comic Sans MS" pitchFamily="66" charset="0"/>
              </a:rPr>
              <a:t>2</a:t>
            </a:r>
            <a:r>
              <a:rPr lang="es-MX" sz="2800" dirty="0">
                <a:solidFill>
                  <a:schemeClr val="hlink"/>
                </a:solidFill>
                <a:latin typeface="Comic Sans MS" pitchFamily="66" charset="0"/>
              </a:rPr>
              <a:t>O     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0" algn="l"/>
              </a:tabLst>
            </a:pPr>
            <a:endParaRPr lang="es-MX" sz="1800" dirty="0">
              <a:solidFill>
                <a:schemeClr val="hlink"/>
              </a:solidFill>
              <a:latin typeface="Comic Sans MS" pitchFamily="66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es-MX" sz="1800" dirty="0">
                <a:solidFill>
                  <a:schemeClr val="hlink"/>
                </a:solidFill>
                <a:latin typeface="Comic Sans MS" pitchFamily="66" charset="0"/>
              </a:rPr>
              <a:t>M</a:t>
            </a:r>
            <a:r>
              <a:rPr lang="es-MX" sz="1800" baseline="30000" dirty="0">
                <a:solidFill>
                  <a:schemeClr val="hlink"/>
                </a:solidFill>
                <a:latin typeface="Comic Sans MS" pitchFamily="66" charset="0"/>
              </a:rPr>
              <a:t>I</a:t>
            </a:r>
            <a:r>
              <a:rPr lang="es-MX" sz="1800" dirty="0">
                <a:solidFill>
                  <a:schemeClr val="hlink"/>
                </a:solidFill>
                <a:latin typeface="Comic Sans MS" pitchFamily="66" charset="0"/>
              </a:rPr>
              <a:t> = K, </a:t>
            </a:r>
            <a:r>
              <a:rPr lang="es-MX" sz="1800" dirty="0" err="1">
                <a:solidFill>
                  <a:schemeClr val="hlink"/>
                </a:solidFill>
                <a:latin typeface="Comic Sans MS" pitchFamily="66" charset="0"/>
              </a:rPr>
              <a:t>Na</a:t>
            </a:r>
            <a:r>
              <a:rPr lang="es-MX" sz="1800" dirty="0">
                <a:solidFill>
                  <a:schemeClr val="hlink"/>
                </a:solidFill>
                <a:latin typeface="Comic Sans MS" pitchFamily="66" charset="0"/>
              </a:rPr>
              <a:t> o Rb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  <a:tabLst>
                <a:tab pos="0" algn="l"/>
              </a:tabLst>
            </a:pPr>
            <a:endParaRPr lang="es-MX" sz="1800" dirty="0">
              <a:solidFill>
                <a:schemeClr val="hlink"/>
              </a:solidFill>
              <a:latin typeface="Comic Sans MS" pitchFamily="66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Todos los Fe están en esquinas del cubo, con ¼ de sitios ocupado por moléculas de agua y M</a:t>
            </a:r>
            <a:r>
              <a:rPr lang="es-MX" sz="2800" baseline="30000" dirty="0">
                <a:solidFill>
                  <a:srgbClr val="002060"/>
                </a:solidFill>
                <a:latin typeface="Comic Sans MS" pitchFamily="66" charset="0"/>
              </a:rPr>
              <a:t>I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 está en el centro.</a:t>
            </a:r>
            <a:endParaRPr lang="es-ES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lnSpc>
                <a:spcPct val="90000"/>
              </a:lnSpc>
              <a:tabLst>
                <a:tab pos="0" algn="l"/>
              </a:tabLst>
            </a:pPr>
            <a:endParaRPr lang="es-ES" dirty="0"/>
          </a:p>
        </p:txBody>
      </p:sp>
      <p:sp>
        <p:nvSpPr>
          <p:cNvPr id="30723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56FD576-AC27-4864-94C4-F7418BA9071E}" type="slidenum">
              <a:rPr lang="es-ES"/>
              <a:pPr/>
              <a:t>23</a:t>
            </a:fld>
            <a:endParaRPr lang="es-E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7772400" cy="66200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sz="3200" cap="none" dirty="0">
                <a:solidFill>
                  <a:srgbClr val="C00000"/>
                </a:solidFill>
                <a:latin typeface="Comic Sans MS" pitchFamily="66" charset="0"/>
              </a:rPr>
              <a:t>Cúmulos de hierro azufre </a:t>
            </a:r>
            <a:r>
              <a:rPr lang="es-MX" sz="2800" cap="none" dirty="0">
                <a:solidFill>
                  <a:srgbClr val="C00000"/>
                </a:solidFill>
                <a:latin typeface="Comic Sans MS" pitchFamily="66" charset="0"/>
              </a:rPr>
              <a:t>(bioquímica)</a:t>
            </a:r>
            <a:endParaRPr lang="es-ES" sz="2800" cap="none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034" y="1142984"/>
            <a:ext cx="8153400" cy="4572032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s-ES" sz="2800" dirty="0">
                <a:solidFill>
                  <a:srgbClr val="002060"/>
                </a:solidFill>
                <a:latin typeface="Comic Sans MS" pitchFamily="66" charset="0"/>
              </a:rPr>
              <a:t>Más de un centenar de </a:t>
            </a:r>
            <a:r>
              <a:rPr lang="es-ES" sz="2800" dirty="0" err="1">
                <a:solidFill>
                  <a:srgbClr val="002060"/>
                </a:solidFill>
                <a:latin typeface="Comic Sans MS" pitchFamily="66" charset="0"/>
              </a:rPr>
              <a:t>metaloproteínas</a:t>
            </a:r>
            <a:r>
              <a:rPr lang="es-ES" sz="2800" dirty="0">
                <a:solidFill>
                  <a:srgbClr val="002060"/>
                </a:solidFill>
                <a:latin typeface="Comic Sans MS" pitchFamily="66" charset="0"/>
              </a:rPr>
              <a:t> que contienen cúmulos atómicos de Fe y S.</a:t>
            </a:r>
          </a:p>
          <a:p>
            <a:pPr algn="just">
              <a:lnSpc>
                <a:spcPct val="90000"/>
              </a:lnSpc>
            </a:pPr>
            <a:endParaRPr lang="es-ES" sz="1000" dirty="0">
              <a:solidFill>
                <a:srgbClr val="00CC00"/>
              </a:solidFill>
              <a:latin typeface="Comic Sans MS" pitchFamily="66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 dirty="0">
                <a:solidFill>
                  <a:srgbClr val="002060"/>
                </a:solidFill>
                <a:latin typeface="Comic Sans MS" pitchFamily="66" charset="0"/>
              </a:rPr>
              <a:t>Se encuentran en células de todas las especies.</a:t>
            </a:r>
          </a:p>
          <a:p>
            <a:pPr algn="just">
              <a:lnSpc>
                <a:spcPct val="90000"/>
              </a:lnSpc>
            </a:pPr>
            <a:endParaRPr lang="es-ES" sz="2000" dirty="0">
              <a:solidFill>
                <a:srgbClr val="00CC00"/>
              </a:solidFill>
              <a:latin typeface="Comic Sans MS" pitchFamily="66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800" dirty="0">
                <a:solidFill>
                  <a:srgbClr val="C00000"/>
                </a:solidFill>
                <a:latin typeface="Comic Sans MS" pitchFamily="66" charset="0"/>
              </a:rPr>
              <a:t>Funciones: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800" dirty="0">
                <a:solidFill>
                  <a:srgbClr val="00CC00"/>
                </a:solidFill>
                <a:latin typeface="Comic Sans MS" pitchFamily="66" charset="0"/>
              </a:rPr>
              <a:t>	</a:t>
            </a:r>
            <a:r>
              <a:rPr lang="es-ES" sz="2800" dirty="0">
                <a:solidFill>
                  <a:srgbClr val="002060"/>
                </a:solidFill>
                <a:latin typeface="Comic Sans MS" pitchFamily="66" charset="0"/>
              </a:rPr>
              <a:t>- transferencia electrónica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es-ES" sz="1000" dirty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800" dirty="0">
                <a:solidFill>
                  <a:srgbClr val="002060"/>
                </a:solidFill>
                <a:latin typeface="Comic Sans MS" pitchFamily="66" charset="0"/>
              </a:rPr>
              <a:t>	- proceso de activación catalítica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es-ES" sz="1000" dirty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800" dirty="0">
                <a:solidFill>
                  <a:srgbClr val="002060"/>
                </a:solidFill>
                <a:latin typeface="Comic Sans MS" pitchFamily="66" charset="0"/>
              </a:rPr>
              <a:t>	- </a:t>
            </a:r>
            <a:r>
              <a:rPr lang="es-ES" sz="2800" dirty="0" err="1">
                <a:solidFill>
                  <a:srgbClr val="002060"/>
                </a:solidFill>
                <a:latin typeface="Comic Sans MS" pitchFamily="66" charset="0"/>
              </a:rPr>
              <a:t>biosensores</a:t>
            </a:r>
            <a:r>
              <a:rPr lang="es-ES" sz="2800" dirty="0">
                <a:solidFill>
                  <a:srgbClr val="002060"/>
                </a:solidFill>
                <a:latin typeface="Comic Sans MS" pitchFamily="66" charset="0"/>
              </a:rPr>
              <a:t>  de hierro, oxígeno, </a:t>
            </a:r>
            <a:r>
              <a:rPr lang="es-ES" sz="2800" dirty="0" err="1">
                <a:solidFill>
                  <a:srgbClr val="002060"/>
                </a:solidFill>
                <a:latin typeface="Comic Sans MS" pitchFamily="66" charset="0"/>
              </a:rPr>
              <a:t>superóxido</a:t>
            </a:r>
            <a:endParaRPr lang="es-ES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90000"/>
              </a:lnSpc>
            </a:pPr>
            <a:endParaRPr lang="es-ES" sz="2800" dirty="0">
              <a:solidFill>
                <a:srgbClr val="00CC00"/>
              </a:solidFill>
              <a:latin typeface="Comic Sans MS" pitchFamily="66" charset="0"/>
            </a:endParaRPr>
          </a:p>
        </p:txBody>
      </p:sp>
      <p:sp>
        <p:nvSpPr>
          <p:cNvPr id="31748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1051D26-E3EE-44F0-8F43-590876289D4B}" type="slidenum">
              <a:rPr lang="es-ES"/>
              <a:pPr/>
              <a:t>24</a:t>
            </a:fld>
            <a:endParaRPr lang="es-E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762000"/>
            <a:ext cx="7772400" cy="5181600"/>
          </a:xfrm>
        </p:spPr>
        <p:txBody>
          <a:bodyPr/>
          <a:lstStyle/>
          <a:p>
            <a:pPr marL="609600" indent="-609600" algn="just"/>
            <a:r>
              <a:rPr lang="es-ES" sz="2800" dirty="0">
                <a:solidFill>
                  <a:srgbClr val="002060"/>
                </a:solidFill>
                <a:latin typeface="Comic Sans MS" pitchFamily="66" charset="0"/>
              </a:rPr>
              <a:t>Se sintetizan en la mitocondria:</a:t>
            </a:r>
          </a:p>
          <a:p>
            <a:pPr marL="609600" indent="-609600" algn="just"/>
            <a:endParaRPr lang="es-ES" sz="1400" dirty="0">
              <a:solidFill>
                <a:srgbClr val="002060"/>
              </a:solidFill>
              <a:latin typeface="Comic Sans MS" pitchFamily="66" charset="0"/>
            </a:endParaRPr>
          </a:p>
          <a:p>
            <a:pPr marL="609600" indent="-609600" algn="just">
              <a:buFontTx/>
              <a:buNone/>
            </a:pPr>
            <a:r>
              <a:rPr lang="es-ES" sz="2800" dirty="0">
                <a:solidFill>
                  <a:srgbClr val="002060"/>
                </a:solidFill>
                <a:latin typeface="Comic Sans MS" pitchFamily="66" charset="0"/>
              </a:rPr>
              <a:t>		- </a:t>
            </a:r>
            <a:r>
              <a:rPr lang="es-ES" dirty="0" err="1">
                <a:solidFill>
                  <a:srgbClr val="002060"/>
                </a:solidFill>
                <a:latin typeface="Comic Sans MS" pitchFamily="66" charset="0"/>
              </a:rPr>
              <a:t>IscU</a:t>
            </a:r>
            <a:r>
              <a:rPr lang="es-ES" dirty="0">
                <a:solidFill>
                  <a:srgbClr val="002060"/>
                </a:solidFill>
                <a:latin typeface="Comic Sans MS" pitchFamily="66" charset="0"/>
              </a:rPr>
              <a:t>: sirve de andamiaje para 		   	    	   construir el motivo estructural </a:t>
            </a:r>
            <a:r>
              <a:rPr lang="es-ES" dirty="0" err="1">
                <a:solidFill>
                  <a:srgbClr val="002060"/>
                </a:solidFill>
                <a:latin typeface="Comic Sans MS" pitchFamily="66" charset="0"/>
              </a:rPr>
              <a:t>sFe-yS</a:t>
            </a:r>
            <a:endParaRPr lang="es-ES" dirty="0">
              <a:solidFill>
                <a:srgbClr val="002060"/>
              </a:solidFill>
              <a:latin typeface="Comic Sans MS" pitchFamily="66" charset="0"/>
            </a:endParaRPr>
          </a:p>
          <a:p>
            <a:pPr marL="609600" indent="-609600" algn="just">
              <a:buFontTx/>
              <a:buNone/>
            </a:pPr>
            <a:r>
              <a:rPr lang="es-ES" dirty="0">
                <a:solidFill>
                  <a:srgbClr val="002060"/>
                </a:solidFill>
                <a:latin typeface="Comic Sans MS" pitchFamily="66" charset="0"/>
              </a:rPr>
              <a:t>		</a:t>
            </a:r>
          </a:p>
          <a:p>
            <a:pPr marL="609600" indent="-609600" algn="just">
              <a:buFontTx/>
              <a:buNone/>
            </a:pPr>
            <a:r>
              <a:rPr lang="es-ES" dirty="0">
                <a:solidFill>
                  <a:srgbClr val="002060"/>
                </a:solidFill>
                <a:latin typeface="Comic Sans MS" pitchFamily="66" charset="0"/>
              </a:rPr>
              <a:t>		- </a:t>
            </a:r>
            <a:r>
              <a:rPr lang="es-ES" dirty="0" err="1">
                <a:solidFill>
                  <a:srgbClr val="002060"/>
                </a:solidFill>
                <a:latin typeface="Comic Sans MS" pitchFamily="66" charset="0"/>
              </a:rPr>
              <a:t>IscS</a:t>
            </a:r>
            <a:r>
              <a:rPr lang="es-ES" dirty="0">
                <a:solidFill>
                  <a:srgbClr val="002060"/>
                </a:solidFill>
                <a:latin typeface="Comic Sans MS" pitchFamily="66" charset="0"/>
              </a:rPr>
              <a:t> e </a:t>
            </a:r>
            <a:r>
              <a:rPr lang="es-ES" dirty="0" err="1">
                <a:solidFill>
                  <a:srgbClr val="002060"/>
                </a:solidFill>
                <a:latin typeface="Comic Sans MS" pitchFamily="66" charset="0"/>
              </a:rPr>
              <a:t>IscA</a:t>
            </a:r>
            <a:r>
              <a:rPr lang="es-ES" dirty="0">
                <a:solidFill>
                  <a:srgbClr val="002060"/>
                </a:solidFill>
                <a:latin typeface="Comic Sans MS" pitchFamily="66" charset="0"/>
              </a:rPr>
              <a:t>: transportan S y F.</a:t>
            </a:r>
          </a:p>
          <a:p>
            <a:pPr marL="609600" indent="-609600" algn="just">
              <a:buFontTx/>
              <a:buNone/>
            </a:pPr>
            <a:endParaRPr lang="es-ES" dirty="0">
              <a:solidFill>
                <a:srgbClr val="00CC00"/>
              </a:solidFill>
              <a:latin typeface="Comic Sans MS" pitchFamily="66" charset="0"/>
            </a:endParaRPr>
          </a:p>
          <a:p>
            <a:pPr marL="609600" indent="-609600" algn="just">
              <a:buFontTx/>
              <a:buNone/>
            </a:pPr>
            <a:r>
              <a:rPr lang="es-ES" dirty="0">
                <a:solidFill>
                  <a:srgbClr val="002060"/>
                </a:solidFill>
                <a:latin typeface="Comic Sans MS" pitchFamily="66" charset="0"/>
              </a:rPr>
              <a:t>Cúmulo Fe-S:</a:t>
            </a:r>
          </a:p>
          <a:p>
            <a:pPr marL="609600" indent="-609600" algn="just">
              <a:buFontTx/>
              <a:buNone/>
            </a:pPr>
            <a:endParaRPr lang="es-ES" sz="1200" dirty="0">
              <a:solidFill>
                <a:srgbClr val="002060"/>
              </a:solidFill>
              <a:latin typeface="Comic Sans MS" pitchFamily="66" charset="0"/>
            </a:endParaRPr>
          </a:p>
          <a:p>
            <a:pPr marL="609600" indent="-609600" algn="just">
              <a:buFontTx/>
              <a:buAutoNum type="alphaLcParenR"/>
            </a:pPr>
            <a:r>
              <a:rPr lang="es-ES" dirty="0">
                <a:solidFill>
                  <a:srgbClr val="002060"/>
                </a:solidFill>
                <a:latin typeface="Comic Sans MS" pitchFamily="66" charset="0"/>
              </a:rPr>
              <a:t>Se transfiere a proteínas inmaduras dentro de mitocondria y forma la proteína completa.</a:t>
            </a:r>
          </a:p>
          <a:p>
            <a:pPr marL="609600" indent="-609600" algn="just">
              <a:buFontTx/>
              <a:buAutoNum type="alphaLcParenR"/>
            </a:pPr>
            <a:r>
              <a:rPr lang="es-ES" dirty="0">
                <a:solidFill>
                  <a:srgbClr val="002060"/>
                </a:solidFill>
                <a:latin typeface="Comic Sans MS" pitchFamily="66" charset="0"/>
              </a:rPr>
              <a:t>Se transfiere a proteínas inmaduras del </a:t>
            </a:r>
            <a:r>
              <a:rPr lang="es-ES" dirty="0" err="1">
                <a:solidFill>
                  <a:srgbClr val="002060"/>
                </a:solidFill>
                <a:latin typeface="Comic Sans MS" pitchFamily="66" charset="0"/>
              </a:rPr>
              <a:t>citosol</a:t>
            </a:r>
            <a:r>
              <a:rPr lang="es-ES" dirty="0">
                <a:solidFill>
                  <a:srgbClr val="00CC00"/>
                </a:solidFill>
                <a:latin typeface="Comic Sans MS" pitchFamily="66" charset="0"/>
              </a:rPr>
              <a:t>.</a:t>
            </a:r>
          </a:p>
          <a:p>
            <a:pPr marL="609600" indent="-609600" algn="just">
              <a:buFontTx/>
              <a:buNone/>
            </a:pPr>
            <a:endParaRPr lang="es-ES" dirty="0">
              <a:solidFill>
                <a:srgbClr val="00CC00"/>
              </a:solidFill>
              <a:latin typeface="Comic Sans MS" pitchFamily="66" charset="0"/>
            </a:endParaRPr>
          </a:p>
        </p:txBody>
      </p:sp>
      <p:sp>
        <p:nvSpPr>
          <p:cNvPr id="32772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CBEFE76-47C1-4C58-9BCE-629BD983A153}" type="slidenum">
              <a:rPr lang="es-ES"/>
              <a:pPr/>
              <a:t>25</a:t>
            </a:fld>
            <a:endParaRPr lang="es-E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214414" y="4714884"/>
            <a:ext cx="3143272" cy="1928826"/>
          </a:xfrm>
          <a:prstGeom prst="rect">
            <a:avLst/>
          </a:prstGeom>
          <a:solidFill>
            <a:srgbClr val="FFFF00">
              <a:alpha val="3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26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6B1BD6B-067E-4D8F-B21D-A86606D4B558}" type="slidenum">
              <a:rPr lang="es-ES"/>
              <a:pPr/>
              <a:t>26</a:t>
            </a:fld>
            <a:endParaRPr lang="es-ES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600200" y="5084763"/>
          <a:ext cx="2209800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1490760" imgH="683280" progId="ChemDraw.Document.6.0">
                  <p:embed/>
                </p:oleObj>
              </mc:Choice>
              <mc:Fallback>
                <p:oleObj name="CS ChemDraw Drawing" r:id="rId2" imgW="1490760" imgH="683280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084763"/>
                        <a:ext cx="2209800" cy="101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/>
        </p:nvGraphicFramePr>
        <p:xfrm>
          <a:off x="4876800" y="4597400"/>
          <a:ext cx="2217738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1539000" imgH="1409400" progId="ChemDraw.Document.6.0">
                  <p:embed/>
                </p:oleObj>
              </mc:Choice>
              <mc:Fallback>
                <p:oleObj name="CS ChemDraw Drawing" r:id="rId4" imgW="1539000" imgH="1409400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597400"/>
                        <a:ext cx="2217738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685800"/>
            <a:ext cx="7772400" cy="3600456"/>
          </a:xfrm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/>
          <a:lstStyle/>
          <a:p>
            <a:pPr algn="just"/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Complejos </a:t>
            </a: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bi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 y </a:t>
            </a: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tetranucleares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 con puentes de átomos de azufre</a:t>
            </a:r>
            <a:r>
              <a:rPr lang="es-MX" sz="2800">
                <a:solidFill>
                  <a:srgbClr val="002060"/>
                </a:solidFill>
                <a:latin typeface="Comic Sans MS" pitchFamily="66" charset="0"/>
              </a:rPr>
              <a:t>: idénticos 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a los de sistemas biológicos.</a:t>
            </a:r>
          </a:p>
          <a:p>
            <a:pPr algn="just"/>
            <a:endParaRPr lang="es-MX" sz="1800" dirty="0">
              <a:solidFill>
                <a:srgbClr val="00CC00"/>
              </a:solidFill>
              <a:latin typeface="Comic Sans MS" pitchFamily="66" charset="0"/>
            </a:endParaRPr>
          </a:p>
          <a:p>
            <a:pPr algn="just"/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Distintos estados de oxidación: mezclas de </a:t>
            </a: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Fe</a:t>
            </a:r>
            <a:r>
              <a:rPr lang="es-MX" sz="2800" baseline="30000" dirty="0" err="1">
                <a:solidFill>
                  <a:srgbClr val="002060"/>
                </a:solidFill>
                <a:latin typeface="Comic Sans MS" pitchFamily="66" charset="0"/>
              </a:rPr>
              <a:t>II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 y </a:t>
            </a: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Fe</a:t>
            </a:r>
            <a:r>
              <a:rPr lang="es-MX" sz="2800" baseline="30000" dirty="0" err="1">
                <a:solidFill>
                  <a:srgbClr val="002060"/>
                </a:solidFill>
                <a:latin typeface="Comic Sans MS" pitchFamily="66" charset="0"/>
              </a:rPr>
              <a:t>III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.</a:t>
            </a:r>
          </a:p>
          <a:p>
            <a:pPr algn="just">
              <a:buFontTx/>
              <a:buNone/>
            </a:pPr>
            <a:endParaRPr lang="es-MX" sz="2000" dirty="0">
              <a:solidFill>
                <a:srgbClr val="00CC00"/>
              </a:solidFill>
              <a:latin typeface="Comic Sans MS" pitchFamily="66" charset="0"/>
            </a:endParaRPr>
          </a:p>
          <a:p>
            <a:pPr algn="just">
              <a:buFontTx/>
              <a:buNone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Tipos más importantes de cúmulos: </a:t>
            </a:r>
            <a:endParaRPr lang="es-ES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 algn="just"/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 algn="just">
              <a:buNone/>
            </a:pPr>
            <a:endParaRPr lang="es-MX" dirty="0">
              <a:solidFill>
                <a:srgbClr val="00CC00"/>
              </a:solidFill>
              <a:latin typeface="Comic Sans MS" pitchFamily="66" charset="0"/>
            </a:endParaRPr>
          </a:p>
          <a:p>
            <a:pPr algn="just"/>
            <a:endParaRPr lang="es-ES" baseline="30000" dirty="0">
              <a:solidFill>
                <a:srgbClr val="00CC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28596" y="500042"/>
            <a:ext cx="7467600" cy="70328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sz="4000" cap="none" dirty="0">
                <a:solidFill>
                  <a:srgbClr val="C00000"/>
                </a:solidFill>
                <a:latin typeface="Comic Sans MS" pitchFamily="66" charset="0"/>
              </a:rPr>
              <a:t>Fe(III)</a:t>
            </a:r>
            <a:r>
              <a:rPr lang="es-MX" cap="none" dirty="0">
                <a:solidFill>
                  <a:srgbClr val="C00000"/>
                </a:solidFill>
                <a:latin typeface="Comic Sans MS" pitchFamily="66" charset="0"/>
              </a:rPr>
              <a:t> vs Fe(II)</a:t>
            </a:r>
          </a:p>
        </p:txBody>
      </p:sp>
      <p:sp>
        <p:nvSpPr>
          <p:cNvPr id="33795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685800" y="4038600"/>
            <a:ext cx="7772400" cy="2438400"/>
          </a:xfrm>
        </p:spPr>
        <p:txBody>
          <a:bodyPr/>
          <a:lstStyle/>
          <a:p>
            <a:pPr>
              <a:buFontTx/>
              <a:buNone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A pH fisiológico:</a:t>
            </a:r>
          </a:p>
          <a:p>
            <a:pPr>
              <a:buFontTx/>
              <a:buNone/>
            </a:pPr>
            <a:endParaRPr lang="es-MX" sz="2000" dirty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[Fe(II)] = 0.1M</a:t>
            </a:r>
          </a:p>
          <a:p>
            <a:pPr>
              <a:buFontTx/>
              <a:buChar char="-"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[Fe(III)] = 10</a:t>
            </a:r>
            <a:r>
              <a:rPr lang="es-MX" sz="2800" baseline="30000" dirty="0">
                <a:solidFill>
                  <a:srgbClr val="002060"/>
                </a:solidFill>
                <a:latin typeface="Comic Sans MS" pitchFamily="66" charset="0"/>
              </a:rPr>
              <a:t>-15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M</a:t>
            </a:r>
          </a:p>
          <a:p>
            <a:pPr>
              <a:buFontTx/>
              <a:buChar char="-"/>
            </a:pPr>
            <a:endParaRPr lang="es-ES" sz="2800" dirty="0">
              <a:solidFill>
                <a:srgbClr val="00CC00"/>
              </a:solidFill>
              <a:latin typeface="Comic Sans MS" pitchFamily="66" charset="0"/>
            </a:endParaRPr>
          </a:p>
        </p:txBody>
      </p:sp>
      <p:sp>
        <p:nvSpPr>
          <p:cNvPr id="33796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CCF9F33-CA65-4B22-B708-7E1F1A583533}" type="slidenum">
              <a:rPr lang="es-ES"/>
              <a:pPr/>
              <a:t>27</a:t>
            </a:fld>
            <a:endParaRPr lang="es-ES"/>
          </a:p>
        </p:txBody>
      </p:sp>
      <p:graphicFrame>
        <p:nvGraphicFramePr>
          <p:cNvPr id="7340" name="Group 172"/>
          <p:cNvGraphicFramePr>
            <a:graphicFrameLocks noGrp="1"/>
          </p:cNvGraphicFramePr>
          <p:nvPr/>
        </p:nvGraphicFramePr>
        <p:xfrm>
          <a:off x="1142976" y="1500174"/>
          <a:ext cx="6524652" cy="2360617"/>
        </p:xfrm>
        <a:graphic>
          <a:graphicData uri="http://schemas.openxmlformats.org/drawingml/2006/table">
            <a:tbl>
              <a:tblPr/>
              <a:tblGrid>
                <a:gridCol w="1887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2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45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1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Fe(III)</a:t>
                      </a:r>
                      <a:endParaRPr kumimoji="0" lang="es-E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Fe(II)</a:t>
                      </a:r>
                      <a:endParaRPr kumimoji="0" lang="es-E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2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pKs</a:t>
                      </a:r>
                      <a:endParaRPr kumimoji="0" lang="es-ES" sz="2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2x10</a:t>
                      </a:r>
                      <a:r>
                        <a:rPr kumimoji="0" lang="es-MX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-39</a:t>
                      </a:r>
                      <a:endParaRPr kumimoji="0" lang="es-ES" sz="2400" b="0" i="0" u="none" strike="noStrike" cap="none" normalizeH="0" baseline="300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8x10</a:t>
                      </a:r>
                      <a:r>
                        <a:rPr kumimoji="0" lang="es-MX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-16</a:t>
                      </a:r>
                      <a:endParaRPr kumimoji="0" lang="es-ES" sz="2400" b="0" i="0" u="none" strike="noStrike" cap="none" normalizeH="0" baseline="300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81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Complejos hidróxido</a:t>
                      </a:r>
                      <a:endParaRPr kumimoji="0" lang="es-ES" sz="2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[Fe(OH)</a:t>
                      </a:r>
                      <a:r>
                        <a:rPr kumimoji="0" lang="es-MX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s-MX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 y/o (FeO(OH)]</a:t>
                      </a:r>
                      <a:endParaRPr kumimoji="0" lang="es-ES" sz="2400" b="0" i="0" u="none" strike="noStrike" cap="none" normalizeH="0" baseline="-2500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Fe(OH)</a:t>
                      </a:r>
                      <a:r>
                        <a:rPr kumimoji="0" lang="es-MX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endParaRPr kumimoji="0" lang="es-ES" sz="2400" b="0" i="0" u="none" strike="noStrike" cap="none" normalizeH="0" baseline="-250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772400" cy="59533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cap="none" dirty="0">
                <a:solidFill>
                  <a:srgbClr val="C00000"/>
                </a:solidFill>
                <a:latin typeface="Comic Sans MS" pitchFamily="66" charset="0"/>
              </a:rPr>
              <a:t>Funciones biológicas</a:t>
            </a:r>
          </a:p>
        </p:txBody>
      </p:sp>
      <p:sp>
        <p:nvSpPr>
          <p:cNvPr id="34819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642910" y="1357298"/>
            <a:ext cx="7696200" cy="4876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Abundancia: 4.2-6.1 g en adulto</a:t>
            </a:r>
            <a:endParaRPr lang="es-MX" sz="1000" dirty="0">
              <a:solidFill>
                <a:srgbClr val="00206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Distribución: forma parte  de distintas </a:t>
            </a: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biomoléculas</a:t>
            </a:r>
            <a:endParaRPr lang="es-MX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Funciones: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s-MX" sz="2000" dirty="0">
              <a:solidFill>
                <a:srgbClr val="00206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Tx/>
              <a:buAutoNum type="alphaLcParenR"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Transporte y almacenamiento de </a:t>
            </a: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dioxígeno</a:t>
            </a:r>
            <a:endParaRPr lang="es-MX" sz="1000" dirty="0">
              <a:solidFill>
                <a:srgbClr val="00206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s-MX" sz="1200" dirty="0">
              <a:solidFill>
                <a:srgbClr val="00206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Tx/>
              <a:buAutoNum type="alphaLcParenR"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Procesos de transferencia electrónica</a:t>
            </a:r>
            <a:endParaRPr lang="es-MX" sz="1200" dirty="0">
              <a:solidFill>
                <a:srgbClr val="00206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Tx/>
              <a:buAutoNum type="alphaLcParenR"/>
            </a:pPr>
            <a:endParaRPr lang="es-MX" sz="1200" dirty="0">
              <a:solidFill>
                <a:srgbClr val="00206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Tx/>
              <a:buAutoNum type="alphaLcParenR"/>
            </a:pP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Activación de </a:t>
            </a: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dioxígeno</a:t>
            </a:r>
            <a:r>
              <a:rPr lang="es-MX" sz="2800" dirty="0">
                <a:solidFill>
                  <a:srgbClr val="002060"/>
                </a:solidFill>
                <a:latin typeface="Comic Sans MS" pitchFamily="66" charset="0"/>
              </a:rPr>
              <a:t> y </a:t>
            </a:r>
            <a:r>
              <a:rPr lang="es-MX" sz="2800" dirty="0" err="1">
                <a:solidFill>
                  <a:srgbClr val="002060"/>
                </a:solidFill>
                <a:latin typeface="Comic Sans MS" pitchFamily="66" charset="0"/>
              </a:rPr>
              <a:t>dinitrógeno</a:t>
            </a:r>
            <a:endParaRPr lang="es-MX" sz="2800" dirty="0">
              <a:solidFill>
                <a:srgbClr val="00206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s-MX" sz="2800" dirty="0">
              <a:solidFill>
                <a:srgbClr val="00CC00"/>
              </a:solidFill>
              <a:latin typeface="Comic Sans MS" pitchFamily="66" charset="0"/>
            </a:endParaRPr>
          </a:p>
        </p:txBody>
      </p:sp>
      <p:sp>
        <p:nvSpPr>
          <p:cNvPr id="34820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4EF311F-177D-45C9-BAA0-25A7BD03015B}" type="slidenum">
              <a:rPr lang="es-ES"/>
              <a:pPr/>
              <a:t>28</a:t>
            </a:fld>
            <a:endParaRPr lang="es-E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428604"/>
            <a:ext cx="8029604" cy="58580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sz="3200" cap="none" dirty="0">
                <a:solidFill>
                  <a:srgbClr val="C00000"/>
                </a:solidFill>
                <a:latin typeface="Comic Sans MS" pitchFamily="66" charset="0"/>
              </a:rPr>
              <a:t>Principales proteínas de Fe en el hombre</a:t>
            </a:r>
          </a:p>
        </p:txBody>
      </p:sp>
      <p:graphicFrame>
        <p:nvGraphicFramePr>
          <p:cNvPr id="6146" name="Object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30392750"/>
              </p:ext>
            </p:extLst>
          </p:nvPr>
        </p:nvGraphicFramePr>
        <p:xfrm>
          <a:off x="585788" y="1328738"/>
          <a:ext cx="7862887" cy="674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019898" imgH="5171567" progId="Word.Document.8">
                  <p:embed/>
                </p:oleObj>
              </mc:Choice>
              <mc:Fallback>
                <p:oleObj name="Document" r:id="rId2" imgW="6019898" imgH="5171567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" y="1328738"/>
                        <a:ext cx="7862887" cy="674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08BB782-FDF7-436A-A1E8-866BB6B986C9}" type="slidenum">
              <a:rPr lang="es-ES"/>
              <a:pPr/>
              <a:t>29</a:t>
            </a:fld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cap="none" dirty="0">
                <a:solidFill>
                  <a:schemeClr val="accent3"/>
                </a:solidFill>
                <a:latin typeface="Comic Sans MS" pitchFamily="66" charset="0"/>
              </a:rPr>
              <a:t>Hierro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1600200"/>
            <a:ext cx="7620000" cy="45720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4o. lugar en abundancia en la corteza terrestre sigue a la del Al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18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Núcleo terrestre: hierro, níquel 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18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Hierro puro: metal blanco brillante </a:t>
            </a:r>
            <a:b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es-MX" sz="20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(</a:t>
            </a:r>
            <a:r>
              <a:rPr lang="es-MX" sz="2000" dirty="0" err="1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p.f.</a:t>
            </a:r>
            <a:r>
              <a:rPr lang="es-MX" sz="20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1528°C), </a:t>
            </a: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baja dureza y muy</a:t>
            </a:r>
            <a:r>
              <a:rPr lang="es-MX" sz="20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reactivo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18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En aire húmedo se oxida con rapidez para dar óxido hidratado.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1200" dirty="0">
              <a:solidFill>
                <a:srgbClr val="00CC00"/>
              </a:solidFill>
              <a:latin typeface="Comic Sans MS" pitchFamily="66" charset="0"/>
            </a:endParaRPr>
          </a:p>
        </p:txBody>
      </p:sp>
      <p:sp>
        <p:nvSpPr>
          <p:cNvPr id="16388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DA47AFC-E663-45E4-957A-B1E52C53AB19}" type="slidenum">
              <a:rPr lang="es-ES"/>
              <a:pPr/>
              <a:t>3</a:t>
            </a:fld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66878" y="209549"/>
            <a:ext cx="7488237" cy="5699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dirty="0">
                <a:solidFill>
                  <a:srgbClr val="C00000"/>
                </a:solidFill>
                <a:latin typeface="Comic Sans MS" pitchFamily="66" charset="0"/>
              </a:rPr>
              <a:t>Generalidades Fe.</a:t>
            </a:r>
            <a:endParaRPr lang="es-MX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10243" name="Picture 4" descr="F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650" y="0"/>
            <a:ext cx="2038350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435" name="Group 3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596609"/>
              </p:ext>
            </p:extLst>
          </p:nvPr>
        </p:nvGraphicFramePr>
        <p:xfrm>
          <a:off x="266700" y="955064"/>
          <a:ext cx="4191000" cy="5140936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40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Abundancia  en corteza terrestre (%)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Elemento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46.71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27.69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8.07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5.05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4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3.65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2.75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Na</a:t>
                      </a:r>
                      <a:endParaRPr kumimoji="0" lang="es-MX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4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2.58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4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2.08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Unicode MS" pitchFamily="34" charset="-128"/>
                        </a:rPr>
                        <a:t>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3440" name="Group 3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022754"/>
              </p:ext>
            </p:extLst>
          </p:nvPr>
        </p:nvGraphicFramePr>
        <p:xfrm>
          <a:off x="4724400" y="1752600"/>
          <a:ext cx="4191000" cy="409448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Número atómico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26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Valencia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2,3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Estado de oxidación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+2, </a:t>
                      </a: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+3 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Configuración electrónica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[Ar]3d</a:t>
                      </a:r>
                      <a:r>
                        <a:rPr kumimoji="0" lang="es-MX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4s</a:t>
                      </a:r>
                      <a:r>
                        <a:rPr kumimoji="0" lang="es-MX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  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Masa atómica (g/mol)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55,847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441" name="Text Box 369"/>
          <p:cNvSpPr txBox="1">
            <a:spLocks noChangeArrowheads="1"/>
          </p:cNvSpPr>
          <p:nvPr/>
        </p:nvSpPr>
        <p:spPr bwMode="auto">
          <a:xfrm>
            <a:off x="0" y="6096000"/>
            <a:ext cx="8915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2000" u="sng" dirty="0">
                <a:solidFill>
                  <a:schemeClr val="accent6"/>
                </a:solidFill>
                <a:latin typeface="Arial" charset="0"/>
                <a:cs typeface="Times New Roman" pitchFamily="18" charset="0"/>
              </a:rPr>
              <a:t>http://www.lenntech.com/espanol/tabla-peiodica/Fe.htm</a:t>
            </a:r>
            <a:r>
              <a:rPr lang="es-MX" sz="2400" u="sng" dirty="0">
                <a:solidFill>
                  <a:schemeClr val="accent6"/>
                </a:solidFill>
                <a:latin typeface="Times New Roman" pitchFamily="18" charset="0"/>
              </a:rPr>
              <a:t> </a:t>
            </a:r>
            <a:r>
              <a:rPr lang="es-MX" sz="2000" u="sng" dirty="0">
                <a:solidFill>
                  <a:schemeClr val="accent6"/>
                </a:solidFill>
                <a:latin typeface="Arial" charset="0"/>
                <a:cs typeface="Times New Roman" pitchFamily="18" charset="0"/>
              </a:rPr>
              <a:t>http://www.lenntech.com/espanol/tabla-peiodica/abundancia.htm</a:t>
            </a:r>
            <a:r>
              <a:rPr lang="es-MX" sz="2000" dirty="0">
                <a:solidFill>
                  <a:schemeClr val="accent6"/>
                </a:solidFill>
                <a:latin typeface="Arial" charset="0"/>
              </a:rPr>
              <a:t> 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78DBD5-833A-46FA-A744-770A2588E7CB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385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55" name="Group 6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140510"/>
              </p:ext>
            </p:extLst>
          </p:nvPr>
        </p:nvGraphicFramePr>
        <p:xfrm>
          <a:off x="495300" y="980728"/>
          <a:ext cx="7848600" cy="4835527"/>
        </p:xfrm>
        <a:graphic>
          <a:graphicData uri="http://schemas.openxmlformats.org/drawingml/2006/table">
            <a:tbl>
              <a:tblPr/>
              <a:tblGrid>
                <a:gridCol w="196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58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Masa de elementos e iones minerales</a:t>
                      </a: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Oxígeno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44 Kg.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Fósforo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680 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73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Carbono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12.6 Kg.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Potasio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250 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Hidrógeno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6.6 Kg.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Cloro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115 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73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Nitrógeno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1.8 Kg.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Azufre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100 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Calcio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1.7 Kg.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Sodio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70 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s-ES" sz="2800" b="0" i="0" u="none" strike="noStrike" cap="none" normalizeH="0" baseline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s-ES" sz="2800" b="0" i="0" u="none" strike="noStrike" cap="none" normalizeH="0" baseline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Magnesio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42 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305" name="Text Box 382"/>
          <p:cNvSpPr txBox="1">
            <a:spLocks noChangeArrowheads="1"/>
          </p:cNvSpPr>
          <p:nvPr/>
        </p:nvSpPr>
        <p:spPr bwMode="auto">
          <a:xfrm>
            <a:off x="190500" y="0"/>
            <a:ext cx="8458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s-MX" sz="2400" dirty="0">
                <a:solidFill>
                  <a:srgbClr val="C00000"/>
                </a:solidFill>
                <a:latin typeface="Comic Sans MS" pitchFamily="66" charset="0"/>
              </a:rPr>
              <a:t>Composición elemental aproximada de un </a:t>
            </a:r>
            <a:endParaRPr lang="es-ES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s-MX" sz="2400" dirty="0">
                <a:solidFill>
                  <a:srgbClr val="C00000"/>
                </a:solidFill>
                <a:latin typeface="Comic Sans MS" pitchFamily="66" charset="0"/>
              </a:rPr>
              <a:t>humano típico de 70 Kg</a:t>
            </a:r>
            <a:r>
              <a:rPr lang="es-MX" sz="2400" dirty="0">
                <a:latin typeface="Arial Unicode MS" pitchFamily="34" charset="-128"/>
              </a:rPr>
              <a:t>.</a:t>
            </a:r>
            <a:endParaRPr lang="es-MX" sz="2400" dirty="0">
              <a:latin typeface="Times New Roman" pitchFamily="18" charset="0"/>
            </a:endParaRPr>
          </a:p>
        </p:txBody>
      </p:sp>
      <p:sp>
        <p:nvSpPr>
          <p:cNvPr id="11306" name="Text Box 634"/>
          <p:cNvSpPr txBox="1">
            <a:spLocks noChangeArrowheads="1"/>
          </p:cNvSpPr>
          <p:nvPr/>
        </p:nvSpPr>
        <p:spPr bwMode="auto">
          <a:xfrm>
            <a:off x="0" y="6324600"/>
            <a:ext cx="883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sz="2000" dirty="0">
                <a:latin typeface="Comic Sans MS" pitchFamily="66" charset="0"/>
                <a:cs typeface="Arial" charset="0"/>
              </a:rPr>
              <a:t>J.A. </a:t>
            </a:r>
            <a:r>
              <a:rPr lang="es-MX" sz="2000" dirty="0" err="1">
                <a:latin typeface="Comic Sans MS" pitchFamily="66" charset="0"/>
                <a:cs typeface="Arial" charset="0"/>
              </a:rPr>
              <a:t>Cowain</a:t>
            </a:r>
            <a:r>
              <a:rPr lang="es-MX" sz="2000" dirty="0">
                <a:latin typeface="Comic Sans MS" pitchFamily="66" charset="0"/>
                <a:cs typeface="Arial" charset="0"/>
              </a:rPr>
              <a:t>, </a:t>
            </a:r>
            <a:r>
              <a:rPr lang="es-MX" sz="2000" dirty="0" err="1">
                <a:latin typeface="Comic Sans MS" pitchFamily="66" charset="0"/>
                <a:cs typeface="Arial" charset="0"/>
              </a:rPr>
              <a:t>Inorganic</a:t>
            </a:r>
            <a:r>
              <a:rPr lang="es-MX" sz="2000" dirty="0">
                <a:latin typeface="Comic Sans MS" pitchFamily="66" charset="0"/>
                <a:cs typeface="Arial" charset="0"/>
              </a:rPr>
              <a:t>/ </a:t>
            </a:r>
            <a:r>
              <a:rPr lang="es-MX" sz="2000" dirty="0" err="1">
                <a:latin typeface="Comic Sans MS" pitchFamily="66" charset="0"/>
                <a:cs typeface="Arial" charset="0"/>
              </a:rPr>
              <a:t>Biochemistry</a:t>
            </a:r>
            <a:r>
              <a:rPr lang="es-MX" sz="2000" dirty="0">
                <a:latin typeface="Comic Sans MS" pitchFamily="66" charset="0"/>
                <a:cs typeface="Arial" charset="0"/>
              </a:rPr>
              <a:t> </a:t>
            </a:r>
            <a:r>
              <a:rPr lang="es-MX" sz="2000" dirty="0" err="1">
                <a:latin typeface="Comic Sans MS" pitchFamily="66" charset="0"/>
                <a:cs typeface="Arial" charset="0"/>
              </a:rPr>
              <a:t>An</a:t>
            </a:r>
            <a:r>
              <a:rPr lang="es-MX" sz="2000" dirty="0">
                <a:latin typeface="Comic Sans MS" pitchFamily="66" charset="0"/>
                <a:cs typeface="Arial" charset="0"/>
              </a:rPr>
              <a:t> </a:t>
            </a:r>
            <a:r>
              <a:rPr lang="es-MX" sz="2000" dirty="0" err="1">
                <a:latin typeface="Comic Sans MS" pitchFamily="66" charset="0"/>
                <a:cs typeface="Arial" charset="0"/>
              </a:rPr>
              <a:t>Introduction</a:t>
            </a:r>
            <a:r>
              <a:rPr lang="es-MX" sz="2000" dirty="0">
                <a:latin typeface="Comic Sans MS" pitchFamily="66" charset="0"/>
                <a:cs typeface="Arial" charset="0"/>
              </a:rPr>
              <a:t>, VCH 1993</a:t>
            </a:r>
            <a:endParaRPr lang="es-MX" sz="2000" dirty="0">
              <a:latin typeface="Comic Sans MS" pitchFamily="66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3851E8-D886-468C-812A-21C01DA04C43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0413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20" name="Group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935996"/>
              </p:ext>
            </p:extLst>
          </p:nvPr>
        </p:nvGraphicFramePr>
        <p:xfrm>
          <a:off x="179512" y="79844"/>
          <a:ext cx="7524328" cy="6804660"/>
        </p:xfrm>
        <a:graphic>
          <a:graphicData uri="http://schemas.openxmlformats.org/drawingml/2006/table">
            <a:tbl>
              <a:tblPr/>
              <a:tblGrid>
                <a:gridCol w="1979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486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Elementos traza y ultra traza</a:t>
                      </a: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Hierro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5000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Plomo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35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Silicio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3000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Bario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21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Zinc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1750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Molibdeno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14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Rubidio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360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Boro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14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Cobre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280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Arsénico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~</a:t>
                      </a: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 3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Estroncio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280 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Cobalto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~</a:t>
                      </a: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 3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Bromo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140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Cromo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~</a:t>
                      </a: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 3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Estaño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140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Níquel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~</a:t>
                      </a: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 3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Manganeso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70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Selenio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~</a:t>
                      </a: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 2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Yodo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70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Litio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~ </a:t>
                      </a: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2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Aluminio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35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Vanadio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~ </a:t>
                      </a:r>
                      <a:r>
                        <a:rPr kumimoji="0" lang="es-MX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2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3851E8-D886-468C-812A-21C01DA04C43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9457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990600"/>
            <a:ext cx="7772400" cy="5105400"/>
          </a:xfrm>
        </p:spPr>
        <p:txBody>
          <a:bodyPr>
            <a:normAutofit fontScale="92500" lnSpcReduction="10000"/>
          </a:bodyPr>
          <a:lstStyle/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Hierro metálico: pirofórico</a:t>
            </a: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18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Se combina con cloro al calentarlo débilmente y con no metales como  azufre, fósforo, boro, carbono y silicio.</a:t>
            </a: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18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Minerales de hierro: </a:t>
            </a:r>
            <a:r>
              <a:rPr lang="es-MX" sz="2800" dirty="0" err="1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hematita</a:t>
            </a: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: </a:t>
            </a: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18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lvl="2" indent="-182880" algn="just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§"/>
              <a:defRPr/>
            </a:pPr>
            <a:r>
              <a:rPr lang="es-MX" sz="26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magnetita:		Fe</a:t>
            </a:r>
            <a:r>
              <a:rPr lang="es-MX" sz="2600" baseline="-250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2</a:t>
            </a:r>
            <a:r>
              <a:rPr lang="es-MX" sz="26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O</a:t>
            </a:r>
            <a:r>
              <a:rPr lang="es-MX" sz="2600" baseline="-250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3</a:t>
            </a:r>
            <a:endParaRPr lang="es-MX" sz="26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lvl="2" indent="-182880" algn="just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§"/>
              <a:defRPr/>
            </a:pPr>
            <a:endParaRPr lang="es-MX" sz="26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lvl="2" indent="-182880" algn="just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§"/>
              <a:defRPr/>
            </a:pPr>
            <a:r>
              <a:rPr lang="es-MX" sz="26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limonita: 		Fe</a:t>
            </a:r>
            <a:r>
              <a:rPr lang="es-MX" sz="2600" baseline="-250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3</a:t>
            </a:r>
            <a:r>
              <a:rPr lang="es-MX" sz="26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O</a:t>
            </a:r>
            <a:r>
              <a:rPr lang="es-MX" sz="2600" baseline="-250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4</a:t>
            </a:r>
            <a:endParaRPr lang="es-MX" sz="26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lvl="2" indent="-182880" algn="just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§"/>
              <a:defRPr/>
            </a:pPr>
            <a:endParaRPr lang="es-MX" sz="26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lvl="2" indent="-182880" algn="just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§"/>
              <a:defRPr/>
            </a:pPr>
            <a:r>
              <a:rPr lang="es-MX" sz="26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siderita: 		FeCO</a:t>
            </a:r>
            <a:r>
              <a:rPr lang="es-MX" sz="2600" baseline="-250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3</a:t>
            </a:r>
            <a:endParaRPr lang="es-ES" sz="2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FB96D5F-7D3B-43CA-844F-0C81160476C5}" type="slidenum">
              <a:rPr lang="es-ES">
                <a:solidFill>
                  <a:schemeClr val="accent2">
                    <a:lumMod val="50000"/>
                  </a:schemeClr>
                </a:solidFill>
              </a:rPr>
              <a:pPr>
                <a:defRPr/>
              </a:pPr>
              <a:t>7</a:t>
            </a:fld>
            <a:endParaRPr lang="es-ES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s-MX" cap="none">
                <a:solidFill>
                  <a:srgbClr val="C00000"/>
                </a:solidFill>
                <a:latin typeface="Comic Sans MS" pitchFamily="66" charset="0"/>
              </a:rPr>
              <a:t>Hierro: Fe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No. Atómico:	26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8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Configuración electrónica: [Ar]3d</a:t>
            </a:r>
            <a:r>
              <a:rPr lang="es-MX" sz="2800" baseline="300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6</a:t>
            </a: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4s</a:t>
            </a:r>
            <a:r>
              <a:rPr lang="es-MX" sz="2800" baseline="300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2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8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Estados de oxidación: -I, 0, +I, </a:t>
            </a:r>
            <a:r>
              <a:rPr lang="es-MX" sz="2800" u="sng" dirty="0">
                <a:solidFill>
                  <a:srgbClr val="FF0000"/>
                </a:solidFill>
                <a:latin typeface="Comic Sans MS" pitchFamily="66" charset="0"/>
              </a:rPr>
              <a:t>+II</a:t>
            </a: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, </a:t>
            </a:r>
            <a:r>
              <a:rPr lang="es-MX" sz="2800" u="sng" dirty="0">
                <a:solidFill>
                  <a:srgbClr val="FF0000"/>
                </a:solidFill>
                <a:latin typeface="Comic Sans MS" pitchFamily="66" charset="0"/>
              </a:rPr>
              <a:t>+III</a:t>
            </a: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, +IV, +V y +VI.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8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8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Estado +V: procesos </a:t>
            </a:r>
            <a:r>
              <a:rPr lang="es-MX" sz="2800" dirty="0" err="1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bioinorgánicos</a:t>
            </a:r>
            <a:endParaRPr lang="es-ES" sz="28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8436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A0F4425-E851-49FD-8179-A1ADF2C89D46}" type="slidenum">
              <a:rPr lang="es-ES"/>
              <a:pPr/>
              <a:t>8</a:t>
            </a:fld>
            <a:endParaRPr lang="es-E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762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2800" cap="none" dirty="0">
                <a:solidFill>
                  <a:srgbClr val="C00000"/>
                </a:solidFill>
                <a:latin typeface="Comic Sans MS" pitchFamily="66" charset="0"/>
              </a:rPr>
              <a:t>Estados de oxidación  y estereoquímica del hierro</a:t>
            </a:r>
            <a:endParaRPr lang="es-ES" sz="2800" cap="none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2050" name="Object 7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374650" y="1803400"/>
          <a:ext cx="8089900" cy="433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313054" imgH="3380526" progId="Word.Document.8">
                  <p:embed/>
                </p:oleObj>
              </mc:Choice>
              <mc:Fallback>
                <p:oleObj name="Document" r:id="rId2" imgW="6313054" imgH="3380526" progId="Word.Documen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1803400"/>
                        <a:ext cx="8089900" cy="433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5 Marcador de número de diapositiva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007F26-ADED-4258-A827-B807A1141FBD}" type="slidenum">
              <a:rPr lang="es-ES"/>
              <a:pPr/>
              <a:t>9</a:t>
            </a:fld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irador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1087</TotalTime>
  <Words>1425</Words>
  <Application>Microsoft Office PowerPoint</Application>
  <PresentationFormat>Presentación en pantalla (4:3)</PresentationFormat>
  <Paragraphs>345</Paragraphs>
  <Slides>29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29</vt:i4>
      </vt:variant>
    </vt:vector>
  </HeadingPairs>
  <TitlesOfParts>
    <vt:vector size="40" baseType="lpstr">
      <vt:lpstr>Arial</vt:lpstr>
      <vt:lpstr>Arial Unicode MS</vt:lpstr>
      <vt:lpstr>Century Schoolbook</vt:lpstr>
      <vt:lpstr>Comic Sans MS</vt:lpstr>
      <vt:lpstr>Courier New</vt:lpstr>
      <vt:lpstr>Times New Roman</vt:lpstr>
      <vt:lpstr>Wingdings</vt:lpstr>
      <vt:lpstr>Wingdings 2</vt:lpstr>
      <vt:lpstr>Mirador</vt:lpstr>
      <vt:lpstr>Document</vt:lpstr>
      <vt:lpstr>CS ChemDraw Drawing</vt:lpstr>
      <vt:lpstr>Presentación de PowerPoint</vt:lpstr>
      <vt:lpstr>Generalidades del hierro</vt:lpstr>
      <vt:lpstr>Hierro</vt:lpstr>
      <vt:lpstr>Generalidades Fe.</vt:lpstr>
      <vt:lpstr>Presentación de PowerPoint</vt:lpstr>
      <vt:lpstr>Presentación de PowerPoint</vt:lpstr>
      <vt:lpstr>Presentación de PowerPoint</vt:lpstr>
      <vt:lpstr>Hierro: Fe</vt:lpstr>
      <vt:lpstr>Estados de oxidación  y estereoquímica del hierro</vt:lpstr>
      <vt:lpstr>Óxidos de hierro</vt:lpstr>
      <vt:lpstr>Halogenuros</vt:lpstr>
      <vt:lpstr>Fe(II)</vt:lpstr>
      <vt:lpstr>Presentación de PowerPoint</vt:lpstr>
      <vt:lpstr>Presentación de PowerPoint</vt:lpstr>
      <vt:lpstr>Presentación de PowerPoint</vt:lpstr>
      <vt:lpstr>Fe(III)</vt:lpstr>
      <vt:lpstr>Presentación de PowerPoint</vt:lpstr>
      <vt:lpstr>Presentación de PowerPoint</vt:lpstr>
      <vt:lpstr>Presentación de PowerPoint</vt:lpstr>
      <vt:lpstr>Presentación de PowerPoint</vt:lpstr>
      <vt:lpstr>Complejos oxo (importancia bioquímica)</vt:lpstr>
      <vt:lpstr>Compuestos con estados de oxidación mixtos</vt:lpstr>
      <vt:lpstr>Presentación de PowerPoint</vt:lpstr>
      <vt:lpstr>Cúmulos de hierro azufre (bioquímica)</vt:lpstr>
      <vt:lpstr>Presentación de PowerPoint</vt:lpstr>
      <vt:lpstr>Presentación de PowerPoint</vt:lpstr>
      <vt:lpstr>Fe(III) vs Fe(II)</vt:lpstr>
      <vt:lpstr>Funciones biológicas</vt:lpstr>
      <vt:lpstr>Principales proteínas de Fe en el hombre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Posgrado en Ciencias Químicas  UNAM</dc:title>
  <dc:creator>CECILIA FRANCO RODRIGUEZ</dc:creator>
  <cp:lastModifiedBy>blum</cp:lastModifiedBy>
  <cp:revision>80</cp:revision>
  <dcterms:created xsi:type="dcterms:W3CDTF">2005-04-02T23:41:49Z</dcterms:created>
  <dcterms:modified xsi:type="dcterms:W3CDTF">2023-09-20T18:34:55Z</dcterms:modified>
</cp:coreProperties>
</file>