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87" autoAdjust="0"/>
  </p:normalViewPr>
  <p:slideViewPr>
    <p:cSldViewPr>
      <p:cViewPr varScale="1">
        <p:scale>
          <a:sx n="62" d="100"/>
          <a:sy n="62" d="100"/>
        </p:scale>
        <p:origin x="-2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6146" name="Group 2"/>
          <p:cNvGrpSpPr>
            <a:grpSpLocks/>
          </p:cNvGrpSpPr>
          <p:nvPr/>
        </p:nvGrpSpPr>
        <p:grpSpPr bwMode="auto">
          <a:xfrm>
            <a:off x="0" y="927100"/>
            <a:ext cx="8991600" cy="4495800"/>
            <a:chOff x="0" y="584"/>
            <a:chExt cx="5664" cy="2832"/>
          </a:xfrm>
        </p:grpSpPr>
        <p:sp>
          <p:nvSpPr>
            <p:cNvPr id="6147"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endParaRPr lang="es-MX" sz="2400">
                <a:latin typeface="Times New Roman" pitchFamily="18" charset="0"/>
              </a:endParaRPr>
            </a:p>
          </p:txBody>
        </p:sp>
        <p:sp>
          <p:nvSpPr>
            <p:cNvPr id="6148"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endParaRPr lang="es-MX" sz="2400">
                <a:latin typeface="Times New Roman" pitchFamily="18" charset="0"/>
              </a:endParaRPr>
            </a:p>
          </p:txBody>
        </p:sp>
        <p:sp>
          <p:nvSpPr>
            <p:cNvPr id="6149"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endParaRPr lang="es-MX" sz="2400">
                <a:latin typeface="Times New Roman" pitchFamily="18" charset="0"/>
              </a:endParaRPr>
            </a:p>
          </p:txBody>
        </p:sp>
        <p:sp>
          <p:nvSpPr>
            <p:cNvPr id="6150"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endParaRPr lang="es-MX"/>
            </a:p>
          </p:txBody>
        </p:sp>
      </p:grpSp>
      <p:sp>
        <p:nvSpPr>
          <p:cNvPr id="6151" name="Rectangle 7"/>
          <p:cNvSpPr>
            <a:spLocks noGrp="1" noChangeArrowheads="1"/>
          </p:cNvSpPr>
          <p:nvPr>
            <p:ph type="ctrTitle"/>
          </p:nvPr>
        </p:nvSpPr>
        <p:spPr>
          <a:xfrm>
            <a:off x="228600" y="1427163"/>
            <a:ext cx="8077200" cy="1609725"/>
          </a:xfrm>
        </p:spPr>
        <p:txBody>
          <a:bodyPr/>
          <a:lstStyle>
            <a:lvl1pPr>
              <a:defRPr sz="4600"/>
            </a:lvl1pPr>
          </a:lstStyle>
          <a:p>
            <a:r>
              <a:rPr lang="es-ES"/>
              <a:t>Haga clic para cambiar el estilo de título	</a:t>
            </a:r>
          </a:p>
        </p:txBody>
      </p:sp>
      <p:sp>
        <p:nvSpPr>
          <p:cNvPr id="6152"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s-ES"/>
              <a:t>Haga clic para modificar el estilo de subtítulo del patrón</a:t>
            </a:r>
          </a:p>
        </p:txBody>
      </p:sp>
      <p:sp>
        <p:nvSpPr>
          <p:cNvPr id="6153" name="Rectangle 9"/>
          <p:cNvSpPr>
            <a:spLocks noGrp="1" noChangeArrowheads="1"/>
          </p:cNvSpPr>
          <p:nvPr>
            <p:ph type="dt" sz="half" idx="2"/>
          </p:nvPr>
        </p:nvSpPr>
        <p:spPr>
          <a:xfrm>
            <a:off x="457200" y="6248400"/>
            <a:ext cx="2133600" cy="471488"/>
          </a:xfrm>
        </p:spPr>
        <p:txBody>
          <a:bodyPr/>
          <a:lstStyle>
            <a:lvl1pPr>
              <a:defRPr/>
            </a:lvl1pPr>
          </a:lstStyle>
          <a:p>
            <a:endParaRPr lang="es-ES"/>
          </a:p>
        </p:txBody>
      </p:sp>
      <p:sp>
        <p:nvSpPr>
          <p:cNvPr id="6154" name="Rectangle 10"/>
          <p:cNvSpPr>
            <a:spLocks noGrp="1" noChangeArrowheads="1"/>
          </p:cNvSpPr>
          <p:nvPr>
            <p:ph type="ftr" sz="quarter" idx="3"/>
          </p:nvPr>
        </p:nvSpPr>
        <p:spPr>
          <a:xfrm>
            <a:off x="3124200" y="6253163"/>
            <a:ext cx="2895600" cy="457200"/>
          </a:xfrm>
        </p:spPr>
        <p:txBody>
          <a:bodyPr/>
          <a:lstStyle>
            <a:lvl1pPr>
              <a:defRPr/>
            </a:lvl1pPr>
          </a:lstStyle>
          <a:p>
            <a:endParaRPr lang="es-ES"/>
          </a:p>
        </p:txBody>
      </p:sp>
      <p:sp>
        <p:nvSpPr>
          <p:cNvPr id="6155" name="Rectangle 11"/>
          <p:cNvSpPr>
            <a:spLocks noGrp="1" noChangeArrowheads="1"/>
          </p:cNvSpPr>
          <p:nvPr>
            <p:ph type="sldNum" sz="quarter" idx="4"/>
          </p:nvPr>
        </p:nvSpPr>
        <p:spPr>
          <a:xfrm>
            <a:off x="6553200" y="6248400"/>
            <a:ext cx="2133600" cy="471488"/>
          </a:xfrm>
        </p:spPr>
        <p:txBody>
          <a:bodyPr/>
          <a:lstStyle>
            <a:lvl1pPr>
              <a:defRPr/>
            </a:lvl1pPr>
          </a:lstStyle>
          <a:p>
            <a:fld id="{26F2A66C-4537-4150-94C2-876BBC1D7347}"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267D1BA7-D21F-4ACE-8620-A41075AC504C}"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78015B7-8EA5-46E7-AE1A-7274A8EF9C6C}"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195263" y="228600"/>
            <a:ext cx="8015287" cy="914400"/>
          </a:xfr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609600" y="1600200"/>
            <a:ext cx="7924800" cy="4419600"/>
          </a:xfrm>
        </p:spPr>
        <p:txBody>
          <a:bodyPr/>
          <a:lstStyle/>
          <a:p>
            <a:endParaRPr lang="es-MX"/>
          </a:p>
        </p:txBody>
      </p:sp>
      <p:sp>
        <p:nvSpPr>
          <p:cNvPr id="4" name="3 Marcador de fecha"/>
          <p:cNvSpPr>
            <a:spLocks noGrp="1"/>
          </p:cNvSpPr>
          <p:nvPr>
            <p:ph type="dt" sz="half" idx="10"/>
          </p:nvPr>
        </p:nvSpPr>
        <p:spPr>
          <a:xfrm>
            <a:off x="457200" y="6248400"/>
            <a:ext cx="2133600" cy="45720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8400"/>
            <a:ext cx="2133600" cy="457200"/>
          </a:xfrm>
        </p:spPr>
        <p:txBody>
          <a:bodyPr/>
          <a:lstStyle>
            <a:lvl1pPr>
              <a:defRPr/>
            </a:lvl1pPr>
          </a:lstStyle>
          <a:p>
            <a:fld id="{90C11800-1C35-4107-BF3E-B4D83A045FA1}"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9D0CEE0-2564-486E-AB3D-B7ECCC452118}"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00B7C98-1C02-48D3-9027-FAC74B48B970}"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09F6B436-2C6B-4209-96CD-4D0CAB9E3BB8}"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F1F63D23-3C9A-458F-AD2C-3A793AF242C3}"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A2FF1335-4770-4C8E-B2A9-FCD4FC5FA2D8}"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47317DC-6F1B-43AD-A27F-7C241306523E}"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1C1FC8F-054C-4873-ADDC-E6231CD294EF}"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CC311BE5-B74C-4C31-AAFB-89ADE6F652E8}"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152400"/>
            <a:ext cx="8686800" cy="6096000"/>
            <a:chOff x="0" y="96"/>
            <a:chExt cx="5472" cy="3840"/>
          </a:xfrm>
        </p:grpSpPr>
        <p:sp>
          <p:nvSpPr>
            <p:cNvPr id="5123"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endParaRPr lang="es-MX" sz="2400">
                <a:latin typeface="Times New Roman" pitchFamily="18" charset="0"/>
              </a:endParaRPr>
            </a:p>
          </p:txBody>
        </p:sp>
        <p:sp>
          <p:nvSpPr>
            <p:cNvPr id="5124"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endParaRPr lang="es-MX" sz="2400">
                <a:latin typeface="Times New Roman" pitchFamily="18" charset="0"/>
              </a:endParaRPr>
            </a:p>
          </p:txBody>
        </p:sp>
        <p:sp>
          <p:nvSpPr>
            <p:cNvPr id="5125"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endParaRPr lang="es-MX"/>
            </a:p>
          </p:txBody>
        </p:sp>
      </p:grpSp>
      <p:sp>
        <p:nvSpPr>
          <p:cNvPr id="5126"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5127"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2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512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s-ES"/>
          </a:p>
        </p:txBody>
      </p:sp>
      <p:sp>
        <p:nvSpPr>
          <p:cNvPr id="513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099B3E3C-F48C-4696-B369-C8C9685C7C49}"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file:///C:\Documents%20and%20Settings\Default%20User\Mis%20documentos\Materias\Juan%20Carlos%20-%20Organizaci&#243;n%20de%20Material%20de%20Clase%20Prof.%20Silvana\Instrumentaci&#243;n\Instrumentacion07\Clases\Video\Q3pr.avi"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9.png"/><Relationship Id="rId7"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3.bin"/><Relationship Id="rId11" Type="http://schemas.openxmlformats.org/officeDocument/2006/relationships/oleObject" Target="../embeddings/oleObject8.bin"/><Relationship Id="rId5" Type="http://schemas.openxmlformats.org/officeDocument/2006/relationships/oleObject" Target="../embeddings/oleObject2.bin"/><Relationship Id="rId10" Type="http://schemas.openxmlformats.org/officeDocument/2006/relationships/oleObject" Target="../embeddings/oleObject7.bin"/><Relationship Id="rId4" Type="http://schemas.openxmlformats.org/officeDocument/2006/relationships/oleObject" Target="../embeddings/oleObject1.bin"/><Relationship Id="rId9" Type="http://schemas.openxmlformats.org/officeDocument/2006/relationships/oleObject" Target="../embeddings/oleObject6.bin"/></Relationships>
</file>

<file path=ppt/slides/_rels/slide2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15.png"/><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oleObject" Target="../embeddings/oleObject15.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s-VE" sz="2800" i="1"/>
              <a:t>Medidores de flujo</a:t>
            </a:r>
            <a:endParaRPr lang="es-ES" sz="2800" i="1"/>
          </a:p>
        </p:txBody>
      </p:sp>
      <p:graphicFrame>
        <p:nvGraphicFramePr>
          <p:cNvPr id="2329" name="Group 281"/>
          <p:cNvGraphicFramePr>
            <a:graphicFrameLocks noGrp="1"/>
          </p:cNvGraphicFramePr>
          <p:nvPr>
            <p:ph idx="1"/>
          </p:nvPr>
        </p:nvGraphicFramePr>
        <p:xfrm>
          <a:off x="468313" y="1341438"/>
          <a:ext cx="7924800" cy="4626928"/>
        </p:xfrm>
        <a:graphic>
          <a:graphicData uri="http://schemas.openxmlformats.org/drawingml/2006/table">
            <a:tbl>
              <a:tblPr/>
              <a:tblGrid>
                <a:gridCol w="2090737"/>
                <a:gridCol w="3235325"/>
                <a:gridCol w="2598738"/>
              </a:tblGrid>
              <a:tr h="2873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s-MX"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600" b="1" i="0" u="none" strike="noStrike" cap="none" normalizeH="0" baseline="0" smtClean="0">
                          <a:ln>
                            <a:noFill/>
                          </a:ln>
                          <a:solidFill>
                            <a:schemeClr val="tx1"/>
                          </a:solidFill>
                          <a:effectLst/>
                          <a:latin typeface="Times New Roman" pitchFamily="18" charset="0"/>
                          <a:cs typeface="Times New Roman" pitchFamily="18" charset="0"/>
                        </a:rPr>
                        <a:t>Sistema</a:t>
                      </a:r>
                      <a:endParaRPr kumimoji="0" lang="es-VE"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600" b="1" i="0" u="none" strike="noStrike" cap="none" normalizeH="0" baseline="0" smtClean="0">
                          <a:ln>
                            <a:noFill/>
                          </a:ln>
                          <a:solidFill>
                            <a:schemeClr val="tx1"/>
                          </a:solidFill>
                          <a:effectLst/>
                          <a:latin typeface="Times New Roman" pitchFamily="18" charset="0"/>
                          <a:cs typeface="Times New Roman" pitchFamily="18" charset="0"/>
                        </a:rPr>
                        <a:t>Medidor</a:t>
                      </a:r>
                      <a:endParaRPr kumimoji="0" lang="es-VE"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rowSpan="11">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600" b="0" i="0" u="none" strike="noStrike" cap="none" normalizeH="0" baseline="0" smtClean="0">
                          <a:ln>
                            <a:noFill/>
                          </a:ln>
                          <a:solidFill>
                            <a:schemeClr val="tx1"/>
                          </a:solidFill>
                          <a:effectLst/>
                          <a:latin typeface="Times New Roman" pitchFamily="18" charset="0"/>
                          <a:cs typeface="Times New Roman" pitchFamily="18" charset="0"/>
                        </a:rPr>
                        <a:t>Medidores de flujo volumétrico</a:t>
                      </a:r>
                      <a:endParaRPr kumimoji="0" lang="es-VE" sz="16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Presión diferencial</a:t>
                      </a:r>
                      <a:endParaRPr kumimoji="0" lang="es-ES" sz="14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-Medidores conectados a tubo U o a elementos de fuelle o diafragma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Placa Orificio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vMerge="1">
                  <a:txBody>
                    <a:bodyPr/>
                    <a:lstStyle/>
                    <a:p>
                      <a:endParaRPr lang="es-MX"/>
                    </a:p>
                  </a:txBody>
                  <a:tcPr/>
                </a:tc>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Tobera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vMerge="1">
                  <a:txBody>
                    <a:bodyPr/>
                    <a:lstStyle/>
                    <a:p>
                      <a:endParaRPr lang="es-MX"/>
                    </a:p>
                  </a:txBody>
                  <a:tcPr/>
                </a:tc>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Tubo Venturi</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vMerge="1">
                  <a:txBody>
                    <a:bodyPr/>
                    <a:lstStyle/>
                    <a:p>
                      <a:endParaRPr lang="es-MX"/>
                    </a:p>
                  </a:txBody>
                  <a:tcPr/>
                </a:tc>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Tubo Pitot y Tubo Annubar</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Área variable</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Rotámetros</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vMerge="1">
                  <a:txBody>
                    <a:bodyPr/>
                    <a:lstStyle/>
                    <a:p>
                      <a:endParaRPr lang="es-MX"/>
                    </a:p>
                  </a:txBody>
                  <a:tcPr/>
                </a:tc>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Velocidad</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Turbina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1313">
                <a:tc vMerge="1">
                  <a:txBody>
                    <a:bodyPr/>
                    <a:lstStyle/>
                    <a:p>
                      <a:endParaRPr lang="es-MX"/>
                    </a:p>
                  </a:txBody>
                  <a:tcPr/>
                </a:tc>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Ultrasonido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Tensión inducida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Magnético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4175">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Desplazamiento positivo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Rueda oval, helicoidal</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7488">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Torbellino (Vortex)</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Medidor de frecuencia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Fuerza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Placas de impacto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9725">
                <a:tc row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200" b="0" i="0" u="none" strike="noStrike" cap="none" normalizeH="0" baseline="0" smtClean="0">
                          <a:ln>
                            <a:noFill/>
                          </a:ln>
                          <a:solidFill>
                            <a:schemeClr val="tx1"/>
                          </a:solidFill>
                          <a:effectLst/>
                          <a:latin typeface="Times New Roman" pitchFamily="18" charset="0"/>
                          <a:cs typeface="Times New Roman" pitchFamily="18" charset="0"/>
                        </a:rPr>
                        <a:t>Medidores de flujo másico</a:t>
                      </a:r>
                      <a:endParaRPr kumimoji="0" lang="es-VE" sz="1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Térmico</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Diferencia de temperatura en sondas de resistencia</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9075">
                <a:tc vMerge="1">
                  <a:txBody>
                    <a:bodyPr/>
                    <a:lstStyle/>
                    <a:p>
                      <a:endParaRPr lang="es-MX"/>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Coriolis</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VE" sz="1400" b="0" i="0" u="none" strike="noStrike" cap="none" normalizeH="0" baseline="0" smtClean="0">
                          <a:ln>
                            <a:noFill/>
                          </a:ln>
                          <a:solidFill>
                            <a:schemeClr val="tx1"/>
                          </a:solidFill>
                          <a:effectLst/>
                          <a:latin typeface="Times New Roman" pitchFamily="18" charset="0"/>
                          <a:cs typeface="Times New Roman" pitchFamily="18" charset="0"/>
                        </a:rPr>
                        <a:t>Tubo en vibración</a:t>
                      </a:r>
                      <a:endParaRPr kumimoji="0" lang="es-VE" sz="1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VE" sz="2800" i="1"/>
              <a:t>Tobera</a:t>
            </a:r>
            <a:endParaRPr lang="es-ES" sz="2800" i="1"/>
          </a:p>
        </p:txBody>
      </p:sp>
      <p:sp>
        <p:nvSpPr>
          <p:cNvPr id="16387"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6388"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6389"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6390"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6391" name="Text Box 7"/>
          <p:cNvSpPr txBox="1">
            <a:spLocks noChangeArrowheads="1"/>
          </p:cNvSpPr>
          <p:nvPr/>
        </p:nvSpPr>
        <p:spPr bwMode="auto">
          <a:xfrm>
            <a:off x="611188" y="4365625"/>
            <a:ext cx="8208962" cy="1803400"/>
          </a:xfrm>
          <a:prstGeom prst="rect">
            <a:avLst/>
          </a:prstGeom>
          <a:noFill/>
          <a:ln w="9525">
            <a:noFill/>
            <a:miter lim="800000"/>
            <a:headEnd/>
            <a:tailEnd/>
          </a:ln>
          <a:effectLst/>
        </p:spPr>
        <p:txBody>
          <a:bodyPr>
            <a:spAutoFit/>
          </a:bodyPr>
          <a:lstStyle/>
          <a:p>
            <a:r>
              <a:rPr lang="es-VE" sz="1600" i="1">
                <a:solidFill>
                  <a:schemeClr val="accent1"/>
                </a:solidFill>
              </a:rPr>
              <a:t>Desventajas:</a:t>
            </a:r>
            <a:endParaRPr lang="es-VE" sz="1600">
              <a:solidFill>
                <a:schemeClr val="accent1"/>
              </a:solidFill>
            </a:endParaRPr>
          </a:p>
          <a:p>
            <a:r>
              <a:rPr lang="es-VE" sz="1600"/>
              <a:t>Es más costosa que la P.O.</a:t>
            </a:r>
            <a:endParaRPr lang="es-VE" sz="1600" i="1"/>
          </a:p>
          <a:p>
            <a:r>
              <a:rPr lang="es-VE" sz="1600" i="1">
                <a:solidFill>
                  <a:schemeClr val="accent1"/>
                </a:solidFill>
              </a:rPr>
              <a:t>Ventajas:</a:t>
            </a:r>
            <a:endParaRPr lang="es-VE" sz="1600">
              <a:solidFill>
                <a:schemeClr val="accent1"/>
              </a:solidFill>
            </a:endParaRPr>
          </a:p>
          <a:p>
            <a:r>
              <a:rPr lang="es-VE" sz="1600"/>
              <a:t>Con respecto a la P.O.: </a:t>
            </a:r>
          </a:p>
          <a:p>
            <a:r>
              <a:rPr lang="es-VE" sz="1600"/>
              <a:t>Es menos propensa a la obstrucción por lo cual tiene un mayor tiempo de vida útil. </a:t>
            </a:r>
          </a:p>
          <a:p>
            <a:r>
              <a:rPr lang="es-VE" sz="1600"/>
              <a:t>La pérdida de presión permanente es menor.</a:t>
            </a:r>
            <a:r>
              <a:rPr lang="es-ES" sz="1600"/>
              <a:t> </a:t>
            </a:r>
          </a:p>
          <a:p>
            <a:endParaRPr lang="es-ES" sz="1600"/>
          </a:p>
        </p:txBody>
      </p:sp>
      <p:sp>
        <p:nvSpPr>
          <p:cNvPr id="16392" name="Rectangle 8"/>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6393"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6394"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6395"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6396"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6397"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6398"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16401" name="Picture 17"/>
          <p:cNvPicPr>
            <a:picLocks noChangeAspect="1" noChangeArrowheads="1"/>
          </p:cNvPicPr>
          <p:nvPr/>
        </p:nvPicPr>
        <p:blipFill>
          <a:blip r:embed="rId2" cstate="print"/>
          <a:srcRect/>
          <a:stretch>
            <a:fillRect/>
          </a:stretch>
        </p:blipFill>
        <p:spPr bwMode="auto">
          <a:xfrm>
            <a:off x="684213" y="1412875"/>
            <a:ext cx="2178050" cy="2520950"/>
          </a:xfrm>
          <a:prstGeom prst="rect">
            <a:avLst/>
          </a:prstGeom>
          <a:noFill/>
        </p:spPr>
      </p:pic>
      <p:sp>
        <p:nvSpPr>
          <p:cNvPr id="16402" name="Text Box 18"/>
          <p:cNvSpPr txBox="1">
            <a:spLocks noChangeArrowheads="1"/>
          </p:cNvSpPr>
          <p:nvPr/>
        </p:nvSpPr>
        <p:spPr bwMode="auto">
          <a:xfrm>
            <a:off x="3779838" y="1484313"/>
            <a:ext cx="4464050" cy="2781300"/>
          </a:xfrm>
          <a:prstGeom prst="rect">
            <a:avLst/>
          </a:prstGeom>
          <a:noFill/>
          <a:ln w="9525">
            <a:noFill/>
            <a:miter lim="800000"/>
            <a:headEnd/>
            <a:tailEnd/>
          </a:ln>
          <a:effectLst/>
        </p:spPr>
        <p:txBody>
          <a:bodyPr>
            <a:spAutoFit/>
          </a:bodyPr>
          <a:lstStyle/>
          <a:p>
            <a:r>
              <a:rPr lang="es-VE" sz="1600"/>
              <a:t>Exactitud 0.95-1.5%Vm</a:t>
            </a:r>
            <a:endParaRPr lang="es-VE" sz="1600" i="1"/>
          </a:p>
          <a:p>
            <a:r>
              <a:rPr lang="es-VE" sz="1600" i="1">
                <a:solidFill>
                  <a:schemeClr val="accent1"/>
                </a:solidFill>
              </a:rPr>
              <a:t>Requerimientos:</a:t>
            </a:r>
            <a:endParaRPr lang="es-VE" sz="1600">
              <a:solidFill>
                <a:schemeClr val="accent1"/>
              </a:solidFill>
            </a:endParaRPr>
          </a:p>
          <a:p>
            <a:r>
              <a:rPr lang="es-VE" sz="1600"/>
              <a:t>Muy similar  P.O, </a:t>
            </a:r>
          </a:p>
          <a:p>
            <a:r>
              <a:rPr lang="es-VE" sz="1600"/>
              <a:t>La relación  Qmax/Qmin  es 60% mayor que en la P.O.</a:t>
            </a:r>
            <a:endParaRPr lang="es-VE" sz="1600" i="1"/>
          </a:p>
          <a:p>
            <a:r>
              <a:rPr lang="es-VE" sz="1600" i="1">
                <a:solidFill>
                  <a:schemeClr val="accent1"/>
                </a:solidFill>
              </a:rPr>
              <a:t>Calibración:</a:t>
            </a:r>
            <a:endParaRPr lang="es-VE" sz="1600">
              <a:solidFill>
                <a:schemeClr val="accent1"/>
              </a:solidFill>
            </a:endParaRPr>
          </a:p>
          <a:p>
            <a:r>
              <a:rPr lang="es-VE" sz="1600"/>
              <a:t>El  parámetro </a:t>
            </a:r>
            <a:r>
              <a:rPr lang="es-VE" sz="1600">
                <a:sym typeface="Symbol" pitchFamily="18" charset="2"/>
              </a:rPr>
              <a:t></a:t>
            </a:r>
            <a:r>
              <a:rPr lang="es-VE" sz="1600"/>
              <a:t>  se establece entre 0.2-0.7 para tuberías entre 2” y 3”.</a:t>
            </a:r>
          </a:p>
          <a:p>
            <a:r>
              <a:rPr lang="es-VE" sz="1600"/>
              <a:t>Como la contracción es gradual, la pérdida permanente se encuentra entre (0.3-0.8)% de la </a:t>
            </a:r>
            <a:r>
              <a:rPr lang="es-VE" sz="1600">
                <a:sym typeface="Symbol" pitchFamily="18" charset="2"/>
              </a:rPr>
              <a:t></a:t>
            </a:r>
            <a:r>
              <a:rPr lang="es-VE" sz="1600"/>
              <a:t>P causada por el instrumento. </a:t>
            </a:r>
            <a:endParaRPr lang="es-VE" sz="1600" i="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s-VE" sz="2800" i="1"/>
              <a:t>Tubo venturi</a:t>
            </a:r>
            <a:endParaRPr lang="es-ES" sz="2800" i="1"/>
          </a:p>
        </p:txBody>
      </p:sp>
      <p:sp>
        <p:nvSpPr>
          <p:cNvPr id="18435"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8436"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8437"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8438"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8439" name="Text Box 7"/>
          <p:cNvSpPr txBox="1">
            <a:spLocks noChangeArrowheads="1"/>
          </p:cNvSpPr>
          <p:nvPr/>
        </p:nvSpPr>
        <p:spPr bwMode="auto">
          <a:xfrm>
            <a:off x="684213" y="2924175"/>
            <a:ext cx="7848600" cy="3270250"/>
          </a:xfrm>
          <a:prstGeom prst="rect">
            <a:avLst/>
          </a:prstGeom>
          <a:noFill/>
          <a:ln w="9525">
            <a:noFill/>
            <a:miter lim="800000"/>
            <a:headEnd/>
            <a:tailEnd/>
          </a:ln>
          <a:effectLst/>
        </p:spPr>
        <p:txBody>
          <a:bodyPr>
            <a:spAutoFit/>
          </a:bodyPr>
          <a:lstStyle/>
          <a:p>
            <a:r>
              <a:rPr lang="es-VE" sz="1600"/>
              <a:t>Exactitud 0.75%Vm</a:t>
            </a:r>
            <a:endParaRPr lang="es-VE" sz="1600" i="1"/>
          </a:p>
          <a:p>
            <a:r>
              <a:rPr lang="es-VE" sz="1600" i="1">
                <a:solidFill>
                  <a:schemeClr val="accent1"/>
                </a:solidFill>
              </a:rPr>
              <a:t>Requerimientos:</a:t>
            </a:r>
            <a:endParaRPr lang="es-VE" sz="1600">
              <a:solidFill>
                <a:schemeClr val="accent1"/>
              </a:solidFill>
            </a:endParaRPr>
          </a:p>
          <a:p>
            <a:r>
              <a:rPr lang="es-VE" sz="1600"/>
              <a:t>No se ve afectado por partículas sólidas o burbujas.</a:t>
            </a:r>
          </a:p>
          <a:p>
            <a:r>
              <a:rPr lang="es-VE" sz="1600"/>
              <a:t>La relación  Qmax/Qmin  es 60% mayor que en la P.O.</a:t>
            </a:r>
            <a:endParaRPr lang="es-VE" sz="1600" i="1"/>
          </a:p>
          <a:p>
            <a:r>
              <a:rPr lang="es-VE" sz="1600" i="1">
                <a:solidFill>
                  <a:schemeClr val="accent1"/>
                </a:solidFill>
              </a:rPr>
              <a:t>Calibración:</a:t>
            </a:r>
            <a:endParaRPr lang="es-VE" sz="1600">
              <a:solidFill>
                <a:schemeClr val="accent1"/>
              </a:solidFill>
            </a:endParaRPr>
          </a:p>
          <a:p>
            <a:r>
              <a:rPr lang="es-VE" sz="1600"/>
              <a:t>El  parámetro </a:t>
            </a:r>
            <a:r>
              <a:rPr lang="es-VE" sz="1600">
                <a:sym typeface="Symbol" pitchFamily="18" charset="2"/>
              </a:rPr>
              <a:t></a:t>
            </a:r>
            <a:r>
              <a:rPr lang="es-VE" sz="1600"/>
              <a:t>  se establece entre 0.2-0.7 5 siendo el valor más común 0.5</a:t>
            </a:r>
          </a:p>
          <a:p>
            <a:r>
              <a:rPr lang="es-VE" sz="1600"/>
              <a:t>Debido a su forma aerodinámica la pérdida permanente de presión es de alrededor del 15% de la </a:t>
            </a:r>
            <a:r>
              <a:rPr lang="es-VE" sz="1600">
                <a:sym typeface="Symbol" pitchFamily="18" charset="2"/>
              </a:rPr>
              <a:t></a:t>
            </a:r>
            <a:r>
              <a:rPr lang="es-VE" sz="1600"/>
              <a:t>P causada por el instrumento. </a:t>
            </a:r>
            <a:endParaRPr lang="es-VE" sz="1600" i="1"/>
          </a:p>
          <a:p>
            <a:r>
              <a:rPr lang="es-VE" sz="1600" i="1">
                <a:solidFill>
                  <a:schemeClr val="accent1"/>
                </a:solidFill>
              </a:rPr>
              <a:t>Desventajas:</a:t>
            </a:r>
            <a:endParaRPr lang="es-VE" sz="1600">
              <a:solidFill>
                <a:schemeClr val="accent1"/>
              </a:solidFill>
            </a:endParaRPr>
          </a:p>
          <a:p>
            <a:r>
              <a:rPr lang="es-VE" sz="1600"/>
              <a:t>Es mucho  más costosa que la P.O.</a:t>
            </a:r>
            <a:endParaRPr lang="es-VE" sz="1600" i="1"/>
          </a:p>
          <a:p>
            <a:r>
              <a:rPr lang="es-VE" sz="1600" i="1">
                <a:solidFill>
                  <a:schemeClr val="accent1"/>
                </a:solidFill>
              </a:rPr>
              <a:t>Ventajas:</a:t>
            </a:r>
            <a:endParaRPr lang="es-VE" sz="1600">
              <a:solidFill>
                <a:schemeClr val="accent1"/>
              </a:solidFill>
            </a:endParaRPr>
          </a:p>
          <a:p>
            <a:r>
              <a:rPr lang="es-VE" sz="1600"/>
              <a:t>La pérdida permanente de presión es mucho menor que la que ocasionan el orificio y la tobera.</a:t>
            </a:r>
            <a:r>
              <a:rPr lang="es-ES" sz="1600"/>
              <a:t> </a:t>
            </a:r>
          </a:p>
        </p:txBody>
      </p:sp>
      <p:sp>
        <p:nvSpPr>
          <p:cNvPr id="18440" name="Rectangle 8"/>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8441"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8442"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8443"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8444"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8445"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8446"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18449" name="Picture 17"/>
          <p:cNvPicPr>
            <a:picLocks noChangeAspect="1" noChangeArrowheads="1"/>
          </p:cNvPicPr>
          <p:nvPr/>
        </p:nvPicPr>
        <p:blipFill>
          <a:blip r:embed="rId2" cstate="print"/>
          <a:srcRect/>
          <a:stretch>
            <a:fillRect/>
          </a:stretch>
        </p:blipFill>
        <p:spPr bwMode="auto">
          <a:xfrm>
            <a:off x="611188" y="1341438"/>
            <a:ext cx="3816350" cy="1614487"/>
          </a:xfrm>
          <a:prstGeom prst="rect">
            <a:avLst/>
          </a:prstGeom>
          <a:noFill/>
          <a:ln w="9525" algn="ctr">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s-VE" sz="2800" i="1"/>
              <a:t>Tubo Venturi vs Placa Orificio</a:t>
            </a:r>
            <a:endParaRPr lang="es-ES" sz="2800" i="1"/>
          </a:p>
        </p:txBody>
      </p:sp>
      <p:sp>
        <p:nvSpPr>
          <p:cNvPr id="19459"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9460"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9461"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9462"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9463" name="Text Box 7"/>
          <p:cNvSpPr txBox="1">
            <a:spLocks noChangeArrowheads="1"/>
          </p:cNvSpPr>
          <p:nvPr/>
        </p:nvSpPr>
        <p:spPr bwMode="auto">
          <a:xfrm>
            <a:off x="684213" y="3068638"/>
            <a:ext cx="7848600" cy="3270250"/>
          </a:xfrm>
          <a:prstGeom prst="rect">
            <a:avLst/>
          </a:prstGeom>
          <a:noFill/>
          <a:ln w="9525">
            <a:noFill/>
            <a:miter lim="800000"/>
            <a:headEnd/>
            <a:tailEnd/>
          </a:ln>
          <a:effectLst/>
        </p:spPr>
        <p:txBody>
          <a:bodyPr>
            <a:spAutoFit/>
          </a:bodyPr>
          <a:lstStyle/>
          <a:p>
            <a:pPr marL="342900" indent="-342900"/>
            <a:r>
              <a:rPr lang="es-VE" sz="1600" i="1"/>
              <a:t>Comparación entre la placa orificio y el tubo Venturi:</a:t>
            </a:r>
          </a:p>
          <a:p>
            <a:pPr marL="342900" indent="-342900">
              <a:buFontTx/>
              <a:buChar char="•"/>
            </a:pPr>
            <a:r>
              <a:rPr lang="es-VE" sz="1600"/>
              <a:t>Una placa orificio puede sustituirse fácilmente para ajustarse a diferentes ratas de flujo, el diámetro del Venturi es fijo entonces el rango de medición está limitado por la caída de presión causada por el Venturi.</a:t>
            </a:r>
          </a:p>
          <a:p>
            <a:pPr marL="342900" indent="-342900">
              <a:buFontTx/>
              <a:buChar char="•"/>
            </a:pPr>
            <a:r>
              <a:rPr lang="es-VE" sz="1600"/>
              <a:t>La placa orificio genera una gran pérdida permanente de presión debido a la presencia de remolinos aguas abajo del orificio, la forma del Venturi previene la formación de remolinos lo cual reduce enormemente la pérdida permanente de presión.</a:t>
            </a:r>
          </a:p>
          <a:p>
            <a:pPr marL="342900" indent="-342900">
              <a:buFontTx/>
              <a:buChar char="•"/>
            </a:pPr>
            <a:r>
              <a:rPr lang="es-VE" sz="1600"/>
              <a:t>El orificio es económico y fácil de instalar, el Venturi es costoso y debe ser cuidadosamente diseñado. Una placa orificio se puede reemplazar fácilmente mientras que un Venturi está diseñado para instalaciones permanentes.</a:t>
            </a:r>
          </a:p>
          <a:p>
            <a:pPr marL="342900" indent="-342900"/>
            <a:r>
              <a:rPr lang="es-VE" sz="1600" i="1"/>
              <a:t/>
            </a:r>
            <a:br>
              <a:rPr lang="es-VE" sz="1600" i="1"/>
            </a:br>
            <a:endParaRPr lang="es-ES" sz="1600" i="1"/>
          </a:p>
        </p:txBody>
      </p:sp>
      <p:sp>
        <p:nvSpPr>
          <p:cNvPr id="19465"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9466"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9467"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9468"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9469"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9470"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19471" name="Picture 15"/>
          <p:cNvPicPr>
            <a:picLocks noChangeAspect="1" noChangeArrowheads="1"/>
          </p:cNvPicPr>
          <p:nvPr/>
        </p:nvPicPr>
        <p:blipFill>
          <a:blip r:embed="rId2" cstate="print"/>
          <a:srcRect/>
          <a:stretch>
            <a:fillRect/>
          </a:stretch>
        </p:blipFill>
        <p:spPr bwMode="auto">
          <a:xfrm>
            <a:off x="611188" y="1341438"/>
            <a:ext cx="3816350" cy="1614487"/>
          </a:xfrm>
          <a:prstGeom prst="rect">
            <a:avLst/>
          </a:prstGeom>
          <a:noFill/>
          <a:ln w="9525" algn="ctr">
            <a:noFill/>
            <a:miter lim="800000"/>
            <a:headEnd/>
            <a:tailEnd/>
          </a:ln>
          <a:effectLst/>
        </p:spPr>
      </p:pic>
      <p:pic>
        <p:nvPicPr>
          <p:cNvPr id="19472" name="Picture 16"/>
          <p:cNvPicPr>
            <a:picLocks noChangeAspect="1" noChangeArrowheads="1"/>
          </p:cNvPicPr>
          <p:nvPr/>
        </p:nvPicPr>
        <p:blipFill>
          <a:blip r:embed="rId3" cstate="print"/>
          <a:srcRect/>
          <a:stretch>
            <a:fillRect/>
          </a:stretch>
        </p:blipFill>
        <p:spPr bwMode="auto">
          <a:xfrm>
            <a:off x="4932363" y="1484313"/>
            <a:ext cx="2952750" cy="1468437"/>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s-VE" sz="2800" i="1"/>
              <a:t>Tubo Venturi vs Placa Orificio</a:t>
            </a:r>
            <a:endParaRPr lang="es-ES" sz="2800" i="1"/>
          </a:p>
        </p:txBody>
      </p:sp>
      <p:sp>
        <p:nvSpPr>
          <p:cNvPr id="20483"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20484"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20485"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20486"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20487" name="Text Box 7"/>
          <p:cNvSpPr txBox="1">
            <a:spLocks noChangeArrowheads="1"/>
          </p:cNvSpPr>
          <p:nvPr/>
        </p:nvSpPr>
        <p:spPr bwMode="auto">
          <a:xfrm>
            <a:off x="684213" y="3068638"/>
            <a:ext cx="7848600" cy="3270250"/>
          </a:xfrm>
          <a:prstGeom prst="rect">
            <a:avLst/>
          </a:prstGeom>
          <a:noFill/>
          <a:ln w="9525">
            <a:noFill/>
            <a:miter lim="800000"/>
            <a:headEnd/>
            <a:tailEnd/>
          </a:ln>
          <a:effectLst/>
        </p:spPr>
        <p:txBody>
          <a:bodyPr>
            <a:spAutoFit/>
          </a:bodyPr>
          <a:lstStyle/>
          <a:p>
            <a:pPr marL="342900" indent="-342900"/>
            <a:r>
              <a:rPr lang="es-VE" sz="1600" i="1"/>
              <a:t>Comparación entre la placa orificio y el tubo Venturi:</a:t>
            </a:r>
          </a:p>
          <a:p>
            <a:pPr marL="342900" indent="-342900">
              <a:buFontTx/>
              <a:buChar char="•"/>
            </a:pPr>
            <a:r>
              <a:rPr lang="es-VE" sz="1600"/>
              <a:t>Una placa orificio puede sustituirse fácilmente para ajustarse a diferentes ratas de flujo, el diámetro del Venturi es fijo entonces el rango de medición está limitado por la caída de presión causada por el Venturi.</a:t>
            </a:r>
          </a:p>
          <a:p>
            <a:pPr marL="342900" indent="-342900">
              <a:buFontTx/>
              <a:buChar char="•"/>
            </a:pPr>
            <a:r>
              <a:rPr lang="es-VE" sz="1600"/>
              <a:t>La placa orificio genera una gran pérdida permanente de presión debido a la presencia de remolinos aguas abajo del orificio, la forma del Venturi previene la formación de remolinos lo cual reduce enormemente la pérdida permanente de presión.</a:t>
            </a:r>
          </a:p>
          <a:p>
            <a:pPr marL="342900" indent="-342900">
              <a:buFontTx/>
              <a:buChar char="•"/>
            </a:pPr>
            <a:r>
              <a:rPr lang="es-VE" sz="1600"/>
              <a:t>El orificio es económico y fácil de instalar, el Venturi es costoso y debe ser cuidadosamente diseñado. Una placa orificio se puede reemplazar fácilmente mientras que un Venturi está diseñado para instalaciones permanentes.</a:t>
            </a:r>
          </a:p>
          <a:p>
            <a:pPr marL="342900" indent="-342900"/>
            <a:r>
              <a:rPr lang="es-VE" sz="1600" i="1"/>
              <a:t/>
            </a:r>
            <a:br>
              <a:rPr lang="es-VE" sz="1600" i="1"/>
            </a:br>
            <a:endParaRPr lang="es-ES" sz="1600" i="1"/>
          </a:p>
        </p:txBody>
      </p:sp>
      <p:sp>
        <p:nvSpPr>
          <p:cNvPr id="20488" name="Rectangle 8"/>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20489"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20490" name="Rectangle 10"/>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20491"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20492" name="Rectangle 12"/>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20493" name="Rectangle 13"/>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20494" name="Picture 14"/>
          <p:cNvPicPr>
            <a:picLocks noChangeAspect="1" noChangeArrowheads="1"/>
          </p:cNvPicPr>
          <p:nvPr/>
        </p:nvPicPr>
        <p:blipFill>
          <a:blip r:embed="rId2" cstate="print"/>
          <a:srcRect/>
          <a:stretch>
            <a:fillRect/>
          </a:stretch>
        </p:blipFill>
        <p:spPr bwMode="auto">
          <a:xfrm>
            <a:off x="611188" y="1341438"/>
            <a:ext cx="3816350" cy="1614487"/>
          </a:xfrm>
          <a:prstGeom prst="rect">
            <a:avLst/>
          </a:prstGeom>
          <a:noFill/>
          <a:ln w="9525" algn="ctr">
            <a:noFill/>
            <a:miter lim="800000"/>
            <a:headEnd/>
            <a:tailEnd/>
          </a:ln>
          <a:effectLst/>
        </p:spPr>
      </p:pic>
      <p:pic>
        <p:nvPicPr>
          <p:cNvPr id="20495" name="Picture 15"/>
          <p:cNvPicPr>
            <a:picLocks noChangeAspect="1" noChangeArrowheads="1"/>
          </p:cNvPicPr>
          <p:nvPr/>
        </p:nvPicPr>
        <p:blipFill>
          <a:blip r:embed="rId3" cstate="print"/>
          <a:srcRect/>
          <a:stretch>
            <a:fillRect/>
          </a:stretch>
        </p:blipFill>
        <p:spPr bwMode="auto">
          <a:xfrm>
            <a:off x="4932363" y="1484313"/>
            <a:ext cx="2952750" cy="1468437"/>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s-VE" sz="2800" i="1"/>
              <a:t>Medidor de desplazamiento positivo</a:t>
            </a:r>
            <a:r>
              <a:rPr lang="es-ES" sz="2800"/>
              <a:t> </a:t>
            </a:r>
          </a:p>
        </p:txBody>
      </p:sp>
      <p:sp>
        <p:nvSpPr>
          <p:cNvPr id="21507"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21508"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21509"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21510"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21511" name="Text Box 7"/>
          <p:cNvSpPr txBox="1">
            <a:spLocks noChangeArrowheads="1"/>
          </p:cNvSpPr>
          <p:nvPr/>
        </p:nvSpPr>
        <p:spPr bwMode="auto">
          <a:xfrm>
            <a:off x="684213" y="4292600"/>
            <a:ext cx="7848600" cy="1803400"/>
          </a:xfrm>
          <a:prstGeom prst="rect">
            <a:avLst/>
          </a:prstGeom>
          <a:noFill/>
          <a:ln w="9525">
            <a:noFill/>
            <a:miter lim="800000"/>
            <a:headEnd/>
            <a:tailEnd/>
          </a:ln>
          <a:effectLst/>
        </p:spPr>
        <p:txBody>
          <a:bodyPr>
            <a:spAutoFit/>
          </a:bodyPr>
          <a:lstStyle/>
          <a:p>
            <a:pPr marL="342900" indent="-342900"/>
            <a:r>
              <a:rPr lang="es-VE" sz="1600"/>
              <a:t/>
            </a:r>
            <a:br>
              <a:rPr lang="es-VE" sz="1600"/>
            </a:br>
            <a:r>
              <a:rPr lang="es-VE" sz="1600"/>
              <a:t>Exactitud 1.5%Vm</a:t>
            </a:r>
          </a:p>
          <a:p>
            <a:pPr marL="342900" indent="-342900">
              <a:buFontTx/>
              <a:buChar char="•"/>
            </a:pPr>
            <a:r>
              <a:rPr lang="es-VE" sz="1600"/>
              <a:t>No se utiliza para gases</a:t>
            </a:r>
          </a:p>
          <a:p>
            <a:pPr marL="342900" indent="-342900">
              <a:buFontTx/>
              <a:buChar char="•"/>
            </a:pPr>
            <a:r>
              <a:rPr lang="es-VE" sz="1600"/>
              <a:t>El fluido debe ser líquido limpio y debe poseer cierta viscosidad.</a:t>
            </a:r>
          </a:p>
          <a:p>
            <a:pPr marL="342900" indent="-342900">
              <a:buFontTx/>
              <a:buChar char="•"/>
            </a:pPr>
            <a:r>
              <a:rPr lang="es-VE" sz="1600"/>
              <a:t>Se utiliza como totalizador. En el 10% de las aplicaciones industriales</a:t>
            </a:r>
          </a:p>
          <a:p>
            <a:pPr marL="342900" indent="-342900">
              <a:buFontTx/>
              <a:buChar char="•"/>
            </a:pPr>
            <a:r>
              <a:rPr lang="es-VE" sz="1600"/>
              <a:t>Tiene baja fricción y es de bajo mantenimiento.</a:t>
            </a:r>
          </a:p>
          <a:p>
            <a:pPr marL="342900" indent="-342900">
              <a:buFontTx/>
              <a:buChar char="•"/>
            </a:pPr>
            <a:r>
              <a:rPr lang="es-VE" sz="1600"/>
              <a:t>Ocasiona una pérdida permanente de presión .</a:t>
            </a:r>
            <a:r>
              <a:rPr lang="es-ES" sz="1600"/>
              <a:t> </a:t>
            </a:r>
          </a:p>
        </p:txBody>
      </p:sp>
      <p:sp>
        <p:nvSpPr>
          <p:cNvPr id="21512" name="Rectangle 8"/>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21513"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21514" name="Rectangle 10"/>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21515"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21516" name="Rectangle 12"/>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21517" name="Rectangle 13"/>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21521" name="Picture 17"/>
          <p:cNvPicPr>
            <a:picLocks noChangeAspect="1" noChangeArrowheads="1"/>
          </p:cNvPicPr>
          <p:nvPr/>
        </p:nvPicPr>
        <p:blipFill>
          <a:blip r:embed="rId2" cstate="print"/>
          <a:srcRect/>
          <a:stretch>
            <a:fillRect/>
          </a:stretch>
        </p:blipFill>
        <p:spPr bwMode="auto">
          <a:xfrm>
            <a:off x="900113" y="1268413"/>
            <a:ext cx="7356475" cy="1695450"/>
          </a:xfrm>
          <a:prstGeom prst="rect">
            <a:avLst/>
          </a:prstGeom>
          <a:noFill/>
          <a:ln w="9525" algn="ctr">
            <a:noFill/>
            <a:miter lim="800000"/>
            <a:headEnd/>
            <a:tailEnd/>
          </a:ln>
          <a:effectLst/>
        </p:spPr>
      </p:pic>
      <p:pic>
        <p:nvPicPr>
          <p:cNvPr id="21522" name="Picture 18"/>
          <p:cNvPicPr>
            <a:picLocks noChangeAspect="1" noChangeArrowheads="1"/>
          </p:cNvPicPr>
          <p:nvPr/>
        </p:nvPicPr>
        <p:blipFill>
          <a:blip r:embed="rId3" cstate="print"/>
          <a:srcRect/>
          <a:stretch>
            <a:fillRect/>
          </a:stretch>
        </p:blipFill>
        <p:spPr bwMode="auto">
          <a:xfrm>
            <a:off x="1258888" y="2924175"/>
            <a:ext cx="6970712" cy="1584325"/>
          </a:xfrm>
          <a:prstGeom prst="rect">
            <a:avLst/>
          </a:prstGeom>
          <a:noFill/>
          <a:ln w="9525" algn="ctr">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por ultrasonido</a:t>
            </a:r>
          </a:p>
        </p:txBody>
      </p:sp>
      <p:sp>
        <p:nvSpPr>
          <p:cNvPr id="23555" name="Text Box 3"/>
          <p:cNvSpPr txBox="1">
            <a:spLocks noChangeArrowheads="1"/>
          </p:cNvSpPr>
          <p:nvPr/>
        </p:nvSpPr>
        <p:spPr bwMode="auto">
          <a:xfrm>
            <a:off x="684213" y="1196975"/>
            <a:ext cx="7848600" cy="2124075"/>
          </a:xfrm>
          <a:prstGeom prst="rect">
            <a:avLst/>
          </a:prstGeom>
          <a:noFill/>
          <a:ln w="3175" algn="ctr">
            <a:noFill/>
            <a:miter lim="800000"/>
            <a:headEnd/>
            <a:tailEnd/>
          </a:ln>
          <a:effectLst/>
        </p:spPr>
        <p:txBody>
          <a:bodyPr>
            <a:spAutoFit/>
          </a:bodyPr>
          <a:lstStyle/>
          <a:p>
            <a:pPr algn="just" defTabSz="357188"/>
            <a:endParaRPr lang="es-VE" b="1">
              <a:latin typeface="Lydian BT" pitchFamily="66" charset="0"/>
            </a:endParaRPr>
          </a:p>
          <a:p>
            <a:pPr algn="just" defTabSz="357188">
              <a:lnSpc>
                <a:spcPct val="95000"/>
              </a:lnSpc>
            </a:pPr>
            <a:r>
              <a:rPr lang="es-VE" b="1">
                <a:solidFill>
                  <a:srgbClr val="1C3A90"/>
                </a:solidFill>
                <a:effectLst>
                  <a:outerShdw blurRad="38100" dist="38100" dir="2700000" algn="tl">
                    <a:srgbClr val="C0C0C0"/>
                  </a:outerShdw>
                </a:effectLst>
                <a:latin typeface="Lydian BT" pitchFamily="66" charset="0"/>
              </a:rPr>
              <a:t>-</a:t>
            </a:r>
            <a:r>
              <a:rPr lang="es-VE">
                <a:solidFill>
                  <a:srgbClr val="1C3A90"/>
                </a:solidFill>
                <a:effectLst>
                  <a:outerShdw blurRad="38100" dist="38100" dir="2700000" algn="tl">
                    <a:srgbClr val="C0C0C0"/>
                  </a:outerShdw>
                </a:effectLst>
                <a:latin typeface="Lydian BT" pitchFamily="66" charset="0"/>
              </a:rPr>
              <a:t> </a:t>
            </a:r>
            <a:r>
              <a:rPr lang="es-VE" b="1">
                <a:solidFill>
                  <a:srgbClr val="1C3A90"/>
                </a:solidFill>
                <a:effectLst>
                  <a:outerShdw blurRad="38100" dist="38100" dir="2700000" algn="tl">
                    <a:srgbClr val="C0C0C0"/>
                  </a:outerShdw>
                </a:effectLst>
                <a:latin typeface="Lydian BT" pitchFamily="66" charset="0"/>
              </a:rPr>
              <a:t>Principio de Funcionamiento</a:t>
            </a:r>
          </a:p>
          <a:p>
            <a:pPr algn="just" defTabSz="357188"/>
            <a:endParaRPr lang="es-VE">
              <a:solidFill>
                <a:srgbClr val="1C3A90"/>
              </a:solidFill>
              <a:effectLst>
                <a:outerShdw blurRad="38100" dist="38100" dir="2700000" algn="tl">
                  <a:srgbClr val="C0C0C0"/>
                </a:outerShdw>
              </a:effectLst>
              <a:latin typeface="Lydian BT" pitchFamily="66" charset="0"/>
            </a:endParaRPr>
          </a:p>
          <a:p>
            <a:pPr algn="just" defTabSz="357188"/>
            <a:r>
              <a:rPr lang="es-VE" sz="1600">
                <a:latin typeface="Lydian BT" pitchFamily="66" charset="0"/>
              </a:rPr>
              <a:t>Estos medidores utilizan emisores y receptores de ultrasonido situados ya sea dentro o fuera de la tubería, son buenos para medir líquidos altamente contaminados o  corrosivos, porque se instalan exteriormente a la tubería. Los medidores tienen una exactitud de ±0,5% a </a:t>
            </a:r>
            <a:r>
              <a:rPr lang="es-VE" sz="1600"/>
              <a:t>± </a:t>
            </a:r>
            <a:r>
              <a:rPr lang="es-VE" sz="1600">
                <a:latin typeface="Lydian BT" pitchFamily="66" charset="0"/>
              </a:rPr>
              <a:t>5% y una variabilidad del rango entre 20:1 a 75:1 con escala lineal.</a:t>
            </a:r>
          </a:p>
        </p:txBody>
      </p:sp>
      <p:pic>
        <p:nvPicPr>
          <p:cNvPr id="23556" name="Picture 4"/>
          <p:cNvPicPr>
            <a:picLocks noChangeAspect="1" noChangeArrowheads="1"/>
          </p:cNvPicPr>
          <p:nvPr/>
        </p:nvPicPr>
        <p:blipFill>
          <a:blip r:embed="rId2" cstate="print"/>
          <a:srcRect/>
          <a:stretch>
            <a:fillRect/>
          </a:stretch>
        </p:blipFill>
        <p:spPr bwMode="auto">
          <a:xfrm>
            <a:off x="2195513" y="3573463"/>
            <a:ext cx="4319587" cy="2640012"/>
          </a:xfrm>
          <a:prstGeom prst="rect">
            <a:avLst/>
          </a:prstGeom>
          <a:noFill/>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611188" y="1125538"/>
            <a:ext cx="7561262" cy="2841625"/>
          </a:xfrm>
          <a:prstGeom prst="rect">
            <a:avLst/>
          </a:prstGeom>
          <a:noFill/>
          <a:ln w="3175" algn="ctr">
            <a:noFill/>
            <a:miter lim="800000"/>
            <a:headEnd/>
            <a:tailEnd/>
          </a:ln>
          <a:effectLst/>
        </p:spPr>
        <p:txBody>
          <a:bodyPr>
            <a:spAutoFit/>
          </a:bodyPr>
          <a:lstStyle/>
          <a:p>
            <a:pPr algn="just" defTabSz="357188"/>
            <a:endParaRPr lang="es-ES" b="1"/>
          </a:p>
          <a:p>
            <a:pPr algn="just" defTabSz="357188"/>
            <a:r>
              <a:rPr lang="es-ES_tradnl" b="1" i="1"/>
              <a:t>I.- Medidor de ultrasonido por diferencia de tiempos.</a:t>
            </a:r>
            <a:endParaRPr lang="es-ES_tradnl"/>
          </a:p>
          <a:p>
            <a:pPr defTabSz="357188"/>
            <a:r>
              <a:rPr lang="es-ES_tradnl" sz="1600"/>
              <a:t>En este caso se dispone de uno o mas pares de transmisores-receptores de ultrasonido, colocados diametralmente opuestos, formando un ángulo (</a:t>
            </a:r>
            <a:r>
              <a:rPr lang="el-GR" sz="1600">
                <a:cs typeface="Arial" charset="0"/>
              </a:rPr>
              <a:t>α</a:t>
            </a:r>
            <a:r>
              <a:rPr lang="es-ES_tradnl" sz="1600"/>
              <a:t>) con el eje de la tubería. El principio de medición se basa en medir la diferencia en el tiempo que tarda en viajar una onda de ultrasonido aguas abajo, con respecto al tiempo que le toma en viajar aguas arriba.</a:t>
            </a:r>
          </a:p>
          <a:p>
            <a:pPr defTabSz="357188"/>
            <a:r>
              <a:rPr lang="es-ES_tradnl" sz="1600"/>
              <a:t>En los medidores de </a:t>
            </a:r>
            <a:r>
              <a:rPr lang="es-ES_tradnl" sz="1600">
                <a:hlinkClick r:id="rId2" action="ppaction://hlinkfile"/>
              </a:rPr>
              <a:t>haz múltiple</a:t>
            </a:r>
            <a:r>
              <a:rPr lang="es-VE" sz="1600"/>
              <a:t>, se mide la velocidad del fluido en diversos planos y se obtiene un promedio.</a:t>
            </a:r>
          </a:p>
          <a:p>
            <a:pPr defTabSz="357188"/>
            <a:r>
              <a:rPr lang="es-VE" sz="1600"/>
              <a:t>Este medidor opera con gases y líquidos, pero presenta mejor desempeño en gases.</a:t>
            </a:r>
            <a:endParaRPr lang="es-ES" sz="1600"/>
          </a:p>
        </p:txBody>
      </p:sp>
      <p:pic>
        <p:nvPicPr>
          <p:cNvPr id="24581" name="Picture 5"/>
          <p:cNvPicPr>
            <a:picLocks noChangeAspect="1" noChangeArrowheads="1"/>
          </p:cNvPicPr>
          <p:nvPr/>
        </p:nvPicPr>
        <p:blipFill>
          <a:blip r:embed="rId3" cstate="print"/>
          <a:srcRect/>
          <a:stretch>
            <a:fillRect/>
          </a:stretch>
        </p:blipFill>
        <p:spPr bwMode="auto">
          <a:xfrm>
            <a:off x="3203575" y="4508500"/>
            <a:ext cx="2520950" cy="1516063"/>
          </a:xfrm>
          <a:prstGeom prst="rect">
            <a:avLst/>
          </a:prstGeom>
          <a:noFill/>
        </p:spPr>
      </p:pic>
      <p:sp>
        <p:nvSpPr>
          <p:cNvPr id="24583" name="Rectangle 7"/>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por ultrasonido</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4"/>
          <p:cNvSpPr txBox="1">
            <a:spLocks noChangeArrowheads="1"/>
          </p:cNvSpPr>
          <p:nvPr/>
        </p:nvSpPr>
        <p:spPr bwMode="auto">
          <a:xfrm>
            <a:off x="684213" y="1412875"/>
            <a:ext cx="6985000" cy="4094163"/>
          </a:xfrm>
          <a:prstGeom prst="rect">
            <a:avLst/>
          </a:prstGeom>
          <a:noFill/>
          <a:ln w="3175" algn="ctr">
            <a:noFill/>
            <a:miter lim="800000"/>
            <a:headEnd/>
            <a:tailEnd/>
          </a:ln>
          <a:effectLst/>
        </p:spPr>
        <p:txBody>
          <a:bodyPr>
            <a:spAutoFit/>
          </a:bodyPr>
          <a:lstStyle/>
          <a:p>
            <a:pPr algn="just" defTabSz="357188"/>
            <a:r>
              <a:rPr lang="es-VE" b="1" i="1"/>
              <a:t>I.- Medidor de ultrasonido por diferencia de tiempos (contin)</a:t>
            </a:r>
            <a:endParaRPr lang="es-VE"/>
          </a:p>
          <a:p>
            <a:pPr algn="just" defTabSz="357188"/>
            <a:r>
              <a:rPr lang="es-VE" sz="1600"/>
              <a:t>En un caso la velocidad aparente del sonido se ve aumentada por la velocidad del fluido, mientras que en el otro se ve disminuida. Esta diferencia en tiempos es proporcional a la velocidad del fluido, y está determinada por la siguiente fórmula:</a:t>
            </a:r>
          </a:p>
          <a:p>
            <a:pPr algn="just" defTabSz="357188"/>
            <a:endParaRPr lang="es-VE" sz="1600" b="1" i="1"/>
          </a:p>
          <a:p>
            <a:pPr defTabSz="357188"/>
            <a:r>
              <a:rPr lang="es-VE" b="1" i="1"/>
              <a:t>V = - [(D/sen </a:t>
            </a:r>
            <a:r>
              <a:rPr lang="es-VE" b="1"/>
              <a:t>α</a:t>
            </a:r>
            <a:r>
              <a:rPr lang="es-VE" b="1" i="1"/>
              <a:t> . cos </a:t>
            </a:r>
            <a:r>
              <a:rPr lang="es-VE" b="1"/>
              <a:t>α</a:t>
            </a:r>
            <a:r>
              <a:rPr lang="es-VE" b="1" i="1"/>
              <a:t>)(tab-tba)] / (2tab.tba)</a:t>
            </a:r>
            <a:endParaRPr lang="es-VE"/>
          </a:p>
          <a:p>
            <a:pPr defTabSz="357188"/>
            <a:endParaRPr lang="es-VE"/>
          </a:p>
          <a:p>
            <a:pPr defTabSz="357188"/>
            <a:r>
              <a:rPr lang="es-VE" sz="1600"/>
              <a:t>Donde:</a:t>
            </a:r>
          </a:p>
          <a:p>
            <a:pPr defTabSz="357188"/>
            <a:endParaRPr lang="es-VE" sz="1600" i="1"/>
          </a:p>
          <a:p>
            <a:pPr defTabSz="357188"/>
            <a:r>
              <a:rPr lang="es-VE" sz="1600" b="1" i="1"/>
              <a:t>V      </a:t>
            </a:r>
            <a:r>
              <a:rPr lang="es-VE" sz="1600"/>
              <a:t> =        Velocidad del fluido.</a:t>
            </a:r>
            <a:endParaRPr lang="es-VE" sz="1600" i="1"/>
          </a:p>
          <a:p>
            <a:pPr defTabSz="357188"/>
            <a:r>
              <a:rPr lang="es-VE" sz="1600" b="1"/>
              <a:t>α      </a:t>
            </a:r>
            <a:r>
              <a:rPr lang="es-VE" sz="1600"/>
              <a:t> =        Angulo de inclinación del haz de ultrasonido con   </a:t>
            </a:r>
          </a:p>
          <a:p>
            <a:pPr defTabSz="357188"/>
            <a:r>
              <a:rPr lang="es-VE" sz="1600"/>
              <a:t>                   respecto    al eje longitudinal de la tubería.</a:t>
            </a:r>
            <a:endParaRPr lang="es-VE" sz="1600" i="1"/>
          </a:p>
          <a:p>
            <a:pPr defTabSz="357188"/>
            <a:r>
              <a:rPr lang="es-VE" sz="1600" b="1" i="1"/>
              <a:t>D</a:t>
            </a:r>
            <a:r>
              <a:rPr lang="es-VE" sz="1600"/>
              <a:t>       =       Diámetro interno de la tubería.</a:t>
            </a:r>
            <a:endParaRPr lang="es-VE" sz="1600" i="1"/>
          </a:p>
          <a:p>
            <a:pPr defTabSz="357188"/>
            <a:r>
              <a:rPr lang="es-VE" sz="1600" b="1" i="1"/>
              <a:t>tab  </a:t>
            </a:r>
            <a:r>
              <a:rPr lang="es-VE" sz="1600"/>
              <a:t>  =       Tiempo de viaje de la onda del punto a al b.</a:t>
            </a:r>
            <a:endParaRPr lang="es-VE" sz="1600" i="1"/>
          </a:p>
          <a:p>
            <a:pPr defTabSz="357188"/>
            <a:r>
              <a:rPr lang="es-VE" sz="1600" b="1" i="1"/>
              <a:t>tba</a:t>
            </a:r>
            <a:r>
              <a:rPr lang="es-VE" sz="1600"/>
              <a:t>    =       Tiempo de viaje de la onda del punto b al punto a. </a:t>
            </a:r>
          </a:p>
        </p:txBody>
      </p:sp>
      <p:sp>
        <p:nvSpPr>
          <p:cNvPr id="25606" name="Rectangle 6"/>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por ultrasonido</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684213" y="1412875"/>
            <a:ext cx="7704137" cy="2322513"/>
          </a:xfrm>
          <a:prstGeom prst="rect">
            <a:avLst/>
          </a:prstGeom>
          <a:noFill/>
          <a:ln w="3175" algn="ctr">
            <a:noFill/>
            <a:miter lim="800000"/>
            <a:headEnd/>
            <a:tailEnd/>
          </a:ln>
          <a:effectLst/>
        </p:spPr>
        <p:txBody>
          <a:bodyPr>
            <a:spAutoFit/>
          </a:bodyPr>
          <a:lstStyle/>
          <a:p>
            <a:pPr algn="just" defTabSz="357188"/>
            <a:r>
              <a:rPr lang="es-VE" b="1" i="1"/>
              <a:t>II.- Medidor de </a:t>
            </a:r>
            <a:r>
              <a:rPr lang="es-ES" b="1" i="1"/>
              <a:t>ultrasonido por efecto Doppler.</a:t>
            </a:r>
            <a:r>
              <a:rPr lang="es-ES"/>
              <a:t> </a:t>
            </a:r>
          </a:p>
          <a:p>
            <a:pPr algn="just" defTabSz="357188"/>
            <a:r>
              <a:rPr lang="es-ES" sz="1600"/>
              <a:t>En este caso, se proyectan ondas de ultrasonido a lo largo del  fluido y se mide el corrimiento de frecuencia que experimenta la señal de retorno al reflejarse el sonido en partículas contenidas en el fluido.  El método está limitado por la necesidad de partículas en suspensión</a:t>
            </a:r>
            <a:r>
              <a:rPr lang="es-VE" sz="1600"/>
              <a:t> como burbujas o partículas sólidas en la corriente líquida</a:t>
            </a:r>
            <a:r>
              <a:rPr lang="es-ES" sz="1600"/>
              <a:t>, pero permite medir algunos caudales de fluidos difíciles, tales como mezclas gas-líquido, fangos, entre otros.</a:t>
            </a:r>
            <a:r>
              <a:rPr lang="es-VE" sz="1600"/>
              <a:t> Tienen las ventajas de que no poseen partes móviles, no añaden caída de presión ni distorsionan el modelo del fluido. Opera con gases y líquidos.</a:t>
            </a:r>
          </a:p>
        </p:txBody>
      </p:sp>
      <p:pic>
        <p:nvPicPr>
          <p:cNvPr id="26629" name="Picture 5"/>
          <p:cNvPicPr>
            <a:picLocks noChangeAspect="1" noChangeArrowheads="1"/>
          </p:cNvPicPr>
          <p:nvPr/>
        </p:nvPicPr>
        <p:blipFill>
          <a:blip r:embed="rId2" cstate="print"/>
          <a:srcRect/>
          <a:stretch>
            <a:fillRect/>
          </a:stretch>
        </p:blipFill>
        <p:spPr bwMode="auto">
          <a:xfrm>
            <a:off x="2819400" y="3944938"/>
            <a:ext cx="2976563" cy="2197100"/>
          </a:xfrm>
          <a:prstGeom prst="rect">
            <a:avLst/>
          </a:prstGeom>
          <a:noFill/>
        </p:spPr>
      </p:pic>
      <p:sp>
        <p:nvSpPr>
          <p:cNvPr id="26630" name="Rectangle 6"/>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por ultrasonido</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684213" y="1412875"/>
            <a:ext cx="7704137" cy="1739900"/>
          </a:xfrm>
          <a:prstGeom prst="rect">
            <a:avLst/>
          </a:prstGeom>
          <a:noFill/>
          <a:ln w="3175" algn="ctr">
            <a:noFill/>
            <a:miter lim="800000"/>
            <a:headEnd/>
            <a:tailEnd/>
          </a:ln>
          <a:effectLst/>
        </p:spPr>
        <p:txBody>
          <a:bodyPr>
            <a:spAutoFit/>
          </a:bodyPr>
          <a:lstStyle/>
          <a:p>
            <a:pPr defTabSz="357188"/>
            <a:r>
              <a:rPr lang="es-VE"/>
              <a:t>Exactitud 1%Vm</a:t>
            </a:r>
          </a:p>
          <a:p>
            <a:pPr defTabSz="357188"/>
            <a:r>
              <a:rPr lang="es-VE"/>
              <a:t>El fluido debe ser limpio y poco abrasivo.</a:t>
            </a:r>
          </a:p>
          <a:p>
            <a:pPr defTabSz="357188"/>
            <a:r>
              <a:rPr lang="es-VE"/>
              <a:t>Sirve para líquidos y gases.</a:t>
            </a:r>
          </a:p>
          <a:p>
            <a:pPr defTabSz="357188"/>
            <a:r>
              <a:rPr lang="es-VE"/>
              <a:t>Variabilidad del rango 30:1</a:t>
            </a:r>
          </a:p>
          <a:p>
            <a:pPr defTabSz="357188"/>
            <a:r>
              <a:rPr lang="es-VE"/>
              <a:t>No se utiliza para control.</a:t>
            </a:r>
          </a:p>
          <a:p>
            <a:pPr defTabSz="357188"/>
            <a:r>
              <a:rPr lang="es-VE"/>
              <a:t>Genera una caída de presión apreciable, pero menor que la P.O.</a:t>
            </a:r>
            <a:r>
              <a:rPr lang="es-ES"/>
              <a:t> </a:t>
            </a:r>
            <a:endParaRPr lang="es-VE"/>
          </a:p>
        </p:txBody>
      </p:sp>
      <p:sp>
        <p:nvSpPr>
          <p:cNvPr id="28676" name="Rectangle 4"/>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de turbina</a:t>
            </a:r>
          </a:p>
        </p:txBody>
      </p:sp>
      <p:pic>
        <p:nvPicPr>
          <p:cNvPr id="28677" name="Picture 5"/>
          <p:cNvPicPr>
            <a:picLocks noChangeAspect="1" noChangeArrowheads="1"/>
          </p:cNvPicPr>
          <p:nvPr/>
        </p:nvPicPr>
        <p:blipFill>
          <a:blip r:embed="rId2" cstate="print"/>
          <a:srcRect/>
          <a:stretch>
            <a:fillRect/>
          </a:stretch>
        </p:blipFill>
        <p:spPr bwMode="auto">
          <a:xfrm>
            <a:off x="1331913" y="4221163"/>
            <a:ext cx="2808287" cy="1446212"/>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s-VE" sz="2800" i="1"/>
              <a:t>Medidores de flujo</a:t>
            </a:r>
            <a:endParaRPr lang="es-ES" sz="2800" i="1"/>
          </a:p>
        </p:txBody>
      </p:sp>
      <p:sp>
        <p:nvSpPr>
          <p:cNvPr id="9267" name="Text Box 51"/>
          <p:cNvSpPr txBox="1">
            <a:spLocks noChangeArrowheads="1"/>
          </p:cNvSpPr>
          <p:nvPr/>
        </p:nvSpPr>
        <p:spPr bwMode="auto">
          <a:xfrm>
            <a:off x="539750" y="1484313"/>
            <a:ext cx="7704138" cy="581025"/>
          </a:xfrm>
          <a:prstGeom prst="rect">
            <a:avLst/>
          </a:prstGeom>
          <a:noFill/>
          <a:ln w="9525">
            <a:noFill/>
            <a:miter lim="800000"/>
            <a:headEnd/>
            <a:tailEnd/>
          </a:ln>
          <a:effectLst/>
        </p:spPr>
        <p:txBody>
          <a:bodyPr>
            <a:spAutoFit/>
          </a:bodyPr>
          <a:lstStyle/>
          <a:p>
            <a:pPr>
              <a:spcBef>
                <a:spcPct val="50000"/>
              </a:spcBef>
            </a:pPr>
            <a:r>
              <a:rPr lang="es-VE" sz="1600"/>
              <a:t>Al aplicar el teorema de Bernoulli a una tubería horizontal con una obstrucción, como se muestra en la figura 1, se obtiene:</a:t>
            </a:r>
            <a:endParaRPr lang="es-ES" sz="1600"/>
          </a:p>
        </p:txBody>
      </p:sp>
      <p:pic>
        <p:nvPicPr>
          <p:cNvPr id="9269" name="Picture 53"/>
          <p:cNvPicPr>
            <a:picLocks noChangeAspect="1" noChangeArrowheads="1"/>
          </p:cNvPicPr>
          <p:nvPr/>
        </p:nvPicPr>
        <p:blipFill>
          <a:blip r:embed="rId3" cstate="print"/>
          <a:srcRect/>
          <a:stretch>
            <a:fillRect/>
          </a:stretch>
        </p:blipFill>
        <p:spPr bwMode="auto">
          <a:xfrm>
            <a:off x="755650" y="2205038"/>
            <a:ext cx="2879725" cy="1717675"/>
          </a:xfrm>
          <a:prstGeom prst="rect">
            <a:avLst/>
          </a:prstGeom>
          <a:noFill/>
          <a:ln w="9525" algn="ctr">
            <a:noFill/>
            <a:miter lim="800000"/>
            <a:headEnd/>
            <a:tailEnd/>
          </a:ln>
          <a:effectLst/>
        </p:spPr>
      </p:pic>
      <p:sp>
        <p:nvSpPr>
          <p:cNvPr id="9271" name="Rectangle 55"/>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70" name="Object 54"/>
          <p:cNvGraphicFramePr>
            <a:graphicFrameLocks noChangeAspect="1"/>
          </p:cNvGraphicFramePr>
          <p:nvPr/>
        </p:nvGraphicFramePr>
        <p:xfrm>
          <a:off x="4787900" y="2276475"/>
          <a:ext cx="2016125" cy="457200"/>
        </p:xfrm>
        <a:graphic>
          <a:graphicData uri="http://schemas.openxmlformats.org/presentationml/2006/ole">
            <p:oleObj spid="_x0000_s9270" name="Ecuación" r:id="rId4" imgW="1345616" imgH="304668" progId="Equation.3">
              <p:embed/>
            </p:oleObj>
          </a:graphicData>
        </a:graphic>
      </p:graphicFrame>
      <p:sp>
        <p:nvSpPr>
          <p:cNvPr id="9273" name="Rectangle 57"/>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72" name="Object 56"/>
          <p:cNvGraphicFramePr>
            <a:graphicFrameLocks noChangeAspect="1"/>
          </p:cNvGraphicFramePr>
          <p:nvPr/>
        </p:nvGraphicFramePr>
        <p:xfrm>
          <a:off x="4787900" y="2852738"/>
          <a:ext cx="1584325" cy="552450"/>
        </p:xfrm>
        <a:graphic>
          <a:graphicData uri="http://schemas.openxmlformats.org/presentationml/2006/ole">
            <p:oleObj spid="_x0000_s9272" name="Ecuación" r:id="rId5" imgW="990170" imgH="342751" progId="Equation.3">
              <p:embed/>
            </p:oleObj>
          </a:graphicData>
        </a:graphic>
      </p:graphicFrame>
      <p:sp>
        <p:nvSpPr>
          <p:cNvPr id="9274" name="Text Box 58"/>
          <p:cNvSpPr txBox="1">
            <a:spLocks noChangeArrowheads="1"/>
          </p:cNvSpPr>
          <p:nvPr/>
        </p:nvSpPr>
        <p:spPr bwMode="auto">
          <a:xfrm>
            <a:off x="7164388" y="2276475"/>
            <a:ext cx="1079500" cy="304800"/>
          </a:xfrm>
          <a:prstGeom prst="rect">
            <a:avLst/>
          </a:prstGeom>
          <a:noFill/>
          <a:ln w="9525">
            <a:noFill/>
            <a:miter lim="800000"/>
            <a:headEnd/>
            <a:tailEnd/>
          </a:ln>
          <a:effectLst/>
        </p:spPr>
        <p:txBody>
          <a:bodyPr>
            <a:spAutoFit/>
          </a:bodyPr>
          <a:lstStyle/>
          <a:p>
            <a:pPr>
              <a:spcBef>
                <a:spcPct val="50000"/>
              </a:spcBef>
            </a:pPr>
            <a:r>
              <a:rPr lang="es-VE" sz="1400"/>
              <a:t>Si ha=hc</a:t>
            </a:r>
            <a:endParaRPr lang="es-ES" sz="1400"/>
          </a:p>
        </p:txBody>
      </p:sp>
      <p:sp>
        <p:nvSpPr>
          <p:cNvPr id="9276" name="Rectangle 60"/>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75" name="Object 59"/>
          <p:cNvGraphicFramePr>
            <a:graphicFrameLocks noChangeAspect="1"/>
          </p:cNvGraphicFramePr>
          <p:nvPr/>
        </p:nvGraphicFramePr>
        <p:xfrm>
          <a:off x="971550" y="4437063"/>
          <a:ext cx="1366838" cy="301625"/>
        </p:xfrm>
        <a:graphic>
          <a:graphicData uri="http://schemas.openxmlformats.org/presentationml/2006/ole">
            <p:oleObj spid="_x0000_s9275" name="Ecuación" r:id="rId6" imgW="660113" imgH="152334" progId="Equation.3">
              <p:embed/>
            </p:oleObj>
          </a:graphicData>
        </a:graphic>
      </p:graphicFrame>
      <p:sp>
        <p:nvSpPr>
          <p:cNvPr id="9278" name="Rectangle 62"/>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77" name="Object 61"/>
          <p:cNvGraphicFramePr>
            <a:graphicFrameLocks noChangeAspect="1"/>
          </p:cNvGraphicFramePr>
          <p:nvPr/>
        </p:nvGraphicFramePr>
        <p:xfrm>
          <a:off x="971550" y="4868863"/>
          <a:ext cx="1512888" cy="509587"/>
        </p:xfrm>
        <a:graphic>
          <a:graphicData uri="http://schemas.openxmlformats.org/presentationml/2006/ole">
            <p:oleObj spid="_x0000_s9277" name="Ecuación" r:id="rId7" imgW="876300" imgH="292100" progId="Equation.3">
              <p:embed/>
            </p:oleObj>
          </a:graphicData>
        </a:graphic>
      </p:graphicFrame>
      <p:sp>
        <p:nvSpPr>
          <p:cNvPr id="9279" name="Text Box 63"/>
          <p:cNvSpPr txBox="1">
            <a:spLocks noChangeArrowheads="1"/>
          </p:cNvSpPr>
          <p:nvPr/>
        </p:nvSpPr>
        <p:spPr bwMode="auto">
          <a:xfrm>
            <a:off x="755650" y="3860800"/>
            <a:ext cx="3960813" cy="581025"/>
          </a:xfrm>
          <a:prstGeom prst="rect">
            <a:avLst/>
          </a:prstGeom>
          <a:noFill/>
          <a:ln w="9525">
            <a:noFill/>
            <a:miter lim="800000"/>
            <a:headEnd/>
            <a:tailEnd/>
          </a:ln>
          <a:effectLst/>
        </p:spPr>
        <p:txBody>
          <a:bodyPr>
            <a:spAutoFit/>
          </a:bodyPr>
          <a:lstStyle/>
          <a:p>
            <a:pPr>
              <a:spcBef>
                <a:spcPct val="50000"/>
              </a:spcBef>
            </a:pPr>
            <a:r>
              <a:rPr lang="es-VE" sz="1600"/>
              <a:t>Considerando fluido incompresible y continuidad:</a:t>
            </a:r>
            <a:endParaRPr lang="es-ES" sz="1600"/>
          </a:p>
        </p:txBody>
      </p:sp>
      <p:sp>
        <p:nvSpPr>
          <p:cNvPr id="9281" name="Rectangle 65"/>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80" name="Object 64"/>
          <p:cNvGraphicFramePr>
            <a:graphicFrameLocks noChangeAspect="1"/>
          </p:cNvGraphicFramePr>
          <p:nvPr/>
        </p:nvGraphicFramePr>
        <p:xfrm>
          <a:off x="1403350" y="5516563"/>
          <a:ext cx="576263" cy="576262"/>
        </p:xfrm>
        <a:graphic>
          <a:graphicData uri="http://schemas.openxmlformats.org/presentationml/2006/ole">
            <p:oleObj spid="_x0000_s9280" name="Ecuación" r:id="rId8" imgW="279400" imgH="279400" progId="Equation.3">
              <p:embed/>
            </p:oleObj>
          </a:graphicData>
        </a:graphic>
      </p:graphicFrame>
      <p:sp>
        <p:nvSpPr>
          <p:cNvPr id="9282" name="Line 66"/>
          <p:cNvSpPr>
            <a:spLocks noChangeShapeType="1"/>
          </p:cNvSpPr>
          <p:nvPr/>
        </p:nvSpPr>
        <p:spPr bwMode="auto">
          <a:xfrm>
            <a:off x="4427538" y="3933825"/>
            <a:ext cx="0" cy="2159000"/>
          </a:xfrm>
          <a:prstGeom prst="line">
            <a:avLst/>
          </a:prstGeom>
          <a:noFill/>
          <a:ln w="9525">
            <a:solidFill>
              <a:schemeClr val="tx1"/>
            </a:solidFill>
            <a:round/>
            <a:headEnd/>
            <a:tailEnd/>
          </a:ln>
          <a:effectLst/>
        </p:spPr>
        <p:txBody>
          <a:bodyPr/>
          <a:lstStyle/>
          <a:p>
            <a:endParaRPr lang="es-MX"/>
          </a:p>
        </p:txBody>
      </p:sp>
      <p:sp>
        <p:nvSpPr>
          <p:cNvPr id="9284" name="Rectangle 68"/>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83" name="Object 67"/>
          <p:cNvGraphicFramePr>
            <a:graphicFrameLocks noChangeAspect="1"/>
          </p:cNvGraphicFramePr>
          <p:nvPr/>
        </p:nvGraphicFramePr>
        <p:xfrm>
          <a:off x="4572000" y="4221163"/>
          <a:ext cx="1727200" cy="623887"/>
        </p:xfrm>
        <a:graphic>
          <a:graphicData uri="http://schemas.openxmlformats.org/presentationml/2006/ole">
            <p:oleObj spid="_x0000_s9283" name="Ecuación" r:id="rId9" imgW="1016000" imgH="368300" progId="Equation.3">
              <p:embed/>
            </p:oleObj>
          </a:graphicData>
        </a:graphic>
      </p:graphicFrame>
      <p:sp>
        <p:nvSpPr>
          <p:cNvPr id="9286" name="Rectangle 7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85" name="Object 69"/>
          <p:cNvGraphicFramePr>
            <a:graphicFrameLocks noChangeAspect="1"/>
          </p:cNvGraphicFramePr>
          <p:nvPr/>
        </p:nvGraphicFramePr>
        <p:xfrm>
          <a:off x="7092950" y="4221163"/>
          <a:ext cx="1295400" cy="657225"/>
        </p:xfrm>
        <a:graphic>
          <a:graphicData uri="http://schemas.openxmlformats.org/presentationml/2006/ole">
            <p:oleObj spid="_x0000_s9285" name="Ecuación" r:id="rId10" imgW="660113" imgH="342751" progId="Equation.3">
              <p:embed/>
            </p:oleObj>
          </a:graphicData>
        </a:graphic>
      </p:graphicFrame>
      <p:sp>
        <p:nvSpPr>
          <p:cNvPr id="9288" name="Rectangle 72"/>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9290" name="Rectangle 74"/>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9289" name="Object 73"/>
          <p:cNvGraphicFramePr>
            <a:graphicFrameLocks noChangeAspect="1"/>
          </p:cNvGraphicFramePr>
          <p:nvPr/>
        </p:nvGraphicFramePr>
        <p:xfrm>
          <a:off x="4859338" y="5516563"/>
          <a:ext cx="863600" cy="563562"/>
        </p:xfrm>
        <a:graphic>
          <a:graphicData uri="http://schemas.openxmlformats.org/presentationml/2006/ole">
            <p:oleObj spid="_x0000_s9289" name="Ecuación" r:id="rId11" imgW="545626" imgH="355292" progId="Equation.3">
              <p:embed/>
            </p:oleObj>
          </a:graphicData>
        </a:graphic>
      </p:graphicFrame>
      <p:sp>
        <p:nvSpPr>
          <p:cNvPr id="9292" name="Text Box 76"/>
          <p:cNvSpPr txBox="1">
            <a:spLocks noChangeArrowheads="1"/>
          </p:cNvSpPr>
          <p:nvPr/>
        </p:nvSpPr>
        <p:spPr bwMode="auto">
          <a:xfrm>
            <a:off x="4572000" y="4868863"/>
            <a:ext cx="2447925" cy="517525"/>
          </a:xfrm>
          <a:prstGeom prst="rect">
            <a:avLst/>
          </a:prstGeom>
          <a:noFill/>
          <a:ln w="9525">
            <a:noFill/>
            <a:miter lim="800000"/>
            <a:headEnd/>
            <a:tailEnd/>
          </a:ln>
          <a:effectLst/>
        </p:spPr>
        <p:txBody>
          <a:bodyPr>
            <a:spAutoFit/>
          </a:bodyPr>
          <a:lstStyle/>
          <a:p>
            <a:pPr>
              <a:spcBef>
                <a:spcPct val="50000"/>
              </a:spcBef>
            </a:pPr>
            <a:r>
              <a:rPr lang="es-VE" sz="1400"/>
              <a:t>Donde, el coeficiente de velocidad de acercamiento</a:t>
            </a:r>
            <a:r>
              <a:rPr lang="es-ES" sz="1400"/>
              <a:t> </a:t>
            </a:r>
            <a:r>
              <a:rPr lang="es-VE" sz="1400"/>
              <a:t>:</a:t>
            </a:r>
            <a:endParaRPr lang="es-ES" sz="1400"/>
          </a:p>
        </p:txBody>
      </p:sp>
      <p:sp>
        <p:nvSpPr>
          <p:cNvPr id="9293" name="Text Box 77"/>
          <p:cNvSpPr txBox="1">
            <a:spLocks noChangeArrowheads="1"/>
          </p:cNvSpPr>
          <p:nvPr/>
        </p:nvSpPr>
        <p:spPr bwMode="auto">
          <a:xfrm>
            <a:off x="4572000" y="3789363"/>
            <a:ext cx="2124075" cy="304800"/>
          </a:xfrm>
          <a:prstGeom prst="rect">
            <a:avLst/>
          </a:prstGeom>
          <a:noFill/>
          <a:ln w="9525">
            <a:noFill/>
            <a:miter lim="800000"/>
            <a:headEnd/>
            <a:tailEnd/>
          </a:ln>
          <a:effectLst/>
        </p:spPr>
        <p:txBody>
          <a:bodyPr>
            <a:spAutoFit/>
          </a:bodyPr>
          <a:lstStyle/>
          <a:p>
            <a:pPr>
              <a:spcBef>
                <a:spcPct val="50000"/>
              </a:spcBef>
            </a:pPr>
            <a:r>
              <a:rPr lang="es-VE" sz="1400"/>
              <a:t>Sustituyendo:</a:t>
            </a:r>
            <a:endParaRPr lang="es-E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684213" y="1412875"/>
            <a:ext cx="7704137" cy="2781300"/>
          </a:xfrm>
          <a:prstGeom prst="rect">
            <a:avLst/>
          </a:prstGeom>
          <a:noFill/>
          <a:ln w="3175" algn="ctr">
            <a:noFill/>
            <a:miter lim="800000"/>
            <a:headEnd/>
            <a:tailEnd/>
          </a:ln>
          <a:effectLst/>
        </p:spPr>
        <p:txBody>
          <a:bodyPr>
            <a:spAutoFit/>
          </a:bodyPr>
          <a:lstStyle/>
          <a:p>
            <a:pPr defTabSz="357188"/>
            <a:r>
              <a:rPr lang="es-ES" sz="1600"/>
              <a:t>Los medidores de turbina tienen un rotor de aspa que puede  girar libremente cuando el fluido lo empuja, entonces la velocidad de rotación de la turbina es proporcional a la velocidad del fluido. Para determinar el número de revoluciones de la turbina el medidor consta de un dispositivo captador que genera un impulso eléctrico cada vez que un álabe de la turbina pasa frente a él.</a:t>
            </a:r>
          </a:p>
          <a:p>
            <a:pPr defTabSz="357188"/>
            <a:r>
              <a:rPr lang="es-VE" sz="1600"/>
              <a:t>Exactitud 1%Vm</a:t>
            </a:r>
          </a:p>
          <a:p>
            <a:pPr defTabSz="357188">
              <a:buFontTx/>
              <a:buChar char="•"/>
            </a:pPr>
            <a:r>
              <a:rPr lang="es-VE" sz="1600"/>
              <a:t>El fluido debe ser limpio y poco abrasivo.</a:t>
            </a:r>
          </a:p>
          <a:p>
            <a:pPr defTabSz="357188">
              <a:buFontTx/>
              <a:buChar char="•"/>
            </a:pPr>
            <a:r>
              <a:rPr lang="es-VE" sz="1600"/>
              <a:t>Sirve para líquidos y gases.</a:t>
            </a:r>
          </a:p>
          <a:p>
            <a:pPr defTabSz="357188">
              <a:buFontTx/>
              <a:buChar char="•"/>
            </a:pPr>
            <a:r>
              <a:rPr lang="es-VE" sz="1600"/>
              <a:t>Variabilidad del rango 30:1</a:t>
            </a:r>
          </a:p>
          <a:p>
            <a:pPr defTabSz="357188">
              <a:buFontTx/>
              <a:buChar char="•"/>
            </a:pPr>
            <a:r>
              <a:rPr lang="es-VE" sz="1600"/>
              <a:t>No se utiliza para control.</a:t>
            </a:r>
          </a:p>
          <a:p>
            <a:pPr defTabSz="357188">
              <a:buFontTx/>
              <a:buChar char="•"/>
            </a:pPr>
            <a:r>
              <a:rPr lang="es-VE" sz="1600"/>
              <a:t>Genera una caída de presión apreciable, pero menor que la P.O.</a:t>
            </a:r>
            <a:r>
              <a:rPr lang="es-ES" sz="1600"/>
              <a:t> </a:t>
            </a:r>
            <a:endParaRPr lang="es-VE" sz="1600"/>
          </a:p>
        </p:txBody>
      </p:sp>
      <p:sp>
        <p:nvSpPr>
          <p:cNvPr id="29699" name="Rectangle 3"/>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Medidores de turbina</a:t>
            </a:r>
          </a:p>
        </p:txBody>
      </p:sp>
      <p:pic>
        <p:nvPicPr>
          <p:cNvPr id="29700" name="Picture 4"/>
          <p:cNvPicPr>
            <a:picLocks noChangeAspect="1" noChangeArrowheads="1"/>
          </p:cNvPicPr>
          <p:nvPr/>
        </p:nvPicPr>
        <p:blipFill>
          <a:blip r:embed="rId2" cstate="print"/>
          <a:srcRect/>
          <a:stretch>
            <a:fillRect/>
          </a:stretch>
        </p:blipFill>
        <p:spPr bwMode="auto">
          <a:xfrm>
            <a:off x="1331913" y="4365625"/>
            <a:ext cx="2808287" cy="1446213"/>
          </a:xfrm>
          <a:prstGeom prst="rect">
            <a:avLst/>
          </a:prstGeom>
          <a:noFill/>
          <a:ln w="9525">
            <a:noFill/>
            <a:miter lim="800000"/>
            <a:headEnd/>
            <a:tailEnd/>
          </a:ln>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684213" y="1412875"/>
            <a:ext cx="7704137" cy="1803400"/>
          </a:xfrm>
          <a:prstGeom prst="rect">
            <a:avLst/>
          </a:prstGeom>
          <a:noFill/>
          <a:ln w="3175" algn="ctr">
            <a:noFill/>
            <a:miter lim="800000"/>
            <a:headEnd/>
            <a:tailEnd/>
          </a:ln>
          <a:effectLst/>
        </p:spPr>
        <p:txBody>
          <a:bodyPr>
            <a:spAutoFit/>
          </a:bodyPr>
          <a:lstStyle/>
          <a:p>
            <a:pPr marL="342900" indent="-342900" defTabSz="357188"/>
            <a:r>
              <a:rPr lang="es-VE" sz="1600"/>
              <a:t>Exactitud 0.5%Vm</a:t>
            </a:r>
          </a:p>
          <a:p>
            <a:pPr marL="342900" indent="-342900" defTabSz="357188">
              <a:buFontTx/>
              <a:buChar char="•"/>
            </a:pPr>
            <a:r>
              <a:rPr lang="es-VE" sz="1600"/>
              <a:t>No es intrusivo.</a:t>
            </a:r>
          </a:p>
          <a:p>
            <a:pPr marL="342900" indent="-342900" defTabSz="357188">
              <a:buFontTx/>
              <a:buChar char="•"/>
            </a:pPr>
            <a:r>
              <a:rPr lang="es-VE" sz="1600"/>
              <a:t>Se utiliza en tuberías de diámetro grande.</a:t>
            </a:r>
          </a:p>
          <a:p>
            <a:pPr marL="342900" indent="-342900" defTabSz="357188">
              <a:buFontTx/>
              <a:buChar char="•"/>
            </a:pPr>
            <a:r>
              <a:rPr lang="es-VE" sz="1600"/>
              <a:t>Se utiliza para fluidos limpios, y sucios en flujo laminar y turbulento.</a:t>
            </a:r>
          </a:p>
          <a:p>
            <a:pPr marL="342900" indent="-342900" defTabSz="357188">
              <a:buFontTx/>
              <a:buChar char="•"/>
            </a:pPr>
            <a:r>
              <a:rPr lang="es-VE" sz="1600"/>
              <a:t>El fluido debe ser conductor eléctrico. La tubería debe ser de plástico en la sección donde se coloca el medidor.</a:t>
            </a:r>
          </a:p>
          <a:p>
            <a:pPr marL="342900" indent="-342900" defTabSz="357188">
              <a:buFontTx/>
              <a:buChar char="•"/>
            </a:pPr>
            <a:r>
              <a:rPr lang="es-VE" sz="1600"/>
              <a:t>Requiere de altos costos de instalación y mantenimiento.</a:t>
            </a:r>
          </a:p>
        </p:txBody>
      </p:sp>
      <p:sp>
        <p:nvSpPr>
          <p:cNvPr id="30723" name="Rectangle 3"/>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 magnético</a:t>
            </a:r>
          </a:p>
        </p:txBody>
      </p:sp>
      <p:pic>
        <p:nvPicPr>
          <p:cNvPr id="30725" name="Picture 5"/>
          <p:cNvPicPr>
            <a:picLocks noChangeAspect="1" noChangeArrowheads="1"/>
          </p:cNvPicPr>
          <p:nvPr/>
        </p:nvPicPr>
        <p:blipFill>
          <a:blip r:embed="rId2" cstate="print"/>
          <a:srcRect/>
          <a:stretch>
            <a:fillRect/>
          </a:stretch>
        </p:blipFill>
        <p:spPr bwMode="auto">
          <a:xfrm>
            <a:off x="1403350" y="3716338"/>
            <a:ext cx="2016125" cy="1866900"/>
          </a:xfrm>
          <a:prstGeom prst="rect">
            <a:avLst/>
          </a:prstGeom>
          <a:noFill/>
          <a:ln w="9525">
            <a:noFill/>
            <a:miter lim="800000"/>
            <a:headEnd/>
            <a:tailEnd/>
          </a:ln>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4213" y="1412875"/>
            <a:ext cx="7704137" cy="3055938"/>
          </a:xfrm>
          <a:prstGeom prst="rect">
            <a:avLst/>
          </a:prstGeom>
          <a:noFill/>
          <a:ln w="3175" algn="ctr">
            <a:noFill/>
            <a:miter lim="800000"/>
            <a:headEnd/>
            <a:tailEnd/>
          </a:ln>
          <a:effectLst/>
        </p:spPr>
        <p:txBody>
          <a:bodyPr>
            <a:spAutoFit/>
          </a:bodyPr>
          <a:lstStyle/>
          <a:p>
            <a:pPr algn="just" defTabSz="357188">
              <a:lnSpc>
                <a:spcPct val="95000"/>
              </a:lnSpc>
            </a:pPr>
            <a:r>
              <a:rPr lang="es-ES"/>
              <a:t>	Un medidor de flujo es típicamente construido de acero inoxidable o de Hastelloy e incluye el cuerpo de choque, un sensor de vórtice y un transmisor electrónico. </a:t>
            </a:r>
          </a:p>
          <a:p>
            <a:pPr algn="just" defTabSz="357188">
              <a:lnSpc>
                <a:spcPct val="95000"/>
              </a:lnSpc>
            </a:pPr>
            <a:endParaRPr lang="es-ES"/>
          </a:p>
          <a:p>
            <a:pPr defTabSz="357188"/>
            <a:r>
              <a:rPr lang="es-VE"/>
              <a:t>Exactitud: Líquidos 0.75%Vm, gases 1%Vm</a:t>
            </a:r>
          </a:p>
          <a:p>
            <a:pPr defTabSz="357188">
              <a:buFontTx/>
              <a:buChar char="•"/>
            </a:pPr>
            <a:r>
              <a:rPr lang="es-VE"/>
              <a:t>Es intrusivo</a:t>
            </a:r>
          </a:p>
          <a:p>
            <a:pPr defTabSz="357188">
              <a:buFontTx/>
              <a:buChar char="•"/>
            </a:pPr>
            <a:r>
              <a:rPr lang="es-VE"/>
              <a:t>Se debe utilizar con fluidos limpios y  poco abrasivos, en tuberías de diámetro entre 1y 6”.</a:t>
            </a:r>
          </a:p>
          <a:p>
            <a:pPr defTabSz="357188">
              <a:buFontTx/>
              <a:buChar char="•"/>
            </a:pPr>
            <a:r>
              <a:rPr lang="es-VE"/>
              <a:t>Variabilidad del rango 15:1,  25:1.</a:t>
            </a:r>
          </a:p>
          <a:p>
            <a:pPr defTabSz="357188">
              <a:buFontTx/>
              <a:buChar char="•"/>
            </a:pPr>
            <a:r>
              <a:rPr lang="es-VE"/>
              <a:t>Susceptible a vibraciones. .Operan con bajo consumo de energía y requieren de poco mantenimiento.</a:t>
            </a:r>
          </a:p>
        </p:txBody>
      </p:sp>
      <p:sp>
        <p:nvSpPr>
          <p:cNvPr id="31747" name="Rectangle 3"/>
          <p:cNvSpPr>
            <a:spLocks noChangeArrowheads="1"/>
          </p:cNvSpPr>
          <p:nvPr/>
        </p:nvSpPr>
        <p:spPr bwMode="auto">
          <a:xfrm>
            <a:off x="228600" y="0"/>
            <a:ext cx="8915400" cy="1128713"/>
          </a:xfrm>
          <a:prstGeom prst="rect">
            <a:avLst/>
          </a:prstGeom>
          <a:noFill/>
          <a:ln w="9525">
            <a:noFill/>
            <a:miter lim="800000"/>
            <a:headEnd/>
            <a:tailEnd/>
          </a:ln>
          <a:effectLst/>
        </p:spPr>
        <p:txBody>
          <a:bodyPr tIns="228600" bIns="46038">
            <a:spAutoFit/>
          </a:bodyPr>
          <a:lstStyle/>
          <a:p>
            <a:r>
              <a:rPr lang="es-ES" sz="2800" i="1">
                <a:solidFill>
                  <a:schemeClr val="bg1"/>
                </a:solidFill>
              </a:rPr>
              <a:t/>
            </a:r>
            <a:br>
              <a:rPr lang="es-ES" sz="2800" i="1">
                <a:solidFill>
                  <a:schemeClr val="bg1"/>
                </a:solidFill>
              </a:rPr>
            </a:br>
            <a:r>
              <a:rPr lang="es-ES" sz="2800" i="1">
                <a:solidFill>
                  <a:schemeClr val="bg1"/>
                </a:solidFill>
              </a:rPr>
              <a:t>Medidor tipo vortex</a:t>
            </a:r>
          </a:p>
        </p:txBody>
      </p:sp>
      <p:pic>
        <p:nvPicPr>
          <p:cNvPr id="31749" name="Picture 5"/>
          <p:cNvPicPr>
            <a:picLocks noChangeAspect="1" noChangeArrowheads="1"/>
          </p:cNvPicPr>
          <p:nvPr/>
        </p:nvPicPr>
        <p:blipFill>
          <a:blip r:embed="rId2" cstate="print"/>
          <a:srcRect/>
          <a:stretch>
            <a:fillRect/>
          </a:stretch>
        </p:blipFill>
        <p:spPr bwMode="auto">
          <a:xfrm>
            <a:off x="1331913" y="4508500"/>
            <a:ext cx="3024187" cy="1658938"/>
          </a:xfrm>
          <a:prstGeom prst="rect">
            <a:avLst/>
          </a:prstGeom>
          <a:noFill/>
          <a:ln w="9525">
            <a:noFill/>
            <a:miter lim="800000"/>
            <a:headEnd/>
            <a:tailEnd/>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s-VE" sz="2800" i="1"/>
              <a:t>Medidores de flujo</a:t>
            </a:r>
            <a:endParaRPr lang="es-ES" sz="2800" i="1"/>
          </a:p>
        </p:txBody>
      </p:sp>
      <p:sp>
        <p:nvSpPr>
          <p:cNvPr id="10243" name="Text Box 3"/>
          <p:cNvSpPr txBox="1">
            <a:spLocks noChangeArrowheads="1"/>
          </p:cNvSpPr>
          <p:nvPr/>
        </p:nvSpPr>
        <p:spPr bwMode="auto">
          <a:xfrm>
            <a:off x="611188" y="1412875"/>
            <a:ext cx="7704137" cy="336550"/>
          </a:xfrm>
          <a:prstGeom prst="rect">
            <a:avLst/>
          </a:prstGeom>
          <a:noFill/>
          <a:ln w="9525">
            <a:noFill/>
            <a:miter lim="800000"/>
            <a:headEnd/>
            <a:tailEnd/>
          </a:ln>
          <a:effectLst/>
        </p:spPr>
        <p:txBody>
          <a:bodyPr>
            <a:spAutoFit/>
          </a:bodyPr>
          <a:lstStyle/>
          <a:p>
            <a:pPr>
              <a:spcBef>
                <a:spcPct val="50000"/>
              </a:spcBef>
            </a:pPr>
            <a:r>
              <a:rPr lang="es-VE" sz="1600"/>
              <a:t>Por continuidad se obtiene que el flujo volumétrico que circula por la tubería:</a:t>
            </a:r>
            <a:endParaRPr lang="es-ES" sz="1600"/>
          </a:p>
        </p:txBody>
      </p:sp>
      <p:pic>
        <p:nvPicPr>
          <p:cNvPr id="10244" name="Picture 4"/>
          <p:cNvPicPr>
            <a:picLocks noChangeAspect="1" noChangeArrowheads="1"/>
          </p:cNvPicPr>
          <p:nvPr/>
        </p:nvPicPr>
        <p:blipFill>
          <a:blip r:embed="rId3" cstate="print"/>
          <a:srcRect/>
          <a:stretch>
            <a:fillRect/>
          </a:stretch>
        </p:blipFill>
        <p:spPr bwMode="auto">
          <a:xfrm>
            <a:off x="4140200" y="1773238"/>
            <a:ext cx="2087563" cy="1244600"/>
          </a:xfrm>
          <a:prstGeom prst="rect">
            <a:avLst/>
          </a:prstGeom>
          <a:noFill/>
          <a:ln w="9525" algn="ctr">
            <a:noFill/>
            <a:miter lim="800000"/>
            <a:headEnd/>
            <a:tailEnd/>
          </a:ln>
          <a:effectLst/>
        </p:spPr>
      </p:pic>
      <p:sp>
        <p:nvSpPr>
          <p:cNvPr id="10245" name="Rectangle 5"/>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0247" name="Rectangle 7"/>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0249" name="Text Box 9"/>
          <p:cNvSpPr txBox="1">
            <a:spLocks noChangeArrowheads="1"/>
          </p:cNvSpPr>
          <p:nvPr/>
        </p:nvSpPr>
        <p:spPr bwMode="auto">
          <a:xfrm>
            <a:off x="611188" y="2708275"/>
            <a:ext cx="1079500" cy="304800"/>
          </a:xfrm>
          <a:prstGeom prst="rect">
            <a:avLst/>
          </a:prstGeom>
          <a:noFill/>
          <a:ln w="9525">
            <a:noFill/>
            <a:miter lim="800000"/>
            <a:headEnd/>
            <a:tailEnd/>
          </a:ln>
          <a:effectLst/>
        </p:spPr>
        <p:txBody>
          <a:bodyPr>
            <a:spAutoFit/>
          </a:bodyPr>
          <a:lstStyle/>
          <a:p>
            <a:pPr>
              <a:spcBef>
                <a:spcPct val="50000"/>
              </a:spcBef>
            </a:pPr>
            <a:r>
              <a:rPr lang="es-VE" sz="1400"/>
              <a:t>También:</a:t>
            </a:r>
            <a:endParaRPr lang="es-ES" sz="1400"/>
          </a:p>
        </p:txBody>
      </p:sp>
      <p:sp>
        <p:nvSpPr>
          <p:cNvPr id="10250" name="Rectangle 10"/>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0252" name="Rectangle 12"/>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0254" name="Text Box 14"/>
          <p:cNvSpPr txBox="1">
            <a:spLocks noChangeArrowheads="1"/>
          </p:cNvSpPr>
          <p:nvPr/>
        </p:nvSpPr>
        <p:spPr bwMode="auto">
          <a:xfrm>
            <a:off x="539750" y="3141663"/>
            <a:ext cx="7920038" cy="1314450"/>
          </a:xfrm>
          <a:prstGeom prst="rect">
            <a:avLst/>
          </a:prstGeom>
          <a:noFill/>
          <a:ln w="9525">
            <a:noFill/>
            <a:miter lim="800000"/>
            <a:headEnd/>
            <a:tailEnd/>
          </a:ln>
          <a:effectLst/>
        </p:spPr>
        <p:txBody>
          <a:bodyPr>
            <a:spAutoFit/>
          </a:bodyPr>
          <a:lstStyle/>
          <a:p>
            <a:pPr>
              <a:spcBef>
                <a:spcPct val="50000"/>
              </a:spcBef>
            </a:pPr>
            <a:r>
              <a:rPr lang="es-VE" sz="1600"/>
              <a:t>Estas formulas son ideales porque no se toma en cuenta el reparto desigual de velocidades del fluido, la contracción de la vena del fluido,  la rugosidad de la tubería, el estado del líquido y todos los factores no medibles que pueden afectar esta relación.  Para compensar este efecto se utiliza un coeficiente de descarga Cd, obtenido experimentalmente</a:t>
            </a:r>
            <a:r>
              <a:rPr lang="es-ES" sz="1600"/>
              <a:t>.</a:t>
            </a:r>
          </a:p>
        </p:txBody>
      </p:sp>
      <p:sp>
        <p:nvSpPr>
          <p:cNvPr id="10255" name="Rectangle 15"/>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0258" name="Rectangle 18"/>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0260" name="Rectangle 2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0268" name="Rectangle 28"/>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0267" name="Object 27"/>
          <p:cNvGraphicFramePr>
            <a:graphicFrameLocks noChangeAspect="1"/>
          </p:cNvGraphicFramePr>
          <p:nvPr/>
        </p:nvGraphicFramePr>
        <p:xfrm>
          <a:off x="755650" y="1916113"/>
          <a:ext cx="1728788" cy="504825"/>
        </p:xfrm>
        <a:graphic>
          <a:graphicData uri="http://schemas.openxmlformats.org/presentationml/2006/ole">
            <p:oleObj spid="_x0000_s10267" name="Ecuación" r:id="rId4" imgW="1167893" imgH="342751" progId="Equation.3">
              <p:embed/>
            </p:oleObj>
          </a:graphicData>
        </a:graphic>
      </p:graphicFrame>
      <p:sp>
        <p:nvSpPr>
          <p:cNvPr id="10270" name="Rectangle 30"/>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0269" name="Object 29"/>
          <p:cNvGraphicFramePr>
            <a:graphicFrameLocks noChangeAspect="1"/>
          </p:cNvGraphicFramePr>
          <p:nvPr/>
        </p:nvGraphicFramePr>
        <p:xfrm>
          <a:off x="1763713" y="2636838"/>
          <a:ext cx="1295400" cy="395287"/>
        </p:xfrm>
        <a:graphic>
          <a:graphicData uri="http://schemas.openxmlformats.org/presentationml/2006/ole">
            <p:oleObj spid="_x0000_s10269" name="Ecuación" r:id="rId5" imgW="609336" imgH="190417" progId="Equation.3">
              <p:embed/>
            </p:oleObj>
          </a:graphicData>
        </a:graphic>
      </p:graphicFrame>
      <p:sp>
        <p:nvSpPr>
          <p:cNvPr id="10272" name="Rectangle 32"/>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0271" name="Object 31"/>
          <p:cNvGraphicFramePr>
            <a:graphicFrameLocks noChangeAspect="1"/>
          </p:cNvGraphicFramePr>
          <p:nvPr/>
        </p:nvGraphicFramePr>
        <p:xfrm>
          <a:off x="971550" y="4508500"/>
          <a:ext cx="2663825" cy="690563"/>
        </p:xfrm>
        <a:graphic>
          <a:graphicData uri="http://schemas.openxmlformats.org/presentationml/2006/ole">
            <p:oleObj spid="_x0000_s10271" name="Ecuación" r:id="rId6" imgW="1320227" imgH="342751"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VE" sz="2800" i="1"/>
              <a:t>Medidores de flujo</a:t>
            </a:r>
            <a:endParaRPr lang="es-ES" sz="2800" i="1"/>
          </a:p>
        </p:txBody>
      </p:sp>
      <p:sp>
        <p:nvSpPr>
          <p:cNvPr id="11269" name="Rectangle 5"/>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1270" name="Rectangle 6"/>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1272" name="Rectangle 8"/>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1273" name="Rectangle 9"/>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1274" name="Text Box 10"/>
          <p:cNvSpPr txBox="1">
            <a:spLocks noChangeArrowheads="1"/>
          </p:cNvSpPr>
          <p:nvPr/>
        </p:nvSpPr>
        <p:spPr bwMode="auto">
          <a:xfrm>
            <a:off x="611188" y="1557338"/>
            <a:ext cx="7920037" cy="915987"/>
          </a:xfrm>
          <a:prstGeom prst="rect">
            <a:avLst/>
          </a:prstGeom>
          <a:noFill/>
          <a:ln w="9525">
            <a:noFill/>
            <a:miter lim="800000"/>
            <a:headEnd/>
            <a:tailEnd/>
          </a:ln>
          <a:effectLst/>
        </p:spPr>
        <p:txBody>
          <a:bodyPr>
            <a:spAutoFit/>
          </a:bodyPr>
          <a:lstStyle/>
          <a:p>
            <a:pPr>
              <a:spcBef>
                <a:spcPct val="50000"/>
              </a:spcBef>
            </a:pPr>
            <a:r>
              <a:rPr lang="es-VE"/>
              <a:t>El coeficiente de descarga se puede leer de tablas, donde se representa en función del número de Reynolds. Otra representación se hace en función del número de Reynolds y el coeficiente de caudal </a:t>
            </a:r>
            <a:r>
              <a:rPr lang="es-VE">
                <a:sym typeface="Symbol" pitchFamily="18" charset="2"/>
              </a:rPr>
              <a:t></a:t>
            </a:r>
            <a:r>
              <a:rPr lang="es-VE"/>
              <a:t>, que es igual a</a:t>
            </a:r>
            <a:endParaRPr lang="es-ES"/>
          </a:p>
        </p:txBody>
      </p:sp>
      <p:sp>
        <p:nvSpPr>
          <p:cNvPr id="11275" name="Rectangle 11"/>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1276" name="Rectangle 12"/>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1277" name="Rectangle 13"/>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1280" name="Rectangle 1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1283" name="Object 19"/>
          <p:cNvGraphicFramePr>
            <a:graphicFrameLocks noChangeAspect="1"/>
          </p:cNvGraphicFramePr>
          <p:nvPr/>
        </p:nvGraphicFramePr>
        <p:xfrm>
          <a:off x="755650" y="2781300"/>
          <a:ext cx="2663825" cy="690563"/>
        </p:xfrm>
        <a:graphic>
          <a:graphicData uri="http://schemas.openxmlformats.org/presentationml/2006/ole">
            <p:oleObj spid="_x0000_s11283" name="Ecuación" r:id="rId3" imgW="1320227" imgH="342751" progId="Equation.3">
              <p:embed/>
            </p:oleObj>
          </a:graphicData>
        </a:graphic>
      </p:graphicFrame>
      <p:sp>
        <p:nvSpPr>
          <p:cNvPr id="11285" name="Rectangle 2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1284" name="Object 20"/>
          <p:cNvGraphicFramePr>
            <a:graphicFrameLocks noChangeAspect="1"/>
          </p:cNvGraphicFramePr>
          <p:nvPr/>
        </p:nvGraphicFramePr>
        <p:xfrm>
          <a:off x="7667625" y="2133600"/>
          <a:ext cx="1008063" cy="366713"/>
        </p:xfrm>
        <a:graphic>
          <a:graphicData uri="http://schemas.openxmlformats.org/presentationml/2006/ole">
            <p:oleObj spid="_x0000_s11284" name="Ecuación" r:id="rId4" imgW="418918" imgH="152334" progId="Equation.3">
              <p:embed/>
            </p:oleObj>
          </a:graphicData>
        </a:graphic>
      </p:graphicFrame>
      <p:sp>
        <p:nvSpPr>
          <p:cNvPr id="11287" name="Rectangle 2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1286" name="Object 22"/>
          <p:cNvGraphicFramePr>
            <a:graphicFrameLocks noChangeAspect="1"/>
          </p:cNvGraphicFramePr>
          <p:nvPr/>
        </p:nvGraphicFramePr>
        <p:xfrm>
          <a:off x="5364163" y="2708275"/>
          <a:ext cx="2592387" cy="744538"/>
        </p:xfrm>
        <a:graphic>
          <a:graphicData uri="http://schemas.openxmlformats.org/presentationml/2006/ole">
            <p:oleObj spid="_x0000_s11286" name="Ecuación" r:id="rId5" imgW="1167893" imgH="342751" progId="Equation.3">
              <p:embed/>
            </p:oleObj>
          </a:graphicData>
        </a:graphic>
      </p:graphicFrame>
      <p:pic>
        <p:nvPicPr>
          <p:cNvPr id="11288" name="Picture 24"/>
          <p:cNvPicPr>
            <a:picLocks noChangeAspect="1" noChangeArrowheads="1"/>
          </p:cNvPicPr>
          <p:nvPr/>
        </p:nvPicPr>
        <p:blipFill>
          <a:blip r:embed="rId6" cstate="print"/>
          <a:srcRect/>
          <a:stretch>
            <a:fillRect/>
          </a:stretch>
        </p:blipFill>
        <p:spPr bwMode="auto">
          <a:xfrm>
            <a:off x="1187450" y="3500438"/>
            <a:ext cx="7058025" cy="27114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VE" sz="2800" i="1"/>
              <a:t>Medidores de flujo</a:t>
            </a:r>
            <a:endParaRPr lang="es-ES" sz="2800" i="1"/>
          </a:p>
        </p:txBody>
      </p:sp>
      <p:pic>
        <p:nvPicPr>
          <p:cNvPr id="12292" name="Picture 4"/>
          <p:cNvPicPr>
            <a:picLocks noChangeAspect="1" noChangeArrowheads="1"/>
          </p:cNvPicPr>
          <p:nvPr/>
        </p:nvPicPr>
        <p:blipFill>
          <a:blip r:embed="rId3" cstate="print"/>
          <a:srcRect/>
          <a:stretch>
            <a:fillRect/>
          </a:stretch>
        </p:blipFill>
        <p:spPr bwMode="auto">
          <a:xfrm>
            <a:off x="5795963" y="2565400"/>
            <a:ext cx="2087562" cy="1244600"/>
          </a:xfrm>
          <a:prstGeom prst="rect">
            <a:avLst/>
          </a:prstGeom>
          <a:noFill/>
          <a:ln w="9525" algn="ctr">
            <a:noFill/>
            <a:miter lim="800000"/>
            <a:headEnd/>
            <a:tailEnd/>
          </a:ln>
          <a:effectLst/>
        </p:spPr>
      </p:pic>
      <p:sp>
        <p:nvSpPr>
          <p:cNvPr id="12293" name="Rectangle 5"/>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2294" name="Rectangle 6"/>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2296" name="Rectangle 8"/>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2297" name="Rectangle 9"/>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2298" name="Text Box 10"/>
          <p:cNvSpPr txBox="1">
            <a:spLocks noChangeArrowheads="1"/>
          </p:cNvSpPr>
          <p:nvPr/>
        </p:nvSpPr>
        <p:spPr bwMode="auto">
          <a:xfrm>
            <a:off x="468313" y="1484313"/>
            <a:ext cx="7920037" cy="1190625"/>
          </a:xfrm>
          <a:prstGeom prst="rect">
            <a:avLst/>
          </a:prstGeom>
          <a:noFill/>
          <a:ln w="9525">
            <a:noFill/>
            <a:miter lim="800000"/>
            <a:headEnd/>
            <a:tailEnd/>
          </a:ln>
          <a:effectLst/>
        </p:spPr>
        <p:txBody>
          <a:bodyPr>
            <a:spAutoFit/>
          </a:bodyPr>
          <a:lstStyle/>
          <a:p>
            <a:pPr>
              <a:spcBef>
                <a:spcPct val="50000"/>
              </a:spcBef>
            </a:pPr>
            <a:r>
              <a:rPr lang="es-VE"/>
              <a:t>En el caso de fluidos compresibles, la densidad varía en toda la sección de la vena, ya que cambia la presión, la temperatura y el peso específico. Esto se corrige introduciendo un factor de expansión </a:t>
            </a:r>
            <a:r>
              <a:rPr lang="es-VE">
                <a:sym typeface="Symbol" pitchFamily="18" charset="2"/>
              </a:rPr>
              <a:t></a:t>
            </a:r>
            <a:r>
              <a:rPr lang="es-VE"/>
              <a:t> en la ecuación, y por lo tanto la expresión final es</a:t>
            </a:r>
            <a:r>
              <a:rPr lang="es-ES"/>
              <a:t>:</a:t>
            </a:r>
          </a:p>
        </p:txBody>
      </p:sp>
      <p:sp>
        <p:nvSpPr>
          <p:cNvPr id="12299" name="Rectangle 11"/>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2300" name="Rectangle 12"/>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2301" name="Rectangle 13"/>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2302" name="Rectangle 14"/>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2304" name="Rectangle 1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2306" name="Rectangle 18"/>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2309" name="Rectangle 21"/>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graphicFrame>
        <p:nvGraphicFramePr>
          <p:cNvPr id="12308" name="Object 20"/>
          <p:cNvGraphicFramePr>
            <a:graphicFrameLocks noChangeAspect="1"/>
          </p:cNvGraphicFramePr>
          <p:nvPr/>
        </p:nvGraphicFramePr>
        <p:xfrm>
          <a:off x="971550" y="2852738"/>
          <a:ext cx="3168650" cy="871537"/>
        </p:xfrm>
        <a:graphic>
          <a:graphicData uri="http://schemas.openxmlformats.org/presentationml/2006/ole">
            <p:oleObj spid="_x0000_s12308" name="Ecuación" r:id="rId4" imgW="1244600" imgH="342900" progId="Equation.3">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VE" sz="2800" i="1"/>
              <a:t>Medidores de flujo</a:t>
            </a:r>
            <a:endParaRPr lang="es-ES" sz="2800" i="1"/>
          </a:p>
        </p:txBody>
      </p:sp>
      <p:sp>
        <p:nvSpPr>
          <p:cNvPr id="13316" name="Rectangle 4"/>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3317" name="Rectangle 5"/>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3318" name="Rectangle 6"/>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3319" name="Rectangle 7"/>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3320" name="Text Box 8"/>
          <p:cNvSpPr txBox="1">
            <a:spLocks noChangeArrowheads="1"/>
          </p:cNvSpPr>
          <p:nvPr/>
        </p:nvSpPr>
        <p:spPr bwMode="auto">
          <a:xfrm>
            <a:off x="468313" y="1484313"/>
            <a:ext cx="7920037" cy="4211637"/>
          </a:xfrm>
          <a:prstGeom prst="rect">
            <a:avLst/>
          </a:prstGeom>
          <a:noFill/>
          <a:ln w="9525">
            <a:noFill/>
            <a:miter lim="800000"/>
            <a:headEnd/>
            <a:tailEnd/>
          </a:ln>
          <a:effectLst/>
        </p:spPr>
        <p:txBody>
          <a:bodyPr>
            <a:spAutoFit/>
          </a:bodyPr>
          <a:lstStyle/>
          <a:p>
            <a:pPr>
              <a:buFontTx/>
              <a:buChar char="•"/>
            </a:pPr>
            <a:r>
              <a:rPr lang="es-VE"/>
              <a:t>Los medidores de caudal por diferencia de presión ocasionan una pérdida permanente de presión, inferior a la ocasionada por la restricción, la cual, en caso de ser necesario, debe ser compensada para retornar a las condiciones originales del sistema. </a:t>
            </a:r>
          </a:p>
          <a:p>
            <a:pPr>
              <a:buFontTx/>
              <a:buChar char="•"/>
            </a:pPr>
            <a:endParaRPr lang="es-VE"/>
          </a:p>
          <a:p>
            <a:pPr>
              <a:buFontTx/>
              <a:buChar char="•"/>
            </a:pPr>
            <a:r>
              <a:rPr lang="es-VE"/>
              <a:t>Si el parámetro </a:t>
            </a:r>
            <a:r>
              <a:rPr lang="es-VE">
                <a:sym typeface="Symbol" pitchFamily="18" charset="2"/>
              </a:rPr>
              <a:t></a:t>
            </a:r>
            <a:r>
              <a:rPr lang="es-VE"/>
              <a:t>  es pequeño , la relación entre el diámetro del orificio o garganta es pequeño en comparación con el diámetro de la tubería. Esto genera mayor precisión de la lectura manométrica,  pero,  representa una mayor pérdida de presión por fricción  y puede producir una presión baja no deseada en la contracción, suficiente en algunos casos para que se liberen gases disueltos o se evapore líquido en este punto (cavitación).</a:t>
            </a:r>
          </a:p>
          <a:p>
            <a:pPr>
              <a:buFontTx/>
              <a:buChar char="•"/>
            </a:pPr>
            <a:endParaRPr lang="es-VE"/>
          </a:p>
          <a:p>
            <a:pPr>
              <a:buFontTx/>
              <a:buChar char="•"/>
            </a:pPr>
            <a:r>
              <a:rPr lang="es-VE"/>
              <a:t>Los accesorios como codos y válvulas producen perturbaciones en el flujo que afectan la medición, por ello se debe mantener una sección recta de alrededor de 5a 30D.</a:t>
            </a:r>
            <a:endParaRPr lang="es-ES"/>
          </a:p>
        </p:txBody>
      </p:sp>
      <p:sp>
        <p:nvSpPr>
          <p:cNvPr id="13321" name="Rectangle 9"/>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3322"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3323" name="Rectangle 11"/>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3324" name="Rectangle 12"/>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3325"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3326" name="Rectangle 14"/>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3327" name="Rectangle 15"/>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VE" sz="2800" i="1"/>
              <a:t>Placa orificio</a:t>
            </a:r>
            <a:endParaRPr lang="es-ES" sz="2800" i="1"/>
          </a:p>
        </p:txBody>
      </p:sp>
      <p:sp>
        <p:nvSpPr>
          <p:cNvPr id="14339"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4340"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4341"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4342"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4343" name="Text Box 7"/>
          <p:cNvSpPr txBox="1">
            <a:spLocks noChangeArrowheads="1"/>
          </p:cNvSpPr>
          <p:nvPr/>
        </p:nvSpPr>
        <p:spPr bwMode="auto">
          <a:xfrm>
            <a:off x="539750" y="4076700"/>
            <a:ext cx="8208963" cy="1558925"/>
          </a:xfrm>
          <a:prstGeom prst="rect">
            <a:avLst/>
          </a:prstGeom>
          <a:noFill/>
          <a:ln w="9525">
            <a:noFill/>
            <a:miter lim="800000"/>
            <a:headEnd/>
            <a:tailEnd/>
          </a:ln>
          <a:effectLst/>
        </p:spPr>
        <p:txBody>
          <a:bodyPr>
            <a:spAutoFit/>
          </a:bodyPr>
          <a:lstStyle/>
          <a:p>
            <a:r>
              <a:rPr lang="es-VE" sz="1600" i="1"/>
              <a:t>Calibración:</a:t>
            </a:r>
            <a:endParaRPr lang="es-VE" sz="1600"/>
          </a:p>
          <a:p>
            <a:r>
              <a:rPr lang="es-VE" sz="1600"/>
              <a:t>El  parámetro </a:t>
            </a:r>
            <a:r>
              <a:rPr lang="es-VE" sz="1600">
                <a:sym typeface="Symbol" pitchFamily="18" charset="2"/>
              </a:rPr>
              <a:t></a:t>
            </a:r>
            <a:r>
              <a:rPr lang="es-VE" sz="1600"/>
              <a:t>  se establece entre 0.2-0.7 para tuberías entre 2” y 3”.</a:t>
            </a:r>
          </a:p>
          <a:p>
            <a:r>
              <a:rPr lang="es-VE" sz="1600"/>
              <a:t>La pérdida permanente de presión es  aproximadamente por </a:t>
            </a:r>
            <a:r>
              <a:rPr lang="es-VE" sz="1600">
                <a:sym typeface="Symbol" pitchFamily="18" charset="2"/>
              </a:rPr>
              <a:t></a:t>
            </a:r>
            <a:r>
              <a:rPr lang="es-VE" sz="1600"/>
              <a:t>P</a:t>
            </a:r>
            <a:r>
              <a:rPr lang="es-VE" sz="1600" baseline="-25000"/>
              <a:t>perm</a:t>
            </a:r>
            <a:r>
              <a:rPr lang="es-VE" sz="1600"/>
              <a:t>=(1-</a:t>
            </a:r>
            <a:r>
              <a:rPr lang="es-VE" sz="1600">
                <a:sym typeface="Symbol" pitchFamily="18" charset="2"/>
              </a:rPr>
              <a:t></a:t>
            </a:r>
            <a:r>
              <a:rPr lang="es-VE" sz="1600" baseline="30000"/>
              <a:t>2</a:t>
            </a:r>
            <a:r>
              <a:rPr lang="es-VE" sz="1600"/>
              <a:t>) </a:t>
            </a:r>
            <a:r>
              <a:rPr lang="es-VE" sz="1600">
                <a:sym typeface="Symbol" pitchFamily="18" charset="2"/>
              </a:rPr>
              <a:t></a:t>
            </a:r>
            <a:r>
              <a:rPr lang="es-VE" sz="1600"/>
              <a:t>P, y se encuentra entre (0.51-0.96)% de la </a:t>
            </a:r>
            <a:r>
              <a:rPr lang="es-VE" sz="1600">
                <a:sym typeface="Symbol" pitchFamily="18" charset="2"/>
              </a:rPr>
              <a:t></a:t>
            </a:r>
            <a:r>
              <a:rPr lang="es-VE" sz="1600"/>
              <a:t>P causada por el orificio. Estas pérdidas disminuyen a medida que </a:t>
            </a:r>
            <a:r>
              <a:rPr lang="es-VE" sz="1600">
                <a:sym typeface="Symbol" pitchFamily="18" charset="2"/>
              </a:rPr>
              <a:t></a:t>
            </a:r>
            <a:r>
              <a:rPr lang="es-VE" sz="1600"/>
              <a:t> aumenta.</a:t>
            </a:r>
            <a:endParaRPr lang="es-VE" sz="1600" i="1"/>
          </a:p>
          <a:p>
            <a:endParaRPr lang="es-ES" sz="1600"/>
          </a:p>
        </p:txBody>
      </p:sp>
      <p:sp>
        <p:nvSpPr>
          <p:cNvPr id="14344" name="Rectangle 8"/>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4345"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4346"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4347"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4348"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4349"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4350"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14351" name="Picture 15"/>
          <p:cNvPicPr>
            <a:picLocks noChangeAspect="1" noChangeArrowheads="1"/>
          </p:cNvPicPr>
          <p:nvPr/>
        </p:nvPicPr>
        <p:blipFill>
          <a:blip r:embed="rId2" cstate="print"/>
          <a:srcRect/>
          <a:stretch>
            <a:fillRect/>
          </a:stretch>
        </p:blipFill>
        <p:spPr bwMode="auto">
          <a:xfrm>
            <a:off x="468313" y="1484313"/>
            <a:ext cx="4824412" cy="2400300"/>
          </a:xfrm>
          <a:prstGeom prst="rect">
            <a:avLst/>
          </a:prstGeom>
          <a:noFill/>
        </p:spPr>
      </p:pic>
      <p:sp>
        <p:nvSpPr>
          <p:cNvPr id="14352" name="Text Box 16"/>
          <p:cNvSpPr txBox="1">
            <a:spLocks noChangeArrowheads="1"/>
          </p:cNvSpPr>
          <p:nvPr/>
        </p:nvSpPr>
        <p:spPr bwMode="auto">
          <a:xfrm>
            <a:off x="5435600" y="1412875"/>
            <a:ext cx="3240088" cy="2781300"/>
          </a:xfrm>
          <a:prstGeom prst="rect">
            <a:avLst/>
          </a:prstGeom>
          <a:noFill/>
          <a:ln w="9525">
            <a:noFill/>
            <a:miter lim="800000"/>
            <a:headEnd/>
            <a:tailEnd/>
          </a:ln>
          <a:effectLst/>
        </p:spPr>
        <p:txBody>
          <a:bodyPr>
            <a:spAutoFit/>
          </a:bodyPr>
          <a:lstStyle/>
          <a:p>
            <a:r>
              <a:rPr lang="es-VE" sz="1600"/>
              <a:t>Exactitud 2-3%Vm</a:t>
            </a:r>
          </a:p>
          <a:p>
            <a:endParaRPr lang="es-VE" sz="1600" i="1"/>
          </a:p>
          <a:p>
            <a:r>
              <a:rPr lang="es-VE" sz="1600" i="1">
                <a:solidFill>
                  <a:schemeClr val="accent1"/>
                </a:solidFill>
              </a:rPr>
              <a:t>Requerimientos:</a:t>
            </a:r>
            <a:endParaRPr lang="es-VE" sz="1600">
              <a:solidFill>
                <a:schemeClr val="accent1"/>
              </a:solidFill>
            </a:endParaRPr>
          </a:p>
          <a:p>
            <a:r>
              <a:rPr lang="es-VE" sz="1600"/>
              <a:t>Espesor aprox. 1/8”. Se utiliza en régimen turbulento Re&gt;20000</a:t>
            </a:r>
          </a:p>
          <a:p>
            <a:endParaRPr lang="es-VE" sz="1600"/>
          </a:p>
          <a:p>
            <a:r>
              <a:rPr lang="es-VE" sz="1600"/>
              <a:t>La relación  Qmax/Qmin &lt; 3</a:t>
            </a:r>
          </a:p>
          <a:p>
            <a:endParaRPr lang="es-VE" sz="1600"/>
          </a:p>
          <a:p>
            <a:r>
              <a:rPr lang="es-VE" sz="1600"/>
              <a:t>No se deben utilizar con fluidos abrasivos o que arrastren partículas sólidas.</a:t>
            </a:r>
            <a:endParaRPr lang="es-ES"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s-VE" sz="2800" i="1"/>
              <a:t>Placa orificio</a:t>
            </a:r>
            <a:endParaRPr lang="es-ES" sz="2800" i="1"/>
          </a:p>
        </p:txBody>
      </p:sp>
      <p:sp>
        <p:nvSpPr>
          <p:cNvPr id="17411"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7412"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7413"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7414"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7416" name="Rectangle 8"/>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7417"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7418"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7419"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7420"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7421"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7422"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sp>
        <p:nvSpPr>
          <p:cNvPr id="17425" name="Text Box 17"/>
          <p:cNvSpPr txBox="1">
            <a:spLocks noChangeArrowheads="1"/>
          </p:cNvSpPr>
          <p:nvPr/>
        </p:nvSpPr>
        <p:spPr bwMode="auto">
          <a:xfrm>
            <a:off x="755650" y="1700213"/>
            <a:ext cx="7416800" cy="3800475"/>
          </a:xfrm>
          <a:prstGeom prst="rect">
            <a:avLst/>
          </a:prstGeom>
          <a:noFill/>
          <a:ln w="9525" algn="ctr">
            <a:noFill/>
            <a:miter lim="800000"/>
            <a:headEnd/>
            <a:tailEnd/>
          </a:ln>
          <a:effectLst/>
        </p:spPr>
        <p:txBody>
          <a:bodyPr>
            <a:spAutoFit/>
          </a:bodyPr>
          <a:lstStyle/>
          <a:p>
            <a:pPr indent="360363" algn="just" defTabSz="357188">
              <a:lnSpc>
                <a:spcPct val="95000"/>
              </a:lnSpc>
              <a:tabLst>
                <a:tab pos="360363" algn="l"/>
              </a:tabLst>
            </a:pPr>
            <a:r>
              <a:rPr lang="es-VE" sz="1600" i="1">
                <a:solidFill>
                  <a:schemeClr val="accent1"/>
                </a:solidFill>
              </a:rPr>
              <a:t>Tipos de tomas:</a:t>
            </a:r>
            <a:endParaRPr lang="es-ES" sz="1600" i="1">
              <a:solidFill>
                <a:schemeClr val="accent1"/>
              </a:solidFill>
            </a:endParaRPr>
          </a:p>
          <a:p>
            <a:pPr indent="360363" algn="just" defTabSz="357188">
              <a:lnSpc>
                <a:spcPct val="95000"/>
              </a:lnSpc>
              <a:buFontTx/>
              <a:buChar char="•"/>
              <a:tabLst>
                <a:tab pos="360363" algn="l"/>
              </a:tabLst>
            </a:pPr>
            <a:r>
              <a:rPr lang="es-ES" sz="1600" i="1"/>
              <a:t>Tomas de Esquina:</a:t>
            </a:r>
            <a:r>
              <a:rPr lang="es-ES" sz="1600"/>
              <a:t> Los orificios estáticos se perforan uno corriente 	arriba 	y otro corriente abajo de la brida haciendo que las aberturas 	queden tan cerca como sea posible de la placa orificio.</a:t>
            </a:r>
          </a:p>
          <a:p>
            <a:pPr indent="360363" algn="just" defTabSz="357188">
              <a:lnSpc>
                <a:spcPct val="95000"/>
              </a:lnSpc>
              <a:buFontTx/>
              <a:buChar char="•"/>
              <a:tabLst>
                <a:tab pos="360363" algn="l"/>
              </a:tabLst>
            </a:pPr>
            <a:r>
              <a:rPr lang="es-ES" sz="1600" i="1"/>
              <a:t>Tomas de Radio</a:t>
            </a:r>
            <a:r>
              <a:rPr lang="es-ES" sz="1600"/>
              <a:t>: Los orificios estáticos se localizan a un diámetro de 	tubería corriente arriba y a ½ diámetro de tubería corriente abajo con 	relación a  la placa.</a:t>
            </a:r>
          </a:p>
          <a:p>
            <a:pPr indent="360363" algn="just" defTabSz="357188">
              <a:lnSpc>
                <a:spcPct val="95000"/>
              </a:lnSpc>
              <a:buFontTx/>
              <a:buChar char="•"/>
              <a:tabLst>
                <a:tab pos="360363" algn="l"/>
              </a:tabLst>
            </a:pPr>
            <a:r>
              <a:rPr lang="es-ES" sz="1600" i="1"/>
              <a:t>Tomas de Tubería:</a:t>
            </a:r>
            <a:r>
              <a:rPr lang="es-ES" sz="1600"/>
              <a:t> Los orificios estáticos se localizan a 2½ diámetros 	de 	tubería corriente arriba y a 8 diámetros de tubería corriente abajo 	con relación a la placa.</a:t>
            </a:r>
          </a:p>
          <a:p>
            <a:pPr indent="360363" algn="just" defTabSz="357188">
              <a:lnSpc>
                <a:spcPct val="95000"/>
              </a:lnSpc>
              <a:buFontTx/>
              <a:buChar char="•"/>
              <a:tabLst>
                <a:tab pos="360363" algn="l"/>
              </a:tabLst>
            </a:pPr>
            <a:r>
              <a:rPr lang="es-ES" sz="1600" i="1"/>
              <a:t>Tomas de Brida</a:t>
            </a:r>
            <a:r>
              <a:rPr lang="es-ES" sz="1600"/>
              <a:t>: Los orificios estáticos se ubican a 25.4 mm (1 in.) 	corriente arriba y a 25.4 mm (1 in.) corriente abajo con relación a  la 	placa.</a:t>
            </a:r>
          </a:p>
          <a:p>
            <a:pPr indent="360363" algn="just" defTabSz="357188">
              <a:lnSpc>
                <a:spcPct val="95000"/>
              </a:lnSpc>
              <a:buFontTx/>
              <a:buChar char="•"/>
              <a:tabLst>
                <a:tab pos="360363" algn="l"/>
              </a:tabLst>
            </a:pPr>
            <a:r>
              <a:rPr lang="es-ES" sz="1600" i="1">
                <a:latin typeface="Tahoma" pitchFamily="34" charset="0"/>
              </a:rPr>
              <a:t>Tomas de Vena Contracta:</a:t>
            </a:r>
            <a:r>
              <a:rPr lang="es-ES" sz="1600">
                <a:latin typeface="Tahoma" pitchFamily="34" charset="0"/>
              </a:rPr>
              <a:t> El orifico estático corriente arriba queda 	entre ½ y 2 diámetros de tubería desde la placa. La toma corriente 	abajo se localiza en la posición de presión mínima.</a:t>
            </a:r>
          </a:p>
          <a:p>
            <a:pPr indent="360363" algn="just" defTabSz="357188">
              <a:lnSpc>
                <a:spcPct val="95000"/>
              </a:lnSpc>
              <a:tabLst>
                <a:tab pos="360363" algn="l"/>
              </a:tabLst>
            </a:pPr>
            <a:endParaRPr lang="es-E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s-VE" sz="2800" i="1"/>
              <a:t>Placa orificio</a:t>
            </a:r>
            <a:endParaRPr lang="es-ES" sz="2800" i="1"/>
          </a:p>
        </p:txBody>
      </p:sp>
      <p:sp>
        <p:nvSpPr>
          <p:cNvPr id="15363" name="Rectangle 3"/>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s-MX"/>
          </a:p>
        </p:txBody>
      </p:sp>
      <p:sp>
        <p:nvSpPr>
          <p:cNvPr id="15364" name="Rectangle 4"/>
          <p:cNvSpPr>
            <a:spLocks noChangeArrowheads="1"/>
          </p:cNvSpPr>
          <p:nvPr/>
        </p:nvSpPr>
        <p:spPr bwMode="auto">
          <a:xfrm>
            <a:off x="0" y="3290888"/>
            <a:ext cx="9144000" cy="0"/>
          </a:xfrm>
          <a:prstGeom prst="rect">
            <a:avLst/>
          </a:prstGeom>
          <a:noFill/>
          <a:ln w="9525">
            <a:noFill/>
            <a:miter lim="800000"/>
            <a:headEnd/>
            <a:tailEnd/>
          </a:ln>
          <a:effectLst/>
        </p:spPr>
        <p:txBody>
          <a:bodyPr wrap="none" anchor="ctr">
            <a:spAutoFit/>
          </a:bodyPr>
          <a:lstStyle/>
          <a:p>
            <a:endParaRPr lang="es-MX"/>
          </a:p>
        </p:txBody>
      </p:sp>
      <p:sp>
        <p:nvSpPr>
          <p:cNvPr id="15365" name="Rectangle 5"/>
          <p:cNvSpPr>
            <a:spLocks noChangeArrowheads="1"/>
          </p:cNvSpPr>
          <p:nvPr/>
        </p:nvSpPr>
        <p:spPr bwMode="auto">
          <a:xfrm>
            <a:off x="0" y="3367088"/>
            <a:ext cx="9144000" cy="0"/>
          </a:xfrm>
          <a:prstGeom prst="rect">
            <a:avLst/>
          </a:prstGeom>
          <a:noFill/>
          <a:ln w="9525">
            <a:noFill/>
            <a:miter lim="800000"/>
            <a:headEnd/>
            <a:tailEnd/>
          </a:ln>
          <a:effectLst/>
        </p:spPr>
        <p:txBody>
          <a:bodyPr wrap="none" anchor="ctr">
            <a:spAutoFit/>
          </a:bodyPr>
          <a:lstStyle/>
          <a:p>
            <a:endParaRPr lang="es-MX"/>
          </a:p>
        </p:txBody>
      </p:sp>
      <p:sp>
        <p:nvSpPr>
          <p:cNvPr id="15366" name="Rectangle 6"/>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es-MX"/>
          </a:p>
        </p:txBody>
      </p:sp>
      <p:sp>
        <p:nvSpPr>
          <p:cNvPr id="15367" name="Text Box 7"/>
          <p:cNvSpPr txBox="1">
            <a:spLocks noChangeArrowheads="1"/>
          </p:cNvSpPr>
          <p:nvPr/>
        </p:nvSpPr>
        <p:spPr bwMode="auto">
          <a:xfrm>
            <a:off x="539750" y="3789363"/>
            <a:ext cx="8208963" cy="2047875"/>
          </a:xfrm>
          <a:prstGeom prst="rect">
            <a:avLst/>
          </a:prstGeom>
          <a:noFill/>
          <a:ln w="9525">
            <a:noFill/>
            <a:miter lim="800000"/>
            <a:headEnd/>
            <a:tailEnd/>
          </a:ln>
          <a:effectLst/>
        </p:spPr>
        <p:txBody>
          <a:bodyPr>
            <a:spAutoFit/>
          </a:bodyPr>
          <a:lstStyle/>
          <a:p>
            <a:r>
              <a:rPr lang="es-VE" sz="1600" i="1">
                <a:solidFill>
                  <a:schemeClr val="accent1"/>
                </a:solidFill>
              </a:rPr>
              <a:t>Desventajas:</a:t>
            </a:r>
            <a:endParaRPr lang="es-VE" sz="1600">
              <a:solidFill>
                <a:schemeClr val="accent1"/>
              </a:solidFill>
            </a:endParaRPr>
          </a:p>
          <a:p>
            <a:r>
              <a:rPr lang="es-VE" sz="1600"/>
              <a:t>El coeficiente de descarga puede cambiar con el tiempo debido al desgaste y la acumulación de suciedad.</a:t>
            </a:r>
          </a:p>
          <a:p>
            <a:r>
              <a:rPr lang="es-VE" sz="1600"/>
              <a:t>Se puede obstruir y reducir el diámetro del orificio. Para evitar esto se utilizan orificios excéntricos y segmentales</a:t>
            </a:r>
            <a:endParaRPr lang="es-VE" sz="1600" i="1"/>
          </a:p>
          <a:p>
            <a:r>
              <a:rPr lang="es-VE" sz="1600" i="1">
                <a:solidFill>
                  <a:schemeClr val="accent1"/>
                </a:solidFill>
              </a:rPr>
              <a:t>Ventajas:</a:t>
            </a:r>
            <a:endParaRPr lang="es-VE" sz="1600">
              <a:solidFill>
                <a:schemeClr val="accent1"/>
              </a:solidFill>
            </a:endParaRPr>
          </a:p>
          <a:p>
            <a:r>
              <a:rPr lang="es-VE" sz="1600"/>
              <a:t>Es económico.</a:t>
            </a:r>
          </a:p>
          <a:p>
            <a:r>
              <a:rPr lang="es-VE" sz="1600"/>
              <a:t>El 50% de los medidores de caudal utilizados en la industria son  P.O.</a:t>
            </a:r>
            <a:r>
              <a:rPr lang="es-ES" sz="1600"/>
              <a:t> </a:t>
            </a:r>
          </a:p>
        </p:txBody>
      </p:sp>
      <p:sp>
        <p:nvSpPr>
          <p:cNvPr id="15368" name="Rectangle 8"/>
          <p:cNvSpPr>
            <a:spLocks noChangeArrowheads="1"/>
          </p:cNvSpPr>
          <p:nvPr/>
        </p:nvSpPr>
        <p:spPr bwMode="auto">
          <a:xfrm>
            <a:off x="0" y="3333750"/>
            <a:ext cx="9144000" cy="0"/>
          </a:xfrm>
          <a:prstGeom prst="rect">
            <a:avLst/>
          </a:prstGeom>
          <a:noFill/>
          <a:ln w="9525">
            <a:noFill/>
            <a:miter lim="800000"/>
            <a:headEnd/>
            <a:tailEnd/>
          </a:ln>
          <a:effectLst/>
        </p:spPr>
        <p:txBody>
          <a:bodyPr wrap="none" anchor="ctr">
            <a:spAutoFit/>
          </a:bodyPr>
          <a:lstStyle/>
          <a:p>
            <a:endParaRPr lang="es-MX"/>
          </a:p>
        </p:txBody>
      </p:sp>
      <p:sp>
        <p:nvSpPr>
          <p:cNvPr id="15369" name="Rectangle 9"/>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5370" name="Rectangle 10"/>
          <p:cNvSpPr>
            <a:spLocks noChangeArrowheads="1"/>
          </p:cNvSpPr>
          <p:nvPr/>
        </p:nvSpPr>
        <p:spPr bwMode="auto">
          <a:xfrm>
            <a:off x="0" y="3286125"/>
            <a:ext cx="9144000" cy="0"/>
          </a:xfrm>
          <a:prstGeom prst="rect">
            <a:avLst/>
          </a:prstGeom>
          <a:noFill/>
          <a:ln w="9525">
            <a:noFill/>
            <a:miter lim="800000"/>
            <a:headEnd/>
            <a:tailEnd/>
          </a:ln>
          <a:effectLst/>
        </p:spPr>
        <p:txBody>
          <a:bodyPr wrap="none" anchor="ctr">
            <a:spAutoFit/>
          </a:bodyPr>
          <a:lstStyle/>
          <a:p>
            <a:endParaRPr lang="es-MX"/>
          </a:p>
        </p:txBody>
      </p:sp>
      <p:sp>
        <p:nvSpPr>
          <p:cNvPr id="15371" name="Rectangle 11"/>
          <p:cNvSpPr>
            <a:spLocks noChangeArrowheads="1"/>
          </p:cNvSpPr>
          <p:nvPr/>
        </p:nvSpPr>
        <p:spPr bwMode="auto">
          <a:xfrm>
            <a:off x="-2628900" y="3716338"/>
            <a:ext cx="9144000" cy="0"/>
          </a:xfrm>
          <a:prstGeom prst="rect">
            <a:avLst/>
          </a:prstGeom>
          <a:noFill/>
          <a:ln w="9525">
            <a:noFill/>
            <a:miter lim="800000"/>
            <a:headEnd/>
            <a:tailEnd/>
          </a:ln>
          <a:effectLst/>
        </p:spPr>
        <p:txBody>
          <a:bodyPr wrap="none" anchor="ctr">
            <a:spAutoFit/>
          </a:bodyPr>
          <a:lstStyle/>
          <a:p>
            <a:endParaRPr lang="es-MX"/>
          </a:p>
        </p:txBody>
      </p:sp>
      <p:sp>
        <p:nvSpPr>
          <p:cNvPr id="15372"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s-MX"/>
          </a:p>
        </p:txBody>
      </p:sp>
      <p:sp>
        <p:nvSpPr>
          <p:cNvPr id="15373" name="Rectangle 13"/>
          <p:cNvSpPr>
            <a:spLocks noChangeArrowheads="1"/>
          </p:cNvSpPr>
          <p:nvPr/>
        </p:nvSpPr>
        <p:spPr bwMode="auto">
          <a:xfrm>
            <a:off x="0" y="3267075"/>
            <a:ext cx="9144000" cy="0"/>
          </a:xfrm>
          <a:prstGeom prst="rect">
            <a:avLst/>
          </a:prstGeom>
          <a:noFill/>
          <a:ln w="9525">
            <a:noFill/>
            <a:miter lim="800000"/>
            <a:headEnd/>
            <a:tailEnd/>
          </a:ln>
          <a:effectLst/>
        </p:spPr>
        <p:txBody>
          <a:bodyPr wrap="none" anchor="ctr">
            <a:spAutoFit/>
          </a:bodyPr>
          <a:lstStyle/>
          <a:p>
            <a:endParaRPr lang="es-MX"/>
          </a:p>
        </p:txBody>
      </p:sp>
      <p:sp>
        <p:nvSpPr>
          <p:cNvPr id="15374" name="Rectangle 14"/>
          <p:cNvSpPr>
            <a:spLocks noChangeArrowheads="1"/>
          </p:cNvSpPr>
          <p:nvPr/>
        </p:nvSpPr>
        <p:spPr bwMode="auto">
          <a:xfrm>
            <a:off x="0" y="3271838"/>
            <a:ext cx="9144000" cy="0"/>
          </a:xfrm>
          <a:prstGeom prst="rect">
            <a:avLst/>
          </a:prstGeom>
          <a:noFill/>
          <a:ln w="9525">
            <a:noFill/>
            <a:miter lim="800000"/>
            <a:headEnd/>
            <a:tailEnd/>
          </a:ln>
          <a:effectLst/>
        </p:spPr>
        <p:txBody>
          <a:bodyPr wrap="none" anchor="ctr">
            <a:spAutoFit/>
          </a:bodyPr>
          <a:lstStyle/>
          <a:p>
            <a:endParaRPr lang="es-MX"/>
          </a:p>
        </p:txBody>
      </p:sp>
      <p:pic>
        <p:nvPicPr>
          <p:cNvPr id="15383" name="Picture 23"/>
          <p:cNvPicPr>
            <a:picLocks noChangeAspect="1" noChangeArrowheads="1"/>
          </p:cNvPicPr>
          <p:nvPr/>
        </p:nvPicPr>
        <p:blipFill>
          <a:blip r:embed="rId2" cstate="print"/>
          <a:srcRect/>
          <a:stretch>
            <a:fillRect/>
          </a:stretch>
        </p:blipFill>
        <p:spPr bwMode="auto">
          <a:xfrm>
            <a:off x="2051050" y="1412875"/>
            <a:ext cx="4321175" cy="2108200"/>
          </a:xfrm>
          <a:prstGeom prst="rect">
            <a:avLst/>
          </a:prstGeom>
          <a:noFill/>
          <a:ln w="9525" algn="ctr">
            <a:noFill/>
            <a:miter lim="800000"/>
            <a:headEnd/>
            <a:tailEnd/>
          </a:ln>
          <a:effectLst/>
        </p:spPr>
      </p:pic>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Radial</Template>
  <TotalTime>84</TotalTime>
  <Words>1738</Words>
  <Application>Microsoft Office PowerPoint</Application>
  <PresentationFormat>Presentación en pantalla (4:3)</PresentationFormat>
  <Paragraphs>177</Paragraphs>
  <Slides>22</Slides>
  <Notes>0</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1</vt:i4>
      </vt:variant>
      <vt:variant>
        <vt:lpstr>Títulos de diapositiva</vt:lpstr>
      </vt:variant>
      <vt:variant>
        <vt:i4>22</vt:i4>
      </vt:variant>
    </vt:vector>
  </HeadingPairs>
  <TitlesOfParts>
    <vt:vector size="31" baseType="lpstr">
      <vt:lpstr>Arial</vt:lpstr>
      <vt:lpstr>Times New Roman</vt:lpstr>
      <vt:lpstr>Wingdings</vt:lpstr>
      <vt:lpstr>Arial Black</vt:lpstr>
      <vt:lpstr>Symbol</vt:lpstr>
      <vt:lpstr>Tahoma</vt:lpstr>
      <vt:lpstr>Lydian BT</vt:lpstr>
      <vt:lpstr>Radial</vt:lpstr>
      <vt:lpstr>Microsoft Editor de ecuaciones 3.0</vt:lpstr>
      <vt:lpstr>Medidores de flujo</vt:lpstr>
      <vt:lpstr>Medidores de flujo</vt:lpstr>
      <vt:lpstr>Medidores de flujo</vt:lpstr>
      <vt:lpstr>Medidores de flujo</vt:lpstr>
      <vt:lpstr>Medidores de flujo</vt:lpstr>
      <vt:lpstr>Medidores de flujo</vt:lpstr>
      <vt:lpstr>Placa orificio</vt:lpstr>
      <vt:lpstr>Placa orificio</vt:lpstr>
      <vt:lpstr>Placa orificio</vt:lpstr>
      <vt:lpstr>Tobera</vt:lpstr>
      <vt:lpstr>Tubo venturi</vt:lpstr>
      <vt:lpstr>Tubo Venturi vs Placa Orificio</vt:lpstr>
      <vt:lpstr>Tubo Venturi vs Placa Orificio</vt:lpstr>
      <vt:lpstr>Medidor de desplazamiento positivo </vt:lpstr>
      <vt:lpstr>Diapositiva 15</vt:lpstr>
      <vt:lpstr>Diapositiva 16</vt:lpstr>
      <vt:lpstr>Diapositiva 17</vt:lpstr>
      <vt:lpstr>Diapositiva 18</vt:lpstr>
      <vt:lpstr>Diapositiva 19</vt:lpstr>
      <vt:lpstr>Diapositiva 20</vt:lpstr>
      <vt:lpstr>Diapositiva 21</vt:lpstr>
      <vt:lpstr>Diapositiva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Medidores de flujo</dc:title>
  <dc:creator>Usuario</dc:creator>
  <cp:lastModifiedBy>Antonio Valiente Barderas</cp:lastModifiedBy>
  <cp:revision>23</cp:revision>
  <dcterms:created xsi:type="dcterms:W3CDTF">2007-03-20T05:33:37Z</dcterms:created>
  <dcterms:modified xsi:type="dcterms:W3CDTF">2011-08-30T17:37:41Z</dcterms:modified>
</cp:coreProperties>
</file>