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8" r:id="rId4"/>
    <p:sldId id="257" r:id="rId5"/>
    <p:sldId id="259" r:id="rId6"/>
    <p:sldId id="282" r:id="rId7"/>
    <p:sldId id="260" r:id="rId8"/>
    <p:sldId id="271" r:id="rId9"/>
    <p:sldId id="272" r:id="rId10"/>
    <p:sldId id="273" r:id="rId11"/>
    <p:sldId id="261" r:id="rId12"/>
    <p:sldId id="283" r:id="rId13"/>
    <p:sldId id="262" r:id="rId14"/>
    <p:sldId id="264" r:id="rId15"/>
    <p:sldId id="300" r:id="rId16"/>
    <p:sldId id="301" r:id="rId17"/>
    <p:sldId id="302" r:id="rId18"/>
    <p:sldId id="303" r:id="rId19"/>
    <p:sldId id="289" r:id="rId20"/>
    <p:sldId id="279" r:id="rId21"/>
    <p:sldId id="265" r:id="rId22"/>
    <p:sldId id="267" r:id="rId23"/>
    <p:sldId id="270" r:id="rId24"/>
    <p:sldId id="268" r:id="rId25"/>
    <p:sldId id="281" r:id="rId26"/>
    <p:sldId id="274" r:id="rId27"/>
    <p:sldId id="290" r:id="rId28"/>
    <p:sldId id="291" r:id="rId29"/>
    <p:sldId id="292" r:id="rId30"/>
    <p:sldId id="276" r:id="rId31"/>
    <p:sldId id="284" r:id="rId32"/>
    <p:sldId id="294" r:id="rId33"/>
    <p:sldId id="295" r:id="rId34"/>
    <p:sldId id="280" r:id="rId35"/>
    <p:sldId id="285" r:id="rId36"/>
    <p:sldId id="296" r:id="rId37"/>
    <p:sldId id="278" r:id="rId38"/>
    <p:sldId id="286" r:id="rId39"/>
    <p:sldId id="277" r:id="rId40"/>
    <p:sldId id="297" r:id="rId41"/>
    <p:sldId id="298" r:id="rId42"/>
    <p:sldId id="287" r:id="rId43"/>
    <p:sldId id="269" r:id="rId44"/>
    <p:sldId id="299" r:id="rId45"/>
    <p:sldId id="263" r:id="rId46"/>
    <p:sldId id="304" r:id="rId47"/>
    <p:sldId id="275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8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39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84D2-FC2C-4ACA-BE83-6468768458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8EA4-8AF6-4E72-9FB7-35D7587587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AF1891-FC04-4381-A085-09D78C3B0915}" type="datetimeFigureOut">
              <a:rPr lang="es-ES" smtClean="0"/>
              <a:pPr/>
              <a:t>01/12/2021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5F10AA-EB0E-46FE-957E-65AE17C243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explore.do?structureId=7D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0.wmf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2.png"/><Relationship Id="rId9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9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6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Modelo de </a:t>
            </a:r>
            <a:r>
              <a:rPr lang="es-MX" sz="32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Michaelis-Menten</a:t>
            </a:r>
            <a:endParaRPr lang="es-MX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dirty="0">
                <a:latin typeface="Comic Sans MS" pitchFamily="66" charset="0"/>
              </a:rPr>
              <a:t>Catálisis Enzimática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214290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d[P]/</a:t>
            </a:r>
            <a:r>
              <a:rPr lang="es-MX" sz="2400" dirty="0" err="1">
                <a:latin typeface="Comic Sans MS" pitchFamily="66" charset="0"/>
              </a:rPr>
              <a:t>dt</a:t>
            </a:r>
            <a:r>
              <a:rPr lang="es-MX" sz="2400" dirty="0">
                <a:latin typeface="Comic Sans MS" pitchFamily="66" charset="0"/>
              </a:rPr>
              <a:t> o V</a:t>
            </a:r>
            <a:r>
              <a:rPr lang="es-MX" sz="2400" baseline="-25000" dirty="0">
                <a:latin typeface="Comic Sans MS" pitchFamily="66" charset="0"/>
              </a:rPr>
              <a:t>0</a:t>
            </a:r>
            <a:r>
              <a:rPr lang="es-MX" sz="2400" dirty="0">
                <a:latin typeface="Comic Sans MS" pitchFamily="66" charset="0"/>
              </a:rPr>
              <a:t> es la velocidad de producción de producto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k</a:t>
            </a:r>
            <a:r>
              <a:rPr lang="es-MX" sz="2400" baseline="-25000" dirty="0">
                <a:latin typeface="Comic Sans MS" pitchFamily="66" charset="0"/>
              </a:rPr>
              <a:t>2</a:t>
            </a:r>
            <a:r>
              <a:rPr lang="es-MX" sz="2400" dirty="0">
                <a:latin typeface="Comic Sans MS" pitchFamily="66" charset="0"/>
              </a:rPr>
              <a:t>[E</a:t>
            </a:r>
            <a:r>
              <a:rPr lang="es-MX" sz="2400" baseline="-25000" dirty="0">
                <a:latin typeface="Comic Sans MS" pitchFamily="66" charset="0"/>
              </a:rPr>
              <a:t>0</a:t>
            </a:r>
            <a:r>
              <a:rPr lang="es-MX" sz="2400" dirty="0">
                <a:latin typeface="Comic Sans MS" pitchFamily="66" charset="0"/>
              </a:rPr>
              <a:t>] o </a:t>
            </a:r>
            <a:r>
              <a:rPr lang="es-MX" sz="2400" dirty="0" err="1">
                <a:latin typeface="Comic Sans MS" pitchFamily="66" charset="0"/>
              </a:rPr>
              <a:t>V</a:t>
            </a:r>
            <a:r>
              <a:rPr lang="es-MX" sz="2400" baseline="-25000" dirty="0" err="1">
                <a:latin typeface="Comic Sans MS" pitchFamily="66" charset="0"/>
              </a:rPr>
              <a:t>max</a:t>
            </a:r>
            <a:r>
              <a:rPr lang="es-MX" sz="2400" dirty="0">
                <a:latin typeface="Comic Sans MS" pitchFamily="66" charset="0"/>
              </a:rPr>
              <a:t> es la </a:t>
            </a:r>
            <a:r>
              <a:rPr lang="es-MX" sz="2400" i="1" dirty="0">
                <a:latin typeface="Comic Sans MS" pitchFamily="66" charset="0"/>
              </a:rPr>
              <a:t>velocidad máxima</a:t>
            </a:r>
            <a:r>
              <a:rPr lang="es-MX" sz="2400" dirty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k</a:t>
            </a:r>
            <a:r>
              <a:rPr lang="es-MX" sz="2400" baseline="-25000" dirty="0">
                <a:latin typeface="Comic Sans MS" pitchFamily="66" charset="0"/>
              </a:rPr>
              <a:t>2</a:t>
            </a:r>
            <a:r>
              <a:rPr lang="es-MX" sz="2400" dirty="0">
                <a:latin typeface="Comic Sans MS" pitchFamily="66" charset="0"/>
              </a:rPr>
              <a:t> es frecuentemente llamada </a:t>
            </a:r>
            <a:r>
              <a:rPr lang="es-MX" sz="2400" dirty="0" err="1">
                <a:latin typeface="Comic Sans MS" pitchFamily="66" charset="0"/>
              </a:rPr>
              <a:t>k</a:t>
            </a:r>
            <a:r>
              <a:rPr lang="es-MX" sz="2400" baseline="-25000" dirty="0" err="1">
                <a:latin typeface="Comic Sans MS" pitchFamily="66" charset="0"/>
              </a:rPr>
              <a:t>cat</a:t>
            </a:r>
            <a:endParaRPr lang="es-MX" sz="2400" dirty="0">
              <a:latin typeface="Comic Sans MS" pitchFamily="66" charset="0"/>
            </a:endParaRP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Notar </a:t>
            </a:r>
            <a:r>
              <a:rPr lang="es-MX" sz="2400">
                <a:latin typeface="Comic Sans MS" pitchFamily="66" charset="0"/>
              </a:rPr>
              <a:t>que si [</a:t>
            </a:r>
            <a:r>
              <a:rPr lang="es-MX" sz="2400" dirty="0">
                <a:latin typeface="Comic Sans MS" pitchFamily="66" charset="0"/>
              </a:rPr>
              <a:t>S] es grande comparada con 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, [S]/(K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 + [S]) tiende a 1. La velocidad de formación de producto es igual a k</a:t>
            </a:r>
            <a:r>
              <a:rPr lang="es-MX" sz="2400" baseline="-25000" dirty="0">
                <a:latin typeface="Comic Sans MS" pitchFamily="66" charset="0"/>
              </a:rPr>
              <a:t>2</a:t>
            </a:r>
            <a:r>
              <a:rPr lang="es-MX" sz="2400" dirty="0">
                <a:latin typeface="Comic Sans MS" pitchFamily="66" charset="0"/>
              </a:rPr>
              <a:t>[E</a:t>
            </a:r>
            <a:r>
              <a:rPr lang="es-MX" sz="2400" baseline="-25000" dirty="0">
                <a:latin typeface="Comic Sans MS" pitchFamily="66" charset="0"/>
              </a:rPr>
              <a:t>0</a:t>
            </a:r>
            <a:r>
              <a:rPr lang="es-MX" sz="2400" dirty="0">
                <a:latin typeface="Comic Sans MS" pitchFamily="66" charset="0"/>
              </a:rPr>
              <a:t>] en ese caso.</a:t>
            </a: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Cuando [S] es igual a 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, [S]/(K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 + [S]) vale 0.5. En ese caso, la velocidad de formación de producto es la mitad de la máxima(1/2 </a:t>
            </a:r>
            <a:r>
              <a:rPr lang="es-MX" sz="2400" dirty="0" err="1">
                <a:latin typeface="Comic Sans MS" pitchFamily="66" charset="0"/>
              </a:rPr>
              <a:t>V</a:t>
            </a:r>
            <a:r>
              <a:rPr lang="es-MX" sz="2400" baseline="-25000" dirty="0" err="1">
                <a:latin typeface="Comic Sans MS" pitchFamily="66" charset="0"/>
              </a:rPr>
              <a:t>max</a:t>
            </a:r>
            <a:r>
              <a:rPr lang="es-MX" sz="2400" dirty="0">
                <a:latin typeface="Comic Sans MS" pitchFamily="66" charset="0"/>
              </a:rPr>
              <a:t>). </a:t>
            </a: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De la gráfica de V</a:t>
            </a:r>
            <a:r>
              <a:rPr lang="es-MX" sz="2400" baseline="-25000" dirty="0">
                <a:latin typeface="Comic Sans MS" pitchFamily="66" charset="0"/>
              </a:rPr>
              <a:t>0</a:t>
            </a:r>
            <a:r>
              <a:rPr lang="es-MX" sz="2400" dirty="0">
                <a:latin typeface="Comic Sans MS" pitchFamily="66" charset="0"/>
              </a:rPr>
              <a:t> contra [S] se puede determinar </a:t>
            </a:r>
            <a:r>
              <a:rPr lang="es-MX" sz="2400" dirty="0" err="1">
                <a:latin typeface="Comic Sans MS" pitchFamily="66" charset="0"/>
              </a:rPr>
              <a:t>V</a:t>
            </a:r>
            <a:r>
              <a:rPr lang="es-MX" sz="2400" baseline="-25000" dirty="0" err="1">
                <a:latin typeface="Comic Sans MS" pitchFamily="66" charset="0"/>
              </a:rPr>
              <a:t>max</a:t>
            </a:r>
            <a:r>
              <a:rPr lang="es-MX" sz="2400" dirty="0">
                <a:latin typeface="Comic Sans MS" pitchFamily="66" charset="0"/>
              </a:rPr>
              <a:t> y 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. Esto requiere una serie de experimentos a E</a:t>
            </a:r>
            <a:r>
              <a:rPr lang="es-MX" sz="2400" baseline="-25000" dirty="0">
                <a:latin typeface="Comic Sans MS" pitchFamily="66" charset="0"/>
              </a:rPr>
              <a:t>0</a:t>
            </a:r>
            <a:r>
              <a:rPr lang="es-MX" sz="2400" dirty="0">
                <a:latin typeface="Comic Sans MS" pitchFamily="66" charset="0"/>
              </a:rPr>
              <a:t> constante y diferentes concentraciones de sustrato [S].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786610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572140"/>
            <a:ext cx="173275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/>
        </p:nvGraphicFramePr>
        <p:xfrm>
          <a:off x="3286116" y="1428736"/>
          <a:ext cx="1785950" cy="130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cuación" r:id="rId3" imgW="901440" imgH="660240" progId="Equation.3">
                  <p:embed/>
                </p:oleObj>
              </mc:Choice>
              <mc:Fallback>
                <p:oleObj name="Ecuación" r:id="rId3" imgW="9014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428736"/>
                        <a:ext cx="1785950" cy="1308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/>
        </p:nvGraphicFramePr>
        <p:xfrm>
          <a:off x="3357554" y="2928934"/>
          <a:ext cx="2071702" cy="147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cuación" r:id="rId5" imgW="927000" imgH="660240" progId="Equation.3">
                  <p:embed/>
                </p:oleObj>
              </mc:Choice>
              <mc:Fallback>
                <p:oleObj name="Ecuación" r:id="rId5" imgW="92700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2928934"/>
                        <a:ext cx="2071702" cy="1475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3000364" y="4572008"/>
          <a:ext cx="2882734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cuación" r:id="rId7" imgW="1244520" imgH="431640" progId="Equation.3">
                  <p:embed/>
                </p:oleObj>
              </mc:Choice>
              <mc:Fallback>
                <p:oleObj name="Ecuación" r:id="rId7" imgW="1244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572008"/>
                        <a:ext cx="2882734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1571604" y="285728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Ecuación de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Michaelis</a:t>
            </a:r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 -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Menten</a:t>
            </a:r>
            <a:endParaRPr lang="es-MX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728" y="357166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Diagrama de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Lineweaver-Burke</a:t>
            </a:r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5938" r="72461" b="54999"/>
          <a:stretch>
            <a:fillRect/>
          </a:stretch>
        </p:blipFill>
        <p:spPr bwMode="auto">
          <a:xfrm>
            <a:off x="1142976" y="1357298"/>
            <a:ext cx="7143800" cy="47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238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3" y="185027"/>
            <a:ext cx="6315062" cy="331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89708"/>
            <a:ext cx="6613699" cy="303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7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7" y="2204864"/>
            <a:ext cx="8823749" cy="351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19872" y="98072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omic Sans MS" pitchFamily="66" charset="0"/>
              </a:rPr>
              <a:t>k</a:t>
            </a:r>
            <a:r>
              <a:rPr lang="en-US" sz="3200" baseline="-25000" dirty="0" err="1">
                <a:latin typeface="Comic Sans MS" pitchFamily="66" charset="0"/>
              </a:rPr>
              <a:t>cat</a:t>
            </a:r>
            <a:r>
              <a:rPr lang="en-US" sz="3200" dirty="0">
                <a:latin typeface="Comic Sans MS" pitchFamily="66" charset="0"/>
              </a:rPr>
              <a:t> / </a:t>
            </a:r>
            <a:r>
              <a:rPr lang="en-US" sz="3200" dirty="0" err="1">
                <a:latin typeface="Comic Sans MS" pitchFamily="66" charset="0"/>
              </a:rPr>
              <a:t>k</a:t>
            </a:r>
            <a:r>
              <a:rPr lang="en-US" sz="3200" baseline="-25000" dirty="0" err="1">
                <a:latin typeface="Comic Sans MS" pitchFamily="66" charset="0"/>
              </a:rPr>
              <a:t>M</a:t>
            </a:r>
            <a:endParaRPr lang="es-MX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5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88640"/>
            <a:ext cx="8229600" cy="6885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Enzimática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573016"/>
            <a:ext cx="8839200" cy="3124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dirty="0">
                <a:latin typeface="Comic Sans MS" pitchFamily="66" charset="0"/>
              </a:rPr>
              <a:t>¿</a:t>
            </a:r>
            <a:r>
              <a:rPr lang="en-US" sz="2400" dirty="0" err="1">
                <a:latin typeface="Comic Sans MS" pitchFamily="66" charset="0"/>
              </a:rPr>
              <a:t>Qué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sucede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si</a:t>
            </a:r>
            <a:r>
              <a:rPr lang="en-US" sz="2400" dirty="0">
                <a:latin typeface="Comic Sans MS" pitchFamily="66" charset="0"/>
              </a:rPr>
              <a:t> el </a:t>
            </a:r>
            <a:r>
              <a:rPr lang="en-US" sz="2400" dirty="0" err="1">
                <a:latin typeface="Comic Sans MS" pitchFamily="66" charset="0"/>
              </a:rPr>
              <a:t>sustrato</a:t>
            </a:r>
            <a:r>
              <a:rPr lang="en-US" sz="2400" dirty="0">
                <a:latin typeface="Comic Sans MS" pitchFamily="66" charset="0"/>
              </a:rPr>
              <a:t> no se </a:t>
            </a:r>
            <a:r>
              <a:rPr lang="en-US" sz="2400" dirty="0" err="1">
                <a:latin typeface="Comic Sans MS" pitchFamily="66" charset="0"/>
              </a:rPr>
              <a:t>desprende</a:t>
            </a:r>
            <a:r>
              <a:rPr lang="en-US" sz="2400" dirty="0">
                <a:latin typeface="Comic Sans MS" pitchFamily="66" charset="0"/>
              </a:rPr>
              <a:t> del </a:t>
            </a:r>
            <a:r>
              <a:rPr lang="en-US" sz="2400" dirty="0" err="1">
                <a:latin typeface="Comic Sans MS" pitchFamily="66" charset="0"/>
              </a:rPr>
              <a:t>sitio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activo</a:t>
            </a:r>
            <a:r>
              <a:rPr lang="en-US" sz="2400" dirty="0">
                <a:latin typeface="Comic Sans MS" pitchFamily="66" charset="0"/>
              </a:rPr>
              <a:t>?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enzima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bloquea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inhibe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)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para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posteriores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acciones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con el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sustrato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400" dirty="0">
                <a:latin typeface="Comic Sans MS" pitchFamily="66" charset="0"/>
              </a:rPr>
              <a:t>¿</a:t>
            </a:r>
            <a:r>
              <a:rPr lang="en-US" sz="2400" dirty="0" err="1">
                <a:latin typeface="Comic Sans MS" pitchFamily="66" charset="0"/>
              </a:rPr>
              <a:t>Por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qué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inhibir</a:t>
            </a:r>
            <a:r>
              <a:rPr lang="en-US" sz="2400" dirty="0">
                <a:latin typeface="Comic Sans MS" pitchFamily="66" charset="0"/>
              </a:rPr>
              <a:t>?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Para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controlar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[S] o [P]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Aumentar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[S] sin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reaccionar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Disminuir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[P]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formado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209800" y="1447800"/>
            <a:ext cx="1938338" cy="1981200"/>
            <a:chOff x="1392" y="2448"/>
            <a:chExt cx="1221" cy="1248"/>
          </a:xfrm>
        </p:grpSpPr>
        <p:grpSp>
          <p:nvGrpSpPr>
            <p:cNvPr id="14369" name="Group 5"/>
            <p:cNvGrpSpPr>
              <a:grpSpLocks/>
            </p:cNvGrpSpPr>
            <p:nvPr/>
          </p:nvGrpSpPr>
          <p:grpSpPr bwMode="auto">
            <a:xfrm>
              <a:off x="1968" y="2448"/>
              <a:ext cx="645" cy="749"/>
              <a:chOff x="2128" y="2304"/>
              <a:chExt cx="645" cy="749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auto">
              <a:xfrm>
                <a:off x="2128" y="2676"/>
                <a:ext cx="645" cy="377"/>
              </a:xfrm>
              <a:custGeom>
                <a:avLst/>
                <a:gdLst>
                  <a:gd name="T0" fmla="*/ 189 w 645"/>
                  <a:gd name="T1" fmla="*/ 25 h 377"/>
                  <a:gd name="T2" fmla="*/ 0 w 645"/>
                  <a:gd name="T3" fmla="*/ 161 h 377"/>
                  <a:gd name="T4" fmla="*/ 53 w 645"/>
                  <a:gd name="T5" fmla="*/ 377 h 377"/>
                  <a:gd name="T6" fmla="*/ 573 w 645"/>
                  <a:gd name="T7" fmla="*/ 377 h 377"/>
                  <a:gd name="T8" fmla="*/ 645 w 645"/>
                  <a:gd name="T9" fmla="*/ 159 h 377"/>
                  <a:gd name="T10" fmla="*/ 475 w 645"/>
                  <a:gd name="T11" fmla="*/ 15 h 377"/>
                  <a:gd name="T12" fmla="*/ 464 w 645"/>
                  <a:gd name="T13" fmla="*/ 73 h 377"/>
                  <a:gd name="T14" fmla="*/ 413 w 645"/>
                  <a:gd name="T15" fmla="*/ 135 h 377"/>
                  <a:gd name="T16" fmla="*/ 323 w 645"/>
                  <a:gd name="T17" fmla="*/ 164 h 377"/>
                  <a:gd name="T18" fmla="*/ 243 w 645"/>
                  <a:gd name="T19" fmla="*/ 135 h 377"/>
                  <a:gd name="T20" fmla="*/ 195 w 645"/>
                  <a:gd name="T21" fmla="*/ 71 h 377"/>
                  <a:gd name="T22" fmla="*/ 189 w 645"/>
                  <a:gd name="T23" fmla="*/ 2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377">
                    <a:moveTo>
                      <a:pt x="189" y="25"/>
                    </a:moveTo>
                    <a:lnTo>
                      <a:pt x="0" y="161"/>
                    </a:lnTo>
                    <a:lnTo>
                      <a:pt x="53" y="377"/>
                    </a:lnTo>
                    <a:lnTo>
                      <a:pt x="573" y="377"/>
                    </a:lnTo>
                    <a:lnTo>
                      <a:pt x="645" y="159"/>
                    </a:lnTo>
                    <a:lnTo>
                      <a:pt x="475" y="15"/>
                    </a:lnTo>
                    <a:cubicBezTo>
                      <a:pt x="444" y="0"/>
                      <a:pt x="474" y="53"/>
                      <a:pt x="464" y="73"/>
                    </a:cubicBezTo>
                    <a:cubicBezTo>
                      <a:pt x="453" y="93"/>
                      <a:pt x="436" y="119"/>
                      <a:pt x="413" y="135"/>
                    </a:cubicBezTo>
                    <a:cubicBezTo>
                      <a:pt x="389" y="150"/>
                      <a:pt x="351" y="164"/>
                      <a:pt x="323" y="164"/>
                    </a:cubicBezTo>
                    <a:cubicBezTo>
                      <a:pt x="294" y="164"/>
                      <a:pt x="264" y="150"/>
                      <a:pt x="243" y="135"/>
                    </a:cubicBezTo>
                    <a:cubicBezTo>
                      <a:pt x="221" y="119"/>
                      <a:pt x="204" y="89"/>
                      <a:pt x="195" y="71"/>
                    </a:cubicBezTo>
                    <a:cubicBezTo>
                      <a:pt x="186" y="52"/>
                      <a:pt x="190" y="34"/>
                      <a:pt x="18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auto">
              <a:xfrm>
                <a:off x="2304" y="2304"/>
                <a:ext cx="302" cy="485"/>
              </a:xfrm>
              <a:custGeom>
                <a:avLst/>
                <a:gdLst>
                  <a:gd name="T0" fmla="*/ 110 w 302"/>
                  <a:gd name="T1" fmla="*/ 471 h 485"/>
                  <a:gd name="T2" fmla="*/ 73 w 302"/>
                  <a:gd name="T3" fmla="*/ 410 h 485"/>
                  <a:gd name="T4" fmla="*/ 30 w 302"/>
                  <a:gd name="T5" fmla="*/ 292 h 485"/>
                  <a:gd name="T6" fmla="*/ 3 w 302"/>
                  <a:gd name="T7" fmla="*/ 135 h 485"/>
                  <a:gd name="T8" fmla="*/ 46 w 302"/>
                  <a:gd name="T9" fmla="*/ 26 h 485"/>
                  <a:gd name="T10" fmla="*/ 187 w 302"/>
                  <a:gd name="T11" fmla="*/ 4 h 485"/>
                  <a:gd name="T12" fmla="*/ 273 w 302"/>
                  <a:gd name="T13" fmla="*/ 50 h 485"/>
                  <a:gd name="T14" fmla="*/ 302 w 302"/>
                  <a:gd name="T15" fmla="*/ 140 h 485"/>
                  <a:gd name="T16" fmla="*/ 275 w 302"/>
                  <a:gd name="T17" fmla="*/ 282 h 485"/>
                  <a:gd name="T18" fmla="*/ 230 w 302"/>
                  <a:gd name="T19" fmla="*/ 431 h 485"/>
                  <a:gd name="T20" fmla="*/ 179 w 302"/>
                  <a:gd name="T21" fmla="*/ 479 h 485"/>
                  <a:gd name="T22" fmla="*/ 110 w 302"/>
                  <a:gd name="T23" fmla="*/ 47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>
                <a:off x="2312" y="2400"/>
                <a:ext cx="21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altLang="en-GB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</a:t>
                </a:r>
                <a:endParaRPr lang="en-GB" altLang="en-GB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064" y="297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GB" alt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437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456"/>
              <a:ext cx="36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2" name="Rectangle 11"/>
            <p:cNvSpPr>
              <a:spLocks noChangeArrowheads="1"/>
            </p:cNvSpPr>
            <p:nvPr/>
          </p:nvSpPr>
          <p:spPr bwMode="auto">
            <a:xfrm>
              <a:off x="2064" y="340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400" b="1">
                  <a:solidFill>
                    <a:srgbClr val="000000"/>
                  </a:solidFill>
                  <a:latin typeface="Comic Sans MS" pitchFamily="66" charset="0"/>
                </a:rPr>
                <a:t>ES</a:t>
              </a:r>
              <a:endParaRPr lang="en-GB" altLang="en-GB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4343400" y="1447801"/>
            <a:ext cx="1785938" cy="1985963"/>
            <a:chOff x="2736" y="2448"/>
            <a:chExt cx="1125" cy="1251"/>
          </a:xfrm>
        </p:grpSpPr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3216" y="2820"/>
              <a:ext cx="645" cy="377"/>
            </a:xfrm>
            <a:custGeom>
              <a:avLst/>
              <a:gdLst>
                <a:gd name="T0" fmla="*/ 189 w 645"/>
                <a:gd name="T1" fmla="*/ 25 h 377"/>
                <a:gd name="T2" fmla="*/ 0 w 645"/>
                <a:gd name="T3" fmla="*/ 161 h 377"/>
                <a:gd name="T4" fmla="*/ 53 w 645"/>
                <a:gd name="T5" fmla="*/ 377 h 377"/>
                <a:gd name="T6" fmla="*/ 573 w 645"/>
                <a:gd name="T7" fmla="*/ 377 h 377"/>
                <a:gd name="T8" fmla="*/ 645 w 645"/>
                <a:gd name="T9" fmla="*/ 159 h 377"/>
                <a:gd name="T10" fmla="*/ 475 w 645"/>
                <a:gd name="T11" fmla="*/ 15 h 377"/>
                <a:gd name="T12" fmla="*/ 464 w 645"/>
                <a:gd name="T13" fmla="*/ 73 h 377"/>
                <a:gd name="T14" fmla="*/ 413 w 645"/>
                <a:gd name="T15" fmla="*/ 135 h 377"/>
                <a:gd name="T16" fmla="*/ 323 w 645"/>
                <a:gd name="T17" fmla="*/ 164 h 377"/>
                <a:gd name="T18" fmla="*/ 243 w 645"/>
                <a:gd name="T19" fmla="*/ 135 h 377"/>
                <a:gd name="T20" fmla="*/ 195 w 645"/>
                <a:gd name="T21" fmla="*/ 71 h 377"/>
                <a:gd name="T22" fmla="*/ 189 w 645"/>
                <a:gd name="T23" fmla="*/ 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377">
                  <a:moveTo>
                    <a:pt x="189" y="25"/>
                  </a:moveTo>
                  <a:lnTo>
                    <a:pt x="0" y="161"/>
                  </a:lnTo>
                  <a:lnTo>
                    <a:pt x="53" y="377"/>
                  </a:lnTo>
                  <a:lnTo>
                    <a:pt x="573" y="377"/>
                  </a:lnTo>
                  <a:lnTo>
                    <a:pt x="645" y="159"/>
                  </a:lnTo>
                  <a:lnTo>
                    <a:pt x="475" y="15"/>
                  </a:lnTo>
                  <a:cubicBezTo>
                    <a:pt x="444" y="0"/>
                    <a:pt x="474" y="53"/>
                    <a:pt x="464" y="73"/>
                  </a:cubicBezTo>
                  <a:cubicBezTo>
                    <a:pt x="453" y="93"/>
                    <a:pt x="436" y="119"/>
                    <a:pt x="413" y="135"/>
                  </a:cubicBezTo>
                  <a:cubicBezTo>
                    <a:pt x="389" y="150"/>
                    <a:pt x="351" y="164"/>
                    <a:pt x="323" y="164"/>
                  </a:cubicBezTo>
                  <a:cubicBezTo>
                    <a:pt x="294" y="164"/>
                    <a:pt x="264" y="150"/>
                    <a:pt x="243" y="135"/>
                  </a:cubicBezTo>
                  <a:cubicBezTo>
                    <a:pt x="221" y="119"/>
                    <a:pt x="204" y="89"/>
                    <a:pt x="195" y="71"/>
                  </a:cubicBezTo>
                  <a:cubicBezTo>
                    <a:pt x="186" y="52"/>
                    <a:pt x="190" y="34"/>
                    <a:pt x="189" y="2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</a:endParaRPr>
            </a:p>
          </p:txBody>
        </p:sp>
        <p:sp>
          <p:nvSpPr>
            <p:cNvPr id="14364" name="Freeform 14"/>
            <p:cNvSpPr>
              <a:spLocks/>
            </p:cNvSpPr>
            <p:nvPr/>
          </p:nvSpPr>
          <p:spPr bwMode="auto">
            <a:xfrm>
              <a:off x="3392" y="2448"/>
              <a:ext cx="302" cy="485"/>
            </a:xfrm>
            <a:custGeom>
              <a:avLst/>
              <a:gdLst>
                <a:gd name="T0" fmla="*/ 110 w 302"/>
                <a:gd name="T1" fmla="*/ 471 h 485"/>
                <a:gd name="T2" fmla="*/ 73 w 302"/>
                <a:gd name="T3" fmla="*/ 410 h 485"/>
                <a:gd name="T4" fmla="*/ 30 w 302"/>
                <a:gd name="T5" fmla="*/ 292 h 485"/>
                <a:gd name="T6" fmla="*/ 3 w 302"/>
                <a:gd name="T7" fmla="*/ 135 h 485"/>
                <a:gd name="T8" fmla="*/ 46 w 302"/>
                <a:gd name="T9" fmla="*/ 26 h 485"/>
                <a:gd name="T10" fmla="*/ 187 w 302"/>
                <a:gd name="T11" fmla="*/ 4 h 485"/>
                <a:gd name="T12" fmla="*/ 273 w 302"/>
                <a:gd name="T13" fmla="*/ 50 h 485"/>
                <a:gd name="T14" fmla="*/ 302 w 302"/>
                <a:gd name="T15" fmla="*/ 140 h 485"/>
                <a:gd name="T16" fmla="*/ 275 w 302"/>
                <a:gd name="T17" fmla="*/ 282 h 485"/>
                <a:gd name="T18" fmla="*/ 230 w 302"/>
                <a:gd name="T19" fmla="*/ 431 h 485"/>
                <a:gd name="T20" fmla="*/ 179 w 302"/>
                <a:gd name="T21" fmla="*/ 479 h 485"/>
                <a:gd name="T22" fmla="*/ 110 w 302"/>
                <a:gd name="T23" fmla="*/ 471 h 4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A944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>
                <a:latin typeface="Comic Sans MS" pitchFamily="66" charset="0"/>
              </a:endParaRP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400" y="2544"/>
              <a:ext cx="1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</a:t>
              </a:r>
              <a:endParaRPr lang="en-GB" alt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312" y="297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GB" alt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436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456"/>
              <a:ext cx="36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8" name="Rectangle 18"/>
            <p:cNvSpPr>
              <a:spLocks noChangeArrowheads="1"/>
            </p:cNvSpPr>
            <p:nvPr/>
          </p:nvSpPr>
          <p:spPr bwMode="auto">
            <a:xfrm>
              <a:off x="3360" y="3408"/>
              <a:ext cx="3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GB" sz="2400" b="1">
                  <a:solidFill>
                    <a:srgbClr val="000000"/>
                  </a:solidFill>
                  <a:latin typeface="Comic Sans MS" pitchFamily="66" charset="0"/>
                </a:rPr>
                <a:t>EP</a:t>
              </a:r>
              <a:endParaRPr lang="en-GB" altLang="en-GB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6400800" y="1066801"/>
            <a:ext cx="1984375" cy="2366963"/>
            <a:chOff x="4032" y="2208"/>
            <a:chExt cx="1250" cy="1491"/>
          </a:xfrm>
        </p:grpSpPr>
        <p:pic>
          <p:nvPicPr>
            <p:cNvPr id="14355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456"/>
              <a:ext cx="36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356" name="Group 21"/>
            <p:cNvGrpSpPr>
              <a:grpSpLocks/>
            </p:cNvGrpSpPr>
            <p:nvPr/>
          </p:nvGrpSpPr>
          <p:grpSpPr bwMode="auto">
            <a:xfrm>
              <a:off x="4512" y="2208"/>
              <a:ext cx="770" cy="1491"/>
              <a:chOff x="4512" y="2208"/>
              <a:chExt cx="770" cy="1491"/>
            </a:xfrm>
          </p:grpSpPr>
          <p:sp>
            <p:nvSpPr>
              <p:cNvPr id="14357" name="Freeform 22"/>
              <p:cNvSpPr>
                <a:spLocks/>
              </p:cNvSpPr>
              <p:nvPr/>
            </p:nvSpPr>
            <p:spPr bwMode="auto">
              <a:xfrm>
                <a:off x="4512" y="2208"/>
                <a:ext cx="302" cy="485"/>
              </a:xfrm>
              <a:custGeom>
                <a:avLst/>
                <a:gdLst>
                  <a:gd name="T0" fmla="*/ 110 w 302"/>
                  <a:gd name="T1" fmla="*/ 471 h 485"/>
                  <a:gd name="T2" fmla="*/ 73 w 302"/>
                  <a:gd name="T3" fmla="*/ 410 h 485"/>
                  <a:gd name="T4" fmla="*/ 30 w 302"/>
                  <a:gd name="T5" fmla="*/ 292 h 485"/>
                  <a:gd name="T6" fmla="*/ 3 w 302"/>
                  <a:gd name="T7" fmla="*/ 135 h 485"/>
                  <a:gd name="T8" fmla="*/ 46 w 302"/>
                  <a:gd name="T9" fmla="*/ 26 h 485"/>
                  <a:gd name="T10" fmla="*/ 187 w 302"/>
                  <a:gd name="T11" fmla="*/ 4 h 485"/>
                  <a:gd name="T12" fmla="*/ 273 w 302"/>
                  <a:gd name="T13" fmla="*/ 50 h 485"/>
                  <a:gd name="T14" fmla="*/ 302 w 302"/>
                  <a:gd name="T15" fmla="*/ 140 h 485"/>
                  <a:gd name="T16" fmla="*/ 275 w 302"/>
                  <a:gd name="T17" fmla="*/ 282 h 485"/>
                  <a:gd name="T18" fmla="*/ 230 w 302"/>
                  <a:gd name="T19" fmla="*/ 431 h 485"/>
                  <a:gd name="T20" fmla="*/ 179 w 302"/>
                  <a:gd name="T21" fmla="*/ 479 h 485"/>
                  <a:gd name="T22" fmla="*/ 110 w 302"/>
                  <a:gd name="T23" fmla="*/ 471 h 4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A944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>
                  <a:latin typeface="Comic Sans MS" pitchFamily="66" charset="0"/>
                </a:endParaRPr>
              </a:p>
            </p:txBody>
          </p:sp>
          <p:sp>
            <p:nvSpPr>
              <p:cNvPr id="28695" name="Freeform 23"/>
              <p:cNvSpPr>
                <a:spLocks/>
              </p:cNvSpPr>
              <p:nvPr/>
            </p:nvSpPr>
            <p:spPr bwMode="auto">
              <a:xfrm>
                <a:off x="4606" y="2876"/>
                <a:ext cx="635" cy="363"/>
              </a:xfrm>
              <a:custGeom>
                <a:avLst/>
                <a:gdLst>
                  <a:gd name="T0" fmla="*/ 0 w 635"/>
                  <a:gd name="T1" fmla="*/ 144 h 363"/>
                  <a:gd name="T2" fmla="*/ 184 w 635"/>
                  <a:gd name="T3" fmla="*/ 0 h 363"/>
                  <a:gd name="T4" fmla="*/ 347 w 635"/>
                  <a:gd name="T5" fmla="*/ 171 h 363"/>
                  <a:gd name="T6" fmla="*/ 472 w 635"/>
                  <a:gd name="T7" fmla="*/ 0 h 363"/>
                  <a:gd name="T8" fmla="*/ 635 w 635"/>
                  <a:gd name="T9" fmla="*/ 147 h 363"/>
                  <a:gd name="T10" fmla="*/ 565 w 635"/>
                  <a:gd name="T11" fmla="*/ 363 h 363"/>
                  <a:gd name="T12" fmla="*/ 59 w 635"/>
                  <a:gd name="T13" fmla="*/ 363 h 363"/>
                  <a:gd name="T14" fmla="*/ 0 w 635"/>
                  <a:gd name="T15" fmla="*/ 14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5" h="363">
                    <a:moveTo>
                      <a:pt x="0" y="144"/>
                    </a:moveTo>
                    <a:lnTo>
                      <a:pt x="184" y="0"/>
                    </a:lnTo>
                    <a:lnTo>
                      <a:pt x="347" y="171"/>
                    </a:lnTo>
                    <a:lnTo>
                      <a:pt x="472" y="0"/>
                    </a:lnTo>
                    <a:lnTo>
                      <a:pt x="635" y="147"/>
                    </a:lnTo>
                    <a:lnTo>
                      <a:pt x="565" y="363"/>
                    </a:lnTo>
                    <a:lnTo>
                      <a:pt x="59" y="363"/>
                    </a:lnTo>
                    <a:lnTo>
                      <a:pt x="0" y="1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4359" name="Line 24"/>
              <p:cNvSpPr>
                <a:spLocks noChangeShapeType="1"/>
              </p:cNvSpPr>
              <p:nvPr/>
            </p:nvSpPr>
            <p:spPr bwMode="auto">
              <a:xfrm flipH="1" flipV="1">
                <a:off x="4806" y="2640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>
                  <a:latin typeface="Comic Sans MS" pitchFamily="66" charset="0"/>
                </a:endParaRPr>
              </a:p>
            </p:txBody>
          </p:sp>
          <p:sp>
            <p:nvSpPr>
              <p:cNvPr id="28697" name="Text Box 25"/>
              <p:cNvSpPr txBox="1">
                <a:spLocks noChangeArrowheads="1"/>
              </p:cNvSpPr>
              <p:nvPr/>
            </p:nvSpPr>
            <p:spPr bwMode="auto">
              <a:xfrm>
                <a:off x="4566" y="2304"/>
                <a:ext cx="19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altLang="en-GB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P</a:t>
                </a:r>
                <a:endParaRPr lang="en-GB" altLang="en-GB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8698" name="Text Box 26"/>
              <p:cNvSpPr txBox="1">
                <a:spLocks noChangeArrowheads="1"/>
              </p:cNvSpPr>
              <p:nvPr/>
            </p:nvSpPr>
            <p:spPr bwMode="auto">
              <a:xfrm>
                <a:off x="4704" y="302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altLang="en-GB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E</a:t>
                </a:r>
                <a:endParaRPr lang="en-GB" altLang="en-GB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362" name="Rectangle 27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62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GB" sz="2400" b="1">
                    <a:solidFill>
                      <a:srgbClr val="000000"/>
                    </a:solidFill>
                    <a:latin typeface="Comic Sans MS" pitchFamily="66" charset="0"/>
                  </a:rPr>
                  <a:t>E + P</a:t>
                </a:r>
                <a:endParaRPr lang="en-GB" altLang="en-GB" sz="10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762000" y="990600"/>
            <a:ext cx="1196976" cy="2443163"/>
            <a:chOff x="432" y="1200"/>
            <a:chExt cx="754" cy="1539"/>
          </a:xfrm>
        </p:grpSpPr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624" y="201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GB" alt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14345" name="Group 30"/>
            <p:cNvGrpSpPr>
              <a:grpSpLocks/>
            </p:cNvGrpSpPr>
            <p:nvPr/>
          </p:nvGrpSpPr>
          <p:grpSpPr bwMode="auto">
            <a:xfrm>
              <a:off x="432" y="1200"/>
              <a:ext cx="754" cy="1539"/>
              <a:chOff x="432" y="1200"/>
              <a:chExt cx="754" cy="1539"/>
            </a:xfrm>
          </p:grpSpPr>
          <p:grpSp>
            <p:nvGrpSpPr>
              <p:cNvPr id="14346" name="Group 31"/>
              <p:cNvGrpSpPr>
                <a:grpSpLocks/>
              </p:cNvGrpSpPr>
              <p:nvPr/>
            </p:nvGrpSpPr>
            <p:grpSpPr bwMode="auto">
              <a:xfrm>
                <a:off x="432" y="1200"/>
                <a:ext cx="754" cy="1539"/>
                <a:chOff x="432" y="1200"/>
                <a:chExt cx="754" cy="1539"/>
              </a:xfrm>
            </p:grpSpPr>
            <p:grpSp>
              <p:nvGrpSpPr>
                <p:cNvPr id="14348" name="Group 32"/>
                <p:cNvGrpSpPr>
                  <a:grpSpLocks/>
                </p:cNvGrpSpPr>
                <p:nvPr/>
              </p:nvGrpSpPr>
              <p:grpSpPr bwMode="auto">
                <a:xfrm>
                  <a:off x="432" y="1200"/>
                  <a:ext cx="729" cy="1031"/>
                  <a:chOff x="1002" y="2304"/>
                  <a:chExt cx="729" cy="1031"/>
                </a:xfrm>
              </p:grpSpPr>
              <p:grpSp>
                <p:nvGrpSpPr>
                  <p:cNvPr id="1435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002" y="2304"/>
                    <a:ext cx="729" cy="1031"/>
                    <a:chOff x="1002" y="2304"/>
                    <a:chExt cx="729" cy="1031"/>
                  </a:xfrm>
                </p:grpSpPr>
                <p:sp>
                  <p:nvSpPr>
                    <p:cNvPr id="2870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002" y="2304"/>
                      <a:ext cx="302" cy="485"/>
                    </a:xfrm>
                    <a:custGeom>
                      <a:avLst/>
                      <a:gdLst>
                        <a:gd name="T0" fmla="*/ 110 w 302"/>
                        <a:gd name="T1" fmla="*/ 471 h 485"/>
                        <a:gd name="T2" fmla="*/ 73 w 302"/>
                        <a:gd name="T3" fmla="*/ 410 h 485"/>
                        <a:gd name="T4" fmla="*/ 30 w 302"/>
                        <a:gd name="T5" fmla="*/ 292 h 485"/>
                        <a:gd name="T6" fmla="*/ 3 w 302"/>
                        <a:gd name="T7" fmla="*/ 135 h 485"/>
                        <a:gd name="T8" fmla="*/ 46 w 302"/>
                        <a:gd name="T9" fmla="*/ 26 h 485"/>
                        <a:gd name="T10" fmla="*/ 187 w 302"/>
                        <a:gd name="T11" fmla="*/ 4 h 485"/>
                        <a:gd name="T12" fmla="*/ 273 w 302"/>
                        <a:gd name="T13" fmla="*/ 50 h 485"/>
                        <a:gd name="T14" fmla="*/ 302 w 302"/>
                        <a:gd name="T15" fmla="*/ 140 h 485"/>
                        <a:gd name="T16" fmla="*/ 275 w 302"/>
                        <a:gd name="T17" fmla="*/ 282 h 485"/>
                        <a:gd name="T18" fmla="*/ 230 w 302"/>
                        <a:gd name="T19" fmla="*/ 431 h 485"/>
                        <a:gd name="T20" fmla="*/ 179 w 302"/>
                        <a:gd name="T21" fmla="*/ 479 h 485"/>
                        <a:gd name="T22" fmla="*/ 110 w 302"/>
                        <a:gd name="T23" fmla="*/ 471 h 4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02" h="485">
                          <a:moveTo>
                            <a:pt x="110" y="471"/>
                          </a:moveTo>
                          <a:cubicBezTo>
                            <a:pt x="92" y="459"/>
                            <a:pt x="86" y="439"/>
                            <a:pt x="73" y="410"/>
                          </a:cubicBezTo>
                          <a:cubicBezTo>
                            <a:pt x="59" y="380"/>
                            <a:pt x="41" y="337"/>
                            <a:pt x="30" y="292"/>
                          </a:cubicBezTo>
                          <a:cubicBezTo>
                            <a:pt x="18" y="246"/>
                            <a:pt x="0" y="179"/>
                            <a:pt x="3" y="135"/>
                          </a:cubicBezTo>
                          <a:cubicBezTo>
                            <a:pt x="5" y="90"/>
                            <a:pt x="15" y="47"/>
                            <a:pt x="46" y="26"/>
                          </a:cubicBezTo>
                          <a:cubicBezTo>
                            <a:pt x="76" y="4"/>
                            <a:pt x="149" y="0"/>
                            <a:pt x="187" y="4"/>
                          </a:cubicBezTo>
                          <a:cubicBezTo>
                            <a:pt x="224" y="7"/>
                            <a:pt x="253" y="27"/>
                            <a:pt x="273" y="50"/>
                          </a:cubicBezTo>
                          <a:cubicBezTo>
                            <a:pt x="292" y="72"/>
                            <a:pt x="301" y="101"/>
                            <a:pt x="302" y="140"/>
                          </a:cubicBezTo>
                          <a:cubicBezTo>
                            <a:pt x="302" y="178"/>
                            <a:pt x="286" y="233"/>
                            <a:pt x="275" y="282"/>
                          </a:cubicBezTo>
                          <a:cubicBezTo>
                            <a:pt x="263" y="330"/>
                            <a:pt x="245" y="398"/>
                            <a:pt x="230" y="431"/>
                          </a:cubicBezTo>
                          <a:cubicBezTo>
                            <a:pt x="214" y="463"/>
                            <a:pt x="199" y="472"/>
                            <a:pt x="179" y="479"/>
                          </a:cubicBezTo>
                          <a:cubicBezTo>
                            <a:pt x="158" y="485"/>
                            <a:pt x="127" y="482"/>
                            <a:pt x="110" y="47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8707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096" y="2972"/>
                      <a:ext cx="635" cy="363"/>
                    </a:xfrm>
                    <a:custGeom>
                      <a:avLst/>
                      <a:gdLst>
                        <a:gd name="T0" fmla="*/ 0 w 635"/>
                        <a:gd name="T1" fmla="*/ 144 h 363"/>
                        <a:gd name="T2" fmla="*/ 184 w 635"/>
                        <a:gd name="T3" fmla="*/ 0 h 363"/>
                        <a:gd name="T4" fmla="*/ 347 w 635"/>
                        <a:gd name="T5" fmla="*/ 171 h 363"/>
                        <a:gd name="T6" fmla="*/ 472 w 635"/>
                        <a:gd name="T7" fmla="*/ 0 h 363"/>
                        <a:gd name="T8" fmla="*/ 635 w 635"/>
                        <a:gd name="T9" fmla="*/ 147 h 363"/>
                        <a:gd name="T10" fmla="*/ 565 w 635"/>
                        <a:gd name="T11" fmla="*/ 363 h 363"/>
                        <a:gd name="T12" fmla="*/ 59 w 635"/>
                        <a:gd name="T13" fmla="*/ 363 h 363"/>
                        <a:gd name="T14" fmla="*/ 0 w 635"/>
                        <a:gd name="T15" fmla="*/ 144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635" h="363">
                          <a:moveTo>
                            <a:pt x="0" y="144"/>
                          </a:moveTo>
                          <a:lnTo>
                            <a:pt x="184" y="0"/>
                          </a:lnTo>
                          <a:lnTo>
                            <a:pt x="347" y="171"/>
                          </a:lnTo>
                          <a:lnTo>
                            <a:pt x="472" y="0"/>
                          </a:lnTo>
                          <a:lnTo>
                            <a:pt x="635" y="147"/>
                          </a:lnTo>
                          <a:lnTo>
                            <a:pt x="565" y="363"/>
                          </a:lnTo>
                          <a:lnTo>
                            <a:pt x="59" y="363"/>
                          </a:ln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 w="285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435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736"/>
                      <a:ext cx="144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MX"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28709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400"/>
                    <a:ext cx="217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altLang="en-GB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S</a:t>
                    </a:r>
                    <a:endParaRPr lang="en-GB" altLang="en-GB" sz="2400"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4349" name="Rectangle 38"/>
                <p:cNvSpPr>
                  <a:spLocks noChangeArrowheads="1"/>
                </p:cNvSpPr>
                <p:nvPr/>
              </p:nvSpPr>
              <p:spPr bwMode="auto">
                <a:xfrm>
                  <a:off x="528" y="2448"/>
                  <a:ext cx="6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GB" sz="2400" b="1">
                      <a:solidFill>
                        <a:srgbClr val="000000"/>
                      </a:solidFill>
                      <a:latin typeface="Comic Sans MS" pitchFamily="66" charset="0"/>
                    </a:rPr>
                    <a:t>E + S</a:t>
                  </a:r>
                  <a:endParaRPr lang="en-GB" altLang="en-GB" sz="10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8711" name="Rectangle 39"/>
              <p:cNvSpPr>
                <a:spLocks noChangeArrowheads="1"/>
              </p:cNvSpPr>
              <p:nvPr/>
            </p:nvSpPr>
            <p:spPr bwMode="auto">
              <a:xfrm>
                <a:off x="576" y="1992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altLang="en-GB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42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123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Ejemplos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124744"/>
            <a:ext cx="8820472" cy="53285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latin typeface="Comic Sans MS" pitchFamily="66" charset="0"/>
              </a:rPr>
              <a:t>Aumento</a:t>
            </a:r>
            <a:r>
              <a:rPr lang="en-US" sz="2800" dirty="0">
                <a:latin typeface="Comic Sans MS" pitchFamily="66" charset="0"/>
              </a:rPr>
              <a:t> [S]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Disminución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los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niveles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GABA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causa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convulsiones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GABA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aminotransferasa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degrada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GABA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Inhibición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enzima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los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niveles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GABA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latin typeface="Comic Sans MS" pitchFamily="66" charset="0"/>
              </a:rPr>
              <a:t>Disminuye</a:t>
            </a:r>
            <a:r>
              <a:rPr lang="en-US" sz="2800" dirty="0">
                <a:latin typeface="Comic Sans MS" pitchFamily="66" charset="0"/>
              </a:rPr>
              <a:t> [P]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Xanthina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convierte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ácido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úrico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mediante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xanthina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oxidasa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exceso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ácido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úrico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produce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gota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inhibición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enzima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disminuye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producción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ácido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úrico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67590"/>
            <a:ext cx="2974220" cy="103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0133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Comic Sans MS" pitchFamily="66" charset="0"/>
              </a:rPr>
              <a:t>Tipos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Comic Sans MS" pitchFamily="66" charset="0"/>
              </a:rPr>
              <a:t>Inhibición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412776"/>
            <a:ext cx="82296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>
                <a:latin typeface="Comic Sans MS" pitchFamily="66" charset="0"/>
              </a:rPr>
              <a:t>Reversible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Competitivo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Acompetitivo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Mixto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No competitivo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>
                <a:latin typeface="Comic Sans MS" pitchFamily="66" charset="0"/>
              </a:rPr>
              <a:t>Irreversible</a:t>
            </a:r>
          </a:p>
        </p:txBody>
      </p:sp>
    </p:spTree>
    <p:extLst>
      <p:ext uri="{BB962C8B-B14F-4D97-AF65-F5344CB8AC3E}">
        <p14:creationId xmlns:p14="http://schemas.microsoft.com/office/powerpoint/2010/main" val="38448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515688" cy="325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428860" y="64291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Enzima - Sustrato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15003" r="36124" b="15607"/>
          <a:stretch>
            <a:fillRect/>
          </a:stretch>
        </p:blipFill>
        <p:spPr bwMode="auto">
          <a:xfrm>
            <a:off x="428596" y="714356"/>
            <a:ext cx="77867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5139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58" y="450057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itchFamily="66" charset="0"/>
              </a:rPr>
              <a:t>Modelo estructural de la proteasa del virus </a:t>
            </a:r>
            <a:r>
              <a:rPr lang="es-MX" sz="2000">
                <a:latin typeface="Comic Sans MS" pitchFamily="66" charset="0"/>
              </a:rPr>
              <a:t>del VIH </a:t>
            </a:r>
            <a:r>
              <a:rPr lang="es-MX" sz="2000" dirty="0">
                <a:latin typeface="Comic Sans MS" pitchFamily="66" charset="0"/>
              </a:rPr>
              <a:t>unida a un inhibidor de la proteasa, el  </a:t>
            </a:r>
            <a:r>
              <a:rPr lang="es-MX" sz="2000" dirty="0" err="1">
                <a:latin typeface="Comic Sans MS" pitchFamily="66" charset="0"/>
              </a:rPr>
              <a:t>ritonavir</a:t>
            </a:r>
            <a:r>
              <a:rPr lang="es-MX" sz="2000" dirty="0">
                <a:latin typeface="Comic Sans MS" pitchFamily="66" charset="0"/>
              </a:rPr>
              <a:t>. La estructura de la proteasa se muestra mediante cintas de color rojo, azul y amarillo, mientras que el inhibidor es representado por una estructura de esferas y varillas cerca del centro de la proteasa. Modelos creado a partir del PDB 1HXW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1172" t="15937" r="43164" b="39063"/>
          <a:stretch>
            <a:fillRect/>
          </a:stretch>
        </p:blipFill>
        <p:spPr bwMode="auto">
          <a:xfrm>
            <a:off x="1214414" y="1500174"/>
            <a:ext cx="6786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27584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  <a:latin typeface="Comic Sans MS" pitchFamily="66" charset="0"/>
              </a:rPr>
              <a:t>Inhibidores enzimáticos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428604"/>
            <a:ext cx="86439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latin typeface="Comic Sans MS" pitchFamily="66" charset="0"/>
              </a:rPr>
              <a:t>Inhibidores competitivos</a:t>
            </a:r>
            <a:r>
              <a:rPr lang="es-MX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s-MX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Se pueden unir a E, pero no a ES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Aumenta el valor de </a:t>
            </a:r>
            <a:r>
              <a:rPr lang="es-MX" sz="2000" i="1" dirty="0">
                <a:latin typeface="Comic Sans MS" pitchFamily="66" charset="0"/>
              </a:rPr>
              <a:t>K</a:t>
            </a:r>
            <a:r>
              <a:rPr lang="es-MX" sz="2000" baseline="-25000" dirty="0">
                <a:latin typeface="Comic Sans MS" pitchFamily="66" charset="0"/>
              </a:rPr>
              <a:t>m</a:t>
            </a:r>
            <a:r>
              <a:rPr lang="es-MX" sz="2000" dirty="0">
                <a:latin typeface="Comic Sans MS" pitchFamily="66" charset="0"/>
              </a:rPr>
              <a:t> (es decir, el inhibidor interfiere con la unión del sustrato)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No afecta a la </a:t>
            </a:r>
            <a:r>
              <a:rPr lang="es-MX" sz="2000" i="1" dirty="0" err="1">
                <a:latin typeface="Comic Sans MS" pitchFamily="66" charset="0"/>
              </a:rPr>
              <a:t>V</a:t>
            </a:r>
            <a:r>
              <a:rPr lang="es-MX" sz="2000" baseline="-25000" dirty="0" err="1">
                <a:latin typeface="Comic Sans MS" pitchFamily="66" charset="0"/>
              </a:rPr>
              <a:t>max</a:t>
            </a:r>
            <a:r>
              <a:rPr lang="es-MX" sz="2000" dirty="0">
                <a:latin typeface="Comic Sans MS" pitchFamily="66" charset="0"/>
              </a:rPr>
              <a:t> (el inhibidor no obstaculiza la catálisis ya que no se puede unir a ES).</a:t>
            </a:r>
          </a:p>
          <a:p>
            <a:endParaRPr lang="es-MX" sz="2000" dirty="0">
              <a:latin typeface="Comic Sans MS" pitchFamily="66" charset="0"/>
            </a:endParaRPr>
          </a:p>
          <a:p>
            <a:r>
              <a:rPr lang="es-MX" sz="2000" b="1" dirty="0">
                <a:solidFill>
                  <a:srgbClr val="C00000"/>
                </a:solidFill>
                <a:latin typeface="Comic Sans MS" pitchFamily="66" charset="0"/>
              </a:rPr>
              <a:t>Inhibidores no competitivos</a:t>
            </a:r>
            <a:r>
              <a:rPr lang="es-MX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Tienen afinidades idénticas por E y ES (</a:t>
            </a:r>
            <a:r>
              <a:rPr lang="es-MX" sz="2000" i="1" dirty="0" err="1">
                <a:latin typeface="Comic Sans MS" pitchFamily="66" charset="0"/>
              </a:rPr>
              <a:t>K</a:t>
            </a:r>
            <a:r>
              <a:rPr lang="es-MX" sz="2000" baseline="-25000" dirty="0" err="1">
                <a:latin typeface="Comic Sans MS" pitchFamily="66" charset="0"/>
              </a:rPr>
              <a:t>i</a:t>
            </a:r>
            <a:r>
              <a:rPr lang="es-MX" sz="2000" dirty="0">
                <a:latin typeface="Comic Sans MS" pitchFamily="66" charset="0"/>
              </a:rPr>
              <a:t> = </a:t>
            </a:r>
            <a:r>
              <a:rPr lang="es-MX" sz="2000" i="1" dirty="0" err="1">
                <a:latin typeface="Comic Sans MS" pitchFamily="66" charset="0"/>
              </a:rPr>
              <a:t>K</a:t>
            </a:r>
            <a:r>
              <a:rPr lang="es-MX" sz="2000" baseline="-25000" dirty="0" err="1">
                <a:latin typeface="Comic Sans MS" pitchFamily="66" charset="0"/>
              </a:rPr>
              <a:t>i</a:t>
            </a:r>
            <a:r>
              <a:rPr lang="es-MX" sz="2000" dirty="0">
                <a:latin typeface="Comic Sans MS" pitchFamily="66" charset="0"/>
              </a:rPr>
              <a:t>')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 No cambia </a:t>
            </a:r>
            <a:r>
              <a:rPr lang="es-MX" sz="2000" i="1" dirty="0">
                <a:latin typeface="Comic Sans MS" pitchFamily="66" charset="0"/>
              </a:rPr>
              <a:t>K</a:t>
            </a:r>
            <a:r>
              <a:rPr lang="es-MX" sz="2000" baseline="-25000" dirty="0">
                <a:latin typeface="Comic Sans MS" pitchFamily="66" charset="0"/>
              </a:rPr>
              <a:t>m</a:t>
            </a:r>
            <a:r>
              <a:rPr lang="es-MX" sz="2000" dirty="0">
                <a:latin typeface="Comic Sans MS" pitchFamily="66" charset="0"/>
              </a:rPr>
              <a:t> (es decir, no afecta a la unión del sustrato)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Disminuye </a:t>
            </a:r>
            <a:r>
              <a:rPr lang="es-MX" sz="2000" i="1" dirty="0" err="1">
                <a:latin typeface="Comic Sans MS" pitchFamily="66" charset="0"/>
              </a:rPr>
              <a:t>V</a:t>
            </a:r>
            <a:r>
              <a:rPr lang="es-MX" sz="2000" baseline="-25000" dirty="0" err="1">
                <a:latin typeface="Comic Sans MS" pitchFamily="66" charset="0"/>
              </a:rPr>
              <a:t>max</a:t>
            </a:r>
            <a:r>
              <a:rPr lang="es-MX" sz="2000" dirty="0">
                <a:latin typeface="Comic Sans MS" pitchFamily="66" charset="0"/>
              </a:rPr>
              <a:t> (es decir, la unión del inhibidor obstaculiza la catálisis)</a:t>
            </a:r>
          </a:p>
          <a:p>
            <a:endParaRPr lang="es-MX" sz="2000" dirty="0">
              <a:latin typeface="Comic Sans MS" pitchFamily="66" charset="0"/>
            </a:endParaRPr>
          </a:p>
          <a:p>
            <a:r>
              <a:rPr lang="es-MX" sz="2000" b="1" dirty="0">
                <a:solidFill>
                  <a:srgbClr val="C00000"/>
                </a:solidFill>
                <a:latin typeface="Comic Sans MS" pitchFamily="66" charset="0"/>
              </a:rPr>
              <a:t>Inhibidores de tipo mixto</a:t>
            </a:r>
            <a:r>
              <a:rPr lang="es-MX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Se unen tanto a E como a ES,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Sus afinidades por estas dos formas de enzimas son distintas (</a:t>
            </a:r>
            <a:r>
              <a:rPr lang="es-MX" sz="2000" i="1" dirty="0" err="1">
                <a:latin typeface="Comic Sans MS" pitchFamily="66" charset="0"/>
              </a:rPr>
              <a:t>K</a:t>
            </a:r>
            <a:r>
              <a:rPr lang="es-MX" sz="2000" baseline="-25000" dirty="0" err="1">
                <a:latin typeface="Comic Sans MS" pitchFamily="66" charset="0"/>
              </a:rPr>
              <a:t>i</a:t>
            </a:r>
            <a:r>
              <a:rPr lang="es-MX" sz="2000" dirty="0">
                <a:latin typeface="Comic Sans MS" pitchFamily="66" charset="0"/>
              </a:rPr>
              <a:t> ≠ </a:t>
            </a:r>
            <a:r>
              <a:rPr lang="es-MX" sz="2000" i="1" dirty="0" err="1">
                <a:latin typeface="Comic Sans MS" pitchFamily="66" charset="0"/>
              </a:rPr>
              <a:t>K</a:t>
            </a:r>
            <a:r>
              <a:rPr lang="es-MX" sz="2000" baseline="-25000" dirty="0" err="1">
                <a:latin typeface="Comic Sans MS" pitchFamily="66" charset="0"/>
              </a:rPr>
              <a:t>i</a:t>
            </a:r>
            <a:r>
              <a:rPr lang="es-MX" sz="2000" dirty="0">
                <a:latin typeface="Comic Sans MS" pitchFamily="66" charset="0"/>
              </a:rPr>
              <a:t>')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Interfieren con la unión del sustrato (incremento de </a:t>
            </a:r>
            <a:r>
              <a:rPr lang="es-MX" sz="2000" i="1" dirty="0">
                <a:latin typeface="Comic Sans MS" pitchFamily="66" charset="0"/>
              </a:rPr>
              <a:t>K</a:t>
            </a:r>
            <a:r>
              <a:rPr lang="es-MX" sz="2000" baseline="-25000" dirty="0">
                <a:latin typeface="Comic Sans MS" pitchFamily="66" charset="0"/>
              </a:rPr>
              <a:t>m</a:t>
            </a:r>
            <a:r>
              <a:rPr lang="es-MX" sz="2000" dirty="0">
                <a:latin typeface="Comic Sans MS" pitchFamily="66" charset="0"/>
              </a:rPr>
              <a:t>) y dificulta la catálisis en el complejo ES (disminución de la </a:t>
            </a:r>
            <a:r>
              <a:rPr lang="es-MX" sz="2000" i="1" dirty="0" err="1">
                <a:latin typeface="Comic Sans MS" pitchFamily="66" charset="0"/>
              </a:rPr>
              <a:t>V</a:t>
            </a:r>
            <a:r>
              <a:rPr lang="es-MX" sz="2000" baseline="-25000" dirty="0" err="1">
                <a:latin typeface="Comic Sans MS" pitchFamily="66" charset="0"/>
              </a:rPr>
              <a:t>max</a:t>
            </a:r>
            <a:r>
              <a:rPr lang="es-MX" sz="2000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t="14556" r="88282" b="50411"/>
          <a:stretch>
            <a:fillRect/>
          </a:stretch>
        </p:blipFill>
        <p:spPr bwMode="auto">
          <a:xfrm>
            <a:off x="642910" y="142852"/>
            <a:ext cx="3357586" cy="62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643306" y="2285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Inhibición competitiva: el sustrato (S) y el inhibidor (I) compiten por el sitio activo.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357166"/>
            <a:ext cx="764386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(IR)</a:t>
            </a: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La IR puede afectar a </a:t>
            </a:r>
            <a:r>
              <a:rPr lang="es-MX" sz="2400" dirty="0" err="1">
                <a:latin typeface="Comic Sans MS" pitchFamily="66" charset="0"/>
              </a:rPr>
              <a:t>V</a:t>
            </a:r>
            <a:r>
              <a:rPr lang="es-MX" sz="2400" baseline="-25000" dirty="0" err="1">
                <a:latin typeface="Comic Sans MS" pitchFamily="66" charset="0"/>
              </a:rPr>
              <a:t>max</a:t>
            </a:r>
            <a:r>
              <a:rPr lang="es-MX" sz="2400" baseline="-25000" dirty="0">
                <a:latin typeface="Comic Sans MS" pitchFamily="66" charset="0"/>
              </a:rPr>
              <a:t> </a:t>
            </a:r>
            <a:r>
              <a:rPr lang="es-MX" sz="2400" dirty="0">
                <a:latin typeface="Comic Sans MS" pitchFamily="66" charset="0"/>
              </a:rPr>
              <a:t>o 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 o a ambas a la vez</a:t>
            </a: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Si sólo afecta 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 </a:t>
            </a:r>
            <a:r>
              <a:rPr lang="es-MX" sz="48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</a:t>
            </a:r>
            <a:r>
              <a:rPr lang="es-MX" sz="2400" dirty="0">
                <a:latin typeface="Comic Sans MS" pitchFamily="66" charset="0"/>
              </a:rPr>
              <a:t>   IR Competitiva</a:t>
            </a: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Si sólo afecta </a:t>
            </a:r>
            <a:r>
              <a:rPr lang="es-MX" sz="2400" dirty="0" err="1">
                <a:latin typeface="Comic Sans MS" pitchFamily="66" charset="0"/>
              </a:rPr>
              <a:t>V</a:t>
            </a:r>
            <a:r>
              <a:rPr lang="es-MX" sz="2400" baseline="-25000" dirty="0" err="1">
                <a:latin typeface="Comic Sans MS" pitchFamily="66" charset="0"/>
              </a:rPr>
              <a:t>max</a:t>
            </a:r>
            <a:r>
              <a:rPr lang="es-MX" sz="2400" dirty="0">
                <a:latin typeface="Comic Sans MS" pitchFamily="66" charset="0"/>
              </a:rPr>
              <a:t> </a:t>
            </a:r>
            <a:r>
              <a:rPr lang="es-MX" sz="48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</a:t>
            </a:r>
            <a:r>
              <a:rPr lang="es-MX" sz="2400" dirty="0">
                <a:latin typeface="Comic Sans MS" pitchFamily="66" charset="0"/>
              </a:rPr>
              <a:t> IR No-Competitiva</a:t>
            </a:r>
          </a:p>
          <a:p>
            <a:endParaRPr lang="es-MX" sz="24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Si afecta tanto a K</a:t>
            </a:r>
            <a:r>
              <a:rPr lang="es-MX" sz="2400" baseline="-25000" dirty="0">
                <a:latin typeface="Comic Sans MS" pitchFamily="66" charset="0"/>
              </a:rPr>
              <a:t>m</a:t>
            </a:r>
            <a:r>
              <a:rPr lang="es-MX" sz="2400" dirty="0">
                <a:latin typeface="Comic Sans MS" pitchFamily="66" charset="0"/>
              </a:rPr>
              <a:t> como a </a:t>
            </a:r>
            <a:r>
              <a:rPr lang="es-MX" sz="2400" dirty="0" err="1">
                <a:latin typeface="Comic Sans MS" pitchFamily="66" charset="0"/>
              </a:rPr>
              <a:t>V</a:t>
            </a:r>
            <a:r>
              <a:rPr lang="es-MX" sz="2400" baseline="-25000" dirty="0" err="1">
                <a:latin typeface="Comic Sans MS" pitchFamily="66" charset="0"/>
              </a:rPr>
              <a:t>max</a:t>
            </a:r>
            <a:r>
              <a:rPr lang="es-MX" sz="2400" dirty="0">
                <a:latin typeface="Comic Sans MS" pitchFamily="66" charset="0"/>
              </a:rPr>
              <a:t>:</a:t>
            </a:r>
          </a:p>
          <a:p>
            <a:r>
              <a:rPr lang="es-MX" sz="2400" dirty="0">
                <a:latin typeface="Comic Sans MS" pitchFamily="66" charset="0"/>
              </a:rPr>
              <a:t>				</a:t>
            </a:r>
            <a:r>
              <a:rPr lang="es-MX" sz="48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 </a:t>
            </a:r>
            <a:r>
              <a:rPr lang="es-MX" sz="24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 </a:t>
            </a:r>
            <a:r>
              <a:rPr lang="es-MX" sz="2400" dirty="0">
                <a:latin typeface="Comic Sans MS" pitchFamily="66" charset="0"/>
              </a:rPr>
              <a:t>IR </a:t>
            </a:r>
            <a:r>
              <a:rPr lang="es-MX" sz="2400" dirty="0" err="1">
                <a:latin typeface="Comic Sans MS" pitchFamily="66" charset="0"/>
              </a:rPr>
              <a:t>Acompetitiva</a:t>
            </a:r>
            <a:r>
              <a:rPr lang="es-MX" sz="2400" dirty="0">
                <a:latin typeface="Comic Sans MS" pitchFamily="66" charset="0"/>
              </a:rPr>
              <a:t> </a:t>
            </a:r>
          </a:p>
          <a:p>
            <a:r>
              <a:rPr lang="es-MX" sz="2400" dirty="0">
                <a:latin typeface="Comic Sans MS" pitchFamily="66" charset="0"/>
              </a:rPr>
              <a:t>				</a:t>
            </a:r>
            <a:r>
              <a:rPr lang="es-MX" sz="24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  </a:t>
            </a:r>
            <a:r>
              <a:rPr lang="es-MX" sz="48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</a:t>
            </a:r>
            <a:r>
              <a:rPr lang="es-MX" sz="2400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 </a:t>
            </a:r>
            <a:r>
              <a:rPr lang="es-MX" sz="2400" dirty="0">
                <a:latin typeface="Comic Sans MS" pitchFamily="66" charset="0"/>
              </a:rPr>
              <a:t>IR Mixta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46732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1428760" cy="6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86124"/>
            <a:ext cx="1500198" cy="6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Competitiva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196752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Comic Sans MS" pitchFamily="66" charset="0"/>
              </a:rPr>
              <a:t>La </a:t>
            </a:r>
            <a:r>
              <a:rPr lang="en-US" sz="2800" dirty="0" err="1">
                <a:latin typeface="Comic Sans MS" pitchFamily="66" charset="0"/>
              </a:rPr>
              <a:t>más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común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Comic Sans MS" pitchFamily="66" charset="0"/>
              </a:rPr>
              <a:t>El </a:t>
            </a:r>
            <a:r>
              <a:rPr lang="en-US" sz="2800" dirty="0" err="1">
                <a:latin typeface="Comic Sans MS" pitchFamily="66" charset="0"/>
              </a:rPr>
              <a:t>inhibidor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compite</a:t>
            </a:r>
            <a:r>
              <a:rPr lang="en-US" sz="2800" dirty="0">
                <a:latin typeface="Comic Sans MS" pitchFamily="66" charset="0"/>
              </a:rPr>
              <a:t> con el </a:t>
            </a:r>
            <a:r>
              <a:rPr lang="en-US" sz="2800" dirty="0" err="1">
                <a:latin typeface="Comic Sans MS" pitchFamily="66" charset="0"/>
              </a:rPr>
              <a:t>sustrato</a:t>
            </a:r>
            <a:r>
              <a:rPr lang="en-US" sz="2800" dirty="0">
                <a:latin typeface="Comic Sans MS" pitchFamily="66" charset="0"/>
              </a:rPr>
              <a:t> natural </a:t>
            </a:r>
            <a:r>
              <a:rPr lang="en-US" sz="2800" dirty="0" err="1">
                <a:latin typeface="Comic Sans MS" pitchFamily="66" charset="0"/>
              </a:rPr>
              <a:t>por</a:t>
            </a:r>
            <a:r>
              <a:rPr lang="en-US" sz="2800" dirty="0">
                <a:latin typeface="Comic Sans MS" pitchFamily="66" charset="0"/>
              </a:rPr>
              <a:t> el enlace al </a:t>
            </a:r>
            <a:r>
              <a:rPr lang="en-US" sz="2800" dirty="0" err="1">
                <a:latin typeface="Comic Sans MS" pitchFamily="66" charset="0"/>
              </a:rPr>
              <a:t>sitio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activo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Comic Sans MS" pitchFamily="66" charset="0"/>
              </a:rPr>
              <a:t>El </a:t>
            </a:r>
            <a:r>
              <a:rPr lang="en-US" sz="2800" dirty="0" err="1">
                <a:latin typeface="Comic Sans MS" pitchFamily="66" charset="0"/>
              </a:rPr>
              <a:t>inhibidor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tiene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estructura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semejante</a:t>
            </a:r>
            <a:r>
              <a:rPr lang="en-US" sz="2800" dirty="0">
                <a:latin typeface="Comic Sans MS" pitchFamily="66" charset="0"/>
              </a:rPr>
              <a:t> a la del </a:t>
            </a:r>
            <a:r>
              <a:rPr lang="en-US" sz="2800" dirty="0" err="1">
                <a:latin typeface="Comic Sans MS" pitchFamily="66" charset="0"/>
              </a:rPr>
              <a:t>sustrato</a:t>
            </a:r>
            <a:r>
              <a:rPr lang="en-US" sz="2800" dirty="0">
                <a:latin typeface="Comic Sans MS" pitchFamily="66" charset="0"/>
              </a:rPr>
              <a:t> natural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enlaza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más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fuertemente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Puede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o no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reaccionar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reacciona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hace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lentamente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Proporciona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información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sitio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activo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comparar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estructuras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Competitiva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1484784"/>
            <a:ext cx="82296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I y S </a:t>
            </a:r>
            <a:r>
              <a:rPr lang="en-US" dirty="0" err="1">
                <a:latin typeface="Comic Sans MS" pitchFamily="66" charset="0"/>
              </a:rPr>
              <a:t>compiten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por</a:t>
            </a:r>
            <a:r>
              <a:rPr lang="en-US" dirty="0">
                <a:latin typeface="Comic Sans MS" pitchFamily="66" charset="0"/>
              </a:rPr>
              <a:t> 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Un </a:t>
            </a:r>
            <a:r>
              <a:rPr lang="en-US" dirty="0" err="1">
                <a:latin typeface="Comic Sans MS" pitchFamily="66" charset="0"/>
              </a:rPr>
              <a:t>aumento</a:t>
            </a:r>
            <a:r>
              <a:rPr lang="en-US" dirty="0">
                <a:latin typeface="Comic Sans MS" pitchFamily="66" charset="0"/>
              </a:rPr>
              <a:t> en [I]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[EI]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Reduce [E]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disponible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para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unirse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Se </a:t>
            </a:r>
            <a:r>
              <a:rPr lang="en-US" dirty="0" err="1">
                <a:latin typeface="Comic Sans MS" pitchFamily="66" charset="0"/>
              </a:rPr>
              <a:t>requiere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mantener</a:t>
            </a:r>
            <a:r>
              <a:rPr lang="en-US" dirty="0">
                <a:latin typeface="Comic Sans MS" pitchFamily="66" charset="0"/>
              </a:rPr>
              <a:t> [I] </a:t>
            </a:r>
            <a:r>
              <a:rPr lang="en-US" dirty="0" err="1">
                <a:latin typeface="Comic Sans MS" pitchFamily="66" charset="0"/>
              </a:rPr>
              <a:t>alta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asegurar</a:t>
            </a:r>
            <a:r>
              <a:rPr lang="en-US" dirty="0">
                <a:latin typeface="Comic Sans MS" pitchFamily="66" charset="0"/>
              </a:rPr>
              <a:t> la </a:t>
            </a:r>
            <a:r>
              <a:rPr lang="en-US" dirty="0" err="1">
                <a:latin typeface="Comic Sans MS" pitchFamily="66" charset="0"/>
              </a:rPr>
              <a:t>inhibición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Ecuación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de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Michealis-Menten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para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la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Competitiva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510" y="2393456"/>
            <a:ext cx="848118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n-US" sz="2400" dirty="0" err="1">
                <a:latin typeface="Comic Sans MS" pitchFamily="66" charset="0"/>
              </a:rPr>
              <a:t>Donde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  <a:sym typeface="Symbol"/>
              </a:rPr>
              <a:t></a:t>
            </a:r>
            <a:r>
              <a:rPr lang="en-US" sz="2400" dirty="0">
                <a:latin typeface="Comic Sans MS" pitchFamily="66" charset="0"/>
              </a:rPr>
              <a:t> = 1 + [I]/K</a:t>
            </a:r>
            <a:r>
              <a:rPr lang="en-US" sz="2400" baseline="-25000" dirty="0">
                <a:latin typeface="Comic Sans MS" pitchFamily="66" charset="0"/>
              </a:rPr>
              <a:t>I</a:t>
            </a:r>
          </a:p>
          <a:p>
            <a:pPr lvl="1" eaLnBrk="1" hangingPunct="1">
              <a:defRPr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Función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 la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concentración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y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afinidad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inhibidor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enzima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sym typeface="Symbol"/>
              </a:rPr>
              <a:t>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= 1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cuando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[I] = 0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 err="1">
                <a:latin typeface="Comic Sans MS" pitchFamily="66" charset="0"/>
              </a:rPr>
              <a:t>Conforme</a:t>
            </a:r>
            <a:r>
              <a:rPr lang="en-US" sz="2400" dirty="0">
                <a:latin typeface="Comic Sans MS" pitchFamily="66" charset="0"/>
              </a:rPr>
              <a:t> [S] </a:t>
            </a:r>
            <a:r>
              <a:rPr lang="en-US" sz="2400" dirty="0" err="1">
                <a:latin typeface="Comic Sans MS" pitchFamily="66" charset="0"/>
              </a:rPr>
              <a:t>aumenta</a:t>
            </a:r>
            <a:r>
              <a:rPr lang="en-US" sz="2400" dirty="0">
                <a:latin typeface="Comic Sans MS" pitchFamily="66" charset="0"/>
              </a:rPr>
              <a:t>, V</a:t>
            </a:r>
            <a:r>
              <a:rPr lang="en-US" sz="2400" baseline="-25000" dirty="0">
                <a:latin typeface="Comic Sans MS" pitchFamily="66" charset="0"/>
              </a:rPr>
              <a:t>0</a:t>
            </a:r>
            <a:r>
              <a:rPr lang="en-US" sz="2400" dirty="0">
                <a:latin typeface="Comic Sans MS" pitchFamily="66" charset="0"/>
              </a:rPr>
              <a:t> se </a:t>
            </a:r>
            <a:r>
              <a:rPr lang="en-US" sz="2400" dirty="0" err="1">
                <a:latin typeface="Comic Sans MS" pitchFamily="66" charset="0"/>
              </a:rPr>
              <a:t>aproximará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400" dirty="0" err="1">
                <a:latin typeface="Comic Sans MS" pitchFamily="66" charset="0"/>
              </a:rPr>
              <a:t>V</a:t>
            </a:r>
            <a:r>
              <a:rPr lang="en-US" sz="2400" baseline="-25000" dirty="0" err="1">
                <a:latin typeface="Comic Sans MS" pitchFamily="66" charset="0"/>
              </a:rPr>
              <a:t>max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para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cualquier</a:t>
            </a:r>
            <a:r>
              <a:rPr lang="en-US" sz="2400" dirty="0">
                <a:latin typeface="Comic Sans MS" pitchFamily="66" charset="0"/>
              </a:rPr>
              <a:t> valor de </a:t>
            </a:r>
            <a:r>
              <a:rPr lang="en-US" sz="2400" dirty="0">
                <a:latin typeface="Comic Sans MS" pitchFamily="66" charset="0"/>
                <a:sym typeface="Symbol"/>
              </a:rPr>
              <a:t></a:t>
            </a:r>
            <a:endParaRPr lang="en-US" sz="2400" dirty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supera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los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efectos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del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inhibidor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;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satura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sz="2400" dirty="0" err="1">
                <a:latin typeface="Comic Sans MS" pitchFamily="66" charset="0"/>
              </a:rPr>
              <a:t>Conforme</a:t>
            </a:r>
            <a:r>
              <a:rPr lang="en-US" sz="2400" dirty="0">
                <a:latin typeface="Comic Sans MS" pitchFamily="66" charset="0"/>
              </a:rPr>
              <a:t> [I] </a:t>
            </a:r>
            <a:r>
              <a:rPr lang="en-US" sz="2400" dirty="0" err="1">
                <a:latin typeface="Comic Sans MS" pitchFamily="66" charset="0"/>
              </a:rPr>
              <a:t>aumenta</a:t>
            </a:r>
            <a:r>
              <a:rPr lang="en-US" sz="2400" dirty="0">
                <a:latin typeface="Comic Sans MS" pitchFamily="66" charset="0"/>
              </a:rPr>
              <a:t>, K</a:t>
            </a:r>
            <a:r>
              <a:rPr lang="en-US" sz="2400" baseline="-25000" dirty="0">
                <a:latin typeface="Comic Sans MS" pitchFamily="66" charset="0"/>
              </a:rPr>
              <a:t>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aumenta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  <a:sym typeface="Symbol"/>
              </a:rPr>
              <a:t></a:t>
            </a:r>
            <a:endParaRPr lang="en-US" sz="2400" dirty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requiere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más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alcanzar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½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0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max</a:t>
            </a:r>
            <a:endParaRPr lang="en-US" sz="2000" baseline="-25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velocidad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no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rápidamente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con [S] dada la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inhibición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18" y="1340768"/>
            <a:ext cx="244736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6/6d/EcDHFR_raytrac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299" y="357166"/>
            <a:ext cx="4447015" cy="592935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628" y="857232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La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enzima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dihidrofolato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reductasa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de </a:t>
            </a:r>
            <a:r>
              <a:rPr lang="en-US" sz="2400" i="1" dirty="0">
                <a:latin typeface="Comic Sans MS" pitchFamily="66" charset="0"/>
              </a:rPr>
              <a:t>E. coli</a:t>
            </a:r>
            <a:r>
              <a:rPr lang="en-US" sz="2400" dirty="0">
                <a:latin typeface="Comic Sans MS" pitchFamily="66" charset="0"/>
              </a:rPr>
              <a:t> con </a:t>
            </a:r>
            <a:r>
              <a:rPr lang="en-US" sz="2400" dirty="0" err="1">
                <a:latin typeface="Comic Sans MS" pitchFamily="66" charset="0"/>
              </a:rPr>
              <a:t>sus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dos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sustr</a:t>
            </a:r>
            <a:r>
              <a:rPr lang="en-US" sz="2400" dirty="0" err="1">
                <a:latin typeface="Comic Sans MS" pitchFamily="66" charset="0"/>
              </a:rPr>
              <a:t>atos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dihidrofolato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derecha</a:t>
            </a:r>
            <a:r>
              <a:rPr lang="en-US" sz="2400" dirty="0">
                <a:latin typeface="Comic Sans MS" pitchFamily="66" charset="0"/>
              </a:rPr>
              <a:t>) y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NADPH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izquierda</a:t>
            </a:r>
            <a:r>
              <a:rPr lang="en-US" sz="2400" dirty="0">
                <a:latin typeface="Comic Sans MS" pitchFamily="66" charset="0"/>
              </a:rPr>
              <a:t>), </a:t>
            </a:r>
            <a:r>
              <a:rPr lang="en-US" sz="2400" dirty="0" err="1">
                <a:latin typeface="Comic Sans MS" pitchFamily="66" charset="0"/>
              </a:rPr>
              <a:t>unidos</a:t>
            </a:r>
            <a:r>
              <a:rPr lang="en-US" sz="2400" dirty="0">
                <a:latin typeface="Comic Sans MS" pitchFamily="66" charset="0"/>
              </a:rPr>
              <a:t> al </a:t>
            </a:r>
            <a:r>
              <a:rPr lang="en-US" sz="2400" dirty="0" err="1">
                <a:latin typeface="Comic Sans MS" pitchFamily="66" charset="0"/>
              </a:rPr>
              <a:t>sitio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activo</a:t>
            </a:r>
            <a:r>
              <a:rPr lang="en-US" sz="2400" dirty="0">
                <a:latin typeface="Comic Sans MS" pitchFamily="66" charset="0"/>
              </a:rPr>
              <a:t>. La </a:t>
            </a:r>
            <a:r>
              <a:rPr lang="en-US" sz="2400" dirty="0" err="1">
                <a:latin typeface="Comic Sans MS" pitchFamily="66" charset="0"/>
              </a:rPr>
              <a:t>proteina</a:t>
            </a:r>
            <a:r>
              <a:rPr lang="en-US" sz="2400" dirty="0">
                <a:latin typeface="Comic Sans MS" pitchFamily="66" charset="0"/>
              </a:rPr>
              <a:t> se </a:t>
            </a:r>
            <a:r>
              <a:rPr lang="en-US" sz="2400" dirty="0" err="1">
                <a:latin typeface="Comic Sans MS" pitchFamily="66" charset="0"/>
              </a:rPr>
              <a:t>muestra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empleando</a:t>
            </a:r>
            <a:r>
              <a:rPr lang="en-US" sz="2400" dirty="0">
                <a:latin typeface="Comic Sans MS" pitchFamily="66" charset="0"/>
              </a:rPr>
              <a:t> un </a:t>
            </a:r>
            <a:r>
              <a:rPr lang="en-US" sz="2400" dirty="0" err="1">
                <a:latin typeface="Comic Sans MS" pitchFamily="66" charset="0"/>
              </a:rPr>
              <a:t>diagrama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listones</a:t>
            </a:r>
            <a:r>
              <a:rPr lang="en-US" sz="2400" dirty="0">
                <a:latin typeface="Comic Sans MS" pitchFamily="66" charset="0"/>
              </a:rPr>
              <a:t> con </a:t>
            </a:r>
            <a:r>
              <a:rPr lang="en-US" sz="2400" dirty="0" err="1">
                <a:latin typeface="Comic Sans MS" pitchFamily="66" charset="0"/>
              </a:rPr>
              <a:t>las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hélices</a:t>
            </a:r>
            <a:r>
              <a:rPr lang="en-US" sz="2400" dirty="0">
                <a:latin typeface="Comic Sans MS" pitchFamily="66" charset="0"/>
              </a:rPr>
              <a:t>  </a:t>
            </a:r>
            <a:r>
              <a:rPr lang="en-US" sz="2400" dirty="0">
                <a:latin typeface="Comic Sans MS" pitchFamily="66" charset="0"/>
                <a:sym typeface="Symbol"/>
              </a:rPr>
              <a:t> en </a:t>
            </a:r>
            <a:r>
              <a:rPr lang="en-US" sz="2400" dirty="0" err="1">
                <a:latin typeface="Comic Sans MS" pitchFamily="66" charset="0"/>
                <a:sym typeface="Symbol"/>
              </a:rPr>
              <a:t>rojo</a:t>
            </a:r>
            <a:r>
              <a:rPr lang="en-US" sz="2400" dirty="0">
                <a:latin typeface="Comic Sans MS" pitchFamily="66" charset="0"/>
                <a:sym typeface="Symbol"/>
              </a:rPr>
              <a:t>, </a:t>
            </a:r>
            <a:r>
              <a:rPr lang="en-US" sz="2400" dirty="0" err="1">
                <a:latin typeface="Comic Sans MS" pitchFamily="66" charset="0"/>
                <a:sym typeface="Symbol"/>
              </a:rPr>
              <a:t>las</a:t>
            </a:r>
            <a:r>
              <a:rPr lang="en-US" sz="2400" dirty="0">
                <a:latin typeface="Comic Sans MS" pitchFamily="66" charset="0"/>
                <a:sym typeface="Symbol"/>
              </a:rPr>
              <a:t> </a:t>
            </a:r>
            <a:r>
              <a:rPr lang="en-US" sz="2400" dirty="0" err="1">
                <a:latin typeface="Comic Sans MS" pitchFamily="66" charset="0"/>
                <a:sym typeface="Symbol"/>
              </a:rPr>
              <a:t>hojas</a:t>
            </a:r>
            <a:r>
              <a:rPr lang="en-US" sz="2400" dirty="0">
                <a:latin typeface="Comic Sans MS" pitchFamily="66" charset="0"/>
                <a:sym typeface="Symbol"/>
              </a:rPr>
              <a:t>  en </a:t>
            </a:r>
            <a:r>
              <a:rPr lang="en-US" sz="2400" dirty="0" err="1">
                <a:latin typeface="Comic Sans MS" pitchFamily="66" charset="0"/>
                <a:sym typeface="Symbol"/>
              </a:rPr>
              <a:t>amarillo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>
                <a:latin typeface="Comic Sans MS" pitchFamily="66" charset="0"/>
                <a:hlinkClick r:id="rId3"/>
              </a:rPr>
              <a:t>7DFR</a:t>
            </a:r>
            <a:endParaRPr lang="es-MX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55745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357290" y="2857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Competitiva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000628" y="1928802"/>
            <a:ext cx="3643338" cy="2357454"/>
            <a:chOff x="4000497" y="1785926"/>
            <a:chExt cx="4786345" cy="33242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6338911" y="2662221"/>
              <a:ext cx="3324225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355314" y="1859737"/>
              <a:ext cx="2505075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2571736" y="2357430"/>
          <a:ext cx="1966646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cuación" r:id="rId6" imgW="990360" imgH="431640" progId="Equation.3">
                  <p:embed/>
                </p:oleObj>
              </mc:Choice>
              <mc:Fallback>
                <p:oleObj name="Ecuación" r:id="rId6" imgW="990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357430"/>
                        <a:ext cx="1966646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2857488" y="3571876"/>
          <a:ext cx="1851084" cy="103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cuación" r:id="rId8" imgW="774360" imgH="431640" progId="Equation.3">
                  <p:embed/>
                </p:oleObj>
              </mc:Choice>
              <mc:Fallback>
                <p:oleObj name="Ecuación" r:id="rId8" imgW="7743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571876"/>
                        <a:ext cx="1851084" cy="1031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3143240" y="4857760"/>
          <a:ext cx="1928826" cy="95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cuación" r:id="rId10" imgW="850680" imgH="419040" progId="Equation.3">
                  <p:embed/>
                </p:oleObj>
              </mc:Choice>
              <mc:Fallback>
                <p:oleObj name="Ecuación" r:id="rId10" imgW="8506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857760"/>
                        <a:ext cx="1928826" cy="950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12" r="1583"/>
          <a:stretch>
            <a:fillRect/>
          </a:stretch>
        </p:blipFill>
        <p:spPr bwMode="auto">
          <a:xfrm rot="5400000">
            <a:off x="1962554" y="823472"/>
            <a:ext cx="55760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785786" y="142852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solidFill>
                  <a:srgbClr val="C00000"/>
                </a:solidFill>
                <a:latin typeface="Comic Sans MS" pitchFamily="66" charset="0"/>
              </a:rPr>
              <a:t>Inhibición Reversible Competitiva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Ecuación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de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Lineweaver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-Burke 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para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Competitiva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8922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/>
          <a:stretch>
            <a:fillRect/>
          </a:stretch>
        </p:blipFill>
        <p:spPr>
          <a:xfrm>
            <a:off x="0" y="2895600"/>
            <a:ext cx="3886200" cy="380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936" y="2924944"/>
            <a:ext cx="4953000" cy="3124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dirty="0">
                <a:latin typeface="Comic Sans MS" pitchFamily="66" charset="0"/>
              </a:rPr>
              <a:t>Mayor </a:t>
            </a:r>
            <a:r>
              <a:rPr lang="en-US" sz="2400" dirty="0" err="1">
                <a:latin typeface="Comic Sans MS" pitchFamily="66" charset="0"/>
              </a:rPr>
              <a:t>pendiente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multiplicada</a:t>
            </a:r>
            <a:r>
              <a:rPr lang="en-US" sz="2400" dirty="0">
                <a:latin typeface="Comic Sans MS" pitchFamily="66" charset="0"/>
              </a:rPr>
              <a:t> by </a:t>
            </a:r>
            <a:r>
              <a:rPr lang="en-US" sz="2400" dirty="0">
                <a:latin typeface="Comic Sans MS" pitchFamily="66" charset="0"/>
                <a:sym typeface="Symbol"/>
              </a:rPr>
              <a:t>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400" dirty="0" err="1">
                <a:latin typeface="Comic Sans MS" pitchFamily="66" charset="0"/>
              </a:rPr>
              <a:t>Ordenada</a:t>
            </a:r>
            <a:r>
              <a:rPr lang="en-US" sz="2400" dirty="0">
                <a:latin typeface="Comic Sans MS" pitchFamily="66" charset="0"/>
              </a:rPr>
              <a:t> al </a:t>
            </a:r>
            <a:r>
              <a:rPr lang="en-US" sz="2400" dirty="0" err="1">
                <a:latin typeface="Comic Sans MS" pitchFamily="66" charset="0"/>
              </a:rPr>
              <a:t>origen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no cambia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V</a:t>
            </a:r>
            <a:r>
              <a:rPr lang="en-US" sz="2400" baseline="-25000" dirty="0" err="1">
                <a:latin typeface="Comic Sans MS" pitchFamily="66" charset="0"/>
              </a:rPr>
              <a:t>max</a:t>
            </a:r>
            <a:r>
              <a:rPr lang="en-US" sz="2400" dirty="0">
                <a:latin typeface="Comic Sans MS" pitchFamily="66" charset="0"/>
              </a:rPr>
              <a:t> el </a:t>
            </a:r>
            <a:r>
              <a:rPr lang="en-US" sz="2400" dirty="0" err="1">
                <a:latin typeface="Comic Sans MS" pitchFamily="66" charset="0"/>
              </a:rPr>
              <a:t>mismo</a:t>
            </a:r>
            <a:r>
              <a:rPr lang="en-US" sz="2400" dirty="0">
                <a:latin typeface="Comic Sans MS" pitchFamily="66" charset="0"/>
              </a:rPr>
              <a:t> valor)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>
                <a:latin typeface="Comic Sans MS" pitchFamily="66" charset="0"/>
              </a:rPr>
              <a:t>K</a:t>
            </a:r>
            <a:r>
              <a:rPr lang="en-US" sz="2400" baseline="-25000" dirty="0">
                <a:latin typeface="Comic Sans MS" pitchFamily="66" charset="0"/>
              </a:rPr>
              <a:t>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</a:t>
            </a:r>
            <a:r>
              <a:rPr lang="en-US" sz="2400" dirty="0">
                <a:latin typeface="Comic Sans MS" pitchFamily="66" charset="0"/>
              </a:rPr>
              <a:t> mayor (</a:t>
            </a:r>
            <a:r>
              <a:rPr lang="en-US" sz="2400" dirty="0" err="1">
                <a:latin typeface="Comic Sans MS" pitchFamily="66" charset="0"/>
              </a:rPr>
              <a:t>multiplicada</a:t>
            </a:r>
            <a:r>
              <a:rPr lang="en-US" sz="2400" dirty="0">
                <a:latin typeface="Comic Sans MS" pitchFamily="66" charset="0"/>
              </a:rPr>
              <a:t> by </a:t>
            </a:r>
            <a:r>
              <a:rPr lang="en-US" sz="2400" dirty="0">
                <a:latin typeface="Comic Sans MS" pitchFamily="66" charset="0"/>
                <a:sym typeface="Symbol"/>
              </a:rPr>
              <a:t>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307607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Acompetitiva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95536" y="1268760"/>
            <a:ext cx="8373616" cy="4724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Comic Sans MS" pitchFamily="66" charset="0"/>
              </a:rPr>
              <a:t>El </a:t>
            </a:r>
            <a:r>
              <a:rPr lang="en-US" sz="2800" dirty="0" err="1">
                <a:latin typeface="Comic Sans MS" pitchFamily="66" charset="0"/>
              </a:rPr>
              <a:t>Inhibidor</a:t>
            </a:r>
            <a:r>
              <a:rPr lang="en-US" sz="2800" dirty="0">
                <a:latin typeface="Comic Sans MS" pitchFamily="66" charset="0"/>
              </a:rPr>
              <a:t> se </a:t>
            </a:r>
            <a:r>
              <a:rPr lang="en-US" sz="2800" dirty="0" err="1">
                <a:latin typeface="Comic Sans MS" pitchFamily="66" charset="0"/>
              </a:rPr>
              <a:t>une</a:t>
            </a:r>
            <a:r>
              <a:rPr lang="en-US" sz="2800" dirty="0">
                <a:latin typeface="Comic Sans MS" pitchFamily="66" charset="0"/>
              </a:rPr>
              <a:t> al </a:t>
            </a:r>
            <a:r>
              <a:rPr lang="en-US" sz="2800" dirty="0" err="1">
                <a:latin typeface="Comic Sans MS" pitchFamily="66" charset="0"/>
              </a:rPr>
              <a:t>complejo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enzima-sustrato</a:t>
            </a:r>
            <a:r>
              <a:rPr lang="en-US" sz="2800" dirty="0">
                <a:latin typeface="Comic Sans MS" pitchFamily="66" charset="0"/>
              </a:rPr>
              <a:t>, no a la </a:t>
            </a:r>
            <a:r>
              <a:rPr lang="en-US" sz="2800" dirty="0" err="1">
                <a:latin typeface="Comic Sans MS" pitchFamily="66" charset="0"/>
              </a:rPr>
              <a:t>enzima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libre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Comic Sans MS" pitchFamily="66" charset="0"/>
              </a:rPr>
              <a:t>El </a:t>
            </a:r>
            <a:r>
              <a:rPr lang="en-US" sz="2800" dirty="0" err="1">
                <a:latin typeface="Comic Sans MS" pitchFamily="66" charset="0"/>
              </a:rPr>
              <a:t>Inhibidor</a:t>
            </a:r>
            <a:r>
              <a:rPr lang="en-US" sz="2800" dirty="0">
                <a:latin typeface="Comic Sans MS" pitchFamily="66" charset="0"/>
              </a:rPr>
              <a:t> no </a:t>
            </a:r>
            <a:r>
              <a:rPr lang="en-US" sz="2800" dirty="0" err="1">
                <a:latin typeface="Comic Sans MS" pitchFamily="66" charset="0"/>
              </a:rPr>
              <a:t>requiere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semejante</a:t>
            </a:r>
            <a:r>
              <a:rPr lang="en-US" sz="2800" dirty="0">
                <a:latin typeface="Comic Sans MS" pitchFamily="66" charset="0"/>
              </a:rPr>
              <a:t> al </a:t>
            </a:r>
            <a:r>
              <a:rPr lang="en-US" sz="2800" dirty="0" err="1">
                <a:latin typeface="Comic Sans MS" pitchFamily="66" charset="0"/>
              </a:rPr>
              <a:t>sustrato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latin typeface="Comic Sans MS" pitchFamily="66" charset="0"/>
              </a:rPr>
              <a:t>Sitio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activo</a:t>
            </a:r>
            <a:r>
              <a:rPr lang="en-US" sz="2800" dirty="0">
                <a:latin typeface="Comic Sans MS" pitchFamily="66" charset="0"/>
              </a:rPr>
              <a:t> = </a:t>
            </a:r>
            <a:r>
              <a:rPr lang="en-US" sz="2800" dirty="0" err="1">
                <a:latin typeface="Comic Sans MS" pitchFamily="66" charset="0"/>
              </a:rPr>
              <a:t>multisustrato</a:t>
            </a:r>
            <a:r>
              <a:rPr lang="en-US" sz="2800" dirty="0">
                <a:latin typeface="Comic Sans MS" pitchFamily="66" charset="0"/>
              </a:rPr>
              <a:t>, o I en el </a:t>
            </a:r>
            <a:r>
              <a:rPr lang="en-US" sz="2800" dirty="0" err="1">
                <a:latin typeface="Comic Sans MS" pitchFamily="66" charset="0"/>
              </a:rPr>
              <a:t>segundo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sitio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Comic Sans MS" pitchFamily="66" charset="0"/>
              </a:rPr>
              <a:t>Se </a:t>
            </a:r>
            <a:r>
              <a:rPr lang="en-US" sz="2800" dirty="0" err="1">
                <a:latin typeface="Comic Sans MS" pitchFamily="66" charset="0"/>
              </a:rPr>
              <a:t>distorsiona</a:t>
            </a:r>
            <a:r>
              <a:rPr lang="en-US" sz="2800" dirty="0">
                <a:latin typeface="Comic Sans MS" pitchFamily="66" charset="0"/>
              </a:rPr>
              <a:t> el </a:t>
            </a:r>
            <a:r>
              <a:rPr lang="en-US" sz="2800" dirty="0" err="1">
                <a:latin typeface="Comic Sans MS" pitchFamily="66" charset="0"/>
              </a:rPr>
              <a:t>sitio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activo</a:t>
            </a:r>
            <a:r>
              <a:rPr lang="en-US" sz="2800" dirty="0">
                <a:latin typeface="Comic Sans MS" pitchFamily="66" charset="0"/>
              </a:rPr>
              <a:t>; </a:t>
            </a:r>
            <a:r>
              <a:rPr lang="en-US" sz="2800" dirty="0" err="1">
                <a:latin typeface="Comic Sans MS" pitchFamily="66" charset="0"/>
              </a:rPr>
              <a:t>evita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que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ocurra</a:t>
            </a:r>
            <a:r>
              <a:rPr lang="en-US" sz="2800" dirty="0">
                <a:latin typeface="Comic Sans MS" pitchFamily="66" charset="0"/>
              </a:rPr>
              <a:t> la </a:t>
            </a:r>
            <a:r>
              <a:rPr lang="en-US" sz="2800" dirty="0" err="1">
                <a:latin typeface="Comic Sans MS" pitchFamily="66" charset="0"/>
              </a:rPr>
              <a:t>reacción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latin typeface="Comic Sans MS" pitchFamily="66" charset="0"/>
              </a:rPr>
              <a:t>Aumento</a:t>
            </a:r>
            <a:r>
              <a:rPr lang="en-US" sz="2800" dirty="0">
                <a:latin typeface="Comic Sans MS" pitchFamily="66" charset="0"/>
              </a:rPr>
              <a:t> de [S] no cambia el enlace el </a:t>
            </a:r>
            <a:r>
              <a:rPr lang="en-US" sz="2800" dirty="0" err="1">
                <a:latin typeface="Comic Sans MS" pitchFamily="66" charset="0"/>
              </a:rPr>
              <a:t>inhibidor</a:t>
            </a:r>
            <a:r>
              <a:rPr lang="en-US" sz="2800" dirty="0">
                <a:latin typeface="Comic Sans MS" pitchFamily="66" charset="0"/>
              </a:rPr>
              <a:t> a ES (</a:t>
            </a:r>
            <a:r>
              <a:rPr lang="en-US" sz="2800" dirty="0" err="1">
                <a:latin typeface="Comic Sans MS" pitchFamily="66" charset="0"/>
              </a:rPr>
              <a:t>acompetitiva</a:t>
            </a:r>
            <a:r>
              <a:rPr lang="en-US" sz="2800" dirty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afectada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[I]</a:t>
            </a:r>
          </a:p>
        </p:txBody>
      </p:sp>
    </p:spTree>
    <p:extLst>
      <p:ext uri="{BB962C8B-B14F-4D97-AF65-F5344CB8AC3E}">
        <p14:creationId xmlns:p14="http://schemas.microsoft.com/office/powerpoint/2010/main" val="41097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522464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71538" y="28572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Acompetitiva</a:t>
            </a:r>
            <a:endParaRPr lang="es-MX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887321" y="1613481"/>
            <a:ext cx="251262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35013" y="4857750"/>
          <a:ext cx="20685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cuación" r:id="rId5" imgW="1041120" imgH="431640" progId="Equation.3">
                  <p:embed/>
                </p:oleObj>
              </mc:Choice>
              <mc:Fallback>
                <p:oleObj name="Ecuación" r:id="rId5" imgW="10411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857750"/>
                        <a:ext cx="206851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643306" y="4786322"/>
          <a:ext cx="18510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cuación" r:id="rId7" imgW="774360" imgH="431640" progId="Equation.3">
                  <p:embed/>
                </p:oleObj>
              </mc:Choice>
              <mc:Fallback>
                <p:oleObj name="Ecuación" r:id="rId7" imgW="7743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786322"/>
                        <a:ext cx="18510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529388" y="4857750"/>
          <a:ext cx="2159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cuación" r:id="rId9" imgW="952200" imgH="419040" progId="Equation.3">
                  <p:embed/>
                </p:oleObj>
              </mc:Choice>
              <mc:Fallback>
                <p:oleObj name="Ecuación" r:id="rId9" imgW="9522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4857750"/>
                        <a:ext cx="21590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874" r="2513"/>
          <a:stretch>
            <a:fillRect/>
          </a:stretch>
        </p:blipFill>
        <p:spPr bwMode="auto">
          <a:xfrm rot="5400000">
            <a:off x="1893077" y="1107265"/>
            <a:ext cx="5429286" cy="50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785786" y="142852"/>
            <a:ext cx="6861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Acompetitiva</a:t>
            </a:r>
            <a:endParaRPr lang="es-MX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28600"/>
            <a:ext cx="8229600" cy="6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Acompetitiva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2780928"/>
            <a:ext cx="4254624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latin typeface="Comic Sans MS" pitchFamily="66" charset="0"/>
              </a:rPr>
              <a:t>Aumento</a:t>
            </a:r>
            <a:r>
              <a:rPr lang="en-US" sz="2800" dirty="0">
                <a:latin typeface="Comic Sans MS" pitchFamily="66" charset="0"/>
              </a:rPr>
              <a:t> de [I]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Disminuye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ordenada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origen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Disminuye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K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disminuye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valor y=0)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cociente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K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mismo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pendiente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7115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69371"/>
            <a:ext cx="4536504" cy="4820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72303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51641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43108" y="28572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Mixta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74677" y="571658"/>
            <a:ext cx="2687690" cy="33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90574" y="4643438"/>
          <a:ext cx="2617033" cy="100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cuación" r:id="rId5" imgW="1130040" imgH="431640" progId="Equation.3">
                  <p:embed/>
                </p:oleObj>
              </mc:Choice>
              <mc:Fallback>
                <p:oleObj name="Ecuación" r:id="rId5" imgW="11300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4" y="4643438"/>
                        <a:ext cx="2617033" cy="1000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572264" y="4572008"/>
          <a:ext cx="18510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cuación" r:id="rId7" imgW="774360" imgH="431640" progId="Equation.3">
                  <p:embed/>
                </p:oleObj>
              </mc:Choice>
              <mc:Fallback>
                <p:oleObj name="Ecuación" r:id="rId7" imgW="7743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572008"/>
                        <a:ext cx="18510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857620" y="4500570"/>
          <a:ext cx="18510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cuación" r:id="rId9" imgW="774360" imgH="431640" progId="Equation.3">
                  <p:embed/>
                </p:oleObj>
              </mc:Choice>
              <mc:Fallback>
                <p:oleObj name="Ecuación" r:id="rId9" imgW="774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500570"/>
                        <a:ext cx="18510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931" r="2669"/>
          <a:stretch>
            <a:fillRect/>
          </a:stretch>
        </p:blipFill>
        <p:spPr bwMode="auto">
          <a:xfrm rot="5400000">
            <a:off x="2145149" y="1069505"/>
            <a:ext cx="5072098" cy="536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071670" y="357166"/>
            <a:ext cx="5464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Mixta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t="9420"/>
          <a:stretch>
            <a:fillRect/>
          </a:stretch>
        </p:blipFill>
        <p:spPr bwMode="auto">
          <a:xfrm>
            <a:off x="571472" y="1000108"/>
            <a:ext cx="59675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71538" y="28572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no Competitiva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29812" y="2210725"/>
            <a:ext cx="3177907" cy="335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714480" y="55721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Comic Sans MS" pitchFamily="66" charset="0"/>
              </a:rPr>
              <a:t>Si </a:t>
            </a:r>
            <a:r>
              <a:rPr lang="es-MX" sz="2800" b="1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 = ’</a:t>
            </a:r>
            <a:endParaRPr lang="es-MX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714480" y="4357694"/>
          <a:ext cx="2244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cuación" r:id="rId5" imgW="1130040" imgH="431640" progId="Equation.3">
                  <p:embed/>
                </p:oleObj>
              </mc:Choice>
              <mc:Fallback>
                <p:oleObj name="Ecuación" r:id="rId5" imgW="11300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357694"/>
                        <a:ext cx="22447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7/71/Enzyme_catalysis_delta_delta_G_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54463" cy="442915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57158" y="514351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Perfil de la Energía Libre de </a:t>
            </a:r>
            <a:r>
              <a:rPr lang="es-MX" sz="2400" dirty="0" err="1">
                <a:latin typeface="Comic Sans MS" pitchFamily="66" charset="0"/>
              </a:rPr>
              <a:t>Gibbs</a:t>
            </a:r>
            <a:r>
              <a:rPr lang="es-MX" sz="2400" dirty="0">
                <a:latin typeface="Comic Sans MS" pitchFamily="66" charset="0"/>
              </a:rPr>
              <a:t> para una reacción no catalizada (rojo) y otra catalizada por una enzima (azul)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7563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Mixta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052736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El </a:t>
            </a:r>
            <a:r>
              <a:rPr lang="en-US" dirty="0" err="1">
                <a:latin typeface="Comic Sans MS" pitchFamily="66" charset="0"/>
              </a:rPr>
              <a:t>inhibidor</a:t>
            </a:r>
            <a:r>
              <a:rPr lang="en-US" dirty="0">
                <a:latin typeface="Comic Sans MS" pitchFamily="66" charset="0"/>
              </a:rPr>
              <a:t> se </a:t>
            </a:r>
            <a:r>
              <a:rPr lang="en-US" dirty="0" err="1">
                <a:latin typeface="Comic Sans MS" pitchFamily="66" charset="0"/>
              </a:rPr>
              <a:t>une</a:t>
            </a:r>
            <a:r>
              <a:rPr lang="en-US" dirty="0">
                <a:latin typeface="Comic Sans MS" pitchFamily="66" charset="0"/>
              </a:rPr>
              <a:t> a E ó a S</a:t>
            </a:r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700808"/>
            <a:ext cx="6553200" cy="465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229600" cy="6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4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omic Sans MS" pitchFamily="66" charset="0"/>
              </a:rPr>
              <a:t>Mixta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60544" y="2708920"/>
            <a:ext cx="4419600" cy="3429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latin typeface="Comic Sans MS" pitchFamily="66" charset="0"/>
              </a:rPr>
              <a:t>Aumento</a:t>
            </a:r>
            <a:r>
              <a:rPr lang="en-US" sz="2800" dirty="0">
                <a:latin typeface="Comic Sans MS" pitchFamily="66" charset="0"/>
              </a:rPr>
              <a:t> de [I]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Baja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ordenada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origen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K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el valor de y=0)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CocienteK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no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mismo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(cambia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pendiente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51214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41" y="1268760"/>
            <a:ext cx="4793759" cy="5132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6" y="1268760"/>
            <a:ext cx="335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79998" y="391714"/>
            <a:ext cx="485544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142976" y="285728"/>
            <a:ext cx="7151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Reversible no Competitiva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2643206" cy="61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4143372" y="164305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Diagramas de </a:t>
            </a:r>
            <a:r>
              <a:rPr lang="es-MX" sz="2400" dirty="0" err="1">
                <a:latin typeface="Comic Sans MS" pitchFamily="66" charset="0"/>
              </a:rPr>
              <a:t>Lineweaver-Burke</a:t>
            </a:r>
            <a:r>
              <a:rPr lang="es-MX" sz="2400" dirty="0">
                <a:latin typeface="Comic Sans MS" pitchFamily="66" charset="0"/>
              </a:rPr>
              <a:t> de los diferentes tipos de inhibidores enzimáticos reversibles. </a:t>
            </a:r>
          </a:p>
          <a:p>
            <a:endParaRPr lang="es-MX" sz="2400" dirty="0">
              <a:latin typeface="Comic Sans MS" pitchFamily="66" charset="0"/>
            </a:endParaRPr>
          </a:p>
          <a:p>
            <a:r>
              <a:rPr lang="es-MX" sz="2400" dirty="0">
                <a:latin typeface="Comic Sans MS" pitchFamily="66" charset="0"/>
              </a:rPr>
              <a:t>La flecha muestra el efecto producido por el incremento de las concentraciones de inhibidor.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8229600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Inhibición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Irreversible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2492896"/>
            <a:ext cx="4343400" cy="324036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 err="1">
                <a:latin typeface="Comic Sans MS" pitchFamily="66" charset="0"/>
              </a:rPr>
              <a:t>Inhibidor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une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covalentemente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o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Destruye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el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grupo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funcional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actividad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enzimática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o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Enlace no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covalente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estable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959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8664" t="10471" b="13612"/>
          <a:stretch>
            <a:fillRect/>
          </a:stretch>
        </p:blipFill>
        <p:spPr bwMode="auto">
          <a:xfrm>
            <a:off x="285720" y="1000108"/>
            <a:ext cx="85492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357422" y="142852"/>
            <a:ext cx="4578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Inhibición Irreversible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16299"/>
          <a:stretch/>
        </p:blipFill>
        <p:spPr bwMode="auto">
          <a:xfrm>
            <a:off x="755576" y="116632"/>
            <a:ext cx="5112568" cy="634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6176" y="83671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  <a:latin typeface="Comic Sans MS" pitchFamily="66" charset="0"/>
              </a:rPr>
              <a:t>Catálisis enzimática</a:t>
            </a:r>
          </a:p>
        </p:txBody>
      </p:sp>
    </p:spTree>
    <p:extLst>
      <p:ext uri="{BB962C8B-B14F-4D97-AF65-F5344CB8AC3E}">
        <p14:creationId xmlns:p14="http://schemas.microsoft.com/office/powerpoint/2010/main" val="2003672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7448"/>
            <a:ext cx="7143776" cy="53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571736" y="2142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Ensayos con Enzimas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628" y="4786322"/>
            <a:ext cx="36792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>
                <a:latin typeface="Comic Sans MS" pitchFamily="66" charset="0"/>
              </a:rPr>
              <a:t>Maude</a:t>
            </a:r>
            <a:r>
              <a:rPr lang="es-ES" sz="2400" dirty="0">
                <a:latin typeface="Comic Sans MS" pitchFamily="66" charset="0"/>
              </a:rPr>
              <a:t> Leonora </a:t>
            </a:r>
            <a:r>
              <a:rPr lang="es-ES" sz="2400" dirty="0" err="1">
                <a:latin typeface="Comic Sans MS" pitchFamily="66" charset="0"/>
              </a:rPr>
              <a:t>Menten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Ontario, Canadá en 1879</a:t>
            </a:r>
          </a:p>
          <a:p>
            <a:r>
              <a:rPr lang="es-MX" sz="2400" dirty="0">
                <a:latin typeface="Comic Sans MS" pitchFamily="66" charset="0"/>
              </a:rPr>
              <a:t>Ontario, Canadá 1960</a:t>
            </a:r>
          </a:p>
          <a:p>
            <a:r>
              <a:rPr lang="es-MX" sz="2400" dirty="0">
                <a:latin typeface="Comic Sans MS" pitchFamily="66" charset="0"/>
              </a:rPr>
              <a:t>Profesor  a los 79 años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357166"/>
            <a:ext cx="703460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142976" y="5000636"/>
            <a:ext cx="3366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Leonor </a:t>
            </a:r>
            <a:r>
              <a:rPr lang="es-MX" sz="2400" dirty="0" err="1">
                <a:latin typeface="Comic Sans MS" pitchFamily="66" charset="0"/>
              </a:rPr>
              <a:t>Michaelis</a:t>
            </a:r>
            <a:endParaRPr lang="es-MX" sz="2400" dirty="0">
              <a:latin typeface="Comic Sans MS" pitchFamily="66" charset="0"/>
            </a:endParaRPr>
          </a:p>
          <a:p>
            <a:r>
              <a:rPr lang="es-MX" sz="2400" dirty="0">
                <a:latin typeface="Comic Sans MS" pitchFamily="66" charset="0"/>
              </a:rPr>
              <a:t>Berlín, Alemania 1875 </a:t>
            </a:r>
          </a:p>
          <a:p>
            <a:r>
              <a:rPr lang="es-MX" sz="2400" dirty="0">
                <a:latin typeface="Comic Sans MS" pitchFamily="66" charset="0"/>
              </a:rPr>
              <a:t> Nueva York 1949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6799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14282" y="28572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Mecanismo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de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sustrato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sencillo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para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una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reacción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enzimática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Michaelis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–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Menten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) </a:t>
            </a:r>
            <a:endParaRPr lang="es-MX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415171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17526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496"/>
            <a:ext cx="1928826" cy="65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714480" y="22859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Definimos: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143380"/>
            <a:ext cx="163530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357290" y="357187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De donde: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572140"/>
            <a:ext cx="179425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214414" y="492919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La velocidad de formación del producto: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57290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Ecuación de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Michaelis</a:t>
            </a:r>
            <a:r>
              <a:rPr lang="es-MX" sz="3200" dirty="0">
                <a:solidFill>
                  <a:srgbClr val="C00000"/>
                </a:solidFill>
                <a:latin typeface="Comic Sans MS" pitchFamily="66" charset="0"/>
              </a:rPr>
              <a:t> - </a:t>
            </a:r>
            <a:r>
              <a:rPr lang="es-MX" sz="3200" dirty="0" err="1">
                <a:solidFill>
                  <a:srgbClr val="C00000"/>
                </a:solidFill>
                <a:latin typeface="Comic Sans MS" pitchFamily="66" charset="0"/>
              </a:rPr>
              <a:t>Menten</a:t>
            </a:r>
            <a:endParaRPr lang="es-MX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86116" y="714356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[</a:t>
            </a:r>
            <a:r>
              <a:rPr lang="es-ES" sz="2400" i="1" dirty="0"/>
              <a:t>E</a:t>
            </a:r>
            <a:r>
              <a:rPr lang="es-ES" sz="2400" baseline="-25000" dirty="0"/>
              <a:t>0</a:t>
            </a:r>
            <a:r>
              <a:rPr lang="es-ES" sz="2400" dirty="0"/>
              <a:t>] = [</a:t>
            </a:r>
            <a:r>
              <a:rPr lang="es-ES" sz="2400" i="1" dirty="0"/>
              <a:t>E</a:t>
            </a:r>
            <a:r>
              <a:rPr lang="es-ES" sz="2400" dirty="0"/>
              <a:t>] + [</a:t>
            </a:r>
            <a:r>
              <a:rPr lang="es-ES" sz="2400" i="1" dirty="0"/>
              <a:t>ES</a:t>
            </a:r>
            <a:r>
              <a:rPr lang="es-ES" sz="2400" dirty="0"/>
              <a:t>]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2142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La concentración total de la enzima es: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071802" y="1857364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[</a:t>
            </a:r>
            <a:r>
              <a:rPr lang="es-ES" sz="2400" i="1" dirty="0"/>
              <a:t>E</a:t>
            </a:r>
            <a:r>
              <a:rPr lang="es-ES" sz="2400" dirty="0"/>
              <a:t>] = [</a:t>
            </a:r>
            <a:r>
              <a:rPr lang="es-ES" sz="2400" i="1" dirty="0"/>
              <a:t>E</a:t>
            </a:r>
            <a:r>
              <a:rPr lang="es-ES" sz="2400" baseline="-25000" dirty="0"/>
              <a:t>0</a:t>
            </a:r>
            <a:r>
              <a:rPr lang="es-ES" sz="2400" dirty="0"/>
              <a:t>] − [</a:t>
            </a:r>
            <a:r>
              <a:rPr lang="es-ES" sz="2400" i="1" dirty="0"/>
              <a:t>ES</a:t>
            </a:r>
            <a:r>
              <a:rPr lang="es-ES" sz="2400" dirty="0"/>
              <a:t>]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28586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De donde la concentración de enzima libre es: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496"/>
            <a:ext cx="2928958" cy="66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857224" y="228599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Sustituyendo: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43174" y="378619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/>
              <a:t>K</a:t>
            </a:r>
            <a:r>
              <a:rPr lang="pt-BR" sz="2400" i="1" baseline="-25000" dirty="0"/>
              <a:t>m</a:t>
            </a:r>
            <a:r>
              <a:rPr lang="pt-BR" sz="2400" dirty="0"/>
              <a:t>[</a:t>
            </a:r>
            <a:r>
              <a:rPr lang="pt-BR" sz="2400" i="1" dirty="0"/>
              <a:t>ES</a:t>
            </a:r>
            <a:r>
              <a:rPr lang="pt-BR" sz="2400" dirty="0"/>
              <a:t>] + [</a:t>
            </a:r>
            <a:r>
              <a:rPr lang="pt-BR" sz="2400" i="1" dirty="0"/>
              <a:t>S</a:t>
            </a:r>
            <a:r>
              <a:rPr lang="pt-BR" sz="2400" dirty="0"/>
              <a:t>][</a:t>
            </a:r>
            <a:r>
              <a:rPr lang="pt-BR" sz="2400" i="1" dirty="0"/>
              <a:t>ES</a:t>
            </a:r>
            <a:r>
              <a:rPr lang="pt-BR" sz="2400" dirty="0"/>
              <a:t>] = [</a:t>
            </a:r>
            <a:r>
              <a:rPr lang="pt-BR" sz="2400" i="1" dirty="0"/>
              <a:t>E</a:t>
            </a:r>
            <a:r>
              <a:rPr lang="pt-BR" sz="2400" baseline="-25000" dirty="0"/>
              <a:t>0</a:t>
            </a:r>
            <a:r>
              <a:rPr lang="pt-BR" sz="2400" dirty="0"/>
              <a:t>][</a:t>
            </a:r>
            <a:r>
              <a:rPr lang="pt-BR" sz="2400" i="1" dirty="0"/>
              <a:t>S</a:t>
            </a:r>
            <a:r>
              <a:rPr lang="pt-BR" sz="2400" dirty="0"/>
              <a:t>]</a:t>
            </a:r>
            <a:endParaRPr lang="es-MX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500570"/>
            <a:ext cx="19698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429264"/>
            <a:ext cx="52286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868</TotalTime>
  <Words>1233</Words>
  <Application>Microsoft Office PowerPoint</Application>
  <PresentationFormat>Presentación en pantalla (4:3)</PresentationFormat>
  <Paragraphs>171</Paragraphs>
  <Slides>47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4" baseType="lpstr">
      <vt:lpstr>Arial</vt:lpstr>
      <vt:lpstr>Comic Sans MS</vt:lpstr>
      <vt:lpstr>Georgia</vt:lpstr>
      <vt:lpstr>Wingdings</vt:lpstr>
      <vt:lpstr>Wingdings 2</vt:lpstr>
      <vt:lpstr>Civil</vt:lpstr>
      <vt:lpstr>Ecuación</vt:lpstr>
      <vt:lpstr>Catálisis Enzimática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Inhibición Enzimática</vt:lpstr>
      <vt:lpstr>Ejemplos</vt:lpstr>
      <vt:lpstr>Tipos de Inhibición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Inhibición Competitiva</vt:lpstr>
      <vt:lpstr>Inhibición Competitiva</vt:lpstr>
      <vt:lpstr>Ecuación de Michealis-Menten para la Inhibición Competitiva</vt:lpstr>
      <vt:lpstr>Presentación de PowerPoint</vt:lpstr>
      <vt:lpstr>Presentación de PowerPoint</vt:lpstr>
      <vt:lpstr>Ecuación de Lineweaver-Burke  para Inhibición Competitiva</vt:lpstr>
      <vt:lpstr>Inhibición Acompetitiva</vt:lpstr>
      <vt:lpstr>Presentación de PowerPoint</vt:lpstr>
      <vt:lpstr>Presentación de PowerPoint</vt:lpstr>
      <vt:lpstr>Inhibición  Acompetitiva</vt:lpstr>
      <vt:lpstr>Presentación de PowerPoint</vt:lpstr>
      <vt:lpstr>Presentación de PowerPoint</vt:lpstr>
      <vt:lpstr>Presentación de PowerPoint</vt:lpstr>
      <vt:lpstr>Inhibición Mixta</vt:lpstr>
      <vt:lpstr>Inhibición Mixta</vt:lpstr>
      <vt:lpstr>Presentación de PowerPoint</vt:lpstr>
      <vt:lpstr>Presentación de PowerPoint</vt:lpstr>
      <vt:lpstr>Inhibición Irreversible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blum</cp:lastModifiedBy>
  <cp:revision>128</cp:revision>
  <dcterms:created xsi:type="dcterms:W3CDTF">2009-11-11T17:39:15Z</dcterms:created>
  <dcterms:modified xsi:type="dcterms:W3CDTF">2021-12-01T19:13:47Z</dcterms:modified>
</cp:coreProperties>
</file>