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8" r:id="rId3"/>
    <p:sldId id="288" r:id="rId4"/>
    <p:sldId id="257" r:id="rId5"/>
    <p:sldId id="259" r:id="rId6"/>
    <p:sldId id="282" r:id="rId7"/>
    <p:sldId id="260" r:id="rId8"/>
    <p:sldId id="271" r:id="rId9"/>
    <p:sldId id="272" r:id="rId10"/>
    <p:sldId id="273" r:id="rId11"/>
    <p:sldId id="261" r:id="rId12"/>
    <p:sldId id="283" r:id="rId13"/>
    <p:sldId id="262" r:id="rId14"/>
    <p:sldId id="264" r:id="rId15"/>
    <p:sldId id="300" r:id="rId16"/>
    <p:sldId id="301" r:id="rId17"/>
    <p:sldId id="302" r:id="rId18"/>
    <p:sldId id="303" r:id="rId19"/>
    <p:sldId id="289" r:id="rId20"/>
    <p:sldId id="279" r:id="rId21"/>
    <p:sldId id="265" r:id="rId22"/>
    <p:sldId id="267" r:id="rId23"/>
    <p:sldId id="270" r:id="rId24"/>
    <p:sldId id="268" r:id="rId25"/>
    <p:sldId id="281" r:id="rId26"/>
    <p:sldId id="274" r:id="rId27"/>
    <p:sldId id="290" r:id="rId28"/>
    <p:sldId id="291" r:id="rId29"/>
    <p:sldId id="292" r:id="rId30"/>
    <p:sldId id="276" r:id="rId31"/>
    <p:sldId id="284" r:id="rId32"/>
    <p:sldId id="294" r:id="rId33"/>
    <p:sldId id="295" r:id="rId34"/>
    <p:sldId id="280" r:id="rId35"/>
    <p:sldId id="285" r:id="rId36"/>
    <p:sldId id="296" r:id="rId37"/>
    <p:sldId id="278" r:id="rId38"/>
    <p:sldId id="286" r:id="rId39"/>
    <p:sldId id="277" r:id="rId40"/>
    <p:sldId id="297" r:id="rId41"/>
    <p:sldId id="298" r:id="rId42"/>
    <p:sldId id="287" r:id="rId43"/>
    <p:sldId id="269" r:id="rId44"/>
    <p:sldId id="299" r:id="rId45"/>
    <p:sldId id="263" r:id="rId46"/>
    <p:sldId id="304" r:id="rId47"/>
    <p:sldId id="275" r:id="rId4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408" autoAdjust="0"/>
  </p:normalViewPr>
  <p:slideViewPr>
    <p:cSldViewPr>
      <p:cViewPr varScale="1">
        <p:scale>
          <a:sx n="83" d="100"/>
          <a:sy n="83" d="100"/>
        </p:scale>
        <p:origin x="1450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39.wmf"/><Relationship Id="rId1" Type="http://schemas.openxmlformats.org/officeDocument/2006/relationships/image" Target="../media/image5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1891-FC04-4381-A085-09D78C3B0915}" type="datetimeFigureOut">
              <a:rPr lang="es-ES" smtClean="0"/>
              <a:pPr/>
              <a:t>01/12/2021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Elipse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C5F10AA-EB0E-46FE-957E-65AE17C2430B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1891-FC04-4381-A085-09D78C3B0915}" type="datetimeFigureOut">
              <a:rPr lang="es-ES" smtClean="0"/>
              <a:pPr/>
              <a:t>01/12/2021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F10AA-EB0E-46FE-957E-65AE17C2430B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Elipse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3C5F10AA-EB0E-46FE-957E-65AE17C2430B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1891-FC04-4381-A085-09D78C3B0915}" type="datetimeFigureOut">
              <a:rPr lang="es-ES" smtClean="0"/>
              <a:pPr/>
              <a:t>01/12/2021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D84D2-FC2C-4ACA-BE83-64687684586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3303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ítulo y texto encima de l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8229600" cy="1981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4114800"/>
            <a:ext cx="8229600" cy="1981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598EA4-8AF6-4E72-9FB7-35D75875874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650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1891-FC04-4381-A085-09D78C3B0915}" type="datetimeFigureOut">
              <a:rPr lang="es-ES" smtClean="0"/>
              <a:pPr/>
              <a:t>01/12/2021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3C5F10AA-EB0E-46FE-957E-65AE17C2430B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1891-FC04-4381-A085-09D78C3B0915}" type="datetimeFigureOut">
              <a:rPr lang="es-ES" smtClean="0"/>
              <a:pPr/>
              <a:t>01/12/2021</a:t>
            </a:fld>
            <a:endParaRPr lang="es-MX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Elipse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Elipse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C5F10AA-EB0E-46FE-957E-65AE17C2430B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E4AF1891-FC04-4381-A085-09D78C3B0915}" type="datetimeFigureOut">
              <a:rPr lang="es-ES" smtClean="0"/>
              <a:pPr/>
              <a:t>01/12/2021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F10AA-EB0E-46FE-957E-65AE17C2430B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Marcador de contenido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2" name="11 Marcador de contenido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Rectángulo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21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1891-FC04-4381-A085-09D78C3B0915}" type="datetimeFigureOut">
              <a:rPr lang="es-ES" smtClean="0"/>
              <a:pPr/>
              <a:t>01/12/2021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s-MX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23 Marcador de contenido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26" name="25 Marcador de contenido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25" name="24 Elipse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Elipse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3C5F10AA-EB0E-46FE-957E-65AE17C2430B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23" name="22 Título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1891-FC04-4381-A085-09D78C3B0915}" type="datetimeFigureOut">
              <a:rPr lang="es-ES" smtClean="0"/>
              <a:pPr/>
              <a:t>01/12/2021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3C5F10AA-EB0E-46FE-957E-65AE17C2430B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1891-FC04-4381-A085-09D78C3B0915}" type="datetimeFigureOut">
              <a:rPr lang="es-ES" smtClean="0"/>
              <a:pPr/>
              <a:t>01/12/2021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C5F10AA-EB0E-46FE-957E-65AE17C2430B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Rectángulo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12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Marcador de contenido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0" name="9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Elipse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C5F10AA-EB0E-46FE-957E-65AE17C2430B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1891-FC04-4381-A085-09D78C3B0915}" type="datetimeFigureOut">
              <a:rPr lang="es-ES" smtClean="0"/>
              <a:pPr/>
              <a:t>01/12/2021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Conector recto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Rectángulo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3C5F10AA-EB0E-46FE-957E-65AE17C2430B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22" name="21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E4AF1891-FC04-4381-A085-09D78C3B0915}" type="datetimeFigureOut">
              <a:rPr lang="es-ES" smtClean="0"/>
              <a:pPr/>
              <a:t>01/12/2021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E4AF1891-FC04-4381-A085-09D78C3B0915}" type="datetimeFigureOut">
              <a:rPr lang="es-ES" smtClean="0"/>
              <a:pPr/>
              <a:t>01/12/2021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s-MX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Elipse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C5F10AA-EB0E-46FE-957E-65AE17C2430B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9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csb.org/pdb/explore.do?structureId=7DFR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41.png"/><Relationship Id="rId7" Type="http://schemas.openxmlformats.org/officeDocument/2006/relationships/image" Target="../media/image3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40.wmf"/><Relationship Id="rId5" Type="http://schemas.openxmlformats.org/officeDocument/2006/relationships/image" Target="../media/image43.png"/><Relationship Id="rId10" Type="http://schemas.openxmlformats.org/officeDocument/2006/relationships/oleObject" Target="../embeddings/oleObject6.bin"/><Relationship Id="rId4" Type="http://schemas.openxmlformats.org/officeDocument/2006/relationships/image" Target="../media/image42.png"/><Relationship Id="rId9" Type="http://schemas.openxmlformats.org/officeDocument/2006/relationships/image" Target="../media/image39.w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3" Type="http://schemas.openxmlformats.org/officeDocument/2006/relationships/image" Target="../media/image50.png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7.w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49.wmf"/><Relationship Id="rId4" Type="http://schemas.openxmlformats.org/officeDocument/2006/relationships/image" Target="../media/image51.png"/><Relationship Id="rId9" Type="http://schemas.openxmlformats.org/officeDocument/2006/relationships/oleObject" Target="../embeddings/oleObject9.bin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image" Target="../media/image57.png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5.wmf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56.wmf"/><Relationship Id="rId4" Type="http://schemas.openxmlformats.org/officeDocument/2006/relationships/image" Target="../media/image58.png"/><Relationship Id="rId9" Type="http://schemas.openxmlformats.org/officeDocument/2006/relationships/oleObject" Target="../embeddings/oleObject12.bin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0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MX" sz="3200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Modelo de </a:t>
            </a:r>
            <a:r>
              <a:rPr lang="es-MX" sz="3200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Michaelis-Menten</a:t>
            </a:r>
            <a:endParaRPr lang="es-MX" sz="3200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MX" sz="5400" dirty="0">
                <a:latin typeface="Comic Sans MS" pitchFamily="66" charset="0"/>
              </a:rPr>
              <a:t>Catálisis Enzimática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214282" y="214290"/>
            <a:ext cx="871543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s-MX" sz="2400" dirty="0">
                <a:latin typeface="Comic Sans MS" pitchFamily="66" charset="0"/>
              </a:rPr>
              <a:t>d[P]/</a:t>
            </a:r>
            <a:r>
              <a:rPr lang="es-MX" sz="2400" dirty="0" err="1">
                <a:latin typeface="Comic Sans MS" pitchFamily="66" charset="0"/>
              </a:rPr>
              <a:t>dt</a:t>
            </a:r>
            <a:r>
              <a:rPr lang="es-MX" sz="2400" dirty="0">
                <a:latin typeface="Comic Sans MS" pitchFamily="66" charset="0"/>
              </a:rPr>
              <a:t> o V</a:t>
            </a:r>
            <a:r>
              <a:rPr lang="es-MX" sz="2400" baseline="-25000" dirty="0">
                <a:latin typeface="Comic Sans MS" pitchFamily="66" charset="0"/>
              </a:rPr>
              <a:t>0</a:t>
            </a:r>
            <a:r>
              <a:rPr lang="es-MX" sz="2400" dirty="0">
                <a:latin typeface="Comic Sans MS" pitchFamily="66" charset="0"/>
              </a:rPr>
              <a:t> es la velocidad de producción de producto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s-MX" sz="2400" dirty="0">
                <a:latin typeface="Comic Sans MS" pitchFamily="66" charset="0"/>
              </a:rPr>
              <a:t>k</a:t>
            </a:r>
            <a:r>
              <a:rPr lang="es-MX" sz="2400" baseline="-25000" dirty="0">
                <a:latin typeface="Comic Sans MS" pitchFamily="66" charset="0"/>
              </a:rPr>
              <a:t>2</a:t>
            </a:r>
            <a:r>
              <a:rPr lang="es-MX" sz="2400" dirty="0">
                <a:latin typeface="Comic Sans MS" pitchFamily="66" charset="0"/>
              </a:rPr>
              <a:t>[E</a:t>
            </a:r>
            <a:r>
              <a:rPr lang="es-MX" sz="2400" baseline="-25000" dirty="0">
                <a:latin typeface="Comic Sans MS" pitchFamily="66" charset="0"/>
              </a:rPr>
              <a:t>0</a:t>
            </a:r>
            <a:r>
              <a:rPr lang="es-MX" sz="2400" dirty="0">
                <a:latin typeface="Comic Sans MS" pitchFamily="66" charset="0"/>
              </a:rPr>
              <a:t>] o </a:t>
            </a:r>
            <a:r>
              <a:rPr lang="es-MX" sz="2400" dirty="0" err="1">
                <a:latin typeface="Comic Sans MS" pitchFamily="66" charset="0"/>
              </a:rPr>
              <a:t>V</a:t>
            </a:r>
            <a:r>
              <a:rPr lang="es-MX" sz="2400" baseline="-25000" dirty="0" err="1">
                <a:latin typeface="Comic Sans MS" pitchFamily="66" charset="0"/>
              </a:rPr>
              <a:t>max</a:t>
            </a:r>
            <a:r>
              <a:rPr lang="es-MX" sz="2400" dirty="0">
                <a:latin typeface="Comic Sans MS" pitchFamily="66" charset="0"/>
              </a:rPr>
              <a:t> es la </a:t>
            </a:r>
            <a:r>
              <a:rPr lang="es-MX" sz="2400" i="1" dirty="0">
                <a:latin typeface="Comic Sans MS" pitchFamily="66" charset="0"/>
              </a:rPr>
              <a:t>velocidad máxima</a:t>
            </a:r>
            <a:r>
              <a:rPr lang="es-MX" sz="2400" dirty="0">
                <a:latin typeface="Comic Sans MS" pitchFamily="66" charset="0"/>
              </a:rPr>
              <a:t>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s-MX" sz="2400" dirty="0">
                <a:latin typeface="Comic Sans MS" pitchFamily="66" charset="0"/>
              </a:rPr>
              <a:t>k</a:t>
            </a:r>
            <a:r>
              <a:rPr lang="es-MX" sz="2400" baseline="-25000" dirty="0">
                <a:latin typeface="Comic Sans MS" pitchFamily="66" charset="0"/>
              </a:rPr>
              <a:t>2</a:t>
            </a:r>
            <a:r>
              <a:rPr lang="es-MX" sz="2400" dirty="0">
                <a:latin typeface="Comic Sans MS" pitchFamily="66" charset="0"/>
              </a:rPr>
              <a:t> es frecuentemente llamada </a:t>
            </a:r>
            <a:r>
              <a:rPr lang="es-MX" sz="2400" dirty="0" err="1">
                <a:latin typeface="Comic Sans MS" pitchFamily="66" charset="0"/>
              </a:rPr>
              <a:t>k</a:t>
            </a:r>
            <a:r>
              <a:rPr lang="es-MX" sz="2400" baseline="-25000" dirty="0" err="1">
                <a:latin typeface="Comic Sans MS" pitchFamily="66" charset="0"/>
              </a:rPr>
              <a:t>cat</a:t>
            </a:r>
            <a:endParaRPr lang="es-MX" sz="2400" dirty="0">
              <a:latin typeface="Comic Sans MS" pitchFamily="66" charset="0"/>
            </a:endParaRPr>
          </a:p>
          <a:p>
            <a:endParaRPr lang="es-MX" sz="2400" dirty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es-MX" sz="2400" dirty="0">
                <a:latin typeface="Comic Sans MS" pitchFamily="66" charset="0"/>
              </a:rPr>
              <a:t>Notar </a:t>
            </a:r>
            <a:r>
              <a:rPr lang="es-MX" sz="2400">
                <a:latin typeface="Comic Sans MS" pitchFamily="66" charset="0"/>
              </a:rPr>
              <a:t>que si [</a:t>
            </a:r>
            <a:r>
              <a:rPr lang="es-MX" sz="2400" dirty="0">
                <a:latin typeface="Comic Sans MS" pitchFamily="66" charset="0"/>
              </a:rPr>
              <a:t>S] es grande comparada con K</a:t>
            </a:r>
            <a:r>
              <a:rPr lang="es-MX" sz="2400" baseline="-25000" dirty="0">
                <a:latin typeface="Comic Sans MS" pitchFamily="66" charset="0"/>
              </a:rPr>
              <a:t>m</a:t>
            </a:r>
            <a:r>
              <a:rPr lang="es-MX" sz="2400" dirty="0">
                <a:latin typeface="Comic Sans MS" pitchFamily="66" charset="0"/>
              </a:rPr>
              <a:t>, [S]/(K</a:t>
            </a:r>
            <a:r>
              <a:rPr lang="es-MX" sz="2400" baseline="-25000" dirty="0">
                <a:latin typeface="Comic Sans MS" pitchFamily="66" charset="0"/>
              </a:rPr>
              <a:t>m</a:t>
            </a:r>
            <a:r>
              <a:rPr lang="es-MX" sz="2400" dirty="0">
                <a:latin typeface="Comic Sans MS" pitchFamily="66" charset="0"/>
              </a:rPr>
              <a:t> + [S]) tiende a 1. La velocidad de formación de producto es igual a k</a:t>
            </a:r>
            <a:r>
              <a:rPr lang="es-MX" sz="2400" baseline="-25000" dirty="0">
                <a:latin typeface="Comic Sans MS" pitchFamily="66" charset="0"/>
              </a:rPr>
              <a:t>2</a:t>
            </a:r>
            <a:r>
              <a:rPr lang="es-MX" sz="2400" dirty="0">
                <a:latin typeface="Comic Sans MS" pitchFamily="66" charset="0"/>
              </a:rPr>
              <a:t>[E</a:t>
            </a:r>
            <a:r>
              <a:rPr lang="es-MX" sz="2400" baseline="-25000" dirty="0">
                <a:latin typeface="Comic Sans MS" pitchFamily="66" charset="0"/>
              </a:rPr>
              <a:t>0</a:t>
            </a:r>
            <a:r>
              <a:rPr lang="es-MX" sz="2400" dirty="0">
                <a:latin typeface="Comic Sans MS" pitchFamily="66" charset="0"/>
              </a:rPr>
              <a:t>] en ese caso.</a:t>
            </a:r>
          </a:p>
          <a:p>
            <a:endParaRPr lang="es-MX" sz="2400" dirty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es-MX" sz="2400" dirty="0">
                <a:latin typeface="Comic Sans MS" pitchFamily="66" charset="0"/>
              </a:rPr>
              <a:t>Cuando [S] es igual a K</a:t>
            </a:r>
            <a:r>
              <a:rPr lang="es-MX" sz="2400" baseline="-25000" dirty="0">
                <a:latin typeface="Comic Sans MS" pitchFamily="66" charset="0"/>
              </a:rPr>
              <a:t>m</a:t>
            </a:r>
            <a:r>
              <a:rPr lang="es-MX" sz="2400" dirty="0">
                <a:latin typeface="Comic Sans MS" pitchFamily="66" charset="0"/>
              </a:rPr>
              <a:t>, [S]/(K</a:t>
            </a:r>
            <a:r>
              <a:rPr lang="es-MX" sz="2400" baseline="-25000" dirty="0">
                <a:latin typeface="Comic Sans MS" pitchFamily="66" charset="0"/>
              </a:rPr>
              <a:t>m</a:t>
            </a:r>
            <a:r>
              <a:rPr lang="es-MX" sz="2400" dirty="0">
                <a:latin typeface="Comic Sans MS" pitchFamily="66" charset="0"/>
              </a:rPr>
              <a:t> + [S]) vale 0.5. En ese caso, la velocidad de formación de producto es la mitad de la máxima(1/2 </a:t>
            </a:r>
            <a:r>
              <a:rPr lang="es-MX" sz="2400" dirty="0" err="1">
                <a:latin typeface="Comic Sans MS" pitchFamily="66" charset="0"/>
              </a:rPr>
              <a:t>V</a:t>
            </a:r>
            <a:r>
              <a:rPr lang="es-MX" sz="2400" baseline="-25000" dirty="0" err="1">
                <a:latin typeface="Comic Sans MS" pitchFamily="66" charset="0"/>
              </a:rPr>
              <a:t>max</a:t>
            </a:r>
            <a:r>
              <a:rPr lang="es-MX" sz="2400" dirty="0">
                <a:latin typeface="Comic Sans MS" pitchFamily="66" charset="0"/>
              </a:rPr>
              <a:t>). </a:t>
            </a:r>
          </a:p>
          <a:p>
            <a:endParaRPr lang="es-MX" sz="2400" dirty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es-MX" sz="2400" dirty="0">
                <a:latin typeface="Comic Sans MS" pitchFamily="66" charset="0"/>
              </a:rPr>
              <a:t>De la gráfica de V</a:t>
            </a:r>
            <a:r>
              <a:rPr lang="es-MX" sz="2400" baseline="-25000" dirty="0">
                <a:latin typeface="Comic Sans MS" pitchFamily="66" charset="0"/>
              </a:rPr>
              <a:t>0</a:t>
            </a:r>
            <a:r>
              <a:rPr lang="es-MX" sz="2400" dirty="0">
                <a:latin typeface="Comic Sans MS" pitchFamily="66" charset="0"/>
              </a:rPr>
              <a:t> contra [S] se puede determinar </a:t>
            </a:r>
            <a:r>
              <a:rPr lang="es-MX" sz="2400" dirty="0" err="1">
                <a:latin typeface="Comic Sans MS" pitchFamily="66" charset="0"/>
              </a:rPr>
              <a:t>V</a:t>
            </a:r>
            <a:r>
              <a:rPr lang="es-MX" sz="2400" baseline="-25000" dirty="0" err="1">
                <a:latin typeface="Comic Sans MS" pitchFamily="66" charset="0"/>
              </a:rPr>
              <a:t>max</a:t>
            </a:r>
            <a:r>
              <a:rPr lang="es-MX" sz="2400" dirty="0">
                <a:latin typeface="Comic Sans MS" pitchFamily="66" charset="0"/>
              </a:rPr>
              <a:t> y K</a:t>
            </a:r>
            <a:r>
              <a:rPr lang="es-MX" sz="2400" baseline="-25000" dirty="0">
                <a:latin typeface="Comic Sans MS" pitchFamily="66" charset="0"/>
              </a:rPr>
              <a:t>m</a:t>
            </a:r>
            <a:r>
              <a:rPr lang="es-MX" sz="2400" dirty="0">
                <a:latin typeface="Comic Sans MS" pitchFamily="66" charset="0"/>
              </a:rPr>
              <a:t>. Esto requiere una serie de experimentos a E</a:t>
            </a:r>
            <a:r>
              <a:rPr lang="es-MX" sz="2400" baseline="-25000" dirty="0">
                <a:latin typeface="Comic Sans MS" pitchFamily="66" charset="0"/>
              </a:rPr>
              <a:t>0</a:t>
            </a:r>
            <a:r>
              <a:rPr lang="es-MX" sz="2400" dirty="0">
                <a:latin typeface="Comic Sans MS" pitchFamily="66" charset="0"/>
              </a:rPr>
              <a:t> constante y diferentes concentraciones de sustrato [S].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500042"/>
            <a:ext cx="6786610" cy="5089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5572140"/>
            <a:ext cx="1732751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Objeto"/>
          <p:cNvGraphicFramePr>
            <a:graphicFrameLocks noChangeAspect="1"/>
          </p:cNvGraphicFramePr>
          <p:nvPr/>
        </p:nvGraphicFramePr>
        <p:xfrm>
          <a:off x="3286116" y="1428736"/>
          <a:ext cx="1785950" cy="13080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0" name="Ecuación" r:id="rId3" imgW="901440" imgH="660240" progId="Equation.3">
                  <p:embed/>
                </p:oleObj>
              </mc:Choice>
              <mc:Fallback>
                <p:oleObj name="Ecuación" r:id="rId3" imgW="901440" imgH="6602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16" y="1428736"/>
                        <a:ext cx="1785950" cy="13080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2 Objeto"/>
          <p:cNvGraphicFramePr>
            <a:graphicFrameLocks noChangeAspect="1"/>
          </p:cNvGraphicFramePr>
          <p:nvPr/>
        </p:nvGraphicFramePr>
        <p:xfrm>
          <a:off x="3357554" y="2928934"/>
          <a:ext cx="2071702" cy="14757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1" name="Ecuación" r:id="rId5" imgW="927000" imgH="660240" progId="Equation.3">
                  <p:embed/>
                </p:oleObj>
              </mc:Choice>
              <mc:Fallback>
                <p:oleObj name="Ecuación" r:id="rId5" imgW="927000" imgH="6602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7554" y="2928934"/>
                        <a:ext cx="2071702" cy="147573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3 Objeto"/>
          <p:cNvGraphicFramePr>
            <a:graphicFrameLocks noChangeAspect="1"/>
          </p:cNvGraphicFramePr>
          <p:nvPr/>
        </p:nvGraphicFramePr>
        <p:xfrm>
          <a:off x="3000364" y="4572008"/>
          <a:ext cx="2882734" cy="1000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2" name="Ecuación" r:id="rId7" imgW="1244520" imgH="431640" progId="Equation.3">
                  <p:embed/>
                </p:oleObj>
              </mc:Choice>
              <mc:Fallback>
                <p:oleObj name="Ecuación" r:id="rId7" imgW="1244520" imgH="431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64" y="4572008"/>
                        <a:ext cx="2882734" cy="10001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4 Rectángulo"/>
          <p:cNvSpPr/>
          <p:nvPr/>
        </p:nvSpPr>
        <p:spPr>
          <a:xfrm>
            <a:off x="1571604" y="285728"/>
            <a:ext cx="61879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3200" dirty="0">
                <a:solidFill>
                  <a:srgbClr val="C00000"/>
                </a:solidFill>
                <a:latin typeface="Comic Sans MS" pitchFamily="66" charset="0"/>
              </a:rPr>
              <a:t>Ecuación de </a:t>
            </a:r>
            <a:r>
              <a:rPr lang="es-MX" sz="3200" dirty="0" err="1">
                <a:solidFill>
                  <a:srgbClr val="C00000"/>
                </a:solidFill>
                <a:latin typeface="Comic Sans MS" pitchFamily="66" charset="0"/>
              </a:rPr>
              <a:t>Michaelis</a:t>
            </a:r>
            <a:r>
              <a:rPr lang="es-MX" sz="3200" dirty="0">
                <a:solidFill>
                  <a:srgbClr val="C00000"/>
                </a:solidFill>
                <a:latin typeface="Comic Sans MS" pitchFamily="66" charset="0"/>
              </a:rPr>
              <a:t> - </a:t>
            </a:r>
            <a:r>
              <a:rPr lang="es-MX" sz="3200" dirty="0" err="1">
                <a:solidFill>
                  <a:srgbClr val="C00000"/>
                </a:solidFill>
                <a:latin typeface="Comic Sans MS" pitchFamily="66" charset="0"/>
              </a:rPr>
              <a:t>Menten</a:t>
            </a:r>
            <a:endParaRPr lang="es-MX" sz="3200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428728" y="357166"/>
            <a:ext cx="61991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3200" dirty="0">
                <a:solidFill>
                  <a:srgbClr val="C00000"/>
                </a:solidFill>
                <a:latin typeface="Comic Sans MS" pitchFamily="66" charset="0"/>
              </a:rPr>
              <a:t>Diagrama de </a:t>
            </a:r>
            <a:r>
              <a:rPr lang="es-MX" sz="3200" dirty="0" err="1">
                <a:solidFill>
                  <a:srgbClr val="C00000"/>
                </a:solidFill>
                <a:latin typeface="Comic Sans MS" pitchFamily="66" charset="0"/>
              </a:rPr>
              <a:t>Lineweaver-Burke</a:t>
            </a:r>
            <a:r>
              <a:rPr lang="es-MX" sz="3200" dirty="0">
                <a:solidFill>
                  <a:srgbClr val="C00000"/>
                </a:solidFill>
                <a:latin typeface="Comic Sans MS" pitchFamily="66" charset="0"/>
              </a:rPr>
              <a:t>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t="15938" r="72461" b="54999"/>
          <a:stretch>
            <a:fillRect/>
          </a:stretch>
        </p:blipFill>
        <p:spPr bwMode="auto">
          <a:xfrm>
            <a:off x="1142976" y="1357298"/>
            <a:ext cx="7143800" cy="471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571612"/>
            <a:ext cx="6238875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323" y="185027"/>
            <a:ext cx="6315062" cy="3315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489708"/>
            <a:ext cx="6613699" cy="3035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5777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47" y="2204864"/>
            <a:ext cx="8823749" cy="3513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3419872" y="980728"/>
            <a:ext cx="2520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latin typeface="Comic Sans MS" pitchFamily="66" charset="0"/>
              </a:rPr>
              <a:t>k</a:t>
            </a:r>
            <a:r>
              <a:rPr lang="en-US" sz="3200" baseline="-25000" dirty="0" err="1">
                <a:latin typeface="Comic Sans MS" pitchFamily="66" charset="0"/>
              </a:rPr>
              <a:t>cat</a:t>
            </a:r>
            <a:r>
              <a:rPr lang="en-US" sz="3200" dirty="0">
                <a:latin typeface="Comic Sans MS" pitchFamily="66" charset="0"/>
              </a:rPr>
              <a:t> / </a:t>
            </a:r>
            <a:r>
              <a:rPr lang="en-US" sz="3200" dirty="0" err="1">
                <a:latin typeface="Comic Sans MS" pitchFamily="66" charset="0"/>
              </a:rPr>
              <a:t>k</a:t>
            </a:r>
            <a:r>
              <a:rPr lang="en-US" sz="3200" baseline="-25000" dirty="0" err="1">
                <a:latin typeface="Comic Sans MS" pitchFamily="66" charset="0"/>
              </a:rPr>
              <a:t>M</a:t>
            </a:r>
            <a:endParaRPr lang="es-MX" sz="32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756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20700" y="188640"/>
            <a:ext cx="8229600" cy="688504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600" dirty="0" err="1">
                <a:solidFill>
                  <a:srgbClr val="C00000"/>
                </a:solidFill>
                <a:latin typeface="Comic Sans MS" pitchFamily="66" charset="0"/>
              </a:rPr>
              <a:t>Inhibición</a:t>
            </a:r>
            <a:r>
              <a:rPr lang="en-US" sz="3600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Comic Sans MS" pitchFamily="66" charset="0"/>
              </a:rPr>
              <a:t>Enzimática</a:t>
            </a:r>
            <a:endParaRPr lang="en-US" sz="36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3573016"/>
            <a:ext cx="8839200" cy="3124200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en-US" sz="2400" dirty="0">
                <a:latin typeface="Comic Sans MS" pitchFamily="66" charset="0"/>
              </a:rPr>
              <a:t>¿</a:t>
            </a:r>
            <a:r>
              <a:rPr lang="en-US" sz="2400" dirty="0" err="1">
                <a:latin typeface="Comic Sans MS" pitchFamily="66" charset="0"/>
              </a:rPr>
              <a:t>Qué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sucede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si</a:t>
            </a:r>
            <a:r>
              <a:rPr lang="en-US" sz="2400" dirty="0">
                <a:latin typeface="Comic Sans MS" pitchFamily="66" charset="0"/>
              </a:rPr>
              <a:t> el </a:t>
            </a:r>
            <a:r>
              <a:rPr lang="en-US" sz="2400" dirty="0" err="1">
                <a:latin typeface="Comic Sans MS" pitchFamily="66" charset="0"/>
              </a:rPr>
              <a:t>sustrato</a:t>
            </a:r>
            <a:r>
              <a:rPr lang="en-US" sz="2400" dirty="0">
                <a:latin typeface="Comic Sans MS" pitchFamily="66" charset="0"/>
              </a:rPr>
              <a:t> no se </a:t>
            </a:r>
            <a:r>
              <a:rPr lang="en-US" sz="2400" dirty="0" err="1">
                <a:latin typeface="Comic Sans MS" pitchFamily="66" charset="0"/>
              </a:rPr>
              <a:t>desprende</a:t>
            </a:r>
            <a:r>
              <a:rPr lang="en-US" sz="2400" dirty="0">
                <a:latin typeface="Comic Sans MS" pitchFamily="66" charset="0"/>
              </a:rPr>
              <a:t> del </a:t>
            </a:r>
            <a:r>
              <a:rPr lang="en-US" sz="2400" dirty="0" err="1">
                <a:latin typeface="Comic Sans MS" pitchFamily="66" charset="0"/>
              </a:rPr>
              <a:t>sitio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activo</a:t>
            </a:r>
            <a:r>
              <a:rPr lang="en-US" sz="2400" dirty="0">
                <a:latin typeface="Comic Sans MS" pitchFamily="66" charset="0"/>
              </a:rPr>
              <a:t>?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La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enzima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 se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bloquea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 (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inhibe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)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para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posteriores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acciones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 con el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sustrato</a:t>
            </a:r>
            <a:endParaRPr lang="en-US" sz="2000" dirty="0">
              <a:solidFill>
                <a:schemeClr val="bg2">
                  <a:lumMod val="10000"/>
                </a:schemeClr>
              </a:solidFill>
              <a:latin typeface="Comic Sans MS" pitchFamily="66" charset="0"/>
            </a:endParaRPr>
          </a:p>
          <a:p>
            <a:pPr eaLnBrk="1" hangingPunct="1">
              <a:lnSpc>
                <a:spcPct val="130000"/>
              </a:lnSpc>
              <a:defRPr/>
            </a:pPr>
            <a:r>
              <a:rPr lang="en-US" sz="2400" dirty="0">
                <a:latin typeface="Comic Sans MS" pitchFamily="66" charset="0"/>
              </a:rPr>
              <a:t>¿</a:t>
            </a:r>
            <a:r>
              <a:rPr lang="en-US" sz="2400" dirty="0" err="1">
                <a:latin typeface="Comic Sans MS" pitchFamily="66" charset="0"/>
              </a:rPr>
              <a:t>Por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qué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inhibir</a:t>
            </a:r>
            <a:r>
              <a:rPr lang="en-US" sz="2400" dirty="0">
                <a:latin typeface="Comic Sans MS" pitchFamily="66" charset="0"/>
              </a:rPr>
              <a:t>?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Para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controlar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 [S] o [P]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en-US" sz="2000" dirty="0" err="1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Aumentar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 [S] sin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reaccionar</a:t>
            </a:r>
            <a:endParaRPr lang="en-US" sz="2000" dirty="0">
              <a:solidFill>
                <a:schemeClr val="bg2">
                  <a:lumMod val="10000"/>
                </a:schemeClr>
              </a:solidFill>
              <a:latin typeface="Comic Sans MS" pitchFamily="66" charset="0"/>
            </a:endParaRPr>
          </a:p>
          <a:p>
            <a:pPr lvl="1" eaLnBrk="1" hangingPunct="1">
              <a:lnSpc>
                <a:spcPct val="130000"/>
              </a:lnSpc>
              <a:defRPr/>
            </a:pPr>
            <a:r>
              <a:rPr lang="en-US" sz="2000" dirty="0" err="1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Disminuir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 [P]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formado</a:t>
            </a:r>
            <a:endParaRPr lang="en-US" sz="2000" dirty="0">
              <a:solidFill>
                <a:schemeClr val="bg2">
                  <a:lumMod val="10000"/>
                </a:schemeClr>
              </a:solidFill>
              <a:latin typeface="Comic Sans MS" pitchFamily="66" charset="0"/>
            </a:endParaRPr>
          </a:p>
        </p:txBody>
      </p:sp>
      <p:grpSp>
        <p:nvGrpSpPr>
          <p:cNvPr id="28676" name="Group 4"/>
          <p:cNvGrpSpPr>
            <a:grpSpLocks/>
          </p:cNvGrpSpPr>
          <p:nvPr/>
        </p:nvGrpSpPr>
        <p:grpSpPr bwMode="auto">
          <a:xfrm>
            <a:off x="2209800" y="1447800"/>
            <a:ext cx="1938338" cy="1981200"/>
            <a:chOff x="1392" y="2448"/>
            <a:chExt cx="1221" cy="1248"/>
          </a:xfrm>
        </p:grpSpPr>
        <p:grpSp>
          <p:nvGrpSpPr>
            <p:cNvPr id="14369" name="Group 5"/>
            <p:cNvGrpSpPr>
              <a:grpSpLocks/>
            </p:cNvGrpSpPr>
            <p:nvPr/>
          </p:nvGrpSpPr>
          <p:grpSpPr bwMode="auto">
            <a:xfrm>
              <a:off x="1968" y="2448"/>
              <a:ext cx="645" cy="749"/>
              <a:chOff x="2128" y="2304"/>
              <a:chExt cx="645" cy="749"/>
            </a:xfrm>
          </p:grpSpPr>
          <p:sp>
            <p:nvSpPr>
              <p:cNvPr id="28678" name="Freeform 6"/>
              <p:cNvSpPr>
                <a:spLocks/>
              </p:cNvSpPr>
              <p:nvPr/>
            </p:nvSpPr>
            <p:spPr bwMode="auto">
              <a:xfrm>
                <a:off x="2128" y="2676"/>
                <a:ext cx="645" cy="377"/>
              </a:xfrm>
              <a:custGeom>
                <a:avLst/>
                <a:gdLst>
                  <a:gd name="T0" fmla="*/ 189 w 645"/>
                  <a:gd name="T1" fmla="*/ 25 h 377"/>
                  <a:gd name="T2" fmla="*/ 0 w 645"/>
                  <a:gd name="T3" fmla="*/ 161 h 377"/>
                  <a:gd name="T4" fmla="*/ 53 w 645"/>
                  <a:gd name="T5" fmla="*/ 377 h 377"/>
                  <a:gd name="T6" fmla="*/ 573 w 645"/>
                  <a:gd name="T7" fmla="*/ 377 h 377"/>
                  <a:gd name="T8" fmla="*/ 645 w 645"/>
                  <a:gd name="T9" fmla="*/ 159 h 377"/>
                  <a:gd name="T10" fmla="*/ 475 w 645"/>
                  <a:gd name="T11" fmla="*/ 15 h 377"/>
                  <a:gd name="T12" fmla="*/ 464 w 645"/>
                  <a:gd name="T13" fmla="*/ 73 h 377"/>
                  <a:gd name="T14" fmla="*/ 413 w 645"/>
                  <a:gd name="T15" fmla="*/ 135 h 377"/>
                  <a:gd name="T16" fmla="*/ 323 w 645"/>
                  <a:gd name="T17" fmla="*/ 164 h 377"/>
                  <a:gd name="T18" fmla="*/ 243 w 645"/>
                  <a:gd name="T19" fmla="*/ 135 h 377"/>
                  <a:gd name="T20" fmla="*/ 195 w 645"/>
                  <a:gd name="T21" fmla="*/ 71 h 377"/>
                  <a:gd name="T22" fmla="*/ 189 w 645"/>
                  <a:gd name="T23" fmla="*/ 25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45" h="377">
                    <a:moveTo>
                      <a:pt x="189" y="25"/>
                    </a:moveTo>
                    <a:lnTo>
                      <a:pt x="0" y="161"/>
                    </a:lnTo>
                    <a:lnTo>
                      <a:pt x="53" y="377"/>
                    </a:lnTo>
                    <a:lnTo>
                      <a:pt x="573" y="377"/>
                    </a:lnTo>
                    <a:lnTo>
                      <a:pt x="645" y="159"/>
                    </a:lnTo>
                    <a:lnTo>
                      <a:pt x="475" y="15"/>
                    </a:lnTo>
                    <a:cubicBezTo>
                      <a:pt x="444" y="0"/>
                      <a:pt x="474" y="53"/>
                      <a:pt x="464" y="73"/>
                    </a:cubicBezTo>
                    <a:cubicBezTo>
                      <a:pt x="453" y="93"/>
                      <a:pt x="436" y="119"/>
                      <a:pt x="413" y="135"/>
                    </a:cubicBezTo>
                    <a:cubicBezTo>
                      <a:pt x="389" y="150"/>
                      <a:pt x="351" y="164"/>
                      <a:pt x="323" y="164"/>
                    </a:cubicBezTo>
                    <a:cubicBezTo>
                      <a:pt x="294" y="164"/>
                      <a:pt x="264" y="150"/>
                      <a:pt x="243" y="135"/>
                    </a:cubicBezTo>
                    <a:cubicBezTo>
                      <a:pt x="221" y="119"/>
                      <a:pt x="204" y="89"/>
                      <a:pt x="195" y="71"/>
                    </a:cubicBezTo>
                    <a:cubicBezTo>
                      <a:pt x="186" y="52"/>
                      <a:pt x="190" y="34"/>
                      <a:pt x="189" y="25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66275"/>
                      <a:invGamma/>
                    </a:schemeClr>
                  </a:gs>
                </a:gsLst>
                <a:lin ang="5400000" scaled="1"/>
              </a:gra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Comic Sans MS" pitchFamily="66" charset="0"/>
                </a:endParaRPr>
              </a:p>
            </p:txBody>
          </p:sp>
          <p:sp>
            <p:nvSpPr>
              <p:cNvPr id="28679" name="Freeform 7"/>
              <p:cNvSpPr>
                <a:spLocks/>
              </p:cNvSpPr>
              <p:nvPr/>
            </p:nvSpPr>
            <p:spPr bwMode="auto">
              <a:xfrm>
                <a:off x="2304" y="2304"/>
                <a:ext cx="302" cy="485"/>
              </a:xfrm>
              <a:custGeom>
                <a:avLst/>
                <a:gdLst>
                  <a:gd name="T0" fmla="*/ 110 w 302"/>
                  <a:gd name="T1" fmla="*/ 471 h 485"/>
                  <a:gd name="T2" fmla="*/ 73 w 302"/>
                  <a:gd name="T3" fmla="*/ 410 h 485"/>
                  <a:gd name="T4" fmla="*/ 30 w 302"/>
                  <a:gd name="T5" fmla="*/ 292 h 485"/>
                  <a:gd name="T6" fmla="*/ 3 w 302"/>
                  <a:gd name="T7" fmla="*/ 135 h 485"/>
                  <a:gd name="T8" fmla="*/ 46 w 302"/>
                  <a:gd name="T9" fmla="*/ 26 h 485"/>
                  <a:gd name="T10" fmla="*/ 187 w 302"/>
                  <a:gd name="T11" fmla="*/ 4 h 485"/>
                  <a:gd name="T12" fmla="*/ 273 w 302"/>
                  <a:gd name="T13" fmla="*/ 50 h 485"/>
                  <a:gd name="T14" fmla="*/ 302 w 302"/>
                  <a:gd name="T15" fmla="*/ 140 h 485"/>
                  <a:gd name="T16" fmla="*/ 275 w 302"/>
                  <a:gd name="T17" fmla="*/ 282 h 485"/>
                  <a:gd name="T18" fmla="*/ 230 w 302"/>
                  <a:gd name="T19" fmla="*/ 431 h 485"/>
                  <a:gd name="T20" fmla="*/ 179 w 302"/>
                  <a:gd name="T21" fmla="*/ 479 h 485"/>
                  <a:gd name="T22" fmla="*/ 110 w 302"/>
                  <a:gd name="T23" fmla="*/ 47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02" h="485">
                    <a:moveTo>
                      <a:pt x="110" y="471"/>
                    </a:moveTo>
                    <a:cubicBezTo>
                      <a:pt x="92" y="459"/>
                      <a:pt x="86" y="439"/>
                      <a:pt x="73" y="410"/>
                    </a:cubicBezTo>
                    <a:cubicBezTo>
                      <a:pt x="59" y="380"/>
                      <a:pt x="41" y="337"/>
                      <a:pt x="30" y="292"/>
                    </a:cubicBezTo>
                    <a:cubicBezTo>
                      <a:pt x="18" y="246"/>
                      <a:pt x="0" y="179"/>
                      <a:pt x="3" y="135"/>
                    </a:cubicBezTo>
                    <a:cubicBezTo>
                      <a:pt x="5" y="90"/>
                      <a:pt x="15" y="47"/>
                      <a:pt x="46" y="26"/>
                    </a:cubicBezTo>
                    <a:cubicBezTo>
                      <a:pt x="76" y="4"/>
                      <a:pt x="149" y="0"/>
                      <a:pt x="187" y="4"/>
                    </a:cubicBezTo>
                    <a:cubicBezTo>
                      <a:pt x="224" y="7"/>
                      <a:pt x="253" y="27"/>
                      <a:pt x="273" y="50"/>
                    </a:cubicBezTo>
                    <a:cubicBezTo>
                      <a:pt x="292" y="72"/>
                      <a:pt x="301" y="101"/>
                      <a:pt x="302" y="140"/>
                    </a:cubicBezTo>
                    <a:cubicBezTo>
                      <a:pt x="302" y="178"/>
                      <a:pt x="286" y="233"/>
                      <a:pt x="275" y="282"/>
                    </a:cubicBezTo>
                    <a:cubicBezTo>
                      <a:pt x="263" y="330"/>
                      <a:pt x="245" y="398"/>
                      <a:pt x="230" y="431"/>
                    </a:cubicBezTo>
                    <a:cubicBezTo>
                      <a:pt x="214" y="463"/>
                      <a:pt x="199" y="472"/>
                      <a:pt x="179" y="479"/>
                    </a:cubicBezTo>
                    <a:cubicBezTo>
                      <a:pt x="158" y="485"/>
                      <a:pt x="127" y="482"/>
                      <a:pt x="110" y="471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Comic Sans MS" pitchFamily="66" charset="0"/>
                </a:endParaRPr>
              </a:p>
            </p:txBody>
          </p:sp>
          <p:sp>
            <p:nvSpPr>
              <p:cNvPr id="28680" name="Text Box 8"/>
              <p:cNvSpPr txBox="1">
                <a:spLocks noChangeArrowheads="1"/>
              </p:cNvSpPr>
              <p:nvPr/>
            </p:nvSpPr>
            <p:spPr bwMode="auto">
              <a:xfrm>
                <a:off x="2312" y="2400"/>
                <a:ext cx="217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altLang="en-GB" b="1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omic Sans MS" pitchFamily="66" charset="0"/>
                  </a:rPr>
                  <a:t>S</a:t>
                </a:r>
                <a:endParaRPr lang="en-GB" altLang="en-GB" sz="2400" b="1"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endParaRPr>
              </a:p>
            </p:txBody>
          </p:sp>
        </p:grpSp>
        <p:sp>
          <p:nvSpPr>
            <p:cNvPr id="28681" name="Text Box 9"/>
            <p:cNvSpPr txBox="1">
              <a:spLocks noChangeArrowheads="1"/>
            </p:cNvSpPr>
            <p:nvPr/>
          </p:nvSpPr>
          <p:spPr bwMode="auto">
            <a:xfrm>
              <a:off x="2064" y="2976"/>
              <a:ext cx="2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altLang="en-GB" b="1"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E</a:t>
              </a:r>
              <a:endParaRPr lang="en-GB" altLang="en-GB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endParaRPr>
            </a:p>
          </p:txBody>
        </p:sp>
        <p:pic>
          <p:nvPicPr>
            <p:cNvPr id="14371" name="Picture 1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2" y="3456"/>
              <a:ext cx="368" cy="1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372" name="Rectangle 11"/>
            <p:cNvSpPr>
              <a:spLocks noChangeArrowheads="1"/>
            </p:cNvSpPr>
            <p:nvPr/>
          </p:nvSpPr>
          <p:spPr bwMode="auto">
            <a:xfrm>
              <a:off x="2064" y="3408"/>
              <a:ext cx="3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GB" altLang="en-GB" sz="2400" b="1">
                  <a:solidFill>
                    <a:srgbClr val="000000"/>
                  </a:solidFill>
                  <a:latin typeface="Comic Sans MS" pitchFamily="66" charset="0"/>
                </a:rPr>
                <a:t>ES</a:t>
              </a:r>
              <a:endParaRPr lang="en-GB" altLang="en-GB" sz="1000">
                <a:solidFill>
                  <a:srgbClr val="000000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28684" name="Group 12"/>
          <p:cNvGrpSpPr>
            <a:grpSpLocks/>
          </p:cNvGrpSpPr>
          <p:nvPr/>
        </p:nvGrpSpPr>
        <p:grpSpPr bwMode="auto">
          <a:xfrm>
            <a:off x="4343400" y="1447801"/>
            <a:ext cx="1785938" cy="1985963"/>
            <a:chOff x="2736" y="2448"/>
            <a:chExt cx="1125" cy="1251"/>
          </a:xfrm>
        </p:grpSpPr>
        <p:sp>
          <p:nvSpPr>
            <p:cNvPr id="28685" name="Freeform 13"/>
            <p:cNvSpPr>
              <a:spLocks/>
            </p:cNvSpPr>
            <p:nvPr/>
          </p:nvSpPr>
          <p:spPr bwMode="auto">
            <a:xfrm>
              <a:off x="3216" y="2820"/>
              <a:ext cx="645" cy="377"/>
            </a:xfrm>
            <a:custGeom>
              <a:avLst/>
              <a:gdLst>
                <a:gd name="T0" fmla="*/ 189 w 645"/>
                <a:gd name="T1" fmla="*/ 25 h 377"/>
                <a:gd name="T2" fmla="*/ 0 w 645"/>
                <a:gd name="T3" fmla="*/ 161 h 377"/>
                <a:gd name="T4" fmla="*/ 53 w 645"/>
                <a:gd name="T5" fmla="*/ 377 h 377"/>
                <a:gd name="T6" fmla="*/ 573 w 645"/>
                <a:gd name="T7" fmla="*/ 377 h 377"/>
                <a:gd name="T8" fmla="*/ 645 w 645"/>
                <a:gd name="T9" fmla="*/ 159 h 377"/>
                <a:gd name="T10" fmla="*/ 475 w 645"/>
                <a:gd name="T11" fmla="*/ 15 h 377"/>
                <a:gd name="T12" fmla="*/ 464 w 645"/>
                <a:gd name="T13" fmla="*/ 73 h 377"/>
                <a:gd name="T14" fmla="*/ 413 w 645"/>
                <a:gd name="T15" fmla="*/ 135 h 377"/>
                <a:gd name="T16" fmla="*/ 323 w 645"/>
                <a:gd name="T17" fmla="*/ 164 h 377"/>
                <a:gd name="T18" fmla="*/ 243 w 645"/>
                <a:gd name="T19" fmla="*/ 135 h 377"/>
                <a:gd name="T20" fmla="*/ 195 w 645"/>
                <a:gd name="T21" fmla="*/ 71 h 377"/>
                <a:gd name="T22" fmla="*/ 189 w 645"/>
                <a:gd name="T23" fmla="*/ 25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45" h="377">
                  <a:moveTo>
                    <a:pt x="189" y="25"/>
                  </a:moveTo>
                  <a:lnTo>
                    <a:pt x="0" y="161"/>
                  </a:lnTo>
                  <a:lnTo>
                    <a:pt x="53" y="377"/>
                  </a:lnTo>
                  <a:lnTo>
                    <a:pt x="573" y="377"/>
                  </a:lnTo>
                  <a:lnTo>
                    <a:pt x="645" y="159"/>
                  </a:lnTo>
                  <a:lnTo>
                    <a:pt x="475" y="15"/>
                  </a:lnTo>
                  <a:cubicBezTo>
                    <a:pt x="444" y="0"/>
                    <a:pt x="474" y="53"/>
                    <a:pt x="464" y="73"/>
                  </a:cubicBezTo>
                  <a:cubicBezTo>
                    <a:pt x="453" y="93"/>
                    <a:pt x="436" y="119"/>
                    <a:pt x="413" y="135"/>
                  </a:cubicBezTo>
                  <a:cubicBezTo>
                    <a:pt x="389" y="150"/>
                    <a:pt x="351" y="164"/>
                    <a:pt x="323" y="164"/>
                  </a:cubicBezTo>
                  <a:cubicBezTo>
                    <a:pt x="294" y="164"/>
                    <a:pt x="264" y="150"/>
                    <a:pt x="243" y="135"/>
                  </a:cubicBezTo>
                  <a:cubicBezTo>
                    <a:pt x="221" y="119"/>
                    <a:pt x="204" y="89"/>
                    <a:pt x="195" y="71"/>
                  </a:cubicBezTo>
                  <a:cubicBezTo>
                    <a:pt x="186" y="52"/>
                    <a:pt x="190" y="34"/>
                    <a:pt x="189" y="2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66275"/>
                    <a:invGamma/>
                  </a:schemeClr>
                </a:gs>
              </a:gsLst>
              <a:lin ang="5400000" scaled="1"/>
            </a:gradFill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Comic Sans MS" pitchFamily="66" charset="0"/>
              </a:endParaRPr>
            </a:p>
          </p:txBody>
        </p:sp>
        <p:sp>
          <p:nvSpPr>
            <p:cNvPr id="14364" name="Freeform 14"/>
            <p:cNvSpPr>
              <a:spLocks/>
            </p:cNvSpPr>
            <p:nvPr/>
          </p:nvSpPr>
          <p:spPr bwMode="auto">
            <a:xfrm>
              <a:off x="3392" y="2448"/>
              <a:ext cx="302" cy="485"/>
            </a:xfrm>
            <a:custGeom>
              <a:avLst/>
              <a:gdLst>
                <a:gd name="T0" fmla="*/ 110 w 302"/>
                <a:gd name="T1" fmla="*/ 471 h 485"/>
                <a:gd name="T2" fmla="*/ 73 w 302"/>
                <a:gd name="T3" fmla="*/ 410 h 485"/>
                <a:gd name="T4" fmla="*/ 30 w 302"/>
                <a:gd name="T5" fmla="*/ 292 h 485"/>
                <a:gd name="T6" fmla="*/ 3 w 302"/>
                <a:gd name="T7" fmla="*/ 135 h 485"/>
                <a:gd name="T8" fmla="*/ 46 w 302"/>
                <a:gd name="T9" fmla="*/ 26 h 485"/>
                <a:gd name="T10" fmla="*/ 187 w 302"/>
                <a:gd name="T11" fmla="*/ 4 h 485"/>
                <a:gd name="T12" fmla="*/ 273 w 302"/>
                <a:gd name="T13" fmla="*/ 50 h 485"/>
                <a:gd name="T14" fmla="*/ 302 w 302"/>
                <a:gd name="T15" fmla="*/ 140 h 485"/>
                <a:gd name="T16" fmla="*/ 275 w 302"/>
                <a:gd name="T17" fmla="*/ 282 h 485"/>
                <a:gd name="T18" fmla="*/ 230 w 302"/>
                <a:gd name="T19" fmla="*/ 431 h 485"/>
                <a:gd name="T20" fmla="*/ 179 w 302"/>
                <a:gd name="T21" fmla="*/ 479 h 485"/>
                <a:gd name="T22" fmla="*/ 110 w 302"/>
                <a:gd name="T23" fmla="*/ 471 h 4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02" h="485">
                  <a:moveTo>
                    <a:pt x="110" y="471"/>
                  </a:moveTo>
                  <a:cubicBezTo>
                    <a:pt x="92" y="459"/>
                    <a:pt x="86" y="439"/>
                    <a:pt x="73" y="410"/>
                  </a:cubicBezTo>
                  <a:cubicBezTo>
                    <a:pt x="59" y="380"/>
                    <a:pt x="41" y="337"/>
                    <a:pt x="30" y="292"/>
                  </a:cubicBezTo>
                  <a:cubicBezTo>
                    <a:pt x="18" y="246"/>
                    <a:pt x="0" y="179"/>
                    <a:pt x="3" y="135"/>
                  </a:cubicBezTo>
                  <a:cubicBezTo>
                    <a:pt x="5" y="90"/>
                    <a:pt x="15" y="47"/>
                    <a:pt x="46" y="26"/>
                  </a:cubicBezTo>
                  <a:cubicBezTo>
                    <a:pt x="76" y="4"/>
                    <a:pt x="149" y="0"/>
                    <a:pt x="187" y="4"/>
                  </a:cubicBezTo>
                  <a:cubicBezTo>
                    <a:pt x="224" y="7"/>
                    <a:pt x="253" y="27"/>
                    <a:pt x="273" y="50"/>
                  </a:cubicBezTo>
                  <a:cubicBezTo>
                    <a:pt x="292" y="72"/>
                    <a:pt x="301" y="101"/>
                    <a:pt x="302" y="140"/>
                  </a:cubicBezTo>
                  <a:cubicBezTo>
                    <a:pt x="302" y="178"/>
                    <a:pt x="286" y="233"/>
                    <a:pt x="275" y="282"/>
                  </a:cubicBezTo>
                  <a:cubicBezTo>
                    <a:pt x="263" y="330"/>
                    <a:pt x="245" y="398"/>
                    <a:pt x="230" y="431"/>
                  </a:cubicBezTo>
                  <a:cubicBezTo>
                    <a:pt x="214" y="463"/>
                    <a:pt x="199" y="472"/>
                    <a:pt x="179" y="479"/>
                  </a:cubicBezTo>
                  <a:cubicBezTo>
                    <a:pt x="158" y="485"/>
                    <a:pt x="127" y="482"/>
                    <a:pt x="110" y="471"/>
                  </a:cubicBezTo>
                  <a:close/>
                </a:path>
              </a:pathLst>
            </a:custGeom>
            <a:gradFill rotWithShape="0">
              <a:gsLst>
                <a:gs pos="0">
                  <a:srgbClr val="FF6600"/>
                </a:gs>
                <a:gs pos="100000">
                  <a:srgbClr val="A94400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MX">
                <a:latin typeface="Comic Sans MS" pitchFamily="66" charset="0"/>
              </a:endParaRPr>
            </a:p>
          </p:txBody>
        </p:sp>
        <p:sp>
          <p:nvSpPr>
            <p:cNvPr id="28687" name="Text Box 15"/>
            <p:cNvSpPr txBox="1">
              <a:spLocks noChangeArrowheads="1"/>
            </p:cNvSpPr>
            <p:nvPr/>
          </p:nvSpPr>
          <p:spPr bwMode="auto">
            <a:xfrm>
              <a:off x="3400" y="2544"/>
              <a:ext cx="19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altLang="en-GB" b="1"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P</a:t>
              </a:r>
              <a:endParaRPr lang="en-GB" altLang="en-GB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28688" name="Text Box 16"/>
            <p:cNvSpPr txBox="1">
              <a:spLocks noChangeArrowheads="1"/>
            </p:cNvSpPr>
            <p:nvPr/>
          </p:nvSpPr>
          <p:spPr bwMode="auto">
            <a:xfrm>
              <a:off x="3312" y="2976"/>
              <a:ext cx="2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altLang="en-GB" b="1"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E</a:t>
              </a:r>
              <a:endParaRPr lang="en-GB" altLang="en-GB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endParaRPr>
            </a:p>
          </p:txBody>
        </p:sp>
        <p:pic>
          <p:nvPicPr>
            <p:cNvPr id="14367" name="Picture 1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6" y="3456"/>
              <a:ext cx="368" cy="1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368" name="Rectangle 18"/>
            <p:cNvSpPr>
              <a:spLocks noChangeArrowheads="1"/>
            </p:cNvSpPr>
            <p:nvPr/>
          </p:nvSpPr>
          <p:spPr bwMode="auto">
            <a:xfrm>
              <a:off x="3360" y="3408"/>
              <a:ext cx="34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GB" altLang="en-GB" sz="2400" b="1">
                  <a:solidFill>
                    <a:srgbClr val="000000"/>
                  </a:solidFill>
                  <a:latin typeface="Comic Sans MS" pitchFamily="66" charset="0"/>
                </a:rPr>
                <a:t>EP</a:t>
              </a:r>
              <a:endParaRPr lang="en-GB" altLang="en-GB" sz="1000">
                <a:solidFill>
                  <a:srgbClr val="000000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28691" name="Group 19"/>
          <p:cNvGrpSpPr>
            <a:grpSpLocks/>
          </p:cNvGrpSpPr>
          <p:nvPr/>
        </p:nvGrpSpPr>
        <p:grpSpPr bwMode="auto">
          <a:xfrm>
            <a:off x="6400800" y="1066801"/>
            <a:ext cx="1984375" cy="2366963"/>
            <a:chOff x="4032" y="2208"/>
            <a:chExt cx="1250" cy="1491"/>
          </a:xfrm>
        </p:grpSpPr>
        <p:pic>
          <p:nvPicPr>
            <p:cNvPr id="14355" name="Picture 2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2" y="3456"/>
              <a:ext cx="368" cy="1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4356" name="Group 21"/>
            <p:cNvGrpSpPr>
              <a:grpSpLocks/>
            </p:cNvGrpSpPr>
            <p:nvPr/>
          </p:nvGrpSpPr>
          <p:grpSpPr bwMode="auto">
            <a:xfrm>
              <a:off x="4512" y="2208"/>
              <a:ext cx="770" cy="1491"/>
              <a:chOff x="4512" y="2208"/>
              <a:chExt cx="770" cy="1491"/>
            </a:xfrm>
          </p:grpSpPr>
          <p:sp>
            <p:nvSpPr>
              <p:cNvPr id="14357" name="Freeform 22"/>
              <p:cNvSpPr>
                <a:spLocks/>
              </p:cNvSpPr>
              <p:nvPr/>
            </p:nvSpPr>
            <p:spPr bwMode="auto">
              <a:xfrm>
                <a:off x="4512" y="2208"/>
                <a:ext cx="302" cy="485"/>
              </a:xfrm>
              <a:custGeom>
                <a:avLst/>
                <a:gdLst>
                  <a:gd name="T0" fmla="*/ 110 w 302"/>
                  <a:gd name="T1" fmla="*/ 471 h 485"/>
                  <a:gd name="T2" fmla="*/ 73 w 302"/>
                  <a:gd name="T3" fmla="*/ 410 h 485"/>
                  <a:gd name="T4" fmla="*/ 30 w 302"/>
                  <a:gd name="T5" fmla="*/ 292 h 485"/>
                  <a:gd name="T6" fmla="*/ 3 w 302"/>
                  <a:gd name="T7" fmla="*/ 135 h 485"/>
                  <a:gd name="T8" fmla="*/ 46 w 302"/>
                  <a:gd name="T9" fmla="*/ 26 h 485"/>
                  <a:gd name="T10" fmla="*/ 187 w 302"/>
                  <a:gd name="T11" fmla="*/ 4 h 485"/>
                  <a:gd name="T12" fmla="*/ 273 w 302"/>
                  <a:gd name="T13" fmla="*/ 50 h 485"/>
                  <a:gd name="T14" fmla="*/ 302 w 302"/>
                  <a:gd name="T15" fmla="*/ 140 h 485"/>
                  <a:gd name="T16" fmla="*/ 275 w 302"/>
                  <a:gd name="T17" fmla="*/ 282 h 485"/>
                  <a:gd name="T18" fmla="*/ 230 w 302"/>
                  <a:gd name="T19" fmla="*/ 431 h 485"/>
                  <a:gd name="T20" fmla="*/ 179 w 302"/>
                  <a:gd name="T21" fmla="*/ 479 h 485"/>
                  <a:gd name="T22" fmla="*/ 110 w 302"/>
                  <a:gd name="T23" fmla="*/ 471 h 48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02" h="485">
                    <a:moveTo>
                      <a:pt x="110" y="471"/>
                    </a:moveTo>
                    <a:cubicBezTo>
                      <a:pt x="92" y="459"/>
                      <a:pt x="86" y="439"/>
                      <a:pt x="73" y="410"/>
                    </a:cubicBezTo>
                    <a:cubicBezTo>
                      <a:pt x="59" y="380"/>
                      <a:pt x="41" y="337"/>
                      <a:pt x="30" y="292"/>
                    </a:cubicBezTo>
                    <a:cubicBezTo>
                      <a:pt x="18" y="246"/>
                      <a:pt x="0" y="179"/>
                      <a:pt x="3" y="135"/>
                    </a:cubicBezTo>
                    <a:cubicBezTo>
                      <a:pt x="5" y="90"/>
                      <a:pt x="15" y="47"/>
                      <a:pt x="46" y="26"/>
                    </a:cubicBezTo>
                    <a:cubicBezTo>
                      <a:pt x="76" y="4"/>
                      <a:pt x="149" y="0"/>
                      <a:pt x="187" y="4"/>
                    </a:cubicBezTo>
                    <a:cubicBezTo>
                      <a:pt x="224" y="7"/>
                      <a:pt x="253" y="27"/>
                      <a:pt x="273" y="50"/>
                    </a:cubicBezTo>
                    <a:cubicBezTo>
                      <a:pt x="292" y="72"/>
                      <a:pt x="301" y="101"/>
                      <a:pt x="302" y="140"/>
                    </a:cubicBezTo>
                    <a:cubicBezTo>
                      <a:pt x="302" y="178"/>
                      <a:pt x="286" y="233"/>
                      <a:pt x="275" y="282"/>
                    </a:cubicBezTo>
                    <a:cubicBezTo>
                      <a:pt x="263" y="330"/>
                      <a:pt x="245" y="398"/>
                      <a:pt x="230" y="431"/>
                    </a:cubicBezTo>
                    <a:cubicBezTo>
                      <a:pt x="214" y="463"/>
                      <a:pt x="199" y="472"/>
                      <a:pt x="179" y="479"/>
                    </a:cubicBezTo>
                    <a:cubicBezTo>
                      <a:pt x="158" y="485"/>
                      <a:pt x="127" y="482"/>
                      <a:pt x="110" y="471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FF6600"/>
                  </a:gs>
                  <a:gs pos="100000">
                    <a:srgbClr val="A94400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MX">
                  <a:latin typeface="Comic Sans MS" pitchFamily="66" charset="0"/>
                </a:endParaRPr>
              </a:p>
            </p:txBody>
          </p:sp>
          <p:sp>
            <p:nvSpPr>
              <p:cNvPr id="28695" name="Freeform 23"/>
              <p:cNvSpPr>
                <a:spLocks/>
              </p:cNvSpPr>
              <p:nvPr/>
            </p:nvSpPr>
            <p:spPr bwMode="auto">
              <a:xfrm>
                <a:off x="4606" y="2876"/>
                <a:ext cx="635" cy="363"/>
              </a:xfrm>
              <a:custGeom>
                <a:avLst/>
                <a:gdLst>
                  <a:gd name="T0" fmla="*/ 0 w 635"/>
                  <a:gd name="T1" fmla="*/ 144 h 363"/>
                  <a:gd name="T2" fmla="*/ 184 w 635"/>
                  <a:gd name="T3" fmla="*/ 0 h 363"/>
                  <a:gd name="T4" fmla="*/ 347 w 635"/>
                  <a:gd name="T5" fmla="*/ 171 h 363"/>
                  <a:gd name="T6" fmla="*/ 472 w 635"/>
                  <a:gd name="T7" fmla="*/ 0 h 363"/>
                  <a:gd name="T8" fmla="*/ 635 w 635"/>
                  <a:gd name="T9" fmla="*/ 147 h 363"/>
                  <a:gd name="T10" fmla="*/ 565 w 635"/>
                  <a:gd name="T11" fmla="*/ 363 h 363"/>
                  <a:gd name="T12" fmla="*/ 59 w 635"/>
                  <a:gd name="T13" fmla="*/ 363 h 363"/>
                  <a:gd name="T14" fmla="*/ 0 w 635"/>
                  <a:gd name="T15" fmla="*/ 144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35" h="363">
                    <a:moveTo>
                      <a:pt x="0" y="144"/>
                    </a:moveTo>
                    <a:lnTo>
                      <a:pt x="184" y="0"/>
                    </a:lnTo>
                    <a:lnTo>
                      <a:pt x="347" y="171"/>
                    </a:lnTo>
                    <a:lnTo>
                      <a:pt x="472" y="0"/>
                    </a:lnTo>
                    <a:lnTo>
                      <a:pt x="635" y="147"/>
                    </a:lnTo>
                    <a:lnTo>
                      <a:pt x="565" y="363"/>
                    </a:lnTo>
                    <a:lnTo>
                      <a:pt x="59" y="363"/>
                    </a:lnTo>
                    <a:lnTo>
                      <a:pt x="0" y="1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66275"/>
                      <a:invGamma/>
                    </a:schemeClr>
                  </a:gs>
                </a:gsLst>
                <a:lin ang="5400000" scaled="1"/>
              </a:gra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Comic Sans MS" pitchFamily="66" charset="0"/>
                </a:endParaRPr>
              </a:p>
            </p:txBody>
          </p:sp>
          <p:sp>
            <p:nvSpPr>
              <p:cNvPr id="14359" name="Line 24"/>
              <p:cNvSpPr>
                <a:spLocks noChangeShapeType="1"/>
              </p:cNvSpPr>
              <p:nvPr/>
            </p:nvSpPr>
            <p:spPr bwMode="auto">
              <a:xfrm flipH="1" flipV="1">
                <a:off x="4806" y="2640"/>
                <a:ext cx="144" cy="28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MX">
                  <a:latin typeface="Comic Sans MS" pitchFamily="66" charset="0"/>
                </a:endParaRPr>
              </a:p>
            </p:txBody>
          </p:sp>
          <p:sp>
            <p:nvSpPr>
              <p:cNvPr id="28697" name="Text Box 25"/>
              <p:cNvSpPr txBox="1">
                <a:spLocks noChangeArrowheads="1"/>
              </p:cNvSpPr>
              <p:nvPr/>
            </p:nvSpPr>
            <p:spPr bwMode="auto">
              <a:xfrm>
                <a:off x="4566" y="2304"/>
                <a:ext cx="194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altLang="en-GB" b="1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omic Sans MS" pitchFamily="66" charset="0"/>
                  </a:rPr>
                  <a:t>P</a:t>
                </a:r>
                <a:endParaRPr lang="en-GB" altLang="en-GB" sz="2400" b="1"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28698" name="Text Box 26"/>
              <p:cNvSpPr txBox="1">
                <a:spLocks noChangeArrowheads="1"/>
              </p:cNvSpPr>
              <p:nvPr/>
            </p:nvSpPr>
            <p:spPr bwMode="auto">
              <a:xfrm>
                <a:off x="4704" y="3024"/>
                <a:ext cx="21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altLang="en-GB" b="1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omic Sans MS" pitchFamily="66" charset="0"/>
                  </a:rPr>
                  <a:t>E</a:t>
                </a:r>
                <a:endParaRPr lang="en-GB" altLang="en-GB" sz="2400" b="1"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endParaRPr>
              </a:p>
            </p:txBody>
          </p:sp>
          <p:sp>
            <p:nvSpPr>
              <p:cNvPr id="14362" name="Rectangle 27"/>
              <p:cNvSpPr>
                <a:spLocks noChangeArrowheads="1"/>
              </p:cNvSpPr>
              <p:nvPr/>
            </p:nvSpPr>
            <p:spPr bwMode="auto">
              <a:xfrm>
                <a:off x="4656" y="3408"/>
                <a:ext cx="626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altLang="en-GB" sz="2400" b="1">
                    <a:solidFill>
                      <a:srgbClr val="000000"/>
                    </a:solidFill>
                    <a:latin typeface="Comic Sans MS" pitchFamily="66" charset="0"/>
                  </a:rPr>
                  <a:t>E + P</a:t>
                </a:r>
                <a:endParaRPr lang="en-GB" altLang="en-GB" sz="1000">
                  <a:solidFill>
                    <a:srgbClr val="000000"/>
                  </a:solidFill>
                  <a:latin typeface="Comic Sans MS" pitchFamily="66" charset="0"/>
                </a:endParaRPr>
              </a:p>
            </p:txBody>
          </p:sp>
        </p:grpSp>
      </p:grpSp>
      <p:grpSp>
        <p:nvGrpSpPr>
          <p:cNvPr id="28700" name="Group 28"/>
          <p:cNvGrpSpPr>
            <a:grpSpLocks/>
          </p:cNvGrpSpPr>
          <p:nvPr/>
        </p:nvGrpSpPr>
        <p:grpSpPr bwMode="auto">
          <a:xfrm>
            <a:off x="762000" y="990600"/>
            <a:ext cx="1196976" cy="2443163"/>
            <a:chOff x="432" y="1200"/>
            <a:chExt cx="754" cy="1539"/>
          </a:xfrm>
        </p:grpSpPr>
        <p:sp>
          <p:nvSpPr>
            <p:cNvPr id="28701" name="Text Box 29"/>
            <p:cNvSpPr txBox="1">
              <a:spLocks noChangeArrowheads="1"/>
            </p:cNvSpPr>
            <p:nvPr/>
          </p:nvSpPr>
          <p:spPr bwMode="auto">
            <a:xfrm>
              <a:off x="624" y="2016"/>
              <a:ext cx="2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altLang="en-GB" b="1"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E</a:t>
              </a:r>
              <a:endParaRPr lang="en-GB" altLang="en-GB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endParaRPr>
            </a:p>
          </p:txBody>
        </p:sp>
        <p:grpSp>
          <p:nvGrpSpPr>
            <p:cNvPr id="14345" name="Group 30"/>
            <p:cNvGrpSpPr>
              <a:grpSpLocks/>
            </p:cNvGrpSpPr>
            <p:nvPr/>
          </p:nvGrpSpPr>
          <p:grpSpPr bwMode="auto">
            <a:xfrm>
              <a:off x="432" y="1200"/>
              <a:ext cx="754" cy="1539"/>
              <a:chOff x="432" y="1200"/>
              <a:chExt cx="754" cy="1539"/>
            </a:xfrm>
          </p:grpSpPr>
          <p:grpSp>
            <p:nvGrpSpPr>
              <p:cNvPr id="14346" name="Group 31"/>
              <p:cNvGrpSpPr>
                <a:grpSpLocks/>
              </p:cNvGrpSpPr>
              <p:nvPr/>
            </p:nvGrpSpPr>
            <p:grpSpPr bwMode="auto">
              <a:xfrm>
                <a:off x="432" y="1200"/>
                <a:ext cx="754" cy="1539"/>
                <a:chOff x="432" y="1200"/>
                <a:chExt cx="754" cy="1539"/>
              </a:xfrm>
            </p:grpSpPr>
            <p:grpSp>
              <p:nvGrpSpPr>
                <p:cNvPr id="14348" name="Group 32"/>
                <p:cNvGrpSpPr>
                  <a:grpSpLocks/>
                </p:cNvGrpSpPr>
                <p:nvPr/>
              </p:nvGrpSpPr>
              <p:grpSpPr bwMode="auto">
                <a:xfrm>
                  <a:off x="432" y="1200"/>
                  <a:ext cx="729" cy="1031"/>
                  <a:chOff x="1002" y="2304"/>
                  <a:chExt cx="729" cy="1031"/>
                </a:xfrm>
              </p:grpSpPr>
              <p:grpSp>
                <p:nvGrpSpPr>
                  <p:cNvPr id="14350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1002" y="2304"/>
                    <a:ext cx="729" cy="1031"/>
                    <a:chOff x="1002" y="2304"/>
                    <a:chExt cx="729" cy="1031"/>
                  </a:xfrm>
                </p:grpSpPr>
                <p:sp>
                  <p:nvSpPr>
                    <p:cNvPr id="28706" name="Freeform 34"/>
                    <p:cNvSpPr>
                      <a:spLocks/>
                    </p:cNvSpPr>
                    <p:nvPr/>
                  </p:nvSpPr>
                  <p:spPr bwMode="auto">
                    <a:xfrm>
                      <a:off x="1002" y="2304"/>
                      <a:ext cx="302" cy="485"/>
                    </a:xfrm>
                    <a:custGeom>
                      <a:avLst/>
                      <a:gdLst>
                        <a:gd name="T0" fmla="*/ 110 w 302"/>
                        <a:gd name="T1" fmla="*/ 471 h 485"/>
                        <a:gd name="T2" fmla="*/ 73 w 302"/>
                        <a:gd name="T3" fmla="*/ 410 h 485"/>
                        <a:gd name="T4" fmla="*/ 30 w 302"/>
                        <a:gd name="T5" fmla="*/ 292 h 485"/>
                        <a:gd name="T6" fmla="*/ 3 w 302"/>
                        <a:gd name="T7" fmla="*/ 135 h 485"/>
                        <a:gd name="T8" fmla="*/ 46 w 302"/>
                        <a:gd name="T9" fmla="*/ 26 h 485"/>
                        <a:gd name="T10" fmla="*/ 187 w 302"/>
                        <a:gd name="T11" fmla="*/ 4 h 485"/>
                        <a:gd name="T12" fmla="*/ 273 w 302"/>
                        <a:gd name="T13" fmla="*/ 50 h 485"/>
                        <a:gd name="T14" fmla="*/ 302 w 302"/>
                        <a:gd name="T15" fmla="*/ 140 h 485"/>
                        <a:gd name="T16" fmla="*/ 275 w 302"/>
                        <a:gd name="T17" fmla="*/ 282 h 485"/>
                        <a:gd name="T18" fmla="*/ 230 w 302"/>
                        <a:gd name="T19" fmla="*/ 431 h 485"/>
                        <a:gd name="T20" fmla="*/ 179 w 302"/>
                        <a:gd name="T21" fmla="*/ 479 h 485"/>
                        <a:gd name="T22" fmla="*/ 110 w 302"/>
                        <a:gd name="T23" fmla="*/ 471 h 48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302" h="485">
                          <a:moveTo>
                            <a:pt x="110" y="471"/>
                          </a:moveTo>
                          <a:cubicBezTo>
                            <a:pt x="92" y="459"/>
                            <a:pt x="86" y="439"/>
                            <a:pt x="73" y="410"/>
                          </a:cubicBezTo>
                          <a:cubicBezTo>
                            <a:pt x="59" y="380"/>
                            <a:pt x="41" y="337"/>
                            <a:pt x="30" y="292"/>
                          </a:cubicBezTo>
                          <a:cubicBezTo>
                            <a:pt x="18" y="246"/>
                            <a:pt x="0" y="179"/>
                            <a:pt x="3" y="135"/>
                          </a:cubicBezTo>
                          <a:cubicBezTo>
                            <a:pt x="5" y="90"/>
                            <a:pt x="15" y="47"/>
                            <a:pt x="46" y="26"/>
                          </a:cubicBezTo>
                          <a:cubicBezTo>
                            <a:pt x="76" y="4"/>
                            <a:pt x="149" y="0"/>
                            <a:pt x="187" y="4"/>
                          </a:cubicBezTo>
                          <a:cubicBezTo>
                            <a:pt x="224" y="7"/>
                            <a:pt x="253" y="27"/>
                            <a:pt x="273" y="50"/>
                          </a:cubicBezTo>
                          <a:cubicBezTo>
                            <a:pt x="292" y="72"/>
                            <a:pt x="301" y="101"/>
                            <a:pt x="302" y="140"/>
                          </a:cubicBezTo>
                          <a:cubicBezTo>
                            <a:pt x="302" y="178"/>
                            <a:pt x="286" y="233"/>
                            <a:pt x="275" y="282"/>
                          </a:cubicBezTo>
                          <a:cubicBezTo>
                            <a:pt x="263" y="330"/>
                            <a:pt x="245" y="398"/>
                            <a:pt x="230" y="431"/>
                          </a:cubicBezTo>
                          <a:cubicBezTo>
                            <a:pt x="214" y="463"/>
                            <a:pt x="199" y="472"/>
                            <a:pt x="179" y="479"/>
                          </a:cubicBezTo>
                          <a:cubicBezTo>
                            <a:pt x="158" y="485"/>
                            <a:pt x="127" y="482"/>
                            <a:pt x="110" y="471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>
                        <a:latin typeface="Comic Sans MS" pitchFamily="66" charset="0"/>
                      </a:endParaRPr>
                    </a:p>
                  </p:txBody>
                </p:sp>
                <p:sp>
                  <p:nvSpPr>
                    <p:cNvPr id="28707" name="Freeform 35"/>
                    <p:cNvSpPr>
                      <a:spLocks/>
                    </p:cNvSpPr>
                    <p:nvPr/>
                  </p:nvSpPr>
                  <p:spPr bwMode="auto">
                    <a:xfrm>
                      <a:off x="1096" y="2972"/>
                      <a:ext cx="635" cy="363"/>
                    </a:xfrm>
                    <a:custGeom>
                      <a:avLst/>
                      <a:gdLst>
                        <a:gd name="T0" fmla="*/ 0 w 635"/>
                        <a:gd name="T1" fmla="*/ 144 h 363"/>
                        <a:gd name="T2" fmla="*/ 184 w 635"/>
                        <a:gd name="T3" fmla="*/ 0 h 363"/>
                        <a:gd name="T4" fmla="*/ 347 w 635"/>
                        <a:gd name="T5" fmla="*/ 171 h 363"/>
                        <a:gd name="T6" fmla="*/ 472 w 635"/>
                        <a:gd name="T7" fmla="*/ 0 h 363"/>
                        <a:gd name="T8" fmla="*/ 635 w 635"/>
                        <a:gd name="T9" fmla="*/ 147 h 363"/>
                        <a:gd name="T10" fmla="*/ 565 w 635"/>
                        <a:gd name="T11" fmla="*/ 363 h 363"/>
                        <a:gd name="T12" fmla="*/ 59 w 635"/>
                        <a:gd name="T13" fmla="*/ 363 h 363"/>
                        <a:gd name="T14" fmla="*/ 0 w 635"/>
                        <a:gd name="T15" fmla="*/ 144 h 36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635" h="363">
                          <a:moveTo>
                            <a:pt x="0" y="144"/>
                          </a:moveTo>
                          <a:lnTo>
                            <a:pt x="184" y="0"/>
                          </a:lnTo>
                          <a:lnTo>
                            <a:pt x="347" y="171"/>
                          </a:lnTo>
                          <a:lnTo>
                            <a:pt x="472" y="0"/>
                          </a:lnTo>
                          <a:lnTo>
                            <a:pt x="635" y="147"/>
                          </a:lnTo>
                          <a:lnTo>
                            <a:pt x="565" y="363"/>
                          </a:lnTo>
                          <a:lnTo>
                            <a:pt x="59" y="363"/>
                          </a:lnTo>
                          <a:lnTo>
                            <a:pt x="0" y="144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accent1">
                            <a:gamma/>
                            <a:shade val="66275"/>
                            <a:invGamma/>
                          </a:schemeClr>
                        </a:gs>
                      </a:gsLst>
                      <a:lin ang="5400000" scaled="1"/>
                    </a:gradFill>
                    <a:ln w="28575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>
                        <a:latin typeface="Comic Sans MS" pitchFamily="66" charset="0"/>
                      </a:endParaRPr>
                    </a:p>
                  </p:txBody>
                </p:sp>
                <p:sp>
                  <p:nvSpPr>
                    <p:cNvPr id="14354" name="Line 3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2736"/>
                      <a:ext cx="144" cy="28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FF0000"/>
                      </a:solidFill>
                      <a:prstDash val="sysDot"/>
                      <a:round/>
                      <a:headEnd/>
                      <a:tailEnd type="triangle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s-MX">
                        <a:latin typeface="Comic Sans MS" pitchFamily="66" charset="0"/>
                      </a:endParaRPr>
                    </a:p>
                  </p:txBody>
                </p:sp>
              </p:grpSp>
              <p:sp>
                <p:nvSpPr>
                  <p:cNvPr id="28709" name="Text Box 3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56" y="2400"/>
                    <a:ext cx="217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>
                      <a:defRPr/>
                    </a:pPr>
                    <a:r>
                      <a:rPr lang="en-GB" altLang="en-GB" b="1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rPr>
                      <a:t>S</a:t>
                    </a:r>
                    <a:endParaRPr lang="en-GB" altLang="en-GB" sz="2400" b="1">
                      <a:solidFill>
                        <a:schemeClr val="tx2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Comic Sans MS" pitchFamily="66" charset="0"/>
                    </a:endParaRPr>
                  </a:p>
                </p:txBody>
              </p:sp>
            </p:grpSp>
            <p:sp>
              <p:nvSpPr>
                <p:cNvPr id="14349" name="Rectangle 38"/>
                <p:cNvSpPr>
                  <a:spLocks noChangeArrowheads="1"/>
                </p:cNvSpPr>
                <p:nvPr/>
              </p:nvSpPr>
              <p:spPr bwMode="auto">
                <a:xfrm>
                  <a:off x="528" y="2448"/>
                  <a:ext cx="658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GB" altLang="en-GB" sz="2400" b="1">
                      <a:solidFill>
                        <a:srgbClr val="000000"/>
                      </a:solidFill>
                      <a:latin typeface="Comic Sans MS" pitchFamily="66" charset="0"/>
                    </a:rPr>
                    <a:t>E + S</a:t>
                  </a:r>
                  <a:endParaRPr lang="en-GB" altLang="en-GB" sz="1000">
                    <a:solidFill>
                      <a:srgbClr val="000000"/>
                    </a:solidFill>
                    <a:latin typeface="Comic Sans MS" pitchFamily="66" charset="0"/>
                  </a:endParaRPr>
                </a:p>
              </p:txBody>
            </p:sp>
          </p:grpSp>
          <p:sp>
            <p:nvSpPr>
              <p:cNvPr id="28711" name="Rectangle 39"/>
              <p:cNvSpPr>
                <a:spLocks noChangeArrowheads="1"/>
              </p:cNvSpPr>
              <p:nvPr/>
            </p:nvSpPr>
            <p:spPr bwMode="auto">
              <a:xfrm>
                <a:off x="576" y="1992"/>
                <a:ext cx="21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altLang="en-GB" b="1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omic Sans MS" pitchFamily="66" charset="0"/>
                  </a:rPr>
                  <a:t>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44224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8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8229600" cy="612304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3600" dirty="0" err="1">
                <a:solidFill>
                  <a:srgbClr val="C00000"/>
                </a:solidFill>
                <a:latin typeface="Comic Sans MS" pitchFamily="66" charset="0"/>
              </a:rPr>
              <a:t>Ejemplos</a:t>
            </a:r>
            <a:endParaRPr lang="en-US" sz="36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23528" y="1124744"/>
            <a:ext cx="8820472" cy="5328592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110000"/>
              </a:lnSpc>
              <a:defRPr/>
            </a:pPr>
            <a:r>
              <a:rPr lang="en-US" sz="2800" dirty="0" err="1">
                <a:latin typeface="Comic Sans MS" pitchFamily="66" charset="0"/>
              </a:rPr>
              <a:t>Aumento</a:t>
            </a:r>
            <a:r>
              <a:rPr lang="en-US" sz="2800" dirty="0">
                <a:latin typeface="Comic Sans MS" pitchFamily="66" charset="0"/>
              </a:rPr>
              <a:t> [S]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Disminución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de los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niveles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de GABA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causa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convulsiones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  <a:p>
            <a:pPr lvl="1" eaLnBrk="1" hangingPunct="1">
              <a:lnSpc>
                <a:spcPct val="110000"/>
              </a:lnSpc>
              <a:defRPr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GABA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aminotransferasa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degrada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GABA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Inhibición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de la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enzima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aumenta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los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niveles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de GABA</a:t>
            </a:r>
          </a:p>
          <a:p>
            <a:pPr lvl="1" eaLnBrk="1" hangingPunct="1">
              <a:lnSpc>
                <a:spcPct val="110000"/>
              </a:lnSpc>
              <a:defRPr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  <a:p>
            <a:pPr lvl="1" eaLnBrk="1" hangingPunct="1">
              <a:lnSpc>
                <a:spcPct val="110000"/>
              </a:lnSpc>
              <a:defRPr/>
            </a:pPr>
            <a:endParaRPr lang="en-US" sz="2400" dirty="0">
              <a:latin typeface="Comic Sans MS" pitchFamily="66" charset="0"/>
            </a:endParaRPr>
          </a:p>
          <a:p>
            <a:pPr lvl="1" eaLnBrk="1" hangingPunct="1">
              <a:lnSpc>
                <a:spcPct val="110000"/>
              </a:lnSpc>
              <a:defRPr/>
            </a:pPr>
            <a:endParaRPr lang="en-US" sz="2800" dirty="0">
              <a:latin typeface="Comic Sans MS" pitchFamily="66" charset="0"/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800" dirty="0" err="1">
                <a:latin typeface="Comic Sans MS" pitchFamily="66" charset="0"/>
              </a:rPr>
              <a:t>Disminuye</a:t>
            </a:r>
            <a:r>
              <a:rPr lang="en-US" sz="2800" dirty="0">
                <a:latin typeface="Comic Sans MS" pitchFamily="66" charset="0"/>
              </a:rPr>
              <a:t> [P]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La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Xanthina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se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convierte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a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ácido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úrico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mediante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la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xanthina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oxidasa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  <a:p>
            <a:pPr lvl="1" eaLnBrk="1" hangingPunct="1">
              <a:lnSpc>
                <a:spcPct val="110000"/>
              </a:lnSpc>
              <a:defRPr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El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exceso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de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ácido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úrico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produce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gota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  <a:p>
            <a:pPr lvl="1" eaLnBrk="1" hangingPunct="1">
              <a:lnSpc>
                <a:spcPct val="110000"/>
              </a:lnSpc>
              <a:defRPr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La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inhibición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de la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enzima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disminuye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la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producción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de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ácido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úrico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5370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667590"/>
            <a:ext cx="2974220" cy="1038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71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996952"/>
            <a:ext cx="5013325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7589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8534400" cy="7588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600" dirty="0" err="1">
                <a:solidFill>
                  <a:srgbClr val="FF0000"/>
                </a:solidFill>
                <a:latin typeface="Comic Sans MS" pitchFamily="66" charset="0"/>
              </a:rPr>
              <a:t>Tipos</a:t>
            </a:r>
            <a:r>
              <a:rPr lang="en-US" sz="3600" dirty="0">
                <a:solidFill>
                  <a:srgbClr val="FF0000"/>
                </a:solidFill>
                <a:latin typeface="Comic Sans MS" pitchFamily="66" charset="0"/>
              </a:rPr>
              <a:t> de </a:t>
            </a:r>
            <a:r>
              <a:rPr lang="en-US" sz="3600" dirty="0" err="1">
                <a:solidFill>
                  <a:srgbClr val="FF0000"/>
                </a:solidFill>
                <a:latin typeface="Comic Sans MS" pitchFamily="66" charset="0"/>
              </a:rPr>
              <a:t>Inhibición</a:t>
            </a:r>
            <a:endParaRPr lang="en-US" sz="36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683568" y="1412776"/>
            <a:ext cx="8229600" cy="47244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dirty="0">
                <a:latin typeface="Comic Sans MS" pitchFamily="66" charset="0"/>
              </a:rPr>
              <a:t>Reversible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en-US" dirty="0" err="1">
                <a:solidFill>
                  <a:schemeClr val="tx1"/>
                </a:solidFill>
                <a:latin typeface="Comic Sans MS" pitchFamily="66" charset="0"/>
              </a:rPr>
              <a:t>Competitivo</a:t>
            </a:r>
            <a:endParaRPr lang="en-US" dirty="0">
              <a:solidFill>
                <a:schemeClr val="tx1"/>
              </a:solidFill>
              <a:latin typeface="Comic Sans MS" pitchFamily="66" charset="0"/>
            </a:endParaRPr>
          </a:p>
          <a:p>
            <a:pPr lvl="1" eaLnBrk="1" hangingPunct="1">
              <a:lnSpc>
                <a:spcPct val="150000"/>
              </a:lnSpc>
              <a:defRPr/>
            </a:pPr>
            <a:r>
              <a:rPr lang="en-US" dirty="0" err="1">
                <a:solidFill>
                  <a:schemeClr val="tx1"/>
                </a:solidFill>
                <a:latin typeface="Comic Sans MS" pitchFamily="66" charset="0"/>
              </a:rPr>
              <a:t>Acompetitivo</a:t>
            </a:r>
            <a:endParaRPr lang="en-US" dirty="0">
              <a:solidFill>
                <a:schemeClr val="tx1"/>
              </a:solidFill>
              <a:latin typeface="Comic Sans MS" pitchFamily="66" charset="0"/>
            </a:endParaRPr>
          </a:p>
          <a:p>
            <a:pPr lvl="1" eaLnBrk="1" hangingPunct="1">
              <a:lnSpc>
                <a:spcPct val="150000"/>
              </a:lnSpc>
              <a:defRPr/>
            </a:pPr>
            <a:r>
              <a:rPr lang="en-US" dirty="0" err="1">
                <a:solidFill>
                  <a:schemeClr val="tx1"/>
                </a:solidFill>
                <a:latin typeface="Comic Sans MS" pitchFamily="66" charset="0"/>
              </a:rPr>
              <a:t>Mixto</a:t>
            </a:r>
            <a:endParaRPr lang="en-US" dirty="0">
              <a:solidFill>
                <a:schemeClr val="tx1"/>
              </a:solidFill>
              <a:latin typeface="Comic Sans MS" pitchFamily="66" charset="0"/>
            </a:endParaRPr>
          </a:p>
          <a:p>
            <a:pPr lvl="1" eaLnBrk="1" hangingPunct="1">
              <a:lnSpc>
                <a:spcPct val="150000"/>
              </a:lnSpc>
              <a:defRPr/>
            </a:pPr>
            <a:r>
              <a:rPr lang="en-US">
                <a:solidFill>
                  <a:schemeClr val="tx1"/>
                </a:solidFill>
                <a:latin typeface="Comic Sans MS" pitchFamily="66" charset="0"/>
              </a:rPr>
              <a:t>No competitivo</a:t>
            </a:r>
            <a:endParaRPr lang="en-US" dirty="0">
              <a:solidFill>
                <a:schemeClr val="tx1"/>
              </a:solidFill>
              <a:latin typeface="Comic Sans MS" pitchFamily="66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en-US" dirty="0">
                <a:latin typeface="Comic Sans MS" pitchFamily="66" charset="0"/>
              </a:rPr>
              <a:t>Irreversible</a:t>
            </a:r>
          </a:p>
        </p:txBody>
      </p:sp>
    </p:spTree>
    <p:extLst>
      <p:ext uri="{BB962C8B-B14F-4D97-AF65-F5344CB8AC3E}">
        <p14:creationId xmlns:p14="http://schemas.microsoft.com/office/powerpoint/2010/main" val="384480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071678"/>
            <a:ext cx="7515688" cy="3257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CuadroTexto"/>
          <p:cNvSpPr txBox="1"/>
          <p:nvPr/>
        </p:nvSpPr>
        <p:spPr>
          <a:xfrm>
            <a:off x="2428860" y="642918"/>
            <a:ext cx="4500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rgbClr val="C00000"/>
                </a:solidFill>
                <a:latin typeface="Comic Sans MS" pitchFamily="66" charset="0"/>
              </a:rPr>
              <a:t>Enzima - Sustrato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 t="15003" r="36124" b="15607"/>
          <a:stretch>
            <a:fillRect/>
          </a:stretch>
        </p:blipFill>
        <p:spPr bwMode="auto">
          <a:xfrm>
            <a:off x="428596" y="714356"/>
            <a:ext cx="7786710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357166"/>
            <a:ext cx="5513904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CuadroTexto"/>
          <p:cNvSpPr txBox="1"/>
          <p:nvPr/>
        </p:nvSpPr>
        <p:spPr>
          <a:xfrm>
            <a:off x="357158" y="4500570"/>
            <a:ext cx="85725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>
                <a:latin typeface="Comic Sans MS" pitchFamily="66" charset="0"/>
              </a:rPr>
              <a:t>Modelo estructural de la proteasa del virus </a:t>
            </a:r>
            <a:r>
              <a:rPr lang="es-MX" sz="2000">
                <a:latin typeface="Comic Sans MS" pitchFamily="66" charset="0"/>
              </a:rPr>
              <a:t>del VIH </a:t>
            </a:r>
            <a:r>
              <a:rPr lang="es-MX" sz="2000" dirty="0">
                <a:latin typeface="Comic Sans MS" pitchFamily="66" charset="0"/>
              </a:rPr>
              <a:t>unida a un inhibidor de la proteasa, el  </a:t>
            </a:r>
            <a:r>
              <a:rPr lang="es-MX" sz="2000" dirty="0" err="1">
                <a:latin typeface="Comic Sans MS" pitchFamily="66" charset="0"/>
              </a:rPr>
              <a:t>ritonavir</a:t>
            </a:r>
            <a:r>
              <a:rPr lang="es-MX" sz="2000" dirty="0">
                <a:latin typeface="Comic Sans MS" pitchFamily="66" charset="0"/>
              </a:rPr>
              <a:t>. La estructura de la proteasa se muestra mediante cintas de color rojo, azul y amarillo, mientras que el inhibidor es representado por una estructura de esferas y varillas cerca del centro de la proteasa. Modelos creado a partir del PDB 1HXW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/>
          <a:srcRect l="1172" t="15937" r="43164" b="39063"/>
          <a:stretch>
            <a:fillRect/>
          </a:stretch>
        </p:blipFill>
        <p:spPr bwMode="auto">
          <a:xfrm>
            <a:off x="1214414" y="1500174"/>
            <a:ext cx="678661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CuadroTexto"/>
          <p:cNvSpPr txBox="1"/>
          <p:nvPr/>
        </p:nvSpPr>
        <p:spPr>
          <a:xfrm>
            <a:off x="827584" y="476672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dirty="0">
                <a:solidFill>
                  <a:srgbClr val="FF0000"/>
                </a:solidFill>
                <a:latin typeface="Comic Sans MS" pitchFamily="66" charset="0"/>
              </a:rPr>
              <a:t>Inhibidores enzimáticos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85720" y="428604"/>
            <a:ext cx="864399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000" b="1" dirty="0">
                <a:solidFill>
                  <a:srgbClr val="C00000"/>
                </a:solidFill>
                <a:latin typeface="Comic Sans MS" pitchFamily="66" charset="0"/>
              </a:rPr>
              <a:t>Inhibidores competitivos</a:t>
            </a:r>
            <a:r>
              <a:rPr lang="es-MX" sz="2000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endParaRPr lang="es-MX" sz="2000" dirty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es-MX" sz="2000" dirty="0">
                <a:latin typeface="Comic Sans MS" pitchFamily="66" charset="0"/>
              </a:rPr>
              <a:t>Se pueden unir a E, pero no a ES</a:t>
            </a:r>
          </a:p>
          <a:p>
            <a:pPr>
              <a:buFont typeface="Arial" pitchFamily="34" charset="0"/>
              <a:buChar char="•"/>
            </a:pPr>
            <a:r>
              <a:rPr lang="es-MX" sz="2000" dirty="0">
                <a:latin typeface="Comic Sans MS" pitchFamily="66" charset="0"/>
              </a:rPr>
              <a:t>Aumenta el valor de </a:t>
            </a:r>
            <a:r>
              <a:rPr lang="es-MX" sz="2000" i="1" dirty="0">
                <a:latin typeface="Comic Sans MS" pitchFamily="66" charset="0"/>
              </a:rPr>
              <a:t>K</a:t>
            </a:r>
            <a:r>
              <a:rPr lang="es-MX" sz="2000" baseline="-25000" dirty="0">
                <a:latin typeface="Comic Sans MS" pitchFamily="66" charset="0"/>
              </a:rPr>
              <a:t>m</a:t>
            </a:r>
            <a:r>
              <a:rPr lang="es-MX" sz="2000" dirty="0">
                <a:latin typeface="Comic Sans MS" pitchFamily="66" charset="0"/>
              </a:rPr>
              <a:t> (es decir, el inhibidor interfiere con la unión del sustrato)</a:t>
            </a:r>
          </a:p>
          <a:p>
            <a:pPr>
              <a:buFont typeface="Arial" pitchFamily="34" charset="0"/>
              <a:buChar char="•"/>
            </a:pPr>
            <a:r>
              <a:rPr lang="es-MX" sz="2000" dirty="0">
                <a:latin typeface="Comic Sans MS" pitchFamily="66" charset="0"/>
              </a:rPr>
              <a:t>No afecta a la </a:t>
            </a:r>
            <a:r>
              <a:rPr lang="es-MX" sz="2000" i="1" dirty="0" err="1">
                <a:latin typeface="Comic Sans MS" pitchFamily="66" charset="0"/>
              </a:rPr>
              <a:t>V</a:t>
            </a:r>
            <a:r>
              <a:rPr lang="es-MX" sz="2000" baseline="-25000" dirty="0" err="1">
                <a:latin typeface="Comic Sans MS" pitchFamily="66" charset="0"/>
              </a:rPr>
              <a:t>max</a:t>
            </a:r>
            <a:r>
              <a:rPr lang="es-MX" sz="2000" dirty="0">
                <a:latin typeface="Comic Sans MS" pitchFamily="66" charset="0"/>
              </a:rPr>
              <a:t> (el inhibidor no obstaculiza la catálisis ya que no se puede unir a ES).</a:t>
            </a:r>
          </a:p>
          <a:p>
            <a:endParaRPr lang="es-MX" sz="2000" dirty="0">
              <a:latin typeface="Comic Sans MS" pitchFamily="66" charset="0"/>
            </a:endParaRPr>
          </a:p>
          <a:p>
            <a:r>
              <a:rPr lang="es-MX" sz="2000" b="1" dirty="0">
                <a:solidFill>
                  <a:srgbClr val="C00000"/>
                </a:solidFill>
                <a:latin typeface="Comic Sans MS" pitchFamily="66" charset="0"/>
              </a:rPr>
              <a:t>Inhibidores no competitivos</a:t>
            </a:r>
            <a:r>
              <a:rPr lang="es-MX" sz="2000" dirty="0">
                <a:solidFill>
                  <a:srgbClr val="C00000"/>
                </a:solidFill>
                <a:latin typeface="Comic Sans MS" pitchFamily="66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es-MX" sz="2000" dirty="0">
                <a:latin typeface="Comic Sans MS" pitchFamily="66" charset="0"/>
              </a:rPr>
              <a:t>Tienen afinidades idénticas por E y ES (</a:t>
            </a:r>
            <a:r>
              <a:rPr lang="es-MX" sz="2000" i="1" dirty="0" err="1">
                <a:latin typeface="Comic Sans MS" pitchFamily="66" charset="0"/>
              </a:rPr>
              <a:t>K</a:t>
            </a:r>
            <a:r>
              <a:rPr lang="es-MX" sz="2000" baseline="-25000" dirty="0" err="1">
                <a:latin typeface="Comic Sans MS" pitchFamily="66" charset="0"/>
              </a:rPr>
              <a:t>i</a:t>
            </a:r>
            <a:r>
              <a:rPr lang="es-MX" sz="2000" dirty="0">
                <a:latin typeface="Comic Sans MS" pitchFamily="66" charset="0"/>
              </a:rPr>
              <a:t> = </a:t>
            </a:r>
            <a:r>
              <a:rPr lang="es-MX" sz="2000" i="1" dirty="0" err="1">
                <a:latin typeface="Comic Sans MS" pitchFamily="66" charset="0"/>
              </a:rPr>
              <a:t>K</a:t>
            </a:r>
            <a:r>
              <a:rPr lang="es-MX" sz="2000" baseline="-25000" dirty="0" err="1">
                <a:latin typeface="Comic Sans MS" pitchFamily="66" charset="0"/>
              </a:rPr>
              <a:t>i</a:t>
            </a:r>
            <a:r>
              <a:rPr lang="es-MX" sz="2000" dirty="0">
                <a:latin typeface="Comic Sans MS" pitchFamily="66" charset="0"/>
              </a:rPr>
              <a:t>')</a:t>
            </a:r>
          </a:p>
          <a:p>
            <a:pPr>
              <a:buFont typeface="Arial" pitchFamily="34" charset="0"/>
              <a:buChar char="•"/>
            </a:pPr>
            <a:r>
              <a:rPr lang="es-MX" sz="2000" dirty="0">
                <a:latin typeface="Comic Sans MS" pitchFamily="66" charset="0"/>
              </a:rPr>
              <a:t> No cambia </a:t>
            </a:r>
            <a:r>
              <a:rPr lang="es-MX" sz="2000" i="1" dirty="0">
                <a:latin typeface="Comic Sans MS" pitchFamily="66" charset="0"/>
              </a:rPr>
              <a:t>K</a:t>
            </a:r>
            <a:r>
              <a:rPr lang="es-MX" sz="2000" baseline="-25000" dirty="0">
                <a:latin typeface="Comic Sans MS" pitchFamily="66" charset="0"/>
              </a:rPr>
              <a:t>m</a:t>
            </a:r>
            <a:r>
              <a:rPr lang="es-MX" sz="2000" dirty="0">
                <a:latin typeface="Comic Sans MS" pitchFamily="66" charset="0"/>
              </a:rPr>
              <a:t> (es decir, no afecta a la unión del sustrato)</a:t>
            </a:r>
          </a:p>
          <a:p>
            <a:pPr>
              <a:buFont typeface="Arial" pitchFamily="34" charset="0"/>
              <a:buChar char="•"/>
            </a:pPr>
            <a:r>
              <a:rPr lang="es-MX" sz="2000" dirty="0">
                <a:latin typeface="Comic Sans MS" pitchFamily="66" charset="0"/>
              </a:rPr>
              <a:t>Disminuye </a:t>
            </a:r>
            <a:r>
              <a:rPr lang="es-MX" sz="2000" i="1" dirty="0" err="1">
                <a:latin typeface="Comic Sans MS" pitchFamily="66" charset="0"/>
              </a:rPr>
              <a:t>V</a:t>
            </a:r>
            <a:r>
              <a:rPr lang="es-MX" sz="2000" baseline="-25000" dirty="0" err="1">
                <a:latin typeface="Comic Sans MS" pitchFamily="66" charset="0"/>
              </a:rPr>
              <a:t>max</a:t>
            </a:r>
            <a:r>
              <a:rPr lang="es-MX" sz="2000" dirty="0">
                <a:latin typeface="Comic Sans MS" pitchFamily="66" charset="0"/>
              </a:rPr>
              <a:t> (es decir, la unión del inhibidor obstaculiza la catálisis)</a:t>
            </a:r>
          </a:p>
          <a:p>
            <a:endParaRPr lang="es-MX" sz="2000" dirty="0">
              <a:latin typeface="Comic Sans MS" pitchFamily="66" charset="0"/>
            </a:endParaRPr>
          </a:p>
          <a:p>
            <a:r>
              <a:rPr lang="es-MX" sz="2000" b="1" dirty="0">
                <a:solidFill>
                  <a:srgbClr val="C00000"/>
                </a:solidFill>
                <a:latin typeface="Comic Sans MS" pitchFamily="66" charset="0"/>
              </a:rPr>
              <a:t>Inhibidores de tipo mixto</a:t>
            </a:r>
            <a:r>
              <a:rPr lang="es-MX" sz="2000" dirty="0">
                <a:solidFill>
                  <a:srgbClr val="C00000"/>
                </a:solidFill>
                <a:latin typeface="Comic Sans MS" pitchFamily="66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es-MX" sz="2000" dirty="0">
                <a:latin typeface="Comic Sans MS" pitchFamily="66" charset="0"/>
              </a:rPr>
              <a:t>Se unen tanto a E como a ES, </a:t>
            </a:r>
          </a:p>
          <a:p>
            <a:pPr>
              <a:buFont typeface="Arial" pitchFamily="34" charset="0"/>
              <a:buChar char="•"/>
            </a:pPr>
            <a:r>
              <a:rPr lang="es-MX" sz="2000" dirty="0">
                <a:latin typeface="Comic Sans MS" pitchFamily="66" charset="0"/>
              </a:rPr>
              <a:t>Sus afinidades por estas dos formas de enzimas son distintas (</a:t>
            </a:r>
            <a:r>
              <a:rPr lang="es-MX" sz="2000" i="1" dirty="0" err="1">
                <a:latin typeface="Comic Sans MS" pitchFamily="66" charset="0"/>
              </a:rPr>
              <a:t>K</a:t>
            </a:r>
            <a:r>
              <a:rPr lang="es-MX" sz="2000" baseline="-25000" dirty="0" err="1">
                <a:latin typeface="Comic Sans MS" pitchFamily="66" charset="0"/>
              </a:rPr>
              <a:t>i</a:t>
            </a:r>
            <a:r>
              <a:rPr lang="es-MX" sz="2000" dirty="0">
                <a:latin typeface="Comic Sans MS" pitchFamily="66" charset="0"/>
              </a:rPr>
              <a:t> ≠ </a:t>
            </a:r>
            <a:r>
              <a:rPr lang="es-MX" sz="2000" i="1" dirty="0" err="1">
                <a:latin typeface="Comic Sans MS" pitchFamily="66" charset="0"/>
              </a:rPr>
              <a:t>K</a:t>
            </a:r>
            <a:r>
              <a:rPr lang="es-MX" sz="2000" baseline="-25000" dirty="0" err="1">
                <a:latin typeface="Comic Sans MS" pitchFamily="66" charset="0"/>
              </a:rPr>
              <a:t>i</a:t>
            </a:r>
            <a:r>
              <a:rPr lang="es-MX" sz="2000" dirty="0">
                <a:latin typeface="Comic Sans MS" pitchFamily="66" charset="0"/>
              </a:rPr>
              <a:t>')</a:t>
            </a:r>
          </a:p>
          <a:p>
            <a:pPr>
              <a:buFont typeface="Arial" pitchFamily="34" charset="0"/>
              <a:buChar char="•"/>
            </a:pPr>
            <a:r>
              <a:rPr lang="es-MX" sz="2000" dirty="0">
                <a:latin typeface="Comic Sans MS" pitchFamily="66" charset="0"/>
              </a:rPr>
              <a:t>Interfieren con la unión del sustrato (incremento de </a:t>
            </a:r>
            <a:r>
              <a:rPr lang="es-MX" sz="2000" i="1" dirty="0">
                <a:latin typeface="Comic Sans MS" pitchFamily="66" charset="0"/>
              </a:rPr>
              <a:t>K</a:t>
            </a:r>
            <a:r>
              <a:rPr lang="es-MX" sz="2000" baseline="-25000" dirty="0">
                <a:latin typeface="Comic Sans MS" pitchFamily="66" charset="0"/>
              </a:rPr>
              <a:t>m</a:t>
            </a:r>
            <a:r>
              <a:rPr lang="es-MX" sz="2000" dirty="0">
                <a:latin typeface="Comic Sans MS" pitchFamily="66" charset="0"/>
              </a:rPr>
              <a:t>) y dificulta la catálisis en el complejo ES (disminución de la </a:t>
            </a:r>
            <a:r>
              <a:rPr lang="es-MX" sz="2000" i="1" dirty="0" err="1">
                <a:latin typeface="Comic Sans MS" pitchFamily="66" charset="0"/>
              </a:rPr>
              <a:t>V</a:t>
            </a:r>
            <a:r>
              <a:rPr lang="es-MX" sz="2000" baseline="-25000" dirty="0" err="1">
                <a:latin typeface="Comic Sans MS" pitchFamily="66" charset="0"/>
              </a:rPr>
              <a:t>max</a:t>
            </a:r>
            <a:r>
              <a:rPr lang="es-MX" sz="2000" dirty="0">
                <a:latin typeface="Comic Sans MS" pitchFamily="66" charset="0"/>
              </a:rPr>
              <a:t>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/>
          <a:srcRect t="14556" r="88282" b="50411"/>
          <a:stretch>
            <a:fillRect/>
          </a:stretch>
        </p:blipFill>
        <p:spPr bwMode="auto">
          <a:xfrm>
            <a:off x="642910" y="142852"/>
            <a:ext cx="3357586" cy="627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Rectángulo"/>
          <p:cNvSpPr/>
          <p:nvPr/>
        </p:nvSpPr>
        <p:spPr>
          <a:xfrm>
            <a:off x="3643306" y="228599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MX" sz="2400" dirty="0">
                <a:latin typeface="Comic Sans MS" pitchFamily="66" charset="0"/>
              </a:rPr>
              <a:t>Inhibición competitiva: el sustrato (S) y el inhibidor (I) compiten por el sitio activo.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42910" y="357166"/>
            <a:ext cx="7643866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MX" dirty="0"/>
          </a:p>
          <a:p>
            <a:pPr algn="ctr"/>
            <a:r>
              <a:rPr lang="es-MX" sz="3200" dirty="0">
                <a:solidFill>
                  <a:srgbClr val="C00000"/>
                </a:solidFill>
                <a:latin typeface="Comic Sans MS" pitchFamily="66" charset="0"/>
              </a:rPr>
              <a:t>Inhibición Reversible (IR)</a:t>
            </a:r>
          </a:p>
          <a:p>
            <a:endParaRPr lang="es-MX" sz="2400" dirty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es-MX" sz="2400" dirty="0">
                <a:latin typeface="Comic Sans MS" pitchFamily="66" charset="0"/>
              </a:rPr>
              <a:t>La IR puede afectar a </a:t>
            </a:r>
            <a:r>
              <a:rPr lang="es-MX" sz="2400" dirty="0" err="1">
                <a:latin typeface="Comic Sans MS" pitchFamily="66" charset="0"/>
              </a:rPr>
              <a:t>V</a:t>
            </a:r>
            <a:r>
              <a:rPr lang="es-MX" sz="2400" baseline="-25000" dirty="0" err="1">
                <a:latin typeface="Comic Sans MS" pitchFamily="66" charset="0"/>
              </a:rPr>
              <a:t>max</a:t>
            </a:r>
            <a:r>
              <a:rPr lang="es-MX" sz="2400" baseline="-25000" dirty="0">
                <a:latin typeface="Comic Sans MS" pitchFamily="66" charset="0"/>
              </a:rPr>
              <a:t> </a:t>
            </a:r>
            <a:r>
              <a:rPr lang="es-MX" sz="2400" dirty="0">
                <a:latin typeface="Comic Sans MS" pitchFamily="66" charset="0"/>
              </a:rPr>
              <a:t>o K</a:t>
            </a:r>
            <a:r>
              <a:rPr lang="es-MX" sz="2400" baseline="-25000" dirty="0">
                <a:latin typeface="Comic Sans MS" pitchFamily="66" charset="0"/>
              </a:rPr>
              <a:t>m</a:t>
            </a:r>
            <a:r>
              <a:rPr lang="es-MX" sz="2400" dirty="0">
                <a:latin typeface="Comic Sans MS" pitchFamily="66" charset="0"/>
              </a:rPr>
              <a:t> o a ambas a la vez</a:t>
            </a:r>
          </a:p>
          <a:p>
            <a:endParaRPr lang="es-MX" sz="2400" dirty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es-MX" sz="2400" dirty="0">
                <a:latin typeface="Comic Sans MS" pitchFamily="66" charset="0"/>
              </a:rPr>
              <a:t>Si sólo afecta K</a:t>
            </a:r>
            <a:r>
              <a:rPr lang="es-MX" sz="2400" baseline="-25000" dirty="0">
                <a:latin typeface="Comic Sans MS" pitchFamily="66" charset="0"/>
              </a:rPr>
              <a:t>m</a:t>
            </a:r>
            <a:r>
              <a:rPr lang="es-MX" sz="2400" dirty="0">
                <a:latin typeface="Comic Sans MS" pitchFamily="66" charset="0"/>
              </a:rPr>
              <a:t> </a:t>
            </a:r>
            <a:r>
              <a:rPr lang="es-MX" sz="4800" dirty="0">
                <a:solidFill>
                  <a:srgbClr val="C00000"/>
                </a:solidFill>
                <a:latin typeface="Comic Sans MS" pitchFamily="66" charset="0"/>
                <a:sym typeface="Symbol"/>
              </a:rPr>
              <a:t></a:t>
            </a:r>
            <a:r>
              <a:rPr lang="es-MX" sz="2400" dirty="0">
                <a:latin typeface="Comic Sans MS" pitchFamily="66" charset="0"/>
              </a:rPr>
              <a:t>   IR Competitiva</a:t>
            </a:r>
          </a:p>
          <a:p>
            <a:endParaRPr lang="es-MX" sz="2400" dirty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es-MX" sz="2400" dirty="0">
                <a:latin typeface="Comic Sans MS" pitchFamily="66" charset="0"/>
              </a:rPr>
              <a:t>Si sólo afecta </a:t>
            </a:r>
            <a:r>
              <a:rPr lang="es-MX" sz="2400" dirty="0" err="1">
                <a:latin typeface="Comic Sans MS" pitchFamily="66" charset="0"/>
              </a:rPr>
              <a:t>V</a:t>
            </a:r>
            <a:r>
              <a:rPr lang="es-MX" sz="2400" baseline="-25000" dirty="0" err="1">
                <a:latin typeface="Comic Sans MS" pitchFamily="66" charset="0"/>
              </a:rPr>
              <a:t>max</a:t>
            </a:r>
            <a:r>
              <a:rPr lang="es-MX" sz="2400" dirty="0">
                <a:latin typeface="Comic Sans MS" pitchFamily="66" charset="0"/>
              </a:rPr>
              <a:t> </a:t>
            </a:r>
            <a:r>
              <a:rPr lang="es-MX" sz="4800" dirty="0">
                <a:solidFill>
                  <a:srgbClr val="C00000"/>
                </a:solidFill>
                <a:latin typeface="Comic Sans MS" pitchFamily="66" charset="0"/>
                <a:sym typeface="Symbol"/>
              </a:rPr>
              <a:t></a:t>
            </a:r>
            <a:r>
              <a:rPr lang="es-MX" sz="2400" dirty="0">
                <a:latin typeface="Comic Sans MS" pitchFamily="66" charset="0"/>
              </a:rPr>
              <a:t> IR No-Competitiva</a:t>
            </a:r>
          </a:p>
          <a:p>
            <a:endParaRPr lang="es-MX" sz="2400" dirty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es-MX" sz="2400" dirty="0">
                <a:latin typeface="Comic Sans MS" pitchFamily="66" charset="0"/>
              </a:rPr>
              <a:t>Si afecta tanto a K</a:t>
            </a:r>
            <a:r>
              <a:rPr lang="es-MX" sz="2400" baseline="-25000" dirty="0">
                <a:latin typeface="Comic Sans MS" pitchFamily="66" charset="0"/>
              </a:rPr>
              <a:t>m</a:t>
            </a:r>
            <a:r>
              <a:rPr lang="es-MX" sz="2400" dirty="0">
                <a:latin typeface="Comic Sans MS" pitchFamily="66" charset="0"/>
              </a:rPr>
              <a:t> como a </a:t>
            </a:r>
            <a:r>
              <a:rPr lang="es-MX" sz="2400" dirty="0" err="1">
                <a:latin typeface="Comic Sans MS" pitchFamily="66" charset="0"/>
              </a:rPr>
              <a:t>V</a:t>
            </a:r>
            <a:r>
              <a:rPr lang="es-MX" sz="2400" baseline="-25000" dirty="0" err="1">
                <a:latin typeface="Comic Sans MS" pitchFamily="66" charset="0"/>
              </a:rPr>
              <a:t>max</a:t>
            </a:r>
            <a:r>
              <a:rPr lang="es-MX" sz="2400" dirty="0">
                <a:latin typeface="Comic Sans MS" pitchFamily="66" charset="0"/>
              </a:rPr>
              <a:t>:</a:t>
            </a:r>
          </a:p>
          <a:p>
            <a:r>
              <a:rPr lang="es-MX" sz="2400" dirty="0">
                <a:latin typeface="Comic Sans MS" pitchFamily="66" charset="0"/>
              </a:rPr>
              <a:t>				</a:t>
            </a:r>
            <a:r>
              <a:rPr lang="es-MX" sz="4800" dirty="0">
                <a:solidFill>
                  <a:srgbClr val="C00000"/>
                </a:solidFill>
                <a:latin typeface="Comic Sans MS" pitchFamily="66" charset="0"/>
                <a:sym typeface="Symbol"/>
              </a:rPr>
              <a:t> </a:t>
            </a:r>
            <a:r>
              <a:rPr lang="es-MX" sz="2400" dirty="0">
                <a:solidFill>
                  <a:srgbClr val="C00000"/>
                </a:solidFill>
                <a:latin typeface="Comic Sans MS" pitchFamily="66" charset="0"/>
                <a:sym typeface="Symbol"/>
              </a:rPr>
              <a:t> </a:t>
            </a:r>
            <a:r>
              <a:rPr lang="es-MX" sz="2400" dirty="0">
                <a:latin typeface="Comic Sans MS" pitchFamily="66" charset="0"/>
              </a:rPr>
              <a:t>IR </a:t>
            </a:r>
            <a:r>
              <a:rPr lang="es-MX" sz="2400" dirty="0" err="1">
                <a:latin typeface="Comic Sans MS" pitchFamily="66" charset="0"/>
              </a:rPr>
              <a:t>Acompetitiva</a:t>
            </a:r>
            <a:r>
              <a:rPr lang="es-MX" sz="2400" dirty="0">
                <a:latin typeface="Comic Sans MS" pitchFamily="66" charset="0"/>
              </a:rPr>
              <a:t> </a:t>
            </a:r>
          </a:p>
          <a:p>
            <a:r>
              <a:rPr lang="es-MX" sz="2400" dirty="0">
                <a:latin typeface="Comic Sans MS" pitchFamily="66" charset="0"/>
              </a:rPr>
              <a:t>				</a:t>
            </a:r>
            <a:r>
              <a:rPr lang="es-MX" sz="2400" dirty="0">
                <a:solidFill>
                  <a:srgbClr val="C00000"/>
                </a:solidFill>
                <a:latin typeface="Comic Sans MS" pitchFamily="66" charset="0"/>
                <a:sym typeface="Symbol"/>
              </a:rPr>
              <a:t>  </a:t>
            </a:r>
            <a:r>
              <a:rPr lang="es-MX" sz="4800" dirty="0">
                <a:solidFill>
                  <a:srgbClr val="C00000"/>
                </a:solidFill>
                <a:latin typeface="Comic Sans MS" pitchFamily="66" charset="0"/>
                <a:sym typeface="Symbol"/>
              </a:rPr>
              <a:t></a:t>
            </a:r>
            <a:r>
              <a:rPr lang="es-MX" sz="2400" dirty="0">
                <a:solidFill>
                  <a:srgbClr val="C00000"/>
                </a:solidFill>
                <a:latin typeface="Comic Sans MS" pitchFamily="66" charset="0"/>
                <a:sym typeface="Symbol"/>
              </a:rPr>
              <a:t> </a:t>
            </a:r>
            <a:r>
              <a:rPr lang="es-MX" sz="2400" dirty="0">
                <a:latin typeface="Comic Sans MS" pitchFamily="66" charset="0"/>
              </a:rPr>
              <a:t>IR Mixta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000108"/>
            <a:ext cx="467323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2285992"/>
            <a:ext cx="1428760" cy="65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7554" y="3286124"/>
            <a:ext cx="1500198" cy="691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8534400" cy="7588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600" dirty="0" err="1">
                <a:solidFill>
                  <a:srgbClr val="C00000"/>
                </a:solidFill>
                <a:latin typeface="Comic Sans MS" pitchFamily="66" charset="0"/>
              </a:rPr>
              <a:t>Inhibición</a:t>
            </a:r>
            <a:r>
              <a:rPr lang="en-US" sz="3600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Comic Sans MS" pitchFamily="66" charset="0"/>
              </a:rPr>
              <a:t>Competitiva</a:t>
            </a:r>
            <a:endParaRPr lang="en-US" sz="36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23528" y="1196752"/>
            <a:ext cx="8229600" cy="5105400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  <a:defRPr/>
            </a:pPr>
            <a:r>
              <a:rPr lang="en-US" sz="2800" dirty="0">
                <a:latin typeface="Comic Sans MS" pitchFamily="66" charset="0"/>
              </a:rPr>
              <a:t>La </a:t>
            </a:r>
            <a:r>
              <a:rPr lang="en-US" sz="2800" dirty="0" err="1">
                <a:latin typeface="Comic Sans MS" pitchFamily="66" charset="0"/>
              </a:rPr>
              <a:t>más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común</a:t>
            </a:r>
            <a:endParaRPr lang="en-US" sz="2800" dirty="0">
              <a:latin typeface="Comic Sans MS" pitchFamily="66" charset="0"/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800" dirty="0">
                <a:latin typeface="Comic Sans MS" pitchFamily="66" charset="0"/>
              </a:rPr>
              <a:t>El </a:t>
            </a:r>
            <a:r>
              <a:rPr lang="en-US" sz="2800" dirty="0" err="1">
                <a:latin typeface="Comic Sans MS" pitchFamily="66" charset="0"/>
              </a:rPr>
              <a:t>inhibidor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compite</a:t>
            </a:r>
            <a:r>
              <a:rPr lang="en-US" sz="2800" dirty="0">
                <a:latin typeface="Comic Sans MS" pitchFamily="66" charset="0"/>
              </a:rPr>
              <a:t> con el </a:t>
            </a:r>
            <a:r>
              <a:rPr lang="en-US" sz="2800" dirty="0" err="1">
                <a:latin typeface="Comic Sans MS" pitchFamily="66" charset="0"/>
              </a:rPr>
              <a:t>sustrato</a:t>
            </a:r>
            <a:r>
              <a:rPr lang="en-US" sz="2800" dirty="0">
                <a:latin typeface="Comic Sans MS" pitchFamily="66" charset="0"/>
              </a:rPr>
              <a:t> natural </a:t>
            </a:r>
            <a:r>
              <a:rPr lang="en-US" sz="2800" dirty="0" err="1">
                <a:latin typeface="Comic Sans MS" pitchFamily="66" charset="0"/>
              </a:rPr>
              <a:t>por</a:t>
            </a:r>
            <a:r>
              <a:rPr lang="en-US" sz="2800" dirty="0">
                <a:latin typeface="Comic Sans MS" pitchFamily="66" charset="0"/>
              </a:rPr>
              <a:t> el enlace al </a:t>
            </a:r>
            <a:r>
              <a:rPr lang="en-US" sz="2800" dirty="0" err="1">
                <a:latin typeface="Comic Sans MS" pitchFamily="66" charset="0"/>
              </a:rPr>
              <a:t>sitio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activo</a:t>
            </a:r>
            <a:r>
              <a:rPr lang="en-US" sz="2800" dirty="0">
                <a:latin typeface="Comic Sans MS" pitchFamily="66" charset="0"/>
              </a:rPr>
              <a:t> </a:t>
            </a:r>
          </a:p>
          <a:p>
            <a:pPr eaLnBrk="1" hangingPunct="1">
              <a:lnSpc>
                <a:spcPct val="110000"/>
              </a:lnSpc>
              <a:defRPr/>
            </a:pPr>
            <a:r>
              <a:rPr lang="en-US" sz="2800" dirty="0">
                <a:latin typeface="Comic Sans MS" pitchFamily="66" charset="0"/>
              </a:rPr>
              <a:t>El </a:t>
            </a:r>
            <a:r>
              <a:rPr lang="en-US" sz="2800" dirty="0" err="1">
                <a:latin typeface="Comic Sans MS" pitchFamily="66" charset="0"/>
              </a:rPr>
              <a:t>inhibidor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tiene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una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estructura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semejante</a:t>
            </a:r>
            <a:r>
              <a:rPr lang="en-US" sz="2800" dirty="0">
                <a:latin typeface="Comic Sans MS" pitchFamily="66" charset="0"/>
              </a:rPr>
              <a:t> a la del </a:t>
            </a:r>
            <a:r>
              <a:rPr lang="en-US" sz="2800" dirty="0" err="1">
                <a:latin typeface="Comic Sans MS" pitchFamily="66" charset="0"/>
              </a:rPr>
              <a:t>sustrato</a:t>
            </a:r>
            <a:r>
              <a:rPr lang="en-US" sz="2800" dirty="0">
                <a:latin typeface="Comic Sans MS" pitchFamily="66" charset="0"/>
              </a:rPr>
              <a:t> natural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Se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enlaza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más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fuertemente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  <a:p>
            <a:pPr lvl="1" eaLnBrk="1" hangingPunct="1">
              <a:lnSpc>
                <a:spcPct val="110000"/>
              </a:lnSpc>
              <a:defRPr/>
            </a:pP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Puede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o no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reaccionar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  <a:p>
            <a:pPr lvl="1" eaLnBrk="1" hangingPunct="1">
              <a:lnSpc>
                <a:spcPct val="110000"/>
              </a:lnSpc>
              <a:defRPr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Si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reacciona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lo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hace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lentamente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Proporciona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información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del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sitio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activo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al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comparar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las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estructuras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238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8534400" cy="7588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600" dirty="0" err="1">
                <a:solidFill>
                  <a:srgbClr val="C00000"/>
                </a:solidFill>
                <a:latin typeface="Comic Sans MS" pitchFamily="66" charset="0"/>
              </a:rPr>
              <a:t>Inhibición</a:t>
            </a:r>
            <a:r>
              <a:rPr lang="en-US" sz="3600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Comic Sans MS" pitchFamily="66" charset="0"/>
              </a:rPr>
              <a:t>Competitiva</a:t>
            </a:r>
            <a:endParaRPr lang="en-US" sz="36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55576" y="1484784"/>
            <a:ext cx="8229600" cy="449580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defRPr/>
            </a:pPr>
            <a:r>
              <a:rPr lang="en-US" dirty="0">
                <a:latin typeface="Comic Sans MS" pitchFamily="66" charset="0"/>
              </a:rPr>
              <a:t>I y S </a:t>
            </a:r>
            <a:r>
              <a:rPr lang="en-US" dirty="0" err="1">
                <a:latin typeface="Comic Sans MS" pitchFamily="66" charset="0"/>
              </a:rPr>
              <a:t>compiten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por</a:t>
            </a:r>
            <a:r>
              <a:rPr lang="en-US" dirty="0">
                <a:latin typeface="Comic Sans MS" pitchFamily="66" charset="0"/>
              </a:rPr>
              <a:t> E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en-US" dirty="0">
                <a:latin typeface="Comic Sans MS" pitchFamily="66" charset="0"/>
              </a:rPr>
              <a:t>Un </a:t>
            </a:r>
            <a:r>
              <a:rPr lang="en-US" dirty="0" err="1">
                <a:latin typeface="Comic Sans MS" pitchFamily="66" charset="0"/>
              </a:rPr>
              <a:t>aumento</a:t>
            </a:r>
            <a:r>
              <a:rPr lang="en-US" dirty="0">
                <a:latin typeface="Comic Sans MS" pitchFamily="66" charset="0"/>
              </a:rPr>
              <a:t> en [I]</a:t>
            </a:r>
          </a:p>
          <a:p>
            <a:pPr lvl="1" eaLnBrk="1" hangingPunct="1">
              <a:lnSpc>
                <a:spcPct val="120000"/>
              </a:lnSpc>
              <a:defRPr/>
            </a:pP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Aumenta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[EI]</a:t>
            </a:r>
          </a:p>
          <a:p>
            <a:pPr lvl="1" eaLnBrk="1" hangingPunct="1">
              <a:lnSpc>
                <a:spcPct val="120000"/>
              </a:lnSpc>
              <a:defRPr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Reduce [E]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disponible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para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unirse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a S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en-US" dirty="0">
                <a:latin typeface="Comic Sans MS" pitchFamily="66" charset="0"/>
              </a:rPr>
              <a:t>Se </a:t>
            </a:r>
            <a:r>
              <a:rPr lang="en-US" dirty="0" err="1">
                <a:latin typeface="Comic Sans MS" pitchFamily="66" charset="0"/>
              </a:rPr>
              <a:t>requiere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mantener</a:t>
            </a:r>
            <a:r>
              <a:rPr lang="en-US" dirty="0">
                <a:latin typeface="Comic Sans MS" pitchFamily="66" charset="0"/>
              </a:rPr>
              <a:t> [I] </a:t>
            </a:r>
            <a:r>
              <a:rPr lang="en-US" dirty="0" err="1">
                <a:latin typeface="Comic Sans MS" pitchFamily="66" charset="0"/>
              </a:rPr>
              <a:t>alta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para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asegurar</a:t>
            </a:r>
            <a:r>
              <a:rPr lang="en-US" dirty="0">
                <a:latin typeface="Comic Sans MS" pitchFamily="66" charset="0"/>
              </a:rPr>
              <a:t> la </a:t>
            </a:r>
            <a:r>
              <a:rPr lang="en-US" dirty="0" err="1">
                <a:latin typeface="Comic Sans MS" pitchFamily="66" charset="0"/>
              </a:rPr>
              <a:t>inhibición</a:t>
            </a:r>
            <a:endParaRPr lang="en-US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098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6200"/>
            <a:ext cx="8229600" cy="13716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 dirty="0" err="1">
                <a:solidFill>
                  <a:srgbClr val="C00000"/>
                </a:solidFill>
                <a:latin typeface="Comic Sans MS" pitchFamily="66" charset="0"/>
              </a:rPr>
              <a:t>Ecuación</a:t>
            </a:r>
            <a:r>
              <a:rPr lang="en-US" sz="4000" dirty="0">
                <a:solidFill>
                  <a:srgbClr val="C00000"/>
                </a:solidFill>
                <a:latin typeface="Comic Sans MS" pitchFamily="66" charset="0"/>
              </a:rPr>
              <a:t> de </a:t>
            </a:r>
            <a:r>
              <a:rPr lang="en-US" sz="4000" dirty="0" err="1">
                <a:solidFill>
                  <a:srgbClr val="C00000"/>
                </a:solidFill>
                <a:latin typeface="Comic Sans MS" pitchFamily="66" charset="0"/>
              </a:rPr>
              <a:t>Michealis-Menten</a:t>
            </a:r>
            <a:r>
              <a:rPr lang="en-US" sz="4000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Comic Sans MS" pitchFamily="66" charset="0"/>
              </a:rPr>
              <a:t>para</a:t>
            </a:r>
            <a:r>
              <a:rPr lang="en-US" sz="4000" dirty="0">
                <a:solidFill>
                  <a:srgbClr val="C00000"/>
                </a:solidFill>
                <a:latin typeface="Comic Sans MS" pitchFamily="66" charset="0"/>
              </a:rPr>
              <a:t> la </a:t>
            </a:r>
            <a:r>
              <a:rPr lang="en-US" sz="4000" dirty="0" err="1">
                <a:solidFill>
                  <a:srgbClr val="C00000"/>
                </a:solidFill>
                <a:latin typeface="Comic Sans MS" pitchFamily="66" charset="0"/>
              </a:rPr>
              <a:t>Inhibición</a:t>
            </a:r>
            <a:r>
              <a:rPr lang="en-US" sz="4000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Comic Sans MS" pitchFamily="66" charset="0"/>
              </a:rPr>
              <a:t>Competitiva</a:t>
            </a:r>
            <a:endParaRPr lang="en-US" sz="40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285510" y="2393456"/>
            <a:ext cx="8481180" cy="4114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70000"/>
              </a:lnSpc>
              <a:defRPr/>
            </a:pPr>
            <a:r>
              <a:rPr lang="en-US" sz="2400" dirty="0" err="1">
                <a:latin typeface="Comic Sans MS" pitchFamily="66" charset="0"/>
              </a:rPr>
              <a:t>Donde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>
                <a:latin typeface="Comic Sans MS" pitchFamily="66" charset="0"/>
                <a:sym typeface="Symbol"/>
              </a:rPr>
              <a:t></a:t>
            </a:r>
            <a:r>
              <a:rPr lang="en-US" sz="2400" dirty="0">
                <a:latin typeface="Comic Sans MS" pitchFamily="66" charset="0"/>
              </a:rPr>
              <a:t> = 1 + [I]/K</a:t>
            </a:r>
            <a:r>
              <a:rPr lang="en-US" sz="2400" baseline="-25000" dirty="0">
                <a:latin typeface="Comic Sans MS" pitchFamily="66" charset="0"/>
              </a:rPr>
              <a:t>I</a:t>
            </a:r>
          </a:p>
          <a:p>
            <a:pPr lvl="1" eaLnBrk="1" hangingPunct="1">
              <a:defRPr/>
            </a:pP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Función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de la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concentración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y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afinidad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del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inhibidor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por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la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enzima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  <a:p>
            <a:pPr lvl="1">
              <a:defRPr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sym typeface="Symbol"/>
              </a:rPr>
              <a:t></a:t>
            </a:r>
            <a:r>
              <a:rPr lang="en-US" sz="2000" dirty="0">
                <a:latin typeface="Comic Sans MS" pitchFamily="66" charset="0"/>
                <a:sym typeface="Symbol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= 1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cuando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[I] = 0</a:t>
            </a:r>
          </a:p>
          <a:p>
            <a:pPr>
              <a:lnSpc>
                <a:spcPct val="130000"/>
              </a:lnSpc>
              <a:defRPr/>
            </a:pPr>
            <a:r>
              <a:rPr lang="en-US" sz="2400" dirty="0" err="1">
                <a:latin typeface="Comic Sans MS" pitchFamily="66" charset="0"/>
              </a:rPr>
              <a:t>Conforme</a:t>
            </a:r>
            <a:r>
              <a:rPr lang="en-US" sz="2400" dirty="0">
                <a:latin typeface="Comic Sans MS" pitchFamily="66" charset="0"/>
              </a:rPr>
              <a:t> [S] </a:t>
            </a:r>
            <a:r>
              <a:rPr lang="en-US" sz="2400" dirty="0" err="1">
                <a:latin typeface="Comic Sans MS" pitchFamily="66" charset="0"/>
              </a:rPr>
              <a:t>aumenta</a:t>
            </a:r>
            <a:r>
              <a:rPr lang="en-US" sz="2400" dirty="0">
                <a:latin typeface="Comic Sans MS" pitchFamily="66" charset="0"/>
              </a:rPr>
              <a:t>, V</a:t>
            </a:r>
            <a:r>
              <a:rPr lang="en-US" sz="2400" baseline="-25000" dirty="0">
                <a:latin typeface="Comic Sans MS" pitchFamily="66" charset="0"/>
              </a:rPr>
              <a:t>0</a:t>
            </a:r>
            <a:r>
              <a:rPr lang="en-US" sz="2400" dirty="0">
                <a:latin typeface="Comic Sans MS" pitchFamily="66" charset="0"/>
              </a:rPr>
              <a:t> se </a:t>
            </a:r>
            <a:r>
              <a:rPr lang="en-US" sz="2400" dirty="0" err="1">
                <a:latin typeface="Comic Sans MS" pitchFamily="66" charset="0"/>
              </a:rPr>
              <a:t>aproximará</a:t>
            </a:r>
            <a:r>
              <a:rPr lang="en-US" sz="2400" dirty="0">
                <a:latin typeface="Comic Sans MS" pitchFamily="66" charset="0"/>
              </a:rPr>
              <a:t> a </a:t>
            </a:r>
            <a:r>
              <a:rPr lang="en-US" sz="2400" dirty="0" err="1">
                <a:latin typeface="Comic Sans MS" pitchFamily="66" charset="0"/>
              </a:rPr>
              <a:t>V</a:t>
            </a:r>
            <a:r>
              <a:rPr lang="en-US" sz="2400" baseline="-25000" dirty="0" err="1">
                <a:latin typeface="Comic Sans MS" pitchFamily="66" charset="0"/>
              </a:rPr>
              <a:t>max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para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cualquier</a:t>
            </a:r>
            <a:r>
              <a:rPr lang="en-US" sz="2400" dirty="0">
                <a:latin typeface="Comic Sans MS" pitchFamily="66" charset="0"/>
              </a:rPr>
              <a:t> valor de </a:t>
            </a:r>
            <a:r>
              <a:rPr lang="en-US" sz="2400" dirty="0">
                <a:latin typeface="Comic Sans MS" pitchFamily="66" charset="0"/>
                <a:sym typeface="Symbol"/>
              </a:rPr>
              <a:t></a:t>
            </a:r>
            <a:endParaRPr lang="en-US" sz="2400" dirty="0">
              <a:latin typeface="Comic Sans MS" pitchFamily="66" charset="0"/>
            </a:endParaRPr>
          </a:p>
          <a:p>
            <a:pPr lvl="1" eaLnBrk="1" hangingPunct="1">
              <a:defRPr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S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supera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los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efectos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del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inhibidor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;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satura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  <a:p>
            <a:pPr>
              <a:lnSpc>
                <a:spcPct val="170000"/>
              </a:lnSpc>
              <a:defRPr/>
            </a:pPr>
            <a:r>
              <a:rPr lang="en-US" sz="2400" dirty="0" err="1">
                <a:latin typeface="Comic Sans MS" pitchFamily="66" charset="0"/>
              </a:rPr>
              <a:t>Conforme</a:t>
            </a:r>
            <a:r>
              <a:rPr lang="en-US" sz="2400" dirty="0">
                <a:latin typeface="Comic Sans MS" pitchFamily="66" charset="0"/>
              </a:rPr>
              <a:t> [I] </a:t>
            </a:r>
            <a:r>
              <a:rPr lang="en-US" sz="2400" dirty="0" err="1">
                <a:latin typeface="Comic Sans MS" pitchFamily="66" charset="0"/>
              </a:rPr>
              <a:t>aumenta</a:t>
            </a:r>
            <a:r>
              <a:rPr lang="en-US" sz="2400" dirty="0">
                <a:latin typeface="Comic Sans MS" pitchFamily="66" charset="0"/>
              </a:rPr>
              <a:t>, K</a:t>
            </a:r>
            <a:r>
              <a:rPr lang="en-US" sz="2400" baseline="-25000" dirty="0">
                <a:latin typeface="Comic Sans MS" pitchFamily="66" charset="0"/>
              </a:rPr>
              <a:t>M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aumenta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por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>
                <a:latin typeface="Comic Sans MS" pitchFamily="66" charset="0"/>
                <a:sym typeface="Symbol"/>
              </a:rPr>
              <a:t></a:t>
            </a:r>
            <a:endParaRPr lang="en-US" sz="2400" dirty="0">
              <a:latin typeface="Comic Sans MS" pitchFamily="66" charset="0"/>
            </a:endParaRPr>
          </a:p>
          <a:p>
            <a:pPr lvl="1" eaLnBrk="1" hangingPunct="1">
              <a:defRPr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Se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requiere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más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S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para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alcanzar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½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V</a:t>
            </a:r>
            <a:r>
              <a:rPr lang="en-US" sz="2000" baseline="-25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max</a:t>
            </a:r>
            <a:endParaRPr lang="en-US" sz="2000" baseline="-25000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  <a:p>
            <a:pPr lvl="1" eaLnBrk="1" hangingPunct="1">
              <a:defRPr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La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velocidad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no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aumenta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rápidamente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con [S] dada la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inhibición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418" y="1340768"/>
            <a:ext cx="244736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1859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upload.wikimedia.org/wikipedia/commons/6/6d/EcDHFR_raytrace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299" y="357166"/>
            <a:ext cx="4447015" cy="5929354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5000628" y="857232"/>
            <a:ext cx="38576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omic Sans MS" pitchFamily="66" charset="0"/>
              </a:rPr>
              <a:t>La </a:t>
            </a:r>
            <a:r>
              <a:rPr lang="en-US" sz="2400" dirty="0" err="1">
                <a:solidFill>
                  <a:srgbClr val="C00000"/>
                </a:solidFill>
                <a:latin typeface="Comic Sans MS" pitchFamily="66" charset="0"/>
              </a:rPr>
              <a:t>enzima</a:t>
            </a:r>
            <a:r>
              <a:rPr lang="en-US" sz="2400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omic Sans MS" pitchFamily="66" charset="0"/>
              </a:rPr>
              <a:t>dihidrofolato</a:t>
            </a:r>
            <a:r>
              <a:rPr lang="en-US" sz="2400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omic Sans MS" pitchFamily="66" charset="0"/>
              </a:rPr>
              <a:t>reductasa</a:t>
            </a:r>
            <a:r>
              <a:rPr lang="en-US" sz="2400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400" dirty="0">
                <a:latin typeface="Comic Sans MS" pitchFamily="66" charset="0"/>
              </a:rPr>
              <a:t>de </a:t>
            </a:r>
            <a:r>
              <a:rPr lang="en-US" sz="2400" i="1" dirty="0">
                <a:latin typeface="Comic Sans MS" pitchFamily="66" charset="0"/>
              </a:rPr>
              <a:t>E. coli</a:t>
            </a:r>
            <a:r>
              <a:rPr lang="en-US" sz="2400" dirty="0">
                <a:latin typeface="Comic Sans MS" pitchFamily="66" charset="0"/>
              </a:rPr>
              <a:t> con </a:t>
            </a:r>
            <a:r>
              <a:rPr lang="en-US" sz="2400" dirty="0" err="1">
                <a:latin typeface="Comic Sans MS" pitchFamily="66" charset="0"/>
              </a:rPr>
              <a:t>sus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Comic Sans MS" pitchFamily="66" charset="0"/>
              </a:rPr>
              <a:t>dos </a:t>
            </a:r>
            <a:r>
              <a:rPr lang="en-US" sz="2400" dirty="0" err="1">
                <a:solidFill>
                  <a:srgbClr val="C00000"/>
                </a:solidFill>
                <a:latin typeface="Comic Sans MS" pitchFamily="66" charset="0"/>
              </a:rPr>
              <a:t>sustr</a:t>
            </a:r>
            <a:r>
              <a:rPr lang="en-US" sz="2400" dirty="0" err="1">
                <a:latin typeface="Comic Sans MS" pitchFamily="66" charset="0"/>
              </a:rPr>
              <a:t>atos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latin typeface="Comic Sans MS" pitchFamily="66" charset="0"/>
              </a:rPr>
              <a:t>dihidrofolato</a:t>
            </a:r>
            <a:r>
              <a:rPr lang="en-US" sz="2400" dirty="0">
                <a:latin typeface="Comic Sans MS" pitchFamily="66" charset="0"/>
              </a:rPr>
              <a:t> (</a:t>
            </a:r>
            <a:r>
              <a:rPr lang="en-US" sz="2400" dirty="0" err="1">
                <a:latin typeface="Comic Sans MS" pitchFamily="66" charset="0"/>
              </a:rPr>
              <a:t>derecha</a:t>
            </a:r>
            <a:r>
              <a:rPr lang="en-US" sz="2400" dirty="0">
                <a:latin typeface="Comic Sans MS" pitchFamily="66" charset="0"/>
              </a:rPr>
              <a:t>) y </a:t>
            </a:r>
            <a:r>
              <a:rPr lang="en-US" sz="2400" dirty="0">
                <a:solidFill>
                  <a:srgbClr val="C00000"/>
                </a:solidFill>
                <a:latin typeface="Comic Sans MS" pitchFamily="66" charset="0"/>
              </a:rPr>
              <a:t>NADPH</a:t>
            </a:r>
            <a:r>
              <a:rPr lang="en-US" sz="2400" dirty="0">
                <a:latin typeface="Comic Sans MS" pitchFamily="66" charset="0"/>
              </a:rPr>
              <a:t> (</a:t>
            </a:r>
            <a:r>
              <a:rPr lang="en-US" sz="2400" dirty="0" err="1">
                <a:latin typeface="Comic Sans MS" pitchFamily="66" charset="0"/>
              </a:rPr>
              <a:t>izquierda</a:t>
            </a:r>
            <a:r>
              <a:rPr lang="en-US" sz="2400" dirty="0">
                <a:latin typeface="Comic Sans MS" pitchFamily="66" charset="0"/>
              </a:rPr>
              <a:t>), </a:t>
            </a:r>
            <a:r>
              <a:rPr lang="en-US" sz="2400" dirty="0" err="1">
                <a:latin typeface="Comic Sans MS" pitchFamily="66" charset="0"/>
              </a:rPr>
              <a:t>unidos</a:t>
            </a:r>
            <a:r>
              <a:rPr lang="en-US" sz="2400" dirty="0">
                <a:latin typeface="Comic Sans MS" pitchFamily="66" charset="0"/>
              </a:rPr>
              <a:t> al </a:t>
            </a:r>
            <a:r>
              <a:rPr lang="en-US" sz="2400" dirty="0" err="1">
                <a:latin typeface="Comic Sans MS" pitchFamily="66" charset="0"/>
              </a:rPr>
              <a:t>sitio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activo</a:t>
            </a:r>
            <a:r>
              <a:rPr lang="en-US" sz="2400" dirty="0">
                <a:latin typeface="Comic Sans MS" pitchFamily="66" charset="0"/>
              </a:rPr>
              <a:t>. La </a:t>
            </a:r>
            <a:r>
              <a:rPr lang="en-US" sz="2400" dirty="0" err="1">
                <a:latin typeface="Comic Sans MS" pitchFamily="66" charset="0"/>
              </a:rPr>
              <a:t>proteina</a:t>
            </a:r>
            <a:r>
              <a:rPr lang="en-US" sz="2400" dirty="0">
                <a:latin typeface="Comic Sans MS" pitchFamily="66" charset="0"/>
              </a:rPr>
              <a:t> se </a:t>
            </a:r>
            <a:r>
              <a:rPr lang="en-US" sz="2400" dirty="0" err="1">
                <a:latin typeface="Comic Sans MS" pitchFamily="66" charset="0"/>
              </a:rPr>
              <a:t>muestra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empleando</a:t>
            </a:r>
            <a:r>
              <a:rPr lang="en-US" sz="2400" dirty="0">
                <a:latin typeface="Comic Sans MS" pitchFamily="66" charset="0"/>
              </a:rPr>
              <a:t> un </a:t>
            </a:r>
            <a:r>
              <a:rPr lang="en-US" sz="2400" dirty="0" err="1">
                <a:latin typeface="Comic Sans MS" pitchFamily="66" charset="0"/>
              </a:rPr>
              <a:t>diagrama</a:t>
            </a:r>
            <a:r>
              <a:rPr lang="en-US" sz="2400" dirty="0">
                <a:latin typeface="Comic Sans MS" pitchFamily="66" charset="0"/>
              </a:rPr>
              <a:t> de </a:t>
            </a:r>
            <a:r>
              <a:rPr lang="en-US" sz="2400" dirty="0" err="1">
                <a:latin typeface="Comic Sans MS" pitchFamily="66" charset="0"/>
              </a:rPr>
              <a:t>listones</a:t>
            </a:r>
            <a:r>
              <a:rPr lang="en-US" sz="2400" dirty="0">
                <a:latin typeface="Comic Sans MS" pitchFamily="66" charset="0"/>
              </a:rPr>
              <a:t> con </a:t>
            </a:r>
            <a:r>
              <a:rPr lang="en-US" sz="2400" dirty="0" err="1">
                <a:latin typeface="Comic Sans MS" pitchFamily="66" charset="0"/>
              </a:rPr>
              <a:t>las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hélices</a:t>
            </a:r>
            <a:r>
              <a:rPr lang="en-US" sz="2400" dirty="0">
                <a:latin typeface="Comic Sans MS" pitchFamily="66" charset="0"/>
              </a:rPr>
              <a:t>  </a:t>
            </a:r>
            <a:r>
              <a:rPr lang="en-US" sz="2400" dirty="0">
                <a:latin typeface="Comic Sans MS" pitchFamily="66" charset="0"/>
                <a:sym typeface="Symbol"/>
              </a:rPr>
              <a:t> en </a:t>
            </a:r>
            <a:r>
              <a:rPr lang="en-US" sz="2400" dirty="0" err="1">
                <a:latin typeface="Comic Sans MS" pitchFamily="66" charset="0"/>
                <a:sym typeface="Symbol"/>
              </a:rPr>
              <a:t>rojo</a:t>
            </a:r>
            <a:r>
              <a:rPr lang="en-US" sz="2400" dirty="0">
                <a:latin typeface="Comic Sans MS" pitchFamily="66" charset="0"/>
                <a:sym typeface="Symbol"/>
              </a:rPr>
              <a:t>, </a:t>
            </a:r>
            <a:r>
              <a:rPr lang="en-US" sz="2400" dirty="0" err="1">
                <a:latin typeface="Comic Sans MS" pitchFamily="66" charset="0"/>
                <a:sym typeface="Symbol"/>
              </a:rPr>
              <a:t>las</a:t>
            </a:r>
            <a:r>
              <a:rPr lang="en-US" sz="2400" dirty="0">
                <a:latin typeface="Comic Sans MS" pitchFamily="66" charset="0"/>
                <a:sym typeface="Symbol"/>
              </a:rPr>
              <a:t> </a:t>
            </a:r>
            <a:r>
              <a:rPr lang="en-US" sz="2400" dirty="0" err="1">
                <a:latin typeface="Comic Sans MS" pitchFamily="66" charset="0"/>
                <a:sym typeface="Symbol"/>
              </a:rPr>
              <a:t>hojas</a:t>
            </a:r>
            <a:r>
              <a:rPr lang="en-US" sz="2400" dirty="0">
                <a:latin typeface="Comic Sans MS" pitchFamily="66" charset="0"/>
                <a:sym typeface="Symbol"/>
              </a:rPr>
              <a:t>  en </a:t>
            </a:r>
            <a:r>
              <a:rPr lang="en-US" sz="2400" dirty="0" err="1">
                <a:latin typeface="Comic Sans MS" pitchFamily="66" charset="0"/>
                <a:sym typeface="Symbol"/>
              </a:rPr>
              <a:t>amarillo</a:t>
            </a:r>
            <a:r>
              <a:rPr lang="en-US" sz="2400" dirty="0">
                <a:latin typeface="Comic Sans MS" pitchFamily="66" charset="0"/>
              </a:rPr>
              <a:t>. </a:t>
            </a:r>
            <a:r>
              <a:rPr lang="en-US" sz="2400" dirty="0">
                <a:latin typeface="Comic Sans MS" pitchFamily="66" charset="0"/>
                <a:hlinkClick r:id="rId3"/>
              </a:rPr>
              <a:t>7DFR</a:t>
            </a:r>
            <a:endParaRPr lang="es-MX" sz="2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857232"/>
            <a:ext cx="557450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1357290" y="285728"/>
            <a:ext cx="6715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rgbClr val="C00000"/>
                </a:solidFill>
                <a:latin typeface="Comic Sans MS" pitchFamily="66" charset="0"/>
              </a:rPr>
              <a:t>Inhibición Reversible Competitiva</a:t>
            </a:r>
          </a:p>
        </p:txBody>
      </p:sp>
      <p:grpSp>
        <p:nvGrpSpPr>
          <p:cNvPr id="7" name="6 Grupo"/>
          <p:cNvGrpSpPr/>
          <p:nvPr/>
        </p:nvGrpSpPr>
        <p:grpSpPr>
          <a:xfrm>
            <a:off x="5000628" y="1928802"/>
            <a:ext cx="3643338" cy="2357454"/>
            <a:chOff x="4000497" y="1785926"/>
            <a:chExt cx="4786345" cy="3324225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5400000">
              <a:off x="6338911" y="2662221"/>
              <a:ext cx="3324225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5400000">
              <a:off x="4355314" y="1859737"/>
              <a:ext cx="2505075" cy="32147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aphicFrame>
        <p:nvGraphicFramePr>
          <p:cNvPr id="8" name="7 Objeto"/>
          <p:cNvGraphicFramePr>
            <a:graphicFrameLocks noChangeAspect="1"/>
          </p:cNvGraphicFramePr>
          <p:nvPr/>
        </p:nvGraphicFramePr>
        <p:xfrm>
          <a:off x="2571736" y="2357430"/>
          <a:ext cx="1966646" cy="857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7" name="Ecuación" r:id="rId6" imgW="990360" imgH="431640" progId="Equation.3">
                  <p:embed/>
                </p:oleObj>
              </mc:Choice>
              <mc:Fallback>
                <p:oleObj name="Ecuación" r:id="rId6" imgW="990360" imgH="4316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1736" y="2357430"/>
                        <a:ext cx="1966646" cy="8572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8 Objeto"/>
          <p:cNvGraphicFramePr>
            <a:graphicFrameLocks noChangeAspect="1"/>
          </p:cNvGraphicFramePr>
          <p:nvPr/>
        </p:nvGraphicFramePr>
        <p:xfrm>
          <a:off x="2857488" y="3571876"/>
          <a:ext cx="1851084" cy="10317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8" name="Ecuación" r:id="rId8" imgW="774360" imgH="431640" progId="Equation.3">
                  <p:embed/>
                </p:oleObj>
              </mc:Choice>
              <mc:Fallback>
                <p:oleObj name="Ecuación" r:id="rId8" imgW="774360" imgH="4316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488" y="3571876"/>
                        <a:ext cx="1851084" cy="10317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9 Objeto"/>
          <p:cNvGraphicFramePr>
            <a:graphicFrameLocks noChangeAspect="1"/>
          </p:cNvGraphicFramePr>
          <p:nvPr/>
        </p:nvGraphicFramePr>
        <p:xfrm>
          <a:off x="3143240" y="4857760"/>
          <a:ext cx="1928826" cy="9500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9" name="Ecuación" r:id="rId10" imgW="850680" imgH="419040" progId="Equation.3">
                  <p:embed/>
                </p:oleObj>
              </mc:Choice>
              <mc:Fallback>
                <p:oleObj name="Ecuación" r:id="rId10" imgW="850680" imgH="4190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40" y="4857760"/>
                        <a:ext cx="1928826" cy="9500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1312" r="1583"/>
          <a:stretch>
            <a:fillRect/>
          </a:stretch>
        </p:blipFill>
        <p:spPr bwMode="auto">
          <a:xfrm rot="5400000">
            <a:off x="1962554" y="823472"/>
            <a:ext cx="5576080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Rectángulo"/>
          <p:cNvSpPr/>
          <p:nvPr/>
        </p:nvSpPr>
        <p:spPr>
          <a:xfrm>
            <a:off x="785786" y="142852"/>
            <a:ext cx="73917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3600" dirty="0">
                <a:solidFill>
                  <a:srgbClr val="C00000"/>
                </a:solidFill>
                <a:latin typeface="Comic Sans MS" pitchFamily="66" charset="0"/>
              </a:rPr>
              <a:t>Inhibición Reversible Competitiva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512" y="260648"/>
            <a:ext cx="8229600" cy="13716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 dirty="0" err="1">
                <a:solidFill>
                  <a:srgbClr val="C00000"/>
                </a:solidFill>
                <a:latin typeface="Comic Sans MS" pitchFamily="66" charset="0"/>
              </a:rPr>
              <a:t>Ecuación</a:t>
            </a:r>
            <a:r>
              <a:rPr lang="en-US" sz="4000" dirty="0">
                <a:solidFill>
                  <a:srgbClr val="C00000"/>
                </a:solidFill>
                <a:latin typeface="Comic Sans MS" pitchFamily="66" charset="0"/>
              </a:rPr>
              <a:t> de </a:t>
            </a:r>
            <a:r>
              <a:rPr lang="en-US" sz="4000" dirty="0" err="1">
                <a:solidFill>
                  <a:srgbClr val="C00000"/>
                </a:solidFill>
                <a:latin typeface="Comic Sans MS" pitchFamily="66" charset="0"/>
              </a:rPr>
              <a:t>Lineweaver</a:t>
            </a:r>
            <a:r>
              <a:rPr lang="en-US" sz="4000" dirty="0">
                <a:solidFill>
                  <a:srgbClr val="C00000"/>
                </a:solidFill>
                <a:latin typeface="Comic Sans MS" pitchFamily="66" charset="0"/>
              </a:rPr>
              <a:t>-Burke  </a:t>
            </a:r>
            <a:r>
              <a:rPr lang="en-US" sz="4000" dirty="0" err="1">
                <a:solidFill>
                  <a:srgbClr val="C00000"/>
                </a:solidFill>
                <a:latin typeface="Comic Sans MS" pitchFamily="66" charset="0"/>
              </a:rPr>
              <a:t>para</a:t>
            </a:r>
            <a:r>
              <a:rPr lang="en-US" sz="4000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Comic Sans MS" pitchFamily="66" charset="0"/>
              </a:rPr>
              <a:t>Inhibición</a:t>
            </a:r>
            <a:r>
              <a:rPr lang="en-US" sz="4000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Comic Sans MS" pitchFamily="66" charset="0"/>
              </a:rPr>
              <a:t>Competitiva</a:t>
            </a:r>
            <a:endParaRPr lang="en-US" sz="40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38922" name="Picture 10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99"/>
          <a:stretch>
            <a:fillRect/>
          </a:stretch>
        </p:blipFill>
        <p:spPr>
          <a:xfrm>
            <a:off x="0" y="2895600"/>
            <a:ext cx="3886200" cy="3808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8919" name="Rectangle 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995936" y="2924944"/>
            <a:ext cx="4953000" cy="3124200"/>
          </a:xfrm>
        </p:spPr>
        <p:txBody>
          <a:bodyPr/>
          <a:lstStyle/>
          <a:p>
            <a:pPr eaLnBrk="1" hangingPunct="1">
              <a:lnSpc>
                <a:spcPct val="130000"/>
              </a:lnSpc>
              <a:defRPr/>
            </a:pPr>
            <a:r>
              <a:rPr lang="en-US" sz="2400" dirty="0">
                <a:latin typeface="Comic Sans MS" pitchFamily="66" charset="0"/>
              </a:rPr>
              <a:t>Mayor </a:t>
            </a:r>
            <a:r>
              <a:rPr lang="en-US" sz="2400" dirty="0" err="1">
                <a:latin typeface="Comic Sans MS" pitchFamily="66" charset="0"/>
              </a:rPr>
              <a:t>pendiente</a:t>
            </a:r>
            <a:r>
              <a:rPr lang="en-US" sz="2400" dirty="0">
                <a:latin typeface="Comic Sans MS" pitchFamily="66" charset="0"/>
              </a:rPr>
              <a:t> (</a:t>
            </a:r>
            <a:r>
              <a:rPr lang="en-US" sz="2400" dirty="0" err="1">
                <a:latin typeface="Comic Sans MS" pitchFamily="66" charset="0"/>
              </a:rPr>
              <a:t>multiplicada</a:t>
            </a:r>
            <a:r>
              <a:rPr lang="en-US" sz="2400" dirty="0">
                <a:latin typeface="Comic Sans MS" pitchFamily="66" charset="0"/>
              </a:rPr>
              <a:t> by </a:t>
            </a:r>
            <a:r>
              <a:rPr lang="en-US" sz="2400" dirty="0">
                <a:latin typeface="Comic Sans MS" pitchFamily="66" charset="0"/>
                <a:sym typeface="Symbol"/>
              </a:rPr>
              <a:t></a:t>
            </a:r>
            <a:r>
              <a:rPr lang="en-US" sz="2400" dirty="0">
                <a:latin typeface="Comic Sans MS" pitchFamily="66" charset="0"/>
              </a:rPr>
              <a:t>)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en-US" sz="2400" dirty="0" err="1">
                <a:latin typeface="Comic Sans MS" pitchFamily="66" charset="0"/>
              </a:rPr>
              <a:t>Ordenada</a:t>
            </a:r>
            <a:r>
              <a:rPr lang="en-US" sz="2400" dirty="0">
                <a:latin typeface="Comic Sans MS" pitchFamily="66" charset="0"/>
              </a:rPr>
              <a:t> al </a:t>
            </a:r>
            <a:r>
              <a:rPr lang="en-US" sz="2400" dirty="0" err="1">
                <a:latin typeface="Comic Sans MS" pitchFamily="66" charset="0"/>
              </a:rPr>
              <a:t>origen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b="1" dirty="0">
                <a:latin typeface="Comic Sans MS" pitchFamily="66" charset="0"/>
              </a:rPr>
              <a:t>no cambia </a:t>
            </a:r>
            <a:r>
              <a:rPr lang="en-US" sz="2400" dirty="0">
                <a:latin typeface="Comic Sans MS" pitchFamily="66" charset="0"/>
              </a:rPr>
              <a:t>(</a:t>
            </a:r>
            <a:r>
              <a:rPr lang="en-US" sz="2400" dirty="0" err="1">
                <a:latin typeface="Comic Sans MS" pitchFamily="66" charset="0"/>
              </a:rPr>
              <a:t>V</a:t>
            </a:r>
            <a:r>
              <a:rPr lang="en-US" sz="2400" baseline="-25000" dirty="0" err="1">
                <a:latin typeface="Comic Sans MS" pitchFamily="66" charset="0"/>
              </a:rPr>
              <a:t>max</a:t>
            </a:r>
            <a:r>
              <a:rPr lang="en-US" sz="2400" dirty="0">
                <a:latin typeface="Comic Sans MS" pitchFamily="66" charset="0"/>
              </a:rPr>
              <a:t> el </a:t>
            </a:r>
            <a:r>
              <a:rPr lang="en-US" sz="2400" dirty="0" err="1">
                <a:latin typeface="Comic Sans MS" pitchFamily="66" charset="0"/>
              </a:rPr>
              <a:t>mismo</a:t>
            </a:r>
            <a:r>
              <a:rPr lang="en-US" sz="2400" dirty="0">
                <a:latin typeface="Comic Sans MS" pitchFamily="66" charset="0"/>
              </a:rPr>
              <a:t> valor)</a:t>
            </a:r>
          </a:p>
          <a:p>
            <a:pPr>
              <a:lnSpc>
                <a:spcPct val="130000"/>
              </a:lnSpc>
              <a:defRPr/>
            </a:pPr>
            <a:r>
              <a:rPr lang="en-US" sz="2400" dirty="0">
                <a:latin typeface="Comic Sans MS" pitchFamily="66" charset="0"/>
              </a:rPr>
              <a:t>K</a:t>
            </a:r>
            <a:r>
              <a:rPr lang="en-US" sz="2400" baseline="-25000" dirty="0">
                <a:latin typeface="Comic Sans MS" pitchFamily="66" charset="0"/>
              </a:rPr>
              <a:t>M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es</a:t>
            </a:r>
            <a:r>
              <a:rPr lang="en-US" sz="2400" dirty="0">
                <a:latin typeface="Comic Sans MS" pitchFamily="66" charset="0"/>
              </a:rPr>
              <a:t> mayor (</a:t>
            </a:r>
            <a:r>
              <a:rPr lang="en-US" sz="2400" dirty="0" err="1">
                <a:latin typeface="Comic Sans MS" pitchFamily="66" charset="0"/>
              </a:rPr>
              <a:t>multiplicada</a:t>
            </a:r>
            <a:r>
              <a:rPr lang="en-US" sz="2400" dirty="0">
                <a:latin typeface="Comic Sans MS" pitchFamily="66" charset="0"/>
              </a:rPr>
              <a:t> by </a:t>
            </a:r>
            <a:r>
              <a:rPr lang="en-US" sz="2400" dirty="0">
                <a:latin typeface="Comic Sans MS" pitchFamily="66" charset="0"/>
                <a:sym typeface="Symbol"/>
              </a:rPr>
              <a:t></a:t>
            </a:r>
            <a:r>
              <a:rPr lang="en-US" sz="2400" dirty="0">
                <a:latin typeface="Comic Sans MS" pitchFamily="66" charset="0"/>
              </a:rPr>
              <a:t>)</a:t>
            </a:r>
          </a:p>
        </p:txBody>
      </p:sp>
      <p:pic>
        <p:nvPicPr>
          <p:cNvPr id="2151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752600"/>
            <a:ext cx="3076074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567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8534400" cy="7588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600" dirty="0" err="1">
                <a:solidFill>
                  <a:srgbClr val="C00000"/>
                </a:solidFill>
                <a:latin typeface="Comic Sans MS" pitchFamily="66" charset="0"/>
              </a:rPr>
              <a:t>Inhibición</a:t>
            </a:r>
            <a:r>
              <a:rPr lang="en-US" sz="3600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Comic Sans MS" pitchFamily="66" charset="0"/>
              </a:rPr>
              <a:t>Acompetitiva</a:t>
            </a:r>
            <a:endParaRPr lang="en-US" sz="36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41988" name="Rectangle 4"/>
          <p:cNvSpPr>
            <a:spLocks noGrp="1" noChangeArrowheads="1"/>
          </p:cNvSpPr>
          <p:nvPr>
            <p:ph idx="4294967295"/>
          </p:nvPr>
        </p:nvSpPr>
        <p:spPr>
          <a:xfrm>
            <a:off x="395536" y="1268760"/>
            <a:ext cx="8373616" cy="4724400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110000"/>
              </a:lnSpc>
              <a:defRPr/>
            </a:pPr>
            <a:r>
              <a:rPr lang="en-US" sz="2800" dirty="0">
                <a:latin typeface="Comic Sans MS" pitchFamily="66" charset="0"/>
              </a:rPr>
              <a:t>El </a:t>
            </a:r>
            <a:r>
              <a:rPr lang="en-US" sz="2800" dirty="0" err="1">
                <a:latin typeface="Comic Sans MS" pitchFamily="66" charset="0"/>
              </a:rPr>
              <a:t>Inhibidor</a:t>
            </a:r>
            <a:r>
              <a:rPr lang="en-US" sz="2800" dirty="0">
                <a:latin typeface="Comic Sans MS" pitchFamily="66" charset="0"/>
              </a:rPr>
              <a:t> se </a:t>
            </a:r>
            <a:r>
              <a:rPr lang="en-US" sz="2800" dirty="0" err="1">
                <a:latin typeface="Comic Sans MS" pitchFamily="66" charset="0"/>
              </a:rPr>
              <a:t>une</a:t>
            </a:r>
            <a:r>
              <a:rPr lang="en-US" sz="2800" dirty="0">
                <a:latin typeface="Comic Sans MS" pitchFamily="66" charset="0"/>
              </a:rPr>
              <a:t> al </a:t>
            </a:r>
            <a:r>
              <a:rPr lang="en-US" sz="2800" dirty="0" err="1">
                <a:latin typeface="Comic Sans MS" pitchFamily="66" charset="0"/>
              </a:rPr>
              <a:t>complejo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enzima-sustrato</a:t>
            </a:r>
            <a:r>
              <a:rPr lang="en-US" sz="2800" dirty="0">
                <a:latin typeface="Comic Sans MS" pitchFamily="66" charset="0"/>
              </a:rPr>
              <a:t>, no a la </a:t>
            </a:r>
            <a:r>
              <a:rPr lang="en-US" sz="2800" dirty="0" err="1">
                <a:latin typeface="Comic Sans MS" pitchFamily="66" charset="0"/>
              </a:rPr>
              <a:t>enzima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libre</a:t>
            </a:r>
            <a:endParaRPr lang="en-US" sz="2800" dirty="0">
              <a:latin typeface="Comic Sans MS" pitchFamily="66" charset="0"/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800" dirty="0">
                <a:latin typeface="Comic Sans MS" pitchFamily="66" charset="0"/>
              </a:rPr>
              <a:t>El </a:t>
            </a:r>
            <a:r>
              <a:rPr lang="en-US" sz="2800" dirty="0" err="1">
                <a:latin typeface="Comic Sans MS" pitchFamily="66" charset="0"/>
              </a:rPr>
              <a:t>Inhibidor</a:t>
            </a:r>
            <a:r>
              <a:rPr lang="en-US" sz="2800" dirty="0">
                <a:latin typeface="Comic Sans MS" pitchFamily="66" charset="0"/>
              </a:rPr>
              <a:t> no </a:t>
            </a:r>
            <a:r>
              <a:rPr lang="en-US" sz="2800" dirty="0" err="1">
                <a:latin typeface="Comic Sans MS" pitchFamily="66" charset="0"/>
              </a:rPr>
              <a:t>requiere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ser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semejante</a:t>
            </a:r>
            <a:r>
              <a:rPr lang="en-US" sz="2800" dirty="0">
                <a:latin typeface="Comic Sans MS" pitchFamily="66" charset="0"/>
              </a:rPr>
              <a:t> al </a:t>
            </a:r>
            <a:r>
              <a:rPr lang="en-US" sz="2800" dirty="0" err="1">
                <a:latin typeface="Comic Sans MS" pitchFamily="66" charset="0"/>
              </a:rPr>
              <a:t>sustrato</a:t>
            </a:r>
            <a:endParaRPr lang="en-US" sz="2800" dirty="0">
              <a:latin typeface="Comic Sans MS" pitchFamily="66" charset="0"/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800" dirty="0" err="1">
                <a:latin typeface="Comic Sans MS" pitchFamily="66" charset="0"/>
              </a:rPr>
              <a:t>Sitio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activo</a:t>
            </a:r>
            <a:r>
              <a:rPr lang="en-US" sz="2800" dirty="0">
                <a:latin typeface="Comic Sans MS" pitchFamily="66" charset="0"/>
              </a:rPr>
              <a:t> = </a:t>
            </a:r>
            <a:r>
              <a:rPr lang="en-US" sz="2800" dirty="0" err="1">
                <a:latin typeface="Comic Sans MS" pitchFamily="66" charset="0"/>
              </a:rPr>
              <a:t>multisustrato</a:t>
            </a:r>
            <a:r>
              <a:rPr lang="en-US" sz="2800" dirty="0">
                <a:latin typeface="Comic Sans MS" pitchFamily="66" charset="0"/>
              </a:rPr>
              <a:t>, o I en el </a:t>
            </a:r>
            <a:r>
              <a:rPr lang="en-US" sz="2800" dirty="0" err="1">
                <a:latin typeface="Comic Sans MS" pitchFamily="66" charset="0"/>
              </a:rPr>
              <a:t>segundo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sitio</a:t>
            </a:r>
            <a:endParaRPr lang="en-US" sz="2800" dirty="0">
              <a:latin typeface="Comic Sans MS" pitchFamily="66" charset="0"/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800" dirty="0">
                <a:latin typeface="Comic Sans MS" pitchFamily="66" charset="0"/>
              </a:rPr>
              <a:t>Se </a:t>
            </a:r>
            <a:r>
              <a:rPr lang="en-US" sz="2800" dirty="0" err="1">
                <a:latin typeface="Comic Sans MS" pitchFamily="66" charset="0"/>
              </a:rPr>
              <a:t>distorsiona</a:t>
            </a:r>
            <a:r>
              <a:rPr lang="en-US" sz="2800" dirty="0">
                <a:latin typeface="Comic Sans MS" pitchFamily="66" charset="0"/>
              </a:rPr>
              <a:t> el </a:t>
            </a:r>
            <a:r>
              <a:rPr lang="en-US" sz="2800" dirty="0" err="1">
                <a:latin typeface="Comic Sans MS" pitchFamily="66" charset="0"/>
              </a:rPr>
              <a:t>sitio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activo</a:t>
            </a:r>
            <a:r>
              <a:rPr lang="en-US" sz="2800" dirty="0">
                <a:latin typeface="Comic Sans MS" pitchFamily="66" charset="0"/>
              </a:rPr>
              <a:t>; </a:t>
            </a:r>
            <a:r>
              <a:rPr lang="en-US" sz="2800" dirty="0" err="1">
                <a:latin typeface="Comic Sans MS" pitchFamily="66" charset="0"/>
              </a:rPr>
              <a:t>evita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que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ocurra</a:t>
            </a:r>
            <a:r>
              <a:rPr lang="en-US" sz="2800" dirty="0">
                <a:latin typeface="Comic Sans MS" pitchFamily="66" charset="0"/>
              </a:rPr>
              <a:t> la </a:t>
            </a:r>
            <a:r>
              <a:rPr lang="en-US" sz="2800" dirty="0" err="1">
                <a:latin typeface="Comic Sans MS" pitchFamily="66" charset="0"/>
              </a:rPr>
              <a:t>reacción</a:t>
            </a:r>
            <a:endParaRPr lang="en-US" sz="2800" dirty="0">
              <a:latin typeface="Comic Sans MS" pitchFamily="66" charset="0"/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800" dirty="0" err="1">
                <a:latin typeface="Comic Sans MS" pitchFamily="66" charset="0"/>
              </a:rPr>
              <a:t>Aumento</a:t>
            </a:r>
            <a:r>
              <a:rPr lang="en-US" sz="2800" dirty="0">
                <a:latin typeface="Comic Sans MS" pitchFamily="66" charset="0"/>
              </a:rPr>
              <a:t> de [S] no cambia el enlace el </a:t>
            </a:r>
            <a:r>
              <a:rPr lang="en-US" sz="2800" dirty="0" err="1">
                <a:latin typeface="Comic Sans MS" pitchFamily="66" charset="0"/>
              </a:rPr>
              <a:t>inhibidor</a:t>
            </a:r>
            <a:r>
              <a:rPr lang="en-US" sz="2800" dirty="0">
                <a:latin typeface="Comic Sans MS" pitchFamily="66" charset="0"/>
              </a:rPr>
              <a:t> a ES (</a:t>
            </a:r>
            <a:r>
              <a:rPr lang="en-US" sz="2800" dirty="0" err="1">
                <a:latin typeface="Comic Sans MS" pitchFamily="66" charset="0"/>
              </a:rPr>
              <a:t>acompetitiva</a:t>
            </a:r>
            <a:r>
              <a:rPr lang="en-US" sz="2800" dirty="0">
                <a:latin typeface="Comic Sans MS" pitchFamily="66" charset="0"/>
              </a:rPr>
              <a:t>)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V</a:t>
            </a:r>
            <a:r>
              <a:rPr lang="en-US" sz="2400" baseline="-25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max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es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afectada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por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[I]</a:t>
            </a:r>
          </a:p>
        </p:txBody>
      </p:sp>
    </p:spTree>
    <p:extLst>
      <p:ext uri="{BB962C8B-B14F-4D97-AF65-F5344CB8AC3E}">
        <p14:creationId xmlns:p14="http://schemas.microsoft.com/office/powerpoint/2010/main" val="4109706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857232"/>
            <a:ext cx="5224647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1071538" y="285728"/>
            <a:ext cx="764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rgbClr val="C00000"/>
                </a:solidFill>
                <a:latin typeface="Comic Sans MS" pitchFamily="66" charset="0"/>
              </a:rPr>
              <a:t>Inhibición Reversible </a:t>
            </a:r>
            <a:r>
              <a:rPr lang="es-MX" sz="3200" dirty="0" err="1">
                <a:solidFill>
                  <a:srgbClr val="C00000"/>
                </a:solidFill>
                <a:latin typeface="Comic Sans MS" pitchFamily="66" charset="0"/>
              </a:rPr>
              <a:t>Acompetitiva</a:t>
            </a:r>
            <a:endParaRPr lang="es-MX" sz="32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4887321" y="1613481"/>
            <a:ext cx="2512629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735013" y="4857750"/>
          <a:ext cx="2068512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3" name="Ecuación" r:id="rId5" imgW="1041120" imgH="431640" progId="Equation.3">
                  <p:embed/>
                </p:oleObj>
              </mc:Choice>
              <mc:Fallback>
                <p:oleObj name="Ecuación" r:id="rId5" imgW="1041120" imgH="431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013" y="4857750"/>
                        <a:ext cx="2068512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3643306" y="4786322"/>
          <a:ext cx="1851025" cy="103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4" name="Ecuación" r:id="rId7" imgW="774360" imgH="431640" progId="Equation.3">
                  <p:embed/>
                </p:oleObj>
              </mc:Choice>
              <mc:Fallback>
                <p:oleObj name="Ecuación" r:id="rId7" imgW="774360" imgH="431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3306" y="4786322"/>
                        <a:ext cx="1851025" cy="1031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6529388" y="4857750"/>
          <a:ext cx="2159000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5" name="Ecuación" r:id="rId9" imgW="952200" imgH="419040" progId="Equation.3">
                  <p:embed/>
                </p:oleObj>
              </mc:Choice>
              <mc:Fallback>
                <p:oleObj name="Ecuación" r:id="rId9" imgW="952200" imgH="4190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9388" y="4857750"/>
                        <a:ext cx="2159000" cy="949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4874" r="2513"/>
          <a:stretch>
            <a:fillRect/>
          </a:stretch>
        </p:blipFill>
        <p:spPr bwMode="auto">
          <a:xfrm rot="5400000">
            <a:off x="1893077" y="1107265"/>
            <a:ext cx="5429286" cy="50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Rectángulo"/>
          <p:cNvSpPr/>
          <p:nvPr/>
        </p:nvSpPr>
        <p:spPr>
          <a:xfrm>
            <a:off x="785786" y="142852"/>
            <a:ext cx="68611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3200" dirty="0">
                <a:solidFill>
                  <a:srgbClr val="C00000"/>
                </a:solidFill>
                <a:latin typeface="Comic Sans MS" pitchFamily="66" charset="0"/>
              </a:rPr>
              <a:t>Inhibición Reversible </a:t>
            </a:r>
            <a:r>
              <a:rPr lang="es-MX" sz="3200" dirty="0" err="1">
                <a:solidFill>
                  <a:srgbClr val="C00000"/>
                </a:solidFill>
                <a:latin typeface="Comic Sans MS" pitchFamily="66" charset="0"/>
              </a:rPr>
              <a:t>Acompetitiva</a:t>
            </a:r>
            <a:endParaRPr lang="es-MX" sz="3200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228600"/>
            <a:ext cx="8229600" cy="6081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600" dirty="0" err="1">
                <a:solidFill>
                  <a:srgbClr val="C00000"/>
                </a:solidFill>
                <a:latin typeface="Comic Sans MS" pitchFamily="66" charset="0"/>
              </a:rPr>
              <a:t>Inhibición</a:t>
            </a:r>
            <a:r>
              <a:rPr lang="en-US" sz="3600" dirty="0">
                <a:solidFill>
                  <a:srgbClr val="C00000"/>
                </a:solidFill>
                <a:latin typeface="Comic Sans MS" pitchFamily="66" charset="0"/>
              </a:rPr>
              <a:t>  </a:t>
            </a:r>
            <a:r>
              <a:rPr lang="en-US" sz="3600" dirty="0" err="1">
                <a:solidFill>
                  <a:srgbClr val="C00000"/>
                </a:solidFill>
                <a:latin typeface="Comic Sans MS" pitchFamily="66" charset="0"/>
              </a:rPr>
              <a:t>Acompetitiva</a:t>
            </a:r>
            <a:endParaRPr lang="en-US" sz="36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79512" y="2780928"/>
            <a:ext cx="4254624" cy="3429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  <a:defRPr/>
            </a:pPr>
            <a:r>
              <a:rPr lang="en-US" sz="2800" dirty="0" err="1">
                <a:latin typeface="Comic Sans MS" pitchFamily="66" charset="0"/>
              </a:rPr>
              <a:t>Aumento</a:t>
            </a:r>
            <a:r>
              <a:rPr lang="en-US" sz="2800" dirty="0">
                <a:latin typeface="Comic Sans MS" pitchFamily="66" charset="0"/>
              </a:rPr>
              <a:t> de [I]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Disminuye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V</a:t>
            </a:r>
            <a:r>
              <a:rPr lang="en-US" sz="2400" baseline="-25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max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(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aumenta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ordenada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al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origen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)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Disminuye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K</a:t>
            </a:r>
            <a:r>
              <a:rPr lang="en-US" sz="2400" baseline="-25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M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(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disminuye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valor y=0)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El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cociente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K</a:t>
            </a:r>
            <a:r>
              <a:rPr lang="en-US" sz="2400" baseline="-25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M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/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V</a:t>
            </a:r>
            <a:r>
              <a:rPr lang="en-US" sz="2400" baseline="-25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max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es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el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mismo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(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pendiente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)</a:t>
            </a:r>
          </a:p>
        </p:txBody>
      </p:sp>
      <p:pic>
        <p:nvPicPr>
          <p:cNvPr id="47115" name="Picture 11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469371"/>
            <a:ext cx="4536504" cy="482078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4587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24744"/>
            <a:ext cx="272303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4690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142984"/>
            <a:ext cx="5164137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2143108" y="285728"/>
            <a:ext cx="5786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rgbClr val="C00000"/>
                </a:solidFill>
                <a:latin typeface="Comic Sans MS" pitchFamily="66" charset="0"/>
              </a:rPr>
              <a:t>Inhibición Reversible Mixta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5874677" y="571658"/>
            <a:ext cx="2687690" cy="3312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7171" name="Object 3"/>
          <p:cNvGraphicFramePr>
            <a:graphicFrameLocks noChangeAspect="1"/>
          </p:cNvGraphicFramePr>
          <p:nvPr/>
        </p:nvGraphicFramePr>
        <p:xfrm>
          <a:off x="790574" y="4643438"/>
          <a:ext cx="2617033" cy="1000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91" name="Ecuación" r:id="rId5" imgW="1130040" imgH="431640" progId="Equation.3">
                  <p:embed/>
                </p:oleObj>
              </mc:Choice>
              <mc:Fallback>
                <p:oleObj name="Ecuación" r:id="rId5" imgW="1130040" imgH="431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74" y="4643438"/>
                        <a:ext cx="2617033" cy="10001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2" name="Object 4"/>
          <p:cNvGraphicFramePr>
            <a:graphicFrameLocks noChangeAspect="1"/>
          </p:cNvGraphicFramePr>
          <p:nvPr/>
        </p:nvGraphicFramePr>
        <p:xfrm>
          <a:off x="6572264" y="4572008"/>
          <a:ext cx="1851025" cy="103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92" name="Ecuación" r:id="rId7" imgW="774360" imgH="431640" progId="Equation.3">
                  <p:embed/>
                </p:oleObj>
              </mc:Choice>
              <mc:Fallback>
                <p:oleObj name="Ecuación" r:id="rId7" imgW="774360" imgH="431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2264" y="4572008"/>
                        <a:ext cx="1851025" cy="1031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3" name="Object 5"/>
          <p:cNvGraphicFramePr>
            <a:graphicFrameLocks noChangeAspect="1"/>
          </p:cNvGraphicFramePr>
          <p:nvPr/>
        </p:nvGraphicFramePr>
        <p:xfrm>
          <a:off x="3857620" y="4500570"/>
          <a:ext cx="1851025" cy="103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93" name="Ecuación" r:id="rId9" imgW="774360" imgH="431640" progId="Equation.3">
                  <p:embed/>
                </p:oleObj>
              </mc:Choice>
              <mc:Fallback>
                <p:oleObj name="Ecuación" r:id="rId9" imgW="774360" imgH="4316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7620" y="4500570"/>
                        <a:ext cx="1851025" cy="1031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3931" r="2669"/>
          <a:stretch>
            <a:fillRect/>
          </a:stretch>
        </p:blipFill>
        <p:spPr bwMode="auto">
          <a:xfrm rot="5400000">
            <a:off x="2145149" y="1069505"/>
            <a:ext cx="5072098" cy="5361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Rectángulo"/>
          <p:cNvSpPr/>
          <p:nvPr/>
        </p:nvSpPr>
        <p:spPr>
          <a:xfrm>
            <a:off x="2071670" y="357166"/>
            <a:ext cx="54649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3200" dirty="0">
                <a:solidFill>
                  <a:srgbClr val="C00000"/>
                </a:solidFill>
                <a:latin typeface="Comic Sans MS" pitchFamily="66" charset="0"/>
              </a:rPr>
              <a:t>Inhibición Reversible Mixta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/>
          <a:srcRect t="9420"/>
          <a:stretch>
            <a:fillRect/>
          </a:stretch>
        </p:blipFill>
        <p:spPr bwMode="auto">
          <a:xfrm>
            <a:off x="571472" y="1000108"/>
            <a:ext cx="5967506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1071538" y="285728"/>
            <a:ext cx="764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rgbClr val="C00000"/>
                </a:solidFill>
                <a:latin typeface="Comic Sans MS" pitchFamily="66" charset="0"/>
              </a:rPr>
              <a:t>Inhibición Reversible no Competitiva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5229812" y="2210725"/>
            <a:ext cx="3177907" cy="335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CuadroTexto"/>
          <p:cNvSpPr txBox="1"/>
          <p:nvPr/>
        </p:nvSpPr>
        <p:spPr>
          <a:xfrm>
            <a:off x="1714480" y="5572140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solidFill>
                  <a:srgbClr val="C00000"/>
                </a:solidFill>
                <a:latin typeface="Comic Sans MS" pitchFamily="66" charset="0"/>
              </a:rPr>
              <a:t>Si </a:t>
            </a:r>
            <a:r>
              <a:rPr lang="es-MX" sz="2800" b="1" dirty="0">
                <a:solidFill>
                  <a:srgbClr val="C00000"/>
                </a:solidFill>
                <a:latin typeface="Comic Sans MS" pitchFamily="66" charset="0"/>
                <a:sym typeface="Symbol"/>
              </a:rPr>
              <a:t> = ’</a:t>
            </a:r>
            <a:endParaRPr lang="es-MX" sz="28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graphicFrame>
        <p:nvGraphicFramePr>
          <p:cNvPr id="9219" name="Object 3"/>
          <p:cNvGraphicFramePr>
            <a:graphicFrameLocks noChangeAspect="1"/>
          </p:cNvGraphicFramePr>
          <p:nvPr/>
        </p:nvGraphicFramePr>
        <p:xfrm>
          <a:off x="1714480" y="4357694"/>
          <a:ext cx="224472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9" name="Ecuación" r:id="rId5" imgW="1130040" imgH="431640" progId="Equation.3">
                  <p:embed/>
                </p:oleObj>
              </mc:Choice>
              <mc:Fallback>
                <p:oleObj name="Ecuación" r:id="rId5" imgW="1130040" imgH="431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480" y="4357694"/>
                        <a:ext cx="2244725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upload.wikimedia.org/wikipedia/commons/7/71/Enzyme_catalysis_delta_delta_G_e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500042"/>
            <a:ext cx="6754463" cy="4429156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357158" y="5143512"/>
            <a:ext cx="84296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>
                <a:latin typeface="Comic Sans MS" pitchFamily="66" charset="0"/>
              </a:rPr>
              <a:t>Perfil de la Energía Libre de </a:t>
            </a:r>
            <a:r>
              <a:rPr lang="es-MX" sz="2400" dirty="0" err="1">
                <a:latin typeface="Comic Sans MS" pitchFamily="66" charset="0"/>
              </a:rPr>
              <a:t>Gibbs</a:t>
            </a:r>
            <a:r>
              <a:rPr lang="es-MX" sz="2400" dirty="0">
                <a:latin typeface="Comic Sans MS" pitchFamily="66" charset="0"/>
              </a:rPr>
              <a:t> para una reacción no catalizada (rojo) y otra catalizada por una enzima (azul)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8229600" cy="75632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600" dirty="0" err="1">
                <a:solidFill>
                  <a:srgbClr val="C00000"/>
                </a:solidFill>
                <a:latin typeface="Comic Sans MS" pitchFamily="66" charset="0"/>
              </a:rPr>
              <a:t>Inhibición</a:t>
            </a:r>
            <a:r>
              <a:rPr lang="en-US" sz="3600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Comic Sans MS" pitchFamily="66" charset="0"/>
              </a:rPr>
              <a:t>Mixta</a:t>
            </a:r>
            <a:endParaRPr lang="en-US" sz="36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23528" y="1052736"/>
            <a:ext cx="8229600" cy="12954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latin typeface="Comic Sans MS" pitchFamily="66" charset="0"/>
              </a:rPr>
              <a:t>El </a:t>
            </a:r>
            <a:r>
              <a:rPr lang="en-US" dirty="0" err="1">
                <a:latin typeface="Comic Sans MS" pitchFamily="66" charset="0"/>
              </a:rPr>
              <a:t>inhibidor</a:t>
            </a:r>
            <a:r>
              <a:rPr lang="en-US" dirty="0">
                <a:latin typeface="Comic Sans MS" pitchFamily="66" charset="0"/>
              </a:rPr>
              <a:t> se </a:t>
            </a:r>
            <a:r>
              <a:rPr lang="en-US" dirty="0" err="1">
                <a:latin typeface="Comic Sans MS" pitchFamily="66" charset="0"/>
              </a:rPr>
              <a:t>une</a:t>
            </a:r>
            <a:r>
              <a:rPr lang="en-US" dirty="0">
                <a:latin typeface="Comic Sans MS" pitchFamily="66" charset="0"/>
              </a:rPr>
              <a:t> a E ó a S</a:t>
            </a:r>
          </a:p>
        </p:txBody>
      </p:sp>
      <p:pic>
        <p:nvPicPr>
          <p:cNvPr id="49157" name="Picture 5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648" y="1700808"/>
            <a:ext cx="6553200" cy="4652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5076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88640"/>
            <a:ext cx="8229600" cy="6081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dirty="0" err="1">
                <a:solidFill>
                  <a:srgbClr val="C00000"/>
                </a:solidFill>
                <a:latin typeface="Comic Sans MS" pitchFamily="66" charset="0"/>
              </a:rPr>
              <a:t>Inhibición</a:t>
            </a:r>
            <a:r>
              <a:rPr lang="en-US" sz="4000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Comic Sans MS" pitchFamily="66" charset="0"/>
              </a:rPr>
              <a:t>Mixta</a:t>
            </a:r>
            <a:endParaRPr lang="en-US" sz="40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-60544" y="2708920"/>
            <a:ext cx="4419600" cy="34290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defRPr/>
            </a:pPr>
            <a:r>
              <a:rPr lang="en-US" sz="2800" dirty="0" err="1">
                <a:latin typeface="Comic Sans MS" pitchFamily="66" charset="0"/>
              </a:rPr>
              <a:t>Aumento</a:t>
            </a:r>
            <a:r>
              <a:rPr lang="en-US" sz="2800" dirty="0">
                <a:latin typeface="Comic Sans MS" pitchFamily="66" charset="0"/>
              </a:rPr>
              <a:t> de [I]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Baja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V</a:t>
            </a:r>
            <a:r>
              <a:rPr lang="en-US" sz="2400" baseline="-25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max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(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aumenta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ordenada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al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origen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)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Aumenta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K</a:t>
            </a:r>
            <a:r>
              <a:rPr lang="en-US" sz="2400" baseline="-25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M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(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aumenta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el valor de y=0)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CocienteK</a:t>
            </a:r>
            <a:r>
              <a:rPr lang="en-US" sz="2400" baseline="-25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M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/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V</a:t>
            </a:r>
            <a:r>
              <a:rPr lang="en-US" sz="2400" baseline="-25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max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no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es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el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mismo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(cambia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pendiente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)</a:t>
            </a:r>
          </a:p>
        </p:txBody>
      </p:sp>
      <p:pic>
        <p:nvPicPr>
          <p:cNvPr id="51214" name="Picture 1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41" y="1268760"/>
            <a:ext cx="4793759" cy="51320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663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56" y="1268760"/>
            <a:ext cx="3352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8626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179998" y="391714"/>
            <a:ext cx="4855441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Rectángulo"/>
          <p:cNvSpPr/>
          <p:nvPr/>
        </p:nvSpPr>
        <p:spPr>
          <a:xfrm>
            <a:off x="1142976" y="285728"/>
            <a:ext cx="71513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3200" dirty="0">
                <a:solidFill>
                  <a:srgbClr val="C00000"/>
                </a:solidFill>
                <a:latin typeface="Comic Sans MS" pitchFamily="66" charset="0"/>
              </a:rPr>
              <a:t>Inhibición Reversible no Competitiva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85728"/>
            <a:ext cx="2643206" cy="6170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Rectángulo"/>
          <p:cNvSpPr/>
          <p:nvPr/>
        </p:nvSpPr>
        <p:spPr>
          <a:xfrm>
            <a:off x="4143372" y="1643050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MX" sz="2400" dirty="0">
                <a:latin typeface="Comic Sans MS" pitchFamily="66" charset="0"/>
              </a:rPr>
              <a:t>Diagramas de </a:t>
            </a:r>
            <a:r>
              <a:rPr lang="es-MX" sz="2400" dirty="0" err="1">
                <a:latin typeface="Comic Sans MS" pitchFamily="66" charset="0"/>
              </a:rPr>
              <a:t>Lineweaver-Burke</a:t>
            </a:r>
            <a:r>
              <a:rPr lang="es-MX" sz="2400" dirty="0">
                <a:latin typeface="Comic Sans MS" pitchFamily="66" charset="0"/>
              </a:rPr>
              <a:t> de los diferentes tipos de inhibidores enzimáticos reversibles. </a:t>
            </a:r>
          </a:p>
          <a:p>
            <a:endParaRPr lang="es-MX" sz="2400" dirty="0">
              <a:latin typeface="Comic Sans MS" pitchFamily="66" charset="0"/>
            </a:endParaRPr>
          </a:p>
          <a:p>
            <a:r>
              <a:rPr lang="es-MX" sz="2400" dirty="0">
                <a:latin typeface="Comic Sans MS" pitchFamily="66" charset="0"/>
              </a:rPr>
              <a:t>La flecha muestra el efecto producido por el incremento de las concentraciones de inhibidor.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528" y="188640"/>
            <a:ext cx="8229600" cy="79208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600" dirty="0" err="1">
                <a:solidFill>
                  <a:srgbClr val="C00000"/>
                </a:solidFill>
                <a:latin typeface="Comic Sans MS" pitchFamily="66" charset="0"/>
              </a:rPr>
              <a:t>Inhibición</a:t>
            </a:r>
            <a:r>
              <a:rPr lang="en-US" sz="3600" dirty="0">
                <a:solidFill>
                  <a:srgbClr val="C00000"/>
                </a:solidFill>
                <a:latin typeface="Comic Sans MS" pitchFamily="66" charset="0"/>
              </a:rPr>
              <a:t> Irreversible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95536" y="2492896"/>
            <a:ext cx="4343400" cy="324036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defRPr/>
            </a:pPr>
            <a:r>
              <a:rPr lang="en-US" sz="2400" dirty="0" err="1">
                <a:latin typeface="Comic Sans MS" pitchFamily="66" charset="0"/>
              </a:rPr>
              <a:t>Inhibidor</a:t>
            </a:r>
            <a:r>
              <a:rPr lang="en-US" sz="2400" dirty="0">
                <a:latin typeface="Comic Sans MS" pitchFamily="66" charset="0"/>
              </a:rPr>
              <a:t> 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Se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une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covalentemente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, o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Destruye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el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grupo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funcional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para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la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actividad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enzimática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, o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Enlace no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covalente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muy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estable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55301" name="Picture 5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628800"/>
            <a:ext cx="3959225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224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l="8664" t="10471" b="13612"/>
          <a:stretch>
            <a:fillRect/>
          </a:stretch>
        </p:blipFill>
        <p:spPr bwMode="auto">
          <a:xfrm>
            <a:off x="285720" y="1000108"/>
            <a:ext cx="8549210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Rectángulo"/>
          <p:cNvSpPr/>
          <p:nvPr/>
        </p:nvSpPr>
        <p:spPr>
          <a:xfrm>
            <a:off x="2357422" y="142852"/>
            <a:ext cx="45784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3200" dirty="0">
                <a:solidFill>
                  <a:srgbClr val="C00000"/>
                </a:solidFill>
                <a:latin typeface="Comic Sans MS" pitchFamily="66" charset="0"/>
              </a:rPr>
              <a:t>Inhibición Irreversible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0" r="16299"/>
          <a:stretch/>
        </p:blipFill>
        <p:spPr bwMode="auto">
          <a:xfrm>
            <a:off x="755576" y="116632"/>
            <a:ext cx="5112568" cy="6346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6156176" y="836712"/>
            <a:ext cx="23762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rgbClr val="FF0000"/>
                </a:solidFill>
                <a:latin typeface="Comic Sans MS" pitchFamily="66" charset="0"/>
              </a:rPr>
              <a:t>Catálisis enzimática</a:t>
            </a:r>
          </a:p>
        </p:txBody>
      </p:sp>
    </p:spTree>
    <p:extLst>
      <p:ext uri="{BB962C8B-B14F-4D97-AF65-F5344CB8AC3E}">
        <p14:creationId xmlns:p14="http://schemas.microsoft.com/office/powerpoint/2010/main" val="20036724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927448"/>
            <a:ext cx="7143776" cy="5359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2571736" y="214290"/>
            <a:ext cx="4429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rgbClr val="C00000"/>
                </a:solidFill>
                <a:latin typeface="Comic Sans MS" pitchFamily="66" charset="0"/>
              </a:rPr>
              <a:t>Ensayos con Enzimas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5000628" y="4786322"/>
            <a:ext cx="367921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err="1">
                <a:latin typeface="Comic Sans MS" pitchFamily="66" charset="0"/>
              </a:rPr>
              <a:t>Maude</a:t>
            </a:r>
            <a:r>
              <a:rPr lang="es-ES" sz="2400" dirty="0">
                <a:latin typeface="Comic Sans MS" pitchFamily="66" charset="0"/>
              </a:rPr>
              <a:t> Leonora </a:t>
            </a:r>
            <a:r>
              <a:rPr lang="es-ES" sz="2400" dirty="0" err="1">
                <a:latin typeface="Comic Sans MS" pitchFamily="66" charset="0"/>
              </a:rPr>
              <a:t>Menten</a:t>
            </a:r>
            <a:endParaRPr lang="es-ES" sz="2400" dirty="0">
              <a:latin typeface="Comic Sans MS" pitchFamily="66" charset="0"/>
            </a:endParaRPr>
          </a:p>
          <a:p>
            <a:r>
              <a:rPr lang="es-ES" sz="2400" dirty="0">
                <a:latin typeface="Comic Sans MS" pitchFamily="66" charset="0"/>
              </a:rPr>
              <a:t>Ontario, Canadá en 1879</a:t>
            </a:r>
          </a:p>
          <a:p>
            <a:r>
              <a:rPr lang="es-MX" sz="2400" dirty="0">
                <a:latin typeface="Comic Sans MS" pitchFamily="66" charset="0"/>
              </a:rPr>
              <a:t>Ontario, Canadá 1960</a:t>
            </a:r>
          </a:p>
          <a:p>
            <a:r>
              <a:rPr lang="es-MX" sz="2400" dirty="0">
                <a:latin typeface="Comic Sans MS" pitchFamily="66" charset="0"/>
              </a:rPr>
              <a:t>Profesor  a los 79 años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7" y="357166"/>
            <a:ext cx="7034602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Rectángulo"/>
          <p:cNvSpPr/>
          <p:nvPr/>
        </p:nvSpPr>
        <p:spPr>
          <a:xfrm>
            <a:off x="1142976" y="5000636"/>
            <a:ext cx="336662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400" dirty="0">
                <a:latin typeface="Comic Sans MS" pitchFamily="66" charset="0"/>
              </a:rPr>
              <a:t>Leonor </a:t>
            </a:r>
            <a:r>
              <a:rPr lang="es-MX" sz="2400" dirty="0" err="1">
                <a:latin typeface="Comic Sans MS" pitchFamily="66" charset="0"/>
              </a:rPr>
              <a:t>Michaelis</a:t>
            </a:r>
            <a:endParaRPr lang="es-MX" sz="2400" dirty="0">
              <a:latin typeface="Comic Sans MS" pitchFamily="66" charset="0"/>
            </a:endParaRPr>
          </a:p>
          <a:p>
            <a:r>
              <a:rPr lang="es-MX" sz="2400" dirty="0">
                <a:latin typeface="Comic Sans MS" pitchFamily="66" charset="0"/>
              </a:rPr>
              <a:t>Berlín, Alemania 1875 </a:t>
            </a:r>
          </a:p>
          <a:p>
            <a:r>
              <a:rPr lang="es-MX" sz="2400" dirty="0">
                <a:latin typeface="Comic Sans MS" pitchFamily="66" charset="0"/>
              </a:rPr>
              <a:t> Nueva York 1949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357430"/>
            <a:ext cx="6799263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Rectángulo"/>
          <p:cNvSpPr/>
          <p:nvPr/>
        </p:nvSpPr>
        <p:spPr>
          <a:xfrm>
            <a:off x="214282" y="285728"/>
            <a:ext cx="85725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C00000"/>
                </a:solidFill>
                <a:latin typeface="Comic Sans MS" pitchFamily="66" charset="0"/>
              </a:rPr>
              <a:t>Mecanismo</a:t>
            </a:r>
            <a:r>
              <a:rPr lang="en-US" sz="3200" dirty="0">
                <a:solidFill>
                  <a:srgbClr val="C00000"/>
                </a:solidFill>
                <a:latin typeface="Comic Sans MS" pitchFamily="66" charset="0"/>
              </a:rPr>
              <a:t> de </a:t>
            </a:r>
            <a:r>
              <a:rPr lang="en-US" sz="3200" dirty="0" err="1">
                <a:solidFill>
                  <a:srgbClr val="C00000"/>
                </a:solidFill>
                <a:latin typeface="Comic Sans MS" pitchFamily="66" charset="0"/>
              </a:rPr>
              <a:t>sustrato</a:t>
            </a:r>
            <a:r>
              <a:rPr lang="en-US" sz="3200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omic Sans MS" pitchFamily="66" charset="0"/>
              </a:rPr>
              <a:t>sencillo</a:t>
            </a:r>
            <a:r>
              <a:rPr lang="en-US" sz="3200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omic Sans MS" pitchFamily="66" charset="0"/>
              </a:rPr>
              <a:t>para</a:t>
            </a:r>
            <a:r>
              <a:rPr lang="en-US" sz="3200" dirty="0">
                <a:solidFill>
                  <a:srgbClr val="C00000"/>
                </a:solidFill>
                <a:latin typeface="Comic Sans MS" pitchFamily="66" charset="0"/>
              </a:rPr>
              <a:t> </a:t>
            </a:r>
          </a:p>
          <a:p>
            <a:pPr algn="ctr"/>
            <a:r>
              <a:rPr lang="en-US" sz="3200" dirty="0" err="1">
                <a:solidFill>
                  <a:srgbClr val="C00000"/>
                </a:solidFill>
                <a:latin typeface="Comic Sans MS" pitchFamily="66" charset="0"/>
              </a:rPr>
              <a:t>una</a:t>
            </a:r>
            <a:r>
              <a:rPr lang="en-US" sz="3200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omic Sans MS" pitchFamily="66" charset="0"/>
              </a:rPr>
              <a:t>reacción</a:t>
            </a:r>
            <a:r>
              <a:rPr lang="en-US" sz="3200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omic Sans MS" pitchFamily="66" charset="0"/>
              </a:rPr>
              <a:t>enzimática</a:t>
            </a:r>
            <a:endParaRPr lang="en-US" sz="3200" dirty="0">
              <a:solidFill>
                <a:srgbClr val="C00000"/>
              </a:solidFill>
              <a:latin typeface="Comic Sans MS" pitchFamily="66" charset="0"/>
            </a:endParaRPr>
          </a:p>
          <a:p>
            <a:pPr algn="ctr"/>
            <a:r>
              <a:rPr lang="en-US" sz="3200" dirty="0">
                <a:solidFill>
                  <a:srgbClr val="C00000"/>
                </a:solidFill>
                <a:latin typeface="Comic Sans MS" pitchFamily="66" charset="0"/>
              </a:rPr>
              <a:t>(</a:t>
            </a:r>
            <a:r>
              <a:rPr lang="en-US" sz="3200" dirty="0" err="1">
                <a:solidFill>
                  <a:srgbClr val="C00000"/>
                </a:solidFill>
                <a:latin typeface="Comic Sans MS" pitchFamily="66" charset="0"/>
              </a:rPr>
              <a:t>Michaelis</a:t>
            </a:r>
            <a:r>
              <a:rPr lang="en-US" sz="3200" dirty="0">
                <a:solidFill>
                  <a:srgbClr val="C00000"/>
                </a:solidFill>
                <a:latin typeface="Comic Sans MS" pitchFamily="66" charset="0"/>
              </a:rPr>
              <a:t> – </a:t>
            </a:r>
            <a:r>
              <a:rPr lang="en-US" sz="3200" dirty="0" err="1">
                <a:solidFill>
                  <a:srgbClr val="C00000"/>
                </a:solidFill>
                <a:latin typeface="Comic Sans MS" pitchFamily="66" charset="0"/>
              </a:rPr>
              <a:t>Menten</a:t>
            </a:r>
            <a:r>
              <a:rPr lang="en-US" sz="3200" dirty="0">
                <a:solidFill>
                  <a:srgbClr val="C00000"/>
                </a:solidFill>
                <a:latin typeface="Comic Sans MS" pitchFamily="66" charset="0"/>
              </a:rPr>
              <a:t>) </a:t>
            </a:r>
            <a:endParaRPr lang="es-MX" sz="3200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000108"/>
            <a:ext cx="4151711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1643050"/>
            <a:ext cx="1752613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2857496"/>
            <a:ext cx="1928826" cy="652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CuadroTexto"/>
          <p:cNvSpPr txBox="1"/>
          <p:nvPr/>
        </p:nvSpPr>
        <p:spPr>
          <a:xfrm>
            <a:off x="1714480" y="2285992"/>
            <a:ext cx="2571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latin typeface="Comic Sans MS" pitchFamily="66" charset="0"/>
              </a:rPr>
              <a:t>Definimos:</a:t>
            </a:r>
          </a:p>
        </p:txBody>
      </p:sp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16" y="4143380"/>
            <a:ext cx="1635309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CuadroTexto"/>
          <p:cNvSpPr txBox="1"/>
          <p:nvPr/>
        </p:nvSpPr>
        <p:spPr>
          <a:xfrm>
            <a:off x="1357290" y="3571876"/>
            <a:ext cx="2714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latin typeface="Comic Sans MS" pitchFamily="66" charset="0"/>
              </a:rPr>
              <a:t>De donde:</a:t>
            </a:r>
          </a:p>
        </p:txBody>
      </p:sp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868" y="5572140"/>
            <a:ext cx="179425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CuadroTexto"/>
          <p:cNvSpPr txBox="1"/>
          <p:nvPr/>
        </p:nvSpPr>
        <p:spPr>
          <a:xfrm>
            <a:off x="1214414" y="4929198"/>
            <a:ext cx="6643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latin typeface="Comic Sans MS" pitchFamily="66" charset="0"/>
              </a:rPr>
              <a:t>La velocidad de formación del producto: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1357290" y="214290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rgbClr val="C00000"/>
                </a:solidFill>
                <a:latin typeface="Comic Sans MS" pitchFamily="66" charset="0"/>
              </a:rPr>
              <a:t>Ecuación de </a:t>
            </a:r>
            <a:r>
              <a:rPr lang="es-MX" sz="3200" dirty="0" err="1">
                <a:solidFill>
                  <a:srgbClr val="C00000"/>
                </a:solidFill>
                <a:latin typeface="Comic Sans MS" pitchFamily="66" charset="0"/>
              </a:rPr>
              <a:t>Michaelis</a:t>
            </a:r>
            <a:r>
              <a:rPr lang="es-MX" sz="3200" dirty="0">
                <a:solidFill>
                  <a:srgbClr val="C00000"/>
                </a:solidFill>
                <a:latin typeface="Comic Sans MS" pitchFamily="66" charset="0"/>
              </a:rPr>
              <a:t> - </a:t>
            </a:r>
            <a:r>
              <a:rPr lang="es-MX" sz="3200" dirty="0" err="1">
                <a:solidFill>
                  <a:srgbClr val="C00000"/>
                </a:solidFill>
                <a:latin typeface="Comic Sans MS" pitchFamily="66" charset="0"/>
              </a:rPr>
              <a:t>Menten</a:t>
            </a:r>
            <a:endParaRPr lang="es-MX" sz="3200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286116" y="714356"/>
            <a:ext cx="29289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/>
              <a:t>[</a:t>
            </a:r>
            <a:r>
              <a:rPr lang="es-ES" sz="2400" i="1" dirty="0"/>
              <a:t>E</a:t>
            </a:r>
            <a:r>
              <a:rPr lang="es-ES" sz="2400" baseline="-25000" dirty="0"/>
              <a:t>0</a:t>
            </a:r>
            <a:r>
              <a:rPr lang="es-ES" sz="2400" dirty="0"/>
              <a:t>] = [</a:t>
            </a:r>
            <a:r>
              <a:rPr lang="es-ES" sz="2400" i="1" dirty="0"/>
              <a:t>E</a:t>
            </a:r>
            <a:r>
              <a:rPr lang="es-ES" sz="2400" dirty="0"/>
              <a:t>] + [</a:t>
            </a:r>
            <a:r>
              <a:rPr lang="es-ES" sz="2400" i="1" dirty="0"/>
              <a:t>ES</a:t>
            </a:r>
            <a:r>
              <a:rPr lang="es-ES" sz="2400" dirty="0"/>
              <a:t>]</a:t>
            </a:r>
            <a:endParaRPr lang="es-MX" sz="2400" dirty="0"/>
          </a:p>
        </p:txBody>
      </p:sp>
      <p:sp>
        <p:nvSpPr>
          <p:cNvPr id="3" name="2 CuadroTexto"/>
          <p:cNvSpPr txBox="1"/>
          <p:nvPr/>
        </p:nvSpPr>
        <p:spPr>
          <a:xfrm>
            <a:off x="642910" y="214290"/>
            <a:ext cx="7072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latin typeface="Comic Sans MS" pitchFamily="66" charset="0"/>
              </a:rPr>
              <a:t>La concentración total de la enzima es:</a:t>
            </a:r>
          </a:p>
        </p:txBody>
      </p:sp>
      <p:sp>
        <p:nvSpPr>
          <p:cNvPr id="4" name="3 Rectángulo"/>
          <p:cNvSpPr/>
          <p:nvPr/>
        </p:nvSpPr>
        <p:spPr>
          <a:xfrm>
            <a:off x="3071802" y="1857364"/>
            <a:ext cx="30718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/>
              <a:t>[</a:t>
            </a:r>
            <a:r>
              <a:rPr lang="es-ES" sz="2400" i="1" dirty="0"/>
              <a:t>E</a:t>
            </a:r>
            <a:r>
              <a:rPr lang="es-ES" sz="2400" dirty="0"/>
              <a:t>] = [</a:t>
            </a:r>
            <a:r>
              <a:rPr lang="es-ES" sz="2400" i="1" dirty="0"/>
              <a:t>E</a:t>
            </a:r>
            <a:r>
              <a:rPr lang="es-ES" sz="2400" baseline="-25000" dirty="0"/>
              <a:t>0</a:t>
            </a:r>
            <a:r>
              <a:rPr lang="es-ES" sz="2400" dirty="0"/>
              <a:t>] − [</a:t>
            </a:r>
            <a:r>
              <a:rPr lang="es-ES" sz="2400" i="1" dirty="0"/>
              <a:t>ES</a:t>
            </a:r>
            <a:r>
              <a:rPr lang="es-ES" sz="2400" dirty="0"/>
              <a:t>]</a:t>
            </a:r>
            <a:endParaRPr lang="es-MX" sz="2400" dirty="0"/>
          </a:p>
        </p:txBody>
      </p:sp>
      <p:sp>
        <p:nvSpPr>
          <p:cNvPr id="5" name="4 CuadroTexto"/>
          <p:cNvSpPr txBox="1"/>
          <p:nvPr/>
        </p:nvSpPr>
        <p:spPr>
          <a:xfrm>
            <a:off x="500034" y="1285860"/>
            <a:ext cx="7000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latin typeface="Comic Sans MS" pitchFamily="66" charset="0"/>
              </a:rPr>
              <a:t>De donde la concentración de enzima libre es: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2857496"/>
            <a:ext cx="2928958" cy="663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CuadroTexto"/>
          <p:cNvSpPr txBox="1"/>
          <p:nvPr/>
        </p:nvSpPr>
        <p:spPr>
          <a:xfrm>
            <a:off x="857224" y="2285992"/>
            <a:ext cx="4714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latin typeface="Comic Sans MS" pitchFamily="66" charset="0"/>
              </a:rPr>
              <a:t>Sustituyendo:</a:t>
            </a:r>
          </a:p>
        </p:txBody>
      </p:sp>
      <p:sp>
        <p:nvSpPr>
          <p:cNvPr id="8" name="7 Rectángulo"/>
          <p:cNvSpPr/>
          <p:nvPr/>
        </p:nvSpPr>
        <p:spPr>
          <a:xfrm>
            <a:off x="2643174" y="3786190"/>
            <a:ext cx="42148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i="1" dirty="0"/>
              <a:t>K</a:t>
            </a:r>
            <a:r>
              <a:rPr lang="pt-BR" sz="2400" i="1" baseline="-25000" dirty="0"/>
              <a:t>m</a:t>
            </a:r>
            <a:r>
              <a:rPr lang="pt-BR" sz="2400" dirty="0"/>
              <a:t>[</a:t>
            </a:r>
            <a:r>
              <a:rPr lang="pt-BR" sz="2400" i="1" dirty="0"/>
              <a:t>ES</a:t>
            </a:r>
            <a:r>
              <a:rPr lang="pt-BR" sz="2400" dirty="0"/>
              <a:t>] + [</a:t>
            </a:r>
            <a:r>
              <a:rPr lang="pt-BR" sz="2400" i="1" dirty="0"/>
              <a:t>S</a:t>
            </a:r>
            <a:r>
              <a:rPr lang="pt-BR" sz="2400" dirty="0"/>
              <a:t>][</a:t>
            </a:r>
            <a:r>
              <a:rPr lang="pt-BR" sz="2400" i="1" dirty="0"/>
              <a:t>ES</a:t>
            </a:r>
            <a:r>
              <a:rPr lang="pt-BR" sz="2400" dirty="0"/>
              <a:t>] = [</a:t>
            </a:r>
            <a:r>
              <a:rPr lang="pt-BR" sz="2400" i="1" dirty="0"/>
              <a:t>E</a:t>
            </a:r>
            <a:r>
              <a:rPr lang="pt-BR" sz="2400" baseline="-25000" dirty="0"/>
              <a:t>0</a:t>
            </a:r>
            <a:r>
              <a:rPr lang="pt-BR" sz="2400" dirty="0"/>
              <a:t>][</a:t>
            </a:r>
            <a:r>
              <a:rPr lang="pt-BR" sz="2400" i="1" dirty="0"/>
              <a:t>S</a:t>
            </a:r>
            <a:r>
              <a:rPr lang="pt-BR" sz="2400" dirty="0"/>
              <a:t>]</a:t>
            </a:r>
            <a:endParaRPr lang="es-MX" sz="2400" dirty="0"/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4500570"/>
            <a:ext cx="1969865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3042" y="5429264"/>
            <a:ext cx="522865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868</TotalTime>
  <Words>1233</Words>
  <Application>Microsoft Office PowerPoint</Application>
  <PresentationFormat>Presentación en pantalla (4:3)</PresentationFormat>
  <Paragraphs>171</Paragraphs>
  <Slides>47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47</vt:i4>
      </vt:variant>
    </vt:vector>
  </HeadingPairs>
  <TitlesOfParts>
    <vt:vector size="54" baseType="lpstr">
      <vt:lpstr>Arial</vt:lpstr>
      <vt:lpstr>Comic Sans MS</vt:lpstr>
      <vt:lpstr>Georgia</vt:lpstr>
      <vt:lpstr>Wingdings</vt:lpstr>
      <vt:lpstr>Wingdings 2</vt:lpstr>
      <vt:lpstr>Civil</vt:lpstr>
      <vt:lpstr>Ecuación</vt:lpstr>
      <vt:lpstr>Catálisis Enzimática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Inhibición Enzimática</vt:lpstr>
      <vt:lpstr>Ejemplos</vt:lpstr>
      <vt:lpstr>Tipos de Inhibición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Inhibición Competitiva</vt:lpstr>
      <vt:lpstr>Inhibición Competitiva</vt:lpstr>
      <vt:lpstr>Ecuación de Michealis-Menten para la Inhibición Competitiva</vt:lpstr>
      <vt:lpstr>Presentación de PowerPoint</vt:lpstr>
      <vt:lpstr>Presentación de PowerPoint</vt:lpstr>
      <vt:lpstr>Ecuación de Lineweaver-Burke  para Inhibición Competitiva</vt:lpstr>
      <vt:lpstr>Inhibición Acompetitiva</vt:lpstr>
      <vt:lpstr>Presentación de PowerPoint</vt:lpstr>
      <vt:lpstr>Presentación de PowerPoint</vt:lpstr>
      <vt:lpstr>Inhibición  Acompetitiva</vt:lpstr>
      <vt:lpstr>Presentación de PowerPoint</vt:lpstr>
      <vt:lpstr>Presentación de PowerPoint</vt:lpstr>
      <vt:lpstr>Presentación de PowerPoint</vt:lpstr>
      <vt:lpstr>Inhibición Mixta</vt:lpstr>
      <vt:lpstr>Inhibición Mixta</vt:lpstr>
      <vt:lpstr>Presentación de PowerPoint</vt:lpstr>
      <vt:lpstr>Presentación de PowerPoint</vt:lpstr>
      <vt:lpstr>Inhibición Irreversible</vt:lpstr>
      <vt:lpstr>Presentación de PowerPoint</vt:lpstr>
      <vt:lpstr>Presentación de PowerPoint</vt:lpstr>
      <vt:lpstr>Presentación de PowerPoint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 </dc:creator>
  <cp:lastModifiedBy>blum</cp:lastModifiedBy>
  <cp:revision>128</cp:revision>
  <dcterms:created xsi:type="dcterms:W3CDTF">2009-11-11T17:39:15Z</dcterms:created>
  <dcterms:modified xsi:type="dcterms:W3CDTF">2021-12-01T19:13:47Z</dcterms:modified>
</cp:coreProperties>
</file>