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8"/>
  </p:notesMasterIdLst>
  <p:sldIdLst>
    <p:sldId id="256" r:id="rId2"/>
    <p:sldId id="311" r:id="rId3"/>
    <p:sldId id="257" r:id="rId4"/>
    <p:sldId id="285" r:id="rId5"/>
    <p:sldId id="282" r:id="rId6"/>
    <p:sldId id="283" r:id="rId7"/>
    <p:sldId id="258" r:id="rId8"/>
    <p:sldId id="265" r:id="rId9"/>
    <p:sldId id="266" r:id="rId10"/>
    <p:sldId id="262" r:id="rId11"/>
    <p:sldId id="263" r:id="rId12"/>
    <p:sldId id="264" r:id="rId13"/>
    <p:sldId id="273" r:id="rId14"/>
    <p:sldId id="268" r:id="rId15"/>
    <p:sldId id="310" r:id="rId16"/>
    <p:sldId id="312" r:id="rId17"/>
    <p:sldId id="313" r:id="rId18"/>
    <p:sldId id="314" r:id="rId19"/>
    <p:sldId id="315" r:id="rId20"/>
    <p:sldId id="316" r:id="rId21"/>
    <p:sldId id="317" r:id="rId22"/>
    <p:sldId id="318" r:id="rId23"/>
    <p:sldId id="319" r:id="rId24"/>
    <p:sldId id="320" r:id="rId25"/>
    <p:sldId id="321" r:id="rId26"/>
    <p:sldId id="322" r:id="rId27"/>
    <p:sldId id="324" r:id="rId28"/>
    <p:sldId id="350" r:id="rId29"/>
    <p:sldId id="351" r:id="rId30"/>
    <p:sldId id="352" r:id="rId31"/>
    <p:sldId id="325" r:id="rId32"/>
    <p:sldId id="326" r:id="rId33"/>
    <p:sldId id="327" r:id="rId34"/>
    <p:sldId id="269" r:id="rId35"/>
    <p:sldId id="270" r:id="rId36"/>
    <p:sldId id="275" r:id="rId37"/>
    <p:sldId id="261" r:id="rId38"/>
    <p:sldId id="345" r:id="rId39"/>
    <p:sldId id="346" r:id="rId40"/>
    <p:sldId id="347" r:id="rId41"/>
    <p:sldId id="274" r:id="rId42"/>
    <p:sldId id="276" r:id="rId43"/>
    <p:sldId id="277" r:id="rId44"/>
    <p:sldId id="272" r:id="rId45"/>
    <p:sldId id="271" r:id="rId46"/>
    <p:sldId id="280" r:id="rId47"/>
    <p:sldId id="259" r:id="rId48"/>
    <p:sldId id="260" r:id="rId49"/>
    <p:sldId id="284" r:id="rId50"/>
    <p:sldId id="338" r:id="rId51"/>
    <p:sldId id="340" r:id="rId52"/>
    <p:sldId id="339" r:id="rId53"/>
    <p:sldId id="341" r:id="rId54"/>
    <p:sldId id="342" r:id="rId55"/>
    <p:sldId id="328" r:id="rId56"/>
    <p:sldId id="329" r:id="rId57"/>
    <p:sldId id="330" r:id="rId58"/>
    <p:sldId id="331" r:id="rId59"/>
    <p:sldId id="332" r:id="rId60"/>
    <p:sldId id="333" r:id="rId61"/>
    <p:sldId id="334" r:id="rId62"/>
    <p:sldId id="353" r:id="rId63"/>
    <p:sldId id="278" r:id="rId64"/>
    <p:sldId id="279" r:id="rId65"/>
    <p:sldId id="281" r:id="rId66"/>
    <p:sldId id="323" r:id="rId6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60"/>
  </p:normalViewPr>
  <p:slideViewPr>
    <p:cSldViewPr>
      <p:cViewPr varScale="1">
        <p:scale>
          <a:sx n="79" d="100"/>
          <a:sy n="79" d="100"/>
        </p:scale>
        <p:origin x="16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23D11-D2FB-403A-B39A-098C27B83B00}" type="datetimeFigureOut">
              <a:rPr lang="es-MX" smtClean="0"/>
              <a:pPr/>
              <a:t>02/03/2022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7B282-E584-4056-B2EA-0E43DBEBA953}" type="slidenum">
              <a:rPr lang="es-MX" smtClean="0"/>
              <a:pPr/>
              <a:t>‹Nº›</a:t>
            </a:fld>
            <a:endParaRPr lang="es-MX"/>
          </a:p>
        </p:txBody>
      </p:sp>
    </p:spTree>
    <p:extLst>
      <p:ext uri="{BB962C8B-B14F-4D97-AF65-F5344CB8AC3E}">
        <p14:creationId xmlns:p14="http://schemas.microsoft.com/office/powerpoint/2010/main" val="33715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2F7B282-E584-4056-B2EA-0E43DBEBA953}"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2F7B282-E584-4056-B2EA-0E43DBEBA953}" type="slidenum">
              <a:rPr lang="es-MX" smtClean="0"/>
              <a:pPr/>
              <a:t>3</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2F7B282-E584-4056-B2EA-0E43DBEBA953}" type="slidenum">
              <a:rPr lang="es-MX" smtClean="0"/>
              <a:pPr/>
              <a:t>7</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2F7B282-E584-4056-B2EA-0E43DBEBA953}" type="slidenum">
              <a:rPr lang="es-MX" smtClean="0"/>
              <a:pPr/>
              <a:t>37</a:t>
            </a:fld>
            <a:endParaRPr lang="es-MX"/>
          </a:p>
        </p:txBody>
      </p:sp>
    </p:spTree>
    <p:extLst>
      <p:ext uri="{BB962C8B-B14F-4D97-AF65-F5344CB8AC3E}">
        <p14:creationId xmlns:p14="http://schemas.microsoft.com/office/powerpoint/2010/main" val="310132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2F7B282-E584-4056-B2EA-0E43DBEBA953}" type="slidenum">
              <a:rPr lang="es-MX" smtClean="0"/>
              <a:pPr/>
              <a:t>47</a:t>
            </a:fld>
            <a:endParaRPr lang="es-MX"/>
          </a:p>
        </p:txBody>
      </p:sp>
    </p:spTree>
    <p:extLst>
      <p:ext uri="{BB962C8B-B14F-4D97-AF65-F5344CB8AC3E}">
        <p14:creationId xmlns:p14="http://schemas.microsoft.com/office/powerpoint/2010/main" val="15338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2F7B282-E584-4056-B2EA-0E43DBEBA953}" type="slidenum">
              <a:rPr lang="es-MX" smtClean="0"/>
              <a:pPr/>
              <a:t>48</a:t>
            </a:fld>
            <a:endParaRPr lang="es-MX"/>
          </a:p>
        </p:txBody>
      </p:sp>
    </p:spTree>
    <p:extLst>
      <p:ext uri="{BB962C8B-B14F-4D97-AF65-F5344CB8AC3E}">
        <p14:creationId xmlns:p14="http://schemas.microsoft.com/office/powerpoint/2010/main" val="402558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859B91E-52EA-4A89-B17F-034267B30808}" type="datetime1">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59AB77-D692-4FFB-BF65-704017B26582}" type="slidenum">
              <a:rPr lang="es-MX" smtClean="0"/>
              <a:pPr/>
              <a:t>‹Nº›</a:t>
            </a:fld>
            <a:endParaRPr lang="es-MX"/>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86A8387-0B9E-49A7-BC03-2B0DA02CB10C}" type="datetime1">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59AB77-D692-4FFB-BF65-704017B2658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C91B96-8285-4FB8-B072-61ABAF8EAD28}" type="datetime1">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59AB77-D692-4FFB-BF65-704017B2658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4DC14FA-9F9D-495F-8B3D-1AD4EFE33737}" type="datetime1">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59AB77-D692-4FFB-BF65-704017B2658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8CA13C9-CC45-4AC2-885E-EF54E0F4D240}" type="datetime1">
              <a:rPr lang="es-MX" smtClean="0"/>
              <a:t>02/03/2022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459AB77-D692-4FFB-BF65-704017B26582}" type="slidenum">
              <a:rPr lang="es-MX" smtClean="0"/>
              <a:pPr/>
              <a:t>‹Nº›</a:t>
            </a:fld>
            <a:endParaRPr lang="es-MX"/>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8DDDAF5-673F-445C-8936-2A117DD418C2}" type="datetime1">
              <a:rPr lang="es-MX" smtClean="0"/>
              <a:t>02/03/2022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459AB77-D692-4FFB-BF65-704017B26582}"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8A5CEEF-A0D4-4013-835E-C4F26A9A5F7C}" type="datetime1">
              <a:rPr lang="es-MX" smtClean="0"/>
              <a:t>02/03/2022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459AB77-D692-4FFB-BF65-704017B26582}" type="slidenum">
              <a:rPr lang="es-MX" smtClean="0"/>
              <a:pPr/>
              <a:t>‹Nº›</a:t>
            </a:fld>
            <a:endParaRPr lang="es-MX"/>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FD0F5CE-977C-4C05-ABB1-CCB1624423F1}" type="datetime1">
              <a:rPr lang="es-MX" smtClean="0"/>
              <a:t>02/03/2022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459AB77-D692-4FFB-BF65-704017B2658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21AD4-97EA-44DC-8643-1A6E57DEC563}" type="datetime1">
              <a:rPr lang="es-MX" smtClean="0"/>
              <a:t>02/03/2022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459AB77-D692-4FFB-BF65-704017B2658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6A2B419-DE57-4D7E-91F2-B8DF7670CDE7}" type="datetime1">
              <a:rPr lang="es-MX" smtClean="0"/>
              <a:t>02/03/2022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459AB77-D692-4FFB-BF65-704017B26582}" type="slidenum">
              <a:rPr lang="es-MX" smtClean="0"/>
              <a:pPr/>
              <a:t>‹Nº›</a:t>
            </a:fld>
            <a:endParaRPr lang="es-MX"/>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FDC2E7-6440-4FD0-B72B-79BF53CAF544}" type="datetime1">
              <a:rPr lang="es-MX" smtClean="0"/>
              <a:t>02/03/2022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459AB77-D692-4FFB-BF65-704017B26582}"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CC5C729-6295-4E6F-BC4A-A7ADFE6ECEBB}" type="datetime1">
              <a:rPr lang="es-MX" smtClean="0"/>
              <a:t>02/03/2022</a:t>
            </a:fld>
            <a:endParaRPr lang="es-MX"/>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MX"/>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459AB77-D692-4FFB-BF65-704017B2658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mx/imgres?imgurl=http://escuela.med.puc.cl/paginas/Cursos/primero/anatomia/modulos/Introduccion/introjpg/huesolargo9.jpg&amp;imgrefurl=http://escuela.med.puc.cl/paginas/Cursos/primero/anatomia/modulos/Introduccion/INTROhtml/pagina6.html&amp;usg=__FlMg2bYX7SMb7le-rNBk9_Em5I0=&amp;h=397&amp;w=340&amp;sz=19&amp;hl=es&amp;start=2&amp;itbs=1&amp;tbnid=AgeSjj1NJ5iLXM:&amp;tbnh=124&amp;tbnw=106&amp;prev=/images?q=huesos&amp;hl=es&amp;sa=G&amp;gbv=2&amp;tbs=isch:1"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mx/imgres?imgurl=http://www.juntadeandalucia.es/averroes/~29701428/salud/dentici.gif&amp;imgrefurl=http://www.juntadeandalucia.es/averroes/~29701428/salud/dientes.htm&amp;usg=__ywRwQr3Rd9quLCIGTh_VA5z93dg=&amp;h=470&amp;w=450&amp;sz=67&amp;hl=es&amp;start=10&amp;itbs=1&amp;tbnid=S4uYa_YyfUpZmM:&amp;tbnh=129&amp;tbnw=124&amp;prev=/images?q=dientes&amp;hl=es&amp;gbv=2&amp;tbs=isch: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latin typeface="Comic Sans MS" pitchFamily="66" charset="0"/>
              </a:rPr>
              <a:t>Calcio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 dirty="0">
                <a:latin typeface="Comic Sans MS" pitchFamily="66" charset="0"/>
              </a:rPr>
              <a:t>Concentración de Ca</a:t>
            </a:r>
            <a:r>
              <a:rPr lang="es-ES" baseline="30000" dirty="0">
                <a:latin typeface="Comic Sans MS" pitchFamily="66" charset="0"/>
              </a:rPr>
              <a:t>2+ </a:t>
            </a:r>
          </a:p>
        </p:txBody>
      </p:sp>
      <p:graphicFrame>
        <p:nvGraphicFramePr>
          <p:cNvPr id="4" name="3 Marcador de contenido"/>
          <p:cNvGraphicFramePr>
            <a:graphicFrameLocks noGrp="1"/>
          </p:cNvGraphicFramePr>
          <p:nvPr>
            <p:ph idx="1"/>
          </p:nvPr>
        </p:nvGraphicFramePr>
        <p:xfrm>
          <a:off x="89756" y="908720"/>
          <a:ext cx="8964488" cy="5577840"/>
        </p:xfrm>
        <a:graphic>
          <a:graphicData uri="http://schemas.openxmlformats.org/drawingml/2006/table">
            <a:tbl>
              <a:tblPr firstRow="1" bandRow="1">
                <a:tableStyleId>{5C22544A-7EE6-4342-B048-85BDC9FD1C3A}</a:tableStyleId>
              </a:tblPr>
              <a:tblGrid>
                <a:gridCol w="3808760">
                  <a:extLst>
                    <a:ext uri="{9D8B030D-6E8A-4147-A177-3AD203B41FA5}">
                      <a16:colId xmlns:a16="http://schemas.microsoft.com/office/drawing/2014/main" val="20000"/>
                    </a:ext>
                  </a:extLst>
                </a:gridCol>
                <a:gridCol w="5155728">
                  <a:extLst>
                    <a:ext uri="{9D8B030D-6E8A-4147-A177-3AD203B41FA5}">
                      <a16:colId xmlns:a16="http://schemas.microsoft.com/office/drawing/2014/main" val="20001"/>
                    </a:ext>
                  </a:extLst>
                </a:gridCol>
              </a:tblGrid>
              <a:tr h="4902770">
                <a:tc>
                  <a:txBody>
                    <a:bodyPr/>
                    <a:lstStyle/>
                    <a:p>
                      <a:pPr algn="just">
                        <a:buFont typeface="Arial" pitchFamily="34" charset="0"/>
                        <a:buChar char="•"/>
                      </a:pPr>
                      <a:r>
                        <a:rPr lang="es-ES" dirty="0">
                          <a:latin typeface="Comic Sans MS" pitchFamily="66" charset="0"/>
                        </a:rPr>
                        <a:t>El ión Ca</a:t>
                      </a:r>
                      <a:r>
                        <a:rPr lang="es-ES" baseline="30000" dirty="0">
                          <a:latin typeface="Comic Sans MS" pitchFamily="66" charset="0"/>
                        </a:rPr>
                        <a:t>2+</a:t>
                      </a:r>
                      <a:r>
                        <a:rPr lang="es-ES" dirty="0">
                          <a:latin typeface="Comic Sans MS" pitchFamily="66" charset="0"/>
                        </a:rPr>
                        <a:t> dentro</a:t>
                      </a:r>
                      <a:r>
                        <a:rPr lang="es-ES" baseline="0" dirty="0">
                          <a:latin typeface="Comic Sans MS" pitchFamily="66" charset="0"/>
                        </a:rPr>
                        <a:t> de las células (</a:t>
                      </a:r>
                      <a:r>
                        <a:rPr lang="es-ES" baseline="0" dirty="0" err="1">
                          <a:latin typeface="Comic Sans MS" pitchFamily="66" charset="0"/>
                        </a:rPr>
                        <a:t>citosol</a:t>
                      </a:r>
                      <a:r>
                        <a:rPr lang="es-ES" baseline="0" dirty="0">
                          <a:latin typeface="Comic Sans MS" pitchFamily="66" charset="0"/>
                        </a:rPr>
                        <a:t>) se encuentra en una concentración de 10</a:t>
                      </a:r>
                      <a:r>
                        <a:rPr lang="es-ES" baseline="30000" dirty="0">
                          <a:latin typeface="Comic Sans MS" pitchFamily="66" charset="0"/>
                        </a:rPr>
                        <a:t>-7</a:t>
                      </a:r>
                      <a:r>
                        <a:rPr lang="es-ES" baseline="0" dirty="0">
                          <a:latin typeface="Comic Sans MS" pitchFamily="66" charset="0"/>
                        </a:rPr>
                        <a:t>M.</a:t>
                      </a:r>
                    </a:p>
                    <a:p>
                      <a:pPr algn="just">
                        <a:buFont typeface="Arial" pitchFamily="34" charset="0"/>
                        <a:buChar char="•"/>
                      </a:pPr>
                      <a:endParaRPr lang="es-ES" baseline="0" dirty="0">
                        <a:latin typeface="Comic Sans MS" pitchFamily="66" charset="0"/>
                      </a:endParaRPr>
                    </a:p>
                    <a:p>
                      <a:pPr algn="just">
                        <a:buFont typeface="Arial" pitchFamily="34" charset="0"/>
                        <a:buChar char="•"/>
                      </a:pPr>
                      <a:r>
                        <a:rPr lang="es-ES" baseline="0" dirty="0">
                          <a:latin typeface="Comic Sans MS" pitchFamily="66" charset="0"/>
                        </a:rPr>
                        <a:t>El ión Ca</a:t>
                      </a:r>
                      <a:r>
                        <a:rPr lang="es-ES" baseline="30000" dirty="0">
                          <a:latin typeface="Comic Sans MS" pitchFamily="66" charset="0"/>
                        </a:rPr>
                        <a:t>2+</a:t>
                      </a:r>
                      <a:r>
                        <a:rPr lang="es-ES" baseline="0" dirty="0">
                          <a:latin typeface="Comic Sans MS" pitchFamily="66" charset="0"/>
                        </a:rPr>
                        <a:t> fuera de las células se encuentra en una concentración de 10</a:t>
                      </a:r>
                      <a:r>
                        <a:rPr lang="es-ES" baseline="30000" dirty="0">
                          <a:latin typeface="Comic Sans MS" pitchFamily="66" charset="0"/>
                        </a:rPr>
                        <a:t>-3</a:t>
                      </a:r>
                      <a:r>
                        <a:rPr lang="es-ES" baseline="0" dirty="0">
                          <a:latin typeface="Comic Sans MS" pitchFamily="66" charset="0"/>
                        </a:rPr>
                        <a:t> M.</a:t>
                      </a:r>
                    </a:p>
                    <a:p>
                      <a:pPr algn="just">
                        <a:buFont typeface="Arial" pitchFamily="34" charset="0"/>
                        <a:buChar char="•"/>
                      </a:pPr>
                      <a:endParaRPr lang="es-ES" baseline="0" dirty="0">
                        <a:latin typeface="Comic Sans MS" pitchFamily="66" charset="0"/>
                      </a:endParaRPr>
                    </a:p>
                    <a:p>
                      <a:pPr algn="just">
                        <a:buFont typeface="Arial" pitchFamily="34" charset="0"/>
                        <a:buChar char="•"/>
                      </a:pPr>
                      <a:r>
                        <a:rPr lang="es-ES" baseline="0" dirty="0">
                          <a:latin typeface="Comic Sans MS" pitchFamily="66" charset="0"/>
                        </a:rPr>
                        <a:t>Este gradiente es el causante de que dicho ión sea empleado  para la transmisión de señales.</a:t>
                      </a:r>
                    </a:p>
                    <a:p>
                      <a:pPr algn="just">
                        <a:buFont typeface="Arial" pitchFamily="34" charset="0"/>
                        <a:buChar char="•"/>
                      </a:pPr>
                      <a:endParaRPr lang="es-ES" baseline="0" dirty="0">
                        <a:latin typeface="Comic Sans MS" pitchFamily="66" charset="0"/>
                      </a:endParaRPr>
                    </a:p>
                    <a:p>
                      <a:pPr algn="just">
                        <a:buFont typeface="Arial" pitchFamily="34" charset="0"/>
                        <a:buChar char="•"/>
                      </a:pPr>
                      <a:r>
                        <a:rPr lang="es-ES" baseline="0" dirty="0">
                          <a:latin typeface="Comic Sans MS" pitchFamily="66" charset="0"/>
                        </a:rPr>
                        <a:t>El aparato de Golgi, las mitocondrias  y los retículos endoplasmáticos de las células  son compartimentos intracelulares que pueden poseer concentraciones más altas de calcio(II) (transporte intracelular).</a:t>
                      </a:r>
                      <a:endParaRPr lang="es-ES" dirty="0">
                        <a:latin typeface="Comic Sans MS" pitchFamily="66" charset="0"/>
                      </a:endParaRPr>
                    </a:p>
                  </a:txBody>
                  <a:tcPr/>
                </a:tc>
                <a:tc>
                  <a:txBody>
                    <a:bodyPr/>
                    <a:lstStyle/>
                    <a:p>
                      <a:endParaRPr lang="es-ES" dirty="0"/>
                    </a:p>
                  </a:txBody>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4244652" y="2286236"/>
            <a:ext cx="4899348" cy="3286148"/>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3459AB77-D692-4FFB-BF65-704017B26582}" type="slidenum">
              <a:rPr lang="es-MX" smtClean="0"/>
              <a:pPr/>
              <a:t>10</a:t>
            </a:fld>
            <a:endParaRPr lang="es-MX"/>
          </a:p>
        </p:txBody>
      </p:sp>
    </p:spTree>
    <p:extLst>
      <p:ext uri="{BB962C8B-B14F-4D97-AF65-F5344CB8AC3E}">
        <p14:creationId xmlns:p14="http://schemas.microsoft.com/office/powerpoint/2010/main" val="391394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338"/>
            <a:ext cx="8229600" cy="1143000"/>
          </a:xfrm>
        </p:spPr>
        <p:txBody>
          <a:bodyPr>
            <a:normAutofit/>
          </a:bodyPr>
          <a:lstStyle/>
          <a:p>
            <a:r>
              <a:rPr lang="es-ES" sz="3200" dirty="0">
                <a:latin typeface="Comic Sans MS" pitchFamily="66" charset="0"/>
              </a:rPr>
              <a:t>Regulación del gradiente</a:t>
            </a:r>
          </a:p>
        </p:txBody>
      </p:sp>
      <p:graphicFrame>
        <p:nvGraphicFramePr>
          <p:cNvPr id="6" name="5 Marcador de contenido"/>
          <p:cNvGraphicFramePr>
            <a:graphicFrameLocks noGrp="1"/>
          </p:cNvGraphicFramePr>
          <p:nvPr>
            <p:ph idx="1"/>
          </p:nvPr>
        </p:nvGraphicFramePr>
        <p:xfrm>
          <a:off x="107504" y="620688"/>
          <a:ext cx="8965438" cy="5943600"/>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20000"/>
                    </a:ext>
                  </a:extLst>
                </a:gridCol>
                <a:gridCol w="4356926">
                  <a:extLst>
                    <a:ext uri="{9D8B030D-6E8A-4147-A177-3AD203B41FA5}">
                      <a16:colId xmlns:a16="http://schemas.microsoft.com/office/drawing/2014/main" val="20001"/>
                    </a:ext>
                  </a:extLst>
                </a:gridCol>
              </a:tblGrid>
              <a:tr h="5889301">
                <a:tc>
                  <a:txBody>
                    <a:bodyPr/>
                    <a:lstStyle/>
                    <a:p>
                      <a:pPr algn="just">
                        <a:buFont typeface="Arial" pitchFamily="34" charset="0"/>
                        <a:buChar char="•"/>
                      </a:pPr>
                      <a:r>
                        <a:rPr lang="es-ES" sz="1600" dirty="0">
                          <a:latin typeface="Comic Sans MS" pitchFamily="66" charset="0"/>
                        </a:rPr>
                        <a:t>La concentración se regula mediante canales localizados en las membranas plasmáticas. Se dividen en tres familias.</a:t>
                      </a:r>
                    </a:p>
                    <a:p>
                      <a:pPr algn="just">
                        <a:buFont typeface="Arial" pitchFamily="34" charset="0"/>
                        <a:buChar char="•"/>
                      </a:pPr>
                      <a:endParaRPr lang="es-ES" sz="1600" dirty="0">
                        <a:latin typeface="Comic Sans MS" pitchFamily="66" charset="0"/>
                      </a:endParaRPr>
                    </a:p>
                    <a:p>
                      <a:pPr algn="just">
                        <a:buFont typeface="Arial" pitchFamily="34" charset="0"/>
                        <a:buNone/>
                      </a:pPr>
                      <a:r>
                        <a:rPr lang="es-ES" sz="1600" dirty="0">
                          <a:latin typeface="Comic Sans MS" pitchFamily="66" charset="0"/>
                        </a:rPr>
                        <a:t>A)</a:t>
                      </a:r>
                      <a:r>
                        <a:rPr lang="es-ES" sz="1600" baseline="0" dirty="0">
                          <a:latin typeface="Comic Sans MS" pitchFamily="66" charset="0"/>
                        </a:rPr>
                        <a:t> </a:t>
                      </a:r>
                      <a:r>
                        <a:rPr lang="es-ES" sz="1600" dirty="0">
                          <a:latin typeface="Comic Sans MS" pitchFamily="66" charset="0"/>
                        </a:rPr>
                        <a:t>Canal de voltaje–bloqueado: constituidos</a:t>
                      </a:r>
                      <a:r>
                        <a:rPr lang="es-ES" sz="1600" baseline="0" dirty="0">
                          <a:latin typeface="Comic Sans MS" pitchFamily="66" charset="0"/>
                        </a:rPr>
                        <a:t> por una subunidad formada por cuatro conjuntos hechos de seis dominios </a:t>
                      </a:r>
                      <a:r>
                        <a:rPr lang="es-ES" sz="1600" baseline="0" dirty="0" err="1">
                          <a:latin typeface="Comic Sans MS" pitchFamily="66" charset="0"/>
                        </a:rPr>
                        <a:t>transmembranales</a:t>
                      </a:r>
                      <a:r>
                        <a:rPr lang="es-ES" sz="1600" baseline="0" dirty="0">
                          <a:latin typeface="Comic Sans MS" pitchFamily="66" charset="0"/>
                        </a:rPr>
                        <a:t>, en cada uno de ellos el poro de Ca</a:t>
                      </a:r>
                      <a:r>
                        <a:rPr lang="es-ES" sz="1600" baseline="30000" dirty="0">
                          <a:latin typeface="Comic Sans MS" pitchFamily="66" charset="0"/>
                        </a:rPr>
                        <a:t>2+</a:t>
                      </a:r>
                      <a:r>
                        <a:rPr lang="es-ES" sz="1600" baseline="0" dirty="0">
                          <a:latin typeface="Comic Sans MS" pitchFamily="66" charset="0"/>
                        </a:rPr>
                        <a:t>  se forma con las cadenas que se pliegan dentro de la membrana entre los dominios </a:t>
                      </a:r>
                      <a:r>
                        <a:rPr lang="es-ES" sz="1600" baseline="0" dirty="0" err="1">
                          <a:latin typeface="Comic Sans MS" pitchFamily="66" charset="0"/>
                        </a:rPr>
                        <a:t>transmembranales</a:t>
                      </a:r>
                      <a:r>
                        <a:rPr lang="es-ES" sz="1600" baseline="0" dirty="0">
                          <a:latin typeface="Comic Sans MS" pitchFamily="66" charset="0"/>
                        </a:rPr>
                        <a:t> 5 y 6. El sensor de voltaje se encuentra en el dominio </a:t>
                      </a:r>
                      <a:r>
                        <a:rPr lang="es-ES" sz="1600" baseline="0" dirty="0" err="1">
                          <a:latin typeface="Comic Sans MS" pitchFamily="66" charset="0"/>
                        </a:rPr>
                        <a:t>transmembranal</a:t>
                      </a:r>
                      <a:r>
                        <a:rPr lang="es-ES" sz="1600" baseline="0" dirty="0">
                          <a:latin typeface="Comic Sans MS" pitchFamily="66" charset="0"/>
                        </a:rPr>
                        <a:t> S4 rico en aminoácidos polares.</a:t>
                      </a:r>
                    </a:p>
                    <a:p>
                      <a:pPr algn="just">
                        <a:buFont typeface="Arial" pitchFamily="34" charset="0"/>
                        <a:buChar char="•"/>
                      </a:pPr>
                      <a:endParaRPr lang="es-ES" sz="1600" baseline="0" dirty="0">
                        <a:latin typeface="Comic Sans MS" pitchFamily="66" charset="0"/>
                      </a:endParaRPr>
                    </a:p>
                    <a:p>
                      <a:pPr algn="just">
                        <a:buFont typeface="Arial" pitchFamily="34" charset="0"/>
                        <a:buNone/>
                      </a:pPr>
                      <a:r>
                        <a:rPr lang="es-ES" sz="1600" baseline="0" dirty="0">
                          <a:latin typeface="Comic Sans MS" pitchFamily="66" charset="0"/>
                        </a:rPr>
                        <a:t>B) Canales por ligante-calcio: Pueden ser activados directa o indirectamente. (Ejemplo: canal activado directamente por el  neurotransmisor  </a:t>
                      </a:r>
                      <a:r>
                        <a:rPr lang="es-ES" sz="1600" baseline="0" dirty="0" err="1">
                          <a:latin typeface="Comic Sans MS" pitchFamily="66" charset="0"/>
                        </a:rPr>
                        <a:t>glutamato</a:t>
                      </a:r>
                      <a:r>
                        <a:rPr lang="es-ES" sz="1600" baseline="0" dirty="0">
                          <a:latin typeface="Comic Sans MS" pitchFamily="66" charset="0"/>
                        </a:rPr>
                        <a:t>, NMDA).</a:t>
                      </a:r>
                    </a:p>
                    <a:p>
                      <a:pPr algn="just">
                        <a:buFont typeface="Arial" pitchFamily="34" charset="0"/>
                        <a:buChar char="•"/>
                      </a:pPr>
                      <a:endParaRPr lang="es-ES" sz="1600" baseline="0" dirty="0">
                        <a:latin typeface="Comic Sans MS" pitchFamily="66" charset="0"/>
                      </a:endParaRPr>
                    </a:p>
                    <a:p>
                      <a:pPr algn="just">
                        <a:buFont typeface="Arial" pitchFamily="34" charset="0"/>
                        <a:buNone/>
                      </a:pPr>
                      <a:r>
                        <a:rPr lang="es-ES" sz="1600" baseline="0" dirty="0">
                          <a:latin typeface="Comic Sans MS" pitchFamily="66" charset="0"/>
                        </a:rPr>
                        <a:t>C) Canales capacitados como depósitos operantes: Reponen los depósitos intracelulares (el mecanismo es aún desconocido).</a:t>
                      </a:r>
                    </a:p>
                  </a:txBody>
                  <a:tcPr/>
                </a:tc>
                <a:tc>
                  <a:txBody>
                    <a:bodyPr/>
                    <a:lstStyle/>
                    <a:p>
                      <a:endParaRPr lang="es-ES" sz="1600" dirty="0"/>
                    </a:p>
                  </a:txBody>
                  <a:tcPr/>
                </a:tc>
                <a:extLst>
                  <a:ext uri="{0D108BD9-81ED-4DB2-BD59-A6C34878D82A}">
                    <a16:rowId xmlns:a16="http://schemas.microsoft.com/office/drawing/2014/main" val="10000"/>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4786314" y="714356"/>
            <a:ext cx="3857652" cy="5718541"/>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3459AB77-D692-4FFB-BF65-704017B26582}" type="slidenum">
              <a:rPr lang="es-MX" smtClean="0"/>
              <a:pPr/>
              <a:t>11</a:t>
            </a:fld>
            <a:endParaRPr lang="es-MX"/>
          </a:p>
        </p:txBody>
      </p:sp>
    </p:spTree>
    <p:extLst>
      <p:ext uri="{BB962C8B-B14F-4D97-AF65-F5344CB8AC3E}">
        <p14:creationId xmlns:p14="http://schemas.microsoft.com/office/powerpoint/2010/main" val="276614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3141663"/>
            <a:ext cx="7772400" cy="1362075"/>
          </a:xfrm>
        </p:spPr>
        <p:txBody>
          <a:bodyPr>
            <a:normAutofit fontScale="90000"/>
          </a:bodyPr>
          <a:lstStyle/>
          <a:p>
            <a:pPr algn="ctr"/>
            <a:r>
              <a:rPr lang="es-ES" dirty="0">
                <a:latin typeface="Comic Sans MS" pitchFamily="66" charset="0"/>
              </a:rPr>
              <a:t>2) Capacidad de unión a las proteínas</a:t>
            </a:r>
            <a:br>
              <a:rPr lang="es-ES" dirty="0">
                <a:latin typeface="Comic Sans MS" pitchFamily="66" charset="0"/>
              </a:rPr>
            </a:br>
            <a:endParaRPr lang="es-ES" dirty="0">
              <a:latin typeface="Comic Sans MS" pitchFamily="66" charset="0"/>
            </a:endParaRPr>
          </a:p>
        </p:txBody>
      </p:sp>
      <p:sp>
        <p:nvSpPr>
          <p:cNvPr id="5" name="4 Marcador de texto"/>
          <p:cNvSpPr>
            <a:spLocks noGrp="1"/>
          </p:cNvSpPr>
          <p:nvPr>
            <p:ph type="body" idx="4294967295"/>
          </p:nvPr>
        </p:nvSpPr>
        <p:spPr>
          <a:xfrm>
            <a:off x="305780" y="764704"/>
            <a:ext cx="8532440" cy="2378075"/>
          </a:xfrm>
        </p:spPr>
        <p:txBody>
          <a:bodyPr>
            <a:noAutofit/>
          </a:bodyPr>
          <a:lstStyle/>
          <a:p>
            <a:pPr algn="just"/>
            <a:r>
              <a:rPr lang="es-ES" sz="2400" dirty="0">
                <a:solidFill>
                  <a:schemeClr val="tx1"/>
                </a:solidFill>
                <a:latin typeface="Comic Sans MS" pitchFamily="66" charset="0"/>
              </a:rPr>
              <a:t>Su particular combinación de tamaño y carga le permite formar complejos con 6-8 átomos de oxígeno. Su versatilidad, en cuanto a la longitud y ángulos de enlace de estos complejos, le faculta para adaptarse a cavidades de unión con formas irregulares.</a:t>
            </a:r>
          </a:p>
        </p:txBody>
      </p:sp>
      <p:sp>
        <p:nvSpPr>
          <p:cNvPr id="3" name="2 Marcador de número de diapositiva"/>
          <p:cNvSpPr>
            <a:spLocks noGrp="1"/>
          </p:cNvSpPr>
          <p:nvPr>
            <p:ph type="sldNum" sz="quarter" idx="12"/>
          </p:nvPr>
        </p:nvSpPr>
        <p:spPr/>
        <p:txBody>
          <a:bodyPr/>
          <a:lstStyle/>
          <a:p>
            <a:fld id="{3459AB77-D692-4FFB-BF65-704017B26582}" type="slidenum">
              <a:rPr lang="es-MX" smtClean="0"/>
              <a:pPr/>
              <a:t>12</a:t>
            </a:fld>
            <a:endParaRPr lang="es-MX"/>
          </a:p>
        </p:txBody>
      </p:sp>
    </p:spTree>
    <p:extLst>
      <p:ext uri="{BB962C8B-B14F-4D97-AF65-F5344CB8AC3E}">
        <p14:creationId xmlns:p14="http://schemas.microsoft.com/office/powerpoint/2010/main" val="26382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28662" y="428604"/>
          <a:ext cx="7429552" cy="5969048"/>
        </p:xfrm>
        <a:graphic>
          <a:graphicData uri="http://schemas.openxmlformats.org/drawingml/2006/table">
            <a:tbl>
              <a:tblPr firstRow="1" bandRow="1">
                <a:tableStyleId>{5C22544A-7EE6-4342-B048-85BDC9FD1C3A}</a:tableStyleId>
              </a:tblPr>
              <a:tblGrid>
                <a:gridCol w="3714776">
                  <a:extLst>
                    <a:ext uri="{9D8B030D-6E8A-4147-A177-3AD203B41FA5}">
                      <a16:colId xmlns:a16="http://schemas.microsoft.com/office/drawing/2014/main" val="20000"/>
                    </a:ext>
                  </a:extLst>
                </a:gridCol>
                <a:gridCol w="3714776">
                  <a:extLst>
                    <a:ext uri="{9D8B030D-6E8A-4147-A177-3AD203B41FA5}">
                      <a16:colId xmlns:a16="http://schemas.microsoft.com/office/drawing/2014/main" val="20001"/>
                    </a:ext>
                  </a:extLst>
                </a:gridCol>
              </a:tblGrid>
              <a:tr h="791836">
                <a:tc>
                  <a:txBody>
                    <a:bodyPr/>
                    <a:lstStyle/>
                    <a:p>
                      <a:pPr algn="ctr"/>
                      <a:r>
                        <a:rPr lang="es-ES" sz="2400" dirty="0">
                          <a:latin typeface="Comic Sans MS" pitchFamily="66" charset="0"/>
                        </a:rPr>
                        <a:t>Sitios de enlace</a:t>
                      </a:r>
                      <a:r>
                        <a:rPr lang="es-ES" sz="2400" baseline="0" dirty="0">
                          <a:latin typeface="Comic Sans MS" pitchFamily="66" charset="0"/>
                        </a:rPr>
                        <a:t> entre el calcio y algunas proteínas</a:t>
                      </a:r>
                      <a:endParaRPr lang="es-ES" sz="2400" dirty="0">
                        <a:latin typeface="Comic Sans MS" pitchFamily="66" charset="0"/>
                      </a:endParaRPr>
                    </a:p>
                  </a:txBody>
                  <a:tcPr/>
                </a:tc>
                <a:tc>
                  <a:txBody>
                    <a:bodyPr/>
                    <a:lstStyle/>
                    <a:p>
                      <a:pPr algn="ctr"/>
                      <a:r>
                        <a:rPr lang="es-ES" sz="2400" dirty="0">
                          <a:latin typeface="Comic Sans MS" pitchFamily="66" charset="0"/>
                        </a:rPr>
                        <a:t>Ejemplos</a:t>
                      </a:r>
                    </a:p>
                  </a:txBody>
                  <a:tcPr/>
                </a:tc>
                <a:extLst>
                  <a:ext uri="{0D108BD9-81ED-4DB2-BD59-A6C34878D82A}">
                    <a16:rowId xmlns:a16="http://schemas.microsoft.com/office/drawing/2014/main" val="10000"/>
                  </a:ext>
                </a:extLst>
              </a:tr>
              <a:tr h="796721">
                <a:tc rowSpan="3">
                  <a:txBody>
                    <a:bodyPr/>
                    <a:lstStyle/>
                    <a:p>
                      <a:pPr algn="ctr"/>
                      <a:endParaRPr lang="es-ES" sz="2400" dirty="0">
                        <a:latin typeface="Comic Sans MS" pitchFamily="66" charset="0"/>
                      </a:endParaRPr>
                    </a:p>
                    <a:p>
                      <a:pPr algn="ctr"/>
                      <a:endParaRPr lang="es-ES" sz="2400" dirty="0">
                        <a:latin typeface="Comic Sans MS" pitchFamily="66" charset="0"/>
                      </a:endParaRPr>
                    </a:p>
                    <a:p>
                      <a:pPr algn="ctr"/>
                      <a:endParaRPr lang="es-ES" sz="2400" dirty="0">
                        <a:latin typeface="Comic Sans MS" pitchFamily="66" charset="0"/>
                      </a:endParaRPr>
                    </a:p>
                    <a:p>
                      <a:pPr algn="ctr"/>
                      <a:r>
                        <a:rPr lang="es-ES" sz="2400" dirty="0">
                          <a:latin typeface="Comic Sans MS" pitchFamily="66" charset="0"/>
                        </a:rPr>
                        <a:t>Extracelulares</a:t>
                      </a:r>
                    </a:p>
                  </a:txBody>
                  <a:tcPr/>
                </a:tc>
                <a:tc>
                  <a:txBody>
                    <a:bodyPr/>
                    <a:lstStyle/>
                    <a:p>
                      <a:r>
                        <a:rPr lang="es-ES" sz="2400" dirty="0" err="1">
                          <a:latin typeface="Comic Sans MS" pitchFamily="66" charset="0"/>
                        </a:rPr>
                        <a:t>Fosfolipasa</a:t>
                      </a:r>
                      <a:r>
                        <a:rPr lang="es-ES" sz="2400" dirty="0">
                          <a:latin typeface="Comic Sans MS" pitchFamily="66" charset="0"/>
                        </a:rPr>
                        <a:t> A2</a:t>
                      </a:r>
                    </a:p>
                  </a:txBody>
                  <a:tcPr/>
                </a:tc>
                <a:extLst>
                  <a:ext uri="{0D108BD9-81ED-4DB2-BD59-A6C34878D82A}">
                    <a16:rowId xmlns:a16="http://schemas.microsoft.com/office/drawing/2014/main" val="10001"/>
                  </a:ext>
                </a:extLst>
              </a:tr>
              <a:tr h="796722">
                <a:tc vMerge="1">
                  <a:txBody>
                    <a:bodyPr/>
                    <a:lstStyle/>
                    <a:p>
                      <a:endParaRPr lang="es-ES"/>
                    </a:p>
                  </a:txBody>
                  <a:tcPr/>
                </a:tc>
                <a:tc>
                  <a:txBody>
                    <a:bodyPr/>
                    <a:lstStyle/>
                    <a:p>
                      <a:r>
                        <a:rPr lang="es-ES" sz="2400" dirty="0">
                          <a:latin typeface="Comic Sans MS" pitchFamily="66" charset="0"/>
                        </a:rPr>
                        <a:t>Tripsina</a:t>
                      </a:r>
                    </a:p>
                  </a:txBody>
                  <a:tcPr/>
                </a:tc>
                <a:extLst>
                  <a:ext uri="{0D108BD9-81ED-4DB2-BD59-A6C34878D82A}">
                    <a16:rowId xmlns:a16="http://schemas.microsoft.com/office/drawing/2014/main" val="10002"/>
                  </a:ext>
                </a:extLst>
              </a:tr>
              <a:tr h="796721">
                <a:tc vMerge="1">
                  <a:txBody>
                    <a:bodyPr/>
                    <a:lstStyle/>
                    <a:p>
                      <a:endParaRPr lang="es-ES"/>
                    </a:p>
                  </a:txBody>
                  <a:tcPr/>
                </a:tc>
                <a:tc>
                  <a:txBody>
                    <a:bodyPr/>
                    <a:lstStyle/>
                    <a:p>
                      <a:r>
                        <a:rPr lang="es-ES" sz="2400" dirty="0" err="1">
                          <a:latin typeface="Comic Sans MS" pitchFamily="66" charset="0"/>
                        </a:rPr>
                        <a:t>Termolisina</a:t>
                      </a:r>
                      <a:endParaRPr lang="es-ES" sz="2400" dirty="0">
                        <a:latin typeface="Comic Sans MS" pitchFamily="66" charset="0"/>
                      </a:endParaRPr>
                    </a:p>
                  </a:txBody>
                  <a:tcPr/>
                </a:tc>
                <a:extLst>
                  <a:ext uri="{0D108BD9-81ED-4DB2-BD59-A6C34878D82A}">
                    <a16:rowId xmlns:a16="http://schemas.microsoft.com/office/drawing/2014/main" val="10003"/>
                  </a:ext>
                </a:extLst>
              </a:tr>
              <a:tr h="796721">
                <a:tc rowSpan="3">
                  <a:txBody>
                    <a:bodyPr/>
                    <a:lstStyle/>
                    <a:p>
                      <a:pPr algn="ctr"/>
                      <a:endParaRPr lang="es-ES" sz="2400" dirty="0">
                        <a:latin typeface="Comic Sans MS" pitchFamily="66" charset="0"/>
                      </a:endParaRPr>
                    </a:p>
                    <a:p>
                      <a:pPr algn="ctr"/>
                      <a:endParaRPr lang="es-ES" sz="2400" dirty="0">
                        <a:latin typeface="Comic Sans MS" pitchFamily="66" charset="0"/>
                      </a:endParaRPr>
                    </a:p>
                    <a:p>
                      <a:pPr algn="ctr"/>
                      <a:r>
                        <a:rPr lang="es-ES" sz="2400" dirty="0">
                          <a:latin typeface="Comic Sans MS" pitchFamily="66" charset="0"/>
                        </a:rPr>
                        <a:t>Intracelulares</a:t>
                      </a:r>
                    </a:p>
                  </a:txBody>
                  <a:tcPr/>
                </a:tc>
                <a:tc>
                  <a:txBody>
                    <a:bodyPr/>
                    <a:lstStyle/>
                    <a:p>
                      <a:r>
                        <a:rPr lang="es-ES" sz="2400" dirty="0" err="1">
                          <a:latin typeface="Comic Sans MS" pitchFamily="66" charset="0"/>
                        </a:rPr>
                        <a:t>Calmodulina</a:t>
                      </a:r>
                      <a:endParaRPr lang="es-ES" sz="2400" dirty="0">
                        <a:latin typeface="Comic Sans MS" pitchFamily="66" charset="0"/>
                      </a:endParaRPr>
                    </a:p>
                  </a:txBody>
                  <a:tcPr/>
                </a:tc>
                <a:extLst>
                  <a:ext uri="{0D108BD9-81ED-4DB2-BD59-A6C34878D82A}">
                    <a16:rowId xmlns:a16="http://schemas.microsoft.com/office/drawing/2014/main" val="10004"/>
                  </a:ext>
                </a:extLst>
              </a:tr>
              <a:tr h="796722">
                <a:tc vMerge="1">
                  <a:txBody>
                    <a:bodyPr/>
                    <a:lstStyle/>
                    <a:p>
                      <a:endParaRPr lang="es-ES"/>
                    </a:p>
                  </a:txBody>
                  <a:tcPr/>
                </a:tc>
                <a:tc>
                  <a:txBody>
                    <a:bodyPr/>
                    <a:lstStyle/>
                    <a:p>
                      <a:r>
                        <a:rPr lang="es-ES" sz="2400" dirty="0" err="1">
                          <a:latin typeface="Comic Sans MS" pitchFamily="66" charset="0"/>
                        </a:rPr>
                        <a:t>Parvalbúmina</a:t>
                      </a:r>
                      <a:endParaRPr lang="es-ES" sz="2400" dirty="0">
                        <a:latin typeface="Comic Sans MS" pitchFamily="66" charset="0"/>
                      </a:endParaRPr>
                    </a:p>
                  </a:txBody>
                  <a:tcPr/>
                </a:tc>
                <a:extLst>
                  <a:ext uri="{0D108BD9-81ED-4DB2-BD59-A6C34878D82A}">
                    <a16:rowId xmlns:a16="http://schemas.microsoft.com/office/drawing/2014/main" val="10005"/>
                  </a:ext>
                </a:extLst>
              </a:tr>
              <a:tr h="796721">
                <a:tc vMerge="1">
                  <a:txBody>
                    <a:bodyPr/>
                    <a:lstStyle/>
                    <a:p>
                      <a:endParaRPr lang="es-ES"/>
                    </a:p>
                  </a:txBody>
                  <a:tcPr/>
                </a:tc>
                <a:tc>
                  <a:txBody>
                    <a:bodyPr/>
                    <a:lstStyle/>
                    <a:p>
                      <a:r>
                        <a:rPr lang="es-ES" sz="2400" dirty="0" err="1">
                          <a:latin typeface="Comic Sans MS" pitchFamily="66" charset="0"/>
                        </a:rPr>
                        <a:t>Troponina</a:t>
                      </a:r>
                      <a:r>
                        <a:rPr lang="es-ES" sz="2400" baseline="0" dirty="0">
                          <a:latin typeface="Comic Sans MS" pitchFamily="66" charset="0"/>
                        </a:rPr>
                        <a:t> C</a:t>
                      </a:r>
                      <a:endParaRPr lang="es-ES" sz="2400" dirty="0">
                        <a:latin typeface="Comic Sans MS" pitchFamily="66" charset="0"/>
                      </a:endParaRPr>
                    </a:p>
                  </a:txBody>
                  <a:tcPr/>
                </a:tc>
                <a:extLst>
                  <a:ext uri="{0D108BD9-81ED-4DB2-BD59-A6C34878D82A}">
                    <a16:rowId xmlns:a16="http://schemas.microsoft.com/office/drawing/2014/main" val="10006"/>
                  </a:ext>
                </a:extLst>
              </a:tr>
            </a:tbl>
          </a:graphicData>
        </a:graphic>
      </p:graphicFrame>
      <p:sp>
        <p:nvSpPr>
          <p:cNvPr id="3" name="2 Marcador de número de diapositiva"/>
          <p:cNvSpPr>
            <a:spLocks noGrp="1"/>
          </p:cNvSpPr>
          <p:nvPr>
            <p:ph type="sldNum" sz="quarter" idx="12"/>
          </p:nvPr>
        </p:nvSpPr>
        <p:spPr/>
        <p:txBody>
          <a:bodyPr/>
          <a:lstStyle/>
          <a:p>
            <a:fld id="{3459AB77-D692-4FFB-BF65-704017B26582}" type="slidenum">
              <a:rPr lang="es-MX" smtClean="0"/>
              <a:pPr/>
              <a:t>13</a:t>
            </a:fld>
            <a:endParaRPr lang="es-MX"/>
          </a:p>
        </p:txBody>
      </p:sp>
    </p:spTree>
    <p:extLst>
      <p:ext uri="{BB962C8B-B14F-4D97-AF65-F5344CB8AC3E}">
        <p14:creationId xmlns:p14="http://schemas.microsoft.com/office/powerpoint/2010/main" val="314378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Comic Sans MS" pitchFamily="66" charset="0"/>
              </a:rPr>
              <a:t>Proteínas intracelulares</a:t>
            </a:r>
          </a:p>
        </p:txBody>
      </p:sp>
      <p:sp>
        <p:nvSpPr>
          <p:cNvPr id="3" name="2 Marcador de contenido"/>
          <p:cNvSpPr>
            <a:spLocks noGrp="1"/>
          </p:cNvSpPr>
          <p:nvPr>
            <p:ph idx="1"/>
          </p:nvPr>
        </p:nvSpPr>
        <p:spPr>
          <a:xfrm>
            <a:off x="457200" y="2332061"/>
            <a:ext cx="8229600" cy="4525963"/>
          </a:xfrm>
        </p:spPr>
        <p:txBody>
          <a:bodyPr/>
          <a:lstStyle/>
          <a:p>
            <a:pPr algn="just"/>
            <a:r>
              <a:rPr lang="es-ES" dirty="0">
                <a:latin typeface="Comic Sans MS" pitchFamily="66" charset="0"/>
              </a:rPr>
              <a:t>Las proteínas capaces de unir Ca</a:t>
            </a:r>
            <a:r>
              <a:rPr lang="es-ES" baseline="30000" dirty="0">
                <a:latin typeface="Comic Sans MS" pitchFamily="66" charset="0"/>
              </a:rPr>
              <a:t>2+</a:t>
            </a:r>
            <a:r>
              <a:rPr lang="es-ES" dirty="0">
                <a:latin typeface="Comic Sans MS" pitchFamily="66" charset="0"/>
              </a:rPr>
              <a:t> con la afinidad y especificidad necesaria para la regulación de su concentración,  en el medio intracelular, permanecen mayoritariamente a la llamada familia mano-EF.</a:t>
            </a:r>
          </a:p>
        </p:txBody>
      </p:sp>
      <p:sp>
        <p:nvSpPr>
          <p:cNvPr id="5" name="4 Marcador de número de diapositiva"/>
          <p:cNvSpPr>
            <a:spLocks noGrp="1"/>
          </p:cNvSpPr>
          <p:nvPr>
            <p:ph type="sldNum" sz="quarter" idx="12"/>
          </p:nvPr>
        </p:nvSpPr>
        <p:spPr/>
        <p:txBody>
          <a:bodyPr/>
          <a:lstStyle/>
          <a:p>
            <a:fld id="{3459AB77-D692-4FFB-BF65-704017B26582}" type="slidenum">
              <a:rPr lang="es-MX" smtClean="0"/>
              <a:pPr/>
              <a:t>14</a:t>
            </a:fld>
            <a:endParaRPr lang="es-MX"/>
          </a:p>
        </p:txBody>
      </p:sp>
    </p:spTree>
    <p:extLst>
      <p:ext uri="{BB962C8B-B14F-4D97-AF65-F5344CB8AC3E}">
        <p14:creationId xmlns:p14="http://schemas.microsoft.com/office/powerpoint/2010/main" val="401204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Regulación del Ca</a:t>
            </a:r>
            <a:r>
              <a:rPr lang="es-MX" sz="3600" baseline="30000" dirty="0"/>
              <a:t>2+</a:t>
            </a:r>
            <a:endParaRPr lang="es-MX" sz="4000" dirty="0"/>
          </a:p>
        </p:txBody>
      </p:sp>
      <p:sp>
        <p:nvSpPr>
          <p:cNvPr id="11" name="Marcador de contenido 2"/>
          <p:cNvSpPr txBox="1">
            <a:spLocks/>
          </p:cNvSpPr>
          <p:nvPr/>
        </p:nvSpPr>
        <p:spPr>
          <a:xfrm>
            <a:off x="0" y="5904962"/>
            <a:ext cx="9040969" cy="953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Calcium-mediated </a:t>
            </a:r>
            <a:r>
              <a:rPr lang="en-US" sz="1200" i="1" dirty="0" err="1"/>
              <a:t>celular</a:t>
            </a:r>
            <a:r>
              <a:rPr lang="en-US" sz="1200" i="1" dirty="0"/>
              <a:t> signals: a story of failures.</a:t>
            </a:r>
            <a:r>
              <a:rPr lang="en-US" sz="1200" dirty="0"/>
              <a:t> TRENDS in </a:t>
            </a:r>
            <a:r>
              <a:rPr lang="en-US" sz="1200" dirty="0" err="1"/>
              <a:t>Biochem</a:t>
            </a:r>
            <a:r>
              <a:rPr lang="en-US" sz="1200" dirty="0"/>
              <a:t>. Sciences. 29(7) </a:t>
            </a:r>
            <a:r>
              <a:rPr lang="en-US" sz="1200" b="1" dirty="0"/>
              <a:t>2004.</a:t>
            </a:r>
            <a:r>
              <a:rPr lang="en-US" sz="1200" dirty="0"/>
              <a:t> 371</a:t>
            </a:r>
          </a:p>
          <a:p>
            <a:pPr marL="0" indent="0">
              <a:spcBef>
                <a:spcPts val="0"/>
              </a:spcBef>
              <a:buNone/>
            </a:pPr>
            <a:r>
              <a:rPr lang="en-US" sz="1200" dirty="0" err="1"/>
              <a:t>Cahalan</a:t>
            </a:r>
            <a:r>
              <a:rPr lang="en-US" sz="1200" dirty="0"/>
              <a:t>, M.D., </a:t>
            </a:r>
            <a:r>
              <a:rPr lang="en-US" sz="1200" i="1" dirty="0" err="1"/>
              <a:t>STIMulatins</a:t>
            </a:r>
            <a:r>
              <a:rPr lang="en-US" sz="1200" i="1" dirty="0"/>
              <a:t> store-operated Ca</a:t>
            </a:r>
            <a:r>
              <a:rPr lang="en-US" sz="1200" i="1" baseline="30000" dirty="0"/>
              <a:t>2+</a:t>
            </a:r>
            <a:r>
              <a:rPr lang="en-US" sz="1200" i="1" dirty="0"/>
              <a:t> entry</a:t>
            </a:r>
            <a:r>
              <a:rPr lang="en-US" sz="1200" dirty="0"/>
              <a:t>. Nature cell biology. 11(6). </a:t>
            </a:r>
            <a:r>
              <a:rPr lang="en-US" sz="1200" b="1" dirty="0"/>
              <a:t>2009.</a:t>
            </a:r>
            <a:r>
              <a:rPr lang="en-US" sz="1200" dirty="0"/>
              <a:t> 669</a:t>
            </a:r>
          </a:p>
          <a:p>
            <a:pPr marL="0" indent="0">
              <a:spcBef>
                <a:spcPts val="0"/>
              </a:spcBef>
              <a:buNone/>
            </a:pPr>
            <a:r>
              <a:rPr lang="en-US" sz="1200" dirty="0"/>
              <a:t>Kurosaki, T., Baba, Y.,  </a:t>
            </a:r>
            <a:r>
              <a:rPr lang="en-US" sz="1200" i="1" dirty="0"/>
              <a:t>Ca</a:t>
            </a:r>
            <a:r>
              <a:rPr lang="en-US" sz="1200" i="1" baseline="30000" dirty="0"/>
              <a:t>2+</a:t>
            </a:r>
            <a:r>
              <a:rPr lang="en-US" sz="1200" i="1" dirty="0"/>
              <a:t> signaling and STIM1</a:t>
            </a:r>
            <a:r>
              <a:rPr lang="en-US" sz="1200" dirty="0"/>
              <a:t>. Progress in Biophysics and molecular biology 103. </a:t>
            </a:r>
            <a:r>
              <a:rPr lang="en-US" sz="1200" b="1" dirty="0"/>
              <a:t>2010</a:t>
            </a:r>
            <a:r>
              <a:rPr lang="en-US" sz="1200" dirty="0"/>
              <a:t>. 51</a:t>
            </a:r>
            <a:endParaRPr lang="es-MX" sz="1200" dirty="0"/>
          </a:p>
        </p:txBody>
      </p:sp>
      <p:sp>
        <p:nvSpPr>
          <p:cNvPr id="7" name="Marcador de contenido 2"/>
          <p:cNvSpPr txBox="1">
            <a:spLocks/>
          </p:cNvSpPr>
          <p:nvPr/>
        </p:nvSpPr>
        <p:spPr>
          <a:xfrm>
            <a:off x="128790" y="1584102"/>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La función de las proteínas está determinada por su forma y su carga</a:t>
            </a:r>
          </a:p>
        </p:txBody>
      </p:sp>
      <p:sp>
        <p:nvSpPr>
          <p:cNvPr id="15" name="Marcador de contenido 2"/>
          <p:cNvSpPr txBox="1">
            <a:spLocks/>
          </p:cNvSpPr>
          <p:nvPr/>
        </p:nvSpPr>
        <p:spPr>
          <a:xfrm>
            <a:off x="128790" y="2165171"/>
            <a:ext cx="3966693" cy="1171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La fosforilación y la unión al Ca</a:t>
            </a:r>
            <a:r>
              <a:rPr lang="es-MX" sz="2000" baseline="30000" dirty="0"/>
              <a:t>2+</a:t>
            </a:r>
            <a:r>
              <a:rPr lang="es-MX" sz="2000" dirty="0"/>
              <a:t> altera la forma y la carga de las proteínas</a:t>
            </a:r>
          </a:p>
        </p:txBody>
      </p:sp>
      <p:sp>
        <p:nvSpPr>
          <p:cNvPr id="16" name="Marcador de contenido 2"/>
          <p:cNvSpPr txBox="1">
            <a:spLocks/>
          </p:cNvSpPr>
          <p:nvPr/>
        </p:nvSpPr>
        <p:spPr>
          <a:xfrm>
            <a:off x="128384" y="4524633"/>
            <a:ext cx="3966693" cy="1171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Transducción de señales en las células.</a:t>
            </a:r>
          </a:p>
        </p:txBody>
      </p:sp>
      <p:pic>
        <p:nvPicPr>
          <p:cNvPr id="17" name="Imagen 16"/>
          <p:cNvPicPr/>
          <p:nvPr/>
        </p:nvPicPr>
        <p:blipFill>
          <a:blip r:embed="rId2">
            <a:extLst>
              <a:ext uri="{28A0092B-C50C-407E-A947-70E740481C1C}">
                <a14:useLocalDpi xmlns:a14="http://schemas.microsoft.com/office/drawing/2010/main" val="0"/>
              </a:ext>
            </a:extLst>
          </a:blip>
          <a:srcRect/>
          <a:stretch>
            <a:fillRect/>
          </a:stretch>
        </p:blipFill>
        <p:spPr bwMode="auto">
          <a:xfrm>
            <a:off x="4110051" y="2165171"/>
            <a:ext cx="4763493" cy="3323087"/>
          </a:xfrm>
          <a:prstGeom prst="rect">
            <a:avLst/>
          </a:prstGeom>
          <a:noFill/>
          <a:ln>
            <a:noFill/>
          </a:ln>
        </p:spPr>
      </p:pic>
      <p:sp>
        <p:nvSpPr>
          <p:cNvPr id="3" name="Marcador de número de diapositiva 2">
            <a:extLst>
              <a:ext uri="{FF2B5EF4-FFF2-40B4-BE49-F238E27FC236}">
                <a16:creationId xmlns:a16="http://schemas.microsoft.com/office/drawing/2014/main" id="{A3DC3914-C014-4CB3-985D-0C478F40F9B1}"/>
              </a:ext>
            </a:extLst>
          </p:cNvPr>
          <p:cNvSpPr>
            <a:spLocks noGrp="1"/>
          </p:cNvSpPr>
          <p:nvPr>
            <p:ph type="sldNum" sz="quarter" idx="12"/>
          </p:nvPr>
        </p:nvSpPr>
        <p:spPr/>
        <p:txBody>
          <a:bodyPr/>
          <a:lstStyle/>
          <a:p>
            <a:fld id="{3459AB77-D692-4FFB-BF65-704017B26582}" type="slidenum">
              <a:rPr lang="es-MX" smtClean="0"/>
              <a:pPr/>
              <a:t>15</a:t>
            </a:fld>
            <a:endParaRPr lang="es-MX"/>
          </a:p>
        </p:txBody>
      </p:sp>
    </p:spTree>
    <p:extLst>
      <p:ext uri="{BB962C8B-B14F-4D97-AF65-F5344CB8AC3E}">
        <p14:creationId xmlns:p14="http://schemas.microsoft.com/office/powerpoint/2010/main" val="368130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64652" y="507190"/>
            <a:ext cx="5447516" cy="5404825"/>
          </a:xfrm>
          <a:prstGeom prst="rect">
            <a:avLst/>
          </a:prstGeom>
        </p:spPr>
      </p:pic>
      <p:sp>
        <p:nvSpPr>
          <p:cNvPr id="2" name="Título 1"/>
          <p:cNvSpPr>
            <a:spLocks noGrp="1"/>
          </p:cNvSpPr>
          <p:nvPr>
            <p:ph type="title"/>
          </p:nvPr>
        </p:nvSpPr>
        <p:spPr/>
        <p:txBody>
          <a:bodyPr>
            <a:normAutofit/>
          </a:bodyPr>
          <a:lstStyle/>
          <a:p>
            <a:r>
              <a:rPr lang="es-MX" sz="3600" dirty="0"/>
              <a:t>Regulación del Ca</a:t>
            </a:r>
            <a:r>
              <a:rPr lang="es-MX" sz="3600" baseline="30000" dirty="0"/>
              <a:t>2+</a:t>
            </a:r>
            <a:endParaRPr lang="es-MX" sz="4000" dirty="0"/>
          </a:p>
        </p:txBody>
      </p:sp>
      <p:sp>
        <p:nvSpPr>
          <p:cNvPr id="11" name="Marcador de contenido 2"/>
          <p:cNvSpPr txBox="1">
            <a:spLocks/>
          </p:cNvSpPr>
          <p:nvPr/>
        </p:nvSpPr>
        <p:spPr>
          <a:xfrm>
            <a:off x="0" y="5904962"/>
            <a:ext cx="9040969" cy="953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Calcium-mediated </a:t>
            </a:r>
            <a:r>
              <a:rPr lang="en-US" sz="1200" i="1" dirty="0" err="1"/>
              <a:t>celular</a:t>
            </a:r>
            <a:r>
              <a:rPr lang="en-US" sz="1200" i="1" dirty="0"/>
              <a:t> signals: a story of failures.</a:t>
            </a:r>
            <a:r>
              <a:rPr lang="en-US" sz="1200" dirty="0"/>
              <a:t> TRENDS in </a:t>
            </a:r>
            <a:r>
              <a:rPr lang="en-US" sz="1200" dirty="0" err="1"/>
              <a:t>Biochem</a:t>
            </a:r>
            <a:r>
              <a:rPr lang="en-US" sz="1200" dirty="0"/>
              <a:t>. Sciences. 29(7) </a:t>
            </a:r>
            <a:r>
              <a:rPr lang="en-US" sz="1200" b="1" dirty="0"/>
              <a:t>2004.</a:t>
            </a:r>
            <a:r>
              <a:rPr lang="en-US" sz="1200" dirty="0"/>
              <a:t> 371</a:t>
            </a:r>
          </a:p>
          <a:p>
            <a:pPr marL="0" indent="0">
              <a:spcBef>
                <a:spcPts val="0"/>
              </a:spcBef>
              <a:buNone/>
            </a:pPr>
            <a:r>
              <a:rPr lang="en-US" sz="1200" dirty="0" err="1"/>
              <a:t>Cahalan</a:t>
            </a:r>
            <a:r>
              <a:rPr lang="en-US" sz="1200" dirty="0"/>
              <a:t>, M.D., </a:t>
            </a:r>
            <a:r>
              <a:rPr lang="en-US" sz="1200" i="1" dirty="0" err="1"/>
              <a:t>STIMulatins</a:t>
            </a:r>
            <a:r>
              <a:rPr lang="en-US" sz="1200" i="1" dirty="0"/>
              <a:t> store-operated Ca</a:t>
            </a:r>
            <a:r>
              <a:rPr lang="en-US" sz="1200" i="1" baseline="30000" dirty="0"/>
              <a:t>2+</a:t>
            </a:r>
            <a:r>
              <a:rPr lang="en-US" sz="1200" i="1" dirty="0"/>
              <a:t> entry</a:t>
            </a:r>
            <a:r>
              <a:rPr lang="en-US" sz="1200" dirty="0"/>
              <a:t>. Nature cell biology. 11(6). </a:t>
            </a:r>
            <a:r>
              <a:rPr lang="en-US" sz="1200" b="1" dirty="0"/>
              <a:t>2009.</a:t>
            </a:r>
            <a:r>
              <a:rPr lang="en-US" sz="1200" dirty="0"/>
              <a:t> 669</a:t>
            </a:r>
          </a:p>
          <a:p>
            <a:pPr marL="0" indent="0">
              <a:spcBef>
                <a:spcPts val="0"/>
              </a:spcBef>
              <a:buNone/>
            </a:pPr>
            <a:r>
              <a:rPr lang="en-US" sz="1200" dirty="0"/>
              <a:t>Kurosaki, T., Baba, Y.,  </a:t>
            </a:r>
            <a:r>
              <a:rPr lang="en-US" sz="1200" i="1" dirty="0"/>
              <a:t>Ca</a:t>
            </a:r>
            <a:r>
              <a:rPr lang="en-US" sz="1200" i="1" baseline="30000" dirty="0"/>
              <a:t>2+</a:t>
            </a:r>
            <a:r>
              <a:rPr lang="en-US" sz="1200" i="1" dirty="0"/>
              <a:t> signaling and STIM1</a:t>
            </a:r>
            <a:r>
              <a:rPr lang="en-US" sz="1200" dirty="0"/>
              <a:t>. Progress in Biophysics and molecular biology 103. </a:t>
            </a:r>
            <a:r>
              <a:rPr lang="en-US" sz="1200" b="1" dirty="0"/>
              <a:t>2010</a:t>
            </a:r>
            <a:r>
              <a:rPr lang="en-US" sz="1200" dirty="0"/>
              <a:t>. 51</a:t>
            </a:r>
            <a:endParaRPr lang="es-MX" sz="1200" dirty="0"/>
          </a:p>
        </p:txBody>
      </p:sp>
      <p:sp>
        <p:nvSpPr>
          <p:cNvPr id="4" name="Marcador de número de diapositiva 3">
            <a:extLst>
              <a:ext uri="{FF2B5EF4-FFF2-40B4-BE49-F238E27FC236}">
                <a16:creationId xmlns:a16="http://schemas.microsoft.com/office/drawing/2014/main" id="{2A3546DD-35C4-44AE-B54A-6798B5646B65}"/>
              </a:ext>
            </a:extLst>
          </p:cNvPr>
          <p:cNvSpPr>
            <a:spLocks noGrp="1"/>
          </p:cNvSpPr>
          <p:nvPr>
            <p:ph type="sldNum" sz="quarter" idx="12"/>
          </p:nvPr>
        </p:nvSpPr>
        <p:spPr/>
        <p:txBody>
          <a:bodyPr/>
          <a:lstStyle/>
          <a:p>
            <a:fld id="{3459AB77-D692-4FFB-BF65-704017B26582}" type="slidenum">
              <a:rPr lang="es-MX" smtClean="0"/>
              <a:pPr/>
              <a:t>16</a:t>
            </a:fld>
            <a:endParaRPr lang="es-MX"/>
          </a:p>
        </p:txBody>
      </p:sp>
    </p:spTree>
    <p:extLst>
      <p:ext uri="{BB962C8B-B14F-4D97-AF65-F5344CB8AC3E}">
        <p14:creationId xmlns:p14="http://schemas.microsoft.com/office/powerpoint/2010/main" val="24743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4301542" y="2740859"/>
            <a:ext cx="4376403" cy="2979234"/>
          </a:xfrm>
          <a:prstGeom prst="rect">
            <a:avLst/>
          </a:prstGeom>
          <a:noFill/>
          <a:ln>
            <a:noFill/>
          </a:ln>
        </p:spPr>
      </p:pic>
      <p:sp>
        <p:nvSpPr>
          <p:cNvPr id="2" name="Título 1"/>
          <p:cNvSpPr>
            <a:spLocks noGrp="1"/>
          </p:cNvSpPr>
          <p:nvPr>
            <p:ph type="title"/>
          </p:nvPr>
        </p:nvSpPr>
        <p:spPr/>
        <p:txBody>
          <a:bodyPr>
            <a:normAutofit/>
          </a:bodyPr>
          <a:lstStyle/>
          <a:p>
            <a:r>
              <a:rPr lang="es-MX" sz="3600" dirty="0"/>
              <a:t>Regulación del Ca</a:t>
            </a:r>
            <a:r>
              <a:rPr lang="es-MX" sz="3600" baseline="30000" dirty="0"/>
              <a:t>2+</a:t>
            </a:r>
            <a:endParaRPr lang="es-MX" sz="4000" dirty="0"/>
          </a:p>
        </p:txBody>
      </p:sp>
      <p:sp>
        <p:nvSpPr>
          <p:cNvPr id="11" name="Marcador de contenido 2"/>
          <p:cNvSpPr txBox="1">
            <a:spLocks/>
          </p:cNvSpPr>
          <p:nvPr/>
        </p:nvSpPr>
        <p:spPr>
          <a:xfrm>
            <a:off x="0" y="5904962"/>
            <a:ext cx="9040969" cy="953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Calcium-mediated </a:t>
            </a:r>
            <a:r>
              <a:rPr lang="en-US" sz="1200" i="1" dirty="0" err="1"/>
              <a:t>celular</a:t>
            </a:r>
            <a:r>
              <a:rPr lang="en-US" sz="1200" i="1" dirty="0"/>
              <a:t> signals: a story of failures.</a:t>
            </a:r>
            <a:r>
              <a:rPr lang="en-US" sz="1200" dirty="0"/>
              <a:t> TRENDS in </a:t>
            </a:r>
            <a:r>
              <a:rPr lang="en-US" sz="1200" dirty="0" err="1"/>
              <a:t>Biochem</a:t>
            </a:r>
            <a:r>
              <a:rPr lang="en-US" sz="1200" dirty="0"/>
              <a:t>. Sciences. 29(7) </a:t>
            </a:r>
            <a:r>
              <a:rPr lang="en-US" sz="1200" b="1" dirty="0"/>
              <a:t>2004.</a:t>
            </a:r>
            <a:r>
              <a:rPr lang="en-US" sz="1200" dirty="0"/>
              <a:t> 371</a:t>
            </a:r>
          </a:p>
          <a:p>
            <a:pPr marL="0" indent="0">
              <a:spcBef>
                <a:spcPts val="0"/>
              </a:spcBef>
              <a:buNone/>
            </a:pPr>
            <a:r>
              <a:rPr lang="en-US" sz="1200" dirty="0" err="1"/>
              <a:t>Cahalan</a:t>
            </a:r>
            <a:r>
              <a:rPr lang="en-US" sz="1200" dirty="0"/>
              <a:t>, M.D., </a:t>
            </a:r>
            <a:r>
              <a:rPr lang="en-US" sz="1200" i="1" dirty="0" err="1"/>
              <a:t>STIMulatins</a:t>
            </a:r>
            <a:r>
              <a:rPr lang="en-US" sz="1200" i="1" dirty="0"/>
              <a:t> store-operated Ca</a:t>
            </a:r>
            <a:r>
              <a:rPr lang="en-US" sz="1200" i="1" baseline="30000" dirty="0"/>
              <a:t>2+</a:t>
            </a:r>
            <a:r>
              <a:rPr lang="en-US" sz="1200" i="1" dirty="0"/>
              <a:t> entry</a:t>
            </a:r>
            <a:r>
              <a:rPr lang="en-US" sz="1200" dirty="0"/>
              <a:t>. Nature cell biology. 11(6). </a:t>
            </a:r>
            <a:r>
              <a:rPr lang="en-US" sz="1200" b="1" dirty="0"/>
              <a:t>2009.</a:t>
            </a:r>
            <a:r>
              <a:rPr lang="en-US" sz="1200" dirty="0"/>
              <a:t> 669</a:t>
            </a:r>
          </a:p>
          <a:p>
            <a:pPr marL="0" indent="0">
              <a:spcBef>
                <a:spcPts val="0"/>
              </a:spcBef>
              <a:buNone/>
            </a:pPr>
            <a:r>
              <a:rPr lang="en-US" sz="1200" dirty="0"/>
              <a:t>Kurosaki, T., Baba, Y.,  </a:t>
            </a:r>
            <a:r>
              <a:rPr lang="en-US" sz="1200" i="1" dirty="0"/>
              <a:t>Ca</a:t>
            </a:r>
            <a:r>
              <a:rPr lang="en-US" sz="1200" i="1" baseline="30000" dirty="0"/>
              <a:t>2+</a:t>
            </a:r>
            <a:r>
              <a:rPr lang="en-US" sz="1200" i="1" dirty="0"/>
              <a:t> signaling and STIM1</a:t>
            </a:r>
            <a:r>
              <a:rPr lang="en-US" sz="1200" dirty="0"/>
              <a:t>. Progress in Biophysics and molecular biology 103. </a:t>
            </a:r>
            <a:r>
              <a:rPr lang="en-US" sz="1200" b="1" dirty="0"/>
              <a:t>2010</a:t>
            </a:r>
            <a:r>
              <a:rPr lang="en-US" sz="1200" dirty="0"/>
              <a:t>. 51</a:t>
            </a:r>
            <a:endParaRPr lang="es-MX" sz="1200" dirty="0"/>
          </a:p>
        </p:txBody>
      </p:sp>
      <p:sp>
        <p:nvSpPr>
          <p:cNvPr id="7" name="Marcador de contenido 2"/>
          <p:cNvSpPr txBox="1">
            <a:spLocks/>
          </p:cNvSpPr>
          <p:nvPr/>
        </p:nvSpPr>
        <p:spPr>
          <a:xfrm>
            <a:off x="128790" y="1584102"/>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Las proteínas de unión a calcio se dividen en dos</a:t>
            </a:r>
          </a:p>
        </p:txBody>
      </p:sp>
      <p:sp>
        <p:nvSpPr>
          <p:cNvPr id="8" name="Marcador de contenido 2"/>
          <p:cNvSpPr txBox="1">
            <a:spLocks/>
          </p:cNvSpPr>
          <p:nvPr/>
        </p:nvSpPr>
        <p:spPr>
          <a:xfrm>
            <a:off x="0" y="2305319"/>
            <a:ext cx="3709115" cy="1996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Transportadores de calcio (membrana y en los organelos)</a:t>
            </a:r>
          </a:p>
        </p:txBody>
      </p:sp>
      <p:sp>
        <p:nvSpPr>
          <p:cNvPr id="9" name="Marcador de contenido 2"/>
          <p:cNvSpPr txBox="1">
            <a:spLocks/>
          </p:cNvSpPr>
          <p:nvPr/>
        </p:nvSpPr>
        <p:spPr>
          <a:xfrm>
            <a:off x="5190186" y="2202288"/>
            <a:ext cx="3709115" cy="1996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Proteínas detectoras de calcio</a:t>
            </a:r>
          </a:p>
          <a:p>
            <a:pPr marL="0" indent="0" algn="ctr">
              <a:buNone/>
            </a:pPr>
            <a:r>
              <a:rPr lang="es-MX" sz="2000" dirty="0"/>
              <a:t>(descifrar señales de Ca</a:t>
            </a:r>
            <a:r>
              <a:rPr lang="es-MX" sz="2000" baseline="30000" dirty="0"/>
              <a:t>2+</a:t>
            </a:r>
            <a:r>
              <a:rPr lang="es-MX" sz="2000" dirty="0"/>
              <a:t>)</a:t>
            </a:r>
          </a:p>
        </p:txBody>
      </p:sp>
      <p:pic>
        <p:nvPicPr>
          <p:cNvPr id="3" name="Imagen 2"/>
          <p:cNvPicPr>
            <a:picLocks noChangeAspect="1"/>
          </p:cNvPicPr>
          <p:nvPr/>
        </p:nvPicPr>
        <p:blipFill rotWithShape="1">
          <a:blip r:embed="rId3"/>
          <a:srcRect l="14168" t="14569" r="40102" b="14657"/>
          <a:stretch/>
        </p:blipFill>
        <p:spPr>
          <a:xfrm>
            <a:off x="605308" y="3013657"/>
            <a:ext cx="3004620" cy="2614410"/>
          </a:xfrm>
          <a:prstGeom prst="rect">
            <a:avLst/>
          </a:prstGeom>
        </p:spPr>
      </p:pic>
      <p:cxnSp>
        <p:nvCxnSpPr>
          <p:cNvPr id="19" name="Conector recto de flecha 18"/>
          <p:cNvCxnSpPr/>
          <p:nvPr/>
        </p:nvCxnSpPr>
        <p:spPr>
          <a:xfrm flipH="1">
            <a:off x="2962141" y="1944709"/>
            <a:ext cx="953036" cy="42500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5344732" y="1931830"/>
            <a:ext cx="927279" cy="27045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Marcador de número de diapositiva 3">
            <a:extLst>
              <a:ext uri="{FF2B5EF4-FFF2-40B4-BE49-F238E27FC236}">
                <a16:creationId xmlns:a16="http://schemas.microsoft.com/office/drawing/2014/main" id="{14192CC2-267E-473E-8716-97B8C6C8DDEC}"/>
              </a:ext>
            </a:extLst>
          </p:cNvPr>
          <p:cNvSpPr>
            <a:spLocks noGrp="1"/>
          </p:cNvSpPr>
          <p:nvPr>
            <p:ph type="sldNum" sz="quarter" idx="12"/>
          </p:nvPr>
        </p:nvSpPr>
        <p:spPr/>
        <p:txBody>
          <a:bodyPr/>
          <a:lstStyle/>
          <a:p>
            <a:fld id="{3459AB77-D692-4FFB-BF65-704017B26582}" type="slidenum">
              <a:rPr lang="es-MX" smtClean="0"/>
              <a:pPr/>
              <a:t>17</a:t>
            </a:fld>
            <a:endParaRPr lang="es-MX"/>
          </a:p>
        </p:txBody>
      </p:sp>
    </p:spTree>
    <p:extLst>
      <p:ext uri="{BB962C8B-B14F-4D97-AF65-F5344CB8AC3E}">
        <p14:creationId xmlns:p14="http://schemas.microsoft.com/office/powerpoint/2010/main" val="22205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Regulación del Ca</a:t>
            </a:r>
            <a:r>
              <a:rPr lang="es-MX" sz="3600" baseline="30000" dirty="0"/>
              <a:t>2+</a:t>
            </a:r>
            <a:endParaRPr lang="es-MX" sz="4000" dirty="0"/>
          </a:p>
        </p:txBody>
      </p:sp>
      <p:sp>
        <p:nvSpPr>
          <p:cNvPr id="11" name="Marcador de contenido 2"/>
          <p:cNvSpPr txBox="1">
            <a:spLocks/>
          </p:cNvSpPr>
          <p:nvPr/>
        </p:nvSpPr>
        <p:spPr>
          <a:xfrm>
            <a:off x="0" y="5904962"/>
            <a:ext cx="9040969" cy="953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Calcium-mediated </a:t>
            </a:r>
            <a:r>
              <a:rPr lang="en-US" sz="1200" i="1" dirty="0" err="1"/>
              <a:t>celular</a:t>
            </a:r>
            <a:r>
              <a:rPr lang="en-US" sz="1200" i="1" dirty="0"/>
              <a:t> signals: a story of failures.</a:t>
            </a:r>
            <a:r>
              <a:rPr lang="en-US" sz="1200" dirty="0"/>
              <a:t> TRENDS in </a:t>
            </a:r>
            <a:r>
              <a:rPr lang="en-US" sz="1200" dirty="0" err="1"/>
              <a:t>Biochem</a:t>
            </a:r>
            <a:r>
              <a:rPr lang="en-US" sz="1200" dirty="0"/>
              <a:t>. Sciences. 29(7) </a:t>
            </a:r>
            <a:r>
              <a:rPr lang="en-US" sz="1200" b="1" dirty="0"/>
              <a:t>2004.</a:t>
            </a:r>
            <a:r>
              <a:rPr lang="en-US" sz="1200" dirty="0"/>
              <a:t> 371</a:t>
            </a:r>
          </a:p>
          <a:p>
            <a:pPr marL="0" indent="0">
              <a:spcBef>
                <a:spcPts val="0"/>
              </a:spcBef>
              <a:buNone/>
            </a:pPr>
            <a:r>
              <a:rPr lang="en-US" sz="1200" dirty="0" err="1"/>
              <a:t>Cahalan</a:t>
            </a:r>
            <a:r>
              <a:rPr lang="en-US" sz="1200" dirty="0"/>
              <a:t>, M.D., </a:t>
            </a:r>
            <a:r>
              <a:rPr lang="en-US" sz="1200" i="1" dirty="0" err="1"/>
              <a:t>STIMulatins</a:t>
            </a:r>
            <a:r>
              <a:rPr lang="en-US" sz="1200" i="1" dirty="0"/>
              <a:t> store-operated Ca</a:t>
            </a:r>
            <a:r>
              <a:rPr lang="en-US" sz="1200" i="1" baseline="30000" dirty="0"/>
              <a:t>2+</a:t>
            </a:r>
            <a:r>
              <a:rPr lang="en-US" sz="1200" i="1" dirty="0"/>
              <a:t> entry</a:t>
            </a:r>
            <a:r>
              <a:rPr lang="en-US" sz="1200" dirty="0"/>
              <a:t>. Nature cell biology. 11(6). </a:t>
            </a:r>
            <a:r>
              <a:rPr lang="en-US" sz="1200" b="1" dirty="0"/>
              <a:t>2009.</a:t>
            </a:r>
            <a:r>
              <a:rPr lang="en-US" sz="1200" dirty="0"/>
              <a:t> 669</a:t>
            </a:r>
          </a:p>
          <a:p>
            <a:pPr marL="0" indent="0">
              <a:spcBef>
                <a:spcPts val="0"/>
              </a:spcBef>
              <a:buNone/>
            </a:pPr>
            <a:r>
              <a:rPr lang="en-US" sz="1200" dirty="0"/>
              <a:t>Kurosaki, T., Baba, Y.,  </a:t>
            </a:r>
            <a:r>
              <a:rPr lang="en-US" sz="1200" i="1" dirty="0"/>
              <a:t>Ca</a:t>
            </a:r>
            <a:r>
              <a:rPr lang="en-US" sz="1200" i="1" baseline="30000" dirty="0"/>
              <a:t>2+</a:t>
            </a:r>
            <a:r>
              <a:rPr lang="en-US" sz="1200" i="1" dirty="0"/>
              <a:t> signaling and STIM1</a:t>
            </a:r>
            <a:r>
              <a:rPr lang="en-US" sz="1200" dirty="0"/>
              <a:t>. Progress in Biophysics and molecular biology 103. </a:t>
            </a:r>
            <a:r>
              <a:rPr lang="en-US" sz="1200" b="1" dirty="0"/>
              <a:t>2010</a:t>
            </a:r>
            <a:r>
              <a:rPr lang="en-US" sz="1200" dirty="0"/>
              <a:t>. 51</a:t>
            </a:r>
            <a:endParaRPr lang="es-MX" sz="1200" dirty="0"/>
          </a:p>
        </p:txBody>
      </p:sp>
      <p:sp>
        <p:nvSpPr>
          <p:cNvPr id="7" name="Marcador de contenido 2"/>
          <p:cNvSpPr txBox="1">
            <a:spLocks/>
          </p:cNvSpPr>
          <p:nvPr/>
        </p:nvSpPr>
        <p:spPr>
          <a:xfrm>
            <a:off x="128790" y="1584102"/>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El calcio entra a las células por medio de tres tipos de canales</a:t>
            </a:r>
          </a:p>
        </p:txBody>
      </p:sp>
      <p:sp>
        <p:nvSpPr>
          <p:cNvPr id="9" name="Marcador de contenido 2"/>
          <p:cNvSpPr txBox="1">
            <a:spLocks/>
          </p:cNvSpPr>
          <p:nvPr/>
        </p:nvSpPr>
        <p:spPr>
          <a:xfrm>
            <a:off x="2910626" y="2588654"/>
            <a:ext cx="3709115" cy="1996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ctr">
              <a:buAutoNum type="romanLcParenR"/>
            </a:pPr>
            <a:r>
              <a:rPr lang="es-MX" sz="2000" dirty="0"/>
              <a:t>Regulados por voltaje</a:t>
            </a:r>
          </a:p>
          <a:p>
            <a:pPr marL="514350" indent="-514350" algn="ctr">
              <a:buAutoNum type="romanLcParenR"/>
            </a:pPr>
            <a:endParaRPr lang="es-MX" sz="2000" dirty="0"/>
          </a:p>
          <a:p>
            <a:pPr marL="514350" indent="-514350" algn="ctr">
              <a:buAutoNum type="romanLcParenR"/>
            </a:pPr>
            <a:r>
              <a:rPr lang="es-MX" sz="2000" dirty="0"/>
              <a:t>Regulados por ligante</a:t>
            </a:r>
          </a:p>
          <a:p>
            <a:pPr marL="514350" indent="-514350" algn="ctr">
              <a:buAutoNum type="romanLcParenR"/>
            </a:pPr>
            <a:endParaRPr lang="es-MX" sz="2000" dirty="0"/>
          </a:p>
          <a:p>
            <a:pPr marL="514350" indent="-514350" algn="ctr">
              <a:buAutoNum type="romanLcParenR"/>
            </a:pPr>
            <a:r>
              <a:rPr lang="es-MX" sz="2000" dirty="0"/>
              <a:t>Capacitivos</a:t>
            </a:r>
          </a:p>
        </p:txBody>
      </p:sp>
      <p:sp>
        <p:nvSpPr>
          <p:cNvPr id="3" name="Marcador de número de diapositiva 2">
            <a:extLst>
              <a:ext uri="{FF2B5EF4-FFF2-40B4-BE49-F238E27FC236}">
                <a16:creationId xmlns:a16="http://schemas.microsoft.com/office/drawing/2014/main" id="{4E6CACF2-2AA3-4C66-8D94-B4D576AD8E2A}"/>
              </a:ext>
            </a:extLst>
          </p:cNvPr>
          <p:cNvSpPr>
            <a:spLocks noGrp="1"/>
          </p:cNvSpPr>
          <p:nvPr>
            <p:ph type="sldNum" sz="quarter" idx="12"/>
          </p:nvPr>
        </p:nvSpPr>
        <p:spPr/>
        <p:txBody>
          <a:bodyPr/>
          <a:lstStyle/>
          <a:p>
            <a:fld id="{3459AB77-D692-4FFB-BF65-704017B26582}" type="slidenum">
              <a:rPr lang="es-MX" smtClean="0"/>
              <a:pPr/>
              <a:t>18</a:t>
            </a:fld>
            <a:endParaRPr lang="es-MX"/>
          </a:p>
        </p:txBody>
      </p:sp>
    </p:spTree>
    <p:extLst>
      <p:ext uri="{BB962C8B-B14F-4D97-AF65-F5344CB8AC3E}">
        <p14:creationId xmlns:p14="http://schemas.microsoft.com/office/powerpoint/2010/main" val="297685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0967"/>
            <a:ext cx="8229600" cy="990600"/>
          </a:xfrm>
        </p:spPr>
        <p:txBody>
          <a:bodyPr>
            <a:normAutofit/>
          </a:bodyPr>
          <a:lstStyle/>
          <a:p>
            <a:r>
              <a:rPr lang="es-MX" sz="3600" dirty="0"/>
              <a:t>Regulación del Ca</a:t>
            </a:r>
            <a:r>
              <a:rPr lang="es-MX" sz="3600" baseline="30000" dirty="0"/>
              <a:t>2+</a:t>
            </a:r>
            <a:endParaRPr lang="es-MX" sz="4000" dirty="0"/>
          </a:p>
        </p:txBody>
      </p:sp>
      <p:sp>
        <p:nvSpPr>
          <p:cNvPr id="11" name="Marcador de contenido 2"/>
          <p:cNvSpPr txBox="1">
            <a:spLocks/>
          </p:cNvSpPr>
          <p:nvPr/>
        </p:nvSpPr>
        <p:spPr>
          <a:xfrm>
            <a:off x="160986" y="5925950"/>
            <a:ext cx="8822028" cy="77273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dirty="0"/>
              <a:t>Crichton, R.R., </a:t>
            </a:r>
            <a:r>
              <a:rPr lang="en-US" sz="1600" i="1" dirty="0"/>
              <a:t>Biological Inorganic Chemistry. A new introduction to molecular structure and function.</a:t>
            </a:r>
            <a:r>
              <a:rPr lang="en-US" sz="1600" dirty="0"/>
              <a:t> </a:t>
            </a:r>
            <a:r>
              <a:rPr lang="en-US" sz="1600" b="1" dirty="0"/>
              <a:t>2012</a:t>
            </a:r>
            <a:r>
              <a:rPr lang="en-US" sz="1600" dirty="0"/>
              <a:t>. 2</a:t>
            </a:r>
            <a:r>
              <a:rPr lang="en-US" sz="1600" baseline="30000" dirty="0"/>
              <a:t>nd</a:t>
            </a:r>
            <a:r>
              <a:rPr lang="en-US" sz="1600" dirty="0"/>
              <a:t> ed. Elsevier. China. Pp. 247-276</a:t>
            </a:r>
          </a:p>
          <a:p>
            <a:pPr marL="0" indent="0">
              <a:spcBef>
                <a:spcPts val="0"/>
              </a:spcBef>
              <a:buNone/>
            </a:pPr>
            <a:r>
              <a:rPr lang="en-US" sz="1600" dirty="0" err="1"/>
              <a:t>Koolman</a:t>
            </a:r>
            <a:r>
              <a:rPr lang="en-US" sz="1600" dirty="0"/>
              <a:t>, J., </a:t>
            </a:r>
            <a:r>
              <a:rPr lang="en-US" sz="1600" dirty="0" err="1"/>
              <a:t>Roehm</a:t>
            </a:r>
            <a:r>
              <a:rPr lang="en-US" sz="1600" dirty="0"/>
              <a:t>, K.H., </a:t>
            </a:r>
            <a:r>
              <a:rPr lang="en-US" sz="1600" i="1" dirty="0"/>
              <a:t>Color atlas of Biochemistry</a:t>
            </a:r>
            <a:r>
              <a:rPr lang="en-US" sz="1600" dirty="0"/>
              <a:t>. </a:t>
            </a:r>
            <a:r>
              <a:rPr lang="en-US" sz="1600" b="1" dirty="0"/>
              <a:t>2005. </a:t>
            </a:r>
            <a:r>
              <a:rPr lang="en-US" sz="1600" dirty="0"/>
              <a:t>Ed. </a:t>
            </a:r>
            <a:r>
              <a:rPr lang="en-US" sz="1600" dirty="0" err="1"/>
              <a:t>Thieme</a:t>
            </a:r>
            <a:r>
              <a:rPr lang="en-US" sz="1600" dirty="0"/>
              <a:t>. New York.</a:t>
            </a:r>
          </a:p>
          <a:p>
            <a:pPr marL="0" indent="0">
              <a:spcBef>
                <a:spcPts val="0"/>
              </a:spcBef>
              <a:buNone/>
            </a:pPr>
            <a:r>
              <a:rPr lang="en-US" sz="1600" dirty="0" err="1"/>
              <a:t>Namadurai</a:t>
            </a:r>
            <a:r>
              <a:rPr lang="en-US" sz="1600" dirty="0"/>
              <a:t>, S., </a:t>
            </a:r>
            <a:r>
              <a:rPr lang="en-US" sz="1600" dirty="0" err="1"/>
              <a:t>Yereddi</a:t>
            </a:r>
            <a:r>
              <a:rPr lang="en-US" sz="1600" dirty="0"/>
              <a:t>, N. R., </a:t>
            </a:r>
            <a:r>
              <a:rPr lang="en-US" sz="1600" dirty="0" err="1"/>
              <a:t>Cusdin</a:t>
            </a:r>
            <a:r>
              <a:rPr lang="en-US" sz="1600" dirty="0"/>
              <a:t>, F.S., Huang, C.L-H., </a:t>
            </a:r>
            <a:r>
              <a:rPr lang="en-US" sz="1600" dirty="0" err="1"/>
              <a:t>Chirgadze</a:t>
            </a:r>
            <a:r>
              <a:rPr lang="en-US" sz="1600" dirty="0"/>
              <a:t>, D.Y., Jackson, A.P., </a:t>
            </a:r>
            <a:r>
              <a:rPr lang="en-US" sz="1600" i="1" dirty="0"/>
              <a:t>A new look at sodium channel b subunits</a:t>
            </a:r>
            <a:r>
              <a:rPr lang="en-US" sz="1600" dirty="0"/>
              <a:t>. Open Biol. </a:t>
            </a:r>
            <a:r>
              <a:rPr lang="en-US" sz="1600" b="1" dirty="0"/>
              <a:t>2015.</a:t>
            </a:r>
            <a:r>
              <a:rPr lang="en-US" sz="1600" dirty="0"/>
              <a:t> 5: 140192 http://dx.doi.org/10.1098/rsob.140192</a:t>
            </a:r>
          </a:p>
        </p:txBody>
      </p:sp>
      <p:sp>
        <p:nvSpPr>
          <p:cNvPr id="16" name="Marcador de contenido 2"/>
          <p:cNvSpPr txBox="1">
            <a:spLocks/>
          </p:cNvSpPr>
          <p:nvPr/>
        </p:nvSpPr>
        <p:spPr>
          <a:xfrm>
            <a:off x="26774" y="1666850"/>
            <a:ext cx="2923504" cy="3953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None/>
            </a:pPr>
            <a:r>
              <a:rPr lang="es-MX" sz="1800" dirty="0"/>
              <a:t>El poro lo forman los giros de poro entre S5 y S6.</a:t>
            </a:r>
          </a:p>
          <a:p>
            <a:pPr marL="0" indent="0" algn="ctr">
              <a:spcBef>
                <a:spcPts val="1800"/>
              </a:spcBef>
              <a:buNone/>
            </a:pPr>
            <a:r>
              <a:rPr lang="es-MX" sz="1800" dirty="0"/>
              <a:t>S4 tiene </a:t>
            </a:r>
            <a:r>
              <a:rPr lang="es-MX" sz="1800" dirty="0" err="1"/>
              <a:t>resiudos</a:t>
            </a:r>
            <a:r>
              <a:rPr lang="es-MX" sz="1800" dirty="0"/>
              <a:t> positivos cada 3 residuos.</a:t>
            </a:r>
          </a:p>
          <a:p>
            <a:pPr marL="0" indent="0" algn="ctr">
              <a:spcBef>
                <a:spcPts val="1800"/>
              </a:spcBef>
              <a:buNone/>
            </a:pPr>
            <a:r>
              <a:rPr lang="es-MX" sz="1800" dirty="0"/>
              <a:t>Un giro entre los dominios III y IV sirve como inactivador.</a:t>
            </a:r>
          </a:p>
          <a:p>
            <a:pPr marL="0" indent="0" algn="ctr">
              <a:spcBef>
                <a:spcPts val="1800"/>
              </a:spcBef>
              <a:buNone/>
            </a:pPr>
            <a:r>
              <a:rPr lang="es-MX" sz="1800" dirty="0"/>
              <a:t>Motivo IMFT crucial para la inactivación</a:t>
            </a:r>
          </a:p>
          <a:p>
            <a:pPr marL="0" indent="0" algn="ctr">
              <a:spcBef>
                <a:spcPts val="1800"/>
              </a:spcBef>
              <a:buNone/>
            </a:pPr>
            <a:r>
              <a:rPr lang="es-MX" sz="1800" dirty="0"/>
              <a:t>Entre S55 y S6 hay un filtro de selectividad con las secuencias EEDD y DEKA</a:t>
            </a: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2946869" y="2087182"/>
            <a:ext cx="6197131" cy="3334542"/>
          </a:xfrm>
          <a:prstGeom prst="rect">
            <a:avLst/>
          </a:prstGeom>
          <a:noFill/>
          <a:ln>
            <a:noFill/>
          </a:ln>
        </p:spPr>
      </p:pic>
      <p:sp>
        <p:nvSpPr>
          <p:cNvPr id="12" name="Marcador de contenido 2"/>
          <p:cNvSpPr txBox="1">
            <a:spLocks/>
          </p:cNvSpPr>
          <p:nvPr/>
        </p:nvSpPr>
        <p:spPr>
          <a:xfrm>
            <a:off x="26774" y="1094063"/>
            <a:ext cx="3992450" cy="496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Subunidad </a:t>
            </a:r>
            <a:r>
              <a:rPr lang="es-MX" sz="2400" dirty="0">
                <a:latin typeface="Symbol" panose="05050102010706020507" pitchFamily="18" charset="2"/>
              </a:rPr>
              <a:t>a</a:t>
            </a:r>
            <a:r>
              <a:rPr lang="es-MX" sz="2400" dirty="0"/>
              <a:t> compleja</a:t>
            </a:r>
          </a:p>
        </p:txBody>
      </p:sp>
      <p:sp>
        <p:nvSpPr>
          <p:cNvPr id="3" name="Marcador de número de diapositiva 2">
            <a:extLst>
              <a:ext uri="{FF2B5EF4-FFF2-40B4-BE49-F238E27FC236}">
                <a16:creationId xmlns:a16="http://schemas.microsoft.com/office/drawing/2014/main" id="{754D58BE-410F-427F-BBC2-9C7827DBD87C}"/>
              </a:ext>
            </a:extLst>
          </p:cNvPr>
          <p:cNvSpPr>
            <a:spLocks noGrp="1"/>
          </p:cNvSpPr>
          <p:nvPr>
            <p:ph type="sldNum" sz="quarter" idx="12"/>
          </p:nvPr>
        </p:nvSpPr>
        <p:spPr/>
        <p:txBody>
          <a:bodyPr/>
          <a:lstStyle/>
          <a:p>
            <a:fld id="{3459AB77-D692-4FFB-BF65-704017B26582}" type="slidenum">
              <a:rPr lang="es-MX" smtClean="0"/>
              <a:pPr/>
              <a:t>19</a:t>
            </a:fld>
            <a:endParaRPr lang="es-MX"/>
          </a:p>
        </p:txBody>
      </p:sp>
    </p:spTree>
    <p:extLst>
      <p:ext uri="{BB962C8B-B14F-4D97-AF65-F5344CB8AC3E}">
        <p14:creationId xmlns:p14="http://schemas.microsoft.com/office/powerpoint/2010/main" val="13658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Introducción al Ca</a:t>
            </a:r>
            <a:r>
              <a:rPr lang="es-MX" sz="3600" baseline="30000" dirty="0"/>
              <a:t>2+</a:t>
            </a:r>
            <a:endParaRPr lang="es-MX" sz="4000" dirty="0"/>
          </a:p>
        </p:txBody>
      </p:sp>
      <p:sp>
        <p:nvSpPr>
          <p:cNvPr id="11" name="Marcador de contenido 2"/>
          <p:cNvSpPr txBox="1">
            <a:spLocks/>
          </p:cNvSpPr>
          <p:nvPr/>
        </p:nvSpPr>
        <p:spPr>
          <a:xfrm>
            <a:off x="0" y="5904962"/>
            <a:ext cx="9040969" cy="953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endParaRPr lang="es-MX" sz="1200" dirty="0"/>
          </a:p>
        </p:txBody>
      </p:sp>
      <p:sp>
        <p:nvSpPr>
          <p:cNvPr id="7" name="Marcador de contenido 2"/>
          <p:cNvSpPr txBox="1">
            <a:spLocks/>
          </p:cNvSpPr>
          <p:nvPr/>
        </p:nvSpPr>
        <p:spPr>
          <a:xfrm>
            <a:off x="128790" y="1584102"/>
            <a:ext cx="8744754" cy="9015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Representa 1.5-2% del peso de un adulto. El 99% está en los huesos y dientes.</a:t>
            </a:r>
          </a:p>
          <a:p>
            <a:pPr marL="0" indent="0" algn="ctr">
              <a:buNone/>
            </a:pPr>
            <a:r>
              <a:rPr lang="es-MX" sz="2000" dirty="0"/>
              <a:t>El 1% restante tiene gran importancia en la regulación de las respuestas en la célula.</a:t>
            </a:r>
          </a:p>
        </p:txBody>
      </p:sp>
      <p:pic>
        <p:nvPicPr>
          <p:cNvPr id="3074" name="Picture 2" descr="http://www.polartrec.com/files/members/paula-dell/images/sydneyr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5" y="2537139"/>
            <a:ext cx="2223689" cy="3090929"/>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contenido 2"/>
          <p:cNvSpPr txBox="1">
            <a:spLocks/>
          </p:cNvSpPr>
          <p:nvPr/>
        </p:nvSpPr>
        <p:spPr>
          <a:xfrm>
            <a:off x="4250029" y="3065171"/>
            <a:ext cx="2691684" cy="489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1883 – </a:t>
            </a:r>
            <a:r>
              <a:rPr lang="es-MX" sz="2000" dirty="0" err="1"/>
              <a:t>Sidney</a:t>
            </a:r>
            <a:r>
              <a:rPr lang="es-MX" sz="2000" dirty="0"/>
              <a:t> </a:t>
            </a:r>
            <a:r>
              <a:rPr lang="es-MX" sz="2000" dirty="0" err="1"/>
              <a:t>Ringer</a:t>
            </a:r>
            <a:endParaRPr lang="es-MX" sz="2000" dirty="0"/>
          </a:p>
        </p:txBody>
      </p:sp>
      <p:sp>
        <p:nvSpPr>
          <p:cNvPr id="14" name="Marcador de contenido 2"/>
          <p:cNvSpPr txBox="1">
            <a:spLocks/>
          </p:cNvSpPr>
          <p:nvPr/>
        </p:nvSpPr>
        <p:spPr>
          <a:xfrm>
            <a:off x="2640171" y="4314423"/>
            <a:ext cx="6117464" cy="721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El calcio tiene un papel importante en la contracción muscular</a:t>
            </a:r>
          </a:p>
        </p:txBody>
      </p:sp>
      <p:sp>
        <p:nvSpPr>
          <p:cNvPr id="3" name="Marcador de número de diapositiva 2">
            <a:extLst>
              <a:ext uri="{FF2B5EF4-FFF2-40B4-BE49-F238E27FC236}">
                <a16:creationId xmlns:a16="http://schemas.microsoft.com/office/drawing/2014/main" id="{0D24E3A8-ACE1-47B2-9666-F0CE22520B11}"/>
              </a:ext>
            </a:extLst>
          </p:cNvPr>
          <p:cNvSpPr>
            <a:spLocks noGrp="1"/>
          </p:cNvSpPr>
          <p:nvPr>
            <p:ph type="sldNum" sz="quarter" idx="12"/>
          </p:nvPr>
        </p:nvSpPr>
        <p:spPr/>
        <p:txBody>
          <a:bodyPr/>
          <a:lstStyle/>
          <a:p>
            <a:fld id="{3459AB77-D692-4FFB-BF65-704017B26582}" type="slidenum">
              <a:rPr lang="es-MX" smtClean="0"/>
              <a:pPr/>
              <a:t>2</a:t>
            </a:fld>
            <a:endParaRPr lang="es-MX"/>
          </a:p>
        </p:txBody>
      </p:sp>
    </p:spTree>
    <p:extLst>
      <p:ext uri="{BB962C8B-B14F-4D97-AF65-F5344CB8AC3E}">
        <p14:creationId xmlns:p14="http://schemas.microsoft.com/office/powerpoint/2010/main" val="23471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Regulación del Ca</a:t>
            </a:r>
            <a:r>
              <a:rPr lang="es-MX" sz="3600" baseline="30000" dirty="0"/>
              <a:t>2+</a:t>
            </a:r>
            <a:endParaRPr lang="es-MX" sz="4000" dirty="0"/>
          </a:p>
        </p:txBody>
      </p:sp>
      <p:sp>
        <p:nvSpPr>
          <p:cNvPr id="11" name="Marcador de contenido 2"/>
          <p:cNvSpPr txBox="1">
            <a:spLocks/>
          </p:cNvSpPr>
          <p:nvPr/>
        </p:nvSpPr>
        <p:spPr>
          <a:xfrm>
            <a:off x="90152" y="5847007"/>
            <a:ext cx="8822028" cy="77273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dirty="0"/>
              <a:t>Crichton, R.R., </a:t>
            </a:r>
            <a:r>
              <a:rPr lang="en-US" sz="1600" i="1" dirty="0"/>
              <a:t>Biological Inorganic Chemistry. A new introduction to molecular structure and function.</a:t>
            </a:r>
            <a:r>
              <a:rPr lang="en-US" sz="1600" dirty="0"/>
              <a:t> </a:t>
            </a:r>
            <a:r>
              <a:rPr lang="en-US" sz="1600" b="1" dirty="0"/>
              <a:t>2012</a:t>
            </a:r>
            <a:r>
              <a:rPr lang="en-US" sz="1600" dirty="0"/>
              <a:t>. 2</a:t>
            </a:r>
            <a:r>
              <a:rPr lang="en-US" sz="1600" baseline="30000" dirty="0"/>
              <a:t>nd</a:t>
            </a:r>
            <a:r>
              <a:rPr lang="en-US" sz="1600" dirty="0"/>
              <a:t> ed. Elsevier. China. Pp. 247-276</a:t>
            </a:r>
          </a:p>
          <a:p>
            <a:pPr marL="0" indent="0">
              <a:spcBef>
                <a:spcPts val="0"/>
              </a:spcBef>
              <a:buNone/>
            </a:pPr>
            <a:r>
              <a:rPr lang="en-US" sz="1600" dirty="0" err="1"/>
              <a:t>Koolman</a:t>
            </a:r>
            <a:r>
              <a:rPr lang="en-US" sz="1600" dirty="0"/>
              <a:t>, J., </a:t>
            </a:r>
            <a:r>
              <a:rPr lang="en-US" sz="1600" dirty="0" err="1"/>
              <a:t>Roehm</a:t>
            </a:r>
            <a:r>
              <a:rPr lang="en-US" sz="1600" dirty="0"/>
              <a:t>, K.H., </a:t>
            </a:r>
            <a:r>
              <a:rPr lang="en-US" sz="1600" i="1" dirty="0"/>
              <a:t>Color atlas of Biochemistry</a:t>
            </a:r>
            <a:r>
              <a:rPr lang="en-US" sz="1600" dirty="0"/>
              <a:t>. </a:t>
            </a:r>
            <a:r>
              <a:rPr lang="en-US" sz="1600" b="1" dirty="0"/>
              <a:t>2005. </a:t>
            </a:r>
            <a:r>
              <a:rPr lang="en-US" sz="1600" dirty="0"/>
              <a:t>Ed. </a:t>
            </a:r>
            <a:r>
              <a:rPr lang="en-US" sz="1600" dirty="0" err="1"/>
              <a:t>Thieme</a:t>
            </a:r>
            <a:r>
              <a:rPr lang="en-US" sz="1600" dirty="0"/>
              <a:t>. New York.</a:t>
            </a:r>
          </a:p>
          <a:p>
            <a:pPr marL="0" indent="0">
              <a:spcBef>
                <a:spcPts val="0"/>
              </a:spcBef>
              <a:buNone/>
            </a:pPr>
            <a:r>
              <a:rPr lang="en-US" sz="1600" dirty="0" err="1"/>
              <a:t>Namadurai</a:t>
            </a:r>
            <a:r>
              <a:rPr lang="en-US" sz="1600" dirty="0"/>
              <a:t>, S., </a:t>
            </a:r>
            <a:r>
              <a:rPr lang="en-US" sz="1600" dirty="0" err="1"/>
              <a:t>Yereddi</a:t>
            </a:r>
            <a:r>
              <a:rPr lang="en-US" sz="1600" dirty="0"/>
              <a:t>, N. R., </a:t>
            </a:r>
            <a:r>
              <a:rPr lang="en-US" sz="1600" dirty="0" err="1"/>
              <a:t>Cusdin</a:t>
            </a:r>
            <a:r>
              <a:rPr lang="en-US" sz="1600" dirty="0"/>
              <a:t>, F.S., Huang, C.L-H., </a:t>
            </a:r>
            <a:r>
              <a:rPr lang="en-US" sz="1600" dirty="0" err="1"/>
              <a:t>Chirgadze</a:t>
            </a:r>
            <a:r>
              <a:rPr lang="en-US" sz="1600" dirty="0"/>
              <a:t>, D.Y., Jackson, A.P., </a:t>
            </a:r>
            <a:r>
              <a:rPr lang="en-US" sz="1600" i="1" dirty="0"/>
              <a:t>A new look at sodium channel b subunits</a:t>
            </a:r>
            <a:r>
              <a:rPr lang="en-US" sz="1600" dirty="0"/>
              <a:t>. Open Biol. </a:t>
            </a:r>
            <a:r>
              <a:rPr lang="en-US" sz="1600" b="1" dirty="0"/>
              <a:t>2015.</a:t>
            </a:r>
            <a:r>
              <a:rPr lang="en-US" sz="1600" dirty="0"/>
              <a:t> 5: 140192 http://dx.doi.org/10.1098/rsob.140192</a:t>
            </a:r>
          </a:p>
        </p:txBody>
      </p:sp>
      <p:sp>
        <p:nvSpPr>
          <p:cNvPr id="12" name="Marcador de contenido 2"/>
          <p:cNvSpPr txBox="1">
            <a:spLocks/>
          </p:cNvSpPr>
          <p:nvPr/>
        </p:nvSpPr>
        <p:spPr>
          <a:xfrm>
            <a:off x="0" y="1357879"/>
            <a:ext cx="3992450" cy="496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Subunidad </a:t>
            </a:r>
            <a:r>
              <a:rPr lang="es-MX" sz="2400" dirty="0">
                <a:latin typeface="Symbol" panose="05050102010706020507" pitchFamily="18" charset="2"/>
              </a:rPr>
              <a:t>a</a:t>
            </a:r>
            <a:r>
              <a:rPr lang="es-MX" sz="2400" dirty="0"/>
              <a:t> compleja</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129758" y="2171297"/>
            <a:ext cx="6450681" cy="2825705"/>
          </a:xfrm>
          <a:prstGeom prst="rect">
            <a:avLst/>
          </a:prstGeom>
          <a:noFill/>
          <a:ln>
            <a:noFill/>
          </a:ln>
        </p:spPr>
      </p:pic>
      <p:sp>
        <p:nvSpPr>
          <p:cNvPr id="3" name="Marcador de número de diapositiva 2">
            <a:extLst>
              <a:ext uri="{FF2B5EF4-FFF2-40B4-BE49-F238E27FC236}">
                <a16:creationId xmlns:a16="http://schemas.microsoft.com/office/drawing/2014/main" id="{1BCA86D0-5EEC-4E8E-97A5-B6813B35D8BE}"/>
              </a:ext>
            </a:extLst>
          </p:cNvPr>
          <p:cNvSpPr>
            <a:spLocks noGrp="1"/>
          </p:cNvSpPr>
          <p:nvPr>
            <p:ph type="sldNum" sz="quarter" idx="12"/>
          </p:nvPr>
        </p:nvSpPr>
        <p:spPr/>
        <p:txBody>
          <a:bodyPr/>
          <a:lstStyle/>
          <a:p>
            <a:fld id="{3459AB77-D692-4FFB-BF65-704017B26582}" type="slidenum">
              <a:rPr lang="es-MX" smtClean="0"/>
              <a:pPr/>
              <a:t>20</a:t>
            </a:fld>
            <a:endParaRPr lang="es-MX"/>
          </a:p>
        </p:txBody>
      </p:sp>
    </p:spTree>
    <p:extLst>
      <p:ext uri="{BB962C8B-B14F-4D97-AF65-F5344CB8AC3E}">
        <p14:creationId xmlns:p14="http://schemas.microsoft.com/office/powerpoint/2010/main" val="3798519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Regulación del Ca</a:t>
            </a:r>
            <a:r>
              <a:rPr lang="es-MX" sz="3600" baseline="30000" dirty="0"/>
              <a:t>2+</a:t>
            </a:r>
            <a:endParaRPr lang="es-MX" sz="4000" dirty="0"/>
          </a:p>
        </p:txBody>
      </p:sp>
      <p:sp>
        <p:nvSpPr>
          <p:cNvPr id="11" name="Marcador de contenido 2"/>
          <p:cNvSpPr txBox="1">
            <a:spLocks/>
          </p:cNvSpPr>
          <p:nvPr/>
        </p:nvSpPr>
        <p:spPr>
          <a:xfrm>
            <a:off x="0" y="5904962"/>
            <a:ext cx="9040969" cy="953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Calcium-mediated </a:t>
            </a:r>
            <a:r>
              <a:rPr lang="en-US" sz="1200" i="1" dirty="0" err="1"/>
              <a:t>celular</a:t>
            </a:r>
            <a:r>
              <a:rPr lang="en-US" sz="1200" i="1" dirty="0"/>
              <a:t> signals: a story of failures.</a:t>
            </a:r>
            <a:r>
              <a:rPr lang="en-US" sz="1200" dirty="0"/>
              <a:t> TRENDS in </a:t>
            </a:r>
            <a:r>
              <a:rPr lang="en-US" sz="1200" dirty="0" err="1"/>
              <a:t>Biochem</a:t>
            </a:r>
            <a:r>
              <a:rPr lang="en-US" sz="1200" dirty="0"/>
              <a:t>. Sciences. 29(7) </a:t>
            </a:r>
            <a:r>
              <a:rPr lang="en-US" sz="1200" b="1" dirty="0"/>
              <a:t>2004.</a:t>
            </a:r>
            <a:r>
              <a:rPr lang="en-US" sz="1200" dirty="0"/>
              <a:t> 371</a:t>
            </a:r>
          </a:p>
          <a:p>
            <a:pPr marL="0" indent="0">
              <a:spcBef>
                <a:spcPts val="0"/>
              </a:spcBef>
              <a:buNone/>
            </a:pPr>
            <a:r>
              <a:rPr lang="en-US" sz="1200" dirty="0" err="1"/>
              <a:t>Cahalan</a:t>
            </a:r>
            <a:r>
              <a:rPr lang="en-US" sz="1200" dirty="0"/>
              <a:t>, M.D., </a:t>
            </a:r>
            <a:r>
              <a:rPr lang="en-US" sz="1200" i="1" dirty="0" err="1"/>
              <a:t>STIMulatins</a:t>
            </a:r>
            <a:r>
              <a:rPr lang="en-US" sz="1200" i="1" dirty="0"/>
              <a:t> store-operated Ca</a:t>
            </a:r>
            <a:r>
              <a:rPr lang="en-US" sz="1200" i="1" baseline="30000" dirty="0"/>
              <a:t>2+</a:t>
            </a:r>
            <a:r>
              <a:rPr lang="en-US" sz="1200" i="1" dirty="0"/>
              <a:t> entry</a:t>
            </a:r>
            <a:r>
              <a:rPr lang="en-US" sz="1200" dirty="0"/>
              <a:t>. Nature cell biology. 11(6). </a:t>
            </a:r>
            <a:r>
              <a:rPr lang="en-US" sz="1200" b="1" dirty="0"/>
              <a:t>2009.</a:t>
            </a:r>
            <a:r>
              <a:rPr lang="en-US" sz="1200" dirty="0"/>
              <a:t> 669</a:t>
            </a:r>
          </a:p>
          <a:p>
            <a:pPr marL="0" indent="0">
              <a:spcBef>
                <a:spcPts val="0"/>
              </a:spcBef>
              <a:buNone/>
            </a:pPr>
            <a:r>
              <a:rPr lang="en-US" sz="1200" dirty="0"/>
              <a:t>Kurosaki, T., Baba, Y.,  </a:t>
            </a:r>
            <a:r>
              <a:rPr lang="en-US" sz="1200" i="1" dirty="0"/>
              <a:t>Ca</a:t>
            </a:r>
            <a:r>
              <a:rPr lang="en-US" sz="1200" i="1" baseline="30000" dirty="0"/>
              <a:t>2+</a:t>
            </a:r>
            <a:r>
              <a:rPr lang="en-US" sz="1200" i="1" dirty="0"/>
              <a:t> signaling and STIM1</a:t>
            </a:r>
            <a:r>
              <a:rPr lang="en-US" sz="1200" dirty="0"/>
              <a:t>. Progress in Biophysics and molecular biology 103. </a:t>
            </a:r>
            <a:r>
              <a:rPr lang="en-US" sz="1200" b="1" dirty="0"/>
              <a:t>2010</a:t>
            </a:r>
            <a:r>
              <a:rPr lang="en-US" sz="1200" dirty="0"/>
              <a:t>. 51</a:t>
            </a:r>
            <a:endParaRPr lang="es-MX" sz="1200" dirty="0"/>
          </a:p>
        </p:txBody>
      </p:sp>
      <p:sp>
        <p:nvSpPr>
          <p:cNvPr id="7" name="Marcador de contenido 2"/>
          <p:cNvSpPr txBox="1">
            <a:spLocks/>
          </p:cNvSpPr>
          <p:nvPr/>
        </p:nvSpPr>
        <p:spPr>
          <a:xfrm>
            <a:off x="128790" y="1300766"/>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ii) Regulados por ligante</a:t>
            </a:r>
          </a:p>
        </p:txBody>
      </p:sp>
      <p:sp>
        <p:nvSpPr>
          <p:cNvPr id="8" name="Marcador de contenido 2"/>
          <p:cNvSpPr txBox="1">
            <a:spLocks/>
          </p:cNvSpPr>
          <p:nvPr/>
        </p:nvSpPr>
        <p:spPr>
          <a:xfrm>
            <a:off x="6056462" y="834221"/>
            <a:ext cx="3116689" cy="2163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Pueden activarse directa (receptores de </a:t>
            </a:r>
            <a:r>
              <a:rPr lang="es-MX" sz="2000" dirty="0" err="1"/>
              <a:t>neutrotransmisores</a:t>
            </a:r>
            <a:r>
              <a:rPr lang="es-MX" sz="2000" dirty="0"/>
              <a:t>) o indirectamente (acoplados a proteínas G)</a:t>
            </a: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141667" y="1916046"/>
            <a:ext cx="6014509" cy="3950152"/>
          </a:xfrm>
          <a:prstGeom prst="rect">
            <a:avLst/>
          </a:prstGeom>
          <a:noFill/>
          <a:ln>
            <a:noFill/>
          </a:ln>
        </p:spPr>
      </p:pic>
      <p:sp>
        <p:nvSpPr>
          <p:cNvPr id="3" name="Marcador de número de diapositiva 2">
            <a:extLst>
              <a:ext uri="{FF2B5EF4-FFF2-40B4-BE49-F238E27FC236}">
                <a16:creationId xmlns:a16="http://schemas.microsoft.com/office/drawing/2014/main" id="{307EC261-2104-4565-A9E4-0AA731EE9C6D}"/>
              </a:ext>
            </a:extLst>
          </p:cNvPr>
          <p:cNvSpPr>
            <a:spLocks noGrp="1"/>
          </p:cNvSpPr>
          <p:nvPr>
            <p:ph type="sldNum" sz="quarter" idx="12"/>
          </p:nvPr>
        </p:nvSpPr>
        <p:spPr/>
        <p:txBody>
          <a:bodyPr/>
          <a:lstStyle/>
          <a:p>
            <a:fld id="{3459AB77-D692-4FFB-BF65-704017B26582}" type="slidenum">
              <a:rPr lang="es-MX" smtClean="0"/>
              <a:pPr/>
              <a:t>21</a:t>
            </a:fld>
            <a:endParaRPr lang="es-MX"/>
          </a:p>
        </p:txBody>
      </p:sp>
    </p:spTree>
    <p:extLst>
      <p:ext uri="{BB962C8B-B14F-4D97-AF65-F5344CB8AC3E}">
        <p14:creationId xmlns:p14="http://schemas.microsoft.com/office/powerpoint/2010/main" val="883334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Regulación del Ca</a:t>
            </a:r>
            <a:r>
              <a:rPr lang="es-MX" sz="3600" baseline="30000" dirty="0"/>
              <a:t>2+</a:t>
            </a:r>
            <a:endParaRPr lang="es-MX" sz="4000" dirty="0"/>
          </a:p>
        </p:txBody>
      </p:sp>
      <p:sp>
        <p:nvSpPr>
          <p:cNvPr id="11" name="Marcador de contenido 2"/>
          <p:cNvSpPr txBox="1">
            <a:spLocks/>
          </p:cNvSpPr>
          <p:nvPr/>
        </p:nvSpPr>
        <p:spPr>
          <a:xfrm>
            <a:off x="0" y="5904962"/>
            <a:ext cx="9040969" cy="953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Calcium-mediated </a:t>
            </a:r>
            <a:r>
              <a:rPr lang="en-US" sz="1200" i="1" dirty="0" err="1"/>
              <a:t>celular</a:t>
            </a:r>
            <a:r>
              <a:rPr lang="en-US" sz="1200" i="1" dirty="0"/>
              <a:t> signals: a story of failures.</a:t>
            </a:r>
            <a:r>
              <a:rPr lang="en-US" sz="1200" dirty="0"/>
              <a:t> TRENDS in </a:t>
            </a:r>
            <a:r>
              <a:rPr lang="en-US" sz="1200" dirty="0" err="1"/>
              <a:t>Biochem</a:t>
            </a:r>
            <a:r>
              <a:rPr lang="en-US" sz="1200" dirty="0"/>
              <a:t>. Sciences. 29(7) </a:t>
            </a:r>
            <a:r>
              <a:rPr lang="en-US" sz="1200" b="1" dirty="0"/>
              <a:t>2004.</a:t>
            </a:r>
            <a:r>
              <a:rPr lang="en-US" sz="1200" dirty="0"/>
              <a:t> 371</a:t>
            </a:r>
          </a:p>
          <a:p>
            <a:pPr marL="0" indent="0">
              <a:spcBef>
                <a:spcPts val="0"/>
              </a:spcBef>
              <a:buNone/>
            </a:pPr>
            <a:r>
              <a:rPr lang="en-US" sz="1200" dirty="0" err="1"/>
              <a:t>Cahalan</a:t>
            </a:r>
            <a:r>
              <a:rPr lang="en-US" sz="1200" dirty="0"/>
              <a:t>, M.D., </a:t>
            </a:r>
            <a:r>
              <a:rPr lang="en-US" sz="1200" i="1" dirty="0" err="1"/>
              <a:t>STIMulatins</a:t>
            </a:r>
            <a:r>
              <a:rPr lang="en-US" sz="1200" i="1" dirty="0"/>
              <a:t> store-operated Ca</a:t>
            </a:r>
            <a:r>
              <a:rPr lang="en-US" sz="1200" i="1" baseline="30000" dirty="0"/>
              <a:t>2+</a:t>
            </a:r>
            <a:r>
              <a:rPr lang="en-US" sz="1200" i="1" dirty="0"/>
              <a:t> entry</a:t>
            </a:r>
            <a:r>
              <a:rPr lang="en-US" sz="1200" dirty="0"/>
              <a:t>. Nature cell biology. 11(6). </a:t>
            </a:r>
            <a:r>
              <a:rPr lang="en-US" sz="1200" b="1" dirty="0"/>
              <a:t>2009.</a:t>
            </a:r>
            <a:r>
              <a:rPr lang="en-US" sz="1200" dirty="0"/>
              <a:t> 669</a:t>
            </a:r>
          </a:p>
          <a:p>
            <a:pPr marL="0" indent="0">
              <a:spcBef>
                <a:spcPts val="0"/>
              </a:spcBef>
              <a:buNone/>
            </a:pPr>
            <a:r>
              <a:rPr lang="en-US" sz="1200" dirty="0"/>
              <a:t>Kurosaki, T., Baba, Y.,  </a:t>
            </a:r>
            <a:r>
              <a:rPr lang="en-US" sz="1200" i="1" dirty="0"/>
              <a:t>Ca</a:t>
            </a:r>
            <a:r>
              <a:rPr lang="en-US" sz="1200" i="1" baseline="30000" dirty="0"/>
              <a:t>2+</a:t>
            </a:r>
            <a:r>
              <a:rPr lang="en-US" sz="1200" i="1" dirty="0"/>
              <a:t> signaling and STIM1</a:t>
            </a:r>
            <a:r>
              <a:rPr lang="en-US" sz="1200" dirty="0"/>
              <a:t>. Progress in Biophysics and molecular biology 103. </a:t>
            </a:r>
            <a:r>
              <a:rPr lang="en-US" sz="1200" b="1" dirty="0"/>
              <a:t>2010</a:t>
            </a:r>
            <a:r>
              <a:rPr lang="en-US" sz="1200" dirty="0"/>
              <a:t>. 51</a:t>
            </a:r>
            <a:endParaRPr lang="es-MX" sz="1200" dirty="0"/>
          </a:p>
        </p:txBody>
      </p:sp>
      <p:sp>
        <p:nvSpPr>
          <p:cNvPr id="7" name="Marcador de contenido 2"/>
          <p:cNvSpPr txBox="1">
            <a:spLocks/>
          </p:cNvSpPr>
          <p:nvPr/>
        </p:nvSpPr>
        <p:spPr>
          <a:xfrm>
            <a:off x="128790" y="1300766"/>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iii) Capacitivos</a:t>
            </a: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3196240" y="1877986"/>
            <a:ext cx="2728041" cy="3955149"/>
          </a:xfrm>
          <a:prstGeom prst="rect">
            <a:avLst/>
          </a:prstGeom>
          <a:noFill/>
          <a:ln>
            <a:noFill/>
          </a:ln>
        </p:spPr>
      </p:pic>
      <p:sp>
        <p:nvSpPr>
          <p:cNvPr id="3" name="Marcador de número de diapositiva 2">
            <a:extLst>
              <a:ext uri="{FF2B5EF4-FFF2-40B4-BE49-F238E27FC236}">
                <a16:creationId xmlns:a16="http://schemas.microsoft.com/office/drawing/2014/main" id="{A54FFD6F-FA2A-42CC-A3A1-565C950D232D}"/>
              </a:ext>
            </a:extLst>
          </p:cNvPr>
          <p:cNvSpPr>
            <a:spLocks noGrp="1"/>
          </p:cNvSpPr>
          <p:nvPr>
            <p:ph type="sldNum" sz="quarter" idx="12"/>
          </p:nvPr>
        </p:nvSpPr>
        <p:spPr/>
        <p:txBody>
          <a:bodyPr/>
          <a:lstStyle/>
          <a:p>
            <a:fld id="{3459AB77-D692-4FFB-BF65-704017B26582}" type="slidenum">
              <a:rPr lang="es-MX" smtClean="0"/>
              <a:pPr/>
              <a:t>22</a:t>
            </a:fld>
            <a:endParaRPr lang="es-MX"/>
          </a:p>
        </p:txBody>
      </p:sp>
    </p:spTree>
    <p:extLst>
      <p:ext uri="{BB962C8B-B14F-4D97-AF65-F5344CB8AC3E}">
        <p14:creationId xmlns:p14="http://schemas.microsoft.com/office/powerpoint/2010/main" val="229241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Bombas de Ca</a:t>
            </a:r>
            <a:r>
              <a:rPr lang="es-MX" sz="3600" baseline="30000" dirty="0"/>
              <a:t>2+</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a:t>Toyoshima, C., </a:t>
            </a:r>
            <a:r>
              <a:rPr lang="en-US" sz="1200" i="1" dirty="0"/>
              <a:t>How Ca</a:t>
            </a:r>
            <a:r>
              <a:rPr lang="en-US" sz="1200" i="1" baseline="30000" dirty="0"/>
              <a:t>2+</a:t>
            </a:r>
            <a:r>
              <a:rPr lang="en-US" sz="1200" i="1" dirty="0"/>
              <a:t>-ATPase pumps ions across the sarcoplasmic reticulum membrane.</a:t>
            </a:r>
            <a:endParaRPr lang="es-MX" sz="1200" dirty="0"/>
          </a:p>
        </p:txBody>
      </p:sp>
      <p:sp>
        <p:nvSpPr>
          <p:cNvPr id="7" name="Marcador de contenido 2"/>
          <p:cNvSpPr txBox="1">
            <a:spLocks/>
          </p:cNvSpPr>
          <p:nvPr/>
        </p:nvSpPr>
        <p:spPr>
          <a:xfrm>
            <a:off x="128790" y="1300766"/>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ATPasas de tipo P</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628238" y="1968928"/>
            <a:ext cx="5390748" cy="3047019"/>
          </a:xfrm>
          <a:prstGeom prst="rect">
            <a:avLst/>
          </a:prstGeom>
          <a:noFill/>
          <a:ln>
            <a:noFill/>
          </a:ln>
        </p:spPr>
      </p:pic>
      <p:sp>
        <p:nvSpPr>
          <p:cNvPr id="3" name="Marcador de número de diapositiva 2">
            <a:extLst>
              <a:ext uri="{FF2B5EF4-FFF2-40B4-BE49-F238E27FC236}">
                <a16:creationId xmlns:a16="http://schemas.microsoft.com/office/drawing/2014/main" id="{372A4D1F-4ABE-4034-B567-8ABB23C72AAD}"/>
              </a:ext>
            </a:extLst>
          </p:cNvPr>
          <p:cNvSpPr>
            <a:spLocks noGrp="1"/>
          </p:cNvSpPr>
          <p:nvPr>
            <p:ph type="sldNum" sz="quarter" idx="12"/>
          </p:nvPr>
        </p:nvSpPr>
        <p:spPr/>
        <p:txBody>
          <a:bodyPr/>
          <a:lstStyle/>
          <a:p>
            <a:fld id="{3459AB77-D692-4FFB-BF65-704017B26582}" type="slidenum">
              <a:rPr lang="es-MX" smtClean="0"/>
              <a:pPr/>
              <a:t>23</a:t>
            </a:fld>
            <a:endParaRPr lang="es-MX"/>
          </a:p>
        </p:txBody>
      </p:sp>
    </p:spTree>
    <p:extLst>
      <p:ext uri="{BB962C8B-B14F-4D97-AF65-F5344CB8AC3E}">
        <p14:creationId xmlns:p14="http://schemas.microsoft.com/office/powerpoint/2010/main" val="78011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Bombas de Ca</a:t>
            </a:r>
            <a:r>
              <a:rPr lang="es-MX" sz="3600" baseline="30000" dirty="0"/>
              <a:t>2+</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a:t>Toyoshima, C., </a:t>
            </a:r>
            <a:r>
              <a:rPr lang="en-US" sz="1200" i="1" dirty="0"/>
              <a:t>How Ca</a:t>
            </a:r>
            <a:r>
              <a:rPr lang="en-US" sz="1200" i="1" baseline="30000" dirty="0"/>
              <a:t>2+</a:t>
            </a:r>
            <a:r>
              <a:rPr lang="en-US" sz="1200" i="1" dirty="0"/>
              <a:t>-ATPase pumps ions across the sarcoplasmic reticulum membrane.</a:t>
            </a:r>
            <a:endParaRPr lang="es-MX" sz="1200" dirty="0"/>
          </a:p>
        </p:txBody>
      </p:sp>
      <p:sp>
        <p:nvSpPr>
          <p:cNvPr id="7" name="Marcador de contenido 2"/>
          <p:cNvSpPr txBox="1">
            <a:spLocks/>
          </p:cNvSpPr>
          <p:nvPr/>
        </p:nvSpPr>
        <p:spPr>
          <a:xfrm>
            <a:off x="128790" y="1300766"/>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ATPasas de tipo P</a:t>
            </a: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1223493" y="1888325"/>
            <a:ext cx="6744237" cy="3892990"/>
          </a:xfrm>
          <a:prstGeom prst="rect">
            <a:avLst/>
          </a:prstGeom>
          <a:noFill/>
          <a:ln>
            <a:noFill/>
          </a:ln>
        </p:spPr>
      </p:pic>
      <p:sp>
        <p:nvSpPr>
          <p:cNvPr id="3" name="Marcador de número de diapositiva 2">
            <a:extLst>
              <a:ext uri="{FF2B5EF4-FFF2-40B4-BE49-F238E27FC236}">
                <a16:creationId xmlns:a16="http://schemas.microsoft.com/office/drawing/2014/main" id="{AECD72C7-5511-40F2-87B3-B9F68D23132D}"/>
              </a:ext>
            </a:extLst>
          </p:cNvPr>
          <p:cNvSpPr>
            <a:spLocks noGrp="1"/>
          </p:cNvSpPr>
          <p:nvPr>
            <p:ph type="sldNum" sz="quarter" idx="12"/>
          </p:nvPr>
        </p:nvSpPr>
        <p:spPr/>
        <p:txBody>
          <a:bodyPr/>
          <a:lstStyle/>
          <a:p>
            <a:fld id="{3459AB77-D692-4FFB-BF65-704017B26582}" type="slidenum">
              <a:rPr lang="es-MX" smtClean="0"/>
              <a:pPr/>
              <a:t>24</a:t>
            </a:fld>
            <a:endParaRPr lang="es-MX"/>
          </a:p>
        </p:txBody>
      </p:sp>
    </p:spTree>
    <p:extLst>
      <p:ext uri="{BB962C8B-B14F-4D97-AF65-F5344CB8AC3E}">
        <p14:creationId xmlns:p14="http://schemas.microsoft.com/office/powerpoint/2010/main" val="116436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Bombas de Ca</a:t>
            </a:r>
            <a:r>
              <a:rPr lang="es-MX" sz="3600" baseline="30000" dirty="0"/>
              <a:t>2+</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a:t>Toyoshima, C., </a:t>
            </a:r>
            <a:r>
              <a:rPr lang="en-US" sz="1200" i="1" dirty="0"/>
              <a:t>How Ca</a:t>
            </a:r>
            <a:r>
              <a:rPr lang="en-US" sz="1200" i="1" baseline="30000" dirty="0"/>
              <a:t>2+</a:t>
            </a:r>
            <a:r>
              <a:rPr lang="en-US" sz="1200" i="1" dirty="0"/>
              <a:t>-ATPase pumps ions across the sarcoplasmic reticulum membrane.</a:t>
            </a:r>
            <a:endParaRPr lang="es-MX" sz="1200" dirty="0"/>
          </a:p>
        </p:txBody>
      </p:sp>
      <p:sp>
        <p:nvSpPr>
          <p:cNvPr id="7" name="Marcador de contenido 2"/>
          <p:cNvSpPr txBox="1">
            <a:spLocks/>
          </p:cNvSpPr>
          <p:nvPr/>
        </p:nvSpPr>
        <p:spPr>
          <a:xfrm>
            <a:off x="128790" y="1300766"/>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ATPasas de tipo P</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889522" y="2066321"/>
            <a:ext cx="5510033" cy="2956439"/>
          </a:xfrm>
          <a:prstGeom prst="rect">
            <a:avLst/>
          </a:prstGeom>
          <a:noFill/>
          <a:ln>
            <a:noFill/>
          </a:ln>
        </p:spPr>
      </p:pic>
      <p:sp>
        <p:nvSpPr>
          <p:cNvPr id="3" name="Marcador de número de diapositiva 2">
            <a:extLst>
              <a:ext uri="{FF2B5EF4-FFF2-40B4-BE49-F238E27FC236}">
                <a16:creationId xmlns:a16="http://schemas.microsoft.com/office/drawing/2014/main" id="{3CE1934E-0C82-414B-8674-56542877A3EC}"/>
              </a:ext>
            </a:extLst>
          </p:cNvPr>
          <p:cNvSpPr>
            <a:spLocks noGrp="1"/>
          </p:cNvSpPr>
          <p:nvPr>
            <p:ph type="sldNum" sz="quarter" idx="12"/>
          </p:nvPr>
        </p:nvSpPr>
        <p:spPr/>
        <p:txBody>
          <a:bodyPr/>
          <a:lstStyle/>
          <a:p>
            <a:fld id="{3459AB77-D692-4FFB-BF65-704017B26582}" type="slidenum">
              <a:rPr lang="es-MX" smtClean="0"/>
              <a:pPr/>
              <a:t>25</a:t>
            </a:fld>
            <a:endParaRPr lang="es-MX"/>
          </a:p>
        </p:txBody>
      </p:sp>
    </p:spTree>
    <p:extLst>
      <p:ext uri="{BB962C8B-B14F-4D97-AF65-F5344CB8AC3E}">
        <p14:creationId xmlns:p14="http://schemas.microsoft.com/office/powerpoint/2010/main" val="4056817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Ca</a:t>
            </a:r>
            <a:r>
              <a:rPr lang="es-MX" sz="3600" baseline="30000" dirty="0"/>
              <a:t>2+</a:t>
            </a:r>
            <a:r>
              <a:rPr lang="es-MX" sz="3600" dirty="0"/>
              <a:t> y señalización celular</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 signaling: A tale for all seasons. </a:t>
            </a:r>
            <a:r>
              <a:rPr lang="en-US" sz="1200" dirty="0"/>
              <a:t>PNAS. 99(3). </a:t>
            </a:r>
            <a:r>
              <a:rPr lang="en-US" sz="1200" b="1" dirty="0"/>
              <a:t>2002.</a:t>
            </a:r>
            <a:r>
              <a:rPr lang="en-US" sz="1200" dirty="0"/>
              <a:t> 1115</a:t>
            </a:r>
            <a:endParaRPr lang="es-MX" sz="1200" dirty="0"/>
          </a:p>
        </p:txBody>
      </p:sp>
      <p:sp>
        <p:nvSpPr>
          <p:cNvPr id="7" name="Marcador de contenido 2"/>
          <p:cNvSpPr txBox="1">
            <a:spLocks/>
          </p:cNvSpPr>
          <p:nvPr/>
        </p:nvSpPr>
        <p:spPr>
          <a:xfrm>
            <a:off x="128790" y="1300766"/>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Gradiente de concentración del Ca</a:t>
            </a:r>
            <a:r>
              <a:rPr lang="es-MX" sz="2000" baseline="30000" dirty="0"/>
              <a:t>2+</a:t>
            </a:r>
            <a:r>
              <a:rPr lang="es-MX" sz="2000" dirty="0"/>
              <a:t> </a:t>
            </a:r>
            <a:r>
              <a:rPr lang="es-MX" sz="2000" dirty="0">
                <a:sym typeface="Wingdings" panose="05000000000000000000" pitchFamily="2" charset="2"/>
              </a:rPr>
              <a:t> 10</a:t>
            </a:r>
            <a:r>
              <a:rPr lang="es-MX" sz="2000" baseline="30000" dirty="0">
                <a:sym typeface="Wingdings" panose="05000000000000000000" pitchFamily="2" charset="2"/>
              </a:rPr>
              <a:t>4</a:t>
            </a:r>
            <a:r>
              <a:rPr lang="es-MX" sz="2000" dirty="0">
                <a:sym typeface="Wingdings" panose="05000000000000000000" pitchFamily="2" charset="2"/>
              </a:rPr>
              <a:t> veces más en el exterior</a:t>
            </a:r>
            <a:endParaRPr lang="es-MX" sz="2000" dirty="0"/>
          </a:p>
        </p:txBody>
      </p:sp>
      <p:sp>
        <p:nvSpPr>
          <p:cNvPr id="8" name="Marcador de contenido 2"/>
          <p:cNvSpPr txBox="1">
            <a:spLocks/>
          </p:cNvSpPr>
          <p:nvPr/>
        </p:nvSpPr>
        <p:spPr>
          <a:xfrm>
            <a:off x="3912799" y="2032715"/>
            <a:ext cx="4816697" cy="64394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Al abrir brevemente los canales la concentración de Ca</a:t>
            </a:r>
            <a:r>
              <a:rPr lang="es-MX" sz="2000" baseline="30000" dirty="0"/>
              <a:t>2+</a:t>
            </a:r>
            <a:r>
              <a:rPr lang="es-MX" sz="2000" dirty="0"/>
              <a:t> en el interior aumenta rápidamente.</a:t>
            </a:r>
          </a:p>
        </p:txBody>
      </p:sp>
      <p:sp>
        <p:nvSpPr>
          <p:cNvPr id="9" name="Marcador de contenido 2"/>
          <p:cNvSpPr txBox="1">
            <a:spLocks/>
          </p:cNvSpPr>
          <p:nvPr/>
        </p:nvSpPr>
        <p:spPr>
          <a:xfrm>
            <a:off x="4314425" y="3850783"/>
            <a:ext cx="3477293" cy="450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700" dirty="0"/>
              <a:t>Es posible regular procesos</a:t>
            </a:r>
          </a:p>
        </p:txBody>
      </p:sp>
      <p:sp>
        <p:nvSpPr>
          <p:cNvPr id="10" name="Marcador de contenido 2"/>
          <p:cNvSpPr txBox="1">
            <a:spLocks/>
          </p:cNvSpPr>
          <p:nvPr/>
        </p:nvSpPr>
        <p:spPr>
          <a:xfrm>
            <a:off x="141671" y="4958365"/>
            <a:ext cx="2047738" cy="450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Fertilización</a:t>
            </a:r>
            <a:endParaRPr lang="es-MX" sz="1700" dirty="0"/>
          </a:p>
        </p:txBody>
      </p:sp>
      <p:sp>
        <p:nvSpPr>
          <p:cNvPr id="12" name="Marcador de contenido 2"/>
          <p:cNvSpPr txBox="1">
            <a:spLocks/>
          </p:cNvSpPr>
          <p:nvPr/>
        </p:nvSpPr>
        <p:spPr>
          <a:xfrm>
            <a:off x="2034866" y="5628068"/>
            <a:ext cx="2047738" cy="69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Contracción muscular</a:t>
            </a:r>
            <a:endParaRPr lang="es-MX" sz="1700" dirty="0"/>
          </a:p>
        </p:txBody>
      </p:sp>
      <p:sp>
        <p:nvSpPr>
          <p:cNvPr id="13" name="Marcador de contenido 2"/>
          <p:cNvSpPr txBox="1">
            <a:spLocks/>
          </p:cNvSpPr>
          <p:nvPr/>
        </p:nvSpPr>
        <p:spPr>
          <a:xfrm>
            <a:off x="4984128" y="5550794"/>
            <a:ext cx="2047738" cy="69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Secreción</a:t>
            </a:r>
            <a:endParaRPr lang="es-MX" sz="1700" dirty="0"/>
          </a:p>
        </p:txBody>
      </p:sp>
      <p:sp>
        <p:nvSpPr>
          <p:cNvPr id="14" name="Marcador de contenido 2"/>
          <p:cNvSpPr txBox="1">
            <a:spLocks/>
          </p:cNvSpPr>
          <p:nvPr/>
        </p:nvSpPr>
        <p:spPr>
          <a:xfrm>
            <a:off x="6748533" y="4597758"/>
            <a:ext cx="2047738" cy="69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Apoptosis</a:t>
            </a:r>
            <a:endParaRPr lang="es-MX" sz="1700" dirty="0"/>
          </a:p>
        </p:txBody>
      </p:sp>
      <p:sp>
        <p:nvSpPr>
          <p:cNvPr id="15" name="Marcador de contenido 2"/>
          <p:cNvSpPr txBox="1">
            <a:spLocks/>
          </p:cNvSpPr>
          <p:nvPr/>
        </p:nvSpPr>
        <p:spPr>
          <a:xfrm>
            <a:off x="0" y="2897747"/>
            <a:ext cx="3477293" cy="45076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700" dirty="0"/>
              <a:t>Activa una gran variedad de enzimas por medio de su unión al Ca</a:t>
            </a:r>
            <a:r>
              <a:rPr lang="es-MX" sz="1700" baseline="30000" dirty="0"/>
              <a:t>2+</a:t>
            </a:r>
            <a:endParaRPr lang="es-MX" sz="1700" dirty="0"/>
          </a:p>
        </p:txBody>
      </p:sp>
      <p:cxnSp>
        <p:nvCxnSpPr>
          <p:cNvPr id="16" name="Conector recto de flecha 15"/>
          <p:cNvCxnSpPr/>
          <p:nvPr/>
        </p:nvCxnSpPr>
        <p:spPr>
          <a:xfrm>
            <a:off x="3245477" y="1661374"/>
            <a:ext cx="1171977" cy="33485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a:off x="3258355" y="2457717"/>
            <a:ext cx="873618" cy="40139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3243331" y="3166056"/>
            <a:ext cx="1740793" cy="62033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1983346" y="4247881"/>
            <a:ext cx="3204696" cy="86503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a:off x="3657600" y="4273639"/>
            <a:ext cx="2406205" cy="131579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6965327" y="4209245"/>
            <a:ext cx="646087" cy="36275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a:off x="5847008" y="4209245"/>
            <a:ext cx="744832" cy="132867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Marcador de número de diapositiva 2">
            <a:extLst>
              <a:ext uri="{FF2B5EF4-FFF2-40B4-BE49-F238E27FC236}">
                <a16:creationId xmlns:a16="http://schemas.microsoft.com/office/drawing/2014/main" id="{07D78DBD-200B-47B8-92A8-9FB191C534F2}"/>
              </a:ext>
            </a:extLst>
          </p:cNvPr>
          <p:cNvSpPr>
            <a:spLocks noGrp="1"/>
          </p:cNvSpPr>
          <p:nvPr>
            <p:ph type="sldNum" sz="quarter" idx="12"/>
          </p:nvPr>
        </p:nvSpPr>
        <p:spPr/>
        <p:txBody>
          <a:bodyPr/>
          <a:lstStyle/>
          <a:p>
            <a:fld id="{3459AB77-D692-4FFB-BF65-704017B26582}" type="slidenum">
              <a:rPr lang="es-MX" smtClean="0"/>
              <a:pPr/>
              <a:t>26</a:t>
            </a:fld>
            <a:endParaRPr lang="es-MX"/>
          </a:p>
        </p:txBody>
      </p:sp>
    </p:spTree>
    <p:extLst>
      <p:ext uri="{BB962C8B-B14F-4D97-AF65-F5344CB8AC3E}">
        <p14:creationId xmlns:p14="http://schemas.microsoft.com/office/powerpoint/2010/main" val="35333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Ca</a:t>
            </a:r>
            <a:r>
              <a:rPr lang="es-MX" sz="3600" baseline="30000" dirty="0"/>
              <a:t>2+</a:t>
            </a:r>
            <a:r>
              <a:rPr lang="es-MX" sz="3600" dirty="0"/>
              <a:t> y señalización celular</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 signaling: A tale for all seasons. </a:t>
            </a:r>
            <a:r>
              <a:rPr lang="en-US" sz="1200" dirty="0"/>
              <a:t>PNAS. 99(3). </a:t>
            </a:r>
            <a:r>
              <a:rPr lang="en-US" sz="1200" b="1" dirty="0"/>
              <a:t>2002.</a:t>
            </a:r>
            <a:r>
              <a:rPr lang="en-US" sz="1200" dirty="0"/>
              <a:t> 1115</a:t>
            </a:r>
            <a:endParaRPr lang="es-MX" sz="1200" dirty="0"/>
          </a:p>
        </p:txBody>
      </p:sp>
      <p:sp>
        <p:nvSpPr>
          <p:cNvPr id="7" name="Marcador de contenido 2"/>
          <p:cNvSpPr txBox="1">
            <a:spLocks/>
          </p:cNvSpPr>
          <p:nvPr/>
        </p:nvSpPr>
        <p:spPr>
          <a:xfrm>
            <a:off x="115911" y="1648496"/>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Proteínas de unión a Ca</a:t>
            </a:r>
            <a:r>
              <a:rPr lang="es-MX" sz="2000" baseline="30000" dirty="0"/>
              <a:t>2+</a:t>
            </a:r>
            <a:endParaRPr lang="es-MX" sz="2000" dirty="0"/>
          </a:p>
        </p:txBody>
      </p:sp>
      <p:sp>
        <p:nvSpPr>
          <p:cNvPr id="16" name="Marcador de contenido 2"/>
          <p:cNvSpPr txBox="1">
            <a:spLocks/>
          </p:cNvSpPr>
          <p:nvPr/>
        </p:nvSpPr>
        <p:spPr>
          <a:xfrm>
            <a:off x="193183" y="2910625"/>
            <a:ext cx="2949261" cy="2331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Cada Ca</a:t>
            </a:r>
            <a:r>
              <a:rPr lang="es-MX" sz="2000" baseline="30000" dirty="0"/>
              <a:t>2+</a:t>
            </a:r>
            <a:r>
              <a:rPr lang="es-MX" sz="2000" dirty="0"/>
              <a:t> está heptacoordinado con 3 residuos monodentados de Asp o Asn, uno bidentado de Glu, un carbonilo de la cadena principal y una molécula de agua.</a:t>
            </a:r>
          </a:p>
        </p:txBody>
      </p:sp>
      <p:pic>
        <p:nvPicPr>
          <p:cNvPr id="18" name="Imagen 17"/>
          <p:cNvPicPr/>
          <p:nvPr/>
        </p:nvPicPr>
        <p:blipFill>
          <a:blip r:embed="rId2">
            <a:extLst>
              <a:ext uri="{28A0092B-C50C-407E-A947-70E740481C1C}">
                <a14:useLocalDpi xmlns:a14="http://schemas.microsoft.com/office/drawing/2010/main" val="0"/>
              </a:ext>
            </a:extLst>
          </a:blip>
          <a:srcRect/>
          <a:stretch>
            <a:fillRect/>
          </a:stretch>
        </p:blipFill>
        <p:spPr bwMode="auto">
          <a:xfrm>
            <a:off x="4043966" y="1982072"/>
            <a:ext cx="4037665" cy="4069144"/>
          </a:xfrm>
          <a:prstGeom prst="rect">
            <a:avLst/>
          </a:prstGeom>
          <a:noFill/>
          <a:ln>
            <a:noFill/>
          </a:ln>
        </p:spPr>
      </p:pic>
      <p:sp>
        <p:nvSpPr>
          <p:cNvPr id="3" name="Marcador de número de diapositiva 2">
            <a:extLst>
              <a:ext uri="{FF2B5EF4-FFF2-40B4-BE49-F238E27FC236}">
                <a16:creationId xmlns:a16="http://schemas.microsoft.com/office/drawing/2014/main" id="{3B51C214-5387-4C1D-8CE9-9D983A2473F1}"/>
              </a:ext>
            </a:extLst>
          </p:cNvPr>
          <p:cNvSpPr>
            <a:spLocks noGrp="1"/>
          </p:cNvSpPr>
          <p:nvPr>
            <p:ph type="sldNum" sz="quarter" idx="12"/>
          </p:nvPr>
        </p:nvSpPr>
        <p:spPr/>
        <p:txBody>
          <a:bodyPr/>
          <a:lstStyle/>
          <a:p>
            <a:fld id="{3459AB77-D692-4FFB-BF65-704017B26582}" type="slidenum">
              <a:rPr lang="es-MX" smtClean="0"/>
              <a:pPr/>
              <a:t>27</a:t>
            </a:fld>
            <a:endParaRPr lang="es-MX"/>
          </a:p>
        </p:txBody>
      </p:sp>
    </p:spTree>
    <p:extLst>
      <p:ext uri="{BB962C8B-B14F-4D97-AF65-F5344CB8AC3E}">
        <p14:creationId xmlns:p14="http://schemas.microsoft.com/office/powerpoint/2010/main" val="3568912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3141663"/>
            <a:ext cx="7772400" cy="1362075"/>
          </a:xfrm>
        </p:spPr>
        <p:txBody>
          <a:bodyPr>
            <a:normAutofit fontScale="90000"/>
          </a:bodyPr>
          <a:lstStyle/>
          <a:p>
            <a:pPr algn="ctr"/>
            <a:r>
              <a:rPr lang="es-ES" dirty="0">
                <a:latin typeface="Comic Sans MS" pitchFamily="66" charset="0"/>
              </a:rPr>
              <a:t>2) Capacidad de unión a las proteínas</a:t>
            </a:r>
            <a:br>
              <a:rPr lang="es-ES" dirty="0">
                <a:latin typeface="Comic Sans MS" pitchFamily="66" charset="0"/>
              </a:rPr>
            </a:br>
            <a:endParaRPr lang="es-ES" dirty="0">
              <a:latin typeface="Comic Sans MS" pitchFamily="66" charset="0"/>
            </a:endParaRPr>
          </a:p>
        </p:txBody>
      </p:sp>
      <p:sp>
        <p:nvSpPr>
          <p:cNvPr id="5" name="4 Marcador de texto"/>
          <p:cNvSpPr>
            <a:spLocks noGrp="1"/>
          </p:cNvSpPr>
          <p:nvPr>
            <p:ph type="body" idx="4294967295"/>
          </p:nvPr>
        </p:nvSpPr>
        <p:spPr>
          <a:xfrm>
            <a:off x="305780" y="764704"/>
            <a:ext cx="8532440" cy="2378075"/>
          </a:xfrm>
        </p:spPr>
        <p:txBody>
          <a:bodyPr>
            <a:noAutofit/>
          </a:bodyPr>
          <a:lstStyle/>
          <a:p>
            <a:pPr algn="just"/>
            <a:r>
              <a:rPr lang="es-ES" sz="2400" dirty="0">
                <a:solidFill>
                  <a:schemeClr val="tx1"/>
                </a:solidFill>
                <a:latin typeface="Comic Sans MS" pitchFamily="66" charset="0"/>
              </a:rPr>
              <a:t>Su particular combinación de tamaño y carga le permite formar complejos con 6-8 átomos de oxígeno. </a:t>
            </a:r>
            <a:r>
              <a:rPr lang="es-ES" sz="2400">
                <a:solidFill>
                  <a:schemeClr val="tx1"/>
                </a:solidFill>
                <a:latin typeface="Comic Sans MS" pitchFamily="66" charset="0"/>
              </a:rPr>
              <a:t>La </a:t>
            </a:r>
            <a:r>
              <a:rPr lang="es-ES" sz="2400" dirty="0">
                <a:solidFill>
                  <a:schemeClr val="tx1"/>
                </a:solidFill>
                <a:latin typeface="Comic Sans MS" pitchFamily="66" charset="0"/>
              </a:rPr>
              <a:t>versatilidad, en cuanto a la longitud y ángulos de enlace de estos complejos, le faculta para adaptarse a cavidades de unión con formas irregulares.</a:t>
            </a:r>
          </a:p>
        </p:txBody>
      </p:sp>
      <p:sp>
        <p:nvSpPr>
          <p:cNvPr id="3" name="2 Marcador de número de diapositiva"/>
          <p:cNvSpPr>
            <a:spLocks noGrp="1"/>
          </p:cNvSpPr>
          <p:nvPr>
            <p:ph type="sldNum" sz="quarter" idx="12"/>
          </p:nvPr>
        </p:nvSpPr>
        <p:spPr/>
        <p:txBody>
          <a:bodyPr/>
          <a:lstStyle/>
          <a:p>
            <a:fld id="{3459AB77-D692-4FFB-BF65-704017B26582}" type="slidenum">
              <a:rPr lang="es-MX" smtClean="0"/>
              <a:pPr/>
              <a:t>28</a:t>
            </a:fld>
            <a:endParaRPr lang="es-MX"/>
          </a:p>
        </p:txBody>
      </p:sp>
    </p:spTree>
    <p:extLst>
      <p:ext uri="{BB962C8B-B14F-4D97-AF65-F5344CB8AC3E}">
        <p14:creationId xmlns:p14="http://schemas.microsoft.com/office/powerpoint/2010/main" val="422456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28662" y="428604"/>
          <a:ext cx="7429552" cy="5969048"/>
        </p:xfrm>
        <a:graphic>
          <a:graphicData uri="http://schemas.openxmlformats.org/drawingml/2006/table">
            <a:tbl>
              <a:tblPr firstRow="1" bandRow="1">
                <a:tableStyleId>{5C22544A-7EE6-4342-B048-85BDC9FD1C3A}</a:tableStyleId>
              </a:tblPr>
              <a:tblGrid>
                <a:gridCol w="3714776">
                  <a:extLst>
                    <a:ext uri="{9D8B030D-6E8A-4147-A177-3AD203B41FA5}">
                      <a16:colId xmlns:a16="http://schemas.microsoft.com/office/drawing/2014/main" val="20000"/>
                    </a:ext>
                  </a:extLst>
                </a:gridCol>
                <a:gridCol w="3714776">
                  <a:extLst>
                    <a:ext uri="{9D8B030D-6E8A-4147-A177-3AD203B41FA5}">
                      <a16:colId xmlns:a16="http://schemas.microsoft.com/office/drawing/2014/main" val="20001"/>
                    </a:ext>
                  </a:extLst>
                </a:gridCol>
              </a:tblGrid>
              <a:tr h="791836">
                <a:tc>
                  <a:txBody>
                    <a:bodyPr/>
                    <a:lstStyle/>
                    <a:p>
                      <a:pPr algn="ctr"/>
                      <a:r>
                        <a:rPr lang="es-ES" sz="2400" dirty="0">
                          <a:latin typeface="Comic Sans MS" pitchFamily="66" charset="0"/>
                        </a:rPr>
                        <a:t>Sitios de enlace</a:t>
                      </a:r>
                      <a:r>
                        <a:rPr lang="es-ES" sz="2400" baseline="0" dirty="0">
                          <a:latin typeface="Comic Sans MS" pitchFamily="66" charset="0"/>
                        </a:rPr>
                        <a:t> entre el calcio y algunas proteínas</a:t>
                      </a:r>
                      <a:endParaRPr lang="es-ES" sz="2400" dirty="0">
                        <a:latin typeface="Comic Sans MS" pitchFamily="66" charset="0"/>
                      </a:endParaRPr>
                    </a:p>
                  </a:txBody>
                  <a:tcPr/>
                </a:tc>
                <a:tc>
                  <a:txBody>
                    <a:bodyPr/>
                    <a:lstStyle/>
                    <a:p>
                      <a:pPr algn="ctr"/>
                      <a:r>
                        <a:rPr lang="es-ES" sz="2400" dirty="0">
                          <a:latin typeface="Comic Sans MS" pitchFamily="66" charset="0"/>
                        </a:rPr>
                        <a:t>Ejemplos</a:t>
                      </a:r>
                    </a:p>
                  </a:txBody>
                  <a:tcPr/>
                </a:tc>
                <a:extLst>
                  <a:ext uri="{0D108BD9-81ED-4DB2-BD59-A6C34878D82A}">
                    <a16:rowId xmlns:a16="http://schemas.microsoft.com/office/drawing/2014/main" val="10000"/>
                  </a:ext>
                </a:extLst>
              </a:tr>
              <a:tr h="796721">
                <a:tc rowSpan="3">
                  <a:txBody>
                    <a:bodyPr/>
                    <a:lstStyle/>
                    <a:p>
                      <a:pPr algn="ctr"/>
                      <a:endParaRPr lang="es-ES" sz="2400" dirty="0">
                        <a:latin typeface="Comic Sans MS" pitchFamily="66" charset="0"/>
                      </a:endParaRPr>
                    </a:p>
                    <a:p>
                      <a:pPr algn="ctr"/>
                      <a:endParaRPr lang="es-ES" sz="2400" dirty="0">
                        <a:latin typeface="Comic Sans MS" pitchFamily="66" charset="0"/>
                      </a:endParaRPr>
                    </a:p>
                    <a:p>
                      <a:pPr algn="ctr"/>
                      <a:endParaRPr lang="es-ES" sz="2400" dirty="0">
                        <a:latin typeface="Comic Sans MS" pitchFamily="66" charset="0"/>
                      </a:endParaRPr>
                    </a:p>
                    <a:p>
                      <a:pPr algn="ctr"/>
                      <a:r>
                        <a:rPr lang="es-ES" sz="2400" dirty="0">
                          <a:latin typeface="Comic Sans MS" pitchFamily="66" charset="0"/>
                        </a:rPr>
                        <a:t>Extracelulares</a:t>
                      </a:r>
                    </a:p>
                  </a:txBody>
                  <a:tcPr/>
                </a:tc>
                <a:tc>
                  <a:txBody>
                    <a:bodyPr/>
                    <a:lstStyle/>
                    <a:p>
                      <a:r>
                        <a:rPr lang="es-ES" sz="2400" dirty="0" err="1">
                          <a:latin typeface="Comic Sans MS" pitchFamily="66" charset="0"/>
                        </a:rPr>
                        <a:t>Fosfolipasa</a:t>
                      </a:r>
                      <a:r>
                        <a:rPr lang="es-ES" sz="2400" dirty="0">
                          <a:latin typeface="Comic Sans MS" pitchFamily="66" charset="0"/>
                        </a:rPr>
                        <a:t> A2</a:t>
                      </a:r>
                    </a:p>
                  </a:txBody>
                  <a:tcPr/>
                </a:tc>
                <a:extLst>
                  <a:ext uri="{0D108BD9-81ED-4DB2-BD59-A6C34878D82A}">
                    <a16:rowId xmlns:a16="http://schemas.microsoft.com/office/drawing/2014/main" val="10001"/>
                  </a:ext>
                </a:extLst>
              </a:tr>
              <a:tr h="796722">
                <a:tc vMerge="1">
                  <a:txBody>
                    <a:bodyPr/>
                    <a:lstStyle/>
                    <a:p>
                      <a:endParaRPr lang="es-ES"/>
                    </a:p>
                  </a:txBody>
                  <a:tcPr/>
                </a:tc>
                <a:tc>
                  <a:txBody>
                    <a:bodyPr/>
                    <a:lstStyle/>
                    <a:p>
                      <a:r>
                        <a:rPr lang="es-ES" sz="2400" dirty="0">
                          <a:latin typeface="Comic Sans MS" pitchFamily="66" charset="0"/>
                        </a:rPr>
                        <a:t>Tripsina</a:t>
                      </a:r>
                    </a:p>
                  </a:txBody>
                  <a:tcPr/>
                </a:tc>
                <a:extLst>
                  <a:ext uri="{0D108BD9-81ED-4DB2-BD59-A6C34878D82A}">
                    <a16:rowId xmlns:a16="http://schemas.microsoft.com/office/drawing/2014/main" val="10002"/>
                  </a:ext>
                </a:extLst>
              </a:tr>
              <a:tr h="796721">
                <a:tc vMerge="1">
                  <a:txBody>
                    <a:bodyPr/>
                    <a:lstStyle/>
                    <a:p>
                      <a:endParaRPr lang="es-ES"/>
                    </a:p>
                  </a:txBody>
                  <a:tcPr/>
                </a:tc>
                <a:tc>
                  <a:txBody>
                    <a:bodyPr/>
                    <a:lstStyle/>
                    <a:p>
                      <a:r>
                        <a:rPr lang="es-ES" sz="2400" dirty="0" err="1">
                          <a:latin typeface="Comic Sans MS" pitchFamily="66" charset="0"/>
                        </a:rPr>
                        <a:t>Termolisina</a:t>
                      </a:r>
                      <a:endParaRPr lang="es-ES" sz="2400" dirty="0">
                        <a:latin typeface="Comic Sans MS" pitchFamily="66" charset="0"/>
                      </a:endParaRPr>
                    </a:p>
                  </a:txBody>
                  <a:tcPr/>
                </a:tc>
                <a:extLst>
                  <a:ext uri="{0D108BD9-81ED-4DB2-BD59-A6C34878D82A}">
                    <a16:rowId xmlns:a16="http://schemas.microsoft.com/office/drawing/2014/main" val="10003"/>
                  </a:ext>
                </a:extLst>
              </a:tr>
              <a:tr h="796721">
                <a:tc rowSpan="3">
                  <a:txBody>
                    <a:bodyPr/>
                    <a:lstStyle/>
                    <a:p>
                      <a:pPr algn="ctr"/>
                      <a:endParaRPr lang="es-ES" sz="2400" dirty="0">
                        <a:latin typeface="Comic Sans MS" pitchFamily="66" charset="0"/>
                      </a:endParaRPr>
                    </a:p>
                    <a:p>
                      <a:pPr algn="ctr"/>
                      <a:endParaRPr lang="es-ES" sz="2400" dirty="0">
                        <a:latin typeface="Comic Sans MS" pitchFamily="66" charset="0"/>
                      </a:endParaRPr>
                    </a:p>
                    <a:p>
                      <a:pPr algn="ctr"/>
                      <a:r>
                        <a:rPr lang="es-ES" sz="2400" dirty="0">
                          <a:latin typeface="Comic Sans MS" pitchFamily="66" charset="0"/>
                        </a:rPr>
                        <a:t>Intracelulares</a:t>
                      </a:r>
                    </a:p>
                  </a:txBody>
                  <a:tcPr/>
                </a:tc>
                <a:tc>
                  <a:txBody>
                    <a:bodyPr/>
                    <a:lstStyle/>
                    <a:p>
                      <a:r>
                        <a:rPr lang="es-ES" sz="2400" dirty="0" err="1">
                          <a:latin typeface="Comic Sans MS" pitchFamily="66" charset="0"/>
                        </a:rPr>
                        <a:t>Calmodulina</a:t>
                      </a:r>
                      <a:endParaRPr lang="es-ES" sz="2400" dirty="0">
                        <a:latin typeface="Comic Sans MS" pitchFamily="66" charset="0"/>
                      </a:endParaRPr>
                    </a:p>
                  </a:txBody>
                  <a:tcPr/>
                </a:tc>
                <a:extLst>
                  <a:ext uri="{0D108BD9-81ED-4DB2-BD59-A6C34878D82A}">
                    <a16:rowId xmlns:a16="http://schemas.microsoft.com/office/drawing/2014/main" val="10004"/>
                  </a:ext>
                </a:extLst>
              </a:tr>
              <a:tr h="796722">
                <a:tc vMerge="1">
                  <a:txBody>
                    <a:bodyPr/>
                    <a:lstStyle/>
                    <a:p>
                      <a:endParaRPr lang="es-ES"/>
                    </a:p>
                  </a:txBody>
                  <a:tcPr/>
                </a:tc>
                <a:tc>
                  <a:txBody>
                    <a:bodyPr/>
                    <a:lstStyle/>
                    <a:p>
                      <a:r>
                        <a:rPr lang="es-ES" sz="2400" dirty="0" err="1">
                          <a:latin typeface="Comic Sans MS" pitchFamily="66" charset="0"/>
                        </a:rPr>
                        <a:t>Parvalbúmina</a:t>
                      </a:r>
                      <a:endParaRPr lang="es-ES" sz="2400" dirty="0">
                        <a:latin typeface="Comic Sans MS" pitchFamily="66" charset="0"/>
                      </a:endParaRPr>
                    </a:p>
                  </a:txBody>
                  <a:tcPr/>
                </a:tc>
                <a:extLst>
                  <a:ext uri="{0D108BD9-81ED-4DB2-BD59-A6C34878D82A}">
                    <a16:rowId xmlns:a16="http://schemas.microsoft.com/office/drawing/2014/main" val="10005"/>
                  </a:ext>
                </a:extLst>
              </a:tr>
              <a:tr h="796721">
                <a:tc vMerge="1">
                  <a:txBody>
                    <a:bodyPr/>
                    <a:lstStyle/>
                    <a:p>
                      <a:endParaRPr lang="es-ES"/>
                    </a:p>
                  </a:txBody>
                  <a:tcPr/>
                </a:tc>
                <a:tc>
                  <a:txBody>
                    <a:bodyPr/>
                    <a:lstStyle/>
                    <a:p>
                      <a:r>
                        <a:rPr lang="es-ES" sz="2400" dirty="0" err="1">
                          <a:latin typeface="Comic Sans MS" pitchFamily="66" charset="0"/>
                        </a:rPr>
                        <a:t>Troponina</a:t>
                      </a:r>
                      <a:r>
                        <a:rPr lang="es-ES" sz="2400" baseline="0" dirty="0">
                          <a:latin typeface="Comic Sans MS" pitchFamily="66" charset="0"/>
                        </a:rPr>
                        <a:t> C</a:t>
                      </a:r>
                      <a:endParaRPr lang="es-ES" sz="2400" dirty="0">
                        <a:latin typeface="Comic Sans MS" pitchFamily="66" charset="0"/>
                      </a:endParaRPr>
                    </a:p>
                  </a:txBody>
                  <a:tcPr/>
                </a:tc>
                <a:extLst>
                  <a:ext uri="{0D108BD9-81ED-4DB2-BD59-A6C34878D82A}">
                    <a16:rowId xmlns:a16="http://schemas.microsoft.com/office/drawing/2014/main" val="10006"/>
                  </a:ext>
                </a:extLst>
              </a:tr>
            </a:tbl>
          </a:graphicData>
        </a:graphic>
      </p:graphicFrame>
      <p:sp>
        <p:nvSpPr>
          <p:cNvPr id="3" name="2 Marcador de número de diapositiva"/>
          <p:cNvSpPr>
            <a:spLocks noGrp="1"/>
          </p:cNvSpPr>
          <p:nvPr>
            <p:ph type="sldNum" sz="quarter" idx="12"/>
          </p:nvPr>
        </p:nvSpPr>
        <p:spPr/>
        <p:txBody>
          <a:bodyPr/>
          <a:lstStyle/>
          <a:p>
            <a:fld id="{3459AB77-D692-4FFB-BF65-704017B26582}" type="slidenum">
              <a:rPr lang="es-MX" smtClean="0"/>
              <a:pPr/>
              <a:t>29</a:t>
            </a:fld>
            <a:endParaRPr lang="es-MX"/>
          </a:p>
        </p:txBody>
      </p:sp>
    </p:spTree>
    <p:extLst>
      <p:ext uri="{BB962C8B-B14F-4D97-AF65-F5344CB8AC3E}">
        <p14:creationId xmlns:p14="http://schemas.microsoft.com/office/powerpoint/2010/main" val="191209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Comic Sans MS" pitchFamily="66" charset="0"/>
              </a:rPr>
              <a:t>Ca</a:t>
            </a:r>
            <a:r>
              <a:rPr lang="es-MX" baseline="30000" dirty="0">
                <a:latin typeface="Comic Sans MS" pitchFamily="66" charset="0"/>
              </a:rPr>
              <a:t>2+</a:t>
            </a:r>
          </a:p>
        </p:txBody>
      </p:sp>
      <p:sp>
        <p:nvSpPr>
          <p:cNvPr id="3" name="2 Marcador de contenido"/>
          <p:cNvSpPr>
            <a:spLocks noGrp="1"/>
          </p:cNvSpPr>
          <p:nvPr>
            <p:ph idx="1"/>
          </p:nvPr>
        </p:nvSpPr>
        <p:spPr>
          <a:xfrm>
            <a:off x="457200" y="1600200"/>
            <a:ext cx="8291264" cy="4525963"/>
          </a:xfrm>
        </p:spPr>
        <p:txBody>
          <a:bodyPr>
            <a:normAutofit/>
          </a:bodyPr>
          <a:lstStyle/>
          <a:p>
            <a:endParaRPr lang="es-MX" dirty="0">
              <a:latin typeface="Comic Sans MS" pitchFamily="66" charset="0"/>
            </a:endParaRPr>
          </a:p>
          <a:p>
            <a:endParaRPr lang="es-MX" dirty="0">
              <a:latin typeface="Comic Sans MS" pitchFamily="66" charset="0"/>
            </a:endParaRPr>
          </a:p>
          <a:p>
            <a:endParaRPr lang="es-MX" dirty="0">
              <a:latin typeface="Comic Sans MS" pitchFamily="66" charset="0"/>
            </a:endParaRPr>
          </a:p>
          <a:p>
            <a:endParaRPr lang="es-MX" dirty="0">
              <a:latin typeface="Comic Sans MS" pitchFamily="66" charset="0"/>
            </a:endParaRPr>
          </a:p>
          <a:p>
            <a:pPr algn="just"/>
            <a:r>
              <a:rPr lang="es-MX" dirty="0">
                <a:latin typeface="Comic Sans MS" pitchFamily="66" charset="0"/>
              </a:rPr>
              <a:t>Debido a su carga positiva doble y a su gran tamaño, el Ca</a:t>
            </a:r>
            <a:r>
              <a:rPr lang="es-MX" baseline="30000" dirty="0">
                <a:latin typeface="Comic Sans MS" pitchFamily="66" charset="0"/>
              </a:rPr>
              <a:t>2+</a:t>
            </a:r>
            <a:r>
              <a:rPr lang="es-MX" dirty="0">
                <a:latin typeface="Comic Sans MS" pitchFamily="66" charset="0"/>
              </a:rPr>
              <a:t> precipitará con todos los aniones de carga elevada presentes en el medio biológico, como SO</a:t>
            </a:r>
            <a:r>
              <a:rPr lang="es-MX" baseline="-25000" dirty="0">
                <a:latin typeface="Comic Sans MS" pitchFamily="66" charset="0"/>
              </a:rPr>
              <a:t>4</a:t>
            </a:r>
            <a:r>
              <a:rPr lang="es-MX" baseline="30000" dirty="0">
                <a:latin typeface="Comic Sans MS" pitchFamily="66" charset="0"/>
              </a:rPr>
              <a:t>2-</a:t>
            </a:r>
            <a:r>
              <a:rPr lang="es-MX" dirty="0">
                <a:latin typeface="Comic Sans MS" pitchFamily="66" charset="0"/>
                <a:cs typeface="Aharoni"/>
              </a:rPr>
              <a:t>, CO</a:t>
            </a:r>
            <a:r>
              <a:rPr lang="es-MX" baseline="-25000" dirty="0">
                <a:latin typeface="Comic Sans MS" pitchFamily="66" charset="0"/>
                <a:cs typeface="Aharoni"/>
              </a:rPr>
              <a:t>3</a:t>
            </a:r>
            <a:r>
              <a:rPr lang="es-MX" baseline="30000" dirty="0">
                <a:latin typeface="Comic Sans MS" pitchFamily="66" charset="0"/>
              </a:rPr>
              <a:t>2-</a:t>
            </a:r>
            <a:r>
              <a:rPr lang="es-MX" dirty="0">
                <a:latin typeface="Comic Sans MS" pitchFamily="66" charset="0"/>
                <a:cs typeface="Aharoni"/>
              </a:rPr>
              <a:t>, y HPO</a:t>
            </a:r>
            <a:r>
              <a:rPr lang="es-MX" baseline="-25000" dirty="0">
                <a:latin typeface="Comic Sans MS" pitchFamily="66" charset="0"/>
                <a:cs typeface="Aharoni"/>
              </a:rPr>
              <a:t>4</a:t>
            </a:r>
            <a:r>
              <a:rPr lang="es-MX" baseline="30000" dirty="0">
                <a:latin typeface="Comic Sans MS" pitchFamily="66" charset="0"/>
                <a:cs typeface="Aharoni"/>
              </a:rPr>
              <a:t>-</a:t>
            </a:r>
            <a:r>
              <a:rPr lang="es-MX" dirty="0">
                <a:latin typeface="Comic Sans MS" pitchFamily="66" charset="0"/>
                <a:cs typeface="Aharoni"/>
              </a:rPr>
              <a:t>,  o los aniones orgánicos </a:t>
            </a:r>
            <a:r>
              <a:rPr lang="es-MX" dirty="0" err="1">
                <a:latin typeface="Comic Sans MS" pitchFamily="66" charset="0"/>
                <a:cs typeface="Aharoni"/>
              </a:rPr>
              <a:t>dicarboxilados</a:t>
            </a:r>
            <a:r>
              <a:rPr lang="es-MX" dirty="0">
                <a:latin typeface="Comic Sans MS" pitchFamily="66" charset="0"/>
                <a:cs typeface="Aharoni"/>
              </a:rPr>
              <a:t>, como el oxalato.</a:t>
            </a:r>
            <a:endParaRPr lang="es-MX" dirty="0">
              <a:latin typeface="Comic Sans MS"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1857356" y="1219188"/>
            <a:ext cx="6012688" cy="192406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3459AB77-D692-4FFB-BF65-704017B26582}" type="slidenum">
              <a:rPr lang="es-MX" smtClean="0"/>
              <a:pPr/>
              <a:t>3</a:t>
            </a:fld>
            <a:endParaRPr lang="es-MX"/>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Comic Sans MS" pitchFamily="66" charset="0"/>
              </a:rPr>
              <a:t>Proteínas intracelulares</a:t>
            </a:r>
          </a:p>
        </p:txBody>
      </p:sp>
      <p:sp>
        <p:nvSpPr>
          <p:cNvPr id="3" name="2 Marcador de contenido"/>
          <p:cNvSpPr>
            <a:spLocks noGrp="1"/>
          </p:cNvSpPr>
          <p:nvPr>
            <p:ph idx="1"/>
          </p:nvPr>
        </p:nvSpPr>
        <p:spPr>
          <a:xfrm>
            <a:off x="457200" y="2332061"/>
            <a:ext cx="8229600" cy="4525963"/>
          </a:xfrm>
        </p:spPr>
        <p:txBody>
          <a:bodyPr/>
          <a:lstStyle/>
          <a:p>
            <a:pPr algn="just"/>
            <a:r>
              <a:rPr lang="es-ES" dirty="0">
                <a:latin typeface="Comic Sans MS" pitchFamily="66" charset="0"/>
              </a:rPr>
              <a:t>Las proteínas capaces de unir Ca</a:t>
            </a:r>
            <a:r>
              <a:rPr lang="es-ES" baseline="30000" dirty="0">
                <a:latin typeface="Comic Sans MS" pitchFamily="66" charset="0"/>
              </a:rPr>
              <a:t>2+</a:t>
            </a:r>
            <a:r>
              <a:rPr lang="es-ES" dirty="0">
                <a:latin typeface="Comic Sans MS" pitchFamily="66" charset="0"/>
              </a:rPr>
              <a:t> con la afinidad y especificidad necesaria para la regulación de su concentración,  en el medio intracelular, permanecen mayoritariamente a la llamada familia mano-EF.</a:t>
            </a:r>
          </a:p>
        </p:txBody>
      </p:sp>
      <p:sp>
        <p:nvSpPr>
          <p:cNvPr id="5" name="4 Marcador de número de diapositiva"/>
          <p:cNvSpPr>
            <a:spLocks noGrp="1"/>
          </p:cNvSpPr>
          <p:nvPr>
            <p:ph type="sldNum" sz="quarter" idx="12"/>
          </p:nvPr>
        </p:nvSpPr>
        <p:spPr/>
        <p:txBody>
          <a:bodyPr/>
          <a:lstStyle/>
          <a:p>
            <a:fld id="{3459AB77-D692-4FFB-BF65-704017B26582}" type="slidenum">
              <a:rPr lang="es-MX" smtClean="0"/>
              <a:pPr/>
              <a:t>30</a:t>
            </a:fld>
            <a:endParaRPr lang="es-MX"/>
          </a:p>
        </p:txBody>
      </p:sp>
    </p:spTree>
    <p:extLst>
      <p:ext uri="{BB962C8B-B14F-4D97-AF65-F5344CB8AC3E}">
        <p14:creationId xmlns:p14="http://schemas.microsoft.com/office/powerpoint/2010/main" val="4045548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Ca</a:t>
            </a:r>
            <a:r>
              <a:rPr lang="es-MX" sz="3600" baseline="30000" dirty="0"/>
              <a:t>2+</a:t>
            </a:r>
            <a:r>
              <a:rPr lang="es-MX" sz="3600" dirty="0"/>
              <a:t> y señalización celular</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 signaling: A tale for all seasons. </a:t>
            </a:r>
            <a:r>
              <a:rPr lang="en-US" sz="1200" dirty="0"/>
              <a:t>PNAS. 99(3). </a:t>
            </a:r>
            <a:r>
              <a:rPr lang="en-US" sz="1200" b="1" dirty="0"/>
              <a:t>2002.</a:t>
            </a:r>
            <a:r>
              <a:rPr lang="en-US" sz="1200" dirty="0"/>
              <a:t> 1115</a:t>
            </a:r>
            <a:endParaRPr lang="es-MX" sz="1200"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206063" y="1893195"/>
            <a:ext cx="4284892" cy="4139685"/>
          </a:xfrm>
          <a:prstGeom prst="rect">
            <a:avLst/>
          </a:prstGeom>
          <a:noFill/>
          <a:ln>
            <a:noFill/>
          </a:ln>
        </p:spPr>
      </p:pic>
      <p:sp>
        <p:nvSpPr>
          <p:cNvPr id="9" name="Marcador de contenido 2"/>
          <p:cNvSpPr txBox="1">
            <a:spLocks/>
          </p:cNvSpPr>
          <p:nvPr/>
        </p:nvSpPr>
        <p:spPr>
          <a:xfrm>
            <a:off x="5692461" y="2047740"/>
            <a:ext cx="2949261" cy="1506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Motivos estructurales definidos</a:t>
            </a:r>
          </a:p>
          <a:p>
            <a:pPr marL="0" indent="0" algn="ctr">
              <a:buNone/>
            </a:pPr>
            <a:r>
              <a:rPr lang="es-MX" sz="2000" dirty="0"/>
              <a:t>El más común es el de hélice-giro-hélice</a:t>
            </a:r>
          </a:p>
        </p:txBody>
      </p:sp>
      <p:sp>
        <p:nvSpPr>
          <p:cNvPr id="10" name="Marcador de contenido 2"/>
          <p:cNvSpPr txBox="1">
            <a:spLocks/>
          </p:cNvSpPr>
          <p:nvPr/>
        </p:nvSpPr>
        <p:spPr>
          <a:xfrm>
            <a:off x="5692461" y="3721993"/>
            <a:ext cx="2949261" cy="23310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2 hélices a 90°</a:t>
            </a:r>
          </a:p>
          <a:p>
            <a:pPr marL="0" indent="0" algn="ctr">
              <a:buNone/>
            </a:pPr>
            <a:r>
              <a:rPr lang="es-MX" sz="2000" dirty="0"/>
              <a:t>Unidas por un giro de 12 residuos que coordina al Ca</a:t>
            </a:r>
            <a:r>
              <a:rPr lang="es-MX" sz="2000" baseline="30000" dirty="0"/>
              <a:t>2+</a:t>
            </a:r>
            <a:r>
              <a:rPr lang="es-MX" sz="2000" dirty="0"/>
              <a:t> por medio de cadenas laterales y de carbonilos de 5 residuos invariables</a:t>
            </a:r>
          </a:p>
        </p:txBody>
      </p:sp>
      <p:grpSp>
        <p:nvGrpSpPr>
          <p:cNvPr id="4" name="Grupo 3"/>
          <p:cNvGrpSpPr/>
          <p:nvPr/>
        </p:nvGrpSpPr>
        <p:grpSpPr>
          <a:xfrm>
            <a:off x="1184856" y="1596980"/>
            <a:ext cx="4481848" cy="4597758"/>
            <a:chOff x="1184856" y="1596980"/>
            <a:chExt cx="4481848" cy="4597758"/>
          </a:xfrm>
        </p:grpSpPr>
        <p:sp>
          <p:nvSpPr>
            <p:cNvPr id="3" name="Rectángulo 2"/>
            <p:cNvSpPr/>
            <p:nvPr/>
          </p:nvSpPr>
          <p:spPr>
            <a:xfrm>
              <a:off x="2112135" y="1596980"/>
              <a:ext cx="3554569" cy="3477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1661375" y="4597758"/>
              <a:ext cx="3554569" cy="159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1184856" y="3078051"/>
              <a:ext cx="3554569" cy="489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Marcador de número de diapositiva 4">
            <a:extLst>
              <a:ext uri="{FF2B5EF4-FFF2-40B4-BE49-F238E27FC236}">
                <a16:creationId xmlns:a16="http://schemas.microsoft.com/office/drawing/2014/main" id="{DF6DF88F-4EA6-4105-94D5-00F738C89E49}"/>
              </a:ext>
            </a:extLst>
          </p:cNvPr>
          <p:cNvSpPr>
            <a:spLocks noGrp="1"/>
          </p:cNvSpPr>
          <p:nvPr>
            <p:ph type="sldNum" sz="quarter" idx="12"/>
          </p:nvPr>
        </p:nvSpPr>
        <p:spPr/>
        <p:txBody>
          <a:bodyPr/>
          <a:lstStyle/>
          <a:p>
            <a:fld id="{3459AB77-D692-4FFB-BF65-704017B26582}" type="slidenum">
              <a:rPr lang="es-MX" smtClean="0"/>
              <a:pPr/>
              <a:t>31</a:t>
            </a:fld>
            <a:endParaRPr lang="es-MX"/>
          </a:p>
        </p:txBody>
      </p:sp>
    </p:spTree>
    <p:extLst>
      <p:ext uri="{BB962C8B-B14F-4D97-AF65-F5344CB8AC3E}">
        <p14:creationId xmlns:p14="http://schemas.microsoft.com/office/powerpoint/2010/main" val="12090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Ca</a:t>
            </a:r>
            <a:r>
              <a:rPr lang="es-MX" sz="3600" baseline="30000" dirty="0"/>
              <a:t>2+</a:t>
            </a:r>
            <a:r>
              <a:rPr lang="es-MX" sz="3600" dirty="0"/>
              <a:t> y señalización celular</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 signaling: A tale for all seasons. </a:t>
            </a:r>
            <a:r>
              <a:rPr lang="en-US" sz="1200" dirty="0"/>
              <a:t>PNAS. 99(3). </a:t>
            </a:r>
            <a:r>
              <a:rPr lang="en-US" sz="1200" b="1" dirty="0"/>
              <a:t>2002.</a:t>
            </a:r>
            <a:r>
              <a:rPr lang="en-US" sz="1200" dirty="0"/>
              <a:t> 1115</a:t>
            </a:r>
            <a:endParaRPr lang="es-MX" sz="1200" dirty="0"/>
          </a:p>
        </p:txBody>
      </p:sp>
      <p:sp>
        <p:nvSpPr>
          <p:cNvPr id="16" name="Marcador de contenido 2"/>
          <p:cNvSpPr txBox="1">
            <a:spLocks/>
          </p:cNvSpPr>
          <p:nvPr/>
        </p:nvSpPr>
        <p:spPr>
          <a:xfrm>
            <a:off x="5859888" y="1146220"/>
            <a:ext cx="2949261" cy="425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Calmodulina</a:t>
            </a:r>
          </a:p>
        </p:txBody>
      </p:sp>
      <p:sp>
        <p:nvSpPr>
          <p:cNvPr id="17" name="Marcador de contenido 2"/>
          <p:cNvSpPr txBox="1">
            <a:spLocks/>
          </p:cNvSpPr>
          <p:nvPr/>
        </p:nvSpPr>
        <p:spPr>
          <a:xfrm>
            <a:off x="6040192" y="1712889"/>
            <a:ext cx="2949261" cy="97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2 dominios globulares con dos sitios de unión a Ca</a:t>
            </a:r>
            <a:r>
              <a:rPr lang="es-MX" sz="2000" baseline="30000" dirty="0"/>
              <a:t>2+</a:t>
            </a:r>
            <a:r>
              <a:rPr lang="es-MX" sz="2000" dirty="0"/>
              <a:t> c/u</a:t>
            </a: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206063" y="1893195"/>
            <a:ext cx="4284892" cy="4139685"/>
          </a:xfrm>
          <a:prstGeom prst="rect">
            <a:avLst/>
          </a:prstGeom>
          <a:noFill/>
          <a:ln>
            <a:noFill/>
          </a:ln>
        </p:spPr>
      </p:pic>
      <p:sp>
        <p:nvSpPr>
          <p:cNvPr id="13" name="Marcador de contenido 2"/>
          <p:cNvSpPr txBox="1">
            <a:spLocks/>
          </p:cNvSpPr>
          <p:nvPr/>
        </p:nvSpPr>
        <p:spPr>
          <a:xfrm>
            <a:off x="6065950" y="2678804"/>
            <a:ext cx="2949261" cy="14681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La unión a Ca</a:t>
            </a:r>
            <a:r>
              <a:rPr lang="es-MX" sz="2000" baseline="30000" dirty="0"/>
              <a:t>2+ </a:t>
            </a:r>
            <a:r>
              <a:rPr lang="es-MX" sz="2000" dirty="0"/>
              <a:t>provoca un primer cambio de conformación que no altera mucho la proteína: expone residuos hidrofóbicos. (Met)</a:t>
            </a:r>
          </a:p>
        </p:txBody>
      </p:sp>
      <p:sp>
        <p:nvSpPr>
          <p:cNvPr id="14" name="Marcador de contenido 2"/>
          <p:cNvSpPr txBox="1">
            <a:spLocks/>
          </p:cNvSpPr>
          <p:nvPr/>
        </p:nvSpPr>
        <p:spPr>
          <a:xfrm>
            <a:off x="5962919" y="4327299"/>
            <a:ext cx="2949261" cy="1468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Se une a la proteína blanco por medio de los residuos hidrofóbicos y cambia la conformación drásticamente.</a:t>
            </a:r>
          </a:p>
        </p:txBody>
      </p:sp>
      <p:grpSp>
        <p:nvGrpSpPr>
          <p:cNvPr id="15" name="Grupo 14"/>
          <p:cNvGrpSpPr/>
          <p:nvPr/>
        </p:nvGrpSpPr>
        <p:grpSpPr>
          <a:xfrm>
            <a:off x="1184856" y="1596980"/>
            <a:ext cx="4481848" cy="4597758"/>
            <a:chOff x="1184856" y="1596980"/>
            <a:chExt cx="4481848" cy="4597758"/>
          </a:xfrm>
        </p:grpSpPr>
        <p:sp>
          <p:nvSpPr>
            <p:cNvPr id="18" name="Rectángulo 17"/>
            <p:cNvSpPr/>
            <p:nvPr/>
          </p:nvSpPr>
          <p:spPr>
            <a:xfrm>
              <a:off x="2112135" y="1596980"/>
              <a:ext cx="3554569" cy="3477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a:off x="1661375" y="4597758"/>
              <a:ext cx="3554569" cy="159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p:nvSpPr>
          <p:spPr>
            <a:xfrm>
              <a:off x="1184856" y="3078051"/>
              <a:ext cx="3554569" cy="489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Marcador de número de diapositiva 2">
            <a:extLst>
              <a:ext uri="{FF2B5EF4-FFF2-40B4-BE49-F238E27FC236}">
                <a16:creationId xmlns:a16="http://schemas.microsoft.com/office/drawing/2014/main" id="{3C0745FC-C0E0-49CD-847F-52BD8BB84F45}"/>
              </a:ext>
            </a:extLst>
          </p:cNvPr>
          <p:cNvSpPr>
            <a:spLocks noGrp="1"/>
          </p:cNvSpPr>
          <p:nvPr>
            <p:ph type="sldNum" sz="quarter" idx="12"/>
          </p:nvPr>
        </p:nvSpPr>
        <p:spPr/>
        <p:txBody>
          <a:bodyPr/>
          <a:lstStyle/>
          <a:p>
            <a:fld id="{3459AB77-D692-4FFB-BF65-704017B26582}" type="slidenum">
              <a:rPr lang="es-MX" smtClean="0"/>
              <a:pPr/>
              <a:t>32</a:t>
            </a:fld>
            <a:endParaRPr lang="es-MX"/>
          </a:p>
        </p:txBody>
      </p:sp>
    </p:spTree>
    <p:extLst>
      <p:ext uri="{BB962C8B-B14F-4D97-AF65-F5344CB8AC3E}">
        <p14:creationId xmlns:p14="http://schemas.microsoft.com/office/powerpoint/2010/main" val="100265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Ca</a:t>
            </a:r>
            <a:r>
              <a:rPr lang="es-MX" sz="3600" baseline="30000" dirty="0"/>
              <a:t>2+</a:t>
            </a:r>
            <a:r>
              <a:rPr lang="es-MX" sz="3600" dirty="0"/>
              <a:t> y señalización celular</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 signaling: A tale for all seasons. </a:t>
            </a:r>
            <a:r>
              <a:rPr lang="en-US" sz="1200" dirty="0"/>
              <a:t>PNAS. 99(3). </a:t>
            </a:r>
            <a:r>
              <a:rPr lang="en-US" sz="1200" b="1" dirty="0"/>
              <a:t>2002.</a:t>
            </a:r>
            <a:r>
              <a:rPr lang="en-US" sz="1200" dirty="0"/>
              <a:t> 1115</a:t>
            </a:r>
            <a:endParaRPr lang="es-MX" sz="1200" dirty="0"/>
          </a:p>
        </p:txBody>
      </p:sp>
      <p:sp>
        <p:nvSpPr>
          <p:cNvPr id="7" name="Marcador de contenido 2"/>
          <p:cNvSpPr txBox="1">
            <a:spLocks/>
          </p:cNvSpPr>
          <p:nvPr/>
        </p:nvSpPr>
        <p:spPr>
          <a:xfrm>
            <a:off x="5074276" y="1828800"/>
            <a:ext cx="3889420"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Dos proteínas blanco:</a:t>
            </a: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206063" y="1893195"/>
            <a:ext cx="4284892" cy="4139685"/>
          </a:xfrm>
          <a:prstGeom prst="rect">
            <a:avLst/>
          </a:prstGeom>
          <a:noFill/>
          <a:ln>
            <a:noFill/>
          </a:ln>
        </p:spPr>
      </p:pic>
      <p:sp>
        <p:nvSpPr>
          <p:cNvPr id="10" name="Marcador de contenido 2"/>
          <p:cNvSpPr txBox="1">
            <a:spLocks/>
          </p:cNvSpPr>
          <p:nvPr/>
        </p:nvSpPr>
        <p:spPr>
          <a:xfrm>
            <a:off x="5859888" y="1146220"/>
            <a:ext cx="2949261" cy="425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Calmodulina</a:t>
            </a:r>
          </a:p>
        </p:txBody>
      </p:sp>
      <p:sp>
        <p:nvSpPr>
          <p:cNvPr id="12" name="Marcador de contenido 2"/>
          <p:cNvSpPr txBox="1">
            <a:spLocks/>
          </p:cNvSpPr>
          <p:nvPr/>
        </p:nvSpPr>
        <p:spPr>
          <a:xfrm>
            <a:off x="5164427" y="2627289"/>
            <a:ext cx="3734874" cy="13522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Cinasas dependientes de calmodulina (cinasas </a:t>
            </a:r>
            <a:r>
              <a:rPr lang="es-MX" sz="2000" dirty="0" err="1"/>
              <a:t>CaM</a:t>
            </a:r>
            <a:r>
              <a:rPr lang="es-MX" sz="2000" dirty="0"/>
              <a:t>): fosforilan distintas enzimas que regulan el metabolismo, permeabilidad iónica y síntesis de </a:t>
            </a:r>
            <a:r>
              <a:rPr lang="es-MX" sz="2000" dirty="0" err="1"/>
              <a:t>neutotransmisores</a:t>
            </a:r>
            <a:endParaRPr lang="es-MX" sz="2000" dirty="0"/>
          </a:p>
        </p:txBody>
      </p:sp>
      <p:sp>
        <p:nvSpPr>
          <p:cNvPr id="13" name="Marcador de contenido 2"/>
          <p:cNvSpPr txBox="1">
            <a:spLocks/>
          </p:cNvSpPr>
          <p:nvPr/>
        </p:nvSpPr>
        <p:spPr>
          <a:xfrm>
            <a:off x="5177306" y="4327301"/>
            <a:ext cx="3734874" cy="1352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Bomba de Ca</a:t>
            </a:r>
            <a:r>
              <a:rPr lang="es-MX" sz="2000" baseline="30000" dirty="0"/>
              <a:t>2+</a:t>
            </a:r>
            <a:r>
              <a:rPr lang="es-MX" sz="2000" dirty="0"/>
              <a:t>: Activa la ATPasa de calcio para disminuir los niveles de Ca</a:t>
            </a:r>
            <a:r>
              <a:rPr lang="es-MX" sz="2000" baseline="30000" dirty="0"/>
              <a:t>2+ </a:t>
            </a:r>
            <a:r>
              <a:rPr lang="es-MX" sz="2000" dirty="0"/>
              <a:t>intracelular.</a:t>
            </a:r>
          </a:p>
        </p:txBody>
      </p:sp>
      <p:sp>
        <p:nvSpPr>
          <p:cNvPr id="3" name="Marcador de número de diapositiva 2">
            <a:extLst>
              <a:ext uri="{FF2B5EF4-FFF2-40B4-BE49-F238E27FC236}">
                <a16:creationId xmlns:a16="http://schemas.microsoft.com/office/drawing/2014/main" id="{6934D68D-6D1F-4B38-BDE4-FCA7A2231519}"/>
              </a:ext>
            </a:extLst>
          </p:cNvPr>
          <p:cNvSpPr>
            <a:spLocks noGrp="1"/>
          </p:cNvSpPr>
          <p:nvPr>
            <p:ph type="sldNum" sz="quarter" idx="12"/>
          </p:nvPr>
        </p:nvSpPr>
        <p:spPr/>
        <p:txBody>
          <a:bodyPr/>
          <a:lstStyle/>
          <a:p>
            <a:fld id="{3459AB77-D692-4FFB-BF65-704017B26582}" type="slidenum">
              <a:rPr lang="es-MX" smtClean="0"/>
              <a:pPr/>
              <a:t>33</a:t>
            </a:fld>
            <a:endParaRPr lang="es-MX"/>
          </a:p>
        </p:txBody>
      </p:sp>
    </p:spTree>
    <p:extLst>
      <p:ext uri="{BB962C8B-B14F-4D97-AF65-F5344CB8AC3E}">
        <p14:creationId xmlns:p14="http://schemas.microsoft.com/office/powerpoint/2010/main" val="183333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 dirty="0" err="1">
                <a:latin typeface="Comic Sans MS" pitchFamily="66" charset="0"/>
              </a:rPr>
              <a:t>Famila</a:t>
            </a:r>
            <a:r>
              <a:rPr lang="es-ES" dirty="0">
                <a:latin typeface="Comic Sans MS" pitchFamily="66" charset="0"/>
              </a:rPr>
              <a:t> mano EF </a:t>
            </a:r>
          </a:p>
        </p:txBody>
      </p:sp>
      <p:sp>
        <p:nvSpPr>
          <p:cNvPr id="3" name="2 Marcador de contenido"/>
          <p:cNvSpPr>
            <a:spLocks noGrp="1"/>
          </p:cNvSpPr>
          <p:nvPr>
            <p:ph idx="1"/>
          </p:nvPr>
        </p:nvSpPr>
        <p:spPr>
          <a:xfrm>
            <a:off x="428596" y="857232"/>
            <a:ext cx="8229600" cy="4525963"/>
          </a:xfrm>
        </p:spPr>
        <p:txBody>
          <a:bodyPr>
            <a:noAutofit/>
          </a:bodyPr>
          <a:lstStyle/>
          <a:p>
            <a:r>
              <a:rPr lang="es-ES" sz="2800" dirty="0" err="1">
                <a:latin typeface="Comic Sans MS" pitchFamily="66" charset="0"/>
              </a:rPr>
              <a:t>Calmodulinas</a:t>
            </a:r>
            <a:endParaRPr lang="es-ES" sz="2800" dirty="0">
              <a:latin typeface="Comic Sans MS" pitchFamily="66" charset="0"/>
            </a:endParaRPr>
          </a:p>
          <a:p>
            <a:endParaRPr lang="es-ES" sz="2800" dirty="0">
              <a:latin typeface="Comic Sans MS" pitchFamily="66" charset="0"/>
            </a:endParaRPr>
          </a:p>
          <a:p>
            <a:r>
              <a:rPr lang="es-ES" sz="2800" dirty="0" err="1">
                <a:latin typeface="Comic Sans MS" pitchFamily="66" charset="0"/>
              </a:rPr>
              <a:t>Troponinas</a:t>
            </a:r>
            <a:endParaRPr lang="es-ES" sz="2800" dirty="0">
              <a:latin typeface="Comic Sans MS" pitchFamily="66" charset="0"/>
            </a:endParaRPr>
          </a:p>
          <a:p>
            <a:endParaRPr lang="es-ES" sz="2800" dirty="0">
              <a:latin typeface="Comic Sans MS" pitchFamily="66" charset="0"/>
            </a:endParaRPr>
          </a:p>
          <a:p>
            <a:r>
              <a:rPr lang="es-ES" sz="2800" dirty="0" err="1">
                <a:latin typeface="Comic Sans MS" pitchFamily="66" charset="0"/>
              </a:rPr>
              <a:t>Parvalbúminas</a:t>
            </a:r>
            <a:endParaRPr lang="es-ES" sz="2800" dirty="0">
              <a:latin typeface="Comic Sans MS" pitchFamily="66" charset="0"/>
            </a:endParaRPr>
          </a:p>
          <a:p>
            <a:endParaRPr lang="es-ES" sz="2800" dirty="0">
              <a:latin typeface="Comic Sans MS" pitchFamily="66" charset="0"/>
            </a:endParaRPr>
          </a:p>
          <a:p>
            <a:r>
              <a:rPr lang="es-ES" sz="2800" dirty="0" err="1">
                <a:latin typeface="Comic Sans MS" pitchFamily="66" charset="0"/>
              </a:rPr>
              <a:t>Calcineurinas</a:t>
            </a:r>
            <a:endParaRPr lang="es-ES" sz="2800" dirty="0">
              <a:latin typeface="Comic Sans MS" pitchFamily="66" charset="0"/>
            </a:endParaRPr>
          </a:p>
          <a:p>
            <a:endParaRPr lang="es-ES" sz="2800" dirty="0">
              <a:latin typeface="Comic Sans MS" pitchFamily="66" charset="0"/>
            </a:endParaRPr>
          </a:p>
          <a:p>
            <a:r>
              <a:rPr lang="es-ES" sz="2800" dirty="0" err="1">
                <a:latin typeface="Comic Sans MS" pitchFamily="66" charset="0"/>
              </a:rPr>
              <a:t>Anexinas</a:t>
            </a:r>
            <a:endParaRPr lang="es-ES" sz="2800" dirty="0">
              <a:latin typeface="Comic Sans MS" pitchFamily="66" charset="0"/>
            </a:endParaRPr>
          </a:p>
          <a:p>
            <a:endParaRPr lang="es-ES" sz="2800" dirty="0">
              <a:latin typeface="Comic Sans MS" pitchFamily="66" charset="0"/>
            </a:endParaRPr>
          </a:p>
          <a:p>
            <a:r>
              <a:rPr lang="es-ES" sz="2800" dirty="0" err="1">
                <a:latin typeface="Comic Sans MS" pitchFamily="66" charset="0"/>
              </a:rPr>
              <a:t>Calpaínas</a:t>
            </a:r>
            <a:endParaRPr lang="es-ES" sz="2800" dirty="0">
              <a:latin typeface="Comic Sans MS" pitchFamily="66" charset="0"/>
            </a:endParaRPr>
          </a:p>
          <a:p>
            <a:pPr>
              <a:buNone/>
            </a:pPr>
            <a:endParaRPr lang="es-ES" sz="2800" dirty="0">
              <a:latin typeface="Comic Sans MS" pitchFamily="66" charset="0"/>
            </a:endParaRPr>
          </a:p>
        </p:txBody>
      </p:sp>
      <p:graphicFrame>
        <p:nvGraphicFramePr>
          <p:cNvPr id="4" name="3 Tabla"/>
          <p:cNvGraphicFramePr>
            <a:graphicFrameLocks noGrp="1"/>
          </p:cNvGraphicFramePr>
          <p:nvPr/>
        </p:nvGraphicFramePr>
        <p:xfrm>
          <a:off x="3190876" y="1142984"/>
          <a:ext cx="5738842" cy="5120640"/>
        </p:xfrm>
        <a:graphic>
          <a:graphicData uri="http://schemas.openxmlformats.org/drawingml/2006/table">
            <a:tbl>
              <a:tblPr firstRow="1" bandRow="1">
                <a:tableStyleId>{5C22544A-7EE6-4342-B048-85BDC9FD1C3A}</a:tableStyleId>
              </a:tblPr>
              <a:tblGrid>
                <a:gridCol w="2869421">
                  <a:extLst>
                    <a:ext uri="{9D8B030D-6E8A-4147-A177-3AD203B41FA5}">
                      <a16:colId xmlns:a16="http://schemas.microsoft.com/office/drawing/2014/main" val="20000"/>
                    </a:ext>
                  </a:extLst>
                </a:gridCol>
                <a:gridCol w="2869421">
                  <a:extLst>
                    <a:ext uri="{9D8B030D-6E8A-4147-A177-3AD203B41FA5}">
                      <a16:colId xmlns:a16="http://schemas.microsoft.com/office/drawing/2014/main" val="20001"/>
                    </a:ext>
                  </a:extLst>
                </a:gridCol>
              </a:tblGrid>
              <a:tr h="357190">
                <a:tc>
                  <a:txBody>
                    <a:bodyPr/>
                    <a:lstStyle/>
                    <a:p>
                      <a:pPr algn="ctr"/>
                      <a:r>
                        <a:rPr lang="es-ES" dirty="0">
                          <a:latin typeface="Comic Sans MS" pitchFamily="66" charset="0"/>
                        </a:rPr>
                        <a:t>Mano EF</a:t>
                      </a:r>
                    </a:p>
                  </a:txBody>
                  <a:tcPr/>
                </a:tc>
                <a:tc>
                  <a:txBody>
                    <a:bodyPr/>
                    <a:lstStyle/>
                    <a:p>
                      <a:pPr algn="ctr"/>
                      <a:r>
                        <a:rPr lang="es-ES" dirty="0">
                          <a:latin typeface="Comic Sans MS" pitchFamily="66" charset="0"/>
                        </a:rPr>
                        <a:t>Representación</a:t>
                      </a:r>
                    </a:p>
                  </a:txBody>
                  <a:tcPr/>
                </a:tc>
                <a:extLst>
                  <a:ext uri="{0D108BD9-81ED-4DB2-BD59-A6C34878D82A}">
                    <a16:rowId xmlns:a16="http://schemas.microsoft.com/office/drawing/2014/main" val="10000"/>
                  </a:ext>
                </a:extLst>
              </a:tr>
              <a:tr h="4651352">
                <a:tc>
                  <a:txBody>
                    <a:bodyPr/>
                    <a:lstStyle/>
                    <a:p>
                      <a:pPr algn="just">
                        <a:buFont typeface="Arial" pitchFamily="34" charset="0"/>
                        <a:buChar char="•"/>
                      </a:pPr>
                      <a:r>
                        <a:rPr lang="es-ES" dirty="0">
                          <a:latin typeface="Comic Sans MS" pitchFamily="66" charset="0"/>
                        </a:rPr>
                        <a:t>Dominio: hélice-bucle-hélice.</a:t>
                      </a:r>
                    </a:p>
                    <a:p>
                      <a:pPr algn="just">
                        <a:buFont typeface="Arial" pitchFamily="34" charset="0"/>
                        <a:buChar char="•"/>
                      </a:pPr>
                      <a:endParaRPr lang="es-ES" dirty="0">
                        <a:latin typeface="Comic Sans MS" pitchFamily="66" charset="0"/>
                      </a:endParaRPr>
                    </a:p>
                    <a:p>
                      <a:pPr algn="just">
                        <a:buFont typeface="Arial" pitchFamily="34" charset="0"/>
                        <a:buChar char="•"/>
                      </a:pPr>
                      <a:r>
                        <a:rPr lang="es-ES" dirty="0">
                          <a:latin typeface="Comic Sans MS" pitchFamily="66" charset="0"/>
                        </a:rPr>
                        <a:t>Las</a:t>
                      </a:r>
                      <a:r>
                        <a:rPr lang="es-ES" baseline="0" dirty="0">
                          <a:latin typeface="Comic Sans MS" pitchFamily="66" charset="0"/>
                        </a:rPr>
                        <a:t> hélices son </a:t>
                      </a:r>
                      <a:r>
                        <a:rPr lang="es-ES" baseline="0" dirty="0">
                          <a:latin typeface="Comic Sans MS" pitchFamily="66" charset="0"/>
                          <a:sym typeface="Symbol"/>
                        </a:rPr>
                        <a:t></a:t>
                      </a:r>
                      <a:r>
                        <a:rPr lang="es-ES" baseline="0" dirty="0">
                          <a:latin typeface="Comic Sans MS" pitchFamily="66" charset="0"/>
                        </a:rPr>
                        <a:t>.</a:t>
                      </a:r>
                    </a:p>
                    <a:p>
                      <a:pPr algn="just">
                        <a:buFont typeface="Arial" pitchFamily="34" charset="0"/>
                        <a:buChar char="•"/>
                      </a:pPr>
                      <a:endParaRPr lang="es-ES" baseline="0" dirty="0">
                        <a:latin typeface="Comic Sans MS" pitchFamily="66" charset="0"/>
                      </a:endParaRPr>
                    </a:p>
                    <a:p>
                      <a:pPr algn="just">
                        <a:buFont typeface="Arial" pitchFamily="34" charset="0"/>
                        <a:buChar char="•"/>
                      </a:pPr>
                      <a:r>
                        <a:rPr lang="es-ES" baseline="0" dirty="0">
                          <a:latin typeface="Comic Sans MS" pitchFamily="66" charset="0"/>
                        </a:rPr>
                        <a:t>El bucle se conforma por 10-12 aminoácidos.</a:t>
                      </a:r>
                    </a:p>
                    <a:p>
                      <a:pPr algn="just">
                        <a:buFont typeface="Arial" pitchFamily="34" charset="0"/>
                        <a:buChar char="•"/>
                      </a:pPr>
                      <a:endParaRPr lang="es-ES" baseline="0" dirty="0">
                        <a:latin typeface="Comic Sans MS" pitchFamily="66" charset="0"/>
                      </a:endParaRPr>
                    </a:p>
                    <a:p>
                      <a:pPr algn="just">
                        <a:buFont typeface="Arial" pitchFamily="34" charset="0"/>
                        <a:buChar char="•"/>
                      </a:pPr>
                      <a:r>
                        <a:rPr lang="es-ES" baseline="0" dirty="0">
                          <a:latin typeface="Comic Sans MS" pitchFamily="66" charset="0"/>
                        </a:rPr>
                        <a:t>En todas estas proteínas, el calcio tiene  un número de coordinación siete.</a:t>
                      </a:r>
                    </a:p>
                    <a:p>
                      <a:pPr algn="just">
                        <a:buFont typeface="Arial" pitchFamily="34" charset="0"/>
                        <a:buChar char="•"/>
                      </a:pPr>
                      <a:endParaRPr lang="es-ES" baseline="0" dirty="0">
                        <a:latin typeface="Comic Sans MS" pitchFamily="66" charset="0"/>
                      </a:endParaRPr>
                    </a:p>
                    <a:p>
                      <a:pPr algn="just">
                        <a:buFont typeface="Arial" pitchFamily="34" charset="0"/>
                        <a:buChar char="•"/>
                      </a:pPr>
                      <a:r>
                        <a:rPr lang="es-ES" baseline="0" dirty="0">
                          <a:latin typeface="Comic Sans MS" pitchFamily="66" charset="0"/>
                        </a:rPr>
                        <a:t>Unido a seis oxígenos provenientes de la proteína y a un  oxígeno del agua.</a:t>
                      </a:r>
                      <a:endParaRPr lang="es-ES" dirty="0">
                        <a:latin typeface="Comic Sans MS" pitchFamily="66" charset="0"/>
                      </a:endParaRPr>
                    </a:p>
                  </a:txBody>
                  <a:tcPr/>
                </a:tc>
                <a:tc>
                  <a:txBody>
                    <a:bodyPr/>
                    <a:lstStyle/>
                    <a:p>
                      <a:pPr algn="just">
                        <a:buFont typeface="Arial" pitchFamily="34" charset="0"/>
                        <a:buChar char="•"/>
                      </a:pPr>
                      <a:endParaRPr lang="es-ES" dirty="0"/>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2" cstate="print"/>
          <a:srcRect/>
          <a:stretch>
            <a:fillRect/>
          </a:stretch>
        </p:blipFill>
        <p:spPr bwMode="auto">
          <a:xfrm>
            <a:off x="6215074" y="3571887"/>
            <a:ext cx="2428881" cy="242888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143636" y="1571612"/>
            <a:ext cx="1214441" cy="2001988"/>
          </a:xfrm>
          <a:prstGeom prst="rect">
            <a:avLst/>
          </a:prstGeom>
          <a:noFill/>
          <a:ln w="9525">
            <a:noFill/>
            <a:miter lim="800000"/>
            <a:headEnd/>
            <a:tailEnd/>
          </a:ln>
        </p:spPr>
      </p:pic>
      <p:pic>
        <p:nvPicPr>
          <p:cNvPr id="20481" name="Picture 1"/>
          <p:cNvPicPr>
            <a:picLocks noChangeAspect="1" noChangeArrowheads="1"/>
          </p:cNvPicPr>
          <p:nvPr/>
        </p:nvPicPr>
        <p:blipFill>
          <a:blip r:embed="rId4"/>
          <a:srcRect/>
          <a:stretch>
            <a:fillRect/>
          </a:stretch>
        </p:blipFill>
        <p:spPr bwMode="auto">
          <a:xfrm>
            <a:off x="7358082" y="1714488"/>
            <a:ext cx="1581150" cy="1666875"/>
          </a:xfrm>
          <a:prstGeom prst="rect">
            <a:avLst/>
          </a:prstGeom>
          <a:noFill/>
          <a:ln w="9525">
            <a:noFill/>
            <a:miter lim="800000"/>
            <a:headEnd/>
            <a:tailEnd/>
          </a:ln>
          <a:effectLst/>
        </p:spPr>
      </p:pic>
      <p:sp>
        <p:nvSpPr>
          <p:cNvPr id="6" name="5 Marcador de número de diapositiva"/>
          <p:cNvSpPr>
            <a:spLocks noGrp="1"/>
          </p:cNvSpPr>
          <p:nvPr>
            <p:ph type="sldNum" sz="quarter" idx="12"/>
          </p:nvPr>
        </p:nvSpPr>
        <p:spPr/>
        <p:txBody>
          <a:bodyPr/>
          <a:lstStyle/>
          <a:p>
            <a:fld id="{3459AB77-D692-4FFB-BF65-704017B26582}" type="slidenum">
              <a:rPr lang="es-MX" smtClean="0"/>
              <a:pPr/>
              <a:t>34</a:t>
            </a:fld>
            <a:endParaRPr lang="es-MX"/>
          </a:p>
        </p:txBody>
      </p:sp>
    </p:spTree>
    <p:extLst>
      <p:ext uri="{BB962C8B-B14F-4D97-AF65-F5344CB8AC3E}">
        <p14:creationId xmlns:p14="http://schemas.microsoft.com/office/powerpoint/2010/main" val="1736490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452462" y="220046"/>
          <a:ext cx="8334380" cy="6352226"/>
        </p:xfrm>
        <a:graphic>
          <a:graphicData uri="http://schemas.openxmlformats.org/drawingml/2006/table">
            <a:tbl>
              <a:tblPr firstRow="1" bandRow="1">
                <a:tableStyleId>{5C22544A-7EE6-4342-B048-85BDC9FD1C3A}</a:tableStyleId>
              </a:tblPr>
              <a:tblGrid>
                <a:gridCol w="4167190">
                  <a:extLst>
                    <a:ext uri="{9D8B030D-6E8A-4147-A177-3AD203B41FA5}">
                      <a16:colId xmlns:a16="http://schemas.microsoft.com/office/drawing/2014/main" val="20000"/>
                    </a:ext>
                  </a:extLst>
                </a:gridCol>
                <a:gridCol w="4167190">
                  <a:extLst>
                    <a:ext uri="{9D8B030D-6E8A-4147-A177-3AD203B41FA5}">
                      <a16:colId xmlns:a16="http://schemas.microsoft.com/office/drawing/2014/main" val="20001"/>
                    </a:ext>
                  </a:extLst>
                </a:gridCol>
              </a:tblGrid>
              <a:tr h="500066">
                <a:tc>
                  <a:txBody>
                    <a:bodyPr/>
                    <a:lstStyle/>
                    <a:p>
                      <a:r>
                        <a:rPr lang="es-ES" dirty="0" err="1">
                          <a:latin typeface="Comic Sans MS" pitchFamily="66" charset="0"/>
                        </a:rPr>
                        <a:t>Calmodulinas</a:t>
                      </a:r>
                      <a:endParaRPr lang="es-ES" dirty="0">
                        <a:latin typeface="Comic Sans MS" pitchFamily="66" charset="0"/>
                      </a:endParaRPr>
                    </a:p>
                  </a:txBody>
                  <a:tcPr/>
                </a:tc>
                <a:tc>
                  <a:txBody>
                    <a:bodyPr/>
                    <a:lstStyle/>
                    <a:p>
                      <a:r>
                        <a:rPr lang="es-ES" dirty="0">
                          <a:latin typeface="Comic Sans MS" pitchFamily="66" charset="0"/>
                        </a:rPr>
                        <a:t>PDB: 1CLL</a:t>
                      </a:r>
                    </a:p>
                  </a:txBody>
                  <a:tcPr/>
                </a:tc>
                <a:extLst>
                  <a:ext uri="{0D108BD9-81ED-4DB2-BD59-A6C34878D82A}">
                    <a16:rowId xmlns:a16="http://schemas.microsoft.com/office/drawing/2014/main" val="10000"/>
                  </a:ext>
                </a:extLst>
              </a:tr>
              <a:tr h="5589160">
                <a:tc>
                  <a:txBody>
                    <a:bodyPr/>
                    <a:lstStyle/>
                    <a:p>
                      <a:pPr algn="just">
                        <a:buFont typeface="Arial" pitchFamily="34" charset="0"/>
                        <a:buChar char="•"/>
                      </a:pPr>
                      <a:r>
                        <a:rPr lang="es-ES" dirty="0"/>
                        <a:t>Proteínas dependientes de calcio(II).</a:t>
                      </a:r>
                    </a:p>
                    <a:p>
                      <a:pPr algn="just">
                        <a:buFont typeface="Arial" pitchFamily="34" charset="0"/>
                        <a:buChar char="•"/>
                      </a:pPr>
                      <a:endParaRPr lang="es-ES" dirty="0"/>
                    </a:p>
                    <a:p>
                      <a:pPr algn="just">
                        <a:buFont typeface="Arial" pitchFamily="34" charset="0"/>
                        <a:buChar char="•"/>
                      </a:pPr>
                      <a:r>
                        <a:rPr lang="es-ES" dirty="0"/>
                        <a:t>Contiene </a:t>
                      </a:r>
                      <a:r>
                        <a:rPr lang="es-ES" baseline="0" dirty="0"/>
                        <a:t> aproximadamente 150 residuos de  aminoácidos.</a:t>
                      </a:r>
                      <a:endParaRPr lang="es-ES" dirty="0"/>
                    </a:p>
                    <a:p>
                      <a:pPr algn="just">
                        <a:buFont typeface="Arial" pitchFamily="34" charset="0"/>
                        <a:buChar char="•"/>
                      </a:pPr>
                      <a:endParaRPr lang="es-ES" dirty="0"/>
                    </a:p>
                    <a:p>
                      <a:pPr algn="just">
                        <a:buFont typeface="Arial" pitchFamily="34" charset="0"/>
                        <a:buChar char="•"/>
                      </a:pPr>
                      <a:r>
                        <a:rPr lang="es-ES" dirty="0"/>
                        <a:t>Consiste en dos dominios globulares semejantes.</a:t>
                      </a:r>
                    </a:p>
                    <a:p>
                      <a:pPr algn="just">
                        <a:buFont typeface="Arial" pitchFamily="34" charset="0"/>
                        <a:buChar char="•"/>
                      </a:pPr>
                      <a:endParaRPr lang="es-ES" dirty="0"/>
                    </a:p>
                    <a:p>
                      <a:pPr algn="just">
                        <a:buFont typeface="Arial" pitchFamily="34" charset="0"/>
                        <a:buChar char="•"/>
                      </a:pPr>
                      <a:r>
                        <a:rPr lang="es-ES" dirty="0"/>
                        <a:t>Cada lóbulo contiene dos</a:t>
                      </a:r>
                      <a:r>
                        <a:rPr lang="es-ES" baseline="0" dirty="0"/>
                        <a:t> manos EF que se estabilizan con una lámina </a:t>
                      </a:r>
                      <a:r>
                        <a:rPr lang="es-ES" baseline="0" dirty="0">
                          <a:latin typeface="Symbol" pitchFamily="18" charset="2"/>
                        </a:rPr>
                        <a:t>b</a:t>
                      </a:r>
                      <a:r>
                        <a:rPr lang="es-ES" baseline="0" dirty="0"/>
                        <a:t> </a:t>
                      </a:r>
                      <a:r>
                        <a:rPr lang="es-ES" baseline="0" dirty="0" err="1"/>
                        <a:t>antiparalela</a:t>
                      </a:r>
                      <a:r>
                        <a:rPr lang="es-ES" baseline="0" dirty="0"/>
                        <a:t> con puentes de hidrógeno e interacciones </a:t>
                      </a:r>
                      <a:r>
                        <a:rPr lang="es-ES" baseline="0" dirty="0" err="1"/>
                        <a:t>hidrofóbicas</a:t>
                      </a:r>
                      <a:r>
                        <a:rPr lang="es-ES" baseline="0" dirty="0"/>
                        <a:t>.</a:t>
                      </a:r>
                    </a:p>
                    <a:p>
                      <a:pPr algn="just">
                        <a:buFont typeface="Arial" pitchFamily="34" charset="0"/>
                        <a:buChar char="•"/>
                      </a:pPr>
                      <a:endParaRPr lang="es-ES" baseline="0" dirty="0"/>
                    </a:p>
                    <a:p>
                      <a:pPr algn="just">
                        <a:buFont typeface="Arial" pitchFamily="34" charset="0"/>
                        <a:buChar char="•"/>
                      </a:pPr>
                      <a:r>
                        <a:rPr lang="es-ES" dirty="0"/>
                        <a:t>Mecanismo (proceso</a:t>
                      </a:r>
                      <a:r>
                        <a:rPr lang="es-ES" baseline="0" dirty="0"/>
                        <a:t> de descodificación de la señal)</a:t>
                      </a:r>
                      <a:r>
                        <a:rPr lang="es-ES" dirty="0"/>
                        <a:t>:</a:t>
                      </a:r>
                    </a:p>
                    <a:p>
                      <a:pPr marL="342900" indent="-342900" algn="just">
                        <a:buFont typeface="Arial" pitchFamily="34" charset="0"/>
                        <a:buAutoNum type="alphaLcParenR"/>
                      </a:pPr>
                      <a:r>
                        <a:rPr lang="es-ES" dirty="0"/>
                        <a:t>Primer cambio: no hay cambio en las dimensiones, se abren los dos lóbulos para enlazar al ión</a:t>
                      </a:r>
                      <a:r>
                        <a:rPr lang="es-ES" baseline="0" dirty="0"/>
                        <a:t> calcio.</a:t>
                      </a:r>
                    </a:p>
                    <a:p>
                      <a:pPr marL="342900" indent="-342900" algn="just">
                        <a:buFont typeface="Arial" pitchFamily="34" charset="0"/>
                        <a:buAutoNum type="alphaLcParenR"/>
                      </a:pPr>
                      <a:r>
                        <a:rPr lang="es-ES" baseline="0" dirty="0"/>
                        <a:t>Se colapsa la estructura alargada de la proteína que envuelve al dominio </a:t>
                      </a:r>
                      <a:r>
                        <a:rPr lang="es-ES" baseline="0" dirty="0" err="1"/>
                        <a:t>enlazante</a:t>
                      </a:r>
                      <a:r>
                        <a:rPr lang="es-ES" baseline="0" dirty="0"/>
                        <a:t>.</a:t>
                      </a:r>
                      <a:endParaRPr lang="es-ES" dirty="0"/>
                    </a:p>
                  </a:txBody>
                  <a:tcPr/>
                </a:tc>
                <a:tc>
                  <a:txBody>
                    <a:bodyPr/>
                    <a:lstStyle/>
                    <a:p>
                      <a:pPr algn="just">
                        <a:buFont typeface="Arial" pitchFamily="34" charset="0"/>
                        <a:buChar char="•"/>
                      </a:pPr>
                      <a:endParaRPr lang="es-ES" dirty="0"/>
                    </a:p>
                  </a:txBody>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2" cstate="print"/>
          <a:srcRect/>
          <a:stretch>
            <a:fillRect/>
          </a:stretch>
        </p:blipFill>
        <p:spPr bwMode="auto">
          <a:xfrm>
            <a:off x="4581526" y="714356"/>
            <a:ext cx="4185062" cy="2376486"/>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57158" y="785794"/>
            <a:ext cx="8453756" cy="5857916"/>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fld id="{3459AB77-D692-4FFB-BF65-704017B26582}" type="slidenum">
              <a:rPr lang="es-MX" smtClean="0"/>
              <a:pPr/>
              <a:t>35</a:t>
            </a:fld>
            <a:endParaRPr lang="es-MX"/>
          </a:p>
        </p:txBody>
      </p:sp>
    </p:spTree>
    <p:extLst>
      <p:ext uri="{BB962C8B-B14F-4D97-AF65-F5344CB8AC3E}">
        <p14:creationId xmlns:p14="http://schemas.microsoft.com/office/powerpoint/2010/main" val="39074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dirty="0">
                <a:latin typeface="Comic Sans MS" pitchFamily="66" charset="0"/>
              </a:rPr>
              <a:t>Existen proteínas cinasas dependientes de calcio(II) que regulan el metabolismo del combustible, permeabilidad iónica, síntesis y liberación de neurotransmisores.</a:t>
            </a:r>
          </a:p>
          <a:p>
            <a:endParaRPr lang="es-ES" dirty="0">
              <a:latin typeface="Comic Sans MS" pitchFamily="66" charset="0"/>
            </a:endParaRPr>
          </a:p>
        </p:txBody>
      </p:sp>
      <p:sp>
        <p:nvSpPr>
          <p:cNvPr id="4" name="3 Marcador de número de diapositiva"/>
          <p:cNvSpPr>
            <a:spLocks noGrp="1"/>
          </p:cNvSpPr>
          <p:nvPr>
            <p:ph type="sldNum" sz="quarter" idx="12"/>
          </p:nvPr>
        </p:nvSpPr>
        <p:spPr/>
        <p:txBody>
          <a:bodyPr/>
          <a:lstStyle/>
          <a:p>
            <a:fld id="{3459AB77-D692-4FFB-BF65-704017B26582}" type="slidenum">
              <a:rPr lang="es-MX" smtClean="0"/>
              <a:pPr/>
              <a:t>36</a:t>
            </a:fld>
            <a:endParaRPr lang="es-MX"/>
          </a:p>
        </p:txBody>
      </p:sp>
    </p:spTree>
    <p:extLst>
      <p:ext uri="{BB962C8B-B14F-4D97-AF65-F5344CB8AC3E}">
        <p14:creationId xmlns:p14="http://schemas.microsoft.com/office/powerpoint/2010/main" val="2803775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338"/>
            <a:ext cx="8229600" cy="1143000"/>
          </a:xfrm>
        </p:spPr>
        <p:txBody>
          <a:bodyPr/>
          <a:lstStyle/>
          <a:p>
            <a:r>
              <a:rPr lang="es-MX" dirty="0">
                <a:latin typeface="Comic Sans MS" pitchFamily="66" charset="0"/>
              </a:rPr>
              <a:t>Exportadores de Calcio</a:t>
            </a:r>
          </a:p>
        </p:txBody>
      </p:sp>
      <p:graphicFrame>
        <p:nvGraphicFramePr>
          <p:cNvPr id="4" name="3 Marcador de contenido"/>
          <p:cNvGraphicFramePr>
            <a:graphicFrameLocks noGrp="1"/>
          </p:cNvGraphicFramePr>
          <p:nvPr>
            <p:ph idx="1"/>
          </p:nvPr>
        </p:nvGraphicFramePr>
        <p:xfrm>
          <a:off x="0" y="785794"/>
          <a:ext cx="9144000" cy="57912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3606">
                <a:tc>
                  <a:txBody>
                    <a:bodyPr/>
                    <a:lstStyle/>
                    <a:p>
                      <a:r>
                        <a:rPr lang="es-ES" sz="1600" dirty="0">
                          <a:latin typeface="Comic Sans MS" pitchFamily="66" charset="0"/>
                        </a:rPr>
                        <a:t>Ca</a:t>
                      </a:r>
                      <a:r>
                        <a:rPr lang="es-ES" sz="1600" baseline="30000" dirty="0">
                          <a:latin typeface="Comic Sans MS" pitchFamily="66" charset="0"/>
                        </a:rPr>
                        <a:t>2+</a:t>
                      </a:r>
                      <a:r>
                        <a:rPr lang="es-ES" sz="1600" dirty="0">
                          <a:latin typeface="Comic Sans MS" pitchFamily="66" charset="0"/>
                        </a:rPr>
                        <a:t>-</a:t>
                      </a:r>
                      <a:r>
                        <a:rPr lang="es-ES" sz="1600" dirty="0" err="1">
                          <a:latin typeface="Comic Sans MS" pitchFamily="66" charset="0"/>
                        </a:rPr>
                        <a:t>ATPasa</a:t>
                      </a:r>
                      <a:endParaRPr lang="es-ES" sz="1600" dirty="0">
                        <a:latin typeface="Comic Sans MS" pitchFamily="66" charset="0"/>
                      </a:endParaRPr>
                    </a:p>
                    <a:p>
                      <a:r>
                        <a:rPr lang="es-ES" sz="1600" dirty="0">
                          <a:latin typeface="Comic Sans MS" pitchFamily="66" charset="0"/>
                        </a:rPr>
                        <a:t>Alta afinidad-baja capacidad</a:t>
                      </a:r>
                    </a:p>
                  </a:txBody>
                  <a:tcPr/>
                </a:tc>
                <a:tc>
                  <a:txBody>
                    <a:bodyPr/>
                    <a:lstStyle/>
                    <a:p>
                      <a:r>
                        <a:rPr lang="es-ES" sz="1600" dirty="0">
                          <a:latin typeface="Comic Sans MS" pitchFamily="66" charset="0"/>
                        </a:rPr>
                        <a:t>Intercambiadores Na</a:t>
                      </a:r>
                      <a:r>
                        <a:rPr lang="es-ES" sz="1600" baseline="30000" dirty="0">
                          <a:latin typeface="Comic Sans MS" pitchFamily="66" charset="0"/>
                        </a:rPr>
                        <a:t>+</a:t>
                      </a:r>
                      <a:r>
                        <a:rPr lang="es-ES" sz="1600" dirty="0">
                          <a:latin typeface="Comic Sans MS" pitchFamily="66" charset="0"/>
                        </a:rPr>
                        <a:t>/Ca</a:t>
                      </a:r>
                      <a:r>
                        <a:rPr lang="es-ES" sz="1600" baseline="30000" dirty="0">
                          <a:latin typeface="Comic Sans MS" pitchFamily="66" charset="0"/>
                        </a:rPr>
                        <a:t>2+</a:t>
                      </a:r>
                    </a:p>
                    <a:p>
                      <a:r>
                        <a:rPr lang="es-ES" sz="1600" baseline="0" dirty="0">
                          <a:latin typeface="Comic Sans MS" pitchFamily="66" charset="0"/>
                        </a:rPr>
                        <a:t>Baja afinidad-alta capacidad</a:t>
                      </a:r>
                    </a:p>
                  </a:txBody>
                  <a:tcPr/>
                </a:tc>
                <a:extLst>
                  <a:ext uri="{0D108BD9-81ED-4DB2-BD59-A6C34878D82A}">
                    <a16:rowId xmlns:a16="http://schemas.microsoft.com/office/drawing/2014/main" val="10000"/>
                  </a:ext>
                </a:extLst>
              </a:tr>
              <a:tr h="4998559">
                <a:tc>
                  <a:txBody>
                    <a:bodyPr/>
                    <a:lstStyle/>
                    <a:p>
                      <a:pPr algn="just">
                        <a:buFont typeface="Arial" pitchFamily="34" charset="0"/>
                        <a:buChar char="•"/>
                      </a:pPr>
                      <a:r>
                        <a:rPr lang="es-ES" sz="1600" dirty="0">
                          <a:latin typeface="Comic Sans MS" pitchFamily="66" charset="0"/>
                        </a:rPr>
                        <a:t>Pertenece a la</a:t>
                      </a:r>
                      <a:r>
                        <a:rPr lang="es-ES" sz="1600" baseline="0" dirty="0">
                          <a:latin typeface="Comic Sans MS" pitchFamily="66" charset="0"/>
                        </a:rPr>
                        <a:t> familia tipo P ATP-asas</a:t>
                      </a:r>
                    </a:p>
                    <a:p>
                      <a:pPr algn="just">
                        <a:buFont typeface="Arial" pitchFamily="34" charset="0"/>
                        <a:buChar char="•"/>
                      </a:pPr>
                      <a:endParaRPr lang="es-ES" sz="1600" baseline="0" dirty="0">
                        <a:latin typeface="Comic Sans MS" pitchFamily="66" charset="0"/>
                      </a:endParaRPr>
                    </a:p>
                    <a:p>
                      <a:pPr algn="just">
                        <a:buFont typeface="Arial" pitchFamily="34" charset="0"/>
                        <a:buChar char="•"/>
                      </a:pPr>
                      <a:r>
                        <a:rPr lang="es-ES" sz="1600" baseline="0" dirty="0">
                          <a:latin typeface="Comic Sans MS" pitchFamily="66" charset="0"/>
                        </a:rPr>
                        <a:t>Existe en dos estados </a:t>
                      </a:r>
                      <a:r>
                        <a:rPr lang="es-ES" sz="1600" baseline="0" dirty="0" err="1">
                          <a:latin typeface="Comic Sans MS" pitchFamily="66" charset="0"/>
                        </a:rPr>
                        <a:t>conformacionales</a:t>
                      </a:r>
                      <a:r>
                        <a:rPr lang="es-ES" sz="1600" baseline="0" dirty="0">
                          <a:latin typeface="Comic Sans MS" pitchFamily="66" charset="0"/>
                        </a:rPr>
                        <a:t>:</a:t>
                      </a:r>
                    </a:p>
                    <a:p>
                      <a:pPr algn="just">
                        <a:buFont typeface="Arial" pitchFamily="34" charset="0"/>
                        <a:buNone/>
                      </a:pPr>
                      <a:r>
                        <a:rPr lang="es-ES" sz="1600" baseline="0" dirty="0">
                          <a:latin typeface="Comic Sans MS" pitchFamily="66" charset="0"/>
                        </a:rPr>
                        <a:t>1) E1: tiene  alta afinidad por el ión en el citoplasma .</a:t>
                      </a:r>
                    </a:p>
                    <a:p>
                      <a:pPr algn="just">
                        <a:buFont typeface="Arial" pitchFamily="34" charset="0"/>
                        <a:buNone/>
                      </a:pPr>
                      <a:r>
                        <a:rPr lang="es-ES" sz="1600" baseline="0" dirty="0">
                          <a:latin typeface="Comic Sans MS" pitchFamily="66" charset="0"/>
                        </a:rPr>
                        <a:t>2) E2: Tiene baja afinidad por el ión en el exterior de la célula.</a:t>
                      </a:r>
                    </a:p>
                    <a:p>
                      <a:pPr algn="just">
                        <a:buFont typeface="Arial" pitchFamily="34" charset="0"/>
                        <a:buChar char="•"/>
                      </a:pPr>
                      <a:endParaRPr lang="es-ES" sz="1600" baseline="0" dirty="0">
                        <a:latin typeface="Comic Sans MS" pitchFamily="66" charset="0"/>
                      </a:endParaRPr>
                    </a:p>
                    <a:p>
                      <a:pPr algn="just">
                        <a:buFont typeface="Arial" pitchFamily="34" charset="0"/>
                        <a:buChar char="•"/>
                      </a:pPr>
                      <a:r>
                        <a:rPr lang="es-ES" sz="1600" baseline="0" dirty="0">
                          <a:latin typeface="Comic Sans MS" pitchFamily="66" charset="0"/>
                        </a:rPr>
                        <a:t>Está constituida por 10 dominios </a:t>
                      </a:r>
                      <a:r>
                        <a:rPr lang="es-ES" sz="1600" baseline="0" dirty="0" err="1">
                          <a:latin typeface="Comic Sans MS" pitchFamily="66" charset="0"/>
                        </a:rPr>
                        <a:t>transmembranales</a:t>
                      </a:r>
                      <a:r>
                        <a:rPr lang="es-ES" sz="1600" baseline="0" dirty="0">
                          <a:latin typeface="Comic Sans MS" pitchFamily="66" charset="0"/>
                        </a:rPr>
                        <a:t>. Tiene una larga  cola  terminal de  C, que contiene un sitio de enlace para la unión de una proteína que </a:t>
                      </a:r>
                      <a:r>
                        <a:rPr lang="es-ES" sz="1600" baseline="0" dirty="0" err="1">
                          <a:latin typeface="Comic Sans MS" pitchFamily="66" charset="0"/>
                        </a:rPr>
                        <a:t>enlaze</a:t>
                      </a:r>
                      <a:r>
                        <a:rPr lang="es-ES" sz="1600" baseline="0" dirty="0">
                          <a:latin typeface="Comic Sans MS" pitchFamily="66" charset="0"/>
                        </a:rPr>
                        <a:t> Ca</a:t>
                      </a:r>
                      <a:r>
                        <a:rPr lang="es-ES" sz="1600" baseline="30000" dirty="0">
                          <a:latin typeface="Comic Sans MS" pitchFamily="66" charset="0"/>
                        </a:rPr>
                        <a:t>2+</a:t>
                      </a:r>
                      <a:r>
                        <a:rPr lang="es-ES" sz="1600" baseline="0" dirty="0">
                          <a:latin typeface="Comic Sans MS" pitchFamily="66" charset="0"/>
                        </a:rPr>
                        <a:t>.</a:t>
                      </a:r>
                    </a:p>
                    <a:p>
                      <a:pPr algn="just">
                        <a:buFont typeface="Arial" pitchFamily="34" charset="0"/>
                        <a:buChar char="•"/>
                      </a:pPr>
                      <a:endParaRPr lang="es-ES" sz="1600" baseline="0" dirty="0">
                        <a:latin typeface="Comic Sans MS" pitchFamily="66" charset="0"/>
                      </a:endParaRPr>
                    </a:p>
                    <a:p>
                      <a:pPr algn="just">
                        <a:buFont typeface="Arial" pitchFamily="34" charset="0"/>
                        <a:buChar char="•"/>
                      </a:pPr>
                      <a:r>
                        <a:rPr lang="es-ES" sz="1600" baseline="0" dirty="0">
                          <a:latin typeface="Comic Sans MS" pitchFamily="66" charset="0"/>
                        </a:rPr>
                        <a:t>Ello implica que la membrana plasmática es </a:t>
                      </a:r>
                      <a:r>
                        <a:rPr lang="es-ES" sz="1600" baseline="0" dirty="0" err="1">
                          <a:latin typeface="Comic Sans MS" pitchFamily="66" charset="0"/>
                        </a:rPr>
                        <a:t>autoreguladora</a:t>
                      </a:r>
                      <a:r>
                        <a:rPr lang="es-ES" sz="1600" baseline="0" dirty="0">
                          <a:latin typeface="Comic Sans MS" pitchFamily="66" charset="0"/>
                        </a:rPr>
                        <a:t> de calcio.</a:t>
                      </a:r>
                    </a:p>
                    <a:p>
                      <a:pPr algn="just">
                        <a:buFont typeface="Arial" pitchFamily="34" charset="0"/>
                        <a:buChar char="•"/>
                      </a:pPr>
                      <a:endParaRPr lang="es-ES" sz="1600" baseline="0" dirty="0">
                        <a:latin typeface="Comic Sans MS" pitchFamily="66" charset="0"/>
                      </a:endParaRPr>
                    </a:p>
                    <a:p>
                      <a:pPr algn="just">
                        <a:buFont typeface="Arial" pitchFamily="34" charset="0"/>
                        <a:buChar char="•"/>
                      </a:pPr>
                      <a:r>
                        <a:rPr lang="es-ES" sz="1600" baseline="0" dirty="0">
                          <a:latin typeface="Comic Sans MS" pitchFamily="66" charset="0"/>
                        </a:rPr>
                        <a:t>En ausencia de Ca</a:t>
                      </a:r>
                      <a:r>
                        <a:rPr lang="es-ES" sz="1600" baseline="30000" dirty="0">
                          <a:latin typeface="Comic Sans MS" pitchFamily="66" charset="0"/>
                        </a:rPr>
                        <a:t>2+</a:t>
                      </a:r>
                      <a:r>
                        <a:rPr lang="es-ES" sz="1600" baseline="0" dirty="0">
                          <a:latin typeface="Comic Sans MS" pitchFamily="66" charset="0"/>
                        </a:rPr>
                        <a:t> y de </a:t>
                      </a:r>
                      <a:r>
                        <a:rPr lang="es-ES" sz="1600" baseline="0" dirty="0" err="1">
                          <a:latin typeface="Comic Sans MS" pitchFamily="66" charset="0"/>
                        </a:rPr>
                        <a:t>calmodulina</a:t>
                      </a:r>
                      <a:r>
                        <a:rPr lang="es-ES" sz="1600" baseline="0" dirty="0">
                          <a:latin typeface="Comic Sans MS" pitchFamily="66" charset="0"/>
                        </a:rPr>
                        <a:t> la bomba está inactiva.</a:t>
                      </a:r>
                      <a:endParaRPr lang="es-ES" sz="1600" dirty="0">
                        <a:latin typeface="Comic Sans MS" pitchFamily="66" charset="0"/>
                      </a:endParaRPr>
                    </a:p>
                  </a:txBody>
                  <a:tcPr/>
                </a:tc>
                <a:tc>
                  <a:txBody>
                    <a:bodyPr/>
                    <a:lstStyle/>
                    <a:p>
                      <a:pPr algn="just">
                        <a:buFont typeface="Arial" pitchFamily="34" charset="0"/>
                        <a:buChar char="•"/>
                      </a:pPr>
                      <a:r>
                        <a:rPr lang="es-ES" sz="1600" dirty="0">
                          <a:latin typeface="Comic Sans MS" pitchFamily="66" charset="0"/>
                        </a:rPr>
                        <a:t>Utiliza la energía formada a  partir</a:t>
                      </a:r>
                      <a:r>
                        <a:rPr lang="es-ES" sz="1600" baseline="0" dirty="0">
                          <a:latin typeface="Comic Sans MS" pitchFamily="66" charset="0"/>
                        </a:rPr>
                        <a:t> del gradiente de sodio en la membrana plasmática.</a:t>
                      </a:r>
                    </a:p>
                    <a:p>
                      <a:pPr algn="just">
                        <a:buFont typeface="Arial" pitchFamily="34" charset="0"/>
                        <a:buChar char="•"/>
                      </a:pPr>
                      <a:endParaRPr lang="es-ES" sz="1600" baseline="0" dirty="0">
                        <a:latin typeface="Comic Sans MS" pitchFamily="66" charset="0"/>
                      </a:endParaRPr>
                    </a:p>
                    <a:p>
                      <a:pPr algn="just">
                        <a:buFont typeface="Arial" pitchFamily="34" charset="0"/>
                        <a:buChar char="•"/>
                      </a:pPr>
                      <a:r>
                        <a:rPr lang="es-ES" sz="1600" baseline="0" dirty="0">
                          <a:latin typeface="Comic Sans MS" pitchFamily="66" charset="0"/>
                        </a:rPr>
                        <a:t>Se conocen tres familia de genes de proteína intercambiadoras:</a:t>
                      </a:r>
                    </a:p>
                    <a:p>
                      <a:pPr algn="just">
                        <a:buFont typeface="Arial" pitchFamily="34" charset="0"/>
                        <a:buChar char="•"/>
                      </a:pPr>
                      <a:endParaRPr lang="es-ES" sz="1600" baseline="0" dirty="0">
                        <a:latin typeface="Comic Sans MS" pitchFamily="66" charset="0"/>
                      </a:endParaRPr>
                    </a:p>
                    <a:p>
                      <a:pPr marL="342900" indent="-342900" algn="just">
                        <a:buFont typeface="Arial" pitchFamily="34" charset="0"/>
                        <a:buChar char="•"/>
                      </a:pPr>
                      <a:r>
                        <a:rPr lang="es-ES" sz="1600" baseline="0" dirty="0">
                          <a:latin typeface="Comic Sans MS" pitchFamily="66" charset="0"/>
                        </a:rPr>
                        <a:t>NCX1</a:t>
                      </a:r>
                    </a:p>
                    <a:p>
                      <a:pPr marL="342900" indent="-342900" algn="just">
                        <a:buFont typeface="Arial" pitchFamily="34" charset="0"/>
                        <a:buChar char="•"/>
                      </a:pPr>
                      <a:r>
                        <a:rPr lang="es-ES" sz="1600" baseline="0" dirty="0">
                          <a:latin typeface="Comic Sans MS" pitchFamily="66" charset="0"/>
                        </a:rPr>
                        <a:t>NCX2</a:t>
                      </a:r>
                    </a:p>
                    <a:p>
                      <a:pPr marL="342900" indent="-342900" algn="just">
                        <a:buFont typeface="Arial" pitchFamily="34" charset="0"/>
                        <a:buChar char="•"/>
                      </a:pPr>
                      <a:r>
                        <a:rPr lang="es-ES" sz="1600" baseline="0" dirty="0">
                          <a:latin typeface="Comic Sans MS" pitchFamily="66" charset="0"/>
                        </a:rPr>
                        <a:t>NCX3</a:t>
                      </a:r>
                    </a:p>
                    <a:p>
                      <a:pPr algn="just">
                        <a:buFont typeface="Arial" pitchFamily="34" charset="0"/>
                        <a:buChar char="•"/>
                      </a:pPr>
                      <a:r>
                        <a:rPr lang="es-ES" sz="1600" dirty="0">
                          <a:latin typeface="Comic Sans MS" pitchFamily="66" charset="0"/>
                        </a:rPr>
                        <a:t> </a:t>
                      </a:r>
                    </a:p>
                    <a:p>
                      <a:pPr algn="just">
                        <a:buFont typeface="Arial" pitchFamily="34" charset="0"/>
                        <a:buChar char="•"/>
                      </a:pPr>
                      <a:r>
                        <a:rPr lang="es-ES" sz="1600" dirty="0">
                          <a:latin typeface="Comic Sans MS" pitchFamily="66" charset="0"/>
                        </a:rPr>
                        <a:t>Las dos última</a:t>
                      </a:r>
                      <a:r>
                        <a:rPr lang="es-ES" sz="1600" baseline="0" dirty="0">
                          <a:latin typeface="Comic Sans MS" pitchFamily="66" charset="0"/>
                        </a:rPr>
                        <a:t> se encuentran en altos niveles en las neuronas y en  menor medida en los esqueletos.</a:t>
                      </a:r>
                    </a:p>
                    <a:p>
                      <a:pPr algn="just">
                        <a:buFont typeface="Arial" pitchFamily="34" charset="0"/>
                        <a:buChar char="•"/>
                      </a:pPr>
                      <a:endParaRPr lang="es-ES" sz="1600" baseline="0" dirty="0">
                        <a:latin typeface="Comic Sans MS" pitchFamily="66" charset="0"/>
                      </a:endParaRPr>
                    </a:p>
                    <a:p>
                      <a:pPr algn="just">
                        <a:buFont typeface="Arial" pitchFamily="34" charset="0"/>
                        <a:buChar char="•"/>
                      </a:pPr>
                      <a:r>
                        <a:rPr lang="es-ES" sz="1600" baseline="0" dirty="0">
                          <a:latin typeface="Comic Sans MS" pitchFamily="66" charset="0"/>
                        </a:rPr>
                        <a:t>Existe una larga cadena en el </a:t>
                      </a:r>
                      <a:r>
                        <a:rPr lang="es-ES" sz="1600" baseline="0" dirty="0" err="1">
                          <a:latin typeface="Comic Sans MS" pitchFamily="66" charset="0"/>
                        </a:rPr>
                        <a:t>citosol</a:t>
                      </a:r>
                      <a:r>
                        <a:rPr lang="es-ES" sz="1600" baseline="0" dirty="0">
                          <a:latin typeface="Comic Sans MS" pitchFamily="66" charset="0"/>
                        </a:rPr>
                        <a:t> que enlaza los </a:t>
                      </a:r>
                      <a:r>
                        <a:rPr lang="es-ES" sz="1600" baseline="0" dirty="0" err="1">
                          <a:latin typeface="Comic Sans MS" pitchFamily="66" charset="0"/>
                        </a:rPr>
                        <a:t>segementos</a:t>
                      </a:r>
                      <a:r>
                        <a:rPr lang="es-ES" sz="1600" baseline="0" dirty="0">
                          <a:latin typeface="Comic Sans MS" pitchFamily="66" charset="0"/>
                        </a:rPr>
                        <a:t> 5 y 6, que a su vez poseen un sitio de unión para el calcio(II).</a:t>
                      </a:r>
                    </a:p>
                    <a:p>
                      <a:pPr algn="just">
                        <a:buFont typeface="Arial" pitchFamily="34" charset="0"/>
                        <a:buChar char="•"/>
                      </a:pPr>
                      <a:endParaRPr lang="es-ES" sz="1600" baseline="0" dirty="0">
                        <a:latin typeface="Comic Sans MS" pitchFamily="66" charset="0"/>
                      </a:endParaRPr>
                    </a:p>
                    <a:p>
                      <a:pPr algn="just">
                        <a:buFont typeface="Arial" pitchFamily="34" charset="0"/>
                        <a:buChar char="•"/>
                      </a:pPr>
                      <a:r>
                        <a:rPr lang="es-ES" sz="1600" baseline="0" dirty="0">
                          <a:latin typeface="Comic Sans MS" pitchFamily="66" charset="0"/>
                        </a:rPr>
                        <a:t>La escisión activada por las enzimas proteasas dependientes </a:t>
                      </a:r>
                      <a:r>
                        <a:rPr lang="es-ES" sz="1600" baseline="0">
                          <a:latin typeface="Comic Sans MS" pitchFamily="66" charset="0"/>
                        </a:rPr>
                        <a:t>de calcio </a:t>
                      </a:r>
                      <a:r>
                        <a:rPr lang="es-ES" sz="1600" baseline="0" dirty="0">
                          <a:latin typeface="Comic Sans MS" pitchFamily="66" charset="0"/>
                        </a:rPr>
                        <a:t>(II) provoca una muerte desenfrenada de células.</a:t>
                      </a:r>
                      <a:endParaRPr lang="es-ES" sz="1600" dirty="0">
                        <a:latin typeface="Comic Sans MS" pitchFamily="66" charset="0"/>
                      </a:endParaRPr>
                    </a:p>
                  </a:txBody>
                  <a:tcPr/>
                </a:tc>
                <a:extLst>
                  <a:ext uri="{0D108BD9-81ED-4DB2-BD59-A6C34878D82A}">
                    <a16:rowId xmlns:a16="http://schemas.microsoft.com/office/drawing/2014/main" val="10001"/>
                  </a:ext>
                </a:extLst>
              </a:tr>
            </a:tbl>
          </a:graphicData>
        </a:graphic>
      </p:graphicFrame>
      <p:sp>
        <p:nvSpPr>
          <p:cNvPr id="5" name="4 Marcador de número de diapositiva"/>
          <p:cNvSpPr>
            <a:spLocks noGrp="1"/>
          </p:cNvSpPr>
          <p:nvPr>
            <p:ph type="sldNum" sz="quarter" idx="12"/>
          </p:nvPr>
        </p:nvSpPr>
        <p:spPr/>
        <p:txBody>
          <a:bodyPr/>
          <a:lstStyle/>
          <a:p>
            <a:fld id="{3459AB77-D692-4FFB-BF65-704017B26582}" type="slidenum">
              <a:rPr lang="es-MX" smtClean="0"/>
              <a:pPr/>
              <a:t>37</a:t>
            </a:fld>
            <a:endParaRPr lang="es-MX"/>
          </a:p>
        </p:txBody>
      </p:sp>
    </p:spTree>
    <p:extLst>
      <p:ext uri="{BB962C8B-B14F-4D97-AF65-F5344CB8AC3E}">
        <p14:creationId xmlns:p14="http://schemas.microsoft.com/office/powerpoint/2010/main" val="1509152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3141663"/>
            <a:ext cx="7772400" cy="1362075"/>
          </a:xfrm>
        </p:spPr>
        <p:txBody>
          <a:bodyPr>
            <a:normAutofit fontScale="90000"/>
          </a:bodyPr>
          <a:lstStyle/>
          <a:p>
            <a:pPr algn="ctr"/>
            <a:r>
              <a:rPr lang="es-ES" dirty="0">
                <a:latin typeface="Comic Sans MS" pitchFamily="66" charset="0"/>
              </a:rPr>
              <a:t>2) Capacidad de unión a las proteínas</a:t>
            </a:r>
            <a:br>
              <a:rPr lang="es-ES" dirty="0">
                <a:latin typeface="Comic Sans MS" pitchFamily="66" charset="0"/>
              </a:rPr>
            </a:br>
            <a:endParaRPr lang="es-ES" dirty="0">
              <a:latin typeface="Comic Sans MS" pitchFamily="66" charset="0"/>
            </a:endParaRPr>
          </a:p>
        </p:txBody>
      </p:sp>
      <p:sp>
        <p:nvSpPr>
          <p:cNvPr id="5" name="4 Marcador de texto"/>
          <p:cNvSpPr>
            <a:spLocks noGrp="1"/>
          </p:cNvSpPr>
          <p:nvPr>
            <p:ph type="body" idx="4294967295"/>
          </p:nvPr>
        </p:nvSpPr>
        <p:spPr>
          <a:xfrm>
            <a:off x="305780" y="764704"/>
            <a:ext cx="8532440" cy="2378075"/>
          </a:xfrm>
        </p:spPr>
        <p:txBody>
          <a:bodyPr>
            <a:noAutofit/>
          </a:bodyPr>
          <a:lstStyle/>
          <a:p>
            <a:pPr algn="just"/>
            <a:r>
              <a:rPr lang="es-ES" sz="2400" dirty="0">
                <a:solidFill>
                  <a:schemeClr val="tx1"/>
                </a:solidFill>
                <a:latin typeface="Comic Sans MS" pitchFamily="66" charset="0"/>
              </a:rPr>
              <a:t>Su particular combinación de tamaño y carga le permite formar complejos con 6-8 átomos de oxígeno. Su versatilidad, en cuanto a la longitud y ángulos de enlace de estos complejos, le faculta para adaptarse a cavidades de unión con formas irregulares.</a:t>
            </a:r>
          </a:p>
        </p:txBody>
      </p:sp>
      <p:sp>
        <p:nvSpPr>
          <p:cNvPr id="3" name="2 Marcador de número de diapositiva"/>
          <p:cNvSpPr>
            <a:spLocks noGrp="1"/>
          </p:cNvSpPr>
          <p:nvPr>
            <p:ph type="sldNum" sz="quarter" idx="12"/>
          </p:nvPr>
        </p:nvSpPr>
        <p:spPr/>
        <p:txBody>
          <a:bodyPr/>
          <a:lstStyle/>
          <a:p>
            <a:fld id="{3459AB77-D692-4FFB-BF65-704017B26582}" type="slidenum">
              <a:rPr lang="es-MX" smtClean="0"/>
              <a:pPr/>
              <a:t>38</a:t>
            </a:fld>
            <a:endParaRPr lang="es-MX"/>
          </a:p>
        </p:txBody>
      </p:sp>
    </p:spTree>
    <p:extLst>
      <p:ext uri="{BB962C8B-B14F-4D97-AF65-F5344CB8AC3E}">
        <p14:creationId xmlns:p14="http://schemas.microsoft.com/office/powerpoint/2010/main" val="1048278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28662" y="428604"/>
          <a:ext cx="7429552" cy="5969048"/>
        </p:xfrm>
        <a:graphic>
          <a:graphicData uri="http://schemas.openxmlformats.org/drawingml/2006/table">
            <a:tbl>
              <a:tblPr firstRow="1" bandRow="1">
                <a:tableStyleId>{5C22544A-7EE6-4342-B048-85BDC9FD1C3A}</a:tableStyleId>
              </a:tblPr>
              <a:tblGrid>
                <a:gridCol w="3714776">
                  <a:extLst>
                    <a:ext uri="{9D8B030D-6E8A-4147-A177-3AD203B41FA5}">
                      <a16:colId xmlns:a16="http://schemas.microsoft.com/office/drawing/2014/main" val="20000"/>
                    </a:ext>
                  </a:extLst>
                </a:gridCol>
                <a:gridCol w="3714776">
                  <a:extLst>
                    <a:ext uri="{9D8B030D-6E8A-4147-A177-3AD203B41FA5}">
                      <a16:colId xmlns:a16="http://schemas.microsoft.com/office/drawing/2014/main" val="20001"/>
                    </a:ext>
                  </a:extLst>
                </a:gridCol>
              </a:tblGrid>
              <a:tr h="791836">
                <a:tc>
                  <a:txBody>
                    <a:bodyPr/>
                    <a:lstStyle/>
                    <a:p>
                      <a:pPr algn="ctr"/>
                      <a:r>
                        <a:rPr lang="es-ES" sz="2400" dirty="0">
                          <a:latin typeface="Comic Sans MS" pitchFamily="66" charset="0"/>
                        </a:rPr>
                        <a:t>Sitios de enlace</a:t>
                      </a:r>
                      <a:r>
                        <a:rPr lang="es-ES" sz="2400" baseline="0" dirty="0">
                          <a:latin typeface="Comic Sans MS" pitchFamily="66" charset="0"/>
                        </a:rPr>
                        <a:t> entre el calcio y algunas proteínas</a:t>
                      </a:r>
                      <a:endParaRPr lang="es-ES" sz="2400" dirty="0">
                        <a:latin typeface="Comic Sans MS" pitchFamily="66" charset="0"/>
                      </a:endParaRPr>
                    </a:p>
                  </a:txBody>
                  <a:tcPr/>
                </a:tc>
                <a:tc>
                  <a:txBody>
                    <a:bodyPr/>
                    <a:lstStyle/>
                    <a:p>
                      <a:pPr algn="ctr"/>
                      <a:r>
                        <a:rPr lang="es-ES" sz="2400" dirty="0">
                          <a:latin typeface="Comic Sans MS" pitchFamily="66" charset="0"/>
                        </a:rPr>
                        <a:t>Ejemplos</a:t>
                      </a:r>
                    </a:p>
                  </a:txBody>
                  <a:tcPr/>
                </a:tc>
                <a:extLst>
                  <a:ext uri="{0D108BD9-81ED-4DB2-BD59-A6C34878D82A}">
                    <a16:rowId xmlns:a16="http://schemas.microsoft.com/office/drawing/2014/main" val="10000"/>
                  </a:ext>
                </a:extLst>
              </a:tr>
              <a:tr h="796721">
                <a:tc rowSpan="3">
                  <a:txBody>
                    <a:bodyPr/>
                    <a:lstStyle/>
                    <a:p>
                      <a:pPr algn="ctr"/>
                      <a:endParaRPr lang="es-ES" sz="2400" dirty="0">
                        <a:latin typeface="Comic Sans MS" pitchFamily="66" charset="0"/>
                      </a:endParaRPr>
                    </a:p>
                    <a:p>
                      <a:pPr algn="ctr"/>
                      <a:endParaRPr lang="es-ES" sz="2400" dirty="0">
                        <a:latin typeface="Comic Sans MS" pitchFamily="66" charset="0"/>
                      </a:endParaRPr>
                    </a:p>
                    <a:p>
                      <a:pPr algn="ctr"/>
                      <a:endParaRPr lang="es-ES" sz="2400" dirty="0">
                        <a:latin typeface="Comic Sans MS" pitchFamily="66" charset="0"/>
                      </a:endParaRPr>
                    </a:p>
                    <a:p>
                      <a:pPr algn="ctr"/>
                      <a:r>
                        <a:rPr lang="es-ES" sz="2400" dirty="0">
                          <a:latin typeface="Comic Sans MS" pitchFamily="66" charset="0"/>
                        </a:rPr>
                        <a:t>Extracelulares</a:t>
                      </a:r>
                    </a:p>
                  </a:txBody>
                  <a:tcPr/>
                </a:tc>
                <a:tc>
                  <a:txBody>
                    <a:bodyPr/>
                    <a:lstStyle/>
                    <a:p>
                      <a:r>
                        <a:rPr lang="es-ES" sz="2400" dirty="0" err="1">
                          <a:latin typeface="Comic Sans MS" pitchFamily="66" charset="0"/>
                        </a:rPr>
                        <a:t>Fosfolipasa</a:t>
                      </a:r>
                      <a:r>
                        <a:rPr lang="es-ES" sz="2400" dirty="0">
                          <a:latin typeface="Comic Sans MS" pitchFamily="66" charset="0"/>
                        </a:rPr>
                        <a:t> A2</a:t>
                      </a:r>
                    </a:p>
                  </a:txBody>
                  <a:tcPr/>
                </a:tc>
                <a:extLst>
                  <a:ext uri="{0D108BD9-81ED-4DB2-BD59-A6C34878D82A}">
                    <a16:rowId xmlns:a16="http://schemas.microsoft.com/office/drawing/2014/main" val="10001"/>
                  </a:ext>
                </a:extLst>
              </a:tr>
              <a:tr h="796722">
                <a:tc vMerge="1">
                  <a:txBody>
                    <a:bodyPr/>
                    <a:lstStyle/>
                    <a:p>
                      <a:endParaRPr lang="es-ES"/>
                    </a:p>
                  </a:txBody>
                  <a:tcPr/>
                </a:tc>
                <a:tc>
                  <a:txBody>
                    <a:bodyPr/>
                    <a:lstStyle/>
                    <a:p>
                      <a:r>
                        <a:rPr lang="es-ES" sz="2400" dirty="0">
                          <a:latin typeface="Comic Sans MS" pitchFamily="66" charset="0"/>
                        </a:rPr>
                        <a:t>Tripsina</a:t>
                      </a:r>
                    </a:p>
                  </a:txBody>
                  <a:tcPr/>
                </a:tc>
                <a:extLst>
                  <a:ext uri="{0D108BD9-81ED-4DB2-BD59-A6C34878D82A}">
                    <a16:rowId xmlns:a16="http://schemas.microsoft.com/office/drawing/2014/main" val="10002"/>
                  </a:ext>
                </a:extLst>
              </a:tr>
              <a:tr h="796721">
                <a:tc vMerge="1">
                  <a:txBody>
                    <a:bodyPr/>
                    <a:lstStyle/>
                    <a:p>
                      <a:endParaRPr lang="es-ES"/>
                    </a:p>
                  </a:txBody>
                  <a:tcPr/>
                </a:tc>
                <a:tc>
                  <a:txBody>
                    <a:bodyPr/>
                    <a:lstStyle/>
                    <a:p>
                      <a:r>
                        <a:rPr lang="es-ES" sz="2400" dirty="0" err="1">
                          <a:latin typeface="Comic Sans MS" pitchFamily="66" charset="0"/>
                        </a:rPr>
                        <a:t>Termolisina</a:t>
                      </a:r>
                      <a:endParaRPr lang="es-ES" sz="2400" dirty="0">
                        <a:latin typeface="Comic Sans MS" pitchFamily="66" charset="0"/>
                      </a:endParaRPr>
                    </a:p>
                  </a:txBody>
                  <a:tcPr/>
                </a:tc>
                <a:extLst>
                  <a:ext uri="{0D108BD9-81ED-4DB2-BD59-A6C34878D82A}">
                    <a16:rowId xmlns:a16="http://schemas.microsoft.com/office/drawing/2014/main" val="10003"/>
                  </a:ext>
                </a:extLst>
              </a:tr>
              <a:tr h="796721">
                <a:tc rowSpan="3">
                  <a:txBody>
                    <a:bodyPr/>
                    <a:lstStyle/>
                    <a:p>
                      <a:pPr algn="ctr"/>
                      <a:endParaRPr lang="es-ES" sz="2400" dirty="0">
                        <a:latin typeface="Comic Sans MS" pitchFamily="66" charset="0"/>
                      </a:endParaRPr>
                    </a:p>
                    <a:p>
                      <a:pPr algn="ctr"/>
                      <a:endParaRPr lang="es-ES" sz="2400" dirty="0">
                        <a:latin typeface="Comic Sans MS" pitchFamily="66" charset="0"/>
                      </a:endParaRPr>
                    </a:p>
                    <a:p>
                      <a:pPr algn="ctr"/>
                      <a:r>
                        <a:rPr lang="es-ES" sz="2400" dirty="0">
                          <a:latin typeface="Comic Sans MS" pitchFamily="66" charset="0"/>
                        </a:rPr>
                        <a:t>Intracelulares</a:t>
                      </a:r>
                    </a:p>
                  </a:txBody>
                  <a:tcPr/>
                </a:tc>
                <a:tc>
                  <a:txBody>
                    <a:bodyPr/>
                    <a:lstStyle/>
                    <a:p>
                      <a:r>
                        <a:rPr lang="es-ES" sz="2400" dirty="0" err="1">
                          <a:latin typeface="Comic Sans MS" pitchFamily="66" charset="0"/>
                        </a:rPr>
                        <a:t>Calmodulina</a:t>
                      </a:r>
                      <a:endParaRPr lang="es-ES" sz="2400" dirty="0">
                        <a:latin typeface="Comic Sans MS" pitchFamily="66" charset="0"/>
                      </a:endParaRPr>
                    </a:p>
                  </a:txBody>
                  <a:tcPr/>
                </a:tc>
                <a:extLst>
                  <a:ext uri="{0D108BD9-81ED-4DB2-BD59-A6C34878D82A}">
                    <a16:rowId xmlns:a16="http://schemas.microsoft.com/office/drawing/2014/main" val="10004"/>
                  </a:ext>
                </a:extLst>
              </a:tr>
              <a:tr h="796722">
                <a:tc vMerge="1">
                  <a:txBody>
                    <a:bodyPr/>
                    <a:lstStyle/>
                    <a:p>
                      <a:endParaRPr lang="es-ES"/>
                    </a:p>
                  </a:txBody>
                  <a:tcPr/>
                </a:tc>
                <a:tc>
                  <a:txBody>
                    <a:bodyPr/>
                    <a:lstStyle/>
                    <a:p>
                      <a:r>
                        <a:rPr lang="es-ES" sz="2400" dirty="0" err="1">
                          <a:latin typeface="Comic Sans MS" pitchFamily="66" charset="0"/>
                        </a:rPr>
                        <a:t>Parvalbúmina</a:t>
                      </a:r>
                      <a:endParaRPr lang="es-ES" sz="2400" dirty="0">
                        <a:latin typeface="Comic Sans MS" pitchFamily="66" charset="0"/>
                      </a:endParaRPr>
                    </a:p>
                  </a:txBody>
                  <a:tcPr/>
                </a:tc>
                <a:extLst>
                  <a:ext uri="{0D108BD9-81ED-4DB2-BD59-A6C34878D82A}">
                    <a16:rowId xmlns:a16="http://schemas.microsoft.com/office/drawing/2014/main" val="10005"/>
                  </a:ext>
                </a:extLst>
              </a:tr>
              <a:tr h="796721">
                <a:tc vMerge="1">
                  <a:txBody>
                    <a:bodyPr/>
                    <a:lstStyle/>
                    <a:p>
                      <a:endParaRPr lang="es-ES"/>
                    </a:p>
                  </a:txBody>
                  <a:tcPr/>
                </a:tc>
                <a:tc>
                  <a:txBody>
                    <a:bodyPr/>
                    <a:lstStyle/>
                    <a:p>
                      <a:r>
                        <a:rPr lang="es-ES" sz="2400" dirty="0" err="1">
                          <a:latin typeface="Comic Sans MS" pitchFamily="66" charset="0"/>
                        </a:rPr>
                        <a:t>Troponina</a:t>
                      </a:r>
                      <a:r>
                        <a:rPr lang="es-ES" sz="2400" baseline="0" dirty="0">
                          <a:latin typeface="Comic Sans MS" pitchFamily="66" charset="0"/>
                        </a:rPr>
                        <a:t> C</a:t>
                      </a:r>
                      <a:endParaRPr lang="es-ES" sz="2400" dirty="0">
                        <a:latin typeface="Comic Sans MS" pitchFamily="66" charset="0"/>
                      </a:endParaRPr>
                    </a:p>
                  </a:txBody>
                  <a:tcPr/>
                </a:tc>
                <a:extLst>
                  <a:ext uri="{0D108BD9-81ED-4DB2-BD59-A6C34878D82A}">
                    <a16:rowId xmlns:a16="http://schemas.microsoft.com/office/drawing/2014/main" val="10006"/>
                  </a:ext>
                </a:extLst>
              </a:tr>
            </a:tbl>
          </a:graphicData>
        </a:graphic>
      </p:graphicFrame>
      <p:sp>
        <p:nvSpPr>
          <p:cNvPr id="3" name="2 Marcador de número de diapositiva"/>
          <p:cNvSpPr>
            <a:spLocks noGrp="1"/>
          </p:cNvSpPr>
          <p:nvPr>
            <p:ph type="sldNum" sz="quarter" idx="12"/>
          </p:nvPr>
        </p:nvSpPr>
        <p:spPr/>
        <p:txBody>
          <a:bodyPr/>
          <a:lstStyle/>
          <a:p>
            <a:fld id="{3459AB77-D692-4FFB-BF65-704017B26582}" type="slidenum">
              <a:rPr lang="es-MX" smtClean="0"/>
              <a:pPr/>
              <a:t>39</a:t>
            </a:fld>
            <a:endParaRPr lang="es-MX"/>
          </a:p>
        </p:txBody>
      </p:sp>
    </p:spTree>
    <p:extLst>
      <p:ext uri="{BB962C8B-B14F-4D97-AF65-F5344CB8AC3E}">
        <p14:creationId xmlns:p14="http://schemas.microsoft.com/office/powerpoint/2010/main" val="63858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Introducción</a:t>
            </a:r>
            <a:endParaRPr lang="es-MX" sz="4000" dirty="0"/>
          </a:p>
        </p:txBody>
      </p:sp>
      <p:sp>
        <p:nvSpPr>
          <p:cNvPr id="3" name="Marcador de contenido 2"/>
          <p:cNvSpPr>
            <a:spLocks noGrp="1"/>
          </p:cNvSpPr>
          <p:nvPr>
            <p:ph idx="1"/>
          </p:nvPr>
        </p:nvSpPr>
        <p:spPr>
          <a:xfrm>
            <a:off x="1416675" y="1374864"/>
            <a:ext cx="2807595" cy="556966"/>
          </a:xfrm>
        </p:spPr>
        <p:txBody>
          <a:bodyPr>
            <a:normAutofit lnSpcReduction="10000"/>
          </a:bodyPr>
          <a:lstStyle/>
          <a:p>
            <a:r>
              <a:rPr lang="es-MX" sz="3200" dirty="0"/>
              <a:t>Ca</a:t>
            </a:r>
            <a:r>
              <a:rPr lang="es-MX" sz="3200" baseline="30000" dirty="0"/>
              <a:t>2+</a:t>
            </a:r>
            <a:r>
              <a:rPr lang="es-MX" sz="3200" dirty="0"/>
              <a:t> </a:t>
            </a:r>
          </a:p>
        </p:txBody>
      </p:sp>
      <p:sp>
        <p:nvSpPr>
          <p:cNvPr id="5" name="Marcador de contenido 2"/>
          <p:cNvSpPr txBox="1">
            <a:spLocks/>
          </p:cNvSpPr>
          <p:nvPr/>
        </p:nvSpPr>
        <p:spPr>
          <a:xfrm>
            <a:off x="4520484" y="2108961"/>
            <a:ext cx="3786389" cy="55696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dirty="0"/>
              <a:t>Estructura de proteínas</a:t>
            </a:r>
          </a:p>
        </p:txBody>
      </p:sp>
      <p:sp>
        <p:nvSpPr>
          <p:cNvPr id="11" name="Marcador de contenido 2"/>
          <p:cNvSpPr txBox="1">
            <a:spLocks/>
          </p:cNvSpPr>
          <p:nvPr/>
        </p:nvSpPr>
        <p:spPr>
          <a:xfrm>
            <a:off x="115910" y="5898524"/>
            <a:ext cx="8822028" cy="82424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MX" dirty="0" err="1"/>
              <a:t>Ochiai</a:t>
            </a:r>
            <a:r>
              <a:rPr lang="es-MX" dirty="0"/>
              <a:t>, E.I., </a:t>
            </a:r>
            <a:r>
              <a:rPr lang="es-MX" i="1" dirty="0"/>
              <a:t>Química bioinorgánica. Una introducción. </a:t>
            </a:r>
            <a:r>
              <a:rPr lang="es-MX" b="1" dirty="0"/>
              <a:t>1985. </a:t>
            </a:r>
            <a:r>
              <a:rPr lang="es-MX" dirty="0"/>
              <a:t>Ed. </a:t>
            </a:r>
            <a:r>
              <a:rPr lang="es-MX" dirty="0" err="1"/>
              <a:t>Reverté</a:t>
            </a:r>
            <a:r>
              <a:rPr lang="es-MX" dirty="0"/>
              <a:t>. Barcelona. </a:t>
            </a:r>
            <a:r>
              <a:rPr lang="en-US" dirty="0"/>
              <a:t>Pp. 413-451</a:t>
            </a:r>
            <a:endParaRPr lang="es-MX" dirty="0"/>
          </a:p>
          <a:p>
            <a:pPr marL="0" indent="0">
              <a:spcBef>
                <a:spcPts val="0"/>
              </a:spcBef>
              <a:buNone/>
            </a:pPr>
            <a:r>
              <a:rPr lang="en-US" dirty="0"/>
              <a:t>Crichton, R.R., </a:t>
            </a:r>
            <a:r>
              <a:rPr lang="en-US" i="1" dirty="0"/>
              <a:t>Biological Inorganic Chemistry. A new introduction to molecular structure and function.</a:t>
            </a:r>
            <a:r>
              <a:rPr lang="en-US" dirty="0"/>
              <a:t> </a:t>
            </a:r>
            <a:r>
              <a:rPr lang="en-US" b="1" dirty="0"/>
              <a:t>2012</a:t>
            </a:r>
            <a:r>
              <a:rPr lang="en-US" dirty="0"/>
              <a:t>. 2</a:t>
            </a:r>
            <a:r>
              <a:rPr lang="en-US" baseline="30000" dirty="0"/>
              <a:t>nd</a:t>
            </a:r>
            <a:r>
              <a:rPr lang="en-US" dirty="0"/>
              <a:t> ed. Elsevier. China. Pp. 247-276</a:t>
            </a:r>
            <a:endParaRPr lang="es-MX" dirty="0"/>
          </a:p>
          <a:p>
            <a:pPr marL="0" indent="0">
              <a:spcBef>
                <a:spcPts val="0"/>
              </a:spcBef>
              <a:buNone/>
            </a:pPr>
            <a:r>
              <a:rPr lang="en-US" dirty="0" err="1"/>
              <a:t>Koolman</a:t>
            </a:r>
            <a:r>
              <a:rPr lang="en-US" dirty="0"/>
              <a:t>, J., </a:t>
            </a:r>
            <a:r>
              <a:rPr lang="en-US" dirty="0" err="1"/>
              <a:t>Roehm</a:t>
            </a:r>
            <a:r>
              <a:rPr lang="en-US" dirty="0"/>
              <a:t>, K.H., </a:t>
            </a:r>
            <a:r>
              <a:rPr lang="en-US" i="1" dirty="0"/>
              <a:t>Color atlas of Biochemistry</a:t>
            </a:r>
            <a:r>
              <a:rPr lang="en-US" dirty="0"/>
              <a:t>. </a:t>
            </a:r>
            <a:r>
              <a:rPr lang="en-US" b="1" dirty="0"/>
              <a:t>2005. </a:t>
            </a:r>
            <a:r>
              <a:rPr lang="en-US" dirty="0"/>
              <a:t>Ed. </a:t>
            </a:r>
            <a:r>
              <a:rPr lang="en-US" dirty="0" err="1"/>
              <a:t>Thieme</a:t>
            </a:r>
            <a:r>
              <a:rPr lang="en-US" dirty="0"/>
              <a:t>. New York. </a:t>
            </a:r>
            <a:endParaRPr lang="es-MX" dirty="0"/>
          </a:p>
          <a:p>
            <a:pPr marL="0" indent="0">
              <a:spcBef>
                <a:spcPts val="0"/>
              </a:spcBef>
              <a:buNone/>
            </a:pPr>
            <a:r>
              <a:rPr lang="en-US" dirty="0" err="1"/>
              <a:t>Roat</a:t>
            </a:r>
            <a:r>
              <a:rPr lang="en-US" dirty="0"/>
              <a:t>-Malone, R.M., </a:t>
            </a:r>
            <a:r>
              <a:rPr lang="en-US" i="1" dirty="0"/>
              <a:t>bioinorganic chemistry. A short course.</a:t>
            </a:r>
            <a:r>
              <a:rPr lang="en-US" dirty="0"/>
              <a:t> </a:t>
            </a:r>
            <a:r>
              <a:rPr lang="en-US" b="1" dirty="0"/>
              <a:t>2007.</a:t>
            </a:r>
            <a:r>
              <a:rPr lang="en-US" dirty="0"/>
              <a:t> 2</a:t>
            </a:r>
            <a:r>
              <a:rPr lang="en-US" baseline="30000" dirty="0"/>
              <a:t>nd</a:t>
            </a:r>
            <a:r>
              <a:rPr lang="en-US" dirty="0"/>
              <a:t>. Ed. John Wiley &amp; Sons. USA. Pp. 189-342</a:t>
            </a:r>
            <a:endParaRPr lang="es-MX" dirty="0"/>
          </a:p>
        </p:txBody>
      </p:sp>
      <p:sp>
        <p:nvSpPr>
          <p:cNvPr id="17" name="Marcador de contenido 2"/>
          <p:cNvSpPr txBox="1">
            <a:spLocks/>
          </p:cNvSpPr>
          <p:nvPr/>
        </p:nvSpPr>
        <p:spPr>
          <a:xfrm>
            <a:off x="540911" y="3087754"/>
            <a:ext cx="4031089" cy="100772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a:t>Formación de huesos y caparazones. Mineralización</a:t>
            </a:r>
          </a:p>
        </p:txBody>
      </p:sp>
      <p:sp>
        <p:nvSpPr>
          <p:cNvPr id="20" name="Marcador de contenido 2"/>
          <p:cNvSpPr txBox="1">
            <a:spLocks/>
          </p:cNvSpPr>
          <p:nvPr/>
        </p:nvSpPr>
        <p:spPr>
          <a:xfrm>
            <a:off x="4353057" y="4169579"/>
            <a:ext cx="4031089" cy="1007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a:t>Contracción muscular y secreción de hormonas.</a:t>
            </a:r>
          </a:p>
        </p:txBody>
      </p:sp>
      <p:sp>
        <p:nvSpPr>
          <p:cNvPr id="4" name="Marcador de número de diapositiva 3">
            <a:extLst>
              <a:ext uri="{FF2B5EF4-FFF2-40B4-BE49-F238E27FC236}">
                <a16:creationId xmlns:a16="http://schemas.microsoft.com/office/drawing/2014/main" id="{832E1674-04E3-432B-94E0-83DB99D07ED2}"/>
              </a:ext>
            </a:extLst>
          </p:cNvPr>
          <p:cNvSpPr>
            <a:spLocks noGrp="1"/>
          </p:cNvSpPr>
          <p:nvPr>
            <p:ph type="sldNum" sz="quarter" idx="12"/>
          </p:nvPr>
        </p:nvSpPr>
        <p:spPr/>
        <p:txBody>
          <a:bodyPr/>
          <a:lstStyle/>
          <a:p>
            <a:fld id="{3459AB77-D692-4FFB-BF65-704017B26582}" type="slidenum">
              <a:rPr lang="es-MX" smtClean="0"/>
              <a:pPr/>
              <a:t>4</a:t>
            </a:fld>
            <a:endParaRPr lang="es-MX"/>
          </a:p>
        </p:txBody>
      </p:sp>
    </p:spTree>
    <p:extLst>
      <p:ext uri="{BB962C8B-B14F-4D97-AF65-F5344CB8AC3E}">
        <p14:creationId xmlns:p14="http://schemas.microsoft.com/office/powerpoint/2010/main" val="178956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Comic Sans MS" pitchFamily="66" charset="0"/>
              </a:rPr>
              <a:t>Proteínas intracelulares</a:t>
            </a:r>
          </a:p>
        </p:txBody>
      </p:sp>
      <p:sp>
        <p:nvSpPr>
          <p:cNvPr id="3" name="2 Marcador de contenido"/>
          <p:cNvSpPr>
            <a:spLocks noGrp="1"/>
          </p:cNvSpPr>
          <p:nvPr>
            <p:ph idx="1"/>
          </p:nvPr>
        </p:nvSpPr>
        <p:spPr>
          <a:xfrm>
            <a:off x="457200" y="2332061"/>
            <a:ext cx="8229600" cy="4525963"/>
          </a:xfrm>
        </p:spPr>
        <p:txBody>
          <a:bodyPr/>
          <a:lstStyle/>
          <a:p>
            <a:pPr algn="just"/>
            <a:r>
              <a:rPr lang="es-ES" dirty="0">
                <a:latin typeface="Comic Sans MS" pitchFamily="66" charset="0"/>
              </a:rPr>
              <a:t>Las proteínas capaces de unir Ca</a:t>
            </a:r>
            <a:r>
              <a:rPr lang="es-ES" baseline="30000" dirty="0">
                <a:latin typeface="Comic Sans MS" pitchFamily="66" charset="0"/>
              </a:rPr>
              <a:t>2+</a:t>
            </a:r>
            <a:r>
              <a:rPr lang="es-ES" dirty="0">
                <a:latin typeface="Comic Sans MS" pitchFamily="66" charset="0"/>
              </a:rPr>
              <a:t> con la afinidad y especificidad necesaria para la regulación de su concentración,  en el medio intracelular, permanecen mayoritariamente a la llamada familia mano-EF.</a:t>
            </a:r>
          </a:p>
        </p:txBody>
      </p:sp>
      <p:sp>
        <p:nvSpPr>
          <p:cNvPr id="5" name="4 Marcador de número de diapositiva"/>
          <p:cNvSpPr>
            <a:spLocks noGrp="1"/>
          </p:cNvSpPr>
          <p:nvPr>
            <p:ph type="sldNum" sz="quarter" idx="12"/>
          </p:nvPr>
        </p:nvSpPr>
        <p:spPr/>
        <p:txBody>
          <a:bodyPr/>
          <a:lstStyle/>
          <a:p>
            <a:fld id="{3459AB77-D692-4FFB-BF65-704017B26582}" type="slidenum">
              <a:rPr lang="es-MX" smtClean="0"/>
              <a:pPr/>
              <a:t>40</a:t>
            </a:fld>
            <a:endParaRPr lang="es-MX"/>
          </a:p>
        </p:txBody>
      </p:sp>
    </p:spTree>
    <p:extLst>
      <p:ext uri="{BB962C8B-B14F-4D97-AF65-F5344CB8AC3E}">
        <p14:creationId xmlns:p14="http://schemas.microsoft.com/office/powerpoint/2010/main" val="429099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71472" y="142852"/>
          <a:ext cx="8358246" cy="6626492"/>
        </p:xfrm>
        <a:graphic>
          <a:graphicData uri="http://schemas.openxmlformats.org/drawingml/2006/table">
            <a:tbl>
              <a:tblPr firstRow="1" bandRow="1">
                <a:tableStyleId>{5C22544A-7EE6-4342-B048-85BDC9FD1C3A}</a:tableStyleId>
              </a:tblPr>
              <a:tblGrid>
                <a:gridCol w="4179123">
                  <a:extLst>
                    <a:ext uri="{9D8B030D-6E8A-4147-A177-3AD203B41FA5}">
                      <a16:colId xmlns:a16="http://schemas.microsoft.com/office/drawing/2014/main" val="20000"/>
                    </a:ext>
                  </a:extLst>
                </a:gridCol>
                <a:gridCol w="4179123">
                  <a:extLst>
                    <a:ext uri="{9D8B030D-6E8A-4147-A177-3AD203B41FA5}">
                      <a16:colId xmlns:a16="http://schemas.microsoft.com/office/drawing/2014/main" val="20001"/>
                    </a:ext>
                  </a:extLst>
                </a:gridCol>
              </a:tblGrid>
              <a:tr h="439052">
                <a:tc>
                  <a:txBody>
                    <a:bodyPr/>
                    <a:lstStyle/>
                    <a:p>
                      <a:r>
                        <a:rPr lang="es-ES" dirty="0" err="1">
                          <a:latin typeface="Comic Sans MS" pitchFamily="66" charset="0"/>
                        </a:rPr>
                        <a:t>Troponina</a:t>
                      </a:r>
                      <a:r>
                        <a:rPr lang="es-ES" dirty="0">
                          <a:latin typeface="Comic Sans MS" pitchFamily="66" charset="0"/>
                        </a:rPr>
                        <a:t> </a:t>
                      </a:r>
                    </a:p>
                  </a:txBody>
                  <a:tcPr/>
                </a:tc>
                <a:tc>
                  <a:txBody>
                    <a:bodyPr/>
                    <a:lstStyle/>
                    <a:p>
                      <a:r>
                        <a:rPr lang="es-ES" dirty="0">
                          <a:latin typeface="Comic Sans MS" pitchFamily="66" charset="0"/>
                        </a:rPr>
                        <a:t>Estructura</a:t>
                      </a:r>
                    </a:p>
                  </a:txBody>
                  <a:tcPr/>
                </a:tc>
                <a:extLst>
                  <a:ext uri="{0D108BD9-81ED-4DB2-BD59-A6C34878D82A}">
                    <a16:rowId xmlns:a16="http://schemas.microsoft.com/office/drawing/2014/main" val="10000"/>
                  </a:ext>
                </a:extLst>
              </a:tr>
              <a:tr h="5990368">
                <a:tc>
                  <a:txBody>
                    <a:bodyPr/>
                    <a:lstStyle/>
                    <a:p>
                      <a:pPr algn="just"/>
                      <a:r>
                        <a:rPr lang="es-ES" sz="1600" dirty="0">
                          <a:latin typeface="Comic Sans MS" pitchFamily="66" charset="0"/>
                        </a:rPr>
                        <a:t>Miofibrillas del tejido muscular: filamento delgado, filamento grueso. El primero está</a:t>
                      </a:r>
                      <a:r>
                        <a:rPr lang="es-ES" sz="1600" baseline="0" dirty="0">
                          <a:latin typeface="Comic Sans MS" pitchFamily="66" charset="0"/>
                        </a:rPr>
                        <a:t> conformado por moléculas de </a:t>
                      </a:r>
                      <a:r>
                        <a:rPr lang="es-ES" sz="1600" baseline="0" dirty="0" err="1">
                          <a:latin typeface="Comic Sans MS" pitchFamily="66" charset="0"/>
                        </a:rPr>
                        <a:t>actina</a:t>
                      </a:r>
                      <a:r>
                        <a:rPr lang="es-ES" sz="1600" baseline="0" dirty="0">
                          <a:latin typeface="Comic Sans MS" pitchFamily="66" charset="0"/>
                        </a:rPr>
                        <a:t>  que están polimerizadas de extremo a extremo, formando una hélice.</a:t>
                      </a:r>
                    </a:p>
                    <a:p>
                      <a:pPr algn="just"/>
                      <a:endParaRPr lang="es-ES" sz="1600" baseline="0" dirty="0">
                        <a:latin typeface="Comic Sans MS" pitchFamily="66" charset="0"/>
                      </a:endParaRPr>
                    </a:p>
                    <a:p>
                      <a:pPr algn="just"/>
                      <a:r>
                        <a:rPr lang="es-ES" sz="1600" baseline="0" dirty="0">
                          <a:latin typeface="Comic Sans MS" pitchFamily="66" charset="0"/>
                        </a:rPr>
                        <a:t>En los surcos de dicha hélice se desliza la </a:t>
                      </a:r>
                      <a:r>
                        <a:rPr lang="es-ES" sz="1600" baseline="0" dirty="0" err="1">
                          <a:latin typeface="Comic Sans MS" pitchFamily="66" charset="0"/>
                        </a:rPr>
                        <a:t>troponiosina</a:t>
                      </a:r>
                      <a:r>
                        <a:rPr lang="es-ES" sz="1600" baseline="0" dirty="0">
                          <a:latin typeface="Comic Sans MS" pitchFamily="66" charset="0"/>
                        </a:rPr>
                        <a:t>.</a:t>
                      </a:r>
                    </a:p>
                    <a:p>
                      <a:pPr algn="just"/>
                      <a:endParaRPr lang="es-ES" sz="1600" baseline="0" dirty="0">
                        <a:latin typeface="Comic Sans MS" pitchFamily="66" charset="0"/>
                      </a:endParaRPr>
                    </a:p>
                    <a:p>
                      <a:pPr algn="just"/>
                      <a:r>
                        <a:rPr lang="es-ES" sz="1600" baseline="0" dirty="0">
                          <a:latin typeface="Comic Sans MS" pitchFamily="66" charset="0"/>
                        </a:rPr>
                        <a:t>La </a:t>
                      </a:r>
                      <a:r>
                        <a:rPr lang="es-ES" sz="1600" baseline="0" dirty="0" err="1">
                          <a:latin typeface="Comic Sans MS" pitchFamily="66" charset="0"/>
                        </a:rPr>
                        <a:t>troponina</a:t>
                      </a:r>
                      <a:r>
                        <a:rPr lang="es-ES" sz="1600" baseline="0" dirty="0">
                          <a:latin typeface="Comic Sans MS" pitchFamily="66" charset="0"/>
                        </a:rPr>
                        <a:t> que se localiza sobre la </a:t>
                      </a:r>
                      <a:r>
                        <a:rPr lang="es-ES" sz="1600" baseline="0" dirty="0" err="1">
                          <a:latin typeface="Comic Sans MS" pitchFamily="66" charset="0"/>
                        </a:rPr>
                        <a:t>torponiosina</a:t>
                      </a:r>
                      <a:r>
                        <a:rPr lang="es-ES" sz="1600" baseline="0" dirty="0">
                          <a:latin typeface="Comic Sans MS" pitchFamily="66" charset="0"/>
                        </a:rPr>
                        <a:t> está conformada por:</a:t>
                      </a:r>
                    </a:p>
                    <a:p>
                      <a:pPr marL="342900" indent="-342900" algn="just">
                        <a:buAutoNum type="alphaLcParenR"/>
                      </a:pPr>
                      <a:r>
                        <a:rPr lang="es-ES" sz="1600" baseline="0" dirty="0" err="1">
                          <a:latin typeface="Comic Sans MS" pitchFamily="66" charset="0"/>
                        </a:rPr>
                        <a:t>Troponina</a:t>
                      </a:r>
                      <a:r>
                        <a:rPr lang="es-ES" sz="1600" baseline="0" dirty="0">
                          <a:latin typeface="Comic Sans MS" pitchFamily="66" charset="0"/>
                        </a:rPr>
                        <a:t> I (24 </a:t>
                      </a:r>
                      <a:r>
                        <a:rPr lang="es-ES" sz="1600" baseline="0" dirty="0" err="1">
                          <a:latin typeface="Comic Sans MS" pitchFamily="66" charset="0"/>
                        </a:rPr>
                        <a:t>kDa</a:t>
                      </a:r>
                      <a:r>
                        <a:rPr lang="es-ES" sz="1600" baseline="0" dirty="0">
                          <a:latin typeface="Comic Sans MS" pitchFamily="66" charset="0"/>
                        </a:rPr>
                        <a:t>) Ejerce un efecto inhibitorio en la </a:t>
                      </a:r>
                      <a:r>
                        <a:rPr lang="es-ES" sz="1600" baseline="0" dirty="0" err="1">
                          <a:latin typeface="Comic Sans MS" pitchFamily="66" charset="0"/>
                        </a:rPr>
                        <a:t>ezima</a:t>
                      </a:r>
                      <a:r>
                        <a:rPr lang="es-ES" sz="1600" baseline="0" dirty="0">
                          <a:latin typeface="Comic Sans MS" pitchFamily="66" charset="0"/>
                        </a:rPr>
                        <a:t> ATP-asa</a:t>
                      </a:r>
                    </a:p>
                    <a:p>
                      <a:pPr marL="342900" indent="-342900" algn="just">
                        <a:buAutoNum type="alphaLcParenR"/>
                      </a:pPr>
                      <a:r>
                        <a:rPr lang="es-ES" sz="1600" baseline="0" dirty="0" err="1">
                          <a:latin typeface="Comic Sans MS" pitchFamily="66" charset="0"/>
                        </a:rPr>
                        <a:t>Troponina</a:t>
                      </a:r>
                      <a:r>
                        <a:rPr lang="es-ES" sz="1600" baseline="0" dirty="0">
                          <a:latin typeface="Comic Sans MS" pitchFamily="66" charset="0"/>
                        </a:rPr>
                        <a:t> T (37kDa). Su función es fijar la </a:t>
                      </a:r>
                      <a:r>
                        <a:rPr lang="es-ES" sz="1600" baseline="0" dirty="0" err="1">
                          <a:latin typeface="Comic Sans MS" pitchFamily="66" charset="0"/>
                        </a:rPr>
                        <a:t>troponina</a:t>
                      </a:r>
                      <a:r>
                        <a:rPr lang="es-ES" sz="1600" baseline="0" dirty="0">
                          <a:latin typeface="Comic Sans MS" pitchFamily="66" charset="0"/>
                        </a:rPr>
                        <a:t> a la </a:t>
                      </a:r>
                      <a:r>
                        <a:rPr lang="es-ES" sz="1600" baseline="0" dirty="0" err="1">
                          <a:latin typeface="Comic Sans MS" pitchFamily="66" charset="0"/>
                        </a:rPr>
                        <a:t>troponiosina</a:t>
                      </a:r>
                      <a:endParaRPr lang="es-ES" sz="1600" baseline="0" dirty="0">
                        <a:latin typeface="Comic Sans MS" pitchFamily="66" charset="0"/>
                      </a:endParaRPr>
                    </a:p>
                    <a:p>
                      <a:pPr marL="342900" indent="-342900" algn="just">
                        <a:buAutoNum type="alphaLcParenR"/>
                      </a:pPr>
                      <a:r>
                        <a:rPr lang="es-ES" sz="1600" baseline="0" dirty="0" err="1">
                          <a:latin typeface="Comic Sans MS" pitchFamily="66" charset="0"/>
                        </a:rPr>
                        <a:t>Troponina</a:t>
                      </a:r>
                      <a:r>
                        <a:rPr lang="es-ES" sz="1600" baseline="0" dirty="0">
                          <a:latin typeface="Comic Sans MS" pitchFamily="66" charset="0"/>
                        </a:rPr>
                        <a:t> C (la única capaz de enlazar 2 moles de Ca</a:t>
                      </a:r>
                      <a:r>
                        <a:rPr lang="es-ES" sz="1600" baseline="30000" dirty="0">
                          <a:latin typeface="Comic Sans MS" pitchFamily="66" charset="0"/>
                        </a:rPr>
                        <a:t>2+</a:t>
                      </a:r>
                      <a:r>
                        <a:rPr lang="es-ES" sz="1600" baseline="0" dirty="0">
                          <a:latin typeface="Comic Sans MS" pitchFamily="66" charset="0"/>
                        </a:rPr>
                        <a:t>por mol de proteína, 17 </a:t>
                      </a:r>
                      <a:r>
                        <a:rPr lang="es-ES" sz="1600" baseline="0" dirty="0" err="1">
                          <a:latin typeface="Comic Sans MS" pitchFamily="66" charset="0"/>
                        </a:rPr>
                        <a:t>kDa</a:t>
                      </a:r>
                      <a:r>
                        <a:rPr lang="es-ES" sz="1600" baseline="0" dirty="0">
                          <a:latin typeface="Comic Sans MS" pitchFamily="66" charset="0"/>
                        </a:rPr>
                        <a:t>). Regula el proceso de activación de los filamentos delgados  durante la contracción del músculo cardíaco y esquelético.</a:t>
                      </a:r>
                    </a:p>
                    <a:p>
                      <a:pPr marL="342900" indent="-342900" algn="just">
                        <a:buNone/>
                      </a:pPr>
                      <a:endParaRPr lang="es-ES" sz="1600" baseline="0" dirty="0">
                        <a:latin typeface="Comic Sans MS" pitchFamily="66" charset="0"/>
                      </a:endParaRPr>
                    </a:p>
                    <a:p>
                      <a:pPr marL="342900" indent="-342900" algn="just">
                        <a:buFont typeface="Arial" pitchFamily="34" charset="0"/>
                        <a:buNone/>
                      </a:pPr>
                      <a:r>
                        <a:rPr lang="es-ES" sz="1600" baseline="0" dirty="0">
                          <a:latin typeface="Comic Sans MS" pitchFamily="66" charset="0"/>
                        </a:rPr>
                        <a:t>Es una proteína estructural  con </a:t>
                      </a:r>
                    </a:p>
                    <a:p>
                      <a:pPr marL="342900" indent="-342900" algn="just">
                        <a:buFont typeface="Arial" pitchFamily="34" charset="0"/>
                        <a:buNone/>
                      </a:pPr>
                      <a:r>
                        <a:rPr lang="es-ES" sz="1600" baseline="0" dirty="0">
                          <a:latin typeface="Comic Sans MS" pitchFamily="66" charset="0"/>
                        </a:rPr>
                        <a:t>dominios mano EF, regulan la fuerza y la </a:t>
                      </a:r>
                    </a:p>
                    <a:p>
                      <a:pPr marL="342900" indent="-342900" algn="just">
                        <a:buFont typeface="Arial" pitchFamily="34" charset="0"/>
                        <a:buNone/>
                      </a:pPr>
                      <a:r>
                        <a:rPr lang="es-ES" sz="1600" baseline="0" dirty="0">
                          <a:latin typeface="Comic Sans MS" pitchFamily="66" charset="0"/>
                        </a:rPr>
                        <a:t>velocidad de la contracción muscular.</a:t>
                      </a:r>
                      <a:endParaRPr lang="es-ES" sz="1600" dirty="0">
                        <a:latin typeface="Comic Sans MS" pitchFamily="66" charset="0"/>
                      </a:endParaRPr>
                    </a:p>
                  </a:txBody>
                  <a:tcPr/>
                </a:tc>
                <a:tc>
                  <a:txBody>
                    <a:bodyPr/>
                    <a:lstStyle/>
                    <a:p>
                      <a:pPr algn="just"/>
                      <a:endParaRPr lang="es-ES" sz="1600" dirty="0"/>
                    </a:p>
                  </a:txBody>
                  <a:tcPr/>
                </a:tc>
                <a:extLst>
                  <a:ext uri="{0D108BD9-81ED-4DB2-BD59-A6C34878D82A}">
                    <a16:rowId xmlns:a16="http://schemas.microsoft.com/office/drawing/2014/main" val="10001"/>
                  </a:ext>
                </a:extLst>
              </a:tr>
            </a:tbl>
          </a:graphicData>
        </a:graphic>
      </p:graphicFrame>
      <p:pic>
        <p:nvPicPr>
          <p:cNvPr id="10242" name="Picture 2" descr="Fibras musculares"/>
          <p:cNvPicPr>
            <a:picLocks noChangeAspect="1" noChangeArrowheads="1"/>
          </p:cNvPicPr>
          <p:nvPr/>
        </p:nvPicPr>
        <p:blipFill>
          <a:blip r:embed="rId2" cstate="print"/>
          <a:srcRect/>
          <a:stretch>
            <a:fillRect/>
          </a:stretch>
        </p:blipFill>
        <p:spPr bwMode="auto">
          <a:xfrm>
            <a:off x="4714876" y="642918"/>
            <a:ext cx="3709985" cy="2319827"/>
          </a:xfrm>
          <a:prstGeom prst="rect">
            <a:avLst/>
          </a:prstGeom>
          <a:noFill/>
        </p:spPr>
      </p:pic>
      <p:pic>
        <p:nvPicPr>
          <p:cNvPr id="10244" name="Picture 4" descr="http://www.araucaria2000.cl/smuscular/tiposmus.jpg"/>
          <p:cNvPicPr>
            <a:picLocks noChangeAspect="1" noChangeArrowheads="1"/>
          </p:cNvPicPr>
          <p:nvPr/>
        </p:nvPicPr>
        <p:blipFill>
          <a:blip r:embed="rId3" cstate="print"/>
          <a:srcRect/>
          <a:stretch>
            <a:fillRect/>
          </a:stretch>
        </p:blipFill>
        <p:spPr bwMode="auto">
          <a:xfrm>
            <a:off x="4714876" y="3000372"/>
            <a:ext cx="1830915" cy="3575277"/>
          </a:xfrm>
          <a:prstGeom prst="rect">
            <a:avLst/>
          </a:prstGeom>
          <a:noFill/>
        </p:spPr>
      </p:pic>
      <p:pic>
        <p:nvPicPr>
          <p:cNvPr id="10245" name="Picture 5"/>
          <p:cNvPicPr>
            <a:picLocks noChangeAspect="1" noChangeArrowheads="1"/>
          </p:cNvPicPr>
          <p:nvPr/>
        </p:nvPicPr>
        <p:blipFill>
          <a:blip r:embed="rId4" cstate="print"/>
          <a:srcRect/>
          <a:stretch>
            <a:fillRect/>
          </a:stretch>
        </p:blipFill>
        <p:spPr bwMode="auto">
          <a:xfrm rot="16200000">
            <a:off x="6213404" y="3930762"/>
            <a:ext cx="3428999" cy="1711144"/>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fld id="{3459AB77-D692-4FFB-BF65-704017B26582}" type="slidenum">
              <a:rPr lang="es-MX" smtClean="0"/>
              <a:pPr/>
              <a:t>41</a:t>
            </a:fld>
            <a:endParaRPr lang="es-MX"/>
          </a:p>
        </p:txBody>
      </p:sp>
    </p:spTree>
    <p:extLst>
      <p:ext uri="{BB962C8B-B14F-4D97-AF65-F5344CB8AC3E}">
        <p14:creationId xmlns:p14="http://schemas.microsoft.com/office/powerpoint/2010/main" val="4105302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8193" name="Picture 1"/>
          <p:cNvPicPr>
            <a:picLocks noChangeAspect="1" noChangeArrowheads="1"/>
          </p:cNvPicPr>
          <p:nvPr/>
        </p:nvPicPr>
        <p:blipFill>
          <a:blip r:embed="rId2" cstate="print"/>
          <a:srcRect/>
          <a:stretch>
            <a:fillRect/>
          </a:stretch>
        </p:blipFill>
        <p:spPr bwMode="auto">
          <a:xfrm>
            <a:off x="128324" y="285728"/>
            <a:ext cx="8944270" cy="6000792"/>
          </a:xfrm>
          <a:prstGeom prst="rect">
            <a:avLst/>
          </a:prstGeom>
          <a:noFill/>
          <a:ln w="9525">
            <a:noFill/>
            <a:miter lim="800000"/>
            <a:headEnd/>
            <a:tailEnd/>
          </a:ln>
        </p:spPr>
      </p:pic>
      <p:sp>
        <p:nvSpPr>
          <p:cNvPr id="5" name="4 CuadroTexto"/>
          <p:cNvSpPr txBox="1"/>
          <p:nvPr/>
        </p:nvSpPr>
        <p:spPr>
          <a:xfrm>
            <a:off x="5929322" y="6286520"/>
            <a:ext cx="1308371" cy="369332"/>
          </a:xfrm>
          <a:prstGeom prst="rect">
            <a:avLst/>
          </a:prstGeom>
          <a:noFill/>
        </p:spPr>
        <p:txBody>
          <a:bodyPr wrap="none" rtlCol="0">
            <a:spAutoFit/>
          </a:bodyPr>
          <a:lstStyle/>
          <a:p>
            <a:r>
              <a:rPr lang="es-ES" dirty="0">
                <a:latin typeface="Comic Sans MS" pitchFamily="66" charset="0"/>
              </a:rPr>
              <a:t>PDB:5TNC</a:t>
            </a:r>
          </a:p>
        </p:txBody>
      </p:sp>
      <p:sp>
        <p:nvSpPr>
          <p:cNvPr id="6" name="5 Rectángulo"/>
          <p:cNvSpPr/>
          <p:nvPr/>
        </p:nvSpPr>
        <p:spPr>
          <a:xfrm>
            <a:off x="428596" y="428604"/>
            <a:ext cx="8429684"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Comic Sans MS" pitchFamily="66" charset="0"/>
              </a:rPr>
              <a:t>Diversos estudios en pacientes con Síndrome coronario agudo han demostrado que las TNI y las TNT son buenas </a:t>
            </a:r>
            <a:r>
              <a:rPr lang="es-ES" sz="2400" dirty="0" err="1">
                <a:latin typeface="Comic Sans MS" pitchFamily="66" charset="0"/>
              </a:rPr>
              <a:t>predictoras</a:t>
            </a:r>
            <a:r>
              <a:rPr lang="es-ES" sz="2400" dirty="0">
                <a:latin typeface="Comic Sans MS" pitchFamily="66" charset="0"/>
              </a:rPr>
              <a:t> de acontecimientos adversos a corto y largo plazo y poseen una elevada sensibilidad y especificidad  para la detección de daño miocárdico</a:t>
            </a:r>
            <a:r>
              <a:rPr lang="es-ES" dirty="0">
                <a:latin typeface="Comic Sans MS" pitchFamily="66" charset="0"/>
              </a:rPr>
              <a:t>.</a:t>
            </a:r>
          </a:p>
          <a:p>
            <a:pPr algn="ctr"/>
            <a:endParaRPr lang="es-ES" dirty="0">
              <a:latin typeface="Comic Sans MS" pitchFamily="66" charset="0"/>
            </a:endParaRPr>
          </a:p>
          <a:p>
            <a:pPr algn="ctr"/>
            <a:endParaRPr lang="es-ES" dirty="0">
              <a:latin typeface="Comic Sans MS" pitchFamily="66" charset="0"/>
            </a:endParaRPr>
          </a:p>
          <a:p>
            <a:pPr algn="ctr"/>
            <a:r>
              <a:rPr lang="es-ES" dirty="0">
                <a:latin typeface="Comic Sans MS" pitchFamily="66" charset="0"/>
              </a:rPr>
              <a:t>BARBA EVIA JOSE ROBERTO. Revista Mexicana de Patología Clínica.  “</a:t>
            </a:r>
            <a:r>
              <a:rPr lang="es-ES" dirty="0" err="1">
                <a:latin typeface="Comic Sans MS" pitchFamily="66" charset="0"/>
              </a:rPr>
              <a:t>Sindrome</a:t>
            </a:r>
            <a:r>
              <a:rPr lang="es-ES" dirty="0">
                <a:latin typeface="Comic Sans MS" pitchFamily="66" charset="0"/>
              </a:rPr>
              <a:t> Coronario Agudo. Marcadores de lesión miocárdica.” Vol. 54, </a:t>
            </a:r>
            <a:r>
              <a:rPr lang="es-ES" dirty="0" err="1">
                <a:latin typeface="Comic Sans MS" pitchFamily="66" charset="0"/>
              </a:rPr>
              <a:t>Núm</a:t>
            </a:r>
            <a:r>
              <a:rPr lang="es-ES" dirty="0">
                <a:latin typeface="Comic Sans MS" pitchFamily="66" charset="0"/>
              </a:rPr>
              <a:t> 3. </a:t>
            </a:r>
            <a:r>
              <a:rPr lang="es-ES" dirty="0" err="1">
                <a:latin typeface="Comic Sans MS" pitchFamily="66" charset="0"/>
              </a:rPr>
              <a:t>pág</a:t>
            </a:r>
            <a:r>
              <a:rPr lang="es-ES" dirty="0">
                <a:latin typeface="Comic Sans MS" pitchFamily="66" charset="0"/>
              </a:rPr>
              <a:t> 122-123</a:t>
            </a:r>
          </a:p>
        </p:txBody>
      </p:sp>
      <p:sp>
        <p:nvSpPr>
          <p:cNvPr id="7" name="6 Marcador de número de diapositiva"/>
          <p:cNvSpPr>
            <a:spLocks noGrp="1"/>
          </p:cNvSpPr>
          <p:nvPr>
            <p:ph type="sldNum" sz="quarter" idx="12"/>
          </p:nvPr>
        </p:nvSpPr>
        <p:spPr/>
        <p:txBody>
          <a:bodyPr/>
          <a:lstStyle/>
          <a:p>
            <a:fld id="{3459AB77-D692-4FFB-BF65-704017B26582}" type="slidenum">
              <a:rPr lang="es-MX" smtClean="0"/>
              <a:pPr/>
              <a:t>42</a:t>
            </a:fld>
            <a:endParaRPr lang="es-MX"/>
          </a:p>
        </p:txBody>
      </p:sp>
    </p:spTree>
    <p:extLst>
      <p:ext uri="{BB962C8B-B14F-4D97-AF65-F5344CB8AC3E}">
        <p14:creationId xmlns:p14="http://schemas.microsoft.com/office/powerpoint/2010/main" val="194179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latin typeface="Comic Sans MS" pitchFamily="66" charset="0"/>
              </a:rPr>
              <a:t>Protombina</a:t>
            </a:r>
            <a:endParaRPr lang="es-ES" dirty="0">
              <a:latin typeface="Comic Sans MS" pitchFamily="66" charset="0"/>
            </a:endParaRPr>
          </a:p>
        </p:txBody>
      </p:sp>
      <p:sp>
        <p:nvSpPr>
          <p:cNvPr id="3" name="2 Marcador de contenido"/>
          <p:cNvSpPr>
            <a:spLocks noGrp="1"/>
          </p:cNvSpPr>
          <p:nvPr>
            <p:ph idx="1"/>
          </p:nvPr>
        </p:nvSpPr>
        <p:spPr/>
        <p:txBody>
          <a:bodyPr>
            <a:normAutofit fontScale="85000" lnSpcReduction="20000"/>
          </a:bodyPr>
          <a:lstStyle/>
          <a:p>
            <a:pPr algn="just"/>
            <a:r>
              <a:rPr lang="es-ES" sz="4400" dirty="0">
                <a:latin typeface="Comic Sans MS" pitchFamily="66" charset="0"/>
              </a:rPr>
              <a:t>Fibrinógeno → fibrina (proteína encargada de la coagulación de sangre).</a:t>
            </a:r>
          </a:p>
          <a:p>
            <a:pPr algn="just"/>
            <a:r>
              <a:rPr lang="es-ES" sz="4400" dirty="0">
                <a:latin typeface="Comic Sans MS" pitchFamily="66" charset="0"/>
              </a:rPr>
              <a:t>Trombina, proteasa encargada del proceso arriba descrito.</a:t>
            </a:r>
          </a:p>
          <a:p>
            <a:pPr algn="just"/>
            <a:r>
              <a:rPr lang="es-ES" sz="4400" dirty="0">
                <a:latin typeface="Comic Sans MS" pitchFamily="66" charset="0"/>
              </a:rPr>
              <a:t>Se descubrió la presencia de dos aminoácidos no habituales: el ácido </a:t>
            </a:r>
            <a:r>
              <a:rPr lang="es-ES" sz="4400" dirty="0">
                <a:latin typeface="Comic Sans MS" pitchFamily="66" charset="0"/>
                <a:sym typeface="Symbol"/>
              </a:rPr>
              <a:t></a:t>
            </a:r>
            <a:r>
              <a:rPr lang="es-ES" sz="4400" dirty="0">
                <a:latin typeface="Comic Sans MS" pitchFamily="66" charset="0"/>
              </a:rPr>
              <a:t>-</a:t>
            </a:r>
            <a:r>
              <a:rPr lang="es-ES" sz="4400" dirty="0" err="1">
                <a:latin typeface="Comic Sans MS" pitchFamily="66" charset="0"/>
              </a:rPr>
              <a:t>carboxiglutámico</a:t>
            </a:r>
            <a:r>
              <a:rPr lang="es-ES" sz="4400" dirty="0">
                <a:latin typeface="Comic Sans MS" pitchFamily="66" charset="0"/>
              </a:rPr>
              <a:t> (</a:t>
            </a:r>
            <a:r>
              <a:rPr lang="es-ES" sz="4400" dirty="0" err="1">
                <a:latin typeface="Comic Sans MS" pitchFamily="66" charset="0"/>
              </a:rPr>
              <a:t>Gla</a:t>
            </a:r>
            <a:r>
              <a:rPr lang="es-ES" sz="4400" dirty="0">
                <a:latin typeface="Comic Sans MS" pitchFamily="66" charset="0"/>
              </a:rPr>
              <a:t>) y el ácido  </a:t>
            </a:r>
            <a:r>
              <a:rPr lang="es-ES" sz="4400" dirty="0">
                <a:latin typeface="Comic Sans MS" pitchFamily="66" charset="0"/>
                <a:sym typeface="Symbol"/>
              </a:rPr>
              <a:t></a:t>
            </a:r>
            <a:r>
              <a:rPr lang="es-ES" sz="4400" dirty="0">
                <a:latin typeface="Comic Sans MS" pitchFamily="66" charset="0"/>
              </a:rPr>
              <a:t>-</a:t>
            </a:r>
            <a:r>
              <a:rPr lang="es-ES" sz="4400" dirty="0" err="1">
                <a:latin typeface="Comic Sans MS" pitchFamily="66" charset="0"/>
              </a:rPr>
              <a:t>hidroxiaspártico</a:t>
            </a:r>
            <a:r>
              <a:rPr lang="es-ES" sz="4400" dirty="0">
                <a:latin typeface="Comic Sans MS" pitchFamily="66" charset="0"/>
              </a:rPr>
              <a:t> (</a:t>
            </a:r>
            <a:r>
              <a:rPr lang="es-ES" sz="4400" dirty="0" err="1">
                <a:latin typeface="Comic Sans MS" pitchFamily="66" charset="0"/>
              </a:rPr>
              <a:t>Hya</a:t>
            </a:r>
            <a:r>
              <a:rPr lang="es-ES" sz="4400" dirty="0">
                <a:latin typeface="Comic Sans MS" pitchFamily="66" charset="0"/>
              </a:rPr>
              <a:t>). Ambos enlazan al Ca</a:t>
            </a:r>
            <a:r>
              <a:rPr lang="es-ES" sz="4400" baseline="30000" dirty="0">
                <a:latin typeface="Comic Sans MS" pitchFamily="66" charset="0"/>
              </a:rPr>
              <a:t>2+</a:t>
            </a:r>
            <a:r>
              <a:rPr lang="es-ES" sz="4400" dirty="0">
                <a:latin typeface="Comic Sans MS" pitchFamily="66" charset="0"/>
              </a:rPr>
              <a:t>.</a:t>
            </a:r>
          </a:p>
        </p:txBody>
      </p:sp>
      <p:sp>
        <p:nvSpPr>
          <p:cNvPr id="4" name="3 CuadroTexto"/>
          <p:cNvSpPr txBox="1"/>
          <p:nvPr/>
        </p:nvSpPr>
        <p:spPr>
          <a:xfrm>
            <a:off x="3500430" y="1357298"/>
            <a:ext cx="1309974" cy="369332"/>
          </a:xfrm>
          <a:prstGeom prst="rect">
            <a:avLst/>
          </a:prstGeom>
          <a:noFill/>
        </p:spPr>
        <p:txBody>
          <a:bodyPr wrap="none" rtlCol="0">
            <a:spAutoFit/>
          </a:bodyPr>
          <a:lstStyle/>
          <a:p>
            <a:r>
              <a:rPr lang="es-ES" dirty="0">
                <a:latin typeface="Comic Sans MS" pitchFamily="66" charset="0"/>
              </a:rPr>
              <a:t>Proteólisis</a:t>
            </a:r>
          </a:p>
        </p:txBody>
      </p:sp>
      <p:sp>
        <p:nvSpPr>
          <p:cNvPr id="6" name="5 Marcador de número de diapositiva"/>
          <p:cNvSpPr>
            <a:spLocks noGrp="1"/>
          </p:cNvSpPr>
          <p:nvPr>
            <p:ph type="sldNum" sz="quarter" idx="12"/>
          </p:nvPr>
        </p:nvSpPr>
        <p:spPr/>
        <p:txBody>
          <a:bodyPr/>
          <a:lstStyle/>
          <a:p>
            <a:fld id="{3459AB77-D692-4FFB-BF65-704017B26582}" type="slidenum">
              <a:rPr lang="es-MX" smtClean="0"/>
              <a:pPr/>
              <a:t>43</a:t>
            </a:fld>
            <a:endParaRPr lang="es-MX"/>
          </a:p>
        </p:txBody>
      </p:sp>
    </p:spTree>
    <p:extLst>
      <p:ext uri="{BB962C8B-B14F-4D97-AF65-F5344CB8AC3E}">
        <p14:creationId xmlns:p14="http://schemas.microsoft.com/office/powerpoint/2010/main" val="695921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990600"/>
          </a:xfrm>
        </p:spPr>
        <p:txBody>
          <a:bodyPr/>
          <a:lstStyle/>
          <a:p>
            <a:r>
              <a:rPr lang="es-ES" dirty="0">
                <a:latin typeface="Comic Sans MS" pitchFamily="66" charset="0"/>
              </a:rPr>
              <a:t>Proteína enlazadora de calcio.</a:t>
            </a:r>
          </a:p>
        </p:txBody>
      </p:sp>
      <p:pic>
        <p:nvPicPr>
          <p:cNvPr id="7170" name="Picture 2"/>
          <p:cNvPicPr>
            <a:picLocks noChangeAspect="1" noChangeArrowheads="1"/>
          </p:cNvPicPr>
          <p:nvPr/>
        </p:nvPicPr>
        <p:blipFill>
          <a:blip r:embed="rId2" cstate="print"/>
          <a:srcRect/>
          <a:stretch>
            <a:fillRect/>
          </a:stretch>
        </p:blipFill>
        <p:spPr bwMode="auto">
          <a:xfrm>
            <a:off x="1071538" y="1178018"/>
            <a:ext cx="6286527" cy="5608568"/>
          </a:xfrm>
          <a:prstGeom prst="rect">
            <a:avLst/>
          </a:prstGeom>
          <a:noFill/>
          <a:ln w="9525">
            <a:noFill/>
            <a:miter lim="800000"/>
            <a:headEnd/>
            <a:tailEnd/>
          </a:ln>
        </p:spPr>
      </p:pic>
      <p:sp>
        <p:nvSpPr>
          <p:cNvPr id="5" name="4 CuadroTexto"/>
          <p:cNvSpPr txBox="1"/>
          <p:nvPr/>
        </p:nvSpPr>
        <p:spPr>
          <a:xfrm>
            <a:off x="7392606" y="6000768"/>
            <a:ext cx="1481496" cy="369332"/>
          </a:xfrm>
          <a:prstGeom prst="rect">
            <a:avLst/>
          </a:prstGeom>
          <a:noFill/>
        </p:spPr>
        <p:txBody>
          <a:bodyPr wrap="none" rtlCol="0">
            <a:spAutoFit/>
          </a:bodyPr>
          <a:lstStyle/>
          <a:p>
            <a:r>
              <a:rPr lang="es-ES" dirty="0">
                <a:latin typeface="Comic Sans MS" pitchFamily="66" charset="0"/>
              </a:rPr>
              <a:t>PDB: 3M0W</a:t>
            </a:r>
          </a:p>
        </p:txBody>
      </p:sp>
      <p:sp>
        <p:nvSpPr>
          <p:cNvPr id="4" name="3 Marcador de número de diapositiva"/>
          <p:cNvSpPr>
            <a:spLocks noGrp="1"/>
          </p:cNvSpPr>
          <p:nvPr>
            <p:ph type="sldNum" sz="quarter" idx="12"/>
          </p:nvPr>
        </p:nvSpPr>
        <p:spPr/>
        <p:txBody>
          <a:bodyPr/>
          <a:lstStyle/>
          <a:p>
            <a:fld id="{3459AB77-D692-4FFB-BF65-704017B26582}" type="slidenum">
              <a:rPr lang="es-MX" smtClean="0"/>
              <a:pPr/>
              <a:t>44</a:t>
            </a:fld>
            <a:endParaRPr lang="es-MX"/>
          </a:p>
        </p:txBody>
      </p:sp>
    </p:spTree>
    <p:extLst>
      <p:ext uri="{BB962C8B-B14F-4D97-AF65-F5344CB8AC3E}">
        <p14:creationId xmlns:p14="http://schemas.microsoft.com/office/powerpoint/2010/main" val="1918566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Comic Sans MS" pitchFamily="66" charset="0"/>
              </a:rPr>
              <a:t>Sitio activo</a:t>
            </a:r>
          </a:p>
        </p:txBody>
      </p:sp>
      <p:sp>
        <p:nvSpPr>
          <p:cNvPr id="3" name="2 Marcador de contenido"/>
          <p:cNvSpPr>
            <a:spLocks noGrp="1"/>
          </p:cNvSpPr>
          <p:nvPr>
            <p:ph idx="1"/>
          </p:nvPr>
        </p:nvSpPr>
        <p:spPr/>
        <p:txBody>
          <a:bodyPr/>
          <a:lstStyle/>
          <a:p>
            <a:endParaRPr lang="es-ES">
              <a:latin typeface="Comic Sans MS" pitchFamily="66" charset="0"/>
            </a:endParaRPr>
          </a:p>
        </p:txBody>
      </p:sp>
      <p:pic>
        <p:nvPicPr>
          <p:cNvPr id="6146" name="Picture 2"/>
          <p:cNvPicPr>
            <a:picLocks noChangeAspect="1" noChangeArrowheads="1"/>
          </p:cNvPicPr>
          <p:nvPr/>
        </p:nvPicPr>
        <p:blipFill>
          <a:blip r:embed="rId2" cstate="print"/>
          <a:srcRect/>
          <a:stretch>
            <a:fillRect/>
          </a:stretch>
        </p:blipFill>
        <p:spPr bwMode="auto">
          <a:xfrm>
            <a:off x="714348" y="1500174"/>
            <a:ext cx="7777692" cy="4857784"/>
          </a:xfrm>
          <a:prstGeom prst="rect">
            <a:avLst/>
          </a:prstGeom>
          <a:noFill/>
          <a:ln w="9525">
            <a:noFill/>
            <a:miter lim="800000"/>
            <a:headEnd/>
            <a:tailEnd/>
          </a:ln>
        </p:spPr>
      </p:pic>
      <p:sp>
        <p:nvSpPr>
          <p:cNvPr id="5" name="4 CuadroTexto"/>
          <p:cNvSpPr txBox="1"/>
          <p:nvPr/>
        </p:nvSpPr>
        <p:spPr>
          <a:xfrm>
            <a:off x="7143768" y="6357958"/>
            <a:ext cx="1481496" cy="369332"/>
          </a:xfrm>
          <a:prstGeom prst="rect">
            <a:avLst/>
          </a:prstGeom>
          <a:noFill/>
        </p:spPr>
        <p:txBody>
          <a:bodyPr wrap="none" rtlCol="0">
            <a:spAutoFit/>
          </a:bodyPr>
          <a:lstStyle/>
          <a:p>
            <a:r>
              <a:rPr lang="es-ES" dirty="0">
                <a:latin typeface="Comic Sans MS" pitchFamily="66" charset="0"/>
              </a:rPr>
              <a:t>PDB: 3M0W</a:t>
            </a:r>
          </a:p>
        </p:txBody>
      </p:sp>
      <p:sp>
        <p:nvSpPr>
          <p:cNvPr id="6" name="5 Marcador de número de diapositiva"/>
          <p:cNvSpPr>
            <a:spLocks noGrp="1"/>
          </p:cNvSpPr>
          <p:nvPr>
            <p:ph type="sldNum" sz="quarter" idx="12"/>
          </p:nvPr>
        </p:nvSpPr>
        <p:spPr/>
        <p:txBody>
          <a:bodyPr/>
          <a:lstStyle/>
          <a:p>
            <a:fld id="{3459AB77-D692-4FFB-BF65-704017B26582}" type="slidenum">
              <a:rPr lang="es-MX" smtClean="0"/>
              <a:pPr/>
              <a:t>45</a:t>
            </a:fld>
            <a:endParaRPr lang="es-MX"/>
          </a:p>
        </p:txBody>
      </p:sp>
    </p:spTree>
    <p:extLst>
      <p:ext uri="{BB962C8B-B14F-4D97-AF65-F5344CB8AC3E}">
        <p14:creationId xmlns:p14="http://schemas.microsoft.com/office/powerpoint/2010/main" val="3700684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Comic Sans MS" pitchFamily="66" charset="0"/>
              </a:rPr>
              <a:t>¿Qué pasa si…?</a:t>
            </a:r>
          </a:p>
        </p:txBody>
      </p:sp>
      <p:sp>
        <p:nvSpPr>
          <p:cNvPr id="3" name="2 Marcador de contenido"/>
          <p:cNvSpPr>
            <a:spLocks noGrp="1"/>
          </p:cNvSpPr>
          <p:nvPr>
            <p:ph idx="1"/>
          </p:nvPr>
        </p:nvSpPr>
        <p:spPr/>
        <p:txBody>
          <a:bodyPr/>
          <a:lstStyle/>
          <a:p>
            <a:pPr algn="just"/>
            <a:r>
              <a:rPr lang="es-ES" dirty="0">
                <a:latin typeface="Comic Sans MS" pitchFamily="66" charset="0"/>
              </a:rPr>
              <a:t>El incremento del ión libre dentro de las células puede regular un </a:t>
            </a:r>
            <a:r>
              <a:rPr lang="es-ES">
                <a:latin typeface="Comic Sans MS" pitchFamily="66" charset="0"/>
              </a:rPr>
              <a:t>amplio intervalo de </a:t>
            </a:r>
            <a:r>
              <a:rPr lang="es-ES" dirty="0">
                <a:latin typeface="Comic Sans MS" pitchFamily="66" charset="0"/>
              </a:rPr>
              <a:t>procesos celulares como: fertilización, contracción, secreción, aprendizaje, memoria y últimamente la muerte de células.</a:t>
            </a:r>
          </a:p>
        </p:txBody>
      </p:sp>
      <p:sp>
        <p:nvSpPr>
          <p:cNvPr id="5" name="4 Marcador de número de diapositiva"/>
          <p:cNvSpPr>
            <a:spLocks noGrp="1"/>
          </p:cNvSpPr>
          <p:nvPr>
            <p:ph type="sldNum" sz="quarter" idx="12"/>
          </p:nvPr>
        </p:nvSpPr>
        <p:spPr/>
        <p:txBody>
          <a:bodyPr/>
          <a:lstStyle/>
          <a:p>
            <a:fld id="{3459AB77-D692-4FFB-BF65-704017B26582}" type="slidenum">
              <a:rPr lang="es-MX" smtClean="0"/>
              <a:pPr/>
              <a:t>46</a:t>
            </a:fld>
            <a:endParaRPr lang="es-MX"/>
          </a:p>
        </p:txBody>
      </p:sp>
    </p:spTree>
    <p:extLst>
      <p:ext uri="{BB962C8B-B14F-4D97-AF65-F5344CB8AC3E}">
        <p14:creationId xmlns:p14="http://schemas.microsoft.com/office/powerpoint/2010/main" val="2505828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latin typeface="Comic Sans MS" pitchFamily="66" charset="0"/>
              </a:rPr>
              <a:t>Proteínas extracelulares</a:t>
            </a:r>
            <a:br>
              <a:rPr lang="es-MX" dirty="0">
                <a:latin typeface="Comic Sans MS" pitchFamily="66" charset="0"/>
              </a:rPr>
            </a:br>
            <a:r>
              <a:rPr lang="es-MX" dirty="0" err="1">
                <a:latin typeface="Comic Sans MS" pitchFamily="66" charset="0"/>
              </a:rPr>
              <a:t>Fosfolipasas</a:t>
            </a:r>
            <a:endParaRPr lang="es-MX" dirty="0">
              <a:latin typeface="Comic Sans MS" pitchFamily="66" charset="0"/>
            </a:endParaRPr>
          </a:p>
        </p:txBody>
      </p:sp>
      <p:sp>
        <p:nvSpPr>
          <p:cNvPr id="3" name="2 Marcador de contenido"/>
          <p:cNvSpPr>
            <a:spLocks noGrp="1"/>
          </p:cNvSpPr>
          <p:nvPr>
            <p:ph idx="1"/>
          </p:nvPr>
        </p:nvSpPr>
        <p:spPr/>
        <p:txBody>
          <a:bodyPr/>
          <a:lstStyle/>
          <a:p>
            <a:pPr algn="just"/>
            <a:r>
              <a:rPr lang="es-MX" dirty="0">
                <a:latin typeface="Comic Sans MS" pitchFamily="66" charset="0"/>
              </a:rPr>
              <a:t>Enzimas extracelulares y solubles (14kDa).</a:t>
            </a:r>
          </a:p>
          <a:p>
            <a:pPr algn="just"/>
            <a:endParaRPr lang="es-MX" dirty="0">
              <a:latin typeface="Comic Sans MS" pitchFamily="66" charset="0"/>
            </a:endParaRPr>
          </a:p>
          <a:p>
            <a:pPr algn="just"/>
            <a:r>
              <a:rPr lang="es-MX" dirty="0">
                <a:latin typeface="Comic Sans MS" pitchFamily="66" charset="0"/>
              </a:rPr>
              <a:t>Hidrolizan los enlaces éster sn-2 de los </a:t>
            </a:r>
            <a:r>
              <a:rPr lang="es-MX" dirty="0" err="1">
                <a:latin typeface="Comic Sans MS" pitchFamily="66" charset="0"/>
              </a:rPr>
              <a:t>fosfolípidos</a:t>
            </a:r>
            <a:r>
              <a:rPr lang="es-MX" dirty="0">
                <a:latin typeface="Comic Sans MS" pitchFamily="66" charset="0"/>
              </a:rPr>
              <a:t> a través de un mecanismo calcio-dependiente.</a:t>
            </a:r>
          </a:p>
        </p:txBody>
      </p:sp>
      <p:sp>
        <p:nvSpPr>
          <p:cNvPr id="5" name="4 Marcador de número de diapositiva"/>
          <p:cNvSpPr>
            <a:spLocks noGrp="1"/>
          </p:cNvSpPr>
          <p:nvPr>
            <p:ph type="sldNum" sz="quarter" idx="12"/>
          </p:nvPr>
        </p:nvSpPr>
        <p:spPr/>
        <p:txBody>
          <a:bodyPr/>
          <a:lstStyle/>
          <a:p>
            <a:fld id="{3459AB77-D692-4FFB-BF65-704017B26582}" type="slidenum">
              <a:rPr lang="es-MX" smtClean="0"/>
              <a:pPr/>
              <a:t>47</a:t>
            </a:fld>
            <a:endParaRPr lang="es-MX"/>
          </a:p>
        </p:txBody>
      </p:sp>
    </p:spTree>
    <p:extLst>
      <p:ext uri="{BB962C8B-B14F-4D97-AF65-F5344CB8AC3E}">
        <p14:creationId xmlns:p14="http://schemas.microsoft.com/office/powerpoint/2010/main" val="1877890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773775" y="830988"/>
            <a:ext cx="4395755" cy="1477328"/>
          </a:xfrm>
          <a:prstGeom prst="rect">
            <a:avLst/>
          </a:prstGeom>
          <a:noFill/>
        </p:spPr>
        <p:txBody>
          <a:bodyPr wrap="none" rtlCol="0">
            <a:spAutoFit/>
          </a:bodyPr>
          <a:lstStyle/>
          <a:p>
            <a:r>
              <a:rPr lang="es-MX" dirty="0">
                <a:latin typeface="Comic Sans MS" pitchFamily="66" charset="0"/>
              </a:rPr>
              <a:t>Coordinación octaédrica.</a:t>
            </a:r>
          </a:p>
          <a:p>
            <a:r>
              <a:rPr lang="es-MX" dirty="0">
                <a:latin typeface="Comic Sans MS" pitchFamily="66" charset="0"/>
              </a:rPr>
              <a:t>Se une a la enzima por: </a:t>
            </a:r>
            <a:r>
              <a:rPr lang="es-MX" dirty="0" err="1">
                <a:latin typeface="Comic Sans MS" pitchFamily="66" charset="0"/>
              </a:rPr>
              <a:t>Tyr</a:t>
            </a:r>
            <a:r>
              <a:rPr lang="es-MX" dirty="0">
                <a:latin typeface="Comic Sans MS" pitchFamily="66" charset="0"/>
              </a:rPr>
              <a:t> -28, Gly-30</a:t>
            </a:r>
          </a:p>
          <a:p>
            <a:r>
              <a:rPr lang="es-MX" dirty="0">
                <a:latin typeface="Comic Sans MS" pitchFamily="66" charset="0"/>
              </a:rPr>
              <a:t>Gly-32 y los dos átomos de oxígeno </a:t>
            </a:r>
          </a:p>
          <a:p>
            <a:r>
              <a:rPr lang="es-MX" dirty="0">
                <a:latin typeface="Comic Sans MS" pitchFamily="66" charset="0"/>
              </a:rPr>
              <a:t>carboxílicos del Asp-49. Dos moléculas</a:t>
            </a:r>
          </a:p>
          <a:p>
            <a:r>
              <a:rPr lang="es-MX" dirty="0">
                <a:latin typeface="Comic Sans MS" pitchFamily="66" charset="0"/>
              </a:rPr>
              <a:t>de agua.</a:t>
            </a:r>
          </a:p>
        </p:txBody>
      </p:sp>
      <p:pic>
        <p:nvPicPr>
          <p:cNvPr id="4" name="Picture 2"/>
          <p:cNvPicPr>
            <a:picLocks noChangeAspect="1" noChangeArrowheads="1"/>
          </p:cNvPicPr>
          <p:nvPr/>
        </p:nvPicPr>
        <p:blipFill>
          <a:blip r:embed="rId3" cstate="print"/>
          <a:srcRect/>
          <a:stretch>
            <a:fillRect/>
          </a:stretch>
        </p:blipFill>
        <p:spPr bwMode="auto">
          <a:xfrm>
            <a:off x="130305" y="116632"/>
            <a:ext cx="4219575" cy="35718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02337" y="3188442"/>
            <a:ext cx="3733800" cy="3409950"/>
          </a:xfrm>
          <a:prstGeom prst="rect">
            <a:avLst/>
          </a:prstGeom>
          <a:noFill/>
          <a:ln w="9525">
            <a:noFill/>
            <a:miter lim="800000"/>
            <a:headEnd/>
            <a:tailEnd/>
          </a:ln>
        </p:spPr>
      </p:pic>
      <p:sp>
        <p:nvSpPr>
          <p:cNvPr id="8" name="7 CuadroTexto"/>
          <p:cNvSpPr txBox="1"/>
          <p:nvPr/>
        </p:nvSpPr>
        <p:spPr>
          <a:xfrm>
            <a:off x="344619" y="6117400"/>
            <a:ext cx="1313180" cy="369332"/>
          </a:xfrm>
          <a:prstGeom prst="rect">
            <a:avLst/>
          </a:prstGeom>
          <a:noFill/>
        </p:spPr>
        <p:txBody>
          <a:bodyPr wrap="none" rtlCol="0">
            <a:spAutoFit/>
          </a:bodyPr>
          <a:lstStyle/>
          <a:p>
            <a:r>
              <a:rPr lang="es-ES" dirty="0">
                <a:latin typeface="Comic Sans MS" pitchFamily="66" charset="0"/>
              </a:rPr>
              <a:t>PDB: 3FVI</a:t>
            </a:r>
          </a:p>
        </p:txBody>
      </p:sp>
      <p:sp>
        <p:nvSpPr>
          <p:cNvPr id="3" name="2 Marcador de número de diapositiva"/>
          <p:cNvSpPr>
            <a:spLocks noGrp="1"/>
          </p:cNvSpPr>
          <p:nvPr>
            <p:ph type="sldNum" sz="quarter" idx="12"/>
          </p:nvPr>
        </p:nvSpPr>
        <p:spPr/>
        <p:txBody>
          <a:bodyPr/>
          <a:lstStyle/>
          <a:p>
            <a:fld id="{3459AB77-D692-4FFB-BF65-704017B26582}" type="slidenum">
              <a:rPr lang="es-MX" smtClean="0"/>
              <a:pPr/>
              <a:t>48</a:t>
            </a:fld>
            <a:endParaRPr lang="es-MX"/>
          </a:p>
        </p:txBody>
      </p:sp>
    </p:spTree>
    <p:extLst>
      <p:ext uri="{BB962C8B-B14F-4D97-AF65-F5344CB8AC3E}">
        <p14:creationId xmlns:p14="http://schemas.microsoft.com/office/powerpoint/2010/main" val="3671719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2576513" y="52388"/>
            <a:ext cx="3990975" cy="6753225"/>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3459AB77-D692-4FFB-BF65-704017B26582}" type="slidenum">
              <a:rPr lang="es-MX" smtClean="0"/>
              <a:pPr/>
              <a:t>49</a:t>
            </a:fld>
            <a:endParaRPr lang="es-MX"/>
          </a:p>
        </p:txBody>
      </p:sp>
    </p:spTree>
    <p:extLst>
      <p:ext uri="{BB962C8B-B14F-4D97-AF65-F5344CB8AC3E}">
        <p14:creationId xmlns:p14="http://schemas.microsoft.com/office/powerpoint/2010/main" val="158735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Comic Sans MS" pitchFamily="66" charset="0"/>
              </a:rPr>
              <a:t>Ca</a:t>
            </a:r>
            <a:r>
              <a:rPr lang="es-ES" baseline="30000" dirty="0">
                <a:latin typeface="Comic Sans MS" pitchFamily="66" charset="0"/>
              </a:rPr>
              <a:t>2+</a:t>
            </a:r>
            <a:r>
              <a:rPr lang="es-ES" dirty="0">
                <a:latin typeface="Comic Sans MS" pitchFamily="66" charset="0"/>
              </a:rPr>
              <a:t> en </a:t>
            </a:r>
            <a:r>
              <a:rPr lang="es-ES" dirty="0" err="1">
                <a:latin typeface="Comic Sans MS" pitchFamily="66" charset="0"/>
              </a:rPr>
              <a:t>biominerales</a:t>
            </a:r>
            <a:endParaRPr lang="es-ES" dirty="0">
              <a:latin typeface="Comic Sans MS" pitchFamily="66" charset="0"/>
            </a:endParaRPr>
          </a:p>
        </p:txBody>
      </p:sp>
      <p:sp>
        <p:nvSpPr>
          <p:cNvPr id="3" name="2 Marcador de contenido"/>
          <p:cNvSpPr>
            <a:spLocks noGrp="1"/>
          </p:cNvSpPr>
          <p:nvPr>
            <p:ph idx="1"/>
          </p:nvPr>
        </p:nvSpPr>
        <p:spPr>
          <a:xfrm>
            <a:off x="323528" y="1709928"/>
            <a:ext cx="8229600" cy="4876800"/>
          </a:xfrm>
        </p:spPr>
        <p:txBody>
          <a:bodyPr>
            <a:normAutofit/>
          </a:bodyPr>
          <a:lstStyle/>
          <a:p>
            <a:pPr algn="just"/>
            <a:r>
              <a:rPr lang="es-ES" dirty="0">
                <a:latin typeface="Comic Sans MS" pitchFamily="66" charset="0"/>
              </a:rPr>
              <a:t>La estructura de los huesos se basa en la conjunción de una parte interna (naturaleza orgánica) y un tejido inorgánico externo mineral formado por hidroxiapatita cálcica Ca</a:t>
            </a:r>
            <a:r>
              <a:rPr lang="es-ES" baseline="-25000" dirty="0">
                <a:latin typeface="Comic Sans MS" pitchFamily="66" charset="0"/>
              </a:rPr>
              <a:t>10</a:t>
            </a:r>
            <a:r>
              <a:rPr lang="es-ES" dirty="0">
                <a:latin typeface="Comic Sans MS" pitchFamily="66" charset="0"/>
              </a:rPr>
              <a:t>(OH)</a:t>
            </a:r>
            <a:r>
              <a:rPr lang="es-ES" baseline="-25000" dirty="0">
                <a:latin typeface="Comic Sans MS" pitchFamily="66" charset="0"/>
              </a:rPr>
              <a:t>2</a:t>
            </a:r>
            <a:r>
              <a:rPr lang="es-ES" dirty="0">
                <a:latin typeface="Comic Sans MS" pitchFamily="66" charset="0"/>
              </a:rPr>
              <a:t>(PO</a:t>
            </a:r>
            <a:r>
              <a:rPr lang="es-ES" baseline="-25000" dirty="0">
                <a:latin typeface="Comic Sans MS" pitchFamily="66" charset="0"/>
              </a:rPr>
              <a:t>4</a:t>
            </a:r>
            <a:r>
              <a:rPr lang="es-ES" dirty="0">
                <a:latin typeface="Comic Sans MS" pitchFamily="66" charset="0"/>
              </a:rPr>
              <a:t>)</a:t>
            </a:r>
            <a:r>
              <a:rPr lang="es-ES" baseline="-25000" dirty="0">
                <a:latin typeface="Comic Sans MS" pitchFamily="66" charset="0"/>
              </a:rPr>
              <a:t>6</a:t>
            </a:r>
            <a:r>
              <a:rPr lang="es-ES" dirty="0">
                <a:latin typeface="Comic Sans MS" pitchFamily="66" charset="0"/>
              </a:rPr>
              <a:t>.</a:t>
            </a:r>
          </a:p>
          <a:p>
            <a:pPr algn="just"/>
            <a:endParaRPr lang="es-ES" dirty="0">
              <a:latin typeface="Comic Sans MS" pitchFamily="66" charset="0"/>
            </a:endParaRPr>
          </a:p>
          <a:p>
            <a:pPr algn="just"/>
            <a:r>
              <a:rPr lang="es-ES" dirty="0">
                <a:latin typeface="Comic Sans MS" pitchFamily="66" charset="0"/>
              </a:rPr>
              <a:t>En los dientes los iones hidróxido se sustituyen parcialmente  por iones F</a:t>
            </a:r>
            <a:r>
              <a:rPr lang="es-ES" baseline="30000" dirty="0">
                <a:latin typeface="Comic Sans MS" pitchFamily="66" charset="0"/>
              </a:rPr>
              <a:t>-</a:t>
            </a:r>
            <a:r>
              <a:rPr lang="es-ES" dirty="0">
                <a:latin typeface="Comic Sans MS" pitchFamily="66" charset="0"/>
              </a:rPr>
              <a:t>, nucleándose el mineral </a:t>
            </a:r>
            <a:r>
              <a:rPr lang="es-ES" dirty="0" err="1">
                <a:latin typeface="Comic Sans MS" pitchFamily="66" charset="0"/>
              </a:rPr>
              <a:t>fluorohidroxiapatita</a:t>
            </a:r>
            <a:r>
              <a:rPr lang="es-ES" dirty="0">
                <a:latin typeface="Comic Sans MS" pitchFamily="66" charset="0"/>
              </a:rPr>
              <a:t>.</a:t>
            </a:r>
          </a:p>
          <a:p>
            <a:pPr algn="just"/>
            <a:endParaRPr lang="es-ES" dirty="0">
              <a:latin typeface="Comic Sans MS" pitchFamily="66" charset="0"/>
            </a:endParaRPr>
          </a:p>
        </p:txBody>
      </p:sp>
      <p:sp>
        <p:nvSpPr>
          <p:cNvPr id="5" name="4 Marcador de número de diapositiva"/>
          <p:cNvSpPr>
            <a:spLocks noGrp="1"/>
          </p:cNvSpPr>
          <p:nvPr>
            <p:ph type="sldNum" sz="quarter" idx="12"/>
          </p:nvPr>
        </p:nvSpPr>
        <p:spPr/>
        <p:txBody>
          <a:bodyPr/>
          <a:lstStyle/>
          <a:p>
            <a:fld id="{3459AB77-D692-4FFB-BF65-704017B26582}" type="slidenum">
              <a:rPr lang="es-MX" smtClean="0"/>
              <a:pPr/>
              <a:t>5</a:t>
            </a:fld>
            <a:endParaRPr lang="es-MX"/>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Coagulación sanguínea</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err="1"/>
              <a:t>Sunnerhagen</a:t>
            </a:r>
            <a:r>
              <a:rPr lang="en-US" sz="1200" dirty="0"/>
              <a:t>, M., </a:t>
            </a:r>
            <a:r>
              <a:rPr lang="en-US" sz="1200" dirty="0" err="1"/>
              <a:t>Forsén</a:t>
            </a:r>
            <a:r>
              <a:rPr lang="en-US" sz="1200" dirty="0"/>
              <a:t>, S., </a:t>
            </a:r>
            <a:r>
              <a:rPr lang="en-US" sz="1200" dirty="0" err="1"/>
              <a:t>Hoffrén</a:t>
            </a:r>
            <a:r>
              <a:rPr lang="en-US" sz="1200" dirty="0"/>
              <a:t>, A-M., </a:t>
            </a:r>
            <a:r>
              <a:rPr lang="en-US" sz="1200" dirty="0" err="1"/>
              <a:t>Drakenberg</a:t>
            </a:r>
            <a:r>
              <a:rPr lang="en-US" sz="1200" dirty="0"/>
              <a:t>, T., </a:t>
            </a:r>
            <a:r>
              <a:rPr lang="en-US" sz="1200" dirty="0" err="1"/>
              <a:t>Teleman</a:t>
            </a:r>
            <a:r>
              <a:rPr lang="en-US" sz="1200" dirty="0"/>
              <a:t>, O., </a:t>
            </a:r>
            <a:r>
              <a:rPr lang="en-US" sz="1200" dirty="0" err="1"/>
              <a:t>Stenflo</a:t>
            </a:r>
            <a:r>
              <a:rPr lang="en-US" sz="1200" dirty="0"/>
              <a:t>, J., </a:t>
            </a:r>
            <a:r>
              <a:rPr lang="en-US" sz="1200" i="1" dirty="0"/>
              <a:t>Structure of the Ca</a:t>
            </a:r>
            <a:r>
              <a:rPr lang="en-US" sz="1200" i="1" baseline="30000" dirty="0"/>
              <a:t>2+</a:t>
            </a:r>
            <a:r>
              <a:rPr lang="en-US" sz="1200" i="1" dirty="0"/>
              <a:t>-free GLA domain sheds light on membrane binding of blood coagulation proteins.</a:t>
            </a:r>
            <a:r>
              <a:rPr lang="en-US" sz="1200" dirty="0"/>
              <a:t> Nature structural biology. 2(6). </a:t>
            </a:r>
            <a:r>
              <a:rPr lang="en-US" sz="1200" b="1" dirty="0"/>
              <a:t>1995. 504</a:t>
            </a:r>
            <a:r>
              <a:rPr lang="en-US" sz="1200" dirty="0"/>
              <a:t>.</a:t>
            </a:r>
            <a:endParaRPr lang="es-MX" sz="1200" dirty="0"/>
          </a:p>
        </p:txBody>
      </p:sp>
      <p:sp>
        <p:nvSpPr>
          <p:cNvPr id="12" name="Marcador de contenido 2"/>
          <p:cNvSpPr txBox="1">
            <a:spLocks/>
          </p:cNvSpPr>
          <p:nvPr/>
        </p:nvSpPr>
        <p:spPr>
          <a:xfrm>
            <a:off x="0" y="2356834"/>
            <a:ext cx="8744754" cy="862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La reacción más importante es la conversión del fibrinógeno (proteína soluble) en fibrina polimérica</a:t>
            </a:r>
          </a:p>
        </p:txBody>
      </p:sp>
      <p:sp>
        <p:nvSpPr>
          <p:cNvPr id="8" name="Marcador de contenido 2"/>
          <p:cNvSpPr txBox="1">
            <a:spLocks/>
          </p:cNvSpPr>
          <p:nvPr/>
        </p:nvSpPr>
        <p:spPr>
          <a:xfrm>
            <a:off x="0" y="3296991"/>
            <a:ext cx="8744754" cy="605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Es catalizada por la trombina</a:t>
            </a:r>
          </a:p>
        </p:txBody>
      </p:sp>
      <p:sp>
        <p:nvSpPr>
          <p:cNvPr id="9" name="Marcador de contenido 2"/>
          <p:cNvSpPr txBox="1">
            <a:spLocks/>
          </p:cNvSpPr>
          <p:nvPr/>
        </p:nvSpPr>
        <p:spPr>
          <a:xfrm>
            <a:off x="837127" y="5370489"/>
            <a:ext cx="2202286" cy="605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protrombina</a:t>
            </a:r>
          </a:p>
        </p:txBody>
      </p:sp>
      <p:sp>
        <p:nvSpPr>
          <p:cNvPr id="10" name="Marcador de contenido 2"/>
          <p:cNvSpPr txBox="1">
            <a:spLocks/>
          </p:cNvSpPr>
          <p:nvPr/>
        </p:nvSpPr>
        <p:spPr>
          <a:xfrm>
            <a:off x="6014434" y="5383368"/>
            <a:ext cx="2202286" cy="605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trombina</a:t>
            </a:r>
          </a:p>
        </p:txBody>
      </p:sp>
      <p:sp>
        <p:nvSpPr>
          <p:cNvPr id="13" name="Marcador de contenido 2"/>
          <p:cNvSpPr txBox="1">
            <a:spLocks/>
          </p:cNvSpPr>
          <p:nvPr/>
        </p:nvSpPr>
        <p:spPr>
          <a:xfrm>
            <a:off x="3490175" y="4327300"/>
            <a:ext cx="2202286" cy="605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800" dirty="0"/>
              <a:t>Factor X</a:t>
            </a:r>
          </a:p>
          <a:p>
            <a:pPr marL="0" indent="0" algn="ctr">
              <a:buNone/>
            </a:pPr>
            <a:r>
              <a:rPr lang="es-MX" sz="1800" dirty="0"/>
              <a:t>Fosfolípidos</a:t>
            </a:r>
          </a:p>
          <a:p>
            <a:pPr marL="0" indent="0" algn="ctr">
              <a:buNone/>
            </a:pPr>
            <a:r>
              <a:rPr lang="es-MX" sz="1800" b="1" dirty="0"/>
              <a:t>Ca</a:t>
            </a:r>
            <a:r>
              <a:rPr lang="es-MX" sz="1800" b="1" baseline="30000" dirty="0"/>
              <a:t>2+</a:t>
            </a:r>
            <a:endParaRPr lang="es-MX" sz="1800" b="1" dirty="0"/>
          </a:p>
        </p:txBody>
      </p:sp>
      <p:cxnSp>
        <p:nvCxnSpPr>
          <p:cNvPr id="5" name="Conector recto de flecha 4"/>
          <p:cNvCxnSpPr>
            <a:stCxn id="9" idx="3"/>
          </p:cNvCxnSpPr>
          <p:nvPr/>
        </p:nvCxnSpPr>
        <p:spPr>
          <a:xfrm flipV="1">
            <a:off x="3039413" y="5653824"/>
            <a:ext cx="3142445" cy="1931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Marcador de contenido 2"/>
          <p:cNvSpPr txBox="1">
            <a:spLocks/>
          </p:cNvSpPr>
          <p:nvPr/>
        </p:nvSpPr>
        <p:spPr>
          <a:xfrm>
            <a:off x="167425" y="1416676"/>
            <a:ext cx="8744754" cy="862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Cadena de reacciones de enzimas con actividad proteasa</a:t>
            </a:r>
          </a:p>
          <a:p>
            <a:pPr marL="0" indent="0" algn="ctr">
              <a:buNone/>
            </a:pPr>
            <a:r>
              <a:rPr lang="es-MX" sz="2000" dirty="0"/>
              <a:t>El Ca</a:t>
            </a:r>
            <a:r>
              <a:rPr lang="es-MX" sz="2000" baseline="30000" dirty="0"/>
              <a:t>2+</a:t>
            </a:r>
            <a:r>
              <a:rPr lang="es-MX" sz="2000" dirty="0"/>
              <a:t> juega un papel muy importante</a:t>
            </a:r>
          </a:p>
        </p:txBody>
      </p:sp>
      <p:sp>
        <p:nvSpPr>
          <p:cNvPr id="15" name="Elipse 14"/>
          <p:cNvSpPr/>
          <p:nvPr/>
        </p:nvSpPr>
        <p:spPr>
          <a:xfrm>
            <a:off x="4314422" y="4945487"/>
            <a:ext cx="555106" cy="5666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número de diapositiva 2">
            <a:extLst>
              <a:ext uri="{FF2B5EF4-FFF2-40B4-BE49-F238E27FC236}">
                <a16:creationId xmlns:a16="http://schemas.microsoft.com/office/drawing/2014/main" id="{ADBB83BA-E27E-4E2D-9D03-F749D22C52DC}"/>
              </a:ext>
            </a:extLst>
          </p:cNvPr>
          <p:cNvSpPr>
            <a:spLocks noGrp="1"/>
          </p:cNvSpPr>
          <p:nvPr>
            <p:ph type="sldNum" sz="quarter" idx="12"/>
          </p:nvPr>
        </p:nvSpPr>
        <p:spPr/>
        <p:txBody>
          <a:bodyPr/>
          <a:lstStyle/>
          <a:p>
            <a:fld id="{3459AB77-D692-4FFB-BF65-704017B26582}" type="slidenum">
              <a:rPr lang="es-MX" smtClean="0"/>
              <a:pPr/>
              <a:t>50</a:t>
            </a:fld>
            <a:endParaRPr lang="es-MX"/>
          </a:p>
        </p:txBody>
      </p:sp>
    </p:spTree>
    <p:extLst>
      <p:ext uri="{BB962C8B-B14F-4D97-AF65-F5344CB8AC3E}">
        <p14:creationId xmlns:p14="http://schemas.microsoft.com/office/powerpoint/2010/main" val="155896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0" grpId="0"/>
      <p:bldP spid="13" grpId="0"/>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Coagulación sanguínea</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err="1"/>
              <a:t>Sunnerhagen</a:t>
            </a:r>
            <a:r>
              <a:rPr lang="en-US" sz="1200" dirty="0"/>
              <a:t>, M., </a:t>
            </a:r>
            <a:r>
              <a:rPr lang="en-US" sz="1200" dirty="0" err="1"/>
              <a:t>Forsén</a:t>
            </a:r>
            <a:r>
              <a:rPr lang="en-US" sz="1200" dirty="0"/>
              <a:t>, S., </a:t>
            </a:r>
            <a:r>
              <a:rPr lang="en-US" sz="1200" dirty="0" err="1"/>
              <a:t>Hoffrén</a:t>
            </a:r>
            <a:r>
              <a:rPr lang="en-US" sz="1200" dirty="0"/>
              <a:t>, A-M., </a:t>
            </a:r>
            <a:r>
              <a:rPr lang="en-US" sz="1200" dirty="0" err="1"/>
              <a:t>Drakenberg</a:t>
            </a:r>
            <a:r>
              <a:rPr lang="en-US" sz="1200" dirty="0"/>
              <a:t>, T., </a:t>
            </a:r>
            <a:r>
              <a:rPr lang="en-US" sz="1200" dirty="0" err="1"/>
              <a:t>Teleman</a:t>
            </a:r>
            <a:r>
              <a:rPr lang="en-US" sz="1200" dirty="0"/>
              <a:t>, O., </a:t>
            </a:r>
            <a:r>
              <a:rPr lang="en-US" sz="1200" dirty="0" err="1"/>
              <a:t>Stenflo</a:t>
            </a:r>
            <a:r>
              <a:rPr lang="en-US" sz="1200" dirty="0"/>
              <a:t>, J., </a:t>
            </a:r>
            <a:r>
              <a:rPr lang="en-US" sz="1200" i="1" dirty="0"/>
              <a:t>Structure of the Ca</a:t>
            </a:r>
            <a:r>
              <a:rPr lang="en-US" sz="1200" i="1" baseline="30000" dirty="0"/>
              <a:t>2+</a:t>
            </a:r>
            <a:r>
              <a:rPr lang="en-US" sz="1200" i="1" dirty="0"/>
              <a:t>-free GLA domain sheds light on membrane binding of blood coagulation proteins.</a:t>
            </a:r>
            <a:r>
              <a:rPr lang="en-US" sz="1200" dirty="0"/>
              <a:t> Nature structural biology. 2(6). </a:t>
            </a:r>
            <a:r>
              <a:rPr lang="en-US" sz="1200" b="1" dirty="0"/>
              <a:t>1995. 504</a:t>
            </a:r>
            <a:r>
              <a:rPr lang="en-US" sz="1200" dirty="0"/>
              <a:t>.</a:t>
            </a:r>
            <a:endParaRPr lang="es-MX" sz="1200" dirty="0"/>
          </a:p>
        </p:txBody>
      </p:sp>
      <p:pic>
        <p:nvPicPr>
          <p:cNvPr id="3" name="Imagen 2"/>
          <p:cNvPicPr>
            <a:picLocks noChangeAspect="1"/>
          </p:cNvPicPr>
          <p:nvPr/>
        </p:nvPicPr>
        <p:blipFill>
          <a:blip r:embed="rId2"/>
          <a:stretch>
            <a:fillRect/>
          </a:stretch>
        </p:blipFill>
        <p:spPr>
          <a:xfrm rot="16200000">
            <a:off x="-366120" y="713852"/>
            <a:ext cx="6128492" cy="4700789"/>
          </a:xfrm>
          <a:prstGeom prst="rect">
            <a:avLst/>
          </a:prstGeom>
        </p:spPr>
      </p:pic>
      <p:pic>
        <p:nvPicPr>
          <p:cNvPr id="4" name="Imagen 3"/>
          <p:cNvPicPr>
            <a:picLocks noChangeAspect="1"/>
          </p:cNvPicPr>
          <p:nvPr/>
        </p:nvPicPr>
        <p:blipFill rotWithShape="1">
          <a:blip r:embed="rId3"/>
          <a:srcRect t="38193"/>
          <a:stretch/>
        </p:blipFill>
        <p:spPr>
          <a:xfrm rot="16200000">
            <a:off x="6572262" y="2417192"/>
            <a:ext cx="1640422" cy="3503054"/>
          </a:xfrm>
          <a:prstGeom prst="rect">
            <a:avLst/>
          </a:prstGeom>
        </p:spPr>
      </p:pic>
      <p:pic>
        <p:nvPicPr>
          <p:cNvPr id="12" name="Imagen 11"/>
          <p:cNvPicPr>
            <a:picLocks noChangeAspect="1"/>
          </p:cNvPicPr>
          <p:nvPr/>
        </p:nvPicPr>
        <p:blipFill rotWithShape="1">
          <a:blip r:embed="rId3"/>
          <a:srcRect b="62678"/>
          <a:stretch/>
        </p:blipFill>
        <p:spPr>
          <a:xfrm rot="16200000">
            <a:off x="5978237" y="1499049"/>
            <a:ext cx="1640422" cy="2115330"/>
          </a:xfrm>
          <a:prstGeom prst="rect">
            <a:avLst/>
          </a:prstGeom>
        </p:spPr>
      </p:pic>
      <p:sp>
        <p:nvSpPr>
          <p:cNvPr id="5" name="Marcador de número de diapositiva 4">
            <a:extLst>
              <a:ext uri="{FF2B5EF4-FFF2-40B4-BE49-F238E27FC236}">
                <a16:creationId xmlns:a16="http://schemas.microsoft.com/office/drawing/2014/main" id="{5751774C-8547-4831-974D-9957685EDFA4}"/>
              </a:ext>
            </a:extLst>
          </p:cNvPr>
          <p:cNvSpPr>
            <a:spLocks noGrp="1"/>
          </p:cNvSpPr>
          <p:nvPr>
            <p:ph type="sldNum" sz="quarter" idx="12"/>
          </p:nvPr>
        </p:nvSpPr>
        <p:spPr/>
        <p:txBody>
          <a:bodyPr/>
          <a:lstStyle/>
          <a:p>
            <a:fld id="{3459AB77-D692-4FFB-BF65-704017B26582}" type="slidenum">
              <a:rPr lang="es-MX" smtClean="0"/>
              <a:pPr/>
              <a:t>51</a:t>
            </a:fld>
            <a:endParaRPr lang="es-MX"/>
          </a:p>
        </p:txBody>
      </p:sp>
    </p:spTree>
    <p:extLst>
      <p:ext uri="{BB962C8B-B14F-4D97-AF65-F5344CB8AC3E}">
        <p14:creationId xmlns:p14="http://schemas.microsoft.com/office/powerpoint/2010/main" val="269474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684" y="277175"/>
            <a:ext cx="8229600" cy="990600"/>
          </a:xfrm>
        </p:spPr>
        <p:txBody>
          <a:bodyPr>
            <a:normAutofit/>
          </a:bodyPr>
          <a:lstStyle/>
          <a:p>
            <a:r>
              <a:rPr lang="es-MX" sz="3600" dirty="0"/>
              <a:t>Coagulación sanguínea</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err="1"/>
              <a:t>Sunnerhagen</a:t>
            </a:r>
            <a:r>
              <a:rPr lang="en-US" sz="1200" dirty="0"/>
              <a:t>, M., </a:t>
            </a:r>
            <a:r>
              <a:rPr lang="en-US" sz="1200" dirty="0" err="1"/>
              <a:t>Forsén</a:t>
            </a:r>
            <a:r>
              <a:rPr lang="en-US" sz="1200" dirty="0"/>
              <a:t>, S., </a:t>
            </a:r>
            <a:r>
              <a:rPr lang="en-US" sz="1200" dirty="0" err="1"/>
              <a:t>Hoffrén</a:t>
            </a:r>
            <a:r>
              <a:rPr lang="en-US" sz="1200" dirty="0"/>
              <a:t>, A-M., </a:t>
            </a:r>
            <a:r>
              <a:rPr lang="en-US" sz="1200" dirty="0" err="1"/>
              <a:t>Drakenberg</a:t>
            </a:r>
            <a:r>
              <a:rPr lang="en-US" sz="1200" dirty="0"/>
              <a:t>, T., </a:t>
            </a:r>
            <a:r>
              <a:rPr lang="en-US" sz="1200" dirty="0" err="1"/>
              <a:t>Teleman</a:t>
            </a:r>
            <a:r>
              <a:rPr lang="en-US" sz="1200" dirty="0"/>
              <a:t>, O., </a:t>
            </a:r>
            <a:r>
              <a:rPr lang="en-US" sz="1200" dirty="0" err="1"/>
              <a:t>Stenflo</a:t>
            </a:r>
            <a:r>
              <a:rPr lang="en-US" sz="1200" dirty="0"/>
              <a:t>, J., </a:t>
            </a:r>
            <a:r>
              <a:rPr lang="en-US" sz="1200" i="1" dirty="0"/>
              <a:t>Structure of the Ca</a:t>
            </a:r>
            <a:r>
              <a:rPr lang="en-US" sz="1200" i="1" baseline="30000" dirty="0"/>
              <a:t>2+</a:t>
            </a:r>
            <a:r>
              <a:rPr lang="en-US" sz="1200" i="1" dirty="0"/>
              <a:t>-free GLA domain sheds light on membrane binding of blood coagulation proteins.</a:t>
            </a:r>
            <a:r>
              <a:rPr lang="en-US" sz="1200" dirty="0"/>
              <a:t> Nature structural biology. 2(6). </a:t>
            </a:r>
            <a:r>
              <a:rPr lang="en-US" sz="1200" b="1" dirty="0"/>
              <a:t>1995. 504</a:t>
            </a:r>
            <a:r>
              <a:rPr lang="en-US" sz="1200" dirty="0"/>
              <a:t>.</a:t>
            </a:r>
            <a:endParaRPr lang="es-MX" sz="1200" dirty="0"/>
          </a:p>
        </p:txBody>
      </p:sp>
      <p:sp>
        <p:nvSpPr>
          <p:cNvPr id="14" name="Marcador de contenido 2"/>
          <p:cNvSpPr txBox="1">
            <a:spLocks/>
          </p:cNvSpPr>
          <p:nvPr/>
        </p:nvSpPr>
        <p:spPr>
          <a:xfrm>
            <a:off x="107504" y="1196752"/>
            <a:ext cx="8744754" cy="862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Los factores II y Xa se unen a fosfolípidos aniónicos en la membrana de los trombocitos </a:t>
            </a:r>
          </a:p>
        </p:txBody>
      </p:sp>
      <p:sp>
        <p:nvSpPr>
          <p:cNvPr id="15" name="Marcador de contenido 2"/>
          <p:cNvSpPr txBox="1">
            <a:spLocks/>
          </p:cNvSpPr>
          <p:nvPr/>
        </p:nvSpPr>
        <p:spPr>
          <a:xfrm>
            <a:off x="199623" y="1955745"/>
            <a:ext cx="8744754" cy="862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Tienen aminoácidos especiales </a:t>
            </a:r>
            <a:r>
              <a:rPr lang="es-MX" sz="2000" dirty="0">
                <a:latin typeface="Symbol" panose="05050102010706020507" pitchFamily="18" charset="2"/>
              </a:rPr>
              <a:t>g</a:t>
            </a:r>
            <a:r>
              <a:rPr lang="es-MX" sz="2000" dirty="0"/>
              <a:t>-carboxiglutamato (Gla) que se unen al Ca</a:t>
            </a:r>
            <a:r>
              <a:rPr lang="es-MX" sz="2000" baseline="30000" dirty="0"/>
              <a:t>2+</a:t>
            </a:r>
            <a:endParaRPr lang="es-MX" sz="2000" dirty="0"/>
          </a:p>
          <a:p>
            <a:pPr marL="0" indent="0" algn="ctr">
              <a:buNone/>
            </a:pPr>
            <a:r>
              <a:rPr lang="es-MX" sz="2000" dirty="0"/>
              <a:t>Esta unión provoca cambios conformacionales que dejan al descubierto residuos hidrofóbicos, lo que promueve su unión a la membrana.</a:t>
            </a:r>
          </a:p>
        </p:txBody>
      </p:sp>
      <p:pic>
        <p:nvPicPr>
          <p:cNvPr id="16" name="Imagen 15"/>
          <p:cNvPicPr/>
          <p:nvPr/>
        </p:nvPicPr>
        <p:blipFill>
          <a:blip r:embed="rId2">
            <a:extLst>
              <a:ext uri="{28A0092B-C50C-407E-A947-70E740481C1C}">
                <a14:useLocalDpi xmlns:a14="http://schemas.microsoft.com/office/drawing/2010/main" val="0"/>
              </a:ext>
            </a:extLst>
          </a:blip>
          <a:srcRect/>
          <a:stretch>
            <a:fillRect/>
          </a:stretch>
        </p:blipFill>
        <p:spPr bwMode="auto">
          <a:xfrm>
            <a:off x="2518888" y="3393210"/>
            <a:ext cx="4281157" cy="2807765"/>
          </a:xfrm>
          <a:prstGeom prst="rect">
            <a:avLst/>
          </a:prstGeom>
          <a:noFill/>
          <a:ln>
            <a:noFill/>
          </a:ln>
        </p:spPr>
      </p:pic>
      <p:sp>
        <p:nvSpPr>
          <p:cNvPr id="3" name="Marcador de número de diapositiva 2">
            <a:extLst>
              <a:ext uri="{FF2B5EF4-FFF2-40B4-BE49-F238E27FC236}">
                <a16:creationId xmlns:a16="http://schemas.microsoft.com/office/drawing/2014/main" id="{E4800568-B616-4970-A0BE-6F209E9037F7}"/>
              </a:ext>
            </a:extLst>
          </p:cNvPr>
          <p:cNvSpPr>
            <a:spLocks noGrp="1"/>
          </p:cNvSpPr>
          <p:nvPr>
            <p:ph type="sldNum" sz="quarter" idx="12"/>
          </p:nvPr>
        </p:nvSpPr>
        <p:spPr/>
        <p:txBody>
          <a:bodyPr/>
          <a:lstStyle/>
          <a:p>
            <a:fld id="{3459AB77-D692-4FFB-BF65-704017B26582}" type="slidenum">
              <a:rPr lang="es-MX" smtClean="0"/>
              <a:pPr/>
              <a:t>52</a:t>
            </a:fld>
            <a:endParaRPr lang="es-MX"/>
          </a:p>
        </p:txBody>
      </p:sp>
    </p:spTree>
    <p:extLst>
      <p:ext uri="{BB962C8B-B14F-4D97-AF65-F5344CB8AC3E}">
        <p14:creationId xmlns:p14="http://schemas.microsoft.com/office/powerpoint/2010/main" val="202907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Ca</a:t>
            </a:r>
            <a:r>
              <a:rPr lang="es-MX" sz="3600" baseline="30000" dirty="0"/>
              <a:t>2+</a:t>
            </a:r>
            <a:r>
              <a:rPr lang="es-MX" sz="3600" dirty="0"/>
              <a:t> y señalización celular</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 signaling: A tale for all seasons. </a:t>
            </a:r>
            <a:r>
              <a:rPr lang="en-US" sz="1200" dirty="0"/>
              <a:t>PNAS. 99(3). </a:t>
            </a:r>
            <a:r>
              <a:rPr lang="en-US" sz="1200" b="1" dirty="0"/>
              <a:t>2002.</a:t>
            </a:r>
            <a:r>
              <a:rPr lang="en-US" sz="1200" dirty="0"/>
              <a:t> 1115</a:t>
            </a:r>
            <a:endParaRPr lang="es-MX" sz="1200" dirty="0"/>
          </a:p>
        </p:txBody>
      </p:sp>
      <p:pic>
        <p:nvPicPr>
          <p:cNvPr id="3" name="Imagen 2"/>
          <p:cNvPicPr>
            <a:picLocks noChangeAspect="1"/>
          </p:cNvPicPr>
          <p:nvPr/>
        </p:nvPicPr>
        <p:blipFill>
          <a:blip r:embed="rId2"/>
          <a:stretch>
            <a:fillRect/>
          </a:stretch>
        </p:blipFill>
        <p:spPr>
          <a:xfrm>
            <a:off x="723793" y="1996226"/>
            <a:ext cx="7548068" cy="3435622"/>
          </a:xfrm>
          <a:prstGeom prst="rect">
            <a:avLst/>
          </a:prstGeom>
        </p:spPr>
      </p:pic>
      <p:sp>
        <p:nvSpPr>
          <p:cNvPr id="4" name="Marcador de número de diapositiva 3">
            <a:extLst>
              <a:ext uri="{FF2B5EF4-FFF2-40B4-BE49-F238E27FC236}">
                <a16:creationId xmlns:a16="http://schemas.microsoft.com/office/drawing/2014/main" id="{7B3BC504-6763-45A3-A850-20A98388DEB5}"/>
              </a:ext>
            </a:extLst>
          </p:cNvPr>
          <p:cNvSpPr>
            <a:spLocks noGrp="1"/>
          </p:cNvSpPr>
          <p:nvPr>
            <p:ph type="sldNum" sz="quarter" idx="12"/>
          </p:nvPr>
        </p:nvSpPr>
        <p:spPr/>
        <p:txBody>
          <a:bodyPr/>
          <a:lstStyle/>
          <a:p>
            <a:fld id="{3459AB77-D692-4FFB-BF65-704017B26582}" type="slidenum">
              <a:rPr lang="es-MX" smtClean="0"/>
              <a:pPr/>
              <a:t>53</a:t>
            </a:fld>
            <a:endParaRPr lang="es-MX"/>
          </a:p>
        </p:txBody>
      </p:sp>
    </p:spTree>
    <p:extLst>
      <p:ext uri="{BB962C8B-B14F-4D97-AF65-F5344CB8AC3E}">
        <p14:creationId xmlns:p14="http://schemas.microsoft.com/office/powerpoint/2010/main" val="2687138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Biomineralización</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p>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a:t>Nyman, J.S., Reyes, M., Wang, X., </a:t>
            </a:r>
            <a:r>
              <a:rPr lang="en-US" sz="1200" i="1" dirty="0"/>
              <a:t>Effect of ultrastructural changes on the toughness of bone.</a:t>
            </a:r>
            <a:r>
              <a:rPr lang="en-US" sz="1200" dirty="0"/>
              <a:t> Micron 46. </a:t>
            </a:r>
            <a:r>
              <a:rPr lang="en-US" sz="1200" b="1" dirty="0"/>
              <a:t>2005.</a:t>
            </a:r>
            <a:r>
              <a:rPr lang="en-US" sz="1200" dirty="0"/>
              <a:t> 566.</a:t>
            </a:r>
            <a:endParaRPr lang="es-MX" sz="1200" dirty="0"/>
          </a:p>
        </p:txBody>
      </p:sp>
      <p:sp>
        <p:nvSpPr>
          <p:cNvPr id="7" name="Marcador de contenido 2"/>
          <p:cNvSpPr txBox="1">
            <a:spLocks/>
          </p:cNvSpPr>
          <p:nvPr/>
        </p:nvSpPr>
        <p:spPr>
          <a:xfrm>
            <a:off x="115911" y="1468192"/>
            <a:ext cx="8744754" cy="38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Los carbonatos y fosfatos de Ca</a:t>
            </a:r>
            <a:r>
              <a:rPr lang="es-MX" sz="2000" baseline="30000" dirty="0"/>
              <a:t>2+</a:t>
            </a:r>
            <a:r>
              <a:rPr lang="es-MX" sz="2000" dirty="0"/>
              <a:t> son insolubles.</a:t>
            </a:r>
          </a:p>
        </p:txBody>
      </p:sp>
      <p:graphicFrame>
        <p:nvGraphicFramePr>
          <p:cNvPr id="3" name="Tabla 2"/>
          <p:cNvGraphicFramePr>
            <a:graphicFrameLocks noGrp="1"/>
          </p:cNvGraphicFramePr>
          <p:nvPr/>
        </p:nvGraphicFramePr>
        <p:xfrm>
          <a:off x="622889" y="2172186"/>
          <a:ext cx="7993076" cy="3275577"/>
        </p:xfrm>
        <a:graphic>
          <a:graphicData uri="http://schemas.openxmlformats.org/drawingml/2006/table">
            <a:tbl>
              <a:tblPr firstRow="1" firstCol="1" bandRow="1">
                <a:tableStyleId>{5C22544A-7EE6-4342-B048-85BDC9FD1C3A}</a:tableStyleId>
              </a:tblPr>
              <a:tblGrid>
                <a:gridCol w="2124480">
                  <a:extLst>
                    <a:ext uri="{9D8B030D-6E8A-4147-A177-3AD203B41FA5}">
                      <a16:colId xmlns:a16="http://schemas.microsoft.com/office/drawing/2014/main" val="20000"/>
                    </a:ext>
                  </a:extLst>
                </a:gridCol>
                <a:gridCol w="2462714">
                  <a:extLst>
                    <a:ext uri="{9D8B030D-6E8A-4147-A177-3AD203B41FA5}">
                      <a16:colId xmlns:a16="http://schemas.microsoft.com/office/drawing/2014/main" val="20001"/>
                    </a:ext>
                  </a:extLst>
                </a:gridCol>
                <a:gridCol w="3405882">
                  <a:extLst>
                    <a:ext uri="{9D8B030D-6E8A-4147-A177-3AD203B41FA5}">
                      <a16:colId xmlns:a16="http://schemas.microsoft.com/office/drawing/2014/main" val="20002"/>
                    </a:ext>
                  </a:extLst>
                </a:gridCol>
              </a:tblGrid>
              <a:tr h="363953">
                <a:tc>
                  <a:txBody>
                    <a:bodyPr/>
                    <a:lstStyle/>
                    <a:p>
                      <a:pPr algn="ctr">
                        <a:lnSpc>
                          <a:spcPct val="107000"/>
                        </a:lnSpc>
                        <a:spcAft>
                          <a:spcPts val="0"/>
                        </a:spcAft>
                        <a:tabLst>
                          <a:tab pos="733425" algn="l"/>
                        </a:tabLst>
                      </a:pPr>
                      <a:r>
                        <a:rPr lang="es-MX" sz="1800" dirty="0">
                          <a:effectLst/>
                        </a:rPr>
                        <a:t>Calcita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dirty="0">
                          <a:effectLst/>
                        </a:rPr>
                        <a:t>CaCO</a:t>
                      </a:r>
                      <a:r>
                        <a:rPr lang="es-MX" sz="1800" baseline="-25000" dirty="0">
                          <a:effectLst/>
                        </a:rPr>
                        <a:t>3</a:t>
                      </a:r>
                      <a:r>
                        <a:rPr lang="es-MX"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Moluscos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0"/>
                  </a:ext>
                </a:extLst>
              </a:tr>
              <a:tr h="363953">
                <a:tc>
                  <a:txBody>
                    <a:bodyPr/>
                    <a:lstStyle/>
                    <a:p>
                      <a:pPr algn="ctr">
                        <a:lnSpc>
                          <a:spcPct val="107000"/>
                        </a:lnSpc>
                        <a:spcAft>
                          <a:spcPts val="0"/>
                        </a:spcAft>
                        <a:tabLst>
                          <a:tab pos="733425" algn="l"/>
                        </a:tabLst>
                      </a:pPr>
                      <a:r>
                        <a:rPr lang="es-MX" sz="1800">
                          <a:effectLst/>
                        </a:rPr>
                        <a:t>Aragonita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CaCO</a:t>
                      </a:r>
                      <a:r>
                        <a:rPr lang="es-MX" sz="1800" baseline="-25000">
                          <a:effectLst/>
                        </a:rPr>
                        <a:t>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Moluscos, peces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1"/>
                  </a:ext>
                </a:extLst>
              </a:tr>
              <a:tr h="363953">
                <a:tc>
                  <a:txBody>
                    <a:bodyPr/>
                    <a:lstStyle/>
                    <a:p>
                      <a:pPr algn="ctr">
                        <a:lnSpc>
                          <a:spcPct val="107000"/>
                        </a:lnSpc>
                        <a:spcAft>
                          <a:spcPts val="0"/>
                        </a:spcAft>
                        <a:tabLst>
                          <a:tab pos="733425" algn="l"/>
                        </a:tabLst>
                      </a:pPr>
                      <a:r>
                        <a:rPr lang="es-MX" sz="1800">
                          <a:effectLst/>
                        </a:rPr>
                        <a:t>Hidroxiapatita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Ca</a:t>
                      </a:r>
                      <a:r>
                        <a:rPr lang="es-MX" sz="1800" baseline="-25000">
                          <a:effectLst/>
                        </a:rPr>
                        <a:t>10</a:t>
                      </a:r>
                      <a:r>
                        <a:rPr lang="es-MX" sz="1800">
                          <a:effectLst/>
                        </a:rPr>
                        <a:t>(PO</a:t>
                      </a:r>
                      <a:r>
                        <a:rPr lang="es-MX" sz="1800" baseline="-25000">
                          <a:effectLst/>
                        </a:rPr>
                        <a:t>4</a:t>
                      </a:r>
                      <a:r>
                        <a:rPr lang="es-MX" sz="1800">
                          <a:effectLst/>
                        </a:rPr>
                        <a:t>)</a:t>
                      </a:r>
                      <a:r>
                        <a:rPr lang="es-MX" sz="1800" baseline="-25000">
                          <a:effectLst/>
                        </a:rPr>
                        <a:t>6</a:t>
                      </a:r>
                      <a:r>
                        <a:rPr lang="es-MX" sz="1800">
                          <a:effectLst/>
                        </a:rPr>
                        <a:t>(OH)</a:t>
                      </a:r>
                      <a:r>
                        <a:rPr lang="es-MX" sz="1800" baseline="-25000">
                          <a:effectLst/>
                        </a:rPr>
                        <a:t> 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Huesos, dientes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2"/>
                  </a:ext>
                </a:extLst>
              </a:tr>
              <a:tr h="363953">
                <a:tc>
                  <a:txBody>
                    <a:bodyPr/>
                    <a:lstStyle/>
                    <a:p>
                      <a:pPr algn="ctr">
                        <a:lnSpc>
                          <a:spcPct val="107000"/>
                        </a:lnSpc>
                        <a:spcAft>
                          <a:spcPts val="0"/>
                        </a:spcAft>
                        <a:tabLst>
                          <a:tab pos="733425" algn="l"/>
                        </a:tabLst>
                      </a:pPr>
                      <a:r>
                        <a:rPr lang="es-MX" sz="1800">
                          <a:effectLst/>
                        </a:rPr>
                        <a:t>Gypsum</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CaSO</a:t>
                      </a:r>
                      <a:r>
                        <a:rPr lang="es-MX" sz="1800" baseline="-25000">
                          <a:effectLst/>
                        </a:rPr>
                        <a:t>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Larvas de medusa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3"/>
                  </a:ext>
                </a:extLst>
              </a:tr>
              <a:tr h="363953">
                <a:tc>
                  <a:txBody>
                    <a:bodyPr/>
                    <a:lstStyle/>
                    <a:p>
                      <a:pPr algn="ctr">
                        <a:lnSpc>
                          <a:spcPct val="107000"/>
                        </a:lnSpc>
                        <a:spcAft>
                          <a:spcPts val="0"/>
                        </a:spcAft>
                        <a:tabLst>
                          <a:tab pos="733425" algn="l"/>
                        </a:tabLst>
                      </a:pPr>
                      <a:r>
                        <a:rPr lang="es-MX" sz="1800">
                          <a:effectLst/>
                        </a:rPr>
                        <a:t>Barita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BaSO</a:t>
                      </a:r>
                      <a:r>
                        <a:rPr lang="es-MX" sz="1800" baseline="-25000">
                          <a:effectLst/>
                        </a:rPr>
                        <a:t>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Algas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4"/>
                  </a:ext>
                </a:extLst>
              </a:tr>
              <a:tr h="363953">
                <a:tc>
                  <a:txBody>
                    <a:bodyPr/>
                    <a:lstStyle/>
                    <a:p>
                      <a:pPr algn="ctr">
                        <a:lnSpc>
                          <a:spcPct val="107000"/>
                        </a:lnSpc>
                        <a:spcAft>
                          <a:spcPts val="0"/>
                        </a:spcAft>
                        <a:tabLst>
                          <a:tab pos="733425" algn="l"/>
                        </a:tabLst>
                      </a:pPr>
                      <a:r>
                        <a:rPr lang="es-MX" sz="1800">
                          <a:effectLst/>
                        </a:rPr>
                        <a:t>Silica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SiO</a:t>
                      </a:r>
                      <a:r>
                        <a:rPr lang="es-MX" sz="1800" baseline="-25000">
                          <a:effectLst/>
                        </a:rPr>
                        <a:t>2 </a:t>
                      </a:r>
                      <a:r>
                        <a:rPr lang="es-MX" sz="1800">
                          <a:effectLst/>
                        </a:rPr>
                        <a:t>n.H</a:t>
                      </a:r>
                      <a:r>
                        <a:rPr lang="es-MX" sz="1800" baseline="-25000">
                          <a:effectLst/>
                        </a:rPr>
                        <a:t>2</a:t>
                      </a:r>
                      <a:r>
                        <a:rPr lang="es-MX" sz="1800">
                          <a:effectLst/>
                        </a:rPr>
                        <a:t>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Plantas, esponjas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5"/>
                  </a:ext>
                </a:extLst>
              </a:tr>
              <a:tr h="363953">
                <a:tc>
                  <a:txBody>
                    <a:bodyPr/>
                    <a:lstStyle/>
                    <a:p>
                      <a:pPr algn="ctr">
                        <a:lnSpc>
                          <a:spcPct val="107000"/>
                        </a:lnSpc>
                        <a:spcAft>
                          <a:spcPts val="0"/>
                        </a:spcAft>
                        <a:tabLst>
                          <a:tab pos="733425" algn="l"/>
                        </a:tabLst>
                      </a:pPr>
                      <a:r>
                        <a:rPr lang="es-MX" sz="1800">
                          <a:effectLst/>
                        </a:rPr>
                        <a:t>Magnetita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Fe</a:t>
                      </a:r>
                      <a:r>
                        <a:rPr lang="es-MX" sz="1800" baseline="-25000">
                          <a:effectLst/>
                        </a:rPr>
                        <a:t>3</a:t>
                      </a:r>
                      <a:r>
                        <a:rPr lang="es-MX" sz="1800">
                          <a:effectLst/>
                        </a:rPr>
                        <a:t>O</a:t>
                      </a:r>
                      <a:r>
                        <a:rPr lang="es-MX" sz="1800" baseline="-25000">
                          <a:effectLst/>
                        </a:rPr>
                        <a:t>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Bacterias, aves migratorias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6"/>
                  </a:ext>
                </a:extLst>
              </a:tr>
              <a:tr h="363953">
                <a:tc>
                  <a:txBody>
                    <a:bodyPr/>
                    <a:lstStyle/>
                    <a:p>
                      <a:pPr algn="ctr">
                        <a:lnSpc>
                          <a:spcPct val="107000"/>
                        </a:lnSpc>
                        <a:spcAft>
                          <a:spcPts val="0"/>
                        </a:spcAft>
                        <a:tabLst>
                          <a:tab pos="733425" algn="l"/>
                        </a:tabLst>
                      </a:pPr>
                      <a:r>
                        <a:rPr lang="es-MX" sz="1800">
                          <a:effectLst/>
                        </a:rPr>
                        <a:t>Goethita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FeOOH</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Moluscos gasterópodos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7"/>
                  </a:ext>
                </a:extLst>
              </a:tr>
              <a:tr h="363953">
                <a:tc>
                  <a:txBody>
                    <a:bodyPr/>
                    <a:lstStyle/>
                    <a:p>
                      <a:pPr algn="ctr">
                        <a:lnSpc>
                          <a:spcPct val="107000"/>
                        </a:lnSpc>
                        <a:spcAft>
                          <a:spcPts val="0"/>
                        </a:spcAft>
                        <a:tabLst>
                          <a:tab pos="733425" algn="l"/>
                        </a:tabLst>
                      </a:pPr>
                      <a:r>
                        <a:rPr lang="es-MX" sz="1800">
                          <a:effectLst/>
                        </a:rPr>
                        <a:t>Ferrihidrita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a:effectLst/>
                        </a:rPr>
                        <a:t>Fe</a:t>
                      </a:r>
                      <a:r>
                        <a:rPr lang="es-MX" sz="1800" baseline="-25000">
                          <a:effectLst/>
                        </a:rPr>
                        <a:t>10</a:t>
                      </a:r>
                      <a:r>
                        <a:rPr lang="es-MX" sz="1800">
                          <a:effectLst/>
                        </a:rPr>
                        <a:t>O</a:t>
                      </a:r>
                      <a:r>
                        <a:rPr lang="es-MX" sz="1800" baseline="-25000">
                          <a:effectLst/>
                        </a:rPr>
                        <a:t>14</a:t>
                      </a:r>
                      <a:r>
                        <a:rPr lang="es-MX" sz="1800">
                          <a:effectLst/>
                        </a:rPr>
                        <a:t>(OH)</a:t>
                      </a:r>
                      <a:r>
                        <a:rPr lang="es-MX" sz="1800" baseline="-25000">
                          <a:effectLst/>
                        </a:rPr>
                        <a:t> 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tc>
                  <a:txBody>
                    <a:bodyPr/>
                    <a:lstStyle/>
                    <a:p>
                      <a:pPr algn="ctr">
                        <a:lnSpc>
                          <a:spcPct val="107000"/>
                        </a:lnSpc>
                        <a:spcAft>
                          <a:spcPts val="0"/>
                        </a:spcAft>
                        <a:tabLst>
                          <a:tab pos="733425" algn="l"/>
                        </a:tabLst>
                      </a:pPr>
                      <a:r>
                        <a:rPr lang="es-MX" sz="1800" dirty="0">
                          <a:effectLst/>
                        </a:rPr>
                        <a:t>Ferritina de mamíferos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310" marR="101310" marT="0" marB="0"/>
                </a:tc>
                <a:extLst>
                  <a:ext uri="{0D108BD9-81ED-4DB2-BD59-A6C34878D82A}">
                    <a16:rowId xmlns:a16="http://schemas.microsoft.com/office/drawing/2014/main" val="10008"/>
                  </a:ext>
                </a:extLst>
              </a:tr>
            </a:tbl>
          </a:graphicData>
        </a:graphic>
      </p:graphicFrame>
      <p:sp>
        <p:nvSpPr>
          <p:cNvPr id="4" name="Marcador de número de diapositiva 3">
            <a:extLst>
              <a:ext uri="{FF2B5EF4-FFF2-40B4-BE49-F238E27FC236}">
                <a16:creationId xmlns:a16="http://schemas.microsoft.com/office/drawing/2014/main" id="{77F9E7AC-3AB1-4564-91F9-47C54E48BCF9}"/>
              </a:ext>
            </a:extLst>
          </p:cNvPr>
          <p:cNvSpPr>
            <a:spLocks noGrp="1"/>
          </p:cNvSpPr>
          <p:nvPr>
            <p:ph type="sldNum" sz="quarter" idx="12"/>
          </p:nvPr>
        </p:nvSpPr>
        <p:spPr/>
        <p:txBody>
          <a:bodyPr/>
          <a:lstStyle/>
          <a:p>
            <a:fld id="{3459AB77-D692-4FFB-BF65-704017B26582}" type="slidenum">
              <a:rPr lang="es-MX" smtClean="0"/>
              <a:pPr/>
              <a:t>54</a:t>
            </a:fld>
            <a:endParaRPr lang="es-MX"/>
          </a:p>
        </p:txBody>
      </p:sp>
    </p:spTree>
    <p:extLst>
      <p:ext uri="{BB962C8B-B14F-4D97-AF65-F5344CB8AC3E}">
        <p14:creationId xmlns:p14="http://schemas.microsoft.com/office/powerpoint/2010/main" val="1188415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Biomineralización</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p>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a:t>Nyman, J.S., Reyes, M., Wang, X., </a:t>
            </a:r>
            <a:r>
              <a:rPr lang="en-US" sz="1200" i="1" dirty="0"/>
              <a:t>Effect of ultrastructural changes on the toughness of bone.</a:t>
            </a:r>
            <a:r>
              <a:rPr lang="en-US" sz="1200" dirty="0"/>
              <a:t> Micron 46. </a:t>
            </a:r>
            <a:r>
              <a:rPr lang="en-US" sz="1200" b="1" dirty="0"/>
              <a:t>2005.</a:t>
            </a:r>
            <a:r>
              <a:rPr lang="en-US" sz="1200" dirty="0"/>
              <a:t> 566.</a:t>
            </a:r>
            <a:endParaRPr lang="es-MX" sz="1200" dirty="0"/>
          </a:p>
        </p:txBody>
      </p:sp>
      <p:sp>
        <p:nvSpPr>
          <p:cNvPr id="7" name="Marcador de contenido 2"/>
          <p:cNvSpPr txBox="1">
            <a:spLocks/>
          </p:cNvSpPr>
          <p:nvPr/>
        </p:nvSpPr>
        <p:spPr>
          <a:xfrm>
            <a:off x="115911" y="1468192"/>
            <a:ext cx="8744754" cy="3863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Carbonatos de calcio. CaCO</a:t>
            </a:r>
            <a:r>
              <a:rPr lang="es-MX" sz="2400" baseline="-25000" dirty="0"/>
              <a:t>3</a:t>
            </a:r>
            <a:endParaRPr lang="es-MX" sz="2400" dirty="0"/>
          </a:p>
        </p:txBody>
      </p:sp>
      <p:sp>
        <p:nvSpPr>
          <p:cNvPr id="6" name="Marcador de contenido 2"/>
          <p:cNvSpPr txBox="1">
            <a:spLocks/>
          </p:cNvSpPr>
          <p:nvPr/>
        </p:nvSpPr>
        <p:spPr>
          <a:xfrm>
            <a:off x="2176532" y="2331075"/>
            <a:ext cx="4649271" cy="1184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Cristales de </a:t>
            </a:r>
            <a:r>
              <a:rPr lang="es-MX" sz="2000" dirty="0" err="1"/>
              <a:t>aragonita</a:t>
            </a:r>
            <a:r>
              <a:rPr lang="es-MX" sz="2000" dirty="0"/>
              <a:t> o calcita 95-99%</a:t>
            </a:r>
          </a:p>
          <a:p>
            <a:pPr marL="0" indent="0" algn="ctr">
              <a:buNone/>
            </a:pPr>
            <a:r>
              <a:rPr lang="es-MX" sz="2000" dirty="0"/>
              <a:t>Matriz orgánica (proteínas y polisacáridos) menos de 5%</a:t>
            </a:r>
          </a:p>
        </p:txBody>
      </p:sp>
      <p:pic>
        <p:nvPicPr>
          <p:cNvPr id="8" name="Imagen 7" descr="C:\Program Files (x86)\freshney.org\Earth's Core\data\mineral\content\visuals\aragonite\ARA-21.jpg"/>
          <p:cNvPicPr/>
          <p:nvPr/>
        </p:nvPicPr>
        <p:blipFill>
          <a:blip r:embed="rId2">
            <a:extLst>
              <a:ext uri="{28A0092B-C50C-407E-A947-70E740481C1C}">
                <a14:useLocalDpi xmlns:a14="http://schemas.microsoft.com/office/drawing/2010/main" val="0"/>
              </a:ext>
            </a:extLst>
          </a:blip>
          <a:srcRect/>
          <a:stretch>
            <a:fillRect/>
          </a:stretch>
        </p:blipFill>
        <p:spPr bwMode="auto">
          <a:xfrm>
            <a:off x="206063" y="1944709"/>
            <a:ext cx="1954368" cy="1465776"/>
          </a:xfrm>
          <a:prstGeom prst="rect">
            <a:avLst/>
          </a:prstGeom>
          <a:noFill/>
          <a:ln>
            <a:noFill/>
          </a:ln>
        </p:spPr>
      </p:pic>
      <p:pic>
        <p:nvPicPr>
          <p:cNvPr id="9" name="Imagen 8" descr="C:\Program Files (x86)\freshney.org\Earth's Core\data\mineral\content\visuals\calcite\CAL-42.jpg"/>
          <p:cNvPicPr/>
          <p:nvPr/>
        </p:nvPicPr>
        <p:blipFill>
          <a:blip r:embed="rId3">
            <a:extLst>
              <a:ext uri="{28A0092B-C50C-407E-A947-70E740481C1C}">
                <a14:useLocalDpi xmlns:a14="http://schemas.microsoft.com/office/drawing/2010/main" val="0"/>
              </a:ext>
            </a:extLst>
          </a:blip>
          <a:srcRect/>
          <a:stretch>
            <a:fillRect/>
          </a:stretch>
        </p:blipFill>
        <p:spPr bwMode="auto">
          <a:xfrm>
            <a:off x="6890196" y="1813472"/>
            <a:ext cx="1940463" cy="1455347"/>
          </a:xfrm>
          <a:prstGeom prst="rect">
            <a:avLst/>
          </a:prstGeom>
          <a:noFill/>
          <a:ln>
            <a:noFill/>
          </a:ln>
        </p:spPr>
      </p:pic>
      <p:pic>
        <p:nvPicPr>
          <p:cNvPr id="46082" name="Picture 2" descr="http://www.bioscripts.net/zoowiki/temas/12C/shell_morp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979" y="3721995"/>
            <a:ext cx="6178916" cy="238259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E8D0959E-89B4-425D-83DB-1D9391BD7B27}"/>
              </a:ext>
            </a:extLst>
          </p:cNvPr>
          <p:cNvSpPr>
            <a:spLocks noGrp="1"/>
          </p:cNvSpPr>
          <p:nvPr>
            <p:ph type="sldNum" sz="quarter" idx="12"/>
          </p:nvPr>
        </p:nvSpPr>
        <p:spPr/>
        <p:txBody>
          <a:bodyPr/>
          <a:lstStyle/>
          <a:p>
            <a:fld id="{3459AB77-D692-4FFB-BF65-704017B26582}" type="slidenum">
              <a:rPr lang="es-MX" smtClean="0"/>
              <a:pPr/>
              <a:t>55</a:t>
            </a:fld>
            <a:endParaRPr lang="es-MX"/>
          </a:p>
        </p:txBody>
      </p:sp>
    </p:spTree>
    <p:extLst>
      <p:ext uri="{BB962C8B-B14F-4D97-AF65-F5344CB8AC3E}">
        <p14:creationId xmlns:p14="http://schemas.microsoft.com/office/powerpoint/2010/main" val="7318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766" y="110706"/>
            <a:ext cx="8229600" cy="990600"/>
          </a:xfrm>
        </p:spPr>
        <p:txBody>
          <a:bodyPr>
            <a:normAutofit/>
          </a:bodyPr>
          <a:lstStyle/>
          <a:p>
            <a:r>
              <a:rPr lang="es-MX" sz="3600" dirty="0"/>
              <a:t>Biomineralización</a:t>
            </a:r>
            <a:endParaRPr lang="es-MX" sz="4000" dirty="0"/>
          </a:p>
        </p:txBody>
      </p:sp>
      <p:sp>
        <p:nvSpPr>
          <p:cNvPr id="11" name="Marcador de contenido 2"/>
          <p:cNvSpPr txBox="1">
            <a:spLocks/>
          </p:cNvSpPr>
          <p:nvPr/>
        </p:nvSpPr>
        <p:spPr>
          <a:xfrm>
            <a:off x="-7302" y="6099647"/>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p>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a:t>Nyman, J.S., Reyes, M., Wang, X., </a:t>
            </a:r>
            <a:r>
              <a:rPr lang="en-US" sz="1200" i="1" dirty="0"/>
              <a:t>Effect of ultrastructural changes on the toughness of bone.</a:t>
            </a:r>
            <a:r>
              <a:rPr lang="en-US" sz="1200" dirty="0"/>
              <a:t> Micron 46. </a:t>
            </a:r>
            <a:r>
              <a:rPr lang="en-US" sz="1200" b="1" dirty="0"/>
              <a:t>2005.</a:t>
            </a:r>
            <a:r>
              <a:rPr lang="en-US" sz="1200" dirty="0"/>
              <a:t> 566.</a:t>
            </a:r>
            <a:endParaRPr lang="es-MX" sz="1200" dirty="0"/>
          </a:p>
        </p:txBody>
      </p:sp>
      <p:sp>
        <p:nvSpPr>
          <p:cNvPr id="7" name="Marcador de contenido 2"/>
          <p:cNvSpPr txBox="1">
            <a:spLocks/>
          </p:cNvSpPr>
          <p:nvPr/>
        </p:nvSpPr>
        <p:spPr>
          <a:xfrm>
            <a:off x="140805" y="4898693"/>
            <a:ext cx="8744754" cy="15197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800" dirty="0"/>
              <a:t>El hueso tiene 5 niveles de estructura </a:t>
            </a:r>
          </a:p>
          <a:p>
            <a:pPr marL="0" indent="0" algn="ctr">
              <a:buNone/>
            </a:pPr>
            <a:r>
              <a:rPr lang="es-MX" sz="1800" dirty="0"/>
              <a:t>1) Hueso cortical y esponjoso 2) osteones 3) Capas y canales formados por los osteones 4) Matriz mineral que forma el colágeno 5) cristales de mineral, colágeno y agua</a:t>
            </a:r>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1824508" y="1529625"/>
            <a:ext cx="5795492" cy="3296025"/>
          </a:xfrm>
          <a:prstGeom prst="rect">
            <a:avLst/>
          </a:prstGeom>
          <a:noFill/>
          <a:ln>
            <a:noFill/>
          </a:ln>
        </p:spPr>
      </p:pic>
      <p:sp>
        <p:nvSpPr>
          <p:cNvPr id="12" name="Marcador de contenido 2"/>
          <p:cNvSpPr txBox="1">
            <a:spLocks/>
          </p:cNvSpPr>
          <p:nvPr/>
        </p:nvSpPr>
        <p:spPr>
          <a:xfrm>
            <a:off x="-123125" y="953390"/>
            <a:ext cx="8744754" cy="3863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Huesos y dientes. </a:t>
            </a:r>
            <a:r>
              <a:rPr lang="es-MX" sz="2400" dirty="0" err="1"/>
              <a:t>Hidroxiapatita</a:t>
            </a:r>
            <a:r>
              <a:rPr lang="es-MX" sz="2400" dirty="0"/>
              <a:t> [Ca</a:t>
            </a:r>
            <a:r>
              <a:rPr lang="es-MX" sz="2400" baseline="-25000" dirty="0"/>
              <a:t>10</a:t>
            </a:r>
            <a:r>
              <a:rPr lang="es-MX" sz="2400" dirty="0"/>
              <a:t>(PO</a:t>
            </a:r>
            <a:r>
              <a:rPr lang="es-MX" sz="2400" baseline="-25000" dirty="0"/>
              <a:t>4</a:t>
            </a:r>
            <a:r>
              <a:rPr lang="es-MX" sz="2400" dirty="0"/>
              <a:t>)</a:t>
            </a:r>
            <a:r>
              <a:rPr lang="es-MX" sz="2400" baseline="-25000" dirty="0"/>
              <a:t>6</a:t>
            </a:r>
            <a:r>
              <a:rPr lang="es-MX" sz="2400" dirty="0"/>
              <a:t>(OH)</a:t>
            </a:r>
            <a:r>
              <a:rPr lang="es-MX" sz="2400" baseline="-25000" dirty="0"/>
              <a:t> 2</a:t>
            </a:r>
            <a:r>
              <a:rPr lang="es-MX" sz="2400" dirty="0"/>
              <a:t>]</a:t>
            </a:r>
          </a:p>
        </p:txBody>
      </p:sp>
      <p:sp>
        <p:nvSpPr>
          <p:cNvPr id="3" name="Marcador de número de diapositiva 2">
            <a:extLst>
              <a:ext uri="{FF2B5EF4-FFF2-40B4-BE49-F238E27FC236}">
                <a16:creationId xmlns:a16="http://schemas.microsoft.com/office/drawing/2014/main" id="{AD07F607-794D-4158-B984-8FB9B20E565F}"/>
              </a:ext>
            </a:extLst>
          </p:cNvPr>
          <p:cNvSpPr>
            <a:spLocks noGrp="1"/>
          </p:cNvSpPr>
          <p:nvPr>
            <p:ph type="sldNum" sz="quarter" idx="12"/>
          </p:nvPr>
        </p:nvSpPr>
        <p:spPr/>
        <p:txBody>
          <a:bodyPr/>
          <a:lstStyle/>
          <a:p>
            <a:fld id="{3459AB77-D692-4FFB-BF65-704017B26582}" type="slidenum">
              <a:rPr lang="es-MX" smtClean="0"/>
              <a:pPr/>
              <a:t>56</a:t>
            </a:fld>
            <a:endParaRPr lang="es-MX"/>
          </a:p>
        </p:txBody>
      </p:sp>
    </p:spTree>
    <p:extLst>
      <p:ext uri="{BB962C8B-B14F-4D97-AF65-F5344CB8AC3E}">
        <p14:creationId xmlns:p14="http://schemas.microsoft.com/office/powerpoint/2010/main" val="3725805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2880"/>
            <a:ext cx="8229600" cy="990600"/>
          </a:xfrm>
        </p:spPr>
        <p:txBody>
          <a:bodyPr>
            <a:normAutofit/>
          </a:bodyPr>
          <a:lstStyle/>
          <a:p>
            <a:r>
              <a:rPr lang="es-MX" sz="3600" dirty="0"/>
              <a:t>Biomineralización</a:t>
            </a:r>
            <a:endParaRPr lang="es-MX" sz="4000" dirty="0"/>
          </a:p>
        </p:txBody>
      </p:sp>
      <p:sp>
        <p:nvSpPr>
          <p:cNvPr id="11" name="Marcador de contenido 2"/>
          <p:cNvSpPr txBox="1">
            <a:spLocks/>
          </p:cNvSpPr>
          <p:nvPr/>
        </p:nvSpPr>
        <p:spPr>
          <a:xfrm>
            <a:off x="103031" y="603761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p>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a:t>Nyman, J.S., Reyes, M., Wang, X., </a:t>
            </a:r>
            <a:r>
              <a:rPr lang="en-US" sz="1200" i="1" dirty="0"/>
              <a:t>Effect of ultrastructural changes on the toughness of bone.</a:t>
            </a:r>
            <a:r>
              <a:rPr lang="en-US" sz="1200" dirty="0"/>
              <a:t> Micron 46. </a:t>
            </a:r>
            <a:r>
              <a:rPr lang="en-US" sz="1200" b="1" dirty="0"/>
              <a:t>2005.</a:t>
            </a:r>
            <a:r>
              <a:rPr lang="en-US" sz="1200" dirty="0"/>
              <a:t> 566.</a:t>
            </a:r>
            <a:endParaRPr lang="es-MX" sz="1200" dirty="0"/>
          </a:p>
        </p:txBody>
      </p:sp>
      <p:sp>
        <p:nvSpPr>
          <p:cNvPr id="7" name="Marcador de contenido 2"/>
          <p:cNvSpPr txBox="1">
            <a:spLocks/>
          </p:cNvSpPr>
          <p:nvPr/>
        </p:nvSpPr>
        <p:spPr>
          <a:xfrm>
            <a:off x="107504" y="1639625"/>
            <a:ext cx="8744754" cy="772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800" dirty="0"/>
              <a:t>Matriz orgánica de los huesos 32% en volumen. </a:t>
            </a:r>
          </a:p>
          <a:p>
            <a:pPr marL="0" indent="0" algn="ctr">
              <a:buNone/>
            </a:pPr>
            <a:r>
              <a:rPr lang="es-MX" sz="1800" dirty="0"/>
              <a:t>Compuesta por colágeno del tipo I con proteínas no colágenas (osteocalcina y osteonectina)</a:t>
            </a:r>
          </a:p>
          <a:p>
            <a:pPr marL="0" indent="0" algn="ctr">
              <a:buNone/>
            </a:pPr>
            <a:endParaRPr lang="es-MX" sz="1800" dirty="0"/>
          </a:p>
        </p:txBody>
      </p:sp>
      <p:sp>
        <p:nvSpPr>
          <p:cNvPr id="12" name="Marcador de contenido 2"/>
          <p:cNvSpPr txBox="1">
            <a:spLocks/>
          </p:cNvSpPr>
          <p:nvPr/>
        </p:nvSpPr>
        <p:spPr>
          <a:xfrm>
            <a:off x="-57954" y="1144889"/>
            <a:ext cx="8744754" cy="3863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Huesos y dientes. </a:t>
            </a:r>
            <a:r>
              <a:rPr lang="es-MX" sz="2400" dirty="0" err="1"/>
              <a:t>Hidroxiapatita</a:t>
            </a:r>
            <a:r>
              <a:rPr lang="es-MX" sz="2400" dirty="0"/>
              <a:t> [Ca</a:t>
            </a:r>
            <a:r>
              <a:rPr lang="es-MX" sz="2400" baseline="-25000" dirty="0"/>
              <a:t>10</a:t>
            </a:r>
            <a:r>
              <a:rPr lang="es-MX" sz="2400" dirty="0"/>
              <a:t>(PO</a:t>
            </a:r>
            <a:r>
              <a:rPr lang="es-MX" sz="2400" baseline="-25000" dirty="0"/>
              <a:t>4</a:t>
            </a:r>
            <a:r>
              <a:rPr lang="es-MX" sz="2400" dirty="0"/>
              <a:t>)</a:t>
            </a:r>
            <a:r>
              <a:rPr lang="es-MX" sz="2400" baseline="-25000" dirty="0"/>
              <a:t>6</a:t>
            </a:r>
            <a:r>
              <a:rPr lang="es-MX" sz="2400" dirty="0"/>
              <a:t>(OH)</a:t>
            </a:r>
            <a:r>
              <a:rPr lang="es-MX" sz="2400" baseline="-25000" dirty="0"/>
              <a:t> 2</a:t>
            </a:r>
            <a:r>
              <a:rPr lang="es-MX" sz="2400" dirty="0"/>
              <a:t>]</a:t>
            </a: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612990" y="2625525"/>
            <a:ext cx="5814987" cy="3381804"/>
          </a:xfrm>
          <a:prstGeom prst="rect">
            <a:avLst/>
          </a:prstGeom>
          <a:noFill/>
          <a:ln>
            <a:noFill/>
          </a:ln>
        </p:spPr>
      </p:pic>
      <p:sp>
        <p:nvSpPr>
          <p:cNvPr id="3" name="Marcador de número de diapositiva 2">
            <a:extLst>
              <a:ext uri="{FF2B5EF4-FFF2-40B4-BE49-F238E27FC236}">
                <a16:creationId xmlns:a16="http://schemas.microsoft.com/office/drawing/2014/main" id="{2F2A693C-69E1-4586-9341-98C124CEA5B0}"/>
              </a:ext>
            </a:extLst>
          </p:cNvPr>
          <p:cNvSpPr>
            <a:spLocks noGrp="1"/>
          </p:cNvSpPr>
          <p:nvPr>
            <p:ph type="sldNum" sz="quarter" idx="12"/>
          </p:nvPr>
        </p:nvSpPr>
        <p:spPr/>
        <p:txBody>
          <a:bodyPr/>
          <a:lstStyle/>
          <a:p>
            <a:fld id="{3459AB77-D692-4FFB-BF65-704017B26582}" type="slidenum">
              <a:rPr lang="es-MX" smtClean="0"/>
              <a:pPr/>
              <a:t>57</a:t>
            </a:fld>
            <a:endParaRPr lang="es-MX"/>
          </a:p>
        </p:txBody>
      </p:sp>
    </p:spTree>
    <p:extLst>
      <p:ext uri="{BB962C8B-B14F-4D97-AF65-F5344CB8AC3E}">
        <p14:creationId xmlns:p14="http://schemas.microsoft.com/office/powerpoint/2010/main" val="1485737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6455"/>
            <a:ext cx="8229600" cy="990600"/>
          </a:xfrm>
        </p:spPr>
        <p:txBody>
          <a:bodyPr>
            <a:normAutofit/>
          </a:bodyPr>
          <a:lstStyle/>
          <a:p>
            <a:r>
              <a:rPr lang="es-MX" sz="3600" dirty="0"/>
              <a:t>Biomineralización</a:t>
            </a:r>
            <a:endParaRPr lang="es-MX" sz="4000" dirty="0"/>
          </a:p>
        </p:txBody>
      </p:sp>
      <p:sp>
        <p:nvSpPr>
          <p:cNvPr id="11" name="Marcador de contenido 2"/>
          <p:cNvSpPr txBox="1">
            <a:spLocks/>
          </p:cNvSpPr>
          <p:nvPr/>
        </p:nvSpPr>
        <p:spPr>
          <a:xfrm>
            <a:off x="51514" y="6071355"/>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p>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a:t>Nyman, J.S., Reyes, M., Wang, X., </a:t>
            </a:r>
            <a:r>
              <a:rPr lang="en-US" sz="1200" i="1" dirty="0"/>
              <a:t>Effect of ultrastructural changes on the toughness of bone.</a:t>
            </a:r>
            <a:r>
              <a:rPr lang="en-US" sz="1200" dirty="0"/>
              <a:t> Micron 46. </a:t>
            </a:r>
            <a:r>
              <a:rPr lang="en-US" sz="1200" b="1" dirty="0"/>
              <a:t>2005.</a:t>
            </a:r>
            <a:r>
              <a:rPr lang="en-US" sz="1200" dirty="0"/>
              <a:t> 566.</a:t>
            </a:r>
            <a:endParaRPr lang="es-MX" sz="1200" dirty="0"/>
          </a:p>
        </p:txBody>
      </p:sp>
      <p:sp>
        <p:nvSpPr>
          <p:cNvPr id="7" name="Marcador de contenido 2"/>
          <p:cNvSpPr txBox="1">
            <a:spLocks/>
          </p:cNvSpPr>
          <p:nvPr/>
        </p:nvSpPr>
        <p:spPr>
          <a:xfrm>
            <a:off x="148107" y="1617028"/>
            <a:ext cx="8744754" cy="772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800" dirty="0"/>
              <a:t>Parte mineral 43% del volumen. </a:t>
            </a:r>
          </a:p>
          <a:p>
            <a:pPr marL="0" indent="0" algn="ctr">
              <a:buNone/>
            </a:pPr>
            <a:r>
              <a:rPr lang="es-MX" sz="1800" dirty="0"/>
              <a:t>Primero se llena de agua es espacio entre los colágenos, luego se da la nucleación y crecimiento de los cristales desplazando el agua. Finalmente queda un 25% de agua  formando puentes de hidrógeno.</a:t>
            </a:r>
          </a:p>
          <a:p>
            <a:pPr marL="0" indent="0" algn="ctr">
              <a:buNone/>
            </a:pPr>
            <a:endParaRPr lang="es-MX" sz="1800" dirty="0"/>
          </a:p>
        </p:txBody>
      </p:sp>
      <p:sp>
        <p:nvSpPr>
          <p:cNvPr id="12" name="Marcador de contenido 2"/>
          <p:cNvSpPr txBox="1">
            <a:spLocks/>
          </p:cNvSpPr>
          <p:nvPr/>
        </p:nvSpPr>
        <p:spPr>
          <a:xfrm>
            <a:off x="103033" y="1116089"/>
            <a:ext cx="8744754" cy="3863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Huesos y dientes. </a:t>
            </a:r>
            <a:r>
              <a:rPr lang="es-MX" sz="2400" dirty="0" err="1"/>
              <a:t>Hidroxiapatita</a:t>
            </a:r>
            <a:r>
              <a:rPr lang="es-MX" sz="2400" dirty="0"/>
              <a:t> [Ca</a:t>
            </a:r>
            <a:r>
              <a:rPr lang="es-MX" sz="2400" baseline="-25000" dirty="0"/>
              <a:t>10</a:t>
            </a:r>
            <a:r>
              <a:rPr lang="es-MX" sz="2400" dirty="0"/>
              <a:t>(PO</a:t>
            </a:r>
            <a:r>
              <a:rPr lang="es-MX" sz="2400" baseline="-25000" dirty="0"/>
              <a:t>4</a:t>
            </a:r>
            <a:r>
              <a:rPr lang="es-MX" sz="2400" dirty="0"/>
              <a:t>)</a:t>
            </a:r>
            <a:r>
              <a:rPr lang="es-MX" sz="2400" baseline="-25000" dirty="0"/>
              <a:t>6</a:t>
            </a:r>
            <a:r>
              <a:rPr lang="es-MX" sz="2400" dirty="0"/>
              <a:t>(OH)</a:t>
            </a:r>
            <a:r>
              <a:rPr lang="es-MX" sz="2400" baseline="-25000" dirty="0"/>
              <a:t> 2</a:t>
            </a:r>
            <a:r>
              <a:rPr lang="es-MX" sz="2400" dirty="0"/>
              <a:t>]</a:t>
            </a:r>
          </a:p>
        </p:txBody>
      </p:sp>
      <p:pic>
        <p:nvPicPr>
          <p:cNvPr id="3" name="Imagen 2"/>
          <p:cNvPicPr>
            <a:picLocks noChangeAspect="1"/>
          </p:cNvPicPr>
          <p:nvPr/>
        </p:nvPicPr>
        <p:blipFill>
          <a:blip r:embed="rId2"/>
          <a:stretch>
            <a:fillRect/>
          </a:stretch>
        </p:blipFill>
        <p:spPr>
          <a:xfrm>
            <a:off x="2981075" y="2865124"/>
            <a:ext cx="3181849" cy="3206231"/>
          </a:xfrm>
          <a:prstGeom prst="rect">
            <a:avLst/>
          </a:prstGeom>
        </p:spPr>
      </p:pic>
      <p:sp>
        <p:nvSpPr>
          <p:cNvPr id="4" name="Marcador de número de diapositiva 3">
            <a:extLst>
              <a:ext uri="{FF2B5EF4-FFF2-40B4-BE49-F238E27FC236}">
                <a16:creationId xmlns:a16="http://schemas.microsoft.com/office/drawing/2014/main" id="{CF8BA934-4265-46EF-A98C-96763AE5FF6D}"/>
              </a:ext>
            </a:extLst>
          </p:cNvPr>
          <p:cNvSpPr>
            <a:spLocks noGrp="1"/>
          </p:cNvSpPr>
          <p:nvPr>
            <p:ph type="sldNum" sz="quarter" idx="12"/>
          </p:nvPr>
        </p:nvSpPr>
        <p:spPr/>
        <p:txBody>
          <a:bodyPr/>
          <a:lstStyle/>
          <a:p>
            <a:fld id="{3459AB77-D692-4FFB-BF65-704017B26582}" type="slidenum">
              <a:rPr lang="es-MX" smtClean="0"/>
              <a:pPr/>
              <a:t>58</a:t>
            </a:fld>
            <a:endParaRPr lang="es-MX"/>
          </a:p>
        </p:txBody>
      </p:sp>
    </p:spTree>
    <p:extLst>
      <p:ext uri="{BB962C8B-B14F-4D97-AF65-F5344CB8AC3E}">
        <p14:creationId xmlns:p14="http://schemas.microsoft.com/office/powerpoint/2010/main" val="1567306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684" y="240891"/>
            <a:ext cx="8229600" cy="990600"/>
          </a:xfrm>
        </p:spPr>
        <p:txBody>
          <a:bodyPr>
            <a:normAutofit/>
          </a:bodyPr>
          <a:lstStyle/>
          <a:p>
            <a:r>
              <a:rPr lang="es-MX" sz="3600" dirty="0"/>
              <a:t>Biomineralización</a:t>
            </a:r>
            <a:endParaRPr lang="es-MX" sz="4000" dirty="0"/>
          </a:p>
        </p:txBody>
      </p:sp>
      <p:sp>
        <p:nvSpPr>
          <p:cNvPr id="11" name="Marcador de contenido 2"/>
          <p:cNvSpPr txBox="1">
            <a:spLocks/>
          </p:cNvSpPr>
          <p:nvPr/>
        </p:nvSpPr>
        <p:spPr>
          <a:xfrm>
            <a:off x="0" y="6082501"/>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p>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a:t>Nyman, J.S., Reyes, M., Wang, X., </a:t>
            </a:r>
            <a:r>
              <a:rPr lang="en-US" sz="1200" i="1" dirty="0"/>
              <a:t>Effect of ultrastructural changes on the toughness of bone.</a:t>
            </a:r>
            <a:r>
              <a:rPr lang="en-US" sz="1200" dirty="0"/>
              <a:t> Micron 46. </a:t>
            </a:r>
            <a:r>
              <a:rPr lang="en-US" sz="1200" b="1" dirty="0"/>
              <a:t>2005.</a:t>
            </a:r>
            <a:r>
              <a:rPr lang="en-US" sz="1200" dirty="0"/>
              <a:t> 566.</a:t>
            </a:r>
            <a:endParaRPr lang="es-MX" sz="1200" dirty="0"/>
          </a:p>
        </p:txBody>
      </p:sp>
      <p:sp>
        <p:nvSpPr>
          <p:cNvPr id="12" name="Marcador de contenido 2"/>
          <p:cNvSpPr txBox="1">
            <a:spLocks/>
          </p:cNvSpPr>
          <p:nvPr/>
        </p:nvSpPr>
        <p:spPr>
          <a:xfrm>
            <a:off x="0" y="1102966"/>
            <a:ext cx="8744754" cy="3863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Huesos y dientes. </a:t>
            </a:r>
            <a:r>
              <a:rPr lang="es-MX" sz="2400" dirty="0" err="1"/>
              <a:t>Hidroxiapatita</a:t>
            </a:r>
            <a:r>
              <a:rPr lang="es-MX" sz="2400" dirty="0"/>
              <a:t> [Ca</a:t>
            </a:r>
            <a:r>
              <a:rPr lang="es-MX" sz="2400" baseline="-25000" dirty="0"/>
              <a:t>10</a:t>
            </a:r>
            <a:r>
              <a:rPr lang="es-MX" sz="2400" dirty="0"/>
              <a:t>(PO</a:t>
            </a:r>
            <a:r>
              <a:rPr lang="es-MX" sz="2400" baseline="-25000" dirty="0"/>
              <a:t>4</a:t>
            </a:r>
            <a:r>
              <a:rPr lang="es-MX" sz="2400" dirty="0"/>
              <a:t>)</a:t>
            </a:r>
            <a:r>
              <a:rPr lang="es-MX" sz="2400" baseline="-25000" dirty="0"/>
              <a:t>6</a:t>
            </a:r>
            <a:r>
              <a:rPr lang="es-MX" sz="2400" dirty="0"/>
              <a:t>(OH)</a:t>
            </a:r>
            <a:r>
              <a:rPr lang="es-MX" sz="2400" baseline="-25000" dirty="0"/>
              <a:t> 2</a:t>
            </a:r>
            <a:r>
              <a:rPr lang="es-MX" sz="2400" dirty="0"/>
              <a:t>]</a:t>
            </a: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1611134" y="1609178"/>
            <a:ext cx="6009069" cy="4353477"/>
          </a:xfrm>
          <a:prstGeom prst="rect">
            <a:avLst/>
          </a:prstGeom>
          <a:noFill/>
          <a:ln>
            <a:noFill/>
          </a:ln>
        </p:spPr>
      </p:pic>
      <p:sp>
        <p:nvSpPr>
          <p:cNvPr id="3" name="Marcador de número de diapositiva 2">
            <a:extLst>
              <a:ext uri="{FF2B5EF4-FFF2-40B4-BE49-F238E27FC236}">
                <a16:creationId xmlns:a16="http://schemas.microsoft.com/office/drawing/2014/main" id="{F083ACEC-6343-4102-9989-25492683D9E5}"/>
              </a:ext>
            </a:extLst>
          </p:cNvPr>
          <p:cNvSpPr>
            <a:spLocks noGrp="1"/>
          </p:cNvSpPr>
          <p:nvPr>
            <p:ph type="sldNum" sz="quarter" idx="12"/>
          </p:nvPr>
        </p:nvSpPr>
        <p:spPr/>
        <p:txBody>
          <a:bodyPr/>
          <a:lstStyle/>
          <a:p>
            <a:fld id="{3459AB77-D692-4FFB-BF65-704017B26582}" type="slidenum">
              <a:rPr lang="es-MX" smtClean="0"/>
              <a:pPr/>
              <a:t>59</a:t>
            </a:fld>
            <a:endParaRPr lang="es-MX"/>
          </a:p>
        </p:txBody>
      </p:sp>
    </p:spTree>
    <p:extLst>
      <p:ext uri="{BB962C8B-B14F-4D97-AF65-F5344CB8AC3E}">
        <p14:creationId xmlns:p14="http://schemas.microsoft.com/office/powerpoint/2010/main" val="250138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geSjj1NJ5iLXM:http://escuela.med.puc.cl/paginas/Cursos/primero/anatomia/modulos/Introduccion/introjpg/huesolargo9.jpg">
            <a:hlinkClick r:id="rId2"/>
          </p:cNvPr>
          <p:cNvPicPr>
            <a:picLocks noChangeAspect="1" noChangeArrowheads="1"/>
          </p:cNvPicPr>
          <p:nvPr/>
        </p:nvPicPr>
        <p:blipFill>
          <a:blip r:embed="rId3"/>
          <a:srcRect/>
          <a:stretch>
            <a:fillRect/>
          </a:stretch>
        </p:blipFill>
        <p:spPr bwMode="auto">
          <a:xfrm>
            <a:off x="642910" y="2357430"/>
            <a:ext cx="2686988" cy="3143272"/>
          </a:xfrm>
          <a:prstGeom prst="rect">
            <a:avLst/>
          </a:prstGeom>
          <a:noFill/>
        </p:spPr>
      </p:pic>
      <p:pic>
        <p:nvPicPr>
          <p:cNvPr id="1028" name="Picture 4" descr="http://t0.gstatic.com/images?q=tbn:S4uYa_YyfUpZmM:http://www.juntadeandalucia.es/averroes/~29701428/salud/dentici.gif">
            <a:hlinkClick r:id="rId4"/>
          </p:cNvPr>
          <p:cNvPicPr>
            <a:picLocks noChangeAspect="1" noChangeArrowheads="1"/>
          </p:cNvPicPr>
          <p:nvPr/>
        </p:nvPicPr>
        <p:blipFill>
          <a:blip r:embed="rId5"/>
          <a:srcRect/>
          <a:stretch>
            <a:fillRect/>
          </a:stretch>
        </p:blipFill>
        <p:spPr bwMode="auto">
          <a:xfrm>
            <a:off x="5715007" y="2000240"/>
            <a:ext cx="2472085" cy="2571768"/>
          </a:xfrm>
          <a:prstGeom prst="rect">
            <a:avLst/>
          </a:prstGeom>
          <a:noFill/>
        </p:spPr>
      </p:pic>
      <p:sp>
        <p:nvSpPr>
          <p:cNvPr id="3" name="2 Marcador de número de diapositiva"/>
          <p:cNvSpPr>
            <a:spLocks noGrp="1"/>
          </p:cNvSpPr>
          <p:nvPr>
            <p:ph type="sldNum" sz="quarter" idx="12"/>
          </p:nvPr>
        </p:nvSpPr>
        <p:spPr/>
        <p:txBody>
          <a:bodyPr/>
          <a:lstStyle/>
          <a:p>
            <a:fld id="{3459AB77-D692-4FFB-BF65-704017B26582}" type="slidenum">
              <a:rPr lang="es-MX" smtClean="0"/>
              <a:pPr/>
              <a:t>6</a:t>
            </a:fld>
            <a:endParaRPr lang="es-MX"/>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577" y="247769"/>
            <a:ext cx="8229600" cy="990600"/>
          </a:xfrm>
        </p:spPr>
        <p:txBody>
          <a:bodyPr>
            <a:normAutofit/>
          </a:bodyPr>
          <a:lstStyle/>
          <a:p>
            <a:r>
              <a:rPr lang="es-MX" sz="3600" dirty="0"/>
              <a:t>Biomineralización</a:t>
            </a:r>
            <a:endParaRPr lang="es-MX" sz="4000" dirty="0"/>
          </a:p>
        </p:txBody>
      </p:sp>
      <p:sp>
        <p:nvSpPr>
          <p:cNvPr id="11" name="Marcador de contenido 2"/>
          <p:cNvSpPr txBox="1">
            <a:spLocks/>
          </p:cNvSpPr>
          <p:nvPr/>
        </p:nvSpPr>
        <p:spPr>
          <a:xfrm>
            <a:off x="-26838" y="6021717"/>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p>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a:t>Nyman, J.S., Reyes, M., Wang, X., </a:t>
            </a:r>
            <a:r>
              <a:rPr lang="en-US" sz="1200" i="1" dirty="0"/>
              <a:t>Effect of ultrastructural changes on the toughness of bone.</a:t>
            </a:r>
            <a:r>
              <a:rPr lang="en-US" sz="1200" dirty="0"/>
              <a:t> Micron 46. </a:t>
            </a:r>
            <a:r>
              <a:rPr lang="en-US" sz="1200" b="1" dirty="0"/>
              <a:t>2005.</a:t>
            </a:r>
            <a:r>
              <a:rPr lang="en-US" sz="1200" dirty="0"/>
              <a:t> 566.</a:t>
            </a:r>
            <a:endParaRPr lang="es-MX" sz="1200" dirty="0"/>
          </a:p>
        </p:txBody>
      </p:sp>
      <p:sp>
        <p:nvSpPr>
          <p:cNvPr id="12" name="Marcador de contenido 2"/>
          <p:cNvSpPr txBox="1">
            <a:spLocks/>
          </p:cNvSpPr>
          <p:nvPr/>
        </p:nvSpPr>
        <p:spPr>
          <a:xfrm>
            <a:off x="-42741" y="1094704"/>
            <a:ext cx="8744754" cy="3863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Huesos y dientes. </a:t>
            </a:r>
            <a:r>
              <a:rPr lang="es-MX" sz="2400" dirty="0" err="1"/>
              <a:t>Hidroxiapatita</a:t>
            </a:r>
            <a:r>
              <a:rPr lang="es-MX" sz="2400" dirty="0"/>
              <a:t> [Ca</a:t>
            </a:r>
            <a:r>
              <a:rPr lang="es-MX" sz="2400" baseline="-25000" dirty="0"/>
              <a:t>10</a:t>
            </a:r>
            <a:r>
              <a:rPr lang="es-MX" sz="2400" dirty="0"/>
              <a:t>(PO</a:t>
            </a:r>
            <a:r>
              <a:rPr lang="es-MX" sz="2400" baseline="-25000" dirty="0"/>
              <a:t>4</a:t>
            </a:r>
            <a:r>
              <a:rPr lang="es-MX" sz="2400" dirty="0"/>
              <a:t>)</a:t>
            </a:r>
            <a:r>
              <a:rPr lang="es-MX" sz="2400" baseline="-25000" dirty="0"/>
              <a:t>6</a:t>
            </a:r>
            <a:r>
              <a:rPr lang="es-MX" sz="2400" dirty="0"/>
              <a:t>(OH)</a:t>
            </a:r>
            <a:r>
              <a:rPr lang="es-MX" sz="2400" baseline="-25000" dirty="0"/>
              <a:t> 2</a:t>
            </a:r>
            <a:r>
              <a:rPr lang="es-MX" sz="2400" dirty="0"/>
              <a:t>]</a:t>
            </a:r>
          </a:p>
        </p:txBody>
      </p:sp>
      <p:sp>
        <p:nvSpPr>
          <p:cNvPr id="6" name="Marcador de contenido 2"/>
          <p:cNvSpPr txBox="1">
            <a:spLocks/>
          </p:cNvSpPr>
          <p:nvPr/>
        </p:nvSpPr>
        <p:spPr>
          <a:xfrm>
            <a:off x="257577" y="1555272"/>
            <a:ext cx="8744754" cy="772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El esmalte se forma en 6 pasos</a:t>
            </a:r>
            <a:r>
              <a:rPr lang="es-MX" sz="1800" dirty="0"/>
              <a:t>:</a:t>
            </a:r>
          </a:p>
          <a:p>
            <a:pPr marL="0" indent="0" algn="ctr">
              <a:buNone/>
            </a:pPr>
            <a:endParaRPr lang="es-MX" sz="1800" dirty="0"/>
          </a:p>
        </p:txBody>
      </p:sp>
      <p:sp>
        <p:nvSpPr>
          <p:cNvPr id="7" name="Marcador de contenido 2"/>
          <p:cNvSpPr txBox="1">
            <a:spLocks/>
          </p:cNvSpPr>
          <p:nvPr/>
        </p:nvSpPr>
        <p:spPr>
          <a:xfrm>
            <a:off x="-9799" y="2079939"/>
            <a:ext cx="8744754" cy="772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1)Estimulación de los ameoblastos que </a:t>
            </a:r>
          </a:p>
          <a:p>
            <a:pPr marL="0" indent="0" algn="ctr">
              <a:buNone/>
            </a:pPr>
            <a:r>
              <a:rPr lang="es-MX" sz="2000" dirty="0"/>
              <a:t>secretan la matriz orgánica y la apatita carbonatada</a:t>
            </a:r>
            <a:endParaRPr lang="es-MX" sz="1800" dirty="0"/>
          </a:p>
          <a:p>
            <a:pPr marL="0" indent="0" algn="ctr">
              <a:buNone/>
            </a:pPr>
            <a:endParaRPr lang="es-MX" sz="1800" dirty="0"/>
          </a:p>
        </p:txBody>
      </p:sp>
      <p:sp>
        <p:nvSpPr>
          <p:cNvPr id="9" name="Marcador de contenido 2"/>
          <p:cNvSpPr txBox="1">
            <a:spLocks/>
          </p:cNvSpPr>
          <p:nvPr/>
        </p:nvSpPr>
        <p:spPr>
          <a:xfrm>
            <a:off x="28417" y="3065174"/>
            <a:ext cx="8744754" cy="772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2) Auto ensamble de las proteínas de la matriz </a:t>
            </a:r>
          </a:p>
          <a:p>
            <a:pPr marL="0" indent="0" algn="ctr">
              <a:buNone/>
            </a:pPr>
            <a:r>
              <a:rPr lang="es-MX" sz="2000" dirty="0"/>
              <a:t>(amelogenina) que forman nanoesferas</a:t>
            </a:r>
            <a:endParaRPr lang="es-MX" sz="1800" dirty="0"/>
          </a:p>
          <a:p>
            <a:pPr marL="0" indent="0" algn="ctr">
              <a:buNone/>
            </a:pPr>
            <a:endParaRPr lang="es-MX" sz="1800" dirty="0"/>
          </a:p>
        </p:txBody>
      </p:sp>
      <p:sp>
        <p:nvSpPr>
          <p:cNvPr id="10" name="Marcador de contenido 2"/>
          <p:cNvSpPr txBox="1">
            <a:spLocks/>
          </p:cNvSpPr>
          <p:nvPr/>
        </p:nvSpPr>
        <p:spPr>
          <a:xfrm>
            <a:off x="-26838" y="3953813"/>
            <a:ext cx="8744754" cy="772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3) Secreción de niveles saturantes de Ca</a:t>
            </a:r>
            <a:r>
              <a:rPr lang="es-MX" sz="2000" baseline="30000" dirty="0"/>
              <a:t>2+ </a:t>
            </a:r>
            <a:r>
              <a:rPr lang="es-MX" sz="2000" dirty="0"/>
              <a:t>y PO</a:t>
            </a:r>
            <a:r>
              <a:rPr lang="es-MX" sz="2000" baseline="-25000" dirty="0"/>
              <a:t>4</a:t>
            </a:r>
            <a:r>
              <a:rPr lang="es-MX" sz="2000" baseline="30000" dirty="0"/>
              <a:t>-</a:t>
            </a:r>
            <a:endParaRPr lang="es-MX" sz="1800" dirty="0"/>
          </a:p>
          <a:p>
            <a:pPr marL="0" indent="0" algn="ctr">
              <a:buNone/>
            </a:pPr>
            <a:endParaRPr lang="es-MX" sz="1800" dirty="0"/>
          </a:p>
        </p:txBody>
      </p:sp>
      <p:sp>
        <p:nvSpPr>
          <p:cNvPr id="13" name="Marcador de contenido 2"/>
          <p:cNvSpPr txBox="1">
            <a:spLocks/>
          </p:cNvSpPr>
          <p:nvPr/>
        </p:nvSpPr>
        <p:spPr>
          <a:xfrm>
            <a:off x="5274" y="4520767"/>
            <a:ext cx="8744754" cy="42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4)Nucleación de los cristales</a:t>
            </a:r>
            <a:endParaRPr lang="es-MX" sz="1800" dirty="0"/>
          </a:p>
          <a:p>
            <a:pPr marL="0" indent="0" algn="ctr">
              <a:buNone/>
            </a:pPr>
            <a:endParaRPr lang="es-MX" sz="1800" dirty="0"/>
          </a:p>
        </p:txBody>
      </p:sp>
      <p:sp>
        <p:nvSpPr>
          <p:cNvPr id="14" name="Marcador de contenido 2"/>
          <p:cNvSpPr txBox="1">
            <a:spLocks/>
          </p:cNvSpPr>
          <p:nvPr/>
        </p:nvSpPr>
        <p:spPr>
          <a:xfrm>
            <a:off x="148107" y="4978105"/>
            <a:ext cx="8744754" cy="42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5)Regulación del crecimiento de los cristales por la matriz orgánica</a:t>
            </a:r>
            <a:endParaRPr lang="es-MX" sz="1800" dirty="0"/>
          </a:p>
          <a:p>
            <a:pPr marL="0" indent="0" algn="ctr">
              <a:buNone/>
            </a:pPr>
            <a:endParaRPr lang="es-MX" sz="1800" dirty="0"/>
          </a:p>
        </p:txBody>
      </p:sp>
      <p:sp>
        <p:nvSpPr>
          <p:cNvPr id="15" name="Marcador de contenido 2"/>
          <p:cNvSpPr txBox="1">
            <a:spLocks/>
          </p:cNvSpPr>
          <p:nvPr/>
        </p:nvSpPr>
        <p:spPr>
          <a:xfrm>
            <a:off x="-14464" y="5544918"/>
            <a:ext cx="8744754" cy="42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6) Degradación de la matriz y rellenado con apatita carbonatada</a:t>
            </a:r>
            <a:endParaRPr lang="es-MX" sz="1800" dirty="0"/>
          </a:p>
          <a:p>
            <a:pPr marL="0" indent="0" algn="ctr">
              <a:buNone/>
            </a:pPr>
            <a:endParaRPr lang="es-MX" sz="1800" dirty="0"/>
          </a:p>
        </p:txBody>
      </p:sp>
      <p:sp>
        <p:nvSpPr>
          <p:cNvPr id="3" name="Marcador de número de diapositiva 2">
            <a:extLst>
              <a:ext uri="{FF2B5EF4-FFF2-40B4-BE49-F238E27FC236}">
                <a16:creationId xmlns:a16="http://schemas.microsoft.com/office/drawing/2014/main" id="{B3E01109-A5EC-4074-9FAA-ED0FF402D863}"/>
              </a:ext>
            </a:extLst>
          </p:cNvPr>
          <p:cNvSpPr>
            <a:spLocks noGrp="1"/>
          </p:cNvSpPr>
          <p:nvPr>
            <p:ph type="sldNum" sz="quarter" idx="12"/>
          </p:nvPr>
        </p:nvSpPr>
        <p:spPr/>
        <p:txBody>
          <a:bodyPr/>
          <a:lstStyle/>
          <a:p>
            <a:fld id="{3459AB77-D692-4FFB-BF65-704017B26582}" type="slidenum">
              <a:rPr lang="es-MX" smtClean="0"/>
              <a:pPr/>
              <a:t>60</a:t>
            </a:fld>
            <a:endParaRPr lang="es-MX"/>
          </a:p>
        </p:txBody>
      </p:sp>
    </p:spTree>
    <p:extLst>
      <p:ext uri="{BB962C8B-B14F-4D97-AF65-F5344CB8AC3E}">
        <p14:creationId xmlns:p14="http://schemas.microsoft.com/office/powerpoint/2010/main" val="10560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684" y="321026"/>
            <a:ext cx="8229600" cy="990600"/>
          </a:xfrm>
        </p:spPr>
        <p:txBody>
          <a:bodyPr>
            <a:normAutofit/>
          </a:bodyPr>
          <a:lstStyle/>
          <a:p>
            <a:r>
              <a:rPr lang="es-MX" sz="3600" dirty="0"/>
              <a:t>Biomineralización</a:t>
            </a:r>
            <a:endParaRPr lang="es-MX" sz="4000" dirty="0"/>
          </a:p>
        </p:txBody>
      </p:sp>
      <p:sp>
        <p:nvSpPr>
          <p:cNvPr id="11" name="Marcador de contenido 2"/>
          <p:cNvSpPr txBox="1">
            <a:spLocks/>
          </p:cNvSpPr>
          <p:nvPr/>
        </p:nvSpPr>
        <p:spPr>
          <a:xfrm>
            <a:off x="103031" y="5995344"/>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p>
          <a:p>
            <a:pPr marL="0" indent="0">
              <a:spcBef>
                <a:spcPts val="0"/>
              </a:spcBef>
              <a:buNone/>
            </a:pPr>
            <a:r>
              <a:rPr lang="en-US" sz="1200" dirty="0" err="1"/>
              <a:t>Koolman</a:t>
            </a:r>
            <a:r>
              <a:rPr lang="en-US" sz="1200" dirty="0"/>
              <a:t>, J., </a:t>
            </a:r>
            <a:r>
              <a:rPr lang="en-US" sz="1200" dirty="0" err="1"/>
              <a:t>Roehm</a:t>
            </a:r>
            <a:r>
              <a:rPr lang="en-US" sz="1200" dirty="0"/>
              <a:t>, K.H., </a:t>
            </a:r>
            <a:r>
              <a:rPr lang="en-US" sz="1200" i="1" dirty="0"/>
              <a:t>Color atlas of Biochemistry</a:t>
            </a:r>
            <a:r>
              <a:rPr lang="en-US" sz="1200" dirty="0"/>
              <a:t>. </a:t>
            </a:r>
            <a:r>
              <a:rPr lang="en-US" sz="1200" b="1" dirty="0"/>
              <a:t>2005. </a:t>
            </a:r>
            <a:r>
              <a:rPr lang="en-US" sz="1200" dirty="0"/>
              <a:t>Ed. </a:t>
            </a:r>
            <a:r>
              <a:rPr lang="en-US" sz="1200" dirty="0" err="1"/>
              <a:t>Thieme</a:t>
            </a:r>
            <a:r>
              <a:rPr lang="en-US" sz="1200" dirty="0"/>
              <a:t>. New York.</a:t>
            </a:r>
          </a:p>
          <a:p>
            <a:pPr marL="0" indent="0">
              <a:spcBef>
                <a:spcPts val="0"/>
              </a:spcBef>
              <a:buNone/>
            </a:pPr>
            <a:r>
              <a:rPr lang="en-US" sz="1200" dirty="0"/>
              <a:t>Nyman, J.S., Reyes, M., Wang, X., </a:t>
            </a:r>
            <a:r>
              <a:rPr lang="en-US" sz="1200" i="1" dirty="0"/>
              <a:t>Effect of ultrastructural changes on the toughness of bone.</a:t>
            </a:r>
            <a:r>
              <a:rPr lang="en-US" sz="1200" dirty="0"/>
              <a:t> Micron 46. </a:t>
            </a:r>
            <a:r>
              <a:rPr lang="en-US" sz="1200" b="1" dirty="0"/>
              <a:t>2005.</a:t>
            </a:r>
            <a:r>
              <a:rPr lang="en-US" sz="1200" dirty="0"/>
              <a:t> 566.</a:t>
            </a:r>
            <a:endParaRPr lang="es-MX" sz="1200" dirty="0"/>
          </a:p>
        </p:txBody>
      </p:sp>
      <p:sp>
        <p:nvSpPr>
          <p:cNvPr id="12" name="Marcador de contenido 2"/>
          <p:cNvSpPr txBox="1">
            <a:spLocks/>
          </p:cNvSpPr>
          <p:nvPr/>
        </p:nvSpPr>
        <p:spPr>
          <a:xfrm>
            <a:off x="0" y="1118443"/>
            <a:ext cx="8744754" cy="3863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Huesos y dientes. </a:t>
            </a:r>
            <a:r>
              <a:rPr lang="es-MX" sz="2400" dirty="0" err="1"/>
              <a:t>Hidroxiapatita</a:t>
            </a:r>
            <a:r>
              <a:rPr lang="es-MX" sz="2400" dirty="0"/>
              <a:t> [Ca</a:t>
            </a:r>
            <a:r>
              <a:rPr lang="es-MX" sz="2400" baseline="-25000" dirty="0"/>
              <a:t>10</a:t>
            </a:r>
            <a:r>
              <a:rPr lang="es-MX" sz="2400" dirty="0"/>
              <a:t>(PO</a:t>
            </a:r>
            <a:r>
              <a:rPr lang="es-MX" sz="2400" baseline="-25000" dirty="0"/>
              <a:t>4</a:t>
            </a:r>
            <a:r>
              <a:rPr lang="es-MX" sz="2400" dirty="0"/>
              <a:t>)</a:t>
            </a:r>
            <a:r>
              <a:rPr lang="es-MX" sz="2400" baseline="-25000" dirty="0"/>
              <a:t>6</a:t>
            </a:r>
            <a:r>
              <a:rPr lang="es-MX" sz="2400" dirty="0"/>
              <a:t>(OH)</a:t>
            </a:r>
            <a:r>
              <a:rPr lang="es-MX" sz="2400" baseline="-25000" dirty="0"/>
              <a:t> 2</a:t>
            </a:r>
            <a:r>
              <a:rPr lang="es-MX" sz="2400" dirty="0"/>
              <a:t>]</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715037" y="1614364"/>
            <a:ext cx="5713926" cy="4298199"/>
          </a:xfrm>
          <a:prstGeom prst="rect">
            <a:avLst/>
          </a:prstGeom>
          <a:noFill/>
          <a:ln>
            <a:noFill/>
          </a:ln>
        </p:spPr>
      </p:pic>
      <p:sp>
        <p:nvSpPr>
          <p:cNvPr id="3" name="Marcador de número de diapositiva 2">
            <a:extLst>
              <a:ext uri="{FF2B5EF4-FFF2-40B4-BE49-F238E27FC236}">
                <a16:creationId xmlns:a16="http://schemas.microsoft.com/office/drawing/2014/main" id="{B47BBF24-E70A-4789-9040-1B5C70C90913}"/>
              </a:ext>
            </a:extLst>
          </p:cNvPr>
          <p:cNvSpPr>
            <a:spLocks noGrp="1"/>
          </p:cNvSpPr>
          <p:nvPr>
            <p:ph type="sldNum" sz="quarter" idx="12"/>
          </p:nvPr>
        </p:nvSpPr>
        <p:spPr/>
        <p:txBody>
          <a:bodyPr/>
          <a:lstStyle/>
          <a:p>
            <a:fld id="{3459AB77-D692-4FFB-BF65-704017B26582}" type="slidenum">
              <a:rPr lang="es-MX" smtClean="0"/>
              <a:pPr/>
              <a:t>61</a:t>
            </a:fld>
            <a:endParaRPr lang="es-MX"/>
          </a:p>
        </p:txBody>
      </p:sp>
    </p:spTree>
    <p:extLst>
      <p:ext uri="{BB962C8B-B14F-4D97-AF65-F5344CB8AC3E}">
        <p14:creationId xmlns:p14="http://schemas.microsoft.com/office/powerpoint/2010/main" val="1027083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AC6330C-FC4F-4C62-B36B-FDCB6B22CCBB}"/>
              </a:ext>
            </a:extLst>
          </p:cNvPr>
          <p:cNvSpPr>
            <a:spLocks noGrp="1"/>
          </p:cNvSpPr>
          <p:nvPr>
            <p:ph type="sldNum" sz="quarter" idx="12"/>
          </p:nvPr>
        </p:nvSpPr>
        <p:spPr/>
        <p:txBody>
          <a:bodyPr/>
          <a:lstStyle/>
          <a:p>
            <a:fld id="{3459AB77-D692-4FFB-BF65-704017B26582}" type="slidenum">
              <a:rPr lang="es-MX" smtClean="0"/>
              <a:pPr/>
              <a:t>62</a:t>
            </a:fld>
            <a:endParaRPr lang="es-MX"/>
          </a:p>
        </p:txBody>
      </p:sp>
    </p:spTree>
    <p:extLst>
      <p:ext uri="{BB962C8B-B14F-4D97-AF65-F5344CB8AC3E}">
        <p14:creationId xmlns:p14="http://schemas.microsoft.com/office/powerpoint/2010/main" val="120769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66936" y="1357297"/>
            <a:ext cx="8361065" cy="3097023"/>
          </a:xfrm>
          <a:prstGeom prst="rect">
            <a:avLst/>
          </a:prstGeom>
          <a:noFill/>
          <a:ln w="9525">
            <a:noFill/>
            <a:miter lim="800000"/>
            <a:headEnd/>
            <a:tailEnd/>
          </a:ln>
        </p:spPr>
      </p:pic>
      <p:sp>
        <p:nvSpPr>
          <p:cNvPr id="5" name="4 CuadroTexto"/>
          <p:cNvSpPr txBox="1"/>
          <p:nvPr/>
        </p:nvSpPr>
        <p:spPr>
          <a:xfrm>
            <a:off x="35496" y="4929197"/>
            <a:ext cx="9152891" cy="1323439"/>
          </a:xfrm>
          <a:prstGeom prst="rect">
            <a:avLst/>
          </a:prstGeom>
          <a:noFill/>
        </p:spPr>
        <p:txBody>
          <a:bodyPr wrap="square" rtlCol="0">
            <a:spAutoFit/>
          </a:bodyPr>
          <a:lstStyle/>
          <a:p>
            <a:pPr algn="just"/>
            <a:r>
              <a:rPr lang="es-ES" sz="2000" dirty="0">
                <a:latin typeface="Comic Sans MS" pitchFamily="66" charset="0"/>
              </a:rPr>
              <a:t>En los mamíferos son cuatro los genes para la bomba, dos de ellos  se encuentran en todos los tejidos, mientras que los otros dos se encuentran en distribuciones particulares como las neuronas (además tienen una alta afinidad  por las </a:t>
            </a:r>
            <a:r>
              <a:rPr lang="es-ES" sz="2000" dirty="0" err="1">
                <a:latin typeface="Comic Sans MS" pitchFamily="66" charset="0"/>
              </a:rPr>
              <a:t>calmodulinas</a:t>
            </a:r>
            <a:r>
              <a:rPr lang="es-ES" sz="2000" dirty="0">
                <a:latin typeface="Comic Sans MS" pitchFamily="66" charset="0"/>
              </a:rPr>
              <a:t>).</a:t>
            </a:r>
          </a:p>
        </p:txBody>
      </p:sp>
      <p:sp>
        <p:nvSpPr>
          <p:cNvPr id="3" name="2 Marcador de número de diapositiva"/>
          <p:cNvSpPr>
            <a:spLocks noGrp="1"/>
          </p:cNvSpPr>
          <p:nvPr>
            <p:ph type="sldNum" sz="quarter" idx="12"/>
          </p:nvPr>
        </p:nvSpPr>
        <p:spPr/>
        <p:txBody>
          <a:bodyPr/>
          <a:lstStyle/>
          <a:p>
            <a:fld id="{3459AB77-D692-4FFB-BF65-704017B26582}" type="slidenum">
              <a:rPr lang="es-MX" smtClean="0"/>
              <a:pPr/>
              <a:t>63</a:t>
            </a:fld>
            <a:endParaRPr lang="es-MX"/>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625553" y="1928802"/>
            <a:ext cx="7875537" cy="2795598"/>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fld id="{3459AB77-D692-4FFB-BF65-704017B26582}" type="slidenum">
              <a:rPr lang="es-MX" smtClean="0"/>
              <a:pPr/>
              <a:t>64</a:t>
            </a:fld>
            <a:endParaRPr lang="es-MX"/>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latin typeface="Comic Sans MS" pitchFamily="66" charset="0"/>
              </a:rPr>
              <a:t>Bibliografía</a:t>
            </a:r>
          </a:p>
        </p:txBody>
      </p:sp>
      <p:sp>
        <p:nvSpPr>
          <p:cNvPr id="4" name="3 CuadroTexto"/>
          <p:cNvSpPr txBox="1"/>
          <p:nvPr/>
        </p:nvSpPr>
        <p:spPr>
          <a:xfrm>
            <a:off x="571472" y="1714488"/>
            <a:ext cx="8072494" cy="1200329"/>
          </a:xfrm>
          <a:prstGeom prst="rect">
            <a:avLst/>
          </a:prstGeom>
          <a:noFill/>
        </p:spPr>
        <p:txBody>
          <a:bodyPr wrap="square" rtlCol="0">
            <a:spAutoFit/>
          </a:bodyPr>
          <a:lstStyle/>
          <a:p>
            <a:r>
              <a:rPr lang="es-ES" sz="2400" dirty="0">
                <a:latin typeface="Comic Sans MS" pitchFamily="66" charset="0"/>
              </a:rPr>
              <a:t>Maureen J. KENDRICK, et al. “</a:t>
            </a:r>
            <a:r>
              <a:rPr lang="es-ES" sz="2400" dirty="0" err="1">
                <a:latin typeface="Comic Sans MS" pitchFamily="66" charset="0"/>
              </a:rPr>
              <a:t>Metals</a:t>
            </a:r>
            <a:r>
              <a:rPr lang="es-ES" sz="2400" dirty="0">
                <a:latin typeface="Comic Sans MS" pitchFamily="66" charset="0"/>
              </a:rPr>
              <a:t> in </a:t>
            </a:r>
            <a:r>
              <a:rPr lang="es-ES" sz="2400" dirty="0" err="1">
                <a:latin typeface="Comic Sans MS" pitchFamily="66" charset="0"/>
              </a:rPr>
              <a:t>Biological</a:t>
            </a:r>
            <a:r>
              <a:rPr lang="es-ES" sz="2400" dirty="0">
                <a:latin typeface="Comic Sans MS" pitchFamily="66" charset="0"/>
              </a:rPr>
              <a:t> </a:t>
            </a:r>
            <a:r>
              <a:rPr lang="es-ES" sz="2400" dirty="0" err="1">
                <a:latin typeface="Comic Sans MS" pitchFamily="66" charset="0"/>
              </a:rPr>
              <a:t>Systems</a:t>
            </a:r>
            <a:r>
              <a:rPr lang="es-ES" sz="2400" dirty="0">
                <a:latin typeface="Comic Sans MS" pitchFamily="66" charset="0"/>
              </a:rPr>
              <a:t>”. </a:t>
            </a:r>
            <a:r>
              <a:rPr lang="es-ES" sz="2400" dirty="0" err="1">
                <a:latin typeface="Comic Sans MS" pitchFamily="66" charset="0"/>
              </a:rPr>
              <a:t>Ellis</a:t>
            </a:r>
            <a:r>
              <a:rPr lang="es-ES" sz="2400" dirty="0">
                <a:latin typeface="Comic Sans MS" pitchFamily="66" charset="0"/>
              </a:rPr>
              <a:t> </a:t>
            </a:r>
            <a:r>
              <a:rPr lang="es-ES" sz="2400" dirty="0" err="1">
                <a:latin typeface="Comic Sans MS" pitchFamily="66" charset="0"/>
              </a:rPr>
              <a:t>Horwood</a:t>
            </a:r>
            <a:r>
              <a:rPr lang="es-ES" sz="2400" dirty="0">
                <a:latin typeface="Comic Sans MS" pitchFamily="66" charset="0"/>
              </a:rPr>
              <a:t>. 1ª edición. Inglaterra, 1992. </a:t>
            </a:r>
            <a:r>
              <a:rPr lang="es-ES" sz="2400" dirty="0" err="1">
                <a:latin typeface="Comic Sans MS" pitchFamily="66" charset="0"/>
              </a:rPr>
              <a:t>pág</a:t>
            </a:r>
            <a:r>
              <a:rPr lang="es-ES" sz="2400" dirty="0">
                <a:latin typeface="Comic Sans MS" pitchFamily="66" charset="0"/>
              </a:rPr>
              <a:t> 656-60.</a:t>
            </a:r>
          </a:p>
        </p:txBody>
      </p:sp>
      <p:sp>
        <p:nvSpPr>
          <p:cNvPr id="5" name="4 CuadroTexto"/>
          <p:cNvSpPr txBox="1"/>
          <p:nvPr/>
        </p:nvSpPr>
        <p:spPr>
          <a:xfrm>
            <a:off x="928662" y="2786058"/>
            <a:ext cx="7439857" cy="830997"/>
          </a:xfrm>
          <a:prstGeom prst="rect">
            <a:avLst/>
          </a:prstGeom>
          <a:noFill/>
        </p:spPr>
        <p:txBody>
          <a:bodyPr wrap="none" rtlCol="0">
            <a:spAutoFit/>
          </a:bodyPr>
          <a:lstStyle/>
          <a:p>
            <a:r>
              <a:rPr lang="es-ES" sz="2400" dirty="0">
                <a:latin typeface="Comic Sans MS" pitchFamily="66" charset="0"/>
              </a:rPr>
              <a:t>Casas J.S, et al. “Química Bioinorgánica”. Editorial </a:t>
            </a:r>
          </a:p>
          <a:p>
            <a:r>
              <a:rPr lang="es-ES" sz="2400" dirty="0">
                <a:latin typeface="Comic Sans MS" pitchFamily="66" charset="0"/>
              </a:rPr>
              <a:t>Síntesis. España, 2002. </a:t>
            </a:r>
            <a:r>
              <a:rPr lang="es-ES" sz="2400" dirty="0" err="1">
                <a:latin typeface="Comic Sans MS" pitchFamily="66" charset="0"/>
              </a:rPr>
              <a:t>págs</a:t>
            </a:r>
            <a:r>
              <a:rPr lang="es-ES" sz="2400" dirty="0">
                <a:latin typeface="Comic Sans MS" pitchFamily="66" charset="0"/>
              </a:rPr>
              <a:t> 243-252</a:t>
            </a:r>
          </a:p>
        </p:txBody>
      </p:sp>
      <p:sp>
        <p:nvSpPr>
          <p:cNvPr id="7" name="6 CuadroTexto"/>
          <p:cNvSpPr txBox="1"/>
          <p:nvPr/>
        </p:nvSpPr>
        <p:spPr>
          <a:xfrm>
            <a:off x="247285" y="3929066"/>
            <a:ext cx="8821646" cy="1200329"/>
          </a:xfrm>
          <a:prstGeom prst="rect">
            <a:avLst/>
          </a:prstGeom>
          <a:noFill/>
        </p:spPr>
        <p:txBody>
          <a:bodyPr wrap="none" rtlCol="0">
            <a:spAutoFit/>
          </a:bodyPr>
          <a:lstStyle/>
          <a:p>
            <a:r>
              <a:rPr lang="en-US" sz="2400" dirty="0" err="1">
                <a:latin typeface="Comic Sans MS" pitchFamily="66" charset="0"/>
              </a:rPr>
              <a:t>Chrichton</a:t>
            </a:r>
            <a:r>
              <a:rPr lang="en-US" sz="2400" dirty="0">
                <a:latin typeface="Comic Sans MS" pitchFamily="66" charset="0"/>
              </a:rPr>
              <a:t>, Robert R. Biological Inorganic Chemistry, An </a:t>
            </a:r>
          </a:p>
          <a:p>
            <a:r>
              <a:rPr lang="en-US" sz="2400" dirty="0">
                <a:latin typeface="Comic Sans MS" pitchFamily="66" charset="0"/>
              </a:rPr>
              <a:t>Introduction. </a:t>
            </a:r>
            <a:r>
              <a:rPr lang="es-MX" sz="2400" dirty="0" err="1">
                <a:latin typeface="Comic Sans MS" pitchFamily="66" charset="0"/>
              </a:rPr>
              <a:t>Elsevier</a:t>
            </a:r>
            <a:r>
              <a:rPr lang="es-MX" sz="2400" dirty="0">
                <a:latin typeface="Comic Sans MS" pitchFamily="66" charset="0"/>
              </a:rPr>
              <a:t>, 1a edición, 2008, China. </a:t>
            </a:r>
            <a:r>
              <a:rPr lang="es-MX" sz="2400" dirty="0" err="1">
                <a:latin typeface="Comic Sans MS" pitchFamily="66" charset="0"/>
              </a:rPr>
              <a:t>Págs</a:t>
            </a:r>
            <a:r>
              <a:rPr lang="es-MX" sz="2400" dirty="0">
                <a:latin typeface="Comic Sans MS" pitchFamily="66" charset="0"/>
              </a:rPr>
              <a:t> 183-197</a:t>
            </a:r>
          </a:p>
          <a:p>
            <a:endParaRPr lang="es-ES" sz="2400" dirty="0">
              <a:latin typeface="Comic Sans MS" pitchFamily="66" charset="0"/>
            </a:endParaRPr>
          </a:p>
        </p:txBody>
      </p:sp>
      <p:sp>
        <p:nvSpPr>
          <p:cNvPr id="6" name="5 Marcador de número de diapositiva"/>
          <p:cNvSpPr>
            <a:spLocks noGrp="1"/>
          </p:cNvSpPr>
          <p:nvPr>
            <p:ph type="sldNum" sz="quarter" idx="12"/>
          </p:nvPr>
        </p:nvSpPr>
        <p:spPr/>
        <p:txBody>
          <a:bodyPr/>
          <a:lstStyle/>
          <a:p>
            <a:fld id="{3459AB77-D692-4FFB-BF65-704017B26582}" type="slidenum">
              <a:rPr lang="es-MX" smtClean="0"/>
              <a:pPr/>
              <a:t>65</a:t>
            </a:fld>
            <a:endParaRPr lang="es-MX"/>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Ca</a:t>
            </a:r>
            <a:r>
              <a:rPr lang="es-MX" sz="3600" baseline="30000" dirty="0"/>
              <a:t>2+</a:t>
            </a:r>
            <a:r>
              <a:rPr lang="es-MX" sz="3600" dirty="0"/>
              <a:t> y señalización celular</a:t>
            </a:r>
            <a:endParaRPr lang="es-MX" sz="4000" dirty="0"/>
          </a:p>
        </p:txBody>
      </p:sp>
      <p:sp>
        <p:nvSpPr>
          <p:cNvPr id="11" name="Marcador de contenido 2"/>
          <p:cNvSpPr txBox="1">
            <a:spLocks/>
          </p:cNvSpPr>
          <p:nvPr/>
        </p:nvSpPr>
        <p:spPr>
          <a:xfrm>
            <a:off x="0" y="6220496"/>
            <a:ext cx="9040969" cy="63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Crichton, R.R., </a:t>
            </a:r>
            <a:r>
              <a:rPr lang="en-US" sz="1200" i="1" dirty="0"/>
              <a:t>Biological Inorganic Chemistry. A new introduction to molecular structure and function.</a:t>
            </a:r>
            <a:r>
              <a:rPr lang="en-US" sz="1200" dirty="0"/>
              <a:t> </a:t>
            </a:r>
            <a:r>
              <a:rPr lang="en-US" sz="1200" b="1" dirty="0"/>
              <a:t>2012</a:t>
            </a:r>
            <a:r>
              <a:rPr lang="en-US" sz="1200" dirty="0"/>
              <a:t>. 2</a:t>
            </a:r>
            <a:r>
              <a:rPr lang="en-US" sz="1200" baseline="30000" dirty="0"/>
              <a:t>nd</a:t>
            </a:r>
            <a:r>
              <a:rPr lang="en-US" sz="1200" dirty="0"/>
              <a:t> ed. Elsevier. China. Pp. 247-276</a:t>
            </a:r>
            <a:endParaRPr lang="es-MX" sz="1200" dirty="0"/>
          </a:p>
          <a:p>
            <a:pPr marL="0" indent="0">
              <a:spcBef>
                <a:spcPts val="0"/>
              </a:spcBef>
              <a:buNone/>
            </a:pPr>
            <a:r>
              <a:rPr lang="en-US" sz="1200" dirty="0" err="1"/>
              <a:t>Carafoli</a:t>
            </a:r>
            <a:r>
              <a:rPr lang="en-US" sz="1200" dirty="0"/>
              <a:t>, E., </a:t>
            </a:r>
            <a:r>
              <a:rPr lang="en-US" sz="1200" i="1" dirty="0"/>
              <a:t>Calcium signaling: A tale for all seasons. </a:t>
            </a:r>
            <a:r>
              <a:rPr lang="en-US" sz="1200" dirty="0"/>
              <a:t>PNAS. 99(3). </a:t>
            </a:r>
            <a:r>
              <a:rPr lang="en-US" sz="1200" b="1" dirty="0"/>
              <a:t>2002.</a:t>
            </a:r>
            <a:r>
              <a:rPr lang="en-US" sz="1200" dirty="0"/>
              <a:t> 1115</a:t>
            </a:r>
            <a:endParaRPr lang="es-MX" sz="1200" dirty="0"/>
          </a:p>
        </p:txBody>
      </p:sp>
      <p:pic>
        <p:nvPicPr>
          <p:cNvPr id="16" name="Imagen 15"/>
          <p:cNvPicPr/>
          <p:nvPr/>
        </p:nvPicPr>
        <p:blipFill>
          <a:blip r:embed="rId2">
            <a:extLst>
              <a:ext uri="{28A0092B-C50C-407E-A947-70E740481C1C}">
                <a14:useLocalDpi xmlns:a14="http://schemas.microsoft.com/office/drawing/2010/main" val="0"/>
              </a:ext>
            </a:extLst>
          </a:blip>
          <a:srcRect/>
          <a:stretch>
            <a:fillRect/>
          </a:stretch>
        </p:blipFill>
        <p:spPr bwMode="auto">
          <a:xfrm>
            <a:off x="1" y="113217"/>
            <a:ext cx="8974158" cy="6109152"/>
          </a:xfrm>
          <a:prstGeom prst="rect">
            <a:avLst/>
          </a:prstGeom>
          <a:noFill/>
          <a:ln>
            <a:noFill/>
          </a:ln>
        </p:spPr>
      </p:pic>
      <p:sp>
        <p:nvSpPr>
          <p:cNvPr id="7" name="Marcador de contenido 2"/>
          <p:cNvSpPr txBox="1">
            <a:spLocks/>
          </p:cNvSpPr>
          <p:nvPr/>
        </p:nvSpPr>
        <p:spPr>
          <a:xfrm>
            <a:off x="309094" y="373486"/>
            <a:ext cx="8744754" cy="515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Cascada </a:t>
            </a:r>
            <a:r>
              <a:rPr lang="es-MX" sz="2400" dirty="0" err="1"/>
              <a:t>fosfoinositídica</a:t>
            </a:r>
            <a:endParaRPr lang="es-MX" sz="2400" dirty="0"/>
          </a:p>
        </p:txBody>
      </p:sp>
      <p:sp>
        <p:nvSpPr>
          <p:cNvPr id="17" name="Elipse 16"/>
          <p:cNvSpPr/>
          <p:nvPr/>
        </p:nvSpPr>
        <p:spPr>
          <a:xfrm>
            <a:off x="257578" y="721217"/>
            <a:ext cx="515155" cy="515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p:cNvSpPr/>
          <p:nvPr/>
        </p:nvSpPr>
        <p:spPr>
          <a:xfrm>
            <a:off x="244699" y="1918952"/>
            <a:ext cx="1236371" cy="1262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p:cNvSpPr/>
          <p:nvPr/>
        </p:nvSpPr>
        <p:spPr>
          <a:xfrm>
            <a:off x="3734873" y="4185634"/>
            <a:ext cx="555106" cy="5666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p:cNvSpPr/>
          <p:nvPr/>
        </p:nvSpPr>
        <p:spPr>
          <a:xfrm>
            <a:off x="6593983" y="3246014"/>
            <a:ext cx="1147534" cy="11714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número de diapositiva 2">
            <a:extLst>
              <a:ext uri="{FF2B5EF4-FFF2-40B4-BE49-F238E27FC236}">
                <a16:creationId xmlns:a16="http://schemas.microsoft.com/office/drawing/2014/main" id="{BBF9F702-15F1-480A-9146-9D43CBE8EF21}"/>
              </a:ext>
            </a:extLst>
          </p:cNvPr>
          <p:cNvSpPr>
            <a:spLocks noGrp="1"/>
          </p:cNvSpPr>
          <p:nvPr>
            <p:ph type="sldNum" sz="quarter" idx="12"/>
          </p:nvPr>
        </p:nvSpPr>
        <p:spPr/>
        <p:txBody>
          <a:bodyPr/>
          <a:lstStyle/>
          <a:p>
            <a:fld id="{3459AB77-D692-4FFB-BF65-704017B26582}" type="slidenum">
              <a:rPr lang="es-MX" smtClean="0"/>
              <a:pPr/>
              <a:t>66</a:t>
            </a:fld>
            <a:endParaRPr lang="es-MX"/>
          </a:p>
        </p:txBody>
      </p:sp>
    </p:spTree>
    <p:extLst>
      <p:ext uri="{BB962C8B-B14F-4D97-AF65-F5344CB8AC3E}">
        <p14:creationId xmlns:p14="http://schemas.microsoft.com/office/powerpoint/2010/main" val="86683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latin typeface="Comic Sans MS" pitchFamily="66" charset="0"/>
              </a:rPr>
              <a:t>Procesos controlados por el Calcio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44041942"/>
              </p:ext>
            </p:extLst>
          </p:nvPr>
        </p:nvGraphicFramePr>
        <p:xfrm>
          <a:off x="457200" y="1600200"/>
          <a:ext cx="8229600" cy="4516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s-MX" dirty="0">
                          <a:latin typeface="Comic Sans MS" pitchFamily="66" charset="0"/>
                        </a:rPr>
                        <a:t>Actividad</a:t>
                      </a:r>
                    </a:p>
                  </a:txBody>
                  <a:tcPr/>
                </a:tc>
                <a:tc>
                  <a:txBody>
                    <a:bodyPr/>
                    <a:lstStyle/>
                    <a:p>
                      <a:r>
                        <a:rPr lang="es-MX" dirty="0">
                          <a:latin typeface="Comic Sans MS" pitchFamily="66" charset="0"/>
                        </a:rPr>
                        <a:t>Sistema</a:t>
                      </a:r>
                      <a:r>
                        <a:rPr lang="es-MX" baseline="0" dirty="0">
                          <a:latin typeface="Comic Sans MS" pitchFamily="66" charset="0"/>
                        </a:rPr>
                        <a:t> o proceso controlado </a:t>
                      </a:r>
                      <a:endParaRPr lang="es-MX" dirty="0">
                        <a:latin typeface="Comic Sans MS" pitchFamily="66" charset="0"/>
                      </a:endParaRPr>
                    </a:p>
                  </a:txBody>
                  <a:tcPr/>
                </a:tc>
                <a:extLst>
                  <a:ext uri="{0D108BD9-81ED-4DB2-BD59-A6C34878D82A}">
                    <a16:rowId xmlns:a16="http://schemas.microsoft.com/office/drawing/2014/main" val="10000"/>
                  </a:ext>
                </a:extLst>
              </a:tr>
              <a:tr h="370840">
                <a:tc>
                  <a:txBody>
                    <a:bodyPr/>
                    <a:lstStyle/>
                    <a:p>
                      <a:r>
                        <a:rPr lang="es-MX" dirty="0">
                          <a:latin typeface="Comic Sans MS" pitchFamily="66" charset="0"/>
                        </a:rPr>
                        <a:t>Fotosíntesis</a:t>
                      </a:r>
                    </a:p>
                  </a:txBody>
                  <a:tcPr/>
                </a:tc>
                <a:tc>
                  <a:txBody>
                    <a:bodyPr/>
                    <a:lstStyle/>
                    <a:p>
                      <a:r>
                        <a:rPr lang="es-MX" dirty="0">
                          <a:latin typeface="Comic Sans MS" pitchFamily="66" charset="0"/>
                        </a:rPr>
                        <a:t>Desprendimiento del oxígeno</a:t>
                      </a:r>
                    </a:p>
                  </a:txBody>
                  <a:tcPr/>
                </a:tc>
                <a:extLst>
                  <a:ext uri="{0D108BD9-81ED-4DB2-BD59-A6C34878D82A}">
                    <a16:rowId xmlns:a16="http://schemas.microsoft.com/office/drawing/2014/main" val="10001"/>
                  </a:ext>
                </a:extLst>
              </a:tr>
              <a:tr h="370840">
                <a:tc>
                  <a:txBody>
                    <a:bodyPr/>
                    <a:lstStyle/>
                    <a:p>
                      <a:r>
                        <a:rPr lang="es-MX" dirty="0" err="1">
                          <a:latin typeface="Comic Sans MS" pitchFamily="66" charset="0"/>
                        </a:rPr>
                        <a:t>Fosforilación</a:t>
                      </a:r>
                      <a:r>
                        <a:rPr lang="es-MX" dirty="0">
                          <a:latin typeface="Comic Sans MS" pitchFamily="66" charset="0"/>
                        </a:rPr>
                        <a:t> </a:t>
                      </a:r>
                      <a:r>
                        <a:rPr lang="es-MX" dirty="0" err="1">
                          <a:latin typeface="Comic Sans MS" pitchFamily="66" charset="0"/>
                        </a:rPr>
                        <a:t>oxidativa</a:t>
                      </a:r>
                      <a:endParaRPr lang="es-MX" dirty="0">
                        <a:latin typeface="Comic Sans MS" pitchFamily="66" charset="0"/>
                      </a:endParaRPr>
                    </a:p>
                  </a:txBody>
                  <a:tcPr/>
                </a:tc>
                <a:tc>
                  <a:txBody>
                    <a:bodyPr/>
                    <a:lstStyle/>
                    <a:p>
                      <a:r>
                        <a:rPr lang="es-MX" dirty="0">
                          <a:latin typeface="Comic Sans MS" pitchFamily="66" charset="0"/>
                        </a:rPr>
                        <a:t>Deshidrogenasas</a:t>
                      </a:r>
                    </a:p>
                  </a:txBody>
                  <a:tcPr/>
                </a:tc>
                <a:extLst>
                  <a:ext uri="{0D108BD9-81ED-4DB2-BD59-A6C34878D82A}">
                    <a16:rowId xmlns:a16="http://schemas.microsoft.com/office/drawing/2014/main" val="10002"/>
                  </a:ext>
                </a:extLst>
              </a:tr>
              <a:tr h="370840">
                <a:tc>
                  <a:txBody>
                    <a:bodyPr/>
                    <a:lstStyle/>
                    <a:p>
                      <a:r>
                        <a:rPr lang="es-MX" dirty="0">
                          <a:latin typeface="Comic Sans MS" pitchFamily="66" charset="0"/>
                        </a:rPr>
                        <a:t>Respuesta de receptores</a:t>
                      </a:r>
                    </a:p>
                  </a:txBody>
                  <a:tcPr/>
                </a:tc>
                <a:tc>
                  <a:txBody>
                    <a:bodyPr/>
                    <a:lstStyle/>
                    <a:p>
                      <a:r>
                        <a:rPr lang="es-MX" dirty="0">
                          <a:latin typeface="Comic Sans MS" pitchFamily="66" charset="0"/>
                        </a:rPr>
                        <a:t>Sinapsis,</a:t>
                      </a:r>
                      <a:r>
                        <a:rPr lang="es-MX" baseline="0" dirty="0">
                          <a:latin typeface="Comic Sans MS" pitchFamily="66" charset="0"/>
                        </a:rPr>
                        <a:t> reacciones ligadas a la ruptura de </a:t>
                      </a:r>
                      <a:r>
                        <a:rPr lang="es-MX" baseline="0" dirty="0" err="1">
                          <a:latin typeface="Comic Sans MS" pitchFamily="66" charset="0"/>
                        </a:rPr>
                        <a:t>fosfoinositol</a:t>
                      </a:r>
                      <a:r>
                        <a:rPr lang="es-MX" baseline="0" dirty="0">
                          <a:latin typeface="Comic Sans MS" pitchFamily="66" charset="0"/>
                        </a:rPr>
                        <a:t> </a:t>
                      </a:r>
                      <a:endParaRPr lang="es-MX" dirty="0">
                        <a:latin typeface="Comic Sans MS" pitchFamily="66" charset="0"/>
                      </a:endParaRPr>
                    </a:p>
                  </a:txBody>
                  <a:tcPr/>
                </a:tc>
                <a:extLst>
                  <a:ext uri="{0D108BD9-81ED-4DB2-BD59-A6C34878D82A}">
                    <a16:rowId xmlns:a16="http://schemas.microsoft.com/office/drawing/2014/main" val="10003"/>
                  </a:ext>
                </a:extLst>
              </a:tr>
              <a:tr h="370840">
                <a:tc>
                  <a:txBody>
                    <a:bodyPr/>
                    <a:lstStyle/>
                    <a:p>
                      <a:r>
                        <a:rPr lang="es-MX" dirty="0">
                          <a:latin typeface="Comic Sans MS" pitchFamily="66" charset="0"/>
                        </a:rPr>
                        <a:t>Dispositivos de contracción</a:t>
                      </a:r>
                    </a:p>
                  </a:txBody>
                  <a:tcPr/>
                </a:tc>
                <a:tc>
                  <a:txBody>
                    <a:bodyPr/>
                    <a:lstStyle/>
                    <a:p>
                      <a:r>
                        <a:rPr lang="es-MX" dirty="0">
                          <a:latin typeface="Comic Sans MS" pitchFamily="66" charset="0"/>
                        </a:rPr>
                        <a:t>Contracción muscular, control de filamentos celulares</a:t>
                      </a:r>
                      <a:r>
                        <a:rPr lang="es-MX" baseline="0" dirty="0">
                          <a:latin typeface="Comic Sans MS" pitchFamily="66" charset="0"/>
                        </a:rPr>
                        <a:t> (</a:t>
                      </a:r>
                      <a:r>
                        <a:rPr lang="es-MX" baseline="0" dirty="0" err="1">
                          <a:latin typeface="Comic Sans MS" pitchFamily="66" charset="0"/>
                        </a:rPr>
                        <a:t>tubulinas</a:t>
                      </a:r>
                      <a:r>
                        <a:rPr lang="es-MX" baseline="0" dirty="0">
                          <a:latin typeface="Comic Sans MS" pitchFamily="66" charset="0"/>
                        </a:rPr>
                        <a:t>)</a:t>
                      </a:r>
                      <a:endParaRPr lang="es-MX" dirty="0">
                        <a:latin typeface="Comic Sans MS" pitchFamily="66" charset="0"/>
                      </a:endParaRPr>
                    </a:p>
                  </a:txBody>
                  <a:tcPr/>
                </a:tc>
                <a:extLst>
                  <a:ext uri="{0D108BD9-81ED-4DB2-BD59-A6C34878D82A}">
                    <a16:rowId xmlns:a16="http://schemas.microsoft.com/office/drawing/2014/main" val="10004"/>
                  </a:ext>
                </a:extLst>
              </a:tr>
              <a:tr h="370840">
                <a:tc>
                  <a:txBody>
                    <a:bodyPr/>
                    <a:lstStyle/>
                    <a:p>
                      <a:r>
                        <a:rPr lang="es-MX" dirty="0" err="1">
                          <a:latin typeface="Comic Sans MS" pitchFamily="66" charset="0"/>
                        </a:rPr>
                        <a:t>Fosforilación</a:t>
                      </a:r>
                      <a:endParaRPr lang="es-MX" dirty="0">
                        <a:latin typeface="Comic Sans MS" pitchFamily="66" charset="0"/>
                      </a:endParaRPr>
                    </a:p>
                  </a:txBody>
                  <a:tcPr/>
                </a:tc>
                <a:tc>
                  <a:txBody>
                    <a:bodyPr/>
                    <a:lstStyle/>
                    <a:p>
                      <a:r>
                        <a:rPr lang="es-MX" dirty="0">
                          <a:latin typeface="Comic Sans MS" pitchFamily="66" charset="0"/>
                        </a:rPr>
                        <a:t>Activación de cinasas</a:t>
                      </a:r>
                    </a:p>
                  </a:txBody>
                  <a:tcPr/>
                </a:tc>
                <a:extLst>
                  <a:ext uri="{0D108BD9-81ED-4DB2-BD59-A6C34878D82A}">
                    <a16:rowId xmlns:a16="http://schemas.microsoft.com/office/drawing/2014/main" val="10005"/>
                  </a:ext>
                </a:extLst>
              </a:tr>
              <a:tr h="370840">
                <a:tc>
                  <a:txBody>
                    <a:bodyPr/>
                    <a:lstStyle/>
                    <a:p>
                      <a:r>
                        <a:rPr lang="es-MX" dirty="0">
                          <a:latin typeface="Comic Sans MS" pitchFamily="66" charset="0"/>
                        </a:rPr>
                        <a:t>Metabolismo</a:t>
                      </a:r>
                    </a:p>
                  </a:txBody>
                  <a:tcPr/>
                </a:tc>
                <a:tc>
                  <a:txBody>
                    <a:bodyPr/>
                    <a:lstStyle/>
                    <a:p>
                      <a:r>
                        <a:rPr lang="es-MX" dirty="0">
                          <a:latin typeface="Comic Sans MS" pitchFamily="66" charset="0"/>
                        </a:rPr>
                        <a:t>Numerosas</a:t>
                      </a:r>
                      <a:r>
                        <a:rPr lang="es-MX" baseline="0" dirty="0">
                          <a:latin typeface="Comic Sans MS" pitchFamily="66" charset="0"/>
                        </a:rPr>
                        <a:t> enzimas</a:t>
                      </a:r>
                      <a:endParaRPr lang="es-MX" dirty="0">
                        <a:latin typeface="Comic Sans MS" pitchFamily="66" charset="0"/>
                      </a:endParaRPr>
                    </a:p>
                  </a:txBody>
                  <a:tcPr/>
                </a:tc>
                <a:extLst>
                  <a:ext uri="{0D108BD9-81ED-4DB2-BD59-A6C34878D82A}">
                    <a16:rowId xmlns:a16="http://schemas.microsoft.com/office/drawing/2014/main" val="10006"/>
                  </a:ext>
                </a:extLst>
              </a:tr>
              <a:tr h="370840">
                <a:tc>
                  <a:txBody>
                    <a:bodyPr/>
                    <a:lstStyle/>
                    <a:p>
                      <a:r>
                        <a:rPr lang="es-MX" dirty="0">
                          <a:latin typeface="Comic Sans MS" pitchFamily="66" charset="0"/>
                        </a:rPr>
                        <a:t>Organización de membranas-filamentos</a:t>
                      </a:r>
                    </a:p>
                  </a:txBody>
                  <a:tcPr/>
                </a:tc>
                <a:tc>
                  <a:txBody>
                    <a:bodyPr/>
                    <a:lstStyle/>
                    <a:p>
                      <a:r>
                        <a:rPr lang="es-MX" dirty="0">
                          <a:latin typeface="Comic Sans MS" pitchFamily="66" charset="0"/>
                        </a:rPr>
                        <a:t>Proteínas</a:t>
                      </a:r>
                      <a:r>
                        <a:rPr lang="es-MX" baseline="0" dirty="0">
                          <a:latin typeface="Comic Sans MS" pitchFamily="66" charset="0"/>
                        </a:rPr>
                        <a:t> similares a la </a:t>
                      </a:r>
                      <a:r>
                        <a:rPr lang="es-MX" baseline="0" dirty="0" err="1">
                          <a:latin typeface="Comic Sans MS" pitchFamily="66" charset="0"/>
                        </a:rPr>
                        <a:t>anexina</a:t>
                      </a:r>
                      <a:endParaRPr lang="es-MX" dirty="0">
                        <a:latin typeface="Comic Sans MS" pitchFamily="66" charset="0"/>
                      </a:endParaRPr>
                    </a:p>
                  </a:txBody>
                  <a:tcPr/>
                </a:tc>
                <a:extLst>
                  <a:ext uri="{0D108BD9-81ED-4DB2-BD59-A6C34878D82A}">
                    <a16:rowId xmlns:a16="http://schemas.microsoft.com/office/drawing/2014/main" val="10007"/>
                  </a:ext>
                </a:extLst>
              </a:tr>
              <a:tr h="370840">
                <a:tc>
                  <a:txBody>
                    <a:bodyPr/>
                    <a:lstStyle/>
                    <a:p>
                      <a:r>
                        <a:rPr lang="es-MX" dirty="0">
                          <a:latin typeface="Comic Sans MS" pitchFamily="66" charset="0"/>
                        </a:rPr>
                        <a:t>División celular</a:t>
                      </a:r>
                    </a:p>
                  </a:txBody>
                  <a:tcPr/>
                </a:tc>
                <a:tc>
                  <a:txBody>
                    <a:bodyPr/>
                    <a:lstStyle/>
                    <a:p>
                      <a:r>
                        <a:rPr lang="es-MX" dirty="0">
                          <a:latin typeface="Comic Sans MS" pitchFamily="66" charset="0"/>
                        </a:rPr>
                        <a:t>Proteínas S-100</a:t>
                      </a:r>
                    </a:p>
                  </a:txBody>
                  <a:tcPr/>
                </a:tc>
                <a:extLst>
                  <a:ext uri="{0D108BD9-81ED-4DB2-BD59-A6C34878D82A}">
                    <a16:rowId xmlns:a16="http://schemas.microsoft.com/office/drawing/2014/main" val="10008"/>
                  </a:ext>
                </a:extLst>
              </a:tr>
              <a:tr h="370840">
                <a:tc>
                  <a:txBody>
                    <a:bodyPr/>
                    <a:lstStyle/>
                    <a:p>
                      <a:r>
                        <a:rPr lang="es-MX" dirty="0">
                          <a:latin typeface="Comic Sans MS" pitchFamily="66" charset="0"/>
                        </a:rPr>
                        <a:t>Muerte celular</a:t>
                      </a:r>
                    </a:p>
                  </a:txBody>
                  <a:tcPr/>
                </a:tc>
                <a:tc>
                  <a:txBody>
                    <a:bodyPr/>
                    <a:lstStyle/>
                    <a:p>
                      <a:r>
                        <a:rPr lang="es-MX" dirty="0">
                          <a:latin typeface="Comic Sans MS" pitchFamily="66" charset="0"/>
                        </a:rPr>
                        <a:t>Proteasas</a:t>
                      </a:r>
                    </a:p>
                  </a:txBody>
                  <a:tcPr/>
                </a:tc>
                <a:extLst>
                  <a:ext uri="{0D108BD9-81ED-4DB2-BD59-A6C34878D82A}">
                    <a16:rowId xmlns:a16="http://schemas.microsoft.com/office/drawing/2014/main" val="10009"/>
                  </a:ext>
                </a:extLst>
              </a:tr>
            </a:tbl>
          </a:graphicData>
        </a:graphic>
      </p:graphicFrame>
      <p:sp>
        <p:nvSpPr>
          <p:cNvPr id="5" name="4 Marcador de número de diapositiva"/>
          <p:cNvSpPr>
            <a:spLocks noGrp="1"/>
          </p:cNvSpPr>
          <p:nvPr>
            <p:ph type="sldNum" sz="quarter" idx="12"/>
          </p:nvPr>
        </p:nvSpPr>
        <p:spPr/>
        <p:txBody>
          <a:bodyPr/>
          <a:lstStyle/>
          <a:p>
            <a:fld id="{3459AB77-D692-4FFB-BF65-704017B26582}" type="slidenum">
              <a:rPr lang="es-MX" smtClean="0"/>
              <a:pPr/>
              <a:t>7</a:t>
            </a:fld>
            <a:endParaRPr lang="es-MX"/>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latin typeface="Comic Sans MS" pitchFamily="66" charset="0"/>
              </a:rPr>
              <a:t>Propiedades importantes del Ca</a:t>
            </a:r>
            <a:r>
              <a:rPr lang="es-ES" baseline="30000" dirty="0">
                <a:latin typeface="Comic Sans MS" pitchFamily="66" charset="0"/>
              </a:rPr>
              <a:t>2+</a:t>
            </a:r>
          </a:p>
        </p:txBody>
      </p:sp>
      <p:sp>
        <p:nvSpPr>
          <p:cNvPr id="3" name="2 Marcador de contenido"/>
          <p:cNvSpPr>
            <a:spLocks noGrp="1"/>
          </p:cNvSpPr>
          <p:nvPr>
            <p:ph idx="1"/>
          </p:nvPr>
        </p:nvSpPr>
        <p:spPr/>
        <p:txBody>
          <a:bodyPr/>
          <a:lstStyle/>
          <a:p>
            <a:pPr marL="514350" indent="-514350">
              <a:buAutoNum type="arabicParenR"/>
            </a:pPr>
            <a:r>
              <a:rPr lang="es-ES" dirty="0">
                <a:latin typeface="Comic Sans MS" pitchFamily="66" charset="0"/>
              </a:rPr>
              <a:t>Citotoxicidad</a:t>
            </a:r>
          </a:p>
          <a:p>
            <a:pPr marL="514350" indent="-514350">
              <a:buAutoNum type="arabicParenR"/>
            </a:pPr>
            <a:endParaRPr lang="es-ES" dirty="0">
              <a:latin typeface="Comic Sans MS" pitchFamily="66" charset="0"/>
            </a:endParaRPr>
          </a:p>
          <a:p>
            <a:pPr marL="514350" indent="-514350">
              <a:buAutoNum type="arabicParenR"/>
            </a:pPr>
            <a:endParaRPr lang="es-ES" dirty="0">
              <a:latin typeface="Comic Sans MS" pitchFamily="66" charset="0"/>
            </a:endParaRPr>
          </a:p>
          <a:p>
            <a:pPr marL="514350" indent="-514350">
              <a:buAutoNum type="arabicParenR"/>
            </a:pPr>
            <a:endParaRPr lang="es-ES" dirty="0">
              <a:latin typeface="Comic Sans MS" pitchFamily="66" charset="0"/>
            </a:endParaRPr>
          </a:p>
          <a:p>
            <a:pPr marL="514350" indent="-514350">
              <a:buFont typeface="Arial" pitchFamily="34" charset="0"/>
              <a:buAutoNum type="arabicParenR"/>
            </a:pPr>
            <a:r>
              <a:rPr lang="es-ES" dirty="0">
                <a:latin typeface="Comic Sans MS" pitchFamily="66" charset="0"/>
              </a:rPr>
              <a:t>Capacidad de unión a las proteínas</a:t>
            </a:r>
          </a:p>
          <a:p>
            <a:pPr marL="514350" indent="-514350">
              <a:buAutoNum type="arabicParenR"/>
            </a:pPr>
            <a:endParaRPr lang="es-ES" dirty="0">
              <a:latin typeface="Comic Sans MS" pitchFamily="66" charset="0"/>
            </a:endParaRPr>
          </a:p>
          <a:p>
            <a:pPr marL="514350" indent="-514350">
              <a:buAutoNum type="arabicParenR"/>
            </a:pPr>
            <a:endParaRPr lang="es-ES" dirty="0">
              <a:latin typeface="Comic Sans MS" pitchFamily="66" charset="0"/>
            </a:endParaRPr>
          </a:p>
          <a:p>
            <a:endParaRPr lang="es-ES" dirty="0">
              <a:latin typeface="Comic Sans MS" pitchFamily="66" charset="0"/>
            </a:endParaRPr>
          </a:p>
          <a:p>
            <a:pPr>
              <a:buNone/>
            </a:pPr>
            <a:endParaRPr lang="es-ES" dirty="0">
              <a:latin typeface="Comic Sans MS" pitchFamily="66" charset="0"/>
            </a:endParaRPr>
          </a:p>
        </p:txBody>
      </p:sp>
      <p:sp>
        <p:nvSpPr>
          <p:cNvPr id="5" name="4 Marcador de número de diapositiva"/>
          <p:cNvSpPr>
            <a:spLocks noGrp="1"/>
          </p:cNvSpPr>
          <p:nvPr>
            <p:ph type="sldNum" sz="quarter" idx="12"/>
          </p:nvPr>
        </p:nvSpPr>
        <p:spPr/>
        <p:txBody>
          <a:bodyPr/>
          <a:lstStyle/>
          <a:p>
            <a:fld id="{3459AB77-D692-4FFB-BF65-704017B26582}" type="slidenum">
              <a:rPr lang="es-MX" smtClean="0"/>
              <a:pPr/>
              <a:t>8</a:t>
            </a:fld>
            <a:endParaRPr lang="es-MX"/>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611560" y="3645024"/>
            <a:ext cx="7772400" cy="1362075"/>
          </a:xfrm>
        </p:spPr>
        <p:txBody>
          <a:bodyPr/>
          <a:lstStyle/>
          <a:p>
            <a:pPr algn="ctr"/>
            <a:r>
              <a:rPr lang="es-ES" dirty="0">
                <a:latin typeface="Comic Sans MS" pitchFamily="66" charset="0"/>
              </a:rPr>
              <a:t>1) Citotoxicidad</a:t>
            </a:r>
          </a:p>
        </p:txBody>
      </p:sp>
      <p:sp>
        <p:nvSpPr>
          <p:cNvPr id="5" name="4 Marcador de texto"/>
          <p:cNvSpPr>
            <a:spLocks noGrp="1"/>
          </p:cNvSpPr>
          <p:nvPr>
            <p:ph type="body" idx="4294967295"/>
          </p:nvPr>
        </p:nvSpPr>
        <p:spPr>
          <a:xfrm>
            <a:off x="685800" y="1628800"/>
            <a:ext cx="7772400" cy="1500188"/>
          </a:xfrm>
        </p:spPr>
        <p:txBody>
          <a:bodyPr>
            <a:noAutofit/>
          </a:bodyPr>
          <a:lstStyle/>
          <a:p>
            <a:pPr algn="just"/>
            <a:r>
              <a:rPr lang="es-ES" sz="3200" dirty="0">
                <a:solidFill>
                  <a:schemeClr val="tx1"/>
                </a:solidFill>
                <a:latin typeface="Comic Sans MS" pitchFamily="66" charset="0"/>
              </a:rPr>
              <a:t>Su presencia es ubicua, se le encuentra  desde sistemas bacterianos hasta las neuronas altamente especializados.</a:t>
            </a:r>
          </a:p>
        </p:txBody>
      </p:sp>
      <p:sp>
        <p:nvSpPr>
          <p:cNvPr id="3" name="2 Marcador de número de diapositiva"/>
          <p:cNvSpPr>
            <a:spLocks noGrp="1"/>
          </p:cNvSpPr>
          <p:nvPr>
            <p:ph type="sldNum" sz="quarter" idx="12"/>
          </p:nvPr>
        </p:nvSpPr>
        <p:spPr/>
        <p:txBody>
          <a:bodyPr/>
          <a:lstStyle/>
          <a:p>
            <a:fld id="{3459AB77-D692-4FFB-BF65-704017B26582}" type="slidenum">
              <a:rPr lang="es-MX" smtClean="0"/>
              <a:pPr/>
              <a:t>9</a:t>
            </a:fld>
            <a:endParaRPr lang="es-MX"/>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914</TotalTime>
  <Words>5148</Words>
  <Application>Microsoft Office PowerPoint</Application>
  <PresentationFormat>Presentación en pantalla (4:3)</PresentationFormat>
  <Paragraphs>536</Paragraphs>
  <Slides>66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66</vt:i4>
      </vt:variant>
    </vt:vector>
  </HeadingPairs>
  <TitlesOfParts>
    <vt:vector size="71" baseType="lpstr">
      <vt:lpstr>Arial</vt:lpstr>
      <vt:lpstr>Calibri</vt:lpstr>
      <vt:lpstr>Comic Sans MS</vt:lpstr>
      <vt:lpstr>Symbol</vt:lpstr>
      <vt:lpstr>Claridad</vt:lpstr>
      <vt:lpstr>Calcio</vt:lpstr>
      <vt:lpstr>Introducción al Ca2+</vt:lpstr>
      <vt:lpstr>Ca2+</vt:lpstr>
      <vt:lpstr>Introducción</vt:lpstr>
      <vt:lpstr>Ca2+ en biominerales</vt:lpstr>
      <vt:lpstr>Presentación de PowerPoint</vt:lpstr>
      <vt:lpstr>Procesos controlados por el Calcio</vt:lpstr>
      <vt:lpstr>Propiedades importantes del Ca2+</vt:lpstr>
      <vt:lpstr>1) Citotoxicidad</vt:lpstr>
      <vt:lpstr>Concentración de Ca2+ </vt:lpstr>
      <vt:lpstr>Regulación del gradiente</vt:lpstr>
      <vt:lpstr>2) Capacidad de unión a las proteínas </vt:lpstr>
      <vt:lpstr>Presentación de PowerPoint</vt:lpstr>
      <vt:lpstr>Proteínas intracelulares</vt:lpstr>
      <vt:lpstr>Regulación del Ca2+</vt:lpstr>
      <vt:lpstr>Regulación del Ca2+</vt:lpstr>
      <vt:lpstr>Regulación del Ca2+</vt:lpstr>
      <vt:lpstr>Regulación del Ca2+</vt:lpstr>
      <vt:lpstr>Regulación del Ca2+</vt:lpstr>
      <vt:lpstr>Regulación del Ca2+</vt:lpstr>
      <vt:lpstr>Regulación del Ca2+</vt:lpstr>
      <vt:lpstr>Regulación del Ca2+</vt:lpstr>
      <vt:lpstr>Bombas de Ca2+</vt:lpstr>
      <vt:lpstr>Bombas de Ca2+</vt:lpstr>
      <vt:lpstr>Bombas de Ca2+</vt:lpstr>
      <vt:lpstr>Ca2+ y señalización celular</vt:lpstr>
      <vt:lpstr>Ca2+ y señalización celular</vt:lpstr>
      <vt:lpstr>2) Capacidad de unión a las proteínas </vt:lpstr>
      <vt:lpstr>Presentación de PowerPoint</vt:lpstr>
      <vt:lpstr>Proteínas intracelulares</vt:lpstr>
      <vt:lpstr>Ca2+ y señalización celular</vt:lpstr>
      <vt:lpstr>Ca2+ y señalización celular</vt:lpstr>
      <vt:lpstr>Ca2+ y señalización celular</vt:lpstr>
      <vt:lpstr>Famila mano EF </vt:lpstr>
      <vt:lpstr>Presentación de PowerPoint</vt:lpstr>
      <vt:lpstr>Presentación de PowerPoint</vt:lpstr>
      <vt:lpstr>Exportadores de Calcio</vt:lpstr>
      <vt:lpstr>2) Capacidad de unión a las proteínas </vt:lpstr>
      <vt:lpstr>Presentación de PowerPoint</vt:lpstr>
      <vt:lpstr>Proteínas intracelulares</vt:lpstr>
      <vt:lpstr>Presentación de PowerPoint</vt:lpstr>
      <vt:lpstr>Presentación de PowerPoint</vt:lpstr>
      <vt:lpstr>Protombina</vt:lpstr>
      <vt:lpstr>Proteína enlazadora de calcio.</vt:lpstr>
      <vt:lpstr>Sitio activo</vt:lpstr>
      <vt:lpstr>¿Qué pasa si…?</vt:lpstr>
      <vt:lpstr>Proteínas extracelulares Fosfolipasas</vt:lpstr>
      <vt:lpstr>Presentación de PowerPoint</vt:lpstr>
      <vt:lpstr>Presentación de PowerPoint</vt:lpstr>
      <vt:lpstr>Coagulación sanguínea</vt:lpstr>
      <vt:lpstr>Coagulación sanguínea</vt:lpstr>
      <vt:lpstr>Coagulación sanguínea</vt:lpstr>
      <vt:lpstr>Ca2+ y señalización celular</vt:lpstr>
      <vt:lpstr>Biomineralización</vt:lpstr>
      <vt:lpstr>Biomineralización</vt:lpstr>
      <vt:lpstr>Biomineralización</vt:lpstr>
      <vt:lpstr>Biomineralización</vt:lpstr>
      <vt:lpstr>Biomineralización</vt:lpstr>
      <vt:lpstr>Biomineralización</vt:lpstr>
      <vt:lpstr>Biomineralización</vt:lpstr>
      <vt:lpstr>Biomineralización</vt:lpstr>
      <vt:lpstr>Presentación de PowerPoint</vt:lpstr>
      <vt:lpstr>Presentación de PowerPoint</vt:lpstr>
      <vt:lpstr>Presentación de PowerPoint</vt:lpstr>
      <vt:lpstr>Bibliografía</vt:lpstr>
      <vt:lpstr>Ca2+ y señalización celular</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Calcio</dc:title>
  <dc:creator>Veronica_Jimenez</dc:creator>
  <cp:lastModifiedBy>blum</cp:lastModifiedBy>
  <cp:revision>125</cp:revision>
  <dcterms:created xsi:type="dcterms:W3CDTF">2010-05-11T01:37:20Z</dcterms:created>
  <dcterms:modified xsi:type="dcterms:W3CDTF">2022-03-02T17:10:52Z</dcterms:modified>
</cp:coreProperties>
</file>