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5" r:id="rId1"/>
  </p:sldMasterIdLst>
  <p:sldIdLst>
    <p:sldId id="256" r:id="rId2"/>
    <p:sldId id="260" r:id="rId3"/>
    <p:sldId id="257" r:id="rId4"/>
    <p:sldId id="258" r:id="rId5"/>
    <p:sldId id="259" r:id="rId6"/>
    <p:sldId id="261" r:id="rId7"/>
    <p:sldId id="264" r:id="rId8"/>
    <p:sldId id="275" r:id="rId9"/>
    <p:sldId id="276" r:id="rId10"/>
    <p:sldId id="266" r:id="rId11"/>
    <p:sldId id="268" r:id="rId12"/>
    <p:sldId id="269" r:id="rId13"/>
    <p:sldId id="270" r:id="rId14"/>
    <p:sldId id="271" r:id="rId15"/>
    <p:sldId id="272" r:id="rId16"/>
    <p:sldId id="274" r:id="rId17"/>
    <p:sldId id="273"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99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3137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2349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6880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97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4496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3250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98885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1/8/2021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3778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1/8/2021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88296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7013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1/8/2021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69386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searchgate.net/publication/309533740_FITORREMEDIACION_DE_METALES_PESADOS" TargetMode="External"/><Relationship Id="rId2" Type="http://schemas.openxmlformats.org/officeDocument/2006/relationships/hyperlink" Target="https://www.conacyt.gob.mx/sargazo/index.php/materiales-de-consulta/18-materiales/99-arribo-de-sargazo-a-las-costas-mexicanas-2" TargetMode="External"/><Relationship Id="rId1" Type="http://schemas.openxmlformats.org/officeDocument/2006/relationships/slideLayout" Target="../slideLayouts/slideLayout2.xml"/><Relationship Id="rId5" Type="http://schemas.openxmlformats.org/officeDocument/2006/relationships/hyperlink" Target="https://www.researchgate.net/publication/44129713_METALES_PESADOS_Y_BIODISPONIBILIDAD" TargetMode="External"/><Relationship Id="rId4" Type="http://schemas.openxmlformats.org/officeDocument/2006/relationships/hyperlink" Target="https://www.researchgate.net/profile/Rosa_Rodriguez-Martinez/publication/317222216_Afluencia_masiva_de_sargazo_pelagico_a_la_costa_del_Caribe_mexicano_2014-2015/links/592c5ec6458515e3d474aac4/Afluencia-masiva-de-sargazo-pelagico-a-la-costa-del-Caribe-mexicano-2014-2015.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m.jrc.ec.europa.eu/p/40455/40460/By-material-matrix/Plant-materials/ERM-CD200-SEAWEED-bladderwrack-trace-elements/ERM-CD200" TargetMode="External"/><Relationship Id="rId2" Type="http://schemas.openxmlformats.org/officeDocument/2006/relationships/hyperlink" Target="http://www.speciation.net/Database/Materials/IAEA--MEL--International-Atomic-Energy-Agency/IAEA140TM--Trace-elements-and-methylmercury-in-seaweed-;i30" TargetMode="External"/><Relationship Id="rId1" Type="http://schemas.openxmlformats.org/officeDocument/2006/relationships/slideLayout" Target="../slideLayouts/slideLayout2.xml"/><Relationship Id="rId6" Type="http://schemas.openxmlformats.org/officeDocument/2006/relationships/hyperlink" Target="https://unit.aist.go.jp/nmij/english/refmate/crm/61.html" TargetMode="External"/><Relationship Id="rId5" Type="http://schemas.openxmlformats.org/officeDocument/2006/relationships/hyperlink" Target="http://www.speciation.net/Database/Materials/National-Metrology-Institute-of-Japan-NMIJ/NMIJ-CRM-7405a-Trace-Elements-and-Arsenic-Compounds-in-Seaweed-Hijiki-;i771" TargetMode="External"/><Relationship Id="rId4" Type="http://schemas.openxmlformats.org/officeDocument/2006/relationships/hyperlink" Target="https://www-s.nist.gov/srmors/view_detail.cfm?srm=323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48990" y="2297735"/>
            <a:ext cx="9169758" cy="1646302"/>
          </a:xfrm>
        </p:spPr>
        <p:txBody>
          <a:bodyPr>
            <a:noAutofit/>
          </a:bodyPr>
          <a:lstStyle/>
          <a:p>
            <a:pPr algn="ctr"/>
            <a:r>
              <a:rPr lang="es-MX" sz="4800" dirty="0" smtClean="0">
                <a:solidFill>
                  <a:schemeClr val="tx1"/>
                </a:solidFill>
                <a:latin typeface="Times New Roman" panose="02020603050405020304" pitchFamily="18" charset="0"/>
                <a:cs typeface="Times New Roman" panose="02020603050405020304" pitchFamily="18" charset="0"/>
              </a:rPr>
              <a:t>Aportaciones Metrológicas a las mediciones del contenido de Cd y Pb en Sargazo</a:t>
            </a:r>
            <a:endParaRPr lang="es-MX" sz="4800" dirty="0">
              <a:solidFill>
                <a:schemeClr val="tx1"/>
              </a:solidFill>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2150402" y="4657577"/>
            <a:ext cx="7766936" cy="1096899"/>
          </a:xfrm>
        </p:spPr>
        <p:txBody>
          <a:bodyPr>
            <a:normAutofit fontScale="77500" lnSpcReduction="20000"/>
          </a:bodyPr>
          <a:lstStyle/>
          <a:p>
            <a:pPr algn="ctr"/>
            <a:r>
              <a:rPr lang="es-MX" dirty="0"/>
              <a:t>Alumno: </a:t>
            </a:r>
            <a:r>
              <a:rPr lang="es-MX" dirty="0" err="1"/>
              <a:t>Brayan</a:t>
            </a:r>
            <a:r>
              <a:rPr lang="es-MX" dirty="0"/>
              <a:t> Adán Briones </a:t>
            </a:r>
            <a:r>
              <a:rPr lang="es-MX" dirty="0" smtClean="0"/>
              <a:t>González                                                                                           </a:t>
            </a:r>
            <a:endParaRPr lang="es-MX" dirty="0"/>
          </a:p>
          <a:p>
            <a:pPr algn="ctr"/>
            <a:r>
              <a:rPr lang="es-MX" dirty="0" smtClean="0"/>
              <a:t>Tutor</a:t>
            </a:r>
            <a:r>
              <a:rPr lang="es-MX" dirty="0"/>
              <a:t>: Dra. Flora E. Mercader Trejo</a:t>
            </a:r>
          </a:p>
          <a:p>
            <a:pPr algn="ctr"/>
            <a:r>
              <a:rPr lang="es-MX" dirty="0"/>
              <a:t>Grupo: IMI14 </a:t>
            </a:r>
          </a:p>
          <a:p>
            <a:endParaRPr lang="es-MX" dirty="0"/>
          </a:p>
        </p:txBody>
      </p:sp>
      <p:pic>
        <p:nvPicPr>
          <p:cNvPr id="8" name="Imagen 7"/>
          <p:cNvPicPr>
            <a:picLocks noChangeAspect="1"/>
          </p:cNvPicPr>
          <p:nvPr/>
        </p:nvPicPr>
        <p:blipFill>
          <a:blip r:embed="rId2"/>
          <a:stretch>
            <a:fillRect/>
          </a:stretch>
        </p:blipFill>
        <p:spPr>
          <a:xfrm>
            <a:off x="6761360" y="492916"/>
            <a:ext cx="4483733" cy="1091279"/>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57" y="492916"/>
            <a:ext cx="5614903" cy="1091279"/>
          </a:xfrm>
          <a:prstGeom prst="rect">
            <a:avLst/>
          </a:prstGeom>
        </p:spPr>
      </p:pic>
      <p:sp>
        <p:nvSpPr>
          <p:cNvPr id="4" name="CuadroTexto 3"/>
          <p:cNvSpPr txBox="1"/>
          <p:nvPr/>
        </p:nvSpPr>
        <p:spPr>
          <a:xfrm>
            <a:off x="4678309" y="4075459"/>
            <a:ext cx="2711121" cy="338554"/>
          </a:xfrm>
          <a:prstGeom prst="rect">
            <a:avLst/>
          </a:prstGeom>
          <a:noFill/>
        </p:spPr>
        <p:txBody>
          <a:bodyPr wrap="square" rtlCol="0">
            <a:spAutoFit/>
          </a:bodyPr>
          <a:lstStyle/>
          <a:p>
            <a:r>
              <a:rPr lang="es-MX" sz="1600" dirty="0" smtClean="0"/>
              <a:t>PROYECTO PAPIME 210820</a:t>
            </a:r>
            <a:endParaRPr lang="es-MX" sz="1600" dirty="0"/>
          </a:p>
        </p:txBody>
      </p:sp>
    </p:spTree>
    <p:extLst>
      <p:ext uri="{BB962C8B-B14F-4D97-AF65-F5344CB8AC3E}">
        <p14:creationId xmlns:p14="http://schemas.microsoft.com/office/powerpoint/2010/main" val="1298279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t>
            </a:r>
            <a:r>
              <a:rPr lang="es-ES" sz="4300" dirty="0">
                <a:latin typeface="Times New Roman" panose="02020603050405020304" pitchFamily="18" charset="0"/>
                <a:cs typeface="Times New Roman" panose="02020603050405020304" pitchFamily="18" charset="0"/>
              </a:rPr>
              <a:t>¿Qué </a:t>
            </a:r>
            <a:r>
              <a:rPr lang="es-ES" sz="4300" dirty="0" smtClean="0">
                <a:latin typeface="Times New Roman" panose="02020603050405020304" pitchFamily="18" charset="0"/>
                <a:cs typeface="Times New Roman" panose="02020603050405020304" pitchFamily="18" charset="0"/>
              </a:rPr>
              <a:t>Materiales </a:t>
            </a:r>
            <a:r>
              <a:rPr lang="es-ES" sz="4300" dirty="0">
                <a:latin typeface="Times New Roman" panose="02020603050405020304" pitchFamily="18" charset="0"/>
                <a:cs typeface="Times New Roman" panose="02020603050405020304" pitchFamily="18" charset="0"/>
              </a:rPr>
              <a:t>de </a:t>
            </a:r>
            <a:r>
              <a:rPr lang="es-ES" sz="4300" dirty="0" smtClean="0">
                <a:latin typeface="Times New Roman" panose="02020603050405020304" pitchFamily="18" charset="0"/>
                <a:cs typeface="Times New Roman" panose="02020603050405020304" pitchFamily="18" charset="0"/>
              </a:rPr>
              <a:t>Referencia </a:t>
            </a:r>
            <a:r>
              <a:rPr lang="es-ES" sz="4300" dirty="0">
                <a:latin typeface="Times New Roman" panose="02020603050405020304" pitchFamily="18" charset="0"/>
                <a:cs typeface="Times New Roman" panose="02020603050405020304" pitchFamily="18" charset="0"/>
              </a:rPr>
              <a:t>existen?</a:t>
            </a:r>
            <a:endParaRPr lang="es-MX" sz="43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984539116"/>
              </p:ext>
            </p:extLst>
          </p:nvPr>
        </p:nvGraphicFramePr>
        <p:xfrm>
          <a:off x="1197735" y="1957589"/>
          <a:ext cx="10058399" cy="4224271"/>
        </p:xfrm>
        <a:graphic>
          <a:graphicData uri="http://schemas.openxmlformats.org/drawingml/2006/table">
            <a:tbl>
              <a:tblPr/>
              <a:tblGrid>
                <a:gridCol w="1220356"/>
                <a:gridCol w="1592183"/>
                <a:gridCol w="775433"/>
                <a:gridCol w="919634"/>
                <a:gridCol w="1043197"/>
                <a:gridCol w="795681"/>
                <a:gridCol w="699163"/>
                <a:gridCol w="991539"/>
                <a:gridCol w="569815"/>
                <a:gridCol w="866645"/>
                <a:gridCol w="584753"/>
              </a:tblGrid>
              <a:tr h="750089">
                <a:tc>
                  <a:txBody>
                    <a:bodyPr/>
                    <a:lstStyle/>
                    <a:p>
                      <a:pPr algn="ctr" fontAlgn="ctr"/>
                      <a:r>
                        <a:rPr lang="es-MX" sz="1400" b="0" i="0" u="none" strike="noStrike" dirty="0">
                          <a:solidFill>
                            <a:srgbClr val="000000"/>
                          </a:solidFill>
                          <a:effectLst/>
                          <a:latin typeface="Calibri" panose="020F0502020204030204" pitchFamily="34" charset="0"/>
                        </a:rPr>
                        <a:t>Nombre</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1"/>
                    </a:solidFill>
                  </a:tcPr>
                </a:tc>
                <a:tc>
                  <a:txBody>
                    <a:bodyPr/>
                    <a:lstStyle/>
                    <a:p>
                      <a:pPr algn="ctr" fontAlgn="ctr"/>
                      <a:r>
                        <a:rPr lang="es-MX" sz="1400" b="0" i="0" u="none" strike="noStrike" dirty="0" smtClean="0">
                          <a:solidFill>
                            <a:srgbClr val="000000"/>
                          </a:solidFill>
                          <a:effectLst/>
                          <a:latin typeface="Calibri" panose="020F0502020204030204" pitchFamily="34" charset="0"/>
                        </a:rPr>
                        <a:t>Institución</a:t>
                      </a:r>
                      <a:endParaRPr lang="es-MX" sz="1400" b="0" i="0" u="none" strike="noStrike" dirty="0">
                        <a:solidFill>
                          <a:srgbClr val="000000"/>
                        </a:solidFill>
                        <a:effectLst/>
                        <a:latin typeface="Calibri" panose="020F0502020204030204" pitchFamily="34" charset="0"/>
                      </a:endParaRP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1"/>
                    </a:solidFill>
                  </a:tcPr>
                </a:tc>
                <a:tc>
                  <a:txBody>
                    <a:bodyPr/>
                    <a:lstStyle/>
                    <a:p>
                      <a:pPr algn="ctr" fontAlgn="ctr"/>
                      <a:r>
                        <a:rPr lang="es-MX" sz="1400" b="0" i="0" u="none" strike="noStrike" dirty="0">
                          <a:solidFill>
                            <a:srgbClr val="000000"/>
                          </a:solidFill>
                          <a:effectLst/>
                          <a:latin typeface="Calibri" panose="020F0502020204030204" pitchFamily="34" charset="0"/>
                        </a:rPr>
                        <a:t>Lugar de Origen</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1"/>
                    </a:solidFill>
                  </a:tcPr>
                </a:tc>
                <a:tc>
                  <a:txBody>
                    <a:bodyPr/>
                    <a:lstStyle/>
                    <a:p>
                      <a:pPr algn="ctr" fontAlgn="ctr"/>
                      <a:r>
                        <a:rPr lang="es-MX" sz="1400" b="0" i="0" u="none" strike="noStrike" dirty="0">
                          <a:solidFill>
                            <a:srgbClr val="000000"/>
                          </a:solidFill>
                          <a:effectLst/>
                          <a:latin typeface="Calibri" panose="020F0502020204030204" pitchFamily="34" charset="0"/>
                        </a:rPr>
                        <a:t>Tipo</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1"/>
                    </a:solidFill>
                  </a:tcPr>
                </a:tc>
                <a:tc>
                  <a:txBody>
                    <a:bodyPr/>
                    <a:lstStyle/>
                    <a:p>
                      <a:pPr algn="ctr" fontAlgn="ctr"/>
                      <a:r>
                        <a:rPr lang="es-MX" sz="1400" b="0" i="0" u="none" strike="noStrike" dirty="0" smtClean="0">
                          <a:solidFill>
                            <a:srgbClr val="000000"/>
                          </a:solidFill>
                          <a:effectLst/>
                          <a:latin typeface="Calibri" panose="020F0502020204030204" pitchFamily="34" charset="0"/>
                        </a:rPr>
                        <a:t>Presentación </a:t>
                      </a:r>
                      <a:endParaRPr lang="es-MX" sz="1400" b="0" i="0" u="none" strike="noStrike" dirty="0">
                        <a:solidFill>
                          <a:srgbClr val="000000"/>
                        </a:solidFill>
                        <a:effectLst/>
                        <a:latin typeface="Calibri" panose="020F0502020204030204" pitchFamily="34" charset="0"/>
                      </a:endParaRP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1"/>
                    </a:solidFill>
                  </a:tcPr>
                </a:tc>
                <a:tc>
                  <a:txBody>
                    <a:bodyPr/>
                    <a:lstStyle/>
                    <a:p>
                      <a:pPr algn="ctr" fontAlgn="ctr"/>
                      <a:r>
                        <a:rPr lang="es-MX" sz="1400" b="0" i="0" u="none" strike="noStrike" dirty="0">
                          <a:solidFill>
                            <a:srgbClr val="000000"/>
                          </a:solidFill>
                          <a:effectLst/>
                          <a:latin typeface="Calibri" panose="020F0502020204030204" pitchFamily="34" charset="0"/>
                        </a:rPr>
                        <a:t>Tamaño de empaque</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1"/>
                    </a:solidFill>
                  </a:tcPr>
                </a:tc>
                <a:tc>
                  <a:txBody>
                    <a:bodyPr/>
                    <a:lstStyle/>
                    <a:p>
                      <a:pPr algn="ctr" fontAlgn="ctr"/>
                      <a:r>
                        <a:rPr lang="es-MX" sz="1400" b="0" i="0" u="none" strike="noStrike" dirty="0">
                          <a:solidFill>
                            <a:srgbClr val="000000"/>
                          </a:solidFill>
                          <a:effectLst/>
                          <a:latin typeface="Calibri" panose="020F0502020204030204" pitchFamily="34" charset="0"/>
                        </a:rPr>
                        <a:t>Precio</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1"/>
                    </a:solidFill>
                  </a:tcPr>
                </a:tc>
                <a:tc>
                  <a:txBody>
                    <a:bodyPr/>
                    <a:lstStyle/>
                    <a:p>
                      <a:pPr algn="ctr" fontAlgn="ctr"/>
                      <a:r>
                        <a:rPr lang="es-MX" sz="1400" b="0" i="0" u="none" strike="noStrike" dirty="0">
                          <a:solidFill>
                            <a:srgbClr val="000000"/>
                          </a:solidFill>
                          <a:effectLst/>
                          <a:latin typeface="Calibri" panose="020F0502020204030204" pitchFamily="34" charset="0"/>
                        </a:rPr>
                        <a:t>Valor certificado  de Cd</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1"/>
                    </a:solidFill>
                  </a:tcPr>
                </a:tc>
                <a:tc>
                  <a:txBody>
                    <a:bodyPr/>
                    <a:lstStyle/>
                    <a:p>
                      <a:pPr algn="ctr" fontAlgn="ctr"/>
                      <a:r>
                        <a:rPr lang="es-MX" sz="1400" b="0" i="0" u="none" strike="noStrike" dirty="0">
                          <a:solidFill>
                            <a:srgbClr val="000000"/>
                          </a:solidFill>
                          <a:effectLst/>
                          <a:latin typeface="Calibri" panose="020F0502020204030204" pitchFamily="34" charset="0"/>
                        </a:rPr>
                        <a:t>Unidad</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1"/>
                    </a:solidFill>
                  </a:tcPr>
                </a:tc>
                <a:tc>
                  <a:txBody>
                    <a:bodyPr/>
                    <a:lstStyle/>
                    <a:p>
                      <a:pPr algn="ctr" fontAlgn="ctr"/>
                      <a:r>
                        <a:rPr lang="es-MX" sz="1400" b="0" i="0" u="none" strike="noStrike" dirty="0">
                          <a:solidFill>
                            <a:srgbClr val="000000"/>
                          </a:solidFill>
                          <a:effectLst/>
                          <a:latin typeface="Calibri" panose="020F0502020204030204" pitchFamily="34" charset="0"/>
                        </a:rPr>
                        <a:t>Valor certificado  de Pb</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1"/>
                    </a:solidFill>
                  </a:tcPr>
                </a:tc>
                <a:tc>
                  <a:txBody>
                    <a:bodyPr/>
                    <a:lstStyle/>
                    <a:p>
                      <a:pPr algn="ctr" fontAlgn="ctr"/>
                      <a:r>
                        <a:rPr lang="es-MX" sz="1400" b="0" i="0" u="none" strike="noStrike" dirty="0">
                          <a:solidFill>
                            <a:srgbClr val="000000"/>
                          </a:solidFill>
                          <a:effectLst/>
                          <a:latin typeface="Calibri" panose="020F0502020204030204" pitchFamily="34" charset="0"/>
                        </a:rPr>
                        <a:t>Unidad</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1"/>
                    </a:solidFill>
                  </a:tcPr>
                </a:tc>
              </a:tr>
              <a:tr h="1014206">
                <a:tc>
                  <a:txBody>
                    <a:bodyPr/>
                    <a:lstStyle/>
                    <a:p>
                      <a:pPr algn="ctr" fontAlgn="ctr"/>
                      <a:r>
                        <a:rPr lang="en-US" sz="1100" b="1" i="0" u="none" strike="noStrike" dirty="0">
                          <a:solidFill>
                            <a:srgbClr val="000000"/>
                          </a:solidFill>
                          <a:effectLst/>
                          <a:latin typeface="Calibri" panose="020F0502020204030204" pitchFamily="34" charset="0"/>
                        </a:rPr>
                        <a:t>CRM 7405-a: Trace Elements and Arsenic Compounds in Seaweed (</a:t>
                      </a:r>
                      <a:r>
                        <a:rPr lang="en-US" sz="1100" b="1" i="0" u="none" strike="noStrike" dirty="0" err="1">
                          <a:solidFill>
                            <a:srgbClr val="000000"/>
                          </a:solidFill>
                          <a:effectLst/>
                          <a:latin typeface="Calibri" panose="020F0502020204030204" pitchFamily="34" charset="0"/>
                        </a:rPr>
                        <a:t>Hijiki</a:t>
                      </a:r>
                      <a:r>
                        <a:rPr lang="en-US" sz="1100" b="1" i="0" u="none" strike="noStrike" dirty="0">
                          <a:solidFill>
                            <a:srgbClr val="000000"/>
                          </a:solidFill>
                          <a:effectLst/>
                          <a:latin typeface="Calibri" panose="020F0502020204030204" pitchFamily="34" charset="0"/>
                        </a:rPr>
                        <a:t>)</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National Metrology Institute of Japan (NMIJ)</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err="1">
                          <a:solidFill>
                            <a:srgbClr val="000000"/>
                          </a:solidFill>
                          <a:effectLst/>
                          <a:latin typeface="Calibri" panose="020F0502020204030204" pitchFamily="34" charset="0"/>
                        </a:rPr>
                        <a:t>Japòn</a:t>
                      </a:r>
                      <a:endParaRPr lang="es-MX" sz="1100" b="0" i="0" u="none" strike="noStrike" dirty="0">
                        <a:solidFill>
                          <a:srgbClr val="000000"/>
                        </a:solidFill>
                        <a:effectLst/>
                        <a:latin typeface="Calibri" panose="020F0502020204030204" pitchFamily="34" charset="0"/>
                      </a:endParaRP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err="1">
                          <a:solidFill>
                            <a:srgbClr val="000000"/>
                          </a:solidFill>
                          <a:effectLst/>
                          <a:latin typeface="Calibri" panose="020F0502020204030204" pitchFamily="34" charset="0"/>
                        </a:rPr>
                        <a:t>Certified</a:t>
                      </a:r>
                      <a:r>
                        <a:rPr lang="es-MX" sz="1100" b="0" i="0" u="none" strike="noStrike" dirty="0">
                          <a:solidFill>
                            <a:srgbClr val="000000"/>
                          </a:solidFill>
                          <a:effectLst/>
                          <a:latin typeface="Calibri" panose="020F0502020204030204" pitchFamily="34" charset="0"/>
                        </a:rPr>
                        <a:t> Reference Material</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Polvo</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smtClean="0">
                          <a:solidFill>
                            <a:srgbClr val="000000"/>
                          </a:solidFill>
                          <a:effectLst/>
                          <a:latin typeface="Calibri" panose="020F0502020204030204" pitchFamily="34" charset="0"/>
                        </a:rPr>
                        <a:t>20 g</a:t>
                      </a:r>
                      <a:endParaRPr lang="es-MX" sz="1100" b="0" i="0" u="none" strike="noStrike" dirty="0">
                        <a:solidFill>
                          <a:srgbClr val="000000"/>
                        </a:solidFill>
                        <a:effectLst/>
                        <a:latin typeface="Calibri" panose="020F0502020204030204" pitchFamily="34" charset="0"/>
                      </a:endParaRP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Calibri" panose="020F0502020204030204" pitchFamily="34" charset="0"/>
                        </a:rPr>
                        <a:t>0.79 ± 0.02  </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Calibri" panose="020F0502020204030204" pitchFamily="34" charset="0"/>
                        </a:rPr>
                        <a:t>mg/kg</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0.43 ± 0.03 </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mg/kg</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897996">
                <a:tc>
                  <a:txBody>
                    <a:bodyPr/>
                    <a:lstStyle/>
                    <a:p>
                      <a:pPr algn="ctr" fontAlgn="ctr"/>
                      <a:r>
                        <a:rPr lang="en-US" sz="1100" b="1" i="0" u="none" strike="noStrike" dirty="0">
                          <a:solidFill>
                            <a:srgbClr val="000000"/>
                          </a:solidFill>
                          <a:effectLst/>
                          <a:latin typeface="Calibri" panose="020F0502020204030204" pitchFamily="34" charset="0"/>
                        </a:rPr>
                        <a:t>ERM-CD200: SEAWEED (</a:t>
                      </a:r>
                      <a:r>
                        <a:rPr lang="en-US" sz="1100" b="1" i="0" u="none" strike="noStrike" dirty="0" err="1">
                          <a:solidFill>
                            <a:srgbClr val="000000"/>
                          </a:solidFill>
                          <a:effectLst/>
                          <a:latin typeface="Calibri" panose="020F0502020204030204" pitchFamily="34" charset="0"/>
                        </a:rPr>
                        <a:t>bladderwrack</a:t>
                      </a:r>
                      <a:r>
                        <a:rPr lang="en-US" sz="1100" b="1" i="0" u="none" strike="noStrike" dirty="0">
                          <a:solidFill>
                            <a:srgbClr val="000000"/>
                          </a:solidFill>
                          <a:effectLst/>
                          <a:latin typeface="Calibri" panose="020F0502020204030204" pitchFamily="34" charset="0"/>
                        </a:rPr>
                        <a:t>) (trace elements)</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Calibri" panose="020F0502020204030204" pitchFamily="34" charset="0"/>
                        </a:rPr>
                        <a:t>European Reference Material (ERM)</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Europa</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err="1">
                          <a:solidFill>
                            <a:srgbClr val="000000"/>
                          </a:solidFill>
                          <a:effectLst/>
                          <a:latin typeface="Calibri" panose="020F0502020204030204" pitchFamily="34" charset="0"/>
                        </a:rPr>
                        <a:t>Certified</a:t>
                      </a:r>
                      <a:r>
                        <a:rPr lang="es-MX" sz="1100" b="0" i="0" u="none" strike="noStrike" dirty="0">
                          <a:solidFill>
                            <a:srgbClr val="000000"/>
                          </a:solidFill>
                          <a:effectLst/>
                          <a:latin typeface="Calibri" panose="020F0502020204030204" pitchFamily="34" charset="0"/>
                        </a:rPr>
                        <a:t> Reference Material</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Polvo</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smtClean="0">
                          <a:solidFill>
                            <a:srgbClr val="000000"/>
                          </a:solidFill>
                          <a:effectLst/>
                          <a:latin typeface="Calibri" panose="020F0502020204030204" pitchFamily="34" charset="0"/>
                        </a:rPr>
                        <a:t>5 g </a:t>
                      </a:r>
                      <a:endParaRPr lang="es-MX" sz="1100" b="0" i="0" u="none" strike="noStrike" dirty="0">
                        <a:solidFill>
                          <a:srgbClr val="000000"/>
                        </a:solidFill>
                        <a:effectLst/>
                        <a:latin typeface="Calibri" panose="020F0502020204030204" pitchFamily="34" charset="0"/>
                      </a:endParaRP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
                      </a:r>
                      <a:br>
                        <a:rPr lang="es-MX" sz="1100" b="0" i="0" u="none" strike="noStrike" dirty="0">
                          <a:solidFill>
                            <a:srgbClr val="000000"/>
                          </a:solidFill>
                          <a:effectLst/>
                          <a:latin typeface="Calibri" panose="020F0502020204030204" pitchFamily="34" charset="0"/>
                        </a:rPr>
                      </a:br>
                      <a:r>
                        <a:rPr lang="es-MX" sz="1100" b="0" i="0" u="none" strike="noStrike" dirty="0">
                          <a:solidFill>
                            <a:srgbClr val="000000"/>
                          </a:solidFill>
                          <a:effectLst/>
                          <a:latin typeface="Calibri" panose="020F0502020204030204" pitchFamily="34" charset="0"/>
                        </a:rPr>
                        <a:t>€ 123 </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0.95 ± 0.06</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mg/kg</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0.51 ± 0.06</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Calibri" panose="020F0502020204030204" pitchFamily="34" charset="0"/>
                        </a:rPr>
                        <a:t>mg/kg</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16809">
                <a:tc>
                  <a:txBody>
                    <a:bodyPr/>
                    <a:lstStyle/>
                    <a:p>
                      <a:pPr algn="ctr" fontAlgn="ctr"/>
                      <a:r>
                        <a:rPr lang="en-US" sz="1100" b="1" i="0" u="none" strike="noStrike">
                          <a:solidFill>
                            <a:srgbClr val="000000"/>
                          </a:solidFill>
                          <a:effectLst/>
                          <a:latin typeface="Calibri" panose="020F0502020204030204" pitchFamily="34" charset="0"/>
                        </a:rPr>
                        <a:t>SRM 3232: Kelp Powder (Thallus laminariae)</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National Institute of Standards and Technology (NIST)</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Calibri" panose="020F0502020204030204" pitchFamily="34" charset="0"/>
                        </a:rPr>
                        <a:t>Estados Unidos</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Calibri" panose="020F0502020204030204" pitchFamily="34" charset="0"/>
                        </a:rPr>
                        <a:t>Standard Reference Material</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Calibri" panose="020F0502020204030204" pitchFamily="34" charset="0"/>
                        </a:rPr>
                        <a:t>Polvo</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smtClean="0">
                          <a:solidFill>
                            <a:srgbClr val="000000"/>
                          </a:solidFill>
                          <a:effectLst/>
                          <a:latin typeface="Calibri" panose="020F0502020204030204" pitchFamily="34" charset="0"/>
                        </a:rPr>
                        <a:t>3x5 g</a:t>
                      </a:r>
                      <a:endParaRPr lang="es-MX" sz="1100" b="0" i="0" u="none" strike="noStrike" dirty="0">
                        <a:solidFill>
                          <a:srgbClr val="000000"/>
                        </a:solidFill>
                        <a:effectLst/>
                        <a:latin typeface="Calibri" panose="020F0502020204030204" pitchFamily="34" charset="0"/>
                      </a:endParaRP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Calibri" panose="020F0502020204030204" pitchFamily="34" charset="0"/>
                        </a:rPr>
                        <a:t>$675</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0.4259 ± 0.0084</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mg/kg</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1.032 ± 0.039</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mg/kg</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845171">
                <a:tc>
                  <a:txBody>
                    <a:bodyPr/>
                    <a:lstStyle/>
                    <a:p>
                      <a:pPr algn="ctr" fontAlgn="ctr"/>
                      <a:r>
                        <a:rPr lang="en-US" sz="1100" b="1" i="0" u="none" strike="noStrike" dirty="0">
                          <a:solidFill>
                            <a:srgbClr val="000000"/>
                          </a:solidFill>
                          <a:effectLst/>
                          <a:latin typeface="Calibri" panose="020F0502020204030204" pitchFamily="34" charset="0"/>
                        </a:rPr>
                        <a:t>IAEA-140/TM Trace elements and </a:t>
                      </a:r>
                      <a:r>
                        <a:rPr lang="en-US" sz="1100" b="1" i="0" u="none" strike="noStrike" dirty="0" err="1">
                          <a:solidFill>
                            <a:srgbClr val="000000"/>
                          </a:solidFill>
                          <a:effectLst/>
                          <a:latin typeface="Calibri" panose="020F0502020204030204" pitchFamily="34" charset="0"/>
                        </a:rPr>
                        <a:t>methylmercury</a:t>
                      </a:r>
                      <a:r>
                        <a:rPr lang="en-US" sz="1100" b="1" i="0" u="none" strike="noStrike" dirty="0">
                          <a:solidFill>
                            <a:srgbClr val="000000"/>
                          </a:solidFill>
                          <a:effectLst/>
                          <a:latin typeface="Calibri" panose="020F0502020204030204" pitchFamily="34" charset="0"/>
                        </a:rPr>
                        <a:t> in seaweed</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International Atomic Energy Agency (IAEA)</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Calibri" panose="020F0502020204030204" pitchFamily="34" charset="0"/>
                        </a:rPr>
                        <a:t>Vienna/ Austria </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Calibri" panose="020F0502020204030204" pitchFamily="34" charset="0"/>
                        </a:rPr>
                        <a:t>Certified Reference Material</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Calibri" panose="020F0502020204030204" pitchFamily="34" charset="0"/>
                        </a:rPr>
                        <a:t>Polvo </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smtClean="0">
                          <a:solidFill>
                            <a:srgbClr val="000000"/>
                          </a:solidFill>
                          <a:effectLst/>
                          <a:latin typeface="Calibri" panose="020F0502020204030204" pitchFamily="34" charset="0"/>
                        </a:rPr>
                        <a:t>14 g </a:t>
                      </a:r>
                      <a:endParaRPr lang="es-MX" sz="1100" b="0" i="0" u="none" strike="noStrike" dirty="0">
                        <a:solidFill>
                          <a:srgbClr val="000000"/>
                        </a:solidFill>
                        <a:effectLst/>
                        <a:latin typeface="Calibri" panose="020F0502020204030204" pitchFamily="34" charset="0"/>
                      </a:endParaRP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Calibri" panose="020F0502020204030204" pitchFamily="34" charset="0"/>
                        </a:rPr>
                        <a:t>******</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Calibri" panose="020F0502020204030204" pitchFamily="34" charset="0"/>
                        </a:rPr>
                        <a:t>0.537 ± 0.037</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mg/kg</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2.19 ± 0.28 </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Calibri" panose="020F0502020204030204" pitchFamily="34" charset="0"/>
                        </a:rPr>
                        <a:t>mg/kg</a:t>
                      </a:r>
                    </a:p>
                  </a:txBody>
                  <a:tcPr marL="8151" marR="8151" marT="8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65809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300" dirty="0">
                <a:latin typeface="Times New Roman" panose="02020603050405020304" pitchFamily="18" charset="0"/>
                <a:cs typeface="Times New Roman" panose="02020603050405020304" pitchFamily="18" charset="0"/>
              </a:rPr>
              <a:t>Normas relacionadas con la medición de elementos tóxicos en sargazo o </a:t>
            </a:r>
            <a:r>
              <a:rPr lang="es-MX" sz="4300" dirty="0" smtClean="0">
                <a:latin typeface="Times New Roman" panose="02020603050405020304" pitchFamily="18" charset="0"/>
                <a:cs typeface="Times New Roman" panose="02020603050405020304" pitchFamily="18" charset="0"/>
              </a:rPr>
              <a:t>algas</a:t>
            </a:r>
            <a:endParaRPr lang="es-MX" sz="4300" dirty="0">
              <a:latin typeface="Times New Roman" panose="02020603050405020304" pitchFamily="18" charset="0"/>
              <a:cs typeface="Times New Roman" panose="02020603050405020304" pitchFamily="18" charset="0"/>
            </a:endParaRPr>
          </a:p>
        </p:txBody>
      </p:sp>
      <p:sp>
        <p:nvSpPr>
          <p:cNvPr id="8" name="Marcador de contenido 2"/>
          <p:cNvSpPr>
            <a:spLocks noGrp="1"/>
          </p:cNvSpPr>
          <p:nvPr>
            <p:ph idx="1"/>
          </p:nvPr>
        </p:nvSpPr>
        <p:spPr>
          <a:xfrm>
            <a:off x="1097280" y="1891763"/>
            <a:ext cx="9401578" cy="3880773"/>
          </a:xfrm>
        </p:spPr>
        <p:txBody>
          <a:bodyPr>
            <a:normAutofit/>
          </a:bodyPr>
          <a:lstStyle/>
          <a:p>
            <a:r>
              <a:rPr lang="es-ES" dirty="0"/>
              <a:t>No existen normar relacionadas con el Sargazo y la cantidad de metales en él, en cambio existen normas que clasifican los metales como tóxicos así como otras que establecen límites  de cantidad en contenido de estos metales en alimentos así como en la calidad del agua.</a:t>
            </a:r>
          </a:p>
          <a:p>
            <a:r>
              <a:rPr lang="es-ES" dirty="0"/>
              <a:t>Aun así está la noticia de acuerdo a “El Universal” de la realización de una NOM sobre el contenido de metales en sargazo, la cual quedo pausada a cause de la pandemia Covid-19.</a:t>
            </a:r>
          </a:p>
          <a:p>
            <a:endParaRPr lang="es-MX" dirty="0" smtClean="0"/>
          </a:p>
        </p:txBody>
      </p:sp>
      <p:graphicFrame>
        <p:nvGraphicFramePr>
          <p:cNvPr id="3" name="Tabla 2"/>
          <p:cNvGraphicFramePr>
            <a:graphicFrameLocks noGrp="1"/>
          </p:cNvGraphicFramePr>
          <p:nvPr>
            <p:extLst>
              <p:ext uri="{D42A27DB-BD31-4B8C-83A1-F6EECF244321}">
                <p14:modId xmlns:p14="http://schemas.microsoft.com/office/powerpoint/2010/main" val="1534292697"/>
              </p:ext>
            </p:extLst>
          </p:nvPr>
        </p:nvGraphicFramePr>
        <p:xfrm>
          <a:off x="1328782" y="3780742"/>
          <a:ext cx="8407646" cy="2349600"/>
        </p:xfrm>
        <a:graphic>
          <a:graphicData uri="http://schemas.openxmlformats.org/drawingml/2006/table">
            <a:tbl>
              <a:tblPr/>
              <a:tblGrid>
                <a:gridCol w="5142881"/>
                <a:gridCol w="3264765"/>
              </a:tblGrid>
              <a:tr h="731976">
                <a:tc gridSpan="2">
                  <a:txBody>
                    <a:bodyPr/>
                    <a:lstStyle/>
                    <a:p>
                      <a:pPr algn="ctr" fontAlgn="b"/>
                      <a:r>
                        <a:rPr lang="es-ES" sz="1600" b="0" i="0" u="none" strike="noStrike" dirty="0">
                          <a:solidFill>
                            <a:srgbClr val="000000"/>
                          </a:solidFill>
                          <a:effectLst/>
                          <a:latin typeface="Calibri" panose="020F0502020204030204" pitchFamily="34" charset="0"/>
                        </a:rPr>
                        <a:t>NOM-052-SEMARNAT-2005, Que establece las características, el procedimiento de identificación, clasificación y los listados de los residuos peligrosos.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MX"/>
                    </a:p>
                  </a:txBody>
                  <a:tcPr/>
                </a:tc>
              </a:tr>
              <a:tr h="404406">
                <a:tc gridSpan="2">
                  <a:txBody>
                    <a:bodyPr/>
                    <a:lstStyle/>
                    <a:p>
                      <a:pPr algn="ctr" fontAlgn="b"/>
                      <a:r>
                        <a:rPr lang="es-ES" sz="1400" b="0" i="0" u="none" strike="noStrike" dirty="0">
                          <a:solidFill>
                            <a:srgbClr val="000000"/>
                          </a:solidFill>
                          <a:effectLst/>
                          <a:latin typeface="Calibri" panose="020F0502020204030204" pitchFamily="34" charset="0"/>
                        </a:rPr>
                        <a:t>LIMITES MAXIMOS PERMISIBLES PARA LOS CONSTITUYENTES TOXICOS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s-MX"/>
                    </a:p>
                  </a:txBody>
                  <a:tcPr/>
                </a:tc>
              </a:tr>
              <a:tr h="404406">
                <a:tc>
                  <a:txBody>
                    <a:bodyPr/>
                    <a:lstStyle/>
                    <a:p>
                      <a:pPr algn="ctr" fontAlgn="b"/>
                      <a:r>
                        <a:rPr lang="es-MX" sz="1400" b="0" i="0" u="none" strike="noStrike" dirty="0">
                          <a:solidFill>
                            <a:srgbClr val="000000"/>
                          </a:solidFill>
                          <a:effectLst/>
                          <a:latin typeface="Calibri" panose="020F0502020204030204" pitchFamily="34" charset="0"/>
                        </a:rPr>
                        <a:t>Metal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MX" sz="1400" b="0" i="0" u="none" strike="noStrike">
                          <a:solidFill>
                            <a:srgbClr val="000000"/>
                          </a:solidFill>
                          <a:effectLst/>
                          <a:latin typeface="Calibri" panose="020F0502020204030204" pitchFamily="34" charset="0"/>
                        </a:rPr>
                        <a:t>mg/L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404406">
                <a:tc>
                  <a:txBody>
                    <a:bodyPr/>
                    <a:lstStyle/>
                    <a:p>
                      <a:pPr algn="ctr" fontAlgn="b"/>
                      <a:r>
                        <a:rPr lang="es-MX" sz="1400" b="0" i="0" u="none" strike="noStrike" dirty="0">
                          <a:solidFill>
                            <a:srgbClr val="000000"/>
                          </a:solidFill>
                          <a:effectLst/>
                          <a:latin typeface="Calibri" panose="020F0502020204030204" pitchFamily="34" charset="0"/>
                        </a:rPr>
                        <a:t>Cadmio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MX"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4406">
                <a:tc>
                  <a:txBody>
                    <a:bodyPr/>
                    <a:lstStyle/>
                    <a:p>
                      <a:pPr algn="ctr" fontAlgn="b"/>
                      <a:r>
                        <a:rPr lang="es-MX" sz="1400" b="0" i="0" u="none" strike="noStrike" dirty="0">
                          <a:solidFill>
                            <a:srgbClr val="000000"/>
                          </a:solidFill>
                          <a:effectLst/>
                          <a:latin typeface="Calibri" panose="020F0502020204030204" pitchFamily="34" charset="0"/>
                        </a:rPr>
                        <a:t>Plomo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697145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236383338"/>
              </p:ext>
            </p:extLst>
          </p:nvPr>
        </p:nvGraphicFramePr>
        <p:xfrm>
          <a:off x="1584102" y="991673"/>
          <a:ext cx="8126568" cy="2215167"/>
        </p:xfrm>
        <a:graphic>
          <a:graphicData uri="http://schemas.openxmlformats.org/drawingml/2006/table">
            <a:tbl>
              <a:tblPr/>
              <a:tblGrid>
                <a:gridCol w="3817281"/>
                <a:gridCol w="1153667"/>
                <a:gridCol w="3155620"/>
              </a:tblGrid>
              <a:tr h="684207">
                <a:tc gridSpan="3">
                  <a:txBody>
                    <a:bodyPr/>
                    <a:lstStyle/>
                    <a:p>
                      <a:pPr algn="ctr" fontAlgn="b"/>
                      <a:r>
                        <a:rPr lang="es-ES" sz="1600" b="0" i="0" u="none" strike="noStrike" dirty="0">
                          <a:solidFill>
                            <a:srgbClr val="000000"/>
                          </a:solidFill>
                          <a:effectLst/>
                          <a:latin typeface="Calibri" panose="020F0502020204030204" pitchFamily="34" charset="0"/>
                        </a:rPr>
                        <a:t>(CODEX STAN 193-1995)  Norma general del CODEX para los contaminantes y las toxinas presentes en los alimentos y piensos.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96915">
                <a:tc gridSpan="3">
                  <a:txBody>
                    <a:bodyPr/>
                    <a:lstStyle/>
                    <a:p>
                      <a:pPr algn="ctr" fontAlgn="b"/>
                      <a:r>
                        <a:rPr lang="es-MX" sz="1400" b="0" i="0" u="none" strike="noStrike" dirty="0">
                          <a:solidFill>
                            <a:srgbClr val="000000"/>
                          </a:solidFill>
                          <a:effectLst/>
                          <a:latin typeface="Calibri" panose="020F0502020204030204" pitchFamily="34" charset="0"/>
                        </a:rPr>
                        <a:t>LIMITES MAXIMOS PERMISIBLES PARA METAL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lang="es-MX"/>
                    </a:p>
                  </a:txBody>
                  <a:tcPr/>
                </a:tc>
                <a:tc hMerge="1">
                  <a:txBody>
                    <a:bodyPr/>
                    <a:lstStyle/>
                    <a:p>
                      <a:endParaRPr lang="es-MX"/>
                    </a:p>
                  </a:txBody>
                  <a:tcPr/>
                </a:tc>
              </a:tr>
              <a:tr h="378015">
                <a:tc>
                  <a:txBody>
                    <a:bodyPr/>
                    <a:lstStyle/>
                    <a:p>
                      <a:pPr algn="ctr" fontAlgn="b"/>
                      <a:r>
                        <a:rPr lang="es-MX" sz="1400" b="0" i="0" u="none" strike="noStrike" dirty="0">
                          <a:solidFill>
                            <a:srgbClr val="000000"/>
                          </a:solidFill>
                          <a:effectLst/>
                          <a:latin typeface="Calibri" panose="020F0502020204030204" pitchFamily="34" charset="0"/>
                        </a:rPr>
                        <a:t>Alimento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MX" sz="1400" b="0" i="0" u="none" strike="noStrike" dirty="0">
                          <a:solidFill>
                            <a:srgbClr val="000000"/>
                          </a:solidFill>
                          <a:effectLst/>
                          <a:latin typeface="Calibri" panose="020F0502020204030204" pitchFamily="34" charset="0"/>
                        </a:rPr>
                        <a:t>Metal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MX" sz="1400" b="0" i="0" u="none" strike="noStrike">
                          <a:solidFill>
                            <a:srgbClr val="000000"/>
                          </a:solidFill>
                          <a:effectLst/>
                          <a:latin typeface="Calibri" panose="020F0502020204030204" pitchFamily="34" charset="0"/>
                        </a:rPr>
                        <a:t>mg/kg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378015">
                <a:tc>
                  <a:txBody>
                    <a:bodyPr/>
                    <a:lstStyle/>
                    <a:p>
                      <a:pPr algn="ctr" fontAlgn="b"/>
                      <a:r>
                        <a:rPr lang="es-MX" sz="1400" b="0" i="0" u="none" strike="noStrike" dirty="0">
                          <a:solidFill>
                            <a:srgbClr val="000000"/>
                          </a:solidFill>
                          <a:effectLst/>
                          <a:latin typeface="Calibri" panose="020F0502020204030204" pitchFamily="34" charset="0"/>
                        </a:rPr>
                        <a:t>Hortalizas de hoja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Calibri" panose="020F0502020204030204" pitchFamily="34" charset="0"/>
                        </a:rPr>
                        <a:t>Cadmio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8015">
                <a:tc>
                  <a:txBody>
                    <a:bodyPr/>
                    <a:lstStyle/>
                    <a:p>
                      <a:pPr algn="ctr" fontAlgn="b"/>
                      <a:r>
                        <a:rPr lang="es-MX" sz="1400" b="0" i="0" u="none" strike="noStrike">
                          <a:solidFill>
                            <a:srgbClr val="000000"/>
                          </a:solidFill>
                          <a:effectLst/>
                          <a:latin typeface="Calibri" panose="020F0502020204030204" pitchFamily="34" charset="0"/>
                        </a:rPr>
                        <a:t>Hortalizas de hoja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MX" sz="1400" b="0" i="0" u="none" strike="noStrike">
                          <a:solidFill>
                            <a:srgbClr val="000000"/>
                          </a:solidFill>
                          <a:effectLst/>
                          <a:latin typeface="Calibri" panose="020F0502020204030204" pitchFamily="34" charset="0"/>
                        </a:rPr>
                        <a:t>Plomo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Calibri" panose="020F050202020403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143717180"/>
              </p:ext>
            </p:extLst>
          </p:nvPr>
        </p:nvGraphicFramePr>
        <p:xfrm>
          <a:off x="1584102" y="3530851"/>
          <a:ext cx="8126568" cy="2036887"/>
        </p:xfrm>
        <a:graphic>
          <a:graphicData uri="http://schemas.openxmlformats.org/drawingml/2006/table">
            <a:tbl>
              <a:tblPr/>
              <a:tblGrid>
                <a:gridCol w="4970948"/>
                <a:gridCol w="1968021"/>
                <a:gridCol w="1187599"/>
              </a:tblGrid>
              <a:tr h="446584">
                <a:tc gridSpan="3">
                  <a:txBody>
                    <a:bodyPr/>
                    <a:lstStyle/>
                    <a:p>
                      <a:pPr algn="ctr" fontAlgn="b"/>
                      <a:r>
                        <a:rPr lang="es-ES" sz="1600" b="0" i="0" u="none" strike="noStrike" dirty="0">
                          <a:solidFill>
                            <a:srgbClr val="000000"/>
                          </a:solidFill>
                          <a:effectLst/>
                          <a:latin typeface="Calibri" panose="020F0502020204030204" pitchFamily="34" charset="0"/>
                        </a:rPr>
                        <a:t>NOM-001-ECOL-1996, Que establece los límites máximos permisibles de contaminantes en las descargas de aguas residuales en aguas y bienes nacionales.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46731">
                <a:tc gridSpan="3">
                  <a:txBody>
                    <a:bodyPr/>
                    <a:lstStyle/>
                    <a:p>
                      <a:pPr algn="ctr" fontAlgn="b"/>
                      <a:r>
                        <a:rPr lang="es-MX" sz="1400" b="0" i="0" u="none" strike="noStrike" dirty="0">
                          <a:solidFill>
                            <a:srgbClr val="000000"/>
                          </a:solidFill>
                          <a:effectLst/>
                          <a:latin typeface="Calibri" panose="020F0502020204030204" pitchFamily="34" charset="0"/>
                        </a:rPr>
                        <a:t>LIMITES MAXIMOS PERMISIBLES PARA METAL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s-MX"/>
                    </a:p>
                  </a:txBody>
                  <a:tcPr/>
                </a:tc>
                <a:tc hMerge="1">
                  <a:txBody>
                    <a:bodyPr/>
                    <a:lstStyle/>
                    <a:p>
                      <a:endParaRPr lang="es-MX"/>
                    </a:p>
                  </a:txBody>
                  <a:tcPr/>
                </a:tc>
              </a:tr>
              <a:tr h="246731">
                <a:tc>
                  <a:txBody>
                    <a:bodyPr/>
                    <a:lstStyle/>
                    <a:p>
                      <a:pPr algn="ctr" fontAlgn="b"/>
                      <a:r>
                        <a:rPr lang="es-MX" sz="1400" b="0" i="0" u="none" strike="noStrike" dirty="0" smtClean="0">
                          <a:solidFill>
                            <a:srgbClr val="000000"/>
                          </a:solidFill>
                          <a:effectLst/>
                          <a:latin typeface="Calibri" panose="020F0502020204030204" pitchFamily="34" charset="0"/>
                        </a:rPr>
                        <a:t>Parámetro </a:t>
                      </a:r>
                      <a:endParaRPr lang="es-MX"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MX" sz="1400" b="0" i="0" u="none" strike="noStrike" dirty="0">
                          <a:solidFill>
                            <a:srgbClr val="000000"/>
                          </a:solidFill>
                          <a:effectLst/>
                          <a:latin typeface="Calibri" panose="020F0502020204030204" pitchFamily="34" charset="0"/>
                        </a:rPr>
                        <a:t>Metal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MX" sz="1400" b="0" i="0" u="none" strike="noStrike">
                          <a:solidFill>
                            <a:srgbClr val="000000"/>
                          </a:solidFill>
                          <a:effectLst/>
                          <a:latin typeface="Calibri" panose="020F0502020204030204" pitchFamily="34" charset="0"/>
                        </a:rPr>
                        <a:t>mg/L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246731">
                <a:tc rowSpan="2">
                  <a:txBody>
                    <a:bodyPr/>
                    <a:lstStyle/>
                    <a:p>
                      <a:pPr algn="ctr" fontAlgn="ctr"/>
                      <a:r>
                        <a:rPr lang="es-MX" sz="1400" b="0" i="0" u="none" strike="noStrike" dirty="0" smtClean="0">
                          <a:solidFill>
                            <a:srgbClr val="000000"/>
                          </a:solidFill>
                          <a:effectLst/>
                          <a:latin typeface="Calibri" panose="020F0502020204030204" pitchFamily="34" charset="0"/>
                        </a:rPr>
                        <a:t>Protección</a:t>
                      </a:r>
                      <a:r>
                        <a:rPr lang="es-MX" sz="1400" b="0" i="0" u="none" strike="noStrike" baseline="0" dirty="0" smtClean="0">
                          <a:solidFill>
                            <a:srgbClr val="000000"/>
                          </a:solidFill>
                          <a:effectLst/>
                          <a:latin typeface="Calibri" panose="020F0502020204030204" pitchFamily="34" charset="0"/>
                        </a:rPr>
                        <a:t> </a:t>
                      </a:r>
                      <a:r>
                        <a:rPr lang="es-MX" sz="1400" b="0" i="0" u="none" strike="noStrike" dirty="0" smtClean="0">
                          <a:solidFill>
                            <a:srgbClr val="000000"/>
                          </a:solidFill>
                          <a:effectLst/>
                          <a:latin typeface="Calibri" panose="020F0502020204030204" pitchFamily="34" charset="0"/>
                        </a:rPr>
                        <a:t>de </a:t>
                      </a:r>
                      <a:r>
                        <a:rPr lang="es-MX" sz="1400" b="0" i="0" u="none" strike="noStrike" dirty="0">
                          <a:solidFill>
                            <a:srgbClr val="000000"/>
                          </a:solidFill>
                          <a:effectLst/>
                          <a:latin typeface="Calibri" panose="020F0502020204030204" pitchFamily="34" charset="0"/>
                        </a:rPr>
                        <a:t>vida </a:t>
                      </a:r>
                      <a:r>
                        <a:rPr lang="es-MX" sz="1400" b="0" i="0" u="none" strike="noStrike" dirty="0" smtClean="0">
                          <a:solidFill>
                            <a:srgbClr val="000000"/>
                          </a:solidFill>
                          <a:effectLst/>
                          <a:latin typeface="Calibri" panose="020F0502020204030204" pitchFamily="34" charset="0"/>
                        </a:rPr>
                        <a:t>acuática</a:t>
                      </a:r>
                      <a:endParaRPr lang="es-MX"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Calibri" panose="020F0502020204030204" pitchFamily="34" charset="0"/>
                        </a:rPr>
                        <a:t>Cadmio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06027">
                <a:tc vMerge="1">
                  <a:txBody>
                    <a:bodyPr/>
                    <a:lstStyle/>
                    <a:p>
                      <a:endParaRPr lang="es-MX"/>
                    </a:p>
                  </a:txBody>
                  <a:tcPr/>
                </a:tc>
                <a:tc>
                  <a:txBody>
                    <a:bodyPr/>
                    <a:lstStyle/>
                    <a:p>
                      <a:pPr algn="ctr" fontAlgn="b"/>
                      <a:r>
                        <a:rPr lang="es-MX" sz="1400" b="0" i="0" u="none" strike="noStrike" dirty="0">
                          <a:solidFill>
                            <a:srgbClr val="000000"/>
                          </a:solidFill>
                          <a:effectLst/>
                          <a:latin typeface="Calibri" panose="020F0502020204030204" pitchFamily="34" charset="0"/>
                        </a:rPr>
                        <a:t>Plomo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6731">
                <a:tc rowSpan="2">
                  <a:txBody>
                    <a:bodyPr/>
                    <a:lstStyle/>
                    <a:p>
                      <a:pPr algn="ctr" fontAlgn="ctr"/>
                      <a:r>
                        <a:rPr lang="es-ES" sz="1400" b="0" i="0" u="none" strike="noStrike" dirty="0">
                          <a:solidFill>
                            <a:srgbClr val="000000"/>
                          </a:solidFill>
                          <a:effectLst/>
                          <a:latin typeface="Calibri" panose="020F0502020204030204" pitchFamily="34" charset="0"/>
                        </a:rPr>
                        <a:t>Explotación pesquera, navegación </a:t>
                      </a:r>
                      <a:r>
                        <a:rPr lang="es-ES" sz="1400" b="0" i="0" u="none" strike="noStrike" dirty="0" smtClean="0">
                          <a:solidFill>
                            <a:srgbClr val="000000"/>
                          </a:solidFill>
                          <a:effectLst/>
                          <a:latin typeface="Calibri" panose="020F0502020204030204" pitchFamily="34" charset="0"/>
                        </a:rPr>
                        <a:t>y</a:t>
                      </a:r>
                      <a:r>
                        <a:rPr lang="es-ES" sz="1400" b="0" i="0" u="none" strike="noStrike" baseline="0" dirty="0" smtClean="0">
                          <a:solidFill>
                            <a:srgbClr val="000000"/>
                          </a:solidFill>
                          <a:effectLst/>
                          <a:latin typeface="Calibri" panose="020F0502020204030204" pitchFamily="34" charset="0"/>
                        </a:rPr>
                        <a:t> </a:t>
                      </a:r>
                      <a:r>
                        <a:rPr lang="es-ES" sz="1400" b="0" i="0" u="none" strike="noStrike" dirty="0" smtClean="0">
                          <a:solidFill>
                            <a:srgbClr val="000000"/>
                          </a:solidFill>
                          <a:effectLst/>
                          <a:latin typeface="Calibri" panose="020F0502020204030204" pitchFamily="34" charset="0"/>
                        </a:rPr>
                        <a:t>otros </a:t>
                      </a:r>
                      <a:r>
                        <a:rPr lang="es-ES" sz="1400" b="0" i="0" u="none" strike="noStrike" dirty="0">
                          <a:solidFill>
                            <a:srgbClr val="000000"/>
                          </a:solidFill>
                          <a:effectLst/>
                          <a:latin typeface="Calibri" panose="020F0502020204030204" pitchFamily="34" charset="0"/>
                        </a:rPr>
                        <a:t>usos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Calibri" panose="020F0502020204030204" pitchFamily="34" charset="0"/>
                        </a:rPr>
                        <a:t>Cadmio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Calibri" panose="020F050202020403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6731">
                <a:tc vMerge="1">
                  <a:txBody>
                    <a:bodyPr/>
                    <a:lstStyle/>
                    <a:p>
                      <a:endParaRPr lang="es-MX"/>
                    </a:p>
                  </a:txBody>
                  <a:tcPr/>
                </a:tc>
                <a:tc>
                  <a:txBody>
                    <a:bodyPr/>
                    <a:lstStyle/>
                    <a:p>
                      <a:pPr algn="ctr" fontAlgn="b"/>
                      <a:r>
                        <a:rPr lang="es-MX" sz="1400" b="0" i="0" u="none" strike="noStrike">
                          <a:solidFill>
                            <a:srgbClr val="000000"/>
                          </a:solidFill>
                          <a:effectLst/>
                          <a:latin typeface="Calibri" panose="020F0502020204030204" pitchFamily="34" charset="0"/>
                        </a:rPr>
                        <a:t>Plomo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96671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0135" y="879693"/>
            <a:ext cx="10058400" cy="1450757"/>
          </a:xfrm>
        </p:spPr>
        <p:txBody>
          <a:bodyPr/>
          <a:lstStyle/>
          <a:p>
            <a:r>
              <a:rPr lang="es-MX" sz="4300" dirty="0">
                <a:latin typeface="Times New Roman" panose="02020603050405020304" pitchFamily="18" charset="0"/>
                <a:cs typeface="Times New Roman" panose="02020603050405020304" pitchFamily="18" charset="0"/>
              </a:rPr>
              <a:t>¿Qué hemos hecho?</a:t>
            </a:r>
            <a:r>
              <a:rPr lang="es-MX" b="1" dirty="0"/>
              <a:t/>
            </a:r>
            <a:br>
              <a:rPr lang="es-MX" b="1" dirty="0"/>
            </a:br>
            <a:endParaRPr lang="es-MX" dirty="0"/>
          </a:p>
        </p:txBody>
      </p:sp>
      <p:sp>
        <p:nvSpPr>
          <p:cNvPr id="5" name="Elipse 4"/>
          <p:cNvSpPr/>
          <p:nvPr/>
        </p:nvSpPr>
        <p:spPr>
          <a:xfrm>
            <a:off x="1743586" y="1818367"/>
            <a:ext cx="1362554" cy="400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400" dirty="0">
                <a:effectLst/>
                <a:ea typeface="Calibri" panose="020F0502020204030204" pitchFamily="34" charset="0"/>
                <a:cs typeface="Times New Roman" panose="02020603050405020304" pitchFamily="18" charset="0"/>
              </a:rPr>
              <a:t>Inicio</a:t>
            </a:r>
            <a:endParaRPr lang="es-MX" sz="1400" dirty="0">
              <a:effectLst/>
              <a:ea typeface="Calibri" panose="020F0502020204030204" pitchFamily="34" charset="0"/>
              <a:cs typeface="Times New Roman" panose="02020603050405020304" pitchFamily="18" charset="0"/>
            </a:endParaRPr>
          </a:p>
        </p:txBody>
      </p:sp>
      <p:sp>
        <p:nvSpPr>
          <p:cNvPr id="6" name="Rectángulo redondeado 5"/>
          <p:cNvSpPr/>
          <p:nvPr/>
        </p:nvSpPr>
        <p:spPr>
          <a:xfrm>
            <a:off x="4296401" y="3906208"/>
            <a:ext cx="2380365" cy="4667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Colocar muestra </a:t>
            </a:r>
            <a:r>
              <a:rPr lang="es-ES" sz="1200" dirty="0" smtClean="0">
                <a:solidFill>
                  <a:srgbClr val="000000"/>
                </a:solidFill>
                <a:effectLst/>
                <a:ea typeface="Calibri" panose="020F0502020204030204" pitchFamily="34" charset="0"/>
                <a:cs typeface="Times New Roman" panose="02020603050405020304" pitchFamily="18" charset="0"/>
              </a:rPr>
              <a:t>en </a:t>
            </a:r>
            <a:r>
              <a:rPr lang="es-ES" sz="1200" dirty="0">
                <a:solidFill>
                  <a:srgbClr val="000000"/>
                </a:solidFill>
                <a:effectLst/>
                <a:ea typeface="Calibri" panose="020F0502020204030204" pitchFamily="34" charset="0"/>
                <a:cs typeface="Times New Roman" panose="02020603050405020304" pitchFamily="18" charset="0"/>
              </a:rPr>
              <a:t>desecador y pesar </a:t>
            </a:r>
            <a:endParaRPr lang="es-MX" dirty="0">
              <a:effectLst/>
              <a:ea typeface="Calibri" panose="020F0502020204030204" pitchFamily="34" charset="0"/>
              <a:cs typeface="Times New Roman" panose="02020603050405020304" pitchFamily="18" charset="0"/>
            </a:endParaRPr>
          </a:p>
        </p:txBody>
      </p:sp>
      <p:sp>
        <p:nvSpPr>
          <p:cNvPr id="7" name="Rectángulo redondeado 6"/>
          <p:cNvSpPr/>
          <p:nvPr/>
        </p:nvSpPr>
        <p:spPr>
          <a:xfrm>
            <a:off x="1234681" y="2498770"/>
            <a:ext cx="2380365" cy="4667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Recolección muestra de sargazo en la playa</a:t>
            </a:r>
            <a:endParaRPr lang="es-MX" dirty="0">
              <a:effectLst/>
              <a:ea typeface="Calibri" panose="020F0502020204030204" pitchFamily="34" charset="0"/>
              <a:cs typeface="Times New Roman" panose="02020603050405020304" pitchFamily="18" charset="0"/>
            </a:endParaRPr>
          </a:p>
        </p:txBody>
      </p:sp>
      <p:sp>
        <p:nvSpPr>
          <p:cNvPr id="8" name="Rectángulo redondeado 7"/>
          <p:cNvSpPr/>
          <p:nvPr/>
        </p:nvSpPr>
        <p:spPr>
          <a:xfrm>
            <a:off x="1234681" y="3234735"/>
            <a:ext cx="2380365" cy="4667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Lavado con agua destilada</a:t>
            </a:r>
            <a:endParaRPr lang="es-MX" dirty="0">
              <a:effectLst/>
              <a:ea typeface="Calibri" panose="020F0502020204030204" pitchFamily="34" charset="0"/>
              <a:cs typeface="Times New Roman" panose="02020603050405020304" pitchFamily="18" charset="0"/>
            </a:endParaRPr>
          </a:p>
        </p:txBody>
      </p:sp>
      <p:sp>
        <p:nvSpPr>
          <p:cNvPr id="9" name="Rectángulo redondeado 8"/>
          <p:cNvSpPr/>
          <p:nvPr/>
        </p:nvSpPr>
        <p:spPr>
          <a:xfrm>
            <a:off x="1228966" y="4754607"/>
            <a:ext cx="2380365" cy="4667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Traslado a Querétaro</a:t>
            </a:r>
            <a:endParaRPr lang="es-MX" dirty="0">
              <a:effectLst/>
              <a:ea typeface="Calibri" panose="020F0502020204030204" pitchFamily="34" charset="0"/>
              <a:cs typeface="Times New Roman" panose="02020603050405020304" pitchFamily="18" charset="0"/>
            </a:endParaRPr>
          </a:p>
        </p:txBody>
      </p:sp>
      <p:sp>
        <p:nvSpPr>
          <p:cNvPr id="10" name="Rectángulo redondeado 9"/>
          <p:cNvSpPr/>
          <p:nvPr/>
        </p:nvSpPr>
        <p:spPr>
          <a:xfrm>
            <a:off x="1234681" y="4013245"/>
            <a:ext cx="2380365" cy="4667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Empaque en bolsa negra</a:t>
            </a:r>
            <a:endParaRPr lang="es-MX" dirty="0">
              <a:effectLst/>
              <a:ea typeface="Calibri" panose="020F0502020204030204" pitchFamily="34" charset="0"/>
              <a:cs typeface="Times New Roman" panose="02020603050405020304" pitchFamily="18" charset="0"/>
            </a:endParaRPr>
          </a:p>
        </p:txBody>
      </p:sp>
      <p:sp>
        <p:nvSpPr>
          <p:cNvPr id="11" name="Rectángulo redondeado 10"/>
          <p:cNvSpPr/>
          <p:nvPr/>
        </p:nvSpPr>
        <p:spPr>
          <a:xfrm>
            <a:off x="4295131" y="2560008"/>
            <a:ext cx="2380365" cy="3390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Pesado de Sargazo </a:t>
            </a:r>
            <a:endParaRPr lang="es-MX" dirty="0">
              <a:effectLst/>
              <a:ea typeface="Calibri" panose="020F0502020204030204" pitchFamily="34" charset="0"/>
              <a:cs typeface="Times New Roman" panose="02020603050405020304" pitchFamily="18" charset="0"/>
            </a:endParaRPr>
          </a:p>
        </p:txBody>
      </p:sp>
      <p:sp>
        <p:nvSpPr>
          <p:cNvPr id="12" name="Rectángulo redondeado 11"/>
          <p:cNvSpPr/>
          <p:nvPr/>
        </p:nvSpPr>
        <p:spPr>
          <a:xfrm>
            <a:off x="4296401" y="3152463"/>
            <a:ext cx="2380365" cy="4667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Secado de muestra en estufa </a:t>
            </a:r>
            <a:r>
              <a:rPr lang="es-ES" sz="1200" dirty="0" smtClean="0">
                <a:solidFill>
                  <a:srgbClr val="000000"/>
                </a:solidFill>
                <a:effectLst/>
                <a:ea typeface="Calibri" panose="020F0502020204030204" pitchFamily="34" charset="0"/>
                <a:cs typeface="Times New Roman" panose="02020603050405020304" pitchFamily="18" charset="0"/>
              </a:rPr>
              <a:t>a 105</a:t>
            </a:r>
            <a:r>
              <a:rPr lang="es-ES" sz="1200" dirty="0">
                <a:solidFill>
                  <a:srgbClr val="000000"/>
                </a:solidFill>
                <a:effectLst/>
                <a:ea typeface="Calibri" panose="020F0502020204030204" pitchFamily="34" charset="0"/>
                <a:cs typeface="Calibri" panose="020F0502020204030204" pitchFamily="34" charset="0"/>
              </a:rPr>
              <a:t>°</a:t>
            </a:r>
            <a:r>
              <a:rPr lang="es-ES" sz="1200" dirty="0">
                <a:solidFill>
                  <a:srgbClr val="000000"/>
                </a:solidFill>
                <a:effectLst/>
                <a:ea typeface="Calibri" panose="020F0502020204030204" pitchFamily="34" charset="0"/>
                <a:cs typeface="Times New Roman" panose="02020603050405020304" pitchFamily="18" charset="0"/>
              </a:rPr>
              <a:t> C por 24h</a:t>
            </a:r>
            <a:endParaRPr lang="es-MX" dirty="0">
              <a:effectLst/>
              <a:ea typeface="Calibri" panose="020F0502020204030204" pitchFamily="34" charset="0"/>
              <a:cs typeface="Times New Roman" panose="02020603050405020304" pitchFamily="18" charset="0"/>
            </a:endParaRPr>
          </a:p>
        </p:txBody>
      </p:sp>
      <p:sp>
        <p:nvSpPr>
          <p:cNvPr id="13" name="Rectángulo redondeado 12"/>
          <p:cNvSpPr/>
          <p:nvPr/>
        </p:nvSpPr>
        <p:spPr>
          <a:xfrm>
            <a:off x="1240396" y="5509305"/>
            <a:ext cx="2380365" cy="4667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Almacenado en refrigerados a </a:t>
            </a:r>
            <a:r>
              <a:rPr lang="es-ES" sz="1200" dirty="0" smtClean="0">
                <a:solidFill>
                  <a:srgbClr val="000000"/>
                </a:solidFill>
                <a:effectLst/>
                <a:ea typeface="Calibri" panose="020F0502020204030204" pitchFamily="34" charset="0"/>
                <a:cs typeface="Times New Roman" panose="02020603050405020304" pitchFamily="18" charset="0"/>
              </a:rPr>
              <a:t>2° </a:t>
            </a:r>
            <a:r>
              <a:rPr lang="es-ES" sz="1200" dirty="0">
                <a:solidFill>
                  <a:srgbClr val="000000"/>
                </a:solidFill>
                <a:effectLst/>
                <a:ea typeface="Calibri" panose="020F0502020204030204" pitchFamily="34" charset="0"/>
                <a:cs typeface="Times New Roman" panose="02020603050405020304" pitchFamily="18" charset="0"/>
              </a:rPr>
              <a:t>C </a:t>
            </a:r>
            <a:endParaRPr lang="es-MX" dirty="0">
              <a:effectLst/>
              <a:ea typeface="Calibri" panose="020F0502020204030204" pitchFamily="34" charset="0"/>
              <a:cs typeface="Times New Roman" panose="02020603050405020304" pitchFamily="18" charset="0"/>
            </a:endParaRPr>
          </a:p>
        </p:txBody>
      </p:sp>
      <p:sp>
        <p:nvSpPr>
          <p:cNvPr id="14" name="Rectángulo redondeado 13"/>
          <p:cNvSpPr/>
          <p:nvPr/>
        </p:nvSpPr>
        <p:spPr>
          <a:xfrm>
            <a:off x="4296401" y="4676463"/>
            <a:ext cx="2380365" cy="4489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Molienda de muestra en molino IRF3 057-2YC41</a:t>
            </a:r>
            <a:endParaRPr lang="es-MX" dirty="0">
              <a:effectLst/>
              <a:ea typeface="Calibri" panose="020F0502020204030204" pitchFamily="34" charset="0"/>
              <a:cs typeface="Times New Roman" panose="02020603050405020304" pitchFamily="18" charset="0"/>
            </a:endParaRPr>
          </a:p>
        </p:txBody>
      </p:sp>
      <p:sp>
        <p:nvSpPr>
          <p:cNvPr id="15" name="Rectángulo redondeado 14"/>
          <p:cNvSpPr/>
          <p:nvPr/>
        </p:nvSpPr>
        <p:spPr>
          <a:xfrm>
            <a:off x="4296401" y="5371788"/>
            <a:ext cx="2380365" cy="5810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Primera prueba de digestión, 2 vasos con  0.5 g cada uno</a:t>
            </a:r>
            <a:endParaRPr lang="es-MX" dirty="0">
              <a:effectLst/>
              <a:ea typeface="Calibri" panose="020F0502020204030204" pitchFamily="34" charset="0"/>
              <a:cs typeface="Times New Roman" panose="02020603050405020304" pitchFamily="18" charset="0"/>
            </a:endParaRPr>
          </a:p>
        </p:txBody>
      </p:sp>
      <p:sp>
        <p:nvSpPr>
          <p:cNvPr id="16" name="Rectángulo redondeado 15"/>
          <p:cNvSpPr/>
          <p:nvPr/>
        </p:nvSpPr>
        <p:spPr>
          <a:xfrm>
            <a:off x="7536368" y="3519850"/>
            <a:ext cx="2380365" cy="7632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Colocar cada vaso en parrilla caliente, precalentada a 150</a:t>
            </a:r>
            <a:r>
              <a:rPr lang="es-ES" sz="1200" dirty="0">
                <a:solidFill>
                  <a:srgbClr val="000000"/>
                </a:solidFill>
                <a:effectLst/>
                <a:ea typeface="Calibri" panose="020F0502020204030204" pitchFamily="34" charset="0"/>
                <a:cs typeface="Calibri" panose="020F0502020204030204" pitchFamily="34" charset="0"/>
              </a:rPr>
              <a:t>°</a:t>
            </a:r>
            <a:r>
              <a:rPr lang="es-ES" sz="1200" dirty="0">
                <a:solidFill>
                  <a:srgbClr val="000000"/>
                </a:solidFill>
                <a:effectLst/>
                <a:ea typeface="Calibri" panose="020F0502020204030204" pitchFamily="34" charset="0"/>
                <a:cs typeface="Times New Roman" panose="02020603050405020304" pitchFamily="18" charset="0"/>
              </a:rPr>
              <a:t> C con chícharo agitador</a:t>
            </a:r>
            <a:endParaRPr lang="es-MX" dirty="0">
              <a:effectLst/>
              <a:ea typeface="Calibri" panose="020F0502020204030204" pitchFamily="34" charset="0"/>
              <a:cs typeface="Times New Roman" panose="02020603050405020304" pitchFamily="18" charset="0"/>
            </a:endParaRPr>
          </a:p>
        </p:txBody>
      </p:sp>
      <p:sp>
        <p:nvSpPr>
          <p:cNvPr id="17" name="Rectángulo redondeado 16"/>
          <p:cNvSpPr/>
          <p:nvPr/>
        </p:nvSpPr>
        <p:spPr>
          <a:xfrm>
            <a:off x="7536368" y="2416220"/>
            <a:ext cx="2380365"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200" dirty="0">
                <a:solidFill>
                  <a:srgbClr val="000000"/>
                </a:solidFill>
                <a:effectLst/>
                <a:ea typeface="Calibri" panose="020F0502020204030204" pitchFamily="34" charset="0"/>
                <a:cs typeface="Times New Roman" panose="02020603050405020304" pitchFamily="18" charset="0"/>
              </a:rPr>
              <a:t>Agregar 5 ml de HNO3 al 66.5 % a cada vaso y poner vidrio de reloj como tapa</a:t>
            </a:r>
            <a:endParaRPr lang="es-MX" sz="1600" dirty="0">
              <a:effectLst/>
              <a:ea typeface="Calibri" panose="020F0502020204030204" pitchFamily="34" charset="0"/>
              <a:cs typeface="Times New Roman" panose="02020603050405020304" pitchFamily="18" charset="0"/>
            </a:endParaRPr>
          </a:p>
        </p:txBody>
      </p:sp>
      <p:sp>
        <p:nvSpPr>
          <p:cNvPr id="18" name="Rectángulo redondeado 17"/>
          <p:cNvSpPr/>
          <p:nvPr/>
        </p:nvSpPr>
        <p:spPr>
          <a:xfrm>
            <a:off x="7537003" y="4569505"/>
            <a:ext cx="2380365" cy="6356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Colocar 2 ml más de </a:t>
            </a:r>
            <a:r>
              <a:rPr lang="es-MX" sz="1200" dirty="0" smtClean="0">
                <a:solidFill>
                  <a:srgbClr val="000000"/>
                </a:solidFill>
                <a:effectLst/>
                <a:ea typeface="Calibri" panose="020F0502020204030204" pitchFamily="34" charset="0"/>
                <a:cs typeface="Times New Roman" panose="02020603050405020304" pitchFamily="18" charset="0"/>
              </a:rPr>
              <a:t>HNO3 a </a:t>
            </a:r>
            <a:r>
              <a:rPr lang="es-MX" sz="1200" dirty="0">
                <a:solidFill>
                  <a:srgbClr val="000000"/>
                </a:solidFill>
                <a:effectLst/>
                <a:ea typeface="Calibri" panose="020F0502020204030204" pitchFamily="34" charset="0"/>
                <a:cs typeface="Times New Roman" panose="02020603050405020304" pitchFamily="18" charset="0"/>
              </a:rPr>
              <a:t>cada vaso  cada hora por 3h</a:t>
            </a:r>
            <a:endParaRPr lang="es-MX" sz="1200" dirty="0">
              <a:effectLst/>
              <a:ea typeface="Calibri" panose="020F0502020204030204" pitchFamily="34" charset="0"/>
              <a:cs typeface="Times New Roman" panose="02020603050405020304" pitchFamily="18" charset="0"/>
            </a:endParaRPr>
          </a:p>
        </p:txBody>
      </p:sp>
      <p:sp>
        <p:nvSpPr>
          <p:cNvPr id="19" name="Rectángulo redondeado 18"/>
          <p:cNvSpPr/>
          <p:nvPr/>
        </p:nvSpPr>
        <p:spPr>
          <a:xfrm>
            <a:off x="7547798" y="5477555"/>
            <a:ext cx="2380365" cy="4667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200" dirty="0">
                <a:solidFill>
                  <a:srgbClr val="000000"/>
                </a:solidFill>
                <a:effectLst/>
                <a:ea typeface="Calibri" panose="020F0502020204030204" pitchFamily="34" charset="0"/>
                <a:cs typeface="Times New Roman" panose="02020603050405020304" pitchFamily="18" charset="0"/>
              </a:rPr>
              <a:t>Retirar de la campana y dejar reposar por 1h </a:t>
            </a:r>
            <a:endParaRPr lang="es-MX" dirty="0">
              <a:effectLst/>
              <a:ea typeface="Calibri" panose="020F0502020204030204" pitchFamily="34" charset="0"/>
              <a:cs typeface="Times New Roman" panose="02020603050405020304" pitchFamily="18" charset="0"/>
            </a:endParaRPr>
          </a:p>
        </p:txBody>
      </p:sp>
      <p:sp>
        <p:nvSpPr>
          <p:cNvPr id="20" name="Elipse 19"/>
          <p:cNvSpPr/>
          <p:nvPr/>
        </p:nvSpPr>
        <p:spPr>
          <a:xfrm>
            <a:off x="8041830" y="6244501"/>
            <a:ext cx="1362554" cy="400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400" dirty="0">
                <a:effectLst/>
                <a:ea typeface="Calibri" panose="020F0502020204030204" pitchFamily="34" charset="0"/>
                <a:cs typeface="Times New Roman" panose="02020603050405020304" pitchFamily="18" charset="0"/>
              </a:rPr>
              <a:t>Fin</a:t>
            </a:r>
            <a:endParaRPr lang="es-MX" sz="1400" dirty="0">
              <a:effectLst/>
              <a:ea typeface="Calibri" panose="020F0502020204030204" pitchFamily="34" charset="0"/>
              <a:cs typeface="Times New Roman" panose="02020603050405020304" pitchFamily="18" charset="0"/>
            </a:endParaRPr>
          </a:p>
        </p:txBody>
      </p:sp>
      <p:cxnSp>
        <p:nvCxnSpPr>
          <p:cNvPr id="21" name="Conector angular 20"/>
          <p:cNvCxnSpPr>
            <a:stCxn id="13" idx="3"/>
            <a:endCxn id="11" idx="1"/>
          </p:cNvCxnSpPr>
          <p:nvPr/>
        </p:nvCxnSpPr>
        <p:spPr>
          <a:xfrm flipV="1">
            <a:off x="3620761" y="2729553"/>
            <a:ext cx="674370" cy="3013115"/>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ector angular 21"/>
          <p:cNvCxnSpPr>
            <a:stCxn id="15" idx="3"/>
            <a:endCxn id="17" idx="1"/>
          </p:cNvCxnSpPr>
          <p:nvPr/>
        </p:nvCxnSpPr>
        <p:spPr>
          <a:xfrm flipV="1">
            <a:off x="6676766" y="2835320"/>
            <a:ext cx="859602" cy="2826981"/>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23" name="Conector recto de flecha 22"/>
          <p:cNvCxnSpPr/>
          <p:nvPr/>
        </p:nvCxnSpPr>
        <p:spPr>
          <a:xfrm>
            <a:off x="2424863" y="2241595"/>
            <a:ext cx="0" cy="257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Conector recto de flecha 23"/>
          <p:cNvCxnSpPr/>
          <p:nvPr/>
        </p:nvCxnSpPr>
        <p:spPr>
          <a:xfrm>
            <a:off x="2409703" y="3701460"/>
            <a:ext cx="0" cy="257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Conector recto de flecha 24"/>
          <p:cNvCxnSpPr/>
          <p:nvPr/>
        </p:nvCxnSpPr>
        <p:spPr>
          <a:xfrm>
            <a:off x="2424863" y="4522515"/>
            <a:ext cx="0" cy="257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Conector recto de flecha 25"/>
          <p:cNvCxnSpPr/>
          <p:nvPr/>
        </p:nvCxnSpPr>
        <p:spPr>
          <a:xfrm>
            <a:off x="2424863" y="5243200"/>
            <a:ext cx="0" cy="257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Conector recto de flecha 26"/>
          <p:cNvCxnSpPr/>
          <p:nvPr/>
        </p:nvCxnSpPr>
        <p:spPr>
          <a:xfrm>
            <a:off x="5511965" y="5114613"/>
            <a:ext cx="0" cy="257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Conector recto de flecha 27"/>
          <p:cNvCxnSpPr/>
          <p:nvPr/>
        </p:nvCxnSpPr>
        <p:spPr>
          <a:xfrm>
            <a:off x="5524844" y="4440917"/>
            <a:ext cx="0" cy="257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Conector recto de flecha 28"/>
          <p:cNvCxnSpPr/>
          <p:nvPr/>
        </p:nvCxnSpPr>
        <p:spPr>
          <a:xfrm>
            <a:off x="5485313" y="3644310"/>
            <a:ext cx="0" cy="257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Conector recto de flecha 29"/>
          <p:cNvCxnSpPr/>
          <p:nvPr/>
        </p:nvCxnSpPr>
        <p:spPr>
          <a:xfrm>
            <a:off x="5485313" y="2899098"/>
            <a:ext cx="0" cy="257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Conector recto de flecha 30"/>
          <p:cNvCxnSpPr/>
          <p:nvPr/>
        </p:nvCxnSpPr>
        <p:spPr>
          <a:xfrm>
            <a:off x="8737980" y="5962695"/>
            <a:ext cx="0" cy="257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Conector recto de flecha 31"/>
          <p:cNvCxnSpPr/>
          <p:nvPr/>
        </p:nvCxnSpPr>
        <p:spPr>
          <a:xfrm>
            <a:off x="8723107" y="5205140"/>
            <a:ext cx="0" cy="257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Conector recto de flecha 32"/>
          <p:cNvCxnSpPr/>
          <p:nvPr/>
        </p:nvCxnSpPr>
        <p:spPr>
          <a:xfrm>
            <a:off x="8723107" y="4318013"/>
            <a:ext cx="0" cy="257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Conector recto de flecha 33"/>
          <p:cNvCxnSpPr/>
          <p:nvPr/>
        </p:nvCxnSpPr>
        <p:spPr>
          <a:xfrm>
            <a:off x="8737980" y="3262675"/>
            <a:ext cx="0" cy="257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Conector recto de flecha 34"/>
          <p:cNvCxnSpPr/>
          <p:nvPr/>
        </p:nvCxnSpPr>
        <p:spPr>
          <a:xfrm>
            <a:off x="2409703" y="2965495"/>
            <a:ext cx="0" cy="257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6" name="Rectangle 3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300" b="0" i="0" u="none" strike="noStrike" cap="none" normalizeH="0" baseline="0"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37" name="Rectangle 3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anose="020B0604020202020204" pitchFamily="34" charset="0"/>
              </a:rPr>
              <a:t/>
            </a:r>
            <a:br>
              <a:rPr kumimoji="0" lang="es-MX" sz="1800" b="0" i="0" u="none" strike="noStrike" cap="none" normalizeH="0" baseline="0" smtClean="0">
                <a:ln>
                  <a:noFill/>
                </a:ln>
                <a:solidFill>
                  <a:schemeClr val="tx1"/>
                </a:solidFill>
                <a:effectLst/>
                <a:latin typeface="Arial" panose="020B0604020202020204" pitchFamily="34" charset="0"/>
              </a:rPr>
            </a:br>
            <a:endParaRPr kumimoji="0" 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38" name="Rectangle 36"/>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39" name="Rectangle 3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40" name="Rectangle 40"/>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anose="020B0604020202020204" pitchFamily="34" charset="0"/>
              </a:rPr>
              <a:t/>
            </a:r>
            <a:br>
              <a:rPr kumimoji="0" lang="es-MX" sz="1800" b="0" i="0" u="none" strike="noStrike" cap="none" normalizeH="0" baseline="0" smtClean="0">
                <a:ln>
                  <a:noFill/>
                </a:ln>
                <a:solidFill>
                  <a:schemeClr val="tx1"/>
                </a:solidFill>
                <a:effectLst/>
                <a:latin typeface="Arial" panose="020B0604020202020204" pitchFamily="34" charset="0"/>
              </a:rPr>
            </a:br>
            <a:endParaRPr kumimoji="0" 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41" name="Rectangle 4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42" name="Rectangle 4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43" name="Rectangle 4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anose="020B0604020202020204" pitchFamily="34" charset="0"/>
              </a:rPr>
              <a:t/>
            </a:r>
            <a:br>
              <a:rPr kumimoji="0" lang="es-MX" sz="1800" b="0" i="0" u="none" strike="noStrike" cap="none" normalizeH="0" baseline="0" smtClean="0">
                <a:ln>
                  <a:noFill/>
                </a:ln>
                <a:solidFill>
                  <a:schemeClr val="tx1"/>
                </a:solidFill>
                <a:effectLst/>
                <a:latin typeface="Arial" panose="020B0604020202020204" pitchFamily="34" charset="0"/>
              </a:rPr>
            </a:br>
            <a:endParaRPr kumimoji="0" 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44" name="Rectangle 4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45" name="Rectangle 5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46" name="Rectangle 52"/>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anose="020B0604020202020204" pitchFamily="34" charset="0"/>
              </a:rPr>
              <a:t/>
            </a:r>
            <a:br>
              <a:rPr kumimoji="0" lang="es-MX" sz="1800" b="0" i="0" u="none" strike="noStrike" cap="none" normalizeH="0" baseline="0" smtClean="0">
                <a:ln>
                  <a:noFill/>
                </a:ln>
                <a:solidFill>
                  <a:schemeClr val="tx1"/>
                </a:solidFill>
                <a:effectLst/>
                <a:latin typeface="Arial" panose="020B0604020202020204" pitchFamily="34" charset="0"/>
              </a:rPr>
            </a:br>
            <a:endParaRPr kumimoji="0" 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47" name="Rectangle 5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anose="020B0604020202020204" pitchFamily="34" charset="0"/>
              </a:rPr>
              <a:t/>
            </a:r>
            <a:br>
              <a:rPr kumimoji="0" lang="es-MX" sz="1800" b="0" i="0" u="none" strike="noStrike" cap="none" normalizeH="0" baseline="0" smtClean="0">
                <a:ln>
                  <a:noFill/>
                </a:ln>
                <a:solidFill>
                  <a:schemeClr val="tx1"/>
                </a:solidFill>
                <a:effectLst/>
                <a:latin typeface="Arial" panose="020B0604020202020204" pitchFamily="34" charset="0"/>
              </a:rPr>
            </a:br>
            <a:endParaRPr kumimoji="0" 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48" name="Rectangle 5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7606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300" dirty="0">
                <a:latin typeface="Times New Roman" panose="02020603050405020304" pitchFamily="18" charset="0"/>
                <a:cs typeface="Times New Roman" panose="02020603050405020304" pitchFamily="18" charset="0"/>
              </a:rPr>
              <a:t>Actividades </a:t>
            </a:r>
            <a:r>
              <a:rPr lang="es-MX" sz="4300" dirty="0" smtClean="0">
                <a:latin typeface="Times New Roman" panose="02020603050405020304" pitchFamily="18" charset="0"/>
                <a:cs typeface="Times New Roman" panose="02020603050405020304" pitchFamily="18" charset="0"/>
              </a:rPr>
              <a:t>adicionales</a:t>
            </a:r>
            <a:endParaRPr lang="es-MX" sz="43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205368" y="1949218"/>
            <a:ext cx="8596668" cy="4349722"/>
          </a:xfrm>
        </p:spPr>
        <p:txBody>
          <a:bodyPr/>
          <a:lstStyle/>
          <a:p>
            <a:r>
              <a:rPr lang="es-MX" dirty="0">
                <a:latin typeface="Times New Roman" panose="02020603050405020304" pitchFamily="18" charset="0"/>
                <a:cs typeface="Times New Roman" panose="02020603050405020304" pitchFamily="18" charset="0"/>
              </a:rPr>
              <a:t>Curso de Inducción al laboratorio</a:t>
            </a:r>
          </a:p>
          <a:p>
            <a:r>
              <a:rPr lang="es-MX" sz="1900" dirty="0"/>
              <a:t>Se realizó un curso de inducción en el laboratorio de química previo a comenzar el proyecto en dónde nos dieron una inducción sobre los equipos que tiene la universidad así como el modo de uso de aquellos que utilizaremos en el proyecto como: la estufa, balanzas, pipetas automáticas y el purificador de agua. También realizamos una evaluación verbal sobre los conocimientos básicos de laboratorio y la seguridad del mismo.</a:t>
            </a:r>
          </a:p>
          <a:p>
            <a:r>
              <a:rPr lang="es-MX" dirty="0">
                <a:latin typeface="Times New Roman" panose="02020603050405020304" pitchFamily="18" charset="0"/>
                <a:cs typeface="Times New Roman" panose="02020603050405020304" pitchFamily="18" charset="0"/>
              </a:rPr>
              <a:t>Inducción a Espectrómetro de Absorción Atómica</a:t>
            </a:r>
          </a:p>
          <a:p>
            <a:r>
              <a:rPr lang="es-MX" sz="1900" dirty="0"/>
              <a:t>En esta visita de inducción revisamos los cuidados y el manejo básico del equipo así como los lineamientos para encenderlo y la sugerencia d medición que indica a cada elemento para su uso previo.</a:t>
            </a:r>
          </a:p>
          <a:p>
            <a:pPr marL="0" indent="0">
              <a:buNone/>
            </a:pPr>
            <a:endParaRPr lang="es-MX" dirty="0"/>
          </a:p>
        </p:txBody>
      </p:sp>
    </p:spTree>
    <p:extLst>
      <p:ext uri="{BB962C8B-B14F-4D97-AF65-F5344CB8AC3E}">
        <p14:creationId xmlns:p14="http://schemas.microsoft.com/office/powerpoint/2010/main" val="3037029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442434" y="373175"/>
            <a:ext cx="9341812" cy="5808663"/>
          </a:xfrm>
        </p:spPr>
        <p:txBody>
          <a:bodyPr numCol="2">
            <a:normAutofit fontScale="62500" lnSpcReduction="20000"/>
          </a:bodyPr>
          <a:lstStyle/>
          <a:p>
            <a:r>
              <a:rPr lang="es-MX" sz="3400" dirty="0">
                <a:latin typeface="Times New Roman" panose="02020603050405020304" pitchFamily="18" charset="0"/>
                <a:cs typeface="Times New Roman" panose="02020603050405020304" pitchFamily="18" charset="0"/>
              </a:rPr>
              <a:t>Seminario: Los 6 elementos esenciales de las Buenas practicas del </a:t>
            </a:r>
            <a:r>
              <a:rPr lang="es-MX" sz="3400" dirty="0" smtClean="0">
                <a:latin typeface="Times New Roman" panose="02020603050405020304" pitchFamily="18" charset="0"/>
                <a:cs typeface="Times New Roman" panose="02020603050405020304" pitchFamily="18" charset="0"/>
              </a:rPr>
              <a:t>laboratorio</a:t>
            </a:r>
          </a:p>
          <a:p>
            <a:pPr marL="0" indent="0">
              <a:lnSpc>
                <a:spcPct val="107000"/>
              </a:lnSpc>
              <a:spcAft>
                <a:spcPts val="800"/>
              </a:spcAft>
              <a:buNone/>
            </a:pPr>
            <a:r>
              <a:rPr lang="es-MX" sz="2400" dirty="0">
                <a:latin typeface="Calibri" panose="020F0502020204030204" pitchFamily="34" charset="0"/>
                <a:ea typeface="Calibri" panose="020F0502020204030204" pitchFamily="34" charset="0"/>
                <a:cs typeface="Times New Roman" panose="02020603050405020304" pitchFamily="18" charset="0"/>
              </a:rPr>
              <a:t>1978 </a:t>
            </a:r>
            <a:r>
              <a:rPr lang="es-MX" sz="2400" dirty="0" err="1">
                <a:latin typeface="Calibri" panose="020F0502020204030204" pitchFamily="34" charset="0"/>
                <a:ea typeface="Calibri" panose="020F0502020204030204" pitchFamily="34" charset="0"/>
                <a:cs typeface="Times New Roman" panose="02020603050405020304" pitchFamily="18" charset="0"/>
              </a:rPr>
              <a:t>Food</a:t>
            </a:r>
            <a:r>
              <a:rPr lang="es-MX" sz="2400" dirty="0">
                <a:latin typeface="Calibri" panose="020F0502020204030204" pitchFamily="34" charset="0"/>
                <a:ea typeface="Calibri" panose="020F0502020204030204" pitchFamily="34" charset="0"/>
                <a:cs typeface="Times New Roman" panose="02020603050405020304" pitchFamily="18" charset="0"/>
              </a:rPr>
              <a:t> and </a:t>
            </a:r>
            <a:r>
              <a:rPr lang="es-MX" sz="2400" dirty="0" err="1">
                <a:latin typeface="Calibri" panose="020F0502020204030204" pitchFamily="34" charset="0"/>
                <a:ea typeface="Calibri" panose="020F0502020204030204" pitchFamily="34" charset="0"/>
                <a:cs typeface="Times New Roman" panose="02020603050405020304" pitchFamily="18" charset="0"/>
              </a:rPr>
              <a:t>Drug</a:t>
            </a:r>
            <a:r>
              <a:rPr lang="es-MX" sz="2400" dirty="0">
                <a:latin typeface="Calibri" panose="020F0502020204030204" pitchFamily="34" charset="0"/>
                <a:ea typeface="Calibri" panose="020F0502020204030204" pitchFamily="34" charset="0"/>
                <a:cs typeface="Times New Roman" panose="02020603050405020304" pitchFamily="18" charset="0"/>
              </a:rPr>
              <a:t> </a:t>
            </a:r>
            <a:r>
              <a:rPr lang="es-MX" sz="2400" dirty="0" err="1">
                <a:latin typeface="Calibri" panose="020F0502020204030204" pitchFamily="34" charset="0"/>
                <a:ea typeface="Calibri" panose="020F0502020204030204" pitchFamily="34" charset="0"/>
                <a:cs typeface="Times New Roman" panose="02020603050405020304" pitchFamily="18" charset="0"/>
              </a:rPr>
              <a:t>Administration</a:t>
            </a:r>
            <a:r>
              <a:rPr lang="es-MX" sz="2400" dirty="0">
                <a:latin typeface="Calibri" panose="020F0502020204030204" pitchFamily="34" charset="0"/>
                <a:ea typeface="Calibri" panose="020F0502020204030204" pitchFamily="34" charset="0"/>
                <a:cs typeface="Times New Roman" panose="02020603050405020304" pitchFamily="18" charset="0"/>
              </a:rPr>
              <a:t>  (FDA) promulgo las regulaciones sobre las Buenas Practicas Del Laboratorio (BLP).</a:t>
            </a:r>
          </a:p>
          <a:p>
            <a:pPr lvl="0">
              <a:lnSpc>
                <a:spcPct val="107000"/>
              </a:lnSpc>
              <a:buFont typeface="Symbol" panose="05050102010706020507" pitchFamily="18" charset="2"/>
              <a:buChar char=""/>
            </a:pPr>
            <a:r>
              <a:rPr lang="es-MX" sz="2400" dirty="0">
                <a:latin typeface="Calibri" panose="020F0502020204030204" pitchFamily="34" charset="0"/>
                <a:ea typeface="Calibri" panose="020F0502020204030204" pitchFamily="34" charset="0"/>
                <a:cs typeface="Times New Roman" panose="02020603050405020304" pitchFamily="18" charset="0"/>
              </a:rPr>
              <a:t>Campos de aplicación de la BLP:</a:t>
            </a:r>
          </a:p>
          <a:p>
            <a:pPr lvl="1">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Farmacéutica</a:t>
            </a:r>
          </a:p>
          <a:p>
            <a:pPr lvl="1">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Cosmética </a:t>
            </a:r>
          </a:p>
          <a:p>
            <a:pPr lvl="1">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Medicamentos veterinarios</a:t>
            </a:r>
          </a:p>
          <a:p>
            <a:pPr lvl="1">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Aditivos para la alimentación humana y animal etc.</a:t>
            </a:r>
          </a:p>
          <a:p>
            <a:pPr lvl="0">
              <a:lnSpc>
                <a:spcPct val="107000"/>
              </a:lnSpc>
              <a:buFont typeface="Symbol" panose="05050102010706020507" pitchFamily="18" charset="2"/>
              <a:buChar char=""/>
            </a:pPr>
            <a:r>
              <a:rPr lang="es-MX" sz="2400" dirty="0">
                <a:latin typeface="Calibri" panose="020F0502020204030204" pitchFamily="34" charset="0"/>
                <a:ea typeface="Calibri" panose="020F0502020204030204" pitchFamily="34" charset="0"/>
                <a:cs typeface="Times New Roman" panose="02020603050405020304" pitchFamily="18" charset="0"/>
              </a:rPr>
              <a:t>Áreas de Competencia de BLP:</a:t>
            </a:r>
          </a:p>
          <a:p>
            <a:pPr lvl="1">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 Toxicidad</a:t>
            </a:r>
          </a:p>
          <a:p>
            <a:pPr lvl="1">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Fisicoquímico </a:t>
            </a:r>
          </a:p>
          <a:p>
            <a:pPr lvl="1">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Estudio de ecosistema</a:t>
            </a:r>
          </a:p>
          <a:p>
            <a:pPr lvl="1">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Muta génicos</a:t>
            </a:r>
          </a:p>
          <a:p>
            <a:pPr lvl="1">
              <a:lnSpc>
                <a:spcPct val="107000"/>
              </a:lnSpc>
              <a:buFont typeface="Courier New" panose="02070309020205020404" pitchFamily="49" charset="0"/>
              <a:buChar char="o"/>
            </a:pPr>
            <a:r>
              <a:rPr lang="es-MX" sz="2400" dirty="0" err="1">
                <a:latin typeface="Calibri" panose="020F0502020204030204" pitchFamily="34" charset="0"/>
                <a:ea typeface="Calibri" panose="020F0502020204030204" pitchFamily="34" charset="0"/>
                <a:cs typeface="Times New Roman" panose="02020603050405020304" pitchFamily="18" charset="0"/>
              </a:rPr>
              <a:t>Bio</a:t>
            </a:r>
            <a:r>
              <a:rPr lang="es-MX" sz="2400" dirty="0">
                <a:latin typeface="Calibri" panose="020F0502020204030204" pitchFamily="34" charset="0"/>
                <a:ea typeface="Calibri" panose="020F0502020204030204" pitchFamily="34" charset="0"/>
                <a:cs typeface="Times New Roman" panose="02020603050405020304" pitchFamily="18" charset="0"/>
              </a:rPr>
              <a:t> acumulación</a:t>
            </a:r>
          </a:p>
          <a:p>
            <a:pPr lvl="1">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Estudio de residuos</a:t>
            </a:r>
          </a:p>
          <a:p>
            <a:pPr lvl="0">
              <a:lnSpc>
                <a:spcPct val="107000"/>
              </a:lnSpc>
              <a:buFont typeface="Symbol" panose="05050102010706020507" pitchFamily="18" charset="2"/>
              <a:buChar char=""/>
            </a:pPr>
            <a:r>
              <a:rPr lang="es-MX" sz="2400" dirty="0">
                <a:latin typeface="Calibri" panose="020F0502020204030204" pitchFamily="34" charset="0"/>
                <a:ea typeface="Calibri" panose="020F0502020204030204" pitchFamily="34" charset="0"/>
                <a:cs typeface="Times New Roman" panose="02020603050405020304" pitchFamily="18" charset="0"/>
              </a:rPr>
              <a:t>Beneficios de las BLP</a:t>
            </a:r>
          </a:p>
          <a:p>
            <a:pPr lvl="1">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Aseguran protección a la salud</a:t>
            </a:r>
          </a:p>
          <a:p>
            <a:pPr lvl="1">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Reconocimiento nacional</a:t>
            </a:r>
          </a:p>
          <a:p>
            <a:pPr lvl="1">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Disminuye desperdicio de residuos</a:t>
            </a:r>
          </a:p>
          <a:p>
            <a:pPr lvl="1">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Aseguran compatibilidad y calidad en los resultados</a:t>
            </a:r>
          </a:p>
          <a:p>
            <a:pPr lvl="1">
              <a:lnSpc>
                <a:spcPct val="107000"/>
              </a:lnSpc>
              <a:spcAft>
                <a:spcPts val="800"/>
              </a:spcAft>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Aseguran reconstrucción de los datos</a:t>
            </a:r>
          </a:p>
          <a:p>
            <a:pPr marL="0" indent="0">
              <a:lnSpc>
                <a:spcPct val="107000"/>
              </a:lnSpc>
              <a:spcAft>
                <a:spcPts val="800"/>
              </a:spcAft>
              <a:buNone/>
            </a:pPr>
            <a:r>
              <a:rPr lang="es-MX" sz="2400" dirty="0">
                <a:latin typeface="Calibri" panose="020F0502020204030204" pitchFamily="34" charset="0"/>
                <a:ea typeface="Calibri" panose="020F0502020204030204" pitchFamily="34" charset="0"/>
                <a:cs typeface="Times New Roman" panose="02020603050405020304" pitchFamily="18" charset="0"/>
              </a:rPr>
              <a:t>Elementos esenciales de las BLP</a:t>
            </a:r>
          </a:p>
          <a:p>
            <a:pPr marL="0" lvl="0" indent="0">
              <a:lnSpc>
                <a:spcPct val="107000"/>
              </a:lnSpc>
              <a:buNone/>
            </a:pPr>
            <a:r>
              <a:rPr lang="es-MX" sz="2400" dirty="0" smtClean="0">
                <a:latin typeface="Calibri" panose="020F0502020204030204" pitchFamily="34" charset="0"/>
                <a:ea typeface="Calibri" panose="020F0502020204030204" pitchFamily="34" charset="0"/>
                <a:cs typeface="Times New Roman" panose="02020603050405020304" pitchFamily="18" charset="0"/>
              </a:rPr>
              <a:t>1     Organización </a:t>
            </a:r>
            <a:r>
              <a:rPr lang="es-MX" sz="2400" dirty="0">
                <a:latin typeface="Calibri" panose="020F0502020204030204" pitchFamily="34" charset="0"/>
                <a:ea typeface="Calibri" panose="020F0502020204030204" pitchFamily="34" charset="0"/>
                <a:cs typeface="Times New Roman" panose="02020603050405020304" pitchFamily="18" charset="0"/>
              </a:rPr>
              <a:t>e instalaciones.</a:t>
            </a:r>
          </a:p>
          <a:p>
            <a:pPr marL="114300" indent="0">
              <a:lnSpc>
                <a:spcPct val="107000"/>
              </a:lnSpc>
              <a:buNone/>
            </a:pPr>
            <a:r>
              <a:rPr lang="es-MX" sz="2400" dirty="0">
                <a:latin typeface="Calibri" panose="020F0502020204030204" pitchFamily="34" charset="0"/>
                <a:ea typeface="Calibri" panose="020F0502020204030204" pitchFamily="34" charset="0"/>
                <a:cs typeface="Times New Roman" panose="02020603050405020304" pitchFamily="18" charset="0"/>
              </a:rPr>
              <a:t>La organización debe estar legalmente constituida y cumplir con una estructura organizacional con descripción de todas las posiciones identificando responsabilidades  y requerimientos de conocimiento y experiencia.</a:t>
            </a:r>
          </a:p>
          <a:p>
            <a:pPr marL="114300" indent="0">
              <a:lnSpc>
                <a:spcPct val="107000"/>
              </a:lnSpc>
              <a:buNone/>
            </a:pPr>
            <a:r>
              <a:rPr lang="es-MX" sz="2400" dirty="0">
                <a:latin typeface="Calibri" panose="020F0502020204030204" pitchFamily="34" charset="0"/>
                <a:ea typeface="Calibri" panose="020F0502020204030204" pitchFamily="34" charset="0"/>
                <a:cs typeface="Times New Roman" panose="02020603050405020304" pitchFamily="18" charset="0"/>
              </a:rPr>
              <a:t>La construcción, localización e instalación debe corresponder en cuanto a su dimensión y a los requerimientos de estudio.</a:t>
            </a:r>
          </a:p>
          <a:p>
            <a:pPr lvl="0">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Instalaciones para residuos y archivos.</a:t>
            </a:r>
          </a:p>
          <a:p>
            <a:pPr lvl="0">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Colecta, almacén y evacuación de material.</a:t>
            </a:r>
          </a:p>
          <a:p>
            <a:pPr lvl="0">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Todos los aparatos se deban inspeccionar, limpiar, mantener y calibrar.</a:t>
            </a:r>
          </a:p>
          <a:p>
            <a:pPr lvl="0">
              <a:lnSpc>
                <a:spcPct val="107000"/>
              </a:lnSpc>
              <a:buFont typeface="Courier New" panose="02070309020205020404" pitchFamily="49" charset="0"/>
              <a:buChar char="o"/>
            </a:pPr>
            <a:r>
              <a:rPr lang="es-MX" sz="2400" dirty="0">
                <a:latin typeface="Calibri" panose="020F0502020204030204" pitchFamily="34" charset="0"/>
                <a:ea typeface="Calibri" panose="020F0502020204030204" pitchFamily="34" charset="0"/>
                <a:cs typeface="Times New Roman" panose="02020603050405020304" pitchFamily="18" charset="0"/>
              </a:rPr>
              <a:t>Todos los aparatos deben tener diseño y capacidad adecuada</a:t>
            </a:r>
            <a:r>
              <a:rPr lang="es-MX" sz="2400" dirty="0" smtClean="0">
                <a:latin typeface="Calibri" panose="020F0502020204030204" pitchFamily="34" charset="0"/>
                <a:ea typeface="Calibri" panose="020F0502020204030204" pitchFamily="34" charset="0"/>
                <a:cs typeface="Times New Roman" panose="02020603050405020304" pitchFamily="18" charset="0"/>
              </a:rPr>
              <a:t>.</a:t>
            </a:r>
            <a:endParaRPr lang="es-MX"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8408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468192" y="475870"/>
            <a:ext cx="8834907" cy="5551443"/>
          </a:xfrm>
        </p:spPr>
        <p:txBody>
          <a:bodyPr numCol="2">
            <a:normAutofit fontScale="55000" lnSpcReduction="20000"/>
          </a:bodyPr>
          <a:lstStyle/>
          <a:p>
            <a:pPr marL="0" lvl="0" indent="0">
              <a:lnSpc>
                <a:spcPct val="107000"/>
              </a:lnSpc>
              <a:buNone/>
            </a:pPr>
            <a:r>
              <a:rPr lang="es-MX" sz="2700" dirty="0" smtClean="0">
                <a:latin typeface="Calibri" panose="020F0502020204030204" pitchFamily="34" charset="0"/>
                <a:ea typeface="Calibri" panose="020F0502020204030204" pitchFamily="34" charset="0"/>
                <a:cs typeface="Times New Roman" panose="02020603050405020304" pitchFamily="18" charset="0"/>
              </a:rPr>
              <a:t>2     Personal.</a:t>
            </a:r>
          </a:p>
          <a:p>
            <a:pPr lvl="0">
              <a:lnSpc>
                <a:spcPct val="107000"/>
              </a:lnSpc>
              <a:buFont typeface="Courier New" panose="02070309020205020404" pitchFamily="49" charset="0"/>
              <a:buChar char="o"/>
            </a:pPr>
            <a:r>
              <a:rPr lang="es-MX" sz="2700" dirty="0" smtClean="0">
                <a:latin typeface="Calibri" panose="020F0502020204030204" pitchFamily="34" charset="0"/>
                <a:ea typeface="Calibri" panose="020F0502020204030204" pitchFamily="34" charset="0"/>
                <a:cs typeface="Times New Roman" panose="02020603050405020304" pitchFamily="18" charset="0"/>
              </a:rPr>
              <a:t>Verificar si hay suficiente personal calificado.</a:t>
            </a:r>
          </a:p>
          <a:p>
            <a:pPr lvl="0">
              <a:lnSpc>
                <a:spcPct val="107000"/>
              </a:lnSpc>
              <a:buFont typeface="Courier New" panose="02070309020205020404" pitchFamily="49" charset="0"/>
              <a:buChar char="o"/>
            </a:pPr>
            <a:r>
              <a:rPr lang="es-MX" sz="2700" dirty="0" smtClean="0">
                <a:latin typeface="Calibri" panose="020F0502020204030204" pitchFamily="34" charset="0"/>
                <a:ea typeface="Calibri" panose="020F0502020204030204" pitchFamily="34" charset="0"/>
                <a:cs typeface="Times New Roman" panose="02020603050405020304" pitchFamily="18" charset="0"/>
              </a:rPr>
              <a:t>Capacitación.</a:t>
            </a:r>
          </a:p>
          <a:p>
            <a:pPr lvl="0">
              <a:lnSpc>
                <a:spcPct val="107000"/>
              </a:lnSpc>
              <a:buFont typeface="Courier New" panose="02070309020205020404" pitchFamily="49" charset="0"/>
              <a:buChar char="o"/>
            </a:pPr>
            <a:r>
              <a:rPr lang="es-MX" sz="2700" dirty="0" smtClean="0">
                <a:latin typeface="Calibri" panose="020F0502020204030204" pitchFamily="34" charset="0"/>
                <a:ea typeface="Calibri" panose="020F0502020204030204" pitchFamily="34" charset="0"/>
                <a:cs typeface="Times New Roman" panose="02020603050405020304" pitchFamily="18" charset="0"/>
              </a:rPr>
              <a:t>Asegurar procedimiento de operación.</a:t>
            </a:r>
          </a:p>
          <a:p>
            <a:pPr lvl="0">
              <a:lnSpc>
                <a:spcPct val="107000"/>
              </a:lnSpc>
              <a:buFont typeface="Courier New" panose="02070309020205020404" pitchFamily="49" charset="0"/>
              <a:buChar char="o"/>
            </a:pPr>
            <a:r>
              <a:rPr lang="es-MX" sz="2700" dirty="0" smtClean="0">
                <a:latin typeface="Calibri" panose="020F0502020204030204" pitchFamily="34" charset="0"/>
                <a:ea typeface="Calibri" panose="020F0502020204030204" pitchFamily="34" charset="0"/>
                <a:cs typeface="Times New Roman" panose="02020603050405020304" pitchFamily="18" charset="0"/>
              </a:rPr>
              <a:t>Designar al director.</a:t>
            </a:r>
          </a:p>
          <a:p>
            <a:pPr marL="0" lvl="0" indent="0">
              <a:lnSpc>
                <a:spcPct val="107000"/>
              </a:lnSpc>
              <a:buNone/>
            </a:pPr>
            <a:r>
              <a:rPr lang="es-MX" sz="2700" dirty="0" smtClean="0">
                <a:latin typeface="Calibri" panose="020F0502020204030204" pitchFamily="34" charset="0"/>
                <a:ea typeface="Calibri" panose="020F0502020204030204" pitchFamily="34" charset="0"/>
                <a:cs typeface="Times New Roman" panose="02020603050405020304" pitchFamily="18" charset="0"/>
              </a:rPr>
              <a:t>3     Aseguramiento </a:t>
            </a:r>
            <a:r>
              <a:rPr lang="es-MX" sz="2700" dirty="0">
                <a:latin typeface="Calibri" panose="020F0502020204030204" pitchFamily="34" charset="0"/>
                <a:ea typeface="Calibri" panose="020F0502020204030204" pitchFamily="34" charset="0"/>
                <a:cs typeface="Times New Roman" panose="02020603050405020304" pitchFamily="18" charset="0"/>
              </a:rPr>
              <a:t>de la calidad.</a:t>
            </a:r>
          </a:p>
          <a:p>
            <a:pPr lvl="0">
              <a:lnSpc>
                <a:spcPct val="107000"/>
              </a:lnSpc>
              <a:buFont typeface="Courier New" panose="02070309020205020404" pitchFamily="49" charset="0"/>
              <a:buChar char="o"/>
            </a:pPr>
            <a:r>
              <a:rPr lang="es-MX" sz="2700" dirty="0" smtClean="0">
                <a:latin typeface="Calibri" panose="020F0502020204030204" pitchFamily="34" charset="0"/>
                <a:ea typeface="Calibri" panose="020F0502020204030204" pitchFamily="34" charset="0"/>
                <a:cs typeface="Times New Roman" panose="02020603050405020304" pitchFamily="18" charset="0"/>
              </a:rPr>
              <a:t>Conservar </a:t>
            </a:r>
            <a:r>
              <a:rPr lang="es-MX" sz="2700" dirty="0">
                <a:latin typeface="Calibri" panose="020F0502020204030204" pitchFamily="34" charset="0"/>
                <a:ea typeface="Calibri" panose="020F0502020204030204" pitchFamily="34" charset="0"/>
                <a:cs typeface="Times New Roman" panose="02020603050405020304" pitchFamily="18" charset="0"/>
              </a:rPr>
              <a:t>copia de los planes de estudio y procedimientos normalizados.</a:t>
            </a:r>
          </a:p>
          <a:p>
            <a:pPr lvl="0">
              <a:lnSpc>
                <a:spcPct val="107000"/>
              </a:lnSpc>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Inspeccionar que los estudios se realicen siguiendo los principios de BLP.</a:t>
            </a:r>
          </a:p>
          <a:p>
            <a:pPr lvl="0">
              <a:lnSpc>
                <a:spcPct val="107000"/>
              </a:lnSpc>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Examinar los informes finales para confirmar métodos.</a:t>
            </a:r>
          </a:p>
          <a:p>
            <a:pPr marL="0" lvl="0" indent="0">
              <a:lnSpc>
                <a:spcPct val="107000"/>
              </a:lnSpc>
              <a:buNone/>
            </a:pPr>
            <a:r>
              <a:rPr lang="es-MX" sz="2700" dirty="0" smtClean="0">
                <a:latin typeface="Calibri" panose="020F0502020204030204" pitchFamily="34" charset="0"/>
                <a:ea typeface="Calibri" panose="020F0502020204030204" pitchFamily="34" charset="0"/>
                <a:cs typeface="Times New Roman" panose="02020603050405020304" pitchFamily="18" charset="0"/>
              </a:rPr>
              <a:t>4     Elementos </a:t>
            </a:r>
            <a:r>
              <a:rPr lang="es-MX" sz="2700" dirty="0">
                <a:latin typeface="Calibri" panose="020F0502020204030204" pitchFamily="34" charset="0"/>
                <a:ea typeface="Calibri" panose="020F0502020204030204" pitchFamily="34" charset="0"/>
                <a:cs typeface="Times New Roman" panose="02020603050405020304" pitchFamily="18" charset="0"/>
              </a:rPr>
              <a:t>de prueba y Referencia.</a:t>
            </a:r>
          </a:p>
          <a:p>
            <a:pPr lvl="0">
              <a:lnSpc>
                <a:spcPct val="107000"/>
              </a:lnSpc>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Recepción, manipulación, muestreo y almacenamiento de elementos de pruebas.</a:t>
            </a:r>
          </a:p>
          <a:p>
            <a:pPr lvl="0">
              <a:lnSpc>
                <a:spcPct val="107000"/>
              </a:lnSpc>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Caracterización.</a:t>
            </a:r>
          </a:p>
          <a:p>
            <a:pPr marL="0" lvl="0" indent="0">
              <a:lnSpc>
                <a:spcPct val="107000"/>
              </a:lnSpc>
              <a:buNone/>
            </a:pPr>
            <a:r>
              <a:rPr lang="es-MX" sz="2700" dirty="0" smtClean="0">
                <a:latin typeface="Calibri" panose="020F0502020204030204" pitchFamily="34" charset="0"/>
                <a:ea typeface="Calibri" panose="020F0502020204030204" pitchFamily="34" charset="0"/>
                <a:cs typeface="Times New Roman" panose="02020603050405020304" pitchFamily="18" charset="0"/>
              </a:rPr>
              <a:t> 5     Sistemas </a:t>
            </a:r>
            <a:r>
              <a:rPr lang="es-MX" sz="2700" dirty="0">
                <a:latin typeface="Calibri" panose="020F0502020204030204" pitchFamily="34" charset="0"/>
                <a:ea typeface="Calibri" panose="020F0502020204030204" pitchFamily="34" charset="0"/>
                <a:cs typeface="Times New Roman" panose="02020603050405020304" pitchFamily="18" charset="0"/>
              </a:rPr>
              <a:t>de prueba o experimentación.</a:t>
            </a:r>
          </a:p>
          <a:p>
            <a:pPr lvl="0">
              <a:lnSpc>
                <a:spcPct val="107000"/>
              </a:lnSpc>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Físicos y Químicos. </a:t>
            </a:r>
          </a:p>
          <a:p>
            <a:pPr lvl="0">
              <a:lnSpc>
                <a:spcPct val="107000"/>
              </a:lnSpc>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Los equipos en lugar con capacidad y diseño adecuado.</a:t>
            </a:r>
          </a:p>
          <a:p>
            <a:pPr lvl="0">
              <a:lnSpc>
                <a:spcPct val="107000"/>
              </a:lnSpc>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Apropiado almacenamiento, manipulación y mantenimiento. </a:t>
            </a:r>
          </a:p>
          <a:p>
            <a:pPr lvl="0">
              <a:lnSpc>
                <a:spcPct val="107000"/>
              </a:lnSpc>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Aislamiento de animales y vegetales.</a:t>
            </a:r>
          </a:p>
          <a:p>
            <a:pPr marL="0" lvl="0" indent="0">
              <a:lnSpc>
                <a:spcPct val="107000"/>
              </a:lnSpc>
              <a:buNone/>
            </a:pPr>
            <a:r>
              <a:rPr lang="es-MX" sz="2700" dirty="0" smtClean="0">
                <a:latin typeface="Calibri" panose="020F0502020204030204" pitchFamily="34" charset="0"/>
                <a:ea typeface="Calibri" panose="020F0502020204030204" pitchFamily="34" charset="0"/>
                <a:cs typeface="Times New Roman" panose="02020603050405020304" pitchFamily="18" charset="0"/>
              </a:rPr>
              <a:t>6      Documentación</a:t>
            </a:r>
            <a:r>
              <a:rPr lang="es-MX" sz="2700" dirty="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Contar con un procedimiento normalizado de operación escrito y aprobado por la dirección para garantizar la calidad.</a:t>
            </a:r>
          </a:p>
          <a:p>
            <a:pPr lvl="0">
              <a:lnSpc>
                <a:spcPct val="107000"/>
              </a:lnSpc>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Informe de resultados:</a:t>
            </a:r>
          </a:p>
          <a:p>
            <a:pPr lvl="1">
              <a:lnSpc>
                <a:spcPct val="107000"/>
              </a:lnSpc>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Identificación.</a:t>
            </a:r>
          </a:p>
          <a:p>
            <a:pPr lvl="1">
              <a:lnSpc>
                <a:spcPct val="107000"/>
              </a:lnSpc>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Información.</a:t>
            </a:r>
          </a:p>
          <a:p>
            <a:pPr lvl="1">
              <a:lnSpc>
                <a:spcPct val="107000"/>
              </a:lnSpc>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Fechas.</a:t>
            </a:r>
          </a:p>
          <a:p>
            <a:pPr lvl="1">
              <a:lnSpc>
                <a:spcPct val="107000"/>
              </a:lnSpc>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Declaración -Aseguramiento de la calidad.</a:t>
            </a:r>
          </a:p>
          <a:p>
            <a:pPr lvl="1">
              <a:lnSpc>
                <a:spcPct val="107000"/>
              </a:lnSpc>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Descripción, materiales y métodos.</a:t>
            </a:r>
          </a:p>
          <a:p>
            <a:pPr lvl="1">
              <a:lnSpc>
                <a:spcPct val="107000"/>
              </a:lnSpc>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Resultados claros.</a:t>
            </a:r>
          </a:p>
          <a:p>
            <a:pPr lvl="1">
              <a:lnSpc>
                <a:spcPct val="107000"/>
              </a:lnSpc>
              <a:spcAft>
                <a:spcPts val="800"/>
              </a:spcAft>
              <a:buFont typeface="Courier New" panose="02070309020205020404" pitchFamily="49" charset="0"/>
              <a:buChar char="o"/>
            </a:pPr>
            <a:r>
              <a:rPr lang="es-MX" sz="2700" dirty="0">
                <a:latin typeface="Calibri" panose="020F0502020204030204" pitchFamily="34" charset="0"/>
                <a:ea typeface="Calibri" panose="020F0502020204030204" pitchFamily="34" charset="0"/>
                <a:cs typeface="Times New Roman" panose="02020603050405020304" pitchFamily="18" charset="0"/>
              </a:rPr>
              <a:t>Almacenamiento indicado.</a:t>
            </a:r>
          </a:p>
          <a:p>
            <a:pPr algn="just"/>
            <a:endParaRPr lang="es-MX" dirty="0"/>
          </a:p>
        </p:txBody>
      </p:sp>
    </p:spTree>
    <p:extLst>
      <p:ext uri="{BB962C8B-B14F-4D97-AF65-F5344CB8AC3E}">
        <p14:creationId xmlns:p14="http://schemas.microsoft.com/office/powerpoint/2010/main" val="423145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7582" y="867178"/>
            <a:ext cx="8596668" cy="807720"/>
          </a:xfrm>
        </p:spPr>
        <p:txBody>
          <a:bodyPr>
            <a:normAutofit/>
          </a:bodyPr>
          <a:lstStyle/>
          <a:p>
            <a:r>
              <a:rPr lang="es-MX" sz="4300" dirty="0">
                <a:latin typeface="Times New Roman" panose="02020603050405020304" pitchFamily="18" charset="0"/>
                <a:cs typeface="Times New Roman" panose="02020603050405020304" pitchFamily="18" charset="0"/>
              </a:rPr>
              <a:t>Referencias </a:t>
            </a:r>
          </a:p>
        </p:txBody>
      </p:sp>
      <p:sp>
        <p:nvSpPr>
          <p:cNvPr id="3" name="Marcador de contenido 2"/>
          <p:cNvSpPr>
            <a:spLocks noGrp="1"/>
          </p:cNvSpPr>
          <p:nvPr>
            <p:ph idx="1"/>
          </p:nvPr>
        </p:nvSpPr>
        <p:spPr>
          <a:xfrm>
            <a:off x="1107582" y="1867436"/>
            <a:ext cx="9298548" cy="4251200"/>
          </a:xfrm>
        </p:spPr>
        <p:txBody>
          <a:bodyPr>
            <a:normAutofit fontScale="92500" lnSpcReduction="20000"/>
          </a:bodyPr>
          <a:lstStyle/>
          <a:p>
            <a:r>
              <a:rPr lang="es-MX" dirty="0">
                <a:solidFill>
                  <a:schemeClr val="tx1"/>
                </a:solidFill>
              </a:rPr>
              <a:t>CONACYT. (2019). Arribazón de sargazo a las costas mexicanas. Julio 2020, de CONACYT Sitio web: </a:t>
            </a:r>
            <a:r>
              <a:rPr lang="es-MX" u="sng" dirty="0">
                <a:solidFill>
                  <a:schemeClr val="tx1"/>
                </a:solidFill>
                <a:hlinkClick r:id="rId2"/>
              </a:rPr>
              <a:t>https://</a:t>
            </a:r>
            <a:r>
              <a:rPr lang="es-MX" u="sng" dirty="0" smtClean="0">
                <a:solidFill>
                  <a:schemeClr val="tx1"/>
                </a:solidFill>
                <a:hlinkClick r:id="rId2"/>
              </a:rPr>
              <a:t>www.conacyt.gob.mx/sargazo/index.php/materiales-de-consulta/18-materiales/99-arribo-de-sargazo-a-las-costas-mexicanas-2</a:t>
            </a:r>
            <a:endParaRPr lang="es-MX" u="sng" dirty="0" smtClean="0">
              <a:solidFill>
                <a:schemeClr val="tx1"/>
              </a:solidFill>
            </a:endParaRPr>
          </a:p>
          <a:p>
            <a:pPr lvl="0"/>
            <a:r>
              <a:rPr lang="es-MX" dirty="0">
                <a:solidFill>
                  <a:schemeClr val="tx1"/>
                </a:solidFill>
              </a:rPr>
              <a:t>Jiménez, M., Jacobo, A. (Junio, 2015). </a:t>
            </a:r>
            <a:r>
              <a:rPr lang="es-MX" i="1" dirty="0">
                <a:solidFill>
                  <a:schemeClr val="tx1"/>
                </a:solidFill>
              </a:rPr>
              <a:t>FITORREMEDIACIÓN DE METALES PESADOS</a:t>
            </a:r>
            <a:r>
              <a:rPr lang="es-MX" dirty="0">
                <a:solidFill>
                  <a:schemeClr val="tx1"/>
                </a:solidFill>
              </a:rPr>
              <a:t>. Julio, 2020, de </a:t>
            </a:r>
            <a:r>
              <a:rPr lang="es-MX" dirty="0" err="1">
                <a:solidFill>
                  <a:schemeClr val="tx1"/>
                </a:solidFill>
              </a:rPr>
              <a:t>Research</a:t>
            </a:r>
            <a:r>
              <a:rPr lang="es-MX" dirty="0">
                <a:solidFill>
                  <a:schemeClr val="tx1"/>
                </a:solidFill>
              </a:rPr>
              <a:t> </a:t>
            </a:r>
            <a:r>
              <a:rPr lang="es-MX" dirty="0" err="1">
                <a:solidFill>
                  <a:schemeClr val="tx1"/>
                </a:solidFill>
              </a:rPr>
              <a:t>Gate</a:t>
            </a:r>
            <a:r>
              <a:rPr lang="es-MX" dirty="0">
                <a:solidFill>
                  <a:schemeClr val="tx1"/>
                </a:solidFill>
              </a:rPr>
              <a:t> Sitio web: </a:t>
            </a:r>
            <a:r>
              <a:rPr lang="es-MX" u="sng" dirty="0">
                <a:solidFill>
                  <a:schemeClr val="tx1"/>
                </a:solidFill>
                <a:hlinkClick r:id="rId3"/>
              </a:rPr>
              <a:t>https://www.researchgate.net/publication/309533740_FITORREMEDIACION_DE_METALES_PESADOS</a:t>
            </a:r>
            <a:r>
              <a:rPr lang="es-MX" dirty="0">
                <a:solidFill>
                  <a:schemeClr val="tx1"/>
                </a:solidFill>
              </a:rPr>
              <a:t> </a:t>
            </a:r>
          </a:p>
          <a:p>
            <a:pPr lvl="0"/>
            <a:r>
              <a:rPr lang="es-MX" dirty="0">
                <a:solidFill>
                  <a:schemeClr val="tx1"/>
                </a:solidFill>
              </a:rPr>
              <a:t>Rodríguez, R. (Mayo 29, 2017). </a:t>
            </a:r>
            <a:r>
              <a:rPr lang="es-MX" i="1" dirty="0">
                <a:solidFill>
                  <a:schemeClr val="tx1"/>
                </a:solidFill>
              </a:rPr>
              <a:t>Afluencia masiva de sargazo pelágico a la costa del Caribe Mexicano</a:t>
            </a:r>
            <a:r>
              <a:rPr lang="es-MX" dirty="0">
                <a:solidFill>
                  <a:schemeClr val="tx1"/>
                </a:solidFill>
              </a:rPr>
              <a:t>. Julio, 2020, de </a:t>
            </a:r>
            <a:r>
              <a:rPr lang="es-MX" dirty="0" err="1">
                <a:solidFill>
                  <a:schemeClr val="tx1"/>
                </a:solidFill>
              </a:rPr>
              <a:t>Research</a:t>
            </a:r>
            <a:r>
              <a:rPr lang="es-MX" dirty="0">
                <a:solidFill>
                  <a:schemeClr val="tx1"/>
                </a:solidFill>
              </a:rPr>
              <a:t> </a:t>
            </a:r>
            <a:r>
              <a:rPr lang="es-MX" dirty="0" err="1">
                <a:solidFill>
                  <a:schemeClr val="tx1"/>
                </a:solidFill>
              </a:rPr>
              <a:t>Gate</a:t>
            </a:r>
            <a:r>
              <a:rPr lang="es-MX" dirty="0">
                <a:solidFill>
                  <a:schemeClr val="tx1"/>
                </a:solidFill>
              </a:rPr>
              <a:t> Sitio web: </a:t>
            </a:r>
            <a:r>
              <a:rPr lang="es-MX" u="sng" dirty="0">
                <a:solidFill>
                  <a:schemeClr val="tx1"/>
                </a:solidFill>
                <a:hlinkClick r:id="rId4"/>
              </a:rPr>
              <a:t>https://www.researchgate.net/profile/Rosa_Rodriguez-Martinez/publication/317222216_Afluencia_masiva_de_sargazo_pelagico_a_la_costa_del_Caribe_mexicano_2014-2015/links/592c5ec6458515e3d474aac4/Afluencia-masiva-de-sargazo-pelagico-a-la-costa-del-Caribe-mexicano-2014-2015.pdf</a:t>
            </a:r>
            <a:r>
              <a:rPr lang="es-MX" dirty="0">
                <a:solidFill>
                  <a:schemeClr val="tx1"/>
                </a:solidFill>
              </a:rPr>
              <a:t> </a:t>
            </a:r>
          </a:p>
          <a:p>
            <a:r>
              <a:rPr lang="es-MX" dirty="0">
                <a:solidFill>
                  <a:schemeClr val="tx1"/>
                </a:solidFill>
              </a:rPr>
              <a:t>Carrasco, M. (Diciembre 2005). </a:t>
            </a:r>
            <a:r>
              <a:rPr lang="es-MX" i="1" dirty="0">
                <a:solidFill>
                  <a:schemeClr val="tx1"/>
                </a:solidFill>
              </a:rPr>
              <a:t>METALES PESADOS Y BIODISPONIBILIDAD</a:t>
            </a:r>
            <a:r>
              <a:rPr lang="es-MX" dirty="0">
                <a:solidFill>
                  <a:schemeClr val="tx1"/>
                </a:solidFill>
              </a:rPr>
              <a:t>. Julio, 2020, de </a:t>
            </a:r>
            <a:r>
              <a:rPr lang="es-MX" dirty="0" err="1">
                <a:solidFill>
                  <a:schemeClr val="tx1"/>
                </a:solidFill>
              </a:rPr>
              <a:t>Research</a:t>
            </a:r>
            <a:r>
              <a:rPr lang="es-MX" dirty="0">
                <a:solidFill>
                  <a:schemeClr val="tx1"/>
                </a:solidFill>
              </a:rPr>
              <a:t> </a:t>
            </a:r>
            <a:r>
              <a:rPr lang="es-MX" dirty="0" err="1">
                <a:solidFill>
                  <a:schemeClr val="tx1"/>
                </a:solidFill>
              </a:rPr>
              <a:t>Gate</a:t>
            </a:r>
            <a:r>
              <a:rPr lang="es-MX" dirty="0">
                <a:solidFill>
                  <a:schemeClr val="tx1"/>
                </a:solidFill>
              </a:rPr>
              <a:t> Sitio web: </a:t>
            </a:r>
            <a:r>
              <a:rPr lang="es-MX" u="sng" dirty="0">
                <a:solidFill>
                  <a:schemeClr val="tx1"/>
                </a:solidFill>
                <a:hlinkClick r:id="rId5"/>
              </a:rPr>
              <a:t>https://www.researchgate.net/publication/44129713_METALES_PESADOS_Y_BIODISPONIBILIDAD</a:t>
            </a:r>
            <a:endParaRPr lang="es-MX" u="sng" dirty="0" smtClean="0">
              <a:solidFill>
                <a:schemeClr val="tx1"/>
              </a:solidFill>
            </a:endParaRPr>
          </a:p>
          <a:p>
            <a:endParaRPr lang="es-MX" dirty="0"/>
          </a:p>
        </p:txBody>
      </p:sp>
    </p:spTree>
    <p:extLst>
      <p:ext uri="{BB962C8B-B14F-4D97-AF65-F5344CB8AC3E}">
        <p14:creationId xmlns:p14="http://schemas.microsoft.com/office/powerpoint/2010/main" val="179429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432" y="917668"/>
            <a:ext cx="10058400" cy="1450757"/>
          </a:xfrm>
        </p:spPr>
        <p:txBody>
          <a:bodyPr/>
          <a:lstStyle/>
          <a:p>
            <a:r>
              <a:rPr lang="es-ES" sz="4300" dirty="0" smtClean="0">
                <a:latin typeface="Times New Roman" panose="02020603050405020304" pitchFamily="18" charset="0"/>
                <a:cs typeface="Times New Roman" panose="02020603050405020304" pitchFamily="18" charset="0"/>
              </a:rPr>
              <a:t>Referencias de CRM</a:t>
            </a:r>
            <a:r>
              <a:rPr lang="es-ES" dirty="0" smtClean="0"/>
              <a:t/>
            </a:r>
            <a:br>
              <a:rPr lang="es-ES" dirty="0" smtClean="0"/>
            </a:br>
            <a:endParaRPr lang="es-MX" dirty="0"/>
          </a:p>
        </p:txBody>
      </p:sp>
      <p:sp>
        <p:nvSpPr>
          <p:cNvPr id="3" name="Marcador de contenido 2"/>
          <p:cNvSpPr>
            <a:spLocks noGrp="1"/>
          </p:cNvSpPr>
          <p:nvPr>
            <p:ph idx="1"/>
          </p:nvPr>
        </p:nvSpPr>
        <p:spPr/>
        <p:txBody>
          <a:bodyPr/>
          <a:lstStyle/>
          <a:p>
            <a:r>
              <a:rPr lang="es-MX" dirty="0" smtClean="0">
                <a:solidFill>
                  <a:srgbClr val="FFFF00"/>
                </a:solidFill>
                <a:hlinkClick r:id="rId2"/>
              </a:rPr>
              <a:t>http://www.speciation.net/Database/Materials/IAEA--MEL--International-Atomic-Energy-Agency/IAEA140TM--Trace-elements-and-methylmercury-in-seaweed-;i30</a:t>
            </a:r>
            <a:endParaRPr lang="es-MX" dirty="0" smtClean="0">
              <a:solidFill>
                <a:srgbClr val="FFFF00"/>
              </a:solidFill>
            </a:endParaRPr>
          </a:p>
          <a:p>
            <a:r>
              <a:rPr lang="es-MX" dirty="0" smtClean="0">
                <a:solidFill>
                  <a:srgbClr val="FFFF00"/>
                </a:solidFill>
                <a:hlinkClick r:id="rId3"/>
              </a:rPr>
              <a:t>https://crm.jrc.ec.europa.eu/p/40455/40460/By-material-matrix/Plant-materials/ERM-CD200-SEAWEED-bladderwrack-trace-elements/ERM-CD200</a:t>
            </a:r>
            <a:endParaRPr lang="es-MX" dirty="0" smtClean="0">
              <a:solidFill>
                <a:srgbClr val="FFFF00"/>
              </a:solidFill>
            </a:endParaRPr>
          </a:p>
          <a:p>
            <a:r>
              <a:rPr lang="es-MX" dirty="0" smtClean="0">
                <a:solidFill>
                  <a:srgbClr val="FFFF00"/>
                </a:solidFill>
                <a:hlinkClick r:id="rId4"/>
              </a:rPr>
              <a:t>https://www-s.nist.gov/srmors/view_detail.cfm?srm=3232</a:t>
            </a:r>
            <a:endParaRPr lang="es-MX" dirty="0" smtClean="0">
              <a:solidFill>
                <a:srgbClr val="FFFF00"/>
              </a:solidFill>
            </a:endParaRPr>
          </a:p>
          <a:p>
            <a:r>
              <a:rPr lang="es-MX" dirty="0" smtClean="0">
                <a:solidFill>
                  <a:srgbClr val="FFFF00"/>
                </a:solidFill>
                <a:hlinkClick r:id="rId5"/>
              </a:rPr>
              <a:t>http://www.speciation.net/Database/Materials/National-Metrology-Institute-of-Japan-NMIJ/NMIJ-CRM-7405a-Trace-Elements-and-Arsenic-Compounds-in-Seaweed-Hijiki-;i771</a:t>
            </a:r>
            <a:endParaRPr lang="es-MX" dirty="0" smtClean="0">
              <a:solidFill>
                <a:srgbClr val="FFFF00"/>
              </a:solidFill>
            </a:endParaRPr>
          </a:p>
          <a:p>
            <a:r>
              <a:rPr lang="es-MX" dirty="0" smtClean="0">
                <a:solidFill>
                  <a:srgbClr val="FFFF00"/>
                </a:solidFill>
                <a:hlinkClick r:id="rId6"/>
              </a:rPr>
              <a:t>https://unit.aist.go.jp/nmij/english/refmate/crm/61.html</a:t>
            </a:r>
            <a:r>
              <a:rPr lang="es-MX" dirty="0" smtClean="0">
                <a:solidFill>
                  <a:srgbClr val="FFFF00"/>
                </a:solidFill>
              </a:rPr>
              <a:t> </a:t>
            </a:r>
          </a:p>
          <a:p>
            <a:endParaRPr lang="es-MX" dirty="0">
              <a:solidFill>
                <a:srgbClr val="0070C0"/>
              </a:solidFill>
            </a:endParaRPr>
          </a:p>
        </p:txBody>
      </p:sp>
    </p:spTree>
    <p:extLst>
      <p:ext uri="{BB962C8B-B14F-4D97-AF65-F5344CB8AC3E}">
        <p14:creationId xmlns:p14="http://schemas.microsoft.com/office/powerpoint/2010/main" val="176398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824248"/>
            <a:ext cx="10058400" cy="913112"/>
          </a:xfrm>
        </p:spPr>
        <p:txBody>
          <a:bodyPr/>
          <a:lstStyle/>
          <a:p>
            <a:r>
              <a:rPr lang="es-MX" dirty="0" smtClean="0">
                <a:latin typeface="Times New Roman" panose="02020603050405020304" pitchFamily="18" charset="0"/>
                <a:cs typeface="Times New Roman" panose="02020603050405020304" pitchFamily="18" charset="0"/>
              </a:rPr>
              <a:t>¿QUÉ ES EL SARGAZO? </a:t>
            </a: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126480" y="1974990"/>
            <a:ext cx="4730410" cy="3678835"/>
          </a:xfrm>
        </p:spPr>
        <p:txBody>
          <a:bodyPr>
            <a:normAutofit/>
          </a:bodyPr>
          <a:lstStyle/>
          <a:p>
            <a:r>
              <a:rPr lang="es-MX" sz="1900" dirty="0"/>
              <a:t>L</a:t>
            </a:r>
            <a:r>
              <a:rPr lang="es-MX" sz="1900" dirty="0" smtClean="0"/>
              <a:t>a </a:t>
            </a:r>
            <a:r>
              <a:rPr lang="es-MX" sz="1900" dirty="0"/>
              <a:t>distribución del sargazo pelágico, compuesto de las especies </a:t>
            </a:r>
            <a:r>
              <a:rPr lang="es-MX" sz="1900" dirty="0" err="1"/>
              <a:t>Sargassum</a:t>
            </a:r>
            <a:r>
              <a:rPr lang="es-MX" sz="1900" dirty="0"/>
              <a:t> </a:t>
            </a:r>
            <a:r>
              <a:rPr lang="es-MX" sz="1900" dirty="0" err="1"/>
              <a:t>natans</a:t>
            </a:r>
            <a:r>
              <a:rPr lang="es-MX" sz="1900" dirty="0"/>
              <a:t> y </a:t>
            </a:r>
            <a:r>
              <a:rPr lang="es-MX" sz="1900" dirty="0" err="1"/>
              <a:t>Sargassum</a:t>
            </a:r>
            <a:r>
              <a:rPr lang="es-MX" sz="1900" dirty="0"/>
              <a:t> </a:t>
            </a:r>
            <a:r>
              <a:rPr lang="es-MX" sz="1900" dirty="0" err="1"/>
              <a:t>fluitans</a:t>
            </a:r>
            <a:r>
              <a:rPr lang="es-MX" sz="1900" dirty="0"/>
              <a:t>, se ha centrado en el Mar de los Sargazos, en el medio del Giro Subtropical del Atlántico Norte </a:t>
            </a:r>
          </a:p>
          <a:p>
            <a:r>
              <a:rPr lang="es-MX" sz="1900" dirty="0"/>
              <a:t>S</a:t>
            </a:r>
            <a:r>
              <a:rPr lang="es-MX" sz="1900" dirty="0" smtClean="0"/>
              <a:t>e </a:t>
            </a:r>
            <a:r>
              <a:rPr lang="es-MX" sz="1900" dirty="0"/>
              <a:t>mueve a través del océano arrastrado por el viento y las corrientes marinas y ocasionalmente arriba de forma natural a las costas. </a:t>
            </a:r>
          </a:p>
          <a:p>
            <a:r>
              <a:rPr lang="es-MX" sz="1900" dirty="0"/>
              <a:t>El sargazo acumulado en la playa se descompone produciendo ácido sulfhídrico</a:t>
            </a:r>
            <a:endParaRPr lang="es-MX" sz="1900" dirty="0" smtClean="0"/>
          </a:p>
        </p:txBody>
      </p:sp>
      <p:pic>
        <p:nvPicPr>
          <p:cNvPr id="4" name="Imagen 3"/>
          <p:cNvPicPr>
            <a:picLocks noChangeAspect="1"/>
          </p:cNvPicPr>
          <p:nvPr/>
        </p:nvPicPr>
        <p:blipFill>
          <a:blip r:embed="rId2"/>
          <a:stretch>
            <a:fillRect/>
          </a:stretch>
        </p:blipFill>
        <p:spPr>
          <a:xfrm>
            <a:off x="1399890" y="2090900"/>
            <a:ext cx="4726590" cy="3151060"/>
          </a:xfrm>
          <a:prstGeom prst="rect">
            <a:avLst/>
          </a:prstGeom>
        </p:spPr>
      </p:pic>
      <p:sp>
        <p:nvSpPr>
          <p:cNvPr id="5" name="CuadroTexto 4"/>
          <p:cNvSpPr txBox="1"/>
          <p:nvPr/>
        </p:nvSpPr>
        <p:spPr>
          <a:xfrm>
            <a:off x="9944562" y="5891455"/>
            <a:ext cx="2247438" cy="584775"/>
          </a:xfrm>
          <a:prstGeom prst="rect">
            <a:avLst/>
          </a:prstGeom>
          <a:noFill/>
        </p:spPr>
        <p:txBody>
          <a:bodyPr wrap="square" rtlCol="0">
            <a:spAutoFit/>
          </a:bodyPr>
          <a:lstStyle/>
          <a:p>
            <a:r>
              <a:rPr lang="es-MX" sz="1400" dirty="0"/>
              <a:t>(CONACYT, 2019)</a:t>
            </a:r>
          </a:p>
          <a:p>
            <a:endParaRPr lang="es-MX" dirty="0"/>
          </a:p>
        </p:txBody>
      </p:sp>
    </p:spTree>
    <p:extLst>
      <p:ext uri="{BB962C8B-B14F-4D97-AF65-F5344CB8AC3E}">
        <p14:creationId xmlns:p14="http://schemas.microsoft.com/office/powerpoint/2010/main" val="1438243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8000" y="1010721"/>
            <a:ext cx="9500101" cy="1148408"/>
          </a:xfrm>
        </p:spPr>
        <p:txBody>
          <a:bodyPr>
            <a:normAutofit fontScale="90000"/>
          </a:bodyPr>
          <a:lstStyle/>
          <a:p>
            <a:r>
              <a:rPr lang="es-MX" dirty="0" smtClean="0">
                <a:latin typeface="Times New Roman" panose="02020603050405020304" pitchFamily="18" charset="0"/>
                <a:cs typeface="Times New Roman" panose="02020603050405020304" pitchFamily="18" charset="0"/>
              </a:rPr>
              <a:t>¿QUÉ SON LOS METALES PESADOS?</a:t>
            </a:r>
            <a:br>
              <a:rPr lang="es-MX" dirty="0" smtClean="0">
                <a:latin typeface="Times New Roman" panose="02020603050405020304" pitchFamily="18" charset="0"/>
                <a:cs typeface="Times New Roman" panose="02020603050405020304" pitchFamily="18" charset="0"/>
              </a:rPr>
            </a:b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130517" y="2018086"/>
            <a:ext cx="5066474" cy="3651194"/>
          </a:xfrm>
        </p:spPr>
        <p:txBody>
          <a:bodyPr>
            <a:normAutofit fontScale="92500" lnSpcReduction="20000"/>
          </a:bodyPr>
          <a:lstStyle/>
          <a:p>
            <a:r>
              <a:rPr lang="es-MX" dirty="0"/>
              <a:t>C</a:t>
            </a:r>
            <a:r>
              <a:rPr lang="es-MX" dirty="0" smtClean="0"/>
              <a:t>ontaminantes </a:t>
            </a:r>
            <a:r>
              <a:rPr lang="es-MX" dirty="0"/>
              <a:t>prioritarios en suelos y aguas debido a que representan un grave problema para el ambiente y la </a:t>
            </a:r>
            <a:r>
              <a:rPr lang="es-MX" dirty="0" smtClean="0"/>
              <a:t>salud.</a:t>
            </a:r>
          </a:p>
          <a:p>
            <a:r>
              <a:rPr lang="es-MX" dirty="0"/>
              <a:t>S</a:t>
            </a:r>
            <a:r>
              <a:rPr lang="es-MX" dirty="0" smtClean="0"/>
              <a:t>e </a:t>
            </a:r>
            <a:r>
              <a:rPr lang="es-MX" dirty="0"/>
              <a:t>asocian principalmente con vertidos ilegales, falta de plantas de tratamiento y corrosión de tuberías o depósitos. </a:t>
            </a:r>
            <a:endParaRPr lang="es-MX" dirty="0" smtClean="0"/>
          </a:p>
          <a:p>
            <a:r>
              <a:rPr lang="es-MX" dirty="0"/>
              <a:t>Los oligoelementos son aquellos que se requieren en cantidades pequeñas o trazas por parte de animales y </a:t>
            </a:r>
            <a:r>
              <a:rPr lang="es-MX" dirty="0" smtClean="0"/>
              <a:t>plantas (</a:t>
            </a:r>
            <a:r>
              <a:rPr lang="es-MX" dirty="0"/>
              <a:t>Cu, Cr, Fe, Mn, Mo, Ni y Zn</a:t>
            </a:r>
            <a:r>
              <a:rPr lang="es-MX" dirty="0" smtClean="0"/>
              <a:t>)</a:t>
            </a:r>
          </a:p>
          <a:p>
            <a:r>
              <a:rPr lang="es-MX" dirty="0"/>
              <a:t>A</a:t>
            </a:r>
            <a:r>
              <a:rPr lang="es-MX" dirty="0" smtClean="0"/>
              <a:t>quellos </a:t>
            </a:r>
            <a:r>
              <a:rPr lang="es-MX" dirty="0"/>
              <a:t>que si se encuentran en seres vivos y que, aún en cantidades mínimas, producen graves disfunciones orgánicas, resultan altamente tóxicos </a:t>
            </a:r>
            <a:r>
              <a:rPr lang="es-MX" dirty="0" smtClean="0"/>
              <a:t>(</a:t>
            </a:r>
            <a:r>
              <a:rPr lang="es-MX" dirty="0"/>
              <a:t>Sb, Bi, Cd, Hg y Pb</a:t>
            </a:r>
            <a:r>
              <a:rPr lang="es-MX" dirty="0" smtClean="0"/>
              <a:t>)</a:t>
            </a:r>
            <a:endParaRPr lang="es-MX" dirty="0"/>
          </a:p>
          <a:p>
            <a:endParaRPr lang="es-MX" dirty="0"/>
          </a:p>
        </p:txBody>
      </p:sp>
      <p:pic>
        <p:nvPicPr>
          <p:cNvPr id="4" name="Imagen 3"/>
          <p:cNvPicPr>
            <a:picLocks noChangeAspect="1"/>
          </p:cNvPicPr>
          <p:nvPr/>
        </p:nvPicPr>
        <p:blipFill>
          <a:blip r:embed="rId2"/>
          <a:stretch>
            <a:fillRect/>
          </a:stretch>
        </p:blipFill>
        <p:spPr>
          <a:xfrm>
            <a:off x="6682150" y="2353527"/>
            <a:ext cx="4264892" cy="2449431"/>
          </a:xfrm>
          <a:prstGeom prst="rect">
            <a:avLst/>
          </a:prstGeom>
        </p:spPr>
      </p:pic>
      <p:sp>
        <p:nvSpPr>
          <p:cNvPr id="5" name="CuadroTexto 4"/>
          <p:cNvSpPr txBox="1"/>
          <p:nvPr/>
        </p:nvSpPr>
        <p:spPr>
          <a:xfrm>
            <a:off x="8979311" y="5862462"/>
            <a:ext cx="3497580" cy="307777"/>
          </a:xfrm>
          <a:prstGeom prst="rect">
            <a:avLst/>
          </a:prstGeom>
          <a:noFill/>
        </p:spPr>
        <p:txBody>
          <a:bodyPr wrap="square" rtlCol="0">
            <a:spAutoFit/>
          </a:bodyPr>
          <a:lstStyle/>
          <a:p>
            <a:r>
              <a:rPr lang="es-MX" sz="1400" dirty="0"/>
              <a:t>(María del Carmen J. M., 2015)</a:t>
            </a:r>
          </a:p>
        </p:txBody>
      </p:sp>
    </p:spTree>
    <p:extLst>
      <p:ext uri="{BB962C8B-B14F-4D97-AF65-F5344CB8AC3E}">
        <p14:creationId xmlns:p14="http://schemas.microsoft.com/office/powerpoint/2010/main" val="165921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300" dirty="0" smtClean="0">
                <a:latin typeface="Times New Roman" panose="02020603050405020304" pitchFamily="18" charset="0"/>
                <a:cs typeface="Times New Roman" panose="02020603050405020304" pitchFamily="18" charset="0"/>
              </a:rPr>
              <a:t>EFECTOS EN LA SALUD</a:t>
            </a:r>
            <a:endParaRPr lang="es-MX" sz="43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5448085" y="1960056"/>
            <a:ext cx="5326380" cy="4066714"/>
          </a:xfrm>
        </p:spPr>
        <p:txBody>
          <a:bodyPr>
            <a:normAutofit/>
          </a:bodyPr>
          <a:lstStyle/>
          <a:p>
            <a:r>
              <a:rPr lang="es-MX" sz="1900" dirty="0"/>
              <a:t>Pequeñas cantidades de trazas de metales absorbidos pueden ser almacenadas en una forma metabólicamente disponible</a:t>
            </a:r>
            <a:r>
              <a:rPr lang="es-MX" sz="1900" dirty="0" smtClean="0"/>
              <a:t>.</a:t>
            </a:r>
          </a:p>
          <a:p>
            <a:r>
              <a:rPr lang="es-MX" sz="1900" dirty="0" smtClean="0"/>
              <a:t>Los </a:t>
            </a:r>
            <a:r>
              <a:rPr lang="es-MX" sz="1900" dirty="0"/>
              <a:t>mayores agentes tóxicos asociados a contaminación ambiental e </a:t>
            </a:r>
            <a:r>
              <a:rPr lang="es-MX" sz="1900" dirty="0" smtClean="0"/>
              <a:t>industrial.</a:t>
            </a:r>
            <a:endParaRPr lang="es-MX" sz="1900" dirty="0"/>
          </a:p>
          <a:p>
            <a:r>
              <a:rPr lang="es-MX" sz="1900" dirty="0"/>
              <a:t>El cadmio tiene efectos tóxicos en los riñones y en los sistemas óseo y respiratorio; además, está clasificado como carcinógeno para los seres </a:t>
            </a:r>
            <a:r>
              <a:rPr lang="es-MX" sz="1900" dirty="0" smtClean="0"/>
              <a:t>humanos.</a:t>
            </a:r>
          </a:p>
          <a:p>
            <a:r>
              <a:rPr lang="es-MX" sz="1900" dirty="0"/>
              <a:t>El plomo </a:t>
            </a:r>
            <a:r>
              <a:rPr lang="es-MX" sz="1900" dirty="0" smtClean="0"/>
              <a:t>sustancia </a:t>
            </a:r>
            <a:r>
              <a:rPr lang="es-MX" sz="1900" dirty="0"/>
              <a:t>que se acumula y afecta a diversos sistemas del cuerpo: nervioso, hematológico, gastrointestinal, cardiovascular y renal. </a:t>
            </a:r>
            <a:r>
              <a:rPr lang="es-MX" sz="1900" dirty="0" smtClean="0"/>
              <a:t> </a:t>
            </a:r>
            <a:endParaRPr lang="es-MX" sz="1900" dirty="0"/>
          </a:p>
        </p:txBody>
      </p:sp>
      <p:pic>
        <p:nvPicPr>
          <p:cNvPr id="1026" name="Picture 2" descr="Salud - Concepto, componentes y salud ocupacional"/>
          <p:cNvPicPr>
            <a:picLocks noChangeAspect="1" noChangeArrowheads="1"/>
          </p:cNvPicPr>
          <p:nvPr/>
        </p:nvPicPr>
        <p:blipFill rotWithShape="1">
          <a:blip r:embed="rId2">
            <a:extLst>
              <a:ext uri="{28A0092B-C50C-407E-A947-70E740481C1C}">
                <a14:useLocalDpi xmlns:a14="http://schemas.microsoft.com/office/drawing/2010/main" val="0"/>
              </a:ext>
            </a:extLst>
          </a:blip>
          <a:srcRect r="24980"/>
          <a:stretch/>
        </p:blipFill>
        <p:spPr bwMode="auto">
          <a:xfrm>
            <a:off x="1348741" y="2392465"/>
            <a:ext cx="3726180" cy="255795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9134234" y="5518938"/>
            <a:ext cx="3527738" cy="1015663"/>
          </a:xfrm>
          <a:prstGeom prst="rect">
            <a:avLst/>
          </a:prstGeom>
          <a:noFill/>
        </p:spPr>
        <p:txBody>
          <a:bodyPr wrap="square" rtlCol="0">
            <a:spAutoFit/>
          </a:bodyPr>
          <a:lstStyle/>
          <a:p>
            <a:r>
              <a:rPr lang="es-MX" sz="1400" dirty="0"/>
              <a:t>(</a:t>
            </a:r>
            <a:r>
              <a:rPr lang="es-MX" sz="1400" dirty="0" err="1"/>
              <a:t>Förstner</a:t>
            </a:r>
            <a:r>
              <a:rPr lang="es-MX" sz="1400" dirty="0"/>
              <a:t> y </a:t>
            </a:r>
            <a:r>
              <a:rPr lang="es-MX" sz="1400" dirty="0" err="1"/>
              <a:t>Wittmann</a:t>
            </a:r>
            <a:r>
              <a:rPr lang="es-MX" sz="1400" dirty="0"/>
              <a:t> 1981</a:t>
            </a:r>
            <a:r>
              <a:rPr lang="es-MX" sz="1400" dirty="0" smtClean="0"/>
              <a:t>)</a:t>
            </a:r>
          </a:p>
          <a:p>
            <a:r>
              <a:rPr lang="es-MX" sz="1400" dirty="0"/>
              <a:t>(Bernard y </a:t>
            </a:r>
            <a:r>
              <a:rPr lang="es-MX" sz="1400" dirty="0" err="1"/>
              <a:t>Lauwerys</a:t>
            </a:r>
            <a:r>
              <a:rPr lang="es-MX" sz="1400" dirty="0"/>
              <a:t> 1984</a:t>
            </a:r>
            <a:r>
              <a:rPr lang="es-MX" sz="1400" dirty="0" smtClean="0"/>
              <a:t>)</a:t>
            </a:r>
            <a:endParaRPr lang="es-ES" sz="1400" dirty="0" smtClean="0"/>
          </a:p>
          <a:p>
            <a:r>
              <a:rPr lang="es-MX" sz="1400" dirty="0"/>
              <a:t>(OMS, 2020)</a:t>
            </a:r>
          </a:p>
          <a:p>
            <a:endParaRPr lang="es-MX" dirty="0"/>
          </a:p>
        </p:txBody>
      </p:sp>
    </p:spTree>
    <p:extLst>
      <p:ext uri="{BB962C8B-B14F-4D97-AF65-F5344CB8AC3E}">
        <p14:creationId xmlns:p14="http://schemas.microsoft.com/office/powerpoint/2010/main" val="157928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2013129"/>
          </a:xfrm>
        </p:spPr>
        <p:txBody>
          <a:bodyPr>
            <a:normAutofit fontScale="90000"/>
          </a:bodyPr>
          <a:lstStyle/>
          <a:p>
            <a:r>
              <a:rPr lang="es-MX" dirty="0" smtClean="0">
                <a:latin typeface="Times New Roman" panose="02020603050405020304" pitchFamily="18" charset="0"/>
                <a:cs typeface="Times New Roman" panose="02020603050405020304" pitchFamily="18" charset="0"/>
              </a:rPr>
              <a:t>PAPEL DEL SARGAZO EN LA CAPTACIÓN DE METALES PESADOS </a:t>
            </a:r>
            <a:r>
              <a:rPr lang="es-MX" dirty="0"/>
              <a:t/>
            </a:r>
            <a:br>
              <a:rPr lang="es-MX" dirty="0"/>
            </a:br>
            <a:endParaRPr lang="es-MX" dirty="0"/>
          </a:p>
        </p:txBody>
      </p:sp>
      <p:sp>
        <p:nvSpPr>
          <p:cNvPr id="3" name="Marcador de contenido 2"/>
          <p:cNvSpPr>
            <a:spLocks noGrp="1"/>
          </p:cNvSpPr>
          <p:nvPr>
            <p:ph idx="1"/>
          </p:nvPr>
        </p:nvSpPr>
        <p:spPr>
          <a:xfrm>
            <a:off x="1246308" y="2101135"/>
            <a:ext cx="5796885" cy="3801082"/>
          </a:xfrm>
        </p:spPr>
        <p:txBody>
          <a:bodyPr>
            <a:normAutofit/>
          </a:bodyPr>
          <a:lstStyle/>
          <a:p>
            <a:r>
              <a:rPr lang="es-MX" sz="1900" dirty="0"/>
              <a:t>Las algas ligan los iones metálicos libres, mediante dos procesos </a:t>
            </a:r>
            <a:r>
              <a:rPr lang="es-MX" sz="1900" dirty="0" smtClean="0"/>
              <a:t>físico-químicos</a:t>
            </a:r>
            <a:r>
              <a:rPr lang="es-MX" sz="1900" dirty="0"/>
              <a:t>. I</a:t>
            </a:r>
            <a:r>
              <a:rPr lang="es-MX" sz="1900" dirty="0" smtClean="0"/>
              <a:t>nvolucra </a:t>
            </a:r>
            <a:r>
              <a:rPr lang="es-MX" sz="1900" dirty="0"/>
              <a:t>la adsorción del </a:t>
            </a:r>
            <a:r>
              <a:rPr lang="es-MX" sz="1900" dirty="0" smtClean="0"/>
              <a:t>ion </a:t>
            </a:r>
            <a:r>
              <a:rPr lang="es-MX" sz="1900" dirty="0"/>
              <a:t>metálico sobre la superficie externa de la pared celular</a:t>
            </a:r>
            <a:r>
              <a:rPr lang="es-MX" sz="1900" dirty="0" smtClean="0"/>
              <a:t>.</a:t>
            </a:r>
          </a:p>
          <a:p>
            <a:r>
              <a:rPr lang="es-MX" sz="1900" dirty="0"/>
              <a:t>Producto de esta acumulación, las algas pueden alcanzar contenidos de elementos traza varios órdenes de magnitud más elevados respecto a las aguas. </a:t>
            </a:r>
            <a:r>
              <a:rPr lang="es-MX" sz="1900" dirty="0" smtClean="0"/>
              <a:t> </a:t>
            </a:r>
          </a:p>
          <a:p>
            <a:r>
              <a:rPr lang="es-MX" sz="1900" dirty="0"/>
              <a:t>L</a:t>
            </a:r>
            <a:r>
              <a:rPr lang="es-MX" sz="1900" dirty="0" smtClean="0"/>
              <a:t>os </a:t>
            </a:r>
            <a:r>
              <a:rPr lang="es-MX" sz="1900" dirty="0"/>
              <a:t>metales </a:t>
            </a:r>
            <a:r>
              <a:rPr lang="es-MX" sz="1900" dirty="0" smtClean="0"/>
              <a:t>pesados son ligados </a:t>
            </a:r>
            <a:r>
              <a:rPr lang="es-MX" sz="1900" dirty="0"/>
              <a:t>a las algas, </a:t>
            </a:r>
            <a:r>
              <a:rPr lang="es-MX" sz="1900" dirty="0" smtClean="0"/>
              <a:t>incorporan </a:t>
            </a:r>
            <a:r>
              <a:rPr lang="es-MX" sz="1900" dirty="0"/>
              <a:t>estos metales en grandes concentraciones mediante polisacáridos poli </a:t>
            </a:r>
            <a:r>
              <a:rPr lang="es-MX" sz="1900" dirty="0" err="1"/>
              <a:t>aniónicos</a:t>
            </a:r>
            <a:r>
              <a:rPr lang="es-MX" sz="1900" dirty="0"/>
              <a:t> presentes en la pared </a:t>
            </a:r>
            <a:r>
              <a:rPr lang="es-MX" sz="1900" dirty="0" smtClean="0"/>
              <a:t>celular.</a:t>
            </a:r>
            <a:endParaRPr lang="es-MX" sz="1900" dirty="0"/>
          </a:p>
        </p:txBody>
      </p:sp>
      <p:pic>
        <p:nvPicPr>
          <p:cNvPr id="2050" name="Picture 2" descr="Laboratorio - Wikipedia, la enciclopedia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442" y="2101135"/>
            <a:ext cx="3087990" cy="321151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9538891" y="5902217"/>
            <a:ext cx="1616789" cy="307777"/>
          </a:xfrm>
          <a:prstGeom prst="rect">
            <a:avLst/>
          </a:prstGeom>
        </p:spPr>
        <p:txBody>
          <a:bodyPr wrap="none">
            <a:spAutoFit/>
          </a:bodyPr>
          <a:lstStyle/>
          <a:p>
            <a:r>
              <a:rPr lang="es-MX" sz="1400" dirty="0" smtClean="0">
                <a:latin typeface="Calibri" panose="020F0502020204030204" pitchFamily="34" charset="0"/>
                <a:ea typeface="Calibri" panose="020F0502020204030204" pitchFamily="34" charset="0"/>
                <a:cs typeface="Times New Roman" panose="02020603050405020304" pitchFamily="18" charset="0"/>
              </a:rPr>
              <a:t>(Farías </a:t>
            </a:r>
            <a:r>
              <a:rPr lang="es-MX" sz="1400" dirty="0">
                <a:latin typeface="Calibri" panose="020F0502020204030204" pitchFamily="34" charset="0"/>
                <a:ea typeface="Calibri" panose="020F0502020204030204" pitchFamily="34" charset="0"/>
                <a:cs typeface="Times New Roman" panose="02020603050405020304" pitchFamily="18" charset="0"/>
              </a:rPr>
              <a:t>et. al., 2002)</a:t>
            </a:r>
            <a:endParaRPr lang="es-MX" sz="1400" dirty="0"/>
          </a:p>
        </p:txBody>
      </p:sp>
    </p:spTree>
    <p:extLst>
      <p:ext uri="{BB962C8B-B14F-4D97-AF65-F5344CB8AC3E}">
        <p14:creationId xmlns:p14="http://schemas.microsoft.com/office/powerpoint/2010/main" val="386026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3190" y="853274"/>
            <a:ext cx="10058400" cy="1450757"/>
          </a:xfrm>
        </p:spPr>
        <p:txBody>
          <a:bodyPr>
            <a:normAutofit fontScale="90000"/>
          </a:bodyPr>
          <a:lstStyle/>
          <a:p>
            <a:r>
              <a:rPr lang="es-MX" dirty="0">
                <a:latin typeface="Times New Roman" panose="02020603050405020304" pitchFamily="18" charset="0"/>
                <a:cs typeface="Times New Roman" panose="02020603050405020304" pitchFamily="18" charset="0"/>
              </a:rPr>
              <a:t>¿Qué han reportado otros autores para la medición de metales tóxicos en sargazo?</a:t>
            </a:r>
            <a:r>
              <a:rPr lang="es-MX" dirty="0"/>
              <a:t/>
            </a:r>
            <a:br>
              <a:rPr lang="es-MX" dirty="0"/>
            </a:br>
            <a:endParaRPr lang="es-MX" dirty="0"/>
          </a:p>
        </p:txBody>
      </p:sp>
      <p:graphicFrame>
        <p:nvGraphicFramePr>
          <p:cNvPr id="6" name="Tabla 5"/>
          <p:cNvGraphicFramePr>
            <a:graphicFrameLocks noGrp="1"/>
          </p:cNvGraphicFramePr>
          <p:nvPr>
            <p:extLst>
              <p:ext uri="{D42A27DB-BD31-4B8C-83A1-F6EECF244321}">
                <p14:modId xmlns:p14="http://schemas.microsoft.com/office/powerpoint/2010/main" val="2912250419"/>
              </p:ext>
            </p:extLst>
          </p:nvPr>
        </p:nvGraphicFramePr>
        <p:xfrm>
          <a:off x="1523640" y="2304031"/>
          <a:ext cx="9437499" cy="3639567"/>
        </p:xfrm>
        <a:graphic>
          <a:graphicData uri="http://schemas.openxmlformats.org/drawingml/2006/table">
            <a:tbl>
              <a:tblPr/>
              <a:tblGrid>
                <a:gridCol w="2310936"/>
                <a:gridCol w="2759890"/>
                <a:gridCol w="2722082"/>
                <a:gridCol w="1644591"/>
              </a:tblGrid>
              <a:tr h="537225">
                <a:tc>
                  <a:txBody>
                    <a:bodyPr/>
                    <a:lstStyle/>
                    <a:p>
                      <a:pPr algn="ctr" fontAlgn="ctr"/>
                      <a:r>
                        <a:rPr lang="es-MX" sz="1200" b="0" i="0" u="none" strike="noStrike" dirty="0">
                          <a:solidFill>
                            <a:srgbClr val="000000"/>
                          </a:solidFill>
                          <a:effectLst/>
                          <a:latin typeface="Calibri" panose="020F0502020204030204" pitchFamily="34" charset="0"/>
                        </a:rPr>
                        <a:t>Titulo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gridSpan="3">
                  <a:txBody>
                    <a:bodyPr/>
                    <a:lstStyle/>
                    <a:p>
                      <a:pPr algn="ctr" fontAlgn="b"/>
                      <a:r>
                        <a:rPr lang="es-MX" sz="1200" b="1" i="0" u="none" strike="noStrike" dirty="0">
                          <a:solidFill>
                            <a:srgbClr val="000000"/>
                          </a:solidFill>
                          <a:effectLst/>
                          <a:latin typeface="Calibri" panose="020F0502020204030204" pitchFamily="34" charset="0"/>
                        </a:rPr>
                        <a:t>Heavy </a:t>
                      </a:r>
                      <a:r>
                        <a:rPr lang="es-MX" sz="1200" b="1" i="0" u="none" strike="noStrike" dirty="0" err="1">
                          <a:solidFill>
                            <a:srgbClr val="000000"/>
                          </a:solidFill>
                          <a:effectLst/>
                          <a:latin typeface="Calibri" panose="020F0502020204030204" pitchFamily="34" charset="0"/>
                        </a:rPr>
                        <a:t>metals</a:t>
                      </a:r>
                      <a:r>
                        <a:rPr lang="es-MX" sz="1200" b="1" i="0" u="none" strike="noStrike" dirty="0">
                          <a:solidFill>
                            <a:srgbClr val="000000"/>
                          </a:solidFill>
                          <a:effectLst/>
                          <a:latin typeface="Calibri" panose="020F0502020204030204" pitchFamily="34" charset="0"/>
                        </a:rPr>
                        <a:t> </a:t>
                      </a:r>
                      <a:r>
                        <a:rPr lang="es-MX" sz="1200" b="1" i="0" u="none" strike="noStrike" dirty="0" err="1">
                          <a:solidFill>
                            <a:srgbClr val="000000"/>
                          </a:solidFill>
                          <a:effectLst/>
                          <a:latin typeface="Calibri" panose="020F0502020204030204" pitchFamily="34" charset="0"/>
                        </a:rPr>
                        <a:t>dynamics</a:t>
                      </a:r>
                      <a:r>
                        <a:rPr lang="es-MX" sz="1200" b="1" i="0" u="none" strike="noStrike" dirty="0">
                          <a:solidFill>
                            <a:srgbClr val="000000"/>
                          </a:solidFill>
                          <a:effectLst/>
                          <a:latin typeface="Calibri" panose="020F0502020204030204" pitchFamily="34" charset="0"/>
                        </a:rPr>
                        <a:t> in </a:t>
                      </a:r>
                      <a:r>
                        <a:rPr lang="es-MX" sz="1200" b="1" i="0" u="none" strike="noStrike" dirty="0" err="1">
                          <a:solidFill>
                            <a:srgbClr val="000000"/>
                          </a:solidFill>
                          <a:effectLst/>
                          <a:latin typeface="Calibri" panose="020F0502020204030204" pitchFamily="34" charset="0"/>
                        </a:rPr>
                        <a:t>seaweeds</a:t>
                      </a:r>
                      <a:r>
                        <a:rPr lang="es-MX" sz="1200" b="1" i="0" u="none" strike="noStrike" dirty="0">
                          <a:solidFill>
                            <a:srgbClr val="000000"/>
                          </a:solidFill>
                          <a:effectLst/>
                          <a:latin typeface="Calibri" panose="020F0502020204030204" pitchFamily="34" charset="0"/>
                        </a:rPr>
                        <a:t> and </a:t>
                      </a:r>
                      <a:r>
                        <a:rPr lang="es-MX" sz="1200" b="1" i="0" u="none" strike="noStrike" dirty="0" err="1">
                          <a:solidFill>
                            <a:srgbClr val="000000"/>
                          </a:solidFill>
                          <a:effectLst/>
                          <a:latin typeface="Calibri" panose="020F0502020204030204" pitchFamily="34" charset="0"/>
                        </a:rPr>
                        <a:t>seagrasses</a:t>
                      </a:r>
                      <a:r>
                        <a:rPr lang="es-MX" sz="1200" b="1" i="0" u="none" strike="noStrike" dirty="0">
                          <a:solidFill>
                            <a:srgbClr val="000000"/>
                          </a:solidFill>
                          <a:effectLst/>
                          <a:latin typeface="Calibri" panose="020F0502020204030204" pitchFamily="34" charset="0"/>
                        </a:rPr>
                        <a:t/>
                      </a:r>
                      <a:br>
                        <a:rPr lang="es-MX" sz="1200" b="1" i="0" u="none" strike="noStrike" dirty="0">
                          <a:solidFill>
                            <a:srgbClr val="000000"/>
                          </a:solidFill>
                          <a:effectLst/>
                          <a:latin typeface="Calibri" panose="020F0502020204030204" pitchFamily="34" charset="0"/>
                        </a:rPr>
                      </a:br>
                      <a:r>
                        <a:rPr lang="es-MX" sz="1200" b="1" i="0" u="none" strike="noStrike" dirty="0">
                          <a:solidFill>
                            <a:srgbClr val="000000"/>
                          </a:solidFill>
                          <a:effectLst/>
                          <a:latin typeface="Calibri" panose="020F0502020204030204" pitchFamily="34" charset="0"/>
                        </a:rPr>
                        <a:t>in Bahía Magdalena, B.C.S., México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593750">
                <a:tc>
                  <a:txBody>
                    <a:bodyPr/>
                    <a:lstStyle/>
                    <a:p>
                      <a:pPr algn="ctr" fontAlgn="ctr"/>
                      <a:r>
                        <a:rPr lang="es-MX" sz="1200" b="0" i="0" u="none" strike="noStrike">
                          <a:solidFill>
                            <a:srgbClr val="000000"/>
                          </a:solidFill>
                          <a:effectLst/>
                          <a:latin typeface="Calibri" panose="020F0502020204030204" pitchFamily="34" charset="0"/>
                        </a:rPr>
                        <a:t>Tratamiento de Muestra Fisico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MX" sz="1200" b="0" i="0" u="none" strike="noStrike" dirty="0">
                          <a:solidFill>
                            <a:srgbClr val="000000"/>
                          </a:solidFill>
                          <a:effectLst/>
                          <a:latin typeface="Calibri" panose="020F0502020204030204" pitchFamily="34" charset="0"/>
                        </a:rPr>
                        <a:t>Tratamiento de Muestra </a:t>
                      </a:r>
                      <a:r>
                        <a:rPr lang="es-MX" sz="1200" b="0" i="0" u="none" strike="noStrike" dirty="0" smtClean="0">
                          <a:solidFill>
                            <a:srgbClr val="000000"/>
                          </a:solidFill>
                          <a:effectLst/>
                          <a:latin typeface="Calibri" panose="020F0502020204030204" pitchFamily="34" charset="0"/>
                        </a:rPr>
                        <a:t>Químico</a:t>
                      </a:r>
                      <a:endParaRPr lang="es-MX"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MX" sz="1200" b="0" i="0" u="none" strike="noStrike" dirty="0" smtClean="0">
                          <a:solidFill>
                            <a:srgbClr val="000000"/>
                          </a:solidFill>
                          <a:effectLst/>
                          <a:latin typeface="Calibri" panose="020F0502020204030204" pitchFamily="34" charset="0"/>
                        </a:rPr>
                        <a:t>Técnicas/ Métodos </a:t>
                      </a:r>
                      <a:r>
                        <a:rPr lang="es-MX" sz="1200" b="0" i="0" u="none" strike="noStrike" dirty="0">
                          <a:solidFill>
                            <a:srgbClr val="000000"/>
                          </a:solidFill>
                          <a:effectLst/>
                          <a:latin typeface="Calibri" panose="020F0502020204030204" pitchFamily="34" charset="0"/>
                        </a:rPr>
                        <a:t>de </a:t>
                      </a:r>
                      <a:r>
                        <a:rPr lang="es-MX" sz="1200" b="0" i="0" u="none" strike="noStrike" dirty="0" smtClean="0">
                          <a:solidFill>
                            <a:srgbClr val="000000"/>
                          </a:solidFill>
                          <a:effectLst/>
                          <a:latin typeface="Calibri" panose="020F0502020204030204" pitchFamily="34" charset="0"/>
                        </a:rPr>
                        <a:t>Análisis</a:t>
                      </a:r>
                      <a:endParaRPr lang="es-MX"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MX" sz="1200" b="0" i="0" u="none" strike="noStrike">
                          <a:solidFill>
                            <a:srgbClr val="000000"/>
                          </a:solidFill>
                          <a:effectLst/>
                          <a:latin typeface="Calibri" panose="020F0502020204030204" pitchFamily="34" charset="0"/>
                        </a:rPr>
                        <a:t>Especie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537343">
                <a:tc rowSpan="3">
                  <a:txBody>
                    <a:bodyPr/>
                    <a:lstStyle/>
                    <a:p>
                      <a:pPr algn="ctr" fontAlgn="ctr"/>
                      <a:r>
                        <a:rPr lang="es-ES" sz="1200" b="0" i="0" u="none" strike="noStrike" dirty="0">
                          <a:solidFill>
                            <a:srgbClr val="000000"/>
                          </a:solidFill>
                          <a:effectLst/>
                          <a:latin typeface="Calibri" panose="020F0502020204030204" pitchFamily="34" charset="0"/>
                        </a:rPr>
                        <a:t>Muestras de algas</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se recogieron a lo largo del canal utilizando 16</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transectos de 30 m de longitud. Las muestras de tejido (0,5 g) se secaron en un horno a 70 ° C hasta que se obtuvo un peso estable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ctr"/>
                      <a:r>
                        <a:rPr lang="es-ES" sz="1200" b="0" i="0" u="none" strike="noStrike" dirty="0">
                          <a:solidFill>
                            <a:srgbClr val="000000"/>
                          </a:solidFill>
                          <a:effectLst/>
                          <a:latin typeface="Calibri" panose="020F0502020204030204" pitchFamily="34" charset="0"/>
                        </a:rPr>
                        <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Luego se digirió en baño acido en  Tubos de teflón con ácido nítrico concentrado en microondas</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horno.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ctr"/>
                      <a:r>
                        <a:rPr lang="es-ES" sz="1200" b="0" i="0" u="none" strike="noStrike" dirty="0">
                          <a:solidFill>
                            <a:srgbClr val="000000"/>
                          </a:solidFill>
                          <a:effectLst/>
                          <a:latin typeface="Calibri" panose="020F0502020204030204" pitchFamily="34" charset="0"/>
                        </a:rPr>
                        <a:t>Las muestras se analizaron por Absorción Atómica (GBC</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Equipo científico, modelo AVANTA, Australia)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200" b="0" i="0" u="none" strike="noStrike" dirty="0" err="1">
                          <a:solidFill>
                            <a:srgbClr val="000000"/>
                          </a:solidFill>
                          <a:effectLst/>
                          <a:latin typeface="Calibri" panose="020F0502020204030204" pitchFamily="34" charset="0"/>
                        </a:rPr>
                        <a:t>Codium</a:t>
                      </a:r>
                      <a:r>
                        <a:rPr lang="es-MX" sz="1200" b="0" i="0" u="none" strike="noStrike" dirty="0">
                          <a:solidFill>
                            <a:srgbClr val="000000"/>
                          </a:solidFill>
                          <a:effectLst/>
                          <a:latin typeface="Calibri" panose="020F0502020204030204" pitchFamily="34" charset="0"/>
                        </a:rPr>
                        <a:t> </a:t>
                      </a:r>
                      <a:r>
                        <a:rPr lang="es-MX" sz="1200" b="0" i="0" u="none" strike="noStrike" dirty="0" err="1">
                          <a:solidFill>
                            <a:srgbClr val="000000"/>
                          </a:solidFill>
                          <a:effectLst/>
                          <a:latin typeface="Calibri" panose="020F0502020204030204" pitchFamily="34" charset="0"/>
                        </a:rPr>
                        <a:t>amplivesiculatum</a:t>
                      </a:r>
                      <a:endParaRPr lang="es-MX"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9687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1200" b="0" i="0" u="none" strike="noStrike">
                          <a:solidFill>
                            <a:srgbClr val="000000"/>
                          </a:solidFill>
                          <a:effectLst/>
                          <a:latin typeface="Calibri" panose="020F0502020204030204" pitchFamily="34" charset="0"/>
                        </a:rPr>
                        <a:t>Autores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1080624">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algn="ctr" fontAlgn="b"/>
                      <a:r>
                        <a:rPr lang="es-MX" sz="1200" b="0" i="0" u="none" strike="noStrike" dirty="0">
                          <a:solidFill>
                            <a:srgbClr val="000000"/>
                          </a:solidFill>
                          <a:effectLst/>
                          <a:latin typeface="Calibri" panose="020F0502020204030204" pitchFamily="34" charset="0"/>
                        </a:rPr>
                        <a:t> R. </a:t>
                      </a:r>
                      <a:r>
                        <a:rPr lang="es-MX" sz="1200" b="0" i="0" u="none" strike="noStrike" dirty="0" err="1">
                          <a:solidFill>
                            <a:srgbClr val="000000"/>
                          </a:solidFill>
                          <a:effectLst/>
                          <a:latin typeface="Calibri" panose="020F0502020204030204" pitchFamily="34" charset="0"/>
                        </a:rPr>
                        <a:t>Riosmena</a:t>
                      </a:r>
                      <a:r>
                        <a:rPr lang="es-MX" sz="1200" b="0" i="0" u="none" strike="noStrike" dirty="0">
                          <a:solidFill>
                            <a:srgbClr val="000000"/>
                          </a:solidFill>
                          <a:effectLst/>
                          <a:latin typeface="Calibri" panose="020F0502020204030204" pitchFamily="34" charset="0"/>
                        </a:rPr>
                        <a:t>-Rodríguez , A. Talavera-Sáenz,</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B. Acosta-Vargas &amp; S. C. Gardner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96875">
                <a:tc rowSpan="2">
                  <a:txBody>
                    <a:bodyPr/>
                    <a:lstStyle/>
                    <a:p>
                      <a:pPr algn="ctr" fontAlgn="ctr"/>
                      <a:r>
                        <a:rPr lang="es-MX" sz="1200" b="0" i="0" u="none" strike="noStrike">
                          <a:solidFill>
                            <a:srgbClr val="000000"/>
                          </a:solidFill>
                          <a:effectLst/>
                          <a:latin typeface="Calibri" panose="020F0502020204030204" pitchFamily="34" charset="0"/>
                        </a:rPr>
                        <a:t>Valor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MX" sz="1200" b="0" i="0" u="none" strike="noStrike" dirty="0">
                          <a:solidFill>
                            <a:srgbClr val="000000"/>
                          </a:solidFill>
                          <a:effectLst/>
                          <a:latin typeface="Calibri" panose="020F0502020204030204" pitchFamily="34" charset="0"/>
                        </a:rPr>
                        <a:t>Cd mg/kg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s-MX" sz="1200" b="0" i="0" u="none" strike="noStrike" dirty="0">
                          <a:solidFill>
                            <a:srgbClr val="000000"/>
                          </a:solidFill>
                          <a:effectLst/>
                          <a:latin typeface="Calibri" panose="020F0502020204030204" pitchFamily="34" charset="0"/>
                        </a:rPr>
                        <a:t>Pb mg/kg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vMerge="1">
                  <a:txBody>
                    <a:bodyPr/>
                    <a:lstStyle/>
                    <a:p>
                      <a:endParaRPr lang="es-MX"/>
                    </a:p>
                  </a:txBody>
                  <a:tcPr/>
                </a:tc>
              </a:tr>
              <a:tr h="296875">
                <a:tc vMerge="1">
                  <a:txBody>
                    <a:bodyPr/>
                    <a:lstStyle/>
                    <a:p>
                      <a:endParaRPr lang="es-MX"/>
                    </a:p>
                  </a:txBody>
                  <a:tcPr/>
                </a:tc>
                <a:tc>
                  <a:txBody>
                    <a:bodyPr/>
                    <a:lstStyle/>
                    <a:p>
                      <a:pPr algn="ctr" fontAlgn="b"/>
                      <a:r>
                        <a:rPr lang="es-MX" sz="1200" b="0" i="0" u="none" strike="noStrike" dirty="0">
                          <a:solidFill>
                            <a:srgbClr val="000000"/>
                          </a:solidFill>
                          <a:effectLst/>
                          <a:latin typeface="Calibri" panose="020F0502020204030204" pitchFamily="34" charset="0"/>
                        </a:rPr>
                        <a:t>0,2  ± 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MX" sz="1200" b="0" i="0" u="none" strike="noStrike" dirty="0">
                          <a:solidFill>
                            <a:srgbClr val="000000"/>
                          </a:solidFill>
                          <a:effectLst/>
                          <a:latin typeface="Calibri" panose="020F0502020204030204" pitchFamily="34" charset="0"/>
                        </a:rPr>
                        <a:t>1,8 ± 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MX"/>
                    </a:p>
                  </a:txBody>
                  <a:tcPr/>
                </a:tc>
              </a:tr>
            </a:tbl>
          </a:graphicData>
        </a:graphic>
      </p:graphicFrame>
      <p:sp>
        <p:nvSpPr>
          <p:cNvPr id="7" name="Rectángulo 6"/>
          <p:cNvSpPr/>
          <p:nvPr/>
        </p:nvSpPr>
        <p:spPr>
          <a:xfrm>
            <a:off x="1012184" y="1723144"/>
            <a:ext cx="8398086" cy="369332"/>
          </a:xfrm>
          <a:prstGeom prst="rect">
            <a:avLst/>
          </a:prstGeom>
        </p:spPr>
        <p:txBody>
          <a:bodyPr wrap="square">
            <a:spAutoFit/>
          </a:bodyPr>
          <a:lstStyle/>
          <a:p>
            <a:r>
              <a:rPr lang="es-MX" dirty="0"/>
              <a:t> </a:t>
            </a:r>
            <a:r>
              <a:rPr lang="es-MX" dirty="0" smtClean="0"/>
              <a:t>(Métodos </a:t>
            </a:r>
            <a:r>
              <a:rPr lang="es-MX" dirty="0"/>
              <a:t>de digestión, técnicas analíticas utilizadas y valores encontrados)</a:t>
            </a:r>
          </a:p>
        </p:txBody>
      </p:sp>
    </p:spTree>
    <p:extLst>
      <p:ext uri="{BB962C8B-B14F-4D97-AF65-F5344CB8AC3E}">
        <p14:creationId xmlns:p14="http://schemas.microsoft.com/office/powerpoint/2010/main" val="428130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912115286"/>
              </p:ext>
            </p:extLst>
          </p:nvPr>
        </p:nvGraphicFramePr>
        <p:xfrm>
          <a:off x="1722870" y="1119817"/>
          <a:ext cx="8438560" cy="4469613"/>
        </p:xfrm>
        <a:graphic>
          <a:graphicData uri="http://schemas.openxmlformats.org/drawingml/2006/table">
            <a:tbl>
              <a:tblPr/>
              <a:tblGrid>
                <a:gridCol w="1936661"/>
                <a:gridCol w="2517977"/>
                <a:gridCol w="2483483"/>
                <a:gridCol w="1500439"/>
              </a:tblGrid>
              <a:tr h="390359">
                <a:tc>
                  <a:txBody>
                    <a:bodyPr/>
                    <a:lstStyle/>
                    <a:p>
                      <a:pPr algn="ctr" fontAlgn="ctr"/>
                      <a:r>
                        <a:rPr lang="es-MX" sz="1200" b="0" i="0" u="none" strike="noStrike" dirty="0">
                          <a:solidFill>
                            <a:srgbClr val="000000"/>
                          </a:solidFill>
                          <a:effectLst/>
                          <a:latin typeface="Calibri" panose="020F0502020204030204" pitchFamily="34" charset="0"/>
                        </a:rPr>
                        <a:t>Titulo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gridSpan="3">
                  <a:txBody>
                    <a:bodyPr/>
                    <a:lstStyle/>
                    <a:p>
                      <a:pPr algn="ctr" fontAlgn="b"/>
                      <a:r>
                        <a:rPr lang="es-ES" sz="1200" b="1" i="0" u="none" strike="noStrike" dirty="0">
                          <a:solidFill>
                            <a:srgbClr val="000000"/>
                          </a:solidFill>
                          <a:effectLst/>
                          <a:latin typeface="Calibri" panose="020F0502020204030204" pitchFamily="34" charset="0"/>
                        </a:rPr>
                        <a:t>Caracterización de tres bioindicadores de contaminación por metales pesados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780719">
                <a:tc>
                  <a:txBody>
                    <a:bodyPr/>
                    <a:lstStyle/>
                    <a:p>
                      <a:pPr algn="ctr" fontAlgn="ctr"/>
                      <a:r>
                        <a:rPr lang="es-MX" sz="1200" b="0" i="0" u="none" strike="noStrike" dirty="0">
                          <a:solidFill>
                            <a:srgbClr val="000000"/>
                          </a:solidFill>
                          <a:effectLst/>
                          <a:latin typeface="Calibri" panose="020F0502020204030204" pitchFamily="34" charset="0"/>
                        </a:rPr>
                        <a:t>Tratamiento de Muestra </a:t>
                      </a:r>
                      <a:r>
                        <a:rPr lang="es-MX" sz="1200" b="0" i="0" u="none" strike="noStrike" dirty="0" smtClean="0">
                          <a:solidFill>
                            <a:srgbClr val="000000"/>
                          </a:solidFill>
                          <a:effectLst/>
                          <a:latin typeface="Calibri" panose="020F0502020204030204" pitchFamily="34" charset="0"/>
                        </a:rPr>
                        <a:t>Físico </a:t>
                      </a:r>
                      <a:endParaRPr lang="es-MX"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MX" sz="1200" b="0" i="0" u="none" strike="noStrike" dirty="0">
                          <a:solidFill>
                            <a:srgbClr val="000000"/>
                          </a:solidFill>
                          <a:effectLst/>
                          <a:latin typeface="Calibri" panose="020F0502020204030204" pitchFamily="34" charset="0"/>
                        </a:rPr>
                        <a:t>Tratamiento de Muestra </a:t>
                      </a:r>
                      <a:r>
                        <a:rPr lang="es-MX" sz="1200" b="0" i="0" u="none" strike="noStrike" dirty="0" smtClean="0">
                          <a:solidFill>
                            <a:srgbClr val="000000"/>
                          </a:solidFill>
                          <a:effectLst/>
                          <a:latin typeface="Calibri" panose="020F0502020204030204" pitchFamily="34" charset="0"/>
                        </a:rPr>
                        <a:t>Químico</a:t>
                      </a:r>
                      <a:endParaRPr lang="es-MX"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MX" sz="1200" b="0" i="0" u="none" strike="noStrike">
                          <a:solidFill>
                            <a:srgbClr val="000000"/>
                          </a:solidFill>
                          <a:effectLst/>
                          <a:latin typeface="Calibri" panose="020F0502020204030204" pitchFamily="34" charset="0"/>
                        </a:rPr>
                        <a:t>Tecnicas/ Metodos de Analisis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MX" sz="1200" b="0" i="0" u="none" strike="noStrike">
                          <a:solidFill>
                            <a:srgbClr val="000000"/>
                          </a:solidFill>
                          <a:effectLst/>
                          <a:latin typeface="Calibri" panose="020F0502020204030204" pitchFamily="34" charset="0"/>
                        </a:rPr>
                        <a:t>Especie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r>
              <a:tr h="706550">
                <a:tc rowSpan="3">
                  <a:txBody>
                    <a:bodyPr/>
                    <a:lstStyle/>
                    <a:p>
                      <a:pPr algn="ctr" fontAlgn="ctr"/>
                      <a:r>
                        <a:rPr lang="es-ES" sz="1200" b="0" i="0" u="none" strike="noStrike" dirty="0">
                          <a:solidFill>
                            <a:srgbClr val="000000"/>
                          </a:solidFill>
                          <a:effectLst/>
                          <a:latin typeface="Calibri" panose="020F0502020204030204" pitchFamily="34" charset="0"/>
                        </a:rPr>
                        <a:t>Las especies se lavaron exhaustivamente con agua destilada. Luego fueron secadas en una estufa de</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ventilación a </a:t>
                      </a:r>
                      <a:r>
                        <a:rPr lang="es-ES" sz="1200" b="0" i="0" u="none" strike="noStrike" dirty="0" smtClean="0">
                          <a:solidFill>
                            <a:srgbClr val="000000"/>
                          </a:solidFill>
                          <a:effectLst/>
                          <a:latin typeface="Calibri" panose="020F0502020204030204" pitchFamily="34" charset="0"/>
                        </a:rPr>
                        <a:t>60</a:t>
                      </a:r>
                      <a:r>
                        <a:rPr lang="es-MX" sz="1200" kern="1200" dirty="0" smtClean="0">
                          <a:solidFill>
                            <a:schemeClr val="tx1"/>
                          </a:solidFill>
                          <a:effectLst/>
                          <a:latin typeface="+mn-lt"/>
                          <a:ea typeface="+mn-ea"/>
                          <a:cs typeface="+mn-cs"/>
                        </a:rPr>
                        <a:t>°</a:t>
                      </a:r>
                      <a:r>
                        <a:rPr lang="es-ES" sz="1200" b="0" i="0" u="none" strike="noStrike" dirty="0" smtClean="0">
                          <a:solidFill>
                            <a:srgbClr val="000000"/>
                          </a:solidFill>
                          <a:effectLst/>
                          <a:latin typeface="Calibri" panose="020F0502020204030204" pitchFamily="34" charset="0"/>
                        </a:rPr>
                        <a:t>C </a:t>
                      </a:r>
                      <a:r>
                        <a:rPr lang="es-ES" sz="1200" b="0" i="0" u="none" strike="noStrike" dirty="0">
                          <a:solidFill>
                            <a:srgbClr val="000000"/>
                          </a:solidFill>
                          <a:effectLst/>
                          <a:latin typeface="Calibri" panose="020F0502020204030204" pitchFamily="34" charset="0"/>
                        </a:rPr>
                        <a:t>por 24 h y después molidas en</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un molino planetario de bolas.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ctr"/>
                      <a:r>
                        <a:rPr lang="es-ES" sz="1200" b="0" i="0" u="none" strike="noStrike" dirty="0">
                          <a:solidFill>
                            <a:srgbClr val="000000"/>
                          </a:solidFill>
                          <a:effectLst/>
                          <a:latin typeface="Calibri" panose="020F0502020204030204" pitchFamily="34" charset="0"/>
                        </a:rPr>
                        <a:t> Consistió en una digestión ácida total de 1 g de los bioindicadores secos con</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ácido nítrico al 65 %, ácido fluorhídrico al 40 % y ácido perclórico al 60 %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ctr"/>
                      <a:r>
                        <a:rPr lang="es-MX" sz="1200" b="0" i="0" u="none" strike="noStrike" dirty="0">
                          <a:solidFill>
                            <a:srgbClr val="000000"/>
                          </a:solidFill>
                          <a:effectLst/>
                          <a:latin typeface="Calibri" panose="020F0502020204030204" pitchFamily="34" charset="0"/>
                        </a:rPr>
                        <a:t>Análisis mediante Microscopía Electrónica de Barrido con Dispersión de rayos x</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(SEM/EDX)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200" b="0" i="0" u="none" strike="noStrike" dirty="0" err="1">
                          <a:solidFill>
                            <a:srgbClr val="000000"/>
                          </a:solidFill>
                          <a:effectLst/>
                          <a:latin typeface="Calibri" panose="020F0502020204030204" pitchFamily="34" charset="0"/>
                        </a:rPr>
                        <a:t>Sargassum</a:t>
                      </a:r>
                      <a:r>
                        <a:rPr lang="es-MX" sz="1200" b="0" i="0" u="none" strike="noStrike" dirty="0">
                          <a:solidFill>
                            <a:srgbClr val="000000"/>
                          </a:solidFill>
                          <a:effectLst/>
                          <a:latin typeface="Calibri" panose="020F0502020204030204" pitchFamily="34" charset="0"/>
                        </a:rPr>
                        <a:t> </a:t>
                      </a:r>
                      <a:r>
                        <a:rPr lang="es-MX" sz="1200" b="0" i="0" u="none" strike="noStrike" dirty="0" err="1">
                          <a:solidFill>
                            <a:srgbClr val="000000"/>
                          </a:solidFill>
                          <a:effectLst/>
                          <a:latin typeface="Calibri" panose="020F0502020204030204" pitchFamily="34" charset="0"/>
                        </a:rPr>
                        <a:t>buxifolium</a:t>
                      </a:r>
                      <a:r>
                        <a:rPr lang="es-MX"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90359">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l" fontAlgn="ctr"/>
                      <a:r>
                        <a:rPr lang="es-MX" sz="1200" b="0" i="0" u="none" strike="noStrike">
                          <a:solidFill>
                            <a:srgbClr val="000000"/>
                          </a:solidFill>
                          <a:effectLst/>
                          <a:latin typeface="Calibri" panose="020F0502020204030204" pitchFamily="34" charset="0"/>
                        </a:rPr>
                        <a:t>Autores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r>
              <a:tr h="1420908">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algn="ctr" fontAlgn="b"/>
                      <a:r>
                        <a:rPr lang="es-ES" sz="1200" b="0" i="0" u="none" strike="noStrike" dirty="0" err="1">
                          <a:solidFill>
                            <a:srgbClr val="000000"/>
                          </a:solidFill>
                          <a:effectLst/>
                          <a:latin typeface="Calibri" panose="020F0502020204030204" pitchFamily="34" charset="0"/>
                        </a:rPr>
                        <a:t>Gonzalez</a:t>
                      </a:r>
                      <a:r>
                        <a:rPr lang="es-ES" sz="1200" b="0" i="0" u="none" strike="noStrike" dirty="0">
                          <a:solidFill>
                            <a:srgbClr val="000000"/>
                          </a:solidFill>
                          <a:effectLst/>
                          <a:latin typeface="Calibri" panose="020F0502020204030204" pitchFamily="34" charset="0"/>
                        </a:rPr>
                        <a:t>, L., </a:t>
                      </a:r>
                      <a:r>
                        <a:rPr lang="es-ES" sz="1200" b="0" i="0" u="none" strike="noStrike" dirty="0" err="1">
                          <a:solidFill>
                            <a:srgbClr val="000000"/>
                          </a:solidFill>
                          <a:effectLst/>
                          <a:latin typeface="Calibri" panose="020F0502020204030204" pitchFamily="34" charset="0"/>
                        </a:rPr>
                        <a:t>Gutierrez</a:t>
                      </a:r>
                      <a:r>
                        <a:rPr lang="es-ES" sz="1200" b="0" i="0" u="none" strike="noStrike" dirty="0">
                          <a:solidFill>
                            <a:srgbClr val="000000"/>
                          </a:solidFill>
                          <a:effectLst/>
                          <a:latin typeface="Calibri" panose="020F0502020204030204" pitchFamily="34" charset="0"/>
                        </a:rPr>
                        <a:t>, O. &amp; Piña, J.</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90359">
                <a:tc rowSpan="2">
                  <a:txBody>
                    <a:bodyPr/>
                    <a:lstStyle/>
                    <a:p>
                      <a:pPr algn="ctr" fontAlgn="ctr"/>
                      <a:r>
                        <a:rPr lang="es-MX" sz="1200" b="0" i="0" u="none" strike="noStrike">
                          <a:solidFill>
                            <a:srgbClr val="000000"/>
                          </a:solidFill>
                          <a:effectLst/>
                          <a:latin typeface="Calibri" panose="020F0502020204030204" pitchFamily="34" charset="0"/>
                        </a:rPr>
                        <a:t>Valor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s-MX" sz="1200" b="0" i="0" u="none" strike="noStrike" dirty="0">
                          <a:solidFill>
                            <a:srgbClr val="000000"/>
                          </a:solidFill>
                          <a:effectLst/>
                          <a:latin typeface="Calibri" panose="020F0502020204030204" pitchFamily="34" charset="0"/>
                        </a:rPr>
                        <a:t>Cd mg/kg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s-MX" sz="1200" b="0" i="0" u="none" strike="noStrike" dirty="0">
                          <a:solidFill>
                            <a:srgbClr val="000000"/>
                          </a:solidFill>
                          <a:effectLst/>
                          <a:latin typeface="Calibri" panose="020F0502020204030204" pitchFamily="34" charset="0"/>
                        </a:rPr>
                        <a:t>Pb mg/kg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vMerge="1">
                  <a:txBody>
                    <a:bodyPr/>
                    <a:lstStyle/>
                    <a:p>
                      <a:endParaRPr lang="es-MX"/>
                    </a:p>
                  </a:txBody>
                  <a:tcPr/>
                </a:tc>
              </a:tr>
              <a:tr h="390359">
                <a:tc vMerge="1">
                  <a:txBody>
                    <a:bodyPr/>
                    <a:lstStyle/>
                    <a:p>
                      <a:endParaRPr lang="es-MX"/>
                    </a:p>
                  </a:txBody>
                  <a:tcPr/>
                </a:tc>
                <a:tc>
                  <a:txBody>
                    <a:bodyPr/>
                    <a:lstStyle/>
                    <a:p>
                      <a:pPr algn="ctr" fontAlgn="b"/>
                      <a:r>
                        <a:rPr lang="es-MX" sz="1200" b="0" i="0" u="none" strike="noStrike" dirty="0">
                          <a:solidFill>
                            <a:srgbClr val="000000"/>
                          </a:solidFill>
                          <a:effectLst/>
                          <a:latin typeface="Calibri" panose="020F0502020204030204" pitchFamily="34" charset="0"/>
                        </a:rPr>
                        <a:t>3,4 ± 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MX" sz="1200" b="0"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MX"/>
                    </a:p>
                  </a:txBody>
                  <a:tcPr/>
                </a:tc>
              </a:tr>
            </a:tbl>
          </a:graphicData>
        </a:graphic>
      </p:graphicFrame>
    </p:spTree>
    <p:extLst>
      <p:ext uri="{BB962C8B-B14F-4D97-AF65-F5344CB8AC3E}">
        <p14:creationId xmlns:p14="http://schemas.microsoft.com/office/powerpoint/2010/main" val="3144101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300" dirty="0" smtClean="0">
                <a:latin typeface="Times New Roman" panose="02020603050405020304" pitchFamily="18" charset="0"/>
                <a:cs typeface="Times New Roman" panose="02020603050405020304" pitchFamily="18" charset="0"/>
              </a:rPr>
              <a:t>Importancia de la Metrología </a:t>
            </a:r>
            <a:endParaRPr lang="es-MX" sz="43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097280" y="1918952"/>
            <a:ext cx="10058400" cy="4234165"/>
          </a:xfrm>
        </p:spPr>
        <p:txBody>
          <a:bodyPr>
            <a:normAutofit/>
          </a:bodyPr>
          <a:lstStyle/>
          <a:p>
            <a:pPr algn="just"/>
            <a:r>
              <a:rPr lang="es-ES" sz="1900" dirty="0" smtClean="0"/>
              <a:t>Ciencia </a:t>
            </a:r>
            <a:r>
              <a:rPr lang="es-ES" sz="1900" dirty="0"/>
              <a:t>de las mediciones y sus </a:t>
            </a:r>
            <a:r>
              <a:rPr lang="es-ES" sz="1900" dirty="0" smtClean="0"/>
              <a:t>aplicaciones, incluye </a:t>
            </a:r>
            <a:r>
              <a:rPr lang="es-ES" sz="1900" dirty="0"/>
              <a:t>todos los aspectos teóricos y prácticos de las mediciones, cualesquiera que sean su incertidumbre de medida y su campo de </a:t>
            </a:r>
            <a:r>
              <a:rPr lang="es-ES" sz="1900" dirty="0" smtClean="0"/>
              <a:t>aplicación</a:t>
            </a:r>
          </a:p>
          <a:p>
            <a:pPr algn="just"/>
            <a:r>
              <a:rPr lang="es-ES" sz="1900" dirty="0" smtClean="0"/>
              <a:t>En Química: Enfocándose en la medición de las propiedades químicas, estableciendo patrones nacionales de medición, desarrollando 	materiales de referencia y diseminando sus exactitudes por medio de 	servicios tecnológicos de la más alta calidad.</a:t>
            </a:r>
          </a:p>
          <a:p>
            <a:pPr algn="just"/>
            <a:r>
              <a:rPr lang="es-ES" sz="1900" dirty="0" smtClean="0"/>
              <a:t>MRC (Material de Referencia Certificado)</a:t>
            </a:r>
          </a:p>
          <a:p>
            <a:pPr marL="400050" lvl="1" indent="0" algn="just">
              <a:buNone/>
            </a:pPr>
            <a:r>
              <a:rPr lang="es-ES" sz="1900" dirty="0" smtClean="0"/>
              <a:t>Material </a:t>
            </a:r>
            <a:r>
              <a:rPr lang="es-ES" sz="1900" dirty="0"/>
              <a:t>suficientemente homogéneo y estable con respecto a propiedades especificadas, establecido como apto para su uso previsto en una medición o en un examen de </a:t>
            </a:r>
            <a:r>
              <a:rPr lang="es-ES" sz="1900" dirty="0" smtClean="0"/>
              <a:t>propiedades cualitativas, </a:t>
            </a:r>
            <a:r>
              <a:rPr lang="es-ES" sz="1900" dirty="0"/>
              <a:t>acompañado por la documentación emitida por un organismo autorizado, que proporciona uno o varios valores de propiedades especificadas, con incertidumbres y trazabilidades asociadas, empleando procedimientos </a:t>
            </a:r>
            <a:r>
              <a:rPr lang="es-ES" sz="1900" dirty="0" smtClean="0"/>
              <a:t>válidos    </a:t>
            </a:r>
            <a:endParaRPr lang="es-MX" sz="1900" dirty="0"/>
          </a:p>
        </p:txBody>
      </p:sp>
      <p:sp>
        <p:nvSpPr>
          <p:cNvPr id="4" name="Rectángulo 3"/>
          <p:cNvSpPr/>
          <p:nvPr/>
        </p:nvSpPr>
        <p:spPr>
          <a:xfrm>
            <a:off x="9733329" y="6041363"/>
            <a:ext cx="1005403" cy="307777"/>
          </a:xfrm>
          <a:prstGeom prst="rect">
            <a:avLst/>
          </a:prstGeom>
        </p:spPr>
        <p:txBody>
          <a:bodyPr wrap="none">
            <a:spAutoFit/>
          </a:bodyPr>
          <a:lstStyle/>
          <a:p>
            <a:r>
              <a:rPr lang="es-MX" sz="1400" dirty="0" smtClean="0">
                <a:latin typeface="Calibri" panose="020F0502020204030204" pitchFamily="34" charset="0"/>
                <a:ea typeface="Calibri" panose="020F0502020204030204" pitchFamily="34" charset="0"/>
                <a:cs typeface="Times New Roman" panose="02020603050405020304" pitchFamily="18" charset="0"/>
              </a:rPr>
              <a:t>(VIM,2012)</a:t>
            </a:r>
            <a:endParaRPr lang="es-MX" sz="1400" dirty="0"/>
          </a:p>
        </p:txBody>
      </p:sp>
    </p:spTree>
    <p:extLst>
      <p:ext uri="{BB962C8B-B14F-4D97-AF65-F5344CB8AC3E}">
        <p14:creationId xmlns:p14="http://schemas.microsoft.com/office/powerpoint/2010/main" val="1885167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197735" y="506860"/>
            <a:ext cx="9839460" cy="5349836"/>
          </a:xfrm>
        </p:spPr>
        <p:txBody>
          <a:bodyPr>
            <a:normAutofit lnSpcReduction="10000"/>
          </a:bodyPr>
          <a:lstStyle/>
          <a:p>
            <a:pPr algn="just">
              <a:lnSpc>
                <a:spcPct val="80000"/>
              </a:lnSpc>
              <a:spcBef>
                <a:spcPct val="0"/>
              </a:spcBef>
              <a:buFontTx/>
              <a:buNone/>
            </a:pPr>
            <a:endParaRPr lang="es-MX" dirty="0">
              <a:solidFill>
                <a:srgbClr val="000066"/>
              </a:solidFill>
              <a:cs typeface="Arial" charset="0"/>
            </a:endParaRPr>
          </a:p>
          <a:p>
            <a:pPr algn="just">
              <a:lnSpc>
                <a:spcPct val="80000"/>
              </a:lnSpc>
              <a:spcBef>
                <a:spcPct val="0"/>
              </a:spcBef>
            </a:pPr>
            <a:r>
              <a:rPr lang="es-ES" sz="1900" dirty="0" smtClean="0"/>
              <a:t>Usos del MRC</a:t>
            </a:r>
          </a:p>
          <a:p>
            <a:pPr lvl="2" algn="just">
              <a:lnSpc>
                <a:spcPct val="80000"/>
              </a:lnSpc>
              <a:spcBef>
                <a:spcPct val="0"/>
              </a:spcBef>
              <a:buFont typeface="Arial" panose="020B0604020202020204" pitchFamily="34" charset="0"/>
              <a:buChar char="•"/>
            </a:pPr>
            <a:r>
              <a:rPr lang="es-ES" sz="1900" dirty="0" smtClean="0"/>
              <a:t>Trazabilidad</a:t>
            </a:r>
          </a:p>
          <a:p>
            <a:pPr lvl="2" algn="just">
              <a:lnSpc>
                <a:spcPct val="80000"/>
              </a:lnSpc>
              <a:spcBef>
                <a:spcPct val="0"/>
              </a:spcBef>
              <a:buFont typeface="Arial" panose="020B0604020202020204" pitchFamily="34" charset="0"/>
              <a:buChar char="•"/>
            </a:pPr>
            <a:r>
              <a:rPr lang="es-ES" sz="1900" dirty="0" smtClean="0"/>
              <a:t> Calibración </a:t>
            </a:r>
            <a:endParaRPr lang="es-ES" sz="1900" dirty="0"/>
          </a:p>
          <a:p>
            <a:pPr lvl="3" algn="just">
              <a:lnSpc>
                <a:spcPct val="80000"/>
              </a:lnSpc>
              <a:spcBef>
                <a:spcPct val="0"/>
              </a:spcBef>
              <a:buFont typeface="Arial" panose="020B0604020202020204" pitchFamily="34" charset="0"/>
              <a:buChar char="•"/>
            </a:pPr>
            <a:r>
              <a:rPr lang="es-ES" sz="1900" dirty="0" smtClean="0"/>
              <a:t>Analítica  </a:t>
            </a:r>
            <a:endParaRPr lang="es-ES" sz="1900" dirty="0"/>
          </a:p>
          <a:p>
            <a:pPr lvl="3" algn="just">
              <a:lnSpc>
                <a:spcPct val="80000"/>
              </a:lnSpc>
              <a:spcBef>
                <a:spcPct val="0"/>
              </a:spcBef>
              <a:buFont typeface="Arial" panose="020B0604020202020204" pitchFamily="34" charset="0"/>
              <a:buChar char="•"/>
            </a:pPr>
            <a:r>
              <a:rPr lang="es-ES" sz="1900" dirty="0" smtClean="0"/>
              <a:t>Instrumental</a:t>
            </a:r>
            <a:endParaRPr lang="es-ES" sz="1900" dirty="0"/>
          </a:p>
          <a:p>
            <a:pPr lvl="2" algn="just">
              <a:lnSpc>
                <a:spcPct val="80000"/>
              </a:lnSpc>
              <a:spcBef>
                <a:spcPct val="0"/>
              </a:spcBef>
              <a:buFont typeface="Arial" panose="020B0604020202020204" pitchFamily="34" charset="0"/>
              <a:buChar char="•"/>
            </a:pPr>
            <a:r>
              <a:rPr lang="es-ES" sz="1900" dirty="0"/>
              <a:t> </a:t>
            </a:r>
            <a:r>
              <a:rPr lang="es-ES" sz="1900" dirty="0" smtClean="0"/>
              <a:t>Validación de </a:t>
            </a:r>
            <a:r>
              <a:rPr lang="es-ES" sz="1900" dirty="0" err="1" smtClean="0"/>
              <a:t>Metodos</a:t>
            </a:r>
            <a:endParaRPr lang="es-ES" sz="1900" dirty="0"/>
          </a:p>
          <a:p>
            <a:pPr lvl="2" algn="just">
              <a:lnSpc>
                <a:spcPct val="80000"/>
              </a:lnSpc>
              <a:spcBef>
                <a:spcPct val="0"/>
              </a:spcBef>
              <a:buFont typeface="Arial" panose="020B0604020202020204" pitchFamily="34" charset="0"/>
              <a:buChar char="•"/>
            </a:pPr>
            <a:r>
              <a:rPr lang="es-ES" sz="1900" dirty="0"/>
              <a:t> Verificación de métodos de medición (control)</a:t>
            </a:r>
          </a:p>
          <a:p>
            <a:pPr lvl="2" algn="just">
              <a:lnSpc>
                <a:spcPct val="80000"/>
              </a:lnSpc>
              <a:spcBef>
                <a:spcPct val="0"/>
              </a:spcBef>
              <a:buFont typeface="Arial" panose="020B0604020202020204" pitchFamily="34" charset="0"/>
              <a:buChar char="•"/>
            </a:pPr>
            <a:r>
              <a:rPr lang="es-ES" sz="1900" dirty="0"/>
              <a:t> Asignación de valores a nuevos  materiales </a:t>
            </a:r>
          </a:p>
          <a:p>
            <a:pPr lvl="2" algn="just">
              <a:lnSpc>
                <a:spcPct val="80000"/>
              </a:lnSpc>
              <a:spcBef>
                <a:spcPct val="0"/>
              </a:spcBef>
              <a:buFont typeface="Arial" panose="020B0604020202020204" pitchFamily="34" charset="0"/>
              <a:buChar char="•"/>
            </a:pPr>
            <a:r>
              <a:rPr lang="es-ES" sz="1900" dirty="0"/>
              <a:t>Ensayos de aptitud</a:t>
            </a:r>
          </a:p>
          <a:p>
            <a:pPr lvl="2" algn="just">
              <a:lnSpc>
                <a:spcPct val="80000"/>
              </a:lnSpc>
              <a:spcBef>
                <a:spcPct val="0"/>
              </a:spcBef>
              <a:buFont typeface="Arial" panose="020B0604020202020204" pitchFamily="34" charset="0"/>
              <a:buChar char="•"/>
            </a:pPr>
            <a:endParaRPr lang="es-ES" sz="1900" dirty="0" smtClean="0"/>
          </a:p>
          <a:p>
            <a:pPr algn="just">
              <a:lnSpc>
                <a:spcPct val="80000"/>
              </a:lnSpc>
              <a:spcBef>
                <a:spcPct val="0"/>
              </a:spcBef>
            </a:pPr>
            <a:r>
              <a:rPr lang="es-ES" sz="1900" dirty="0" smtClean="0"/>
              <a:t>MRC de Control</a:t>
            </a:r>
          </a:p>
          <a:p>
            <a:pPr algn="just">
              <a:lnSpc>
                <a:spcPct val="80000"/>
              </a:lnSpc>
              <a:spcBef>
                <a:spcPct val="0"/>
              </a:spcBef>
              <a:buFontTx/>
              <a:buNone/>
            </a:pPr>
            <a:r>
              <a:rPr lang="es-ES" sz="1900" dirty="0" smtClean="0"/>
              <a:t>	Un </a:t>
            </a:r>
            <a:r>
              <a:rPr lang="es-ES" sz="1900" dirty="0"/>
              <a:t>material o sustancia en donde uno o más de sus valores es suficientemente homogéneo, estable y es utilizado para mantener o monitorear los procesos de </a:t>
            </a:r>
            <a:r>
              <a:rPr lang="es-ES" sz="1900" dirty="0" smtClean="0"/>
              <a:t>medición. Un </a:t>
            </a:r>
            <a:r>
              <a:rPr lang="es-ES" sz="1900" dirty="0"/>
              <a:t>material de referencia para control de calidad o para evaluar la ejecución de los procesos de medición</a:t>
            </a:r>
            <a:r>
              <a:rPr lang="es-ES" sz="1900" dirty="0" smtClean="0"/>
              <a:t>.</a:t>
            </a:r>
          </a:p>
          <a:p>
            <a:pPr algn="just">
              <a:lnSpc>
                <a:spcPct val="80000"/>
              </a:lnSpc>
              <a:spcBef>
                <a:spcPct val="0"/>
              </a:spcBef>
              <a:buFontTx/>
              <a:buNone/>
            </a:pPr>
            <a:endParaRPr lang="es-ES" sz="1900" dirty="0"/>
          </a:p>
          <a:p>
            <a:pPr algn="just">
              <a:lnSpc>
                <a:spcPct val="80000"/>
              </a:lnSpc>
              <a:spcBef>
                <a:spcPct val="0"/>
              </a:spcBef>
            </a:pPr>
            <a:r>
              <a:rPr lang="es-ES" sz="1900" dirty="0"/>
              <a:t>MR de </a:t>
            </a:r>
            <a:r>
              <a:rPr lang="es-ES" sz="1900" dirty="0" smtClean="0"/>
              <a:t>Matriz</a:t>
            </a:r>
            <a:endParaRPr lang="es-ES" sz="1900" dirty="0"/>
          </a:p>
          <a:p>
            <a:pPr algn="just">
              <a:lnSpc>
                <a:spcPct val="80000"/>
              </a:lnSpc>
              <a:spcBef>
                <a:spcPct val="0"/>
              </a:spcBef>
              <a:buFontTx/>
              <a:buNone/>
            </a:pPr>
            <a:r>
              <a:rPr lang="es-ES" sz="1900" dirty="0"/>
              <a:t>	Es un material de composición similar a “las muestras reales” que contiene una cantidad caracterizada de una o mas entidades químicas. MR de matriz son típicamente materiales naturales homogéneos con entidades de medición de interés, presentes a niveles endógenos, a niveles mayores a los endógenos </a:t>
            </a:r>
            <a:r>
              <a:rPr lang="es-ES" sz="1900" dirty="0" smtClean="0"/>
              <a:t>o </a:t>
            </a:r>
            <a:r>
              <a:rPr lang="es-ES" sz="1900" dirty="0"/>
              <a:t>a niveles de material adicionado.</a:t>
            </a:r>
          </a:p>
          <a:p>
            <a:pPr algn="just">
              <a:lnSpc>
                <a:spcPct val="80000"/>
              </a:lnSpc>
              <a:spcBef>
                <a:spcPct val="0"/>
              </a:spcBef>
              <a:buFontTx/>
              <a:buNone/>
            </a:pPr>
            <a:endParaRPr lang="es-MX" sz="1900" dirty="0"/>
          </a:p>
        </p:txBody>
      </p:sp>
      <p:sp>
        <p:nvSpPr>
          <p:cNvPr id="4" name="Rectángulo 3"/>
          <p:cNvSpPr/>
          <p:nvPr/>
        </p:nvSpPr>
        <p:spPr>
          <a:xfrm>
            <a:off x="9965149" y="5856696"/>
            <a:ext cx="1005403" cy="307777"/>
          </a:xfrm>
          <a:prstGeom prst="rect">
            <a:avLst/>
          </a:prstGeom>
        </p:spPr>
        <p:txBody>
          <a:bodyPr wrap="none">
            <a:spAutoFit/>
          </a:bodyPr>
          <a:lstStyle/>
          <a:p>
            <a:r>
              <a:rPr lang="es-MX" sz="1400" dirty="0" smtClean="0">
                <a:latin typeface="Calibri" panose="020F0502020204030204" pitchFamily="34" charset="0"/>
                <a:ea typeface="Calibri" panose="020F0502020204030204" pitchFamily="34" charset="0"/>
                <a:cs typeface="Times New Roman" panose="02020603050405020304" pitchFamily="18" charset="0"/>
              </a:rPr>
              <a:t>(VIM,2012)</a:t>
            </a:r>
            <a:endParaRPr lang="es-MX" sz="1400" dirty="0"/>
          </a:p>
        </p:txBody>
      </p:sp>
    </p:spTree>
    <p:extLst>
      <p:ext uri="{BB962C8B-B14F-4D97-AF65-F5344CB8AC3E}">
        <p14:creationId xmlns:p14="http://schemas.microsoft.com/office/powerpoint/2010/main" val="1871931662"/>
      </p:ext>
    </p:extLst>
  </p:cSld>
  <p:clrMapOvr>
    <a:masterClrMapping/>
  </p:clrMapOvr>
</p:sld>
</file>

<file path=ppt/theme/theme1.xml><?xml version="1.0" encoding="utf-8"?>
<a:theme xmlns:a="http://schemas.openxmlformats.org/drawingml/2006/main" name="Retrospección">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735</TotalTime>
  <Words>1828</Words>
  <Application>Microsoft Office PowerPoint</Application>
  <PresentationFormat>Panorámica</PresentationFormat>
  <Paragraphs>279</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Calibri</vt:lpstr>
      <vt:lpstr>Calibri Light</vt:lpstr>
      <vt:lpstr>Courier New</vt:lpstr>
      <vt:lpstr>Symbol</vt:lpstr>
      <vt:lpstr>Times New Roman</vt:lpstr>
      <vt:lpstr>Retrospección</vt:lpstr>
      <vt:lpstr>Aportaciones Metrológicas a las mediciones del contenido de Cd y Pb en Sargazo</vt:lpstr>
      <vt:lpstr>¿QUÉ ES EL SARGAZO? </vt:lpstr>
      <vt:lpstr>¿QUÉ SON LOS METALES PESADOS? </vt:lpstr>
      <vt:lpstr>EFECTOS EN LA SALUD</vt:lpstr>
      <vt:lpstr>PAPEL DEL SARGAZO EN LA CAPTACIÓN DE METALES PESADOS  </vt:lpstr>
      <vt:lpstr>¿Qué han reportado otros autores para la medición de metales tóxicos en sargazo? </vt:lpstr>
      <vt:lpstr>Presentación de PowerPoint</vt:lpstr>
      <vt:lpstr>Importancia de la Metrología </vt:lpstr>
      <vt:lpstr>Presentación de PowerPoint</vt:lpstr>
      <vt:lpstr> ¿Qué Materiales de Referencia existen?</vt:lpstr>
      <vt:lpstr>Normas relacionadas con la medición de elementos tóxicos en sargazo o algas</vt:lpstr>
      <vt:lpstr>Presentación de PowerPoint</vt:lpstr>
      <vt:lpstr>¿Qué hemos hecho? </vt:lpstr>
      <vt:lpstr>Actividades adicionales</vt:lpstr>
      <vt:lpstr>Presentación de PowerPoint</vt:lpstr>
      <vt:lpstr>Presentación de PowerPoint</vt:lpstr>
      <vt:lpstr>Referencias </vt:lpstr>
      <vt:lpstr>Referencias de CRM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Aportaciones metrológicas a las mediciones del contenido de Cd y Pb en Sargazo</dc:title>
  <dc:creator>Adán Gonzalez</dc:creator>
  <cp:lastModifiedBy>Adán Gonzalez</cp:lastModifiedBy>
  <cp:revision>35</cp:revision>
  <dcterms:created xsi:type="dcterms:W3CDTF">2020-07-13T14:33:07Z</dcterms:created>
  <dcterms:modified xsi:type="dcterms:W3CDTF">2021-01-09T03:33:40Z</dcterms:modified>
</cp:coreProperties>
</file>