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4" r:id="rId1"/>
  </p:sldMasterIdLst>
  <p:notesMasterIdLst>
    <p:notesMasterId r:id="rId27"/>
  </p:notesMasterIdLst>
  <p:sldIdLst>
    <p:sldId id="257" r:id="rId2"/>
    <p:sldId id="259" r:id="rId3"/>
    <p:sldId id="260" r:id="rId4"/>
    <p:sldId id="261" r:id="rId5"/>
    <p:sldId id="264" r:id="rId6"/>
    <p:sldId id="304" r:id="rId7"/>
    <p:sldId id="269" r:id="rId8"/>
    <p:sldId id="270" r:id="rId9"/>
    <p:sldId id="272" r:id="rId10"/>
    <p:sldId id="283" r:id="rId11"/>
    <p:sldId id="301" r:id="rId12"/>
    <p:sldId id="273" r:id="rId13"/>
    <p:sldId id="275" r:id="rId14"/>
    <p:sldId id="278" r:id="rId15"/>
    <p:sldId id="276" r:id="rId16"/>
    <p:sldId id="282" r:id="rId17"/>
    <p:sldId id="300" r:id="rId18"/>
    <p:sldId id="291" r:id="rId19"/>
    <p:sldId id="295" r:id="rId20"/>
    <p:sldId id="296" r:id="rId21"/>
    <p:sldId id="302" r:id="rId22"/>
    <p:sldId id="303" r:id="rId23"/>
    <p:sldId id="306" r:id="rId24"/>
    <p:sldId id="277"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ÐAŊTE෴• PIÑA" initials="•P" lastIdx="10" clrIdx="0">
    <p:extLst>
      <p:ext uri="{19B8F6BF-5375-455C-9EA6-DF929625EA0E}">
        <p15:presenceInfo xmlns:p15="http://schemas.microsoft.com/office/powerpoint/2012/main" userId="b9474144e8167d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B38"/>
    <a:srgbClr val="AB0101"/>
    <a:srgbClr val="B32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18" autoAdjust="0"/>
    <p:restoredTop sz="94660"/>
  </p:normalViewPr>
  <p:slideViewPr>
    <p:cSldViewPr snapToGrid="0">
      <p:cViewPr varScale="1">
        <p:scale>
          <a:sx n="90" d="100"/>
          <a:sy n="90"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96F4D-3397-4701-8615-C734A8D7C63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MX"/>
        </a:p>
      </dgm:t>
    </dgm:pt>
    <dgm:pt modelId="{B8480B98-AAD1-4806-979D-2BF3DDF7705F}">
      <dgm:prSet phldrT="[Texto]"/>
      <dgm:spPr/>
      <dgm:t>
        <a:bodyPr/>
        <a:lstStyle/>
        <a:p>
          <a:r>
            <a:rPr lang="es-MX" dirty="0"/>
            <a:t>Construcción</a:t>
          </a:r>
        </a:p>
      </dgm:t>
    </dgm:pt>
    <dgm:pt modelId="{E65E05A1-260A-4490-B060-C5A21F6F2816}" type="parTrans" cxnId="{50181BF4-7DFE-4AD8-AA81-D64035685B53}">
      <dgm:prSet/>
      <dgm:spPr/>
      <dgm:t>
        <a:bodyPr/>
        <a:lstStyle/>
        <a:p>
          <a:endParaRPr lang="es-MX"/>
        </a:p>
      </dgm:t>
    </dgm:pt>
    <dgm:pt modelId="{E70E9561-7F3B-446C-8F5B-ED2494EA434B}" type="sibTrans" cxnId="{50181BF4-7DFE-4AD8-AA81-D64035685B53}">
      <dgm:prSet/>
      <dgm:spPr/>
      <dgm:t>
        <a:bodyPr/>
        <a:lstStyle/>
        <a:p>
          <a:endParaRPr lang="es-MX"/>
        </a:p>
      </dgm:t>
    </dgm:pt>
    <dgm:pt modelId="{5C0C5D45-393F-4DB6-B671-EBCAE35E85BA}">
      <dgm:prSet phldrT="[Texto]" custT="1"/>
      <dgm:spPr/>
      <dgm:t>
        <a:bodyPr/>
        <a:lstStyle/>
        <a:p>
          <a:r>
            <a:rPr lang="es-MX" sz="1600" dirty="0"/>
            <a:t>Desplazamiento y reducción de biodiversidad nativa.</a:t>
          </a:r>
        </a:p>
      </dgm:t>
    </dgm:pt>
    <dgm:pt modelId="{07DBF2E9-FC87-4B85-BCC9-FBBA0BA8DA5A}" type="parTrans" cxnId="{13B7FC12-14EC-4C39-A4D6-67EC0966CAC7}">
      <dgm:prSet/>
      <dgm:spPr/>
      <dgm:t>
        <a:bodyPr/>
        <a:lstStyle/>
        <a:p>
          <a:endParaRPr lang="es-MX"/>
        </a:p>
      </dgm:t>
    </dgm:pt>
    <dgm:pt modelId="{E25C38E4-5AC0-4364-849B-B7FF5F298F20}" type="sibTrans" cxnId="{13B7FC12-14EC-4C39-A4D6-67EC0966CAC7}">
      <dgm:prSet/>
      <dgm:spPr/>
      <dgm:t>
        <a:bodyPr/>
        <a:lstStyle/>
        <a:p>
          <a:endParaRPr lang="es-MX"/>
        </a:p>
      </dgm:t>
    </dgm:pt>
    <dgm:pt modelId="{0F27CC18-E585-4EA5-980E-F0DCADC70728}">
      <dgm:prSet phldrT="[Texto]" custT="1"/>
      <dgm:spPr/>
      <dgm:t>
        <a:bodyPr/>
        <a:lstStyle/>
        <a:p>
          <a:r>
            <a:rPr lang="es-MX" sz="1600" dirty="0"/>
            <a:t>Alto consumo de agua y posible cambio en las propiedades.</a:t>
          </a:r>
        </a:p>
      </dgm:t>
    </dgm:pt>
    <dgm:pt modelId="{351372BF-FA93-40D0-B4BF-ECCCBB3A831D}" type="parTrans" cxnId="{6D683D02-8C67-427F-8BEB-38549E8AC018}">
      <dgm:prSet/>
      <dgm:spPr/>
      <dgm:t>
        <a:bodyPr/>
        <a:lstStyle/>
        <a:p>
          <a:endParaRPr lang="es-MX"/>
        </a:p>
      </dgm:t>
    </dgm:pt>
    <dgm:pt modelId="{744EB5DF-D15F-4C05-BDC5-CA3CF8D30546}" type="sibTrans" cxnId="{6D683D02-8C67-427F-8BEB-38549E8AC018}">
      <dgm:prSet/>
      <dgm:spPr/>
      <dgm:t>
        <a:bodyPr/>
        <a:lstStyle/>
        <a:p>
          <a:endParaRPr lang="es-MX"/>
        </a:p>
      </dgm:t>
    </dgm:pt>
    <dgm:pt modelId="{E8BA4EC9-8346-4EFD-A78C-5C66B25632B9}">
      <dgm:prSet phldrT="[Texto]"/>
      <dgm:spPr/>
      <dgm:t>
        <a:bodyPr/>
        <a:lstStyle/>
        <a:p>
          <a:r>
            <a:rPr lang="es-MX" dirty="0"/>
            <a:t>Operación</a:t>
          </a:r>
        </a:p>
      </dgm:t>
    </dgm:pt>
    <dgm:pt modelId="{E7C83EE7-E522-4DAD-AC57-0B7955A5FE0B}" type="parTrans" cxnId="{FEEAC2F5-E3FC-493D-B4DC-9A129F82FC1C}">
      <dgm:prSet/>
      <dgm:spPr/>
      <dgm:t>
        <a:bodyPr/>
        <a:lstStyle/>
        <a:p>
          <a:endParaRPr lang="es-MX"/>
        </a:p>
      </dgm:t>
    </dgm:pt>
    <dgm:pt modelId="{49A5EF54-DD0B-4C0A-B01F-B797B1CFDB29}" type="sibTrans" cxnId="{FEEAC2F5-E3FC-493D-B4DC-9A129F82FC1C}">
      <dgm:prSet/>
      <dgm:spPr/>
      <dgm:t>
        <a:bodyPr/>
        <a:lstStyle/>
        <a:p>
          <a:endParaRPr lang="es-MX"/>
        </a:p>
      </dgm:t>
    </dgm:pt>
    <dgm:pt modelId="{2823FD7D-304D-4F2D-ACE7-10D120CA4C7A}">
      <dgm:prSet phldrT="[Texto]" custT="1"/>
      <dgm:spPr/>
      <dgm:t>
        <a:bodyPr/>
        <a:lstStyle/>
        <a:p>
          <a:r>
            <a:rPr lang="es-MX" sz="1600" dirty="0"/>
            <a:t>Emisión de gases de efecto invernadero.</a:t>
          </a:r>
        </a:p>
      </dgm:t>
    </dgm:pt>
    <dgm:pt modelId="{49882EAC-0349-4C6D-8E95-8EAB45D8245C}" type="parTrans" cxnId="{DD77E5AA-CDD0-4CBA-AD6E-C74DCBFA1CD2}">
      <dgm:prSet/>
      <dgm:spPr/>
      <dgm:t>
        <a:bodyPr/>
        <a:lstStyle/>
        <a:p>
          <a:endParaRPr lang="es-MX"/>
        </a:p>
      </dgm:t>
    </dgm:pt>
    <dgm:pt modelId="{85D4929D-6355-4B9B-B467-BB73736ADCBF}" type="sibTrans" cxnId="{DD77E5AA-CDD0-4CBA-AD6E-C74DCBFA1CD2}">
      <dgm:prSet/>
      <dgm:spPr/>
      <dgm:t>
        <a:bodyPr/>
        <a:lstStyle/>
        <a:p>
          <a:endParaRPr lang="es-MX"/>
        </a:p>
      </dgm:t>
    </dgm:pt>
    <dgm:pt modelId="{9E11FAFE-946C-4CB4-90BF-6C2C898AFB08}">
      <dgm:prSet phldrT="[Texto]" custT="1"/>
      <dgm:spPr/>
      <dgm:t>
        <a:bodyPr/>
        <a:lstStyle/>
        <a:p>
          <a:r>
            <a:rPr lang="es-MX" sz="1600" dirty="0"/>
            <a:t>Generación de ruido.</a:t>
          </a:r>
        </a:p>
      </dgm:t>
    </dgm:pt>
    <dgm:pt modelId="{A9142E5C-CAD0-4943-B70B-C5224CCBF982}" type="parTrans" cxnId="{4ACA0615-E156-4214-9DBD-ACC754187F1A}">
      <dgm:prSet/>
      <dgm:spPr/>
      <dgm:t>
        <a:bodyPr/>
        <a:lstStyle/>
        <a:p>
          <a:endParaRPr lang="es-MX"/>
        </a:p>
      </dgm:t>
    </dgm:pt>
    <dgm:pt modelId="{411C3603-EB3B-486D-89C3-4FA4E7C89B1A}" type="sibTrans" cxnId="{4ACA0615-E156-4214-9DBD-ACC754187F1A}">
      <dgm:prSet/>
      <dgm:spPr/>
      <dgm:t>
        <a:bodyPr/>
        <a:lstStyle/>
        <a:p>
          <a:endParaRPr lang="es-MX"/>
        </a:p>
      </dgm:t>
    </dgm:pt>
    <dgm:pt modelId="{C7C81FA3-E7FD-45E3-BD92-1D99C531BBA3}">
      <dgm:prSet phldrT="[Texto]"/>
      <dgm:spPr/>
      <dgm:t>
        <a:bodyPr/>
        <a:lstStyle/>
        <a:p>
          <a:r>
            <a:rPr lang="es-MX" dirty="0"/>
            <a:t>Abandono</a:t>
          </a:r>
        </a:p>
      </dgm:t>
    </dgm:pt>
    <dgm:pt modelId="{C6E6F337-BAF0-41FD-AD4C-B1899B1CD709}" type="parTrans" cxnId="{E33309B5-94C1-47AD-BAA4-978EB266F1BD}">
      <dgm:prSet/>
      <dgm:spPr/>
      <dgm:t>
        <a:bodyPr/>
        <a:lstStyle/>
        <a:p>
          <a:endParaRPr lang="es-MX"/>
        </a:p>
      </dgm:t>
    </dgm:pt>
    <dgm:pt modelId="{FCEA625E-7D02-4EA5-B101-FD80E53B7223}" type="sibTrans" cxnId="{E33309B5-94C1-47AD-BAA4-978EB266F1BD}">
      <dgm:prSet/>
      <dgm:spPr/>
      <dgm:t>
        <a:bodyPr/>
        <a:lstStyle/>
        <a:p>
          <a:endParaRPr lang="es-MX"/>
        </a:p>
      </dgm:t>
    </dgm:pt>
    <dgm:pt modelId="{2EBF8106-6BAA-4595-8686-C40F60CE096B}">
      <dgm:prSet phldrT="[Texto]" custT="1"/>
      <dgm:spPr/>
      <dgm:t>
        <a:bodyPr/>
        <a:lstStyle/>
        <a:p>
          <a:r>
            <a:rPr lang="es-MX" sz="1600" dirty="0"/>
            <a:t>Generación de residuos.</a:t>
          </a:r>
        </a:p>
      </dgm:t>
    </dgm:pt>
    <dgm:pt modelId="{F491782B-C099-4EA9-B73A-3D945AD081DC}" type="parTrans" cxnId="{F311F9DE-3B0D-413E-AA7C-532367D266BD}">
      <dgm:prSet/>
      <dgm:spPr/>
      <dgm:t>
        <a:bodyPr/>
        <a:lstStyle/>
        <a:p>
          <a:endParaRPr lang="es-MX"/>
        </a:p>
      </dgm:t>
    </dgm:pt>
    <dgm:pt modelId="{00897C4E-B723-4DF7-BA5C-26F801E90827}" type="sibTrans" cxnId="{F311F9DE-3B0D-413E-AA7C-532367D266BD}">
      <dgm:prSet/>
      <dgm:spPr/>
      <dgm:t>
        <a:bodyPr/>
        <a:lstStyle/>
        <a:p>
          <a:endParaRPr lang="es-MX"/>
        </a:p>
      </dgm:t>
    </dgm:pt>
    <dgm:pt modelId="{D0C20540-7C8B-42CB-BE96-9C3B6BB7A0FB}">
      <dgm:prSet phldrT="[Texto]" custT="1"/>
      <dgm:spPr/>
      <dgm:t>
        <a:bodyPr/>
        <a:lstStyle/>
        <a:p>
          <a:r>
            <a:rPr lang="es-MX" sz="1600" dirty="0"/>
            <a:t>Cambio en las propiedades del agua.</a:t>
          </a:r>
        </a:p>
      </dgm:t>
    </dgm:pt>
    <dgm:pt modelId="{B7BEC288-9D5F-4A75-9128-7EAAAE316A54}" type="parTrans" cxnId="{7BA70565-BA6D-4962-8427-002892ABB3BC}">
      <dgm:prSet/>
      <dgm:spPr/>
      <dgm:t>
        <a:bodyPr/>
        <a:lstStyle/>
        <a:p>
          <a:endParaRPr lang="es-MX"/>
        </a:p>
      </dgm:t>
    </dgm:pt>
    <dgm:pt modelId="{F496BBD7-1AC4-4C19-99FD-4D8784D7A8B7}" type="sibTrans" cxnId="{7BA70565-BA6D-4962-8427-002892ABB3BC}">
      <dgm:prSet/>
      <dgm:spPr/>
      <dgm:t>
        <a:bodyPr/>
        <a:lstStyle/>
        <a:p>
          <a:endParaRPr lang="es-MX"/>
        </a:p>
      </dgm:t>
    </dgm:pt>
    <dgm:pt modelId="{73C2354D-AFC2-461B-90B1-CF5F0DA92A5E}">
      <dgm:prSet phldrT="[Texto]" custT="1"/>
      <dgm:spPr/>
      <dgm:t>
        <a:bodyPr/>
        <a:lstStyle/>
        <a:p>
          <a:r>
            <a:rPr lang="es-MX" sz="1600" dirty="0"/>
            <a:t>Subsidencia del terreno.</a:t>
          </a:r>
        </a:p>
      </dgm:t>
    </dgm:pt>
    <dgm:pt modelId="{029B769E-488E-47E7-948B-9D42C3654640}" type="parTrans" cxnId="{3D411649-E952-4FB6-B4F7-E480ABE2168D}">
      <dgm:prSet/>
      <dgm:spPr/>
      <dgm:t>
        <a:bodyPr/>
        <a:lstStyle/>
        <a:p>
          <a:endParaRPr lang="es-MX"/>
        </a:p>
      </dgm:t>
    </dgm:pt>
    <dgm:pt modelId="{134DCAEB-226A-476D-9F18-59C92917C006}" type="sibTrans" cxnId="{3D411649-E952-4FB6-B4F7-E480ABE2168D}">
      <dgm:prSet/>
      <dgm:spPr/>
      <dgm:t>
        <a:bodyPr/>
        <a:lstStyle/>
        <a:p>
          <a:endParaRPr lang="es-MX"/>
        </a:p>
      </dgm:t>
    </dgm:pt>
    <dgm:pt modelId="{23D84670-5FCC-44D5-86C3-8F3BDB5D1CC9}">
      <dgm:prSet phldrT="[Texto]" custT="1"/>
      <dgm:spPr/>
      <dgm:t>
        <a:bodyPr/>
        <a:lstStyle/>
        <a:p>
          <a:r>
            <a:rPr lang="es-MX" sz="1600" dirty="0"/>
            <a:t>Emisión de Gases de Efecto invernadero.</a:t>
          </a:r>
        </a:p>
      </dgm:t>
    </dgm:pt>
    <dgm:pt modelId="{2F616695-77DA-419F-9AE9-A2CF11340DA7}" type="parTrans" cxnId="{EA0BDCE5-2130-4FC5-918F-8396C9895814}">
      <dgm:prSet/>
      <dgm:spPr/>
      <dgm:t>
        <a:bodyPr/>
        <a:lstStyle/>
        <a:p>
          <a:endParaRPr lang="es-MX"/>
        </a:p>
      </dgm:t>
    </dgm:pt>
    <dgm:pt modelId="{4918E9A3-30A7-41C0-A63A-9EEEF12B6193}" type="sibTrans" cxnId="{EA0BDCE5-2130-4FC5-918F-8396C9895814}">
      <dgm:prSet/>
      <dgm:spPr/>
      <dgm:t>
        <a:bodyPr/>
        <a:lstStyle/>
        <a:p>
          <a:endParaRPr lang="es-MX"/>
        </a:p>
      </dgm:t>
    </dgm:pt>
    <dgm:pt modelId="{B5DAC60B-F9CA-495E-90CF-A8903463C4BF}" type="pres">
      <dgm:prSet presAssocID="{2AD96F4D-3397-4701-8615-C734A8D7C634}" presName="linearFlow" presStyleCnt="0">
        <dgm:presLayoutVars>
          <dgm:dir/>
          <dgm:animLvl val="lvl"/>
          <dgm:resizeHandles val="exact"/>
        </dgm:presLayoutVars>
      </dgm:prSet>
      <dgm:spPr/>
    </dgm:pt>
    <dgm:pt modelId="{37FFDD5F-6627-4A2C-9211-6FDC806BF1E1}" type="pres">
      <dgm:prSet presAssocID="{B8480B98-AAD1-4806-979D-2BF3DDF7705F}" presName="composite" presStyleCnt="0"/>
      <dgm:spPr/>
    </dgm:pt>
    <dgm:pt modelId="{619DD2CF-FBD2-4C99-854A-35846FB0053D}" type="pres">
      <dgm:prSet presAssocID="{B8480B98-AAD1-4806-979D-2BF3DDF7705F}" presName="parentText" presStyleLbl="alignNode1" presStyleIdx="0" presStyleCnt="3">
        <dgm:presLayoutVars>
          <dgm:chMax val="1"/>
          <dgm:bulletEnabled val="1"/>
        </dgm:presLayoutVars>
      </dgm:prSet>
      <dgm:spPr/>
    </dgm:pt>
    <dgm:pt modelId="{C55D8F11-1FB4-4EC1-B2D3-A47383439178}" type="pres">
      <dgm:prSet presAssocID="{B8480B98-AAD1-4806-979D-2BF3DDF7705F}" presName="descendantText" presStyleLbl="alignAcc1" presStyleIdx="0" presStyleCnt="3" custScaleY="140000">
        <dgm:presLayoutVars>
          <dgm:bulletEnabled val="1"/>
        </dgm:presLayoutVars>
      </dgm:prSet>
      <dgm:spPr/>
    </dgm:pt>
    <dgm:pt modelId="{D8D7E252-DF1B-49EC-A7C8-EF8A7134F5D0}" type="pres">
      <dgm:prSet presAssocID="{E70E9561-7F3B-446C-8F5B-ED2494EA434B}" presName="sp" presStyleCnt="0"/>
      <dgm:spPr/>
    </dgm:pt>
    <dgm:pt modelId="{EBEE5D18-211A-4125-A6A1-A3C28115D791}" type="pres">
      <dgm:prSet presAssocID="{E8BA4EC9-8346-4EFD-A78C-5C66B25632B9}" presName="composite" presStyleCnt="0"/>
      <dgm:spPr/>
    </dgm:pt>
    <dgm:pt modelId="{8F964EE0-A00B-4CAB-A31C-F27125DDFB54}" type="pres">
      <dgm:prSet presAssocID="{E8BA4EC9-8346-4EFD-A78C-5C66B25632B9}" presName="parentText" presStyleLbl="alignNode1" presStyleIdx="1" presStyleCnt="3">
        <dgm:presLayoutVars>
          <dgm:chMax val="1"/>
          <dgm:bulletEnabled val="1"/>
        </dgm:presLayoutVars>
      </dgm:prSet>
      <dgm:spPr/>
    </dgm:pt>
    <dgm:pt modelId="{37158518-7A29-413E-B602-463E172C8143}" type="pres">
      <dgm:prSet presAssocID="{E8BA4EC9-8346-4EFD-A78C-5C66B25632B9}" presName="descendantText" presStyleLbl="alignAcc1" presStyleIdx="1" presStyleCnt="3" custScaleY="162071">
        <dgm:presLayoutVars>
          <dgm:bulletEnabled val="1"/>
        </dgm:presLayoutVars>
      </dgm:prSet>
      <dgm:spPr/>
    </dgm:pt>
    <dgm:pt modelId="{536E4F64-E5C9-4131-9715-E9D09B08128A}" type="pres">
      <dgm:prSet presAssocID="{49A5EF54-DD0B-4C0A-B01F-B797B1CFDB29}" presName="sp" presStyleCnt="0"/>
      <dgm:spPr/>
    </dgm:pt>
    <dgm:pt modelId="{DB23CD18-A51F-4D77-8C60-7B61CE97F141}" type="pres">
      <dgm:prSet presAssocID="{C7C81FA3-E7FD-45E3-BD92-1D99C531BBA3}" presName="composite" presStyleCnt="0"/>
      <dgm:spPr/>
    </dgm:pt>
    <dgm:pt modelId="{2342CB02-4374-4EF5-934E-00DEBDEEF3B2}" type="pres">
      <dgm:prSet presAssocID="{C7C81FA3-E7FD-45E3-BD92-1D99C531BBA3}" presName="parentText" presStyleLbl="alignNode1" presStyleIdx="2" presStyleCnt="3">
        <dgm:presLayoutVars>
          <dgm:chMax val="1"/>
          <dgm:bulletEnabled val="1"/>
        </dgm:presLayoutVars>
      </dgm:prSet>
      <dgm:spPr/>
    </dgm:pt>
    <dgm:pt modelId="{72DD981E-7D9C-4160-B951-6A64BE4B2D01}" type="pres">
      <dgm:prSet presAssocID="{C7C81FA3-E7FD-45E3-BD92-1D99C531BBA3}" presName="descendantText" presStyleLbl="alignAcc1" presStyleIdx="2" presStyleCnt="3" custScaleY="28322" custLinFactNeighborX="64" custLinFactNeighborY="16267">
        <dgm:presLayoutVars>
          <dgm:bulletEnabled val="1"/>
        </dgm:presLayoutVars>
      </dgm:prSet>
      <dgm:spPr/>
    </dgm:pt>
  </dgm:ptLst>
  <dgm:cxnLst>
    <dgm:cxn modelId="{6D683D02-8C67-427F-8BEB-38549E8AC018}" srcId="{B8480B98-AAD1-4806-979D-2BF3DDF7705F}" destId="{0F27CC18-E585-4EA5-980E-F0DCADC70728}" srcOrd="1" destOrd="0" parTransId="{351372BF-FA93-40D0-B4BF-ECCCBB3A831D}" sibTransId="{744EB5DF-D15F-4C05-BDC5-CA3CF8D30546}"/>
    <dgm:cxn modelId="{09E6EF02-985F-4421-BA38-AC760D902422}" type="presOf" srcId="{23D84670-5FCC-44D5-86C3-8F3BDB5D1CC9}" destId="{C55D8F11-1FB4-4EC1-B2D3-A47383439178}" srcOrd="0" destOrd="2" presId="urn:microsoft.com/office/officeart/2005/8/layout/chevron2"/>
    <dgm:cxn modelId="{41B8D910-5A7A-4EEE-B25E-C388B52A925B}" type="presOf" srcId="{E8BA4EC9-8346-4EFD-A78C-5C66B25632B9}" destId="{8F964EE0-A00B-4CAB-A31C-F27125DDFB54}" srcOrd="0" destOrd="0" presId="urn:microsoft.com/office/officeart/2005/8/layout/chevron2"/>
    <dgm:cxn modelId="{13B7FC12-14EC-4C39-A4D6-67EC0966CAC7}" srcId="{B8480B98-AAD1-4806-979D-2BF3DDF7705F}" destId="{5C0C5D45-393F-4DB6-B671-EBCAE35E85BA}" srcOrd="0" destOrd="0" parTransId="{07DBF2E9-FC87-4B85-BCC9-FBBA0BA8DA5A}" sibTransId="{E25C38E4-5AC0-4364-849B-B7FF5F298F20}"/>
    <dgm:cxn modelId="{4ACA0615-E156-4214-9DBD-ACC754187F1A}" srcId="{E8BA4EC9-8346-4EFD-A78C-5C66B25632B9}" destId="{9E11FAFE-946C-4CB4-90BF-6C2C898AFB08}" srcOrd="1" destOrd="0" parTransId="{A9142E5C-CAD0-4943-B70B-C5224CCBF982}" sibTransId="{411C3603-EB3B-486D-89C3-4FA4E7C89B1A}"/>
    <dgm:cxn modelId="{5334D91A-6A09-4399-A9F5-5905474967D6}" type="presOf" srcId="{B8480B98-AAD1-4806-979D-2BF3DDF7705F}" destId="{619DD2CF-FBD2-4C99-854A-35846FB0053D}" srcOrd="0" destOrd="0" presId="urn:microsoft.com/office/officeart/2005/8/layout/chevron2"/>
    <dgm:cxn modelId="{47838933-63B2-4939-9959-EB31C3782597}" type="presOf" srcId="{2EBF8106-6BAA-4595-8686-C40F60CE096B}" destId="{72DD981E-7D9C-4160-B951-6A64BE4B2D01}" srcOrd="0" destOrd="0" presId="urn:microsoft.com/office/officeart/2005/8/layout/chevron2"/>
    <dgm:cxn modelId="{60250C3C-35E9-4035-9794-D389E733C29A}" type="presOf" srcId="{0F27CC18-E585-4EA5-980E-F0DCADC70728}" destId="{C55D8F11-1FB4-4EC1-B2D3-A47383439178}" srcOrd="0" destOrd="1" presId="urn:microsoft.com/office/officeart/2005/8/layout/chevron2"/>
    <dgm:cxn modelId="{1A814544-153B-4CCD-8CDE-885EBB85937B}" type="presOf" srcId="{9E11FAFE-946C-4CB4-90BF-6C2C898AFB08}" destId="{37158518-7A29-413E-B602-463E172C8143}" srcOrd="0" destOrd="1" presId="urn:microsoft.com/office/officeart/2005/8/layout/chevron2"/>
    <dgm:cxn modelId="{7BA70565-BA6D-4962-8427-002892ABB3BC}" srcId="{E8BA4EC9-8346-4EFD-A78C-5C66B25632B9}" destId="{D0C20540-7C8B-42CB-BE96-9C3B6BB7A0FB}" srcOrd="2" destOrd="0" parTransId="{B7BEC288-9D5F-4A75-9128-7EAAAE316A54}" sibTransId="{F496BBD7-1AC4-4C19-99FD-4D8784D7A8B7}"/>
    <dgm:cxn modelId="{3D411649-E952-4FB6-B4F7-E480ABE2168D}" srcId="{E8BA4EC9-8346-4EFD-A78C-5C66B25632B9}" destId="{73C2354D-AFC2-461B-90B1-CF5F0DA92A5E}" srcOrd="3" destOrd="0" parTransId="{029B769E-488E-47E7-948B-9D42C3654640}" sibTransId="{134DCAEB-226A-476D-9F18-59C92917C006}"/>
    <dgm:cxn modelId="{266B9B6D-E221-46EC-B4A7-65EA666AF436}" type="presOf" srcId="{5C0C5D45-393F-4DB6-B671-EBCAE35E85BA}" destId="{C55D8F11-1FB4-4EC1-B2D3-A47383439178}" srcOrd="0" destOrd="0" presId="urn:microsoft.com/office/officeart/2005/8/layout/chevron2"/>
    <dgm:cxn modelId="{B2077472-D2EC-4E99-A863-8D205D00438B}" type="presOf" srcId="{2823FD7D-304D-4F2D-ACE7-10D120CA4C7A}" destId="{37158518-7A29-413E-B602-463E172C8143}" srcOrd="0" destOrd="0" presId="urn:microsoft.com/office/officeart/2005/8/layout/chevron2"/>
    <dgm:cxn modelId="{BA760D8A-F1B3-4FB4-B560-D15E94574743}" type="presOf" srcId="{2AD96F4D-3397-4701-8615-C734A8D7C634}" destId="{B5DAC60B-F9CA-495E-90CF-A8903463C4BF}" srcOrd="0" destOrd="0" presId="urn:microsoft.com/office/officeart/2005/8/layout/chevron2"/>
    <dgm:cxn modelId="{3008C592-D706-4591-AF10-46B0274A9B87}" type="presOf" srcId="{C7C81FA3-E7FD-45E3-BD92-1D99C531BBA3}" destId="{2342CB02-4374-4EF5-934E-00DEBDEEF3B2}" srcOrd="0" destOrd="0" presId="urn:microsoft.com/office/officeart/2005/8/layout/chevron2"/>
    <dgm:cxn modelId="{8104479C-B3FC-4B4E-B13F-8B58967B4346}" type="presOf" srcId="{D0C20540-7C8B-42CB-BE96-9C3B6BB7A0FB}" destId="{37158518-7A29-413E-B602-463E172C8143}" srcOrd="0" destOrd="2" presId="urn:microsoft.com/office/officeart/2005/8/layout/chevron2"/>
    <dgm:cxn modelId="{D1C553A0-63DE-4886-8592-6678D1B1C584}" type="presOf" srcId="{73C2354D-AFC2-461B-90B1-CF5F0DA92A5E}" destId="{37158518-7A29-413E-B602-463E172C8143}" srcOrd="0" destOrd="3" presId="urn:microsoft.com/office/officeart/2005/8/layout/chevron2"/>
    <dgm:cxn modelId="{DD77E5AA-CDD0-4CBA-AD6E-C74DCBFA1CD2}" srcId="{E8BA4EC9-8346-4EFD-A78C-5C66B25632B9}" destId="{2823FD7D-304D-4F2D-ACE7-10D120CA4C7A}" srcOrd="0" destOrd="0" parTransId="{49882EAC-0349-4C6D-8E95-8EAB45D8245C}" sibTransId="{85D4929D-6355-4B9B-B467-BB73736ADCBF}"/>
    <dgm:cxn modelId="{E33309B5-94C1-47AD-BAA4-978EB266F1BD}" srcId="{2AD96F4D-3397-4701-8615-C734A8D7C634}" destId="{C7C81FA3-E7FD-45E3-BD92-1D99C531BBA3}" srcOrd="2" destOrd="0" parTransId="{C6E6F337-BAF0-41FD-AD4C-B1899B1CD709}" sibTransId="{FCEA625E-7D02-4EA5-B101-FD80E53B7223}"/>
    <dgm:cxn modelId="{F311F9DE-3B0D-413E-AA7C-532367D266BD}" srcId="{C7C81FA3-E7FD-45E3-BD92-1D99C531BBA3}" destId="{2EBF8106-6BAA-4595-8686-C40F60CE096B}" srcOrd="0" destOrd="0" parTransId="{F491782B-C099-4EA9-B73A-3D945AD081DC}" sibTransId="{00897C4E-B723-4DF7-BA5C-26F801E90827}"/>
    <dgm:cxn modelId="{EA0BDCE5-2130-4FC5-918F-8396C9895814}" srcId="{B8480B98-AAD1-4806-979D-2BF3DDF7705F}" destId="{23D84670-5FCC-44D5-86C3-8F3BDB5D1CC9}" srcOrd="2" destOrd="0" parTransId="{2F616695-77DA-419F-9AE9-A2CF11340DA7}" sibTransId="{4918E9A3-30A7-41C0-A63A-9EEEF12B6193}"/>
    <dgm:cxn modelId="{50181BF4-7DFE-4AD8-AA81-D64035685B53}" srcId="{2AD96F4D-3397-4701-8615-C734A8D7C634}" destId="{B8480B98-AAD1-4806-979D-2BF3DDF7705F}" srcOrd="0" destOrd="0" parTransId="{E65E05A1-260A-4490-B060-C5A21F6F2816}" sibTransId="{E70E9561-7F3B-446C-8F5B-ED2494EA434B}"/>
    <dgm:cxn modelId="{FEEAC2F5-E3FC-493D-B4DC-9A129F82FC1C}" srcId="{2AD96F4D-3397-4701-8615-C734A8D7C634}" destId="{E8BA4EC9-8346-4EFD-A78C-5C66B25632B9}" srcOrd="1" destOrd="0" parTransId="{E7C83EE7-E522-4DAD-AC57-0B7955A5FE0B}" sibTransId="{49A5EF54-DD0B-4C0A-B01F-B797B1CFDB29}"/>
    <dgm:cxn modelId="{DA7A6B0C-CD99-4CE3-A0DA-2B1DDF6C7126}" type="presParOf" srcId="{B5DAC60B-F9CA-495E-90CF-A8903463C4BF}" destId="{37FFDD5F-6627-4A2C-9211-6FDC806BF1E1}" srcOrd="0" destOrd="0" presId="urn:microsoft.com/office/officeart/2005/8/layout/chevron2"/>
    <dgm:cxn modelId="{DC70CFA7-F7CE-43A0-B4A3-A20C3C7412F3}" type="presParOf" srcId="{37FFDD5F-6627-4A2C-9211-6FDC806BF1E1}" destId="{619DD2CF-FBD2-4C99-854A-35846FB0053D}" srcOrd="0" destOrd="0" presId="urn:microsoft.com/office/officeart/2005/8/layout/chevron2"/>
    <dgm:cxn modelId="{2EDB4527-E7E9-4B08-AE6C-BD384682C637}" type="presParOf" srcId="{37FFDD5F-6627-4A2C-9211-6FDC806BF1E1}" destId="{C55D8F11-1FB4-4EC1-B2D3-A47383439178}" srcOrd="1" destOrd="0" presId="urn:microsoft.com/office/officeart/2005/8/layout/chevron2"/>
    <dgm:cxn modelId="{BF65437D-0C12-4713-8C5C-2FF7E3697968}" type="presParOf" srcId="{B5DAC60B-F9CA-495E-90CF-A8903463C4BF}" destId="{D8D7E252-DF1B-49EC-A7C8-EF8A7134F5D0}" srcOrd="1" destOrd="0" presId="urn:microsoft.com/office/officeart/2005/8/layout/chevron2"/>
    <dgm:cxn modelId="{7C2F7794-782F-4301-BF58-045B600F46AB}" type="presParOf" srcId="{B5DAC60B-F9CA-495E-90CF-A8903463C4BF}" destId="{EBEE5D18-211A-4125-A6A1-A3C28115D791}" srcOrd="2" destOrd="0" presId="urn:microsoft.com/office/officeart/2005/8/layout/chevron2"/>
    <dgm:cxn modelId="{1EFFD88D-34C4-40A7-9CB9-A0355D99B164}" type="presParOf" srcId="{EBEE5D18-211A-4125-A6A1-A3C28115D791}" destId="{8F964EE0-A00B-4CAB-A31C-F27125DDFB54}" srcOrd="0" destOrd="0" presId="urn:microsoft.com/office/officeart/2005/8/layout/chevron2"/>
    <dgm:cxn modelId="{C067C04A-596A-4F43-9660-315A12BA7A0E}" type="presParOf" srcId="{EBEE5D18-211A-4125-A6A1-A3C28115D791}" destId="{37158518-7A29-413E-B602-463E172C8143}" srcOrd="1" destOrd="0" presId="urn:microsoft.com/office/officeart/2005/8/layout/chevron2"/>
    <dgm:cxn modelId="{969E046B-737D-4E52-9D33-6EDE66F405D1}" type="presParOf" srcId="{B5DAC60B-F9CA-495E-90CF-A8903463C4BF}" destId="{536E4F64-E5C9-4131-9715-E9D09B08128A}" srcOrd="3" destOrd="0" presId="urn:microsoft.com/office/officeart/2005/8/layout/chevron2"/>
    <dgm:cxn modelId="{C796E04E-AB1A-4991-B2B6-CE52B39D0617}" type="presParOf" srcId="{B5DAC60B-F9CA-495E-90CF-A8903463C4BF}" destId="{DB23CD18-A51F-4D77-8C60-7B61CE97F141}" srcOrd="4" destOrd="0" presId="urn:microsoft.com/office/officeart/2005/8/layout/chevron2"/>
    <dgm:cxn modelId="{BC91D815-878B-4F84-BC7A-1B3DB3773F77}" type="presParOf" srcId="{DB23CD18-A51F-4D77-8C60-7B61CE97F141}" destId="{2342CB02-4374-4EF5-934E-00DEBDEEF3B2}" srcOrd="0" destOrd="0" presId="urn:microsoft.com/office/officeart/2005/8/layout/chevron2"/>
    <dgm:cxn modelId="{2FA918B6-CF5B-42E9-BB02-9228D909733C}" type="presParOf" srcId="{DB23CD18-A51F-4D77-8C60-7B61CE97F141}" destId="{72DD981E-7D9C-4160-B951-6A64BE4B2D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96F4D-3397-4701-8615-C734A8D7C63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MX"/>
        </a:p>
      </dgm:t>
    </dgm:pt>
    <dgm:pt modelId="{B8480B98-AAD1-4806-979D-2BF3DDF7705F}">
      <dgm:prSet phldrT="[Texto]"/>
      <dgm:spPr/>
      <dgm:t>
        <a:bodyPr/>
        <a:lstStyle/>
        <a:p>
          <a:r>
            <a:rPr lang="es-MX" dirty="0"/>
            <a:t>Construcción</a:t>
          </a:r>
        </a:p>
      </dgm:t>
    </dgm:pt>
    <dgm:pt modelId="{E65E05A1-260A-4490-B060-C5A21F6F2816}" type="parTrans" cxnId="{50181BF4-7DFE-4AD8-AA81-D64035685B53}">
      <dgm:prSet/>
      <dgm:spPr/>
      <dgm:t>
        <a:bodyPr/>
        <a:lstStyle/>
        <a:p>
          <a:endParaRPr lang="es-MX"/>
        </a:p>
      </dgm:t>
    </dgm:pt>
    <dgm:pt modelId="{E70E9561-7F3B-446C-8F5B-ED2494EA434B}" type="sibTrans" cxnId="{50181BF4-7DFE-4AD8-AA81-D64035685B53}">
      <dgm:prSet/>
      <dgm:spPr/>
      <dgm:t>
        <a:bodyPr/>
        <a:lstStyle/>
        <a:p>
          <a:endParaRPr lang="es-MX"/>
        </a:p>
      </dgm:t>
    </dgm:pt>
    <dgm:pt modelId="{5C0C5D45-393F-4DB6-B671-EBCAE35E85BA}">
      <dgm:prSet phldrT="[Texto]" custT="1"/>
      <dgm:spPr/>
      <dgm:t>
        <a:bodyPr/>
        <a:lstStyle/>
        <a:p>
          <a:r>
            <a:rPr lang="es-MX" sz="1600" kern="1200" dirty="0"/>
            <a:t>Desplazamiento y reducción de biodiversidad nativa.</a:t>
          </a:r>
        </a:p>
      </dgm:t>
    </dgm:pt>
    <dgm:pt modelId="{07DBF2E9-FC87-4B85-BCC9-FBBA0BA8DA5A}" type="parTrans" cxnId="{13B7FC12-14EC-4C39-A4D6-67EC0966CAC7}">
      <dgm:prSet/>
      <dgm:spPr/>
      <dgm:t>
        <a:bodyPr/>
        <a:lstStyle/>
        <a:p>
          <a:endParaRPr lang="es-MX"/>
        </a:p>
      </dgm:t>
    </dgm:pt>
    <dgm:pt modelId="{E25C38E4-5AC0-4364-849B-B7FF5F298F20}" type="sibTrans" cxnId="{13B7FC12-14EC-4C39-A4D6-67EC0966CAC7}">
      <dgm:prSet/>
      <dgm:spPr/>
      <dgm:t>
        <a:bodyPr/>
        <a:lstStyle/>
        <a:p>
          <a:endParaRPr lang="es-MX"/>
        </a:p>
      </dgm:t>
    </dgm:pt>
    <dgm:pt modelId="{0F27CC18-E585-4EA5-980E-F0DCADC70728}">
      <dgm:prSet phldrT="[Texto]" custT="1"/>
      <dgm:spPr/>
      <dgm:t>
        <a:bodyPr/>
        <a:lstStyle/>
        <a:p>
          <a:r>
            <a:rPr lang="es-MX" sz="1600" kern="1200" dirty="0">
              <a:solidFill>
                <a:prstClr val="black">
                  <a:hueOff val="0"/>
                  <a:satOff val="0"/>
                  <a:lumOff val="0"/>
                  <a:alphaOff val="0"/>
                </a:prstClr>
              </a:solidFill>
              <a:latin typeface="Calibri" panose="020F0502020204030204"/>
              <a:ea typeface="+mn-ea"/>
              <a:cs typeface="+mn-cs"/>
            </a:rPr>
            <a:t>Emisión de Gases de efecto invernadero</a:t>
          </a:r>
        </a:p>
      </dgm:t>
    </dgm:pt>
    <dgm:pt modelId="{351372BF-FA93-40D0-B4BF-ECCCBB3A831D}" type="parTrans" cxnId="{6D683D02-8C67-427F-8BEB-38549E8AC018}">
      <dgm:prSet/>
      <dgm:spPr/>
      <dgm:t>
        <a:bodyPr/>
        <a:lstStyle/>
        <a:p>
          <a:endParaRPr lang="es-MX"/>
        </a:p>
      </dgm:t>
    </dgm:pt>
    <dgm:pt modelId="{744EB5DF-D15F-4C05-BDC5-CA3CF8D30546}" type="sibTrans" cxnId="{6D683D02-8C67-427F-8BEB-38549E8AC018}">
      <dgm:prSet/>
      <dgm:spPr/>
      <dgm:t>
        <a:bodyPr/>
        <a:lstStyle/>
        <a:p>
          <a:endParaRPr lang="es-MX"/>
        </a:p>
      </dgm:t>
    </dgm:pt>
    <dgm:pt modelId="{E8BA4EC9-8346-4EFD-A78C-5C66B25632B9}">
      <dgm:prSet phldrT="[Texto]"/>
      <dgm:spPr/>
      <dgm:t>
        <a:bodyPr/>
        <a:lstStyle/>
        <a:p>
          <a:r>
            <a:rPr lang="es-MX" dirty="0"/>
            <a:t>Operación</a:t>
          </a:r>
        </a:p>
      </dgm:t>
    </dgm:pt>
    <dgm:pt modelId="{E7C83EE7-E522-4DAD-AC57-0B7955A5FE0B}" type="parTrans" cxnId="{FEEAC2F5-E3FC-493D-B4DC-9A129F82FC1C}">
      <dgm:prSet/>
      <dgm:spPr/>
      <dgm:t>
        <a:bodyPr/>
        <a:lstStyle/>
        <a:p>
          <a:endParaRPr lang="es-MX"/>
        </a:p>
      </dgm:t>
    </dgm:pt>
    <dgm:pt modelId="{49A5EF54-DD0B-4C0A-B01F-B797B1CFDB29}" type="sibTrans" cxnId="{FEEAC2F5-E3FC-493D-B4DC-9A129F82FC1C}">
      <dgm:prSet/>
      <dgm:spPr/>
      <dgm:t>
        <a:bodyPr/>
        <a:lstStyle/>
        <a:p>
          <a:endParaRPr lang="es-MX"/>
        </a:p>
      </dgm:t>
    </dgm:pt>
    <dgm:pt modelId="{2823FD7D-304D-4F2D-ACE7-10D120CA4C7A}">
      <dgm:prSet phldrT="[Texto]" custT="1"/>
      <dgm:spPr/>
      <dgm:t>
        <a:bodyPr/>
        <a:lstStyle/>
        <a:p>
          <a:r>
            <a:rPr lang="es-MX" sz="1600" kern="1200" dirty="0">
              <a:solidFill>
                <a:prstClr val="black">
                  <a:hueOff val="0"/>
                  <a:satOff val="0"/>
                  <a:lumOff val="0"/>
                  <a:alphaOff val="0"/>
                </a:prstClr>
              </a:solidFill>
              <a:latin typeface="Calibri" panose="020F0502020204030204"/>
              <a:ea typeface="+mn-ea"/>
              <a:cs typeface="+mn-cs"/>
            </a:rPr>
            <a:t>Contaminación visual.</a:t>
          </a:r>
          <a:endParaRPr lang="es-MX" sz="2500" kern="1200" dirty="0"/>
        </a:p>
      </dgm:t>
    </dgm:pt>
    <dgm:pt modelId="{49882EAC-0349-4C6D-8E95-8EAB45D8245C}" type="parTrans" cxnId="{DD77E5AA-CDD0-4CBA-AD6E-C74DCBFA1CD2}">
      <dgm:prSet/>
      <dgm:spPr/>
      <dgm:t>
        <a:bodyPr/>
        <a:lstStyle/>
        <a:p>
          <a:endParaRPr lang="es-MX"/>
        </a:p>
      </dgm:t>
    </dgm:pt>
    <dgm:pt modelId="{85D4929D-6355-4B9B-B467-BB73736ADCBF}" type="sibTrans" cxnId="{DD77E5AA-CDD0-4CBA-AD6E-C74DCBFA1CD2}">
      <dgm:prSet/>
      <dgm:spPr/>
      <dgm:t>
        <a:bodyPr/>
        <a:lstStyle/>
        <a:p>
          <a:endParaRPr lang="es-MX"/>
        </a:p>
      </dgm:t>
    </dgm:pt>
    <dgm:pt modelId="{9E11FAFE-946C-4CB4-90BF-6C2C898AFB08}">
      <dgm:prSet phldrT="[Texto]" custT="1"/>
      <dgm:spPr/>
      <dgm:t>
        <a:bodyPr/>
        <a:lstStyle/>
        <a:p>
          <a:r>
            <a:rPr lang="es-MX" sz="1600" kern="1200" dirty="0"/>
            <a:t>Reducción en la filtración en el suelo, afectando la recarga de agua subterránea.</a:t>
          </a:r>
        </a:p>
      </dgm:t>
    </dgm:pt>
    <dgm:pt modelId="{A9142E5C-CAD0-4943-B70B-C5224CCBF982}" type="parTrans" cxnId="{4ACA0615-E156-4214-9DBD-ACC754187F1A}">
      <dgm:prSet/>
      <dgm:spPr/>
      <dgm:t>
        <a:bodyPr/>
        <a:lstStyle/>
        <a:p>
          <a:endParaRPr lang="es-MX"/>
        </a:p>
      </dgm:t>
    </dgm:pt>
    <dgm:pt modelId="{411C3603-EB3B-486D-89C3-4FA4E7C89B1A}" type="sibTrans" cxnId="{4ACA0615-E156-4214-9DBD-ACC754187F1A}">
      <dgm:prSet/>
      <dgm:spPr/>
      <dgm:t>
        <a:bodyPr/>
        <a:lstStyle/>
        <a:p>
          <a:endParaRPr lang="es-MX"/>
        </a:p>
      </dgm:t>
    </dgm:pt>
    <dgm:pt modelId="{C7C81FA3-E7FD-45E3-BD92-1D99C531BBA3}">
      <dgm:prSet phldrT="[Texto]"/>
      <dgm:spPr/>
      <dgm:t>
        <a:bodyPr/>
        <a:lstStyle/>
        <a:p>
          <a:r>
            <a:rPr lang="es-MX" dirty="0"/>
            <a:t>Abandono</a:t>
          </a:r>
        </a:p>
      </dgm:t>
    </dgm:pt>
    <dgm:pt modelId="{C6E6F337-BAF0-41FD-AD4C-B1899B1CD709}" type="parTrans" cxnId="{E33309B5-94C1-47AD-BAA4-978EB266F1BD}">
      <dgm:prSet/>
      <dgm:spPr/>
      <dgm:t>
        <a:bodyPr/>
        <a:lstStyle/>
        <a:p>
          <a:endParaRPr lang="es-MX"/>
        </a:p>
      </dgm:t>
    </dgm:pt>
    <dgm:pt modelId="{FCEA625E-7D02-4EA5-B101-FD80E53B7223}" type="sibTrans" cxnId="{E33309B5-94C1-47AD-BAA4-978EB266F1BD}">
      <dgm:prSet/>
      <dgm:spPr/>
      <dgm:t>
        <a:bodyPr/>
        <a:lstStyle/>
        <a:p>
          <a:endParaRPr lang="es-MX"/>
        </a:p>
      </dgm:t>
    </dgm:pt>
    <dgm:pt modelId="{2EBF8106-6BAA-4595-8686-C40F60CE096B}">
      <dgm:prSet phldrT="[Texto]" custT="1"/>
      <dgm:spPr/>
      <dgm:t>
        <a:bodyPr/>
        <a:lstStyle/>
        <a:p>
          <a:r>
            <a:rPr lang="es-MX" sz="1600" dirty="0"/>
            <a:t>Generación de residuos.</a:t>
          </a:r>
        </a:p>
      </dgm:t>
    </dgm:pt>
    <dgm:pt modelId="{F491782B-C099-4EA9-B73A-3D945AD081DC}" type="parTrans" cxnId="{F311F9DE-3B0D-413E-AA7C-532367D266BD}">
      <dgm:prSet/>
      <dgm:spPr/>
      <dgm:t>
        <a:bodyPr/>
        <a:lstStyle/>
        <a:p>
          <a:endParaRPr lang="es-MX"/>
        </a:p>
      </dgm:t>
    </dgm:pt>
    <dgm:pt modelId="{00897C4E-B723-4DF7-BA5C-26F801E90827}" type="sibTrans" cxnId="{F311F9DE-3B0D-413E-AA7C-532367D266BD}">
      <dgm:prSet/>
      <dgm:spPr/>
      <dgm:t>
        <a:bodyPr/>
        <a:lstStyle/>
        <a:p>
          <a:endParaRPr lang="es-MX"/>
        </a:p>
      </dgm:t>
    </dgm:pt>
    <dgm:pt modelId="{B5DAC60B-F9CA-495E-90CF-A8903463C4BF}" type="pres">
      <dgm:prSet presAssocID="{2AD96F4D-3397-4701-8615-C734A8D7C634}" presName="linearFlow" presStyleCnt="0">
        <dgm:presLayoutVars>
          <dgm:dir/>
          <dgm:animLvl val="lvl"/>
          <dgm:resizeHandles val="exact"/>
        </dgm:presLayoutVars>
      </dgm:prSet>
      <dgm:spPr/>
    </dgm:pt>
    <dgm:pt modelId="{37FFDD5F-6627-4A2C-9211-6FDC806BF1E1}" type="pres">
      <dgm:prSet presAssocID="{B8480B98-AAD1-4806-979D-2BF3DDF7705F}" presName="composite" presStyleCnt="0"/>
      <dgm:spPr/>
    </dgm:pt>
    <dgm:pt modelId="{619DD2CF-FBD2-4C99-854A-35846FB0053D}" type="pres">
      <dgm:prSet presAssocID="{B8480B98-AAD1-4806-979D-2BF3DDF7705F}" presName="parentText" presStyleLbl="alignNode1" presStyleIdx="0" presStyleCnt="3">
        <dgm:presLayoutVars>
          <dgm:chMax val="1"/>
          <dgm:bulletEnabled val="1"/>
        </dgm:presLayoutVars>
      </dgm:prSet>
      <dgm:spPr/>
    </dgm:pt>
    <dgm:pt modelId="{C55D8F11-1FB4-4EC1-B2D3-A47383439178}" type="pres">
      <dgm:prSet presAssocID="{B8480B98-AAD1-4806-979D-2BF3DDF7705F}" presName="descendantText" presStyleLbl="alignAcc1" presStyleIdx="0" presStyleCnt="3">
        <dgm:presLayoutVars>
          <dgm:bulletEnabled val="1"/>
        </dgm:presLayoutVars>
      </dgm:prSet>
      <dgm:spPr/>
    </dgm:pt>
    <dgm:pt modelId="{D8D7E252-DF1B-49EC-A7C8-EF8A7134F5D0}" type="pres">
      <dgm:prSet presAssocID="{E70E9561-7F3B-446C-8F5B-ED2494EA434B}" presName="sp" presStyleCnt="0"/>
      <dgm:spPr/>
    </dgm:pt>
    <dgm:pt modelId="{EBEE5D18-211A-4125-A6A1-A3C28115D791}" type="pres">
      <dgm:prSet presAssocID="{E8BA4EC9-8346-4EFD-A78C-5C66B25632B9}" presName="composite" presStyleCnt="0"/>
      <dgm:spPr/>
    </dgm:pt>
    <dgm:pt modelId="{8F964EE0-A00B-4CAB-A31C-F27125DDFB54}" type="pres">
      <dgm:prSet presAssocID="{E8BA4EC9-8346-4EFD-A78C-5C66B25632B9}" presName="parentText" presStyleLbl="alignNode1" presStyleIdx="1" presStyleCnt="3">
        <dgm:presLayoutVars>
          <dgm:chMax val="1"/>
          <dgm:bulletEnabled val="1"/>
        </dgm:presLayoutVars>
      </dgm:prSet>
      <dgm:spPr/>
    </dgm:pt>
    <dgm:pt modelId="{37158518-7A29-413E-B602-463E172C8143}" type="pres">
      <dgm:prSet presAssocID="{E8BA4EC9-8346-4EFD-A78C-5C66B25632B9}" presName="descendantText" presStyleLbl="alignAcc1" presStyleIdx="1" presStyleCnt="3">
        <dgm:presLayoutVars>
          <dgm:bulletEnabled val="1"/>
        </dgm:presLayoutVars>
      </dgm:prSet>
      <dgm:spPr/>
    </dgm:pt>
    <dgm:pt modelId="{536E4F64-E5C9-4131-9715-E9D09B08128A}" type="pres">
      <dgm:prSet presAssocID="{49A5EF54-DD0B-4C0A-B01F-B797B1CFDB29}" presName="sp" presStyleCnt="0"/>
      <dgm:spPr/>
    </dgm:pt>
    <dgm:pt modelId="{DB23CD18-A51F-4D77-8C60-7B61CE97F141}" type="pres">
      <dgm:prSet presAssocID="{C7C81FA3-E7FD-45E3-BD92-1D99C531BBA3}" presName="composite" presStyleCnt="0"/>
      <dgm:spPr/>
    </dgm:pt>
    <dgm:pt modelId="{2342CB02-4374-4EF5-934E-00DEBDEEF3B2}" type="pres">
      <dgm:prSet presAssocID="{C7C81FA3-E7FD-45E3-BD92-1D99C531BBA3}" presName="parentText" presStyleLbl="alignNode1" presStyleIdx="2" presStyleCnt="3">
        <dgm:presLayoutVars>
          <dgm:chMax val="1"/>
          <dgm:bulletEnabled val="1"/>
        </dgm:presLayoutVars>
      </dgm:prSet>
      <dgm:spPr/>
    </dgm:pt>
    <dgm:pt modelId="{72DD981E-7D9C-4160-B951-6A64BE4B2D01}" type="pres">
      <dgm:prSet presAssocID="{C7C81FA3-E7FD-45E3-BD92-1D99C531BBA3}" presName="descendantText" presStyleLbl="alignAcc1" presStyleIdx="2" presStyleCnt="3">
        <dgm:presLayoutVars>
          <dgm:bulletEnabled val="1"/>
        </dgm:presLayoutVars>
      </dgm:prSet>
      <dgm:spPr/>
    </dgm:pt>
  </dgm:ptLst>
  <dgm:cxnLst>
    <dgm:cxn modelId="{6D683D02-8C67-427F-8BEB-38549E8AC018}" srcId="{B8480B98-AAD1-4806-979D-2BF3DDF7705F}" destId="{0F27CC18-E585-4EA5-980E-F0DCADC70728}" srcOrd="1" destOrd="0" parTransId="{351372BF-FA93-40D0-B4BF-ECCCBB3A831D}" sibTransId="{744EB5DF-D15F-4C05-BDC5-CA3CF8D30546}"/>
    <dgm:cxn modelId="{41B8D910-5A7A-4EEE-B25E-C388B52A925B}" type="presOf" srcId="{E8BA4EC9-8346-4EFD-A78C-5C66B25632B9}" destId="{8F964EE0-A00B-4CAB-A31C-F27125DDFB54}" srcOrd="0" destOrd="0" presId="urn:microsoft.com/office/officeart/2005/8/layout/chevron2"/>
    <dgm:cxn modelId="{13B7FC12-14EC-4C39-A4D6-67EC0966CAC7}" srcId="{B8480B98-AAD1-4806-979D-2BF3DDF7705F}" destId="{5C0C5D45-393F-4DB6-B671-EBCAE35E85BA}" srcOrd="0" destOrd="0" parTransId="{07DBF2E9-FC87-4B85-BCC9-FBBA0BA8DA5A}" sibTransId="{E25C38E4-5AC0-4364-849B-B7FF5F298F20}"/>
    <dgm:cxn modelId="{4ACA0615-E156-4214-9DBD-ACC754187F1A}" srcId="{E8BA4EC9-8346-4EFD-A78C-5C66B25632B9}" destId="{9E11FAFE-946C-4CB4-90BF-6C2C898AFB08}" srcOrd="1" destOrd="0" parTransId="{A9142E5C-CAD0-4943-B70B-C5224CCBF982}" sibTransId="{411C3603-EB3B-486D-89C3-4FA4E7C89B1A}"/>
    <dgm:cxn modelId="{5334D91A-6A09-4399-A9F5-5905474967D6}" type="presOf" srcId="{B8480B98-AAD1-4806-979D-2BF3DDF7705F}" destId="{619DD2CF-FBD2-4C99-854A-35846FB0053D}" srcOrd="0" destOrd="0" presId="urn:microsoft.com/office/officeart/2005/8/layout/chevron2"/>
    <dgm:cxn modelId="{47838933-63B2-4939-9959-EB31C3782597}" type="presOf" srcId="{2EBF8106-6BAA-4595-8686-C40F60CE096B}" destId="{72DD981E-7D9C-4160-B951-6A64BE4B2D01}" srcOrd="0" destOrd="0" presId="urn:microsoft.com/office/officeart/2005/8/layout/chevron2"/>
    <dgm:cxn modelId="{60250C3C-35E9-4035-9794-D389E733C29A}" type="presOf" srcId="{0F27CC18-E585-4EA5-980E-F0DCADC70728}" destId="{C55D8F11-1FB4-4EC1-B2D3-A47383439178}" srcOrd="0" destOrd="1" presId="urn:microsoft.com/office/officeart/2005/8/layout/chevron2"/>
    <dgm:cxn modelId="{1A814544-153B-4CCD-8CDE-885EBB85937B}" type="presOf" srcId="{9E11FAFE-946C-4CB4-90BF-6C2C898AFB08}" destId="{37158518-7A29-413E-B602-463E172C8143}" srcOrd="0" destOrd="1" presId="urn:microsoft.com/office/officeart/2005/8/layout/chevron2"/>
    <dgm:cxn modelId="{266B9B6D-E221-46EC-B4A7-65EA666AF436}" type="presOf" srcId="{5C0C5D45-393F-4DB6-B671-EBCAE35E85BA}" destId="{C55D8F11-1FB4-4EC1-B2D3-A47383439178}" srcOrd="0" destOrd="0" presId="urn:microsoft.com/office/officeart/2005/8/layout/chevron2"/>
    <dgm:cxn modelId="{B2077472-D2EC-4E99-A863-8D205D00438B}" type="presOf" srcId="{2823FD7D-304D-4F2D-ACE7-10D120CA4C7A}" destId="{37158518-7A29-413E-B602-463E172C8143}" srcOrd="0" destOrd="0" presId="urn:microsoft.com/office/officeart/2005/8/layout/chevron2"/>
    <dgm:cxn modelId="{BA760D8A-F1B3-4FB4-B560-D15E94574743}" type="presOf" srcId="{2AD96F4D-3397-4701-8615-C734A8D7C634}" destId="{B5DAC60B-F9CA-495E-90CF-A8903463C4BF}" srcOrd="0" destOrd="0" presId="urn:microsoft.com/office/officeart/2005/8/layout/chevron2"/>
    <dgm:cxn modelId="{3008C592-D706-4591-AF10-46B0274A9B87}" type="presOf" srcId="{C7C81FA3-E7FD-45E3-BD92-1D99C531BBA3}" destId="{2342CB02-4374-4EF5-934E-00DEBDEEF3B2}" srcOrd="0" destOrd="0" presId="urn:microsoft.com/office/officeart/2005/8/layout/chevron2"/>
    <dgm:cxn modelId="{DD77E5AA-CDD0-4CBA-AD6E-C74DCBFA1CD2}" srcId="{E8BA4EC9-8346-4EFD-A78C-5C66B25632B9}" destId="{2823FD7D-304D-4F2D-ACE7-10D120CA4C7A}" srcOrd="0" destOrd="0" parTransId="{49882EAC-0349-4C6D-8E95-8EAB45D8245C}" sibTransId="{85D4929D-6355-4B9B-B467-BB73736ADCBF}"/>
    <dgm:cxn modelId="{E33309B5-94C1-47AD-BAA4-978EB266F1BD}" srcId="{2AD96F4D-3397-4701-8615-C734A8D7C634}" destId="{C7C81FA3-E7FD-45E3-BD92-1D99C531BBA3}" srcOrd="2" destOrd="0" parTransId="{C6E6F337-BAF0-41FD-AD4C-B1899B1CD709}" sibTransId="{FCEA625E-7D02-4EA5-B101-FD80E53B7223}"/>
    <dgm:cxn modelId="{F311F9DE-3B0D-413E-AA7C-532367D266BD}" srcId="{C7C81FA3-E7FD-45E3-BD92-1D99C531BBA3}" destId="{2EBF8106-6BAA-4595-8686-C40F60CE096B}" srcOrd="0" destOrd="0" parTransId="{F491782B-C099-4EA9-B73A-3D945AD081DC}" sibTransId="{00897C4E-B723-4DF7-BA5C-26F801E90827}"/>
    <dgm:cxn modelId="{50181BF4-7DFE-4AD8-AA81-D64035685B53}" srcId="{2AD96F4D-3397-4701-8615-C734A8D7C634}" destId="{B8480B98-AAD1-4806-979D-2BF3DDF7705F}" srcOrd="0" destOrd="0" parTransId="{E65E05A1-260A-4490-B060-C5A21F6F2816}" sibTransId="{E70E9561-7F3B-446C-8F5B-ED2494EA434B}"/>
    <dgm:cxn modelId="{FEEAC2F5-E3FC-493D-B4DC-9A129F82FC1C}" srcId="{2AD96F4D-3397-4701-8615-C734A8D7C634}" destId="{E8BA4EC9-8346-4EFD-A78C-5C66B25632B9}" srcOrd="1" destOrd="0" parTransId="{E7C83EE7-E522-4DAD-AC57-0B7955A5FE0B}" sibTransId="{49A5EF54-DD0B-4C0A-B01F-B797B1CFDB29}"/>
    <dgm:cxn modelId="{DA7A6B0C-CD99-4CE3-A0DA-2B1DDF6C7126}" type="presParOf" srcId="{B5DAC60B-F9CA-495E-90CF-A8903463C4BF}" destId="{37FFDD5F-6627-4A2C-9211-6FDC806BF1E1}" srcOrd="0" destOrd="0" presId="urn:microsoft.com/office/officeart/2005/8/layout/chevron2"/>
    <dgm:cxn modelId="{DC70CFA7-F7CE-43A0-B4A3-A20C3C7412F3}" type="presParOf" srcId="{37FFDD5F-6627-4A2C-9211-6FDC806BF1E1}" destId="{619DD2CF-FBD2-4C99-854A-35846FB0053D}" srcOrd="0" destOrd="0" presId="urn:microsoft.com/office/officeart/2005/8/layout/chevron2"/>
    <dgm:cxn modelId="{2EDB4527-E7E9-4B08-AE6C-BD384682C637}" type="presParOf" srcId="{37FFDD5F-6627-4A2C-9211-6FDC806BF1E1}" destId="{C55D8F11-1FB4-4EC1-B2D3-A47383439178}" srcOrd="1" destOrd="0" presId="urn:microsoft.com/office/officeart/2005/8/layout/chevron2"/>
    <dgm:cxn modelId="{BF65437D-0C12-4713-8C5C-2FF7E3697968}" type="presParOf" srcId="{B5DAC60B-F9CA-495E-90CF-A8903463C4BF}" destId="{D8D7E252-DF1B-49EC-A7C8-EF8A7134F5D0}" srcOrd="1" destOrd="0" presId="urn:microsoft.com/office/officeart/2005/8/layout/chevron2"/>
    <dgm:cxn modelId="{7C2F7794-782F-4301-BF58-045B600F46AB}" type="presParOf" srcId="{B5DAC60B-F9CA-495E-90CF-A8903463C4BF}" destId="{EBEE5D18-211A-4125-A6A1-A3C28115D791}" srcOrd="2" destOrd="0" presId="urn:microsoft.com/office/officeart/2005/8/layout/chevron2"/>
    <dgm:cxn modelId="{1EFFD88D-34C4-40A7-9CB9-A0355D99B164}" type="presParOf" srcId="{EBEE5D18-211A-4125-A6A1-A3C28115D791}" destId="{8F964EE0-A00B-4CAB-A31C-F27125DDFB54}" srcOrd="0" destOrd="0" presId="urn:microsoft.com/office/officeart/2005/8/layout/chevron2"/>
    <dgm:cxn modelId="{C067C04A-596A-4F43-9660-315A12BA7A0E}" type="presParOf" srcId="{EBEE5D18-211A-4125-A6A1-A3C28115D791}" destId="{37158518-7A29-413E-B602-463E172C8143}" srcOrd="1" destOrd="0" presId="urn:microsoft.com/office/officeart/2005/8/layout/chevron2"/>
    <dgm:cxn modelId="{969E046B-737D-4E52-9D33-6EDE66F405D1}" type="presParOf" srcId="{B5DAC60B-F9CA-495E-90CF-A8903463C4BF}" destId="{536E4F64-E5C9-4131-9715-E9D09B08128A}" srcOrd="3" destOrd="0" presId="urn:microsoft.com/office/officeart/2005/8/layout/chevron2"/>
    <dgm:cxn modelId="{C796E04E-AB1A-4991-B2B6-CE52B39D0617}" type="presParOf" srcId="{B5DAC60B-F9CA-495E-90CF-A8903463C4BF}" destId="{DB23CD18-A51F-4D77-8C60-7B61CE97F141}" srcOrd="4" destOrd="0" presId="urn:microsoft.com/office/officeart/2005/8/layout/chevron2"/>
    <dgm:cxn modelId="{BC91D815-878B-4F84-BC7A-1B3DB3773F77}" type="presParOf" srcId="{DB23CD18-A51F-4D77-8C60-7B61CE97F141}" destId="{2342CB02-4374-4EF5-934E-00DEBDEEF3B2}" srcOrd="0" destOrd="0" presId="urn:microsoft.com/office/officeart/2005/8/layout/chevron2"/>
    <dgm:cxn modelId="{2FA918B6-CF5B-42E9-BB02-9228D909733C}" type="presParOf" srcId="{DB23CD18-A51F-4D77-8C60-7B61CE97F141}" destId="{72DD981E-7D9C-4160-B951-6A64BE4B2D01}"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D2CF-FBD2-4C99-854A-35846FB0053D}">
      <dsp:nvSpPr>
        <dsp:cNvPr id="0" name=""/>
        <dsp:cNvSpPr/>
      </dsp:nvSpPr>
      <dsp:spPr>
        <a:xfrm rot="5400000">
          <a:off x="-211546" y="439302"/>
          <a:ext cx="1410309" cy="987216"/>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Construcción</a:t>
          </a:r>
        </a:p>
      </dsp:txBody>
      <dsp:txXfrm rot="-5400000">
        <a:off x="1" y="721363"/>
        <a:ext cx="987216" cy="423093"/>
      </dsp:txXfrm>
    </dsp:sp>
    <dsp:sp modelId="{C55D8F11-1FB4-4EC1-B2D3-A47383439178}">
      <dsp:nvSpPr>
        <dsp:cNvPr id="0" name=""/>
        <dsp:cNvSpPr/>
      </dsp:nvSpPr>
      <dsp:spPr>
        <a:xfrm rot="5400000">
          <a:off x="2531322" y="-1499689"/>
          <a:ext cx="1283382" cy="4371593"/>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Desplazamiento y reducción de biodiversidad nativa.</a:t>
          </a:r>
        </a:p>
        <a:p>
          <a:pPr marL="171450" lvl="1" indent="-171450" algn="l" defTabSz="711200">
            <a:lnSpc>
              <a:spcPct val="90000"/>
            </a:lnSpc>
            <a:spcBef>
              <a:spcPct val="0"/>
            </a:spcBef>
            <a:spcAft>
              <a:spcPct val="15000"/>
            </a:spcAft>
            <a:buChar char="•"/>
          </a:pPr>
          <a:r>
            <a:rPr lang="es-MX" sz="1600" kern="1200" dirty="0"/>
            <a:t>Alto consumo de agua y posible cambio en las propiedades.</a:t>
          </a:r>
        </a:p>
        <a:p>
          <a:pPr marL="171450" lvl="1" indent="-171450" algn="l" defTabSz="711200">
            <a:lnSpc>
              <a:spcPct val="90000"/>
            </a:lnSpc>
            <a:spcBef>
              <a:spcPct val="0"/>
            </a:spcBef>
            <a:spcAft>
              <a:spcPct val="15000"/>
            </a:spcAft>
            <a:buChar char="•"/>
          </a:pPr>
          <a:r>
            <a:rPr lang="es-MX" sz="1600" kern="1200" dirty="0"/>
            <a:t>Emisión de Gases de Efecto invernadero.</a:t>
          </a:r>
        </a:p>
      </dsp:txBody>
      <dsp:txXfrm rot="-5400000">
        <a:off x="987217" y="107066"/>
        <a:ext cx="4308943" cy="1158082"/>
      </dsp:txXfrm>
    </dsp:sp>
    <dsp:sp modelId="{8F964EE0-A00B-4CAB-A31C-F27125DDFB54}">
      <dsp:nvSpPr>
        <dsp:cNvPr id="0" name=""/>
        <dsp:cNvSpPr/>
      </dsp:nvSpPr>
      <dsp:spPr>
        <a:xfrm rot="5400000">
          <a:off x="-211546" y="1964265"/>
          <a:ext cx="1410309" cy="98721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Operación</a:t>
          </a:r>
        </a:p>
      </dsp:txBody>
      <dsp:txXfrm rot="-5400000">
        <a:off x="1" y="2246326"/>
        <a:ext cx="987216" cy="423093"/>
      </dsp:txXfrm>
    </dsp:sp>
    <dsp:sp modelId="{37158518-7A29-413E-B602-463E172C8143}">
      <dsp:nvSpPr>
        <dsp:cNvPr id="0" name=""/>
        <dsp:cNvSpPr/>
      </dsp:nvSpPr>
      <dsp:spPr>
        <a:xfrm rot="5400000">
          <a:off x="2430159" y="25273"/>
          <a:ext cx="1485707" cy="4371593"/>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Emisión de gases de efecto invernadero.</a:t>
          </a:r>
        </a:p>
        <a:p>
          <a:pPr marL="171450" lvl="1" indent="-171450" algn="l" defTabSz="711200">
            <a:lnSpc>
              <a:spcPct val="90000"/>
            </a:lnSpc>
            <a:spcBef>
              <a:spcPct val="0"/>
            </a:spcBef>
            <a:spcAft>
              <a:spcPct val="15000"/>
            </a:spcAft>
            <a:buChar char="•"/>
          </a:pPr>
          <a:r>
            <a:rPr lang="es-MX" sz="1600" kern="1200" dirty="0"/>
            <a:t>Generación de ruido.</a:t>
          </a:r>
        </a:p>
        <a:p>
          <a:pPr marL="171450" lvl="1" indent="-171450" algn="l" defTabSz="711200">
            <a:lnSpc>
              <a:spcPct val="90000"/>
            </a:lnSpc>
            <a:spcBef>
              <a:spcPct val="0"/>
            </a:spcBef>
            <a:spcAft>
              <a:spcPct val="15000"/>
            </a:spcAft>
            <a:buChar char="•"/>
          </a:pPr>
          <a:r>
            <a:rPr lang="es-MX" sz="1600" kern="1200" dirty="0"/>
            <a:t>Cambio en las propiedades del agua.</a:t>
          </a:r>
        </a:p>
        <a:p>
          <a:pPr marL="171450" lvl="1" indent="-171450" algn="l" defTabSz="711200">
            <a:lnSpc>
              <a:spcPct val="90000"/>
            </a:lnSpc>
            <a:spcBef>
              <a:spcPct val="0"/>
            </a:spcBef>
            <a:spcAft>
              <a:spcPct val="15000"/>
            </a:spcAft>
            <a:buChar char="•"/>
          </a:pPr>
          <a:r>
            <a:rPr lang="es-MX" sz="1600" kern="1200" dirty="0"/>
            <a:t>Subsidencia del terreno.</a:t>
          </a:r>
        </a:p>
      </dsp:txBody>
      <dsp:txXfrm rot="-5400000">
        <a:off x="987216" y="1540742"/>
        <a:ext cx="4299067" cy="1340655"/>
      </dsp:txXfrm>
    </dsp:sp>
    <dsp:sp modelId="{2342CB02-4374-4EF5-934E-00DEBDEEF3B2}">
      <dsp:nvSpPr>
        <dsp:cNvPr id="0" name=""/>
        <dsp:cNvSpPr/>
      </dsp:nvSpPr>
      <dsp:spPr>
        <a:xfrm rot="5400000">
          <a:off x="-211546" y="3204726"/>
          <a:ext cx="1410309" cy="987216"/>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Abandono</a:t>
          </a:r>
        </a:p>
      </dsp:txBody>
      <dsp:txXfrm rot="-5400000">
        <a:off x="1" y="3486787"/>
        <a:ext cx="987216" cy="423093"/>
      </dsp:txXfrm>
    </dsp:sp>
    <dsp:sp modelId="{72DD981E-7D9C-4160-B951-6A64BE4B2D01}">
      <dsp:nvSpPr>
        <dsp:cNvPr id="0" name=""/>
        <dsp:cNvSpPr/>
      </dsp:nvSpPr>
      <dsp:spPr>
        <a:xfrm rot="5400000">
          <a:off x="3043199" y="1414853"/>
          <a:ext cx="259628" cy="4371593"/>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Generación de residuos.</a:t>
          </a:r>
        </a:p>
      </dsp:txBody>
      <dsp:txXfrm rot="-5400000">
        <a:off x="987217" y="3483509"/>
        <a:ext cx="4358919" cy="23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D2CF-FBD2-4C99-854A-35846FB0053D}">
      <dsp:nvSpPr>
        <dsp:cNvPr id="0" name=""/>
        <dsp:cNvSpPr/>
      </dsp:nvSpPr>
      <dsp:spPr>
        <a:xfrm rot="5400000">
          <a:off x="-212379" y="213263"/>
          <a:ext cx="1415865" cy="991106"/>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Construcción</a:t>
          </a:r>
        </a:p>
      </dsp:txBody>
      <dsp:txXfrm rot="-5400000">
        <a:off x="1" y="496436"/>
        <a:ext cx="991106" cy="424759"/>
      </dsp:txXfrm>
    </dsp:sp>
    <dsp:sp modelId="{C55D8F11-1FB4-4EC1-B2D3-A47383439178}">
      <dsp:nvSpPr>
        <dsp:cNvPr id="0" name=""/>
        <dsp:cNvSpPr/>
      </dsp:nvSpPr>
      <dsp:spPr>
        <a:xfrm rot="5400000">
          <a:off x="2906187" y="-1914197"/>
          <a:ext cx="920312" cy="4750474"/>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Desplazamiento y reducción de biodiversidad nativa.</a:t>
          </a:r>
        </a:p>
        <a:p>
          <a:pPr marL="171450" lvl="1" indent="-171450" algn="l" defTabSz="711200">
            <a:lnSpc>
              <a:spcPct val="90000"/>
            </a:lnSpc>
            <a:spcBef>
              <a:spcPct val="0"/>
            </a:spcBef>
            <a:spcAft>
              <a:spcPct val="15000"/>
            </a:spcAft>
            <a:buChar char="•"/>
          </a:pPr>
          <a:r>
            <a:rPr lang="es-MX" sz="1600" kern="1200" dirty="0">
              <a:solidFill>
                <a:prstClr val="black">
                  <a:hueOff val="0"/>
                  <a:satOff val="0"/>
                  <a:lumOff val="0"/>
                  <a:alphaOff val="0"/>
                </a:prstClr>
              </a:solidFill>
              <a:latin typeface="Calibri" panose="020F0502020204030204"/>
              <a:ea typeface="+mn-ea"/>
              <a:cs typeface="+mn-cs"/>
            </a:rPr>
            <a:t>Emisión de Gases de efecto invernadero</a:t>
          </a:r>
        </a:p>
      </dsp:txBody>
      <dsp:txXfrm rot="-5400000">
        <a:off x="991106" y="45810"/>
        <a:ext cx="4705548" cy="830460"/>
      </dsp:txXfrm>
    </dsp:sp>
    <dsp:sp modelId="{8F964EE0-A00B-4CAB-A31C-F27125DDFB54}">
      <dsp:nvSpPr>
        <dsp:cNvPr id="0" name=""/>
        <dsp:cNvSpPr/>
      </dsp:nvSpPr>
      <dsp:spPr>
        <a:xfrm rot="5400000">
          <a:off x="-212379" y="1432434"/>
          <a:ext cx="1415865" cy="991106"/>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Operación</a:t>
          </a:r>
        </a:p>
      </dsp:txBody>
      <dsp:txXfrm rot="-5400000">
        <a:off x="1" y="1715607"/>
        <a:ext cx="991106" cy="424759"/>
      </dsp:txXfrm>
    </dsp:sp>
    <dsp:sp modelId="{37158518-7A29-413E-B602-463E172C8143}">
      <dsp:nvSpPr>
        <dsp:cNvPr id="0" name=""/>
        <dsp:cNvSpPr/>
      </dsp:nvSpPr>
      <dsp:spPr>
        <a:xfrm rot="5400000">
          <a:off x="2906187" y="-695026"/>
          <a:ext cx="920312" cy="4750474"/>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solidFill>
                <a:prstClr val="black">
                  <a:hueOff val="0"/>
                  <a:satOff val="0"/>
                  <a:lumOff val="0"/>
                  <a:alphaOff val="0"/>
                </a:prstClr>
              </a:solidFill>
              <a:latin typeface="Calibri" panose="020F0502020204030204"/>
              <a:ea typeface="+mn-ea"/>
              <a:cs typeface="+mn-cs"/>
            </a:rPr>
            <a:t>Contaminación visual.</a:t>
          </a:r>
          <a:endParaRPr lang="es-MX" sz="2500" kern="1200" dirty="0"/>
        </a:p>
        <a:p>
          <a:pPr marL="171450" lvl="1" indent="-171450" algn="l" defTabSz="711200">
            <a:lnSpc>
              <a:spcPct val="90000"/>
            </a:lnSpc>
            <a:spcBef>
              <a:spcPct val="0"/>
            </a:spcBef>
            <a:spcAft>
              <a:spcPct val="15000"/>
            </a:spcAft>
            <a:buChar char="•"/>
          </a:pPr>
          <a:r>
            <a:rPr lang="es-MX" sz="1600" kern="1200" dirty="0"/>
            <a:t>Reducción en la filtración en el suelo, afectando la recarga de agua subterránea.</a:t>
          </a:r>
        </a:p>
      </dsp:txBody>
      <dsp:txXfrm rot="-5400000">
        <a:off x="991106" y="1264981"/>
        <a:ext cx="4705548" cy="830460"/>
      </dsp:txXfrm>
    </dsp:sp>
    <dsp:sp modelId="{2342CB02-4374-4EF5-934E-00DEBDEEF3B2}">
      <dsp:nvSpPr>
        <dsp:cNvPr id="0" name=""/>
        <dsp:cNvSpPr/>
      </dsp:nvSpPr>
      <dsp:spPr>
        <a:xfrm rot="5400000">
          <a:off x="-212379" y="2651605"/>
          <a:ext cx="1415865" cy="991106"/>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MX" sz="1400" kern="1200" dirty="0"/>
            <a:t>Abandono</a:t>
          </a:r>
        </a:p>
      </dsp:txBody>
      <dsp:txXfrm rot="-5400000">
        <a:off x="1" y="2934778"/>
        <a:ext cx="991106" cy="424759"/>
      </dsp:txXfrm>
    </dsp:sp>
    <dsp:sp modelId="{72DD981E-7D9C-4160-B951-6A64BE4B2D01}">
      <dsp:nvSpPr>
        <dsp:cNvPr id="0" name=""/>
        <dsp:cNvSpPr/>
      </dsp:nvSpPr>
      <dsp:spPr>
        <a:xfrm rot="5400000">
          <a:off x="2906187" y="524144"/>
          <a:ext cx="920312" cy="4750474"/>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Generación de residuos.</a:t>
          </a:r>
        </a:p>
      </dsp:txBody>
      <dsp:txXfrm rot="-5400000">
        <a:off x="991106" y="2484151"/>
        <a:ext cx="4705548" cy="8304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EDB9-274C-4577-B206-B67981D1F06A}" type="datetimeFigureOut">
              <a:rPr lang="es-MX" smtClean="0"/>
              <a:t>25/06/2021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99B11-8490-4E59-8FFC-242D8F112CEE}" type="slidenum">
              <a:rPr lang="es-MX" smtClean="0"/>
              <a:t>‹Nº›</a:t>
            </a:fld>
            <a:endParaRPr lang="es-MX"/>
          </a:p>
        </p:txBody>
      </p:sp>
    </p:spTree>
    <p:extLst>
      <p:ext uri="{BB962C8B-B14F-4D97-AF65-F5344CB8AC3E}">
        <p14:creationId xmlns:p14="http://schemas.microsoft.com/office/powerpoint/2010/main" val="167866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C928B13-FBDD-4159-ADF4-D5683040622E}" type="datetime1">
              <a:rPr lang="es-MX" smtClean="0"/>
              <a:t>25/06/2021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20071E-3705-4C56-B8C2-5804AA11160A}"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9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65B57F-05BB-4FCC-B637-0BD2F80BFF3C}" type="datetime1">
              <a:rPr lang="es-MX" smtClean="0"/>
              <a:t>25/06/2021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180230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80DF470-336F-4880-9F86-62747CC369E8}" type="datetime1">
              <a:rPr lang="es-MX" smtClean="0"/>
              <a:t>25/06/2021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330764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37D8611-AE7A-44BD-BA9F-AF3CCE1A4AB9}" type="datetime1">
              <a:rPr lang="es-MX" smtClean="0"/>
              <a:t>25/06/2021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281459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B94775-669A-449C-9058-64F5F66F7309}" type="datetime1">
              <a:rPr lang="es-MX" smtClean="0"/>
              <a:t>25/06/2021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620071E-3705-4C56-B8C2-5804AA11160A}"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2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667FD4F-FB36-45E6-BE66-94DD1F89F976}" type="datetime1">
              <a:rPr lang="es-MX" smtClean="0"/>
              <a:t>25/06/2021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183537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209354A-4DDD-4E41-AD92-64322152D24F}" type="datetime1">
              <a:rPr lang="es-MX" smtClean="0"/>
              <a:t>25/06/2021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100049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90BD426-2874-42C1-A0A7-A96B8FF1843C}" type="datetime1">
              <a:rPr lang="es-MX" smtClean="0"/>
              <a:t>25/06/2021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142505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16DD03-D2E9-4AA9-A732-957A201A3845}" type="datetime1">
              <a:rPr lang="es-MX" smtClean="0"/>
              <a:t>25/06/2021</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11361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5B12229-332D-458B-88BF-F8CAF6AE19D0}" type="datetime1">
              <a:rPr lang="es-MX" smtClean="0"/>
              <a:t>25/06/2021</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20071E-3705-4C56-B8C2-5804AA11160A}" type="slidenum">
              <a:rPr lang="es-MX" smtClean="0"/>
              <a:t>‹Nº›</a:t>
            </a:fld>
            <a:endParaRPr lang="es-MX"/>
          </a:p>
        </p:txBody>
      </p:sp>
    </p:spTree>
    <p:extLst>
      <p:ext uri="{BB962C8B-B14F-4D97-AF65-F5344CB8AC3E}">
        <p14:creationId xmlns:p14="http://schemas.microsoft.com/office/powerpoint/2010/main" val="382515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C2F5E4-8E40-4015-8CD8-F1BFDF3103CB}" type="datetime1">
              <a:rPr lang="es-MX" smtClean="0"/>
              <a:t>25/06/2021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620071E-3705-4C56-B8C2-5804AA11160A}" type="slidenum">
              <a:rPr lang="es-MX" smtClean="0"/>
              <a:t>‹Nº›</a:t>
            </a:fld>
            <a:endParaRPr lang="es-MX"/>
          </a:p>
        </p:txBody>
      </p:sp>
    </p:spTree>
    <p:extLst>
      <p:ext uri="{BB962C8B-B14F-4D97-AF65-F5344CB8AC3E}">
        <p14:creationId xmlns:p14="http://schemas.microsoft.com/office/powerpoint/2010/main" val="406227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991756-E75D-479B-897E-B837CF93DC9A}" type="datetime1">
              <a:rPr lang="es-MX" smtClean="0"/>
              <a:t>25/06/2021</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20071E-3705-4C56-B8C2-5804AA11160A}"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530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9.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58.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svg"/><Relationship Id="rId5" Type="http://schemas.openxmlformats.org/officeDocument/2006/relationships/image" Target="../media/image53.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45.sv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statelocalenergy/state-renewable-energy-resources" TargetMode="External"/><Relationship Id="rId2" Type="http://schemas.openxmlformats.org/officeDocument/2006/relationships/hyperlink" Target="https://www.asolmex.org/es/central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v-magazine-mexico.com/2020/01/09/los-santos-solar-ii/" TargetMode="External"/><Relationship Id="rId2" Type="http://schemas.openxmlformats.org/officeDocument/2006/relationships/hyperlink" Target="http://english.mee.gov.cn/About_MEE/Mandat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olarxcala.com/pdf/manifestacion-xcala.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UNAM - Centro de Ciencias de la Atmósfera">
            <a:extLst>
              <a:ext uri="{FF2B5EF4-FFF2-40B4-BE49-F238E27FC236}">
                <a16:creationId xmlns:a16="http://schemas.microsoft.com/office/drawing/2014/main" id="{A35DE317-9201-4D65-996A-482A5214C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03" y="180753"/>
            <a:ext cx="1411524" cy="15842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05E332A-7A1F-412A-A8FD-8183F526B1E9}"/>
              </a:ext>
            </a:extLst>
          </p:cNvPr>
          <p:cNvPicPr>
            <a:picLocks noChangeAspect="1"/>
          </p:cNvPicPr>
          <p:nvPr/>
        </p:nvPicPr>
        <p:blipFill>
          <a:blip r:embed="rId3"/>
          <a:stretch>
            <a:fillRect/>
          </a:stretch>
        </p:blipFill>
        <p:spPr>
          <a:xfrm>
            <a:off x="2206568" y="180752"/>
            <a:ext cx="1525460" cy="1339703"/>
          </a:xfrm>
          <a:prstGeom prst="rect">
            <a:avLst/>
          </a:prstGeom>
        </p:spPr>
      </p:pic>
      <p:pic>
        <p:nvPicPr>
          <p:cNvPr id="5" name="Imagen 4">
            <a:extLst>
              <a:ext uri="{FF2B5EF4-FFF2-40B4-BE49-F238E27FC236}">
                <a16:creationId xmlns:a16="http://schemas.microsoft.com/office/drawing/2014/main" id="{B65933EB-51C3-44A9-B295-44F96E46E356}"/>
              </a:ext>
            </a:extLst>
          </p:cNvPr>
          <p:cNvPicPr>
            <a:picLocks noChangeAspect="1"/>
          </p:cNvPicPr>
          <p:nvPr/>
        </p:nvPicPr>
        <p:blipFill>
          <a:blip r:embed="rId4"/>
          <a:stretch>
            <a:fillRect/>
          </a:stretch>
        </p:blipFill>
        <p:spPr>
          <a:xfrm flipV="1">
            <a:off x="2206568" y="1503462"/>
            <a:ext cx="1525460" cy="197745"/>
          </a:xfrm>
          <a:prstGeom prst="rect">
            <a:avLst/>
          </a:prstGeom>
        </p:spPr>
      </p:pic>
      <p:sp>
        <p:nvSpPr>
          <p:cNvPr id="6" name="Rectángulo 5">
            <a:extLst>
              <a:ext uri="{FF2B5EF4-FFF2-40B4-BE49-F238E27FC236}">
                <a16:creationId xmlns:a16="http://schemas.microsoft.com/office/drawing/2014/main" id="{479E9049-66C0-4DF3-8BB3-E24613A7A856}"/>
              </a:ext>
            </a:extLst>
          </p:cNvPr>
          <p:cNvSpPr/>
          <p:nvPr/>
        </p:nvSpPr>
        <p:spPr>
          <a:xfrm>
            <a:off x="48390" y="1945757"/>
            <a:ext cx="3986783" cy="4416209"/>
          </a:xfrm>
          <a:prstGeom prst="rect">
            <a:avLst/>
          </a:prstGeom>
        </p:spPr>
        <p:txBody>
          <a:bodyPr wrap="square">
            <a:spAutoFit/>
          </a:bodyPr>
          <a:lstStyle/>
          <a:p>
            <a:pPr algn="ctr">
              <a:lnSpc>
                <a:spcPct val="115000"/>
              </a:lnSpc>
              <a:spcAft>
                <a:spcPts val="1000"/>
              </a:spcAft>
            </a:pPr>
            <a:r>
              <a:rPr lang="es-ES" sz="2000" b="1" i="1" cap="small" spc="25" dirty="0">
                <a:latin typeface="Calibri" panose="020F0502020204030204" pitchFamily="34" charset="0"/>
                <a:ea typeface="Times New Roman" panose="02020603050405020304" pitchFamily="18" charset="0"/>
                <a:cs typeface="Times New Roman" panose="02020603050405020304" pitchFamily="18" charset="0"/>
              </a:rPr>
              <a:t>UNIVERSIDAD NACIONAL AUTÓNOMA DE MÉXICO</a:t>
            </a:r>
          </a:p>
          <a:p>
            <a:pPr algn="ctr">
              <a:lnSpc>
                <a:spcPct val="115000"/>
              </a:lnSpc>
              <a:spcAft>
                <a:spcPts val="1000"/>
              </a:spcAft>
            </a:pPr>
            <a:r>
              <a:rPr lang="es-ES" i="1" cap="small" spc="25" dirty="0">
                <a:latin typeface="Calibri" panose="020F0502020204030204" pitchFamily="34" charset="0"/>
                <a:ea typeface="Times New Roman" panose="02020603050405020304" pitchFamily="18" charset="0"/>
                <a:cs typeface="Times New Roman" panose="02020603050405020304" pitchFamily="18" charset="0"/>
              </a:rPr>
              <a:t>FACULTAD DE QUÍMICA</a:t>
            </a:r>
          </a:p>
          <a:p>
            <a:pPr algn="ctr">
              <a:lnSpc>
                <a:spcPct val="115000"/>
              </a:lnSpc>
              <a:spcAft>
                <a:spcPts val="1000"/>
              </a:spcAft>
            </a:pPr>
            <a:r>
              <a:rPr lang="es-MX" i="1" cap="small" spc="25" dirty="0">
                <a:latin typeface="Calibri" panose="020F0502020204030204" pitchFamily="34" charset="0"/>
                <a:cs typeface="Times New Roman" panose="02020603050405020304" pitchFamily="18" charset="0"/>
              </a:rPr>
              <a:t>DEPARTAMENTO DE QUÍMICA</a:t>
            </a:r>
          </a:p>
          <a:p>
            <a:pPr algn="ctr">
              <a:lnSpc>
                <a:spcPct val="115000"/>
              </a:lnSpc>
              <a:spcAft>
                <a:spcPts val="1000"/>
              </a:spcAft>
            </a:pPr>
            <a:r>
              <a:rPr lang="es-MX" i="1" cap="small" spc="25" dirty="0">
                <a:latin typeface="Calibri" panose="020F0502020204030204" pitchFamily="34" charset="0"/>
                <a:cs typeface="Times New Roman" panose="02020603050405020304" pitchFamily="18" charset="0"/>
              </a:rPr>
              <a:t>ANALÍTICA, FACULTAD DE QUÍMICA, U.N.A.M.</a:t>
            </a:r>
            <a:endParaRPr lang="es-ES" i="1" cap="small" spc="25" dirty="0">
              <a:latin typeface="Calibri" panose="020F0502020204030204" pitchFamily="34" charset="0"/>
              <a:cs typeface="Times New Roman" panose="02020603050405020304" pitchFamily="18" charset="0"/>
            </a:endParaRPr>
          </a:p>
          <a:p>
            <a:pPr algn="ctr">
              <a:lnSpc>
                <a:spcPct val="115000"/>
              </a:lnSpc>
              <a:spcAft>
                <a:spcPts val="1000"/>
              </a:spcAft>
            </a:pPr>
            <a:r>
              <a:rPr lang="es-ES" b="1" i="1" cap="small" dirty="0"/>
              <a:t>Trabajo Monográfico de Actualización</a:t>
            </a:r>
          </a:p>
          <a:p>
            <a:pPr algn="ctr">
              <a:lnSpc>
                <a:spcPct val="115000"/>
              </a:lnSpc>
              <a:spcAft>
                <a:spcPts val="1000"/>
              </a:spcAft>
            </a:pPr>
            <a:endParaRPr lang="es-MX" dirty="0"/>
          </a:p>
          <a:p>
            <a:pPr algn="ctr">
              <a:lnSpc>
                <a:spcPct val="115000"/>
              </a:lnSpc>
              <a:spcAft>
                <a:spcPts val="1000"/>
              </a:spcAft>
            </a:pPr>
            <a:r>
              <a:rPr lang="es-ES" sz="1400" b="1" i="1" cap="small" spc="25" dirty="0">
                <a:latin typeface="Calibri" panose="020F0502020204030204" pitchFamily="34" charset="0"/>
                <a:cs typeface="Times New Roman" panose="02020603050405020304" pitchFamily="18" charset="0"/>
              </a:rPr>
              <a:t>QUE PARA OBTENER EL TÍTULO DE</a:t>
            </a:r>
            <a:endParaRPr lang="es-MX" sz="1400" b="1" i="1" cap="small" spc="25" dirty="0">
              <a:latin typeface="Calibri" panose="020F0502020204030204" pitchFamily="34" charset="0"/>
              <a:cs typeface="Times New Roman" panose="02020603050405020304" pitchFamily="18" charset="0"/>
            </a:endParaRPr>
          </a:p>
          <a:p>
            <a:pPr algn="ctr">
              <a:lnSpc>
                <a:spcPct val="115000"/>
              </a:lnSpc>
              <a:spcAft>
                <a:spcPts val="1000"/>
              </a:spcAft>
            </a:pPr>
            <a:r>
              <a:rPr lang="es-ES" sz="1400" b="1" i="1" cap="small" spc="25" dirty="0">
                <a:latin typeface="Calibri" panose="020F0502020204030204" pitchFamily="34" charset="0"/>
                <a:cs typeface="Times New Roman" panose="02020603050405020304" pitchFamily="18" charset="0"/>
              </a:rPr>
              <a:t>INGENIERO QUÍMICO</a:t>
            </a:r>
            <a:endParaRPr lang="es-MX" sz="1400" b="1" i="1" cap="small" spc="25" dirty="0">
              <a:latin typeface="Calibri" panose="020F0502020204030204" pitchFamily="34" charset="0"/>
              <a:cs typeface="Times New Roman" panose="02020603050405020304" pitchFamily="18" charset="0"/>
            </a:endParaRPr>
          </a:p>
          <a:p>
            <a:pPr algn="ctr">
              <a:lnSpc>
                <a:spcPct val="115000"/>
              </a:lnSpc>
              <a:spcAft>
                <a:spcPts val="1000"/>
              </a:spcAft>
            </a:pPr>
            <a:endParaRPr lang="es-MX" sz="1100" dirty="0">
              <a:effectLst/>
              <a:latin typeface="Calibri" panose="020F0502020204030204" pitchFamily="34" charset="0"/>
              <a:ea typeface="Calibri" panose="020F0502020204030204" pitchFamily="34" charset="0"/>
            </a:endParaRPr>
          </a:p>
        </p:txBody>
      </p:sp>
      <p:sp>
        <p:nvSpPr>
          <p:cNvPr id="7" name="Rectángulo 6">
            <a:extLst>
              <a:ext uri="{FF2B5EF4-FFF2-40B4-BE49-F238E27FC236}">
                <a16:creationId xmlns:a16="http://schemas.microsoft.com/office/drawing/2014/main" id="{80614A10-880A-4F7E-8ABC-3745E98091E2}"/>
              </a:ext>
            </a:extLst>
          </p:cNvPr>
          <p:cNvSpPr/>
          <p:nvPr/>
        </p:nvSpPr>
        <p:spPr>
          <a:xfrm>
            <a:off x="4778423" y="330188"/>
            <a:ext cx="6489192" cy="4627805"/>
          </a:xfrm>
          <a:prstGeom prst="rect">
            <a:avLst/>
          </a:prstGeom>
        </p:spPr>
        <p:txBody>
          <a:bodyPr wrap="square">
            <a:spAutoFit/>
          </a:bodyPr>
          <a:lstStyle/>
          <a:p>
            <a:pPr algn="ctr">
              <a:lnSpc>
                <a:spcPct val="115000"/>
              </a:lnSpc>
              <a:spcAft>
                <a:spcPts val="1000"/>
              </a:spcAft>
            </a:pPr>
            <a:r>
              <a:rPr lang="es-ES" sz="3600" b="1" i="1" cap="small" spc="25" dirty="0">
                <a:latin typeface="Calibri" panose="020F0502020204030204" pitchFamily="34" charset="0"/>
                <a:ea typeface="Times New Roman" panose="02020603050405020304" pitchFamily="18" charset="0"/>
                <a:cs typeface="Times New Roman" panose="02020603050405020304" pitchFamily="18" charset="0"/>
              </a:rPr>
              <a:t>“Energías Renovables: Alternativa Energética en México, Legislación y Normatividad Ambiental”</a:t>
            </a:r>
          </a:p>
          <a:p>
            <a:pPr algn="ctr">
              <a:lnSpc>
                <a:spcPct val="115000"/>
              </a:lnSpc>
              <a:spcAft>
                <a:spcPts val="1000"/>
              </a:spcAft>
            </a:pPr>
            <a:endParaRPr lang="es-ES" sz="3600" b="1" i="1" cap="small" spc="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b="1" i="1" cap="small" spc="25" dirty="0">
                <a:latin typeface="Calibri" panose="020F0502020204030204" pitchFamily="34" charset="0"/>
                <a:ea typeface="Calibri" panose="020F0502020204030204" pitchFamily="34" charset="0"/>
                <a:cs typeface="Times New Roman" panose="02020603050405020304" pitchFamily="18" charset="0"/>
              </a:rPr>
              <a:t>Sustentante: Dante Abigail Piña Verdejo</a:t>
            </a:r>
          </a:p>
          <a:p>
            <a:pPr>
              <a:lnSpc>
                <a:spcPct val="115000"/>
              </a:lnSpc>
              <a:spcAft>
                <a:spcPts val="1000"/>
              </a:spcAft>
            </a:pPr>
            <a:r>
              <a:rPr lang="es-ES" b="1" i="1" cap="small" spc="25" dirty="0">
                <a:latin typeface="Calibri" panose="020F0502020204030204" pitchFamily="34" charset="0"/>
                <a:cs typeface="Times New Roman" panose="02020603050405020304" pitchFamily="18" charset="0"/>
              </a:rPr>
              <a:t>Asesor del Tema: María Teresa de Jesús Rodríguez Salazar</a:t>
            </a:r>
            <a:endParaRPr lang="es-MX" b="1" i="1" cap="small" spc="25" dirty="0">
              <a:latin typeface="Calibri" panose="020F0502020204030204" pitchFamily="34" charset="0"/>
              <a:cs typeface="Times New Roman" panose="02020603050405020304" pitchFamily="18" charset="0"/>
            </a:endParaRPr>
          </a:p>
          <a:p>
            <a:pPr>
              <a:lnSpc>
                <a:spcPct val="115000"/>
              </a:lnSpc>
              <a:spcAft>
                <a:spcPts val="1000"/>
              </a:spcAft>
            </a:pPr>
            <a:endParaRPr lang="es-MX" sz="1200" dirty="0">
              <a:effectLst/>
              <a:latin typeface="Calibri" panose="020F0502020204030204" pitchFamily="34" charset="0"/>
              <a:ea typeface="Calibri" panose="020F0502020204030204" pitchFamily="34" charset="0"/>
            </a:endParaRPr>
          </a:p>
        </p:txBody>
      </p:sp>
      <p:sp>
        <p:nvSpPr>
          <p:cNvPr id="2" name="CuadroTexto 1">
            <a:extLst>
              <a:ext uri="{FF2B5EF4-FFF2-40B4-BE49-F238E27FC236}">
                <a16:creationId xmlns:a16="http://schemas.microsoft.com/office/drawing/2014/main" id="{9ABAADBB-661B-446C-A7C0-65D69D330635}"/>
              </a:ext>
            </a:extLst>
          </p:cNvPr>
          <p:cNvSpPr txBox="1"/>
          <p:nvPr/>
        </p:nvSpPr>
        <p:spPr>
          <a:xfrm>
            <a:off x="4193632" y="5099376"/>
            <a:ext cx="5730248" cy="1262590"/>
          </a:xfrm>
          <a:prstGeom prst="rect">
            <a:avLst/>
          </a:prstGeom>
          <a:noFill/>
        </p:spPr>
        <p:txBody>
          <a:bodyPr wrap="square" rtlCol="0">
            <a:spAutoFit/>
          </a:bodyPr>
          <a:lstStyle/>
          <a:p>
            <a:pPr>
              <a:lnSpc>
                <a:spcPct val="130000"/>
              </a:lnSpc>
              <a:spcAft>
                <a:spcPts val="800"/>
              </a:spcAft>
            </a:pPr>
            <a:r>
              <a:rPr lang="es-MX" sz="1100" b="1" i="1" cap="small" spc="25" dirty="0">
                <a:latin typeface="Calibri" panose="020F0502020204030204" pitchFamily="34" charset="0"/>
                <a:cs typeface="Times New Roman" panose="02020603050405020304" pitchFamily="18" charset="0"/>
              </a:rPr>
              <a:t>PRESIDENTE:     Profesor: </a:t>
            </a:r>
            <a:r>
              <a:rPr lang="es-ES" sz="1100" b="1" i="1" cap="small" spc="25" dirty="0">
                <a:latin typeface="Calibri" panose="020F0502020204030204" pitchFamily="34" charset="0"/>
                <a:cs typeface="Times New Roman" panose="02020603050405020304" pitchFamily="18" charset="0"/>
              </a:rPr>
              <a:t>Imelda Velázquez Montes</a:t>
            </a:r>
            <a:endParaRPr lang="es-MX" sz="1100" b="1" i="1" cap="small" spc="25" dirty="0">
              <a:latin typeface="Calibri" panose="020F0502020204030204" pitchFamily="34" charset="0"/>
              <a:cs typeface="Times New Roman" panose="02020603050405020304" pitchFamily="18" charset="0"/>
            </a:endParaRPr>
          </a:p>
          <a:p>
            <a:pPr>
              <a:lnSpc>
                <a:spcPct val="130000"/>
              </a:lnSpc>
              <a:spcAft>
                <a:spcPts val="800"/>
              </a:spcAft>
            </a:pPr>
            <a:r>
              <a:rPr lang="es-MX" sz="1100" b="1" i="1" cap="small" spc="25" dirty="0">
                <a:latin typeface="Calibri" panose="020F0502020204030204" pitchFamily="34" charset="0"/>
                <a:cs typeface="Times New Roman" panose="02020603050405020304" pitchFamily="18" charset="0"/>
              </a:rPr>
              <a:t>VOCAL:               Profesor: </a:t>
            </a:r>
            <a:r>
              <a:rPr lang="es-ES" sz="1100" b="1" i="1" cap="small" spc="25" dirty="0">
                <a:latin typeface="Calibri" panose="020F0502020204030204" pitchFamily="34" charset="0"/>
                <a:cs typeface="Times New Roman" panose="02020603050405020304" pitchFamily="18" charset="0"/>
              </a:rPr>
              <a:t>Minerva Monroy Barreto </a:t>
            </a:r>
            <a:endParaRPr lang="es-MX" sz="1100" b="1" i="1" cap="small" spc="25" dirty="0">
              <a:latin typeface="Calibri" panose="020F0502020204030204" pitchFamily="34" charset="0"/>
              <a:cs typeface="Times New Roman" panose="02020603050405020304" pitchFamily="18" charset="0"/>
            </a:endParaRPr>
          </a:p>
          <a:p>
            <a:pPr>
              <a:lnSpc>
                <a:spcPct val="130000"/>
              </a:lnSpc>
              <a:spcAft>
                <a:spcPts val="800"/>
              </a:spcAft>
            </a:pPr>
            <a:r>
              <a:rPr lang="es-MX" sz="1100" b="1" i="1" cap="small" spc="25" dirty="0">
                <a:latin typeface="Calibri" panose="020F0502020204030204" pitchFamily="34" charset="0"/>
                <a:cs typeface="Times New Roman" panose="02020603050405020304" pitchFamily="18" charset="0"/>
              </a:rPr>
              <a:t>1er. SUPLENTE:  Profesor: </a:t>
            </a:r>
            <a:r>
              <a:rPr lang="es-ES" sz="1100" b="1" i="1" cap="small" spc="25" dirty="0">
                <a:latin typeface="Calibri" panose="020F0502020204030204" pitchFamily="34" charset="0"/>
                <a:cs typeface="Times New Roman" panose="02020603050405020304" pitchFamily="18" charset="0"/>
              </a:rPr>
              <a:t>Gema Luz Andraca Ayala</a:t>
            </a:r>
            <a:endParaRPr lang="es-MX" sz="1100" b="1" i="1" cap="small" spc="25" dirty="0">
              <a:latin typeface="Calibri" panose="020F0502020204030204" pitchFamily="34" charset="0"/>
              <a:cs typeface="Times New Roman" panose="02020603050405020304" pitchFamily="18" charset="0"/>
            </a:endParaRPr>
          </a:p>
          <a:p>
            <a:pPr>
              <a:lnSpc>
                <a:spcPct val="130000"/>
              </a:lnSpc>
              <a:spcAft>
                <a:spcPts val="800"/>
              </a:spcAft>
            </a:pPr>
            <a:r>
              <a:rPr lang="es-MX" sz="1100" b="1" i="1" cap="small" spc="25" dirty="0">
                <a:latin typeface="Calibri" panose="020F0502020204030204" pitchFamily="34" charset="0"/>
                <a:cs typeface="Times New Roman" panose="02020603050405020304" pitchFamily="18" charset="0"/>
              </a:rPr>
              <a:t>2do. SUPLENTE:    Profesor: </a:t>
            </a:r>
            <a:r>
              <a:rPr lang="es-ES" sz="1100" b="1" i="1" cap="small" spc="25" dirty="0">
                <a:latin typeface="Calibri" panose="020F0502020204030204" pitchFamily="34" charset="0"/>
                <a:cs typeface="Times New Roman" panose="02020603050405020304" pitchFamily="18" charset="0"/>
              </a:rPr>
              <a:t>Alejandra Mendoza Campos </a:t>
            </a:r>
            <a:endParaRPr lang="es-MX" sz="1100" b="1" i="1" cap="small" spc="25" dirty="0">
              <a:latin typeface="Calibri" panose="020F0502020204030204" pitchFamily="34"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AF871C0A-8A80-4DBE-8873-32FE9190551F}"/>
              </a:ext>
            </a:extLst>
          </p:cNvPr>
          <p:cNvSpPr>
            <a:spLocks noGrp="1"/>
          </p:cNvSpPr>
          <p:nvPr>
            <p:ph type="sldNum" sz="quarter" idx="12"/>
          </p:nvPr>
        </p:nvSpPr>
        <p:spPr/>
        <p:txBody>
          <a:bodyPr/>
          <a:lstStyle/>
          <a:p>
            <a:fld id="{D620071E-3705-4C56-B8C2-5804AA11160A}" type="slidenum">
              <a:rPr lang="es-MX" smtClean="0"/>
              <a:t>1</a:t>
            </a:fld>
            <a:endParaRPr lang="es-MX"/>
          </a:p>
        </p:txBody>
      </p:sp>
    </p:spTree>
    <p:extLst>
      <p:ext uri="{BB962C8B-B14F-4D97-AF65-F5344CB8AC3E}">
        <p14:creationId xmlns:p14="http://schemas.microsoft.com/office/powerpoint/2010/main" val="23650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37162" y="74993"/>
            <a:ext cx="11939420"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2291537" y="344814"/>
            <a:ext cx="8078308" cy="646331"/>
          </a:xfrm>
          <a:prstGeom prst="rect">
            <a:avLst/>
          </a:prstGeom>
          <a:noFill/>
        </p:spPr>
        <p:txBody>
          <a:bodyPr wrap="square" rtlCol="0">
            <a:spAutoFit/>
          </a:bodyPr>
          <a:lstStyle/>
          <a:p>
            <a:pPr algn="ctr"/>
            <a:r>
              <a:rPr lang="es-MX" b="1" dirty="0"/>
              <a:t>Estrategias de principales países generadores de  energía eléctrica mediante celdas fotovoltaicas   </a:t>
            </a:r>
          </a:p>
        </p:txBody>
      </p:sp>
      <p:sp>
        <p:nvSpPr>
          <p:cNvPr id="7" name="CuadroTexto 6">
            <a:extLst>
              <a:ext uri="{FF2B5EF4-FFF2-40B4-BE49-F238E27FC236}">
                <a16:creationId xmlns:a16="http://schemas.microsoft.com/office/drawing/2014/main" id="{00F107D8-20FF-4B92-A096-92B13AB467FD}"/>
              </a:ext>
            </a:extLst>
          </p:cNvPr>
          <p:cNvSpPr txBox="1"/>
          <p:nvPr/>
        </p:nvSpPr>
        <p:spPr>
          <a:xfrm>
            <a:off x="261643" y="1062136"/>
            <a:ext cx="5607953" cy="2015936"/>
          </a:xfrm>
          <a:custGeom>
            <a:avLst/>
            <a:gdLst>
              <a:gd name="connsiteX0" fmla="*/ 0 w 5607953"/>
              <a:gd name="connsiteY0" fmla="*/ 0 h 2015936"/>
              <a:gd name="connsiteX1" fmla="*/ 735265 w 5607953"/>
              <a:gd name="connsiteY1" fmla="*/ 0 h 2015936"/>
              <a:gd name="connsiteX2" fmla="*/ 1358371 w 5607953"/>
              <a:gd name="connsiteY2" fmla="*/ 0 h 2015936"/>
              <a:gd name="connsiteX3" fmla="*/ 2093636 w 5607953"/>
              <a:gd name="connsiteY3" fmla="*/ 0 h 2015936"/>
              <a:gd name="connsiteX4" fmla="*/ 2716742 w 5607953"/>
              <a:gd name="connsiteY4" fmla="*/ 0 h 2015936"/>
              <a:gd name="connsiteX5" fmla="*/ 3283768 w 5607953"/>
              <a:gd name="connsiteY5" fmla="*/ 0 h 2015936"/>
              <a:gd name="connsiteX6" fmla="*/ 4019033 w 5607953"/>
              <a:gd name="connsiteY6" fmla="*/ 0 h 2015936"/>
              <a:gd name="connsiteX7" fmla="*/ 4473900 w 5607953"/>
              <a:gd name="connsiteY7" fmla="*/ 0 h 2015936"/>
              <a:gd name="connsiteX8" fmla="*/ 5607953 w 5607953"/>
              <a:gd name="connsiteY8" fmla="*/ 0 h 2015936"/>
              <a:gd name="connsiteX9" fmla="*/ 5607953 w 5607953"/>
              <a:gd name="connsiteY9" fmla="*/ 671979 h 2015936"/>
              <a:gd name="connsiteX10" fmla="*/ 5607953 w 5607953"/>
              <a:gd name="connsiteY10" fmla="*/ 1303639 h 2015936"/>
              <a:gd name="connsiteX11" fmla="*/ 5607953 w 5607953"/>
              <a:gd name="connsiteY11" fmla="*/ 2015936 h 2015936"/>
              <a:gd name="connsiteX12" fmla="*/ 4872688 w 5607953"/>
              <a:gd name="connsiteY12" fmla="*/ 2015936 h 2015936"/>
              <a:gd name="connsiteX13" fmla="*/ 4193503 w 5607953"/>
              <a:gd name="connsiteY13" fmla="*/ 2015936 h 2015936"/>
              <a:gd name="connsiteX14" fmla="*/ 3682556 w 5607953"/>
              <a:gd name="connsiteY14" fmla="*/ 2015936 h 2015936"/>
              <a:gd name="connsiteX15" fmla="*/ 3227689 w 5607953"/>
              <a:gd name="connsiteY15" fmla="*/ 2015936 h 2015936"/>
              <a:gd name="connsiteX16" fmla="*/ 2716742 w 5607953"/>
              <a:gd name="connsiteY16" fmla="*/ 2015936 h 2015936"/>
              <a:gd name="connsiteX17" fmla="*/ 2093636 w 5607953"/>
              <a:gd name="connsiteY17" fmla="*/ 2015936 h 2015936"/>
              <a:gd name="connsiteX18" fmla="*/ 1638768 w 5607953"/>
              <a:gd name="connsiteY18" fmla="*/ 2015936 h 2015936"/>
              <a:gd name="connsiteX19" fmla="*/ 903504 w 5607953"/>
              <a:gd name="connsiteY19" fmla="*/ 2015936 h 2015936"/>
              <a:gd name="connsiteX20" fmla="*/ 0 w 5607953"/>
              <a:gd name="connsiteY20" fmla="*/ 2015936 h 2015936"/>
              <a:gd name="connsiteX21" fmla="*/ 0 w 5607953"/>
              <a:gd name="connsiteY21" fmla="*/ 1364117 h 2015936"/>
              <a:gd name="connsiteX22" fmla="*/ 0 w 5607953"/>
              <a:gd name="connsiteY22" fmla="*/ 752616 h 2015936"/>
              <a:gd name="connsiteX23" fmla="*/ 0 w 5607953"/>
              <a:gd name="connsiteY23" fmla="*/ 0 h 201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07953" h="2015936" extrusionOk="0">
                <a:moveTo>
                  <a:pt x="0" y="0"/>
                </a:moveTo>
                <a:cubicBezTo>
                  <a:pt x="299665" y="-9104"/>
                  <a:pt x="428970" y="-27091"/>
                  <a:pt x="735265" y="0"/>
                </a:cubicBezTo>
                <a:cubicBezTo>
                  <a:pt x="1041560" y="27091"/>
                  <a:pt x="1153429" y="-13895"/>
                  <a:pt x="1358371" y="0"/>
                </a:cubicBezTo>
                <a:cubicBezTo>
                  <a:pt x="1563313" y="13895"/>
                  <a:pt x="1901672" y="-13109"/>
                  <a:pt x="2093636" y="0"/>
                </a:cubicBezTo>
                <a:cubicBezTo>
                  <a:pt x="2285601" y="13109"/>
                  <a:pt x="2466048" y="27422"/>
                  <a:pt x="2716742" y="0"/>
                </a:cubicBezTo>
                <a:cubicBezTo>
                  <a:pt x="2967436" y="-27422"/>
                  <a:pt x="3160375" y="18239"/>
                  <a:pt x="3283768" y="0"/>
                </a:cubicBezTo>
                <a:cubicBezTo>
                  <a:pt x="3407161" y="-18239"/>
                  <a:pt x="3771188" y="24841"/>
                  <a:pt x="4019033" y="0"/>
                </a:cubicBezTo>
                <a:cubicBezTo>
                  <a:pt x="4266878" y="-24841"/>
                  <a:pt x="4313293" y="-1822"/>
                  <a:pt x="4473900" y="0"/>
                </a:cubicBezTo>
                <a:cubicBezTo>
                  <a:pt x="4634507" y="1822"/>
                  <a:pt x="5221618" y="35398"/>
                  <a:pt x="5607953" y="0"/>
                </a:cubicBezTo>
                <a:cubicBezTo>
                  <a:pt x="5638971" y="214727"/>
                  <a:pt x="5609045" y="457083"/>
                  <a:pt x="5607953" y="671979"/>
                </a:cubicBezTo>
                <a:cubicBezTo>
                  <a:pt x="5606861" y="886875"/>
                  <a:pt x="5632390" y="1134130"/>
                  <a:pt x="5607953" y="1303639"/>
                </a:cubicBezTo>
                <a:cubicBezTo>
                  <a:pt x="5583516" y="1473148"/>
                  <a:pt x="5583824" y="1715527"/>
                  <a:pt x="5607953" y="2015936"/>
                </a:cubicBezTo>
                <a:cubicBezTo>
                  <a:pt x="5346902" y="2051005"/>
                  <a:pt x="5131601" y="1981632"/>
                  <a:pt x="4872688" y="2015936"/>
                </a:cubicBezTo>
                <a:cubicBezTo>
                  <a:pt x="4613775" y="2050240"/>
                  <a:pt x="4506076" y="2020468"/>
                  <a:pt x="4193503" y="2015936"/>
                </a:cubicBezTo>
                <a:cubicBezTo>
                  <a:pt x="3880930" y="2011404"/>
                  <a:pt x="3870511" y="2021328"/>
                  <a:pt x="3682556" y="2015936"/>
                </a:cubicBezTo>
                <a:cubicBezTo>
                  <a:pt x="3494601" y="2010544"/>
                  <a:pt x="3422938" y="2024936"/>
                  <a:pt x="3227689" y="2015936"/>
                </a:cubicBezTo>
                <a:cubicBezTo>
                  <a:pt x="3032440" y="2006936"/>
                  <a:pt x="2968276" y="2030092"/>
                  <a:pt x="2716742" y="2015936"/>
                </a:cubicBezTo>
                <a:cubicBezTo>
                  <a:pt x="2465208" y="2001780"/>
                  <a:pt x="2356655" y="2042881"/>
                  <a:pt x="2093636" y="2015936"/>
                </a:cubicBezTo>
                <a:cubicBezTo>
                  <a:pt x="1830617" y="1988991"/>
                  <a:pt x="1767057" y="2033874"/>
                  <a:pt x="1638768" y="2015936"/>
                </a:cubicBezTo>
                <a:cubicBezTo>
                  <a:pt x="1510479" y="1997998"/>
                  <a:pt x="1148051" y="1982018"/>
                  <a:pt x="903504" y="2015936"/>
                </a:cubicBezTo>
                <a:cubicBezTo>
                  <a:pt x="658957" y="2049854"/>
                  <a:pt x="298517" y="2040452"/>
                  <a:pt x="0" y="2015936"/>
                </a:cubicBezTo>
                <a:cubicBezTo>
                  <a:pt x="32141" y="1824032"/>
                  <a:pt x="-31991" y="1577953"/>
                  <a:pt x="0" y="1364117"/>
                </a:cubicBezTo>
                <a:cubicBezTo>
                  <a:pt x="31991" y="1150281"/>
                  <a:pt x="-10079" y="956082"/>
                  <a:pt x="0" y="752616"/>
                </a:cubicBezTo>
                <a:cubicBezTo>
                  <a:pt x="10079" y="549150"/>
                  <a:pt x="22570" y="152439"/>
                  <a:pt x="0" y="0"/>
                </a:cubicBezTo>
                <a:close/>
              </a:path>
            </a:pathLst>
          </a:custGeom>
          <a:noFill/>
          <a:ln>
            <a:solidFill>
              <a:schemeClr val="tx1"/>
            </a:solidFill>
            <a:extLst>
              <a:ext uri="{C807C97D-BFC1-408E-A445-0C87EB9F89A2}">
                <ask:lineSketchStyleProps xmlns:ask="http://schemas.microsoft.com/office/drawing/2018/sketchyshapes" sd="53311909">
                  <a:prstGeom prst="rect">
                    <a:avLst/>
                  </a:prstGeom>
                  <ask:type>
                    <ask:lineSketchFreehand/>
                  </ask:type>
                </ask:lineSketchStyleProps>
              </a:ext>
            </a:extLst>
          </a:ln>
        </p:spPr>
        <p:txBody>
          <a:bodyPr wrap="square" rtlCol="0">
            <a:spAutoFit/>
          </a:bodyPr>
          <a:lstStyle/>
          <a:p>
            <a:endParaRPr lang="es-MX" sz="600" b="1" dirty="0">
              <a:solidFill>
                <a:srgbClr val="C00000"/>
              </a:solidFill>
            </a:endParaRPr>
          </a:p>
          <a:p>
            <a:r>
              <a:rPr lang="es-MX" sz="1600" b="1" dirty="0">
                <a:solidFill>
                  <a:srgbClr val="C00000"/>
                </a:solidFill>
              </a:rPr>
              <a:t>1° Republica Popular de China </a:t>
            </a:r>
          </a:p>
          <a:p>
            <a:endParaRPr lang="es-MX" sz="600" dirty="0"/>
          </a:p>
          <a:p>
            <a:r>
              <a:rPr lang="es-MX" sz="1600" dirty="0"/>
              <a:t>- Ministerio de Ecología y Medio Ambiente (MME).</a:t>
            </a:r>
          </a:p>
          <a:p>
            <a:pPr marL="285750" indent="-285750">
              <a:buFontTx/>
              <a:buChar char="-"/>
            </a:pPr>
            <a:endParaRPr lang="es-MX" sz="600" dirty="0"/>
          </a:p>
          <a:p>
            <a:r>
              <a:rPr lang="es-MX" sz="1600" dirty="0"/>
              <a:t>- Líder en producción celdas fotovoltaicas a nivel mundial.</a:t>
            </a:r>
          </a:p>
          <a:p>
            <a:pPr marL="285750" indent="-285750">
              <a:buFontTx/>
              <a:buChar char="-"/>
            </a:pPr>
            <a:endParaRPr lang="es-MX" sz="600" dirty="0"/>
          </a:p>
          <a:p>
            <a:r>
              <a:rPr lang="es-MX" sz="1600" dirty="0"/>
              <a:t>- Reducción  de costos en el desarrollo de parques fotovoltaicos.</a:t>
            </a:r>
          </a:p>
          <a:p>
            <a:endParaRPr lang="es-MX" sz="600" dirty="0"/>
          </a:p>
          <a:p>
            <a:r>
              <a:rPr lang="es-MX" sz="1600" dirty="0"/>
              <a:t>- Alta inversión en el desarrollo de Energías Renovables. </a:t>
            </a:r>
          </a:p>
          <a:p>
            <a:endParaRPr lang="es-MX" sz="600" dirty="0"/>
          </a:p>
          <a:p>
            <a:r>
              <a:rPr lang="es-MX" sz="900" dirty="0"/>
              <a:t>                                                                                                                      (Zhu  et al. 2020) (Urban et al. 2016) (MEE, 2020</a:t>
            </a:r>
            <a:r>
              <a:rPr lang="es-MX" sz="900" b="0" i="0" u="none" strike="noStrike" baseline="0" dirty="0">
                <a:solidFill>
                  <a:srgbClr val="222222"/>
                </a:solidFill>
                <a:latin typeface="CIDFont+F2"/>
              </a:rPr>
              <a:t>).</a:t>
            </a:r>
            <a:endParaRPr lang="es-MX" sz="900" dirty="0"/>
          </a:p>
        </p:txBody>
      </p:sp>
      <p:sp>
        <p:nvSpPr>
          <p:cNvPr id="6" name="CuadroTexto 5">
            <a:extLst>
              <a:ext uri="{FF2B5EF4-FFF2-40B4-BE49-F238E27FC236}">
                <a16:creationId xmlns:a16="http://schemas.microsoft.com/office/drawing/2014/main" id="{F0E9E127-40AF-415C-80CF-8AC66038E43A}"/>
              </a:ext>
            </a:extLst>
          </p:cNvPr>
          <p:cNvSpPr txBox="1"/>
          <p:nvPr/>
        </p:nvSpPr>
        <p:spPr>
          <a:xfrm>
            <a:off x="204493" y="136548"/>
            <a:ext cx="1266815" cy="276999"/>
          </a:xfrm>
          <a:prstGeom prst="rect">
            <a:avLst/>
          </a:prstGeom>
          <a:noFill/>
        </p:spPr>
        <p:txBody>
          <a:bodyPr wrap="square" rtlCol="0">
            <a:spAutoFit/>
          </a:bodyPr>
          <a:lstStyle/>
          <a:p>
            <a:r>
              <a:rPr lang="es-MX" sz="1200" b="1" u="sng" dirty="0"/>
              <a:t>Resultados</a:t>
            </a:r>
          </a:p>
        </p:txBody>
      </p:sp>
      <p:pic>
        <p:nvPicPr>
          <p:cNvPr id="8" name="Imagen 7">
            <a:extLst>
              <a:ext uri="{FF2B5EF4-FFF2-40B4-BE49-F238E27FC236}">
                <a16:creationId xmlns:a16="http://schemas.microsoft.com/office/drawing/2014/main" id="{B3288C53-C4CD-4065-B95B-FAA2AF03F687}"/>
              </a:ext>
            </a:extLst>
          </p:cNvPr>
          <p:cNvPicPr>
            <a:picLocks noChangeAspect="1"/>
          </p:cNvPicPr>
          <p:nvPr/>
        </p:nvPicPr>
        <p:blipFill>
          <a:blip r:embed="rId2"/>
          <a:stretch>
            <a:fillRect/>
          </a:stretch>
        </p:blipFill>
        <p:spPr>
          <a:xfrm>
            <a:off x="2949439" y="1123805"/>
            <a:ext cx="352583" cy="353262"/>
          </a:xfrm>
          <a:prstGeom prst="rect">
            <a:avLst/>
          </a:prstGeom>
        </p:spPr>
      </p:pic>
      <p:pic>
        <p:nvPicPr>
          <p:cNvPr id="9" name="Picture 8" descr="Estados Unidos Bandera Nacional - Imagen gratis en Pixabay">
            <a:extLst>
              <a:ext uri="{FF2B5EF4-FFF2-40B4-BE49-F238E27FC236}">
                <a16:creationId xmlns:a16="http://schemas.microsoft.com/office/drawing/2014/main" id="{B7DEE23C-6C71-4D34-95B0-86D8C6CBE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730" y="3532945"/>
            <a:ext cx="464002" cy="46400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92BD3921-C1E2-4D64-81BD-0AC59FB77A96}"/>
              </a:ext>
            </a:extLst>
          </p:cNvPr>
          <p:cNvSpPr txBox="1"/>
          <p:nvPr/>
        </p:nvSpPr>
        <p:spPr>
          <a:xfrm>
            <a:off x="204493" y="3532945"/>
            <a:ext cx="5607953" cy="2262158"/>
          </a:xfrm>
          <a:custGeom>
            <a:avLst/>
            <a:gdLst>
              <a:gd name="connsiteX0" fmla="*/ 0 w 5607953"/>
              <a:gd name="connsiteY0" fmla="*/ 0 h 2262158"/>
              <a:gd name="connsiteX1" fmla="*/ 679185 w 5607953"/>
              <a:gd name="connsiteY1" fmla="*/ 0 h 2262158"/>
              <a:gd name="connsiteX2" fmla="*/ 1246212 w 5607953"/>
              <a:gd name="connsiteY2" fmla="*/ 0 h 2262158"/>
              <a:gd name="connsiteX3" fmla="*/ 1925397 w 5607953"/>
              <a:gd name="connsiteY3" fmla="*/ 0 h 2262158"/>
              <a:gd name="connsiteX4" fmla="*/ 2660662 w 5607953"/>
              <a:gd name="connsiteY4" fmla="*/ 0 h 2262158"/>
              <a:gd name="connsiteX5" fmla="*/ 3171609 w 5607953"/>
              <a:gd name="connsiteY5" fmla="*/ 0 h 2262158"/>
              <a:gd name="connsiteX6" fmla="*/ 3738635 w 5607953"/>
              <a:gd name="connsiteY6" fmla="*/ 0 h 2262158"/>
              <a:gd name="connsiteX7" fmla="*/ 4193503 w 5607953"/>
              <a:gd name="connsiteY7" fmla="*/ 0 h 2262158"/>
              <a:gd name="connsiteX8" fmla="*/ 4648370 w 5607953"/>
              <a:gd name="connsiteY8" fmla="*/ 0 h 2262158"/>
              <a:gd name="connsiteX9" fmla="*/ 5607953 w 5607953"/>
              <a:gd name="connsiteY9" fmla="*/ 0 h 2262158"/>
              <a:gd name="connsiteX10" fmla="*/ 5607953 w 5607953"/>
              <a:gd name="connsiteY10" fmla="*/ 565540 h 2262158"/>
              <a:gd name="connsiteX11" fmla="*/ 5607953 w 5607953"/>
              <a:gd name="connsiteY11" fmla="*/ 1085836 h 2262158"/>
              <a:gd name="connsiteX12" fmla="*/ 5607953 w 5607953"/>
              <a:gd name="connsiteY12" fmla="*/ 1606132 h 2262158"/>
              <a:gd name="connsiteX13" fmla="*/ 5607953 w 5607953"/>
              <a:gd name="connsiteY13" fmla="*/ 2262158 h 2262158"/>
              <a:gd name="connsiteX14" fmla="*/ 4928768 w 5607953"/>
              <a:gd name="connsiteY14" fmla="*/ 2262158 h 2262158"/>
              <a:gd name="connsiteX15" fmla="*/ 4193503 w 5607953"/>
              <a:gd name="connsiteY15" fmla="*/ 2262158 h 2262158"/>
              <a:gd name="connsiteX16" fmla="*/ 3514317 w 5607953"/>
              <a:gd name="connsiteY16" fmla="*/ 2262158 h 2262158"/>
              <a:gd name="connsiteX17" fmla="*/ 3003370 w 5607953"/>
              <a:gd name="connsiteY17" fmla="*/ 2262158 h 2262158"/>
              <a:gd name="connsiteX18" fmla="*/ 2268105 w 5607953"/>
              <a:gd name="connsiteY18" fmla="*/ 2262158 h 2262158"/>
              <a:gd name="connsiteX19" fmla="*/ 1588920 w 5607953"/>
              <a:gd name="connsiteY19" fmla="*/ 2262158 h 2262158"/>
              <a:gd name="connsiteX20" fmla="*/ 1134053 w 5607953"/>
              <a:gd name="connsiteY20" fmla="*/ 2262158 h 2262158"/>
              <a:gd name="connsiteX21" fmla="*/ 567026 w 5607953"/>
              <a:gd name="connsiteY21" fmla="*/ 2262158 h 2262158"/>
              <a:gd name="connsiteX22" fmla="*/ 0 w 5607953"/>
              <a:gd name="connsiteY22" fmla="*/ 2262158 h 2262158"/>
              <a:gd name="connsiteX23" fmla="*/ 0 w 5607953"/>
              <a:gd name="connsiteY23" fmla="*/ 1696619 h 2262158"/>
              <a:gd name="connsiteX24" fmla="*/ 0 w 5607953"/>
              <a:gd name="connsiteY24" fmla="*/ 1153701 h 2262158"/>
              <a:gd name="connsiteX25" fmla="*/ 0 w 5607953"/>
              <a:gd name="connsiteY25" fmla="*/ 588161 h 2262158"/>
              <a:gd name="connsiteX26" fmla="*/ 0 w 5607953"/>
              <a:gd name="connsiteY26" fmla="*/ 0 h 2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07953" h="2262158" extrusionOk="0">
                <a:moveTo>
                  <a:pt x="0" y="0"/>
                </a:moveTo>
                <a:cubicBezTo>
                  <a:pt x="167439" y="10371"/>
                  <a:pt x="453555" y="-2532"/>
                  <a:pt x="679185" y="0"/>
                </a:cubicBezTo>
                <a:cubicBezTo>
                  <a:pt x="904816" y="2532"/>
                  <a:pt x="1010271" y="-18558"/>
                  <a:pt x="1246212" y="0"/>
                </a:cubicBezTo>
                <a:cubicBezTo>
                  <a:pt x="1482153" y="18558"/>
                  <a:pt x="1606466" y="-6551"/>
                  <a:pt x="1925397" y="0"/>
                </a:cubicBezTo>
                <a:cubicBezTo>
                  <a:pt x="2244329" y="6551"/>
                  <a:pt x="2389687" y="13786"/>
                  <a:pt x="2660662" y="0"/>
                </a:cubicBezTo>
                <a:cubicBezTo>
                  <a:pt x="2931638" y="-13786"/>
                  <a:pt x="2944505" y="-24902"/>
                  <a:pt x="3171609" y="0"/>
                </a:cubicBezTo>
                <a:cubicBezTo>
                  <a:pt x="3398713" y="24902"/>
                  <a:pt x="3613213" y="7752"/>
                  <a:pt x="3738635" y="0"/>
                </a:cubicBezTo>
                <a:cubicBezTo>
                  <a:pt x="3864057" y="-7752"/>
                  <a:pt x="3992171" y="-5379"/>
                  <a:pt x="4193503" y="0"/>
                </a:cubicBezTo>
                <a:cubicBezTo>
                  <a:pt x="4394835" y="5379"/>
                  <a:pt x="4426323" y="-218"/>
                  <a:pt x="4648370" y="0"/>
                </a:cubicBezTo>
                <a:cubicBezTo>
                  <a:pt x="4870417" y="218"/>
                  <a:pt x="5227473" y="10723"/>
                  <a:pt x="5607953" y="0"/>
                </a:cubicBezTo>
                <a:cubicBezTo>
                  <a:pt x="5591882" y="272834"/>
                  <a:pt x="5621746" y="319670"/>
                  <a:pt x="5607953" y="565540"/>
                </a:cubicBezTo>
                <a:cubicBezTo>
                  <a:pt x="5594160" y="811410"/>
                  <a:pt x="5628850" y="843232"/>
                  <a:pt x="5607953" y="1085836"/>
                </a:cubicBezTo>
                <a:cubicBezTo>
                  <a:pt x="5587056" y="1328440"/>
                  <a:pt x="5602823" y="1396996"/>
                  <a:pt x="5607953" y="1606132"/>
                </a:cubicBezTo>
                <a:cubicBezTo>
                  <a:pt x="5613083" y="1815268"/>
                  <a:pt x="5581004" y="1954580"/>
                  <a:pt x="5607953" y="2262158"/>
                </a:cubicBezTo>
                <a:cubicBezTo>
                  <a:pt x="5405194" y="2235855"/>
                  <a:pt x="5098133" y="2261584"/>
                  <a:pt x="4928768" y="2262158"/>
                </a:cubicBezTo>
                <a:cubicBezTo>
                  <a:pt x="4759403" y="2262732"/>
                  <a:pt x="4488229" y="2241194"/>
                  <a:pt x="4193503" y="2262158"/>
                </a:cubicBezTo>
                <a:cubicBezTo>
                  <a:pt x="3898777" y="2283122"/>
                  <a:pt x="3784135" y="2244834"/>
                  <a:pt x="3514317" y="2262158"/>
                </a:cubicBezTo>
                <a:cubicBezTo>
                  <a:pt x="3244499" y="2279482"/>
                  <a:pt x="3167718" y="2263363"/>
                  <a:pt x="3003370" y="2262158"/>
                </a:cubicBezTo>
                <a:cubicBezTo>
                  <a:pt x="2839022" y="2260953"/>
                  <a:pt x="2477979" y="2256101"/>
                  <a:pt x="2268105" y="2262158"/>
                </a:cubicBezTo>
                <a:cubicBezTo>
                  <a:pt x="2058232" y="2268215"/>
                  <a:pt x="1887119" y="2281080"/>
                  <a:pt x="1588920" y="2262158"/>
                </a:cubicBezTo>
                <a:cubicBezTo>
                  <a:pt x="1290721" y="2243236"/>
                  <a:pt x="1245894" y="2274185"/>
                  <a:pt x="1134053" y="2262158"/>
                </a:cubicBezTo>
                <a:cubicBezTo>
                  <a:pt x="1022212" y="2250131"/>
                  <a:pt x="830574" y="2256464"/>
                  <a:pt x="567026" y="2262158"/>
                </a:cubicBezTo>
                <a:cubicBezTo>
                  <a:pt x="303478" y="2267852"/>
                  <a:pt x="189031" y="2289754"/>
                  <a:pt x="0" y="2262158"/>
                </a:cubicBezTo>
                <a:cubicBezTo>
                  <a:pt x="-24108" y="1983817"/>
                  <a:pt x="856" y="1913540"/>
                  <a:pt x="0" y="1696619"/>
                </a:cubicBezTo>
                <a:cubicBezTo>
                  <a:pt x="-856" y="1479698"/>
                  <a:pt x="-14085" y="1416072"/>
                  <a:pt x="0" y="1153701"/>
                </a:cubicBezTo>
                <a:cubicBezTo>
                  <a:pt x="14085" y="891330"/>
                  <a:pt x="-21922" y="730881"/>
                  <a:pt x="0" y="588161"/>
                </a:cubicBezTo>
                <a:cubicBezTo>
                  <a:pt x="21922" y="445441"/>
                  <a:pt x="24235" y="207559"/>
                  <a:pt x="0" y="0"/>
                </a:cubicBezTo>
                <a:close/>
              </a:path>
            </a:pathLst>
          </a:custGeom>
          <a:noFill/>
          <a:ln>
            <a:solidFill>
              <a:schemeClr val="tx1"/>
            </a:solidFill>
            <a:extLst>
              <a:ext uri="{C807C97D-BFC1-408E-A445-0C87EB9F89A2}">
                <ask:lineSketchStyleProps xmlns:ask="http://schemas.microsoft.com/office/drawing/2018/sketchyshapes" sd="105235441">
                  <a:prstGeom prst="rect">
                    <a:avLst/>
                  </a:prstGeom>
                  <ask:type>
                    <ask:lineSketchFreehand/>
                  </ask:type>
                </ask:lineSketchStyleProps>
              </a:ext>
            </a:extLst>
          </a:ln>
        </p:spPr>
        <p:txBody>
          <a:bodyPr wrap="square" rtlCol="0">
            <a:spAutoFit/>
          </a:bodyPr>
          <a:lstStyle>
            <a:defPPr>
              <a:defRPr lang="en-US"/>
            </a:defPPr>
            <a:lvl1pPr>
              <a:defRPr sz="1600"/>
            </a:lvl1pPr>
          </a:lstStyle>
          <a:p>
            <a:endParaRPr lang="es-MX" sz="600" b="1" dirty="0">
              <a:solidFill>
                <a:srgbClr val="002060"/>
              </a:solidFill>
            </a:endParaRPr>
          </a:p>
          <a:p>
            <a:r>
              <a:rPr lang="es-MX" sz="1600" b="1" dirty="0">
                <a:solidFill>
                  <a:srgbClr val="002060"/>
                </a:solidFill>
              </a:rPr>
              <a:t>2° Estados Unidos de América</a:t>
            </a:r>
          </a:p>
          <a:p>
            <a:endParaRPr lang="es-MX" sz="600" dirty="0"/>
          </a:p>
          <a:p>
            <a:r>
              <a:rPr lang="es-MX" sz="1600" dirty="0"/>
              <a:t>- Agencia de Protección  Ambiental (EPA).</a:t>
            </a:r>
          </a:p>
          <a:p>
            <a:pPr marL="171450" indent="-171450">
              <a:buFontTx/>
              <a:buChar char="-"/>
            </a:pPr>
            <a:endParaRPr lang="es-MX" sz="600" dirty="0"/>
          </a:p>
          <a:p>
            <a:r>
              <a:rPr lang="es-MX" sz="1600" dirty="0"/>
              <a:t>- Programa de desarrollo tecnológico.</a:t>
            </a:r>
          </a:p>
          <a:p>
            <a:pPr marL="285750" indent="-285750">
              <a:buFontTx/>
              <a:buChar char="-"/>
            </a:pPr>
            <a:endParaRPr lang="es-MX" sz="600" dirty="0"/>
          </a:p>
          <a:p>
            <a:r>
              <a:rPr lang="es-MX" sz="1600" dirty="0"/>
              <a:t>- Acuerdos de compra de Energía Solar.</a:t>
            </a:r>
          </a:p>
          <a:p>
            <a:endParaRPr lang="es-MX" sz="600" dirty="0"/>
          </a:p>
          <a:p>
            <a:r>
              <a:rPr lang="es-MX" sz="1600" dirty="0"/>
              <a:t>- Mapeo de zonas con mayor potencial de desarrollo.</a:t>
            </a:r>
          </a:p>
          <a:p>
            <a:pPr marL="285750" indent="-285750">
              <a:buFontTx/>
              <a:buChar char="-"/>
            </a:pPr>
            <a:endParaRPr lang="es-MX" sz="600" dirty="0"/>
          </a:p>
          <a:p>
            <a:r>
              <a:rPr lang="es-MX" sz="1600" dirty="0"/>
              <a:t>- Incentivos fiscales.</a:t>
            </a:r>
          </a:p>
          <a:p>
            <a:pPr algn="l"/>
            <a:r>
              <a:rPr lang="es-MX" sz="900" dirty="0"/>
              <a:t>                                                                                                                                                   (EPA,2019) (Energy </a:t>
            </a:r>
            <a:r>
              <a:rPr lang="es-MX" sz="900" dirty="0" err="1"/>
              <a:t>Policy</a:t>
            </a:r>
            <a:r>
              <a:rPr lang="es-MX" sz="900" dirty="0"/>
              <a:t> Act,2005)</a:t>
            </a:r>
          </a:p>
        </p:txBody>
      </p:sp>
      <p:sp>
        <p:nvSpPr>
          <p:cNvPr id="15" name="CuadroTexto 14">
            <a:extLst>
              <a:ext uri="{FF2B5EF4-FFF2-40B4-BE49-F238E27FC236}">
                <a16:creationId xmlns:a16="http://schemas.microsoft.com/office/drawing/2014/main" id="{B07652D4-81DB-45AE-858A-802D4619187F}"/>
              </a:ext>
            </a:extLst>
          </p:cNvPr>
          <p:cNvSpPr txBox="1"/>
          <p:nvPr/>
        </p:nvSpPr>
        <p:spPr>
          <a:xfrm>
            <a:off x="6171976" y="2459504"/>
            <a:ext cx="5825712" cy="1600438"/>
          </a:xfrm>
          <a:custGeom>
            <a:avLst/>
            <a:gdLst>
              <a:gd name="connsiteX0" fmla="*/ 0 w 5825712"/>
              <a:gd name="connsiteY0" fmla="*/ 0 h 1600438"/>
              <a:gd name="connsiteX1" fmla="*/ 466057 w 5825712"/>
              <a:gd name="connsiteY1" fmla="*/ 0 h 1600438"/>
              <a:gd name="connsiteX2" fmla="*/ 1165142 w 5825712"/>
              <a:gd name="connsiteY2" fmla="*/ 0 h 1600438"/>
              <a:gd name="connsiteX3" fmla="*/ 1572942 w 5825712"/>
              <a:gd name="connsiteY3" fmla="*/ 0 h 1600438"/>
              <a:gd name="connsiteX4" fmla="*/ 2213771 w 5825712"/>
              <a:gd name="connsiteY4" fmla="*/ 0 h 1600438"/>
              <a:gd name="connsiteX5" fmla="*/ 2912856 w 5825712"/>
              <a:gd name="connsiteY5" fmla="*/ 0 h 1600438"/>
              <a:gd name="connsiteX6" fmla="*/ 3437170 w 5825712"/>
              <a:gd name="connsiteY6" fmla="*/ 0 h 1600438"/>
              <a:gd name="connsiteX7" fmla="*/ 3903227 w 5825712"/>
              <a:gd name="connsiteY7" fmla="*/ 0 h 1600438"/>
              <a:gd name="connsiteX8" fmla="*/ 4544055 w 5825712"/>
              <a:gd name="connsiteY8" fmla="*/ 0 h 1600438"/>
              <a:gd name="connsiteX9" fmla="*/ 5068369 w 5825712"/>
              <a:gd name="connsiteY9" fmla="*/ 0 h 1600438"/>
              <a:gd name="connsiteX10" fmla="*/ 5825712 w 5825712"/>
              <a:gd name="connsiteY10" fmla="*/ 0 h 1600438"/>
              <a:gd name="connsiteX11" fmla="*/ 5825712 w 5825712"/>
              <a:gd name="connsiteY11" fmla="*/ 517475 h 1600438"/>
              <a:gd name="connsiteX12" fmla="*/ 5825712 w 5825712"/>
              <a:gd name="connsiteY12" fmla="*/ 1050954 h 1600438"/>
              <a:gd name="connsiteX13" fmla="*/ 5825712 w 5825712"/>
              <a:gd name="connsiteY13" fmla="*/ 1600438 h 1600438"/>
              <a:gd name="connsiteX14" fmla="*/ 5359655 w 5825712"/>
              <a:gd name="connsiteY14" fmla="*/ 1600438 h 1600438"/>
              <a:gd name="connsiteX15" fmla="*/ 4893598 w 5825712"/>
              <a:gd name="connsiteY15" fmla="*/ 1600438 h 1600438"/>
              <a:gd name="connsiteX16" fmla="*/ 4369284 w 5825712"/>
              <a:gd name="connsiteY16" fmla="*/ 1600438 h 1600438"/>
              <a:gd name="connsiteX17" fmla="*/ 3786713 w 5825712"/>
              <a:gd name="connsiteY17" fmla="*/ 1600438 h 1600438"/>
              <a:gd name="connsiteX18" fmla="*/ 3378913 w 5825712"/>
              <a:gd name="connsiteY18" fmla="*/ 1600438 h 1600438"/>
              <a:gd name="connsiteX19" fmla="*/ 2971113 w 5825712"/>
              <a:gd name="connsiteY19" fmla="*/ 1600438 h 1600438"/>
              <a:gd name="connsiteX20" fmla="*/ 2388542 w 5825712"/>
              <a:gd name="connsiteY20" fmla="*/ 1600438 h 1600438"/>
              <a:gd name="connsiteX21" fmla="*/ 1689456 w 5825712"/>
              <a:gd name="connsiteY21" fmla="*/ 1600438 h 1600438"/>
              <a:gd name="connsiteX22" fmla="*/ 1165142 w 5825712"/>
              <a:gd name="connsiteY22" fmla="*/ 1600438 h 1600438"/>
              <a:gd name="connsiteX23" fmla="*/ 757343 w 5825712"/>
              <a:gd name="connsiteY23" fmla="*/ 1600438 h 1600438"/>
              <a:gd name="connsiteX24" fmla="*/ 0 w 5825712"/>
              <a:gd name="connsiteY24" fmla="*/ 1600438 h 1600438"/>
              <a:gd name="connsiteX25" fmla="*/ 0 w 5825712"/>
              <a:gd name="connsiteY25" fmla="*/ 1066959 h 1600438"/>
              <a:gd name="connsiteX26" fmla="*/ 0 w 5825712"/>
              <a:gd name="connsiteY26" fmla="*/ 501471 h 1600438"/>
              <a:gd name="connsiteX27" fmla="*/ 0 w 5825712"/>
              <a:gd name="connsiteY27"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5712" h="1600438" extrusionOk="0">
                <a:moveTo>
                  <a:pt x="0" y="0"/>
                </a:moveTo>
                <a:cubicBezTo>
                  <a:pt x="95244" y="-35273"/>
                  <a:pt x="307257" y="42291"/>
                  <a:pt x="466057" y="0"/>
                </a:cubicBezTo>
                <a:cubicBezTo>
                  <a:pt x="624857" y="-42291"/>
                  <a:pt x="940436" y="73110"/>
                  <a:pt x="1165142" y="0"/>
                </a:cubicBezTo>
                <a:cubicBezTo>
                  <a:pt x="1389848" y="-73110"/>
                  <a:pt x="1381975" y="42515"/>
                  <a:pt x="1572942" y="0"/>
                </a:cubicBezTo>
                <a:cubicBezTo>
                  <a:pt x="1763909" y="-42515"/>
                  <a:pt x="2046660" y="739"/>
                  <a:pt x="2213771" y="0"/>
                </a:cubicBezTo>
                <a:cubicBezTo>
                  <a:pt x="2380882" y="-739"/>
                  <a:pt x="2705409" y="80838"/>
                  <a:pt x="2912856" y="0"/>
                </a:cubicBezTo>
                <a:cubicBezTo>
                  <a:pt x="3120304" y="-80838"/>
                  <a:pt x="3246593" y="49912"/>
                  <a:pt x="3437170" y="0"/>
                </a:cubicBezTo>
                <a:cubicBezTo>
                  <a:pt x="3627747" y="-49912"/>
                  <a:pt x="3677485" y="50037"/>
                  <a:pt x="3903227" y="0"/>
                </a:cubicBezTo>
                <a:cubicBezTo>
                  <a:pt x="4128969" y="-50037"/>
                  <a:pt x="4342216" y="71932"/>
                  <a:pt x="4544055" y="0"/>
                </a:cubicBezTo>
                <a:cubicBezTo>
                  <a:pt x="4745894" y="-71932"/>
                  <a:pt x="4891008" y="4839"/>
                  <a:pt x="5068369" y="0"/>
                </a:cubicBezTo>
                <a:cubicBezTo>
                  <a:pt x="5245730" y="-4839"/>
                  <a:pt x="5663949" y="27208"/>
                  <a:pt x="5825712" y="0"/>
                </a:cubicBezTo>
                <a:cubicBezTo>
                  <a:pt x="5847078" y="149850"/>
                  <a:pt x="5767559" y="372910"/>
                  <a:pt x="5825712" y="517475"/>
                </a:cubicBezTo>
                <a:cubicBezTo>
                  <a:pt x="5883865" y="662040"/>
                  <a:pt x="5772478" y="868778"/>
                  <a:pt x="5825712" y="1050954"/>
                </a:cubicBezTo>
                <a:cubicBezTo>
                  <a:pt x="5878946" y="1233130"/>
                  <a:pt x="5790870" y="1393407"/>
                  <a:pt x="5825712" y="1600438"/>
                </a:cubicBezTo>
                <a:cubicBezTo>
                  <a:pt x="5732331" y="1616079"/>
                  <a:pt x="5462566" y="1597524"/>
                  <a:pt x="5359655" y="1600438"/>
                </a:cubicBezTo>
                <a:cubicBezTo>
                  <a:pt x="5256744" y="1603352"/>
                  <a:pt x="5097949" y="1597806"/>
                  <a:pt x="4893598" y="1600438"/>
                </a:cubicBezTo>
                <a:cubicBezTo>
                  <a:pt x="4689247" y="1603070"/>
                  <a:pt x="4527084" y="1578654"/>
                  <a:pt x="4369284" y="1600438"/>
                </a:cubicBezTo>
                <a:cubicBezTo>
                  <a:pt x="4211484" y="1622222"/>
                  <a:pt x="3957664" y="1531399"/>
                  <a:pt x="3786713" y="1600438"/>
                </a:cubicBezTo>
                <a:cubicBezTo>
                  <a:pt x="3615762" y="1669477"/>
                  <a:pt x="3490779" y="1594033"/>
                  <a:pt x="3378913" y="1600438"/>
                </a:cubicBezTo>
                <a:cubicBezTo>
                  <a:pt x="3267047" y="1606843"/>
                  <a:pt x="3065921" y="1553695"/>
                  <a:pt x="2971113" y="1600438"/>
                </a:cubicBezTo>
                <a:cubicBezTo>
                  <a:pt x="2876305" y="1647181"/>
                  <a:pt x="2565651" y="1585381"/>
                  <a:pt x="2388542" y="1600438"/>
                </a:cubicBezTo>
                <a:cubicBezTo>
                  <a:pt x="2211433" y="1615495"/>
                  <a:pt x="1972813" y="1546575"/>
                  <a:pt x="1689456" y="1600438"/>
                </a:cubicBezTo>
                <a:cubicBezTo>
                  <a:pt x="1406099" y="1654301"/>
                  <a:pt x="1271230" y="1591929"/>
                  <a:pt x="1165142" y="1600438"/>
                </a:cubicBezTo>
                <a:cubicBezTo>
                  <a:pt x="1059054" y="1608947"/>
                  <a:pt x="868558" y="1560375"/>
                  <a:pt x="757343" y="1600438"/>
                </a:cubicBezTo>
                <a:cubicBezTo>
                  <a:pt x="646128" y="1640501"/>
                  <a:pt x="229918" y="1578023"/>
                  <a:pt x="0" y="1600438"/>
                </a:cubicBezTo>
                <a:cubicBezTo>
                  <a:pt x="-43129" y="1354700"/>
                  <a:pt x="31570" y="1199315"/>
                  <a:pt x="0" y="1066959"/>
                </a:cubicBezTo>
                <a:cubicBezTo>
                  <a:pt x="-31570" y="934603"/>
                  <a:pt x="46186" y="708266"/>
                  <a:pt x="0" y="501471"/>
                </a:cubicBezTo>
                <a:cubicBezTo>
                  <a:pt x="-46186" y="294676"/>
                  <a:pt x="22316" y="121446"/>
                  <a:pt x="0" y="0"/>
                </a:cubicBezTo>
                <a:close/>
              </a:path>
            </a:pathLst>
          </a:custGeom>
          <a:noFill/>
          <a:ln>
            <a:solidFill>
              <a:schemeClr val="tx1"/>
            </a:solidFill>
            <a:extLst>
              <a:ext uri="{C807C97D-BFC1-408E-A445-0C87EB9F89A2}">
                <ask:lineSketchStyleProps xmlns:ask="http://schemas.microsoft.com/office/drawing/2018/sketchyshapes" sd="2805645732">
                  <a:prstGeom prst="rect">
                    <a:avLst/>
                  </a:prstGeom>
                  <ask:type>
                    <ask:lineSketchScribble/>
                  </ask:type>
                </ask:lineSketchStyleProps>
              </a:ext>
            </a:extLst>
          </a:ln>
        </p:spPr>
        <p:txBody>
          <a:bodyPr wrap="square" rtlCol="0">
            <a:spAutoFit/>
          </a:bodyPr>
          <a:lstStyle/>
          <a:p>
            <a:r>
              <a:rPr lang="es-MX" sz="1600" dirty="0"/>
              <a:t>-No cuentan con regulación especifica aplicable</a:t>
            </a:r>
            <a:r>
              <a:rPr lang="es-MX" sz="1300" dirty="0"/>
              <a:t>.</a:t>
            </a:r>
          </a:p>
          <a:p>
            <a:pPr marL="285750" indent="-285750">
              <a:buFontTx/>
              <a:buChar char="-"/>
            </a:pPr>
            <a:endParaRPr lang="es-MX" sz="600" dirty="0"/>
          </a:p>
          <a:p>
            <a:r>
              <a:rPr lang="es-MX" sz="1600" dirty="0"/>
              <a:t>- Regulada mediante Leyes Generales que fomentan la conservación del ambiente y el desarrollo de energías renovables.</a:t>
            </a:r>
          </a:p>
          <a:p>
            <a:pPr marL="285750" indent="-285750">
              <a:buFontTx/>
              <a:buChar char="-"/>
            </a:pPr>
            <a:endParaRPr lang="es-MX" sz="600" dirty="0"/>
          </a:p>
          <a:p>
            <a:r>
              <a:rPr lang="es-MX" sz="1600" dirty="0"/>
              <a:t>- Evaluaciones de Impacto Ambiental.</a:t>
            </a:r>
          </a:p>
          <a:p>
            <a:endParaRPr lang="es-MX" sz="600" dirty="0"/>
          </a:p>
          <a:p>
            <a:r>
              <a:rPr lang="es-MX" sz="1600" dirty="0"/>
              <a:t>- Monitoreo de capacidad instalada.</a:t>
            </a:r>
          </a:p>
        </p:txBody>
      </p:sp>
      <p:cxnSp>
        <p:nvCxnSpPr>
          <p:cNvPr id="16" name="Conector: angular 15">
            <a:extLst>
              <a:ext uri="{FF2B5EF4-FFF2-40B4-BE49-F238E27FC236}">
                <a16:creationId xmlns:a16="http://schemas.microsoft.com/office/drawing/2014/main" id="{B1D3238F-498D-42AD-8DA5-B5D2C2B53091}"/>
              </a:ext>
            </a:extLst>
          </p:cNvPr>
          <p:cNvCxnSpPr>
            <a:cxnSpLocks/>
            <a:endCxn id="15" idx="0"/>
          </p:cNvCxnSpPr>
          <p:nvPr/>
        </p:nvCxnSpPr>
        <p:spPr>
          <a:xfrm>
            <a:off x="5869596" y="1666875"/>
            <a:ext cx="3215236" cy="79262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BF57AB67-FB0E-4961-8147-39C19197E4F6}"/>
              </a:ext>
            </a:extLst>
          </p:cNvPr>
          <p:cNvCxnSpPr>
            <a:cxnSpLocks/>
            <a:endCxn id="15" idx="2"/>
          </p:cNvCxnSpPr>
          <p:nvPr/>
        </p:nvCxnSpPr>
        <p:spPr>
          <a:xfrm flipV="1">
            <a:off x="5812446" y="4059942"/>
            <a:ext cx="3272386" cy="100735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0B31EC76-5EA6-4F9A-A2A7-E5759B0C9D14}"/>
              </a:ext>
            </a:extLst>
          </p:cNvPr>
          <p:cNvSpPr>
            <a:spLocks noGrp="1"/>
          </p:cNvSpPr>
          <p:nvPr>
            <p:ph type="sldNum" sz="quarter" idx="12"/>
          </p:nvPr>
        </p:nvSpPr>
        <p:spPr/>
        <p:txBody>
          <a:bodyPr/>
          <a:lstStyle/>
          <a:p>
            <a:fld id="{D620071E-3705-4C56-B8C2-5804AA11160A}" type="slidenum">
              <a:rPr lang="es-MX" smtClean="0"/>
              <a:t>10</a:t>
            </a:fld>
            <a:endParaRPr lang="es-MX"/>
          </a:p>
        </p:txBody>
      </p:sp>
    </p:spTree>
    <p:extLst>
      <p:ext uri="{BB962C8B-B14F-4D97-AF65-F5344CB8AC3E}">
        <p14:creationId xmlns:p14="http://schemas.microsoft.com/office/powerpoint/2010/main" val="4114585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37162" y="74993"/>
            <a:ext cx="11939420"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614839" y="153066"/>
            <a:ext cx="9596085" cy="369332"/>
          </a:xfrm>
          <a:prstGeom prst="rect">
            <a:avLst/>
          </a:prstGeom>
          <a:noFill/>
        </p:spPr>
        <p:txBody>
          <a:bodyPr wrap="square" rtlCol="0">
            <a:spAutoFit/>
          </a:bodyPr>
          <a:lstStyle/>
          <a:p>
            <a:pPr algn="ctr"/>
            <a:r>
              <a:rPr lang="es-MX" b="1" dirty="0"/>
              <a:t>Estrategias de principales países generadores de  energía eléctrica mediante  geotermia</a:t>
            </a:r>
          </a:p>
        </p:txBody>
      </p:sp>
      <p:sp>
        <p:nvSpPr>
          <p:cNvPr id="7" name="CuadroTexto 6">
            <a:extLst>
              <a:ext uri="{FF2B5EF4-FFF2-40B4-BE49-F238E27FC236}">
                <a16:creationId xmlns:a16="http://schemas.microsoft.com/office/drawing/2014/main" id="{00F107D8-20FF-4B92-A096-92B13AB467FD}"/>
              </a:ext>
            </a:extLst>
          </p:cNvPr>
          <p:cNvSpPr txBox="1"/>
          <p:nvPr/>
        </p:nvSpPr>
        <p:spPr>
          <a:xfrm>
            <a:off x="280693" y="4089866"/>
            <a:ext cx="6935907" cy="1692771"/>
          </a:xfrm>
          <a:custGeom>
            <a:avLst/>
            <a:gdLst>
              <a:gd name="connsiteX0" fmla="*/ 0 w 6935907"/>
              <a:gd name="connsiteY0" fmla="*/ 0 h 1692771"/>
              <a:gd name="connsiteX1" fmla="*/ 832309 w 6935907"/>
              <a:gd name="connsiteY1" fmla="*/ 0 h 1692771"/>
              <a:gd name="connsiteX2" fmla="*/ 1525900 w 6935907"/>
              <a:gd name="connsiteY2" fmla="*/ 0 h 1692771"/>
              <a:gd name="connsiteX3" fmla="*/ 2358208 w 6935907"/>
              <a:gd name="connsiteY3" fmla="*/ 0 h 1692771"/>
              <a:gd name="connsiteX4" fmla="*/ 3051799 w 6935907"/>
              <a:gd name="connsiteY4" fmla="*/ 0 h 1692771"/>
              <a:gd name="connsiteX5" fmla="*/ 3676031 w 6935907"/>
              <a:gd name="connsiteY5" fmla="*/ 0 h 1692771"/>
              <a:gd name="connsiteX6" fmla="*/ 4508340 w 6935907"/>
              <a:gd name="connsiteY6" fmla="*/ 0 h 1692771"/>
              <a:gd name="connsiteX7" fmla="*/ 4993853 w 6935907"/>
              <a:gd name="connsiteY7" fmla="*/ 0 h 1692771"/>
              <a:gd name="connsiteX8" fmla="*/ 5826162 w 6935907"/>
              <a:gd name="connsiteY8" fmla="*/ 0 h 1692771"/>
              <a:gd name="connsiteX9" fmla="*/ 6935907 w 6935907"/>
              <a:gd name="connsiteY9" fmla="*/ 0 h 1692771"/>
              <a:gd name="connsiteX10" fmla="*/ 6935907 w 6935907"/>
              <a:gd name="connsiteY10" fmla="*/ 547329 h 1692771"/>
              <a:gd name="connsiteX11" fmla="*/ 6935907 w 6935907"/>
              <a:gd name="connsiteY11" fmla="*/ 1077731 h 1692771"/>
              <a:gd name="connsiteX12" fmla="*/ 6935907 w 6935907"/>
              <a:gd name="connsiteY12" fmla="*/ 1692771 h 1692771"/>
              <a:gd name="connsiteX13" fmla="*/ 6311675 w 6935907"/>
              <a:gd name="connsiteY13" fmla="*/ 1692771 h 1692771"/>
              <a:gd name="connsiteX14" fmla="*/ 5756803 w 6935907"/>
              <a:gd name="connsiteY14" fmla="*/ 1692771 h 1692771"/>
              <a:gd name="connsiteX15" fmla="*/ 5271289 w 6935907"/>
              <a:gd name="connsiteY15" fmla="*/ 1692771 h 1692771"/>
              <a:gd name="connsiteX16" fmla="*/ 4716417 w 6935907"/>
              <a:gd name="connsiteY16" fmla="*/ 1692771 h 1692771"/>
              <a:gd name="connsiteX17" fmla="*/ 4022826 w 6935907"/>
              <a:gd name="connsiteY17" fmla="*/ 1692771 h 1692771"/>
              <a:gd name="connsiteX18" fmla="*/ 3537313 w 6935907"/>
              <a:gd name="connsiteY18" fmla="*/ 1692771 h 1692771"/>
              <a:gd name="connsiteX19" fmla="*/ 2705004 w 6935907"/>
              <a:gd name="connsiteY19" fmla="*/ 1692771 h 1692771"/>
              <a:gd name="connsiteX20" fmla="*/ 2219490 w 6935907"/>
              <a:gd name="connsiteY20" fmla="*/ 1692771 h 1692771"/>
              <a:gd name="connsiteX21" fmla="*/ 1595259 w 6935907"/>
              <a:gd name="connsiteY21" fmla="*/ 1692771 h 1692771"/>
              <a:gd name="connsiteX22" fmla="*/ 1040386 w 6935907"/>
              <a:gd name="connsiteY22" fmla="*/ 1692771 h 1692771"/>
              <a:gd name="connsiteX23" fmla="*/ 0 w 6935907"/>
              <a:gd name="connsiteY23" fmla="*/ 1692771 h 1692771"/>
              <a:gd name="connsiteX24" fmla="*/ 0 w 6935907"/>
              <a:gd name="connsiteY24" fmla="*/ 1162369 h 1692771"/>
              <a:gd name="connsiteX25" fmla="*/ 0 w 6935907"/>
              <a:gd name="connsiteY25" fmla="*/ 631968 h 1692771"/>
              <a:gd name="connsiteX26" fmla="*/ 0 w 6935907"/>
              <a:gd name="connsiteY26" fmla="*/ 0 h 16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35907" h="1692771" extrusionOk="0">
                <a:moveTo>
                  <a:pt x="0" y="0"/>
                </a:moveTo>
                <a:cubicBezTo>
                  <a:pt x="398658" y="15809"/>
                  <a:pt x="425711" y="2308"/>
                  <a:pt x="832309" y="0"/>
                </a:cubicBezTo>
                <a:cubicBezTo>
                  <a:pt x="1238907" y="-2308"/>
                  <a:pt x="1294725" y="-16619"/>
                  <a:pt x="1525900" y="0"/>
                </a:cubicBezTo>
                <a:cubicBezTo>
                  <a:pt x="1757075" y="16619"/>
                  <a:pt x="2082065" y="-8018"/>
                  <a:pt x="2358208" y="0"/>
                </a:cubicBezTo>
                <a:cubicBezTo>
                  <a:pt x="2634351" y="8018"/>
                  <a:pt x="2841825" y="-5038"/>
                  <a:pt x="3051799" y="0"/>
                </a:cubicBezTo>
                <a:cubicBezTo>
                  <a:pt x="3261773" y="5038"/>
                  <a:pt x="3401279" y="-27269"/>
                  <a:pt x="3676031" y="0"/>
                </a:cubicBezTo>
                <a:cubicBezTo>
                  <a:pt x="3950783" y="27269"/>
                  <a:pt x="4297653" y="21682"/>
                  <a:pt x="4508340" y="0"/>
                </a:cubicBezTo>
                <a:cubicBezTo>
                  <a:pt x="4719027" y="-21682"/>
                  <a:pt x="4754507" y="-11196"/>
                  <a:pt x="4993853" y="0"/>
                </a:cubicBezTo>
                <a:cubicBezTo>
                  <a:pt x="5233199" y="11196"/>
                  <a:pt x="5553103" y="-36491"/>
                  <a:pt x="5826162" y="0"/>
                </a:cubicBezTo>
                <a:cubicBezTo>
                  <a:pt x="6099221" y="36491"/>
                  <a:pt x="6543645" y="-21075"/>
                  <a:pt x="6935907" y="0"/>
                </a:cubicBezTo>
                <a:cubicBezTo>
                  <a:pt x="6913334" y="162078"/>
                  <a:pt x="6947007" y="302336"/>
                  <a:pt x="6935907" y="547329"/>
                </a:cubicBezTo>
                <a:cubicBezTo>
                  <a:pt x="6924807" y="792322"/>
                  <a:pt x="6943307" y="845843"/>
                  <a:pt x="6935907" y="1077731"/>
                </a:cubicBezTo>
                <a:cubicBezTo>
                  <a:pt x="6928507" y="1309619"/>
                  <a:pt x="6934040" y="1391645"/>
                  <a:pt x="6935907" y="1692771"/>
                </a:cubicBezTo>
                <a:cubicBezTo>
                  <a:pt x="6785892" y="1712475"/>
                  <a:pt x="6555383" y="1695037"/>
                  <a:pt x="6311675" y="1692771"/>
                </a:cubicBezTo>
                <a:cubicBezTo>
                  <a:pt x="6067967" y="1690505"/>
                  <a:pt x="5931653" y="1700972"/>
                  <a:pt x="5756803" y="1692771"/>
                </a:cubicBezTo>
                <a:cubicBezTo>
                  <a:pt x="5581953" y="1684570"/>
                  <a:pt x="5396432" y="1714378"/>
                  <a:pt x="5271289" y="1692771"/>
                </a:cubicBezTo>
                <a:cubicBezTo>
                  <a:pt x="5146146" y="1671164"/>
                  <a:pt x="4935102" y="1718723"/>
                  <a:pt x="4716417" y="1692771"/>
                </a:cubicBezTo>
                <a:cubicBezTo>
                  <a:pt x="4497732" y="1666819"/>
                  <a:pt x="4233374" y="1665932"/>
                  <a:pt x="4022826" y="1692771"/>
                </a:cubicBezTo>
                <a:cubicBezTo>
                  <a:pt x="3812278" y="1719610"/>
                  <a:pt x="3752764" y="1683938"/>
                  <a:pt x="3537313" y="1692771"/>
                </a:cubicBezTo>
                <a:cubicBezTo>
                  <a:pt x="3321862" y="1701604"/>
                  <a:pt x="2997113" y="1676935"/>
                  <a:pt x="2705004" y="1692771"/>
                </a:cubicBezTo>
                <a:cubicBezTo>
                  <a:pt x="2412895" y="1708607"/>
                  <a:pt x="2441163" y="1692020"/>
                  <a:pt x="2219490" y="1692771"/>
                </a:cubicBezTo>
                <a:cubicBezTo>
                  <a:pt x="1997817" y="1693522"/>
                  <a:pt x="1904687" y="1711582"/>
                  <a:pt x="1595259" y="1692771"/>
                </a:cubicBezTo>
                <a:cubicBezTo>
                  <a:pt x="1285831" y="1673960"/>
                  <a:pt x="1277755" y="1688330"/>
                  <a:pt x="1040386" y="1692771"/>
                </a:cubicBezTo>
                <a:cubicBezTo>
                  <a:pt x="803017" y="1697212"/>
                  <a:pt x="393423" y="1717959"/>
                  <a:pt x="0" y="1692771"/>
                </a:cubicBezTo>
                <a:cubicBezTo>
                  <a:pt x="-13105" y="1468960"/>
                  <a:pt x="22782" y="1377666"/>
                  <a:pt x="0" y="1162369"/>
                </a:cubicBezTo>
                <a:cubicBezTo>
                  <a:pt x="-22782" y="947072"/>
                  <a:pt x="-21135" y="783874"/>
                  <a:pt x="0" y="631968"/>
                </a:cubicBezTo>
                <a:cubicBezTo>
                  <a:pt x="21135" y="480062"/>
                  <a:pt x="-8567" y="287083"/>
                  <a:pt x="0" y="0"/>
                </a:cubicBezTo>
                <a:close/>
              </a:path>
            </a:pathLst>
          </a:custGeom>
          <a:noFill/>
          <a:ln>
            <a:solidFill>
              <a:schemeClr val="tx1"/>
            </a:solidFill>
            <a:extLst>
              <a:ext uri="{C807C97D-BFC1-408E-A445-0C87EB9F89A2}">
                <ask:lineSketchStyleProps xmlns:ask="http://schemas.microsoft.com/office/drawing/2018/sketchyshapes" sd="53311909">
                  <a:prstGeom prst="rect">
                    <a:avLst/>
                  </a:prstGeom>
                  <ask:type>
                    <ask:lineSketchFreehand/>
                  </ask:type>
                </ask:lineSketchStyleProps>
              </a:ext>
            </a:extLst>
          </a:ln>
        </p:spPr>
        <p:txBody>
          <a:bodyPr wrap="square" rtlCol="0">
            <a:spAutoFit/>
          </a:bodyPr>
          <a:lstStyle/>
          <a:p>
            <a:endParaRPr lang="es-MX" sz="600" b="1" dirty="0">
              <a:solidFill>
                <a:srgbClr val="C00000"/>
              </a:solidFill>
            </a:endParaRPr>
          </a:p>
          <a:p>
            <a:r>
              <a:rPr lang="es-MX" sz="1600" b="1" dirty="0">
                <a:solidFill>
                  <a:srgbClr val="C00000"/>
                </a:solidFill>
              </a:rPr>
              <a:t>2° Republica de Indonesia</a:t>
            </a:r>
          </a:p>
          <a:p>
            <a:endParaRPr lang="es-MX" sz="600" dirty="0"/>
          </a:p>
          <a:p>
            <a:r>
              <a:rPr lang="es-MX" sz="1600" dirty="0"/>
              <a:t>- Objetivos específicos de crecimiento en energía geotérmica.</a:t>
            </a:r>
          </a:p>
          <a:p>
            <a:endParaRPr lang="es-MX" sz="600" dirty="0"/>
          </a:p>
          <a:p>
            <a:r>
              <a:rPr lang="es-MX" sz="1600" dirty="0"/>
              <a:t>- Inversión en el desarrollo de plantas geotérmicas.</a:t>
            </a:r>
          </a:p>
          <a:p>
            <a:pPr marL="285750" indent="-285750">
              <a:buFontTx/>
              <a:buChar char="-"/>
            </a:pPr>
            <a:endParaRPr lang="es-MX" sz="600" dirty="0"/>
          </a:p>
          <a:p>
            <a:r>
              <a:rPr lang="es-MX" sz="1600" dirty="0"/>
              <a:t>- Ley sobre Geotermia permite desarrollar proyectos en cualquier zona.     </a:t>
            </a:r>
          </a:p>
          <a:p>
            <a:r>
              <a:rPr lang="es-MX" sz="1600" dirty="0"/>
              <a:t>                                                                                                       </a:t>
            </a:r>
            <a:r>
              <a:rPr lang="es-MX" sz="1000" b="0" i="0" u="none" strike="noStrike" baseline="0" dirty="0">
                <a:latin typeface="CIDFont+F2"/>
              </a:rPr>
              <a:t>(</a:t>
            </a:r>
            <a:r>
              <a:rPr lang="es-MX" sz="1000" b="0" i="0" u="none" strike="noStrike" baseline="0" dirty="0" err="1">
                <a:latin typeface="CIDFont+F2"/>
              </a:rPr>
              <a:t>Pambudi</a:t>
            </a:r>
            <a:r>
              <a:rPr lang="es-MX" sz="1000" b="0" i="0" u="none" strike="noStrike" baseline="0" dirty="0">
                <a:latin typeface="CIDFont+F2"/>
              </a:rPr>
              <a:t> ,2018) </a:t>
            </a:r>
            <a:r>
              <a:rPr lang="es-MX" sz="1000" dirty="0">
                <a:latin typeface="CIDFont+F2"/>
              </a:rPr>
              <a:t>(</a:t>
            </a:r>
            <a:r>
              <a:rPr lang="es-MX" sz="1000" dirty="0" err="1">
                <a:latin typeface="CIDFont+F2"/>
              </a:rPr>
              <a:t>Wolrd</a:t>
            </a:r>
            <a:r>
              <a:rPr lang="es-MX" sz="1000" dirty="0">
                <a:latin typeface="CIDFont+F2"/>
              </a:rPr>
              <a:t> Bank, 2019)</a:t>
            </a:r>
          </a:p>
        </p:txBody>
      </p:sp>
      <p:sp>
        <p:nvSpPr>
          <p:cNvPr id="6" name="CuadroTexto 5">
            <a:extLst>
              <a:ext uri="{FF2B5EF4-FFF2-40B4-BE49-F238E27FC236}">
                <a16:creationId xmlns:a16="http://schemas.microsoft.com/office/drawing/2014/main" id="{F0E9E127-40AF-415C-80CF-8AC66038E43A}"/>
              </a:ext>
            </a:extLst>
          </p:cNvPr>
          <p:cNvSpPr txBox="1"/>
          <p:nvPr/>
        </p:nvSpPr>
        <p:spPr>
          <a:xfrm>
            <a:off x="204493" y="136548"/>
            <a:ext cx="1266815" cy="276999"/>
          </a:xfrm>
          <a:prstGeom prst="rect">
            <a:avLst/>
          </a:prstGeom>
          <a:noFill/>
        </p:spPr>
        <p:txBody>
          <a:bodyPr wrap="square" rtlCol="0">
            <a:spAutoFit/>
          </a:bodyPr>
          <a:lstStyle/>
          <a:p>
            <a:r>
              <a:rPr lang="es-MX" sz="1200" b="1" u="sng" dirty="0"/>
              <a:t>Resultados</a:t>
            </a:r>
          </a:p>
        </p:txBody>
      </p:sp>
      <p:sp>
        <p:nvSpPr>
          <p:cNvPr id="11" name="CuadroTexto 10">
            <a:extLst>
              <a:ext uri="{FF2B5EF4-FFF2-40B4-BE49-F238E27FC236}">
                <a16:creationId xmlns:a16="http://schemas.microsoft.com/office/drawing/2014/main" id="{92BD3921-C1E2-4D64-81BD-0AC59FB77A96}"/>
              </a:ext>
            </a:extLst>
          </p:cNvPr>
          <p:cNvSpPr txBox="1"/>
          <p:nvPr/>
        </p:nvSpPr>
        <p:spPr>
          <a:xfrm>
            <a:off x="280693" y="626735"/>
            <a:ext cx="6935907" cy="3385542"/>
          </a:xfrm>
          <a:custGeom>
            <a:avLst/>
            <a:gdLst>
              <a:gd name="connsiteX0" fmla="*/ 0 w 6935907"/>
              <a:gd name="connsiteY0" fmla="*/ 0 h 3385542"/>
              <a:gd name="connsiteX1" fmla="*/ 762950 w 6935907"/>
              <a:gd name="connsiteY1" fmla="*/ 0 h 3385542"/>
              <a:gd name="connsiteX2" fmla="*/ 1387181 w 6935907"/>
              <a:gd name="connsiteY2" fmla="*/ 0 h 3385542"/>
              <a:gd name="connsiteX3" fmla="*/ 2150131 w 6935907"/>
              <a:gd name="connsiteY3" fmla="*/ 0 h 3385542"/>
              <a:gd name="connsiteX4" fmla="*/ 2982440 w 6935907"/>
              <a:gd name="connsiteY4" fmla="*/ 0 h 3385542"/>
              <a:gd name="connsiteX5" fmla="*/ 3537313 w 6935907"/>
              <a:gd name="connsiteY5" fmla="*/ 0 h 3385542"/>
              <a:gd name="connsiteX6" fmla="*/ 4161544 w 6935907"/>
              <a:gd name="connsiteY6" fmla="*/ 0 h 3385542"/>
              <a:gd name="connsiteX7" fmla="*/ 4647058 w 6935907"/>
              <a:gd name="connsiteY7" fmla="*/ 0 h 3385542"/>
              <a:gd name="connsiteX8" fmla="*/ 5132571 w 6935907"/>
              <a:gd name="connsiteY8" fmla="*/ 0 h 3385542"/>
              <a:gd name="connsiteX9" fmla="*/ 5826162 w 6935907"/>
              <a:gd name="connsiteY9" fmla="*/ 0 h 3385542"/>
              <a:gd name="connsiteX10" fmla="*/ 6935907 w 6935907"/>
              <a:gd name="connsiteY10" fmla="*/ 0 h 3385542"/>
              <a:gd name="connsiteX11" fmla="*/ 6935907 w 6935907"/>
              <a:gd name="connsiteY11" fmla="*/ 710964 h 3385542"/>
              <a:gd name="connsiteX12" fmla="*/ 6935907 w 6935907"/>
              <a:gd name="connsiteY12" fmla="*/ 1320361 h 3385542"/>
              <a:gd name="connsiteX13" fmla="*/ 6935907 w 6935907"/>
              <a:gd name="connsiteY13" fmla="*/ 1963614 h 3385542"/>
              <a:gd name="connsiteX14" fmla="*/ 6935907 w 6935907"/>
              <a:gd name="connsiteY14" fmla="*/ 2674578 h 3385542"/>
              <a:gd name="connsiteX15" fmla="*/ 6935907 w 6935907"/>
              <a:gd name="connsiteY15" fmla="*/ 3385542 h 3385542"/>
              <a:gd name="connsiteX16" fmla="*/ 6242316 w 6935907"/>
              <a:gd name="connsiteY16" fmla="*/ 3385542 h 3385542"/>
              <a:gd name="connsiteX17" fmla="*/ 5687444 w 6935907"/>
              <a:gd name="connsiteY17" fmla="*/ 3385542 h 3385542"/>
              <a:gd name="connsiteX18" fmla="*/ 4855135 w 6935907"/>
              <a:gd name="connsiteY18" fmla="*/ 3385542 h 3385542"/>
              <a:gd name="connsiteX19" fmla="*/ 4092185 w 6935907"/>
              <a:gd name="connsiteY19" fmla="*/ 3385542 h 3385542"/>
              <a:gd name="connsiteX20" fmla="*/ 3606672 w 6935907"/>
              <a:gd name="connsiteY20" fmla="*/ 3385542 h 3385542"/>
              <a:gd name="connsiteX21" fmla="*/ 2982440 w 6935907"/>
              <a:gd name="connsiteY21" fmla="*/ 3385542 h 3385542"/>
              <a:gd name="connsiteX22" fmla="*/ 2496927 w 6935907"/>
              <a:gd name="connsiteY22" fmla="*/ 3385542 h 3385542"/>
              <a:gd name="connsiteX23" fmla="*/ 1803336 w 6935907"/>
              <a:gd name="connsiteY23" fmla="*/ 3385542 h 3385542"/>
              <a:gd name="connsiteX24" fmla="*/ 1248463 w 6935907"/>
              <a:gd name="connsiteY24" fmla="*/ 3385542 h 3385542"/>
              <a:gd name="connsiteX25" fmla="*/ 624232 w 6935907"/>
              <a:gd name="connsiteY25" fmla="*/ 3385542 h 3385542"/>
              <a:gd name="connsiteX26" fmla="*/ 0 w 6935907"/>
              <a:gd name="connsiteY26" fmla="*/ 3385542 h 3385542"/>
              <a:gd name="connsiteX27" fmla="*/ 0 w 6935907"/>
              <a:gd name="connsiteY27" fmla="*/ 2708434 h 3385542"/>
              <a:gd name="connsiteX28" fmla="*/ 0 w 6935907"/>
              <a:gd name="connsiteY28" fmla="*/ 1997470 h 3385542"/>
              <a:gd name="connsiteX29" fmla="*/ 0 w 6935907"/>
              <a:gd name="connsiteY29" fmla="*/ 1388072 h 3385542"/>
              <a:gd name="connsiteX30" fmla="*/ 0 w 6935907"/>
              <a:gd name="connsiteY30" fmla="*/ 643253 h 3385542"/>
              <a:gd name="connsiteX31" fmla="*/ 0 w 6935907"/>
              <a:gd name="connsiteY31" fmla="*/ 0 h 338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5907" h="3385542" extrusionOk="0">
                <a:moveTo>
                  <a:pt x="0" y="0"/>
                </a:moveTo>
                <a:cubicBezTo>
                  <a:pt x="245812" y="30850"/>
                  <a:pt x="588841" y="-16333"/>
                  <a:pt x="762950" y="0"/>
                </a:cubicBezTo>
                <a:cubicBezTo>
                  <a:pt x="937059" y="16333"/>
                  <a:pt x="1107462" y="18267"/>
                  <a:pt x="1387181" y="0"/>
                </a:cubicBezTo>
                <a:cubicBezTo>
                  <a:pt x="1666900" y="-18267"/>
                  <a:pt x="1808795" y="-36378"/>
                  <a:pt x="2150131" y="0"/>
                </a:cubicBezTo>
                <a:cubicBezTo>
                  <a:pt x="2491467" y="36378"/>
                  <a:pt x="2746899" y="6555"/>
                  <a:pt x="2982440" y="0"/>
                </a:cubicBezTo>
                <a:cubicBezTo>
                  <a:pt x="3217981" y="-6555"/>
                  <a:pt x="3325537" y="5825"/>
                  <a:pt x="3537313" y="0"/>
                </a:cubicBezTo>
                <a:cubicBezTo>
                  <a:pt x="3749089" y="-5825"/>
                  <a:pt x="3930290" y="11457"/>
                  <a:pt x="4161544" y="0"/>
                </a:cubicBezTo>
                <a:cubicBezTo>
                  <a:pt x="4392798" y="-11457"/>
                  <a:pt x="4521224" y="-7311"/>
                  <a:pt x="4647058" y="0"/>
                </a:cubicBezTo>
                <a:cubicBezTo>
                  <a:pt x="4772892" y="7311"/>
                  <a:pt x="4946091" y="-21240"/>
                  <a:pt x="5132571" y="0"/>
                </a:cubicBezTo>
                <a:cubicBezTo>
                  <a:pt x="5319051" y="21240"/>
                  <a:pt x="5602441" y="-10905"/>
                  <a:pt x="5826162" y="0"/>
                </a:cubicBezTo>
                <a:cubicBezTo>
                  <a:pt x="6049883" y="10905"/>
                  <a:pt x="6439871" y="20343"/>
                  <a:pt x="6935907" y="0"/>
                </a:cubicBezTo>
                <a:cubicBezTo>
                  <a:pt x="6914577" y="246192"/>
                  <a:pt x="6916313" y="471831"/>
                  <a:pt x="6935907" y="710964"/>
                </a:cubicBezTo>
                <a:cubicBezTo>
                  <a:pt x="6955501" y="950097"/>
                  <a:pt x="6948549" y="1057458"/>
                  <a:pt x="6935907" y="1320361"/>
                </a:cubicBezTo>
                <a:cubicBezTo>
                  <a:pt x="6923265" y="1583264"/>
                  <a:pt x="6914131" y="1691291"/>
                  <a:pt x="6935907" y="1963614"/>
                </a:cubicBezTo>
                <a:cubicBezTo>
                  <a:pt x="6957683" y="2235937"/>
                  <a:pt x="6963147" y="2503023"/>
                  <a:pt x="6935907" y="2674578"/>
                </a:cubicBezTo>
                <a:cubicBezTo>
                  <a:pt x="6908667" y="2846133"/>
                  <a:pt x="6929553" y="3066042"/>
                  <a:pt x="6935907" y="3385542"/>
                </a:cubicBezTo>
                <a:cubicBezTo>
                  <a:pt x="6660534" y="3376605"/>
                  <a:pt x="6461372" y="3419764"/>
                  <a:pt x="6242316" y="3385542"/>
                </a:cubicBezTo>
                <a:cubicBezTo>
                  <a:pt x="6023260" y="3351320"/>
                  <a:pt x="5942373" y="3396609"/>
                  <a:pt x="5687444" y="3385542"/>
                </a:cubicBezTo>
                <a:cubicBezTo>
                  <a:pt x="5432515" y="3374475"/>
                  <a:pt x="5260783" y="3415631"/>
                  <a:pt x="4855135" y="3385542"/>
                </a:cubicBezTo>
                <a:cubicBezTo>
                  <a:pt x="4449487" y="3355453"/>
                  <a:pt x="4461087" y="3356870"/>
                  <a:pt x="4092185" y="3385542"/>
                </a:cubicBezTo>
                <a:cubicBezTo>
                  <a:pt x="3723283" y="3414215"/>
                  <a:pt x="3746518" y="3389057"/>
                  <a:pt x="3606672" y="3385542"/>
                </a:cubicBezTo>
                <a:cubicBezTo>
                  <a:pt x="3466826" y="3382027"/>
                  <a:pt x="3197822" y="3398188"/>
                  <a:pt x="2982440" y="3385542"/>
                </a:cubicBezTo>
                <a:cubicBezTo>
                  <a:pt x="2767058" y="3372896"/>
                  <a:pt x="2638643" y="3397167"/>
                  <a:pt x="2496927" y="3385542"/>
                </a:cubicBezTo>
                <a:cubicBezTo>
                  <a:pt x="2355211" y="3373917"/>
                  <a:pt x="2018280" y="3374910"/>
                  <a:pt x="1803336" y="3385542"/>
                </a:cubicBezTo>
                <a:cubicBezTo>
                  <a:pt x="1588392" y="3396174"/>
                  <a:pt x="1408034" y="3387277"/>
                  <a:pt x="1248463" y="3385542"/>
                </a:cubicBezTo>
                <a:cubicBezTo>
                  <a:pt x="1088892" y="3383807"/>
                  <a:pt x="931383" y="3360758"/>
                  <a:pt x="624232" y="3385542"/>
                </a:cubicBezTo>
                <a:cubicBezTo>
                  <a:pt x="317081" y="3410326"/>
                  <a:pt x="286839" y="3410888"/>
                  <a:pt x="0" y="3385542"/>
                </a:cubicBezTo>
                <a:cubicBezTo>
                  <a:pt x="7857" y="3078654"/>
                  <a:pt x="-9452" y="2897455"/>
                  <a:pt x="0" y="2708434"/>
                </a:cubicBezTo>
                <a:cubicBezTo>
                  <a:pt x="9452" y="2519413"/>
                  <a:pt x="-10655" y="2170340"/>
                  <a:pt x="0" y="1997470"/>
                </a:cubicBezTo>
                <a:cubicBezTo>
                  <a:pt x="10655" y="1824600"/>
                  <a:pt x="-19454" y="1545828"/>
                  <a:pt x="0" y="1388072"/>
                </a:cubicBezTo>
                <a:cubicBezTo>
                  <a:pt x="19454" y="1230316"/>
                  <a:pt x="-32817" y="839623"/>
                  <a:pt x="0" y="643253"/>
                </a:cubicBezTo>
                <a:cubicBezTo>
                  <a:pt x="32817" y="446883"/>
                  <a:pt x="-19556" y="176540"/>
                  <a:pt x="0" y="0"/>
                </a:cubicBezTo>
                <a:close/>
              </a:path>
            </a:pathLst>
          </a:custGeom>
          <a:noFill/>
          <a:ln>
            <a:solidFill>
              <a:schemeClr val="tx1"/>
            </a:solidFill>
            <a:extLst>
              <a:ext uri="{C807C97D-BFC1-408E-A445-0C87EB9F89A2}">
                <ask:lineSketchStyleProps xmlns:ask="http://schemas.microsoft.com/office/drawing/2018/sketchyshapes" sd="105235441">
                  <a:prstGeom prst="rect">
                    <a:avLst/>
                  </a:prstGeom>
                  <ask:type>
                    <ask:lineSketchFreehand/>
                  </ask:type>
                </ask:lineSketchStyleProps>
              </a:ext>
            </a:extLst>
          </a:ln>
        </p:spPr>
        <p:txBody>
          <a:bodyPr wrap="square" rtlCol="0">
            <a:spAutoFit/>
          </a:bodyPr>
          <a:lstStyle>
            <a:defPPr>
              <a:defRPr lang="en-US"/>
            </a:defPPr>
            <a:lvl1pPr>
              <a:defRPr sz="1600"/>
            </a:lvl1pPr>
          </a:lstStyle>
          <a:p>
            <a:endParaRPr lang="es-MX" sz="600" b="1" dirty="0">
              <a:solidFill>
                <a:srgbClr val="002060"/>
              </a:solidFill>
            </a:endParaRPr>
          </a:p>
          <a:p>
            <a:r>
              <a:rPr lang="es-MX" b="1" dirty="0">
                <a:solidFill>
                  <a:srgbClr val="002060"/>
                </a:solidFill>
              </a:rPr>
              <a:t>1</a:t>
            </a:r>
            <a:r>
              <a:rPr lang="es-MX" sz="1600" b="1" dirty="0">
                <a:solidFill>
                  <a:srgbClr val="002060"/>
                </a:solidFill>
              </a:rPr>
              <a:t>° Estados Unidos de América</a:t>
            </a:r>
          </a:p>
          <a:p>
            <a:endParaRPr lang="es-MX" sz="600" dirty="0"/>
          </a:p>
          <a:p>
            <a:r>
              <a:rPr lang="es-MX" dirty="0"/>
              <a:t>- Agencia de Protección  Ambiental (EPA).</a:t>
            </a:r>
          </a:p>
          <a:p>
            <a:endParaRPr lang="es-MX" sz="600" dirty="0"/>
          </a:p>
          <a:p>
            <a:r>
              <a:rPr lang="es-MX" dirty="0"/>
              <a:t>- Oficina de Administración de Tierras como principal administrador gubernamental de sitios geotérmicos.</a:t>
            </a:r>
          </a:p>
          <a:p>
            <a:pPr marL="285750" indent="-285750">
              <a:buFontTx/>
              <a:buChar char="-"/>
            </a:pPr>
            <a:endParaRPr lang="es-MX" sz="600" dirty="0"/>
          </a:p>
          <a:p>
            <a:r>
              <a:rPr lang="es-MX" dirty="0"/>
              <a:t>- Guía de tecnologías geotérmicas.</a:t>
            </a:r>
          </a:p>
          <a:p>
            <a:pPr marL="285750" indent="-285750">
              <a:buFontTx/>
              <a:buChar char="-"/>
            </a:pPr>
            <a:endParaRPr lang="es-MX" sz="600" dirty="0"/>
          </a:p>
          <a:p>
            <a:r>
              <a:rPr lang="es-MX" dirty="0"/>
              <a:t>- Investigaciones gubernamentales sobre impacto  ambiental.</a:t>
            </a:r>
          </a:p>
          <a:p>
            <a:pPr marL="285750" indent="-285750">
              <a:buFontTx/>
              <a:buChar char="-"/>
            </a:pPr>
            <a:endParaRPr lang="es-MX" sz="600" dirty="0"/>
          </a:p>
          <a:p>
            <a:r>
              <a:rPr lang="es-MX" dirty="0"/>
              <a:t>- Mapeo de zonas con mayor potencial de desarrollo.</a:t>
            </a:r>
          </a:p>
          <a:p>
            <a:pPr marL="285750" indent="-285750">
              <a:buFontTx/>
              <a:buChar char="-"/>
            </a:pPr>
            <a:endParaRPr lang="es-MX" sz="600" dirty="0"/>
          </a:p>
          <a:p>
            <a:r>
              <a:rPr lang="es-MX" b="0" i="0" u="none" strike="noStrike" baseline="0" dirty="0"/>
              <a:t>- Código Estadounidense sobre Recursos Geotérmicos.</a:t>
            </a:r>
          </a:p>
          <a:p>
            <a:pPr marL="285750" indent="-285750">
              <a:buFontTx/>
              <a:buChar char="-"/>
            </a:pPr>
            <a:endParaRPr lang="es-MX" sz="600" b="0" i="0" u="none" strike="noStrike" baseline="0" dirty="0"/>
          </a:p>
          <a:p>
            <a:r>
              <a:rPr lang="es-MX" dirty="0"/>
              <a:t>- Incentivos fiscales.</a:t>
            </a:r>
          </a:p>
          <a:p>
            <a:pPr marL="285750" indent="-285750">
              <a:buFontTx/>
              <a:buChar char="-"/>
            </a:pPr>
            <a:endParaRPr lang="es-MX" sz="600" dirty="0"/>
          </a:p>
          <a:p>
            <a:r>
              <a:rPr lang="es-MX" dirty="0"/>
              <a:t>- Estatutos locales (California).                                                        </a:t>
            </a:r>
            <a:r>
              <a:rPr lang="es-MX" sz="1000" b="0" i="0" u="none" strike="noStrike" baseline="0" dirty="0">
                <a:latin typeface="CIDFont+F2"/>
              </a:rPr>
              <a:t>(EPA, 2016) (EPA, 2017).</a:t>
            </a:r>
            <a:endParaRPr lang="es-MX" sz="1000" dirty="0"/>
          </a:p>
        </p:txBody>
      </p:sp>
      <p:sp>
        <p:nvSpPr>
          <p:cNvPr id="15" name="CuadroTexto 14">
            <a:extLst>
              <a:ext uri="{FF2B5EF4-FFF2-40B4-BE49-F238E27FC236}">
                <a16:creationId xmlns:a16="http://schemas.microsoft.com/office/drawing/2014/main" id="{B07652D4-81DB-45AE-858A-802D4619187F}"/>
              </a:ext>
            </a:extLst>
          </p:cNvPr>
          <p:cNvSpPr txBox="1"/>
          <p:nvPr/>
        </p:nvSpPr>
        <p:spPr>
          <a:xfrm>
            <a:off x="7658100" y="1772102"/>
            <a:ext cx="4186532" cy="1969770"/>
          </a:xfrm>
          <a:custGeom>
            <a:avLst/>
            <a:gdLst>
              <a:gd name="connsiteX0" fmla="*/ 0 w 4186532"/>
              <a:gd name="connsiteY0" fmla="*/ 0 h 1969770"/>
              <a:gd name="connsiteX1" fmla="*/ 514345 w 4186532"/>
              <a:gd name="connsiteY1" fmla="*/ 0 h 1969770"/>
              <a:gd name="connsiteX2" fmla="*/ 1196152 w 4186532"/>
              <a:gd name="connsiteY2" fmla="*/ 0 h 1969770"/>
              <a:gd name="connsiteX3" fmla="*/ 1668632 w 4186532"/>
              <a:gd name="connsiteY3" fmla="*/ 0 h 1969770"/>
              <a:gd name="connsiteX4" fmla="*/ 2308573 w 4186532"/>
              <a:gd name="connsiteY4" fmla="*/ 0 h 1969770"/>
              <a:gd name="connsiteX5" fmla="*/ 2990380 w 4186532"/>
              <a:gd name="connsiteY5" fmla="*/ 0 h 1969770"/>
              <a:gd name="connsiteX6" fmla="*/ 3546591 w 4186532"/>
              <a:gd name="connsiteY6" fmla="*/ 0 h 1969770"/>
              <a:gd name="connsiteX7" fmla="*/ 4186532 w 4186532"/>
              <a:gd name="connsiteY7" fmla="*/ 0 h 1969770"/>
              <a:gd name="connsiteX8" fmla="*/ 4186532 w 4186532"/>
              <a:gd name="connsiteY8" fmla="*/ 512140 h 1969770"/>
              <a:gd name="connsiteX9" fmla="*/ 4186532 w 4186532"/>
              <a:gd name="connsiteY9" fmla="*/ 1004583 h 1969770"/>
              <a:gd name="connsiteX10" fmla="*/ 4186532 w 4186532"/>
              <a:gd name="connsiteY10" fmla="*/ 1536421 h 1969770"/>
              <a:gd name="connsiteX11" fmla="*/ 4186532 w 4186532"/>
              <a:gd name="connsiteY11" fmla="*/ 1969770 h 1969770"/>
              <a:gd name="connsiteX12" fmla="*/ 3588456 w 4186532"/>
              <a:gd name="connsiteY12" fmla="*/ 1969770 h 1969770"/>
              <a:gd name="connsiteX13" fmla="*/ 3074111 w 4186532"/>
              <a:gd name="connsiteY13" fmla="*/ 1969770 h 1969770"/>
              <a:gd name="connsiteX14" fmla="*/ 2559765 w 4186532"/>
              <a:gd name="connsiteY14" fmla="*/ 1969770 h 1969770"/>
              <a:gd name="connsiteX15" fmla="*/ 2045420 w 4186532"/>
              <a:gd name="connsiteY15" fmla="*/ 1969770 h 1969770"/>
              <a:gd name="connsiteX16" fmla="*/ 1489209 w 4186532"/>
              <a:gd name="connsiteY16" fmla="*/ 1969770 h 1969770"/>
              <a:gd name="connsiteX17" fmla="*/ 891133 w 4186532"/>
              <a:gd name="connsiteY17" fmla="*/ 1969770 h 1969770"/>
              <a:gd name="connsiteX18" fmla="*/ 0 w 4186532"/>
              <a:gd name="connsiteY18" fmla="*/ 1969770 h 1969770"/>
              <a:gd name="connsiteX19" fmla="*/ 0 w 4186532"/>
              <a:gd name="connsiteY19" fmla="*/ 1536421 h 1969770"/>
              <a:gd name="connsiteX20" fmla="*/ 0 w 4186532"/>
              <a:gd name="connsiteY20" fmla="*/ 1043978 h 1969770"/>
              <a:gd name="connsiteX21" fmla="*/ 0 w 4186532"/>
              <a:gd name="connsiteY21" fmla="*/ 610629 h 1969770"/>
              <a:gd name="connsiteX22" fmla="*/ 0 w 4186532"/>
              <a:gd name="connsiteY22" fmla="*/ 0 h 196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86532" h="1969770" extrusionOk="0">
                <a:moveTo>
                  <a:pt x="0" y="0"/>
                </a:moveTo>
                <a:cubicBezTo>
                  <a:pt x="219484" y="-30755"/>
                  <a:pt x="365189" y="14421"/>
                  <a:pt x="514345" y="0"/>
                </a:cubicBezTo>
                <a:cubicBezTo>
                  <a:pt x="663502" y="-14421"/>
                  <a:pt x="931358" y="67640"/>
                  <a:pt x="1196152" y="0"/>
                </a:cubicBezTo>
                <a:cubicBezTo>
                  <a:pt x="1460946" y="-67640"/>
                  <a:pt x="1555570" y="26886"/>
                  <a:pt x="1668632" y="0"/>
                </a:cubicBezTo>
                <a:cubicBezTo>
                  <a:pt x="1781694" y="-26886"/>
                  <a:pt x="2024108" y="48949"/>
                  <a:pt x="2308573" y="0"/>
                </a:cubicBezTo>
                <a:cubicBezTo>
                  <a:pt x="2593038" y="-48949"/>
                  <a:pt x="2771882" y="80133"/>
                  <a:pt x="2990380" y="0"/>
                </a:cubicBezTo>
                <a:cubicBezTo>
                  <a:pt x="3208878" y="-80133"/>
                  <a:pt x="3284925" y="23520"/>
                  <a:pt x="3546591" y="0"/>
                </a:cubicBezTo>
                <a:cubicBezTo>
                  <a:pt x="3808257" y="-23520"/>
                  <a:pt x="3867786" y="17448"/>
                  <a:pt x="4186532" y="0"/>
                </a:cubicBezTo>
                <a:cubicBezTo>
                  <a:pt x="4236204" y="103652"/>
                  <a:pt x="4144556" y="308346"/>
                  <a:pt x="4186532" y="512140"/>
                </a:cubicBezTo>
                <a:cubicBezTo>
                  <a:pt x="4228508" y="715934"/>
                  <a:pt x="4185328" y="822187"/>
                  <a:pt x="4186532" y="1004583"/>
                </a:cubicBezTo>
                <a:cubicBezTo>
                  <a:pt x="4187736" y="1186979"/>
                  <a:pt x="4145472" y="1283214"/>
                  <a:pt x="4186532" y="1536421"/>
                </a:cubicBezTo>
                <a:cubicBezTo>
                  <a:pt x="4227592" y="1789628"/>
                  <a:pt x="4150378" y="1774892"/>
                  <a:pt x="4186532" y="1969770"/>
                </a:cubicBezTo>
                <a:cubicBezTo>
                  <a:pt x="4030341" y="2024625"/>
                  <a:pt x="3839527" y="1922182"/>
                  <a:pt x="3588456" y="1969770"/>
                </a:cubicBezTo>
                <a:cubicBezTo>
                  <a:pt x="3337385" y="2017358"/>
                  <a:pt x="3329723" y="1960735"/>
                  <a:pt x="3074111" y="1969770"/>
                </a:cubicBezTo>
                <a:cubicBezTo>
                  <a:pt x="2818499" y="1978805"/>
                  <a:pt x="2751865" y="1963473"/>
                  <a:pt x="2559765" y="1969770"/>
                </a:cubicBezTo>
                <a:cubicBezTo>
                  <a:pt x="2367665" y="1976067"/>
                  <a:pt x="2295008" y="1917467"/>
                  <a:pt x="2045420" y="1969770"/>
                </a:cubicBezTo>
                <a:cubicBezTo>
                  <a:pt x="1795832" y="2022073"/>
                  <a:pt x="1712463" y="1937721"/>
                  <a:pt x="1489209" y="1969770"/>
                </a:cubicBezTo>
                <a:cubicBezTo>
                  <a:pt x="1265955" y="2001819"/>
                  <a:pt x="1171804" y="1914562"/>
                  <a:pt x="891133" y="1969770"/>
                </a:cubicBezTo>
                <a:cubicBezTo>
                  <a:pt x="610462" y="2024978"/>
                  <a:pt x="181881" y="1924641"/>
                  <a:pt x="0" y="1969770"/>
                </a:cubicBezTo>
                <a:cubicBezTo>
                  <a:pt x="-2097" y="1870165"/>
                  <a:pt x="16968" y="1718778"/>
                  <a:pt x="0" y="1536421"/>
                </a:cubicBezTo>
                <a:cubicBezTo>
                  <a:pt x="-16968" y="1354064"/>
                  <a:pt x="15672" y="1144961"/>
                  <a:pt x="0" y="1043978"/>
                </a:cubicBezTo>
                <a:cubicBezTo>
                  <a:pt x="-15672" y="942995"/>
                  <a:pt x="19658" y="772247"/>
                  <a:pt x="0" y="610629"/>
                </a:cubicBezTo>
                <a:cubicBezTo>
                  <a:pt x="-19658" y="449011"/>
                  <a:pt x="55878" y="248731"/>
                  <a:pt x="0" y="0"/>
                </a:cubicBezTo>
                <a:close/>
              </a:path>
            </a:pathLst>
          </a:custGeom>
          <a:noFill/>
          <a:ln>
            <a:solidFill>
              <a:schemeClr val="tx1"/>
            </a:solidFill>
            <a:extLst>
              <a:ext uri="{C807C97D-BFC1-408E-A445-0C87EB9F89A2}">
                <ask:lineSketchStyleProps xmlns:ask="http://schemas.microsoft.com/office/drawing/2018/sketchyshapes" sd="2805645732">
                  <a:prstGeom prst="rect">
                    <a:avLst/>
                  </a:prstGeom>
                  <ask:type>
                    <ask:lineSketchScribble/>
                  </ask:type>
                </ask:lineSketchStyleProps>
              </a:ext>
            </a:extLst>
          </a:ln>
        </p:spPr>
        <p:txBody>
          <a:bodyPr wrap="square" rtlCol="0">
            <a:spAutoFit/>
          </a:bodyPr>
          <a:lstStyle/>
          <a:p>
            <a:pPr marL="285750" indent="-285750">
              <a:buFontTx/>
              <a:buChar char="-"/>
            </a:pPr>
            <a:endParaRPr lang="es-MX" sz="600" dirty="0"/>
          </a:p>
          <a:p>
            <a:r>
              <a:rPr lang="es-MX" sz="1600" dirty="0"/>
              <a:t>- Regulada mediante Leyes Generales que fomentan la conservación del ambiente y el desarrollo de energías renovables.</a:t>
            </a:r>
          </a:p>
          <a:p>
            <a:pPr marL="285750" indent="-285750">
              <a:buFontTx/>
              <a:buChar char="-"/>
            </a:pPr>
            <a:endParaRPr lang="es-MX" sz="600" dirty="0"/>
          </a:p>
          <a:p>
            <a:r>
              <a:rPr lang="es-MX" sz="1600" dirty="0"/>
              <a:t>- Evaluaciones de Impacto Ambiental.</a:t>
            </a:r>
          </a:p>
          <a:p>
            <a:endParaRPr lang="es-MX" sz="600" dirty="0"/>
          </a:p>
          <a:p>
            <a:pPr marL="285750" indent="-285750">
              <a:buFontTx/>
              <a:buChar char="-"/>
            </a:pPr>
            <a:endParaRPr lang="es-MX" sz="600" dirty="0"/>
          </a:p>
          <a:p>
            <a:r>
              <a:rPr lang="es-MX" sz="1600" dirty="0"/>
              <a:t>- Monitoreo de capacidad instalada.</a:t>
            </a:r>
          </a:p>
          <a:p>
            <a:endParaRPr lang="es-MX" dirty="0"/>
          </a:p>
        </p:txBody>
      </p:sp>
      <p:pic>
        <p:nvPicPr>
          <p:cNvPr id="9" name="Picture 8" descr="Estados Unidos Bandera Nacional - Imagen gratis en Pixabay">
            <a:extLst>
              <a:ext uri="{FF2B5EF4-FFF2-40B4-BE49-F238E27FC236}">
                <a16:creationId xmlns:a16="http://schemas.microsoft.com/office/drawing/2014/main" id="{B7DEE23C-6C71-4D34-95B0-86D8C6CBE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454" y="659219"/>
            <a:ext cx="464002" cy="46400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angular 16">
            <a:extLst>
              <a:ext uri="{FF2B5EF4-FFF2-40B4-BE49-F238E27FC236}">
                <a16:creationId xmlns:a16="http://schemas.microsoft.com/office/drawing/2014/main" id="{4D26BCD3-5915-4E42-91C7-578FA04FEF5D}"/>
              </a:ext>
            </a:extLst>
          </p:cNvPr>
          <p:cNvCxnSpPr>
            <a:cxnSpLocks/>
            <a:endCxn id="15" idx="0"/>
          </p:cNvCxnSpPr>
          <p:nvPr/>
        </p:nvCxnSpPr>
        <p:spPr>
          <a:xfrm>
            <a:off x="7216600" y="1123221"/>
            <a:ext cx="2534766" cy="648881"/>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E779505D-19D0-49D6-9EE2-30EF13A9CC6A}"/>
              </a:ext>
            </a:extLst>
          </p:cNvPr>
          <p:cNvCxnSpPr>
            <a:cxnSpLocks/>
            <a:endCxn id="15" idx="2"/>
          </p:cNvCxnSpPr>
          <p:nvPr/>
        </p:nvCxnSpPr>
        <p:spPr>
          <a:xfrm flipV="1">
            <a:off x="7216601" y="3741872"/>
            <a:ext cx="2534765" cy="134402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2" descr="BANDERA DE INDONESIA">
            <a:extLst>
              <a:ext uri="{FF2B5EF4-FFF2-40B4-BE49-F238E27FC236}">
                <a16:creationId xmlns:a16="http://schemas.microsoft.com/office/drawing/2014/main" id="{51BE4607-B875-48B5-BD4D-6B63C8E97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186" y="4116614"/>
            <a:ext cx="370326" cy="370326"/>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1679EBBF-FA75-49D8-A7F7-E093FEA21953}"/>
              </a:ext>
            </a:extLst>
          </p:cNvPr>
          <p:cNvSpPr>
            <a:spLocks noGrp="1"/>
          </p:cNvSpPr>
          <p:nvPr>
            <p:ph type="sldNum" sz="quarter" idx="12"/>
          </p:nvPr>
        </p:nvSpPr>
        <p:spPr/>
        <p:txBody>
          <a:bodyPr/>
          <a:lstStyle/>
          <a:p>
            <a:fld id="{D620071E-3705-4C56-B8C2-5804AA11160A}" type="slidenum">
              <a:rPr lang="es-MX" smtClean="0"/>
              <a:t>11</a:t>
            </a:fld>
            <a:endParaRPr lang="es-MX"/>
          </a:p>
        </p:txBody>
      </p:sp>
    </p:spTree>
    <p:extLst>
      <p:ext uri="{BB962C8B-B14F-4D97-AF65-F5344CB8AC3E}">
        <p14:creationId xmlns:p14="http://schemas.microsoft.com/office/powerpoint/2010/main" val="191301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812772"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Resultados</a:t>
            </a:r>
          </a:p>
        </p:txBody>
      </p:sp>
      <p:sp>
        <p:nvSpPr>
          <p:cNvPr id="7" name="CuadroTexto 6">
            <a:extLst>
              <a:ext uri="{FF2B5EF4-FFF2-40B4-BE49-F238E27FC236}">
                <a16:creationId xmlns:a16="http://schemas.microsoft.com/office/drawing/2014/main" id="{CDE4DD2B-6B1E-496C-817F-B197DB248A3D}"/>
              </a:ext>
            </a:extLst>
          </p:cNvPr>
          <p:cNvSpPr txBox="1"/>
          <p:nvPr/>
        </p:nvSpPr>
        <p:spPr>
          <a:xfrm>
            <a:off x="484755" y="1675865"/>
            <a:ext cx="4261926" cy="584775"/>
          </a:xfrm>
          <a:prstGeom prst="rect">
            <a:avLst/>
          </a:prstGeom>
          <a:noFill/>
        </p:spPr>
        <p:txBody>
          <a:bodyPr wrap="square" rtlCol="0">
            <a:spAutoFit/>
          </a:bodyPr>
          <a:lstStyle/>
          <a:p>
            <a:pPr algn="ctr"/>
            <a:r>
              <a:rPr lang="es-MX" sz="1600" b="1" dirty="0"/>
              <a:t>Organismos Gubernamentales Mexicanos Sector Energético </a:t>
            </a:r>
            <a:endParaRPr lang="es-MX" sz="1600" b="1" u="sng" dirty="0"/>
          </a:p>
        </p:txBody>
      </p:sp>
      <p:sp>
        <p:nvSpPr>
          <p:cNvPr id="20" name="CuadroTexto 19">
            <a:extLst>
              <a:ext uri="{FF2B5EF4-FFF2-40B4-BE49-F238E27FC236}">
                <a16:creationId xmlns:a16="http://schemas.microsoft.com/office/drawing/2014/main" id="{3F25CD1C-6735-4E95-B574-D6C370923EE9}"/>
              </a:ext>
            </a:extLst>
          </p:cNvPr>
          <p:cNvSpPr txBox="1"/>
          <p:nvPr/>
        </p:nvSpPr>
        <p:spPr>
          <a:xfrm>
            <a:off x="3528474" y="195295"/>
            <a:ext cx="5135052" cy="369332"/>
          </a:xfrm>
          <a:custGeom>
            <a:avLst/>
            <a:gdLst>
              <a:gd name="connsiteX0" fmla="*/ 0 w 5135052"/>
              <a:gd name="connsiteY0" fmla="*/ 0 h 369332"/>
              <a:gd name="connsiteX1" fmla="*/ 539180 w 5135052"/>
              <a:gd name="connsiteY1" fmla="*/ 0 h 369332"/>
              <a:gd name="connsiteX2" fmla="*/ 1283763 w 5135052"/>
              <a:gd name="connsiteY2" fmla="*/ 0 h 369332"/>
              <a:gd name="connsiteX3" fmla="*/ 1976995 w 5135052"/>
              <a:gd name="connsiteY3" fmla="*/ 0 h 369332"/>
              <a:gd name="connsiteX4" fmla="*/ 2670227 w 5135052"/>
              <a:gd name="connsiteY4" fmla="*/ 0 h 369332"/>
              <a:gd name="connsiteX5" fmla="*/ 3158057 w 5135052"/>
              <a:gd name="connsiteY5" fmla="*/ 0 h 369332"/>
              <a:gd name="connsiteX6" fmla="*/ 3697237 w 5135052"/>
              <a:gd name="connsiteY6" fmla="*/ 0 h 369332"/>
              <a:gd name="connsiteX7" fmla="*/ 4339119 w 5135052"/>
              <a:gd name="connsiteY7" fmla="*/ 0 h 369332"/>
              <a:gd name="connsiteX8" fmla="*/ 5135052 w 5135052"/>
              <a:gd name="connsiteY8" fmla="*/ 0 h 369332"/>
              <a:gd name="connsiteX9" fmla="*/ 5135052 w 5135052"/>
              <a:gd name="connsiteY9" fmla="*/ 369332 h 369332"/>
              <a:gd name="connsiteX10" fmla="*/ 4493171 w 5135052"/>
              <a:gd name="connsiteY10" fmla="*/ 369332 h 369332"/>
              <a:gd name="connsiteX11" fmla="*/ 3799938 w 5135052"/>
              <a:gd name="connsiteY11" fmla="*/ 369332 h 369332"/>
              <a:gd name="connsiteX12" fmla="*/ 3260758 w 5135052"/>
              <a:gd name="connsiteY12" fmla="*/ 369332 h 369332"/>
              <a:gd name="connsiteX13" fmla="*/ 2721578 w 5135052"/>
              <a:gd name="connsiteY13" fmla="*/ 369332 h 369332"/>
              <a:gd name="connsiteX14" fmla="*/ 2233748 w 5135052"/>
              <a:gd name="connsiteY14" fmla="*/ 369332 h 369332"/>
              <a:gd name="connsiteX15" fmla="*/ 1540516 w 5135052"/>
              <a:gd name="connsiteY15" fmla="*/ 369332 h 369332"/>
              <a:gd name="connsiteX16" fmla="*/ 898634 w 5135052"/>
              <a:gd name="connsiteY16" fmla="*/ 369332 h 369332"/>
              <a:gd name="connsiteX17" fmla="*/ 0 w 5135052"/>
              <a:gd name="connsiteY17" fmla="*/ 369332 h 369332"/>
              <a:gd name="connsiteX18" fmla="*/ 0 w 5135052"/>
              <a:gd name="connsiteY1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35052" h="369332" extrusionOk="0">
                <a:moveTo>
                  <a:pt x="0" y="0"/>
                </a:moveTo>
                <a:cubicBezTo>
                  <a:pt x="132085" y="16479"/>
                  <a:pt x="331544" y="-6214"/>
                  <a:pt x="539180" y="0"/>
                </a:cubicBezTo>
                <a:cubicBezTo>
                  <a:pt x="746816" y="6214"/>
                  <a:pt x="1046620" y="14292"/>
                  <a:pt x="1283763" y="0"/>
                </a:cubicBezTo>
                <a:cubicBezTo>
                  <a:pt x="1520906" y="-14292"/>
                  <a:pt x="1674961" y="-24108"/>
                  <a:pt x="1976995" y="0"/>
                </a:cubicBezTo>
                <a:cubicBezTo>
                  <a:pt x="2279029" y="24108"/>
                  <a:pt x="2397798" y="-20050"/>
                  <a:pt x="2670227" y="0"/>
                </a:cubicBezTo>
                <a:cubicBezTo>
                  <a:pt x="2942656" y="20050"/>
                  <a:pt x="2995587" y="-2408"/>
                  <a:pt x="3158057" y="0"/>
                </a:cubicBezTo>
                <a:cubicBezTo>
                  <a:pt x="3320527" y="2408"/>
                  <a:pt x="3543106" y="13171"/>
                  <a:pt x="3697237" y="0"/>
                </a:cubicBezTo>
                <a:cubicBezTo>
                  <a:pt x="3851368" y="-13171"/>
                  <a:pt x="4020010" y="24030"/>
                  <a:pt x="4339119" y="0"/>
                </a:cubicBezTo>
                <a:cubicBezTo>
                  <a:pt x="4658228" y="-24030"/>
                  <a:pt x="4934663" y="34294"/>
                  <a:pt x="5135052" y="0"/>
                </a:cubicBezTo>
                <a:cubicBezTo>
                  <a:pt x="5149954" y="96313"/>
                  <a:pt x="5146823" y="271299"/>
                  <a:pt x="5135052" y="369332"/>
                </a:cubicBezTo>
                <a:cubicBezTo>
                  <a:pt x="4833960" y="379946"/>
                  <a:pt x="4725636" y="397218"/>
                  <a:pt x="4493171" y="369332"/>
                </a:cubicBezTo>
                <a:cubicBezTo>
                  <a:pt x="4260706" y="341446"/>
                  <a:pt x="3986179" y="378686"/>
                  <a:pt x="3799938" y="369332"/>
                </a:cubicBezTo>
                <a:cubicBezTo>
                  <a:pt x="3613697" y="359978"/>
                  <a:pt x="3462349" y="356943"/>
                  <a:pt x="3260758" y="369332"/>
                </a:cubicBezTo>
                <a:cubicBezTo>
                  <a:pt x="3059167" y="381721"/>
                  <a:pt x="2865971" y="361359"/>
                  <a:pt x="2721578" y="369332"/>
                </a:cubicBezTo>
                <a:cubicBezTo>
                  <a:pt x="2577185" y="377305"/>
                  <a:pt x="2388287" y="375897"/>
                  <a:pt x="2233748" y="369332"/>
                </a:cubicBezTo>
                <a:cubicBezTo>
                  <a:pt x="2079209" y="362768"/>
                  <a:pt x="1738940" y="342865"/>
                  <a:pt x="1540516" y="369332"/>
                </a:cubicBezTo>
                <a:cubicBezTo>
                  <a:pt x="1342092" y="395799"/>
                  <a:pt x="1218914" y="381223"/>
                  <a:pt x="898634" y="369332"/>
                </a:cubicBezTo>
                <a:cubicBezTo>
                  <a:pt x="578354" y="357441"/>
                  <a:pt x="246444" y="383993"/>
                  <a:pt x="0" y="369332"/>
                </a:cubicBezTo>
                <a:cubicBezTo>
                  <a:pt x="-12590" y="223374"/>
                  <a:pt x="-6213" y="184581"/>
                  <a:pt x="0" y="0"/>
                </a:cubicBezTo>
                <a:close/>
              </a:path>
            </a:pathLst>
          </a:custGeom>
          <a:noFill/>
          <a:ln w="12700">
            <a:solidFill>
              <a:schemeClr val="tx1"/>
            </a:solidFill>
            <a:extLst>
              <a:ext uri="{C807C97D-BFC1-408E-A445-0C87EB9F89A2}">
                <ask:lineSketchStyleProps xmlns:ask="http://schemas.microsoft.com/office/drawing/2018/sketchyshapes" sd="1665565887">
                  <a:prstGeom prst="rect">
                    <a:avLst/>
                  </a:prstGeom>
                  <ask:type>
                    <ask:lineSketchFreehand/>
                  </ask:type>
                </ask:lineSketchStyleProps>
              </a:ext>
            </a:extLst>
          </a:ln>
        </p:spPr>
        <p:txBody>
          <a:bodyPr wrap="square" rtlCol="0">
            <a:spAutoFit/>
          </a:bodyPr>
          <a:lstStyle/>
          <a:p>
            <a:pPr algn="ctr"/>
            <a:r>
              <a:rPr lang="es-MX" b="1" dirty="0"/>
              <a:t>Legislación y Normatividad</a:t>
            </a:r>
          </a:p>
        </p:txBody>
      </p:sp>
      <p:sp>
        <p:nvSpPr>
          <p:cNvPr id="21" name="CuadroTexto 20">
            <a:extLst>
              <a:ext uri="{FF2B5EF4-FFF2-40B4-BE49-F238E27FC236}">
                <a16:creationId xmlns:a16="http://schemas.microsoft.com/office/drawing/2014/main" id="{6C3324F8-B6D7-45E4-9070-0B3B77F2CC3D}"/>
              </a:ext>
            </a:extLst>
          </p:cNvPr>
          <p:cNvSpPr txBox="1"/>
          <p:nvPr/>
        </p:nvSpPr>
        <p:spPr>
          <a:xfrm>
            <a:off x="3156330" y="860040"/>
            <a:ext cx="1912342" cy="369332"/>
          </a:xfrm>
          <a:custGeom>
            <a:avLst/>
            <a:gdLst>
              <a:gd name="connsiteX0" fmla="*/ 0 w 1912342"/>
              <a:gd name="connsiteY0" fmla="*/ 0 h 369332"/>
              <a:gd name="connsiteX1" fmla="*/ 580077 w 1912342"/>
              <a:gd name="connsiteY1" fmla="*/ 0 h 369332"/>
              <a:gd name="connsiteX2" fmla="*/ 1160154 w 1912342"/>
              <a:gd name="connsiteY2" fmla="*/ 0 h 369332"/>
              <a:gd name="connsiteX3" fmla="*/ 1912342 w 1912342"/>
              <a:gd name="connsiteY3" fmla="*/ 0 h 369332"/>
              <a:gd name="connsiteX4" fmla="*/ 1912342 w 1912342"/>
              <a:gd name="connsiteY4" fmla="*/ 369332 h 369332"/>
              <a:gd name="connsiteX5" fmla="*/ 1255771 w 1912342"/>
              <a:gd name="connsiteY5" fmla="*/ 369332 h 369332"/>
              <a:gd name="connsiteX6" fmla="*/ 675694 w 1912342"/>
              <a:gd name="connsiteY6" fmla="*/ 369332 h 369332"/>
              <a:gd name="connsiteX7" fmla="*/ 0 w 1912342"/>
              <a:gd name="connsiteY7" fmla="*/ 369332 h 369332"/>
              <a:gd name="connsiteX8" fmla="*/ 0 w 1912342"/>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2342" h="369332" fill="none" extrusionOk="0">
                <a:moveTo>
                  <a:pt x="0" y="0"/>
                </a:moveTo>
                <a:cubicBezTo>
                  <a:pt x="200247" y="16664"/>
                  <a:pt x="389372" y="-27127"/>
                  <a:pt x="580077" y="0"/>
                </a:cubicBezTo>
                <a:cubicBezTo>
                  <a:pt x="770782" y="27127"/>
                  <a:pt x="1023712" y="23894"/>
                  <a:pt x="1160154" y="0"/>
                </a:cubicBezTo>
                <a:cubicBezTo>
                  <a:pt x="1296596" y="-23894"/>
                  <a:pt x="1699279" y="-8560"/>
                  <a:pt x="1912342" y="0"/>
                </a:cubicBezTo>
                <a:cubicBezTo>
                  <a:pt x="1915562" y="83788"/>
                  <a:pt x="1894336" y="287901"/>
                  <a:pt x="1912342" y="369332"/>
                </a:cubicBezTo>
                <a:cubicBezTo>
                  <a:pt x="1668671" y="392601"/>
                  <a:pt x="1400960" y="360422"/>
                  <a:pt x="1255771" y="369332"/>
                </a:cubicBezTo>
                <a:cubicBezTo>
                  <a:pt x="1110582" y="378242"/>
                  <a:pt x="839069" y="366947"/>
                  <a:pt x="675694" y="369332"/>
                </a:cubicBezTo>
                <a:cubicBezTo>
                  <a:pt x="512319" y="371717"/>
                  <a:pt x="307465" y="363381"/>
                  <a:pt x="0" y="369332"/>
                </a:cubicBezTo>
                <a:cubicBezTo>
                  <a:pt x="-6213" y="295380"/>
                  <a:pt x="18249" y="116920"/>
                  <a:pt x="0" y="0"/>
                </a:cubicBezTo>
                <a:close/>
              </a:path>
              <a:path w="1912342" h="369332" stroke="0" extrusionOk="0">
                <a:moveTo>
                  <a:pt x="0" y="0"/>
                </a:moveTo>
                <a:cubicBezTo>
                  <a:pt x="221029" y="-802"/>
                  <a:pt x="394793" y="17499"/>
                  <a:pt x="599200" y="0"/>
                </a:cubicBezTo>
                <a:cubicBezTo>
                  <a:pt x="803607" y="-17499"/>
                  <a:pt x="1020398" y="-22183"/>
                  <a:pt x="1274895" y="0"/>
                </a:cubicBezTo>
                <a:cubicBezTo>
                  <a:pt x="1529392" y="22183"/>
                  <a:pt x="1614320" y="-19908"/>
                  <a:pt x="1912342" y="0"/>
                </a:cubicBezTo>
                <a:cubicBezTo>
                  <a:pt x="1909927" y="172447"/>
                  <a:pt x="1913878" y="278355"/>
                  <a:pt x="1912342" y="369332"/>
                </a:cubicBezTo>
                <a:cubicBezTo>
                  <a:pt x="1739420" y="372539"/>
                  <a:pt x="1546209" y="396149"/>
                  <a:pt x="1274895" y="369332"/>
                </a:cubicBezTo>
                <a:cubicBezTo>
                  <a:pt x="1003581" y="342515"/>
                  <a:pt x="842788" y="384934"/>
                  <a:pt x="656571" y="369332"/>
                </a:cubicBezTo>
                <a:cubicBezTo>
                  <a:pt x="470354" y="353730"/>
                  <a:pt x="167949" y="368482"/>
                  <a:pt x="0" y="369332"/>
                </a:cubicBezTo>
                <a:cubicBezTo>
                  <a:pt x="-13975" y="232150"/>
                  <a:pt x="-8130" y="166004"/>
                  <a:pt x="0" y="0"/>
                </a:cubicBezTo>
                <a:close/>
              </a:path>
            </a:pathLst>
          </a:custGeom>
          <a:solidFill>
            <a:schemeClr val="tx1">
              <a:lumMod val="50000"/>
              <a:lumOff val="50000"/>
            </a:schemeClr>
          </a:solidFill>
          <a:ln w="12700">
            <a:solidFill>
              <a:schemeClr val="tx1"/>
            </a:solidFill>
            <a:extLst>
              <a:ext uri="{C807C97D-BFC1-408E-A445-0C87EB9F89A2}">
                <ask:lineSketchStyleProps xmlns:ask="http://schemas.microsoft.com/office/drawing/2018/sketchyshapes" sd="1665565887">
                  <a:prstGeom prst="rect">
                    <a:avLst/>
                  </a:prstGeom>
                  <ask:type>
                    <ask:lineSketchFreehand/>
                  </ask:type>
                </ask:lineSketchStyleProps>
              </a:ext>
            </a:extLst>
          </a:ln>
        </p:spPr>
        <p:txBody>
          <a:bodyPr wrap="square" rtlCol="0">
            <a:spAutoFit/>
          </a:bodyPr>
          <a:lstStyle/>
          <a:p>
            <a:pPr algn="ctr"/>
            <a:r>
              <a:rPr lang="es-MX" b="1" dirty="0">
                <a:solidFill>
                  <a:srgbClr val="FFC000"/>
                </a:solidFill>
              </a:rPr>
              <a:t>Energía</a:t>
            </a:r>
            <a:r>
              <a:rPr lang="es-MX" b="1" dirty="0"/>
              <a:t> </a:t>
            </a:r>
          </a:p>
        </p:txBody>
      </p:sp>
      <p:sp>
        <p:nvSpPr>
          <p:cNvPr id="22" name="CuadroTexto 21">
            <a:extLst>
              <a:ext uri="{FF2B5EF4-FFF2-40B4-BE49-F238E27FC236}">
                <a16:creationId xmlns:a16="http://schemas.microsoft.com/office/drawing/2014/main" id="{8F793019-33E1-4551-9CC4-40E8BE37DB2B}"/>
              </a:ext>
            </a:extLst>
          </p:cNvPr>
          <p:cNvSpPr txBox="1"/>
          <p:nvPr/>
        </p:nvSpPr>
        <p:spPr>
          <a:xfrm>
            <a:off x="7840680" y="901090"/>
            <a:ext cx="1912342" cy="369332"/>
          </a:xfrm>
          <a:custGeom>
            <a:avLst/>
            <a:gdLst>
              <a:gd name="connsiteX0" fmla="*/ 0 w 1912342"/>
              <a:gd name="connsiteY0" fmla="*/ 0 h 369332"/>
              <a:gd name="connsiteX1" fmla="*/ 580077 w 1912342"/>
              <a:gd name="connsiteY1" fmla="*/ 0 h 369332"/>
              <a:gd name="connsiteX2" fmla="*/ 1160154 w 1912342"/>
              <a:gd name="connsiteY2" fmla="*/ 0 h 369332"/>
              <a:gd name="connsiteX3" fmla="*/ 1912342 w 1912342"/>
              <a:gd name="connsiteY3" fmla="*/ 0 h 369332"/>
              <a:gd name="connsiteX4" fmla="*/ 1912342 w 1912342"/>
              <a:gd name="connsiteY4" fmla="*/ 369332 h 369332"/>
              <a:gd name="connsiteX5" fmla="*/ 1255771 w 1912342"/>
              <a:gd name="connsiteY5" fmla="*/ 369332 h 369332"/>
              <a:gd name="connsiteX6" fmla="*/ 675694 w 1912342"/>
              <a:gd name="connsiteY6" fmla="*/ 369332 h 369332"/>
              <a:gd name="connsiteX7" fmla="*/ 0 w 1912342"/>
              <a:gd name="connsiteY7" fmla="*/ 369332 h 369332"/>
              <a:gd name="connsiteX8" fmla="*/ 0 w 1912342"/>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2342" h="369332" fill="none" extrusionOk="0">
                <a:moveTo>
                  <a:pt x="0" y="0"/>
                </a:moveTo>
                <a:cubicBezTo>
                  <a:pt x="200247" y="16664"/>
                  <a:pt x="389372" y="-27127"/>
                  <a:pt x="580077" y="0"/>
                </a:cubicBezTo>
                <a:cubicBezTo>
                  <a:pt x="770782" y="27127"/>
                  <a:pt x="1023712" y="23894"/>
                  <a:pt x="1160154" y="0"/>
                </a:cubicBezTo>
                <a:cubicBezTo>
                  <a:pt x="1296596" y="-23894"/>
                  <a:pt x="1699279" y="-8560"/>
                  <a:pt x="1912342" y="0"/>
                </a:cubicBezTo>
                <a:cubicBezTo>
                  <a:pt x="1915562" y="83788"/>
                  <a:pt x="1894336" y="287901"/>
                  <a:pt x="1912342" y="369332"/>
                </a:cubicBezTo>
                <a:cubicBezTo>
                  <a:pt x="1668671" y="392601"/>
                  <a:pt x="1400960" y="360422"/>
                  <a:pt x="1255771" y="369332"/>
                </a:cubicBezTo>
                <a:cubicBezTo>
                  <a:pt x="1110582" y="378242"/>
                  <a:pt x="839069" y="366947"/>
                  <a:pt x="675694" y="369332"/>
                </a:cubicBezTo>
                <a:cubicBezTo>
                  <a:pt x="512319" y="371717"/>
                  <a:pt x="307465" y="363381"/>
                  <a:pt x="0" y="369332"/>
                </a:cubicBezTo>
                <a:cubicBezTo>
                  <a:pt x="-6213" y="295380"/>
                  <a:pt x="18249" y="116920"/>
                  <a:pt x="0" y="0"/>
                </a:cubicBezTo>
                <a:close/>
              </a:path>
              <a:path w="1912342" h="369332" stroke="0" extrusionOk="0">
                <a:moveTo>
                  <a:pt x="0" y="0"/>
                </a:moveTo>
                <a:cubicBezTo>
                  <a:pt x="221029" y="-802"/>
                  <a:pt x="394793" y="17499"/>
                  <a:pt x="599200" y="0"/>
                </a:cubicBezTo>
                <a:cubicBezTo>
                  <a:pt x="803607" y="-17499"/>
                  <a:pt x="1020398" y="-22183"/>
                  <a:pt x="1274895" y="0"/>
                </a:cubicBezTo>
                <a:cubicBezTo>
                  <a:pt x="1529392" y="22183"/>
                  <a:pt x="1614320" y="-19908"/>
                  <a:pt x="1912342" y="0"/>
                </a:cubicBezTo>
                <a:cubicBezTo>
                  <a:pt x="1909927" y="172447"/>
                  <a:pt x="1913878" y="278355"/>
                  <a:pt x="1912342" y="369332"/>
                </a:cubicBezTo>
                <a:cubicBezTo>
                  <a:pt x="1739420" y="372539"/>
                  <a:pt x="1546209" y="396149"/>
                  <a:pt x="1274895" y="369332"/>
                </a:cubicBezTo>
                <a:cubicBezTo>
                  <a:pt x="1003581" y="342515"/>
                  <a:pt x="842788" y="384934"/>
                  <a:pt x="656571" y="369332"/>
                </a:cubicBezTo>
                <a:cubicBezTo>
                  <a:pt x="470354" y="353730"/>
                  <a:pt x="167949" y="368482"/>
                  <a:pt x="0" y="369332"/>
                </a:cubicBezTo>
                <a:cubicBezTo>
                  <a:pt x="-13975" y="232150"/>
                  <a:pt x="-8130" y="166004"/>
                  <a:pt x="0" y="0"/>
                </a:cubicBezTo>
                <a:close/>
              </a:path>
            </a:pathLst>
          </a:custGeom>
          <a:solidFill>
            <a:schemeClr val="tx1">
              <a:lumMod val="50000"/>
              <a:lumOff val="50000"/>
            </a:schemeClr>
          </a:solidFill>
          <a:ln w="12700">
            <a:solidFill>
              <a:schemeClr val="tx1"/>
            </a:solidFill>
            <a:extLst>
              <a:ext uri="{C807C97D-BFC1-408E-A445-0C87EB9F89A2}">
                <ask:lineSketchStyleProps xmlns:ask="http://schemas.microsoft.com/office/drawing/2018/sketchyshapes" sd="1665565887">
                  <a:prstGeom prst="rect">
                    <a:avLst/>
                  </a:prstGeom>
                  <ask:type>
                    <ask:lineSketchFreehand/>
                  </ask:type>
                </ask:lineSketchStyleProps>
              </a:ext>
            </a:extLst>
          </a:ln>
        </p:spPr>
        <p:txBody>
          <a:bodyPr wrap="square" rtlCol="0">
            <a:spAutoFit/>
          </a:bodyPr>
          <a:lstStyle/>
          <a:p>
            <a:pPr algn="ctr"/>
            <a:r>
              <a:rPr lang="es-MX" b="1" dirty="0">
                <a:solidFill>
                  <a:schemeClr val="accent1"/>
                </a:solidFill>
              </a:rPr>
              <a:t>Medio Ambiente </a:t>
            </a:r>
          </a:p>
        </p:txBody>
      </p:sp>
      <p:pic>
        <p:nvPicPr>
          <p:cNvPr id="25" name="Imagen 24" descr="Imagen que contiene Icono&#10;&#10;Descripción generada automáticamente">
            <a:extLst>
              <a:ext uri="{FF2B5EF4-FFF2-40B4-BE49-F238E27FC236}">
                <a16:creationId xmlns:a16="http://schemas.microsoft.com/office/drawing/2014/main" id="{B15B6C87-7AB6-4AA1-97AA-4C112430F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000" y="723380"/>
            <a:ext cx="1067361" cy="1164147"/>
          </a:xfrm>
          <a:prstGeom prst="rect">
            <a:avLst/>
          </a:prstGeom>
        </p:spPr>
      </p:pic>
      <p:pic>
        <p:nvPicPr>
          <p:cNvPr id="27" name="Imagen 26">
            <a:extLst>
              <a:ext uri="{FF2B5EF4-FFF2-40B4-BE49-F238E27FC236}">
                <a16:creationId xmlns:a16="http://schemas.microsoft.com/office/drawing/2014/main" id="{73D5AEAE-5BFD-412A-9CA1-41ADFBFB3312}"/>
              </a:ext>
            </a:extLst>
          </p:cNvPr>
          <p:cNvPicPr>
            <a:picLocks noChangeAspect="1"/>
          </p:cNvPicPr>
          <p:nvPr/>
        </p:nvPicPr>
        <p:blipFill rotWithShape="1">
          <a:blip r:embed="rId3"/>
          <a:srcRect l="39150" t="33371" r="40832" b="26241"/>
          <a:stretch/>
        </p:blipFill>
        <p:spPr>
          <a:xfrm>
            <a:off x="415606" y="2604678"/>
            <a:ext cx="2440535" cy="2769842"/>
          </a:xfrm>
          <a:prstGeom prst="rect">
            <a:avLst/>
          </a:prstGeom>
        </p:spPr>
      </p:pic>
      <p:pic>
        <p:nvPicPr>
          <p:cNvPr id="29" name="Imagen 28">
            <a:extLst>
              <a:ext uri="{FF2B5EF4-FFF2-40B4-BE49-F238E27FC236}">
                <a16:creationId xmlns:a16="http://schemas.microsoft.com/office/drawing/2014/main" id="{FD2DEB69-0B62-45BF-B027-EFF7882C15FA}"/>
              </a:ext>
            </a:extLst>
          </p:cNvPr>
          <p:cNvPicPr>
            <a:picLocks noChangeAspect="1"/>
          </p:cNvPicPr>
          <p:nvPr/>
        </p:nvPicPr>
        <p:blipFill rotWithShape="1">
          <a:blip r:embed="rId4"/>
          <a:srcRect l="38894" t="33371" r="40705" b="14785"/>
          <a:stretch/>
        </p:blipFill>
        <p:spPr>
          <a:xfrm>
            <a:off x="3460205" y="2699201"/>
            <a:ext cx="2004956" cy="2866066"/>
          </a:xfrm>
          <a:prstGeom prst="rect">
            <a:avLst/>
          </a:prstGeom>
        </p:spPr>
      </p:pic>
      <p:sp>
        <p:nvSpPr>
          <p:cNvPr id="11" name="CuadroTexto 10">
            <a:extLst>
              <a:ext uri="{FF2B5EF4-FFF2-40B4-BE49-F238E27FC236}">
                <a16:creationId xmlns:a16="http://schemas.microsoft.com/office/drawing/2014/main" id="{E950577E-8CBE-48B1-A808-E073D60747FC}"/>
              </a:ext>
            </a:extLst>
          </p:cNvPr>
          <p:cNvSpPr txBox="1"/>
          <p:nvPr/>
        </p:nvSpPr>
        <p:spPr>
          <a:xfrm>
            <a:off x="7673878" y="1606885"/>
            <a:ext cx="3407794" cy="584775"/>
          </a:xfrm>
          <a:prstGeom prst="rect">
            <a:avLst/>
          </a:prstGeom>
          <a:noFill/>
        </p:spPr>
        <p:txBody>
          <a:bodyPr wrap="square" rtlCol="0">
            <a:spAutoFit/>
          </a:bodyPr>
          <a:lstStyle/>
          <a:p>
            <a:pPr algn="ctr"/>
            <a:r>
              <a:rPr lang="es-MX" sz="1600" b="1" dirty="0"/>
              <a:t>Organismos Gubernamentales Mexicanos en Materia Ambiental </a:t>
            </a:r>
            <a:endParaRPr lang="es-MX" sz="1600" b="1" u="sng" dirty="0"/>
          </a:p>
        </p:txBody>
      </p:sp>
      <p:pic>
        <p:nvPicPr>
          <p:cNvPr id="12" name="Imagen 11">
            <a:extLst>
              <a:ext uri="{FF2B5EF4-FFF2-40B4-BE49-F238E27FC236}">
                <a16:creationId xmlns:a16="http://schemas.microsoft.com/office/drawing/2014/main" id="{67BCDEB4-D7D5-4BF5-8E0E-A1749D270D42}"/>
              </a:ext>
            </a:extLst>
          </p:cNvPr>
          <p:cNvPicPr>
            <a:picLocks noChangeAspect="1"/>
          </p:cNvPicPr>
          <p:nvPr/>
        </p:nvPicPr>
        <p:blipFill rotWithShape="1">
          <a:blip r:embed="rId5"/>
          <a:srcRect l="39070" t="28063" r="41543" b="10752"/>
          <a:stretch/>
        </p:blipFill>
        <p:spPr>
          <a:xfrm>
            <a:off x="6539139" y="2171783"/>
            <a:ext cx="2165294" cy="3843922"/>
          </a:xfrm>
          <a:prstGeom prst="rect">
            <a:avLst/>
          </a:prstGeom>
        </p:spPr>
      </p:pic>
      <p:pic>
        <p:nvPicPr>
          <p:cNvPr id="13" name="Imagen 12">
            <a:extLst>
              <a:ext uri="{FF2B5EF4-FFF2-40B4-BE49-F238E27FC236}">
                <a16:creationId xmlns:a16="http://schemas.microsoft.com/office/drawing/2014/main" id="{0C89255F-1997-4D7D-B28A-5D73315B2C14}"/>
              </a:ext>
            </a:extLst>
          </p:cNvPr>
          <p:cNvPicPr>
            <a:picLocks noChangeAspect="1"/>
          </p:cNvPicPr>
          <p:nvPr/>
        </p:nvPicPr>
        <p:blipFill rotWithShape="1">
          <a:blip r:embed="rId6"/>
          <a:srcRect l="43406" t="29147" r="43055" b="17631"/>
          <a:stretch/>
        </p:blipFill>
        <p:spPr>
          <a:xfrm>
            <a:off x="9279862" y="2152946"/>
            <a:ext cx="1801810" cy="3984040"/>
          </a:xfrm>
          <a:prstGeom prst="rect">
            <a:avLst/>
          </a:prstGeom>
        </p:spPr>
      </p:pic>
      <p:sp>
        <p:nvSpPr>
          <p:cNvPr id="2" name="Marcador de número de diapositiva 1">
            <a:extLst>
              <a:ext uri="{FF2B5EF4-FFF2-40B4-BE49-F238E27FC236}">
                <a16:creationId xmlns:a16="http://schemas.microsoft.com/office/drawing/2014/main" id="{ECFB810C-F78F-4730-BBEC-2B6A5292A58A}"/>
              </a:ext>
            </a:extLst>
          </p:cNvPr>
          <p:cNvSpPr>
            <a:spLocks noGrp="1"/>
          </p:cNvSpPr>
          <p:nvPr>
            <p:ph type="sldNum" sz="quarter" idx="12"/>
          </p:nvPr>
        </p:nvSpPr>
        <p:spPr/>
        <p:txBody>
          <a:bodyPr/>
          <a:lstStyle/>
          <a:p>
            <a:fld id="{D620071E-3705-4C56-B8C2-5804AA11160A}" type="slidenum">
              <a:rPr lang="es-MX" smtClean="0"/>
              <a:t>12</a:t>
            </a:fld>
            <a:endParaRPr lang="es-MX"/>
          </a:p>
        </p:txBody>
      </p:sp>
    </p:spTree>
    <p:extLst>
      <p:ext uri="{BB962C8B-B14F-4D97-AF65-F5344CB8AC3E}">
        <p14:creationId xmlns:p14="http://schemas.microsoft.com/office/powerpoint/2010/main" val="377586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75318" y="74993"/>
            <a:ext cx="12001263"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a:t>Figura 20.</a:t>
            </a:r>
            <a:r>
              <a:rPr lang="es-MX"/>
              <a:t> Marco Regulatorio de las Energías Renovables Geotérmica y Solar Fotovoltaica.</a:t>
            </a:r>
            <a:endParaRPr lang="es-MX" b="1"/>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53728"/>
            <a:ext cx="3040912" cy="276999"/>
          </a:xfrm>
          <a:prstGeom prst="rect">
            <a:avLst/>
          </a:prstGeom>
          <a:noFill/>
        </p:spPr>
        <p:txBody>
          <a:bodyPr wrap="square" rtlCol="0">
            <a:spAutoFit/>
          </a:bodyPr>
          <a:lstStyle/>
          <a:p>
            <a:r>
              <a:rPr lang="es-MX" sz="1200" b="1" u="sng" dirty="0"/>
              <a:t>Resultados</a:t>
            </a:r>
          </a:p>
        </p:txBody>
      </p:sp>
      <p:pic>
        <p:nvPicPr>
          <p:cNvPr id="2" name="Imagen 1">
            <a:extLst>
              <a:ext uri="{FF2B5EF4-FFF2-40B4-BE49-F238E27FC236}">
                <a16:creationId xmlns:a16="http://schemas.microsoft.com/office/drawing/2014/main" id="{7F9360AE-F4D0-4A12-B5BA-8CAEA73A9D96}"/>
              </a:ext>
            </a:extLst>
          </p:cNvPr>
          <p:cNvPicPr>
            <a:picLocks noChangeAspect="1"/>
          </p:cNvPicPr>
          <p:nvPr/>
        </p:nvPicPr>
        <p:blipFill rotWithShape="1">
          <a:blip r:embed="rId2"/>
          <a:srcRect l="32575" t="20895" r="29030" b="9613"/>
          <a:stretch/>
        </p:blipFill>
        <p:spPr>
          <a:xfrm>
            <a:off x="172752" y="992754"/>
            <a:ext cx="4732711" cy="4818226"/>
          </a:xfrm>
          <a:prstGeom prst="rect">
            <a:avLst/>
          </a:prstGeom>
        </p:spPr>
      </p:pic>
      <p:sp>
        <p:nvSpPr>
          <p:cNvPr id="10" name="CuadroTexto 9">
            <a:extLst>
              <a:ext uri="{FF2B5EF4-FFF2-40B4-BE49-F238E27FC236}">
                <a16:creationId xmlns:a16="http://schemas.microsoft.com/office/drawing/2014/main" id="{0900BF88-F8A1-425C-AC06-37547D19804F}"/>
              </a:ext>
            </a:extLst>
          </p:cNvPr>
          <p:cNvSpPr txBox="1"/>
          <p:nvPr/>
        </p:nvSpPr>
        <p:spPr>
          <a:xfrm>
            <a:off x="618278" y="366831"/>
            <a:ext cx="3940661" cy="584775"/>
          </a:xfrm>
          <a:prstGeom prst="rect">
            <a:avLst/>
          </a:prstGeom>
          <a:noFill/>
        </p:spPr>
        <p:txBody>
          <a:bodyPr wrap="square" rtlCol="0">
            <a:spAutoFit/>
          </a:bodyPr>
          <a:lstStyle/>
          <a:p>
            <a:pPr algn="ctr"/>
            <a:r>
              <a:rPr lang="es-MX" sz="1600" dirty="0"/>
              <a:t> </a:t>
            </a:r>
            <a:r>
              <a:rPr lang="es-MX" sz="1600" b="1" dirty="0"/>
              <a:t>Marco Regulatorio de las Energías Renovables Geotérmica y Solar Fotovoltaica</a:t>
            </a:r>
          </a:p>
        </p:txBody>
      </p:sp>
      <p:cxnSp>
        <p:nvCxnSpPr>
          <p:cNvPr id="5" name="Conector recto 4">
            <a:extLst>
              <a:ext uri="{FF2B5EF4-FFF2-40B4-BE49-F238E27FC236}">
                <a16:creationId xmlns:a16="http://schemas.microsoft.com/office/drawing/2014/main" id="{F23380D4-26BE-40C6-A4DE-40989BCBBF04}"/>
              </a:ext>
            </a:extLst>
          </p:cNvPr>
          <p:cNvCxnSpPr/>
          <p:nvPr/>
        </p:nvCxnSpPr>
        <p:spPr>
          <a:xfrm>
            <a:off x="5054908" y="536658"/>
            <a:ext cx="0" cy="5543349"/>
          </a:xfrm>
          <a:prstGeom prst="line">
            <a:avLst/>
          </a:prstGeom>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CuadroTexto 12">
            <a:extLst>
              <a:ext uri="{FF2B5EF4-FFF2-40B4-BE49-F238E27FC236}">
                <a16:creationId xmlns:a16="http://schemas.microsoft.com/office/drawing/2014/main" id="{C086A35C-4C0F-4656-B600-F315B3E388AE}"/>
              </a:ext>
            </a:extLst>
          </p:cNvPr>
          <p:cNvSpPr txBox="1"/>
          <p:nvPr/>
        </p:nvSpPr>
        <p:spPr>
          <a:xfrm>
            <a:off x="5465721" y="136065"/>
            <a:ext cx="6570336" cy="6001643"/>
          </a:xfrm>
          <a:prstGeom prst="rect">
            <a:avLst/>
          </a:prstGeom>
          <a:noFill/>
        </p:spPr>
        <p:txBody>
          <a:bodyPr wrap="square" rtlCol="0">
            <a:spAutoFit/>
          </a:bodyPr>
          <a:lstStyle/>
          <a:p>
            <a:pPr algn="ctr"/>
            <a:r>
              <a:rPr lang="es-MX" sz="1600" b="1" dirty="0"/>
              <a:t>Ley General del Equilibrio Ecológico y la Protección al Ambiente (LGEEPA, 2018</a:t>
            </a:r>
            <a:r>
              <a:rPr lang="es-MX" sz="1600" b="1" u="sng" dirty="0"/>
              <a:t>)</a:t>
            </a:r>
          </a:p>
          <a:p>
            <a:endParaRPr lang="es-MX" sz="1600" b="1" u="sng" dirty="0"/>
          </a:p>
          <a:p>
            <a:r>
              <a:rPr lang="es-MX" sz="1600" dirty="0"/>
              <a:t>     Preservación y restauración del medio ambiente.</a:t>
            </a:r>
          </a:p>
          <a:p>
            <a:r>
              <a:rPr lang="es-MX" sz="1600" dirty="0"/>
              <a:t>     Promover el desarrollo sustentable.</a:t>
            </a:r>
          </a:p>
          <a:p>
            <a:r>
              <a:rPr lang="es-MX" sz="1600" dirty="0"/>
              <a:t>     Procurar la protección y preservación del ambiente.</a:t>
            </a:r>
          </a:p>
          <a:p>
            <a:endParaRPr lang="es-MX" sz="1600" dirty="0"/>
          </a:p>
          <a:p>
            <a:r>
              <a:rPr lang="es-MX" sz="1600" dirty="0"/>
              <a:t>      Evaluaciones de impacto ambiental  mediante:</a:t>
            </a:r>
          </a:p>
          <a:p>
            <a:endParaRPr lang="es-MX" sz="1600" b="1" dirty="0"/>
          </a:p>
          <a:p>
            <a:pPr marL="342900" indent="-342900">
              <a:buAutoNum type="alphaLcParenR"/>
            </a:pPr>
            <a:r>
              <a:rPr lang="es-MX" sz="1600" dirty="0"/>
              <a:t>Descripción general del proyecto.</a:t>
            </a:r>
          </a:p>
          <a:p>
            <a:pPr marL="342900" indent="-342900">
              <a:buAutoNum type="alphaLcParenR"/>
            </a:pPr>
            <a:endParaRPr lang="es-MX" sz="800" dirty="0"/>
          </a:p>
          <a:p>
            <a:pPr marL="342900" indent="-342900">
              <a:buAutoNum type="alphaLcParenR" startAt="2"/>
            </a:pPr>
            <a:r>
              <a:rPr lang="es-MX" sz="1600" dirty="0"/>
              <a:t>Vinculación con los ordenamientos jurídicos aplicables en materia ambiental.</a:t>
            </a:r>
          </a:p>
          <a:p>
            <a:pPr marL="342900" indent="-342900">
              <a:buAutoNum type="alphaLcParenR" startAt="2"/>
            </a:pPr>
            <a:endParaRPr lang="es-MX" sz="800" dirty="0"/>
          </a:p>
          <a:p>
            <a:pPr marL="342900" indent="-342900">
              <a:buAutoNum type="alphaLcParenR" startAt="2"/>
            </a:pPr>
            <a:r>
              <a:rPr lang="es-MX" sz="1600" dirty="0"/>
              <a:t>Descripción del sistema ambiental.</a:t>
            </a:r>
          </a:p>
          <a:p>
            <a:pPr marL="342900" indent="-342900">
              <a:buAutoNum type="alphaLcParenR" startAt="2"/>
            </a:pPr>
            <a:endParaRPr lang="es-MX" sz="800" dirty="0"/>
          </a:p>
          <a:p>
            <a:pPr marL="342900" indent="-342900">
              <a:buAutoNum type="alphaLcParenR" startAt="4"/>
            </a:pPr>
            <a:r>
              <a:rPr lang="es-MX" sz="1600" dirty="0"/>
              <a:t>Identificación, descripción y señalamiento de la problemática ambiental. </a:t>
            </a:r>
          </a:p>
          <a:p>
            <a:pPr marL="342900" indent="-342900">
              <a:buAutoNum type="alphaLcParenR" startAt="4"/>
            </a:pPr>
            <a:endParaRPr lang="es-MX" sz="800" dirty="0"/>
          </a:p>
          <a:p>
            <a:pPr marL="342900" indent="-342900">
              <a:buAutoNum type="alphaLcParenR" startAt="6"/>
            </a:pPr>
            <a:r>
              <a:rPr lang="es-MX" sz="1600" dirty="0"/>
              <a:t>Identificación, descripción y evaluación de los impactos ambientales.</a:t>
            </a:r>
          </a:p>
          <a:p>
            <a:pPr marL="342900" indent="-342900">
              <a:buAutoNum type="alphaLcParenR" startAt="6"/>
            </a:pPr>
            <a:endParaRPr lang="es-MX" sz="800" dirty="0"/>
          </a:p>
          <a:p>
            <a:pPr marL="342900" indent="-342900">
              <a:buAutoNum type="alphaLcParenR" startAt="7"/>
            </a:pPr>
            <a:r>
              <a:rPr lang="es-MX" sz="1600" dirty="0"/>
              <a:t>Medidas preventivas y de mitigación de los impactos ambientales.</a:t>
            </a:r>
          </a:p>
          <a:p>
            <a:pPr marL="342900" indent="-342900">
              <a:buAutoNum type="alphaLcParenR" startAt="7"/>
            </a:pPr>
            <a:endParaRPr lang="es-MX" sz="800" dirty="0"/>
          </a:p>
          <a:p>
            <a:pPr marL="342900" indent="-342900">
              <a:buAutoNum type="alphaLcParenR" startAt="8"/>
            </a:pPr>
            <a:r>
              <a:rPr lang="es-MX" sz="1600" dirty="0"/>
              <a:t>Pronósticos ambientales y, en su caso, evaluación de alternativas.</a:t>
            </a:r>
          </a:p>
          <a:p>
            <a:pPr marL="342900" indent="-342900">
              <a:buAutoNum type="alphaLcParenR" startAt="8"/>
            </a:pPr>
            <a:endParaRPr lang="es-MX" sz="800" dirty="0"/>
          </a:p>
          <a:p>
            <a:r>
              <a:rPr lang="es-MX" sz="1600" dirty="0"/>
              <a:t> I)    Identificación de los instrumentos metodológicos y elementos técnicos que sustentan la información señalada en los incisos anteriores.</a:t>
            </a:r>
          </a:p>
          <a:p>
            <a:pPr marL="400050" indent="-400050">
              <a:buAutoNum type="romanUcParenR"/>
            </a:pPr>
            <a:endParaRPr lang="es-MX" sz="800" dirty="0"/>
          </a:p>
          <a:p>
            <a:r>
              <a:rPr lang="es-MX" sz="1600" dirty="0"/>
              <a:t>        Auditorias ambientales</a:t>
            </a:r>
          </a:p>
        </p:txBody>
      </p:sp>
      <p:pic>
        <p:nvPicPr>
          <p:cNvPr id="4" name="Gráfico 3" descr="Portapapeles con relleno sólido">
            <a:extLst>
              <a:ext uri="{FF2B5EF4-FFF2-40B4-BE49-F238E27FC236}">
                <a16:creationId xmlns:a16="http://schemas.microsoft.com/office/drawing/2014/main" id="{F6907F84-09A0-41A0-B785-275EBA18B3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4353" y="939213"/>
            <a:ext cx="292388" cy="292388"/>
          </a:xfrm>
          <a:prstGeom prst="rect">
            <a:avLst/>
          </a:prstGeom>
        </p:spPr>
      </p:pic>
      <p:pic>
        <p:nvPicPr>
          <p:cNvPr id="11" name="Gráfico 10" descr="Gesto de doble toque con relleno sólido">
            <a:extLst>
              <a:ext uri="{FF2B5EF4-FFF2-40B4-BE49-F238E27FC236}">
                <a16:creationId xmlns:a16="http://schemas.microsoft.com/office/drawing/2014/main" id="{A805C46E-E507-4027-96E6-F82C035921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9175" y="1939070"/>
            <a:ext cx="292389" cy="292389"/>
          </a:xfrm>
          <a:prstGeom prst="rect">
            <a:avLst/>
          </a:prstGeom>
        </p:spPr>
      </p:pic>
      <p:pic>
        <p:nvPicPr>
          <p:cNvPr id="16" name="Gráfico 15" descr="Gesto de doble toque con relleno sólido">
            <a:extLst>
              <a:ext uri="{FF2B5EF4-FFF2-40B4-BE49-F238E27FC236}">
                <a16:creationId xmlns:a16="http://schemas.microsoft.com/office/drawing/2014/main" id="{8F3C64B0-ADDE-433F-93BF-C0EA2FA7D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9175" y="5787618"/>
            <a:ext cx="292389" cy="292389"/>
          </a:xfrm>
          <a:prstGeom prst="rect">
            <a:avLst/>
          </a:prstGeom>
        </p:spPr>
      </p:pic>
      <p:sp>
        <p:nvSpPr>
          <p:cNvPr id="3" name="Marcador de número de diapositiva 2">
            <a:extLst>
              <a:ext uri="{FF2B5EF4-FFF2-40B4-BE49-F238E27FC236}">
                <a16:creationId xmlns:a16="http://schemas.microsoft.com/office/drawing/2014/main" id="{141444AB-41DE-4BC2-A25E-C84C8C940BF3}"/>
              </a:ext>
            </a:extLst>
          </p:cNvPr>
          <p:cNvSpPr>
            <a:spLocks noGrp="1"/>
          </p:cNvSpPr>
          <p:nvPr>
            <p:ph type="sldNum" sz="quarter" idx="12"/>
          </p:nvPr>
        </p:nvSpPr>
        <p:spPr/>
        <p:txBody>
          <a:bodyPr/>
          <a:lstStyle/>
          <a:p>
            <a:fld id="{D620071E-3705-4C56-B8C2-5804AA11160A}" type="slidenum">
              <a:rPr lang="es-MX" smtClean="0"/>
              <a:t>13</a:t>
            </a:fld>
            <a:endParaRPr lang="es-MX"/>
          </a:p>
        </p:txBody>
      </p:sp>
    </p:spTree>
    <p:extLst>
      <p:ext uri="{BB962C8B-B14F-4D97-AF65-F5344CB8AC3E}">
        <p14:creationId xmlns:p14="http://schemas.microsoft.com/office/powerpoint/2010/main" val="118814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55407"/>
            <a:ext cx="11961164" cy="6133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800"/>
              <a:t>Establece como principal representante en materia ambiental a la SEMARNAT.</a:t>
            </a:r>
            <a:r>
              <a:rPr lang="es-MX" b="1"/>
              <a:t> </a:t>
            </a:r>
            <a:endParaRPr lang="es-MX" b="1" dirty="0"/>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129529"/>
            <a:ext cx="1149856" cy="276999"/>
          </a:xfrm>
          <a:prstGeom prst="rect">
            <a:avLst/>
          </a:prstGeom>
          <a:noFill/>
        </p:spPr>
        <p:txBody>
          <a:bodyPr wrap="square" rtlCol="0">
            <a:spAutoFit/>
          </a:bodyPr>
          <a:lstStyle/>
          <a:p>
            <a:r>
              <a:rPr lang="es-MX" sz="1200" b="1" u="sng" dirty="0"/>
              <a:t>Resultados</a:t>
            </a:r>
          </a:p>
        </p:txBody>
      </p:sp>
      <p:sp>
        <p:nvSpPr>
          <p:cNvPr id="7" name="CuadroTexto 6">
            <a:extLst>
              <a:ext uri="{FF2B5EF4-FFF2-40B4-BE49-F238E27FC236}">
                <a16:creationId xmlns:a16="http://schemas.microsoft.com/office/drawing/2014/main" id="{AF78419F-67F8-469C-95F8-2B7A35E0B90F}"/>
              </a:ext>
            </a:extLst>
          </p:cNvPr>
          <p:cNvSpPr txBox="1"/>
          <p:nvPr/>
        </p:nvSpPr>
        <p:spPr>
          <a:xfrm>
            <a:off x="321975" y="1771372"/>
            <a:ext cx="4287028" cy="2431435"/>
          </a:xfrm>
          <a:custGeom>
            <a:avLst/>
            <a:gdLst>
              <a:gd name="connsiteX0" fmla="*/ 0 w 4287028"/>
              <a:gd name="connsiteY0" fmla="*/ 0 h 2431435"/>
              <a:gd name="connsiteX1" fmla="*/ 450138 w 4287028"/>
              <a:gd name="connsiteY1" fmla="*/ 0 h 2431435"/>
              <a:gd name="connsiteX2" fmla="*/ 857406 w 4287028"/>
              <a:gd name="connsiteY2" fmla="*/ 0 h 2431435"/>
              <a:gd name="connsiteX3" fmla="*/ 1307544 w 4287028"/>
              <a:gd name="connsiteY3" fmla="*/ 0 h 2431435"/>
              <a:gd name="connsiteX4" fmla="*/ 1886292 w 4287028"/>
              <a:gd name="connsiteY4" fmla="*/ 0 h 2431435"/>
              <a:gd name="connsiteX5" fmla="*/ 2293560 w 4287028"/>
              <a:gd name="connsiteY5" fmla="*/ 0 h 2431435"/>
              <a:gd name="connsiteX6" fmla="*/ 2743698 w 4287028"/>
              <a:gd name="connsiteY6" fmla="*/ 0 h 2431435"/>
              <a:gd name="connsiteX7" fmla="*/ 3193836 w 4287028"/>
              <a:gd name="connsiteY7" fmla="*/ 0 h 2431435"/>
              <a:gd name="connsiteX8" fmla="*/ 3815455 w 4287028"/>
              <a:gd name="connsiteY8" fmla="*/ 0 h 2431435"/>
              <a:gd name="connsiteX9" fmla="*/ 4287028 w 4287028"/>
              <a:gd name="connsiteY9" fmla="*/ 0 h 2431435"/>
              <a:gd name="connsiteX10" fmla="*/ 4287028 w 4287028"/>
              <a:gd name="connsiteY10" fmla="*/ 413344 h 2431435"/>
              <a:gd name="connsiteX11" fmla="*/ 4287028 w 4287028"/>
              <a:gd name="connsiteY11" fmla="*/ 923945 h 2431435"/>
              <a:gd name="connsiteX12" fmla="*/ 4287028 w 4287028"/>
              <a:gd name="connsiteY12" fmla="*/ 1434547 h 2431435"/>
              <a:gd name="connsiteX13" fmla="*/ 4287028 w 4287028"/>
              <a:gd name="connsiteY13" fmla="*/ 1969462 h 2431435"/>
              <a:gd name="connsiteX14" fmla="*/ 4287028 w 4287028"/>
              <a:gd name="connsiteY14" fmla="*/ 2431435 h 2431435"/>
              <a:gd name="connsiteX15" fmla="*/ 3836890 w 4287028"/>
              <a:gd name="connsiteY15" fmla="*/ 2431435 h 2431435"/>
              <a:gd name="connsiteX16" fmla="*/ 3215271 w 4287028"/>
              <a:gd name="connsiteY16" fmla="*/ 2431435 h 2431435"/>
              <a:gd name="connsiteX17" fmla="*/ 2636522 w 4287028"/>
              <a:gd name="connsiteY17" fmla="*/ 2431435 h 2431435"/>
              <a:gd name="connsiteX18" fmla="*/ 2014903 w 4287028"/>
              <a:gd name="connsiteY18" fmla="*/ 2431435 h 2431435"/>
              <a:gd name="connsiteX19" fmla="*/ 1436154 w 4287028"/>
              <a:gd name="connsiteY19" fmla="*/ 2431435 h 2431435"/>
              <a:gd name="connsiteX20" fmla="*/ 986016 w 4287028"/>
              <a:gd name="connsiteY20" fmla="*/ 2431435 h 2431435"/>
              <a:gd name="connsiteX21" fmla="*/ 578749 w 4287028"/>
              <a:gd name="connsiteY21" fmla="*/ 2431435 h 2431435"/>
              <a:gd name="connsiteX22" fmla="*/ 0 w 4287028"/>
              <a:gd name="connsiteY22" fmla="*/ 2431435 h 2431435"/>
              <a:gd name="connsiteX23" fmla="*/ 0 w 4287028"/>
              <a:gd name="connsiteY23" fmla="*/ 2018091 h 2431435"/>
              <a:gd name="connsiteX24" fmla="*/ 0 w 4287028"/>
              <a:gd name="connsiteY24" fmla="*/ 1556118 h 2431435"/>
              <a:gd name="connsiteX25" fmla="*/ 0 w 4287028"/>
              <a:gd name="connsiteY25" fmla="*/ 1069831 h 2431435"/>
              <a:gd name="connsiteX26" fmla="*/ 0 w 4287028"/>
              <a:gd name="connsiteY26" fmla="*/ 583544 h 2431435"/>
              <a:gd name="connsiteX27" fmla="*/ 0 w 4287028"/>
              <a:gd name="connsiteY27" fmla="*/ 0 h 24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87028" h="2431435" extrusionOk="0">
                <a:moveTo>
                  <a:pt x="0" y="0"/>
                </a:moveTo>
                <a:cubicBezTo>
                  <a:pt x="120671" y="-3417"/>
                  <a:pt x="236779" y="16548"/>
                  <a:pt x="450138" y="0"/>
                </a:cubicBezTo>
                <a:cubicBezTo>
                  <a:pt x="663497" y="-16548"/>
                  <a:pt x="673439" y="24195"/>
                  <a:pt x="857406" y="0"/>
                </a:cubicBezTo>
                <a:cubicBezTo>
                  <a:pt x="1041373" y="-24195"/>
                  <a:pt x="1181918" y="25542"/>
                  <a:pt x="1307544" y="0"/>
                </a:cubicBezTo>
                <a:cubicBezTo>
                  <a:pt x="1433170" y="-25542"/>
                  <a:pt x="1626676" y="52795"/>
                  <a:pt x="1886292" y="0"/>
                </a:cubicBezTo>
                <a:cubicBezTo>
                  <a:pt x="2145908" y="-52795"/>
                  <a:pt x="2189046" y="13624"/>
                  <a:pt x="2293560" y="0"/>
                </a:cubicBezTo>
                <a:cubicBezTo>
                  <a:pt x="2398074" y="-13624"/>
                  <a:pt x="2538417" y="14515"/>
                  <a:pt x="2743698" y="0"/>
                </a:cubicBezTo>
                <a:cubicBezTo>
                  <a:pt x="2948979" y="-14515"/>
                  <a:pt x="2978834" y="31190"/>
                  <a:pt x="3193836" y="0"/>
                </a:cubicBezTo>
                <a:cubicBezTo>
                  <a:pt x="3408838" y="-31190"/>
                  <a:pt x="3514312" y="11676"/>
                  <a:pt x="3815455" y="0"/>
                </a:cubicBezTo>
                <a:cubicBezTo>
                  <a:pt x="4116598" y="-11676"/>
                  <a:pt x="4071598" y="18025"/>
                  <a:pt x="4287028" y="0"/>
                </a:cubicBezTo>
                <a:cubicBezTo>
                  <a:pt x="4322949" y="185352"/>
                  <a:pt x="4282160" y="218731"/>
                  <a:pt x="4287028" y="413344"/>
                </a:cubicBezTo>
                <a:cubicBezTo>
                  <a:pt x="4291896" y="607957"/>
                  <a:pt x="4262544" y="817974"/>
                  <a:pt x="4287028" y="923945"/>
                </a:cubicBezTo>
                <a:cubicBezTo>
                  <a:pt x="4311512" y="1029916"/>
                  <a:pt x="4242919" y="1305588"/>
                  <a:pt x="4287028" y="1434547"/>
                </a:cubicBezTo>
                <a:cubicBezTo>
                  <a:pt x="4331137" y="1563506"/>
                  <a:pt x="4256182" y="1849592"/>
                  <a:pt x="4287028" y="1969462"/>
                </a:cubicBezTo>
                <a:cubicBezTo>
                  <a:pt x="4317874" y="2089333"/>
                  <a:pt x="4277526" y="2338269"/>
                  <a:pt x="4287028" y="2431435"/>
                </a:cubicBezTo>
                <a:cubicBezTo>
                  <a:pt x="4083175" y="2464989"/>
                  <a:pt x="4057217" y="2406595"/>
                  <a:pt x="3836890" y="2431435"/>
                </a:cubicBezTo>
                <a:cubicBezTo>
                  <a:pt x="3616563" y="2456275"/>
                  <a:pt x="3357787" y="2393258"/>
                  <a:pt x="3215271" y="2431435"/>
                </a:cubicBezTo>
                <a:cubicBezTo>
                  <a:pt x="3072755" y="2469612"/>
                  <a:pt x="2778678" y="2371603"/>
                  <a:pt x="2636522" y="2431435"/>
                </a:cubicBezTo>
                <a:cubicBezTo>
                  <a:pt x="2494366" y="2491267"/>
                  <a:pt x="2144405" y="2389890"/>
                  <a:pt x="2014903" y="2431435"/>
                </a:cubicBezTo>
                <a:cubicBezTo>
                  <a:pt x="1885401" y="2472980"/>
                  <a:pt x="1621262" y="2392384"/>
                  <a:pt x="1436154" y="2431435"/>
                </a:cubicBezTo>
                <a:cubicBezTo>
                  <a:pt x="1251046" y="2470486"/>
                  <a:pt x="1125145" y="2419210"/>
                  <a:pt x="986016" y="2431435"/>
                </a:cubicBezTo>
                <a:cubicBezTo>
                  <a:pt x="846887" y="2443660"/>
                  <a:pt x="762295" y="2395592"/>
                  <a:pt x="578749" y="2431435"/>
                </a:cubicBezTo>
                <a:cubicBezTo>
                  <a:pt x="395203" y="2467278"/>
                  <a:pt x="124227" y="2375792"/>
                  <a:pt x="0" y="2431435"/>
                </a:cubicBezTo>
                <a:cubicBezTo>
                  <a:pt x="-30054" y="2230017"/>
                  <a:pt x="3603" y="2213817"/>
                  <a:pt x="0" y="2018091"/>
                </a:cubicBezTo>
                <a:cubicBezTo>
                  <a:pt x="-3603" y="1822365"/>
                  <a:pt x="23848" y="1706515"/>
                  <a:pt x="0" y="1556118"/>
                </a:cubicBezTo>
                <a:cubicBezTo>
                  <a:pt x="-23848" y="1405721"/>
                  <a:pt x="6167" y="1268376"/>
                  <a:pt x="0" y="1069831"/>
                </a:cubicBezTo>
                <a:cubicBezTo>
                  <a:pt x="-6167" y="871286"/>
                  <a:pt x="45011" y="770781"/>
                  <a:pt x="0" y="583544"/>
                </a:cubicBezTo>
                <a:cubicBezTo>
                  <a:pt x="-45011" y="396307"/>
                  <a:pt x="19049" y="213720"/>
                  <a:pt x="0" y="0"/>
                </a:cubicBezTo>
                <a:close/>
              </a:path>
            </a:pathLst>
          </a:custGeom>
          <a:noFill/>
          <a:ln>
            <a:solidFill>
              <a:schemeClr val="tx1"/>
            </a:solidFill>
            <a:extLst>
              <a:ext uri="{C807C97D-BFC1-408E-A445-0C87EB9F89A2}">
                <ask:lineSketchStyleProps xmlns:ask="http://schemas.microsoft.com/office/drawing/2018/sketchyshapes" sd="258666409">
                  <a:prstGeom prst="rect">
                    <a:avLst/>
                  </a:prstGeom>
                  <ask:type>
                    <ask:lineSketchScribble/>
                  </ask:type>
                </ask:lineSketchStyleProps>
              </a:ext>
            </a:extLst>
          </a:ln>
        </p:spPr>
        <p:txBody>
          <a:bodyPr wrap="square" rtlCol="0">
            <a:spAutoFit/>
          </a:bodyPr>
          <a:lstStyle>
            <a:defPPr>
              <a:defRPr lang="en-US"/>
            </a:defPPr>
            <a:lvl1pPr algn="ctr">
              <a:defRPr b="1">
                <a:solidFill>
                  <a:schemeClr val="accent2"/>
                </a:solidFill>
              </a:defRPr>
            </a:lvl1pPr>
          </a:lstStyle>
          <a:p>
            <a:r>
              <a:rPr lang="es-MX" dirty="0"/>
              <a:t>Desarrollo de la industria hacia un futuro sustentable</a:t>
            </a:r>
          </a:p>
          <a:p>
            <a:endParaRPr lang="es-MX" dirty="0"/>
          </a:p>
          <a:p>
            <a:pPr algn="l"/>
            <a:r>
              <a:rPr lang="es-MX" sz="1600" b="0" u="sng" dirty="0">
                <a:solidFill>
                  <a:schemeClr val="tx1"/>
                </a:solidFill>
              </a:rPr>
              <a:t>Ley de la Industria Eléctrica (LIE, 2014) </a:t>
            </a:r>
          </a:p>
          <a:p>
            <a:pPr algn="l"/>
            <a:endParaRPr lang="es-MX" sz="1600" b="0" u="sng" dirty="0">
              <a:solidFill>
                <a:schemeClr val="tx1"/>
              </a:solidFill>
            </a:endParaRPr>
          </a:p>
          <a:p>
            <a:pPr algn="l"/>
            <a:endParaRPr lang="es-MX" sz="1600" b="0" u="sng" dirty="0">
              <a:solidFill>
                <a:schemeClr val="tx1"/>
              </a:solidFill>
            </a:endParaRPr>
          </a:p>
          <a:p>
            <a:pPr algn="l"/>
            <a:endParaRPr lang="es-MX" sz="1600" b="0" u="sng" dirty="0">
              <a:solidFill>
                <a:schemeClr val="tx1"/>
              </a:solidFill>
            </a:endParaRPr>
          </a:p>
          <a:p>
            <a:pPr algn="l"/>
            <a:r>
              <a:rPr lang="es-MX" sz="1600" b="0" u="sng" dirty="0">
                <a:solidFill>
                  <a:schemeClr val="tx1"/>
                </a:solidFill>
              </a:rPr>
              <a:t>Ley de Transición energética (LTE, 2015)</a:t>
            </a:r>
          </a:p>
          <a:p>
            <a:endParaRPr lang="es-MX" dirty="0"/>
          </a:p>
        </p:txBody>
      </p:sp>
      <p:pic>
        <p:nvPicPr>
          <p:cNvPr id="5" name="Gráfico 4" descr="Portapapeles con relleno sólido">
            <a:extLst>
              <a:ext uri="{FF2B5EF4-FFF2-40B4-BE49-F238E27FC236}">
                <a16:creationId xmlns:a16="http://schemas.microsoft.com/office/drawing/2014/main" id="{1472E585-A705-47BA-A75C-12B86EE3D5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67752" y="1950079"/>
            <a:ext cx="292388" cy="292388"/>
          </a:xfrm>
          <a:prstGeom prst="rect">
            <a:avLst/>
          </a:prstGeom>
        </p:spPr>
      </p:pic>
      <p:pic>
        <p:nvPicPr>
          <p:cNvPr id="6" name="Gráfico 5" descr="Portapapeles con relleno sólido">
            <a:extLst>
              <a:ext uri="{FF2B5EF4-FFF2-40B4-BE49-F238E27FC236}">
                <a16:creationId xmlns:a16="http://schemas.microsoft.com/office/drawing/2014/main" id="{F3FCD430-27DD-40E8-A44C-F4A74161B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9502" y="2566811"/>
            <a:ext cx="292388" cy="292388"/>
          </a:xfrm>
          <a:prstGeom prst="rect">
            <a:avLst/>
          </a:prstGeom>
        </p:spPr>
      </p:pic>
      <p:pic>
        <p:nvPicPr>
          <p:cNvPr id="8" name="Gráfico 7" descr="Portapapeles con relleno sólido">
            <a:extLst>
              <a:ext uri="{FF2B5EF4-FFF2-40B4-BE49-F238E27FC236}">
                <a16:creationId xmlns:a16="http://schemas.microsoft.com/office/drawing/2014/main" id="{CE00F6BF-1DD7-442B-AA6E-4FE0587E3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7796" y="3475931"/>
            <a:ext cx="292388" cy="292388"/>
          </a:xfrm>
          <a:prstGeom prst="rect">
            <a:avLst/>
          </a:prstGeom>
        </p:spPr>
      </p:pic>
      <p:sp>
        <p:nvSpPr>
          <p:cNvPr id="10" name="CuadroTexto 9">
            <a:extLst>
              <a:ext uri="{FF2B5EF4-FFF2-40B4-BE49-F238E27FC236}">
                <a16:creationId xmlns:a16="http://schemas.microsoft.com/office/drawing/2014/main" id="{3BA68F71-607A-4C4E-868A-455174EDACBA}"/>
              </a:ext>
            </a:extLst>
          </p:cNvPr>
          <p:cNvSpPr txBox="1"/>
          <p:nvPr/>
        </p:nvSpPr>
        <p:spPr>
          <a:xfrm>
            <a:off x="6428477" y="1248152"/>
            <a:ext cx="5464384" cy="2954655"/>
          </a:xfrm>
          <a:prstGeom prst="rect">
            <a:avLst/>
          </a:prstGeom>
          <a:noFill/>
        </p:spPr>
        <p:txBody>
          <a:bodyPr wrap="square" rtlCol="0">
            <a:spAutoFit/>
          </a:bodyPr>
          <a:lstStyle/>
          <a:p>
            <a:endParaRPr lang="es-MX" sz="1600" b="1" u="sng" dirty="0"/>
          </a:p>
          <a:p>
            <a:endParaRPr lang="es-MX" sz="600" u="sng" dirty="0"/>
          </a:p>
          <a:p>
            <a:endParaRPr lang="es-MX" sz="600" u="sng" dirty="0"/>
          </a:p>
          <a:p>
            <a:endParaRPr lang="es-MX" sz="600" u="sng" dirty="0"/>
          </a:p>
          <a:p>
            <a:r>
              <a:rPr lang="es-MX" sz="1600" dirty="0"/>
              <a:t>Regular la planeación y el control del Sistema Eléctrico Nacional.</a:t>
            </a:r>
          </a:p>
          <a:p>
            <a:endParaRPr lang="es-MX" sz="600" dirty="0"/>
          </a:p>
          <a:p>
            <a:endParaRPr lang="es-MX" sz="600" dirty="0"/>
          </a:p>
          <a:p>
            <a:r>
              <a:rPr lang="es-MX" sz="1600" dirty="0"/>
              <a:t>Implementación de acciones que promuevan el uso de energías renovables. (</a:t>
            </a:r>
            <a:r>
              <a:rPr lang="es-MX" sz="1600" dirty="0" err="1"/>
              <a:t>p.e</a:t>
            </a:r>
            <a:r>
              <a:rPr lang="es-MX" sz="1600" dirty="0"/>
              <a:t>: Certificados de energía Limpia).</a:t>
            </a:r>
          </a:p>
          <a:p>
            <a:endParaRPr lang="es-MX" sz="1600" dirty="0"/>
          </a:p>
          <a:p>
            <a:endParaRPr lang="es-MX" sz="600" b="1" u="sng" dirty="0"/>
          </a:p>
          <a:p>
            <a:r>
              <a:rPr lang="es-MX" sz="1600" dirty="0"/>
              <a:t>Prever el incremento gradual de la participación de  energías con bajas emisiones en la Industria Eléctrica con el objetivo de reducir el uso de energías altamente contaminantes.</a:t>
            </a:r>
          </a:p>
          <a:p>
            <a:endParaRPr lang="es-MX" sz="600" dirty="0"/>
          </a:p>
        </p:txBody>
      </p:sp>
      <p:sp>
        <p:nvSpPr>
          <p:cNvPr id="11" name="Flecha: a la derecha 10">
            <a:extLst>
              <a:ext uri="{FF2B5EF4-FFF2-40B4-BE49-F238E27FC236}">
                <a16:creationId xmlns:a16="http://schemas.microsoft.com/office/drawing/2014/main" id="{E5DDA397-EC2F-43BE-9685-FA63B50EA663}"/>
              </a:ext>
            </a:extLst>
          </p:cNvPr>
          <p:cNvSpPr/>
          <p:nvPr/>
        </p:nvSpPr>
        <p:spPr>
          <a:xfrm>
            <a:off x="4920676" y="2477707"/>
            <a:ext cx="903740" cy="1018764"/>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Marcador de número de diapositiva 1">
            <a:extLst>
              <a:ext uri="{FF2B5EF4-FFF2-40B4-BE49-F238E27FC236}">
                <a16:creationId xmlns:a16="http://schemas.microsoft.com/office/drawing/2014/main" id="{012B817B-EFF8-4658-B77A-DD22BAAD2AC0}"/>
              </a:ext>
            </a:extLst>
          </p:cNvPr>
          <p:cNvSpPr>
            <a:spLocks noGrp="1"/>
          </p:cNvSpPr>
          <p:nvPr>
            <p:ph type="sldNum" sz="quarter" idx="12"/>
          </p:nvPr>
        </p:nvSpPr>
        <p:spPr/>
        <p:txBody>
          <a:bodyPr/>
          <a:lstStyle/>
          <a:p>
            <a:fld id="{D620071E-3705-4C56-B8C2-5804AA11160A}" type="slidenum">
              <a:rPr lang="es-MX" smtClean="0"/>
              <a:t>14</a:t>
            </a:fld>
            <a:endParaRPr lang="es-MX"/>
          </a:p>
        </p:txBody>
      </p:sp>
    </p:spTree>
    <p:extLst>
      <p:ext uri="{BB962C8B-B14F-4D97-AF65-F5344CB8AC3E}">
        <p14:creationId xmlns:p14="http://schemas.microsoft.com/office/powerpoint/2010/main" val="2569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Resultados</a:t>
            </a:r>
          </a:p>
        </p:txBody>
      </p:sp>
      <p:sp>
        <p:nvSpPr>
          <p:cNvPr id="7" name="CuadroTexto 6">
            <a:extLst>
              <a:ext uri="{FF2B5EF4-FFF2-40B4-BE49-F238E27FC236}">
                <a16:creationId xmlns:a16="http://schemas.microsoft.com/office/drawing/2014/main" id="{08619396-154F-40BB-8EDC-75C9436A1E0B}"/>
              </a:ext>
            </a:extLst>
          </p:cNvPr>
          <p:cNvSpPr txBox="1"/>
          <p:nvPr/>
        </p:nvSpPr>
        <p:spPr>
          <a:xfrm>
            <a:off x="223332" y="572941"/>
            <a:ext cx="3892860" cy="4708981"/>
          </a:xfrm>
          <a:custGeom>
            <a:avLst/>
            <a:gdLst>
              <a:gd name="connsiteX0" fmla="*/ 0 w 3892860"/>
              <a:gd name="connsiteY0" fmla="*/ 0 h 4708981"/>
              <a:gd name="connsiteX1" fmla="*/ 595051 w 3892860"/>
              <a:gd name="connsiteY1" fmla="*/ 0 h 4708981"/>
              <a:gd name="connsiteX2" fmla="*/ 1112246 w 3892860"/>
              <a:gd name="connsiteY2" fmla="*/ 0 h 4708981"/>
              <a:gd name="connsiteX3" fmla="*/ 1746226 w 3892860"/>
              <a:gd name="connsiteY3" fmla="*/ 0 h 4708981"/>
              <a:gd name="connsiteX4" fmla="*/ 2185563 w 3892860"/>
              <a:gd name="connsiteY4" fmla="*/ 0 h 4708981"/>
              <a:gd name="connsiteX5" fmla="*/ 2702757 w 3892860"/>
              <a:gd name="connsiteY5" fmla="*/ 0 h 4708981"/>
              <a:gd name="connsiteX6" fmla="*/ 3336737 w 3892860"/>
              <a:gd name="connsiteY6" fmla="*/ 0 h 4708981"/>
              <a:gd name="connsiteX7" fmla="*/ 3892860 w 3892860"/>
              <a:gd name="connsiteY7" fmla="*/ 0 h 4708981"/>
              <a:gd name="connsiteX8" fmla="*/ 3892860 w 3892860"/>
              <a:gd name="connsiteY8" fmla="*/ 588623 h 4708981"/>
              <a:gd name="connsiteX9" fmla="*/ 3892860 w 3892860"/>
              <a:gd name="connsiteY9" fmla="*/ 1177245 h 4708981"/>
              <a:gd name="connsiteX10" fmla="*/ 3892860 w 3892860"/>
              <a:gd name="connsiteY10" fmla="*/ 1812958 h 4708981"/>
              <a:gd name="connsiteX11" fmla="*/ 3892860 w 3892860"/>
              <a:gd name="connsiteY11" fmla="*/ 2448670 h 4708981"/>
              <a:gd name="connsiteX12" fmla="*/ 3892860 w 3892860"/>
              <a:gd name="connsiteY12" fmla="*/ 3037293 h 4708981"/>
              <a:gd name="connsiteX13" fmla="*/ 3892860 w 3892860"/>
              <a:gd name="connsiteY13" fmla="*/ 3484646 h 4708981"/>
              <a:gd name="connsiteX14" fmla="*/ 3892860 w 3892860"/>
              <a:gd name="connsiteY14" fmla="*/ 3979089 h 4708981"/>
              <a:gd name="connsiteX15" fmla="*/ 3892860 w 3892860"/>
              <a:gd name="connsiteY15" fmla="*/ 4708981 h 4708981"/>
              <a:gd name="connsiteX16" fmla="*/ 3453523 w 3892860"/>
              <a:gd name="connsiteY16" fmla="*/ 4708981 h 4708981"/>
              <a:gd name="connsiteX17" fmla="*/ 2975257 w 3892860"/>
              <a:gd name="connsiteY17" fmla="*/ 4708981 h 4708981"/>
              <a:gd name="connsiteX18" fmla="*/ 2419134 w 3892860"/>
              <a:gd name="connsiteY18" fmla="*/ 4708981 h 4708981"/>
              <a:gd name="connsiteX19" fmla="*/ 1940869 w 3892860"/>
              <a:gd name="connsiteY19" fmla="*/ 4708981 h 4708981"/>
              <a:gd name="connsiteX20" fmla="*/ 1462603 w 3892860"/>
              <a:gd name="connsiteY20" fmla="*/ 4708981 h 4708981"/>
              <a:gd name="connsiteX21" fmla="*/ 1023266 w 3892860"/>
              <a:gd name="connsiteY21" fmla="*/ 4708981 h 4708981"/>
              <a:gd name="connsiteX22" fmla="*/ 506072 w 3892860"/>
              <a:gd name="connsiteY22" fmla="*/ 4708981 h 4708981"/>
              <a:gd name="connsiteX23" fmla="*/ 0 w 3892860"/>
              <a:gd name="connsiteY23" fmla="*/ 4708981 h 4708981"/>
              <a:gd name="connsiteX24" fmla="*/ 0 w 3892860"/>
              <a:gd name="connsiteY24" fmla="*/ 4026179 h 4708981"/>
              <a:gd name="connsiteX25" fmla="*/ 0 w 3892860"/>
              <a:gd name="connsiteY25" fmla="*/ 3390466 h 4708981"/>
              <a:gd name="connsiteX26" fmla="*/ 0 w 3892860"/>
              <a:gd name="connsiteY26" fmla="*/ 2943113 h 4708981"/>
              <a:gd name="connsiteX27" fmla="*/ 0 w 3892860"/>
              <a:gd name="connsiteY27" fmla="*/ 2401580 h 4708981"/>
              <a:gd name="connsiteX28" fmla="*/ 0 w 3892860"/>
              <a:gd name="connsiteY28" fmla="*/ 1907137 h 4708981"/>
              <a:gd name="connsiteX29" fmla="*/ 0 w 3892860"/>
              <a:gd name="connsiteY29" fmla="*/ 1271425 h 4708981"/>
              <a:gd name="connsiteX30" fmla="*/ 0 w 3892860"/>
              <a:gd name="connsiteY30" fmla="*/ 635712 h 4708981"/>
              <a:gd name="connsiteX31" fmla="*/ 0 w 3892860"/>
              <a:gd name="connsiteY31" fmla="*/ 0 h 47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92860" h="4708981" extrusionOk="0">
                <a:moveTo>
                  <a:pt x="0" y="0"/>
                </a:moveTo>
                <a:cubicBezTo>
                  <a:pt x="161035" y="-19944"/>
                  <a:pt x="397715" y="52571"/>
                  <a:pt x="595051" y="0"/>
                </a:cubicBezTo>
                <a:cubicBezTo>
                  <a:pt x="792387" y="-52571"/>
                  <a:pt x="942638" y="4750"/>
                  <a:pt x="1112246" y="0"/>
                </a:cubicBezTo>
                <a:cubicBezTo>
                  <a:pt x="1281854" y="-4750"/>
                  <a:pt x="1431255" y="16107"/>
                  <a:pt x="1746226" y="0"/>
                </a:cubicBezTo>
                <a:cubicBezTo>
                  <a:pt x="2061197" y="-16107"/>
                  <a:pt x="2095702" y="6040"/>
                  <a:pt x="2185563" y="0"/>
                </a:cubicBezTo>
                <a:cubicBezTo>
                  <a:pt x="2275424" y="-6040"/>
                  <a:pt x="2569848" y="28499"/>
                  <a:pt x="2702757" y="0"/>
                </a:cubicBezTo>
                <a:cubicBezTo>
                  <a:pt x="2835666" y="-28499"/>
                  <a:pt x="3138946" y="41129"/>
                  <a:pt x="3336737" y="0"/>
                </a:cubicBezTo>
                <a:cubicBezTo>
                  <a:pt x="3534528" y="-41129"/>
                  <a:pt x="3714473" y="11680"/>
                  <a:pt x="3892860" y="0"/>
                </a:cubicBezTo>
                <a:cubicBezTo>
                  <a:pt x="3927636" y="152258"/>
                  <a:pt x="3835788" y="449168"/>
                  <a:pt x="3892860" y="588623"/>
                </a:cubicBezTo>
                <a:cubicBezTo>
                  <a:pt x="3949932" y="728078"/>
                  <a:pt x="3864137" y="943255"/>
                  <a:pt x="3892860" y="1177245"/>
                </a:cubicBezTo>
                <a:cubicBezTo>
                  <a:pt x="3921583" y="1411235"/>
                  <a:pt x="3817328" y="1594950"/>
                  <a:pt x="3892860" y="1812958"/>
                </a:cubicBezTo>
                <a:cubicBezTo>
                  <a:pt x="3968392" y="2030966"/>
                  <a:pt x="3830885" y="2243438"/>
                  <a:pt x="3892860" y="2448670"/>
                </a:cubicBezTo>
                <a:cubicBezTo>
                  <a:pt x="3954835" y="2653902"/>
                  <a:pt x="3857849" y="2763306"/>
                  <a:pt x="3892860" y="3037293"/>
                </a:cubicBezTo>
                <a:cubicBezTo>
                  <a:pt x="3927871" y="3311280"/>
                  <a:pt x="3871399" y="3369842"/>
                  <a:pt x="3892860" y="3484646"/>
                </a:cubicBezTo>
                <a:cubicBezTo>
                  <a:pt x="3914321" y="3599450"/>
                  <a:pt x="3836867" y="3822913"/>
                  <a:pt x="3892860" y="3979089"/>
                </a:cubicBezTo>
                <a:cubicBezTo>
                  <a:pt x="3948853" y="4135265"/>
                  <a:pt x="3876471" y="4436763"/>
                  <a:pt x="3892860" y="4708981"/>
                </a:cubicBezTo>
                <a:cubicBezTo>
                  <a:pt x="3799969" y="4756936"/>
                  <a:pt x="3609131" y="4695087"/>
                  <a:pt x="3453523" y="4708981"/>
                </a:cubicBezTo>
                <a:cubicBezTo>
                  <a:pt x="3297915" y="4722875"/>
                  <a:pt x="3150304" y="4679641"/>
                  <a:pt x="2975257" y="4708981"/>
                </a:cubicBezTo>
                <a:cubicBezTo>
                  <a:pt x="2800210" y="4738321"/>
                  <a:pt x="2668799" y="4675812"/>
                  <a:pt x="2419134" y="4708981"/>
                </a:cubicBezTo>
                <a:cubicBezTo>
                  <a:pt x="2169469" y="4742150"/>
                  <a:pt x="2085901" y="4661628"/>
                  <a:pt x="1940869" y="4708981"/>
                </a:cubicBezTo>
                <a:cubicBezTo>
                  <a:pt x="1795837" y="4756334"/>
                  <a:pt x="1688518" y="4666659"/>
                  <a:pt x="1462603" y="4708981"/>
                </a:cubicBezTo>
                <a:cubicBezTo>
                  <a:pt x="1236688" y="4751303"/>
                  <a:pt x="1211023" y="4683580"/>
                  <a:pt x="1023266" y="4708981"/>
                </a:cubicBezTo>
                <a:cubicBezTo>
                  <a:pt x="835509" y="4734382"/>
                  <a:pt x="676936" y="4666176"/>
                  <a:pt x="506072" y="4708981"/>
                </a:cubicBezTo>
                <a:cubicBezTo>
                  <a:pt x="335208" y="4751786"/>
                  <a:pt x="129670" y="4678949"/>
                  <a:pt x="0" y="4708981"/>
                </a:cubicBezTo>
                <a:cubicBezTo>
                  <a:pt x="-3306" y="4506015"/>
                  <a:pt x="30904" y="4314260"/>
                  <a:pt x="0" y="4026179"/>
                </a:cubicBezTo>
                <a:cubicBezTo>
                  <a:pt x="-30904" y="3738098"/>
                  <a:pt x="11960" y="3553036"/>
                  <a:pt x="0" y="3390466"/>
                </a:cubicBezTo>
                <a:cubicBezTo>
                  <a:pt x="-11960" y="3227896"/>
                  <a:pt x="10317" y="3094970"/>
                  <a:pt x="0" y="2943113"/>
                </a:cubicBezTo>
                <a:cubicBezTo>
                  <a:pt x="-10317" y="2791256"/>
                  <a:pt x="15296" y="2541535"/>
                  <a:pt x="0" y="2401580"/>
                </a:cubicBezTo>
                <a:cubicBezTo>
                  <a:pt x="-15296" y="2261625"/>
                  <a:pt x="42600" y="2144949"/>
                  <a:pt x="0" y="1907137"/>
                </a:cubicBezTo>
                <a:cubicBezTo>
                  <a:pt x="-42600" y="1669325"/>
                  <a:pt x="39307" y="1412309"/>
                  <a:pt x="0" y="1271425"/>
                </a:cubicBezTo>
                <a:cubicBezTo>
                  <a:pt x="-39307" y="1130541"/>
                  <a:pt x="65144" y="924757"/>
                  <a:pt x="0" y="635712"/>
                </a:cubicBezTo>
                <a:cubicBezTo>
                  <a:pt x="-65144" y="346667"/>
                  <a:pt x="45316" y="161124"/>
                  <a:pt x="0" y="0"/>
                </a:cubicBezTo>
                <a:close/>
              </a:path>
            </a:pathLst>
          </a:custGeom>
          <a:noFill/>
          <a:ln>
            <a:solidFill>
              <a:schemeClr val="tx1"/>
            </a:solidFill>
            <a:extLst>
              <a:ext uri="{C807C97D-BFC1-408E-A445-0C87EB9F89A2}">
                <ask:lineSketchStyleProps xmlns:ask="http://schemas.microsoft.com/office/drawing/2018/sketchyshapes" sd="1296572612">
                  <a:prstGeom prst="rect">
                    <a:avLst/>
                  </a:prstGeom>
                  <ask:type>
                    <ask:lineSketchScribble/>
                  </ask:type>
                </ask:lineSketchStyleProps>
              </a:ext>
            </a:extLst>
          </a:ln>
        </p:spPr>
        <p:txBody>
          <a:bodyPr wrap="square" rtlCol="0">
            <a:spAutoFit/>
          </a:bodyPr>
          <a:lstStyle/>
          <a:p>
            <a:pPr algn="ctr"/>
            <a:r>
              <a:rPr lang="es-MX" b="1" dirty="0">
                <a:solidFill>
                  <a:schemeClr val="accent2"/>
                </a:solidFill>
              </a:rPr>
              <a:t>Preservación y conservación del ambiente</a:t>
            </a:r>
          </a:p>
          <a:p>
            <a:endParaRPr lang="es-MX" sz="1600" b="1" u="sng" dirty="0"/>
          </a:p>
          <a:p>
            <a:r>
              <a:rPr lang="es-MX" sz="1600" u="sng" dirty="0"/>
              <a:t>Ley General de Cambio Climático (LGCC, 2018)</a:t>
            </a:r>
          </a:p>
          <a:p>
            <a:endParaRPr lang="es-MX" sz="1600" u="sng" dirty="0"/>
          </a:p>
          <a:p>
            <a:r>
              <a:rPr lang="es-MX" sz="1600" u="sng" dirty="0"/>
              <a:t>Ley General de Desarrollo Forestal Sustentable (LGDFS, 2020)</a:t>
            </a:r>
          </a:p>
          <a:p>
            <a:endParaRPr lang="es-MX" sz="600" u="sng" dirty="0"/>
          </a:p>
          <a:p>
            <a:endParaRPr lang="es-MX" sz="600" u="sng" dirty="0"/>
          </a:p>
          <a:p>
            <a:endParaRPr lang="es-MX" sz="600" u="sng" dirty="0"/>
          </a:p>
          <a:p>
            <a:r>
              <a:rPr lang="es-MX" sz="1600" u="sng" dirty="0"/>
              <a:t>Ley General para la Prevención y Gestión Integral de los Residuos (LGPGIR, 2018) </a:t>
            </a:r>
          </a:p>
          <a:p>
            <a:endParaRPr lang="es-MX" sz="1600" u="sng" dirty="0"/>
          </a:p>
          <a:p>
            <a:endParaRPr lang="es-MX" sz="1600" u="sng" dirty="0"/>
          </a:p>
          <a:p>
            <a:endParaRPr lang="es-MX" sz="1600" u="sng" dirty="0"/>
          </a:p>
          <a:p>
            <a:r>
              <a:rPr lang="es-MX" sz="1600" u="sng" dirty="0"/>
              <a:t>Ley de los Órganos Reguladores Coordinados en Materia Energética (LORCME, 2014)</a:t>
            </a:r>
          </a:p>
          <a:p>
            <a:endParaRPr lang="es-MX" sz="1600" b="1" u="sng" dirty="0"/>
          </a:p>
          <a:p>
            <a:pPr algn="ctr"/>
            <a:endParaRPr lang="es-MX" sz="600" b="1" u="sng" dirty="0"/>
          </a:p>
          <a:p>
            <a:endParaRPr lang="es-MX" sz="1600" b="1" u="sng" dirty="0"/>
          </a:p>
        </p:txBody>
      </p:sp>
      <p:pic>
        <p:nvPicPr>
          <p:cNvPr id="5" name="Gráfico 4" descr="Portapapeles con relleno sólido">
            <a:extLst>
              <a:ext uri="{FF2B5EF4-FFF2-40B4-BE49-F238E27FC236}">
                <a16:creationId xmlns:a16="http://schemas.microsoft.com/office/drawing/2014/main" id="{027CA662-5418-4A02-A73B-7A25AC78DD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2340" y="1115428"/>
            <a:ext cx="292388" cy="292388"/>
          </a:xfrm>
          <a:prstGeom prst="rect">
            <a:avLst/>
          </a:prstGeom>
        </p:spPr>
      </p:pic>
      <p:pic>
        <p:nvPicPr>
          <p:cNvPr id="6" name="Gráfico 5" descr="Portapapeles con relleno sólido">
            <a:extLst>
              <a:ext uri="{FF2B5EF4-FFF2-40B4-BE49-F238E27FC236}">
                <a16:creationId xmlns:a16="http://schemas.microsoft.com/office/drawing/2014/main" id="{4986A52F-B8F2-40D5-AC51-F2BE30A503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2340" y="1807925"/>
            <a:ext cx="292388" cy="292388"/>
          </a:xfrm>
          <a:prstGeom prst="rect">
            <a:avLst/>
          </a:prstGeom>
        </p:spPr>
      </p:pic>
      <p:pic>
        <p:nvPicPr>
          <p:cNvPr id="10" name="Gráfico 9" descr="Portapapeles con relleno sólido">
            <a:extLst>
              <a:ext uri="{FF2B5EF4-FFF2-40B4-BE49-F238E27FC236}">
                <a16:creationId xmlns:a16="http://schemas.microsoft.com/office/drawing/2014/main" id="{8317675F-16B8-4EC3-BBAC-7E652BAF1A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8511" y="2565198"/>
            <a:ext cx="292388" cy="292388"/>
          </a:xfrm>
          <a:prstGeom prst="rect">
            <a:avLst/>
          </a:prstGeom>
        </p:spPr>
      </p:pic>
      <p:sp>
        <p:nvSpPr>
          <p:cNvPr id="2" name="CuadroTexto 1">
            <a:extLst>
              <a:ext uri="{FF2B5EF4-FFF2-40B4-BE49-F238E27FC236}">
                <a16:creationId xmlns:a16="http://schemas.microsoft.com/office/drawing/2014/main" id="{E35B72D9-87F0-4F9F-A65A-3089E034758E}"/>
              </a:ext>
            </a:extLst>
          </p:cNvPr>
          <p:cNvSpPr txBox="1"/>
          <p:nvPr/>
        </p:nvSpPr>
        <p:spPr>
          <a:xfrm>
            <a:off x="5264728" y="535692"/>
            <a:ext cx="6831425" cy="4278094"/>
          </a:xfrm>
          <a:prstGeom prst="rect">
            <a:avLst/>
          </a:prstGeom>
          <a:noFill/>
        </p:spPr>
        <p:txBody>
          <a:bodyPr wrap="square" rtlCol="0">
            <a:spAutoFit/>
          </a:bodyPr>
          <a:lstStyle/>
          <a:p>
            <a:r>
              <a:rPr lang="es-MX" sz="1600" dirty="0"/>
              <a:t>Satisfacer el derecho a un medio ambiente sano.</a:t>
            </a:r>
          </a:p>
          <a:p>
            <a:endParaRPr lang="es-MX" sz="1600" dirty="0"/>
          </a:p>
          <a:p>
            <a:r>
              <a:rPr lang="es-MX" sz="1600" dirty="0"/>
              <a:t>Gobierno Federal y Local son responsables de generar políticas publicas para la mitigación de emisiones que contribuyan al efecto invernadero.</a:t>
            </a:r>
          </a:p>
          <a:p>
            <a:endParaRPr lang="es-MX" sz="1600" dirty="0"/>
          </a:p>
          <a:p>
            <a:r>
              <a:rPr lang="es-MX" sz="1600" dirty="0"/>
              <a:t>Promoción a la transición hacia una economía competitiva, sustentable y de bajas emisiones de carbono.</a:t>
            </a:r>
          </a:p>
          <a:p>
            <a:endParaRPr lang="es-MX" sz="1600" dirty="0"/>
          </a:p>
          <a:p>
            <a:r>
              <a:rPr lang="es-MX" sz="1600" dirty="0"/>
              <a:t>Conservación, protección, restauración, producción, ordenación, cultivo, manejo y aprovechamiento de los ecosistemas forestales del país y sus recursos.</a:t>
            </a:r>
          </a:p>
          <a:p>
            <a:endParaRPr lang="es-MX" sz="1600" dirty="0"/>
          </a:p>
          <a:p>
            <a:r>
              <a:rPr lang="es-MX" sz="1600" dirty="0"/>
              <a:t>Generar programas de gestión de residuos, así como el manejo que estos deben de tener, la categorización e inspecciones rutinarias para verificar el correcto manejo de los residuos generados. </a:t>
            </a:r>
          </a:p>
          <a:p>
            <a:endParaRPr lang="es-MX" sz="1600" dirty="0"/>
          </a:p>
          <a:p>
            <a:endParaRPr lang="es-MX" sz="1600" dirty="0"/>
          </a:p>
          <a:p>
            <a:r>
              <a:rPr lang="es-MX" sz="1600" dirty="0"/>
              <a:t>Establece como principal representante en materia ambiental a la SEMARNAT.</a:t>
            </a:r>
            <a:r>
              <a:rPr lang="es-MX" sz="1600" b="1" dirty="0"/>
              <a:t> </a:t>
            </a:r>
          </a:p>
        </p:txBody>
      </p:sp>
      <p:pic>
        <p:nvPicPr>
          <p:cNvPr id="11" name="Gráfico 10" descr="Portapapeles con relleno sólido">
            <a:extLst>
              <a:ext uri="{FF2B5EF4-FFF2-40B4-BE49-F238E27FC236}">
                <a16:creationId xmlns:a16="http://schemas.microsoft.com/office/drawing/2014/main" id="{C1015F99-F544-4F33-8E9E-A27FC439B1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0887" y="3321553"/>
            <a:ext cx="292388" cy="292388"/>
          </a:xfrm>
          <a:prstGeom prst="rect">
            <a:avLst/>
          </a:prstGeom>
        </p:spPr>
      </p:pic>
      <p:pic>
        <p:nvPicPr>
          <p:cNvPr id="13" name="Gráfico 12" descr="Portapapeles con relleno sólido">
            <a:extLst>
              <a:ext uri="{FF2B5EF4-FFF2-40B4-BE49-F238E27FC236}">
                <a16:creationId xmlns:a16="http://schemas.microsoft.com/office/drawing/2014/main" id="{31513834-5F3C-4423-B9E0-FD1C79748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2340" y="4412212"/>
            <a:ext cx="292388" cy="292388"/>
          </a:xfrm>
          <a:prstGeom prst="rect">
            <a:avLst/>
          </a:prstGeom>
        </p:spPr>
      </p:pic>
      <p:sp>
        <p:nvSpPr>
          <p:cNvPr id="3" name="Flecha: a la derecha 2">
            <a:extLst>
              <a:ext uri="{FF2B5EF4-FFF2-40B4-BE49-F238E27FC236}">
                <a16:creationId xmlns:a16="http://schemas.microsoft.com/office/drawing/2014/main" id="{C98CECDA-A813-4844-9803-799D89D0392C}"/>
              </a:ext>
            </a:extLst>
          </p:cNvPr>
          <p:cNvSpPr/>
          <p:nvPr/>
        </p:nvSpPr>
        <p:spPr>
          <a:xfrm>
            <a:off x="4224105" y="2778520"/>
            <a:ext cx="624649" cy="809066"/>
          </a:xfrm>
          <a:prstGeom prst="rightArrow">
            <a:avLst>
              <a:gd name="adj1" fmla="val 50000"/>
              <a:gd name="adj2" fmla="val 47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E95AC445-821C-40C8-9239-33BB6916AC0F}"/>
              </a:ext>
            </a:extLst>
          </p:cNvPr>
          <p:cNvSpPr txBox="1"/>
          <p:nvPr/>
        </p:nvSpPr>
        <p:spPr>
          <a:xfrm>
            <a:off x="992372" y="5502871"/>
            <a:ext cx="10207256" cy="584775"/>
          </a:xfrm>
          <a:custGeom>
            <a:avLst/>
            <a:gdLst>
              <a:gd name="connsiteX0" fmla="*/ 0 w 10207256"/>
              <a:gd name="connsiteY0" fmla="*/ 0 h 584775"/>
              <a:gd name="connsiteX1" fmla="*/ 464997 w 10207256"/>
              <a:gd name="connsiteY1" fmla="*/ 0 h 584775"/>
              <a:gd name="connsiteX2" fmla="*/ 929994 w 10207256"/>
              <a:gd name="connsiteY2" fmla="*/ 0 h 584775"/>
              <a:gd name="connsiteX3" fmla="*/ 1701209 w 10207256"/>
              <a:gd name="connsiteY3" fmla="*/ 0 h 584775"/>
              <a:gd name="connsiteX4" fmla="*/ 2370352 w 10207256"/>
              <a:gd name="connsiteY4" fmla="*/ 0 h 584775"/>
              <a:gd name="connsiteX5" fmla="*/ 3141567 w 10207256"/>
              <a:gd name="connsiteY5" fmla="*/ 0 h 584775"/>
              <a:gd name="connsiteX6" fmla="*/ 3606564 w 10207256"/>
              <a:gd name="connsiteY6" fmla="*/ 0 h 584775"/>
              <a:gd name="connsiteX7" fmla="*/ 3867416 w 10207256"/>
              <a:gd name="connsiteY7" fmla="*/ 0 h 584775"/>
              <a:gd name="connsiteX8" fmla="*/ 4128268 w 10207256"/>
              <a:gd name="connsiteY8" fmla="*/ 0 h 584775"/>
              <a:gd name="connsiteX9" fmla="*/ 4389120 w 10207256"/>
              <a:gd name="connsiteY9" fmla="*/ 0 h 584775"/>
              <a:gd name="connsiteX10" fmla="*/ 4752045 w 10207256"/>
              <a:gd name="connsiteY10" fmla="*/ 0 h 584775"/>
              <a:gd name="connsiteX11" fmla="*/ 5114969 w 10207256"/>
              <a:gd name="connsiteY11" fmla="*/ 0 h 584775"/>
              <a:gd name="connsiteX12" fmla="*/ 5477894 w 10207256"/>
              <a:gd name="connsiteY12" fmla="*/ 0 h 584775"/>
              <a:gd name="connsiteX13" fmla="*/ 6147036 w 10207256"/>
              <a:gd name="connsiteY13" fmla="*/ 0 h 584775"/>
              <a:gd name="connsiteX14" fmla="*/ 6509961 w 10207256"/>
              <a:gd name="connsiteY14" fmla="*/ 0 h 584775"/>
              <a:gd name="connsiteX15" fmla="*/ 7179103 w 10207256"/>
              <a:gd name="connsiteY15" fmla="*/ 0 h 584775"/>
              <a:gd name="connsiteX16" fmla="*/ 7950318 w 10207256"/>
              <a:gd name="connsiteY16" fmla="*/ 0 h 584775"/>
              <a:gd name="connsiteX17" fmla="*/ 8415316 w 10207256"/>
              <a:gd name="connsiteY17" fmla="*/ 0 h 584775"/>
              <a:gd name="connsiteX18" fmla="*/ 8880313 w 10207256"/>
              <a:gd name="connsiteY18" fmla="*/ 0 h 584775"/>
              <a:gd name="connsiteX19" fmla="*/ 9447382 w 10207256"/>
              <a:gd name="connsiteY19" fmla="*/ 0 h 584775"/>
              <a:gd name="connsiteX20" fmla="*/ 10207256 w 10207256"/>
              <a:gd name="connsiteY20" fmla="*/ 0 h 584775"/>
              <a:gd name="connsiteX21" fmla="*/ 10207256 w 10207256"/>
              <a:gd name="connsiteY21" fmla="*/ 584775 h 584775"/>
              <a:gd name="connsiteX22" fmla="*/ 9538114 w 10207256"/>
              <a:gd name="connsiteY22" fmla="*/ 584775 h 584775"/>
              <a:gd name="connsiteX23" fmla="*/ 8971044 w 10207256"/>
              <a:gd name="connsiteY23" fmla="*/ 584775 h 584775"/>
              <a:gd name="connsiteX24" fmla="*/ 8301902 w 10207256"/>
              <a:gd name="connsiteY24" fmla="*/ 584775 h 584775"/>
              <a:gd name="connsiteX25" fmla="*/ 7938977 w 10207256"/>
              <a:gd name="connsiteY25" fmla="*/ 584775 h 584775"/>
              <a:gd name="connsiteX26" fmla="*/ 7576052 w 10207256"/>
              <a:gd name="connsiteY26" fmla="*/ 584775 h 584775"/>
              <a:gd name="connsiteX27" fmla="*/ 7008982 w 10207256"/>
              <a:gd name="connsiteY27" fmla="*/ 584775 h 584775"/>
              <a:gd name="connsiteX28" fmla="*/ 6646058 w 10207256"/>
              <a:gd name="connsiteY28" fmla="*/ 584775 h 584775"/>
              <a:gd name="connsiteX29" fmla="*/ 6283133 w 10207256"/>
              <a:gd name="connsiteY29" fmla="*/ 584775 h 584775"/>
              <a:gd name="connsiteX30" fmla="*/ 5818136 w 10207256"/>
              <a:gd name="connsiteY30" fmla="*/ 584775 h 584775"/>
              <a:gd name="connsiteX31" fmla="*/ 5353139 w 10207256"/>
              <a:gd name="connsiteY31" fmla="*/ 584775 h 584775"/>
              <a:gd name="connsiteX32" fmla="*/ 4990214 w 10207256"/>
              <a:gd name="connsiteY32" fmla="*/ 584775 h 584775"/>
              <a:gd name="connsiteX33" fmla="*/ 4627289 w 10207256"/>
              <a:gd name="connsiteY33" fmla="*/ 584775 h 584775"/>
              <a:gd name="connsiteX34" fmla="*/ 3958147 w 10207256"/>
              <a:gd name="connsiteY34" fmla="*/ 584775 h 584775"/>
              <a:gd name="connsiteX35" fmla="*/ 3595222 w 10207256"/>
              <a:gd name="connsiteY35" fmla="*/ 584775 h 584775"/>
              <a:gd name="connsiteX36" fmla="*/ 3232298 w 10207256"/>
              <a:gd name="connsiteY36" fmla="*/ 584775 h 584775"/>
              <a:gd name="connsiteX37" fmla="*/ 2767301 w 10207256"/>
              <a:gd name="connsiteY37" fmla="*/ 584775 h 584775"/>
              <a:gd name="connsiteX38" fmla="*/ 2302303 w 10207256"/>
              <a:gd name="connsiteY38" fmla="*/ 584775 h 584775"/>
              <a:gd name="connsiteX39" fmla="*/ 1837306 w 10207256"/>
              <a:gd name="connsiteY39" fmla="*/ 584775 h 584775"/>
              <a:gd name="connsiteX40" fmla="*/ 1576454 w 10207256"/>
              <a:gd name="connsiteY40" fmla="*/ 584775 h 584775"/>
              <a:gd name="connsiteX41" fmla="*/ 1315602 w 10207256"/>
              <a:gd name="connsiteY41" fmla="*/ 584775 h 584775"/>
              <a:gd name="connsiteX42" fmla="*/ 952677 w 10207256"/>
              <a:gd name="connsiteY42" fmla="*/ 584775 h 584775"/>
              <a:gd name="connsiteX43" fmla="*/ 0 w 10207256"/>
              <a:gd name="connsiteY43" fmla="*/ 584775 h 584775"/>
              <a:gd name="connsiteX44" fmla="*/ 0 w 10207256"/>
              <a:gd name="connsiteY4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07256" h="584775" extrusionOk="0">
                <a:moveTo>
                  <a:pt x="0" y="0"/>
                </a:moveTo>
                <a:cubicBezTo>
                  <a:pt x="144349" y="-31388"/>
                  <a:pt x="348051" y="13464"/>
                  <a:pt x="464997" y="0"/>
                </a:cubicBezTo>
                <a:cubicBezTo>
                  <a:pt x="581943" y="-13464"/>
                  <a:pt x="833160" y="37351"/>
                  <a:pt x="929994" y="0"/>
                </a:cubicBezTo>
                <a:cubicBezTo>
                  <a:pt x="1026828" y="-37351"/>
                  <a:pt x="1459005" y="50337"/>
                  <a:pt x="1701209" y="0"/>
                </a:cubicBezTo>
                <a:cubicBezTo>
                  <a:pt x="1943413" y="-50337"/>
                  <a:pt x="2039541" y="45837"/>
                  <a:pt x="2370352" y="0"/>
                </a:cubicBezTo>
                <a:cubicBezTo>
                  <a:pt x="2701163" y="-45837"/>
                  <a:pt x="2818946" y="12234"/>
                  <a:pt x="3141567" y="0"/>
                </a:cubicBezTo>
                <a:cubicBezTo>
                  <a:pt x="3464188" y="-12234"/>
                  <a:pt x="3459765" y="51867"/>
                  <a:pt x="3606564" y="0"/>
                </a:cubicBezTo>
                <a:cubicBezTo>
                  <a:pt x="3753363" y="-51867"/>
                  <a:pt x="3778898" y="16665"/>
                  <a:pt x="3867416" y="0"/>
                </a:cubicBezTo>
                <a:cubicBezTo>
                  <a:pt x="3955934" y="-16665"/>
                  <a:pt x="4072756" y="4739"/>
                  <a:pt x="4128268" y="0"/>
                </a:cubicBezTo>
                <a:cubicBezTo>
                  <a:pt x="4183780" y="-4739"/>
                  <a:pt x="4312894" y="14950"/>
                  <a:pt x="4389120" y="0"/>
                </a:cubicBezTo>
                <a:cubicBezTo>
                  <a:pt x="4465346" y="-14950"/>
                  <a:pt x="4641463" y="13542"/>
                  <a:pt x="4752045" y="0"/>
                </a:cubicBezTo>
                <a:cubicBezTo>
                  <a:pt x="4862627" y="-13542"/>
                  <a:pt x="5029091" y="43303"/>
                  <a:pt x="5114969" y="0"/>
                </a:cubicBezTo>
                <a:cubicBezTo>
                  <a:pt x="5200847" y="-43303"/>
                  <a:pt x="5323169" y="6971"/>
                  <a:pt x="5477894" y="0"/>
                </a:cubicBezTo>
                <a:cubicBezTo>
                  <a:pt x="5632619" y="-6971"/>
                  <a:pt x="5902195" y="78425"/>
                  <a:pt x="6147036" y="0"/>
                </a:cubicBezTo>
                <a:cubicBezTo>
                  <a:pt x="6391877" y="-78425"/>
                  <a:pt x="6408539" y="34440"/>
                  <a:pt x="6509961" y="0"/>
                </a:cubicBezTo>
                <a:cubicBezTo>
                  <a:pt x="6611383" y="-34440"/>
                  <a:pt x="7005392" y="31889"/>
                  <a:pt x="7179103" y="0"/>
                </a:cubicBezTo>
                <a:cubicBezTo>
                  <a:pt x="7352814" y="-31889"/>
                  <a:pt x="7743349" y="53605"/>
                  <a:pt x="7950318" y="0"/>
                </a:cubicBezTo>
                <a:cubicBezTo>
                  <a:pt x="8157288" y="-53605"/>
                  <a:pt x="8266973" y="14658"/>
                  <a:pt x="8415316" y="0"/>
                </a:cubicBezTo>
                <a:cubicBezTo>
                  <a:pt x="8563659" y="-14658"/>
                  <a:pt x="8677123" y="33990"/>
                  <a:pt x="8880313" y="0"/>
                </a:cubicBezTo>
                <a:cubicBezTo>
                  <a:pt x="9083503" y="-33990"/>
                  <a:pt x="9291712" y="61013"/>
                  <a:pt x="9447382" y="0"/>
                </a:cubicBezTo>
                <a:cubicBezTo>
                  <a:pt x="9603052" y="-61013"/>
                  <a:pt x="9952135" y="23905"/>
                  <a:pt x="10207256" y="0"/>
                </a:cubicBezTo>
                <a:cubicBezTo>
                  <a:pt x="10265856" y="255629"/>
                  <a:pt x="10172490" y="320148"/>
                  <a:pt x="10207256" y="584775"/>
                </a:cubicBezTo>
                <a:cubicBezTo>
                  <a:pt x="9892987" y="618938"/>
                  <a:pt x="9759022" y="534091"/>
                  <a:pt x="9538114" y="584775"/>
                </a:cubicBezTo>
                <a:cubicBezTo>
                  <a:pt x="9317206" y="635459"/>
                  <a:pt x="9229826" y="543700"/>
                  <a:pt x="8971044" y="584775"/>
                </a:cubicBezTo>
                <a:cubicBezTo>
                  <a:pt x="8712262" y="625850"/>
                  <a:pt x="8461297" y="523861"/>
                  <a:pt x="8301902" y="584775"/>
                </a:cubicBezTo>
                <a:cubicBezTo>
                  <a:pt x="8142507" y="645689"/>
                  <a:pt x="8055258" y="548038"/>
                  <a:pt x="7938977" y="584775"/>
                </a:cubicBezTo>
                <a:cubicBezTo>
                  <a:pt x="7822696" y="621512"/>
                  <a:pt x="7702830" y="583693"/>
                  <a:pt x="7576052" y="584775"/>
                </a:cubicBezTo>
                <a:cubicBezTo>
                  <a:pt x="7449275" y="585857"/>
                  <a:pt x="7221051" y="534021"/>
                  <a:pt x="7008982" y="584775"/>
                </a:cubicBezTo>
                <a:cubicBezTo>
                  <a:pt x="6796913" y="635529"/>
                  <a:pt x="6743632" y="583934"/>
                  <a:pt x="6646058" y="584775"/>
                </a:cubicBezTo>
                <a:cubicBezTo>
                  <a:pt x="6548484" y="585616"/>
                  <a:pt x="6362717" y="542620"/>
                  <a:pt x="6283133" y="584775"/>
                </a:cubicBezTo>
                <a:cubicBezTo>
                  <a:pt x="6203549" y="626930"/>
                  <a:pt x="6043024" y="562628"/>
                  <a:pt x="5818136" y="584775"/>
                </a:cubicBezTo>
                <a:cubicBezTo>
                  <a:pt x="5593248" y="606922"/>
                  <a:pt x="5573559" y="577440"/>
                  <a:pt x="5353139" y="584775"/>
                </a:cubicBezTo>
                <a:cubicBezTo>
                  <a:pt x="5132719" y="592110"/>
                  <a:pt x="5078220" y="565579"/>
                  <a:pt x="4990214" y="584775"/>
                </a:cubicBezTo>
                <a:cubicBezTo>
                  <a:pt x="4902208" y="603971"/>
                  <a:pt x="4739289" y="571739"/>
                  <a:pt x="4627289" y="584775"/>
                </a:cubicBezTo>
                <a:cubicBezTo>
                  <a:pt x="4515289" y="597811"/>
                  <a:pt x="4099095" y="569580"/>
                  <a:pt x="3958147" y="584775"/>
                </a:cubicBezTo>
                <a:cubicBezTo>
                  <a:pt x="3817199" y="599970"/>
                  <a:pt x="3705074" y="579762"/>
                  <a:pt x="3595222" y="584775"/>
                </a:cubicBezTo>
                <a:cubicBezTo>
                  <a:pt x="3485370" y="589788"/>
                  <a:pt x="3393363" y="554587"/>
                  <a:pt x="3232298" y="584775"/>
                </a:cubicBezTo>
                <a:cubicBezTo>
                  <a:pt x="3071233" y="614963"/>
                  <a:pt x="2885927" y="539345"/>
                  <a:pt x="2767301" y="584775"/>
                </a:cubicBezTo>
                <a:cubicBezTo>
                  <a:pt x="2648675" y="630205"/>
                  <a:pt x="2449296" y="556420"/>
                  <a:pt x="2302303" y="584775"/>
                </a:cubicBezTo>
                <a:cubicBezTo>
                  <a:pt x="2155310" y="613130"/>
                  <a:pt x="2033574" y="573840"/>
                  <a:pt x="1837306" y="584775"/>
                </a:cubicBezTo>
                <a:cubicBezTo>
                  <a:pt x="1641038" y="595710"/>
                  <a:pt x="1691437" y="555314"/>
                  <a:pt x="1576454" y="584775"/>
                </a:cubicBezTo>
                <a:cubicBezTo>
                  <a:pt x="1461471" y="614236"/>
                  <a:pt x="1431301" y="579006"/>
                  <a:pt x="1315602" y="584775"/>
                </a:cubicBezTo>
                <a:cubicBezTo>
                  <a:pt x="1199903" y="590544"/>
                  <a:pt x="1067358" y="577865"/>
                  <a:pt x="952677" y="584775"/>
                </a:cubicBezTo>
                <a:cubicBezTo>
                  <a:pt x="837996" y="591685"/>
                  <a:pt x="434308" y="485641"/>
                  <a:pt x="0" y="584775"/>
                </a:cubicBezTo>
                <a:cubicBezTo>
                  <a:pt x="-25016" y="440635"/>
                  <a:pt x="9262" y="250244"/>
                  <a:pt x="0" y="0"/>
                </a:cubicBezTo>
                <a:close/>
              </a:path>
            </a:pathLst>
          </a:custGeom>
          <a:noFill/>
          <a:ln>
            <a:solidFill>
              <a:schemeClr val="tx1"/>
            </a:solidFill>
            <a:extLst>
              <a:ext uri="{C807C97D-BFC1-408E-A445-0C87EB9F89A2}">
                <ask:lineSketchStyleProps xmlns:ask="http://schemas.microsoft.com/office/drawing/2018/sketchyshapes" sd="2845531231">
                  <a:prstGeom prst="rect">
                    <a:avLst/>
                  </a:prstGeom>
                  <ask:type>
                    <ask:lineSketchScribble/>
                  </ask:type>
                </ask:lineSketchStyleProps>
              </a:ext>
            </a:extLst>
          </a:ln>
        </p:spPr>
        <p:txBody>
          <a:bodyPr wrap="square" rtlCol="0">
            <a:spAutoFit/>
          </a:bodyPr>
          <a:lstStyle>
            <a:defPPr>
              <a:defRPr lang="en-US"/>
            </a:defPPr>
            <a:lvl1pPr algn="ctr">
              <a:defRPr b="1">
                <a:solidFill>
                  <a:schemeClr val="accent2"/>
                </a:solidFill>
              </a:defRPr>
            </a:lvl1pPr>
          </a:lstStyle>
          <a:p>
            <a:r>
              <a:rPr lang="es-MX" sz="1600" b="0" dirty="0">
                <a:solidFill>
                  <a:schemeClr val="tx1"/>
                </a:solidFill>
              </a:rPr>
              <a:t>Las Norma Oficiales Mexicanas son el instrumento regulatorio que indicará cuando una emisión es considerada dañina, mientras que no se rebasen los límites permisibles establecidos, no se considerará un daño ambiental. </a:t>
            </a:r>
          </a:p>
        </p:txBody>
      </p:sp>
      <p:sp>
        <p:nvSpPr>
          <p:cNvPr id="4" name="Marcador de número de diapositiva 3">
            <a:extLst>
              <a:ext uri="{FF2B5EF4-FFF2-40B4-BE49-F238E27FC236}">
                <a16:creationId xmlns:a16="http://schemas.microsoft.com/office/drawing/2014/main" id="{EF39B4E5-0A93-4796-8775-682A2F82ADA6}"/>
              </a:ext>
            </a:extLst>
          </p:cNvPr>
          <p:cNvSpPr>
            <a:spLocks noGrp="1"/>
          </p:cNvSpPr>
          <p:nvPr>
            <p:ph type="sldNum" sz="quarter" idx="12"/>
          </p:nvPr>
        </p:nvSpPr>
        <p:spPr/>
        <p:txBody>
          <a:bodyPr/>
          <a:lstStyle/>
          <a:p>
            <a:fld id="{D620071E-3705-4C56-B8C2-5804AA11160A}" type="slidenum">
              <a:rPr lang="es-MX" smtClean="0"/>
              <a:t>15</a:t>
            </a:fld>
            <a:endParaRPr lang="es-MX"/>
          </a:p>
        </p:txBody>
      </p:sp>
    </p:spTree>
    <p:extLst>
      <p:ext uri="{BB962C8B-B14F-4D97-AF65-F5344CB8AC3E}">
        <p14:creationId xmlns:p14="http://schemas.microsoft.com/office/powerpoint/2010/main" val="59661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1266815" cy="276999"/>
          </a:xfrm>
          <a:prstGeom prst="rect">
            <a:avLst/>
          </a:prstGeom>
          <a:noFill/>
        </p:spPr>
        <p:txBody>
          <a:bodyPr wrap="square" rtlCol="0">
            <a:spAutoFit/>
          </a:bodyPr>
          <a:lstStyle/>
          <a:p>
            <a:r>
              <a:rPr lang="es-MX" sz="1200" b="1" u="sng" dirty="0"/>
              <a:t>Resultados</a:t>
            </a:r>
          </a:p>
        </p:txBody>
      </p:sp>
      <p:sp>
        <p:nvSpPr>
          <p:cNvPr id="2" name="CuadroTexto 1">
            <a:extLst>
              <a:ext uri="{FF2B5EF4-FFF2-40B4-BE49-F238E27FC236}">
                <a16:creationId xmlns:a16="http://schemas.microsoft.com/office/drawing/2014/main" id="{B5F4F324-01E8-4678-B076-43E2DD8A61FD}"/>
              </a:ext>
            </a:extLst>
          </p:cNvPr>
          <p:cNvSpPr txBox="1"/>
          <p:nvPr/>
        </p:nvSpPr>
        <p:spPr>
          <a:xfrm>
            <a:off x="2713961" y="213492"/>
            <a:ext cx="7019260" cy="338554"/>
          </a:xfrm>
          <a:prstGeom prst="rect">
            <a:avLst/>
          </a:prstGeom>
          <a:noFill/>
        </p:spPr>
        <p:txBody>
          <a:bodyPr wrap="square" rtlCol="0">
            <a:spAutoFit/>
          </a:bodyPr>
          <a:lstStyle/>
          <a:p>
            <a:r>
              <a:rPr lang="es-MX" sz="1600" b="1" dirty="0"/>
              <a:t>Regulación Ambiental para la Energía Solar Fotovoltaica  y Geotérmica en México </a:t>
            </a:r>
            <a:r>
              <a:rPr lang="es-MX" sz="1600" dirty="0"/>
              <a:t> </a:t>
            </a:r>
          </a:p>
        </p:txBody>
      </p:sp>
      <p:graphicFrame>
        <p:nvGraphicFramePr>
          <p:cNvPr id="3" name="Tabla 2">
            <a:extLst>
              <a:ext uri="{FF2B5EF4-FFF2-40B4-BE49-F238E27FC236}">
                <a16:creationId xmlns:a16="http://schemas.microsoft.com/office/drawing/2014/main" id="{1BE65A66-6898-4E84-AB9B-9DF8E61EA3C7}"/>
              </a:ext>
            </a:extLst>
          </p:cNvPr>
          <p:cNvGraphicFramePr>
            <a:graphicFrameLocks noGrp="1"/>
          </p:cNvGraphicFramePr>
          <p:nvPr>
            <p:extLst>
              <p:ext uri="{D42A27DB-BD31-4B8C-83A1-F6EECF244321}">
                <p14:modId xmlns:p14="http://schemas.microsoft.com/office/powerpoint/2010/main" val="3955101045"/>
              </p:ext>
            </p:extLst>
          </p:nvPr>
        </p:nvGraphicFramePr>
        <p:xfrm>
          <a:off x="263809" y="690544"/>
          <a:ext cx="11687185" cy="5401913"/>
        </p:xfrm>
        <a:graphic>
          <a:graphicData uri="http://schemas.openxmlformats.org/drawingml/2006/table">
            <a:tbl>
              <a:tblPr firstRow="1" firstCol="1" bandRow="1">
                <a:tableStyleId>{5C22544A-7EE6-4342-B048-85BDC9FD1C3A}</a:tableStyleId>
              </a:tblPr>
              <a:tblGrid>
                <a:gridCol w="6840434">
                  <a:extLst>
                    <a:ext uri="{9D8B030D-6E8A-4147-A177-3AD203B41FA5}">
                      <a16:colId xmlns:a16="http://schemas.microsoft.com/office/drawing/2014/main" val="1921453714"/>
                    </a:ext>
                  </a:extLst>
                </a:gridCol>
                <a:gridCol w="720907">
                  <a:extLst>
                    <a:ext uri="{9D8B030D-6E8A-4147-A177-3AD203B41FA5}">
                      <a16:colId xmlns:a16="http://schemas.microsoft.com/office/drawing/2014/main" val="376931946"/>
                    </a:ext>
                  </a:extLst>
                </a:gridCol>
                <a:gridCol w="882305">
                  <a:extLst>
                    <a:ext uri="{9D8B030D-6E8A-4147-A177-3AD203B41FA5}">
                      <a16:colId xmlns:a16="http://schemas.microsoft.com/office/drawing/2014/main" val="376311300"/>
                    </a:ext>
                  </a:extLst>
                </a:gridCol>
                <a:gridCol w="925344">
                  <a:extLst>
                    <a:ext uri="{9D8B030D-6E8A-4147-A177-3AD203B41FA5}">
                      <a16:colId xmlns:a16="http://schemas.microsoft.com/office/drawing/2014/main" val="3017552987"/>
                    </a:ext>
                  </a:extLst>
                </a:gridCol>
                <a:gridCol w="1119021">
                  <a:extLst>
                    <a:ext uri="{9D8B030D-6E8A-4147-A177-3AD203B41FA5}">
                      <a16:colId xmlns:a16="http://schemas.microsoft.com/office/drawing/2014/main" val="1155939888"/>
                    </a:ext>
                  </a:extLst>
                </a:gridCol>
                <a:gridCol w="1199174">
                  <a:extLst>
                    <a:ext uri="{9D8B030D-6E8A-4147-A177-3AD203B41FA5}">
                      <a16:colId xmlns:a16="http://schemas.microsoft.com/office/drawing/2014/main" val="1331072989"/>
                    </a:ext>
                  </a:extLst>
                </a:gridCol>
              </a:tblGrid>
              <a:tr h="525879">
                <a:tc>
                  <a:txBody>
                    <a:bodyPr/>
                    <a:lstStyle/>
                    <a:p>
                      <a:pPr algn="ctr">
                        <a:lnSpc>
                          <a:spcPct val="130000"/>
                        </a:lnSpc>
                        <a:spcAft>
                          <a:spcPts val="800"/>
                        </a:spcAft>
                      </a:pPr>
                      <a:r>
                        <a:rPr lang="es-MX" sz="1000" dirty="0">
                          <a:effectLst/>
                        </a:rPr>
                        <a:t> </a:t>
                      </a:r>
                    </a:p>
                    <a:p>
                      <a:pPr algn="ctr">
                        <a:lnSpc>
                          <a:spcPct val="130000"/>
                        </a:lnSpc>
                        <a:spcAft>
                          <a:spcPts val="800"/>
                        </a:spcAft>
                      </a:pPr>
                      <a:r>
                        <a:rPr lang="es-MX" sz="1000" dirty="0">
                          <a:effectLst/>
                        </a:rPr>
                        <a:t> </a:t>
                      </a:r>
                      <a:endParaRPr lang="es-MX" sz="1000"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dirty="0">
                          <a:solidFill>
                            <a:schemeClr val="tx1"/>
                          </a:solidFill>
                          <a:effectLst/>
                        </a:rPr>
                        <a:t>Agua</a:t>
                      </a:r>
                      <a:endParaRPr lang="es-MX" sz="14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dirty="0">
                          <a:solidFill>
                            <a:schemeClr val="tx1"/>
                          </a:solidFill>
                          <a:effectLst/>
                        </a:rPr>
                        <a:t>Suelo</a:t>
                      </a:r>
                      <a:endParaRPr lang="es-MX" sz="14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dirty="0">
                          <a:solidFill>
                            <a:schemeClr val="tx1"/>
                          </a:solidFill>
                          <a:effectLst/>
                        </a:rPr>
                        <a:t>Aire</a:t>
                      </a:r>
                      <a:endParaRPr lang="es-MX" sz="14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dirty="0">
                          <a:solidFill>
                            <a:schemeClr val="tx1"/>
                          </a:solidFill>
                          <a:effectLst/>
                        </a:rPr>
                        <a:t>Residuos</a:t>
                      </a:r>
                      <a:endParaRPr lang="es-MX" sz="14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dirty="0">
                          <a:solidFill>
                            <a:schemeClr val="tx1"/>
                          </a:solidFill>
                          <a:effectLst/>
                        </a:rPr>
                        <a:t>Biodiversidad</a:t>
                      </a:r>
                      <a:endParaRPr lang="es-MX" sz="14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522000890"/>
                  </a:ext>
                </a:extLst>
              </a:tr>
              <a:tr h="456506">
                <a:tc>
                  <a:txBody>
                    <a:bodyPr/>
                    <a:lstStyle/>
                    <a:p>
                      <a:pPr>
                        <a:lnSpc>
                          <a:spcPct val="130000"/>
                        </a:lnSpc>
                        <a:spcAft>
                          <a:spcPts val="800"/>
                        </a:spcAft>
                      </a:pPr>
                      <a:r>
                        <a:rPr lang="es-MX" sz="1100" dirty="0">
                          <a:solidFill>
                            <a:schemeClr val="tx1"/>
                          </a:solidFill>
                          <a:effectLst/>
                        </a:rPr>
                        <a:t>Ley General del Equilibrio Ecológico y la Protección al Medio Ambiente y Reglamento de la de la LGEEPA en materia de evaluación del impacto ambiental.</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664458544"/>
                  </a:ext>
                </a:extLst>
              </a:tr>
              <a:tr h="278256">
                <a:tc>
                  <a:txBody>
                    <a:bodyPr/>
                    <a:lstStyle/>
                    <a:p>
                      <a:pPr>
                        <a:lnSpc>
                          <a:spcPct val="130000"/>
                        </a:lnSpc>
                        <a:spcAft>
                          <a:spcPts val="800"/>
                        </a:spcAft>
                      </a:pPr>
                      <a:r>
                        <a:rPr lang="es-MX" sz="1100" dirty="0">
                          <a:solidFill>
                            <a:schemeClr val="tx1"/>
                          </a:solidFill>
                          <a:effectLst/>
                        </a:rPr>
                        <a:t>Ley General de Cambio Climático.</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190975700"/>
                  </a:ext>
                </a:extLst>
              </a:tr>
              <a:tr h="278256">
                <a:tc>
                  <a:txBody>
                    <a:bodyPr/>
                    <a:lstStyle/>
                    <a:p>
                      <a:pPr>
                        <a:lnSpc>
                          <a:spcPct val="130000"/>
                        </a:lnSpc>
                        <a:spcAft>
                          <a:spcPts val="800"/>
                        </a:spcAft>
                      </a:pPr>
                      <a:r>
                        <a:rPr lang="es-MX" sz="1100" dirty="0">
                          <a:solidFill>
                            <a:schemeClr val="tx1"/>
                          </a:solidFill>
                          <a:effectLst/>
                        </a:rPr>
                        <a:t>Ley General de Desarrollo Forestal Sustentable. </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86763356"/>
                  </a:ext>
                </a:extLst>
              </a:tr>
              <a:tr h="278256">
                <a:tc>
                  <a:txBody>
                    <a:bodyPr/>
                    <a:lstStyle/>
                    <a:p>
                      <a:pPr>
                        <a:lnSpc>
                          <a:spcPct val="130000"/>
                        </a:lnSpc>
                        <a:spcAft>
                          <a:spcPts val="800"/>
                        </a:spcAft>
                      </a:pPr>
                      <a:r>
                        <a:rPr lang="es-MX" sz="1100" dirty="0">
                          <a:solidFill>
                            <a:schemeClr val="tx1"/>
                          </a:solidFill>
                          <a:effectLst/>
                        </a:rPr>
                        <a:t>Ley General para la Prevención y Gestión Integral de los Residuos.</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1093064956"/>
                  </a:ext>
                </a:extLst>
              </a:tr>
              <a:tr h="278256">
                <a:tc>
                  <a:txBody>
                    <a:bodyPr/>
                    <a:lstStyle/>
                    <a:p>
                      <a:pPr algn="just">
                        <a:lnSpc>
                          <a:spcPct val="130000"/>
                        </a:lnSpc>
                        <a:spcAft>
                          <a:spcPts val="800"/>
                        </a:spcAft>
                      </a:pPr>
                      <a:r>
                        <a:rPr lang="es-MX" sz="1100" dirty="0">
                          <a:solidFill>
                            <a:schemeClr val="tx1"/>
                          </a:solidFill>
                          <a:effectLst/>
                        </a:rPr>
                        <a:t>NOM-021-SEMARNAT-2000:  Especificaciones de fertilidad, salinidad y clasificación de suelos.</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1386458711"/>
                  </a:ext>
                </a:extLst>
              </a:tr>
              <a:tr h="586873">
                <a:tc>
                  <a:txBody>
                    <a:bodyPr/>
                    <a:lstStyle/>
                    <a:p>
                      <a:pPr algn="just">
                        <a:lnSpc>
                          <a:spcPct val="130000"/>
                        </a:lnSpc>
                        <a:spcAft>
                          <a:spcPts val="800"/>
                        </a:spcAft>
                      </a:pPr>
                      <a:r>
                        <a:rPr lang="es-MX" sz="1100" dirty="0">
                          <a:solidFill>
                            <a:schemeClr val="tx1"/>
                          </a:solidFill>
                          <a:effectLst/>
                        </a:rPr>
                        <a:t>NOM-041-SEMARNAT-2015: Límites máximos permisibles de emisión de gases contaminantes provenientes del escape de los vehículos automotores en circulación que usan gasolina como combustible.</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3232440105"/>
                  </a:ext>
                </a:extLst>
              </a:tr>
              <a:tr h="456506">
                <a:tc>
                  <a:txBody>
                    <a:bodyPr/>
                    <a:lstStyle/>
                    <a:p>
                      <a:pPr algn="just">
                        <a:lnSpc>
                          <a:spcPct val="130000"/>
                        </a:lnSpc>
                        <a:spcAft>
                          <a:spcPts val="800"/>
                        </a:spcAft>
                      </a:pPr>
                      <a:r>
                        <a:rPr lang="es-MX" sz="1100" dirty="0">
                          <a:solidFill>
                            <a:schemeClr val="tx1"/>
                          </a:solidFill>
                          <a:effectLst/>
                        </a:rPr>
                        <a:t>NOM-052-SEMARNAT-2005: Establece las características, el procedimiento de identificación, clasificación y los listados de los residuos peligrosos.</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596884265"/>
                  </a:ext>
                </a:extLst>
              </a:tr>
              <a:tr h="475779">
                <a:tc>
                  <a:txBody>
                    <a:bodyPr/>
                    <a:lstStyle/>
                    <a:p>
                      <a:pPr algn="just">
                        <a:lnSpc>
                          <a:spcPct val="130000"/>
                        </a:lnSpc>
                        <a:spcAft>
                          <a:spcPts val="800"/>
                        </a:spcAft>
                      </a:pPr>
                      <a:r>
                        <a:rPr lang="es-MX" sz="1100" dirty="0">
                          <a:solidFill>
                            <a:schemeClr val="tx1"/>
                          </a:solidFill>
                          <a:effectLst/>
                        </a:rPr>
                        <a:t>NOM-054-SEMARNAT-1993. Que establece el procedimiento para determinar la incompatibilidad entre dos o más residuos considerados como peligrosos por la Norma Oficial Mexicana NOM-052-ECOL-1993.</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1667235450"/>
                  </a:ext>
                </a:extLst>
              </a:tr>
              <a:tr h="456506">
                <a:tc>
                  <a:txBody>
                    <a:bodyPr/>
                    <a:lstStyle/>
                    <a:p>
                      <a:pPr algn="just">
                        <a:lnSpc>
                          <a:spcPct val="130000"/>
                        </a:lnSpc>
                        <a:spcAft>
                          <a:spcPts val="800"/>
                        </a:spcAft>
                      </a:pPr>
                      <a:r>
                        <a:rPr lang="es-MX" sz="1100" dirty="0">
                          <a:solidFill>
                            <a:schemeClr val="tx1"/>
                          </a:solidFill>
                          <a:effectLst/>
                        </a:rPr>
                        <a:t>NOM-059-SEMARNAT-2010. Protección ambiental-Especies nativas de México de flora y fauna silvestres-Categorías de riesgo y especificaciones para su inclusión, exclusión o cambio-Lista de especies en riesgo</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700036804"/>
                  </a:ext>
                </a:extLst>
              </a:tr>
              <a:tr h="456506">
                <a:tc>
                  <a:txBody>
                    <a:bodyPr/>
                    <a:lstStyle/>
                    <a:p>
                      <a:pPr>
                        <a:lnSpc>
                          <a:spcPct val="130000"/>
                        </a:lnSpc>
                        <a:spcAft>
                          <a:spcPts val="800"/>
                        </a:spcAft>
                      </a:pPr>
                      <a:r>
                        <a:rPr lang="es-MX" sz="1100" dirty="0">
                          <a:solidFill>
                            <a:schemeClr val="tx1"/>
                          </a:solidFill>
                          <a:effectLst/>
                        </a:rPr>
                        <a:t>NOM-081-SEMARNAT-1994: Establece los límites máximos permisibles de emisión de ruido de las fuentes fijas y su método de medición.</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843117716"/>
                  </a:ext>
                </a:extLst>
              </a:tr>
              <a:tr h="874334">
                <a:tc>
                  <a:txBody>
                    <a:bodyPr/>
                    <a:lstStyle/>
                    <a:p>
                      <a:pPr algn="just">
                        <a:lnSpc>
                          <a:spcPct val="130000"/>
                        </a:lnSpc>
                        <a:spcAft>
                          <a:spcPts val="800"/>
                        </a:spcAft>
                      </a:pPr>
                      <a:r>
                        <a:rPr lang="es-MX" sz="1100" dirty="0">
                          <a:solidFill>
                            <a:schemeClr val="tx1"/>
                          </a:solidFill>
                          <a:effectLst/>
                        </a:rPr>
                        <a:t>NOM-161-SEMARNAT-2011. Que establece los criterios para clasificar a los Residuos de Manejo Especial y determinar cuáles están sujetos a Plan de Manejo; el listado de los mismos, el procedimiento para la inclusión o exclusión a dicho listado; así como los elementos y procedimientos para la formulación de los planes de manejo.</a:t>
                      </a:r>
                      <a:endParaRPr lang="es-MX" sz="1100" dirty="0">
                        <a:solidFill>
                          <a:schemeClr val="tx1"/>
                        </a:solidFill>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a:effectLst/>
                        </a:rPr>
                        <a:t> </a:t>
                      </a:r>
                      <a:endParaRPr lang="es-MX" sz="1400" b="1">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a:t>
                      </a:r>
                      <a:endParaRPr lang="es-MX" sz="1400" b="1" dirty="0">
                        <a:effectLst/>
                        <a:latin typeface="Calibri" panose="020F0502020204030204" pitchFamily="34" charset="0"/>
                        <a:ea typeface="Calibri" panose="020F0502020204030204" pitchFamily="34" charset="0"/>
                      </a:endParaRPr>
                    </a:p>
                  </a:txBody>
                  <a:tcPr marL="12253" marR="12253" marT="0" marB="0" anchor="ctr"/>
                </a:tc>
                <a:tc>
                  <a:txBody>
                    <a:bodyPr/>
                    <a:lstStyle/>
                    <a:p>
                      <a:pPr algn="ctr">
                        <a:lnSpc>
                          <a:spcPct val="130000"/>
                        </a:lnSpc>
                        <a:spcAft>
                          <a:spcPts val="800"/>
                        </a:spcAft>
                      </a:pPr>
                      <a:r>
                        <a:rPr lang="es-MX" sz="1400" b="1" dirty="0">
                          <a:effectLst/>
                        </a:rPr>
                        <a:t> </a:t>
                      </a:r>
                      <a:endParaRPr lang="es-MX" sz="1400" b="1" dirty="0">
                        <a:effectLst/>
                        <a:latin typeface="Calibri" panose="020F0502020204030204" pitchFamily="34" charset="0"/>
                        <a:ea typeface="Calibri" panose="020F0502020204030204" pitchFamily="34" charset="0"/>
                      </a:endParaRPr>
                    </a:p>
                  </a:txBody>
                  <a:tcPr marL="12253" marR="12253" marT="0" marB="0" anchor="ctr"/>
                </a:tc>
                <a:extLst>
                  <a:ext uri="{0D108BD9-81ED-4DB2-BD59-A6C34878D82A}">
                    <a16:rowId xmlns:a16="http://schemas.microsoft.com/office/drawing/2014/main" val="3978970"/>
                  </a:ext>
                </a:extLst>
              </a:tr>
            </a:tbl>
          </a:graphicData>
        </a:graphic>
      </p:graphicFrame>
      <p:sp>
        <p:nvSpPr>
          <p:cNvPr id="4" name="Marcador de número de diapositiva 3">
            <a:extLst>
              <a:ext uri="{FF2B5EF4-FFF2-40B4-BE49-F238E27FC236}">
                <a16:creationId xmlns:a16="http://schemas.microsoft.com/office/drawing/2014/main" id="{A3AE0F1F-0941-4428-B241-FEAABFD84DCE}"/>
              </a:ext>
            </a:extLst>
          </p:cNvPr>
          <p:cNvSpPr>
            <a:spLocks noGrp="1"/>
          </p:cNvSpPr>
          <p:nvPr>
            <p:ph type="sldNum" sz="quarter" idx="12"/>
          </p:nvPr>
        </p:nvSpPr>
        <p:spPr/>
        <p:txBody>
          <a:bodyPr/>
          <a:lstStyle/>
          <a:p>
            <a:fld id="{D620071E-3705-4C56-B8C2-5804AA11160A}" type="slidenum">
              <a:rPr lang="es-MX" smtClean="0"/>
              <a:t>16</a:t>
            </a:fld>
            <a:endParaRPr lang="es-MX"/>
          </a:p>
        </p:txBody>
      </p:sp>
    </p:spTree>
    <p:extLst>
      <p:ext uri="{BB962C8B-B14F-4D97-AF65-F5344CB8AC3E}">
        <p14:creationId xmlns:p14="http://schemas.microsoft.com/office/powerpoint/2010/main" val="15623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61164" cy="62006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1266815" cy="276999"/>
          </a:xfrm>
          <a:prstGeom prst="rect">
            <a:avLst/>
          </a:prstGeom>
          <a:noFill/>
        </p:spPr>
        <p:txBody>
          <a:bodyPr wrap="square" rtlCol="0">
            <a:spAutoFit/>
          </a:bodyPr>
          <a:lstStyle/>
          <a:p>
            <a:r>
              <a:rPr lang="es-MX" sz="1200" b="1" u="sng" dirty="0"/>
              <a:t>Resultados</a:t>
            </a:r>
          </a:p>
        </p:txBody>
      </p:sp>
      <p:sp>
        <p:nvSpPr>
          <p:cNvPr id="2" name="CuadroTexto 1">
            <a:extLst>
              <a:ext uri="{FF2B5EF4-FFF2-40B4-BE49-F238E27FC236}">
                <a16:creationId xmlns:a16="http://schemas.microsoft.com/office/drawing/2014/main" id="{B5F4F324-01E8-4678-B076-43E2DD8A61FD}"/>
              </a:ext>
            </a:extLst>
          </p:cNvPr>
          <p:cNvSpPr txBox="1"/>
          <p:nvPr/>
        </p:nvSpPr>
        <p:spPr>
          <a:xfrm>
            <a:off x="3399096" y="140074"/>
            <a:ext cx="7010177" cy="338554"/>
          </a:xfrm>
          <a:prstGeom prst="rect">
            <a:avLst/>
          </a:prstGeom>
          <a:noFill/>
        </p:spPr>
        <p:txBody>
          <a:bodyPr wrap="square" rtlCol="0">
            <a:spAutoFit/>
          </a:bodyPr>
          <a:lstStyle/>
          <a:p>
            <a:r>
              <a:rPr lang="es-MX" sz="1600" b="1" dirty="0"/>
              <a:t>Regulación Ambiental adicional para la Energía Geotérmica en México </a:t>
            </a:r>
            <a:r>
              <a:rPr lang="es-MX" sz="1600" dirty="0"/>
              <a:t> </a:t>
            </a:r>
          </a:p>
        </p:txBody>
      </p:sp>
      <p:graphicFrame>
        <p:nvGraphicFramePr>
          <p:cNvPr id="4" name="Tabla 3">
            <a:extLst>
              <a:ext uri="{FF2B5EF4-FFF2-40B4-BE49-F238E27FC236}">
                <a16:creationId xmlns:a16="http://schemas.microsoft.com/office/drawing/2014/main" id="{58182CAA-48BB-49E5-B9E9-A2A288D3A13B}"/>
              </a:ext>
            </a:extLst>
          </p:cNvPr>
          <p:cNvGraphicFramePr>
            <a:graphicFrameLocks noGrp="1"/>
          </p:cNvGraphicFramePr>
          <p:nvPr>
            <p:extLst>
              <p:ext uri="{D42A27DB-BD31-4B8C-83A1-F6EECF244321}">
                <p14:modId xmlns:p14="http://schemas.microsoft.com/office/powerpoint/2010/main" val="571676483"/>
              </p:ext>
            </p:extLst>
          </p:nvPr>
        </p:nvGraphicFramePr>
        <p:xfrm>
          <a:off x="252412" y="543709"/>
          <a:ext cx="11687175" cy="1727710"/>
        </p:xfrm>
        <a:graphic>
          <a:graphicData uri="http://schemas.openxmlformats.org/drawingml/2006/table">
            <a:tbl>
              <a:tblPr firstRow="1" firstCol="1" bandRow="1">
                <a:tableStyleId>{5C22544A-7EE6-4342-B048-85BDC9FD1C3A}</a:tableStyleId>
              </a:tblPr>
              <a:tblGrid>
                <a:gridCol w="7860230">
                  <a:extLst>
                    <a:ext uri="{9D8B030D-6E8A-4147-A177-3AD203B41FA5}">
                      <a16:colId xmlns:a16="http://schemas.microsoft.com/office/drawing/2014/main" val="4135911101"/>
                    </a:ext>
                  </a:extLst>
                </a:gridCol>
                <a:gridCol w="744279">
                  <a:extLst>
                    <a:ext uri="{9D8B030D-6E8A-4147-A177-3AD203B41FA5}">
                      <a16:colId xmlns:a16="http://schemas.microsoft.com/office/drawing/2014/main" val="3469728029"/>
                    </a:ext>
                  </a:extLst>
                </a:gridCol>
                <a:gridCol w="627321">
                  <a:extLst>
                    <a:ext uri="{9D8B030D-6E8A-4147-A177-3AD203B41FA5}">
                      <a16:colId xmlns:a16="http://schemas.microsoft.com/office/drawing/2014/main" val="406953855"/>
                    </a:ext>
                  </a:extLst>
                </a:gridCol>
                <a:gridCol w="489098">
                  <a:extLst>
                    <a:ext uri="{9D8B030D-6E8A-4147-A177-3AD203B41FA5}">
                      <a16:colId xmlns:a16="http://schemas.microsoft.com/office/drawing/2014/main" val="41550950"/>
                    </a:ext>
                  </a:extLst>
                </a:gridCol>
                <a:gridCol w="765544">
                  <a:extLst>
                    <a:ext uri="{9D8B030D-6E8A-4147-A177-3AD203B41FA5}">
                      <a16:colId xmlns:a16="http://schemas.microsoft.com/office/drawing/2014/main" val="2762151037"/>
                    </a:ext>
                  </a:extLst>
                </a:gridCol>
                <a:gridCol w="1200703">
                  <a:extLst>
                    <a:ext uri="{9D8B030D-6E8A-4147-A177-3AD203B41FA5}">
                      <a16:colId xmlns:a16="http://schemas.microsoft.com/office/drawing/2014/main" val="3416685382"/>
                    </a:ext>
                  </a:extLst>
                </a:gridCol>
              </a:tblGrid>
              <a:tr h="128068">
                <a:tc>
                  <a:txBody>
                    <a:bodyPr/>
                    <a:lstStyle/>
                    <a:p>
                      <a:pPr>
                        <a:lnSpc>
                          <a:spcPct val="130000"/>
                        </a:lnSpc>
                      </a:pPr>
                      <a:endParaRPr lang="es-MX" sz="1100" dirty="0">
                        <a:solidFill>
                          <a:schemeClr val="tx1"/>
                        </a:solidFill>
                        <a:effectLst/>
                        <a:latin typeface="Calibri" panose="020F0502020204030204" pitchFamily="34" charset="0"/>
                      </a:endParaRPr>
                    </a:p>
                  </a:txBody>
                  <a:tcPr marL="11348" marR="11348" marT="0" marB="0" anchor="ctr"/>
                </a:tc>
                <a:tc>
                  <a:txBody>
                    <a:bodyPr/>
                    <a:lstStyle/>
                    <a:p>
                      <a:pPr algn="ctr">
                        <a:lnSpc>
                          <a:spcPct val="130000"/>
                        </a:lnSpc>
                        <a:spcAft>
                          <a:spcPts val="800"/>
                        </a:spcAft>
                      </a:pPr>
                      <a:r>
                        <a:rPr lang="es-MX" sz="1400" dirty="0">
                          <a:solidFill>
                            <a:schemeClr val="tx1"/>
                          </a:solidFill>
                          <a:effectLst/>
                        </a:rPr>
                        <a:t>Agua</a:t>
                      </a:r>
                      <a:endParaRPr lang="es-MX" sz="14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400" dirty="0">
                          <a:solidFill>
                            <a:schemeClr val="tx1"/>
                          </a:solidFill>
                          <a:effectLst/>
                        </a:rPr>
                        <a:t>Suelo</a:t>
                      </a:r>
                      <a:endParaRPr lang="es-MX" sz="14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400" dirty="0">
                          <a:solidFill>
                            <a:schemeClr val="tx1"/>
                          </a:solidFill>
                          <a:effectLst/>
                        </a:rPr>
                        <a:t>Aire</a:t>
                      </a:r>
                      <a:endParaRPr lang="es-MX" sz="14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400" dirty="0">
                          <a:solidFill>
                            <a:schemeClr val="tx1"/>
                          </a:solidFill>
                          <a:effectLst/>
                        </a:rPr>
                        <a:t>Residuos</a:t>
                      </a:r>
                      <a:endParaRPr lang="es-MX" sz="14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400" dirty="0">
                          <a:solidFill>
                            <a:schemeClr val="tx1"/>
                          </a:solidFill>
                          <a:effectLst/>
                        </a:rPr>
                        <a:t>Biodiversidad</a:t>
                      </a:r>
                      <a:endParaRPr lang="es-MX" sz="14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extLst>
                  <a:ext uri="{0D108BD9-81ED-4DB2-BD59-A6C34878D82A}">
                    <a16:rowId xmlns:a16="http://schemas.microsoft.com/office/drawing/2014/main" val="4229426261"/>
                  </a:ext>
                </a:extLst>
              </a:tr>
              <a:tr h="307680">
                <a:tc>
                  <a:txBody>
                    <a:bodyPr/>
                    <a:lstStyle/>
                    <a:p>
                      <a:pPr>
                        <a:lnSpc>
                          <a:spcPct val="130000"/>
                        </a:lnSpc>
                        <a:spcAft>
                          <a:spcPts val="800"/>
                        </a:spcAft>
                      </a:pPr>
                      <a:r>
                        <a:rPr lang="es-MX" sz="1100" dirty="0">
                          <a:solidFill>
                            <a:schemeClr val="tx1"/>
                          </a:solidFill>
                          <a:effectLst/>
                        </a:rPr>
                        <a:t>NOM-001-SEMARNAT-1996 y </a:t>
                      </a:r>
                      <a:r>
                        <a:rPr lang="es-MX" sz="1100" b="1" kern="1200" dirty="0">
                          <a:solidFill>
                            <a:schemeClr val="tx1"/>
                          </a:solidFill>
                          <a:effectLst/>
                          <a:latin typeface="+mn-lt"/>
                          <a:ea typeface="+mn-ea"/>
                          <a:cs typeface="+mn-cs"/>
                        </a:rPr>
                        <a:t>NOM-002-SEMARNAT-1996:</a:t>
                      </a:r>
                      <a:r>
                        <a:rPr lang="es-MX" sz="1100" dirty="0">
                          <a:solidFill>
                            <a:schemeClr val="tx1"/>
                          </a:solidFill>
                          <a:effectLst/>
                        </a:rPr>
                        <a:t> Límites máximos permisibles de contaminantes en las descargas de aguas residuales en aguas y bienes nacionales así como </a:t>
                      </a:r>
                      <a:r>
                        <a:rPr lang="es-MX" sz="1100" b="1" kern="1200" dirty="0">
                          <a:solidFill>
                            <a:schemeClr val="tx1"/>
                          </a:solidFill>
                          <a:effectLst/>
                          <a:latin typeface="+mn-lt"/>
                          <a:ea typeface="+mn-ea"/>
                          <a:cs typeface="+mn-cs"/>
                        </a:rPr>
                        <a:t>sistemas de alcantarillado urbano o municipal. </a:t>
                      </a:r>
                    </a:p>
                  </a:txBody>
                  <a:tcPr marL="11348" marR="11348" marT="0" marB="0" anchor="ctr"/>
                </a:tc>
                <a:tc>
                  <a:txBody>
                    <a:bodyPr/>
                    <a:lstStyle/>
                    <a:p>
                      <a:pPr marL="0" marR="0" lvl="0" indent="0" algn="ctr" defTabSz="914400" rtl="0" eaLnBrk="1" fontAlgn="auto" latinLnBrk="0" hangingPunct="1">
                        <a:lnSpc>
                          <a:spcPct val="130000"/>
                        </a:lnSpc>
                        <a:spcBef>
                          <a:spcPts val="0"/>
                        </a:spcBef>
                        <a:spcAft>
                          <a:spcPts val="800"/>
                        </a:spcAft>
                        <a:buClrTx/>
                        <a:buSzTx/>
                        <a:buFontTx/>
                        <a:buNone/>
                        <a:tabLst/>
                        <a:defRPr/>
                      </a:pPr>
                      <a:r>
                        <a:rPr lang="es-MX" sz="1100" dirty="0">
                          <a:effectLst/>
                        </a:rPr>
                        <a:t> *</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 </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 </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 </a:t>
                      </a:r>
                      <a:endParaRPr lang="es-MX" sz="1100" dirty="0">
                        <a:effectLst/>
                        <a:latin typeface="Calibri" panose="020F0502020204030204" pitchFamily="34" charset="0"/>
                        <a:ea typeface="Calibri" panose="020F0502020204030204" pitchFamily="34" charset="0"/>
                      </a:endParaRPr>
                    </a:p>
                  </a:txBody>
                  <a:tcPr marL="11348" marR="11348" marT="0" marB="0" anchor="ctr"/>
                </a:tc>
                <a:extLst>
                  <a:ext uri="{0D108BD9-81ED-4DB2-BD59-A6C34878D82A}">
                    <a16:rowId xmlns:a16="http://schemas.microsoft.com/office/drawing/2014/main" val="472694642"/>
                  </a:ext>
                </a:extLst>
              </a:tr>
              <a:tr h="386285">
                <a:tc>
                  <a:txBody>
                    <a:bodyPr/>
                    <a:lstStyle/>
                    <a:p>
                      <a:pPr>
                        <a:lnSpc>
                          <a:spcPct val="130000"/>
                        </a:lnSpc>
                        <a:spcAft>
                          <a:spcPts val="800"/>
                        </a:spcAft>
                      </a:pPr>
                      <a:r>
                        <a:rPr lang="es-MX" sz="1100" dirty="0">
                          <a:solidFill>
                            <a:schemeClr val="tx1"/>
                          </a:solidFill>
                          <a:effectLst/>
                        </a:rPr>
                        <a:t>NOM-004-CONAGUA-1996: Requisitos para la protección de acuíferos durante el mantenimiento y rehabilitación de pozos de extracción de agua y para el cierre de pozos en general.</a:t>
                      </a:r>
                      <a:endParaRPr lang="es-MX" sz="11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 </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 </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a:t>
                      </a:r>
                      <a:endParaRPr lang="es-MX" sz="110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a:effectLst/>
                        </a:rPr>
                        <a:t> </a:t>
                      </a:r>
                      <a:endParaRPr lang="es-MX" sz="1100">
                        <a:effectLst/>
                        <a:latin typeface="Calibri" panose="020F0502020204030204" pitchFamily="34" charset="0"/>
                        <a:ea typeface="Calibri" panose="020F0502020204030204" pitchFamily="34" charset="0"/>
                      </a:endParaRPr>
                    </a:p>
                  </a:txBody>
                  <a:tcPr marL="11348" marR="11348" marT="0" marB="0" anchor="ctr"/>
                </a:tc>
                <a:extLst>
                  <a:ext uri="{0D108BD9-81ED-4DB2-BD59-A6C34878D82A}">
                    <a16:rowId xmlns:a16="http://schemas.microsoft.com/office/drawing/2014/main" val="16043119"/>
                  </a:ext>
                </a:extLst>
              </a:tr>
              <a:tr h="373718">
                <a:tc>
                  <a:txBody>
                    <a:bodyPr/>
                    <a:lstStyle/>
                    <a:p>
                      <a:pPr>
                        <a:lnSpc>
                          <a:spcPct val="130000"/>
                        </a:lnSpc>
                        <a:spcAft>
                          <a:spcPts val="800"/>
                        </a:spcAft>
                      </a:pPr>
                      <a:r>
                        <a:rPr lang="es-MX" sz="1100" dirty="0">
                          <a:solidFill>
                            <a:schemeClr val="tx1"/>
                          </a:solidFill>
                          <a:effectLst/>
                        </a:rPr>
                        <a:t>NOM-150-SEMARNAT-2017: Especificaciones técnicas de protección ambiental que deben observarse en las actividades de construcción y evaluación preliminar de pozos geotérmicos para exploración, ubicados en zonas agrícolas, ganaderas y eriales, fuera de áreas naturales protegidas y terrenos forestales.</a:t>
                      </a:r>
                      <a:endParaRPr lang="es-MX" sz="1100" dirty="0">
                        <a:solidFill>
                          <a:schemeClr val="tx1"/>
                        </a:solidFill>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tc>
                  <a:txBody>
                    <a:bodyPr/>
                    <a:lstStyle/>
                    <a:p>
                      <a:pPr algn="ctr">
                        <a:lnSpc>
                          <a:spcPct val="130000"/>
                        </a:lnSpc>
                        <a:spcAft>
                          <a:spcPts val="800"/>
                        </a:spcAft>
                      </a:pPr>
                      <a:r>
                        <a:rPr lang="es-MX" sz="1100" dirty="0">
                          <a:effectLst/>
                        </a:rPr>
                        <a:t>*</a:t>
                      </a:r>
                      <a:endParaRPr lang="es-MX" sz="1100" dirty="0">
                        <a:effectLst/>
                        <a:latin typeface="Calibri" panose="020F0502020204030204" pitchFamily="34" charset="0"/>
                        <a:ea typeface="Calibri" panose="020F0502020204030204" pitchFamily="34" charset="0"/>
                      </a:endParaRPr>
                    </a:p>
                  </a:txBody>
                  <a:tcPr marL="11348" marR="11348" marT="0" marB="0" anchor="ctr"/>
                </a:tc>
                <a:extLst>
                  <a:ext uri="{0D108BD9-81ED-4DB2-BD59-A6C34878D82A}">
                    <a16:rowId xmlns:a16="http://schemas.microsoft.com/office/drawing/2014/main" val="866653801"/>
                  </a:ext>
                </a:extLst>
              </a:tr>
            </a:tbl>
          </a:graphicData>
        </a:graphic>
      </p:graphicFrame>
      <p:graphicFrame>
        <p:nvGraphicFramePr>
          <p:cNvPr id="5" name="Tabla 4">
            <a:extLst>
              <a:ext uri="{FF2B5EF4-FFF2-40B4-BE49-F238E27FC236}">
                <a16:creationId xmlns:a16="http://schemas.microsoft.com/office/drawing/2014/main" id="{C4AB1B78-2859-4048-92D8-9D221D3DCC63}"/>
              </a:ext>
            </a:extLst>
          </p:cNvPr>
          <p:cNvGraphicFramePr>
            <a:graphicFrameLocks noGrp="1"/>
          </p:cNvGraphicFramePr>
          <p:nvPr>
            <p:extLst>
              <p:ext uri="{D42A27DB-BD31-4B8C-83A1-F6EECF244321}">
                <p14:modId xmlns:p14="http://schemas.microsoft.com/office/powerpoint/2010/main" val="3046583197"/>
              </p:ext>
            </p:extLst>
          </p:nvPr>
        </p:nvGraphicFramePr>
        <p:xfrm>
          <a:off x="1244009" y="2905877"/>
          <a:ext cx="9781425" cy="3342707"/>
        </p:xfrm>
        <a:graphic>
          <a:graphicData uri="http://schemas.openxmlformats.org/drawingml/2006/table">
            <a:tbl>
              <a:tblPr firstRow="1" firstCol="1" bandRow="1">
                <a:tableStyleId>{5C22544A-7EE6-4342-B048-85BDC9FD1C3A}</a:tableStyleId>
              </a:tblPr>
              <a:tblGrid>
                <a:gridCol w="7183307">
                  <a:extLst>
                    <a:ext uri="{9D8B030D-6E8A-4147-A177-3AD203B41FA5}">
                      <a16:colId xmlns:a16="http://schemas.microsoft.com/office/drawing/2014/main" val="1490611913"/>
                    </a:ext>
                  </a:extLst>
                </a:gridCol>
                <a:gridCol w="975665">
                  <a:extLst>
                    <a:ext uri="{9D8B030D-6E8A-4147-A177-3AD203B41FA5}">
                      <a16:colId xmlns:a16="http://schemas.microsoft.com/office/drawing/2014/main" val="2537878034"/>
                    </a:ext>
                  </a:extLst>
                </a:gridCol>
                <a:gridCol w="1622453">
                  <a:extLst>
                    <a:ext uri="{9D8B030D-6E8A-4147-A177-3AD203B41FA5}">
                      <a16:colId xmlns:a16="http://schemas.microsoft.com/office/drawing/2014/main" val="3402499547"/>
                    </a:ext>
                  </a:extLst>
                </a:gridCol>
              </a:tblGrid>
              <a:tr h="0">
                <a:tc>
                  <a:txBody>
                    <a:bodyPr/>
                    <a:lstStyle/>
                    <a:p>
                      <a:pPr algn="ctr">
                        <a:lnSpc>
                          <a:spcPct val="150000"/>
                        </a:lnSpc>
                      </a:pPr>
                      <a:r>
                        <a:rPr lang="es-MX" sz="1100" b="1" kern="1200" dirty="0">
                          <a:solidFill>
                            <a:schemeClr val="tx1"/>
                          </a:solidFill>
                          <a:effectLst/>
                          <a:latin typeface="+mn-lt"/>
                          <a:ea typeface="+mn-ea"/>
                          <a:cs typeface="+mn-cs"/>
                        </a:rPr>
                        <a:t> </a:t>
                      </a:r>
                    </a:p>
                  </a:txBody>
                  <a:tcPr marL="68580" marR="68580" marT="0" marB="0"/>
                </a:tc>
                <a:tc>
                  <a:txBody>
                    <a:bodyPr/>
                    <a:lstStyle/>
                    <a:p>
                      <a:pPr algn="ctr">
                        <a:lnSpc>
                          <a:spcPct val="150000"/>
                        </a:lnSpc>
                      </a:pPr>
                      <a:r>
                        <a:rPr lang="es-MX" sz="1200" b="1" kern="1200" dirty="0">
                          <a:solidFill>
                            <a:schemeClr val="tx1"/>
                          </a:solidFill>
                          <a:effectLst/>
                          <a:latin typeface="+mn-lt"/>
                          <a:ea typeface="+mn-ea"/>
                          <a:cs typeface="+mn-cs"/>
                        </a:rPr>
                        <a:t>Medio ambiente</a:t>
                      </a:r>
                    </a:p>
                  </a:txBody>
                  <a:tcPr marL="68580" marR="68580" marT="0" marB="0"/>
                </a:tc>
                <a:tc>
                  <a:txBody>
                    <a:bodyPr/>
                    <a:lstStyle/>
                    <a:p>
                      <a:pPr algn="ctr">
                        <a:lnSpc>
                          <a:spcPct val="150000"/>
                        </a:lnSpc>
                      </a:pPr>
                      <a:r>
                        <a:rPr lang="es-MX" sz="1200" b="1" kern="1200" dirty="0">
                          <a:solidFill>
                            <a:schemeClr val="tx1"/>
                          </a:solidFill>
                          <a:effectLst/>
                          <a:latin typeface="+mn-lt"/>
                          <a:ea typeface="+mn-ea"/>
                          <a:cs typeface="+mn-cs"/>
                        </a:rPr>
                        <a:t>Económico y de proyectos</a:t>
                      </a:r>
                    </a:p>
                  </a:txBody>
                  <a:tcPr marL="68580" marR="68580" marT="0" marB="0"/>
                </a:tc>
                <a:extLst>
                  <a:ext uri="{0D108BD9-81ED-4DB2-BD59-A6C34878D82A}">
                    <a16:rowId xmlns:a16="http://schemas.microsoft.com/office/drawing/2014/main" val="2491976290"/>
                  </a:ext>
                </a:extLst>
              </a:tr>
              <a:tr h="144145">
                <a:tc>
                  <a:txBody>
                    <a:bodyPr/>
                    <a:lstStyle/>
                    <a:p>
                      <a:pPr algn="just">
                        <a:lnSpc>
                          <a:spcPct val="150000"/>
                        </a:lnSpc>
                      </a:pPr>
                      <a:r>
                        <a:rPr lang="es-MX" sz="1100" b="1" kern="1200" dirty="0">
                          <a:solidFill>
                            <a:schemeClr val="tx1"/>
                          </a:solidFill>
                          <a:effectLst/>
                          <a:latin typeface="+mn-lt"/>
                          <a:ea typeface="+mn-ea"/>
                          <a:cs typeface="+mn-cs"/>
                        </a:rPr>
                        <a:t>Ley de Órganos Reguladores de Energía </a:t>
                      </a:r>
                    </a:p>
                  </a:txBody>
                  <a:tcPr marL="68580" marR="68580" marT="0" marB="0" anchor="ctr"/>
                </a:tc>
                <a:tc>
                  <a:txBody>
                    <a:bodyPr/>
                    <a:lstStyle/>
                    <a:p>
                      <a:pPr algn="just">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2935359306"/>
                  </a:ext>
                </a:extLst>
              </a:tr>
              <a:tr h="183515">
                <a:tc>
                  <a:txBody>
                    <a:bodyPr/>
                    <a:lstStyle/>
                    <a:p>
                      <a:pPr algn="just">
                        <a:lnSpc>
                          <a:spcPct val="150000"/>
                        </a:lnSpc>
                      </a:pPr>
                      <a:r>
                        <a:rPr lang="es-MX" sz="1100" b="1" kern="1200" dirty="0">
                          <a:solidFill>
                            <a:schemeClr val="tx1"/>
                          </a:solidFill>
                          <a:effectLst/>
                          <a:latin typeface="+mn-lt"/>
                          <a:ea typeface="+mn-ea"/>
                          <a:cs typeface="+mn-cs"/>
                        </a:rPr>
                        <a:t>Ley de Impuesto sobre la Renta</a:t>
                      </a:r>
                    </a:p>
                  </a:txBody>
                  <a:tcPr marL="68580" marR="68580" marT="0" marB="0" anchor="ctr"/>
                </a:tc>
                <a:tc>
                  <a:txBody>
                    <a:bodyPr/>
                    <a:lstStyle/>
                    <a:p>
                      <a:pPr algn="just">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214721361"/>
                  </a:ext>
                </a:extLst>
              </a:tr>
              <a:tr h="132715">
                <a:tc>
                  <a:txBody>
                    <a:bodyPr/>
                    <a:lstStyle/>
                    <a:p>
                      <a:pPr algn="just">
                        <a:lnSpc>
                          <a:spcPct val="150000"/>
                        </a:lnSpc>
                      </a:pPr>
                      <a:r>
                        <a:rPr lang="es-MX" sz="1100" b="1" kern="1200">
                          <a:solidFill>
                            <a:schemeClr val="tx1"/>
                          </a:solidFill>
                          <a:effectLst/>
                          <a:latin typeface="+mn-lt"/>
                          <a:ea typeface="+mn-ea"/>
                          <a:cs typeface="+mn-cs"/>
                        </a:rPr>
                        <a:t>Ley de la Transición Energética </a:t>
                      </a:r>
                    </a:p>
                  </a:txBody>
                  <a:tcPr marL="68580" marR="68580" marT="0" marB="0" anchor="ctr"/>
                </a:tc>
                <a:tc>
                  <a:txBody>
                    <a:bodyPr/>
                    <a:lstStyle/>
                    <a:p>
                      <a:pPr algn="just">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2606248381"/>
                  </a:ext>
                </a:extLst>
              </a:tr>
              <a:tr h="189865">
                <a:tc>
                  <a:txBody>
                    <a:bodyPr/>
                    <a:lstStyle/>
                    <a:p>
                      <a:pPr algn="just">
                        <a:lnSpc>
                          <a:spcPct val="150000"/>
                        </a:lnSpc>
                      </a:pPr>
                      <a:r>
                        <a:rPr lang="es-MX" sz="1100" b="1" kern="1200">
                          <a:solidFill>
                            <a:schemeClr val="tx1"/>
                          </a:solidFill>
                          <a:effectLst/>
                          <a:latin typeface="+mn-lt"/>
                          <a:ea typeface="+mn-ea"/>
                          <a:cs typeface="+mn-cs"/>
                        </a:rPr>
                        <a:t>Ley de la Industria Eléctrica</a:t>
                      </a:r>
                    </a:p>
                  </a:txBody>
                  <a:tcPr marL="68580" marR="68580" marT="0" marB="0" anchor="ctr"/>
                </a:tc>
                <a:tc>
                  <a:txBody>
                    <a:bodyPr/>
                    <a:lstStyle/>
                    <a:p>
                      <a:pPr algn="just">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485403816"/>
                  </a:ext>
                </a:extLst>
              </a:tr>
              <a:tr h="228600">
                <a:tc>
                  <a:txBody>
                    <a:bodyPr/>
                    <a:lstStyle/>
                    <a:p>
                      <a:pPr algn="just">
                        <a:lnSpc>
                          <a:spcPct val="150000"/>
                        </a:lnSpc>
                      </a:pPr>
                      <a:r>
                        <a:rPr lang="es-MX" sz="1100" b="1" kern="1200" dirty="0">
                          <a:solidFill>
                            <a:srgbClr val="002060"/>
                          </a:solidFill>
                          <a:effectLst/>
                          <a:latin typeface="+mn-lt"/>
                          <a:ea typeface="+mn-ea"/>
                          <a:cs typeface="+mn-cs"/>
                        </a:rPr>
                        <a:t>Ley de Energía Geotérmica</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2320707376"/>
                  </a:ext>
                </a:extLst>
              </a:tr>
              <a:tr h="142875">
                <a:tc>
                  <a:txBody>
                    <a:bodyPr/>
                    <a:lstStyle/>
                    <a:p>
                      <a:pPr algn="just">
                        <a:lnSpc>
                          <a:spcPct val="150000"/>
                        </a:lnSpc>
                      </a:pPr>
                      <a:r>
                        <a:rPr lang="es-MX" sz="1100" b="1" kern="1200">
                          <a:solidFill>
                            <a:schemeClr val="tx1"/>
                          </a:solidFill>
                          <a:effectLst/>
                          <a:latin typeface="+mn-lt"/>
                          <a:ea typeface="+mn-ea"/>
                          <a:cs typeface="+mn-cs"/>
                        </a:rPr>
                        <a:t>Plan   Nacional de Desarrollo </a:t>
                      </a:r>
                    </a:p>
                  </a:txBody>
                  <a:tcPr marL="68580" marR="68580" marT="0" marB="0" anchor="ctr"/>
                </a:tc>
                <a:tc>
                  <a:txBody>
                    <a:bodyPr/>
                    <a:lstStyle/>
                    <a:p>
                      <a:pPr algn="ctr">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617010480"/>
                  </a:ext>
                </a:extLst>
              </a:tr>
              <a:tr h="254635">
                <a:tc>
                  <a:txBody>
                    <a:bodyPr/>
                    <a:lstStyle/>
                    <a:p>
                      <a:pPr algn="just">
                        <a:lnSpc>
                          <a:spcPct val="150000"/>
                        </a:lnSpc>
                      </a:pPr>
                      <a:r>
                        <a:rPr lang="es-MX" sz="1100" b="1" kern="1200">
                          <a:solidFill>
                            <a:schemeClr val="tx1"/>
                          </a:solidFill>
                          <a:effectLst/>
                          <a:latin typeface="+mn-lt"/>
                          <a:ea typeface="+mn-ea"/>
                          <a:cs typeface="+mn-cs"/>
                        </a:rPr>
                        <a:t>Reporte de Avance en Energías Limpias </a:t>
                      </a:r>
                    </a:p>
                  </a:txBody>
                  <a:tcPr marL="68580" marR="68580" marT="0" marB="0" anchor="ctr"/>
                </a:tc>
                <a:tc>
                  <a:txBody>
                    <a:bodyPr/>
                    <a:lstStyle/>
                    <a:p>
                      <a:pPr algn="ctr">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474018975"/>
                  </a:ext>
                </a:extLst>
              </a:tr>
              <a:tr h="254635">
                <a:tc>
                  <a:txBody>
                    <a:bodyPr/>
                    <a:lstStyle/>
                    <a:p>
                      <a:pPr algn="just">
                        <a:lnSpc>
                          <a:spcPct val="150000"/>
                        </a:lnSpc>
                      </a:pPr>
                      <a:r>
                        <a:rPr lang="es-MX" sz="1100" b="1" kern="1200">
                          <a:solidFill>
                            <a:schemeClr val="tx1"/>
                          </a:solidFill>
                          <a:effectLst/>
                          <a:latin typeface="+mn-lt"/>
                          <a:ea typeface="+mn-ea"/>
                          <a:cs typeface="+mn-cs"/>
                        </a:rPr>
                        <a:t>Opción de Generación Independiente</a:t>
                      </a:r>
                    </a:p>
                  </a:txBody>
                  <a:tcPr marL="68580" marR="68580" marT="0" marB="0" anchor="ctr"/>
                </a:tc>
                <a:tc>
                  <a:txBody>
                    <a:bodyPr/>
                    <a:lstStyle/>
                    <a:p>
                      <a:pPr algn="ctr">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226009860"/>
                  </a:ext>
                </a:extLst>
              </a:tr>
              <a:tr h="254635">
                <a:tc>
                  <a:txBody>
                    <a:bodyPr/>
                    <a:lstStyle/>
                    <a:p>
                      <a:pPr algn="just">
                        <a:lnSpc>
                          <a:spcPct val="150000"/>
                        </a:lnSpc>
                      </a:pPr>
                      <a:r>
                        <a:rPr lang="es-MX" sz="1100" b="1" kern="1200" dirty="0">
                          <a:solidFill>
                            <a:schemeClr val="tx1"/>
                          </a:solidFill>
                          <a:effectLst/>
                          <a:latin typeface="+mn-lt"/>
                          <a:ea typeface="+mn-ea"/>
                          <a:cs typeface="+mn-cs"/>
                        </a:rPr>
                        <a:t>Certificados de Energías Limpias </a:t>
                      </a:r>
                    </a:p>
                  </a:txBody>
                  <a:tcPr marL="68580" marR="68580" marT="0" marB="0" anchor="ctr"/>
                </a:tc>
                <a:tc>
                  <a:txBody>
                    <a:bodyPr/>
                    <a:lstStyle/>
                    <a:p>
                      <a:pPr algn="ctr">
                        <a:lnSpc>
                          <a:spcPct val="150000"/>
                        </a:lnSpc>
                      </a:pPr>
                      <a:r>
                        <a:rPr lang="es-MX" sz="1100" b="1" kern="1200">
                          <a:solidFill>
                            <a:schemeClr val="tx1"/>
                          </a:solidFill>
                          <a:effectLst/>
                          <a:latin typeface="+mn-lt"/>
                          <a:ea typeface="+mn-ea"/>
                          <a:cs typeface="+mn-cs"/>
                        </a:rPr>
                        <a:t> </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3880910763"/>
                  </a:ext>
                </a:extLst>
              </a:tr>
              <a:tr h="220286">
                <a:tc>
                  <a:txBody>
                    <a:bodyPr/>
                    <a:lstStyle/>
                    <a:p>
                      <a:pPr algn="just">
                        <a:lnSpc>
                          <a:spcPct val="150000"/>
                        </a:lnSpc>
                      </a:pPr>
                      <a:r>
                        <a:rPr lang="es-MX" sz="1100" b="1" kern="1200" dirty="0">
                          <a:solidFill>
                            <a:schemeClr val="tx1"/>
                          </a:solidFill>
                          <a:effectLst/>
                          <a:latin typeface="+mn-lt"/>
                          <a:ea typeface="+mn-ea"/>
                          <a:cs typeface="+mn-cs"/>
                        </a:rPr>
                        <a:t>Evaluaciones obligatorias de Impacto Ambiental</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extLst>
                  <a:ext uri="{0D108BD9-81ED-4DB2-BD59-A6C34878D82A}">
                    <a16:rowId xmlns:a16="http://schemas.microsoft.com/office/drawing/2014/main" val="1031486378"/>
                  </a:ext>
                </a:extLst>
              </a:tr>
              <a:tr h="117161">
                <a:tc>
                  <a:txBody>
                    <a:bodyPr/>
                    <a:lstStyle/>
                    <a:p>
                      <a:pPr algn="just">
                        <a:lnSpc>
                          <a:spcPct val="150000"/>
                        </a:lnSpc>
                      </a:pPr>
                      <a:r>
                        <a:rPr lang="es-MX" sz="1100" b="1" kern="1200" dirty="0">
                          <a:solidFill>
                            <a:srgbClr val="002060"/>
                          </a:solidFill>
                          <a:effectLst/>
                          <a:latin typeface="+mn-lt"/>
                          <a:ea typeface="+mn-ea"/>
                          <a:cs typeface="+mn-cs"/>
                        </a:rPr>
                        <a:t>NOM-150-SEMARNAT-2017: Establece las especificaciones técnicas de protección ambiental que deben observarse en las actividades de construcción y evaluación preliminar de pozos geotérmicos</a:t>
                      </a:r>
                    </a:p>
                  </a:txBody>
                  <a:tcPr marL="68580" marR="68580" marT="0" marB="0" anchor="ctr"/>
                </a:tc>
                <a:tc>
                  <a:txBody>
                    <a:bodyPr/>
                    <a:lstStyle/>
                    <a:p>
                      <a:pPr algn="ctr">
                        <a:lnSpc>
                          <a:spcPct val="150000"/>
                        </a:lnSpc>
                      </a:pPr>
                      <a:r>
                        <a:rPr lang="es-MX" sz="1100" b="1" kern="1200" dirty="0">
                          <a:solidFill>
                            <a:schemeClr val="tx1"/>
                          </a:solidFill>
                          <a:effectLst/>
                          <a:latin typeface="+mn-lt"/>
                          <a:ea typeface="+mn-ea"/>
                          <a:cs typeface="+mn-cs"/>
                        </a:rPr>
                        <a:t>*</a:t>
                      </a:r>
                    </a:p>
                  </a:txBody>
                  <a:tcPr marL="68580" marR="68580" marT="0" marB="0" anchor="ctr"/>
                </a:tc>
                <a:tc>
                  <a:txBody>
                    <a:bodyPr/>
                    <a:lstStyle/>
                    <a:p>
                      <a:pPr algn="ctr">
                        <a:lnSpc>
                          <a:spcPct val="150000"/>
                        </a:lnSpc>
                      </a:pPr>
                      <a:endParaRPr lang="es-MX" sz="11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520494002"/>
                  </a:ext>
                </a:extLst>
              </a:tr>
            </a:tbl>
          </a:graphicData>
        </a:graphic>
      </p:graphicFrame>
      <p:sp>
        <p:nvSpPr>
          <p:cNvPr id="9" name="CuadroTexto 8">
            <a:extLst>
              <a:ext uri="{FF2B5EF4-FFF2-40B4-BE49-F238E27FC236}">
                <a16:creationId xmlns:a16="http://schemas.microsoft.com/office/drawing/2014/main" id="{133A2BE3-EDE1-4A3A-8F3F-0DE56D2731B3}"/>
              </a:ext>
            </a:extLst>
          </p:cNvPr>
          <p:cNvSpPr txBox="1"/>
          <p:nvPr/>
        </p:nvSpPr>
        <p:spPr>
          <a:xfrm>
            <a:off x="4037075" y="2268756"/>
            <a:ext cx="4681095" cy="584775"/>
          </a:xfrm>
          <a:prstGeom prst="rect">
            <a:avLst/>
          </a:prstGeom>
          <a:noFill/>
        </p:spPr>
        <p:txBody>
          <a:bodyPr wrap="square" rtlCol="0">
            <a:spAutoFit/>
          </a:bodyPr>
          <a:lstStyle/>
          <a:p>
            <a:pPr algn="ctr"/>
            <a:r>
              <a:rPr lang="es-MX" sz="1600" b="1" dirty="0"/>
              <a:t>Recursos complementarios a la regulación de Energías Renovables Geotérmica y Solar Fotovoltaica</a:t>
            </a:r>
            <a:endParaRPr lang="es-MX" sz="1600" dirty="0"/>
          </a:p>
        </p:txBody>
      </p:sp>
      <p:sp>
        <p:nvSpPr>
          <p:cNvPr id="3" name="Marcador de número de diapositiva 2">
            <a:extLst>
              <a:ext uri="{FF2B5EF4-FFF2-40B4-BE49-F238E27FC236}">
                <a16:creationId xmlns:a16="http://schemas.microsoft.com/office/drawing/2014/main" id="{3AD1EC11-3D47-4569-9E0F-C77FA6FA9319}"/>
              </a:ext>
            </a:extLst>
          </p:cNvPr>
          <p:cNvSpPr>
            <a:spLocks noGrp="1"/>
          </p:cNvSpPr>
          <p:nvPr>
            <p:ph type="sldNum" sz="quarter" idx="12"/>
          </p:nvPr>
        </p:nvSpPr>
        <p:spPr/>
        <p:txBody>
          <a:bodyPr/>
          <a:lstStyle/>
          <a:p>
            <a:fld id="{D620071E-3705-4C56-B8C2-5804AA11160A}" type="slidenum">
              <a:rPr lang="es-MX" smtClean="0"/>
              <a:t>17</a:t>
            </a:fld>
            <a:endParaRPr lang="es-MX"/>
          </a:p>
        </p:txBody>
      </p:sp>
    </p:spTree>
    <p:extLst>
      <p:ext uri="{BB962C8B-B14F-4D97-AF65-F5344CB8AC3E}">
        <p14:creationId xmlns:p14="http://schemas.microsoft.com/office/powerpoint/2010/main" val="38445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38871" y="34966"/>
            <a:ext cx="12018450"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Tabla 1">
            <a:extLst>
              <a:ext uri="{FF2B5EF4-FFF2-40B4-BE49-F238E27FC236}">
                <a16:creationId xmlns:a16="http://schemas.microsoft.com/office/drawing/2014/main" id="{52FBED42-AFD4-4414-98FF-0D7B9807CCAD}"/>
              </a:ext>
            </a:extLst>
          </p:cNvPr>
          <p:cNvGraphicFramePr>
            <a:graphicFrameLocks noGrp="1"/>
          </p:cNvGraphicFramePr>
          <p:nvPr>
            <p:extLst>
              <p:ext uri="{D42A27DB-BD31-4B8C-83A1-F6EECF244321}">
                <p14:modId xmlns:p14="http://schemas.microsoft.com/office/powerpoint/2010/main" val="2584242791"/>
              </p:ext>
            </p:extLst>
          </p:nvPr>
        </p:nvGraphicFramePr>
        <p:xfrm>
          <a:off x="344291" y="929118"/>
          <a:ext cx="6031230" cy="2284034"/>
        </p:xfrm>
        <a:graphic>
          <a:graphicData uri="http://schemas.openxmlformats.org/drawingml/2006/table">
            <a:tbl>
              <a:tblPr firstRow="1" firstCol="1" bandRow="1">
                <a:tableStyleId>{5C22544A-7EE6-4342-B048-85BDC9FD1C3A}</a:tableStyleId>
              </a:tblPr>
              <a:tblGrid>
                <a:gridCol w="2340610">
                  <a:extLst>
                    <a:ext uri="{9D8B030D-6E8A-4147-A177-3AD203B41FA5}">
                      <a16:colId xmlns:a16="http://schemas.microsoft.com/office/drawing/2014/main" val="3782065894"/>
                    </a:ext>
                  </a:extLst>
                </a:gridCol>
                <a:gridCol w="810260">
                  <a:extLst>
                    <a:ext uri="{9D8B030D-6E8A-4147-A177-3AD203B41FA5}">
                      <a16:colId xmlns:a16="http://schemas.microsoft.com/office/drawing/2014/main" val="86349756"/>
                    </a:ext>
                  </a:extLst>
                </a:gridCol>
                <a:gridCol w="1530350">
                  <a:extLst>
                    <a:ext uri="{9D8B030D-6E8A-4147-A177-3AD203B41FA5}">
                      <a16:colId xmlns:a16="http://schemas.microsoft.com/office/drawing/2014/main" val="843564695"/>
                    </a:ext>
                  </a:extLst>
                </a:gridCol>
                <a:gridCol w="1350010">
                  <a:extLst>
                    <a:ext uri="{9D8B030D-6E8A-4147-A177-3AD203B41FA5}">
                      <a16:colId xmlns:a16="http://schemas.microsoft.com/office/drawing/2014/main" val="2316888116"/>
                    </a:ext>
                  </a:extLst>
                </a:gridCol>
              </a:tblGrid>
              <a:tr h="501015">
                <a:tc>
                  <a:txBody>
                    <a:bodyPr/>
                    <a:lstStyle/>
                    <a:p>
                      <a:pPr algn="ctr">
                        <a:lnSpc>
                          <a:spcPct val="150000"/>
                        </a:lnSpc>
                        <a:spcAft>
                          <a:spcPts val="800"/>
                        </a:spcAft>
                      </a:pPr>
                      <a:r>
                        <a:rPr lang="es-MX" sz="1200" dirty="0">
                          <a:solidFill>
                            <a:schemeClr val="tx1"/>
                          </a:solidFill>
                          <a:effectLst/>
                        </a:rPr>
                        <a:t>Recurso regulatorio aplicable</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México</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Estados Unidos de América </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República popular de China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87161915"/>
                  </a:ext>
                </a:extLst>
              </a:tr>
              <a:tr h="328930">
                <a:tc>
                  <a:txBody>
                    <a:bodyPr/>
                    <a:lstStyle/>
                    <a:p>
                      <a:pPr algn="ctr">
                        <a:lnSpc>
                          <a:spcPct val="150000"/>
                        </a:lnSpc>
                        <a:spcAft>
                          <a:spcPts val="800"/>
                        </a:spcAft>
                      </a:pPr>
                      <a:r>
                        <a:rPr lang="es-MX" sz="1200" dirty="0">
                          <a:solidFill>
                            <a:schemeClr val="tx1"/>
                          </a:solidFill>
                          <a:effectLst/>
                        </a:rPr>
                        <a:t>Regulación ambiental general</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407783779"/>
                  </a:ext>
                </a:extLst>
              </a:tr>
              <a:tr h="0">
                <a:tc>
                  <a:txBody>
                    <a:bodyPr/>
                    <a:lstStyle/>
                    <a:p>
                      <a:pPr algn="ctr">
                        <a:lnSpc>
                          <a:spcPct val="150000"/>
                        </a:lnSpc>
                        <a:spcAft>
                          <a:spcPts val="800"/>
                        </a:spcAft>
                      </a:pPr>
                      <a:r>
                        <a:rPr lang="es-MX" sz="1200" dirty="0">
                          <a:solidFill>
                            <a:schemeClr val="tx1"/>
                          </a:solidFill>
                          <a:effectLst/>
                        </a:rPr>
                        <a:t>Regulación ambiental en Agua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07314575"/>
                  </a:ext>
                </a:extLst>
              </a:tr>
              <a:tr h="0">
                <a:tc>
                  <a:txBody>
                    <a:bodyPr/>
                    <a:lstStyle/>
                    <a:p>
                      <a:pPr algn="ctr">
                        <a:lnSpc>
                          <a:spcPct val="150000"/>
                        </a:lnSpc>
                        <a:spcAft>
                          <a:spcPts val="800"/>
                        </a:spcAft>
                      </a:pPr>
                      <a:r>
                        <a:rPr lang="es-MX" sz="1200" dirty="0">
                          <a:solidFill>
                            <a:schemeClr val="tx1"/>
                          </a:solidFill>
                          <a:effectLst/>
                        </a:rPr>
                        <a:t>Regulación ambiental en Suelo</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1663045"/>
                  </a:ext>
                </a:extLst>
              </a:tr>
              <a:tr h="0">
                <a:tc>
                  <a:txBody>
                    <a:bodyPr/>
                    <a:lstStyle/>
                    <a:p>
                      <a:pPr algn="ctr">
                        <a:lnSpc>
                          <a:spcPct val="150000"/>
                        </a:lnSpc>
                        <a:spcAft>
                          <a:spcPts val="800"/>
                        </a:spcAft>
                      </a:pPr>
                      <a:r>
                        <a:rPr lang="es-MX" sz="1200" dirty="0">
                          <a:solidFill>
                            <a:schemeClr val="tx1"/>
                          </a:solidFill>
                          <a:effectLst/>
                        </a:rPr>
                        <a:t>Regulación ambiental en Aire</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49635850"/>
                  </a:ext>
                </a:extLst>
              </a:tr>
              <a:tr h="0">
                <a:tc>
                  <a:txBody>
                    <a:bodyPr/>
                    <a:lstStyle/>
                    <a:p>
                      <a:pPr algn="ctr">
                        <a:lnSpc>
                          <a:spcPct val="150000"/>
                        </a:lnSpc>
                        <a:spcAft>
                          <a:spcPts val="800"/>
                        </a:spcAft>
                      </a:pPr>
                      <a:r>
                        <a:rPr lang="es-MX" sz="1200" dirty="0">
                          <a:solidFill>
                            <a:schemeClr val="tx1"/>
                          </a:solidFill>
                          <a:effectLst/>
                        </a:rPr>
                        <a:t>Regulación en biodiversidad</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859843303"/>
                  </a:ext>
                </a:extLst>
              </a:tr>
              <a:tr h="0">
                <a:tc>
                  <a:txBody>
                    <a:bodyPr/>
                    <a:lstStyle/>
                    <a:p>
                      <a:pPr algn="ctr">
                        <a:lnSpc>
                          <a:spcPct val="150000"/>
                        </a:lnSpc>
                        <a:spcAft>
                          <a:spcPts val="800"/>
                        </a:spcAft>
                      </a:pPr>
                      <a:r>
                        <a:rPr lang="es-MX" sz="1200" dirty="0">
                          <a:solidFill>
                            <a:schemeClr val="tx1"/>
                          </a:solidFill>
                          <a:effectLst/>
                        </a:rPr>
                        <a:t>Regulación en Residuos</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67458877"/>
                  </a:ext>
                </a:extLst>
              </a:tr>
            </a:tbl>
          </a:graphicData>
        </a:graphic>
      </p:graphicFrame>
      <p:graphicFrame>
        <p:nvGraphicFramePr>
          <p:cNvPr id="4" name="Tabla 3">
            <a:extLst>
              <a:ext uri="{FF2B5EF4-FFF2-40B4-BE49-F238E27FC236}">
                <a16:creationId xmlns:a16="http://schemas.microsoft.com/office/drawing/2014/main" id="{8E0C14D4-1034-47DF-8752-12008508AB5C}"/>
              </a:ext>
            </a:extLst>
          </p:cNvPr>
          <p:cNvGraphicFramePr>
            <a:graphicFrameLocks noGrp="1"/>
          </p:cNvGraphicFramePr>
          <p:nvPr>
            <p:extLst>
              <p:ext uri="{D42A27DB-BD31-4B8C-83A1-F6EECF244321}">
                <p14:modId xmlns:p14="http://schemas.microsoft.com/office/powerpoint/2010/main" val="2364334279"/>
              </p:ext>
            </p:extLst>
          </p:nvPr>
        </p:nvGraphicFramePr>
        <p:xfrm>
          <a:off x="344291" y="3213152"/>
          <a:ext cx="6031230" cy="1327595"/>
        </p:xfrm>
        <a:graphic>
          <a:graphicData uri="http://schemas.openxmlformats.org/drawingml/2006/table">
            <a:tbl>
              <a:tblPr firstRow="1" firstCol="1" bandRow="1">
                <a:tableStyleId>{5C22544A-7EE6-4342-B048-85BDC9FD1C3A}</a:tableStyleId>
              </a:tblPr>
              <a:tblGrid>
                <a:gridCol w="2340610">
                  <a:extLst>
                    <a:ext uri="{9D8B030D-6E8A-4147-A177-3AD203B41FA5}">
                      <a16:colId xmlns:a16="http://schemas.microsoft.com/office/drawing/2014/main" val="1030187316"/>
                    </a:ext>
                  </a:extLst>
                </a:gridCol>
                <a:gridCol w="810260">
                  <a:extLst>
                    <a:ext uri="{9D8B030D-6E8A-4147-A177-3AD203B41FA5}">
                      <a16:colId xmlns:a16="http://schemas.microsoft.com/office/drawing/2014/main" val="1063174807"/>
                    </a:ext>
                  </a:extLst>
                </a:gridCol>
                <a:gridCol w="1530350">
                  <a:extLst>
                    <a:ext uri="{9D8B030D-6E8A-4147-A177-3AD203B41FA5}">
                      <a16:colId xmlns:a16="http://schemas.microsoft.com/office/drawing/2014/main" val="1992083192"/>
                    </a:ext>
                  </a:extLst>
                </a:gridCol>
                <a:gridCol w="1350010">
                  <a:extLst>
                    <a:ext uri="{9D8B030D-6E8A-4147-A177-3AD203B41FA5}">
                      <a16:colId xmlns:a16="http://schemas.microsoft.com/office/drawing/2014/main" val="2084298399"/>
                    </a:ext>
                  </a:extLst>
                </a:gridCol>
              </a:tblGrid>
              <a:tr h="0">
                <a:tc>
                  <a:txBody>
                    <a:bodyPr/>
                    <a:lstStyle/>
                    <a:p>
                      <a:pPr algn="ctr">
                        <a:lnSpc>
                          <a:spcPct val="150000"/>
                        </a:lnSpc>
                        <a:spcAft>
                          <a:spcPts val="800"/>
                        </a:spcAft>
                      </a:pPr>
                      <a:r>
                        <a:rPr lang="es-MX" sz="1200" dirty="0">
                          <a:solidFill>
                            <a:schemeClr val="tx1"/>
                          </a:solidFill>
                          <a:effectLst/>
                        </a:rPr>
                        <a:t>Evaluaciones de impacto ambiental</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39725976"/>
                  </a:ext>
                </a:extLst>
              </a:tr>
              <a:tr h="0">
                <a:tc>
                  <a:txBody>
                    <a:bodyPr/>
                    <a:lstStyle/>
                    <a:p>
                      <a:pPr algn="ctr">
                        <a:lnSpc>
                          <a:spcPct val="150000"/>
                        </a:lnSpc>
                        <a:spcAft>
                          <a:spcPts val="800"/>
                        </a:spcAft>
                      </a:pPr>
                      <a:r>
                        <a:rPr lang="es-MX" sz="1200" dirty="0">
                          <a:solidFill>
                            <a:schemeClr val="tx1"/>
                          </a:solidFill>
                          <a:effectLst/>
                        </a:rPr>
                        <a:t>Regulación específica en Energía Solar Fotovoltaica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99543690"/>
                  </a:ext>
                </a:extLst>
              </a:tr>
              <a:tr h="0">
                <a:tc>
                  <a:txBody>
                    <a:bodyPr/>
                    <a:lstStyle/>
                    <a:p>
                      <a:pPr algn="ctr">
                        <a:lnSpc>
                          <a:spcPct val="150000"/>
                        </a:lnSpc>
                        <a:spcAft>
                          <a:spcPts val="800"/>
                        </a:spcAft>
                      </a:pPr>
                      <a:r>
                        <a:rPr lang="es-MX" sz="1200" dirty="0">
                          <a:solidFill>
                            <a:schemeClr val="tx1"/>
                          </a:solidFill>
                          <a:effectLst/>
                        </a:rPr>
                        <a:t>Incentivos Fiscales</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marL="0" algn="ctr" defTabSz="914400" rtl="0" eaLnBrk="1" latinLnBrk="0" hangingPunct="1">
                        <a:lnSpc>
                          <a:spcPct val="150000"/>
                        </a:lnSpc>
                        <a:spcAft>
                          <a:spcPts val="800"/>
                        </a:spcAft>
                      </a:pPr>
                      <a:r>
                        <a:rPr lang="es-MX" sz="1400" b="1" kern="1200" dirty="0">
                          <a:solidFill>
                            <a:schemeClr val="tx1"/>
                          </a:solidFill>
                          <a:effectLst/>
                          <a:latin typeface="+mn-lt"/>
                          <a:ea typeface="+mn-ea"/>
                          <a:cs typeface="+mn-cs"/>
                        </a:rPr>
                        <a:t>*</a:t>
                      </a:r>
                    </a:p>
                  </a:txBody>
                  <a:tcPr marL="68580" marR="68580" marT="0" marB="0">
                    <a:solidFill>
                      <a:schemeClr val="accent1">
                        <a:lumMod val="60000"/>
                        <a:lumOff val="40000"/>
                      </a:schemeClr>
                    </a:solidFill>
                  </a:tcPr>
                </a:tc>
                <a:tc>
                  <a:txBody>
                    <a:bodyPr/>
                    <a:lstStyle/>
                    <a:p>
                      <a:pPr marL="0" algn="ctr" defTabSz="914400" rtl="0" eaLnBrk="1" latinLnBrk="0" hangingPunct="1">
                        <a:lnSpc>
                          <a:spcPct val="150000"/>
                        </a:lnSpc>
                        <a:spcAft>
                          <a:spcPts val="800"/>
                        </a:spcAft>
                      </a:pPr>
                      <a:r>
                        <a:rPr lang="es-MX" sz="1400" b="1" kern="1200" dirty="0">
                          <a:solidFill>
                            <a:schemeClr val="tx1"/>
                          </a:solidFill>
                          <a:effectLst/>
                          <a:latin typeface="+mn-lt"/>
                          <a:ea typeface="+mn-ea"/>
                          <a:cs typeface="+mn-cs"/>
                        </a:rPr>
                        <a:t>*</a:t>
                      </a:r>
                    </a:p>
                  </a:txBody>
                  <a:tcPr marL="68580" marR="68580" marT="0" marB="0">
                    <a:solidFill>
                      <a:schemeClr val="accent1">
                        <a:lumMod val="60000"/>
                        <a:lumOff val="40000"/>
                      </a:schemeClr>
                    </a:solidFill>
                  </a:tcPr>
                </a:tc>
                <a:tc>
                  <a:txBody>
                    <a:bodyPr/>
                    <a:lstStyle/>
                    <a:p>
                      <a:pPr marL="0" algn="ctr" defTabSz="914400" rtl="0" eaLnBrk="1" latinLnBrk="0" hangingPunct="1">
                        <a:lnSpc>
                          <a:spcPct val="150000"/>
                        </a:lnSpc>
                        <a:spcAft>
                          <a:spcPts val="800"/>
                        </a:spcAft>
                      </a:pPr>
                      <a:r>
                        <a:rPr lang="es-MX" sz="1400" b="1" kern="1200" dirty="0">
                          <a:solidFill>
                            <a:schemeClr val="tx1"/>
                          </a:solidFill>
                          <a:effectLst/>
                          <a:latin typeface="+mn-lt"/>
                          <a:ea typeface="+mn-ea"/>
                          <a:cs typeface="+mn-cs"/>
                        </a:rPr>
                        <a:t>*</a:t>
                      </a:r>
                    </a:p>
                  </a:txBody>
                  <a:tcPr marL="68580" marR="68580" marT="0" marB="0">
                    <a:solidFill>
                      <a:schemeClr val="accent1">
                        <a:lumMod val="60000"/>
                        <a:lumOff val="40000"/>
                      </a:schemeClr>
                    </a:solidFill>
                  </a:tcPr>
                </a:tc>
                <a:extLst>
                  <a:ext uri="{0D108BD9-81ED-4DB2-BD59-A6C34878D82A}">
                    <a16:rowId xmlns:a16="http://schemas.microsoft.com/office/drawing/2014/main" val="2092116235"/>
                  </a:ext>
                </a:extLst>
              </a:tr>
            </a:tbl>
          </a:graphicData>
        </a:graphic>
      </p:graphicFrame>
      <p:sp>
        <p:nvSpPr>
          <p:cNvPr id="5" name="CuadroTexto 4">
            <a:extLst>
              <a:ext uri="{FF2B5EF4-FFF2-40B4-BE49-F238E27FC236}">
                <a16:creationId xmlns:a16="http://schemas.microsoft.com/office/drawing/2014/main" id="{3A648E87-1E7D-4BE3-B438-5D620A48C85A}"/>
              </a:ext>
            </a:extLst>
          </p:cNvPr>
          <p:cNvSpPr txBox="1"/>
          <p:nvPr/>
        </p:nvSpPr>
        <p:spPr>
          <a:xfrm>
            <a:off x="584791" y="4721453"/>
            <a:ext cx="5176329" cy="1015663"/>
          </a:xfrm>
          <a:custGeom>
            <a:avLst/>
            <a:gdLst>
              <a:gd name="connsiteX0" fmla="*/ 0 w 5176329"/>
              <a:gd name="connsiteY0" fmla="*/ 0 h 1015663"/>
              <a:gd name="connsiteX1" fmla="*/ 698804 w 5176329"/>
              <a:gd name="connsiteY1" fmla="*/ 0 h 1015663"/>
              <a:gd name="connsiteX2" fmla="*/ 1397609 w 5176329"/>
              <a:gd name="connsiteY2" fmla="*/ 0 h 1015663"/>
              <a:gd name="connsiteX3" fmla="*/ 1889360 w 5176329"/>
              <a:gd name="connsiteY3" fmla="*/ 0 h 1015663"/>
              <a:gd name="connsiteX4" fmla="*/ 2639928 w 5176329"/>
              <a:gd name="connsiteY4" fmla="*/ 0 h 1015663"/>
              <a:gd name="connsiteX5" fmla="*/ 3338732 w 5176329"/>
              <a:gd name="connsiteY5" fmla="*/ 0 h 1015663"/>
              <a:gd name="connsiteX6" fmla="*/ 3882247 w 5176329"/>
              <a:gd name="connsiteY6" fmla="*/ 0 h 1015663"/>
              <a:gd name="connsiteX7" fmla="*/ 4477525 w 5176329"/>
              <a:gd name="connsiteY7" fmla="*/ 0 h 1015663"/>
              <a:gd name="connsiteX8" fmla="*/ 5176329 w 5176329"/>
              <a:gd name="connsiteY8" fmla="*/ 0 h 1015663"/>
              <a:gd name="connsiteX9" fmla="*/ 5176329 w 5176329"/>
              <a:gd name="connsiteY9" fmla="*/ 507832 h 1015663"/>
              <a:gd name="connsiteX10" fmla="*/ 5176329 w 5176329"/>
              <a:gd name="connsiteY10" fmla="*/ 1015663 h 1015663"/>
              <a:gd name="connsiteX11" fmla="*/ 4684578 w 5176329"/>
              <a:gd name="connsiteY11" fmla="*/ 1015663 h 1015663"/>
              <a:gd name="connsiteX12" fmla="*/ 3934010 w 5176329"/>
              <a:gd name="connsiteY12" fmla="*/ 1015663 h 1015663"/>
              <a:gd name="connsiteX13" fmla="*/ 3442259 w 5176329"/>
              <a:gd name="connsiteY13" fmla="*/ 1015663 h 1015663"/>
              <a:gd name="connsiteX14" fmla="*/ 2795218 w 5176329"/>
              <a:gd name="connsiteY14" fmla="*/ 1015663 h 1015663"/>
              <a:gd name="connsiteX15" fmla="*/ 2303466 w 5176329"/>
              <a:gd name="connsiteY15" fmla="*/ 1015663 h 1015663"/>
              <a:gd name="connsiteX16" fmla="*/ 1759952 w 5176329"/>
              <a:gd name="connsiteY16" fmla="*/ 1015663 h 1015663"/>
              <a:gd name="connsiteX17" fmla="*/ 1009384 w 5176329"/>
              <a:gd name="connsiteY17" fmla="*/ 1015663 h 1015663"/>
              <a:gd name="connsiteX18" fmla="*/ 0 w 5176329"/>
              <a:gd name="connsiteY18" fmla="*/ 1015663 h 1015663"/>
              <a:gd name="connsiteX19" fmla="*/ 0 w 5176329"/>
              <a:gd name="connsiteY19" fmla="*/ 487518 h 1015663"/>
              <a:gd name="connsiteX20" fmla="*/ 0 w 5176329"/>
              <a:gd name="connsiteY20"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6329" h="1015663" extrusionOk="0">
                <a:moveTo>
                  <a:pt x="0" y="0"/>
                </a:moveTo>
                <a:cubicBezTo>
                  <a:pt x="168402" y="-14912"/>
                  <a:pt x="550924" y="23862"/>
                  <a:pt x="698804" y="0"/>
                </a:cubicBezTo>
                <a:cubicBezTo>
                  <a:pt x="846684" y="-23862"/>
                  <a:pt x="1210598" y="24353"/>
                  <a:pt x="1397609" y="0"/>
                </a:cubicBezTo>
                <a:cubicBezTo>
                  <a:pt x="1584620" y="-24353"/>
                  <a:pt x="1662042" y="11007"/>
                  <a:pt x="1889360" y="0"/>
                </a:cubicBezTo>
                <a:cubicBezTo>
                  <a:pt x="2116678" y="-11007"/>
                  <a:pt x="2432845" y="-7126"/>
                  <a:pt x="2639928" y="0"/>
                </a:cubicBezTo>
                <a:cubicBezTo>
                  <a:pt x="2847011" y="7126"/>
                  <a:pt x="3168864" y="7873"/>
                  <a:pt x="3338732" y="0"/>
                </a:cubicBezTo>
                <a:cubicBezTo>
                  <a:pt x="3508600" y="-7873"/>
                  <a:pt x="3635558" y="11872"/>
                  <a:pt x="3882247" y="0"/>
                </a:cubicBezTo>
                <a:cubicBezTo>
                  <a:pt x="4128936" y="-11872"/>
                  <a:pt x="4180353" y="-4196"/>
                  <a:pt x="4477525" y="0"/>
                </a:cubicBezTo>
                <a:cubicBezTo>
                  <a:pt x="4774697" y="4196"/>
                  <a:pt x="4933595" y="15644"/>
                  <a:pt x="5176329" y="0"/>
                </a:cubicBezTo>
                <a:cubicBezTo>
                  <a:pt x="5161173" y="107806"/>
                  <a:pt x="5193251" y="284393"/>
                  <a:pt x="5176329" y="507832"/>
                </a:cubicBezTo>
                <a:cubicBezTo>
                  <a:pt x="5159407" y="731271"/>
                  <a:pt x="5160868" y="791546"/>
                  <a:pt x="5176329" y="1015663"/>
                </a:cubicBezTo>
                <a:cubicBezTo>
                  <a:pt x="4967055" y="1035172"/>
                  <a:pt x="4828423" y="1016469"/>
                  <a:pt x="4684578" y="1015663"/>
                </a:cubicBezTo>
                <a:cubicBezTo>
                  <a:pt x="4540733" y="1014857"/>
                  <a:pt x="4229543" y="1008501"/>
                  <a:pt x="3934010" y="1015663"/>
                </a:cubicBezTo>
                <a:cubicBezTo>
                  <a:pt x="3638477" y="1022825"/>
                  <a:pt x="3656341" y="1034956"/>
                  <a:pt x="3442259" y="1015663"/>
                </a:cubicBezTo>
                <a:cubicBezTo>
                  <a:pt x="3228177" y="996370"/>
                  <a:pt x="2972972" y="1036804"/>
                  <a:pt x="2795218" y="1015663"/>
                </a:cubicBezTo>
                <a:cubicBezTo>
                  <a:pt x="2617464" y="994522"/>
                  <a:pt x="2540617" y="1000671"/>
                  <a:pt x="2303466" y="1015663"/>
                </a:cubicBezTo>
                <a:cubicBezTo>
                  <a:pt x="2066315" y="1030655"/>
                  <a:pt x="2025629" y="1027504"/>
                  <a:pt x="1759952" y="1015663"/>
                </a:cubicBezTo>
                <a:cubicBezTo>
                  <a:pt x="1494275" y="1003822"/>
                  <a:pt x="1208621" y="1031700"/>
                  <a:pt x="1009384" y="1015663"/>
                </a:cubicBezTo>
                <a:cubicBezTo>
                  <a:pt x="810147" y="999626"/>
                  <a:pt x="276817" y="1029558"/>
                  <a:pt x="0" y="1015663"/>
                </a:cubicBezTo>
                <a:cubicBezTo>
                  <a:pt x="-6211" y="843230"/>
                  <a:pt x="22038" y="709041"/>
                  <a:pt x="0" y="487518"/>
                </a:cubicBezTo>
                <a:cubicBezTo>
                  <a:pt x="-22038" y="265995"/>
                  <a:pt x="-22047" y="107959"/>
                  <a:pt x="0" y="0"/>
                </a:cubicBezTo>
                <a:close/>
              </a:path>
            </a:pathLst>
          </a:custGeom>
          <a:noFill/>
          <a:ln>
            <a:solidFill>
              <a:schemeClr val="tx1"/>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txBody>
          <a:bodyPr wrap="square" rtlCol="0">
            <a:spAutoFit/>
          </a:bodyPr>
          <a:lstStyle/>
          <a:p>
            <a:r>
              <a:rPr lang="es-MX" sz="1600" dirty="0"/>
              <a:t>-No se cuenta con regulación especifica aplicable.</a:t>
            </a:r>
          </a:p>
          <a:p>
            <a:endParaRPr lang="es-MX" sz="600" dirty="0"/>
          </a:p>
          <a:p>
            <a:r>
              <a:rPr lang="es-MX" sz="1600" dirty="0"/>
              <a:t>-Mismas consideraciones y regulaciones generales ambientales.</a:t>
            </a:r>
          </a:p>
          <a:p>
            <a:endParaRPr lang="es-MX" sz="600" dirty="0"/>
          </a:p>
        </p:txBody>
      </p:sp>
      <p:sp>
        <p:nvSpPr>
          <p:cNvPr id="7" name="CuadroTexto 6">
            <a:extLst>
              <a:ext uri="{FF2B5EF4-FFF2-40B4-BE49-F238E27FC236}">
                <a16:creationId xmlns:a16="http://schemas.microsoft.com/office/drawing/2014/main" id="{E389496C-F6B5-4A28-BFED-E46580C835CD}"/>
              </a:ext>
            </a:extLst>
          </p:cNvPr>
          <p:cNvSpPr txBox="1"/>
          <p:nvPr/>
        </p:nvSpPr>
        <p:spPr>
          <a:xfrm>
            <a:off x="38871" y="79285"/>
            <a:ext cx="2373064" cy="276999"/>
          </a:xfrm>
          <a:prstGeom prst="rect">
            <a:avLst/>
          </a:prstGeom>
          <a:noFill/>
        </p:spPr>
        <p:txBody>
          <a:bodyPr wrap="square" rtlCol="0">
            <a:spAutoFit/>
          </a:bodyPr>
          <a:lstStyle/>
          <a:p>
            <a:r>
              <a:rPr lang="es-MX" sz="1200" b="1" u="sng" dirty="0"/>
              <a:t>Resultados</a:t>
            </a:r>
            <a:endParaRPr lang="es-MX" sz="2400" b="1" u="sng" dirty="0"/>
          </a:p>
        </p:txBody>
      </p:sp>
      <p:sp>
        <p:nvSpPr>
          <p:cNvPr id="10" name="CuadroTexto 9">
            <a:extLst>
              <a:ext uri="{FF2B5EF4-FFF2-40B4-BE49-F238E27FC236}">
                <a16:creationId xmlns:a16="http://schemas.microsoft.com/office/drawing/2014/main" id="{BE69571D-FC23-46BB-8CE7-F6AD13DEE5E4}"/>
              </a:ext>
            </a:extLst>
          </p:cNvPr>
          <p:cNvSpPr txBox="1"/>
          <p:nvPr/>
        </p:nvSpPr>
        <p:spPr>
          <a:xfrm>
            <a:off x="7292016" y="739385"/>
            <a:ext cx="3964369" cy="1754326"/>
          </a:xfrm>
          <a:custGeom>
            <a:avLst/>
            <a:gdLst>
              <a:gd name="connsiteX0" fmla="*/ 0 w 3964369"/>
              <a:gd name="connsiteY0" fmla="*/ 0 h 1754326"/>
              <a:gd name="connsiteX1" fmla="*/ 566338 w 3964369"/>
              <a:gd name="connsiteY1" fmla="*/ 0 h 1754326"/>
              <a:gd name="connsiteX2" fmla="*/ 1211964 w 3964369"/>
              <a:gd name="connsiteY2" fmla="*/ 0 h 1754326"/>
              <a:gd name="connsiteX3" fmla="*/ 1738659 w 3964369"/>
              <a:gd name="connsiteY3" fmla="*/ 0 h 1754326"/>
              <a:gd name="connsiteX4" fmla="*/ 2265354 w 3964369"/>
              <a:gd name="connsiteY4" fmla="*/ 0 h 1754326"/>
              <a:gd name="connsiteX5" fmla="*/ 2831692 w 3964369"/>
              <a:gd name="connsiteY5" fmla="*/ 0 h 1754326"/>
              <a:gd name="connsiteX6" fmla="*/ 3358387 w 3964369"/>
              <a:gd name="connsiteY6" fmla="*/ 0 h 1754326"/>
              <a:gd name="connsiteX7" fmla="*/ 3964369 w 3964369"/>
              <a:gd name="connsiteY7" fmla="*/ 0 h 1754326"/>
              <a:gd name="connsiteX8" fmla="*/ 3964369 w 3964369"/>
              <a:gd name="connsiteY8" fmla="*/ 602319 h 1754326"/>
              <a:gd name="connsiteX9" fmla="*/ 3964369 w 3964369"/>
              <a:gd name="connsiteY9" fmla="*/ 1222180 h 1754326"/>
              <a:gd name="connsiteX10" fmla="*/ 3964369 w 3964369"/>
              <a:gd name="connsiteY10" fmla="*/ 1754326 h 1754326"/>
              <a:gd name="connsiteX11" fmla="*/ 3398031 w 3964369"/>
              <a:gd name="connsiteY11" fmla="*/ 1754326 h 1754326"/>
              <a:gd name="connsiteX12" fmla="*/ 2871336 w 3964369"/>
              <a:gd name="connsiteY12" fmla="*/ 1754326 h 1754326"/>
              <a:gd name="connsiteX13" fmla="*/ 2384285 w 3964369"/>
              <a:gd name="connsiteY13" fmla="*/ 1754326 h 1754326"/>
              <a:gd name="connsiteX14" fmla="*/ 1738659 w 3964369"/>
              <a:gd name="connsiteY14" fmla="*/ 1754326 h 1754326"/>
              <a:gd name="connsiteX15" fmla="*/ 1291252 w 3964369"/>
              <a:gd name="connsiteY15" fmla="*/ 1754326 h 1754326"/>
              <a:gd name="connsiteX16" fmla="*/ 804201 w 3964369"/>
              <a:gd name="connsiteY16" fmla="*/ 1754326 h 1754326"/>
              <a:gd name="connsiteX17" fmla="*/ 0 w 3964369"/>
              <a:gd name="connsiteY17" fmla="*/ 1754326 h 1754326"/>
              <a:gd name="connsiteX18" fmla="*/ 0 w 3964369"/>
              <a:gd name="connsiteY18" fmla="*/ 1204637 h 1754326"/>
              <a:gd name="connsiteX19" fmla="*/ 0 w 3964369"/>
              <a:gd name="connsiteY19" fmla="*/ 654948 h 1754326"/>
              <a:gd name="connsiteX20" fmla="*/ 0 w 3964369"/>
              <a:gd name="connsiteY20"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4369" h="1754326" extrusionOk="0">
                <a:moveTo>
                  <a:pt x="0" y="0"/>
                </a:moveTo>
                <a:cubicBezTo>
                  <a:pt x="248792" y="-52871"/>
                  <a:pt x="286173" y="33056"/>
                  <a:pt x="566338" y="0"/>
                </a:cubicBezTo>
                <a:cubicBezTo>
                  <a:pt x="846503" y="-33056"/>
                  <a:pt x="1046678" y="72385"/>
                  <a:pt x="1211964" y="0"/>
                </a:cubicBezTo>
                <a:cubicBezTo>
                  <a:pt x="1377250" y="-72385"/>
                  <a:pt x="1476870" y="27489"/>
                  <a:pt x="1738659" y="0"/>
                </a:cubicBezTo>
                <a:cubicBezTo>
                  <a:pt x="2000449" y="-27489"/>
                  <a:pt x="2085525" y="30524"/>
                  <a:pt x="2265354" y="0"/>
                </a:cubicBezTo>
                <a:cubicBezTo>
                  <a:pt x="2445183" y="-30524"/>
                  <a:pt x="2580032" y="14268"/>
                  <a:pt x="2831692" y="0"/>
                </a:cubicBezTo>
                <a:cubicBezTo>
                  <a:pt x="3083352" y="-14268"/>
                  <a:pt x="3139111" y="47893"/>
                  <a:pt x="3358387" y="0"/>
                </a:cubicBezTo>
                <a:cubicBezTo>
                  <a:pt x="3577663" y="-47893"/>
                  <a:pt x="3765249" y="66017"/>
                  <a:pt x="3964369" y="0"/>
                </a:cubicBezTo>
                <a:cubicBezTo>
                  <a:pt x="4021307" y="156105"/>
                  <a:pt x="3963337" y="386012"/>
                  <a:pt x="3964369" y="602319"/>
                </a:cubicBezTo>
                <a:cubicBezTo>
                  <a:pt x="3965401" y="818626"/>
                  <a:pt x="3964339" y="1050726"/>
                  <a:pt x="3964369" y="1222180"/>
                </a:cubicBezTo>
                <a:cubicBezTo>
                  <a:pt x="3964399" y="1393634"/>
                  <a:pt x="3910578" y="1522412"/>
                  <a:pt x="3964369" y="1754326"/>
                </a:cubicBezTo>
                <a:cubicBezTo>
                  <a:pt x="3775365" y="1760933"/>
                  <a:pt x="3589006" y="1718245"/>
                  <a:pt x="3398031" y="1754326"/>
                </a:cubicBezTo>
                <a:cubicBezTo>
                  <a:pt x="3207056" y="1790407"/>
                  <a:pt x="3069689" y="1695690"/>
                  <a:pt x="2871336" y="1754326"/>
                </a:cubicBezTo>
                <a:cubicBezTo>
                  <a:pt x="2672983" y="1812962"/>
                  <a:pt x="2600467" y="1710664"/>
                  <a:pt x="2384285" y="1754326"/>
                </a:cubicBezTo>
                <a:cubicBezTo>
                  <a:pt x="2168103" y="1797988"/>
                  <a:pt x="1889837" y="1719062"/>
                  <a:pt x="1738659" y="1754326"/>
                </a:cubicBezTo>
                <a:cubicBezTo>
                  <a:pt x="1587481" y="1789590"/>
                  <a:pt x="1398885" y="1718200"/>
                  <a:pt x="1291252" y="1754326"/>
                </a:cubicBezTo>
                <a:cubicBezTo>
                  <a:pt x="1183619" y="1790452"/>
                  <a:pt x="989985" y="1716274"/>
                  <a:pt x="804201" y="1754326"/>
                </a:cubicBezTo>
                <a:cubicBezTo>
                  <a:pt x="618417" y="1792378"/>
                  <a:pt x="247469" y="1745144"/>
                  <a:pt x="0" y="1754326"/>
                </a:cubicBezTo>
                <a:cubicBezTo>
                  <a:pt x="-59145" y="1571360"/>
                  <a:pt x="30439" y="1327360"/>
                  <a:pt x="0" y="1204637"/>
                </a:cubicBezTo>
                <a:cubicBezTo>
                  <a:pt x="-30439" y="1081914"/>
                  <a:pt x="35143" y="782838"/>
                  <a:pt x="0" y="654948"/>
                </a:cubicBezTo>
                <a:cubicBezTo>
                  <a:pt x="-35143" y="527058"/>
                  <a:pt x="35562" y="309382"/>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a:spAutoFit/>
          </a:bodyPr>
          <a:lstStyle/>
          <a:p>
            <a:pPr algn="ctr"/>
            <a:r>
              <a:rPr lang="es-MX" dirty="0">
                <a:solidFill>
                  <a:srgbClr val="0070C0"/>
                </a:solidFill>
              </a:rPr>
              <a:t> Estados Unidos de América</a:t>
            </a:r>
          </a:p>
          <a:p>
            <a:endParaRPr lang="es-MX" dirty="0"/>
          </a:p>
          <a:p>
            <a:endParaRPr lang="es-MX" dirty="0"/>
          </a:p>
          <a:p>
            <a:endParaRPr lang="es-MX" dirty="0"/>
          </a:p>
          <a:p>
            <a:endParaRPr lang="es-MX" dirty="0"/>
          </a:p>
          <a:p>
            <a:endParaRPr lang="es-MX" dirty="0"/>
          </a:p>
        </p:txBody>
      </p:sp>
      <p:pic>
        <p:nvPicPr>
          <p:cNvPr id="11" name="Gráfico 10" descr="Reciclaje con relleno sólido">
            <a:extLst>
              <a:ext uri="{FF2B5EF4-FFF2-40B4-BE49-F238E27FC236}">
                <a16:creationId xmlns:a16="http://schemas.microsoft.com/office/drawing/2014/main" id="{26C1A1F7-EEC5-405B-A8DB-1E3AC0EB7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0425" y="1359239"/>
            <a:ext cx="914400" cy="914400"/>
          </a:xfrm>
          <a:prstGeom prst="rect">
            <a:avLst/>
          </a:prstGeom>
        </p:spPr>
      </p:pic>
      <p:sp>
        <p:nvSpPr>
          <p:cNvPr id="12" name="CuadroTexto 11">
            <a:extLst>
              <a:ext uri="{FF2B5EF4-FFF2-40B4-BE49-F238E27FC236}">
                <a16:creationId xmlns:a16="http://schemas.microsoft.com/office/drawing/2014/main" id="{80C656AE-6C7E-4C5F-BE8D-DF5AE265374E}"/>
              </a:ext>
            </a:extLst>
          </p:cNvPr>
          <p:cNvSpPr txBox="1"/>
          <p:nvPr/>
        </p:nvSpPr>
        <p:spPr>
          <a:xfrm>
            <a:off x="9721909" y="1858778"/>
            <a:ext cx="1239487" cy="584775"/>
          </a:xfrm>
          <a:prstGeom prst="rect">
            <a:avLst/>
          </a:prstGeom>
          <a:noFill/>
        </p:spPr>
        <p:txBody>
          <a:bodyPr wrap="square" rtlCol="0">
            <a:spAutoFit/>
          </a:bodyPr>
          <a:lstStyle/>
          <a:p>
            <a:pPr algn="ctr"/>
            <a:r>
              <a:rPr lang="es-MX" sz="1400" dirty="0"/>
              <a:t>Incentivos</a:t>
            </a:r>
            <a:r>
              <a:rPr lang="es-MX" dirty="0"/>
              <a:t> </a:t>
            </a:r>
            <a:r>
              <a:rPr lang="es-MX" sz="1400" dirty="0"/>
              <a:t>financieros</a:t>
            </a:r>
          </a:p>
        </p:txBody>
      </p:sp>
      <p:sp>
        <p:nvSpPr>
          <p:cNvPr id="15" name="CuadroTexto 14">
            <a:extLst>
              <a:ext uri="{FF2B5EF4-FFF2-40B4-BE49-F238E27FC236}">
                <a16:creationId xmlns:a16="http://schemas.microsoft.com/office/drawing/2014/main" id="{572E5A62-9593-438A-BD79-B654220C9E22}"/>
              </a:ext>
            </a:extLst>
          </p:cNvPr>
          <p:cNvSpPr txBox="1"/>
          <p:nvPr/>
        </p:nvSpPr>
        <p:spPr>
          <a:xfrm>
            <a:off x="7297970" y="1169723"/>
            <a:ext cx="1763091" cy="523220"/>
          </a:xfrm>
          <a:prstGeom prst="rect">
            <a:avLst/>
          </a:prstGeom>
          <a:noFill/>
        </p:spPr>
        <p:txBody>
          <a:bodyPr wrap="square" rtlCol="0">
            <a:spAutoFit/>
          </a:bodyPr>
          <a:lstStyle/>
          <a:p>
            <a:pPr algn="ctr"/>
            <a:r>
              <a:rPr lang="es-MX" sz="1400" dirty="0"/>
              <a:t>Regulación general ambiental</a:t>
            </a:r>
          </a:p>
        </p:txBody>
      </p:sp>
      <p:sp>
        <p:nvSpPr>
          <p:cNvPr id="16" name="CuadroTexto 15">
            <a:extLst>
              <a:ext uri="{FF2B5EF4-FFF2-40B4-BE49-F238E27FC236}">
                <a16:creationId xmlns:a16="http://schemas.microsoft.com/office/drawing/2014/main" id="{034D832B-8ACD-44A1-B385-4AD12F81651E}"/>
              </a:ext>
            </a:extLst>
          </p:cNvPr>
          <p:cNvSpPr txBox="1"/>
          <p:nvPr/>
        </p:nvSpPr>
        <p:spPr>
          <a:xfrm>
            <a:off x="9408299" y="1211816"/>
            <a:ext cx="1937175" cy="307777"/>
          </a:xfrm>
          <a:prstGeom prst="rect">
            <a:avLst/>
          </a:prstGeom>
          <a:noFill/>
        </p:spPr>
        <p:txBody>
          <a:bodyPr wrap="square" rtlCol="0">
            <a:spAutoFit/>
          </a:bodyPr>
          <a:lstStyle/>
          <a:p>
            <a:pPr algn="ctr"/>
            <a:r>
              <a:rPr lang="es-MX" sz="1400" dirty="0"/>
              <a:t>Investigación</a:t>
            </a:r>
          </a:p>
        </p:txBody>
      </p:sp>
      <p:sp>
        <p:nvSpPr>
          <p:cNvPr id="17" name="CuadroTexto 16">
            <a:extLst>
              <a:ext uri="{FF2B5EF4-FFF2-40B4-BE49-F238E27FC236}">
                <a16:creationId xmlns:a16="http://schemas.microsoft.com/office/drawing/2014/main" id="{9407C570-5777-44C1-BA60-891254724A96}"/>
              </a:ext>
            </a:extLst>
          </p:cNvPr>
          <p:cNvSpPr txBox="1"/>
          <p:nvPr/>
        </p:nvSpPr>
        <p:spPr>
          <a:xfrm>
            <a:off x="7336233" y="2090562"/>
            <a:ext cx="1763091" cy="307777"/>
          </a:xfrm>
          <a:prstGeom prst="rect">
            <a:avLst/>
          </a:prstGeom>
          <a:noFill/>
        </p:spPr>
        <p:txBody>
          <a:bodyPr wrap="square" rtlCol="0">
            <a:spAutoFit/>
          </a:bodyPr>
          <a:lstStyle/>
          <a:p>
            <a:pPr algn="ctr"/>
            <a:r>
              <a:rPr lang="es-MX" sz="1400" dirty="0"/>
              <a:t>Divulgación </a:t>
            </a:r>
          </a:p>
        </p:txBody>
      </p:sp>
      <p:sp>
        <p:nvSpPr>
          <p:cNvPr id="18" name="CuadroTexto 17">
            <a:extLst>
              <a:ext uri="{FF2B5EF4-FFF2-40B4-BE49-F238E27FC236}">
                <a16:creationId xmlns:a16="http://schemas.microsoft.com/office/drawing/2014/main" id="{DA5C1EFC-7FFF-413F-A727-3A9945D75F0C}"/>
              </a:ext>
            </a:extLst>
          </p:cNvPr>
          <p:cNvSpPr txBox="1"/>
          <p:nvPr/>
        </p:nvSpPr>
        <p:spPr>
          <a:xfrm>
            <a:off x="7315021" y="2683227"/>
            <a:ext cx="4338263" cy="1754326"/>
          </a:xfrm>
          <a:custGeom>
            <a:avLst/>
            <a:gdLst>
              <a:gd name="connsiteX0" fmla="*/ 0 w 4338263"/>
              <a:gd name="connsiteY0" fmla="*/ 0 h 1754326"/>
              <a:gd name="connsiteX1" fmla="*/ 542283 w 4338263"/>
              <a:gd name="connsiteY1" fmla="*/ 0 h 1754326"/>
              <a:gd name="connsiteX2" fmla="*/ 1171331 w 4338263"/>
              <a:gd name="connsiteY2" fmla="*/ 0 h 1754326"/>
              <a:gd name="connsiteX3" fmla="*/ 1670231 w 4338263"/>
              <a:gd name="connsiteY3" fmla="*/ 0 h 1754326"/>
              <a:gd name="connsiteX4" fmla="*/ 2169132 w 4338263"/>
              <a:gd name="connsiteY4" fmla="*/ 0 h 1754326"/>
              <a:gd name="connsiteX5" fmla="*/ 2711414 w 4338263"/>
              <a:gd name="connsiteY5" fmla="*/ 0 h 1754326"/>
              <a:gd name="connsiteX6" fmla="*/ 3210315 w 4338263"/>
              <a:gd name="connsiteY6" fmla="*/ 0 h 1754326"/>
              <a:gd name="connsiteX7" fmla="*/ 3839363 w 4338263"/>
              <a:gd name="connsiteY7" fmla="*/ 0 h 1754326"/>
              <a:gd name="connsiteX8" fmla="*/ 4338263 w 4338263"/>
              <a:gd name="connsiteY8" fmla="*/ 0 h 1754326"/>
              <a:gd name="connsiteX9" fmla="*/ 4338263 w 4338263"/>
              <a:gd name="connsiteY9" fmla="*/ 584775 h 1754326"/>
              <a:gd name="connsiteX10" fmla="*/ 4338263 w 4338263"/>
              <a:gd name="connsiteY10" fmla="*/ 1134464 h 1754326"/>
              <a:gd name="connsiteX11" fmla="*/ 4338263 w 4338263"/>
              <a:gd name="connsiteY11" fmla="*/ 1754326 h 1754326"/>
              <a:gd name="connsiteX12" fmla="*/ 3882745 w 4338263"/>
              <a:gd name="connsiteY12" fmla="*/ 1754326 h 1754326"/>
              <a:gd name="connsiteX13" fmla="*/ 3427228 w 4338263"/>
              <a:gd name="connsiteY13" fmla="*/ 1754326 h 1754326"/>
              <a:gd name="connsiteX14" fmla="*/ 2798180 w 4338263"/>
              <a:gd name="connsiteY14" fmla="*/ 1754326 h 1754326"/>
              <a:gd name="connsiteX15" fmla="*/ 2386045 w 4338263"/>
              <a:gd name="connsiteY15" fmla="*/ 1754326 h 1754326"/>
              <a:gd name="connsiteX16" fmla="*/ 1930527 w 4338263"/>
              <a:gd name="connsiteY16" fmla="*/ 1754326 h 1754326"/>
              <a:gd name="connsiteX17" fmla="*/ 1388244 w 4338263"/>
              <a:gd name="connsiteY17" fmla="*/ 1754326 h 1754326"/>
              <a:gd name="connsiteX18" fmla="*/ 932727 w 4338263"/>
              <a:gd name="connsiteY18" fmla="*/ 1754326 h 1754326"/>
              <a:gd name="connsiteX19" fmla="*/ 0 w 4338263"/>
              <a:gd name="connsiteY19" fmla="*/ 1754326 h 1754326"/>
              <a:gd name="connsiteX20" fmla="*/ 0 w 4338263"/>
              <a:gd name="connsiteY20" fmla="*/ 1187094 h 1754326"/>
              <a:gd name="connsiteX21" fmla="*/ 0 w 4338263"/>
              <a:gd name="connsiteY21" fmla="*/ 637405 h 1754326"/>
              <a:gd name="connsiteX22" fmla="*/ 0 w 4338263"/>
              <a:gd name="connsiteY22"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38263" h="1754326" extrusionOk="0">
                <a:moveTo>
                  <a:pt x="0" y="0"/>
                </a:moveTo>
                <a:cubicBezTo>
                  <a:pt x="238906" y="-42991"/>
                  <a:pt x="337263" y="34211"/>
                  <a:pt x="542283" y="0"/>
                </a:cubicBezTo>
                <a:cubicBezTo>
                  <a:pt x="747303" y="-34211"/>
                  <a:pt x="1040316" y="2227"/>
                  <a:pt x="1171331" y="0"/>
                </a:cubicBezTo>
                <a:cubicBezTo>
                  <a:pt x="1302346" y="-2227"/>
                  <a:pt x="1497252" y="30956"/>
                  <a:pt x="1670231" y="0"/>
                </a:cubicBezTo>
                <a:cubicBezTo>
                  <a:pt x="1843210" y="-30956"/>
                  <a:pt x="2046436" y="4109"/>
                  <a:pt x="2169132" y="0"/>
                </a:cubicBezTo>
                <a:cubicBezTo>
                  <a:pt x="2291828" y="-4109"/>
                  <a:pt x="2472091" y="1098"/>
                  <a:pt x="2711414" y="0"/>
                </a:cubicBezTo>
                <a:cubicBezTo>
                  <a:pt x="2950737" y="-1098"/>
                  <a:pt x="2989156" y="40869"/>
                  <a:pt x="3210315" y="0"/>
                </a:cubicBezTo>
                <a:cubicBezTo>
                  <a:pt x="3431474" y="-40869"/>
                  <a:pt x="3676090" y="40574"/>
                  <a:pt x="3839363" y="0"/>
                </a:cubicBezTo>
                <a:cubicBezTo>
                  <a:pt x="4002636" y="-40574"/>
                  <a:pt x="4119126" y="17012"/>
                  <a:pt x="4338263" y="0"/>
                </a:cubicBezTo>
                <a:cubicBezTo>
                  <a:pt x="4378623" y="245965"/>
                  <a:pt x="4271079" y="436489"/>
                  <a:pt x="4338263" y="584775"/>
                </a:cubicBezTo>
                <a:cubicBezTo>
                  <a:pt x="4405447" y="733062"/>
                  <a:pt x="4280725" y="997337"/>
                  <a:pt x="4338263" y="1134464"/>
                </a:cubicBezTo>
                <a:cubicBezTo>
                  <a:pt x="4395801" y="1271591"/>
                  <a:pt x="4300118" y="1539809"/>
                  <a:pt x="4338263" y="1754326"/>
                </a:cubicBezTo>
                <a:cubicBezTo>
                  <a:pt x="4245879" y="1760397"/>
                  <a:pt x="4073749" y="1730234"/>
                  <a:pt x="3882745" y="1754326"/>
                </a:cubicBezTo>
                <a:cubicBezTo>
                  <a:pt x="3691741" y="1778418"/>
                  <a:pt x="3598355" y="1716407"/>
                  <a:pt x="3427228" y="1754326"/>
                </a:cubicBezTo>
                <a:cubicBezTo>
                  <a:pt x="3256101" y="1792245"/>
                  <a:pt x="2981295" y="1726069"/>
                  <a:pt x="2798180" y="1754326"/>
                </a:cubicBezTo>
                <a:cubicBezTo>
                  <a:pt x="2615065" y="1782583"/>
                  <a:pt x="2585745" y="1715406"/>
                  <a:pt x="2386045" y="1754326"/>
                </a:cubicBezTo>
                <a:cubicBezTo>
                  <a:pt x="2186346" y="1793246"/>
                  <a:pt x="2091703" y="1707508"/>
                  <a:pt x="1930527" y="1754326"/>
                </a:cubicBezTo>
                <a:cubicBezTo>
                  <a:pt x="1769351" y="1801144"/>
                  <a:pt x="1543315" y="1751646"/>
                  <a:pt x="1388244" y="1754326"/>
                </a:cubicBezTo>
                <a:cubicBezTo>
                  <a:pt x="1233173" y="1757006"/>
                  <a:pt x="1045665" y="1753603"/>
                  <a:pt x="932727" y="1754326"/>
                </a:cubicBezTo>
                <a:cubicBezTo>
                  <a:pt x="819789" y="1755049"/>
                  <a:pt x="371840" y="1751410"/>
                  <a:pt x="0" y="1754326"/>
                </a:cubicBezTo>
                <a:cubicBezTo>
                  <a:pt x="-5265" y="1612894"/>
                  <a:pt x="43279" y="1394696"/>
                  <a:pt x="0" y="1187094"/>
                </a:cubicBezTo>
                <a:cubicBezTo>
                  <a:pt x="-43279" y="979492"/>
                  <a:pt x="36798" y="812787"/>
                  <a:pt x="0" y="637405"/>
                </a:cubicBezTo>
                <a:cubicBezTo>
                  <a:pt x="-36798" y="462023"/>
                  <a:pt x="66424" y="244801"/>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a:spAutoFit/>
          </a:bodyPr>
          <a:lstStyle/>
          <a:p>
            <a:pPr algn="ctr"/>
            <a:r>
              <a:rPr lang="es-MX" dirty="0">
                <a:solidFill>
                  <a:srgbClr val="C00000"/>
                </a:solidFill>
              </a:rPr>
              <a:t>Republica Popular de China</a:t>
            </a:r>
          </a:p>
          <a:p>
            <a:endParaRPr lang="es-MX" dirty="0"/>
          </a:p>
          <a:p>
            <a:endParaRPr lang="es-MX" dirty="0"/>
          </a:p>
          <a:p>
            <a:endParaRPr lang="es-MX" dirty="0"/>
          </a:p>
          <a:p>
            <a:endParaRPr lang="es-MX" dirty="0"/>
          </a:p>
          <a:p>
            <a:endParaRPr lang="es-MX" dirty="0"/>
          </a:p>
        </p:txBody>
      </p:sp>
      <p:pic>
        <p:nvPicPr>
          <p:cNvPr id="23" name="Gráfico 22" descr="Juez con relleno sólido">
            <a:extLst>
              <a:ext uri="{FF2B5EF4-FFF2-40B4-BE49-F238E27FC236}">
                <a16:creationId xmlns:a16="http://schemas.microsoft.com/office/drawing/2014/main" id="{F3C592D7-C612-42E7-9101-50CF7C415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8553" y="3096860"/>
            <a:ext cx="453655" cy="453655"/>
          </a:xfrm>
          <a:prstGeom prst="rect">
            <a:avLst/>
          </a:prstGeom>
        </p:spPr>
      </p:pic>
      <p:pic>
        <p:nvPicPr>
          <p:cNvPr id="25" name="Gráfico 24" descr="Dólar con relleno sólido">
            <a:extLst>
              <a:ext uri="{FF2B5EF4-FFF2-40B4-BE49-F238E27FC236}">
                <a16:creationId xmlns:a16="http://schemas.microsoft.com/office/drawing/2014/main" id="{48ED3C59-E22E-49DB-8D81-7A53EA5946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11990" y="3158664"/>
            <a:ext cx="371747" cy="371747"/>
          </a:xfrm>
          <a:prstGeom prst="rect">
            <a:avLst/>
          </a:prstGeom>
        </p:spPr>
      </p:pic>
      <p:sp>
        <p:nvSpPr>
          <p:cNvPr id="26" name="CuadroTexto 25">
            <a:extLst>
              <a:ext uri="{FF2B5EF4-FFF2-40B4-BE49-F238E27FC236}">
                <a16:creationId xmlns:a16="http://schemas.microsoft.com/office/drawing/2014/main" id="{F576ED39-0AD6-4A0F-85D6-6107F1376DE8}"/>
              </a:ext>
            </a:extLst>
          </p:cNvPr>
          <p:cNvSpPr txBox="1"/>
          <p:nvPr/>
        </p:nvSpPr>
        <p:spPr>
          <a:xfrm>
            <a:off x="10035575" y="3004966"/>
            <a:ext cx="1534476" cy="523220"/>
          </a:xfrm>
          <a:prstGeom prst="rect">
            <a:avLst/>
          </a:prstGeom>
          <a:noFill/>
        </p:spPr>
        <p:txBody>
          <a:bodyPr wrap="square" rtlCol="0">
            <a:spAutoFit/>
          </a:bodyPr>
          <a:lstStyle/>
          <a:p>
            <a:pPr algn="ctr"/>
            <a:r>
              <a:rPr lang="es-MX" sz="1400" dirty="0"/>
              <a:t>Desarrollo de proyectos</a:t>
            </a:r>
          </a:p>
        </p:txBody>
      </p:sp>
      <p:sp>
        <p:nvSpPr>
          <p:cNvPr id="27" name="CuadroTexto 26">
            <a:extLst>
              <a:ext uri="{FF2B5EF4-FFF2-40B4-BE49-F238E27FC236}">
                <a16:creationId xmlns:a16="http://schemas.microsoft.com/office/drawing/2014/main" id="{F8270602-D3E0-4723-B708-2BB72F2C61FF}"/>
              </a:ext>
            </a:extLst>
          </p:cNvPr>
          <p:cNvSpPr txBox="1"/>
          <p:nvPr/>
        </p:nvSpPr>
        <p:spPr>
          <a:xfrm>
            <a:off x="7269738" y="3004094"/>
            <a:ext cx="1375623" cy="738664"/>
          </a:xfrm>
          <a:prstGeom prst="rect">
            <a:avLst/>
          </a:prstGeom>
          <a:noFill/>
        </p:spPr>
        <p:txBody>
          <a:bodyPr wrap="square" rtlCol="0">
            <a:spAutoFit/>
          </a:bodyPr>
          <a:lstStyle/>
          <a:p>
            <a:pPr algn="ctr"/>
            <a:r>
              <a:rPr lang="es-MX" sz="1400" dirty="0"/>
              <a:t>Producción de celdas fotovoltaicas</a:t>
            </a:r>
          </a:p>
        </p:txBody>
      </p:sp>
      <p:sp>
        <p:nvSpPr>
          <p:cNvPr id="28" name="CuadroTexto 27">
            <a:extLst>
              <a:ext uri="{FF2B5EF4-FFF2-40B4-BE49-F238E27FC236}">
                <a16:creationId xmlns:a16="http://schemas.microsoft.com/office/drawing/2014/main" id="{7CA75B8F-D72A-4015-81BE-94E0D404E739}"/>
              </a:ext>
            </a:extLst>
          </p:cNvPr>
          <p:cNvSpPr txBox="1"/>
          <p:nvPr/>
        </p:nvSpPr>
        <p:spPr>
          <a:xfrm>
            <a:off x="7026030" y="3740030"/>
            <a:ext cx="2968572" cy="307777"/>
          </a:xfrm>
          <a:prstGeom prst="rect">
            <a:avLst/>
          </a:prstGeom>
          <a:noFill/>
        </p:spPr>
        <p:txBody>
          <a:bodyPr wrap="square" rtlCol="0">
            <a:spAutoFit/>
          </a:bodyPr>
          <a:lstStyle/>
          <a:p>
            <a:pPr algn="ctr"/>
            <a:r>
              <a:rPr lang="es-MX" sz="1400" dirty="0"/>
              <a:t>+ Incentivos fiscales</a:t>
            </a:r>
          </a:p>
        </p:txBody>
      </p:sp>
      <p:sp>
        <p:nvSpPr>
          <p:cNvPr id="29" name="CuadroTexto 28">
            <a:extLst>
              <a:ext uri="{FF2B5EF4-FFF2-40B4-BE49-F238E27FC236}">
                <a16:creationId xmlns:a16="http://schemas.microsoft.com/office/drawing/2014/main" id="{5747C257-0199-45F7-9875-63D4AD7CE434}"/>
              </a:ext>
            </a:extLst>
          </p:cNvPr>
          <p:cNvSpPr txBox="1"/>
          <p:nvPr/>
        </p:nvSpPr>
        <p:spPr>
          <a:xfrm>
            <a:off x="8287004" y="4079797"/>
            <a:ext cx="3366280" cy="307777"/>
          </a:xfrm>
          <a:prstGeom prst="rect">
            <a:avLst/>
          </a:prstGeom>
          <a:noFill/>
        </p:spPr>
        <p:txBody>
          <a:bodyPr wrap="square" rtlCol="0">
            <a:spAutoFit/>
          </a:bodyPr>
          <a:lstStyle/>
          <a:p>
            <a:pPr algn="ctr"/>
            <a:r>
              <a:rPr lang="es-MX" sz="1400" dirty="0"/>
              <a:t>Enfoque gubernamental en crecimiento</a:t>
            </a:r>
          </a:p>
        </p:txBody>
      </p:sp>
      <p:sp>
        <p:nvSpPr>
          <p:cNvPr id="30" name="CuadroTexto 29">
            <a:extLst>
              <a:ext uri="{FF2B5EF4-FFF2-40B4-BE49-F238E27FC236}">
                <a16:creationId xmlns:a16="http://schemas.microsoft.com/office/drawing/2014/main" id="{5797A8D8-CD66-4C5F-A1B9-C03078DB66A6}"/>
              </a:ext>
            </a:extLst>
          </p:cNvPr>
          <p:cNvSpPr txBox="1"/>
          <p:nvPr/>
        </p:nvSpPr>
        <p:spPr>
          <a:xfrm>
            <a:off x="2984425" y="246943"/>
            <a:ext cx="7010177" cy="338554"/>
          </a:xfrm>
          <a:prstGeom prst="rect">
            <a:avLst/>
          </a:prstGeom>
          <a:noFill/>
        </p:spPr>
        <p:txBody>
          <a:bodyPr wrap="square" rtlCol="0">
            <a:spAutoFit/>
          </a:bodyPr>
          <a:lstStyle/>
          <a:p>
            <a:r>
              <a:rPr lang="es-MX" sz="1600" b="1" dirty="0"/>
              <a:t>Comparación de estrategias regulatorias sobre la energía Solar Fotovoltaica</a:t>
            </a:r>
            <a:endParaRPr lang="es-MX" sz="1600" dirty="0"/>
          </a:p>
        </p:txBody>
      </p:sp>
      <p:sp>
        <p:nvSpPr>
          <p:cNvPr id="31" name="CuadroTexto 30">
            <a:extLst>
              <a:ext uri="{FF2B5EF4-FFF2-40B4-BE49-F238E27FC236}">
                <a16:creationId xmlns:a16="http://schemas.microsoft.com/office/drawing/2014/main" id="{34E51379-0067-4A43-BF40-1D7BACC8C294}"/>
              </a:ext>
            </a:extLst>
          </p:cNvPr>
          <p:cNvSpPr txBox="1"/>
          <p:nvPr/>
        </p:nvSpPr>
        <p:spPr>
          <a:xfrm>
            <a:off x="9571275" y="3740031"/>
            <a:ext cx="1965229" cy="307777"/>
          </a:xfrm>
          <a:prstGeom prst="rect">
            <a:avLst/>
          </a:prstGeom>
          <a:noFill/>
        </p:spPr>
        <p:txBody>
          <a:bodyPr wrap="square" rtlCol="0">
            <a:spAutoFit/>
          </a:bodyPr>
          <a:lstStyle/>
          <a:p>
            <a:pPr algn="ctr"/>
            <a:r>
              <a:rPr lang="es-MX" sz="1400" dirty="0"/>
              <a:t>Objetivos establecidos</a:t>
            </a:r>
          </a:p>
        </p:txBody>
      </p:sp>
      <p:sp>
        <p:nvSpPr>
          <p:cNvPr id="3" name="Marcador de número de diapositiva 2">
            <a:extLst>
              <a:ext uri="{FF2B5EF4-FFF2-40B4-BE49-F238E27FC236}">
                <a16:creationId xmlns:a16="http://schemas.microsoft.com/office/drawing/2014/main" id="{8C2542A8-4E2B-48CA-B9EC-8609F0E13143}"/>
              </a:ext>
            </a:extLst>
          </p:cNvPr>
          <p:cNvSpPr>
            <a:spLocks noGrp="1"/>
          </p:cNvSpPr>
          <p:nvPr>
            <p:ph type="sldNum" sz="quarter" idx="12"/>
          </p:nvPr>
        </p:nvSpPr>
        <p:spPr/>
        <p:txBody>
          <a:bodyPr/>
          <a:lstStyle/>
          <a:p>
            <a:fld id="{D620071E-3705-4C56-B8C2-5804AA11160A}" type="slidenum">
              <a:rPr lang="es-MX" smtClean="0"/>
              <a:t>18</a:t>
            </a:fld>
            <a:endParaRPr lang="es-MX"/>
          </a:p>
        </p:txBody>
      </p:sp>
    </p:spTree>
    <p:extLst>
      <p:ext uri="{BB962C8B-B14F-4D97-AF65-F5344CB8AC3E}">
        <p14:creationId xmlns:p14="http://schemas.microsoft.com/office/powerpoint/2010/main" val="282631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32808"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 name="Tabla 1">
            <a:extLst>
              <a:ext uri="{FF2B5EF4-FFF2-40B4-BE49-F238E27FC236}">
                <a16:creationId xmlns:a16="http://schemas.microsoft.com/office/drawing/2014/main" id="{C260FDBC-9EA0-43BF-9F5D-99129779E9B9}"/>
              </a:ext>
            </a:extLst>
          </p:cNvPr>
          <p:cNvGraphicFramePr>
            <a:graphicFrameLocks noGrp="1"/>
          </p:cNvGraphicFramePr>
          <p:nvPr>
            <p:extLst>
              <p:ext uri="{D42A27DB-BD31-4B8C-83A1-F6EECF244321}">
                <p14:modId xmlns:p14="http://schemas.microsoft.com/office/powerpoint/2010/main" val="522223082"/>
              </p:ext>
            </p:extLst>
          </p:nvPr>
        </p:nvGraphicFramePr>
        <p:xfrm>
          <a:off x="248285" y="893070"/>
          <a:ext cx="5847715" cy="2529018"/>
        </p:xfrm>
        <a:graphic>
          <a:graphicData uri="http://schemas.openxmlformats.org/drawingml/2006/table">
            <a:tbl>
              <a:tblPr firstRow="1" firstCol="1" bandRow="1">
                <a:tableStyleId>{5C22544A-7EE6-4342-B048-85BDC9FD1C3A}</a:tableStyleId>
              </a:tblPr>
              <a:tblGrid>
                <a:gridCol w="2463017">
                  <a:extLst>
                    <a:ext uri="{9D8B030D-6E8A-4147-A177-3AD203B41FA5}">
                      <a16:colId xmlns:a16="http://schemas.microsoft.com/office/drawing/2014/main" val="2612899928"/>
                    </a:ext>
                  </a:extLst>
                </a:gridCol>
                <a:gridCol w="882503">
                  <a:extLst>
                    <a:ext uri="{9D8B030D-6E8A-4147-A177-3AD203B41FA5}">
                      <a16:colId xmlns:a16="http://schemas.microsoft.com/office/drawing/2014/main" val="3734894271"/>
                    </a:ext>
                  </a:extLst>
                </a:gridCol>
                <a:gridCol w="1152625">
                  <a:extLst>
                    <a:ext uri="{9D8B030D-6E8A-4147-A177-3AD203B41FA5}">
                      <a16:colId xmlns:a16="http://schemas.microsoft.com/office/drawing/2014/main" val="729651692"/>
                    </a:ext>
                  </a:extLst>
                </a:gridCol>
                <a:gridCol w="1349570">
                  <a:extLst>
                    <a:ext uri="{9D8B030D-6E8A-4147-A177-3AD203B41FA5}">
                      <a16:colId xmlns:a16="http://schemas.microsoft.com/office/drawing/2014/main" val="1112859446"/>
                    </a:ext>
                  </a:extLst>
                </a:gridCol>
              </a:tblGrid>
              <a:tr h="0">
                <a:tc>
                  <a:txBody>
                    <a:bodyPr/>
                    <a:lstStyle/>
                    <a:p>
                      <a:pPr algn="ctr">
                        <a:lnSpc>
                          <a:spcPct val="150000"/>
                        </a:lnSpc>
                        <a:spcAft>
                          <a:spcPts val="800"/>
                        </a:spcAft>
                      </a:pPr>
                      <a:r>
                        <a:rPr lang="es-MX" sz="1200" dirty="0">
                          <a:solidFill>
                            <a:schemeClr val="tx1"/>
                          </a:solidFill>
                          <a:effectLst/>
                        </a:rPr>
                        <a:t>Recurso regulatorio aplicable</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México</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Estados Unidos de América </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200" dirty="0">
                          <a:solidFill>
                            <a:schemeClr val="tx1"/>
                          </a:solidFill>
                          <a:effectLst/>
                        </a:rPr>
                        <a:t>República de Indonesia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99420502"/>
                  </a:ext>
                </a:extLst>
              </a:tr>
              <a:tr h="0">
                <a:tc>
                  <a:txBody>
                    <a:bodyPr/>
                    <a:lstStyle/>
                    <a:p>
                      <a:pPr algn="ctr">
                        <a:lnSpc>
                          <a:spcPct val="150000"/>
                        </a:lnSpc>
                        <a:spcAft>
                          <a:spcPts val="800"/>
                        </a:spcAft>
                      </a:pPr>
                      <a:r>
                        <a:rPr lang="es-MX" sz="1200" dirty="0">
                          <a:solidFill>
                            <a:schemeClr val="tx1"/>
                          </a:solidFill>
                          <a:effectLst/>
                        </a:rPr>
                        <a:t>Regulación ambiental general</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22849255"/>
                  </a:ext>
                </a:extLst>
              </a:tr>
              <a:tr h="107312">
                <a:tc>
                  <a:txBody>
                    <a:bodyPr/>
                    <a:lstStyle/>
                    <a:p>
                      <a:pPr algn="ctr">
                        <a:lnSpc>
                          <a:spcPct val="150000"/>
                        </a:lnSpc>
                        <a:spcAft>
                          <a:spcPts val="800"/>
                        </a:spcAft>
                      </a:pPr>
                      <a:r>
                        <a:rPr lang="es-MX" sz="1200" dirty="0">
                          <a:solidFill>
                            <a:schemeClr val="tx1"/>
                          </a:solidFill>
                          <a:effectLst/>
                        </a:rPr>
                        <a:t>Regulación ambiental en Agua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782222522"/>
                  </a:ext>
                </a:extLst>
              </a:tr>
              <a:tr h="0">
                <a:tc>
                  <a:txBody>
                    <a:bodyPr/>
                    <a:lstStyle/>
                    <a:p>
                      <a:pPr algn="ctr">
                        <a:lnSpc>
                          <a:spcPct val="150000"/>
                        </a:lnSpc>
                        <a:spcAft>
                          <a:spcPts val="800"/>
                        </a:spcAft>
                      </a:pPr>
                      <a:r>
                        <a:rPr lang="es-MX" sz="1200" dirty="0">
                          <a:solidFill>
                            <a:schemeClr val="tx1"/>
                          </a:solidFill>
                          <a:effectLst/>
                        </a:rPr>
                        <a:t>Regulación ambiental en Suelo</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963843681"/>
                  </a:ext>
                </a:extLst>
              </a:tr>
              <a:tr h="0">
                <a:tc>
                  <a:txBody>
                    <a:bodyPr/>
                    <a:lstStyle/>
                    <a:p>
                      <a:pPr algn="ctr">
                        <a:lnSpc>
                          <a:spcPct val="150000"/>
                        </a:lnSpc>
                        <a:spcAft>
                          <a:spcPts val="800"/>
                        </a:spcAft>
                      </a:pPr>
                      <a:r>
                        <a:rPr lang="es-MX" sz="1200" dirty="0">
                          <a:solidFill>
                            <a:schemeClr val="tx1"/>
                          </a:solidFill>
                          <a:effectLst/>
                        </a:rPr>
                        <a:t>Regulación ambiental en Aire</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65833894"/>
                  </a:ext>
                </a:extLst>
              </a:tr>
              <a:tr h="0">
                <a:tc>
                  <a:txBody>
                    <a:bodyPr/>
                    <a:lstStyle/>
                    <a:p>
                      <a:pPr algn="ctr">
                        <a:lnSpc>
                          <a:spcPct val="150000"/>
                        </a:lnSpc>
                        <a:spcAft>
                          <a:spcPts val="800"/>
                        </a:spcAft>
                      </a:pPr>
                      <a:r>
                        <a:rPr lang="es-MX" sz="1200" dirty="0">
                          <a:solidFill>
                            <a:schemeClr val="tx1"/>
                          </a:solidFill>
                          <a:effectLst/>
                        </a:rPr>
                        <a:t>Regulación en biodiversidad</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561001868"/>
                  </a:ext>
                </a:extLst>
              </a:tr>
              <a:tr h="0">
                <a:tc>
                  <a:txBody>
                    <a:bodyPr/>
                    <a:lstStyle/>
                    <a:p>
                      <a:pPr algn="ctr">
                        <a:lnSpc>
                          <a:spcPct val="150000"/>
                        </a:lnSpc>
                        <a:spcAft>
                          <a:spcPts val="800"/>
                        </a:spcAft>
                      </a:pPr>
                      <a:r>
                        <a:rPr lang="es-MX" sz="1200">
                          <a:solidFill>
                            <a:schemeClr val="tx1"/>
                          </a:solidFill>
                          <a:effectLst/>
                        </a:rPr>
                        <a:t>Regulación en Residuos</a:t>
                      </a:r>
                      <a:endParaRPr lang="es-MX" sz="105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a:effectLst/>
                        </a:rPr>
                        <a:t>*</a:t>
                      </a:r>
                      <a:endParaRPr lang="es-MX" sz="105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32351717"/>
                  </a:ext>
                </a:extLst>
              </a:tr>
              <a:tr h="0">
                <a:tc>
                  <a:txBody>
                    <a:bodyPr/>
                    <a:lstStyle/>
                    <a:p>
                      <a:pPr algn="ctr">
                        <a:lnSpc>
                          <a:spcPct val="150000"/>
                        </a:lnSpc>
                        <a:spcAft>
                          <a:spcPts val="800"/>
                        </a:spcAft>
                      </a:pPr>
                      <a:r>
                        <a:rPr lang="es-MX" sz="1200" dirty="0">
                          <a:solidFill>
                            <a:schemeClr val="tx1"/>
                          </a:solidFill>
                          <a:effectLst/>
                        </a:rPr>
                        <a:t>Evaluaciones de impacto ambiental</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 *</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960735689"/>
                  </a:ext>
                </a:extLst>
              </a:tr>
            </a:tbl>
          </a:graphicData>
        </a:graphic>
      </p:graphicFrame>
      <p:graphicFrame>
        <p:nvGraphicFramePr>
          <p:cNvPr id="5" name="Tabla 4">
            <a:extLst>
              <a:ext uri="{FF2B5EF4-FFF2-40B4-BE49-F238E27FC236}">
                <a16:creationId xmlns:a16="http://schemas.microsoft.com/office/drawing/2014/main" id="{98944E24-88E6-4262-9BE9-E1999FFE32DE}"/>
              </a:ext>
            </a:extLst>
          </p:cNvPr>
          <p:cNvGraphicFramePr>
            <a:graphicFrameLocks noGrp="1"/>
          </p:cNvGraphicFramePr>
          <p:nvPr>
            <p:extLst>
              <p:ext uri="{D42A27DB-BD31-4B8C-83A1-F6EECF244321}">
                <p14:modId xmlns:p14="http://schemas.microsoft.com/office/powerpoint/2010/main" val="4164851923"/>
              </p:ext>
            </p:extLst>
          </p:nvPr>
        </p:nvGraphicFramePr>
        <p:xfrm>
          <a:off x="263811" y="3429000"/>
          <a:ext cx="5832191" cy="807276"/>
        </p:xfrm>
        <a:graphic>
          <a:graphicData uri="http://schemas.openxmlformats.org/drawingml/2006/table">
            <a:tbl>
              <a:tblPr firstRow="1" firstCol="1" bandRow="1">
                <a:tableStyleId>{5C22544A-7EE6-4342-B048-85BDC9FD1C3A}</a:tableStyleId>
              </a:tblPr>
              <a:tblGrid>
                <a:gridCol w="2447491">
                  <a:extLst>
                    <a:ext uri="{9D8B030D-6E8A-4147-A177-3AD203B41FA5}">
                      <a16:colId xmlns:a16="http://schemas.microsoft.com/office/drawing/2014/main" val="4279337198"/>
                    </a:ext>
                  </a:extLst>
                </a:gridCol>
                <a:gridCol w="882503">
                  <a:extLst>
                    <a:ext uri="{9D8B030D-6E8A-4147-A177-3AD203B41FA5}">
                      <a16:colId xmlns:a16="http://schemas.microsoft.com/office/drawing/2014/main" val="60680239"/>
                    </a:ext>
                  </a:extLst>
                </a:gridCol>
                <a:gridCol w="1156209">
                  <a:extLst>
                    <a:ext uri="{9D8B030D-6E8A-4147-A177-3AD203B41FA5}">
                      <a16:colId xmlns:a16="http://schemas.microsoft.com/office/drawing/2014/main" val="830197512"/>
                    </a:ext>
                  </a:extLst>
                </a:gridCol>
                <a:gridCol w="1345988">
                  <a:extLst>
                    <a:ext uri="{9D8B030D-6E8A-4147-A177-3AD203B41FA5}">
                      <a16:colId xmlns:a16="http://schemas.microsoft.com/office/drawing/2014/main" val="3376992944"/>
                    </a:ext>
                  </a:extLst>
                </a:gridCol>
              </a:tblGrid>
              <a:tr h="0">
                <a:tc>
                  <a:txBody>
                    <a:bodyPr/>
                    <a:lstStyle/>
                    <a:p>
                      <a:pPr algn="ctr">
                        <a:lnSpc>
                          <a:spcPct val="150000"/>
                        </a:lnSpc>
                        <a:spcAft>
                          <a:spcPts val="800"/>
                        </a:spcAft>
                      </a:pPr>
                      <a:r>
                        <a:rPr lang="es-MX" sz="1200" dirty="0">
                          <a:solidFill>
                            <a:schemeClr val="tx1"/>
                          </a:solidFill>
                          <a:effectLst/>
                        </a:rPr>
                        <a:t>Regulación específica en Energía Geotérmica</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50000"/>
                        </a:lnSpc>
                        <a:spcAft>
                          <a:spcPts val="800"/>
                        </a:spcAft>
                      </a:pPr>
                      <a:r>
                        <a:rPr lang="es-MX" sz="1400" dirty="0">
                          <a:solidFill>
                            <a:schemeClr val="tx1"/>
                          </a:solidFill>
                          <a:effectLst/>
                        </a:rPr>
                        <a:t>*</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66163960"/>
                  </a:ext>
                </a:extLst>
              </a:tr>
              <a:tr h="0">
                <a:tc>
                  <a:txBody>
                    <a:bodyPr/>
                    <a:lstStyle/>
                    <a:p>
                      <a:pPr algn="ctr">
                        <a:lnSpc>
                          <a:spcPct val="150000"/>
                        </a:lnSpc>
                        <a:spcAft>
                          <a:spcPts val="800"/>
                        </a:spcAft>
                      </a:pPr>
                      <a:r>
                        <a:rPr lang="es-MX" sz="1200" dirty="0">
                          <a:solidFill>
                            <a:schemeClr val="tx1"/>
                          </a:solidFill>
                          <a:effectLst/>
                        </a:rPr>
                        <a:t>Incentivos Fiscales</a:t>
                      </a:r>
                      <a:endParaRPr lang="es-MX" sz="1050" dirty="0">
                        <a:solidFill>
                          <a:schemeClr val="tx1"/>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lnSpc>
                          <a:spcPct val="150000"/>
                        </a:lnSpc>
                        <a:spcAft>
                          <a:spcPts val="800"/>
                        </a:spcAft>
                      </a:pPr>
                      <a:r>
                        <a:rPr lang="es-MX" sz="1400" dirty="0">
                          <a:effectLst/>
                        </a:rPr>
                        <a:t>*</a:t>
                      </a:r>
                      <a:endParaRPr lang="es-MX" sz="1050" dirty="0">
                        <a:effectLst/>
                        <a:latin typeface="Calibri" panose="020F0502020204030204" pitchFamily="34" charset="0"/>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259795846"/>
                  </a:ext>
                </a:extLst>
              </a:tr>
            </a:tbl>
          </a:graphicData>
        </a:graphic>
      </p:graphicFrame>
      <p:sp>
        <p:nvSpPr>
          <p:cNvPr id="8" name="CuadroTexto 7">
            <a:extLst>
              <a:ext uri="{FF2B5EF4-FFF2-40B4-BE49-F238E27FC236}">
                <a16:creationId xmlns:a16="http://schemas.microsoft.com/office/drawing/2014/main" id="{2B0F9601-14B7-40F8-83CC-2B673626E1D2}"/>
              </a:ext>
            </a:extLst>
          </p:cNvPr>
          <p:cNvSpPr txBox="1"/>
          <p:nvPr/>
        </p:nvSpPr>
        <p:spPr>
          <a:xfrm>
            <a:off x="3333040" y="161874"/>
            <a:ext cx="7010177" cy="338554"/>
          </a:xfrm>
          <a:prstGeom prst="rect">
            <a:avLst/>
          </a:prstGeom>
          <a:noFill/>
        </p:spPr>
        <p:txBody>
          <a:bodyPr wrap="square" rtlCol="0">
            <a:spAutoFit/>
          </a:bodyPr>
          <a:lstStyle/>
          <a:p>
            <a:r>
              <a:rPr lang="es-MX" sz="1600" b="1" dirty="0"/>
              <a:t>Comparación de estrategias regulatorias sobre la energía Geotérmica</a:t>
            </a:r>
            <a:endParaRPr lang="es-MX" sz="1600" dirty="0"/>
          </a:p>
        </p:txBody>
      </p:sp>
      <p:sp>
        <p:nvSpPr>
          <p:cNvPr id="9" name="CuadroTexto 8">
            <a:extLst>
              <a:ext uri="{FF2B5EF4-FFF2-40B4-BE49-F238E27FC236}">
                <a16:creationId xmlns:a16="http://schemas.microsoft.com/office/drawing/2014/main" id="{B2B1620D-2A5F-41A8-A6F9-D7DA70A37212}"/>
              </a:ext>
            </a:extLst>
          </p:cNvPr>
          <p:cNvSpPr txBox="1"/>
          <p:nvPr/>
        </p:nvSpPr>
        <p:spPr>
          <a:xfrm>
            <a:off x="6570921" y="739385"/>
            <a:ext cx="5114259" cy="2031325"/>
          </a:xfrm>
          <a:custGeom>
            <a:avLst/>
            <a:gdLst>
              <a:gd name="connsiteX0" fmla="*/ 0 w 5114259"/>
              <a:gd name="connsiteY0" fmla="*/ 0 h 2031325"/>
              <a:gd name="connsiteX1" fmla="*/ 568251 w 5114259"/>
              <a:gd name="connsiteY1" fmla="*/ 0 h 2031325"/>
              <a:gd name="connsiteX2" fmla="*/ 1238787 w 5114259"/>
              <a:gd name="connsiteY2" fmla="*/ 0 h 2031325"/>
              <a:gd name="connsiteX3" fmla="*/ 1755896 w 5114259"/>
              <a:gd name="connsiteY3" fmla="*/ 0 h 2031325"/>
              <a:gd name="connsiteX4" fmla="*/ 2273004 w 5114259"/>
              <a:gd name="connsiteY4" fmla="*/ 0 h 2031325"/>
              <a:gd name="connsiteX5" fmla="*/ 2841255 w 5114259"/>
              <a:gd name="connsiteY5" fmla="*/ 0 h 2031325"/>
              <a:gd name="connsiteX6" fmla="*/ 3358363 w 5114259"/>
              <a:gd name="connsiteY6" fmla="*/ 0 h 2031325"/>
              <a:gd name="connsiteX7" fmla="*/ 4028900 w 5114259"/>
              <a:gd name="connsiteY7" fmla="*/ 0 h 2031325"/>
              <a:gd name="connsiteX8" fmla="*/ 5114259 w 5114259"/>
              <a:gd name="connsiteY8" fmla="*/ 0 h 2031325"/>
              <a:gd name="connsiteX9" fmla="*/ 5114259 w 5114259"/>
              <a:gd name="connsiteY9" fmla="*/ 507831 h 2031325"/>
              <a:gd name="connsiteX10" fmla="*/ 5114259 w 5114259"/>
              <a:gd name="connsiteY10" fmla="*/ 975036 h 2031325"/>
              <a:gd name="connsiteX11" fmla="*/ 5114259 w 5114259"/>
              <a:gd name="connsiteY11" fmla="*/ 1482867 h 2031325"/>
              <a:gd name="connsiteX12" fmla="*/ 5114259 w 5114259"/>
              <a:gd name="connsiteY12" fmla="*/ 2031325 h 2031325"/>
              <a:gd name="connsiteX13" fmla="*/ 4699436 w 5114259"/>
              <a:gd name="connsiteY13" fmla="*/ 2031325 h 2031325"/>
              <a:gd name="connsiteX14" fmla="*/ 4028900 w 5114259"/>
              <a:gd name="connsiteY14" fmla="*/ 2031325 h 2031325"/>
              <a:gd name="connsiteX15" fmla="*/ 3614076 w 5114259"/>
              <a:gd name="connsiteY15" fmla="*/ 2031325 h 2031325"/>
              <a:gd name="connsiteX16" fmla="*/ 3148111 w 5114259"/>
              <a:gd name="connsiteY16" fmla="*/ 2031325 h 2031325"/>
              <a:gd name="connsiteX17" fmla="*/ 2579860 w 5114259"/>
              <a:gd name="connsiteY17" fmla="*/ 2031325 h 2031325"/>
              <a:gd name="connsiteX18" fmla="*/ 2113894 w 5114259"/>
              <a:gd name="connsiteY18" fmla="*/ 2031325 h 2031325"/>
              <a:gd name="connsiteX19" fmla="*/ 1596785 w 5114259"/>
              <a:gd name="connsiteY19" fmla="*/ 2031325 h 2031325"/>
              <a:gd name="connsiteX20" fmla="*/ 1079677 w 5114259"/>
              <a:gd name="connsiteY20" fmla="*/ 2031325 h 2031325"/>
              <a:gd name="connsiteX21" fmla="*/ 562568 w 5114259"/>
              <a:gd name="connsiteY21" fmla="*/ 2031325 h 2031325"/>
              <a:gd name="connsiteX22" fmla="*/ 0 w 5114259"/>
              <a:gd name="connsiteY22" fmla="*/ 2031325 h 2031325"/>
              <a:gd name="connsiteX23" fmla="*/ 0 w 5114259"/>
              <a:gd name="connsiteY23" fmla="*/ 1584434 h 2031325"/>
              <a:gd name="connsiteX24" fmla="*/ 0 w 5114259"/>
              <a:gd name="connsiteY24" fmla="*/ 1056289 h 2031325"/>
              <a:gd name="connsiteX25" fmla="*/ 0 w 5114259"/>
              <a:gd name="connsiteY25" fmla="*/ 528145 h 2031325"/>
              <a:gd name="connsiteX26" fmla="*/ 0 w 5114259"/>
              <a:gd name="connsiteY26"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14259" h="2031325" extrusionOk="0">
                <a:moveTo>
                  <a:pt x="0" y="0"/>
                </a:moveTo>
                <a:cubicBezTo>
                  <a:pt x="129341" y="-4604"/>
                  <a:pt x="422248" y="36046"/>
                  <a:pt x="568251" y="0"/>
                </a:cubicBezTo>
                <a:cubicBezTo>
                  <a:pt x="714254" y="-36046"/>
                  <a:pt x="1045379" y="5096"/>
                  <a:pt x="1238787" y="0"/>
                </a:cubicBezTo>
                <a:cubicBezTo>
                  <a:pt x="1432195" y="-5096"/>
                  <a:pt x="1511988" y="13051"/>
                  <a:pt x="1755896" y="0"/>
                </a:cubicBezTo>
                <a:cubicBezTo>
                  <a:pt x="1999804" y="-13051"/>
                  <a:pt x="2037721" y="9731"/>
                  <a:pt x="2273004" y="0"/>
                </a:cubicBezTo>
                <a:cubicBezTo>
                  <a:pt x="2508287" y="-9731"/>
                  <a:pt x="2697344" y="22324"/>
                  <a:pt x="2841255" y="0"/>
                </a:cubicBezTo>
                <a:cubicBezTo>
                  <a:pt x="2985166" y="-22324"/>
                  <a:pt x="3237933" y="3048"/>
                  <a:pt x="3358363" y="0"/>
                </a:cubicBezTo>
                <a:cubicBezTo>
                  <a:pt x="3478793" y="-3048"/>
                  <a:pt x="3887007" y="59133"/>
                  <a:pt x="4028900" y="0"/>
                </a:cubicBezTo>
                <a:cubicBezTo>
                  <a:pt x="4170793" y="-59133"/>
                  <a:pt x="4603486" y="94585"/>
                  <a:pt x="5114259" y="0"/>
                </a:cubicBezTo>
                <a:cubicBezTo>
                  <a:pt x="5158860" y="213415"/>
                  <a:pt x="5080626" y="313659"/>
                  <a:pt x="5114259" y="507831"/>
                </a:cubicBezTo>
                <a:cubicBezTo>
                  <a:pt x="5147892" y="702003"/>
                  <a:pt x="5071861" y="773744"/>
                  <a:pt x="5114259" y="975036"/>
                </a:cubicBezTo>
                <a:cubicBezTo>
                  <a:pt x="5156657" y="1176328"/>
                  <a:pt x="5109002" y="1270805"/>
                  <a:pt x="5114259" y="1482867"/>
                </a:cubicBezTo>
                <a:cubicBezTo>
                  <a:pt x="5119516" y="1694929"/>
                  <a:pt x="5066383" y="1825096"/>
                  <a:pt x="5114259" y="2031325"/>
                </a:cubicBezTo>
                <a:cubicBezTo>
                  <a:pt x="4982952" y="2052694"/>
                  <a:pt x="4785122" y="2013109"/>
                  <a:pt x="4699436" y="2031325"/>
                </a:cubicBezTo>
                <a:cubicBezTo>
                  <a:pt x="4613750" y="2049541"/>
                  <a:pt x="4268798" y="2022820"/>
                  <a:pt x="4028900" y="2031325"/>
                </a:cubicBezTo>
                <a:cubicBezTo>
                  <a:pt x="3789002" y="2039830"/>
                  <a:pt x="3726660" y="2013481"/>
                  <a:pt x="3614076" y="2031325"/>
                </a:cubicBezTo>
                <a:cubicBezTo>
                  <a:pt x="3501492" y="2049169"/>
                  <a:pt x="3354880" y="2005054"/>
                  <a:pt x="3148111" y="2031325"/>
                </a:cubicBezTo>
                <a:cubicBezTo>
                  <a:pt x="2941342" y="2057596"/>
                  <a:pt x="2698832" y="2026520"/>
                  <a:pt x="2579860" y="2031325"/>
                </a:cubicBezTo>
                <a:cubicBezTo>
                  <a:pt x="2460888" y="2036130"/>
                  <a:pt x="2217398" y="1981694"/>
                  <a:pt x="2113894" y="2031325"/>
                </a:cubicBezTo>
                <a:cubicBezTo>
                  <a:pt x="2010390" y="2080956"/>
                  <a:pt x="1761101" y="1979081"/>
                  <a:pt x="1596785" y="2031325"/>
                </a:cubicBezTo>
                <a:cubicBezTo>
                  <a:pt x="1432469" y="2083569"/>
                  <a:pt x="1286986" y="1997226"/>
                  <a:pt x="1079677" y="2031325"/>
                </a:cubicBezTo>
                <a:cubicBezTo>
                  <a:pt x="872368" y="2065424"/>
                  <a:pt x="738323" y="2027556"/>
                  <a:pt x="562568" y="2031325"/>
                </a:cubicBezTo>
                <a:cubicBezTo>
                  <a:pt x="386813" y="2035094"/>
                  <a:pt x="243702" y="1997598"/>
                  <a:pt x="0" y="2031325"/>
                </a:cubicBezTo>
                <a:cubicBezTo>
                  <a:pt x="-47478" y="1856018"/>
                  <a:pt x="30257" y="1739844"/>
                  <a:pt x="0" y="1584434"/>
                </a:cubicBezTo>
                <a:cubicBezTo>
                  <a:pt x="-30257" y="1429024"/>
                  <a:pt x="34310" y="1176682"/>
                  <a:pt x="0" y="1056289"/>
                </a:cubicBezTo>
                <a:cubicBezTo>
                  <a:pt x="-34310" y="935897"/>
                  <a:pt x="49093" y="727207"/>
                  <a:pt x="0" y="528145"/>
                </a:cubicBezTo>
                <a:cubicBezTo>
                  <a:pt x="-49093" y="329083"/>
                  <a:pt x="4194" y="133272"/>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a:spAutoFit/>
          </a:bodyPr>
          <a:lstStyle/>
          <a:p>
            <a:pPr algn="ctr"/>
            <a:r>
              <a:rPr lang="es-MX" dirty="0">
                <a:solidFill>
                  <a:srgbClr val="0070C0"/>
                </a:solidFill>
              </a:rPr>
              <a:t> Estados Unidos de América</a:t>
            </a:r>
          </a:p>
          <a:p>
            <a:endParaRPr lang="es-MX" dirty="0"/>
          </a:p>
          <a:p>
            <a:endParaRPr lang="es-MX" dirty="0"/>
          </a:p>
          <a:p>
            <a:endParaRPr lang="es-MX" dirty="0"/>
          </a:p>
          <a:p>
            <a:endParaRPr lang="es-MX" dirty="0"/>
          </a:p>
          <a:p>
            <a:endParaRPr lang="es-MX" dirty="0"/>
          </a:p>
          <a:p>
            <a:endParaRPr lang="es-MX" dirty="0"/>
          </a:p>
        </p:txBody>
      </p:sp>
      <p:pic>
        <p:nvPicPr>
          <p:cNvPr id="10" name="Gráfico 9" descr="Reciclaje con relleno sólido">
            <a:extLst>
              <a:ext uri="{FF2B5EF4-FFF2-40B4-BE49-F238E27FC236}">
                <a16:creationId xmlns:a16="http://schemas.microsoft.com/office/drawing/2014/main" id="{C6CE5E80-1B05-44BF-85C8-995C84D6B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5582" y="1364785"/>
            <a:ext cx="781227" cy="781227"/>
          </a:xfrm>
          <a:prstGeom prst="rect">
            <a:avLst/>
          </a:prstGeom>
        </p:spPr>
      </p:pic>
      <p:pic>
        <p:nvPicPr>
          <p:cNvPr id="11" name="Gráfico 10" descr="Juez con relleno sólido">
            <a:extLst>
              <a:ext uri="{FF2B5EF4-FFF2-40B4-BE49-F238E27FC236}">
                <a16:creationId xmlns:a16="http://schemas.microsoft.com/office/drawing/2014/main" id="{DAD4153B-C426-456D-BE36-4CA8999157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9819" y="1494412"/>
            <a:ext cx="453655" cy="453655"/>
          </a:xfrm>
          <a:prstGeom prst="rect">
            <a:avLst/>
          </a:prstGeom>
        </p:spPr>
      </p:pic>
      <p:sp>
        <p:nvSpPr>
          <p:cNvPr id="12" name="CuadroTexto 11">
            <a:extLst>
              <a:ext uri="{FF2B5EF4-FFF2-40B4-BE49-F238E27FC236}">
                <a16:creationId xmlns:a16="http://schemas.microsoft.com/office/drawing/2014/main" id="{6935D37A-1D31-457D-910D-2F8928CA8B70}"/>
              </a:ext>
            </a:extLst>
          </p:cNvPr>
          <p:cNvSpPr txBox="1"/>
          <p:nvPr/>
        </p:nvSpPr>
        <p:spPr>
          <a:xfrm>
            <a:off x="9103730" y="2042478"/>
            <a:ext cx="1239487" cy="584775"/>
          </a:xfrm>
          <a:prstGeom prst="rect">
            <a:avLst/>
          </a:prstGeom>
          <a:noFill/>
        </p:spPr>
        <p:txBody>
          <a:bodyPr wrap="square" rtlCol="0">
            <a:spAutoFit/>
          </a:bodyPr>
          <a:lstStyle/>
          <a:p>
            <a:pPr algn="ctr"/>
            <a:r>
              <a:rPr lang="es-MX" sz="1400" dirty="0"/>
              <a:t>Incentivos</a:t>
            </a:r>
            <a:r>
              <a:rPr lang="es-MX" dirty="0"/>
              <a:t> </a:t>
            </a:r>
            <a:r>
              <a:rPr lang="es-MX" sz="1400" dirty="0"/>
              <a:t>financieros</a:t>
            </a:r>
          </a:p>
        </p:txBody>
      </p:sp>
      <p:sp>
        <p:nvSpPr>
          <p:cNvPr id="13" name="CuadroTexto 12">
            <a:extLst>
              <a:ext uri="{FF2B5EF4-FFF2-40B4-BE49-F238E27FC236}">
                <a16:creationId xmlns:a16="http://schemas.microsoft.com/office/drawing/2014/main" id="{97B805AD-E3C7-481A-B55F-88FA00666E9F}"/>
              </a:ext>
            </a:extLst>
          </p:cNvPr>
          <p:cNvSpPr txBox="1"/>
          <p:nvPr/>
        </p:nvSpPr>
        <p:spPr>
          <a:xfrm>
            <a:off x="9825139" y="1551178"/>
            <a:ext cx="1937175" cy="523220"/>
          </a:xfrm>
          <a:prstGeom prst="rect">
            <a:avLst/>
          </a:prstGeom>
          <a:noFill/>
        </p:spPr>
        <p:txBody>
          <a:bodyPr wrap="square" rtlCol="0">
            <a:spAutoFit/>
          </a:bodyPr>
          <a:lstStyle/>
          <a:p>
            <a:pPr algn="ctr"/>
            <a:r>
              <a:rPr lang="es-MX" sz="1400" dirty="0"/>
              <a:t>Estatutos ambientales específicos</a:t>
            </a:r>
          </a:p>
        </p:txBody>
      </p:sp>
      <p:sp>
        <p:nvSpPr>
          <p:cNvPr id="15" name="CuadroTexto 14">
            <a:extLst>
              <a:ext uri="{FF2B5EF4-FFF2-40B4-BE49-F238E27FC236}">
                <a16:creationId xmlns:a16="http://schemas.microsoft.com/office/drawing/2014/main" id="{2485A83A-A7FB-46E8-A811-41EF3A8E250A}"/>
              </a:ext>
            </a:extLst>
          </p:cNvPr>
          <p:cNvSpPr txBox="1"/>
          <p:nvPr/>
        </p:nvSpPr>
        <p:spPr>
          <a:xfrm>
            <a:off x="6787812" y="2117244"/>
            <a:ext cx="1965229" cy="523220"/>
          </a:xfrm>
          <a:prstGeom prst="rect">
            <a:avLst/>
          </a:prstGeom>
          <a:noFill/>
        </p:spPr>
        <p:txBody>
          <a:bodyPr wrap="square" rtlCol="0">
            <a:spAutoFit/>
          </a:bodyPr>
          <a:lstStyle/>
          <a:p>
            <a:pPr algn="ctr"/>
            <a:r>
              <a:rPr lang="es-MX" sz="1400" dirty="0"/>
              <a:t>Investigación y desarrollo</a:t>
            </a:r>
          </a:p>
        </p:txBody>
      </p:sp>
      <p:sp>
        <p:nvSpPr>
          <p:cNvPr id="16" name="CuadroTexto 15">
            <a:extLst>
              <a:ext uri="{FF2B5EF4-FFF2-40B4-BE49-F238E27FC236}">
                <a16:creationId xmlns:a16="http://schemas.microsoft.com/office/drawing/2014/main" id="{DFBA7356-EF48-49A1-9D04-B6C2044E21E1}"/>
              </a:ext>
            </a:extLst>
          </p:cNvPr>
          <p:cNvSpPr txBox="1"/>
          <p:nvPr/>
        </p:nvSpPr>
        <p:spPr>
          <a:xfrm>
            <a:off x="6721284" y="1116698"/>
            <a:ext cx="1605516" cy="738664"/>
          </a:xfrm>
          <a:prstGeom prst="rect">
            <a:avLst/>
          </a:prstGeom>
          <a:noFill/>
        </p:spPr>
        <p:txBody>
          <a:bodyPr wrap="square" rtlCol="0">
            <a:spAutoFit/>
          </a:bodyPr>
          <a:lstStyle/>
          <a:p>
            <a:pPr algn="ctr"/>
            <a:r>
              <a:rPr lang="es-MX" sz="1400" dirty="0"/>
              <a:t>Organismo gubernamental dedicado</a:t>
            </a:r>
          </a:p>
        </p:txBody>
      </p:sp>
      <p:sp>
        <p:nvSpPr>
          <p:cNvPr id="17" name="CuadroTexto 16">
            <a:extLst>
              <a:ext uri="{FF2B5EF4-FFF2-40B4-BE49-F238E27FC236}">
                <a16:creationId xmlns:a16="http://schemas.microsoft.com/office/drawing/2014/main" id="{7384813E-BD26-4141-BE94-9A0038F54F6C}"/>
              </a:ext>
            </a:extLst>
          </p:cNvPr>
          <p:cNvSpPr txBox="1"/>
          <p:nvPr/>
        </p:nvSpPr>
        <p:spPr>
          <a:xfrm>
            <a:off x="8726832" y="1070309"/>
            <a:ext cx="1965229" cy="307777"/>
          </a:xfrm>
          <a:prstGeom prst="rect">
            <a:avLst/>
          </a:prstGeom>
          <a:noFill/>
        </p:spPr>
        <p:txBody>
          <a:bodyPr wrap="square" rtlCol="0">
            <a:spAutoFit/>
          </a:bodyPr>
          <a:lstStyle/>
          <a:p>
            <a:pPr algn="ctr"/>
            <a:r>
              <a:rPr lang="es-MX" sz="1400" dirty="0"/>
              <a:t>60 años de producción</a:t>
            </a:r>
          </a:p>
        </p:txBody>
      </p:sp>
      <p:sp>
        <p:nvSpPr>
          <p:cNvPr id="18" name="CuadroTexto 17">
            <a:extLst>
              <a:ext uri="{FF2B5EF4-FFF2-40B4-BE49-F238E27FC236}">
                <a16:creationId xmlns:a16="http://schemas.microsoft.com/office/drawing/2014/main" id="{31745792-6EF1-4A22-A7D0-2C623801F671}"/>
              </a:ext>
            </a:extLst>
          </p:cNvPr>
          <p:cNvSpPr txBox="1"/>
          <p:nvPr/>
        </p:nvSpPr>
        <p:spPr>
          <a:xfrm>
            <a:off x="6570921" y="3125227"/>
            <a:ext cx="5114259" cy="1754326"/>
          </a:xfrm>
          <a:custGeom>
            <a:avLst/>
            <a:gdLst>
              <a:gd name="connsiteX0" fmla="*/ 0 w 5114259"/>
              <a:gd name="connsiteY0" fmla="*/ 0 h 1754326"/>
              <a:gd name="connsiteX1" fmla="*/ 568251 w 5114259"/>
              <a:gd name="connsiteY1" fmla="*/ 0 h 1754326"/>
              <a:gd name="connsiteX2" fmla="*/ 1238787 w 5114259"/>
              <a:gd name="connsiteY2" fmla="*/ 0 h 1754326"/>
              <a:gd name="connsiteX3" fmla="*/ 1755896 w 5114259"/>
              <a:gd name="connsiteY3" fmla="*/ 0 h 1754326"/>
              <a:gd name="connsiteX4" fmla="*/ 2273004 w 5114259"/>
              <a:gd name="connsiteY4" fmla="*/ 0 h 1754326"/>
              <a:gd name="connsiteX5" fmla="*/ 2841255 w 5114259"/>
              <a:gd name="connsiteY5" fmla="*/ 0 h 1754326"/>
              <a:gd name="connsiteX6" fmla="*/ 3358363 w 5114259"/>
              <a:gd name="connsiteY6" fmla="*/ 0 h 1754326"/>
              <a:gd name="connsiteX7" fmla="*/ 4028900 w 5114259"/>
              <a:gd name="connsiteY7" fmla="*/ 0 h 1754326"/>
              <a:gd name="connsiteX8" fmla="*/ 5114259 w 5114259"/>
              <a:gd name="connsiteY8" fmla="*/ 0 h 1754326"/>
              <a:gd name="connsiteX9" fmla="*/ 5114259 w 5114259"/>
              <a:gd name="connsiteY9" fmla="*/ 584775 h 1754326"/>
              <a:gd name="connsiteX10" fmla="*/ 5114259 w 5114259"/>
              <a:gd name="connsiteY10" fmla="*/ 1134464 h 1754326"/>
              <a:gd name="connsiteX11" fmla="*/ 5114259 w 5114259"/>
              <a:gd name="connsiteY11" fmla="*/ 1754326 h 1754326"/>
              <a:gd name="connsiteX12" fmla="*/ 4648293 w 5114259"/>
              <a:gd name="connsiteY12" fmla="*/ 1754326 h 1754326"/>
              <a:gd name="connsiteX13" fmla="*/ 4182327 w 5114259"/>
              <a:gd name="connsiteY13" fmla="*/ 1754326 h 1754326"/>
              <a:gd name="connsiteX14" fmla="*/ 3511791 w 5114259"/>
              <a:gd name="connsiteY14" fmla="*/ 1754326 h 1754326"/>
              <a:gd name="connsiteX15" fmla="*/ 3096968 w 5114259"/>
              <a:gd name="connsiteY15" fmla="*/ 1754326 h 1754326"/>
              <a:gd name="connsiteX16" fmla="*/ 2631002 w 5114259"/>
              <a:gd name="connsiteY16" fmla="*/ 1754326 h 1754326"/>
              <a:gd name="connsiteX17" fmla="*/ 2062751 w 5114259"/>
              <a:gd name="connsiteY17" fmla="*/ 1754326 h 1754326"/>
              <a:gd name="connsiteX18" fmla="*/ 1596785 w 5114259"/>
              <a:gd name="connsiteY18" fmla="*/ 1754326 h 1754326"/>
              <a:gd name="connsiteX19" fmla="*/ 1079677 w 5114259"/>
              <a:gd name="connsiteY19" fmla="*/ 1754326 h 1754326"/>
              <a:gd name="connsiteX20" fmla="*/ 562568 w 5114259"/>
              <a:gd name="connsiteY20" fmla="*/ 1754326 h 1754326"/>
              <a:gd name="connsiteX21" fmla="*/ 0 w 5114259"/>
              <a:gd name="connsiteY21" fmla="*/ 1754326 h 1754326"/>
              <a:gd name="connsiteX22" fmla="*/ 0 w 5114259"/>
              <a:gd name="connsiteY22" fmla="*/ 1222180 h 1754326"/>
              <a:gd name="connsiteX23" fmla="*/ 0 w 5114259"/>
              <a:gd name="connsiteY23" fmla="*/ 602319 h 1754326"/>
              <a:gd name="connsiteX24" fmla="*/ 0 w 5114259"/>
              <a:gd name="connsiteY2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14259" h="1754326" extrusionOk="0">
                <a:moveTo>
                  <a:pt x="0" y="0"/>
                </a:moveTo>
                <a:cubicBezTo>
                  <a:pt x="129341" y="-4604"/>
                  <a:pt x="422248" y="36046"/>
                  <a:pt x="568251" y="0"/>
                </a:cubicBezTo>
                <a:cubicBezTo>
                  <a:pt x="714254" y="-36046"/>
                  <a:pt x="1045379" y="5096"/>
                  <a:pt x="1238787" y="0"/>
                </a:cubicBezTo>
                <a:cubicBezTo>
                  <a:pt x="1432195" y="-5096"/>
                  <a:pt x="1511988" y="13051"/>
                  <a:pt x="1755896" y="0"/>
                </a:cubicBezTo>
                <a:cubicBezTo>
                  <a:pt x="1999804" y="-13051"/>
                  <a:pt x="2037721" y="9731"/>
                  <a:pt x="2273004" y="0"/>
                </a:cubicBezTo>
                <a:cubicBezTo>
                  <a:pt x="2508287" y="-9731"/>
                  <a:pt x="2697344" y="22324"/>
                  <a:pt x="2841255" y="0"/>
                </a:cubicBezTo>
                <a:cubicBezTo>
                  <a:pt x="2985166" y="-22324"/>
                  <a:pt x="3237933" y="3048"/>
                  <a:pt x="3358363" y="0"/>
                </a:cubicBezTo>
                <a:cubicBezTo>
                  <a:pt x="3478793" y="-3048"/>
                  <a:pt x="3887007" y="59133"/>
                  <a:pt x="4028900" y="0"/>
                </a:cubicBezTo>
                <a:cubicBezTo>
                  <a:pt x="4170793" y="-59133"/>
                  <a:pt x="4603486" y="94585"/>
                  <a:pt x="5114259" y="0"/>
                </a:cubicBezTo>
                <a:cubicBezTo>
                  <a:pt x="5154619" y="245965"/>
                  <a:pt x="5047075" y="436489"/>
                  <a:pt x="5114259" y="584775"/>
                </a:cubicBezTo>
                <a:cubicBezTo>
                  <a:pt x="5181443" y="733062"/>
                  <a:pt x="5056721" y="997337"/>
                  <a:pt x="5114259" y="1134464"/>
                </a:cubicBezTo>
                <a:cubicBezTo>
                  <a:pt x="5171797" y="1271591"/>
                  <a:pt x="5076114" y="1539809"/>
                  <a:pt x="5114259" y="1754326"/>
                </a:cubicBezTo>
                <a:cubicBezTo>
                  <a:pt x="4942785" y="1807095"/>
                  <a:pt x="4813452" y="1735382"/>
                  <a:pt x="4648293" y="1754326"/>
                </a:cubicBezTo>
                <a:cubicBezTo>
                  <a:pt x="4483134" y="1773270"/>
                  <a:pt x="4377329" y="1749886"/>
                  <a:pt x="4182327" y="1754326"/>
                </a:cubicBezTo>
                <a:cubicBezTo>
                  <a:pt x="3987325" y="1758766"/>
                  <a:pt x="3751689" y="1745821"/>
                  <a:pt x="3511791" y="1754326"/>
                </a:cubicBezTo>
                <a:cubicBezTo>
                  <a:pt x="3271893" y="1762831"/>
                  <a:pt x="3207929" y="1735462"/>
                  <a:pt x="3096968" y="1754326"/>
                </a:cubicBezTo>
                <a:cubicBezTo>
                  <a:pt x="2986007" y="1773190"/>
                  <a:pt x="2845088" y="1734530"/>
                  <a:pt x="2631002" y="1754326"/>
                </a:cubicBezTo>
                <a:cubicBezTo>
                  <a:pt x="2416916" y="1774122"/>
                  <a:pt x="2181723" y="1749521"/>
                  <a:pt x="2062751" y="1754326"/>
                </a:cubicBezTo>
                <a:cubicBezTo>
                  <a:pt x="1943779" y="1759131"/>
                  <a:pt x="1700289" y="1704695"/>
                  <a:pt x="1596785" y="1754326"/>
                </a:cubicBezTo>
                <a:cubicBezTo>
                  <a:pt x="1493281" y="1803957"/>
                  <a:pt x="1236563" y="1697144"/>
                  <a:pt x="1079677" y="1754326"/>
                </a:cubicBezTo>
                <a:cubicBezTo>
                  <a:pt x="922791" y="1811508"/>
                  <a:pt x="771684" y="1721379"/>
                  <a:pt x="562568" y="1754326"/>
                </a:cubicBezTo>
                <a:cubicBezTo>
                  <a:pt x="353452" y="1787273"/>
                  <a:pt x="174608" y="1753305"/>
                  <a:pt x="0" y="1754326"/>
                </a:cubicBezTo>
                <a:cubicBezTo>
                  <a:pt x="-35291" y="1554314"/>
                  <a:pt x="443" y="1368459"/>
                  <a:pt x="0" y="1222180"/>
                </a:cubicBezTo>
                <a:cubicBezTo>
                  <a:pt x="-443" y="1075901"/>
                  <a:pt x="21239" y="881578"/>
                  <a:pt x="0" y="602319"/>
                </a:cubicBezTo>
                <a:cubicBezTo>
                  <a:pt x="-21239" y="323060"/>
                  <a:pt x="38241" y="162352"/>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a:spAutoFit/>
          </a:bodyPr>
          <a:lstStyle/>
          <a:p>
            <a:pPr algn="ctr"/>
            <a:r>
              <a:rPr lang="es-MX" dirty="0">
                <a:solidFill>
                  <a:srgbClr val="FF0000"/>
                </a:solidFill>
              </a:rPr>
              <a:t>Republica de Indonesia</a:t>
            </a:r>
          </a:p>
          <a:p>
            <a:endParaRPr lang="es-MX" dirty="0"/>
          </a:p>
          <a:p>
            <a:endParaRPr lang="es-MX" dirty="0"/>
          </a:p>
          <a:p>
            <a:endParaRPr lang="es-MX" dirty="0"/>
          </a:p>
          <a:p>
            <a:endParaRPr lang="es-MX" dirty="0"/>
          </a:p>
          <a:p>
            <a:endParaRPr lang="es-MX" dirty="0"/>
          </a:p>
        </p:txBody>
      </p:sp>
      <p:pic>
        <p:nvPicPr>
          <p:cNvPr id="19" name="Gráfico 18" descr="Coral con relleno sólido">
            <a:extLst>
              <a:ext uri="{FF2B5EF4-FFF2-40B4-BE49-F238E27FC236}">
                <a16:creationId xmlns:a16="http://schemas.microsoft.com/office/drawing/2014/main" id="{0B849C2F-DED9-481B-B24C-6E5AB953B8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9289" y="3712269"/>
            <a:ext cx="524007" cy="524007"/>
          </a:xfrm>
          <a:prstGeom prst="rect">
            <a:avLst/>
          </a:prstGeom>
        </p:spPr>
      </p:pic>
      <p:pic>
        <p:nvPicPr>
          <p:cNvPr id="23" name="Gráfico 22" descr="Gráfico de barras con tendencia alcista con relleno sólido">
            <a:extLst>
              <a:ext uri="{FF2B5EF4-FFF2-40B4-BE49-F238E27FC236}">
                <a16:creationId xmlns:a16="http://schemas.microsoft.com/office/drawing/2014/main" id="{A9CACC01-6F7C-4791-A664-4E346734F6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59240" y="3677287"/>
            <a:ext cx="613280" cy="613280"/>
          </a:xfrm>
          <a:prstGeom prst="rect">
            <a:avLst/>
          </a:prstGeom>
        </p:spPr>
      </p:pic>
      <p:sp>
        <p:nvSpPr>
          <p:cNvPr id="24" name="CuadroTexto 23">
            <a:extLst>
              <a:ext uri="{FF2B5EF4-FFF2-40B4-BE49-F238E27FC236}">
                <a16:creationId xmlns:a16="http://schemas.microsoft.com/office/drawing/2014/main" id="{74D02046-4380-44E9-827C-93CF4EF14C5D}"/>
              </a:ext>
            </a:extLst>
          </p:cNvPr>
          <p:cNvSpPr txBox="1"/>
          <p:nvPr/>
        </p:nvSpPr>
        <p:spPr>
          <a:xfrm>
            <a:off x="6464060" y="3379622"/>
            <a:ext cx="1965229" cy="523220"/>
          </a:xfrm>
          <a:prstGeom prst="rect">
            <a:avLst/>
          </a:prstGeom>
          <a:noFill/>
        </p:spPr>
        <p:txBody>
          <a:bodyPr wrap="square" rtlCol="0">
            <a:spAutoFit/>
          </a:bodyPr>
          <a:lstStyle/>
          <a:p>
            <a:pPr algn="ctr"/>
            <a:r>
              <a:rPr lang="es-MX" sz="1400" dirty="0"/>
              <a:t>Posición geográfica privilegiada</a:t>
            </a:r>
          </a:p>
        </p:txBody>
      </p:sp>
      <p:sp>
        <p:nvSpPr>
          <p:cNvPr id="25" name="CuadroTexto 24">
            <a:extLst>
              <a:ext uri="{FF2B5EF4-FFF2-40B4-BE49-F238E27FC236}">
                <a16:creationId xmlns:a16="http://schemas.microsoft.com/office/drawing/2014/main" id="{7C0CAE62-5168-48FE-8102-0F51AB6403DC}"/>
              </a:ext>
            </a:extLst>
          </p:cNvPr>
          <p:cNvSpPr txBox="1"/>
          <p:nvPr/>
        </p:nvSpPr>
        <p:spPr>
          <a:xfrm>
            <a:off x="6489513" y="4070592"/>
            <a:ext cx="1965229" cy="307777"/>
          </a:xfrm>
          <a:prstGeom prst="rect">
            <a:avLst/>
          </a:prstGeom>
          <a:noFill/>
        </p:spPr>
        <p:txBody>
          <a:bodyPr wrap="square" rtlCol="0">
            <a:spAutoFit/>
          </a:bodyPr>
          <a:lstStyle/>
          <a:p>
            <a:pPr algn="ctr"/>
            <a:r>
              <a:rPr lang="es-MX" sz="1400" dirty="0"/>
              <a:t>Objetivos establecidos</a:t>
            </a:r>
          </a:p>
        </p:txBody>
      </p:sp>
      <p:sp>
        <p:nvSpPr>
          <p:cNvPr id="26" name="CuadroTexto 25">
            <a:extLst>
              <a:ext uri="{FF2B5EF4-FFF2-40B4-BE49-F238E27FC236}">
                <a16:creationId xmlns:a16="http://schemas.microsoft.com/office/drawing/2014/main" id="{6456A1EA-35C9-44CB-8E87-84213D7EA9A4}"/>
              </a:ext>
            </a:extLst>
          </p:cNvPr>
          <p:cNvSpPr txBox="1"/>
          <p:nvPr/>
        </p:nvSpPr>
        <p:spPr>
          <a:xfrm>
            <a:off x="8203810" y="4354389"/>
            <a:ext cx="2488251" cy="523220"/>
          </a:xfrm>
          <a:prstGeom prst="rect">
            <a:avLst/>
          </a:prstGeom>
          <a:noFill/>
        </p:spPr>
        <p:txBody>
          <a:bodyPr wrap="square" rtlCol="0">
            <a:spAutoFit/>
          </a:bodyPr>
          <a:lstStyle/>
          <a:p>
            <a:pPr algn="ctr"/>
            <a:r>
              <a:rPr lang="es-MX" sz="1400" dirty="0"/>
              <a:t>Apoyos económicos nacionales e internacionales</a:t>
            </a:r>
          </a:p>
        </p:txBody>
      </p:sp>
      <p:sp>
        <p:nvSpPr>
          <p:cNvPr id="27" name="CuadroTexto 26">
            <a:extLst>
              <a:ext uri="{FF2B5EF4-FFF2-40B4-BE49-F238E27FC236}">
                <a16:creationId xmlns:a16="http://schemas.microsoft.com/office/drawing/2014/main" id="{05B1A490-135A-44AB-8902-168B4C6A19E9}"/>
              </a:ext>
            </a:extLst>
          </p:cNvPr>
          <p:cNvSpPr txBox="1"/>
          <p:nvPr/>
        </p:nvSpPr>
        <p:spPr>
          <a:xfrm>
            <a:off x="9496646" y="3413733"/>
            <a:ext cx="2488251" cy="523220"/>
          </a:xfrm>
          <a:prstGeom prst="rect">
            <a:avLst/>
          </a:prstGeom>
          <a:noFill/>
        </p:spPr>
        <p:txBody>
          <a:bodyPr wrap="square" rtlCol="0">
            <a:spAutoFit/>
          </a:bodyPr>
          <a:lstStyle/>
          <a:p>
            <a:pPr algn="ctr"/>
            <a:r>
              <a:rPr lang="es-MX" sz="1400" dirty="0"/>
              <a:t>Permisible en zonas de conservación</a:t>
            </a:r>
          </a:p>
        </p:txBody>
      </p:sp>
      <p:sp>
        <p:nvSpPr>
          <p:cNvPr id="28" name="CuadroTexto 27">
            <a:extLst>
              <a:ext uri="{FF2B5EF4-FFF2-40B4-BE49-F238E27FC236}">
                <a16:creationId xmlns:a16="http://schemas.microsoft.com/office/drawing/2014/main" id="{7235EF21-B110-4BD3-9BFE-A109810E26D8}"/>
              </a:ext>
            </a:extLst>
          </p:cNvPr>
          <p:cNvSpPr txBox="1"/>
          <p:nvPr/>
        </p:nvSpPr>
        <p:spPr>
          <a:xfrm>
            <a:off x="9468292" y="3991782"/>
            <a:ext cx="2488251" cy="307777"/>
          </a:xfrm>
          <a:prstGeom prst="rect">
            <a:avLst/>
          </a:prstGeom>
          <a:noFill/>
        </p:spPr>
        <p:txBody>
          <a:bodyPr wrap="square" rtlCol="0">
            <a:spAutoFit/>
          </a:bodyPr>
          <a:lstStyle/>
          <a:p>
            <a:pPr algn="ctr"/>
            <a:r>
              <a:rPr lang="es-MX" sz="1400" dirty="0"/>
              <a:t>Crecimiento acelerado</a:t>
            </a:r>
          </a:p>
        </p:txBody>
      </p:sp>
      <p:sp>
        <p:nvSpPr>
          <p:cNvPr id="29" name="CuadroTexto 28">
            <a:extLst>
              <a:ext uri="{FF2B5EF4-FFF2-40B4-BE49-F238E27FC236}">
                <a16:creationId xmlns:a16="http://schemas.microsoft.com/office/drawing/2014/main" id="{C2ED410A-57C6-4449-A463-F6D9DFF349B1}"/>
              </a:ext>
            </a:extLst>
          </p:cNvPr>
          <p:cNvSpPr txBox="1"/>
          <p:nvPr/>
        </p:nvSpPr>
        <p:spPr>
          <a:xfrm>
            <a:off x="506820" y="4764601"/>
            <a:ext cx="5426894" cy="1200329"/>
          </a:xfrm>
          <a:custGeom>
            <a:avLst/>
            <a:gdLst>
              <a:gd name="connsiteX0" fmla="*/ 0 w 5426894"/>
              <a:gd name="connsiteY0" fmla="*/ 0 h 1200329"/>
              <a:gd name="connsiteX1" fmla="*/ 542689 w 5426894"/>
              <a:gd name="connsiteY1" fmla="*/ 0 h 1200329"/>
              <a:gd name="connsiteX2" fmla="*/ 1193917 w 5426894"/>
              <a:gd name="connsiteY2" fmla="*/ 0 h 1200329"/>
              <a:gd name="connsiteX3" fmla="*/ 1682337 w 5426894"/>
              <a:gd name="connsiteY3" fmla="*/ 0 h 1200329"/>
              <a:gd name="connsiteX4" fmla="*/ 2170758 w 5426894"/>
              <a:gd name="connsiteY4" fmla="*/ 0 h 1200329"/>
              <a:gd name="connsiteX5" fmla="*/ 2713447 w 5426894"/>
              <a:gd name="connsiteY5" fmla="*/ 0 h 1200329"/>
              <a:gd name="connsiteX6" fmla="*/ 3201867 w 5426894"/>
              <a:gd name="connsiteY6" fmla="*/ 0 h 1200329"/>
              <a:gd name="connsiteX7" fmla="*/ 3853095 w 5426894"/>
              <a:gd name="connsiteY7" fmla="*/ 0 h 1200329"/>
              <a:gd name="connsiteX8" fmla="*/ 4450053 w 5426894"/>
              <a:gd name="connsiteY8" fmla="*/ 0 h 1200329"/>
              <a:gd name="connsiteX9" fmla="*/ 5426894 w 5426894"/>
              <a:gd name="connsiteY9" fmla="*/ 0 h 1200329"/>
              <a:gd name="connsiteX10" fmla="*/ 5426894 w 5426894"/>
              <a:gd name="connsiteY10" fmla="*/ 424116 h 1200329"/>
              <a:gd name="connsiteX11" fmla="*/ 5426894 w 5426894"/>
              <a:gd name="connsiteY11" fmla="*/ 824226 h 1200329"/>
              <a:gd name="connsiteX12" fmla="*/ 5426894 w 5426894"/>
              <a:gd name="connsiteY12" fmla="*/ 1200329 h 1200329"/>
              <a:gd name="connsiteX13" fmla="*/ 5047011 w 5426894"/>
              <a:gd name="connsiteY13" fmla="*/ 1200329 h 1200329"/>
              <a:gd name="connsiteX14" fmla="*/ 4395784 w 5426894"/>
              <a:gd name="connsiteY14" fmla="*/ 1200329 h 1200329"/>
              <a:gd name="connsiteX15" fmla="*/ 4015902 w 5426894"/>
              <a:gd name="connsiteY15" fmla="*/ 1200329 h 1200329"/>
              <a:gd name="connsiteX16" fmla="*/ 3581750 w 5426894"/>
              <a:gd name="connsiteY16" fmla="*/ 1200329 h 1200329"/>
              <a:gd name="connsiteX17" fmla="*/ 3039061 w 5426894"/>
              <a:gd name="connsiteY17" fmla="*/ 1200329 h 1200329"/>
              <a:gd name="connsiteX18" fmla="*/ 2604909 w 5426894"/>
              <a:gd name="connsiteY18" fmla="*/ 1200329 h 1200329"/>
              <a:gd name="connsiteX19" fmla="*/ 2116489 w 5426894"/>
              <a:gd name="connsiteY19" fmla="*/ 1200329 h 1200329"/>
              <a:gd name="connsiteX20" fmla="*/ 1628068 w 5426894"/>
              <a:gd name="connsiteY20" fmla="*/ 1200329 h 1200329"/>
              <a:gd name="connsiteX21" fmla="*/ 1139648 w 5426894"/>
              <a:gd name="connsiteY21" fmla="*/ 1200329 h 1200329"/>
              <a:gd name="connsiteX22" fmla="*/ 759765 w 5426894"/>
              <a:gd name="connsiteY22" fmla="*/ 1200329 h 1200329"/>
              <a:gd name="connsiteX23" fmla="*/ 0 w 5426894"/>
              <a:gd name="connsiteY23" fmla="*/ 1200329 h 1200329"/>
              <a:gd name="connsiteX24" fmla="*/ 0 w 5426894"/>
              <a:gd name="connsiteY24" fmla="*/ 800219 h 1200329"/>
              <a:gd name="connsiteX25" fmla="*/ 0 w 5426894"/>
              <a:gd name="connsiteY25" fmla="*/ 388106 h 1200329"/>
              <a:gd name="connsiteX26" fmla="*/ 0 w 5426894"/>
              <a:gd name="connsiteY2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26894" h="1200329" extrusionOk="0">
                <a:moveTo>
                  <a:pt x="0" y="0"/>
                </a:moveTo>
                <a:cubicBezTo>
                  <a:pt x="224088" y="-41413"/>
                  <a:pt x="431881" y="36195"/>
                  <a:pt x="542689" y="0"/>
                </a:cubicBezTo>
                <a:cubicBezTo>
                  <a:pt x="653497" y="-36195"/>
                  <a:pt x="978291" y="32600"/>
                  <a:pt x="1193917" y="0"/>
                </a:cubicBezTo>
                <a:cubicBezTo>
                  <a:pt x="1409543" y="-32600"/>
                  <a:pt x="1558942" y="52878"/>
                  <a:pt x="1682337" y="0"/>
                </a:cubicBezTo>
                <a:cubicBezTo>
                  <a:pt x="1805732" y="-52878"/>
                  <a:pt x="2047218" y="50502"/>
                  <a:pt x="2170758" y="0"/>
                </a:cubicBezTo>
                <a:cubicBezTo>
                  <a:pt x="2294298" y="-50502"/>
                  <a:pt x="2451496" y="37699"/>
                  <a:pt x="2713447" y="0"/>
                </a:cubicBezTo>
                <a:cubicBezTo>
                  <a:pt x="2975398" y="-37699"/>
                  <a:pt x="2980200" y="5345"/>
                  <a:pt x="3201867" y="0"/>
                </a:cubicBezTo>
                <a:cubicBezTo>
                  <a:pt x="3423534" y="-5345"/>
                  <a:pt x="3599522" y="51127"/>
                  <a:pt x="3853095" y="0"/>
                </a:cubicBezTo>
                <a:cubicBezTo>
                  <a:pt x="4106668" y="-51127"/>
                  <a:pt x="4286660" y="12999"/>
                  <a:pt x="4450053" y="0"/>
                </a:cubicBezTo>
                <a:cubicBezTo>
                  <a:pt x="4613446" y="-12999"/>
                  <a:pt x="5131586" y="82230"/>
                  <a:pt x="5426894" y="0"/>
                </a:cubicBezTo>
                <a:cubicBezTo>
                  <a:pt x="5468899" y="123140"/>
                  <a:pt x="5426238" y="285105"/>
                  <a:pt x="5426894" y="424116"/>
                </a:cubicBezTo>
                <a:cubicBezTo>
                  <a:pt x="5427550" y="563127"/>
                  <a:pt x="5380980" y="715761"/>
                  <a:pt x="5426894" y="824226"/>
                </a:cubicBezTo>
                <a:cubicBezTo>
                  <a:pt x="5472808" y="932691"/>
                  <a:pt x="5424737" y="1086895"/>
                  <a:pt x="5426894" y="1200329"/>
                </a:cubicBezTo>
                <a:cubicBezTo>
                  <a:pt x="5263569" y="1231549"/>
                  <a:pt x="5187051" y="1174078"/>
                  <a:pt x="5047011" y="1200329"/>
                </a:cubicBezTo>
                <a:cubicBezTo>
                  <a:pt x="4906971" y="1226580"/>
                  <a:pt x="4626030" y="1129364"/>
                  <a:pt x="4395784" y="1200329"/>
                </a:cubicBezTo>
                <a:cubicBezTo>
                  <a:pt x="4165538" y="1271294"/>
                  <a:pt x="4175983" y="1165151"/>
                  <a:pt x="4015902" y="1200329"/>
                </a:cubicBezTo>
                <a:cubicBezTo>
                  <a:pt x="3855821" y="1235507"/>
                  <a:pt x="3776197" y="1149586"/>
                  <a:pt x="3581750" y="1200329"/>
                </a:cubicBezTo>
                <a:cubicBezTo>
                  <a:pt x="3387303" y="1251072"/>
                  <a:pt x="3195119" y="1180910"/>
                  <a:pt x="3039061" y="1200329"/>
                </a:cubicBezTo>
                <a:cubicBezTo>
                  <a:pt x="2883003" y="1219748"/>
                  <a:pt x="2737168" y="1178572"/>
                  <a:pt x="2604909" y="1200329"/>
                </a:cubicBezTo>
                <a:cubicBezTo>
                  <a:pt x="2472650" y="1222086"/>
                  <a:pt x="2301107" y="1184537"/>
                  <a:pt x="2116489" y="1200329"/>
                </a:cubicBezTo>
                <a:cubicBezTo>
                  <a:pt x="1931871" y="1216121"/>
                  <a:pt x="1865763" y="1164812"/>
                  <a:pt x="1628068" y="1200329"/>
                </a:cubicBezTo>
                <a:cubicBezTo>
                  <a:pt x="1390373" y="1235846"/>
                  <a:pt x="1249631" y="1170998"/>
                  <a:pt x="1139648" y="1200329"/>
                </a:cubicBezTo>
                <a:cubicBezTo>
                  <a:pt x="1029665" y="1229660"/>
                  <a:pt x="853675" y="1184582"/>
                  <a:pt x="759765" y="1200329"/>
                </a:cubicBezTo>
                <a:cubicBezTo>
                  <a:pt x="665855" y="1216076"/>
                  <a:pt x="348606" y="1155443"/>
                  <a:pt x="0" y="1200329"/>
                </a:cubicBezTo>
                <a:cubicBezTo>
                  <a:pt x="-18806" y="1098710"/>
                  <a:pt x="21568" y="985012"/>
                  <a:pt x="0" y="800219"/>
                </a:cubicBezTo>
                <a:cubicBezTo>
                  <a:pt x="-21568" y="615426"/>
                  <a:pt x="31289" y="532629"/>
                  <a:pt x="0" y="388106"/>
                </a:cubicBezTo>
                <a:cubicBezTo>
                  <a:pt x="-31289" y="243583"/>
                  <a:pt x="9450" y="173122"/>
                  <a:pt x="0" y="0"/>
                </a:cubicBezTo>
                <a:close/>
              </a:path>
            </a:pathLst>
          </a:custGeom>
          <a:noFill/>
          <a:ln>
            <a:solidFill>
              <a:schemeClr val="tx1"/>
            </a:solidFill>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a:spAutoFit/>
          </a:bodyPr>
          <a:lstStyle/>
          <a:p>
            <a:pPr algn="ctr"/>
            <a:r>
              <a:rPr lang="es-MX" dirty="0">
                <a:solidFill>
                  <a:srgbClr val="00B050"/>
                </a:solidFill>
              </a:rPr>
              <a:t>México</a:t>
            </a:r>
          </a:p>
          <a:p>
            <a:pPr algn="ctr"/>
            <a:endParaRPr lang="es-MX" sz="600" dirty="0"/>
          </a:p>
          <a:p>
            <a:pPr marL="285750" indent="-285750">
              <a:buFontTx/>
              <a:buChar char="-"/>
            </a:pPr>
            <a:r>
              <a:rPr lang="es-MX" sz="1600" dirty="0"/>
              <a:t>Ley de Energía Geotérmica (LEG, 2014).</a:t>
            </a:r>
          </a:p>
          <a:p>
            <a:pPr marL="285750" indent="-285750">
              <a:buFontTx/>
              <a:buChar char="-"/>
            </a:pPr>
            <a:endParaRPr lang="es-MX" sz="1600" dirty="0"/>
          </a:p>
          <a:p>
            <a:pPr marL="285750" indent="-285750">
              <a:buFontTx/>
              <a:buChar char="-"/>
            </a:pPr>
            <a:r>
              <a:rPr lang="es-MX" sz="1600" b="0" i="0" u="none" strike="noStrike" baseline="0" dirty="0">
                <a:latin typeface="CIDFont+F2"/>
              </a:rPr>
              <a:t>NOM-150-SEMARNAT-2017.</a:t>
            </a:r>
            <a:endParaRPr lang="es-MX" sz="1600" dirty="0"/>
          </a:p>
        </p:txBody>
      </p:sp>
      <p:sp>
        <p:nvSpPr>
          <p:cNvPr id="30" name="CuadroTexto 29">
            <a:extLst>
              <a:ext uri="{FF2B5EF4-FFF2-40B4-BE49-F238E27FC236}">
                <a16:creationId xmlns:a16="http://schemas.microsoft.com/office/drawing/2014/main" id="{41B8E63D-E6DE-40CB-AE37-B2C5BCF1FB1C}"/>
              </a:ext>
            </a:extLst>
          </p:cNvPr>
          <p:cNvSpPr txBox="1"/>
          <p:nvPr/>
        </p:nvSpPr>
        <p:spPr>
          <a:xfrm>
            <a:off x="143774" y="111995"/>
            <a:ext cx="2373064" cy="276999"/>
          </a:xfrm>
          <a:prstGeom prst="rect">
            <a:avLst/>
          </a:prstGeom>
          <a:noFill/>
        </p:spPr>
        <p:txBody>
          <a:bodyPr wrap="square" rtlCol="0">
            <a:spAutoFit/>
          </a:bodyPr>
          <a:lstStyle/>
          <a:p>
            <a:r>
              <a:rPr lang="es-MX" sz="1200" b="1" u="sng" dirty="0"/>
              <a:t>Resultados</a:t>
            </a:r>
          </a:p>
        </p:txBody>
      </p:sp>
      <p:sp>
        <p:nvSpPr>
          <p:cNvPr id="3" name="Marcador de número de diapositiva 2">
            <a:extLst>
              <a:ext uri="{FF2B5EF4-FFF2-40B4-BE49-F238E27FC236}">
                <a16:creationId xmlns:a16="http://schemas.microsoft.com/office/drawing/2014/main" id="{C4F4CA9F-4493-4840-9A8D-07B93CF1F09D}"/>
              </a:ext>
            </a:extLst>
          </p:cNvPr>
          <p:cNvSpPr>
            <a:spLocks noGrp="1"/>
          </p:cNvSpPr>
          <p:nvPr>
            <p:ph type="sldNum" sz="quarter" idx="12"/>
          </p:nvPr>
        </p:nvSpPr>
        <p:spPr/>
        <p:txBody>
          <a:bodyPr/>
          <a:lstStyle/>
          <a:p>
            <a:fld id="{D620071E-3705-4C56-B8C2-5804AA11160A}" type="slidenum">
              <a:rPr lang="es-MX" smtClean="0"/>
              <a:t>19</a:t>
            </a:fld>
            <a:endParaRPr lang="es-MX"/>
          </a:p>
        </p:txBody>
      </p:sp>
    </p:spTree>
    <p:extLst>
      <p:ext uri="{BB962C8B-B14F-4D97-AF65-F5344CB8AC3E}">
        <p14:creationId xmlns:p14="http://schemas.microsoft.com/office/powerpoint/2010/main" val="422051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92149" y="95694"/>
            <a:ext cx="11965172" cy="6039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5A17DDF-CBAB-49F7-AF6A-12992C10A3BD}"/>
              </a:ext>
            </a:extLst>
          </p:cNvPr>
          <p:cNvSpPr txBox="1"/>
          <p:nvPr/>
        </p:nvSpPr>
        <p:spPr>
          <a:xfrm>
            <a:off x="287078" y="626921"/>
            <a:ext cx="3040912" cy="369332"/>
          </a:xfrm>
          <a:prstGeom prst="rect">
            <a:avLst/>
          </a:prstGeom>
          <a:noFill/>
        </p:spPr>
        <p:txBody>
          <a:bodyPr wrap="square" rtlCol="0">
            <a:spAutoFit/>
          </a:bodyPr>
          <a:lstStyle/>
          <a:p>
            <a:r>
              <a:rPr lang="es-MX" b="1" u="sng" dirty="0"/>
              <a:t>Objetivo General</a:t>
            </a:r>
          </a:p>
        </p:txBody>
      </p:sp>
      <p:sp>
        <p:nvSpPr>
          <p:cNvPr id="6" name="CuadroTexto 5">
            <a:extLst>
              <a:ext uri="{FF2B5EF4-FFF2-40B4-BE49-F238E27FC236}">
                <a16:creationId xmlns:a16="http://schemas.microsoft.com/office/drawing/2014/main" id="{C723BAFA-8B81-4825-8E34-3299BDA22868}"/>
              </a:ext>
            </a:extLst>
          </p:cNvPr>
          <p:cNvSpPr txBox="1"/>
          <p:nvPr/>
        </p:nvSpPr>
        <p:spPr>
          <a:xfrm>
            <a:off x="287078" y="1151277"/>
            <a:ext cx="11408735" cy="1354217"/>
          </a:xfrm>
          <a:prstGeom prst="rect">
            <a:avLst/>
          </a:prstGeom>
          <a:noFill/>
        </p:spPr>
        <p:txBody>
          <a:bodyPr wrap="square" rtlCol="0">
            <a:spAutoFit/>
          </a:bodyPr>
          <a:lstStyle/>
          <a:p>
            <a:pPr algn="just"/>
            <a:r>
              <a:rPr lang="es-MX" sz="1600" dirty="0"/>
              <a:t>Contribuir con una perspectiva de la regulación aplicable a las energías renovables Solar Fotovoltaica y Geotérmica en la generación de energía eléctrica, exponiendo el marco regulatorio que México ha desarrollado para promover el aprovechamiento sustentable de estos recursos y presentar las estrategias regulatorias en materia ambiental que otros países están considerando para desarrollar y potenciar estas tecnologías.</a:t>
            </a:r>
          </a:p>
          <a:p>
            <a:endParaRPr lang="es-MX" dirty="0"/>
          </a:p>
        </p:txBody>
      </p:sp>
      <p:pic>
        <p:nvPicPr>
          <p:cNvPr id="2050" name="Picture 2" descr="Bandera Méjico Icono PNG transparente - StickPNG">
            <a:extLst>
              <a:ext uri="{FF2B5EF4-FFF2-40B4-BE49-F238E27FC236}">
                <a16:creationId xmlns:a16="http://schemas.microsoft.com/office/drawing/2014/main" id="{725D21EC-4690-4CC8-8F8D-09C21478F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179" y="205283"/>
            <a:ext cx="942311" cy="8653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C6402C5B-3CE5-4021-8CD1-52DB256CEB55}"/>
              </a:ext>
            </a:extLst>
          </p:cNvPr>
          <p:cNvPicPr>
            <a:picLocks noChangeAspect="1"/>
          </p:cNvPicPr>
          <p:nvPr/>
        </p:nvPicPr>
        <p:blipFill>
          <a:blip r:embed="rId3"/>
          <a:stretch>
            <a:fillRect/>
          </a:stretch>
        </p:blipFill>
        <p:spPr>
          <a:xfrm>
            <a:off x="8098466" y="260832"/>
            <a:ext cx="665306" cy="666587"/>
          </a:xfrm>
          <a:prstGeom prst="rect">
            <a:avLst/>
          </a:prstGeom>
        </p:spPr>
      </p:pic>
      <p:pic>
        <p:nvPicPr>
          <p:cNvPr id="2056" name="Picture 8" descr="Estados Unidos Bandera Nacional - Imagen gratis en Pixabay">
            <a:extLst>
              <a:ext uri="{FF2B5EF4-FFF2-40B4-BE49-F238E27FC236}">
                <a16:creationId xmlns:a16="http://schemas.microsoft.com/office/drawing/2014/main" id="{1B2CA17A-779E-4C3B-91FF-EC75146A0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748" y="200662"/>
            <a:ext cx="798953" cy="7989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ANDERA DE INDONESIA">
            <a:extLst>
              <a:ext uri="{FF2B5EF4-FFF2-40B4-BE49-F238E27FC236}">
                <a16:creationId xmlns:a16="http://schemas.microsoft.com/office/drawing/2014/main" id="{8DD0AE6F-CE01-4B91-BBDC-E94BB8072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3154" y="200662"/>
            <a:ext cx="798953" cy="79895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D92BCB78-A4CF-455B-87AE-760348D6F6EB}"/>
              </a:ext>
            </a:extLst>
          </p:cNvPr>
          <p:cNvSpPr txBox="1"/>
          <p:nvPr/>
        </p:nvSpPr>
        <p:spPr>
          <a:xfrm>
            <a:off x="416947" y="2505261"/>
            <a:ext cx="8920716" cy="369332"/>
          </a:xfrm>
          <a:prstGeom prst="rect">
            <a:avLst/>
          </a:prstGeom>
          <a:noFill/>
        </p:spPr>
        <p:txBody>
          <a:bodyPr wrap="square" rtlCol="0">
            <a:spAutoFit/>
          </a:bodyPr>
          <a:lstStyle/>
          <a:p>
            <a:r>
              <a:rPr lang="es-MX" b="1" u="sng" dirty="0"/>
              <a:t>¿Cómo crear esta perspectiva a nivel Nacional y Mundial?</a:t>
            </a:r>
          </a:p>
        </p:txBody>
      </p:sp>
      <p:sp>
        <p:nvSpPr>
          <p:cNvPr id="8" name="CuadroTexto 7">
            <a:extLst>
              <a:ext uri="{FF2B5EF4-FFF2-40B4-BE49-F238E27FC236}">
                <a16:creationId xmlns:a16="http://schemas.microsoft.com/office/drawing/2014/main" id="{70AAA47D-D485-41AC-9C32-9C5856619827}"/>
              </a:ext>
            </a:extLst>
          </p:cNvPr>
          <p:cNvSpPr txBox="1"/>
          <p:nvPr/>
        </p:nvSpPr>
        <p:spPr>
          <a:xfrm>
            <a:off x="543652" y="3184641"/>
            <a:ext cx="11251459" cy="2831544"/>
          </a:xfrm>
          <a:prstGeom prst="rect">
            <a:avLst/>
          </a:prstGeom>
          <a:noFill/>
        </p:spPr>
        <p:txBody>
          <a:bodyPr wrap="square" rtlCol="0">
            <a:spAutoFit/>
          </a:bodyPr>
          <a:lstStyle/>
          <a:p>
            <a:pPr lvl="0"/>
            <a:r>
              <a:rPr lang="es-MX" sz="1600" dirty="0"/>
              <a:t>Identificando los principales organismos ambientales gubernamentales en México y presentando el Orden Jurídico ambiental aplicable.</a:t>
            </a:r>
          </a:p>
          <a:p>
            <a:pPr lvl="0"/>
            <a:r>
              <a:rPr lang="es-MX" sz="1600" dirty="0"/>
              <a:t> </a:t>
            </a:r>
          </a:p>
          <a:p>
            <a:pPr lvl="0"/>
            <a:r>
              <a:rPr lang="es-MX" sz="1600" dirty="0"/>
              <a:t>Presentando el marco regulatorio ambiental actual aplicable a la Energía Solar Fotovoltaica y Geotérmica en México para la generación de energía eléctrica. </a:t>
            </a:r>
          </a:p>
          <a:p>
            <a:r>
              <a:rPr lang="es-MX" sz="1600" dirty="0"/>
              <a:t> </a:t>
            </a:r>
          </a:p>
          <a:p>
            <a:r>
              <a:rPr lang="es-MX" sz="1600" dirty="0"/>
              <a:t>Presentando el marco regulatorio ambiental actual aplicable de los dos países líderes en capacidad de generación de energía eléctrica con tecnologías Solar Fotovoltaica y Geotérmica.</a:t>
            </a:r>
          </a:p>
          <a:p>
            <a:r>
              <a:rPr lang="es-MX" sz="1600" dirty="0"/>
              <a:t>  </a:t>
            </a:r>
          </a:p>
          <a:p>
            <a:pPr lvl="0"/>
            <a:r>
              <a:rPr lang="es-MX" sz="1600" dirty="0"/>
              <a:t>Evaluando que tan sustentables han sido las estrategias y medidas regulatorias.</a:t>
            </a:r>
          </a:p>
          <a:p>
            <a:endParaRPr lang="es-MX" dirty="0"/>
          </a:p>
        </p:txBody>
      </p:sp>
      <p:pic>
        <p:nvPicPr>
          <p:cNvPr id="10" name="Gráfico 9" descr="Ojo">
            <a:extLst>
              <a:ext uri="{FF2B5EF4-FFF2-40B4-BE49-F238E27FC236}">
                <a16:creationId xmlns:a16="http://schemas.microsoft.com/office/drawing/2014/main" id="{0518FBB9-DF02-4048-9F4A-67496D1E16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0241" y="3347152"/>
            <a:ext cx="293152" cy="293152"/>
          </a:xfrm>
          <a:prstGeom prst="rect">
            <a:avLst/>
          </a:prstGeom>
        </p:spPr>
      </p:pic>
      <p:pic>
        <p:nvPicPr>
          <p:cNvPr id="12" name="Gráfico 11" descr="Presentación con gráfico de barras">
            <a:extLst>
              <a:ext uri="{FF2B5EF4-FFF2-40B4-BE49-F238E27FC236}">
                <a16:creationId xmlns:a16="http://schemas.microsoft.com/office/drawing/2014/main" id="{6CB2DB7E-E0BF-4A3D-991D-2909E3FCE2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9357" y="4057658"/>
            <a:ext cx="341505" cy="341505"/>
          </a:xfrm>
          <a:prstGeom prst="rect">
            <a:avLst/>
          </a:prstGeom>
        </p:spPr>
      </p:pic>
      <p:pic>
        <p:nvPicPr>
          <p:cNvPr id="21" name="Gráfico 20" descr="Presentación con gráfico de barras">
            <a:extLst>
              <a:ext uri="{FF2B5EF4-FFF2-40B4-BE49-F238E27FC236}">
                <a16:creationId xmlns:a16="http://schemas.microsoft.com/office/drawing/2014/main" id="{71991F46-D481-4B6F-A07C-DFC0589888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089" y="4769223"/>
            <a:ext cx="341505" cy="341505"/>
          </a:xfrm>
          <a:prstGeom prst="rect">
            <a:avLst/>
          </a:prstGeom>
        </p:spPr>
      </p:pic>
      <p:pic>
        <p:nvPicPr>
          <p:cNvPr id="16" name="Gráfico 15" descr="Indicador">
            <a:extLst>
              <a:ext uri="{FF2B5EF4-FFF2-40B4-BE49-F238E27FC236}">
                <a16:creationId xmlns:a16="http://schemas.microsoft.com/office/drawing/2014/main" id="{3BDC15D4-9400-46F3-8A6D-F4A24F1340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7461" y="5321302"/>
            <a:ext cx="318972" cy="318972"/>
          </a:xfrm>
          <a:prstGeom prst="rect">
            <a:avLst/>
          </a:prstGeom>
        </p:spPr>
      </p:pic>
      <p:sp>
        <p:nvSpPr>
          <p:cNvPr id="3" name="Marcador de número de diapositiva 2">
            <a:extLst>
              <a:ext uri="{FF2B5EF4-FFF2-40B4-BE49-F238E27FC236}">
                <a16:creationId xmlns:a16="http://schemas.microsoft.com/office/drawing/2014/main" id="{6FA4BD5B-5309-4E70-9024-BBC06DE0F8B9}"/>
              </a:ext>
            </a:extLst>
          </p:cNvPr>
          <p:cNvSpPr>
            <a:spLocks noGrp="1"/>
          </p:cNvSpPr>
          <p:nvPr>
            <p:ph type="sldNum" sz="quarter" idx="12"/>
          </p:nvPr>
        </p:nvSpPr>
        <p:spPr/>
        <p:txBody>
          <a:bodyPr/>
          <a:lstStyle/>
          <a:p>
            <a:fld id="{D620071E-3705-4C56-B8C2-5804AA11160A}" type="slidenum">
              <a:rPr lang="es-MX" smtClean="0"/>
              <a:t>2</a:t>
            </a:fld>
            <a:endParaRPr lang="es-MX"/>
          </a:p>
        </p:txBody>
      </p:sp>
    </p:spTree>
    <p:extLst>
      <p:ext uri="{BB962C8B-B14F-4D97-AF65-F5344CB8AC3E}">
        <p14:creationId xmlns:p14="http://schemas.microsoft.com/office/powerpoint/2010/main" val="3683706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812772"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15E804CB-A088-4681-A513-37FBD7AA1A43}"/>
              </a:ext>
            </a:extLst>
          </p:cNvPr>
          <p:cNvSpPr txBox="1"/>
          <p:nvPr/>
        </p:nvSpPr>
        <p:spPr>
          <a:xfrm>
            <a:off x="5693969" y="265883"/>
            <a:ext cx="2373064" cy="369332"/>
          </a:xfrm>
          <a:prstGeom prst="rect">
            <a:avLst/>
          </a:prstGeom>
          <a:noFill/>
        </p:spPr>
        <p:txBody>
          <a:bodyPr wrap="square" rtlCol="0">
            <a:spAutoFit/>
          </a:bodyPr>
          <a:lstStyle/>
          <a:p>
            <a:r>
              <a:rPr lang="es-MX" b="1" dirty="0"/>
              <a:t>Conclusiones</a:t>
            </a:r>
          </a:p>
        </p:txBody>
      </p:sp>
      <p:sp>
        <p:nvSpPr>
          <p:cNvPr id="2" name="CuadroTexto 1">
            <a:extLst>
              <a:ext uri="{FF2B5EF4-FFF2-40B4-BE49-F238E27FC236}">
                <a16:creationId xmlns:a16="http://schemas.microsoft.com/office/drawing/2014/main" id="{A0082B3F-B379-4A39-9AC5-EBE1B4B4040C}"/>
              </a:ext>
            </a:extLst>
          </p:cNvPr>
          <p:cNvSpPr txBox="1"/>
          <p:nvPr/>
        </p:nvSpPr>
        <p:spPr>
          <a:xfrm>
            <a:off x="744280" y="893230"/>
            <a:ext cx="11447720" cy="4862870"/>
          </a:xfrm>
          <a:prstGeom prst="rect">
            <a:avLst/>
          </a:prstGeom>
          <a:noFill/>
        </p:spPr>
        <p:txBody>
          <a:bodyPr wrap="square" rtlCol="0">
            <a:spAutoFit/>
          </a:bodyPr>
          <a:lstStyle/>
          <a:p>
            <a:r>
              <a:rPr lang="es-MX" sz="1600" dirty="0"/>
              <a:t>Existen regulaciones generales que fomentan el desarrollo sustentable de las actividades relacionadas a la generación de energía eléctrica.</a:t>
            </a:r>
          </a:p>
          <a:p>
            <a:endParaRPr lang="es-MX" sz="2500" dirty="0"/>
          </a:p>
          <a:p>
            <a:r>
              <a:rPr lang="es-MX" sz="1600" dirty="0"/>
              <a:t>Es monitoreado el crecimiento de las energías renovables a nivel mundial y su participación en el sector energético aumenta año con año.</a:t>
            </a:r>
          </a:p>
          <a:p>
            <a:endParaRPr lang="es-MX" sz="2500" dirty="0"/>
          </a:p>
          <a:p>
            <a:r>
              <a:rPr lang="es-MX" sz="1600" dirty="0"/>
              <a:t>La energía geotérmica se encuentra tecnológica y regulatoriamente más desarrollada que la energía solar fotovoltaica. </a:t>
            </a:r>
          </a:p>
          <a:p>
            <a:endParaRPr lang="es-MX" sz="2500" dirty="0"/>
          </a:p>
          <a:p>
            <a:r>
              <a:rPr lang="es-MX" sz="1600" dirty="0"/>
              <a:t>El marco regulatorio ambiental de cada nación no es indicador de un constante desarrollo de energías renovables.</a:t>
            </a:r>
          </a:p>
          <a:p>
            <a:endParaRPr lang="es-MX" sz="2500" dirty="0"/>
          </a:p>
          <a:p>
            <a:r>
              <a:rPr lang="es-MX" sz="1600" dirty="0"/>
              <a:t>En el futuro, con mayores sitios en operación será necesario contar con regulaciones más especificas. </a:t>
            </a:r>
          </a:p>
          <a:p>
            <a:endParaRPr lang="es-MX" sz="2500" dirty="0"/>
          </a:p>
          <a:p>
            <a:r>
              <a:rPr lang="es-MX" sz="1600" dirty="0"/>
              <a:t>La creación de normativa y legislación parte del  sector económico y de proyectos, para posteriormente pasar a las cuestiones ambientales.</a:t>
            </a:r>
          </a:p>
          <a:p>
            <a:endParaRPr lang="es-MX" sz="2500" dirty="0"/>
          </a:p>
          <a:p>
            <a:r>
              <a:rPr lang="es-MX" sz="1600" dirty="0"/>
              <a:t>La sustentabilidad de las energías geotérmica y solar fotovoltaica no son el principal motivo para su desarrollo.</a:t>
            </a:r>
          </a:p>
        </p:txBody>
      </p:sp>
      <p:pic>
        <p:nvPicPr>
          <p:cNvPr id="6" name="Gráfico 5" descr="Escena de colina con relleno sólido">
            <a:extLst>
              <a:ext uri="{FF2B5EF4-FFF2-40B4-BE49-F238E27FC236}">
                <a16:creationId xmlns:a16="http://schemas.microsoft.com/office/drawing/2014/main" id="{F5573C3D-BCE4-467C-A0A6-CB549BA278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649" y="893230"/>
            <a:ext cx="513631" cy="513631"/>
          </a:xfrm>
          <a:prstGeom prst="rect">
            <a:avLst/>
          </a:prstGeom>
        </p:spPr>
      </p:pic>
      <p:pic>
        <p:nvPicPr>
          <p:cNvPr id="8" name="Gráfico 7" descr="Gráfico circular con relleno sólido">
            <a:extLst>
              <a:ext uri="{FF2B5EF4-FFF2-40B4-BE49-F238E27FC236}">
                <a16:creationId xmlns:a16="http://schemas.microsoft.com/office/drawing/2014/main" id="{697E6585-A19B-4150-9BD1-4ACE96FD58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230" y="1710885"/>
            <a:ext cx="513631" cy="513631"/>
          </a:xfrm>
          <a:prstGeom prst="rect">
            <a:avLst/>
          </a:prstGeom>
        </p:spPr>
      </p:pic>
      <p:pic>
        <p:nvPicPr>
          <p:cNvPr id="10" name="Gráfico 9" descr="Gráfico exponencial con relleno sólido">
            <a:extLst>
              <a:ext uri="{FF2B5EF4-FFF2-40B4-BE49-F238E27FC236}">
                <a16:creationId xmlns:a16="http://schemas.microsoft.com/office/drawing/2014/main" id="{AC0D16AB-4109-4FFA-A0AB-9AEC1E66C4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2411" y="2472220"/>
            <a:ext cx="551869" cy="551869"/>
          </a:xfrm>
          <a:prstGeom prst="rect">
            <a:avLst/>
          </a:prstGeom>
        </p:spPr>
      </p:pic>
      <p:pic>
        <p:nvPicPr>
          <p:cNvPr id="12" name="Gráfico 11" descr="Juez con relleno sólido">
            <a:extLst>
              <a:ext uri="{FF2B5EF4-FFF2-40B4-BE49-F238E27FC236}">
                <a16:creationId xmlns:a16="http://schemas.microsoft.com/office/drawing/2014/main" id="{D369A355-EAE6-481B-9E4C-5544327EBF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3810" y="3118069"/>
            <a:ext cx="498261" cy="498261"/>
          </a:xfrm>
          <a:prstGeom prst="rect">
            <a:avLst/>
          </a:prstGeom>
        </p:spPr>
      </p:pic>
      <p:pic>
        <p:nvPicPr>
          <p:cNvPr id="13" name="Gráfico 12" descr="Lupa con relleno sólido">
            <a:extLst>
              <a:ext uri="{FF2B5EF4-FFF2-40B4-BE49-F238E27FC236}">
                <a16:creationId xmlns:a16="http://schemas.microsoft.com/office/drawing/2014/main" id="{2E96756C-65A7-4FB9-AC3D-ACACE9A8F0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870" y="3809880"/>
            <a:ext cx="498261" cy="498261"/>
          </a:xfrm>
          <a:prstGeom prst="rect">
            <a:avLst/>
          </a:prstGeom>
        </p:spPr>
      </p:pic>
      <p:pic>
        <p:nvPicPr>
          <p:cNvPr id="16" name="Gráfico 15" descr="Reloj con relleno sólido">
            <a:extLst>
              <a:ext uri="{FF2B5EF4-FFF2-40B4-BE49-F238E27FC236}">
                <a16:creationId xmlns:a16="http://schemas.microsoft.com/office/drawing/2014/main" id="{CA0F5832-8738-407B-AA64-C7A684DD67A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6019" y="4449355"/>
            <a:ext cx="498261" cy="498261"/>
          </a:xfrm>
          <a:prstGeom prst="rect">
            <a:avLst/>
          </a:prstGeom>
        </p:spPr>
      </p:pic>
      <p:pic>
        <p:nvPicPr>
          <p:cNvPr id="20" name="Gráfico 19" descr="Diente de león con relleno sólido">
            <a:extLst>
              <a:ext uri="{FF2B5EF4-FFF2-40B4-BE49-F238E27FC236}">
                <a16:creationId xmlns:a16="http://schemas.microsoft.com/office/drawing/2014/main" id="{EEC91494-A946-4BFF-A5AB-9653A042E01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9773" y="5235146"/>
            <a:ext cx="498261" cy="498261"/>
          </a:xfrm>
          <a:prstGeom prst="rect">
            <a:avLst/>
          </a:prstGeom>
        </p:spPr>
      </p:pic>
      <p:sp>
        <p:nvSpPr>
          <p:cNvPr id="3" name="Marcador de número de diapositiva 2">
            <a:extLst>
              <a:ext uri="{FF2B5EF4-FFF2-40B4-BE49-F238E27FC236}">
                <a16:creationId xmlns:a16="http://schemas.microsoft.com/office/drawing/2014/main" id="{0C8E0E39-8F0E-4C95-8FE8-37BC0FE49701}"/>
              </a:ext>
            </a:extLst>
          </p:cNvPr>
          <p:cNvSpPr>
            <a:spLocks noGrp="1"/>
          </p:cNvSpPr>
          <p:nvPr>
            <p:ph type="sldNum" sz="quarter" idx="12"/>
          </p:nvPr>
        </p:nvSpPr>
        <p:spPr/>
        <p:txBody>
          <a:bodyPr/>
          <a:lstStyle/>
          <a:p>
            <a:fld id="{D620071E-3705-4C56-B8C2-5804AA11160A}" type="slidenum">
              <a:rPr lang="es-MX" smtClean="0"/>
              <a:t>20</a:t>
            </a:fld>
            <a:endParaRPr lang="es-MX"/>
          </a:p>
        </p:txBody>
      </p:sp>
    </p:spTree>
    <p:extLst>
      <p:ext uri="{BB962C8B-B14F-4D97-AF65-F5344CB8AC3E}">
        <p14:creationId xmlns:p14="http://schemas.microsoft.com/office/powerpoint/2010/main" val="892596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E4D895-E801-4822-9FC3-24790A9E127A}"/>
              </a:ext>
            </a:extLst>
          </p:cNvPr>
          <p:cNvSpPr/>
          <p:nvPr/>
        </p:nvSpPr>
        <p:spPr>
          <a:xfrm>
            <a:off x="38987" y="85060"/>
            <a:ext cx="120608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45DA646C-0310-4F8E-9981-288645806854}"/>
              </a:ext>
            </a:extLst>
          </p:cNvPr>
          <p:cNvSpPr txBox="1"/>
          <p:nvPr/>
        </p:nvSpPr>
        <p:spPr>
          <a:xfrm>
            <a:off x="92149" y="180753"/>
            <a:ext cx="1446028" cy="276999"/>
          </a:xfrm>
          <a:prstGeom prst="rect">
            <a:avLst/>
          </a:prstGeom>
          <a:noFill/>
        </p:spPr>
        <p:txBody>
          <a:bodyPr wrap="square" rtlCol="0">
            <a:spAutoFit/>
          </a:bodyPr>
          <a:lstStyle/>
          <a:p>
            <a:r>
              <a:rPr lang="es-MX" sz="1200" dirty="0"/>
              <a:t>Referencias</a:t>
            </a:r>
          </a:p>
        </p:txBody>
      </p:sp>
      <p:sp>
        <p:nvSpPr>
          <p:cNvPr id="10" name="CuadroTexto 9">
            <a:extLst>
              <a:ext uri="{FF2B5EF4-FFF2-40B4-BE49-F238E27FC236}">
                <a16:creationId xmlns:a16="http://schemas.microsoft.com/office/drawing/2014/main" id="{F5497DB6-165B-4955-895B-D7B26EDDC832}"/>
              </a:ext>
            </a:extLst>
          </p:cNvPr>
          <p:cNvSpPr txBox="1"/>
          <p:nvPr/>
        </p:nvSpPr>
        <p:spPr>
          <a:xfrm>
            <a:off x="216195" y="468951"/>
            <a:ext cx="11759610" cy="5749138"/>
          </a:xfrm>
          <a:prstGeom prst="rect">
            <a:avLst/>
          </a:prstGeom>
          <a:noFill/>
        </p:spPr>
        <p:txBody>
          <a:bodyPr wrap="square" rtlCol="0">
            <a:spAutoFit/>
          </a:bodyPr>
          <a:lstStyle/>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ASOLMEX, (2019). Asociación Mexicana de Energía Solar Centrales solares en Operación Comercial. Recuperado el 11 de marzo de 2020 de: </a:t>
            </a:r>
            <a:r>
              <a:rPr lang="es-MX" sz="1200" dirty="0">
                <a:effectLst/>
                <a:latin typeface="Calibri" panose="020F0502020204030204" pitchFamily="34" charset="0"/>
                <a:ea typeface="Calibri" panose="020F0502020204030204" pitchFamily="34" charset="0"/>
                <a:cs typeface="Times New Roman" panose="02020603050405020304" pitchFamily="18" charset="0"/>
                <a:hlinkClick r:id="rId2"/>
              </a:rPr>
              <a:t>https://www.asolmex.org/es/centrales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err="1">
                <a:latin typeface="Calibri" panose="020F0502020204030204" pitchFamily="34" charset="0"/>
                <a:cs typeface="Times New Roman" panose="02020603050405020304" pitchFamily="18" charset="0"/>
              </a:rPr>
              <a:t>Barbier</a:t>
            </a:r>
            <a:r>
              <a:rPr lang="en-US" sz="1200" dirty="0">
                <a:latin typeface="Calibri" panose="020F0502020204030204" pitchFamily="34" charset="0"/>
                <a:cs typeface="Times New Roman" panose="02020603050405020304" pitchFamily="18" charset="0"/>
              </a:rPr>
              <a:t>, E., (2002). Geothermal energy technology and current status: an overview.</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Renewable and Sustainable Energy Reviews, 6, 1-2, 3-65.</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err="1">
                <a:latin typeface="Calibri" panose="020F0502020204030204" pitchFamily="34" charset="0"/>
                <a:cs typeface="Times New Roman" panose="02020603050405020304" pitchFamily="18" charset="0"/>
              </a:rPr>
              <a:t>Dhar</a:t>
            </a:r>
            <a:r>
              <a:rPr lang="es-MX" sz="1200" dirty="0">
                <a:latin typeface="Calibri" panose="020F0502020204030204" pitchFamily="34" charset="0"/>
                <a:cs typeface="Times New Roman" panose="02020603050405020304" pitchFamily="18" charset="0"/>
              </a:rPr>
              <a:t>, A., </a:t>
            </a:r>
            <a:r>
              <a:rPr lang="es-MX" sz="1200" dirty="0" err="1">
                <a:latin typeface="Calibri" panose="020F0502020204030204" pitchFamily="34" charset="0"/>
                <a:cs typeface="Times New Roman" panose="02020603050405020304" pitchFamily="18" charset="0"/>
              </a:rPr>
              <a:t>Naeth</a:t>
            </a:r>
            <a:r>
              <a:rPr lang="es-MX" sz="1200" dirty="0">
                <a:latin typeface="Calibri" panose="020F0502020204030204" pitchFamily="34" charset="0"/>
                <a:cs typeface="Times New Roman" panose="02020603050405020304" pitchFamily="18" charset="0"/>
              </a:rPr>
              <a:t>, M., Jennings, P., El-Din, M. (2020). </a:t>
            </a:r>
            <a:r>
              <a:rPr lang="en-US" sz="1200" dirty="0">
                <a:latin typeface="Calibri" panose="020F0502020204030204" pitchFamily="34" charset="0"/>
                <a:cs typeface="Times New Roman" panose="02020603050405020304" pitchFamily="18" charset="0"/>
              </a:rPr>
              <a:t>Perspectives on environmental</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impacts and a land reclamation strategy for solar and wind energy systems. </a:t>
            </a:r>
            <a:r>
              <a:rPr lang="es-MX" sz="1200" dirty="0" err="1">
                <a:latin typeface="Calibri" panose="020F0502020204030204" pitchFamily="34" charset="0"/>
                <a:cs typeface="Times New Roman" panose="02020603050405020304" pitchFamily="18" charset="0"/>
              </a:rPr>
              <a:t>Science</a:t>
            </a:r>
            <a:r>
              <a:rPr lang="es-MX" sz="1200" dirty="0">
                <a:latin typeface="Calibri" panose="020F0502020204030204" pitchFamily="34" charset="0"/>
                <a:cs typeface="Times New Roman" panose="02020603050405020304" pitchFamily="18" charset="0"/>
              </a:rPr>
              <a:t> </a:t>
            </a:r>
            <a:r>
              <a:rPr lang="es-MX" sz="1200" dirty="0" err="1">
                <a:latin typeface="Calibri" panose="020F0502020204030204" pitchFamily="34" charset="0"/>
                <a:cs typeface="Times New Roman" panose="02020603050405020304" pitchFamily="18" charset="0"/>
              </a:rPr>
              <a:t>of</a:t>
            </a:r>
            <a:r>
              <a:rPr lang="es-MX" sz="1200" dirty="0">
                <a:latin typeface="Calibri" panose="020F0502020204030204" pitchFamily="34" charset="0"/>
                <a:cs typeface="Times New Roman" panose="02020603050405020304" pitchFamily="18" charset="0"/>
              </a:rPr>
              <a:t> </a:t>
            </a:r>
            <a:r>
              <a:rPr lang="es-MX" sz="1200" dirty="0" err="1">
                <a:latin typeface="Calibri" panose="020F0502020204030204" pitchFamily="34" charset="0"/>
                <a:cs typeface="Times New Roman" panose="02020603050405020304" pitchFamily="18" charset="0"/>
              </a:rPr>
              <a:t>the</a:t>
            </a:r>
            <a:r>
              <a:rPr lang="es-MX" sz="1200" dirty="0">
                <a:latin typeface="Calibri" panose="020F0502020204030204" pitchFamily="34" charset="0"/>
                <a:cs typeface="Times New Roman" panose="02020603050405020304" pitchFamily="18" charset="0"/>
              </a:rPr>
              <a:t> total </a:t>
            </a:r>
            <a:r>
              <a:rPr lang="es-MX" sz="1200" dirty="0" err="1">
                <a:latin typeface="Calibri" panose="020F0502020204030204" pitchFamily="34" charset="0"/>
                <a:cs typeface="Times New Roman" panose="02020603050405020304" pitchFamily="18" charset="0"/>
              </a:rPr>
              <a:t>environment</a:t>
            </a:r>
            <a:r>
              <a:rPr lang="es-MX" sz="1200" dirty="0">
                <a:latin typeface="Calibri" panose="020F0502020204030204" pitchFamily="34" charset="0"/>
                <a:cs typeface="Times New Roman" panose="02020603050405020304" pitchFamily="18" charset="0"/>
              </a:rPr>
              <a:t>. 718, 134602. DOI: 10.1016/j.scitotenv.2019.134602</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EIA., (2019). United States Environmental Protection Agency.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Geothermalexplained</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Geothermal</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power</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plants</a:t>
            </a:r>
            <a:r>
              <a:rPr lang="es-MX" sz="1200" dirty="0">
                <a:effectLst/>
                <a:latin typeface="Calibri" panose="020F0502020204030204" pitchFamily="34" charset="0"/>
                <a:ea typeface="Calibri" panose="020F0502020204030204" pitchFamily="34" charset="0"/>
                <a:cs typeface="Times New Roman" panose="02020603050405020304" pitchFamily="18" charset="0"/>
              </a:rPr>
              <a:t>. Recuperado el 27 de mayo de 2020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de:https</a:t>
            </a:r>
            <a:r>
              <a:rPr lang="es-MX" sz="1200" dirty="0">
                <a:effectLst/>
                <a:latin typeface="Calibri" panose="020F0502020204030204" pitchFamily="34" charset="0"/>
                <a:ea typeface="Calibri" panose="020F0502020204030204" pitchFamily="34" charset="0"/>
                <a:cs typeface="Times New Roman" panose="02020603050405020304" pitchFamily="18" charset="0"/>
              </a:rPr>
              <a:t>://www.eia.gov/energyexplained/geothermal/geothermal-power-plants.php</a:t>
            </a: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Energy and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commerce</a:t>
            </a:r>
            <a:r>
              <a:rPr lang="es-MX" sz="1200" dirty="0">
                <a:effectLst/>
                <a:latin typeface="Calibri" panose="020F0502020204030204" pitchFamily="34" charset="0"/>
                <a:ea typeface="Calibri" panose="020F0502020204030204" pitchFamily="34" charset="0"/>
                <a:cs typeface="Times New Roman" panose="02020603050405020304" pitchFamily="18" charset="0"/>
              </a:rPr>
              <a:t>, (2021). Central Geotérmica Nayarit: vanguardia digital. Recuperado el 24 de Junio de 2021 de: energyandcommerce.com.mx/central-</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geotermica</a:t>
            </a:r>
            <a:r>
              <a:rPr lang="es-MX" sz="1200" dirty="0">
                <a:effectLst/>
                <a:latin typeface="Calibri" panose="020F0502020204030204" pitchFamily="34" charset="0"/>
                <a:ea typeface="Calibri" panose="020F0502020204030204" pitchFamily="34" charset="0"/>
                <a:cs typeface="Times New Roman" panose="02020603050405020304" pitchFamily="18" charset="0"/>
              </a:rPr>
              <a:t>-</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nayarit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EPA, (2016). United States Environmental Protection Agency. Geothermal Heating and Cooling Technologies. </a:t>
            </a:r>
            <a:r>
              <a:rPr lang="es-MX" sz="1200" dirty="0">
                <a:effectLst/>
                <a:latin typeface="Calibri" panose="020F0502020204030204" pitchFamily="34" charset="0"/>
                <a:ea typeface="Calibri" panose="020F0502020204030204" pitchFamily="34" charset="0"/>
                <a:cs typeface="Times New Roman" panose="02020603050405020304" pitchFamily="18" charset="0"/>
              </a:rPr>
              <a:t>Recuperado el 22 de noviembre de 2020 de: https://www.epa.gov/rhc/geothermal-heating-and-cooling-technologies</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EPA, (2017b). United States Environmental Protection Agency. National Maps of Geothermal Potential. </a:t>
            </a:r>
            <a:r>
              <a:rPr lang="es-MX" sz="1200" dirty="0">
                <a:effectLst/>
                <a:latin typeface="Calibri" panose="020F0502020204030204" pitchFamily="34" charset="0"/>
                <a:ea typeface="Calibri" panose="020F0502020204030204" pitchFamily="34" charset="0"/>
                <a:cs typeface="Times New Roman" panose="02020603050405020304" pitchFamily="18" charset="0"/>
              </a:rPr>
              <a:t>Recuperado el 22 noviembre de 2020 de: https://19january2017snapshot.epa.gov/re-powering/national-maps-geothermalpotential_.html</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EPA, (2019). United States Environmental Protection Agency.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State</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Renewable</a:t>
            </a:r>
            <a:r>
              <a:rPr lang="es-MX" sz="1200" dirty="0">
                <a:effectLst/>
                <a:latin typeface="Calibri" panose="020F0502020204030204" pitchFamily="34" charset="0"/>
                <a:ea typeface="Calibri" panose="020F0502020204030204" pitchFamily="34" charset="0"/>
                <a:cs typeface="Times New Roman" panose="02020603050405020304" pitchFamily="18" charset="0"/>
              </a:rPr>
              <a:t> Energy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Resources</a:t>
            </a:r>
            <a:r>
              <a:rPr lang="es-MX" sz="1200" dirty="0">
                <a:effectLst/>
                <a:latin typeface="Calibri" panose="020F0502020204030204" pitchFamily="34" charset="0"/>
                <a:ea typeface="Calibri" panose="020F0502020204030204" pitchFamily="34" charset="0"/>
                <a:cs typeface="Times New Roman" panose="02020603050405020304" pitchFamily="18" charset="0"/>
              </a:rPr>
              <a:t>. Recuperado el 04 de diciembre de 2020 de : </a:t>
            </a:r>
            <a:r>
              <a:rPr lang="es-MX" sz="12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https://www.epa.gov/statelocalenergy/state-renewable-energy-resources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cs typeface="Times New Roman" panose="02020603050405020304" pitchFamily="18" charset="0"/>
              </a:rPr>
              <a:t>Fisher, J. y </a:t>
            </a:r>
            <a:r>
              <a:rPr lang="en-US" sz="1200" dirty="0" err="1">
                <a:latin typeface="Calibri" panose="020F0502020204030204" pitchFamily="34" charset="0"/>
                <a:cs typeface="Times New Roman" panose="02020603050405020304" pitchFamily="18" charset="0"/>
              </a:rPr>
              <a:t>Lindenmayer</a:t>
            </a:r>
            <a:r>
              <a:rPr lang="en-US" sz="1200" dirty="0">
                <a:latin typeface="Calibri" panose="020F0502020204030204" pitchFamily="34" charset="0"/>
                <a:cs typeface="Times New Roman" panose="02020603050405020304" pitchFamily="18" charset="0"/>
              </a:rPr>
              <a:t>, D. (2000). An assessment of the published results of</a:t>
            </a:r>
            <a:r>
              <a:rPr lang="es-MX" sz="1200" dirty="0">
                <a:latin typeface="Calibri" panose="020F0502020204030204" pitchFamily="34" charset="0"/>
                <a:cs typeface="Times New Roman" panose="02020603050405020304" pitchFamily="18" charset="0"/>
              </a:rPr>
              <a:t> animal </a:t>
            </a:r>
            <a:r>
              <a:rPr lang="es-MX" sz="1200" dirty="0" err="1">
                <a:latin typeface="Calibri" panose="020F0502020204030204" pitchFamily="34" charset="0"/>
                <a:cs typeface="Times New Roman" panose="02020603050405020304" pitchFamily="18" charset="0"/>
              </a:rPr>
              <a:t>relocations</a:t>
            </a:r>
            <a:r>
              <a:rPr lang="es-MX" sz="1200" dirty="0">
                <a:latin typeface="Calibri" panose="020F0502020204030204" pitchFamily="34" charset="0"/>
                <a:cs typeface="Times New Roman" panose="02020603050405020304" pitchFamily="18" charset="0"/>
              </a:rPr>
              <a:t>. </a:t>
            </a:r>
            <a:r>
              <a:rPr lang="es-MX" sz="1200" dirty="0" err="1">
                <a:latin typeface="Calibri" panose="020F0502020204030204" pitchFamily="34" charset="0"/>
                <a:cs typeface="Times New Roman" panose="02020603050405020304" pitchFamily="18" charset="0"/>
              </a:rPr>
              <a:t>Biological</a:t>
            </a:r>
            <a:r>
              <a:rPr lang="es-MX" sz="1200" dirty="0">
                <a:latin typeface="Calibri" panose="020F0502020204030204" pitchFamily="34" charset="0"/>
                <a:cs typeface="Times New Roman" panose="02020603050405020304" pitchFamily="18" charset="0"/>
              </a:rPr>
              <a:t> </a:t>
            </a:r>
            <a:r>
              <a:rPr lang="es-MX" sz="1200" dirty="0" err="1">
                <a:latin typeface="Calibri" panose="020F0502020204030204" pitchFamily="34" charset="0"/>
                <a:cs typeface="Times New Roman" panose="02020603050405020304" pitchFamily="18" charset="0"/>
              </a:rPr>
              <a:t>Conservation</a:t>
            </a:r>
            <a:r>
              <a:rPr lang="es-MX" sz="1200" dirty="0">
                <a:latin typeface="Calibri" panose="020F0502020204030204" pitchFamily="34" charset="0"/>
                <a:cs typeface="Times New Roman" panose="02020603050405020304" pitchFamily="18" charset="0"/>
              </a:rPr>
              <a:t>, 96, 1-11.</a:t>
            </a:r>
          </a:p>
          <a:p>
            <a:pPr>
              <a:lnSpc>
                <a:spcPct val="107000"/>
              </a:lnSpc>
              <a:spcAft>
                <a:spcPts val="800"/>
              </a:spcAft>
            </a:pPr>
            <a:r>
              <a:rPr lang="es-MX" sz="1200" dirty="0">
                <a:latin typeface="Calibri" panose="020F0502020204030204" pitchFamily="34" charset="0"/>
                <a:cs typeface="Times New Roman" panose="02020603050405020304" pitchFamily="18" charset="0"/>
              </a:rPr>
              <a:t>Hernández, D., (2019). Análisis de ciclo de vida de una planta geotérmica en México. . Tesis que para optar por el grado de Maestro en Ingeniería, Programa de Maestría y Doctorado en Ingeniería, Universidad Nacional Autónoma de México, Ingeniería en Energía – Energía y Medio Ambiente</a:t>
            </a:r>
          </a:p>
          <a:p>
            <a:pPr>
              <a:lnSpc>
                <a:spcPct val="107000"/>
              </a:lnSpc>
              <a:spcAft>
                <a:spcPts val="800"/>
              </a:spcAft>
            </a:pPr>
            <a:r>
              <a:rPr lang="es-MX" sz="1200" dirty="0">
                <a:latin typeface="Calibri" panose="020F0502020204030204" pitchFamily="34" charset="0"/>
                <a:cs typeface="Times New Roman" panose="02020603050405020304" pitchFamily="18" charset="0"/>
              </a:rPr>
              <a:t>INEL, (2017). Inventario Nacional de Energías Limpias. SENER Gobierno de México, Recuperado el 29 de noviembre de 2020 de: https://dgel.energia.gob.mx/inel/mapa.html?lang=es</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LGDSF, (2020). Ley de Desarrollo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Forestal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Sustentable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a:effectLst/>
                <a:latin typeface="Calibri" panose="020F0502020204030204" pitchFamily="34" charset="0"/>
                <a:ea typeface="Calibri" panose="020F0502020204030204" pitchFamily="34" charset="0"/>
                <a:cs typeface="Times New Roman" panose="02020603050405020304" pitchFamily="18" charset="0"/>
              </a:rPr>
              <a:t>H. Congreso de la Unión de los Estados Unidos Mexicanos. Ultima reforma publicada en el Diario Oficial de la Federación 13 de abril de 2020. México.</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LGEEPA, (2018). </a:t>
            </a:r>
            <a:r>
              <a:rPr lang="es-MX" sz="1200" dirty="0">
                <a:effectLst/>
                <a:latin typeface="Calibri" panose="020F0502020204030204" pitchFamily="34" charset="0"/>
                <a:ea typeface="Calibri" panose="020F0502020204030204" pitchFamily="34" charset="0"/>
                <a:cs typeface="Times New Roman" panose="02020603050405020304" pitchFamily="18" charset="0"/>
              </a:rPr>
              <a:t>Ley General del Equilibrio Ecológico y la Protección al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Ambiente.H</a:t>
            </a:r>
            <a:r>
              <a:rPr lang="es-MX" sz="1200" dirty="0">
                <a:effectLst/>
                <a:latin typeface="Calibri" panose="020F0502020204030204" pitchFamily="34" charset="0"/>
                <a:ea typeface="Calibri" panose="020F0502020204030204" pitchFamily="34" charset="0"/>
                <a:cs typeface="Times New Roman" panose="02020603050405020304" pitchFamily="18" charset="0"/>
              </a:rPr>
              <a:t>. Congreso de la Unión de los Estados Unidos Mexicanos. Ultima reforma publicada en el Diario Oficial de la Federación 05 de julio de 2018. México.</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7F8CB190-29EF-4D35-BDD3-EEC816569053}"/>
              </a:ext>
            </a:extLst>
          </p:cNvPr>
          <p:cNvSpPr>
            <a:spLocks noGrp="1"/>
          </p:cNvSpPr>
          <p:nvPr>
            <p:ph type="sldNum" sz="quarter" idx="12"/>
          </p:nvPr>
        </p:nvSpPr>
        <p:spPr/>
        <p:txBody>
          <a:bodyPr/>
          <a:lstStyle/>
          <a:p>
            <a:fld id="{D620071E-3705-4C56-B8C2-5804AA11160A}" type="slidenum">
              <a:rPr lang="es-MX" smtClean="0"/>
              <a:t>21</a:t>
            </a:fld>
            <a:endParaRPr lang="es-MX"/>
          </a:p>
        </p:txBody>
      </p:sp>
    </p:spTree>
    <p:extLst>
      <p:ext uri="{BB962C8B-B14F-4D97-AF65-F5344CB8AC3E}">
        <p14:creationId xmlns:p14="http://schemas.microsoft.com/office/powerpoint/2010/main" val="254823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E4D895-E801-4822-9FC3-24790A9E127A}"/>
              </a:ext>
            </a:extLst>
          </p:cNvPr>
          <p:cNvSpPr/>
          <p:nvPr/>
        </p:nvSpPr>
        <p:spPr>
          <a:xfrm>
            <a:off x="38987" y="85060"/>
            <a:ext cx="120608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45DA646C-0310-4F8E-9981-288645806854}"/>
              </a:ext>
            </a:extLst>
          </p:cNvPr>
          <p:cNvSpPr txBox="1"/>
          <p:nvPr/>
        </p:nvSpPr>
        <p:spPr>
          <a:xfrm>
            <a:off x="92149" y="180753"/>
            <a:ext cx="1446028" cy="276999"/>
          </a:xfrm>
          <a:prstGeom prst="rect">
            <a:avLst/>
          </a:prstGeom>
          <a:noFill/>
        </p:spPr>
        <p:txBody>
          <a:bodyPr wrap="square" rtlCol="0">
            <a:spAutoFit/>
          </a:bodyPr>
          <a:lstStyle/>
          <a:p>
            <a:r>
              <a:rPr lang="es-MX" sz="1200" dirty="0"/>
              <a:t>Referencias</a:t>
            </a:r>
          </a:p>
        </p:txBody>
      </p:sp>
      <p:sp>
        <p:nvSpPr>
          <p:cNvPr id="10" name="CuadroTexto 9">
            <a:extLst>
              <a:ext uri="{FF2B5EF4-FFF2-40B4-BE49-F238E27FC236}">
                <a16:creationId xmlns:a16="http://schemas.microsoft.com/office/drawing/2014/main" id="{F5497DB6-165B-4955-895B-D7B26EDDC832}"/>
              </a:ext>
            </a:extLst>
          </p:cNvPr>
          <p:cNvSpPr txBox="1"/>
          <p:nvPr/>
        </p:nvSpPr>
        <p:spPr>
          <a:xfrm>
            <a:off x="216195" y="426406"/>
            <a:ext cx="11759610" cy="6160148"/>
          </a:xfrm>
          <a:prstGeom prst="rect">
            <a:avLst/>
          </a:prstGeom>
          <a:noFill/>
        </p:spPr>
        <p:txBody>
          <a:bodyPr wrap="square" rtlCol="0">
            <a:spAutoFit/>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LGPGIR, (2018). </a:t>
            </a:r>
            <a:r>
              <a:rPr lang="es-MX" sz="1200" dirty="0">
                <a:effectLst/>
                <a:latin typeface="Calibri" panose="020F0502020204030204" pitchFamily="34" charset="0"/>
                <a:ea typeface="Calibri" panose="020F0502020204030204" pitchFamily="34" charset="0"/>
                <a:cs typeface="Times New Roman" panose="02020603050405020304" pitchFamily="18" charset="0"/>
              </a:rPr>
              <a:t>Ley General para la Prevención y Gestión Integral de los Residuos. H. Congreso de la Unión de los Estados Unidos Mexicanos. Ultima reforma publicada en el Diario Oficial de la Federación 19 de enero de 2018. México.</a:t>
            </a: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LIE, (2014). Ley de la Industria Eléctrica. H. Congreso de la Unión de los Estados Unidos Mexicanos. Última Reforma Publicada en el Diario Oficial de la Federación 06 de Noviembre de 2020. </a:t>
            </a:r>
            <a:r>
              <a:rPr lang="en-US" sz="1200" dirty="0">
                <a:effectLst/>
                <a:latin typeface="Calibri" panose="020F0502020204030204" pitchFamily="34" charset="0"/>
                <a:ea typeface="Calibri" panose="020F0502020204030204" pitchFamily="34" charset="0"/>
                <a:cs typeface="Times New Roman" panose="02020603050405020304" pitchFamily="18" charset="0"/>
              </a:rPr>
              <a:t>México.</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LORCME, (2014). </a:t>
            </a:r>
            <a:r>
              <a:rPr lang="es-MX" sz="1200" dirty="0">
                <a:effectLst/>
                <a:latin typeface="Calibri" panose="020F0502020204030204" pitchFamily="34" charset="0"/>
                <a:ea typeface="Calibri" panose="020F0502020204030204" pitchFamily="34" charset="0"/>
                <a:cs typeface="Times New Roman" panose="02020603050405020304" pitchFamily="18" charset="0"/>
              </a:rPr>
              <a:t>Ley de Órganos Reguladores Coordinados en Materia Energética. </a:t>
            </a:r>
            <a:r>
              <a:rPr lang="en-US" sz="1200" dirty="0">
                <a:effectLst/>
                <a:latin typeface="Calibri" panose="020F0502020204030204" pitchFamily="34" charset="0"/>
                <a:ea typeface="Calibri" panose="020F0502020204030204" pitchFamily="34" charset="0"/>
                <a:cs typeface="Times New Roman" panose="02020603050405020304" pitchFamily="18" charset="0"/>
              </a:rPr>
              <a: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Congreso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Unión de los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Unidos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Mexicanos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a:effectLst/>
                <a:latin typeface="Calibri" panose="020F0502020204030204" pitchFamily="34" charset="0"/>
                <a:ea typeface="Calibri" panose="020F0502020204030204" pitchFamily="34" charset="0"/>
                <a:cs typeface="Times New Roman" panose="02020603050405020304" pitchFamily="18" charset="0"/>
              </a:rPr>
              <a:t>Ultima reforma publicada en el Diario Oficial de la Federación 11 de agosto de 2014. </a:t>
            </a:r>
            <a:r>
              <a:rPr lang="en-US" sz="1200" dirty="0">
                <a:effectLst/>
                <a:latin typeface="Calibri" panose="020F0502020204030204" pitchFamily="34" charset="0"/>
                <a:ea typeface="Calibri" panose="020F0502020204030204" pitchFamily="34" charset="0"/>
                <a:cs typeface="Times New Roman" panose="02020603050405020304" pitchFamily="18" charset="0"/>
              </a:rPr>
              <a:t>México.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LTE, (2015). Ley de Transición Energética. H. Congreso de la Unión de los Estados Unidos Mexicanos. Nueva Ley publicada en el Diario Oficial de la Federación el 24 de diciembre de 2015. México.</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MEE, (2020). Ministry of Ecology and Environment. </a:t>
            </a:r>
            <a:r>
              <a:rPr lang="es-MX" sz="1200" dirty="0">
                <a:effectLst/>
                <a:latin typeface="Calibri" panose="020F0502020204030204" pitchFamily="34" charset="0"/>
                <a:ea typeface="Calibri" panose="020F0502020204030204" pitchFamily="34" charset="0"/>
                <a:cs typeface="Times New Roman" panose="02020603050405020304" pitchFamily="18" charset="0"/>
              </a:rPr>
              <a:t>Mandates. Recuperado el 12 noviembre de 2020 de: </a:t>
            </a:r>
            <a:r>
              <a:rPr lang="es-MX" sz="12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http://english.mee.gov.cn/About_MEE/Mandates/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latin typeface="Calibri" panose="020F0502020204030204" pitchFamily="34" charset="0"/>
                <a:cs typeface="Times New Roman" panose="02020603050405020304" pitchFamily="18" charset="0"/>
              </a:rPr>
              <a:t>Navarrete, K. (2018). La energía solar fotovoltaica como alternativa de mitigación del cambio climático y sus impactos en el ambiente. Tesis que para obtener el </a:t>
            </a:r>
            <a:r>
              <a:rPr lang="es-MX" sz="1200" dirty="0" err="1">
                <a:latin typeface="Calibri" panose="020F0502020204030204" pitchFamily="34" charset="0"/>
                <a:cs typeface="Times New Roman" panose="02020603050405020304" pitchFamily="18" charset="0"/>
              </a:rPr>
              <a:t>Títulode</a:t>
            </a:r>
            <a:r>
              <a:rPr lang="es-MX" sz="1200" dirty="0">
                <a:latin typeface="Calibri" panose="020F0502020204030204" pitchFamily="34" charset="0"/>
                <a:cs typeface="Times New Roman" panose="02020603050405020304" pitchFamily="18" charset="0"/>
              </a:rPr>
              <a:t> Ingeniera Civil, Facultad de Ingeniería, Universidad Nacional Autónoma de México.</a:t>
            </a:r>
          </a:p>
          <a:p>
            <a:pPr>
              <a:lnSpc>
                <a:spcPct val="107000"/>
              </a:lnSpc>
              <a:spcAft>
                <a:spcPts val="800"/>
              </a:spcAft>
            </a:pPr>
            <a:r>
              <a:rPr lang="es-MX" sz="1200" dirty="0">
                <a:latin typeface="Calibri" panose="020F0502020204030204" pitchFamily="34" charset="0"/>
                <a:cs typeface="Times New Roman" panose="02020603050405020304" pitchFamily="18" charset="0"/>
              </a:rPr>
              <a:t>Pascual, B. (2017). Estudio de impacto ambiental de una planta solar fotovoltaica de 100KW en el término Municipal de losa del obispo, Valencia. Trabajo de Fin de Grado, Universidad Politécnica de Valencia, Escuela Técnica Superior de Ingenieros de Caminos, Canales y Puertos.</a:t>
            </a:r>
          </a:p>
          <a:p>
            <a:pPr>
              <a:lnSpc>
                <a:spcPct val="107000"/>
              </a:lnSpc>
              <a:spcAft>
                <a:spcPts val="800"/>
              </a:spcAft>
            </a:pPr>
            <a:r>
              <a:rPr lang="es-MX" sz="1200" dirty="0" err="1">
                <a:latin typeface="Calibri" panose="020F0502020204030204" pitchFamily="34" charset="0"/>
                <a:cs typeface="Times New Roman" panose="02020603050405020304" pitchFamily="18" charset="0"/>
              </a:rPr>
              <a:t>Pasqualino</a:t>
            </a:r>
            <a:r>
              <a:rPr lang="es-MX" sz="1200" dirty="0">
                <a:latin typeface="Calibri" panose="020F0502020204030204" pitchFamily="34" charset="0"/>
                <a:cs typeface="Times New Roman" panose="02020603050405020304" pitchFamily="18" charset="0"/>
              </a:rPr>
              <a:t>, J., Cabrera, C. y Chamorro, M. (2014). Los impactos ambientales de la implementación de las energías eólica y solar en el Caribe Colombiano. Prospectiva, 13, 1, 68-75. DOI: 10.15665/rp.v13i1.361</a:t>
            </a:r>
          </a:p>
          <a:p>
            <a:pPr>
              <a:lnSpc>
                <a:spcPct val="107000"/>
              </a:lnSpc>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Pambudi</a:t>
            </a:r>
            <a:r>
              <a:rPr lang="en-US" sz="1200" dirty="0">
                <a:effectLst/>
                <a:latin typeface="Calibri" panose="020F0502020204030204" pitchFamily="34" charset="0"/>
                <a:ea typeface="Calibri" panose="020F0502020204030204" pitchFamily="34" charset="0"/>
                <a:cs typeface="Times New Roman" panose="02020603050405020304" pitchFamily="18" charset="0"/>
              </a:rPr>
              <a:t>, N., (2018). Geothermal power generation in Indonesia, a country within the ring of fire: Current status, future development and policy. Renewable and Sustainable Energy Reviews, 81, 2893–2901. DOI: 10.1016/j.rser.2017.06.096</a:t>
            </a:r>
          </a:p>
          <a:p>
            <a:pPr>
              <a:lnSpc>
                <a:spcPct val="107000"/>
              </a:lnSpc>
              <a:spcAft>
                <a:spcPts val="800"/>
              </a:spcAft>
            </a:pPr>
            <a:r>
              <a:rPr lang="en-US" sz="1200" dirty="0" err="1">
                <a:latin typeface="Calibri" panose="020F0502020204030204" pitchFamily="34" charset="0"/>
                <a:cs typeface="Times New Roman" panose="02020603050405020304" pitchFamily="18" charset="0"/>
              </a:rPr>
              <a:t>Paulillo</a:t>
            </a:r>
            <a:r>
              <a:rPr lang="en-US" sz="1200" dirty="0">
                <a:latin typeface="Calibri" panose="020F0502020204030204" pitchFamily="34" charset="0"/>
                <a:cs typeface="Times New Roman" panose="02020603050405020304" pitchFamily="18" charset="0"/>
              </a:rPr>
              <a:t>, A., Cotton, L., Law, R., </a:t>
            </a:r>
            <a:r>
              <a:rPr lang="en-US" sz="1200" dirty="0" err="1">
                <a:latin typeface="Calibri" panose="020F0502020204030204" pitchFamily="34" charset="0"/>
                <a:cs typeface="Times New Roman" panose="02020603050405020304" pitchFamily="18" charset="0"/>
              </a:rPr>
              <a:t>Striolo</a:t>
            </a:r>
            <a:r>
              <a:rPr lang="en-US" sz="1200" dirty="0">
                <a:latin typeface="Calibri" panose="020F0502020204030204" pitchFamily="34" charset="0"/>
                <a:cs typeface="Times New Roman" panose="02020603050405020304" pitchFamily="18" charset="0"/>
              </a:rPr>
              <a:t>, A., </a:t>
            </a:r>
            <a:r>
              <a:rPr lang="en-US" sz="1200" dirty="0" err="1">
                <a:latin typeface="Calibri" panose="020F0502020204030204" pitchFamily="34" charset="0"/>
                <a:cs typeface="Times New Roman" panose="02020603050405020304" pitchFamily="18" charset="0"/>
              </a:rPr>
              <a:t>Letteri</a:t>
            </a:r>
            <a:r>
              <a:rPr lang="en-US" sz="1200" dirty="0">
                <a:latin typeface="Calibri" panose="020F0502020204030204" pitchFamily="34" charset="0"/>
                <a:cs typeface="Times New Roman" panose="02020603050405020304" pitchFamily="18" charset="0"/>
              </a:rPr>
              <a:t>, P., (2019). Geothermal energy in</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the UK: The life-cycle environmental impacts of electricity production from the United</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Downs Deep Geothermal Power project, Journal of Cleaner Production, 249</a:t>
            </a:r>
            <a:r>
              <a:rPr lang="es-MX" sz="1200" dirty="0">
                <a:latin typeface="Calibri" panose="020F0502020204030204" pitchFamily="34" charset="0"/>
                <a:cs typeface="Times New Roman" panose="02020603050405020304" pitchFamily="18" charset="0"/>
              </a:rPr>
              <a:t> ,119410. DOI: 10.1016/j.jclepro.2019.119410</a:t>
            </a:r>
          </a:p>
          <a:p>
            <a:pPr>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v</a:t>
            </a:r>
            <a:r>
              <a:rPr lang="en-US" sz="1200" dirty="0">
                <a:effectLst/>
                <a:latin typeface="Calibri" panose="020F0502020204030204" pitchFamily="34" charset="0"/>
                <a:ea typeface="Calibri" panose="020F0502020204030204" pitchFamily="34" charset="0"/>
                <a:cs typeface="Times New Roman" panose="02020603050405020304" pitchFamily="18" charset="0"/>
              </a:rPr>
              <a:t>-magazine, (2020). Los Santos Solar II.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Recuperado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el</a:t>
            </a:r>
            <a:r>
              <a:rPr lang="en-US" sz="1200" dirty="0">
                <a:effectLst/>
                <a:latin typeface="Calibri" panose="020F0502020204030204" pitchFamily="34" charset="0"/>
                <a:ea typeface="Calibri" panose="020F0502020204030204" pitchFamily="34" charset="0"/>
                <a:cs typeface="Times New Roman" panose="02020603050405020304" pitchFamily="18" charset="0"/>
              </a:rPr>
              <a:t> 24 de Junio de 2021 de: </a:t>
            </a:r>
            <a:r>
              <a:rPr lang="es-MX" sz="1200" u="sng"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https://www.pv-magazine-mexico.com/2020/01/09/los-santos-solar-ii/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REN21, (2020). Renewable Energy Policy Network for the 21st Century. Renewables 2020 Global Status Report.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SEMARNAT, (2018). Secretaría de Medio Ambiente y Recursos Naturales. Impacto ambiental y tipos de Impacto ambiental. Recuperado el 09 de agosto 2020 de: </a:t>
            </a:r>
            <a:r>
              <a:rPr lang="es-MX" sz="1200" dirty="0">
                <a:latin typeface="Calibri" panose="020F0502020204030204" pitchFamily="34" charset="0"/>
                <a:cs typeface="Times New Roman" panose="02020603050405020304" pitchFamily="18" charset="0"/>
              </a:rPr>
              <a:t>https://www.gob.mx/semarnat/acciones-y-programas/definicion-y-objetivo-de-la-evaluacion-del-impacto-ambiental</a:t>
            </a:r>
          </a:p>
          <a:p>
            <a:pPr>
              <a:lnSpc>
                <a:spcPct val="107000"/>
              </a:lnSpc>
              <a:spcAft>
                <a:spcPts val="800"/>
              </a:spcAft>
            </a:pPr>
            <a:endParaRPr lang="es-MX" sz="1200" dirty="0">
              <a:latin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A97B6398-348F-4D00-B692-3DF460ABF7C5}"/>
              </a:ext>
            </a:extLst>
          </p:cNvPr>
          <p:cNvSpPr>
            <a:spLocks noGrp="1"/>
          </p:cNvSpPr>
          <p:nvPr>
            <p:ph type="sldNum" sz="quarter" idx="12"/>
          </p:nvPr>
        </p:nvSpPr>
        <p:spPr/>
        <p:txBody>
          <a:bodyPr/>
          <a:lstStyle/>
          <a:p>
            <a:fld id="{D620071E-3705-4C56-B8C2-5804AA11160A}" type="slidenum">
              <a:rPr lang="es-MX" smtClean="0"/>
              <a:t>22</a:t>
            </a:fld>
            <a:endParaRPr lang="es-MX"/>
          </a:p>
        </p:txBody>
      </p:sp>
    </p:spTree>
    <p:extLst>
      <p:ext uri="{BB962C8B-B14F-4D97-AF65-F5344CB8AC3E}">
        <p14:creationId xmlns:p14="http://schemas.microsoft.com/office/powerpoint/2010/main" val="225599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E4D895-E801-4822-9FC3-24790A9E127A}"/>
              </a:ext>
            </a:extLst>
          </p:cNvPr>
          <p:cNvSpPr/>
          <p:nvPr/>
        </p:nvSpPr>
        <p:spPr>
          <a:xfrm>
            <a:off x="38987" y="85060"/>
            <a:ext cx="120608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45DA646C-0310-4F8E-9981-288645806854}"/>
              </a:ext>
            </a:extLst>
          </p:cNvPr>
          <p:cNvSpPr txBox="1"/>
          <p:nvPr/>
        </p:nvSpPr>
        <p:spPr>
          <a:xfrm>
            <a:off x="92149" y="180753"/>
            <a:ext cx="1446028" cy="276999"/>
          </a:xfrm>
          <a:prstGeom prst="rect">
            <a:avLst/>
          </a:prstGeom>
          <a:noFill/>
        </p:spPr>
        <p:txBody>
          <a:bodyPr wrap="square" rtlCol="0">
            <a:spAutoFit/>
          </a:bodyPr>
          <a:lstStyle/>
          <a:p>
            <a:r>
              <a:rPr lang="es-MX" sz="1200" dirty="0"/>
              <a:t>Referencias</a:t>
            </a:r>
          </a:p>
        </p:txBody>
      </p:sp>
      <p:sp>
        <p:nvSpPr>
          <p:cNvPr id="10" name="CuadroTexto 9">
            <a:extLst>
              <a:ext uri="{FF2B5EF4-FFF2-40B4-BE49-F238E27FC236}">
                <a16:creationId xmlns:a16="http://schemas.microsoft.com/office/drawing/2014/main" id="{F5497DB6-165B-4955-895B-D7B26EDDC832}"/>
              </a:ext>
            </a:extLst>
          </p:cNvPr>
          <p:cNvSpPr txBox="1"/>
          <p:nvPr/>
        </p:nvSpPr>
        <p:spPr>
          <a:xfrm>
            <a:off x="216195" y="554011"/>
            <a:ext cx="11759610" cy="3458896"/>
          </a:xfrm>
          <a:prstGeom prst="rect">
            <a:avLst/>
          </a:prstGeom>
          <a:noFill/>
        </p:spPr>
        <p:txBody>
          <a:bodyPr wrap="square" rtlCol="0">
            <a:spAutoFit/>
          </a:bodyPr>
          <a:lstStyle/>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Sociedad Americana de Química, 2014. American Chemical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Society</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How</a:t>
            </a:r>
            <a:r>
              <a:rPr lang="es-MX" sz="1200" dirty="0">
                <a:effectLst/>
                <a:latin typeface="Calibri" panose="020F0502020204030204" pitchFamily="34" charset="0"/>
                <a:ea typeface="Calibri" panose="020F0502020204030204" pitchFamily="34" charset="0"/>
                <a:cs typeface="Times New Roman" panose="02020603050405020304" pitchFamily="18" charset="0"/>
              </a:rPr>
              <a:t> a solar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cell</a:t>
            </a:r>
            <a:r>
              <a:rPr lang="es-MX" sz="1200" dirty="0">
                <a:effectLst/>
                <a:latin typeface="Calibri" panose="020F0502020204030204" pitchFamily="34" charset="0"/>
                <a:ea typeface="Calibri" panose="020F0502020204030204" pitchFamily="34" charset="0"/>
                <a:cs typeface="Times New Roman" panose="02020603050405020304" pitchFamily="18" charset="0"/>
              </a:rPr>
              <a:t> Works. Recuperado el 11 de enero de 2021 de :https://www.acs.org/content/acs/en/education/resources/highschool/chemmatters/past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issues</a:t>
            </a:r>
            <a:r>
              <a:rPr lang="es-MX" sz="1200" dirty="0">
                <a:effectLst/>
                <a:latin typeface="Calibri" panose="020F0502020204030204" pitchFamily="34" charset="0"/>
                <a:ea typeface="Calibri" panose="020F0502020204030204" pitchFamily="34" charset="0"/>
                <a:cs typeface="Times New Roman" panose="02020603050405020304" pitchFamily="18" charset="0"/>
              </a:rPr>
              <a:t>/archive-2013-2014/</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how</a:t>
            </a:r>
            <a:r>
              <a:rPr lang="es-MX" sz="1200" dirty="0">
                <a:effectLst/>
                <a:latin typeface="Calibri" panose="020F0502020204030204" pitchFamily="34" charset="0"/>
                <a:ea typeface="Calibri" panose="020F0502020204030204" pitchFamily="34" charset="0"/>
                <a:cs typeface="Times New Roman" panose="02020603050405020304" pitchFamily="18" charset="0"/>
              </a:rPr>
              <a:t>-a-solar-</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cellworks</a:t>
            </a:r>
            <a:r>
              <a:rPr lang="es-MX" sz="1200" dirty="0">
                <a:effectLst/>
                <a:latin typeface="Calibri" panose="020F0502020204030204" pitchFamily="34" charset="0"/>
                <a:ea typeface="Calibri" panose="020F0502020204030204" pitchFamily="34" charset="0"/>
                <a:cs typeface="Times New Roman" panose="02020603050405020304" pitchFamily="18" charset="0"/>
              </a:rPr>
              <a:t>.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html</a:t>
            </a:r>
            <a:r>
              <a:rPr lang="es-MX" sz="1200" dirty="0">
                <a:effectLst/>
                <a:latin typeface="Calibri" panose="020F0502020204030204" pitchFamily="34" charset="0"/>
                <a:ea typeface="Calibri" panose="020F0502020204030204" pitchFamily="34" charset="0"/>
                <a:cs typeface="Times New Roman" panose="02020603050405020304" pitchFamily="18" charset="0"/>
              </a:rPr>
              <a:t>#:~:text=A%20solar%20cell%20is%20made,energy%20level%20than%20does%20silicon.</a:t>
            </a:r>
          </a:p>
          <a:p>
            <a:pPr>
              <a:lnSpc>
                <a:spcPct val="107000"/>
              </a:lnSpc>
              <a:spcAft>
                <a:spcPts val="800"/>
              </a:spcAft>
            </a:pPr>
            <a:r>
              <a:rPr lang="es-MX" sz="1200" dirty="0" err="1">
                <a:latin typeface="Calibri" panose="020F0502020204030204" pitchFamily="34" charset="0"/>
                <a:cs typeface="Times New Roman" panose="02020603050405020304" pitchFamily="18" charset="0"/>
              </a:rPr>
              <a:t>Solarxcala</a:t>
            </a:r>
            <a:r>
              <a:rPr lang="es-MX" sz="1200" dirty="0">
                <a:latin typeface="Calibri" panose="020F0502020204030204" pitchFamily="34" charset="0"/>
                <a:cs typeface="Times New Roman" panose="02020603050405020304" pitchFamily="18" charset="0"/>
              </a:rPr>
              <a:t>, (2018). Manifestación de Impacto Ambiental, Modalidad Regional para el Proyecto: Parque Solar Nueva </a:t>
            </a:r>
            <a:r>
              <a:rPr lang="es-MX" sz="1200" dirty="0" err="1">
                <a:latin typeface="Calibri" panose="020F0502020204030204" pitchFamily="34" charset="0"/>
                <a:cs typeface="Times New Roman" panose="02020603050405020304" pitchFamily="18" charset="0"/>
              </a:rPr>
              <a:t>Xcala</a:t>
            </a:r>
            <a:r>
              <a:rPr lang="es-MX" sz="1200" dirty="0">
                <a:latin typeface="Calibri" panose="020F0502020204030204" pitchFamily="34" charset="0"/>
                <a:cs typeface="Times New Roman" panose="02020603050405020304" pitchFamily="18" charset="0"/>
              </a:rPr>
              <a:t>. Recuperado el 29 de noviembre de 2020 de: </a:t>
            </a:r>
            <a:r>
              <a:rPr lang="es-MX" sz="1200" dirty="0">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https://www.solarxcala.com/pdf/manifestacion-xcala.pdf</a:t>
            </a:r>
            <a:endParaRPr lang="es-MX" sz="1200" dirty="0">
              <a:latin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Urban, 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Geall</a:t>
            </a:r>
            <a:r>
              <a:rPr lang="en-US" sz="1200" dirty="0">
                <a:effectLst/>
                <a:latin typeface="Calibri" panose="020F0502020204030204" pitchFamily="34" charset="0"/>
                <a:ea typeface="Calibri" panose="020F0502020204030204" pitchFamily="34" charset="0"/>
                <a:cs typeface="Times New Roman" panose="02020603050405020304" pitchFamily="18" charset="0"/>
              </a:rPr>
              <a:t> S. y Wang, Y. (2016). Solar PV and solar water heaters in China: Different pathways to low carbon energy.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Renewable</a:t>
            </a:r>
            <a:r>
              <a:rPr lang="es-MX" sz="1200" dirty="0">
                <a:effectLst/>
                <a:latin typeface="Calibri" panose="020F0502020204030204" pitchFamily="34" charset="0"/>
                <a:ea typeface="Calibri" panose="020F0502020204030204" pitchFamily="34" charset="0"/>
                <a:cs typeface="Times New Roman" panose="02020603050405020304" pitchFamily="18" charset="0"/>
              </a:rPr>
              <a:t> and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Sustainable</a:t>
            </a:r>
            <a:r>
              <a:rPr lang="es-MX" sz="1200" dirty="0">
                <a:effectLst/>
                <a:latin typeface="Calibri" panose="020F0502020204030204" pitchFamily="34" charset="0"/>
                <a:ea typeface="Calibri" panose="020F0502020204030204" pitchFamily="34" charset="0"/>
                <a:cs typeface="Times New Roman" panose="02020603050405020304" pitchFamily="18" charset="0"/>
              </a:rPr>
              <a:t> Energy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Reviews</a:t>
            </a:r>
            <a:r>
              <a:rPr lang="es-MX" sz="1200" dirty="0">
                <a:effectLst/>
                <a:latin typeface="Calibri" panose="020F0502020204030204" pitchFamily="34" charset="0"/>
                <a:ea typeface="Calibri" panose="020F0502020204030204" pitchFamily="34" charset="0"/>
                <a:cs typeface="Times New Roman" panose="02020603050405020304" pitchFamily="18" charset="0"/>
              </a:rPr>
              <a:t>, 64 ,531- 542. DOI: 10.1016/j.rser.2016.06.023</a:t>
            </a:r>
          </a:p>
          <a:p>
            <a:pPr>
              <a:lnSpc>
                <a:spcPct val="107000"/>
              </a:lnSpc>
              <a:spcAft>
                <a:spcPts val="800"/>
              </a:spcAft>
            </a:pPr>
            <a:r>
              <a:rPr lang="en-US" sz="1200" dirty="0">
                <a:latin typeface="Calibri" panose="020F0502020204030204" pitchFamily="34" charset="0"/>
                <a:cs typeface="Times New Roman" panose="02020603050405020304" pitchFamily="18" charset="0"/>
              </a:rPr>
              <a:t>Wang, Y., Liu, Y. Dou, J., Li M. y Zeng, M., (2020). Geothermal energy in China:</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Status, challenges, and policy recommendations. Utilities Policy. 64, 101020. 1,2.</a:t>
            </a:r>
            <a:r>
              <a:rPr lang="es-MX" sz="1200"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DOI: 10.1016/j.jup.2020.101020</a:t>
            </a:r>
            <a:endParaRPr lang="es-MX" sz="1200" dirty="0">
              <a:latin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World Bank, (2019). Rapid environmental and social assessment of geothermal development in conservation forest areas in Indonesia. </a:t>
            </a:r>
            <a:r>
              <a:rPr lang="es-MX" sz="1200" dirty="0">
                <a:effectLst/>
                <a:latin typeface="Calibri" panose="020F0502020204030204" pitchFamily="34" charset="0"/>
                <a:ea typeface="Calibri" panose="020F0502020204030204" pitchFamily="34" charset="0"/>
                <a:cs typeface="Times New Roman" panose="02020603050405020304" pitchFamily="18" charset="0"/>
              </a:rPr>
              <a:t>Agosto 2019. Indonesia.</a:t>
            </a:r>
          </a:p>
          <a:p>
            <a:pPr>
              <a:lnSpc>
                <a:spcPct val="107000"/>
              </a:lnSpc>
              <a:spcAft>
                <a:spcPts val="800"/>
              </a:spcAft>
            </a:pPr>
            <a:r>
              <a:rPr lang="es-MX" sz="1200" dirty="0" err="1">
                <a:latin typeface="Calibri" panose="020F0502020204030204" pitchFamily="34" charset="0"/>
                <a:cs typeface="Times New Roman" panose="02020603050405020304" pitchFamily="18" charset="0"/>
              </a:rPr>
              <a:t>Yilmazi</a:t>
            </a:r>
            <a:r>
              <a:rPr lang="es-MX" sz="1200" dirty="0">
                <a:latin typeface="Calibri" panose="020F0502020204030204" pitchFamily="34" charset="0"/>
                <a:cs typeface="Times New Roman" panose="02020603050405020304" pitchFamily="18" charset="0"/>
              </a:rPr>
              <a:t>, E. y </a:t>
            </a:r>
            <a:r>
              <a:rPr lang="es-MX" sz="1200" dirty="0" err="1">
                <a:latin typeface="Calibri" panose="020F0502020204030204" pitchFamily="34" charset="0"/>
                <a:cs typeface="Times New Roman" panose="02020603050405020304" pitchFamily="18" charset="0"/>
              </a:rPr>
              <a:t>Kptan</a:t>
            </a:r>
            <a:r>
              <a:rPr lang="es-MX" sz="1200" dirty="0">
                <a:latin typeface="Calibri" panose="020F0502020204030204" pitchFamily="34" charset="0"/>
                <a:cs typeface="Times New Roman" panose="02020603050405020304" pitchFamily="18" charset="0"/>
              </a:rPr>
              <a:t>, A., (2017). </a:t>
            </a:r>
            <a:r>
              <a:rPr lang="en-US" sz="1200" dirty="0">
                <a:latin typeface="Calibri" panose="020F0502020204030204" pitchFamily="34" charset="0"/>
                <a:cs typeface="Times New Roman" panose="02020603050405020304" pitchFamily="18" charset="0"/>
              </a:rPr>
              <a:t>Environmental impact of geothermal power plants in</a:t>
            </a:r>
            <a:r>
              <a:rPr lang="es-MX" sz="1200" dirty="0">
                <a:latin typeface="Calibri" panose="020F0502020204030204" pitchFamily="34" charset="0"/>
                <a:cs typeface="Times New Roman" panose="02020603050405020304" pitchFamily="18" charset="0"/>
              </a:rPr>
              <a:t> </a:t>
            </a:r>
            <a:r>
              <a:rPr lang="en-US" sz="1200" dirty="0" err="1">
                <a:latin typeface="Calibri" panose="020F0502020204030204" pitchFamily="34" charset="0"/>
                <a:cs typeface="Times New Roman" panose="02020603050405020304" pitchFamily="18" charset="0"/>
              </a:rPr>
              <a:t>Aydın,Turkey</a:t>
            </a:r>
            <a:r>
              <a:rPr lang="en-US" sz="1200" dirty="0">
                <a:latin typeface="Calibri" panose="020F0502020204030204" pitchFamily="34" charset="0"/>
                <a:cs typeface="Times New Roman" panose="02020603050405020304" pitchFamily="18" charset="0"/>
              </a:rPr>
              <a:t>. E3S Web of Conferences, 19, 02028, 1-7. </a:t>
            </a:r>
            <a:r>
              <a:rPr lang="es-MX" sz="1200" dirty="0">
                <a:latin typeface="Calibri" panose="020F0502020204030204" pitchFamily="34" charset="0"/>
                <a:cs typeface="Times New Roman" panose="02020603050405020304" pitchFamily="18" charset="0"/>
              </a:rPr>
              <a:t>DOI:10.1051/e3sconf/20171902028</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Zhu, L.,</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Xu</a:t>
            </a:r>
            <a:r>
              <a:rPr lang="es-MX" sz="1200" dirty="0">
                <a:effectLst/>
                <a:latin typeface="Calibri" panose="020F0502020204030204" pitchFamily="34" charset="0"/>
                <a:ea typeface="Calibri" panose="020F0502020204030204" pitchFamily="34" charset="0"/>
                <a:cs typeface="Times New Roman" panose="02020603050405020304" pitchFamily="18" charset="0"/>
              </a:rPr>
              <a:t>, Y. y Pan, Y., (2019). </a:t>
            </a:r>
            <a:r>
              <a:rPr lang="en-US" sz="1200" dirty="0">
                <a:effectLst/>
                <a:latin typeface="Calibri" panose="020F0502020204030204" pitchFamily="34" charset="0"/>
                <a:ea typeface="Calibri" panose="020F0502020204030204" pitchFamily="34" charset="0"/>
                <a:cs typeface="Times New Roman" panose="02020603050405020304" pitchFamily="18" charset="0"/>
              </a:rPr>
              <a:t>Enabled comparative advantage strategy in China’s solar PV development. Energy Policy, 133, 110880. DOI:10.1016/j.enpol.2019.110880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2" name="Marcador de número de diapositiva 1">
            <a:extLst>
              <a:ext uri="{FF2B5EF4-FFF2-40B4-BE49-F238E27FC236}">
                <a16:creationId xmlns:a16="http://schemas.microsoft.com/office/drawing/2014/main" id="{DE497BD8-09E6-467F-BA30-7F41282DF11D}"/>
              </a:ext>
            </a:extLst>
          </p:cNvPr>
          <p:cNvSpPr>
            <a:spLocks noGrp="1"/>
          </p:cNvSpPr>
          <p:nvPr>
            <p:ph type="sldNum" sz="quarter" idx="12"/>
          </p:nvPr>
        </p:nvSpPr>
        <p:spPr/>
        <p:txBody>
          <a:bodyPr/>
          <a:lstStyle/>
          <a:p>
            <a:fld id="{D620071E-3705-4C56-B8C2-5804AA11160A}" type="slidenum">
              <a:rPr lang="es-MX" smtClean="0"/>
              <a:t>23</a:t>
            </a:fld>
            <a:endParaRPr lang="es-MX"/>
          </a:p>
        </p:txBody>
      </p:sp>
    </p:spTree>
    <p:extLst>
      <p:ext uri="{BB962C8B-B14F-4D97-AF65-F5344CB8AC3E}">
        <p14:creationId xmlns:p14="http://schemas.microsoft.com/office/powerpoint/2010/main" val="293419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38987" y="85060"/>
            <a:ext cx="11812772"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197554"/>
            <a:ext cx="8794666" cy="461665"/>
          </a:xfrm>
          <a:prstGeom prst="rect">
            <a:avLst/>
          </a:prstGeom>
          <a:noFill/>
        </p:spPr>
        <p:txBody>
          <a:bodyPr wrap="square" rtlCol="0">
            <a:spAutoFit/>
          </a:bodyPr>
          <a:lstStyle/>
          <a:p>
            <a:r>
              <a:rPr lang="es-MX" sz="2400" b="1" u="sng" dirty="0"/>
              <a:t>Actualización Informe de PROSEDEN 2020-2034 </a:t>
            </a:r>
          </a:p>
        </p:txBody>
      </p:sp>
      <p:sp>
        <p:nvSpPr>
          <p:cNvPr id="2" name="CuadroTexto 1">
            <a:extLst>
              <a:ext uri="{FF2B5EF4-FFF2-40B4-BE49-F238E27FC236}">
                <a16:creationId xmlns:a16="http://schemas.microsoft.com/office/drawing/2014/main" id="{147DE5E3-473E-4321-968A-BECF1D359936}"/>
              </a:ext>
            </a:extLst>
          </p:cNvPr>
          <p:cNvSpPr txBox="1"/>
          <p:nvPr/>
        </p:nvSpPr>
        <p:spPr>
          <a:xfrm>
            <a:off x="340241" y="967563"/>
            <a:ext cx="6677247" cy="923330"/>
          </a:xfrm>
          <a:prstGeom prst="rect">
            <a:avLst/>
          </a:prstGeom>
          <a:noFill/>
        </p:spPr>
        <p:txBody>
          <a:bodyPr wrap="square" rtlCol="0">
            <a:spAutoFit/>
          </a:bodyPr>
          <a:lstStyle/>
          <a:p>
            <a:r>
              <a:rPr lang="es-MX" dirty="0"/>
              <a:t>Para octubre de 2020, la SENER registro una participación del 25.48 % de energías limpias en la generación total de electricidad del país. Del cual 20.67 % corresponde a energías renovables</a:t>
            </a:r>
          </a:p>
        </p:txBody>
      </p:sp>
      <p:pic>
        <p:nvPicPr>
          <p:cNvPr id="3" name="Imagen 2">
            <a:extLst>
              <a:ext uri="{FF2B5EF4-FFF2-40B4-BE49-F238E27FC236}">
                <a16:creationId xmlns:a16="http://schemas.microsoft.com/office/drawing/2014/main" id="{177BC2D6-353D-45E4-963F-5054BC8A2E40}"/>
              </a:ext>
            </a:extLst>
          </p:cNvPr>
          <p:cNvPicPr>
            <a:picLocks noChangeAspect="1"/>
          </p:cNvPicPr>
          <p:nvPr/>
        </p:nvPicPr>
        <p:blipFill rotWithShape="1">
          <a:blip r:embed="rId2"/>
          <a:srcRect l="60610" t="42480" r="9041" b="17675"/>
          <a:stretch/>
        </p:blipFill>
        <p:spPr>
          <a:xfrm>
            <a:off x="1286539" y="2199237"/>
            <a:ext cx="4253024" cy="3140884"/>
          </a:xfrm>
          <a:prstGeom prst="rect">
            <a:avLst/>
          </a:prstGeom>
        </p:spPr>
      </p:pic>
      <p:sp>
        <p:nvSpPr>
          <p:cNvPr id="8" name="CuadroTexto 7">
            <a:extLst>
              <a:ext uri="{FF2B5EF4-FFF2-40B4-BE49-F238E27FC236}">
                <a16:creationId xmlns:a16="http://schemas.microsoft.com/office/drawing/2014/main" id="{214E4B03-4001-451D-BF5A-849127C41E8D}"/>
              </a:ext>
            </a:extLst>
          </p:cNvPr>
          <p:cNvSpPr txBox="1"/>
          <p:nvPr/>
        </p:nvSpPr>
        <p:spPr>
          <a:xfrm>
            <a:off x="6347638" y="2637335"/>
            <a:ext cx="5124892" cy="1754326"/>
          </a:xfrm>
          <a:prstGeom prst="rect">
            <a:avLst/>
          </a:prstGeom>
          <a:noFill/>
        </p:spPr>
        <p:txBody>
          <a:bodyPr wrap="square" rtlCol="0">
            <a:spAutoFit/>
          </a:bodyPr>
          <a:lstStyle/>
          <a:p>
            <a:r>
              <a:rPr lang="es-MX" dirty="0"/>
              <a:t>Ley de la Transición Energética (2015) establece como objetivos una participación mínima de energías limpias en la generación de energía eléctrica del </a:t>
            </a:r>
            <a:r>
              <a:rPr lang="es-MX" b="1" dirty="0">
                <a:solidFill>
                  <a:srgbClr val="0070C0"/>
                </a:solidFill>
              </a:rPr>
              <a:t>25 % para el 2018</a:t>
            </a:r>
            <a:r>
              <a:rPr lang="es-MX" dirty="0"/>
              <a:t>, del  </a:t>
            </a:r>
            <a:r>
              <a:rPr lang="es-MX" dirty="0">
                <a:solidFill>
                  <a:schemeClr val="accent3"/>
                </a:solidFill>
              </a:rPr>
              <a:t>30 % para 2021 </a:t>
            </a:r>
            <a:r>
              <a:rPr lang="es-MX" dirty="0"/>
              <a:t>y del </a:t>
            </a:r>
            <a:r>
              <a:rPr lang="es-MX" dirty="0">
                <a:solidFill>
                  <a:srgbClr val="7030A0"/>
                </a:solidFill>
              </a:rPr>
              <a:t>35 % para 2024</a:t>
            </a:r>
            <a:r>
              <a:rPr lang="es-MX" dirty="0"/>
              <a:t>.</a:t>
            </a:r>
          </a:p>
          <a:p>
            <a:endParaRPr lang="es-MX" dirty="0"/>
          </a:p>
        </p:txBody>
      </p:sp>
      <p:sp>
        <p:nvSpPr>
          <p:cNvPr id="5" name="Botón de acción: Volver 4">
            <a:hlinkClick r:id="rId3" action="ppaction://hlinksldjump" highlightClick="1"/>
            <a:extLst>
              <a:ext uri="{FF2B5EF4-FFF2-40B4-BE49-F238E27FC236}">
                <a16:creationId xmlns:a16="http://schemas.microsoft.com/office/drawing/2014/main" id="{32B17DE8-DC09-4C50-83F9-AF63095C9057}"/>
              </a:ext>
            </a:extLst>
          </p:cNvPr>
          <p:cNvSpPr/>
          <p:nvPr/>
        </p:nvSpPr>
        <p:spPr>
          <a:xfrm>
            <a:off x="10568762" y="5138103"/>
            <a:ext cx="1041991" cy="879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a:extLst>
              <a:ext uri="{FF2B5EF4-FFF2-40B4-BE49-F238E27FC236}">
                <a16:creationId xmlns:a16="http://schemas.microsoft.com/office/drawing/2014/main" id="{9DB0B28B-7BB5-4A87-BDCD-9B9864A33AD8}"/>
              </a:ext>
            </a:extLst>
          </p:cNvPr>
          <p:cNvSpPr>
            <a:spLocks noGrp="1"/>
          </p:cNvSpPr>
          <p:nvPr>
            <p:ph type="sldNum" sz="quarter" idx="12"/>
          </p:nvPr>
        </p:nvSpPr>
        <p:spPr/>
        <p:txBody>
          <a:bodyPr/>
          <a:lstStyle/>
          <a:p>
            <a:fld id="{D620071E-3705-4C56-B8C2-5804AA11160A}" type="slidenum">
              <a:rPr lang="es-MX" smtClean="0"/>
              <a:t>24</a:t>
            </a:fld>
            <a:endParaRPr lang="es-MX"/>
          </a:p>
        </p:txBody>
      </p:sp>
    </p:spTree>
    <p:extLst>
      <p:ext uri="{BB962C8B-B14F-4D97-AF65-F5344CB8AC3E}">
        <p14:creationId xmlns:p14="http://schemas.microsoft.com/office/powerpoint/2010/main" val="2554305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38987" y="85060"/>
            <a:ext cx="11812772"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197554"/>
            <a:ext cx="8794666" cy="461665"/>
          </a:xfrm>
          <a:prstGeom prst="rect">
            <a:avLst/>
          </a:prstGeom>
          <a:noFill/>
        </p:spPr>
        <p:txBody>
          <a:bodyPr wrap="square" rtlCol="0">
            <a:spAutoFit/>
          </a:bodyPr>
          <a:lstStyle/>
          <a:p>
            <a:r>
              <a:rPr lang="es-MX" sz="2400" b="1" u="sng" dirty="0"/>
              <a:t>Energías Limpias</a:t>
            </a:r>
          </a:p>
        </p:txBody>
      </p:sp>
      <p:sp>
        <p:nvSpPr>
          <p:cNvPr id="5" name="Botón de acción: Volver 4">
            <a:hlinkClick r:id="rId2" action="ppaction://hlinksldjump" highlightClick="1"/>
            <a:extLst>
              <a:ext uri="{FF2B5EF4-FFF2-40B4-BE49-F238E27FC236}">
                <a16:creationId xmlns:a16="http://schemas.microsoft.com/office/drawing/2014/main" id="{32B17DE8-DC09-4C50-83F9-AF63095C9057}"/>
              </a:ext>
            </a:extLst>
          </p:cNvPr>
          <p:cNvSpPr/>
          <p:nvPr/>
        </p:nvSpPr>
        <p:spPr>
          <a:xfrm>
            <a:off x="10568762" y="5138103"/>
            <a:ext cx="1041991" cy="8799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5BD17E19-0203-4395-B3B7-FE72A1C773DA}"/>
              </a:ext>
            </a:extLst>
          </p:cNvPr>
          <p:cNvPicPr>
            <a:picLocks noChangeAspect="1"/>
          </p:cNvPicPr>
          <p:nvPr/>
        </p:nvPicPr>
        <p:blipFill rotWithShape="1">
          <a:blip r:embed="rId3"/>
          <a:srcRect l="27864" t="44807" r="29797" b="34782"/>
          <a:stretch/>
        </p:blipFill>
        <p:spPr>
          <a:xfrm>
            <a:off x="1366682" y="1048991"/>
            <a:ext cx="8794666" cy="2385042"/>
          </a:xfrm>
          <a:prstGeom prst="rect">
            <a:avLst/>
          </a:prstGeom>
        </p:spPr>
      </p:pic>
      <p:sp>
        <p:nvSpPr>
          <p:cNvPr id="2" name="Marcador de número de diapositiva 1">
            <a:extLst>
              <a:ext uri="{FF2B5EF4-FFF2-40B4-BE49-F238E27FC236}">
                <a16:creationId xmlns:a16="http://schemas.microsoft.com/office/drawing/2014/main" id="{EDA031F2-8536-49BD-BA97-F4657F5DB37D}"/>
              </a:ext>
            </a:extLst>
          </p:cNvPr>
          <p:cNvSpPr>
            <a:spLocks noGrp="1"/>
          </p:cNvSpPr>
          <p:nvPr>
            <p:ph type="sldNum" sz="quarter" idx="12"/>
          </p:nvPr>
        </p:nvSpPr>
        <p:spPr/>
        <p:txBody>
          <a:bodyPr/>
          <a:lstStyle/>
          <a:p>
            <a:fld id="{D620071E-3705-4C56-B8C2-5804AA11160A}" type="slidenum">
              <a:rPr lang="es-MX" smtClean="0"/>
              <a:t>25</a:t>
            </a:fld>
            <a:endParaRPr lang="es-MX"/>
          </a:p>
        </p:txBody>
      </p:sp>
    </p:spTree>
    <p:extLst>
      <p:ext uri="{BB962C8B-B14F-4D97-AF65-F5344CB8AC3E}">
        <p14:creationId xmlns:p14="http://schemas.microsoft.com/office/powerpoint/2010/main" val="284738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BC4D7C0-0490-43D3-B0F6-65587AFA670D}"/>
              </a:ext>
            </a:extLst>
          </p:cNvPr>
          <p:cNvSpPr/>
          <p:nvPr/>
        </p:nvSpPr>
        <p:spPr>
          <a:xfrm>
            <a:off x="106326" y="114311"/>
            <a:ext cx="11940362" cy="6039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841A0E56-4EC9-4F88-9C07-F498C167BDEE}"/>
              </a:ext>
            </a:extLst>
          </p:cNvPr>
          <p:cNvSpPr txBox="1"/>
          <p:nvPr/>
        </p:nvSpPr>
        <p:spPr>
          <a:xfrm>
            <a:off x="96140" y="150465"/>
            <a:ext cx="1332614" cy="276999"/>
          </a:xfrm>
          <a:prstGeom prst="rect">
            <a:avLst/>
          </a:prstGeom>
          <a:noFill/>
        </p:spPr>
        <p:txBody>
          <a:bodyPr wrap="square" rtlCol="0">
            <a:spAutoFit/>
          </a:bodyPr>
          <a:lstStyle/>
          <a:p>
            <a:r>
              <a:rPr lang="es-MX" sz="1200" b="1" u="sng" dirty="0"/>
              <a:t>Introducción</a:t>
            </a:r>
          </a:p>
        </p:txBody>
      </p:sp>
      <p:grpSp>
        <p:nvGrpSpPr>
          <p:cNvPr id="10" name="Grupo 9">
            <a:extLst>
              <a:ext uri="{FF2B5EF4-FFF2-40B4-BE49-F238E27FC236}">
                <a16:creationId xmlns:a16="http://schemas.microsoft.com/office/drawing/2014/main" id="{7F6A4792-9949-4E06-8DA6-C4655878714E}"/>
              </a:ext>
            </a:extLst>
          </p:cNvPr>
          <p:cNvGrpSpPr/>
          <p:nvPr/>
        </p:nvGrpSpPr>
        <p:grpSpPr>
          <a:xfrm>
            <a:off x="2934586" y="521640"/>
            <a:ext cx="5306779" cy="2621231"/>
            <a:chOff x="3094802" y="51363"/>
            <a:chExt cx="5306779" cy="2252379"/>
          </a:xfrm>
        </p:grpSpPr>
        <p:sp>
          <p:nvSpPr>
            <p:cNvPr id="5" name="CuadroTexto 4">
              <a:extLst>
                <a:ext uri="{FF2B5EF4-FFF2-40B4-BE49-F238E27FC236}">
                  <a16:creationId xmlns:a16="http://schemas.microsoft.com/office/drawing/2014/main" id="{710CC6FD-0E0A-47B2-AC91-C362C6CAE892}"/>
                </a:ext>
              </a:extLst>
            </p:cNvPr>
            <p:cNvSpPr txBox="1"/>
            <p:nvPr/>
          </p:nvSpPr>
          <p:spPr>
            <a:xfrm>
              <a:off x="3094802" y="51363"/>
              <a:ext cx="5306779" cy="369332"/>
            </a:xfrm>
            <a:prstGeom prst="rect">
              <a:avLst/>
            </a:prstGeom>
            <a:noFill/>
          </p:spPr>
          <p:txBody>
            <a:bodyPr wrap="square" rtlCol="0">
              <a:spAutoFit/>
            </a:bodyPr>
            <a:lstStyle/>
            <a:p>
              <a:r>
                <a:rPr lang="es-MX" dirty="0"/>
                <a:t> Aprovechar Energía                        Desarrollo Sociedad</a:t>
              </a:r>
            </a:p>
          </p:txBody>
        </p:sp>
        <p:pic>
          <p:nvPicPr>
            <p:cNvPr id="7" name="Imagen 6">
              <a:extLst>
                <a:ext uri="{FF2B5EF4-FFF2-40B4-BE49-F238E27FC236}">
                  <a16:creationId xmlns:a16="http://schemas.microsoft.com/office/drawing/2014/main" id="{D1E02904-43CC-42CD-8B88-EFE5475A8F87}"/>
                </a:ext>
              </a:extLst>
            </p:cNvPr>
            <p:cNvPicPr>
              <a:picLocks noChangeAspect="1"/>
            </p:cNvPicPr>
            <p:nvPr/>
          </p:nvPicPr>
          <p:blipFill>
            <a:blip r:embed="rId2"/>
            <a:stretch>
              <a:fillRect/>
            </a:stretch>
          </p:blipFill>
          <p:spPr>
            <a:xfrm>
              <a:off x="4631901" y="407795"/>
              <a:ext cx="2054702" cy="1526615"/>
            </a:xfrm>
            <a:prstGeom prst="rect">
              <a:avLst/>
            </a:prstGeom>
          </p:spPr>
        </p:pic>
        <p:sp>
          <p:nvSpPr>
            <p:cNvPr id="9" name="CuadroTexto 8">
              <a:extLst>
                <a:ext uri="{FF2B5EF4-FFF2-40B4-BE49-F238E27FC236}">
                  <a16:creationId xmlns:a16="http://schemas.microsoft.com/office/drawing/2014/main" id="{994C3CBB-0BE2-4416-800D-7FAEC3329D45}"/>
                </a:ext>
              </a:extLst>
            </p:cNvPr>
            <p:cNvSpPr txBox="1"/>
            <p:nvPr/>
          </p:nvSpPr>
          <p:spPr>
            <a:xfrm>
              <a:off x="4753774" y="1934410"/>
              <a:ext cx="2285705" cy="369332"/>
            </a:xfrm>
            <a:prstGeom prst="rect">
              <a:avLst/>
            </a:prstGeom>
            <a:noFill/>
          </p:spPr>
          <p:txBody>
            <a:bodyPr wrap="square" rtlCol="0">
              <a:spAutoFit/>
            </a:bodyPr>
            <a:lstStyle/>
            <a:p>
              <a:r>
                <a:rPr lang="es-MX" dirty="0"/>
                <a:t>Evolución tecnológica      </a:t>
              </a:r>
            </a:p>
          </p:txBody>
        </p:sp>
      </p:grpSp>
      <p:pic>
        <p:nvPicPr>
          <p:cNvPr id="19" name="Gráfico 18" descr="Círculo con flecha derecha">
            <a:extLst>
              <a:ext uri="{FF2B5EF4-FFF2-40B4-BE49-F238E27FC236}">
                <a16:creationId xmlns:a16="http://schemas.microsoft.com/office/drawing/2014/main" id="{CC683BB5-17E4-4E2B-B33D-F919ADDACE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921431" y="3520878"/>
            <a:ext cx="244642" cy="244642"/>
          </a:xfrm>
          <a:prstGeom prst="rect">
            <a:avLst/>
          </a:prstGeom>
        </p:spPr>
      </p:pic>
      <p:pic>
        <p:nvPicPr>
          <p:cNvPr id="17" name="Gráfico 16" descr="Círculo con flecha derecha">
            <a:extLst>
              <a:ext uri="{FF2B5EF4-FFF2-40B4-BE49-F238E27FC236}">
                <a16:creationId xmlns:a16="http://schemas.microsoft.com/office/drawing/2014/main" id="{A1F9774C-2423-4715-93CD-E3CA15F06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963551" y="4510655"/>
            <a:ext cx="244642" cy="244642"/>
          </a:xfrm>
          <a:prstGeom prst="rect">
            <a:avLst/>
          </a:prstGeom>
        </p:spPr>
      </p:pic>
      <p:pic>
        <p:nvPicPr>
          <p:cNvPr id="21" name="Gráfico 20" descr="Círculo con flecha derecha">
            <a:extLst>
              <a:ext uri="{FF2B5EF4-FFF2-40B4-BE49-F238E27FC236}">
                <a16:creationId xmlns:a16="http://schemas.microsoft.com/office/drawing/2014/main" id="{0EF28BAF-F1FB-4CA9-B124-017B41814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147164" y="4023245"/>
            <a:ext cx="244642" cy="244642"/>
          </a:xfrm>
          <a:prstGeom prst="rect">
            <a:avLst/>
          </a:prstGeom>
        </p:spPr>
      </p:pic>
      <p:grpSp>
        <p:nvGrpSpPr>
          <p:cNvPr id="8" name="Grupo 7">
            <a:extLst>
              <a:ext uri="{FF2B5EF4-FFF2-40B4-BE49-F238E27FC236}">
                <a16:creationId xmlns:a16="http://schemas.microsoft.com/office/drawing/2014/main" id="{E0E22E74-CD73-4D9F-9AC1-B02D2B729459}"/>
              </a:ext>
            </a:extLst>
          </p:cNvPr>
          <p:cNvGrpSpPr/>
          <p:nvPr/>
        </p:nvGrpSpPr>
        <p:grpSpPr>
          <a:xfrm>
            <a:off x="4857335" y="3279205"/>
            <a:ext cx="7086600" cy="2585323"/>
            <a:chOff x="4857335" y="3279205"/>
            <a:chExt cx="7086600" cy="2585323"/>
          </a:xfrm>
        </p:grpSpPr>
        <p:sp>
          <p:nvSpPr>
            <p:cNvPr id="15" name="CuadroTexto 14">
              <a:extLst>
                <a:ext uri="{FF2B5EF4-FFF2-40B4-BE49-F238E27FC236}">
                  <a16:creationId xmlns:a16="http://schemas.microsoft.com/office/drawing/2014/main" id="{7432653C-D398-4158-82BD-1752AFE984B3}"/>
                </a:ext>
              </a:extLst>
            </p:cNvPr>
            <p:cNvSpPr txBox="1"/>
            <p:nvPr/>
          </p:nvSpPr>
          <p:spPr>
            <a:xfrm>
              <a:off x="4857335" y="3279205"/>
              <a:ext cx="7086600" cy="2585323"/>
            </a:xfrm>
            <a:custGeom>
              <a:avLst/>
              <a:gdLst>
                <a:gd name="connsiteX0" fmla="*/ 0 w 7086600"/>
                <a:gd name="connsiteY0" fmla="*/ 0 h 2585323"/>
                <a:gd name="connsiteX1" fmla="*/ 431638 w 7086600"/>
                <a:gd name="connsiteY1" fmla="*/ 0 h 2585323"/>
                <a:gd name="connsiteX2" fmla="*/ 1146741 w 7086600"/>
                <a:gd name="connsiteY2" fmla="*/ 0 h 2585323"/>
                <a:gd name="connsiteX3" fmla="*/ 1720111 w 7086600"/>
                <a:gd name="connsiteY3" fmla="*/ 0 h 2585323"/>
                <a:gd name="connsiteX4" fmla="*/ 2222615 w 7086600"/>
                <a:gd name="connsiteY4" fmla="*/ 0 h 2585323"/>
                <a:gd name="connsiteX5" fmla="*/ 2937718 w 7086600"/>
                <a:gd name="connsiteY5" fmla="*/ 0 h 2585323"/>
                <a:gd name="connsiteX6" fmla="*/ 3581954 w 7086600"/>
                <a:gd name="connsiteY6" fmla="*/ 0 h 2585323"/>
                <a:gd name="connsiteX7" fmla="*/ 4013593 w 7086600"/>
                <a:gd name="connsiteY7" fmla="*/ 0 h 2585323"/>
                <a:gd name="connsiteX8" fmla="*/ 4516097 w 7086600"/>
                <a:gd name="connsiteY8" fmla="*/ 0 h 2585323"/>
                <a:gd name="connsiteX9" fmla="*/ 5018601 w 7086600"/>
                <a:gd name="connsiteY9" fmla="*/ 0 h 2585323"/>
                <a:gd name="connsiteX10" fmla="*/ 5521106 w 7086600"/>
                <a:gd name="connsiteY10" fmla="*/ 0 h 2585323"/>
                <a:gd name="connsiteX11" fmla="*/ 6236208 w 7086600"/>
                <a:gd name="connsiteY11" fmla="*/ 0 h 2585323"/>
                <a:gd name="connsiteX12" fmla="*/ 7086600 w 7086600"/>
                <a:gd name="connsiteY12" fmla="*/ 0 h 2585323"/>
                <a:gd name="connsiteX13" fmla="*/ 7086600 w 7086600"/>
                <a:gd name="connsiteY13" fmla="*/ 698037 h 2585323"/>
                <a:gd name="connsiteX14" fmla="*/ 7086600 w 7086600"/>
                <a:gd name="connsiteY14" fmla="*/ 1370221 h 2585323"/>
                <a:gd name="connsiteX15" fmla="*/ 7086600 w 7086600"/>
                <a:gd name="connsiteY15" fmla="*/ 1964845 h 2585323"/>
                <a:gd name="connsiteX16" fmla="*/ 7086600 w 7086600"/>
                <a:gd name="connsiteY16" fmla="*/ 2585323 h 2585323"/>
                <a:gd name="connsiteX17" fmla="*/ 6300632 w 7086600"/>
                <a:gd name="connsiteY17" fmla="*/ 2585323 h 2585323"/>
                <a:gd name="connsiteX18" fmla="*/ 5868993 w 7086600"/>
                <a:gd name="connsiteY18" fmla="*/ 2585323 h 2585323"/>
                <a:gd name="connsiteX19" fmla="*/ 5083025 w 7086600"/>
                <a:gd name="connsiteY19" fmla="*/ 2585323 h 2585323"/>
                <a:gd name="connsiteX20" fmla="*/ 4438789 w 7086600"/>
                <a:gd name="connsiteY20" fmla="*/ 2585323 h 2585323"/>
                <a:gd name="connsiteX21" fmla="*/ 3652820 w 7086600"/>
                <a:gd name="connsiteY21" fmla="*/ 2585323 h 2585323"/>
                <a:gd name="connsiteX22" fmla="*/ 2866852 w 7086600"/>
                <a:gd name="connsiteY22" fmla="*/ 2585323 h 2585323"/>
                <a:gd name="connsiteX23" fmla="*/ 2293481 w 7086600"/>
                <a:gd name="connsiteY23" fmla="*/ 2585323 h 2585323"/>
                <a:gd name="connsiteX24" fmla="*/ 1861843 w 7086600"/>
                <a:gd name="connsiteY24" fmla="*/ 2585323 h 2585323"/>
                <a:gd name="connsiteX25" fmla="*/ 1288473 w 7086600"/>
                <a:gd name="connsiteY25" fmla="*/ 2585323 h 2585323"/>
                <a:gd name="connsiteX26" fmla="*/ 573370 w 7086600"/>
                <a:gd name="connsiteY26" fmla="*/ 2585323 h 2585323"/>
                <a:gd name="connsiteX27" fmla="*/ 0 w 7086600"/>
                <a:gd name="connsiteY27" fmla="*/ 2585323 h 2585323"/>
                <a:gd name="connsiteX28" fmla="*/ 0 w 7086600"/>
                <a:gd name="connsiteY28" fmla="*/ 2016552 h 2585323"/>
                <a:gd name="connsiteX29" fmla="*/ 0 w 7086600"/>
                <a:gd name="connsiteY29" fmla="*/ 1370221 h 2585323"/>
                <a:gd name="connsiteX30" fmla="*/ 0 w 7086600"/>
                <a:gd name="connsiteY30" fmla="*/ 672184 h 2585323"/>
                <a:gd name="connsiteX31" fmla="*/ 0 w 7086600"/>
                <a:gd name="connsiteY31"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6600" h="2585323" extrusionOk="0">
                  <a:moveTo>
                    <a:pt x="0" y="0"/>
                  </a:moveTo>
                  <a:cubicBezTo>
                    <a:pt x="151709" y="20754"/>
                    <a:pt x="274876" y="-19208"/>
                    <a:pt x="431638" y="0"/>
                  </a:cubicBezTo>
                  <a:cubicBezTo>
                    <a:pt x="588400" y="19208"/>
                    <a:pt x="850664" y="24331"/>
                    <a:pt x="1146741" y="0"/>
                  </a:cubicBezTo>
                  <a:cubicBezTo>
                    <a:pt x="1442818" y="-24331"/>
                    <a:pt x="1571362" y="-12030"/>
                    <a:pt x="1720111" y="0"/>
                  </a:cubicBezTo>
                  <a:cubicBezTo>
                    <a:pt x="1868860" y="12030"/>
                    <a:pt x="2071212" y="-22258"/>
                    <a:pt x="2222615" y="0"/>
                  </a:cubicBezTo>
                  <a:cubicBezTo>
                    <a:pt x="2374018" y="22258"/>
                    <a:pt x="2747840" y="-6023"/>
                    <a:pt x="2937718" y="0"/>
                  </a:cubicBezTo>
                  <a:cubicBezTo>
                    <a:pt x="3127596" y="6023"/>
                    <a:pt x="3298879" y="-1994"/>
                    <a:pt x="3581954" y="0"/>
                  </a:cubicBezTo>
                  <a:cubicBezTo>
                    <a:pt x="3865029" y="1994"/>
                    <a:pt x="3863286" y="21313"/>
                    <a:pt x="4013593" y="0"/>
                  </a:cubicBezTo>
                  <a:cubicBezTo>
                    <a:pt x="4163900" y="-21313"/>
                    <a:pt x="4310220" y="16577"/>
                    <a:pt x="4516097" y="0"/>
                  </a:cubicBezTo>
                  <a:cubicBezTo>
                    <a:pt x="4721974" y="-16577"/>
                    <a:pt x="4801593" y="11020"/>
                    <a:pt x="5018601" y="0"/>
                  </a:cubicBezTo>
                  <a:cubicBezTo>
                    <a:pt x="5235609" y="-11020"/>
                    <a:pt x="5399263" y="1948"/>
                    <a:pt x="5521106" y="0"/>
                  </a:cubicBezTo>
                  <a:cubicBezTo>
                    <a:pt x="5642949" y="-1948"/>
                    <a:pt x="5905442" y="29382"/>
                    <a:pt x="6236208" y="0"/>
                  </a:cubicBezTo>
                  <a:cubicBezTo>
                    <a:pt x="6566974" y="-29382"/>
                    <a:pt x="6671924" y="36505"/>
                    <a:pt x="7086600" y="0"/>
                  </a:cubicBezTo>
                  <a:cubicBezTo>
                    <a:pt x="7063460" y="195295"/>
                    <a:pt x="7097011" y="422193"/>
                    <a:pt x="7086600" y="698037"/>
                  </a:cubicBezTo>
                  <a:cubicBezTo>
                    <a:pt x="7076189" y="973881"/>
                    <a:pt x="7077005" y="1058422"/>
                    <a:pt x="7086600" y="1370221"/>
                  </a:cubicBezTo>
                  <a:cubicBezTo>
                    <a:pt x="7096195" y="1682020"/>
                    <a:pt x="7071416" y="1756765"/>
                    <a:pt x="7086600" y="1964845"/>
                  </a:cubicBezTo>
                  <a:cubicBezTo>
                    <a:pt x="7101784" y="2172925"/>
                    <a:pt x="7080627" y="2430446"/>
                    <a:pt x="7086600" y="2585323"/>
                  </a:cubicBezTo>
                  <a:cubicBezTo>
                    <a:pt x="6920997" y="2566938"/>
                    <a:pt x="6576967" y="2560810"/>
                    <a:pt x="6300632" y="2585323"/>
                  </a:cubicBezTo>
                  <a:cubicBezTo>
                    <a:pt x="6024297" y="2609836"/>
                    <a:pt x="6018181" y="2571033"/>
                    <a:pt x="5868993" y="2585323"/>
                  </a:cubicBezTo>
                  <a:cubicBezTo>
                    <a:pt x="5719805" y="2599613"/>
                    <a:pt x="5352606" y="2569951"/>
                    <a:pt x="5083025" y="2585323"/>
                  </a:cubicBezTo>
                  <a:cubicBezTo>
                    <a:pt x="4813444" y="2600695"/>
                    <a:pt x="4580600" y="2554902"/>
                    <a:pt x="4438789" y="2585323"/>
                  </a:cubicBezTo>
                  <a:cubicBezTo>
                    <a:pt x="4296978" y="2615744"/>
                    <a:pt x="3836627" y="2557272"/>
                    <a:pt x="3652820" y="2585323"/>
                  </a:cubicBezTo>
                  <a:cubicBezTo>
                    <a:pt x="3469013" y="2613374"/>
                    <a:pt x="3210363" y="2582247"/>
                    <a:pt x="2866852" y="2585323"/>
                  </a:cubicBezTo>
                  <a:cubicBezTo>
                    <a:pt x="2523341" y="2588399"/>
                    <a:pt x="2416219" y="2602517"/>
                    <a:pt x="2293481" y="2585323"/>
                  </a:cubicBezTo>
                  <a:cubicBezTo>
                    <a:pt x="2170743" y="2568129"/>
                    <a:pt x="2071809" y="2583088"/>
                    <a:pt x="1861843" y="2585323"/>
                  </a:cubicBezTo>
                  <a:cubicBezTo>
                    <a:pt x="1651877" y="2587558"/>
                    <a:pt x="1465794" y="2591777"/>
                    <a:pt x="1288473" y="2585323"/>
                  </a:cubicBezTo>
                  <a:cubicBezTo>
                    <a:pt x="1111152" y="2578870"/>
                    <a:pt x="726450" y="2590149"/>
                    <a:pt x="573370" y="2585323"/>
                  </a:cubicBezTo>
                  <a:cubicBezTo>
                    <a:pt x="420290" y="2580497"/>
                    <a:pt x="278248" y="2572943"/>
                    <a:pt x="0" y="2585323"/>
                  </a:cubicBezTo>
                  <a:cubicBezTo>
                    <a:pt x="-15860" y="2307084"/>
                    <a:pt x="17085" y="2286121"/>
                    <a:pt x="0" y="2016552"/>
                  </a:cubicBezTo>
                  <a:cubicBezTo>
                    <a:pt x="-17085" y="1746983"/>
                    <a:pt x="8125" y="1553259"/>
                    <a:pt x="0" y="1370221"/>
                  </a:cubicBezTo>
                  <a:cubicBezTo>
                    <a:pt x="-8125" y="1187183"/>
                    <a:pt x="3053" y="827856"/>
                    <a:pt x="0" y="672184"/>
                  </a:cubicBezTo>
                  <a:cubicBezTo>
                    <a:pt x="-3053" y="516512"/>
                    <a:pt x="30673" y="144288"/>
                    <a:pt x="0" y="0"/>
                  </a:cubicBezTo>
                  <a:close/>
                </a:path>
              </a:pathLst>
            </a:custGeom>
            <a:noFill/>
            <a:ln>
              <a:solidFill>
                <a:schemeClr val="tx1"/>
              </a:solidFill>
              <a:extLst>
                <a:ext uri="{C807C97D-BFC1-408E-A445-0C87EB9F89A2}">
                  <ask:lineSketchStyleProps xmlns:ask="http://schemas.microsoft.com/office/drawing/2018/sketchyshapes" sd="1876731135">
                    <a:prstGeom prst="rect">
                      <a:avLst/>
                    </a:prstGeom>
                    <ask:type>
                      <ask:lineSketchFreehand/>
                    </ask:type>
                  </ask:lineSketchStyleProps>
                </a:ext>
              </a:extLst>
            </a:ln>
          </p:spPr>
          <p:txBody>
            <a:bodyPr wrap="square" rtlCol="0">
              <a:spAutoFit/>
            </a:body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grpSp>
          <p:nvGrpSpPr>
            <p:cNvPr id="2" name="Grupo 1">
              <a:extLst>
                <a:ext uri="{FF2B5EF4-FFF2-40B4-BE49-F238E27FC236}">
                  <a16:creationId xmlns:a16="http://schemas.microsoft.com/office/drawing/2014/main" id="{C81A6A1E-9583-47A2-A6B3-2E0F16693533}"/>
                </a:ext>
              </a:extLst>
            </p:cNvPr>
            <p:cNvGrpSpPr/>
            <p:nvPr/>
          </p:nvGrpSpPr>
          <p:grpSpPr>
            <a:xfrm>
              <a:off x="4940999" y="3466872"/>
              <a:ext cx="6928551" cy="2277547"/>
              <a:chOff x="4940999" y="3466872"/>
              <a:chExt cx="6928551" cy="2277547"/>
            </a:xfrm>
          </p:grpSpPr>
          <p:sp>
            <p:nvSpPr>
              <p:cNvPr id="16" name="CuadroTexto 15">
                <a:extLst>
                  <a:ext uri="{FF2B5EF4-FFF2-40B4-BE49-F238E27FC236}">
                    <a16:creationId xmlns:a16="http://schemas.microsoft.com/office/drawing/2014/main" id="{248B2822-A33E-4D17-9B87-6736D3224158}"/>
                  </a:ext>
                </a:extLst>
              </p:cNvPr>
              <p:cNvSpPr txBox="1"/>
              <p:nvPr/>
            </p:nvSpPr>
            <p:spPr>
              <a:xfrm>
                <a:off x="5166073" y="3466872"/>
                <a:ext cx="6703477" cy="2277547"/>
              </a:xfrm>
              <a:prstGeom prst="rect">
                <a:avLst/>
              </a:prstGeom>
              <a:noFill/>
            </p:spPr>
            <p:txBody>
              <a:bodyPr wrap="square" rtlCol="0">
                <a:spAutoFit/>
              </a:bodyPr>
              <a:lstStyle/>
              <a:p>
                <a:r>
                  <a:rPr lang="es-MX" sz="1600" b="1" dirty="0"/>
                  <a:t>Positivo o negativo</a:t>
                </a:r>
                <a:r>
                  <a:rPr lang="es-MX" sz="1600" dirty="0"/>
                  <a:t>              </a:t>
                </a:r>
                <a:r>
                  <a:rPr lang="es-MX" sz="1600" b="1" dirty="0"/>
                  <a:t>Directo o Indirecto</a:t>
                </a:r>
                <a:r>
                  <a:rPr lang="es-MX" sz="1600" dirty="0"/>
                  <a:t>              </a:t>
                </a:r>
                <a:r>
                  <a:rPr lang="es-MX" sz="1600" b="1" dirty="0"/>
                  <a:t>Acumulativo</a:t>
                </a:r>
              </a:p>
              <a:p>
                <a:endParaRPr lang="es-MX" sz="1600" dirty="0"/>
              </a:p>
              <a:p>
                <a:r>
                  <a:rPr lang="es-MX" sz="1600" b="1" dirty="0"/>
                  <a:t>Sinérgico</a:t>
                </a:r>
                <a:r>
                  <a:rPr lang="es-MX" sz="1600" dirty="0"/>
                  <a:t>                                </a:t>
                </a:r>
                <a:r>
                  <a:rPr lang="es-MX" sz="1600" b="1" dirty="0"/>
                  <a:t>Residual</a:t>
                </a:r>
                <a:r>
                  <a:rPr lang="es-MX" sz="1600" dirty="0"/>
                  <a:t>                                </a:t>
                </a:r>
                <a:r>
                  <a:rPr lang="es-MX" sz="1600" b="1" dirty="0"/>
                  <a:t>Temporal  o Permanente</a:t>
                </a:r>
              </a:p>
              <a:p>
                <a:endParaRPr lang="es-MX" sz="1600" b="1" dirty="0"/>
              </a:p>
              <a:p>
                <a:r>
                  <a:rPr lang="es-MX" sz="1600" b="1" dirty="0"/>
                  <a:t>Reversible o Irreversible                                                     Continuo o Periódico</a:t>
                </a:r>
              </a:p>
              <a:p>
                <a:endParaRPr lang="es-MX" sz="1600" b="1" dirty="0"/>
              </a:p>
              <a:p>
                <a:endParaRPr lang="es-MX" sz="900" b="1" dirty="0"/>
              </a:p>
              <a:p>
                <a:endParaRPr lang="es-MX" sz="900" b="1" dirty="0"/>
              </a:p>
              <a:p>
                <a:endParaRPr lang="es-MX" sz="900" b="1" dirty="0"/>
              </a:p>
              <a:p>
                <a:endParaRPr lang="es-MX" sz="900" b="1" dirty="0"/>
              </a:p>
              <a:p>
                <a:r>
                  <a:rPr lang="es-MX" sz="1000" dirty="0"/>
                  <a:t>(Secretaría del Medio Ambiente y Recursos Naturales [SEMARNAT], 2018)</a:t>
                </a:r>
                <a:endParaRPr lang="es-MX" sz="1000" b="1" dirty="0"/>
              </a:p>
            </p:txBody>
          </p:sp>
          <p:pic>
            <p:nvPicPr>
              <p:cNvPr id="18" name="Gráfico 17" descr="Círculo con flecha derecha">
                <a:extLst>
                  <a:ext uri="{FF2B5EF4-FFF2-40B4-BE49-F238E27FC236}">
                    <a16:creationId xmlns:a16="http://schemas.microsoft.com/office/drawing/2014/main" id="{C95CC325-3FF6-4486-A9F0-140D90945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4940999" y="4016485"/>
                <a:ext cx="244642" cy="244642"/>
              </a:xfrm>
              <a:prstGeom prst="rect">
                <a:avLst/>
              </a:prstGeom>
            </p:spPr>
          </p:pic>
          <p:pic>
            <p:nvPicPr>
              <p:cNvPr id="20" name="Gráfico 19" descr="Círculo con flecha derecha">
                <a:extLst>
                  <a:ext uri="{FF2B5EF4-FFF2-40B4-BE49-F238E27FC236}">
                    <a16:creationId xmlns:a16="http://schemas.microsoft.com/office/drawing/2014/main" id="{64AEAFCC-94A9-4AE1-84C0-761A1C2AA2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147164" y="3520878"/>
                <a:ext cx="244642" cy="244642"/>
              </a:xfrm>
              <a:prstGeom prst="rect">
                <a:avLst/>
              </a:prstGeom>
            </p:spPr>
          </p:pic>
          <p:pic>
            <p:nvPicPr>
              <p:cNvPr id="22" name="Gráfico 21" descr="Círculo con flecha derecha">
                <a:extLst>
                  <a:ext uri="{FF2B5EF4-FFF2-40B4-BE49-F238E27FC236}">
                    <a16:creationId xmlns:a16="http://schemas.microsoft.com/office/drawing/2014/main" id="{AC8142C4-FA40-47C1-99F6-2A95460C5F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372897" y="3520878"/>
                <a:ext cx="244642" cy="244642"/>
              </a:xfrm>
              <a:prstGeom prst="rect">
                <a:avLst/>
              </a:prstGeom>
            </p:spPr>
          </p:pic>
        </p:grpSp>
      </p:grpSp>
      <p:pic>
        <p:nvPicPr>
          <p:cNvPr id="23" name="Gráfico 22" descr="Círculo con flecha derecha">
            <a:extLst>
              <a:ext uri="{FF2B5EF4-FFF2-40B4-BE49-F238E27FC236}">
                <a16:creationId xmlns:a16="http://schemas.microsoft.com/office/drawing/2014/main" id="{20C23EF6-7CFA-4E43-BBB5-2AF5DE05D9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386036" y="4023245"/>
            <a:ext cx="244642" cy="244642"/>
          </a:xfrm>
          <a:prstGeom prst="rect">
            <a:avLst/>
          </a:prstGeom>
        </p:spPr>
      </p:pic>
      <p:pic>
        <p:nvPicPr>
          <p:cNvPr id="24" name="Gráfico 23" descr="Círculo con flecha derecha">
            <a:extLst>
              <a:ext uri="{FF2B5EF4-FFF2-40B4-BE49-F238E27FC236}">
                <a16:creationId xmlns:a16="http://schemas.microsoft.com/office/drawing/2014/main" id="{458DC5EA-2F93-4454-B2A7-9045252FA3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372897" y="4491609"/>
            <a:ext cx="244642" cy="244642"/>
          </a:xfrm>
          <a:prstGeom prst="rect">
            <a:avLst/>
          </a:prstGeom>
        </p:spPr>
      </p:pic>
      <p:sp>
        <p:nvSpPr>
          <p:cNvPr id="27" name="CuadroTexto 26">
            <a:extLst>
              <a:ext uri="{FF2B5EF4-FFF2-40B4-BE49-F238E27FC236}">
                <a16:creationId xmlns:a16="http://schemas.microsoft.com/office/drawing/2014/main" id="{AB378153-EE89-484B-87D7-F1991E380501}"/>
              </a:ext>
            </a:extLst>
          </p:cNvPr>
          <p:cNvSpPr txBox="1"/>
          <p:nvPr/>
        </p:nvSpPr>
        <p:spPr>
          <a:xfrm>
            <a:off x="4593559" y="1569574"/>
            <a:ext cx="2285705" cy="369332"/>
          </a:xfrm>
          <a:prstGeom prst="rect">
            <a:avLst/>
          </a:prstGeom>
          <a:noFill/>
        </p:spPr>
        <p:txBody>
          <a:bodyPr wrap="square" rtlCol="0">
            <a:spAutoFit/>
          </a:bodyPr>
          <a:lstStyle/>
          <a:p>
            <a:r>
              <a:rPr lang="es-MX" dirty="0">
                <a:solidFill>
                  <a:srgbClr val="7030A0"/>
                </a:solidFill>
              </a:rPr>
              <a:t>Medio Ambiente</a:t>
            </a:r>
          </a:p>
        </p:txBody>
      </p:sp>
      <p:pic>
        <p:nvPicPr>
          <p:cNvPr id="6" name="Gráfico 5" descr="Agricultura con relleno sólido">
            <a:extLst>
              <a:ext uri="{FF2B5EF4-FFF2-40B4-BE49-F238E27FC236}">
                <a16:creationId xmlns:a16="http://schemas.microsoft.com/office/drawing/2014/main" id="{0FE299AC-7213-4E7C-9007-23DE4A0F3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4810" y="1297040"/>
            <a:ext cx="914400" cy="914400"/>
          </a:xfrm>
          <a:prstGeom prst="rect">
            <a:avLst/>
          </a:prstGeom>
        </p:spPr>
      </p:pic>
      <p:pic>
        <p:nvPicPr>
          <p:cNvPr id="11" name="Gráfico 10" descr="Éxito de grupo con relleno sólido">
            <a:extLst>
              <a:ext uri="{FF2B5EF4-FFF2-40B4-BE49-F238E27FC236}">
                <a16:creationId xmlns:a16="http://schemas.microsoft.com/office/drawing/2014/main" id="{741E9E33-D7BC-4220-9E1C-C03F7FA823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1365" y="1481706"/>
            <a:ext cx="914400" cy="914400"/>
          </a:xfrm>
          <a:prstGeom prst="rect">
            <a:avLst/>
          </a:prstGeom>
        </p:spPr>
      </p:pic>
      <p:sp>
        <p:nvSpPr>
          <p:cNvPr id="12" name="Rectángulo: esquinas redondeadas 11">
            <a:extLst>
              <a:ext uri="{FF2B5EF4-FFF2-40B4-BE49-F238E27FC236}">
                <a16:creationId xmlns:a16="http://schemas.microsoft.com/office/drawing/2014/main" id="{16A3FA48-A4BB-44A2-B252-1921523C71EB}"/>
              </a:ext>
            </a:extLst>
          </p:cNvPr>
          <p:cNvSpPr/>
          <p:nvPr/>
        </p:nvSpPr>
        <p:spPr>
          <a:xfrm>
            <a:off x="437671" y="3028240"/>
            <a:ext cx="1254642" cy="73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Consumo</a:t>
            </a:r>
          </a:p>
        </p:txBody>
      </p:sp>
      <p:cxnSp>
        <p:nvCxnSpPr>
          <p:cNvPr id="28" name="Conector: angular 27">
            <a:extLst>
              <a:ext uri="{FF2B5EF4-FFF2-40B4-BE49-F238E27FC236}">
                <a16:creationId xmlns:a16="http://schemas.microsoft.com/office/drawing/2014/main" id="{41C689A4-C234-4609-825B-04A5FFCB6D49}"/>
              </a:ext>
            </a:extLst>
          </p:cNvPr>
          <p:cNvCxnSpPr>
            <a:cxnSpLocks/>
            <a:stCxn id="12" idx="2"/>
          </p:cNvCxnSpPr>
          <p:nvPr/>
        </p:nvCxnSpPr>
        <p:spPr>
          <a:xfrm rot="16200000" flipH="1">
            <a:off x="2436409" y="2394103"/>
            <a:ext cx="946756" cy="3689590"/>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ángulo: esquinas redondeadas 25">
            <a:extLst>
              <a:ext uri="{FF2B5EF4-FFF2-40B4-BE49-F238E27FC236}">
                <a16:creationId xmlns:a16="http://schemas.microsoft.com/office/drawing/2014/main" id="{38B51C02-9AA9-47E5-B391-3259FE3A723B}"/>
              </a:ext>
            </a:extLst>
          </p:cNvPr>
          <p:cNvSpPr/>
          <p:nvPr/>
        </p:nvSpPr>
        <p:spPr>
          <a:xfrm>
            <a:off x="2669121" y="4343636"/>
            <a:ext cx="1485085" cy="73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Impacto ambiental</a:t>
            </a:r>
          </a:p>
        </p:txBody>
      </p:sp>
      <p:sp>
        <p:nvSpPr>
          <p:cNvPr id="25" name="Rectángulo: esquinas redondeadas 24">
            <a:extLst>
              <a:ext uri="{FF2B5EF4-FFF2-40B4-BE49-F238E27FC236}">
                <a16:creationId xmlns:a16="http://schemas.microsoft.com/office/drawing/2014/main" id="{716FE68A-5975-432E-808E-F7E76CEB70B1}"/>
              </a:ext>
            </a:extLst>
          </p:cNvPr>
          <p:cNvSpPr/>
          <p:nvPr/>
        </p:nvSpPr>
        <p:spPr>
          <a:xfrm>
            <a:off x="339725" y="4367612"/>
            <a:ext cx="1485085" cy="737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Modificación</a:t>
            </a:r>
          </a:p>
        </p:txBody>
      </p:sp>
      <p:sp>
        <p:nvSpPr>
          <p:cNvPr id="13" name="Marcador de número de diapositiva 12">
            <a:extLst>
              <a:ext uri="{FF2B5EF4-FFF2-40B4-BE49-F238E27FC236}">
                <a16:creationId xmlns:a16="http://schemas.microsoft.com/office/drawing/2014/main" id="{BE0B63E7-CA1B-4AA9-966E-4CD0A09ED935}"/>
              </a:ext>
            </a:extLst>
          </p:cNvPr>
          <p:cNvSpPr>
            <a:spLocks noGrp="1"/>
          </p:cNvSpPr>
          <p:nvPr>
            <p:ph type="sldNum" sz="quarter" idx="12"/>
          </p:nvPr>
        </p:nvSpPr>
        <p:spPr/>
        <p:txBody>
          <a:bodyPr/>
          <a:lstStyle/>
          <a:p>
            <a:fld id="{D620071E-3705-4C56-B8C2-5804AA11160A}" type="slidenum">
              <a:rPr lang="es-MX" smtClean="0"/>
              <a:t>3</a:t>
            </a:fld>
            <a:endParaRPr lang="es-MX"/>
          </a:p>
        </p:txBody>
      </p:sp>
    </p:spTree>
    <p:extLst>
      <p:ext uri="{BB962C8B-B14F-4D97-AF65-F5344CB8AC3E}">
        <p14:creationId xmlns:p14="http://schemas.microsoft.com/office/powerpoint/2010/main" val="417858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111483"/>
            <a:ext cx="11961164" cy="6039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8DD7388F-D083-461F-B2DE-6F33DEC035D0}"/>
              </a:ext>
            </a:extLst>
          </p:cNvPr>
          <p:cNvSpPr txBox="1"/>
          <p:nvPr/>
        </p:nvSpPr>
        <p:spPr>
          <a:xfrm>
            <a:off x="1635874" y="327576"/>
            <a:ext cx="9655341" cy="584775"/>
          </a:xfrm>
          <a:noFill/>
          <a:ln>
            <a:solidFill>
              <a:schemeClr val="tx1"/>
            </a:solidFill>
            <a:extLst>
              <a:ext uri="{C807C97D-BFC1-408E-A445-0C87EB9F89A2}">
                <ask:lineSketchStyleProps xmlns:ask="http://schemas.microsoft.com/office/drawing/2018/sketchyshapes">
                  <ask:type>
                    <ask:lineSketchFreehand/>
                  </ask:type>
                </ask:lineSketchStyleProps>
              </a:ext>
            </a:extLst>
          </a:ln>
        </p:spPr>
        <p:txBody>
          <a:bodyPr wrap="square" rtlCol="0">
            <a:spAutoFit/>
          </a:bodyPr>
          <a:lstStyle>
            <a:defPPr>
              <a:defRPr lang="en-US"/>
            </a:defPPr>
            <a:lvl1pPr algn="ctr">
              <a:defRPr sz="1600" b="1"/>
            </a:lvl1pPr>
          </a:lstStyle>
          <a:p>
            <a:endParaRPr lang="es-MX" dirty="0"/>
          </a:p>
        </p:txBody>
      </p:sp>
      <p:sp>
        <p:nvSpPr>
          <p:cNvPr id="17" name="CuadroTexto 16">
            <a:extLst>
              <a:ext uri="{FF2B5EF4-FFF2-40B4-BE49-F238E27FC236}">
                <a16:creationId xmlns:a16="http://schemas.microsoft.com/office/drawing/2014/main" id="{EABFFFC3-B79B-4B41-942A-8EDE3B03F34F}"/>
              </a:ext>
            </a:extLst>
          </p:cNvPr>
          <p:cNvSpPr txBox="1"/>
          <p:nvPr/>
        </p:nvSpPr>
        <p:spPr>
          <a:xfrm>
            <a:off x="361892" y="650552"/>
            <a:ext cx="4242006" cy="1754326"/>
          </a:xfrm>
          <a:custGeom>
            <a:avLst/>
            <a:gdLst>
              <a:gd name="connsiteX0" fmla="*/ 0 w 4242006"/>
              <a:gd name="connsiteY0" fmla="*/ 0 h 1754326"/>
              <a:gd name="connsiteX1" fmla="*/ 521161 w 4242006"/>
              <a:gd name="connsiteY1" fmla="*/ 0 h 1754326"/>
              <a:gd name="connsiteX2" fmla="*/ 1212002 w 4242006"/>
              <a:gd name="connsiteY2" fmla="*/ 0 h 1754326"/>
              <a:gd name="connsiteX3" fmla="*/ 1860423 w 4242006"/>
              <a:gd name="connsiteY3" fmla="*/ 0 h 1754326"/>
              <a:gd name="connsiteX4" fmla="*/ 2466423 w 4242006"/>
              <a:gd name="connsiteY4" fmla="*/ 0 h 1754326"/>
              <a:gd name="connsiteX5" fmla="*/ 2945164 w 4242006"/>
              <a:gd name="connsiteY5" fmla="*/ 0 h 1754326"/>
              <a:gd name="connsiteX6" fmla="*/ 3593585 w 4242006"/>
              <a:gd name="connsiteY6" fmla="*/ 0 h 1754326"/>
              <a:gd name="connsiteX7" fmla="*/ 4242006 w 4242006"/>
              <a:gd name="connsiteY7" fmla="*/ 0 h 1754326"/>
              <a:gd name="connsiteX8" fmla="*/ 4242006 w 4242006"/>
              <a:gd name="connsiteY8" fmla="*/ 567232 h 1754326"/>
              <a:gd name="connsiteX9" fmla="*/ 4242006 w 4242006"/>
              <a:gd name="connsiteY9" fmla="*/ 1152007 h 1754326"/>
              <a:gd name="connsiteX10" fmla="*/ 4242006 w 4242006"/>
              <a:gd name="connsiteY10" fmla="*/ 1754326 h 1754326"/>
              <a:gd name="connsiteX11" fmla="*/ 3720845 w 4242006"/>
              <a:gd name="connsiteY11" fmla="*/ 1754326 h 1754326"/>
              <a:gd name="connsiteX12" fmla="*/ 3242105 w 4242006"/>
              <a:gd name="connsiteY12" fmla="*/ 1754326 h 1754326"/>
              <a:gd name="connsiteX13" fmla="*/ 2636104 w 4242006"/>
              <a:gd name="connsiteY13" fmla="*/ 1754326 h 1754326"/>
              <a:gd name="connsiteX14" fmla="*/ 2072523 w 4242006"/>
              <a:gd name="connsiteY14" fmla="*/ 1754326 h 1754326"/>
              <a:gd name="connsiteX15" fmla="*/ 1551362 w 4242006"/>
              <a:gd name="connsiteY15" fmla="*/ 1754326 h 1754326"/>
              <a:gd name="connsiteX16" fmla="*/ 1072622 w 4242006"/>
              <a:gd name="connsiteY16" fmla="*/ 1754326 h 1754326"/>
              <a:gd name="connsiteX17" fmla="*/ 0 w 4242006"/>
              <a:gd name="connsiteY17" fmla="*/ 1754326 h 1754326"/>
              <a:gd name="connsiteX18" fmla="*/ 0 w 4242006"/>
              <a:gd name="connsiteY18" fmla="*/ 1169551 h 1754326"/>
              <a:gd name="connsiteX19" fmla="*/ 0 w 4242006"/>
              <a:gd name="connsiteY19" fmla="*/ 549689 h 1754326"/>
              <a:gd name="connsiteX20" fmla="*/ 0 w 4242006"/>
              <a:gd name="connsiteY20"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42006" h="1754326" extrusionOk="0">
                <a:moveTo>
                  <a:pt x="0" y="0"/>
                </a:moveTo>
                <a:cubicBezTo>
                  <a:pt x="247965" y="-8993"/>
                  <a:pt x="362209" y="-21785"/>
                  <a:pt x="521161" y="0"/>
                </a:cubicBezTo>
                <a:cubicBezTo>
                  <a:pt x="680113" y="21785"/>
                  <a:pt x="1038719" y="-24802"/>
                  <a:pt x="1212002" y="0"/>
                </a:cubicBezTo>
                <a:cubicBezTo>
                  <a:pt x="1385285" y="24802"/>
                  <a:pt x="1561195" y="-16408"/>
                  <a:pt x="1860423" y="0"/>
                </a:cubicBezTo>
                <a:cubicBezTo>
                  <a:pt x="2159651" y="16408"/>
                  <a:pt x="2200022" y="-20973"/>
                  <a:pt x="2466423" y="0"/>
                </a:cubicBezTo>
                <a:cubicBezTo>
                  <a:pt x="2732824" y="20973"/>
                  <a:pt x="2738812" y="-11899"/>
                  <a:pt x="2945164" y="0"/>
                </a:cubicBezTo>
                <a:cubicBezTo>
                  <a:pt x="3151516" y="11899"/>
                  <a:pt x="3304362" y="4951"/>
                  <a:pt x="3593585" y="0"/>
                </a:cubicBezTo>
                <a:cubicBezTo>
                  <a:pt x="3882808" y="-4951"/>
                  <a:pt x="3919667" y="12447"/>
                  <a:pt x="4242006" y="0"/>
                </a:cubicBezTo>
                <a:cubicBezTo>
                  <a:pt x="4268606" y="218131"/>
                  <a:pt x="4246103" y="337121"/>
                  <a:pt x="4242006" y="567232"/>
                </a:cubicBezTo>
                <a:cubicBezTo>
                  <a:pt x="4237909" y="797343"/>
                  <a:pt x="4235413" y="967080"/>
                  <a:pt x="4242006" y="1152007"/>
                </a:cubicBezTo>
                <a:cubicBezTo>
                  <a:pt x="4248599" y="1336935"/>
                  <a:pt x="4221984" y="1478940"/>
                  <a:pt x="4242006" y="1754326"/>
                </a:cubicBezTo>
                <a:cubicBezTo>
                  <a:pt x="4046252" y="1762491"/>
                  <a:pt x="3918411" y="1746955"/>
                  <a:pt x="3720845" y="1754326"/>
                </a:cubicBezTo>
                <a:cubicBezTo>
                  <a:pt x="3523279" y="1761697"/>
                  <a:pt x="3368018" y="1771634"/>
                  <a:pt x="3242105" y="1754326"/>
                </a:cubicBezTo>
                <a:cubicBezTo>
                  <a:pt x="3116192" y="1737018"/>
                  <a:pt x="2809832" y="1755655"/>
                  <a:pt x="2636104" y="1754326"/>
                </a:cubicBezTo>
                <a:cubicBezTo>
                  <a:pt x="2462376" y="1752997"/>
                  <a:pt x="2331224" y="1776421"/>
                  <a:pt x="2072523" y="1754326"/>
                </a:cubicBezTo>
                <a:cubicBezTo>
                  <a:pt x="1813822" y="1732231"/>
                  <a:pt x="1803542" y="1747637"/>
                  <a:pt x="1551362" y="1754326"/>
                </a:cubicBezTo>
                <a:cubicBezTo>
                  <a:pt x="1299182" y="1761015"/>
                  <a:pt x="1270589" y="1741447"/>
                  <a:pt x="1072622" y="1754326"/>
                </a:cubicBezTo>
                <a:cubicBezTo>
                  <a:pt x="874655" y="1767205"/>
                  <a:pt x="232572" y="1764888"/>
                  <a:pt x="0" y="1754326"/>
                </a:cubicBezTo>
                <a:cubicBezTo>
                  <a:pt x="-25844" y="1545289"/>
                  <a:pt x="-10724" y="1306314"/>
                  <a:pt x="0" y="1169551"/>
                </a:cubicBezTo>
                <a:cubicBezTo>
                  <a:pt x="10724" y="1032788"/>
                  <a:pt x="-26943" y="793642"/>
                  <a:pt x="0" y="549689"/>
                </a:cubicBezTo>
                <a:cubicBezTo>
                  <a:pt x="26943" y="305736"/>
                  <a:pt x="10424" y="188115"/>
                  <a:pt x="0" y="0"/>
                </a:cubicBezTo>
                <a:close/>
              </a:path>
            </a:pathLst>
          </a:custGeom>
          <a:noFill/>
          <a:ln>
            <a:solidFill>
              <a:schemeClr val="tx1"/>
            </a:solidFill>
            <a:extLst>
              <a:ext uri="{C807C97D-BFC1-408E-A445-0C87EB9F89A2}">
                <ask:lineSketchStyleProps xmlns:ask="http://schemas.microsoft.com/office/drawing/2018/sketchyshapes" sd="474057613">
                  <a:prstGeom prst="rect">
                    <a:avLst/>
                  </a:prstGeom>
                  <ask:type>
                    <ask:lineSketchFreehand/>
                  </ask:type>
                </ask:lineSketchStyleProps>
              </a:ext>
            </a:extLst>
          </a:ln>
        </p:spPr>
        <p:txBody>
          <a:bodyPr wrap="square" rtlCol="0">
            <a:spAutoFit/>
          </a:bodyPr>
          <a:lstStyle>
            <a:defPPr>
              <a:defRPr lang="en-US"/>
            </a:defPPr>
            <a:lvl1pPr algn="ctr">
              <a:defRPr sz="1600"/>
            </a:lvl1pPr>
          </a:lstStyle>
          <a:p>
            <a:pPr algn="l"/>
            <a:r>
              <a:rPr lang="es-MX" b="1" dirty="0"/>
              <a:t>Energías No Renovables </a:t>
            </a:r>
          </a:p>
          <a:p>
            <a:endParaRPr lang="es-MX" sz="600" dirty="0"/>
          </a:p>
          <a:p>
            <a:r>
              <a:rPr lang="es-MX" dirty="0"/>
              <a:t>Son las fuentes de energía consideradas limitadas, dentro de esta clasificación se encuentra:</a:t>
            </a:r>
          </a:p>
          <a:p>
            <a:endParaRPr lang="es-MX" sz="600" dirty="0"/>
          </a:p>
          <a:p>
            <a:r>
              <a:rPr lang="es-MX" b="1" dirty="0">
                <a:solidFill>
                  <a:schemeClr val="tx2"/>
                </a:solidFill>
              </a:rPr>
              <a:t> Energías Fósiles                                                                         </a:t>
            </a:r>
            <a:r>
              <a:rPr lang="es-MX" b="1" dirty="0">
                <a:solidFill>
                  <a:srgbClr val="7030A0"/>
                </a:solidFill>
              </a:rPr>
              <a:t>Energía Nuclear</a:t>
            </a:r>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Introducción</a:t>
            </a:r>
          </a:p>
        </p:txBody>
      </p:sp>
      <p:sp>
        <p:nvSpPr>
          <p:cNvPr id="9" name="CuadroTexto 8">
            <a:extLst>
              <a:ext uri="{FF2B5EF4-FFF2-40B4-BE49-F238E27FC236}">
                <a16:creationId xmlns:a16="http://schemas.microsoft.com/office/drawing/2014/main" id="{755EDCB2-C4FD-45CF-82D5-B6EEE8427A06}"/>
              </a:ext>
            </a:extLst>
          </p:cNvPr>
          <p:cNvSpPr txBox="1"/>
          <p:nvPr/>
        </p:nvSpPr>
        <p:spPr>
          <a:xfrm>
            <a:off x="4835990" y="5336991"/>
            <a:ext cx="7179856" cy="584775"/>
          </a:xfrm>
          <a:prstGeom prst="rect">
            <a:avLst/>
          </a:prstGeom>
          <a:noFill/>
        </p:spPr>
        <p:txBody>
          <a:bodyPr wrap="square" rtlCol="0">
            <a:spAutoFit/>
          </a:bodyPr>
          <a:lstStyle/>
          <a:p>
            <a:r>
              <a:rPr lang="es-MX" sz="1600" dirty="0"/>
              <a:t>En el  2019, del consumo total de energía eléctrica en el Mundo, el 84 % provino de las Energías Fósiles</a:t>
            </a:r>
            <a:r>
              <a:rPr lang="es-MX" sz="900" dirty="0"/>
              <a:t>.                                                                                                                                                      (British </a:t>
            </a:r>
            <a:r>
              <a:rPr lang="es-MX" sz="900" dirty="0" err="1"/>
              <a:t>Petroleum</a:t>
            </a:r>
            <a:r>
              <a:rPr lang="es-MX" sz="900" dirty="0"/>
              <a:t> [BP],2020)</a:t>
            </a:r>
            <a:endParaRPr lang="es-MX" sz="1600" dirty="0"/>
          </a:p>
        </p:txBody>
      </p:sp>
      <p:sp>
        <p:nvSpPr>
          <p:cNvPr id="10" name="CuadroTexto 9">
            <a:extLst>
              <a:ext uri="{FF2B5EF4-FFF2-40B4-BE49-F238E27FC236}">
                <a16:creationId xmlns:a16="http://schemas.microsoft.com/office/drawing/2014/main" id="{E7A7AE55-3EBD-43C5-B05D-97D5027F8F20}"/>
              </a:ext>
            </a:extLst>
          </p:cNvPr>
          <p:cNvSpPr txBox="1"/>
          <p:nvPr/>
        </p:nvSpPr>
        <p:spPr>
          <a:xfrm>
            <a:off x="1939623" y="160496"/>
            <a:ext cx="9120731" cy="646331"/>
          </a:xfrm>
          <a:custGeom>
            <a:avLst/>
            <a:gdLst>
              <a:gd name="connsiteX0" fmla="*/ 0 w 9120731"/>
              <a:gd name="connsiteY0" fmla="*/ 0 h 646331"/>
              <a:gd name="connsiteX1" fmla="*/ 651481 w 9120731"/>
              <a:gd name="connsiteY1" fmla="*/ 0 h 646331"/>
              <a:gd name="connsiteX2" fmla="*/ 1029340 w 9120731"/>
              <a:gd name="connsiteY2" fmla="*/ 0 h 646331"/>
              <a:gd name="connsiteX3" fmla="*/ 1863235 w 9120731"/>
              <a:gd name="connsiteY3" fmla="*/ 0 h 646331"/>
              <a:gd name="connsiteX4" fmla="*/ 2514716 w 9120731"/>
              <a:gd name="connsiteY4" fmla="*/ 0 h 646331"/>
              <a:gd name="connsiteX5" fmla="*/ 2983782 w 9120731"/>
              <a:gd name="connsiteY5" fmla="*/ 0 h 646331"/>
              <a:gd name="connsiteX6" fmla="*/ 3452848 w 9120731"/>
              <a:gd name="connsiteY6" fmla="*/ 0 h 646331"/>
              <a:gd name="connsiteX7" fmla="*/ 4195536 w 9120731"/>
              <a:gd name="connsiteY7" fmla="*/ 0 h 646331"/>
              <a:gd name="connsiteX8" fmla="*/ 4664602 w 9120731"/>
              <a:gd name="connsiteY8" fmla="*/ 0 h 646331"/>
              <a:gd name="connsiteX9" fmla="*/ 5316083 w 9120731"/>
              <a:gd name="connsiteY9" fmla="*/ 0 h 646331"/>
              <a:gd name="connsiteX10" fmla="*/ 6058771 w 9120731"/>
              <a:gd name="connsiteY10" fmla="*/ 0 h 646331"/>
              <a:gd name="connsiteX11" fmla="*/ 6436630 w 9120731"/>
              <a:gd name="connsiteY11" fmla="*/ 0 h 646331"/>
              <a:gd name="connsiteX12" fmla="*/ 7179318 w 9120731"/>
              <a:gd name="connsiteY12" fmla="*/ 0 h 646331"/>
              <a:gd name="connsiteX13" fmla="*/ 7739592 w 9120731"/>
              <a:gd name="connsiteY13" fmla="*/ 0 h 646331"/>
              <a:gd name="connsiteX14" fmla="*/ 8208658 w 9120731"/>
              <a:gd name="connsiteY14" fmla="*/ 0 h 646331"/>
              <a:gd name="connsiteX15" fmla="*/ 9120731 w 9120731"/>
              <a:gd name="connsiteY15" fmla="*/ 0 h 646331"/>
              <a:gd name="connsiteX16" fmla="*/ 9120731 w 9120731"/>
              <a:gd name="connsiteY16" fmla="*/ 646331 h 646331"/>
              <a:gd name="connsiteX17" fmla="*/ 8378043 w 9120731"/>
              <a:gd name="connsiteY17" fmla="*/ 646331 h 646331"/>
              <a:gd name="connsiteX18" fmla="*/ 7817769 w 9120731"/>
              <a:gd name="connsiteY18" fmla="*/ 646331 h 646331"/>
              <a:gd name="connsiteX19" fmla="*/ 7348703 w 9120731"/>
              <a:gd name="connsiteY19" fmla="*/ 646331 h 646331"/>
              <a:gd name="connsiteX20" fmla="*/ 6606015 w 9120731"/>
              <a:gd name="connsiteY20" fmla="*/ 646331 h 646331"/>
              <a:gd name="connsiteX21" fmla="*/ 5954534 w 9120731"/>
              <a:gd name="connsiteY21" fmla="*/ 646331 h 646331"/>
              <a:gd name="connsiteX22" fmla="*/ 5485468 w 9120731"/>
              <a:gd name="connsiteY22" fmla="*/ 646331 h 646331"/>
              <a:gd name="connsiteX23" fmla="*/ 5107609 w 9120731"/>
              <a:gd name="connsiteY23" fmla="*/ 646331 h 646331"/>
              <a:gd name="connsiteX24" fmla="*/ 4364921 w 9120731"/>
              <a:gd name="connsiteY24" fmla="*/ 646331 h 646331"/>
              <a:gd name="connsiteX25" fmla="*/ 3713440 w 9120731"/>
              <a:gd name="connsiteY25" fmla="*/ 646331 h 646331"/>
              <a:gd name="connsiteX26" fmla="*/ 3335582 w 9120731"/>
              <a:gd name="connsiteY26" fmla="*/ 646331 h 646331"/>
              <a:gd name="connsiteX27" fmla="*/ 2775308 w 9120731"/>
              <a:gd name="connsiteY27" fmla="*/ 646331 h 646331"/>
              <a:gd name="connsiteX28" fmla="*/ 2215035 w 9120731"/>
              <a:gd name="connsiteY28" fmla="*/ 646331 h 646331"/>
              <a:gd name="connsiteX29" fmla="*/ 1472347 w 9120731"/>
              <a:gd name="connsiteY29" fmla="*/ 646331 h 646331"/>
              <a:gd name="connsiteX30" fmla="*/ 1003280 w 9120731"/>
              <a:gd name="connsiteY30" fmla="*/ 646331 h 646331"/>
              <a:gd name="connsiteX31" fmla="*/ 0 w 9120731"/>
              <a:gd name="connsiteY31" fmla="*/ 646331 h 646331"/>
              <a:gd name="connsiteX32" fmla="*/ 0 w 9120731"/>
              <a:gd name="connsiteY3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0731" h="646331" extrusionOk="0">
                <a:moveTo>
                  <a:pt x="0" y="0"/>
                </a:moveTo>
                <a:cubicBezTo>
                  <a:pt x="164878" y="-31880"/>
                  <a:pt x="497306" y="-3264"/>
                  <a:pt x="651481" y="0"/>
                </a:cubicBezTo>
                <a:cubicBezTo>
                  <a:pt x="805656" y="3264"/>
                  <a:pt x="897856" y="5961"/>
                  <a:pt x="1029340" y="0"/>
                </a:cubicBezTo>
                <a:cubicBezTo>
                  <a:pt x="1160824" y="-5961"/>
                  <a:pt x="1511156" y="21082"/>
                  <a:pt x="1863235" y="0"/>
                </a:cubicBezTo>
                <a:cubicBezTo>
                  <a:pt x="2215314" y="-21082"/>
                  <a:pt x="2268124" y="-68"/>
                  <a:pt x="2514716" y="0"/>
                </a:cubicBezTo>
                <a:cubicBezTo>
                  <a:pt x="2761308" y="68"/>
                  <a:pt x="2758776" y="-2890"/>
                  <a:pt x="2983782" y="0"/>
                </a:cubicBezTo>
                <a:cubicBezTo>
                  <a:pt x="3208788" y="2890"/>
                  <a:pt x="3315020" y="-1880"/>
                  <a:pt x="3452848" y="0"/>
                </a:cubicBezTo>
                <a:cubicBezTo>
                  <a:pt x="3590676" y="1880"/>
                  <a:pt x="3857225" y="-17581"/>
                  <a:pt x="4195536" y="0"/>
                </a:cubicBezTo>
                <a:cubicBezTo>
                  <a:pt x="4533847" y="17581"/>
                  <a:pt x="4549348" y="-22631"/>
                  <a:pt x="4664602" y="0"/>
                </a:cubicBezTo>
                <a:cubicBezTo>
                  <a:pt x="4779856" y="22631"/>
                  <a:pt x="5062363" y="24789"/>
                  <a:pt x="5316083" y="0"/>
                </a:cubicBezTo>
                <a:cubicBezTo>
                  <a:pt x="5569803" y="-24789"/>
                  <a:pt x="5757997" y="-16558"/>
                  <a:pt x="6058771" y="0"/>
                </a:cubicBezTo>
                <a:cubicBezTo>
                  <a:pt x="6359545" y="16558"/>
                  <a:pt x="6265168" y="11358"/>
                  <a:pt x="6436630" y="0"/>
                </a:cubicBezTo>
                <a:cubicBezTo>
                  <a:pt x="6608092" y="-11358"/>
                  <a:pt x="6958949" y="-8742"/>
                  <a:pt x="7179318" y="0"/>
                </a:cubicBezTo>
                <a:cubicBezTo>
                  <a:pt x="7399687" y="8742"/>
                  <a:pt x="7483483" y="-5080"/>
                  <a:pt x="7739592" y="0"/>
                </a:cubicBezTo>
                <a:cubicBezTo>
                  <a:pt x="7995701" y="5080"/>
                  <a:pt x="8100260" y="-8487"/>
                  <a:pt x="8208658" y="0"/>
                </a:cubicBezTo>
                <a:cubicBezTo>
                  <a:pt x="8317056" y="8487"/>
                  <a:pt x="8926812" y="-43247"/>
                  <a:pt x="9120731" y="0"/>
                </a:cubicBezTo>
                <a:cubicBezTo>
                  <a:pt x="9095670" y="178269"/>
                  <a:pt x="9090120" y="450206"/>
                  <a:pt x="9120731" y="646331"/>
                </a:cubicBezTo>
                <a:cubicBezTo>
                  <a:pt x="8864685" y="653232"/>
                  <a:pt x="8570089" y="680077"/>
                  <a:pt x="8378043" y="646331"/>
                </a:cubicBezTo>
                <a:cubicBezTo>
                  <a:pt x="8185997" y="612585"/>
                  <a:pt x="8042937" y="648902"/>
                  <a:pt x="7817769" y="646331"/>
                </a:cubicBezTo>
                <a:cubicBezTo>
                  <a:pt x="7592601" y="643760"/>
                  <a:pt x="7541461" y="651299"/>
                  <a:pt x="7348703" y="646331"/>
                </a:cubicBezTo>
                <a:cubicBezTo>
                  <a:pt x="7155945" y="641363"/>
                  <a:pt x="6964936" y="621276"/>
                  <a:pt x="6606015" y="646331"/>
                </a:cubicBezTo>
                <a:cubicBezTo>
                  <a:pt x="6247094" y="671386"/>
                  <a:pt x="6116781" y="678474"/>
                  <a:pt x="5954534" y="646331"/>
                </a:cubicBezTo>
                <a:cubicBezTo>
                  <a:pt x="5792287" y="614188"/>
                  <a:pt x="5680551" y="631815"/>
                  <a:pt x="5485468" y="646331"/>
                </a:cubicBezTo>
                <a:cubicBezTo>
                  <a:pt x="5290385" y="660847"/>
                  <a:pt x="5225616" y="660595"/>
                  <a:pt x="5107609" y="646331"/>
                </a:cubicBezTo>
                <a:cubicBezTo>
                  <a:pt x="4989602" y="632067"/>
                  <a:pt x="4657288" y="657756"/>
                  <a:pt x="4364921" y="646331"/>
                </a:cubicBezTo>
                <a:cubicBezTo>
                  <a:pt x="4072554" y="634906"/>
                  <a:pt x="3863006" y="633769"/>
                  <a:pt x="3713440" y="646331"/>
                </a:cubicBezTo>
                <a:cubicBezTo>
                  <a:pt x="3563874" y="658893"/>
                  <a:pt x="3426629" y="658601"/>
                  <a:pt x="3335582" y="646331"/>
                </a:cubicBezTo>
                <a:cubicBezTo>
                  <a:pt x="3244535" y="634061"/>
                  <a:pt x="3039541" y="637603"/>
                  <a:pt x="2775308" y="646331"/>
                </a:cubicBezTo>
                <a:cubicBezTo>
                  <a:pt x="2511075" y="655059"/>
                  <a:pt x="2449767" y="624561"/>
                  <a:pt x="2215035" y="646331"/>
                </a:cubicBezTo>
                <a:cubicBezTo>
                  <a:pt x="1980303" y="668101"/>
                  <a:pt x="1771015" y="658082"/>
                  <a:pt x="1472347" y="646331"/>
                </a:cubicBezTo>
                <a:cubicBezTo>
                  <a:pt x="1173679" y="634580"/>
                  <a:pt x="1200411" y="645686"/>
                  <a:pt x="1003280" y="646331"/>
                </a:cubicBezTo>
                <a:cubicBezTo>
                  <a:pt x="806149" y="646976"/>
                  <a:pt x="379601" y="643718"/>
                  <a:pt x="0" y="646331"/>
                </a:cubicBezTo>
                <a:cubicBezTo>
                  <a:pt x="-13711" y="512641"/>
                  <a:pt x="25879" y="154705"/>
                  <a:pt x="0" y="0"/>
                </a:cubicBezTo>
                <a:close/>
              </a:path>
            </a:pathLst>
          </a:custGeom>
          <a:noFill/>
          <a:ln>
            <a:no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pPr algn="ctr"/>
            <a:r>
              <a:rPr lang="es-MX" b="1" dirty="0"/>
              <a:t>La energía eléctrica puede ser obtenida de diversas fuentes, las cuales pueden clasificarse en</a:t>
            </a:r>
          </a:p>
          <a:p>
            <a:pPr algn="ctr"/>
            <a:r>
              <a:rPr lang="es-MX" b="1" dirty="0"/>
              <a:t> Energías Renovables y No Renovables</a:t>
            </a:r>
          </a:p>
        </p:txBody>
      </p:sp>
      <p:sp>
        <p:nvSpPr>
          <p:cNvPr id="12" name="CuadroTexto 11">
            <a:extLst>
              <a:ext uri="{FF2B5EF4-FFF2-40B4-BE49-F238E27FC236}">
                <a16:creationId xmlns:a16="http://schemas.microsoft.com/office/drawing/2014/main" id="{908FB792-06DB-40CE-AF80-CABB47A26851}"/>
              </a:ext>
            </a:extLst>
          </p:cNvPr>
          <p:cNvSpPr txBox="1"/>
          <p:nvPr/>
        </p:nvSpPr>
        <p:spPr>
          <a:xfrm>
            <a:off x="273820" y="2464572"/>
            <a:ext cx="4390861" cy="3608680"/>
          </a:xfrm>
          <a:custGeom>
            <a:avLst/>
            <a:gdLst>
              <a:gd name="connsiteX0" fmla="*/ 0 w 4390861"/>
              <a:gd name="connsiteY0" fmla="*/ 0 h 3608680"/>
              <a:gd name="connsiteX1" fmla="*/ 539449 w 4390861"/>
              <a:gd name="connsiteY1" fmla="*/ 0 h 3608680"/>
              <a:gd name="connsiteX2" fmla="*/ 1254532 w 4390861"/>
              <a:gd name="connsiteY2" fmla="*/ 0 h 3608680"/>
              <a:gd name="connsiteX3" fmla="*/ 1925706 w 4390861"/>
              <a:gd name="connsiteY3" fmla="*/ 0 h 3608680"/>
              <a:gd name="connsiteX4" fmla="*/ 2596881 w 4390861"/>
              <a:gd name="connsiteY4" fmla="*/ 0 h 3608680"/>
              <a:gd name="connsiteX5" fmla="*/ 3092421 w 4390861"/>
              <a:gd name="connsiteY5" fmla="*/ 0 h 3608680"/>
              <a:gd name="connsiteX6" fmla="*/ 3631869 w 4390861"/>
              <a:gd name="connsiteY6" fmla="*/ 0 h 3608680"/>
              <a:gd name="connsiteX7" fmla="*/ 4390861 w 4390861"/>
              <a:gd name="connsiteY7" fmla="*/ 0 h 3608680"/>
              <a:gd name="connsiteX8" fmla="*/ 4390861 w 4390861"/>
              <a:gd name="connsiteY8" fmla="*/ 601447 h 3608680"/>
              <a:gd name="connsiteX9" fmla="*/ 4390861 w 4390861"/>
              <a:gd name="connsiteY9" fmla="*/ 1130720 h 3608680"/>
              <a:gd name="connsiteX10" fmla="*/ 4390861 w 4390861"/>
              <a:gd name="connsiteY10" fmla="*/ 1732166 h 3608680"/>
              <a:gd name="connsiteX11" fmla="*/ 4390861 w 4390861"/>
              <a:gd name="connsiteY11" fmla="*/ 2369700 h 3608680"/>
              <a:gd name="connsiteX12" fmla="*/ 4390861 w 4390861"/>
              <a:gd name="connsiteY12" fmla="*/ 2862886 h 3608680"/>
              <a:gd name="connsiteX13" fmla="*/ 4390861 w 4390861"/>
              <a:gd name="connsiteY13" fmla="*/ 3608680 h 3608680"/>
              <a:gd name="connsiteX14" fmla="*/ 3851412 w 4390861"/>
              <a:gd name="connsiteY14" fmla="*/ 3608680 h 3608680"/>
              <a:gd name="connsiteX15" fmla="*/ 3180238 w 4390861"/>
              <a:gd name="connsiteY15" fmla="*/ 3608680 h 3608680"/>
              <a:gd name="connsiteX16" fmla="*/ 2552972 w 4390861"/>
              <a:gd name="connsiteY16" fmla="*/ 3608680 h 3608680"/>
              <a:gd name="connsiteX17" fmla="*/ 2057432 w 4390861"/>
              <a:gd name="connsiteY17" fmla="*/ 3608680 h 3608680"/>
              <a:gd name="connsiteX18" fmla="*/ 1517983 w 4390861"/>
              <a:gd name="connsiteY18" fmla="*/ 3608680 h 3608680"/>
              <a:gd name="connsiteX19" fmla="*/ 978535 w 4390861"/>
              <a:gd name="connsiteY19" fmla="*/ 3608680 h 3608680"/>
              <a:gd name="connsiteX20" fmla="*/ 0 w 4390861"/>
              <a:gd name="connsiteY20" fmla="*/ 3608680 h 3608680"/>
              <a:gd name="connsiteX21" fmla="*/ 0 w 4390861"/>
              <a:gd name="connsiteY21" fmla="*/ 3043320 h 3608680"/>
              <a:gd name="connsiteX22" fmla="*/ 0 w 4390861"/>
              <a:gd name="connsiteY22" fmla="*/ 2477960 h 3608680"/>
              <a:gd name="connsiteX23" fmla="*/ 0 w 4390861"/>
              <a:gd name="connsiteY23" fmla="*/ 1912600 h 3608680"/>
              <a:gd name="connsiteX24" fmla="*/ 0 w 4390861"/>
              <a:gd name="connsiteY24" fmla="*/ 1419414 h 3608680"/>
              <a:gd name="connsiteX25" fmla="*/ 0 w 4390861"/>
              <a:gd name="connsiteY25" fmla="*/ 926228 h 3608680"/>
              <a:gd name="connsiteX26" fmla="*/ 0 w 4390861"/>
              <a:gd name="connsiteY26" fmla="*/ 0 h 360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90861" h="3608680" extrusionOk="0">
                <a:moveTo>
                  <a:pt x="0" y="0"/>
                </a:moveTo>
                <a:cubicBezTo>
                  <a:pt x="210531" y="-21298"/>
                  <a:pt x="406438" y="6749"/>
                  <a:pt x="539449" y="0"/>
                </a:cubicBezTo>
                <a:cubicBezTo>
                  <a:pt x="672460" y="-6749"/>
                  <a:pt x="1006799" y="-13357"/>
                  <a:pt x="1254532" y="0"/>
                </a:cubicBezTo>
                <a:cubicBezTo>
                  <a:pt x="1502265" y="13357"/>
                  <a:pt x="1700875" y="28867"/>
                  <a:pt x="1925706" y="0"/>
                </a:cubicBezTo>
                <a:cubicBezTo>
                  <a:pt x="2150537" y="-28867"/>
                  <a:pt x="2345423" y="3919"/>
                  <a:pt x="2596881" y="0"/>
                </a:cubicBezTo>
                <a:cubicBezTo>
                  <a:pt x="2848339" y="-3919"/>
                  <a:pt x="2846461" y="-4164"/>
                  <a:pt x="3092421" y="0"/>
                </a:cubicBezTo>
                <a:cubicBezTo>
                  <a:pt x="3338381" y="4164"/>
                  <a:pt x="3486501" y="-12557"/>
                  <a:pt x="3631869" y="0"/>
                </a:cubicBezTo>
                <a:cubicBezTo>
                  <a:pt x="3777237" y="12557"/>
                  <a:pt x="4047122" y="25966"/>
                  <a:pt x="4390861" y="0"/>
                </a:cubicBezTo>
                <a:cubicBezTo>
                  <a:pt x="4400313" y="130434"/>
                  <a:pt x="4369471" y="391762"/>
                  <a:pt x="4390861" y="601447"/>
                </a:cubicBezTo>
                <a:cubicBezTo>
                  <a:pt x="4412251" y="811132"/>
                  <a:pt x="4391272" y="887894"/>
                  <a:pt x="4390861" y="1130720"/>
                </a:cubicBezTo>
                <a:cubicBezTo>
                  <a:pt x="4390450" y="1373546"/>
                  <a:pt x="4368170" y="1569107"/>
                  <a:pt x="4390861" y="1732166"/>
                </a:cubicBezTo>
                <a:cubicBezTo>
                  <a:pt x="4413552" y="1895225"/>
                  <a:pt x="4401453" y="2180022"/>
                  <a:pt x="4390861" y="2369700"/>
                </a:cubicBezTo>
                <a:cubicBezTo>
                  <a:pt x="4380269" y="2559378"/>
                  <a:pt x="4382816" y="2735218"/>
                  <a:pt x="4390861" y="2862886"/>
                </a:cubicBezTo>
                <a:cubicBezTo>
                  <a:pt x="4398906" y="2990554"/>
                  <a:pt x="4366871" y="3264442"/>
                  <a:pt x="4390861" y="3608680"/>
                </a:cubicBezTo>
                <a:cubicBezTo>
                  <a:pt x="4131446" y="3600332"/>
                  <a:pt x="3961359" y="3595866"/>
                  <a:pt x="3851412" y="3608680"/>
                </a:cubicBezTo>
                <a:cubicBezTo>
                  <a:pt x="3741465" y="3621494"/>
                  <a:pt x="3367709" y="3592898"/>
                  <a:pt x="3180238" y="3608680"/>
                </a:cubicBezTo>
                <a:cubicBezTo>
                  <a:pt x="2992767" y="3624462"/>
                  <a:pt x="2778205" y="3589554"/>
                  <a:pt x="2552972" y="3608680"/>
                </a:cubicBezTo>
                <a:cubicBezTo>
                  <a:pt x="2327739" y="3627806"/>
                  <a:pt x="2184682" y="3602037"/>
                  <a:pt x="2057432" y="3608680"/>
                </a:cubicBezTo>
                <a:cubicBezTo>
                  <a:pt x="1930182" y="3615323"/>
                  <a:pt x="1759680" y="3628198"/>
                  <a:pt x="1517983" y="3608680"/>
                </a:cubicBezTo>
                <a:cubicBezTo>
                  <a:pt x="1276286" y="3589162"/>
                  <a:pt x="1245952" y="3592063"/>
                  <a:pt x="978535" y="3608680"/>
                </a:cubicBezTo>
                <a:cubicBezTo>
                  <a:pt x="711118" y="3625297"/>
                  <a:pt x="396504" y="3608380"/>
                  <a:pt x="0" y="3608680"/>
                </a:cubicBezTo>
                <a:cubicBezTo>
                  <a:pt x="8373" y="3381040"/>
                  <a:pt x="5072" y="3207721"/>
                  <a:pt x="0" y="3043320"/>
                </a:cubicBezTo>
                <a:cubicBezTo>
                  <a:pt x="-5072" y="2878919"/>
                  <a:pt x="-25340" y="2595143"/>
                  <a:pt x="0" y="2477960"/>
                </a:cubicBezTo>
                <a:cubicBezTo>
                  <a:pt x="25340" y="2360777"/>
                  <a:pt x="-876" y="2189447"/>
                  <a:pt x="0" y="1912600"/>
                </a:cubicBezTo>
                <a:cubicBezTo>
                  <a:pt x="876" y="1635753"/>
                  <a:pt x="15002" y="1521864"/>
                  <a:pt x="0" y="1419414"/>
                </a:cubicBezTo>
                <a:cubicBezTo>
                  <a:pt x="-15002" y="1316964"/>
                  <a:pt x="19460" y="1118340"/>
                  <a:pt x="0" y="926228"/>
                </a:cubicBezTo>
                <a:cubicBezTo>
                  <a:pt x="-19460" y="734116"/>
                  <a:pt x="37776" y="412822"/>
                  <a:pt x="0" y="0"/>
                </a:cubicBezTo>
                <a:close/>
              </a:path>
            </a:pathLst>
          </a:custGeom>
          <a:noFill/>
          <a:ln w="12700">
            <a:solidFill>
              <a:schemeClr val="tx1"/>
            </a:solidFill>
            <a:extLst>
              <a:ext uri="{C807C97D-BFC1-408E-A445-0C87EB9F89A2}">
                <ask:lineSketchStyleProps xmlns:ask="http://schemas.microsoft.com/office/drawing/2018/sketchyshapes" sd="1665565887">
                  <a:prstGeom prst="rect">
                    <a:avLst/>
                  </a:prstGeom>
                  <ask:type>
                    <ask:lineSketchFreehand/>
                  </ask:type>
                </ask:lineSketchStyleProps>
              </a:ext>
            </a:extLst>
          </a:ln>
        </p:spPr>
        <p:txBody>
          <a:bodyPr wrap="square" rtlCol="0">
            <a:spAutoFit/>
          </a:bodyPr>
          <a:lstStyle/>
          <a:p>
            <a:r>
              <a:rPr lang="es-MX" sz="1600" b="1" dirty="0"/>
              <a:t>Energías Renovable</a:t>
            </a:r>
          </a:p>
          <a:p>
            <a:endParaRPr lang="es-MX" sz="1050" b="1" dirty="0"/>
          </a:p>
          <a:p>
            <a:pPr algn="ctr"/>
            <a:r>
              <a:rPr lang="es-MX" sz="1600" dirty="0"/>
              <a:t>Son aquellas cuya fuente reside en fenómenos de la naturaleza, procesos o materiales susceptibles a ser transformados en energía aprovechable por el ser humano y se regeneran naturalmente. </a:t>
            </a:r>
          </a:p>
          <a:p>
            <a:pPr algn="ctr"/>
            <a:endParaRPr lang="es-MX" sz="600" dirty="0"/>
          </a:p>
          <a:p>
            <a:pPr algn="ctr"/>
            <a:r>
              <a:rPr lang="es-MX" sz="1600" dirty="0"/>
              <a:t>Se encuentran disponibles de forma continua o periódica, </a:t>
            </a:r>
            <a:endParaRPr lang="es-MX" sz="800" dirty="0"/>
          </a:p>
          <a:p>
            <a:r>
              <a:rPr lang="es-MX" sz="1000" dirty="0"/>
              <a:t>                                                                                                                                                                                                                                                                                                              (Ley de la Transición Energética [LTE], 2015)</a:t>
            </a:r>
          </a:p>
          <a:p>
            <a:endParaRPr lang="es-MX" sz="1600" b="1" dirty="0"/>
          </a:p>
          <a:p>
            <a:r>
              <a:rPr lang="es-MX" sz="1600" b="1" dirty="0">
                <a:solidFill>
                  <a:srgbClr val="0070C0"/>
                </a:solidFill>
              </a:rPr>
              <a:t>    Energía Eólica                    </a:t>
            </a:r>
            <a:r>
              <a:rPr lang="es-MX" sz="1600" b="1" dirty="0">
                <a:solidFill>
                  <a:schemeClr val="accent2">
                    <a:lumMod val="75000"/>
                  </a:schemeClr>
                </a:solidFill>
              </a:rPr>
              <a:t>Energía Solar                        </a:t>
            </a:r>
            <a:r>
              <a:rPr lang="es-MX" sz="1600" b="1" dirty="0">
                <a:solidFill>
                  <a:srgbClr val="0070C0"/>
                </a:solidFill>
              </a:rPr>
              <a:t>Energía Hidráulica            </a:t>
            </a:r>
            <a:r>
              <a:rPr lang="es-MX" sz="1600" b="1" dirty="0">
                <a:solidFill>
                  <a:schemeClr val="accent2">
                    <a:lumMod val="75000"/>
                  </a:schemeClr>
                </a:solidFill>
              </a:rPr>
              <a:t>Energía Geotérmica         </a:t>
            </a:r>
            <a:r>
              <a:rPr lang="es-MX" sz="1600" b="1" dirty="0">
                <a:solidFill>
                  <a:srgbClr val="0070C0"/>
                </a:solidFill>
              </a:rPr>
              <a:t>Energía Oceánica                 </a:t>
            </a:r>
            <a:r>
              <a:rPr lang="es-MX" sz="1600" b="1" dirty="0">
                <a:solidFill>
                  <a:schemeClr val="accent2">
                    <a:lumMod val="75000"/>
                  </a:schemeClr>
                </a:solidFill>
              </a:rPr>
              <a:t>Bioenergéticos </a:t>
            </a:r>
          </a:p>
          <a:p>
            <a:endParaRPr lang="es-MX" sz="1600" b="1" dirty="0"/>
          </a:p>
        </p:txBody>
      </p:sp>
      <p:grpSp>
        <p:nvGrpSpPr>
          <p:cNvPr id="13" name="Grupo 12">
            <a:extLst>
              <a:ext uri="{FF2B5EF4-FFF2-40B4-BE49-F238E27FC236}">
                <a16:creationId xmlns:a16="http://schemas.microsoft.com/office/drawing/2014/main" id="{4BD220E0-EE39-41FE-8787-23D5CEB8C7D2}"/>
              </a:ext>
            </a:extLst>
          </p:cNvPr>
          <p:cNvGrpSpPr/>
          <p:nvPr/>
        </p:nvGrpSpPr>
        <p:grpSpPr>
          <a:xfrm>
            <a:off x="4990832" y="1757625"/>
            <a:ext cx="6888663" cy="2568349"/>
            <a:chOff x="2760763" y="3356934"/>
            <a:chExt cx="6888663" cy="2568349"/>
          </a:xfrm>
        </p:grpSpPr>
        <p:sp>
          <p:nvSpPr>
            <p:cNvPr id="15" name="Rectángulo: esquinas redondeadas 14">
              <a:extLst>
                <a:ext uri="{FF2B5EF4-FFF2-40B4-BE49-F238E27FC236}">
                  <a16:creationId xmlns:a16="http://schemas.microsoft.com/office/drawing/2014/main" id="{F00092A8-9F02-45BF-96AD-1CD0C0A9B696}"/>
                </a:ext>
              </a:extLst>
            </p:cNvPr>
            <p:cNvSpPr/>
            <p:nvPr/>
          </p:nvSpPr>
          <p:spPr>
            <a:xfrm>
              <a:off x="2760763" y="3842163"/>
              <a:ext cx="6888663" cy="2083120"/>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6" name="Grupo 15">
              <a:extLst>
                <a:ext uri="{FF2B5EF4-FFF2-40B4-BE49-F238E27FC236}">
                  <a16:creationId xmlns:a16="http://schemas.microsoft.com/office/drawing/2014/main" id="{36A4841F-A500-45E2-A16F-D3642BC88053}"/>
                </a:ext>
              </a:extLst>
            </p:cNvPr>
            <p:cNvGrpSpPr/>
            <p:nvPr/>
          </p:nvGrpSpPr>
          <p:grpSpPr>
            <a:xfrm>
              <a:off x="3163139" y="4173937"/>
              <a:ext cx="6116169" cy="1538460"/>
              <a:chOff x="2870667" y="2853887"/>
              <a:chExt cx="6116169" cy="1538460"/>
            </a:xfrm>
          </p:grpSpPr>
          <p:sp>
            <p:nvSpPr>
              <p:cNvPr id="20" name="Flecha: hacia abajo 19">
                <a:extLst>
                  <a:ext uri="{FF2B5EF4-FFF2-40B4-BE49-F238E27FC236}">
                    <a16:creationId xmlns:a16="http://schemas.microsoft.com/office/drawing/2014/main" id="{C645604A-DF42-45FE-98FA-0206592D42F1}"/>
                  </a:ext>
                </a:extLst>
              </p:cNvPr>
              <p:cNvSpPr/>
              <p:nvPr/>
            </p:nvSpPr>
            <p:spPr>
              <a:xfrm>
                <a:off x="5622384" y="2853887"/>
                <a:ext cx="561986" cy="797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C250B60C-C000-4843-93F6-8E00C3EE29CB}"/>
                  </a:ext>
                </a:extLst>
              </p:cNvPr>
              <p:cNvSpPr txBox="1"/>
              <p:nvPr/>
            </p:nvSpPr>
            <p:spPr>
              <a:xfrm>
                <a:off x="7177761" y="3581913"/>
                <a:ext cx="1809075" cy="646331"/>
              </a:xfrm>
              <a:prstGeom prst="rect">
                <a:avLst/>
              </a:prstGeom>
              <a:noFill/>
            </p:spPr>
            <p:txBody>
              <a:bodyPr wrap="square" rtlCol="0">
                <a:spAutoFit/>
              </a:bodyPr>
              <a:lstStyle/>
              <a:p>
                <a:pPr algn="ctr"/>
                <a:r>
                  <a:rPr lang="es-MX" dirty="0"/>
                  <a:t>Monitoreo del entorno</a:t>
                </a:r>
              </a:p>
            </p:txBody>
          </p:sp>
          <p:sp>
            <p:nvSpPr>
              <p:cNvPr id="22" name="CuadroTexto 21">
                <a:extLst>
                  <a:ext uri="{FF2B5EF4-FFF2-40B4-BE49-F238E27FC236}">
                    <a16:creationId xmlns:a16="http://schemas.microsoft.com/office/drawing/2014/main" id="{2576E3C3-9065-4102-8A91-6D451F5A45B4}"/>
                  </a:ext>
                </a:extLst>
              </p:cNvPr>
              <p:cNvSpPr txBox="1"/>
              <p:nvPr/>
            </p:nvSpPr>
            <p:spPr>
              <a:xfrm>
                <a:off x="2870667" y="3408886"/>
                <a:ext cx="1809075" cy="646331"/>
              </a:xfrm>
              <a:prstGeom prst="rect">
                <a:avLst/>
              </a:prstGeom>
              <a:noFill/>
            </p:spPr>
            <p:txBody>
              <a:bodyPr wrap="square" rtlCol="0">
                <a:spAutoFit/>
              </a:bodyPr>
              <a:lstStyle/>
              <a:p>
                <a:pPr algn="ctr"/>
                <a:r>
                  <a:rPr lang="es-MX" dirty="0"/>
                  <a:t>Innovación tecnológica</a:t>
                </a:r>
              </a:p>
            </p:txBody>
          </p:sp>
          <p:sp>
            <p:nvSpPr>
              <p:cNvPr id="23" name="CuadroTexto 22">
                <a:extLst>
                  <a:ext uri="{FF2B5EF4-FFF2-40B4-BE49-F238E27FC236}">
                    <a16:creationId xmlns:a16="http://schemas.microsoft.com/office/drawing/2014/main" id="{BF1E4FF2-5DC6-41A1-BFDD-3AD8E1BA20F7}"/>
                  </a:ext>
                </a:extLst>
              </p:cNvPr>
              <p:cNvSpPr txBox="1"/>
              <p:nvPr/>
            </p:nvSpPr>
            <p:spPr>
              <a:xfrm>
                <a:off x="4915817" y="3746016"/>
                <a:ext cx="1809075" cy="646331"/>
              </a:xfrm>
              <a:prstGeom prst="rect">
                <a:avLst/>
              </a:prstGeom>
              <a:noFill/>
            </p:spPr>
            <p:txBody>
              <a:bodyPr wrap="square" rtlCol="0">
                <a:spAutoFit/>
              </a:bodyPr>
              <a:lstStyle/>
              <a:p>
                <a:pPr algn="ctr"/>
                <a:r>
                  <a:rPr lang="es-MX" dirty="0"/>
                  <a:t>Conservación de los recursos</a:t>
                </a:r>
              </a:p>
            </p:txBody>
          </p:sp>
          <p:sp>
            <p:nvSpPr>
              <p:cNvPr id="24" name="Flecha: hacia abajo 23">
                <a:extLst>
                  <a:ext uri="{FF2B5EF4-FFF2-40B4-BE49-F238E27FC236}">
                    <a16:creationId xmlns:a16="http://schemas.microsoft.com/office/drawing/2014/main" id="{0B865BAC-580F-4E33-B171-F3F2365E6702}"/>
                  </a:ext>
                </a:extLst>
              </p:cNvPr>
              <p:cNvSpPr/>
              <p:nvPr/>
            </p:nvSpPr>
            <p:spPr>
              <a:xfrm rot="2757628">
                <a:off x="4533281" y="2817673"/>
                <a:ext cx="561986" cy="797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hacia abajo 24">
                <a:extLst>
                  <a:ext uri="{FF2B5EF4-FFF2-40B4-BE49-F238E27FC236}">
                    <a16:creationId xmlns:a16="http://schemas.microsoft.com/office/drawing/2014/main" id="{BABEF0EB-EAAC-48C1-B65E-4E18388561BC}"/>
                  </a:ext>
                </a:extLst>
              </p:cNvPr>
              <p:cNvSpPr/>
              <p:nvPr/>
            </p:nvSpPr>
            <p:spPr>
              <a:xfrm rot="18744361">
                <a:off x="6729991" y="2814875"/>
                <a:ext cx="561986" cy="797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CuadroTexto 17">
              <a:extLst>
                <a:ext uri="{FF2B5EF4-FFF2-40B4-BE49-F238E27FC236}">
                  <a16:creationId xmlns:a16="http://schemas.microsoft.com/office/drawing/2014/main" id="{80184371-A815-437B-BA1E-EFBD16212CD2}"/>
                </a:ext>
              </a:extLst>
            </p:cNvPr>
            <p:cNvSpPr txBox="1"/>
            <p:nvPr/>
          </p:nvSpPr>
          <p:spPr>
            <a:xfrm>
              <a:off x="4064155" y="3356934"/>
              <a:ext cx="4263388" cy="369332"/>
            </a:xfrm>
            <a:custGeom>
              <a:avLst/>
              <a:gdLst>
                <a:gd name="connsiteX0" fmla="*/ 0 w 4263388"/>
                <a:gd name="connsiteY0" fmla="*/ 0 h 369332"/>
                <a:gd name="connsiteX1" fmla="*/ 523788 w 4263388"/>
                <a:gd name="connsiteY1" fmla="*/ 0 h 369332"/>
                <a:gd name="connsiteX2" fmla="*/ 1218111 w 4263388"/>
                <a:gd name="connsiteY2" fmla="*/ 0 h 369332"/>
                <a:gd name="connsiteX3" fmla="*/ 1869800 w 4263388"/>
                <a:gd name="connsiteY3" fmla="*/ 0 h 369332"/>
                <a:gd name="connsiteX4" fmla="*/ 2521489 w 4263388"/>
                <a:gd name="connsiteY4" fmla="*/ 0 h 369332"/>
                <a:gd name="connsiteX5" fmla="*/ 3002643 w 4263388"/>
                <a:gd name="connsiteY5" fmla="*/ 0 h 369332"/>
                <a:gd name="connsiteX6" fmla="*/ 3526431 w 4263388"/>
                <a:gd name="connsiteY6" fmla="*/ 0 h 369332"/>
                <a:gd name="connsiteX7" fmla="*/ 4263388 w 4263388"/>
                <a:gd name="connsiteY7" fmla="*/ 0 h 369332"/>
                <a:gd name="connsiteX8" fmla="*/ 4263388 w 4263388"/>
                <a:gd name="connsiteY8" fmla="*/ 369332 h 369332"/>
                <a:gd name="connsiteX9" fmla="*/ 3739600 w 4263388"/>
                <a:gd name="connsiteY9" fmla="*/ 369332 h 369332"/>
                <a:gd name="connsiteX10" fmla="*/ 3045277 w 4263388"/>
                <a:gd name="connsiteY10" fmla="*/ 369332 h 369332"/>
                <a:gd name="connsiteX11" fmla="*/ 2393588 w 4263388"/>
                <a:gd name="connsiteY11" fmla="*/ 369332 h 369332"/>
                <a:gd name="connsiteX12" fmla="*/ 1869800 w 4263388"/>
                <a:gd name="connsiteY12" fmla="*/ 369332 h 369332"/>
                <a:gd name="connsiteX13" fmla="*/ 1346012 w 4263388"/>
                <a:gd name="connsiteY13" fmla="*/ 369332 h 369332"/>
                <a:gd name="connsiteX14" fmla="*/ 864859 w 4263388"/>
                <a:gd name="connsiteY14" fmla="*/ 369332 h 369332"/>
                <a:gd name="connsiteX15" fmla="*/ 0 w 4263388"/>
                <a:gd name="connsiteY15" fmla="*/ 369332 h 369332"/>
                <a:gd name="connsiteX16" fmla="*/ 0 w 4263388"/>
                <a:gd name="connsiteY1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3388" h="369332" extrusionOk="0">
                  <a:moveTo>
                    <a:pt x="0" y="0"/>
                  </a:moveTo>
                  <a:cubicBezTo>
                    <a:pt x="189483" y="19534"/>
                    <a:pt x="325263" y="-18289"/>
                    <a:pt x="523788" y="0"/>
                  </a:cubicBezTo>
                  <a:cubicBezTo>
                    <a:pt x="722313" y="18289"/>
                    <a:pt x="885330" y="-20672"/>
                    <a:pt x="1218111" y="0"/>
                  </a:cubicBezTo>
                  <a:cubicBezTo>
                    <a:pt x="1550892" y="20672"/>
                    <a:pt x="1713167" y="-8385"/>
                    <a:pt x="1869800" y="0"/>
                  </a:cubicBezTo>
                  <a:cubicBezTo>
                    <a:pt x="2026434" y="8385"/>
                    <a:pt x="2295533" y="6776"/>
                    <a:pt x="2521489" y="0"/>
                  </a:cubicBezTo>
                  <a:cubicBezTo>
                    <a:pt x="2747445" y="-6776"/>
                    <a:pt x="2805729" y="-11007"/>
                    <a:pt x="3002643" y="0"/>
                  </a:cubicBezTo>
                  <a:cubicBezTo>
                    <a:pt x="3199557" y="11007"/>
                    <a:pt x="3285306" y="18865"/>
                    <a:pt x="3526431" y="0"/>
                  </a:cubicBezTo>
                  <a:cubicBezTo>
                    <a:pt x="3767556" y="-18865"/>
                    <a:pt x="3927512" y="-750"/>
                    <a:pt x="4263388" y="0"/>
                  </a:cubicBezTo>
                  <a:cubicBezTo>
                    <a:pt x="4263463" y="86636"/>
                    <a:pt x="4245010" y="186928"/>
                    <a:pt x="4263388" y="369332"/>
                  </a:cubicBezTo>
                  <a:cubicBezTo>
                    <a:pt x="4070182" y="352223"/>
                    <a:pt x="3895918" y="362178"/>
                    <a:pt x="3739600" y="369332"/>
                  </a:cubicBezTo>
                  <a:cubicBezTo>
                    <a:pt x="3583282" y="376486"/>
                    <a:pt x="3261520" y="354653"/>
                    <a:pt x="3045277" y="369332"/>
                  </a:cubicBezTo>
                  <a:cubicBezTo>
                    <a:pt x="2829034" y="384011"/>
                    <a:pt x="2692863" y="377847"/>
                    <a:pt x="2393588" y="369332"/>
                  </a:cubicBezTo>
                  <a:cubicBezTo>
                    <a:pt x="2094313" y="360817"/>
                    <a:pt x="2096565" y="382203"/>
                    <a:pt x="1869800" y="369332"/>
                  </a:cubicBezTo>
                  <a:cubicBezTo>
                    <a:pt x="1643035" y="356461"/>
                    <a:pt x="1516903" y="394613"/>
                    <a:pt x="1346012" y="369332"/>
                  </a:cubicBezTo>
                  <a:cubicBezTo>
                    <a:pt x="1175121" y="344051"/>
                    <a:pt x="1008351" y="380728"/>
                    <a:pt x="864859" y="369332"/>
                  </a:cubicBezTo>
                  <a:cubicBezTo>
                    <a:pt x="721367" y="357936"/>
                    <a:pt x="252954" y="370886"/>
                    <a:pt x="0" y="369332"/>
                  </a:cubicBezTo>
                  <a:cubicBezTo>
                    <a:pt x="14870" y="236068"/>
                    <a:pt x="-12059" y="103269"/>
                    <a:pt x="0" y="0"/>
                  </a:cubicBezTo>
                  <a:close/>
                </a:path>
              </a:pathLst>
            </a:custGeom>
            <a:noFill/>
            <a:ln w="12700">
              <a:solidFill>
                <a:schemeClr val="tx1"/>
              </a:solidFill>
              <a:extLst>
                <a:ext uri="{C807C97D-BFC1-408E-A445-0C87EB9F89A2}">
                  <ask:lineSketchStyleProps xmlns:ask="http://schemas.microsoft.com/office/drawing/2018/sketchyshapes" sd="1665565887">
                    <a:prstGeom prst="rect">
                      <a:avLst/>
                    </a:prstGeom>
                    <ask:type>
                      <ask:lineSketchFreehand/>
                    </ask:type>
                  </ask:lineSketchStyleProps>
                </a:ext>
              </a:extLst>
            </a:ln>
          </p:spPr>
          <p:txBody>
            <a:bodyPr wrap="square" rtlCol="0">
              <a:spAutoFit/>
            </a:bodyPr>
            <a:lstStyle/>
            <a:p>
              <a:pPr algn="ctr"/>
              <a:r>
                <a:rPr lang="es-MX" b="1" dirty="0"/>
                <a:t>Legislación y Normatividad Ambiental</a:t>
              </a:r>
            </a:p>
          </p:txBody>
        </p:sp>
      </p:grpSp>
      <p:sp>
        <p:nvSpPr>
          <p:cNvPr id="2" name="Marcador de número de diapositiva 1">
            <a:extLst>
              <a:ext uri="{FF2B5EF4-FFF2-40B4-BE49-F238E27FC236}">
                <a16:creationId xmlns:a16="http://schemas.microsoft.com/office/drawing/2014/main" id="{62FB61DF-62EA-44C7-861A-AC1A61E7507B}"/>
              </a:ext>
            </a:extLst>
          </p:cNvPr>
          <p:cNvSpPr>
            <a:spLocks noGrp="1"/>
          </p:cNvSpPr>
          <p:nvPr>
            <p:ph type="sldNum" sz="quarter" idx="12"/>
          </p:nvPr>
        </p:nvSpPr>
        <p:spPr/>
        <p:txBody>
          <a:bodyPr/>
          <a:lstStyle/>
          <a:p>
            <a:fld id="{D620071E-3705-4C56-B8C2-5804AA11160A}" type="slidenum">
              <a:rPr lang="es-MX" smtClean="0"/>
              <a:t>4</a:t>
            </a:fld>
            <a:endParaRPr lang="es-MX"/>
          </a:p>
        </p:txBody>
      </p:sp>
    </p:spTree>
    <p:extLst>
      <p:ext uri="{BB962C8B-B14F-4D97-AF65-F5344CB8AC3E}">
        <p14:creationId xmlns:p14="http://schemas.microsoft.com/office/powerpoint/2010/main" val="107869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92504"/>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Introducción</a:t>
            </a:r>
          </a:p>
        </p:txBody>
      </p:sp>
      <p:sp>
        <p:nvSpPr>
          <p:cNvPr id="13" name="CuadroTexto 12">
            <a:extLst>
              <a:ext uri="{FF2B5EF4-FFF2-40B4-BE49-F238E27FC236}">
                <a16:creationId xmlns:a16="http://schemas.microsoft.com/office/drawing/2014/main" id="{2C17463B-B468-42EC-9D49-648FFAFFCF9F}"/>
              </a:ext>
            </a:extLst>
          </p:cNvPr>
          <p:cNvSpPr txBox="1"/>
          <p:nvPr/>
        </p:nvSpPr>
        <p:spPr>
          <a:xfrm>
            <a:off x="244924" y="701036"/>
            <a:ext cx="5660117" cy="2200602"/>
          </a:xfrm>
          <a:custGeom>
            <a:avLst/>
            <a:gdLst>
              <a:gd name="connsiteX0" fmla="*/ 0 w 5660117"/>
              <a:gd name="connsiteY0" fmla="*/ 0 h 2200602"/>
              <a:gd name="connsiteX1" fmla="*/ 515700 w 5660117"/>
              <a:gd name="connsiteY1" fmla="*/ 0 h 2200602"/>
              <a:gd name="connsiteX2" fmla="*/ 1031399 w 5660117"/>
              <a:gd name="connsiteY2" fmla="*/ 0 h 2200602"/>
              <a:gd name="connsiteX3" fmla="*/ 1490497 w 5660117"/>
              <a:gd name="connsiteY3" fmla="*/ 0 h 2200602"/>
              <a:gd name="connsiteX4" fmla="*/ 2232602 w 5660117"/>
              <a:gd name="connsiteY4" fmla="*/ 0 h 2200602"/>
              <a:gd name="connsiteX5" fmla="*/ 2918105 w 5660117"/>
              <a:gd name="connsiteY5" fmla="*/ 0 h 2200602"/>
              <a:gd name="connsiteX6" fmla="*/ 3547007 w 5660117"/>
              <a:gd name="connsiteY6" fmla="*/ 0 h 2200602"/>
              <a:gd name="connsiteX7" fmla="*/ 4006105 w 5660117"/>
              <a:gd name="connsiteY7" fmla="*/ 0 h 2200602"/>
              <a:gd name="connsiteX8" fmla="*/ 4465203 w 5660117"/>
              <a:gd name="connsiteY8" fmla="*/ 0 h 2200602"/>
              <a:gd name="connsiteX9" fmla="*/ 4924302 w 5660117"/>
              <a:gd name="connsiteY9" fmla="*/ 0 h 2200602"/>
              <a:gd name="connsiteX10" fmla="*/ 5660117 w 5660117"/>
              <a:gd name="connsiteY10" fmla="*/ 0 h 2200602"/>
              <a:gd name="connsiteX11" fmla="*/ 5660117 w 5660117"/>
              <a:gd name="connsiteY11" fmla="*/ 594163 h 2200602"/>
              <a:gd name="connsiteX12" fmla="*/ 5660117 w 5660117"/>
              <a:gd name="connsiteY12" fmla="*/ 1166319 h 2200602"/>
              <a:gd name="connsiteX13" fmla="*/ 5660117 w 5660117"/>
              <a:gd name="connsiteY13" fmla="*/ 1650452 h 2200602"/>
              <a:gd name="connsiteX14" fmla="*/ 5660117 w 5660117"/>
              <a:gd name="connsiteY14" fmla="*/ 2200602 h 2200602"/>
              <a:gd name="connsiteX15" fmla="*/ 5087816 w 5660117"/>
              <a:gd name="connsiteY15" fmla="*/ 2200602 h 2200602"/>
              <a:gd name="connsiteX16" fmla="*/ 4515516 w 5660117"/>
              <a:gd name="connsiteY16" fmla="*/ 2200602 h 2200602"/>
              <a:gd name="connsiteX17" fmla="*/ 4056417 w 5660117"/>
              <a:gd name="connsiteY17" fmla="*/ 2200602 h 2200602"/>
              <a:gd name="connsiteX18" fmla="*/ 3314313 w 5660117"/>
              <a:gd name="connsiteY18" fmla="*/ 2200602 h 2200602"/>
              <a:gd name="connsiteX19" fmla="*/ 2742012 w 5660117"/>
              <a:gd name="connsiteY19" fmla="*/ 2200602 h 2200602"/>
              <a:gd name="connsiteX20" fmla="*/ 2226313 w 5660117"/>
              <a:gd name="connsiteY20" fmla="*/ 2200602 h 2200602"/>
              <a:gd name="connsiteX21" fmla="*/ 1484208 w 5660117"/>
              <a:gd name="connsiteY21" fmla="*/ 2200602 h 2200602"/>
              <a:gd name="connsiteX22" fmla="*/ 911908 w 5660117"/>
              <a:gd name="connsiteY22" fmla="*/ 2200602 h 2200602"/>
              <a:gd name="connsiteX23" fmla="*/ 0 w 5660117"/>
              <a:gd name="connsiteY23" fmla="*/ 2200602 h 2200602"/>
              <a:gd name="connsiteX24" fmla="*/ 0 w 5660117"/>
              <a:gd name="connsiteY24" fmla="*/ 1672458 h 2200602"/>
              <a:gd name="connsiteX25" fmla="*/ 0 w 5660117"/>
              <a:gd name="connsiteY25" fmla="*/ 1188325 h 2200602"/>
              <a:gd name="connsiteX26" fmla="*/ 0 w 5660117"/>
              <a:gd name="connsiteY26" fmla="*/ 638175 h 2200602"/>
              <a:gd name="connsiteX27" fmla="*/ 0 w 5660117"/>
              <a:gd name="connsiteY27" fmla="*/ 0 h 220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0117" h="2200602" fill="none" extrusionOk="0">
                <a:moveTo>
                  <a:pt x="0" y="0"/>
                </a:moveTo>
                <a:cubicBezTo>
                  <a:pt x="253321" y="-6820"/>
                  <a:pt x="387483" y="-19331"/>
                  <a:pt x="515700" y="0"/>
                </a:cubicBezTo>
                <a:cubicBezTo>
                  <a:pt x="643917" y="19331"/>
                  <a:pt x="881148" y="-18656"/>
                  <a:pt x="1031399" y="0"/>
                </a:cubicBezTo>
                <a:cubicBezTo>
                  <a:pt x="1181650" y="18656"/>
                  <a:pt x="1383687" y="17472"/>
                  <a:pt x="1490497" y="0"/>
                </a:cubicBezTo>
                <a:cubicBezTo>
                  <a:pt x="1597307" y="-17472"/>
                  <a:pt x="1931739" y="-8862"/>
                  <a:pt x="2232602" y="0"/>
                </a:cubicBezTo>
                <a:cubicBezTo>
                  <a:pt x="2533466" y="8862"/>
                  <a:pt x="2692151" y="5546"/>
                  <a:pt x="2918105" y="0"/>
                </a:cubicBezTo>
                <a:cubicBezTo>
                  <a:pt x="3144059" y="-5546"/>
                  <a:pt x="3295133" y="-8119"/>
                  <a:pt x="3547007" y="0"/>
                </a:cubicBezTo>
                <a:cubicBezTo>
                  <a:pt x="3798881" y="8119"/>
                  <a:pt x="3848358" y="-6952"/>
                  <a:pt x="4006105" y="0"/>
                </a:cubicBezTo>
                <a:cubicBezTo>
                  <a:pt x="4163852" y="6952"/>
                  <a:pt x="4313608" y="11994"/>
                  <a:pt x="4465203" y="0"/>
                </a:cubicBezTo>
                <a:cubicBezTo>
                  <a:pt x="4616798" y="-11994"/>
                  <a:pt x="4730310" y="7030"/>
                  <a:pt x="4924302" y="0"/>
                </a:cubicBezTo>
                <a:cubicBezTo>
                  <a:pt x="5118294" y="-7030"/>
                  <a:pt x="5418824" y="-29129"/>
                  <a:pt x="5660117" y="0"/>
                </a:cubicBezTo>
                <a:cubicBezTo>
                  <a:pt x="5631418" y="221828"/>
                  <a:pt x="5659956" y="420136"/>
                  <a:pt x="5660117" y="594163"/>
                </a:cubicBezTo>
                <a:cubicBezTo>
                  <a:pt x="5660278" y="768190"/>
                  <a:pt x="5642428" y="908823"/>
                  <a:pt x="5660117" y="1166319"/>
                </a:cubicBezTo>
                <a:cubicBezTo>
                  <a:pt x="5677806" y="1423815"/>
                  <a:pt x="5662647" y="1460695"/>
                  <a:pt x="5660117" y="1650452"/>
                </a:cubicBezTo>
                <a:cubicBezTo>
                  <a:pt x="5657587" y="1840209"/>
                  <a:pt x="5651545" y="1997770"/>
                  <a:pt x="5660117" y="2200602"/>
                </a:cubicBezTo>
                <a:cubicBezTo>
                  <a:pt x="5517353" y="2180476"/>
                  <a:pt x="5319108" y="2212571"/>
                  <a:pt x="5087816" y="2200602"/>
                </a:cubicBezTo>
                <a:cubicBezTo>
                  <a:pt x="4856524" y="2188633"/>
                  <a:pt x="4682878" y="2208688"/>
                  <a:pt x="4515516" y="2200602"/>
                </a:cubicBezTo>
                <a:cubicBezTo>
                  <a:pt x="4348154" y="2192516"/>
                  <a:pt x="4205914" y="2177918"/>
                  <a:pt x="4056417" y="2200602"/>
                </a:cubicBezTo>
                <a:cubicBezTo>
                  <a:pt x="3906920" y="2223286"/>
                  <a:pt x="3522763" y="2169632"/>
                  <a:pt x="3314313" y="2200602"/>
                </a:cubicBezTo>
                <a:cubicBezTo>
                  <a:pt x="3105863" y="2231572"/>
                  <a:pt x="2863280" y="2177881"/>
                  <a:pt x="2742012" y="2200602"/>
                </a:cubicBezTo>
                <a:cubicBezTo>
                  <a:pt x="2620744" y="2223323"/>
                  <a:pt x="2454034" y="2194490"/>
                  <a:pt x="2226313" y="2200602"/>
                </a:cubicBezTo>
                <a:cubicBezTo>
                  <a:pt x="1998592" y="2206714"/>
                  <a:pt x="1711037" y="2235827"/>
                  <a:pt x="1484208" y="2200602"/>
                </a:cubicBezTo>
                <a:cubicBezTo>
                  <a:pt x="1257380" y="2165377"/>
                  <a:pt x="1086986" y="2195719"/>
                  <a:pt x="911908" y="2200602"/>
                </a:cubicBezTo>
                <a:cubicBezTo>
                  <a:pt x="736830" y="2205485"/>
                  <a:pt x="289054" y="2221660"/>
                  <a:pt x="0" y="2200602"/>
                </a:cubicBezTo>
                <a:cubicBezTo>
                  <a:pt x="3716" y="1975012"/>
                  <a:pt x="2999" y="1846926"/>
                  <a:pt x="0" y="1672458"/>
                </a:cubicBezTo>
                <a:cubicBezTo>
                  <a:pt x="-2999" y="1497990"/>
                  <a:pt x="13405" y="1289372"/>
                  <a:pt x="0" y="1188325"/>
                </a:cubicBezTo>
                <a:cubicBezTo>
                  <a:pt x="-13405" y="1087278"/>
                  <a:pt x="20854" y="818612"/>
                  <a:pt x="0" y="638175"/>
                </a:cubicBezTo>
                <a:cubicBezTo>
                  <a:pt x="-20854" y="457738"/>
                  <a:pt x="-21781" y="176802"/>
                  <a:pt x="0" y="0"/>
                </a:cubicBezTo>
                <a:close/>
              </a:path>
              <a:path w="5660117" h="2200602" stroke="0" extrusionOk="0">
                <a:moveTo>
                  <a:pt x="0" y="0"/>
                </a:moveTo>
                <a:cubicBezTo>
                  <a:pt x="270764" y="-26780"/>
                  <a:pt x="481376" y="-28132"/>
                  <a:pt x="628902" y="0"/>
                </a:cubicBezTo>
                <a:cubicBezTo>
                  <a:pt x="776428" y="28132"/>
                  <a:pt x="916434" y="22349"/>
                  <a:pt x="1088000" y="0"/>
                </a:cubicBezTo>
                <a:cubicBezTo>
                  <a:pt x="1259566" y="-22349"/>
                  <a:pt x="1474888" y="10847"/>
                  <a:pt x="1830104" y="0"/>
                </a:cubicBezTo>
                <a:cubicBezTo>
                  <a:pt x="2185320" y="-10847"/>
                  <a:pt x="2315397" y="-22016"/>
                  <a:pt x="2459006" y="0"/>
                </a:cubicBezTo>
                <a:cubicBezTo>
                  <a:pt x="2602615" y="22016"/>
                  <a:pt x="2831696" y="-3486"/>
                  <a:pt x="2974706" y="0"/>
                </a:cubicBezTo>
                <a:cubicBezTo>
                  <a:pt x="3117716" y="3486"/>
                  <a:pt x="3244020" y="13411"/>
                  <a:pt x="3490405" y="0"/>
                </a:cubicBezTo>
                <a:cubicBezTo>
                  <a:pt x="3736790" y="-13411"/>
                  <a:pt x="3936951" y="-11861"/>
                  <a:pt x="4175909" y="0"/>
                </a:cubicBezTo>
                <a:cubicBezTo>
                  <a:pt x="4414867" y="11861"/>
                  <a:pt x="4477733" y="12289"/>
                  <a:pt x="4691608" y="0"/>
                </a:cubicBezTo>
                <a:cubicBezTo>
                  <a:pt x="4905483" y="-12289"/>
                  <a:pt x="5264493" y="7001"/>
                  <a:pt x="5660117" y="0"/>
                </a:cubicBezTo>
                <a:cubicBezTo>
                  <a:pt x="5663072" y="152869"/>
                  <a:pt x="5653098" y="367544"/>
                  <a:pt x="5660117" y="572157"/>
                </a:cubicBezTo>
                <a:cubicBezTo>
                  <a:pt x="5667136" y="776770"/>
                  <a:pt x="5635666" y="924704"/>
                  <a:pt x="5660117" y="1100301"/>
                </a:cubicBezTo>
                <a:cubicBezTo>
                  <a:pt x="5684568" y="1275898"/>
                  <a:pt x="5672184" y="1430026"/>
                  <a:pt x="5660117" y="1584433"/>
                </a:cubicBezTo>
                <a:cubicBezTo>
                  <a:pt x="5648050" y="1738840"/>
                  <a:pt x="5648959" y="1990261"/>
                  <a:pt x="5660117" y="2200602"/>
                </a:cubicBezTo>
                <a:cubicBezTo>
                  <a:pt x="5505693" y="2221614"/>
                  <a:pt x="5256990" y="2176359"/>
                  <a:pt x="5031215" y="2200602"/>
                </a:cubicBezTo>
                <a:cubicBezTo>
                  <a:pt x="4805440" y="2224845"/>
                  <a:pt x="4620138" y="2234120"/>
                  <a:pt x="4289111" y="2200602"/>
                </a:cubicBezTo>
                <a:cubicBezTo>
                  <a:pt x="3958084" y="2167084"/>
                  <a:pt x="3912049" y="2195397"/>
                  <a:pt x="3716810" y="2200602"/>
                </a:cubicBezTo>
                <a:cubicBezTo>
                  <a:pt x="3521571" y="2205807"/>
                  <a:pt x="3313138" y="2186357"/>
                  <a:pt x="3201111" y="2200602"/>
                </a:cubicBezTo>
                <a:cubicBezTo>
                  <a:pt x="3089084" y="2214847"/>
                  <a:pt x="2842272" y="2188853"/>
                  <a:pt x="2628810" y="2200602"/>
                </a:cubicBezTo>
                <a:cubicBezTo>
                  <a:pt x="2415348" y="2212351"/>
                  <a:pt x="2335143" y="2200032"/>
                  <a:pt x="2113110" y="2200602"/>
                </a:cubicBezTo>
                <a:cubicBezTo>
                  <a:pt x="1891077" y="2201172"/>
                  <a:pt x="1705805" y="2231880"/>
                  <a:pt x="1427607" y="2200602"/>
                </a:cubicBezTo>
                <a:cubicBezTo>
                  <a:pt x="1149409" y="2169324"/>
                  <a:pt x="1018404" y="2202122"/>
                  <a:pt x="798705" y="2200602"/>
                </a:cubicBezTo>
                <a:cubicBezTo>
                  <a:pt x="579006" y="2199082"/>
                  <a:pt x="339577" y="2234526"/>
                  <a:pt x="0" y="2200602"/>
                </a:cubicBezTo>
                <a:cubicBezTo>
                  <a:pt x="22905" y="2090906"/>
                  <a:pt x="-23447" y="1877791"/>
                  <a:pt x="0" y="1716470"/>
                </a:cubicBezTo>
                <a:cubicBezTo>
                  <a:pt x="23447" y="1555149"/>
                  <a:pt x="24011" y="1378572"/>
                  <a:pt x="0" y="1144313"/>
                </a:cubicBezTo>
                <a:cubicBezTo>
                  <a:pt x="-24011" y="910054"/>
                  <a:pt x="16296" y="804152"/>
                  <a:pt x="0" y="660181"/>
                </a:cubicBezTo>
                <a:cubicBezTo>
                  <a:pt x="-16296" y="516210"/>
                  <a:pt x="-15051" y="227918"/>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r>
              <a:rPr lang="es-MX" sz="1600" b="1" dirty="0"/>
              <a:t>Energía Solar Fotovoltaica : </a:t>
            </a:r>
            <a:r>
              <a:rPr lang="es-MX" sz="1600" dirty="0"/>
              <a:t>convierte la radiación solar en electricidad a través de celdas fotovoltaicas, los cuales mediante el intercambio  de electrones entre dos capas, provocado por la incidencia de radiación solar en la celda, genera un flujo de electricidad.     </a:t>
            </a:r>
          </a:p>
          <a:p>
            <a:endParaRPr lang="es-MX" sz="1600" dirty="0"/>
          </a:p>
          <a:p>
            <a:r>
              <a:rPr lang="es-MX" sz="1600" dirty="0"/>
              <a:t>Estas celdas son expuestas a la radiación solar en extensas superficies llamadas parques solares o fotovoltaicos.</a:t>
            </a:r>
          </a:p>
          <a:p>
            <a:r>
              <a:rPr lang="es-MX" sz="900" dirty="0"/>
              <a:t>                                                                                                                                            (Sociedad Americana de Química, 2014)</a:t>
            </a:r>
          </a:p>
        </p:txBody>
      </p:sp>
      <p:sp>
        <p:nvSpPr>
          <p:cNvPr id="10" name="CuadroTexto 9">
            <a:extLst>
              <a:ext uri="{FF2B5EF4-FFF2-40B4-BE49-F238E27FC236}">
                <a16:creationId xmlns:a16="http://schemas.microsoft.com/office/drawing/2014/main" id="{443B5062-E045-41A0-8C68-E7702268A344}"/>
              </a:ext>
            </a:extLst>
          </p:cNvPr>
          <p:cNvSpPr txBox="1"/>
          <p:nvPr/>
        </p:nvSpPr>
        <p:spPr>
          <a:xfrm>
            <a:off x="244924" y="3581774"/>
            <a:ext cx="5560453" cy="1954381"/>
          </a:xfrm>
          <a:custGeom>
            <a:avLst/>
            <a:gdLst>
              <a:gd name="connsiteX0" fmla="*/ 0 w 5560453"/>
              <a:gd name="connsiteY0" fmla="*/ 0 h 1954381"/>
              <a:gd name="connsiteX1" fmla="*/ 695057 w 5560453"/>
              <a:gd name="connsiteY1" fmla="*/ 0 h 1954381"/>
              <a:gd name="connsiteX2" fmla="*/ 1223300 w 5560453"/>
              <a:gd name="connsiteY2" fmla="*/ 0 h 1954381"/>
              <a:gd name="connsiteX3" fmla="*/ 1918356 w 5560453"/>
              <a:gd name="connsiteY3" fmla="*/ 0 h 1954381"/>
              <a:gd name="connsiteX4" fmla="*/ 2669017 w 5560453"/>
              <a:gd name="connsiteY4" fmla="*/ 0 h 1954381"/>
              <a:gd name="connsiteX5" fmla="*/ 3475283 w 5560453"/>
              <a:gd name="connsiteY5" fmla="*/ 0 h 1954381"/>
              <a:gd name="connsiteX6" fmla="*/ 4059131 w 5560453"/>
              <a:gd name="connsiteY6" fmla="*/ 0 h 1954381"/>
              <a:gd name="connsiteX7" fmla="*/ 4587374 w 5560453"/>
              <a:gd name="connsiteY7" fmla="*/ 0 h 1954381"/>
              <a:gd name="connsiteX8" fmla="*/ 5560453 w 5560453"/>
              <a:gd name="connsiteY8" fmla="*/ 0 h 1954381"/>
              <a:gd name="connsiteX9" fmla="*/ 5560453 w 5560453"/>
              <a:gd name="connsiteY9" fmla="*/ 671004 h 1954381"/>
              <a:gd name="connsiteX10" fmla="*/ 5560453 w 5560453"/>
              <a:gd name="connsiteY10" fmla="*/ 1263833 h 1954381"/>
              <a:gd name="connsiteX11" fmla="*/ 5560453 w 5560453"/>
              <a:gd name="connsiteY11" fmla="*/ 1954381 h 1954381"/>
              <a:gd name="connsiteX12" fmla="*/ 4865396 w 5560453"/>
              <a:gd name="connsiteY12" fmla="*/ 1954381 h 1954381"/>
              <a:gd name="connsiteX13" fmla="*/ 4114735 w 5560453"/>
              <a:gd name="connsiteY13" fmla="*/ 1954381 h 1954381"/>
              <a:gd name="connsiteX14" fmla="*/ 3475283 w 5560453"/>
              <a:gd name="connsiteY14" fmla="*/ 1954381 h 1954381"/>
              <a:gd name="connsiteX15" fmla="*/ 2947040 w 5560453"/>
              <a:gd name="connsiteY15" fmla="*/ 1954381 h 1954381"/>
              <a:gd name="connsiteX16" fmla="*/ 2196379 w 5560453"/>
              <a:gd name="connsiteY16" fmla="*/ 1954381 h 1954381"/>
              <a:gd name="connsiteX17" fmla="*/ 1445718 w 5560453"/>
              <a:gd name="connsiteY17" fmla="*/ 1954381 h 1954381"/>
              <a:gd name="connsiteX18" fmla="*/ 750661 w 5560453"/>
              <a:gd name="connsiteY18" fmla="*/ 1954381 h 1954381"/>
              <a:gd name="connsiteX19" fmla="*/ 0 w 5560453"/>
              <a:gd name="connsiteY19" fmla="*/ 1954381 h 1954381"/>
              <a:gd name="connsiteX20" fmla="*/ 0 w 5560453"/>
              <a:gd name="connsiteY20" fmla="*/ 1322464 h 1954381"/>
              <a:gd name="connsiteX21" fmla="*/ 0 w 5560453"/>
              <a:gd name="connsiteY21" fmla="*/ 690548 h 1954381"/>
              <a:gd name="connsiteX22" fmla="*/ 0 w 5560453"/>
              <a:gd name="connsiteY22" fmla="*/ 0 h 195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60453" h="1954381" fill="none" extrusionOk="0">
                <a:moveTo>
                  <a:pt x="0" y="0"/>
                </a:moveTo>
                <a:cubicBezTo>
                  <a:pt x="272610" y="18963"/>
                  <a:pt x="349594" y="26138"/>
                  <a:pt x="695057" y="0"/>
                </a:cubicBezTo>
                <a:cubicBezTo>
                  <a:pt x="1040520" y="-26138"/>
                  <a:pt x="965183" y="-4266"/>
                  <a:pt x="1223300" y="0"/>
                </a:cubicBezTo>
                <a:cubicBezTo>
                  <a:pt x="1481417" y="4266"/>
                  <a:pt x="1684782" y="29550"/>
                  <a:pt x="1918356" y="0"/>
                </a:cubicBezTo>
                <a:cubicBezTo>
                  <a:pt x="2151930" y="-29550"/>
                  <a:pt x="2355959" y="4974"/>
                  <a:pt x="2669017" y="0"/>
                </a:cubicBezTo>
                <a:cubicBezTo>
                  <a:pt x="2982075" y="-4974"/>
                  <a:pt x="3301517" y="-3316"/>
                  <a:pt x="3475283" y="0"/>
                </a:cubicBezTo>
                <a:cubicBezTo>
                  <a:pt x="3649049" y="3316"/>
                  <a:pt x="3939109" y="22766"/>
                  <a:pt x="4059131" y="0"/>
                </a:cubicBezTo>
                <a:cubicBezTo>
                  <a:pt x="4179153" y="-22766"/>
                  <a:pt x="4334085" y="-11803"/>
                  <a:pt x="4587374" y="0"/>
                </a:cubicBezTo>
                <a:cubicBezTo>
                  <a:pt x="4840663" y="11803"/>
                  <a:pt x="5309277" y="14166"/>
                  <a:pt x="5560453" y="0"/>
                </a:cubicBezTo>
                <a:cubicBezTo>
                  <a:pt x="5563189" y="149974"/>
                  <a:pt x="5563701" y="492239"/>
                  <a:pt x="5560453" y="671004"/>
                </a:cubicBezTo>
                <a:cubicBezTo>
                  <a:pt x="5557205" y="849769"/>
                  <a:pt x="5553801" y="1101484"/>
                  <a:pt x="5560453" y="1263833"/>
                </a:cubicBezTo>
                <a:cubicBezTo>
                  <a:pt x="5567105" y="1426182"/>
                  <a:pt x="5579144" y="1633314"/>
                  <a:pt x="5560453" y="1954381"/>
                </a:cubicBezTo>
                <a:cubicBezTo>
                  <a:pt x="5287427" y="1977635"/>
                  <a:pt x="5031644" y="1920469"/>
                  <a:pt x="4865396" y="1954381"/>
                </a:cubicBezTo>
                <a:cubicBezTo>
                  <a:pt x="4699148" y="1988293"/>
                  <a:pt x="4378916" y="1957006"/>
                  <a:pt x="4114735" y="1954381"/>
                </a:cubicBezTo>
                <a:cubicBezTo>
                  <a:pt x="3850554" y="1951756"/>
                  <a:pt x="3673490" y="1942155"/>
                  <a:pt x="3475283" y="1954381"/>
                </a:cubicBezTo>
                <a:cubicBezTo>
                  <a:pt x="3277076" y="1966607"/>
                  <a:pt x="3063182" y="1965970"/>
                  <a:pt x="2947040" y="1954381"/>
                </a:cubicBezTo>
                <a:cubicBezTo>
                  <a:pt x="2830898" y="1942792"/>
                  <a:pt x="2433247" y="1953933"/>
                  <a:pt x="2196379" y="1954381"/>
                </a:cubicBezTo>
                <a:cubicBezTo>
                  <a:pt x="1959511" y="1954829"/>
                  <a:pt x="1750028" y="1957873"/>
                  <a:pt x="1445718" y="1954381"/>
                </a:cubicBezTo>
                <a:cubicBezTo>
                  <a:pt x="1141408" y="1950889"/>
                  <a:pt x="895239" y="1979961"/>
                  <a:pt x="750661" y="1954381"/>
                </a:cubicBezTo>
                <a:cubicBezTo>
                  <a:pt x="606083" y="1928801"/>
                  <a:pt x="192262" y="1957171"/>
                  <a:pt x="0" y="1954381"/>
                </a:cubicBezTo>
                <a:cubicBezTo>
                  <a:pt x="-9438" y="1740989"/>
                  <a:pt x="15057" y="1624917"/>
                  <a:pt x="0" y="1322464"/>
                </a:cubicBezTo>
                <a:cubicBezTo>
                  <a:pt x="-15057" y="1020011"/>
                  <a:pt x="-15832" y="944515"/>
                  <a:pt x="0" y="690548"/>
                </a:cubicBezTo>
                <a:cubicBezTo>
                  <a:pt x="15832" y="436581"/>
                  <a:pt x="18711" y="326972"/>
                  <a:pt x="0" y="0"/>
                </a:cubicBezTo>
                <a:close/>
              </a:path>
              <a:path w="5560453" h="1954381" stroke="0" extrusionOk="0">
                <a:moveTo>
                  <a:pt x="0" y="0"/>
                </a:moveTo>
                <a:cubicBezTo>
                  <a:pt x="285526" y="-19807"/>
                  <a:pt x="429436" y="-14455"/>
                  <a:pt x="695057" y="0"/>
                </a:cubicBezTo>
                <a:cubicBezTo>
                  <a:pt x="960678" y="14455"/>
                  <a:pt x="1097306" y="-11612"/>
                  <a:pt x="1223300" y="0"/>
                </a:cubicBezTo>
                <a:cubicBezTo>
                  <a:pt x="1349294" y="11612"/>
                  <a:pt x="1641985" y="-38957"/>
                  <a:pt x="2029565" y="0"/>
                </a:cubicBezTo>
                <a:cubicBezTo>
                  <a:pt x="2417146" y="38957"/>
                  <a:pt x="2510662" y="13819"/>
                  <a:pt x="2724622" y="0"/>
                </a:cubicBezTo>
                <a:cubicBezTo>
                  <a:pt x="2938582" y="-13819"/>
                  <a:pt x="3123038" y="10430"/>
                  <a:pt x="3308470" y="0"/>
                </a:cubicBezTo>
                <a:cubicBezTo>
                  <a:pt x="3493902" y="-10430"/>
                  <a:pt x="3716494" y="19234"/>
                  <a:pt x="3892317" y="0"/>
                </a:cubicBezTo>
                <a:cubicBezTo>
                  <a:pt x="4068140" y="-19234"/>
                  <a:pt x="4389981" y="35161"/>
                  <a:pt x="4642978" y="0"/>
                </a:cubicBezTo>
                <a:cubicBezTo>
                  <a:pt x="4895975" y="-35161"/>
                  <a:pt x="5326044" y="-2415"/>
                  <a:pt x="5560453" y="0"/>
                </a:cubicBezTo>
                <a:cubicBezTo>
                  <a:pt x="5530184" y="325257"/>
                  <a:pt x="5559947" y="377725"/>
                  <a:pt x="5560453" y="651460"/>
                </a:cubicBezTo>
                <a:cubicBezTo>
                  <a:pt x="5560959" y="925195"/>
                  <a:pt x="5564878" y="1003659"/>
                  <a:pt x="5560453" y="1244289"/>
                </a:cubicBezTo>
                <a:cubicBezTo>
                  <a:pt x="5556028" y="1484919"/>
                  <a:pt x="5536949" y="1675940"/>
                  <a:pt x="5560453" y="1954381"/>
                </a:cubicBezTo>
                <a:cubicBezTo>
                  <a:pt x="5361849" y="1935091"/>
                  <a:pt x="5275815" y="1956766"/>
                  <a:pt x="5032210" y="1954381"/>
                </a:cubicBezTo>
                <a:cubicBezTo>
                  <a:pt x="4788605" y="1951996"/>
                  <a:pt x="4622503" y="1932237"/>
                  <a:pt x="4337153" y="1954381"/>
                </a:cubicBezTo>
                <a:cubicBezTo>
                  <a:pt x="4051803" y="1976525"/>
                  <a:pt x="4068728" y="1929139"/>
                  <a:pt x="3808910" y="1954381"/>
                </a:cubicBezTo>
                <a:cubicBezTo>
                  <a:pt x="3549092" y="1979623"/>
                  <a:pt x="3322791" y="1952508"/>
                  <a:pt x="3002645" y="1954381"/>
                </a:cubicBezTo>
                <a:cubicBezTo>
                  <a:pt x="2682500" y="1956254"/>
                  <a:pt x="2498161" y="1960268"/>
                  <a:pt x="2363193" y="1954381"/>
                </a:cubicBezTo>
                <a:cubicBezTo>
                  <a:pt x="2228225" y="1948494"/>
                  <a:pt x="1997545" y="1969184"/>
                  <a:pt x="1779345" y="1954381"/>
                </a:cubicBezTo>
                <a:cubicBezTo>
                  <a:pt x="1561145" y="1939578"/>
                  <a:pt x="1347413" y="1944642"/>
                  <a:pt x="1139893" y="1954381"/>
                </a:cubicBezTo>
                <a:cubicBezTo>
                  <a:pt x="932373" y="1964120"/>
                  <a:pt x="301648" y="1926709"/>
                  <a:pt x="0" y="1954381"/>
                </a:cubicBezTo>
                <a:cubicBezTo>
                  <a:pt x="8724" y="1686772"/>
                  <a:pt x="-424" y="1485391"/>
                  <a:pt x="0" y="1283377"/>
                </a:cubicBezTo>
                <a:cubicBezTo>
                  <a:pt x="424" y="1081363"/>
                  <a:pt x="22106" y="974097"/>
                  <a:pt x="0" y="690548"/>
                </a:cubicBezTo>
                <a:cubicBezTo>
                  <a:pt x="-22106" y="406999"/>
                  <a:pt x="-26379" y="245277"/>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r>
              <a:rPr lang="es-MX" sz="1600" b="1" dirty="0"/>
              <a:t>Energía Geotérmica: </a:t>
            </a:r>
            <a:r>
              <a:rPr lang="es-MX" sz="1600" dirty="0"/>
              <a:t>aprovechamiento del calor natural de recursos hidrotermales a los cuales se accede perforando pozos en la tierra.</a:t>
            </a:r>
          </a:p>
          <a:p>
            <a:endParaRPr lang="es-MX" sz="1600" dirty="0"/>
          </a:p>
          <a:p>
            <a:r>
              <a:rPr lang="es-MX" sz="1600" dirty="0"/>
              <a:t>Bombeando vapor o agua caliente a la superficie se alimenta una turbina generadora de energía eléctrica.</a:t>
            </a:r>
          </a:p>
          <a:p>
            <a:endParaRPr lang="es-MX" sz="1600" dirty="0"/>
          </a:p>
          <a:p>
            <a:r>
              <a:rPr lang="es-MX" sz="900" dirty="0"/>
              <a:t>                                                                                                                (U.S. Energy </a:t>
            </a:r>
            <a:r>
              <a:rPr lang="es-MX" sz="900" dirty="0" err="1"/>
              <a:t>InformationAdministration</a:t>
            </a:r>
            <a:r>
              <a:rPr lang="es-MX" sz="900" dirty="0"/>
              <a:t> [EIA], 2019)</a:t>
            </a:r>
          </a:p>
        </p:txBody>
      </p:sp>
      <p:sp>
        <p:nvSpPr>
          <p:cNvPr id="12" name="CuadroTexto 11">
            <a:extLst>
              <a:ext uri="{FF2B5EF4-FFF2-40B4-BE49-F238E27FC236}">
                <a16:creationId xmlns:a16="http://schemas.microsoft.com/office/drawing/2014/main" id="{9B2E7A41-3995-4B99-A88A-689F9B03779A}"/>
              </a:ext>
            </a:extLst>
          </p:cNvPr>
          <p:cNvSpPr txBox="1"/>
          <p:nvPr/>
        </p:nvSpPr>
        <p:spPr>
          <a:xfrm>
            <a:off x="6096000" y="2769398"/>
            <a:ext cx="4105711" cy="338554"/>
          </a:xfrm>
          <a:custGeom>
            <a:avLst/>
            <a:gdLst>
              <a:gd name="connsiteX0" fmla="*/ 0 w 4105711"/>
              <a:gd name="connsiteY0" fmla="*/ 0 h 338554"/>
              <a:gd name="connsiteX1" fmla="*/ 684285 w 4105711"/>
              <a:gd name="connsiteY1" fmla="*/ 0 h 338554"/>
              <a:gd name="connsiteX2" fmla="*/ 1245399 w 4105711"/>
              <a:gd name="connsiteY2" fmla="*/ 0 h 338554"/>
              <a:gd name="connsiteX3" fmla="*/ 1929684 w 4105711"/>
              <a:gd name="connsiteY3" fmla="*/ 0 h 338554"/>
              <a:gd name="connsiteX4" fmla="*/ 2531855 w 4105711"/>
              <a:gd name="connsiteY4" fmla="*/ 0 h 338554"/>
              <a:gd name="connsiteX5" fmla="*/ 3216140 w 4105711"/>
              <a:gd name="connsiteY5" fmla="*/ 0 h 338554"/>
              <a:gd name="connsiteX6" fmla="*/ 4105711 w 4105711"/>
              <a:gd name="connsiteY6" fmla="*/ 0 h 338554"/>
              <a:gd name="connsiteX7" fmla="*/ 4105711 w 4105711"/>
              <a:gd name="connsiteY7" fmla="*/ 338554 h 338554"/>
              <a:gd name="connsiteX8" fmla="*/ 3421426 w 4105711"/>
              <a:gd name="connsiteY8" fmla="*/ 338554 h 338554"/>
              <a:gd name="connsiteX9" fmla="*/ 2860312 w 4105711"/>
              <a:gd name="connsiteY9" fmla="*/ 338554 h 338554"/>
              <a:gd name="connsiteX10" fmla="*/ 2217084 w 4105711"/>
              <a:gd name="connsiteY10" fmla="*/ 338554 h 338554"/>
              <a:gd name="connsiteX11" fmla="*/ 1573856 w 4105711"/>
              <a:gd name="connsiteY11" fmla="*/ 338554 h 338554"/>
              <a:gd name="connsiteX12" fmla="*/ 1012742 w 4105711"/>
              <a:gd name="connsiteY12" fmla="*/ 338554 h 338554"/>
              <a:gd name="connsiteX13" fmla="*/ 0 w 4105711"/>
              <a:gd name="connsiteY13" fmla="*/ 338554 h 338554"/>
              <a:gd name="connsiteX14" fmla="*/ 0 w 4105711"/>
              <a:gd name="connsiteY14"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5711" h="338554" extrusionOk="0">
                <a:moveTo>
                  <a:pt x="0" y="0"/>
                </a:moveTo>
                <a:cubicBezTo>
                  <a:pt x="199058" y="-5798"/>
                  <a:pt x="423930" y="32875"/>
                  <a:pt x="684285" y="0"/>
                </a:cubicBezTo>
                <a:cubicBezTo>
                  <a:pt x="944641" y="-32875"/>
                  <a:pt x="992593" y="-22207"/>
                  <a:pt x="1245399" y="0"/>
                </a:cubicBezTo>
                <a:cubicBezTo>
                  <a:pt x="1498205" y="22207"/>
                  <a:pt x="1710296" y="-7792"/>
                  <a:pt x="1929684" y="0"/>
                </a:cubicBezTo>
                <a:cubicBezTo>
                  <a:pt x="2149072" y="7792"/>
                  <a:pt x="2262105" y="-18267"/>
                  <a:pt x="2531855" y="0"/>
                </a:cubicBezTo>
                <a:cubicBezTo>
                  <a:pt x="2801605" y="18267"/>
                  <a:pt x="2942854" y="-16270"/>
                  <a:pt x="3216140" y="0"/>
                </a:cubicBezTo>
                <a:cubicBezTo>
                  <a:pt x="3489427" y="16270"/>
                  <a:pt x="3898180" y="19350"/>
                  <a:pt x="4105711" y="0"/>
                </a:cubicBezTo>
                <a:cubicBezTo>
                  <a:pt x="4098664" y="69515"/>
                  <a:pt x="4093179" y="254894"/>
                  <a:pt x="4105711" y="338554"/>
                </a:cubicBezTo>
                <a:cubicBezTo>
                  <a:pt x="3874852" y="349581"/>
                  <a:pt x="3565824" y="341615"/>
                  <a:pt x="3421426" y="338554"/>
                </a:cubicBezTo>
                <a:cubicBezTo>
                  <a:pt x="3277029" y="335493"/>
                  <a:pt x="3019165" y="348891"/>
                  <a:pt x="2860312" y="338554"/>
                </a:cubicBezTo>
                <a:cubicBezTo>
                  <a:pt x="2701459" y="328217"/>
                  <a:pt x="2418482" y="317553"/>
                  <a:pt x="2217084" y="338554"/>
                </a:cubicBezTo>
                <a:cubicBezTo>
                  <a:pt x="2015686" y="359555"/>
                  <a:pt x="1811065" y="321429"/>
                  <a:pt x="1573856" y="338554"/>
                </a:cubicBezTo>
                <a:cubicBezTo>
                  <a:pt x="1336647" y="355679"/>
                  <a:pt x="1221482" y="362050"/>
                  <a:pt x="1012742" y="338554"/>
                </a:cubicBezTo>
                <a:cubicBezTo>
                  <a:pt x="804002" y="315058"/>
                  <a:pt x="388599" y="361625"/>
                  <a:pt x="0" y="338554"/>
                </a:cubicBezTo>
                <a:cubicBezTo>
                  <a:pt x="-16012" y="223161"/>
                  <a:pt x="2665" y="142046"/>
                  <a:pt x="0" y="0"/>
                </a:cubicBezTo>
                <a:close/>
              </a:path>
            </a:pathLst>
          </a:custGeom>
          <a:noFill/>
          <a:ln>
            <a:solidFill>
              <a:schemeClr val="tx1"/>
            </a:solidFill>
            <a:extLst>
              <a:ext uri="{C807C97D-BFC1-408E-A445-0C87EB9F89A2}">
                <ask:lineSketchStyleProps xmlns:ask="http://schemas.microsoft.com/office/drawing/2018/sketchyshapes" sd="2241321503">
                  <a:prstGeom prst="rect">
                    <a:avLst/>
                  </a:prstGeom>
                  <ask:type>
                    <ask:lineSketchFreehand/>
                  </ask:type>
                </ask:lineSketchStyleProps>
              </a:ext>
            </a:extLst>
          </a:ln>
        </p:spPr>
        <p:txBody>
          <a:bodyPr wrap="square" rtlCol="0">
            <a:spAutoFit/>
          </a:bodyPr>
          <a:lstStyle>
            <a:defPPr>
              <a:defRPr lang="en-US"/>
            </a:defPPr>
            <a:lvl1pPr>
              <a:defRPr sz="1600" b="0"/>
            </a:lvl1pPr>
          </a:lstStyle>
          <a:p>
            <a:pPr algn="ctr"/>
            <a:r>
              <a:rPr lang="es-MX" dirty="0"/>
              <a:t>Parque Solar Los Santos , Chihuahua , México </a:t>
            </a:r>
          </a:p>
        </p:txBody>
      </p:sp>
      <p:pic>
        <p:nvPicPr>
          <p:cNvPr id="1030" name="Picture 6" descr="Los Santos Solar II – pv magazine Mexico">
            <a:extLst>
              <a:ext uri="{FF2B5EF4-FFF2-40B4-BE49-F238E27FC236}">
                <a16:creationId xmlns:a16="http://schemas.microsoft.com/office/drawing/2014/main" id="{48CBE5E8-5947-47D8-AD19-6B7945959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 b="28894"/>
          <a:stretch/>
        </p:blipFill>
        <p:spPr bwMode="auto">
          <a:xfrm>
            <a:off x="6562661" y="145452"/>
            <a:ext cx="5384415" cy="256110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E449783-01BC-49B7-B5B0-A101A93FD57F}"/>
              </a:ext>
            </a:extLst>
          </p:cNvPr>
          <p:cNvSpPr txBox="1"/>
          <p:nvPr/>
        </p:nvSpPr>
        <p:spPr>
          <a:xfrm>
            <a:off x="10392670" y="2729734"/>
            <a:ext cx="1779180" cy="230832"/>
          </a:xfrm>
          <a:prstGeom prst="rect">
            <a:avLst/>
          </a:prstGeom>
          <a:noFill/>
        </p:spPr>
        <p:txBody>
          <a:bodyPr wrap="square" rtlCol="0">
            <a:spAutoFit/>
          </a:bodyPr>
          <a:lstStyle/>
          <a:p>
            <a:r>
              <a:rPr lang="es-MX" sz="900" dirty="0"/>
              <a:t>(pv-magazine-mexico.com,2020)</a:t>
            </a:r>
          </a:p>
        </p:txBody>
      </p:sp>
      <p:pic>
        <p:nvPicPr>
          <p:cNvPr id="1032" name="Picture 8" descr="Energy &amp;amp; Commerce | Central Geotérmica de Nayarit: vanguardia digital">
            <a:extLst>
              <a:ext uri="{FF2B5EF4-FFF2-40B4-BE49-F238E27FC236}">
                <a16:creationId xmlns:a16="http://schemas.microsoft.com/office/drawing/2014/main" id="{F4BEE671-C794-4009-935F-336C9EC5F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1"/>
          <a:stretch/>
        </p:blipFill>
        <p:spPr bwMode="auto">
          <a:xfrm>
            <a:off x="7554290" y="3316636"/>
            <a:ext cx="4105712" cy="229105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897BFC7F-F3F7-4542-88A3-B7FE6B2CD8B8}"/>
              </a:ext>
            </a:extLst>
          </p:cNvPr>
          <p:cNvSpPr txBox="1"/>
          <p:nvPr/>
        </p:nvSpPr>
        <p:spPr>
          <a:xfrm>
            <a:off x="5905041" y="5816372"/>
            <a:ext cx="5754961" cy="338554"/>
          </a:xfrm>
          <a:custGeom>
            <a:avLst/>
            <a:gdLst>
              <a:gd name="connsiteX0" fmla="*/ 0 w 5754961"/>
              <a:gd name="connsiteY0" fmla="*/ 0 h 338554"/>
              <a:gd name="connsiteX1" fmla="*/ 639440 w 5754961"/>
              <a:gd name="connsiteY1" fmla="*/ 0 h 338554"/>
              <a:gd name="connsiteX2" fmla="*/ 1106231 w 5754961"/>
              <a:gd name="connsiteY2" fmla="*/ 0 h 338554"/>
              <a:gd name="connsiteX3" fmla="*/ 1745672 w 5754961"/>
              <a:gd name="connsiteY3" fmla="*/ 0 h 338554"/>
              <a:gd name="connsiteX4" fmla="*/ 2270012 w 5754961"/>
              <a:gd name="connsiteY4" fmla="*/ 0 h 338554"/>
              <a:gd name="connsiteX5" fmla="*/ 2909453 w 5754961"/>
              <a:gd name="connsiteY5" fmla="*/ 0 h 338554"/>
              <a:gd name="connsiteX6" fmla="*/ 3548893 w 5754961"/>
              <a:gd name="connsiteY6" fmla="*/ 0 h 338554"/>
              <a:gd name="connsiteX7" fmla="*/ 4188333 w 5754961"/>
              <a:gd name="connsiteY7" fmla="*/ 0 h 338554"/>
              <a:gd name="connsiteX8" fmla="*/ 4827773 w 5754961"/>
              <a:gd name="connsiteY8" fmla="*/ 0 h 338554"/>
              <a:gd name="connsiteX9" fmla="*/ 5754961 w 5754961"/>
              <a:gd name="connsiteY9" fmla="*/ 0 h 338554"/>
              <a:gd name="connsiteX10" fmla="*/ 5754961 w 5754961"/>
              <a:gd name="connsiteY10" fmla="*/ 338554 h 338554"/>
              <a:gd name="connsiteX11" fmla="*/ 5173070 w 5754961"/>
              <a:gd name="connsiteY11" fmla="*/ 338554 h 338554"/>
              <a:gd name="connsiteX12" fmla="*/ 4706279 w 5754961"/>
              <a:gd name="connsiteY12" fmla="*/ 338554 h 338554"/>
              <a:gd name="connsiteX13" fmla="*/ 4124389 w 5754961"/>
              <a:gd name="connsiteY13" fmla="*/ 338554 h 338554"/>
              <a:gd name="connsiteX14" fmla="*/ 3542498 w 5754961"/>
              <a:gd name="connsiteY14" fmla="*/ 338554 h 338554"/>
              <a:gd name="connsiteX15" fmla="*/ 3075707 w 5754961"/>
              <a:gd name="connsiteY15" fmla="*/ 338554 h 338554"/>
              <a:gd name="connsiteX16" fmla="*/ 2436267 w 5754961"/>
              <a:gd name="connsiteY16" fmla="*/ 338554 h 338554"/>
              <a:gd name="connsiteX17" fmla="*/ 1969476 w 5754961"/>
              <a:gd name="connsiteY17" fmla="*/ 338554 h 338554"/>
              <a:gd name="connsiteX18" fmla="*/ 1214936 w 5754961"/>
              <a:gd name="connsiteY18" fmla="*/ 338554 h 338554"/>
              <a:gd name="connsiteX19" fmla="*/ 633046 w 5754961"/>
              <a:gd name="connsiteY19" fmla="*/ 338554 h 338554"/>
              <a:gd name="connsiteX20" fmla="*/ 0 w 5754961"/>
              <a:gd name="connsiteY20" fmla="*/ 338554 h 338554"/>
              <a:gd name="connsiteX21" fmla="*/ 0 w 5754961"/>
              <a:gd name="connsiteY21"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54961" h="338554" extrusionOk="0">
                <a:moveTo>
                  <a:pt x="0" y="0"/>
                </a:moveTo>
                <a:cubicBezTo>
                  <a:pt x="222397" y="16525"/>
                  <a:pt x="508044" y="-19457"/>
                  <a:pt x="639440" y="0"/>
                </a:cubicBezTo>
                <a:cubicBezTo>
                  <a:pt x="770836" y="19457"/>
                  <a:pt x="993857" y="14880"/>
                  <a:pt x="1106231" y="0"/>
                </a:cubicBezTo>
                <a:cubicBezTo>
                  <a:pt x="1218605" y="-14880"/>
                  <a:pt x="1470603" y="26880"/>
                  <a:pt x="1745672" y="0"/>
                </a:cubicBezTo>
                <a:cubicBezTo>
                  <a:pt x="2020741" y="-26880"/>
                  <a:pt x="2107485" y="8118"/>
                  <a:pt x="2270012" y="0"/>
                </a:cubicBezTo>
                <a:cubicBezTo>
                  <a:pt x="2432539" y="-8118"/>
                  <a:pt x="2736933" y="-23308"/>
                  <a:pt x="2909453" y="0"/>
                </a:cubicBezTo>
                <a:cubicBezTo>
                  <a:pt x="3081973" y="23308"/>
                  <a:pt x="3372836" y="5600"/>
                  <a:pt x="3548893" y="0"/>
                </a:cubicBezTo>
                <a:cubicBezTo>
                  <a:pt x="3724950" y="-5600"/>
                  <a:pt x="3978887" y="681"/>
                  <a:pt x="4188333" y="0"/>
                </a:cubicBezTo>
                <a:cubicBezTo>
                  <a:pt x="4397779" y="-681"/>
                  <a:pt x="4680595" y="27521"/>
                  <a:pt x="4827773" y="0"/>
                </a:cubicBezTo>
                <a:cubicBezTo>
                  <a:pt x="4974951" y="-27521"/>
                  <a:pt x="5440798" y="-25264"/>
                  <a:pt x="5754961" y="0"/>
                </a:cubicBezTo>
                <a:cubicBezTo>
                  <a:pt x="5757043" y="93528"/>
                  <a:pt x="5759214" y="263330"/>
                  <a:pt x="5754961" y="338554"/>
                </a:cubicBezTo>
                <a:cubicBezTo>
                  <a:pt x="5492645" y="350478"/>
                  <a:pt x="5348351" y="315279"/>
                  <a:pt x="5173070" y="338554"/>
                </a:cubicBezTo>
                <a:cubicBezTo>
                  <a:pt x="4997789" y="361829"/>
                  <a:pt x="4890334" y="352876"/>
                  <a:pt x="4706279" y="338554"/>
                </a:cubicBezTo>
                <a:cubicBezTo>
                  <a:pt x="4522224" y="324232"/>
                  <a:pt x="4322292" y="330334"/>
                  <a:pt x="4124389" y="338554"/>
                </a:cubicBezTo>
                <a:cubicBezTo>
                  <a:pt x="3926486" y="346775"/>
                  <a:pt x="3821783" y="332582"/>
                  <a:pt x="3542498" y="338554"/>
                </a:cubicBezTo>
                <a:cubicBezTo>
                  <a:pt x="3263213" y="344526"/>
                  <a:pt x="3281821" y="354293"/>
                  <a:pt x="3075707" y="338554"/>
                </a:cubicBezTo>
                <a:cubicBezTo>
                  <a:pt x="2869593" y="322815"/>
                  <a:pt x="2691751" y="366820"/>
                  <a:pt x="2436267" y="338554"/>
                </a:cubicBezTo>
                <a:cubicBezTo>
                  <a:pt x="2180783" y="310288"/>
                  <a:pt x="2154924" y="347299"/>
                  <a:pt x="1969476" y="338554"/>
                </a:cubicBezTo>
                <a:cubicBezTo>
                  <a:pt x="1784028" y="329809"/>
                  <a:pt x="1582502" y="313320"/>
                  <a:pt x="1214936" y="338554"/>
                </a:cubicBezTo>
                <a:cubicBezTo>
                  <a:pt x="847370" y="363788"/>
                  <a:pt x="827160" y="341727"/>
                  <a:pt x="633046" y="338554"/>
                </a:cubicBezTo>
                <a:cubicBezTo>
                  <a:pt x="438932" y="335382"/>
                  <a:pt x="249291" y="332313"/>
                  <a:pt x="0" y="338554"/>
                </a:cubicBezTo>
                <a:cubicBezTo>
                  <a:pt x="-15736" y="239863"/>
                  <a:pt x="-1853" y="127985"/>
                  <a:pt x="0" y="0"/>
                </a:cubicBezTo>
                <a:close/>
              </a:path>
            </a:pathLst>
          </a:custGeom>
          <a:noFill/>
          <a:ln>
            <a:solidFill>
              <a:schemeClr val="tx1"/>
            </a:solidFill>
            <a:extLst>
              <a:ext uri="{C807C97D-BFC1-408E-A445-0C87EB9F89A2}">
                <ask:lineSketchStyleProps xmlns:ask="http://schemas.microsoft.com/office/drawing/2018/sketchyshapes" sd="2241321503">
                  <a:prstGeom prst="rect">
                    <a:avLst/>
                  </a:prstGeom>
                  <ask:type>
                    <ask:lineSketchFreehand/>
                  </ask:type>
                </ask:lineSketchStyleProps>
              </a:ext>
            </a:extLst>
          </a:ln>
        </p:spPr>
        <p:txBody>
          <a:bodyPr wrap="square" rtlCol="0">
            <a:spAutoFit/>
          </a:bodyPr>
          <a:lstStyle>
            <a:defPPr>
              <a:defRPr lang="en-US"/>
            </a:defPPr>
            <a:lvl1pPr>
              <a:defRPr sz="1600" b="0"/>
            </a:lvl1pPr>
          </a:lstStyle>
          <a:p>
            <a:pPr algn="ctr"/>
            <a:r>
              <a:rPr lang="es-MX" dirty="0"/>
              <a:t>Planta Geotérmica Domo San Pedro  , Nayarit , México </a:t>
            </a:r>
          </a:p>
        </p:txBody>
      </p:sp>
      <p:sp>
        <p:nvSpPr>
          <p:cNvPr id="20" name="CuadroTexto 19">
            <a:extLst>
              <a:ext uri="{FF2B5EF4-FFF2-40B4-BE49-F238E27FC236}">
                <a16:creationId xmlns:a16="http://schemas.microsoft.com/office/drawing/2014/main" id="{2515895F-D7D1-49E7-9D49-EABC862987E9}"/>
              </a:ext>
            </a:extLst>
          </p:cNvPr>
          <p:cNvSpPr txBox="1"/>
          <p:nvPr/>
        </p:nvSpPr>
        <p:spPr>
          <a:xfrm>
            <a:off x="10530499" y="5568029"/>
            <a:ext cx="1754373" cy="230832"/>
          </a:xfrm>
          <a:prstGeom prst="rect">
            <a:avLst/>
          </a:prstGeom>
          <a:noFill/>
        </p:spPr>
        <p:txBody>
          <a:bodyPr wrap="square" rtlCol="0">
            <a:spAutoFit/>
          </a:bodyPr>
          <a:lstStyle/>
          <a:p>
            <a:r>
              <a:rPr lang="es-MX" sz="900" dirty="0"/>
              <a:t>(Energy and commerce,2021)</a:t>
            </a:r>
          </a:p>
        </p:txBody>
      </p:sp>
      <p:sp>
        <p:nvSpPr>
          <p:cNvPr id="3" name="Marcador de número de diapositiva 2">
            <a:extLst>
              <a:ext uri="{FF2B5EF4-FFF2-40B4-BE49-F238E27FC236}">
                <a16:creationId xmlns:a16="http://schemas.microsoft.com/office/drawing/2014/main" id="{F64F5B88-8EE9-46E5-82CE-EEA2E2F671A0}"/>
              </a:ext>
            </a:extLst>
          </p:cNvPr>
          <p:cNvSpPr>
            <a:spLocks noGrp="1"/>
          </p:cNvSpPr>
          <p:nvPr>
            <p:ph type="sldNum" sz="quarter" idx="12"/>
          </p:nvPr>
        </p:nvSpPr>
        <p:spPr/>
        <p:txBody>
          <a:bodyPr/>
          <a:lstStyle/>
          <a:p>
            <a:fld id="{D620071E-3705-4C56-B8C2-5804AA11160A}" type="slidenum">
              <a:rPr lang="es-MX" smtClean="0"/>
              <a:t>5</a:t>
            </a:fld>
            <a:endParaRPr lang="es-MX"/>
          </a:p>
        </p:txBody>
      </p:sp>
    </p:spTree>
    <p:extLst>
      <p:ext uri="{BB962C8B-B14F-4D97-AF65-F5344CB8AC3E}">
        <p14:creationId xmlns:p14="http://schemas.microsoft.com/office/powerpoint/2010/main" val="265603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92149" y="74429"/>
            <a:ext cx="11965172" cy="6039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25A17DDF-CBAB-49F7-AF6A-12992C10A3BD}"/>
              </a:ext>
            </a:extLst>
          </p:cNvPr>
          <p:cNvSpPr txBox="1"/>
          <p:nvPr/>
        </p:nvSpPr>
        <p:spPr>
          <a:xfrm>
            <a:off x="134679" y="122332"/>
            <a:ext cx="1056167" cy="276999"/>
          </a:xfrm>
          <a:prstGeom prst="rect">
            <a:avLst/>
          </a:prstGeom>
          <a:noFill/>
        </p:spPr>
        <p:txBody>
          <a:bodyPr wrap="square" rtlCol="0">
            <a:spAutoFit/>
          </a:bodyPr>
          <a:lstStyle/>
          <a:p>
            <a:r>
              <a:rPr lang="es-MX" sz="1200" b="1" u="sng" dirty="0"/>
              <a:t>Introducción</a:t>
            </a:r>
          </a:p>
        </p:txBody>
      </p:sp>
      <p:graphicFrame>
        <p:nvGraphicFramePr>
          <p:cNvPr id="2" name="Diagrama 1">
            <a:extLst>
              <a:ext uri="{FF2B5EF4-FFF2-40B4-BE49-F238E27FC236}">
                <a16:creationId xmlns:a16="http://schemas.microsoft.com/office/drawing/2014/main" id="{424177E2-A8BD-43FA-BADF-10B3079D18C9}"/>
              </a:ext>
            </a:extLst>
          </p:cNvPr>
          <p:cNvGraphicFramePr/>
          <p:nvPr>
            <p:extLst>
              <p:ext uri="{D42A27DB-BD31-4B8C-83A1-F6EECF244321}">
                <p14:modId xmlns:p14="http://schemas.microsoft.com/office/powerpoint/2010/main" val="1171908084"/>
              </p:ext>
            </p:extLst>
          </p:nvPr>
        </p:nvGraphicFramePr>
        <p:xfrm>
          <a:off x="255180" y="1272628"/>
          <a:ext cx="5358810" cy="4447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450274C-791F-41B9-B6B0-DA4CAD44F6D3}"/>
              </a:ext>
            </a:extLst>
          </p:cNvPr>
          <p:cNvSpPr txBox="1"/>
          <p:nvPr/>
        </p:nvSpPr>
        <p:spPr>
          <a:xfrm>
            <a:off x="2052084" y="199341"/>
            <a:ext cx="8484781" cy="369332"/>
          </a:xfrm>
          <a:prstGeom prst="rect">
            <a:avLst/>
          </a:prstGeom>
          <a:noFill/>
        </p:spPr>
        <p:txBody>
          <a:bodyPr wrap="square" rtlCol="0">
            <a:spAutoFit/>
          </a:bodyPr>
          <a:lstStyle/>
          <a:p>
            <a:pPr algn="ctr"/>
            <a:r>
              <a:rPr lang="es-MX" b="1" dirty="0"/>
              <a:t>Desarrollo de un proyecto de generación de energía eléctrica</a:t>
            </a:r>
          </a:p>
        </p:txBody>
      </p:sp>
      <p:graphicFrame>
        <p:nvGraphicFramePr>
          <p:cNvPr id="17" name="Diagrama 16">
            <a:extLst>
              <a:ext uri="{FF2B5EF4-FFF2-40B4-BE49-F238E27FC236}">
                <a16:creationId xmlns:a16="http://schemas.microsoft.com/office/drawing/2014/main" id="{D86AF247-491E-4CFF-85F5-7E15E32B839F}"/>
              </a:ext>
            </a:extLst>
          </p:cNvPr>
          <p:cNvGraphicFramePr/>
          <p:nvPr>
            <p:extLst>
              <p:ext uri="{D42A27DB-BD31-4B8C-83A1-F6EECF244321}">
                <p14:modId xmlns:p14="http://schemas.microsoft.com/office/powerpoint/2010/main" val="2899308521"/>
              </p:ext>
            </p:extLst>
          </p:nvPr>
        </p:nvGraphicFramePr>
        <p:xfrm>
          <a:off x="6074735" y="1314899"/>
          <a:ext cx="5741581" cy="3855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CuadroTexto 17">
            <a:extLst>
              <a:ext uri="{FF2B5EF4-FFF2-40B4-BE49-F238E27FC236}">
                <a16:creationId xmlns:a16="http://schemas.microsoft.com/office/drawing/2014/main" id="{F479D7FA-C93B-4252-A1CA-ED83C64DE608}"/>
              </a:ext>
            </a:extLst>
          </p:cNvPr>
          <p:cNvSpPr txBox="1"/>
          <p:nvPr/>
        </p:nvSpPr>
        <p:spPr>
          <a:xfrm>
            <a:off x="1403499" y="820655"/>
            <a:ext cx="3285460" cy="369332"/>
          </a:xfrm>
          <a:custGeom>
            <a:avLst/>
            <a:gdLst>
              <a:gd name="connsiteX0" fmla="*/ 0 w 3285460"/>
              <a:gd name="connsiteY0" fmla="*/ 0 h 369332"/>
              <a:gd name="connsiteX1" fmla="*/ 514722 w 3285460"/>
              <a:gd name="connsiteY1" fmla="*/ 0 h 369332"/>
              <a:gd name="connsiteX2" fmla="*/ 1095153 w 3285460"/>
              <a:gd name="connsiteY2" fmla="*/ 0 h 369332"/>
              <a:gd name="connsiteX3" fmla="*/ 1577021 w 3285460"/>
              <a:gd name="connsiteY3" fmla="*/ 0 h 369332"/>
              <a:gd name="connsiteX4" fmla="*/ 2157452 w 3285460"/>
              <a:gd name="connsiteY4" fmla="*/ 0 h 369332"/>
              <a:gd name="connsiteX5" fmla="*/ 2737883 w 3285460"/>
              <a:gd name="connsiteY5" fmla="*/ 0 h 369332"/>
              <a:gd name="connsiteX6" fmla="*/ 3285460 w 3285460"/>
              <a:gd name="connsiteY6" fmla="*/ 0 h 369332"/>
              <a:gd name="connsiteX7" fmla="*/ 3285460 w 3285460"/>
              <a:gd name="connsiteY7" fmla="*/ 369332 h 369332"/>
              <a:gd name="connsiteX8" fmla="*/ 2737883 w 3285460"/>
              <a:gd name="connsiteY8" fmla="*/ 369332 h 369332"/>
              <a:gd name="connsiteX9" fmla="*/ 2256016 w 3285460"/>
              <a:gd name="connsiteY9" fmla="*/ 369332 h 369332"/>
              <a:gd name="connsiteX10" fmla="*/ 1774148 w 3285460"/>
              <a:gd name="connsiteY10" fmla="*/ 369332 h 369332"/>
              <a:gd name="connsiteX11" fmla="*/ 1226572 w 3285460"/>
              <a:gd name="connsiteY11" fmla="*/ 369332 h 369332"/>
              <a:gd name="connsiteX12" fmla="*/ 777559 w 3285460"/>
              <a:gd name="connsiteY12" fmla="*/ 369332 h 369332"/>
              <a:gd name="connsiteX13" fmla="*/ 0 w 3285460"/>
              <a:gd name="connsiteY13" fmla="*/ 369332 h 369332"/>
              <a:gd name="connsiteX14" fmla="*/ 0 w 3285460"/>
              <a:gd name="connsiteY14"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5460" h="369332" extrusionOk="0">
                <a:moveTo>
                  <a:pt x="0" y="0"/>
                </a:moveTo>
                <a:cubicBezTo>
                  <a:pt x="174700" y="-10972"/>
                  <a:pt x="397847" y="34683"/>
                  <a:pt x="514722" y="0"/>
                </a:cubicBezTo>
                <a:cubicBezTo>
                  <a:pt x="631597" y="-34683"/>
                  <a:pt x="971032" y="35205"/>
                  <a:pt x="1095153" y="0"/>
                </a:cubicBezTo>
                <a:cubicBezTo>
                  <a:pt x="1219274" y="-35205"/>
                  <a:pt x="1404587" y="3694"/>
                  <a:pt x="1577021" y="0"/>
                </a:cubicBezTo>
                <a:cubicBezTo>
                  <a:pt x="1749455" y="-3694"/>
                  <a:pt x="1918970" y="63558"/>
                  <a:pt x="2157452" y="0"/>
                </a:cubicBezTo>
                <a:cubicBezTo>
                  <a:pt x="2395934" y="-63558"/>
                  <a:pt x="2577375" y="37222"/>
                  <a:pt x="2737883" y="0"/>
                </a:cubicBezTo>
                <a:cubicBezTo>
                  <a:pt x="2898391" y="-37222"/>
                  <a:pt x="3109139" y="9073"/>
                  <a:pt x="3285460" y="0"/>
                </a:cubicBezTo>
                <a:cubicBezTo>
                  <a:pt x="3315246" y="75064"/>
                  <a:pt x="3282304" y="190508"/>
                  <a:pt x="3285460" y="369332"/>
                </a:cubicBezTo>
                <a:cubicBezTo>
                  <a:pt x="3114229" y="429211"/>
                  <a:pt x="2877232" y="349780"/>
                  <a:pt x="2737883" y="369332"/>
                </a:cubicBezTo>
                <a:cubicBezTo>
                  <a:pt x="2598534" y="388884"/>
                  <a:pt x="2496515" y="360178"/>
                  <a:pt x="2256016" y="369332"/>
                </a:cubicBezTo>
                <a:cubicBezTo>
                  <a:pt x="2015517" y="378486"/>
                  <a:pt x="1969431" y="346976"/>
                  <a:pt x="1774148" y="369332"/>
                </a:cubicBezTo>
                <a:cubicBezTo>
                  <a:pt x="1578865" y="391688"/>
                  <a:pt x="1354804" y="308558"/>
                  <a:pt x="1226572" y="369332"/>
                </a:cubicBezTo>
                <a:cubicBezTo>
                  <a:pt x="1098340" y="430106"/>
                  <a:pt x="945366" y="328764"/>
                  <a:pt x="777559" y="369332"/>
                </a:cubicBezTo>
                <a:cubicBezTo>
                  <a:pt x="609752" y="409900"/>
                  <a:pt x="220409" y="282205"/>
                  <a:pt x="0" y="369332"/>
                </a:cubicBezTo>
                <a:cubicBezTo>
                  <a:pt x="-39402" y="281497"/>
                  <a:pt x="8457" y="167810"/>
                  <a:pt x="0" y="0"/>
                </a:cubicBezTo>
                <a:close/>
              </a:path>
            </a:pathLst>
          </a:custGeom>
          <a:noFill/>
          <a:ln>
            <a:solidFill>
              <a:schemeClr val="tx1"/>
            </a:solidFill>
            <a:extLst>
              <a:ext uri="{C807C97D-BFC1-408E-A445-0C87EB9F89A2}">
                <ask:lineSketchStyleProps xmlns:ask="http://schemas.microsoft.com/office/drawing/2018/sketchyshapes" sd="909083938">
                  <a:prstGeom prst="rect">
                    <a:avLst/>
                  </a:prstGeom>
                  <ask:type>
                    <ask:lineSketchScribble/>
                  </ask:type>
                </ask:lineSketchStyleProps>
              </a:ext>
            </a:extLst>
          </a:ln>
        </p:spPr>
        <p:txBody>
          <a:bodyPr wrap="square" rtlCol="0">
            <a:spAutoFit/>
          </a:bodyPr>
          <a:lstStyle/>
          <a:p>
            <a:pPr algn="ctr"/>
            <a:r>
              <a:rPr lang="es-MX" b="1" dirty="0"/>
              <a:t>Energía Geotérmica</a:t>
            </a:r>
          </a:p>
        </p:txBody>
      </p:sp>
      <p:sp>
        <p:nvSpPr>
          <p:cNvPr id="19" name="CuadroTexto 18">
            <a:extLst>
              <a:ext uri="{FF2B5EF4-FFF2-40B4-BE49-F238E27FC236}">
                <a16:creationId xmlns:a16="http://schemas.microsoft.com/office/drawing/2014/main" id="{9A316B76-FDC0-455F-A248-9962AE06AFC9}"/>
              </a:ext>
            </a:extLst>
          </p:cNvPr>
          <p:cNvSpPr txBox="1"/>
          <p:nvPr/>
        </p:nvSpPr>
        <p:spPr>
          <a:xfrm>
            <a:off x="7503041" y="820655"/>
            <a:ext cx="3285460" cy="369332"/>
          </a:xfrm>
          <a:custGeom>
            <a:avLst/>
            <a:gdLst>
              <a:gd name="connsiteX0" fmla="*/ 0 w 3285460"/>
              <a:gd name="connsiteY0" fmla="*/ 0 h 369332"/>
              <a:gd name="connsiteX1" fmla="*/ 514722 w 3285460"/>
              <a:gd name="connsiteY1" fmla="*/ 0 h 369332"/>
              <a:gd name="connsiteX2" fmla="*/ 1095153 w 3285460"/>
              <a:gd name="connsiteY2" fmla="*/ 0 h 369332"/>
              <a:gd name="connsiteX3" fmla="*/ 1577021 w 3285460"/>
              <a:gd name="connsiteY3" fmla="*/ 0 h 369332"/>
              <a:gd name="connsiteX4" fmla="*/ 2157452 w 3285460"/>
              <a:gd name="connsiteY4" fmla="*/ 0 h 369332"/>
              <a:gd name="connsiteX5" fmla="*/ 2737883 w 3285460"/>
              <a:gd name="connsiteY5" fmla="*/ 0 h 369332"/>
              <a:gd name="connsiteX6" fmla="*/ 3285460 w 3285460"/>
              <a:gd name="connsiteY6" fmla="*/ 0 h 369332"/>
              <a:gd name="connsiteX7" fmla="*/ 3285460 w 3285460"/>
              <a:gd name="connsiteY7" fmla="*/ 369332 h 369332"/>
              <a:gd name="connsiteX8" fmla="*/ 2737883 w 3285460"/>
              <a:gd name="connsiteY8" fmla="*/ 369332 h 369332"/>
              <a:gd name="connsiteX9" fmla="*/ 2256016 w 3285460"/>
              <a:gd name="connsiteY9" fmla="*/ 369332 h 369332"/>
              <a:gd name="connsiteX10" fmla="*/ 1774148 w 3285460"/>
              <a:gd name="connsiteY10" fmla="*/ 369332 h 369332"/>
              <a:gd name="connsiteX11" fmla="*/ 1226572 w 3285460"/>
              <a:gd name="connsiteY11" fmla="*/ 369332 h 369332"/>
              <a:gd name="connsiteX12" fmla="*/ 777559 w 3285460"/>
              <a:gd name="connsiteY12" fmla="*/ 369332 h 369332"/>
              <a:gd name="connsiteX13" fmla="*/ 0 w 3285460"/>
              <a:gd name="connsiteY13" fmla="*/ 369332 h 369332"/>
              <a:gd name="connsiteX14" fmla="*/ 0 w 3285460"/>
              <a:gd name="connsiteY14"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5460" h="369332" extrusionOk="0">
                <a:moveTo>
                  <a:pt x="0" y="0"/>
                </a:moveTo>
                <a:cubicBezTo>
                  <a:pt x="174700" y="-10972"/>
                  <a:pt x="397847" y="34683"/>
                  <a:pt x="514722" y="0"/>
                </a:cubicBezTo>
                <a:cubicBezTo>
                  <a:pt x="631597" y="-34683"/>
                  <a:pt x="971032" y="35205"/>
                  <a:pt x="1095153" y="0"/>
                </a:cubicBezTo>
                <a:cubicBezTo>
                  <a:pt x="1219274" y="-35205"/>
                  <a:pt x="1404587" y="3694"/>
                  <a:pt x="1577021" y="0"/>
                </a:cubicBezTo>
                <a:cubicBezTo>
                  <a:pt x="1749455" y="-3694"/>
                  <a:pt x="1918970" y="63558"/>
                  <a:pt x="2157452" y="0"/>
                </a:cubicBezTo>
                <a:cubicBezTo>
                  <a:pt x="2395934" y="-63558"/>
                  <a:pt x="2577375" y="37222"/>
                  <a:pt x="2737883" y="0"/>
                </a:cubicBezTo>
                <a:cubicBezTo>
                  <a:pt x="2898391" y="-37222"/>
                  <a:pt x="3109139" y="9073"/>
                  <a:pt x="3285460" y="0"/>
                </a:cubicBezTo>
                <a:cubicBezTo>
                  <a:pt x="3315246" y="75064"/>
                  <a:pt x="3282304" y="190508"/>
                  <a:pt x="3285460" y="369332"/>
                </a:cubicBezTo>
                <a:cubicBezTo>
                  <a:pt x="3114229" y="429211"/>
                  <a:pt x="2877232" y="349780"/>
                  <a:pt x="2737883" y="369332"/>
                </a:cubicBezTo>
                <a:cubicBezTo>
                  <a:pt x="2598534" y="388884"/>
                  <a:pt x="2496515" y="360178"/>
                  <a:pt x="2256016" y="369332"/>
                </a:cubicBezTo>
                <a:cubicBezTo>
                  <a:pt x="2015517" y="378486"/>
                  <a:pt x="1969431" y="346976"/>
                  <a:pt x="1774148" y="369332"/>
                </a:cubicBezTo>
                <a:cubicBezTo>
                  <a:pt x="1578865" y="391688"/>
                  <a:pt x="1354804" y="308558"/>
                  <a:pt x="1226572" y="369332"/>
                </a:cubicBezTo>
                <a:cubicBezTo>
                  <a:pt x="1098340" y="430106"/>
                  <a:pt x="945366" y="328764"/>
                  <a:pt x="777559" y="369332"/>
                </a:cubicBezTo>
                <a:cubicBezTo>
                  <a:pt x="609752" y="409900"/>
                  <a:pt x="220409" y="282205"/>
                  <a:pt x="0" y="369332"/>
                </a:cubicBezTo>
                <a:cubicBezTo>
                  <a:pt x="-39402" y="281497"/>
                  <a:pt x="8457" y="167810"/>
                  <a:pt x="0" y="0"/>
                </a:cubicBezTo>
                <a:close/>
              </a:path>
            </a:pathLst>
          </a:custGeom>
          <a:noFill/>
          <a:ln>
            <a:solidFill>
              <a:schemeClr val="tx1"/>
            </a:solidFill>
            <a:extLst>
              <a:ext uri="{C807C97D-BFC1-408E-A445-0C87EB9F89A2}">
                <ask:lineSketchStyleProps xmlns:ask="http://schemas.microsoft.com/office/drawing/2018/sketchyshapes" sd="909083938">
                  <a:prstGeom prst="rect">
                    <a:avLst/>
                  </a:prstGeom>
                  <ask:type>
                    <ask:lineSketchScribble/>
                  </ask:type>
                </ask:lineSketchStyleProps>
              </a:ext>
            </a:extLst>
          </a:ln>
        </p:spPr>
        <p:txBody>
          <a:bodyPr wrap="square" rtlCol="0">
            <a:spAutoFit/>
          </a:bodyPr>
          <a:lstStyle/>
          <a:p>
            <a:pPr algn="ctr"/>
            <a:r>
              <a:rPr lang="es-MX" b="1" dirty="0"/>
              <a:t>Energía Solar Fotovoltaica</a:t>
            </a:r>
          </a:p>
        </p:txBody>
      </p:sp>
      <p:sp>
        <p:nvSpPr>
          <p:cNvPr id="4" name="CuadroTexto 3">
            <a:extLst>
              <a:ext uri="{FF2B5EF4-FFF2-40B4-BE49-F238E27FC236}">
                <a16:creationId xmlns:a16="http://schemas.microsoft.com/office/drawing/2014/main" id="{4C856E01-5DA4-4132-9094-6F6AAB5B0958}"/>
              </a:ext>
            </a:extLst>
          </p:cNvPr>
          <p:cNvSpPr txBox="1"/>
          <p:nvPr/>
        </p:nvSpPr>
        <p:spPr>
          <a:xfrm>
            <a:off x="1063256" y="5621514"/>
            <a:ext cx="4242392" cy="513474"/>
          </a:xfrm>
          <a:prstGeom prst="rect">
            <a:avLst/>
          </a:prstGeom>
          <a:noFill/>
        </p:spPr>
        <p:txBody>
          <a:bodyPr wrap="square" rtlCol="0">
            <a:spAutoFit/>
          </a:bodyPr>
          <a:lstStyle/>
          <a:p>
            <a:pPr algn="just">
              <a:lnSpc>
                <a:spcPct val="130000"/>
              </a:lnSpc>
              <a:spcAft>
                <a:spcPts val="800"/>
              </a:spcAft>
            </a:pPr>
            <a:r>
              <a:rPr lang="es-MX" sz="900" dirty="0">
                <a:effectLst/>
                <a:latin typeface="Arial" panose="020B0604020202020204" pitchFamily="34" charset="0"/>
                <a:ea typeface="Calibri" panose="020F0502020204030204" pitchFamily="34" charset="0"/>
              </a:rPr>
              <a:t>(Barbier, 2002)    (</a:t>
            </a:r>
            <a:r>
              <a:rPr lang="es-MX" sz="900" dirty="0" err="1">
                <a:effectLst/>
                <a:latin typeface="Arial" panose="020B0604020202020204" pitchFamily="34" charset="0"/>
                <a:ea typeface="Calibri" panose="020F0502020204030204" pitchFamily="34" charset="0"/>
              </a:rPr>
              <a:t>Yilmazi</a:t>
            </a:r>
            <a:r>
              <a:rPr lang="es-MX" sz="900" dirty="0">
                <a:effectLst/>
                <a:latin typeface="Arial" panose="020B0604020202020204" pitchFamily="34" charset="0"/>
                <a:ea typeface="Calibri" panose="020F0502020204030204" pitchFamily="34" charset="0"/>
              </a:rPr>
              <a:t> y </a:t>
            </a:r>
            <a:r>
              <a:rPr lang="es-MX" sz="900" dirty="0" err="1">
                <a:effectLst/>
                <a:latin typeface="Arial" panose="020B0604020202020204" pitchFamily="34" charset="0"/>
                <a:ea typeface="Calibri" panose="020F0502020204030204" pitchFamily="34" charset="0"/>
              </a:rPr>
              <a:t>Kaptan</a:t>
            </a:r>
            <a:r>
              <a:rPr lang="es-MX" sz="900" dirty="0">
                <a:effectLst/>
                <a:latin typeface="Arial" panose="020B0604020202020204" pitchFamily="34" charset="0"/>
                <a:ea typeface="Calibri" panose="020F0502020204030204" pitchFamily="34" charset="0"/>
              </a:rPr>
              <a:t>, 2017)      (Hernández, 2019)</a:t>
            </a:r>
            <a:endParaRPr lang="es-MX" sz="900" dirty="0">
              <a:effectLst/>
              <a:latin typeface="Calibri" panose="020F0502020204030204" pitchFamily="34" charset="0"/>
              <a:ea typeface="Calibri" panose="020F0502020204030204" pitchFamily="34" charset="0"/>
            </a:endParaRPr>
          </a:p>
          <a:p>
            <a:r>
              <a:rPr lang="es-MX" sz="900" dirty="0">
                <a:effectLst/>
                <a:latin typeface="Arial" panose="020B0604020202020204" pitchFamily="34" charset="0"/>
                <a:ea typeface="Calibri" panose="020F0502020204030204" pitchFamily="34" charset="0"/>
              </a:rPr>
              <a:t>[(Wang </a:t>
            </a:r>
            <a:r>
              <a:rPr lang="es-MX" sz="900" i="1" dirty="0">
                <a:effectLst/>
                <a:latin typeface="Arial" panose="020B0604020202020204" pitchFamily="34" charset="0"/>
                <a:ea typeface="Calibri" panose="020F0502020204030204" pitchFamily="34" charset="0"/>
              </a:rPr>
              <a:t>et al</a:t>
            </a:r>
            <a:r>
              <a:rPr lang="es-MX" sz="900" dirty="0">
                <a:effectLst/>
                <a:latin typeface="Arial" panose="020B0604020202020204" pitchFamily="34" charset="0"/>
                <a:ea typeface="Calibri" panose="020F0502020204030204" pitchFamily="34" charset="0"/>
              </a:rPr>
              <a:t>., 2020)    (</a:t>
            </a:r>
            <a:r>
              <a:rPr lang="es-MX" sz="900" dirty="0" err="1">
                <a:effectLst/>
                <a:latin typeface="Arial" panose="020B0604020202020204" pitchFamily="34" charset="0"/>
                <a:ea typeface="Calibri" panose="020F0502020204030204" pitchFamily="34" charset="0"/>
              </a:rPr>
              <a:t>Paulillo</a:t>
            </a:r>
            <a:r>
              <a:rPr lang="es-MX" sz="900" dirty="0">
                <a:effectLst/>
                <a:latin typeface="Arial" panose="020B0604020202020204" pitchFamily="34" charset="0"/>
                <a:ea typeface="Calibri" panose="020F0502020204030204" pitchFamily="34" charset="0"/>
              </a:rPr>
              <a:t> </a:t>
            </a:r>
            <a:r>
              <a:rPr lang="es-MX" sz="900" i="1" dirty="0">
                <a:effectLst/>
                <a:latin typeface="Arial" panose="020B0604020202020204" pitchFamily="34" charset="0"/>
                <a:ea typeface="Calibri" panose="020F0502020204030204" pitchFamily="34" charset="0"/>
              </a:rPr>
              <a:t>et al</a:t>
            </a:r>
            <a:r>
              <a:rPr lang="es-MX" sz="900" dirty="0">
                <a:effectLst/>
                <a:latin typeface="Arial" panose="020B0604020202020204" pitchFamily="34" charset="0"/>
                <a:ea typeface="Calibri" panose="020F0502020204030204" pitchFamily="34" charset="0"/>
              </a:rPr>
              <a:t>, 2019)</a:t>
            </a:r>
            <a:endParaRPr lang="es-MX" sz="900" dirty="0"/>
          </a:p>
        </p:txBody>
      </p:sp>
      <p:sp>
        <p:nvSpPr>
          <p:cNvPr id="22" name="CuadroTexto 21">
            <a:extLst>
              <a:ext uri="{FF2B5EF4-FFF2-40B4-BE49-F238E27FC236}">
                <a16:creationId xmlns:a16="http://schemas.microsoft.com/office/drawing/2014/main" id="{3F8283B3-DECD-4199-9169-8084D37635AB}"/>
              </a:ext>
            </a:extLst>
          </p:cNvPr>
          <p:cNvSpPr txBox="1"/>
          <p:nvPr/>
        </p:nvSpPr>
        <p:spPr>
          <a:xfrm>
            <a:off x="7024574" y="5523871"/>
            <a:ext cx="4791741" cy="513474"/>
          </a:xfrm>
          <a:prstGeom prst="rect">
            <a:avLst/>
          </a:prstGeom>
          <a:noFill/>
        </p:spPr>
        <p:txBody>
          <a:bodyPr wrap="square" rtlCol="0">
            <a:spAutoFit/>
          </a:bodyPr>
          <a:lstStyle/>
          <a:p>
            <a:pPr algn="just">
              <a:lnSpc>
                <a:spcPct val="130000"/>
              </a:lnSpc>
              <a:spcAft>
                <a:spcPts val="800"/>
              </a:spcAft>
            </a:pPr>
            <a:r>
              <a:rPr lang="es-MX" sz="900" dirty="0">
                <a:latin typeface="Arial" panose="020B0604020202020204" pitchFamily="34" charset="0"/>
                <a:ea typeface="Calibri" panose="020F0502020204030204" pitchFamily="34" charset="0"/>
              </a:rPr>
              <a:t>(</a:t>
            </a:r>
            <a:r>
              <a:rPr lang="es-MX" sz="900" dirty="0">
                <a:effectLst/>
                <a:latin typeface="Arial" panose="020B0604020202020204" pitchFamily="34" charset="0"/>
                <a:ea typeface="Calibri" panose="020F0502020204030204" pitchFamily="34" charset="0"/>
              </a:rPr>
              <a:t>Navarrete, 2018)     (Pascual, 2017)      (Fisher y </a:t>
            </a:r>
            <a:r>
              <a:rPr lang="es-MX" sz="900" dirty="0" err="1">
                <a:effectLst/>
                <a:latin typeface="Arial" panose="020B0604020202020204" pitchFamily="34" charset="0"/>
                <a:ea typeface="Calibri" panose="020F0502020204030204" pitchFamily="34" charset="0"/>
              </a:rPr>
              <a:t>Lindemayer</a:t>
            </a:r>
            <a:r>
              <a:rPr lang="es-MX" sz="900" dirty="0">
                <a:effectLst/>
                <a:latin typeface="Arial" panose="020B0604020202020204" pitchFamily="34" charset="0"/>
                <a:ea typeface="Calibri" panose="020F0502020204030204" pitchFamily="34" charset="0"/>
              </a:rPr>
              <a:t>, 2000)</a:t>
            </a:r>
            <a:endParaRPr lang="es-MX" sz="900" dirty="0">
              <a:effectLst/>
              <a:latin typeface="Calibri" panose="020F0502020204030204" pitchFamily="34" charset="0"/>
              <a:ea typeface="Calibri" panose="020F0502020204030204" pitchFamily="34" charset="0"/>
            </a:endParaRPr>
          </a:p>
          <a:p>
            <a:r>
              <a:rPr lang="es-MX" sz="900" dirty="0">
                <a:latin typeface="Arial" panose="020B0604020202020204" pitchFamily="34" charset="0"/>
                <a:ea typeface="Calibri" panose="020F0502020204030204" pitchFamily="34" charset="0"/>
              </a:rPr>
              <a:t>(</a:t>
            </a:r>
            <a:r>
              <a:rPr lang="es-MX" sz="900" dirty="0" err="1">
                <a:effectLst/>
                <a:latin typeface="Arial" panose="020B0604020202020204" pitchFamily="34" charset="0"/>
                <a:ea typeface="Calibri" panose="020F0502020204030204" pitchFamily="34" charset="0"/>
              </a:rPr>
              <a:t>Dhar</a:t>
            </a:r>
            <a:r>
              <a:rPr lang="es-MX" sz="900" dirty="0">
                <a:effectLst/>
                <a:latin typeface="Arial" panose="020B0604020202020204" pitchFamily="34" charset="0"/>
                <a:ea typeface="Calibri" panose="020F0502020204030204" pitchFamily="34" charset="0"/>
              </a:rPr>
              <a:t> </a:t>
            </a:r>
            <a:r>
              <a:rPr lang="es-MX" sz="900" i="1" dirty="0">
                <a:effectLst/>
                <a:latin typeface="Arial" panose="020B0604020202020204" pitchFamily="34" charset="0"/>
                <a:ea typeface="Calibri" panose="020F0502020204030204" pitchFamily="34" charset="0"/>
              </a:rPr>
              <a:t>et al.</a:t>
            </a:r>
            <a:r>
              <a:rPr lang="es-MX" sz="900" dirty="0">
                <a:effectLst/>
                <a:latin typeface="Arial" panose="020B0604020202020204" pitchFamily="34" charset="0"/>
                <a:ea typeface="Calibri" panose="020F0502020204030204" pitchFamily="34" charset="0"/>
              </a:rPr>
              <a:t>, 2020)    (</a:t>
            </a:r>
            <a:r>
              <a:rPr lang="es-MX" sz="900" dirty="0" err="1">
                <a:effectLst/>
                <a:latin typeface="Arial" panose="020B0604020202020204" pitchFamily="34" charset="0"/>
                <a:ea typeface="Calibri" panose="020F0502020204030204" pitchFamily="34" charset="0"/>
              </a:rPr>
              <a:t>Pasqualino</a:t>
            </a:r>
            <a:r>
              <a:rPr lang="es-MX" sz="900" dirty="0">
                <a:effectLst/>
                <a:latin typeface="Arial" panose="020B0604020202020204" pitchFamily="34" charset="0"/>
                <a:ea typeface="Calibri" panose="020F0502020204030204" pitchFamily="34" charset="0"/>
              </a:rPr>
              <a:t> </a:t>
            </a:r>
            <a:r>
              <a:rPr lang="es-MX" sz="900" i="1" dirty="0">
                <a:effectLst/>
                <a:latin typeface="Arial" panose="020B0604020202020204" pitchFamily="34" charset="0"/>
                <a:ea typeface="Calibri" panose="020F0502020204030204" pitchFamily="34" charset="0"/>
              </a:rPr>
              <a:t>et al.</a:t>
            </a:r>
            <a:r>
              <a:rPr lang="es-MX" sz="900" dirty="0">
                <a:effectLst/>
                <a:latin typeface="Arial" panose="020B0604020202020204" pitchFamily="34" charset="0"/>
                <a:ea typeface="Calibri" panose="020F0502020204030204" pitchFamily="34" charset="0"/>
              </a:rPr>
              <a:t>, 2014)   (</a:t>
            </a:r>
            <a:r>
              <a:rPr lang="es-MX" sz="900" dirty="0" err="1">
                <a:effectLst/>
                <a:latin typeface="Arial" panose="020B0604020202020204" pitchFamily="34" charset="0"/>
                <a:ea typeface="Calibri" panose="020F0502020204030204" pitchFamily="34" charset="0"/>
              </a:rPr>
              <a:t>Solarxcala</a:t>
            </a:r>
            <a:r>
              <a:rPr lang="es-MX" sz="900" dirty="0">
                <a:effectLst/>
                <a:latin typeface="Arial" panose="020B0604020202020204" pitchFamily="34" charset="0"/>
                <a:ea typeface="Calibri" panose="020F0502020204030204" pitchFamily="34" charset="0"/>
              </a:rPr>
              <a:t>, 2018)</a:t>
            </a:r>
            <a:endParaRPr lang="es-MX" sz="900" dirty="0">
              <a:highlight>
                <a:srgbClr val="FFFF00"/>
              </a:highlight>
            </a:endParaRPr>
          </a:p>
        </p:txBody>
      </p:sp>
      <p:sp>
        <p:nvSpPr>
          <p:cNvPr id="6" name="Marcador de número de diapositiva 5">
            <a:extLst>
              <a:ext uri="{FF2B5EF4-FFF2-40B4-BE49-F238E27FC236}">
                <a16:creationId xmlns:a16="http://schemas.microsoft.com/office/drawing/2014/main" id="{FA5FDC30-9151-4EDF-8C0A-91969669BE2B}"/>
              </a:ext>
            </a:extLst>
          </p:cNvPr>
          <p:cNvSpPr>
            <a:spLocks noGrp="1"/>
          </p:cNvSpPr>
          <p:nvPr>
            <p:ph type="sldNum" sz="quarter" idx="12"/>
          </p:nvPr>
        </p:nvSpPr>
        <p:spPr/>
        <p:txBody>
          <a:bodyPr/>
          <a:lstStyle/>
          <a:p>
            <a:fld id="{D620071E-3705-4C56-B8C2-5804AA11160A}" type="slidenum">
              <a:rPr lang="es-MX" smtClean="0"/>
              <a:t>6</a:t>
            </a:fld>
            <a:endParaRPr lang="es-MX"/>
          </a:p>
        </p:txBody>
      </p:sp>
    </p:spTree>
    <p:extLst>
      <p:ext uri="{BB962C8B-B14F-4D97-AF65-F5344CB8AC3E}">
        <p14:creationId xmlns:p14="http://schemas.microsoft.com/office/powerpoint/2010/main" val="69105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Introducción</a:t>
            </a:r>
          </a:p>
        </p:txBody>
      </p:sp>
      <p:sp>
        <p:nvSpPr>
          <p:cNvPr id="7" name="CuadroTexto 6">
            <a:extLst>
              <a:ext uri="{FF2B5EF4-FFF2-40B4-BE49-F238E27FC236}">
                <a16:creationId xmlns:a16="http://schemas.microsoft.com/office/drawing/2014/main" id="{8A5E9F5B-438E-4DF1-BD97-AC72051FB63B}"/>
              </a:ext>
            </a:extLst>
          </p:cNvPr>
          <p:cNvSpPr txBox="1"/>
          <p:nvPr/>
        </p:nvSpPr>
        <p:spPr>
          <a:xfrm>
            <a:off x="4668008" y="214644"/>
            <a:ext cx="5088820" cy="369332"/>
          </a:xfrm>
          <a:prstGeom prst="rect">
            <a:avLst/>
          </a:prstGeom>
          <a:noFill/>
        </p:spPr>
        <p:txBody>
          <a:bodyPr wrap="square" rtlCol="0">
            <a:spAutoFit/>
          </a:bodyPr>
          <a:lstStyle/>
          <a:p>
            <a:r>
              <a:rPr lang="es-MX" b="1" dirty="0"/>
              <a:t>Energías Renovables a Nivel Mundial</a:t>
            </a:r>
          </a:p>
        </p:txBody>
      </p:sp>
      <p:sp>
        <p:nvSpPr>
          <p:cNvPr id="8" name="CuadroTexto 7">
            <a:extLst>
              <a:ext uri="{FF2B5EF4-FFF2-40B4-BE49-F238E27FC236}">
                <a16:creationId xmlns:a16="http://schemas.microsoft.com/office/drawing/2014/main" id="{60D738FE-DB2A-47AC-9D83-E21575C5B6E8}"/>
              </a:ext>
            </a:extLst>
          </p:cNvPr>
          <p:cNvSpPr txBox="1"/>
          <p:nvPr/>
        </p:nvSpPr>
        <p:spPr>
          <a:xfrm>
            <a:off x="1342476" y="840144"/>
            <a:ext cx="9358655" cy="584775"/>
          </a:xfrm>
          <a:noFill/>
          <a:ln>
            <a:solidFill>
              <a:schemeClr val="tx1"/>
            </a:solidFill>
            <a:extLst>
              <a:ext uri="{C807C97D-BFC1-408E-A445-0C87EB9F89A2}">
                <ask:lineSketchStyleProps xmlns:ask="http://schemas.microsoft.com/office/drawing/2018/sketchyshapes">
                  <ask:type>
                    <ask:lineSketchFreehand/>
                  </ask:type>
                </ask:lineSketchStyleProps>
              </a:ext>
            </a:extLst>
          </a:ln>
        </p:spPr>
        <p:txBody>
          <a:bodyPr wrap="square" rtlCol="0">
            <a:spAutoFit/>
          </a:bodyPr>
          <a:lstStyle>
            <a:defPPr>
              <a:defRPr lang="en-US"/>
            </a:defPPr>
            <a:lvl1pPr>
              <a:defRPr sz="1600" b="0"/>
            </a:lvl1pPr>
          </a:lstStyle>
          <a:p>
            <a:endParaRPr lang="es-MX" dirty="0"/>
          </a:p>
        </p:txBody>
      </p:sp>
      <p:pic>
        <p:nvPicPr>
          <p:cNvPr id="3" name="Imagen 2">
            <a:extLst>
              <a:ext uri="{FF2B5EF4-FFF2-40B4-BE49-F238E27FC236}">
                <a16:creationId xmlns:a16="http://schemas.microsoft.com/office/drawing/2014/main" id="{F57DED53-94AD-4EF0-9678-E81B2845FEE9}"/>
              </a:ext>
            </a:extLst>
          </p:cNvPr>
          <p:cNvPicPr>
            <a:picLocks noChangeAspect="1"/>
          </p:cNvPicPr>
          <p:nvPr/>
        </p:nvPicPr>
        <p:blipFill rotWithShape="1">
          <a:blip r:embed="rId3"/>
          <a:srcRect l="39506" t="35658" r="16279" b="24031"/>
          <a:stretch/>
        </p:blipFill>
        <p:spPr>
          <a:xfrm>
            <a:off x="3058086" y="1700648"/>
            <a:ext cx="6261514" cy="3211032"/>
          </a:xfrm>
          <a:prstGeom prst="rect">
            <a:avLst/>
          </a:prstGeom>
        </p:spPr>
      </p:pic>
      <p:sp>
        <p:nvSpPr>
          <p:cNvPr id="15" name="CuadroTexto 14">
            <a:extLst>
              <a:ext uri="{FF2B5EF4-FFF2-40B4-BE49-F238E27FC236}">
                <a16:creationId xmlns:a16="http://schemas.microsoft.com/office/drawing/2014/main" id="{B8FD90F0-6046-4185-8E58-357D1463EDEF}"/>
              </a:ext>
            </a:extLst>
          </p:cNvPr>
          <p:cNvSpPr txBox="1"/>
          <p:nvPr/>
        </p:nvSpPr>
        <p:spPr>
          <a:xfrm>
            <a:off x="3156328" y="4970455"/>
            <a:ext cx="6065027" cy="584775"/>
          </a:xfrm>
          <a:custGeom>
            <a:avLst/>
            <a:gdLst>
              <a:gd name="connsiteX0" fmla="*/ 0 w 6065027"/>
              <a:gd name="connsiteY0" fmla="*/ 0 h 584775"/>
              <a:gd name="connsiteX1" fmla="*/ 734542 w 6065027"/>
              <a:gd name="connsiteY1" fmla="*/ 0 h 584775"/>
              <a:gd name="connsiteX2" fmla="*/ 1529735 w 6065027"/>
              <a:gd name="connsiteY2" fmla="*/ 0 h 584775"/>
              <a:gd name="connsiteX3" fmla="*/ 2021676 w 6065027"/>
              <a:gd name="connsiteY3" fmla="*/ 0 h 584775"/>
              <a:gd name="connsiteX4" fmla="*/ 2756218 w 6065027"/>
              <a:gd name="connsiteY4" fmla="*/ 0 h 584775"/>
              <a:gd name="connsiteX5" fmla="*/ 3308809 w 6065027"/>
              <a:gd name="connsiteY5" fmla="*/ 0 h 584775"/>
              <a:gd name="connsiteX6" fmla="*/ 4104002 w 6065027"/>
              <a:gd name="connsiteY6" fmla="*/ 0 h 584775"/>
              <a:gd name="connsiteX7" fmla="*/ 4656593 w 6065027"/>
              <a:gd name="connsiteY7" fmla="*/ 0 h 584775"/>
              <a:gd name="connsiteX8" fmla="*/ 5330485 w 6065027"/>
              <a:gd name="connsiteY8" fmla="*/ 0 h 584775"/>
              <a:gd name="connsiteX9" fmla="*/ 6065027 w 6065027"/>
              <a:gd name="connsiteY9" fmla="*/ 0 h 584775"/>
              <a:gd name="connsiteX10" fmla="*/ 6065027 w 6065027"/>
              <a:gd name="connsiteY10" fmla="*/ 584775 h 584775"/>
              <a:gd name="connsiteX11" fmla="*/ 5330485 w 6065027"/>
              <a:gd name="connsiteY11" fmla="*/ 584775 h 584775"/>
              <a:gd name="connsiteX12" fmla="*/ 4595943 w 6065027"/>
              <a:gd name="connsiteY12" fmla="*/ 584775 h 584775"/>
              <a:gd name="connsiteX13" fmla="*/ 3800750 w 6065027"/>
              <a:gd name="connsiteY13" fmla="*/ 584775 h 584775"/>
              <a:gd name="connsiteX14" fmla="*/ 3187509 w 6065027"/>
              <a:gd name="connsiteY14" fmla="*/ 584775 h 584775"/>
              <a:gd name="connsiteX15" fmla="*/ 2695568 w 6065027"/>
              <a:gd name="connsiteY15" fmla="*/ 584775 h 584775"/>
              <a:gd name="connsiteX16" fmla="*/ 2203626 w 6065027"/>
              <a:gd name="connsiteY16" fmla="*/ 584775 h 584775"/>
              <a:gd name="connsiteX17" fmla="*/ 1590385 w 6065027"/>
              <a:gd name="connsiteY17" fmla="*/ 584775 h 584775"/>
              <a:gd name="connsiteX18" fmla="*/ 855843 w 6065027"/>
              <a:gd name="connsiteY18" fmla="*/ 584775 h 584775"/>
              <a:gd name="connsiteX19" fmla="*/ 0 w 6065027"/>
              <a:gd name="connsiteY19" fmla="*/ 584775 h 584775"/>
              <a:gd name="connsiteX20" fmla="*/ 0 w 6065027"/>
              <a:gd name="connsiteY2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5027" h="584775" extrusionOk="0">
                <a:moveTo>
                  <a:pt x="0" y="0"/>
                </a:moveTo>
                <a:cubicBezTo>
                  <a:pt x="324517" y="4888"/>
                  <a:pt x="410730" y="-35252"/>
                  <a:pt x="734542" y="0"/>
                </a:cubicBezTo>
                <a:cubicBezTo>
                  <a:pt x="1058354" y="35252"/>
                  <a:pt x="1303602" y="16745"/>
                  <a:pt x="1529735" y="0"/>
                </a:cubicBezTo>
                <a:cubicBezTo>
                  <a:pt x="1755868" y="-16745"/>
                  <a:pt x="1848656" y="15860"/>
                  <a:pt x="2021676" y="0"/>
                </a:cubicBezTo>
                <a:cubicBezTo>
                  <a:pt x="2194696" y="-15860"/>
                  <a:pt x="2474944" y="-6532"/>
                  <a:pt x="2756218" y="0"/>
                </a:cubicBezTo>
                <a:cubicBezTo>
                  <a:pt x="3037492" y="6532"/>
                  <a:pt x="3167637" y="16262"/>
                  <a:pt x="3308809" y="0"/>
                </a:cubicBezTo>
                <a:cubicBezTo>
                  <a:pt x="3449981" y="-16262"/>
                  <a:pt x="3915239" y="4416"/>
                  <a:pt x="4104002" y="0"/>
                </a:cubicBezTo>
                <a:cubicBezTo>
                  <a:pt x="4292765" y="-4416"/>
                  <a:pt x="4391538" y="25106"/>
                  <a:pt x="4656593" y="0"/>
                </a:cubicBezTo>
                <a:cubicBezTo>
                  <a:pt x="4921648" y="-25106"/>
                  <a:pt x="5062539" y="11477"/>
                  <a:pt x="5330485" y="0"/>
                </a:cubicBezTo>
                <a:cubicBezTo>
                  <a:pt x="5598431" y="-11477"/>
                  <a:pt x="5721081" y="11341"/>
                  <a:pt x="6065027" y="0"/>
                </a:cubicBezTo>
                <a:cubicBezTo>
                  <a:pt x="6062322" y="170125"/>
                  <a:pt x="6073303" y="294042"/>
                  <a:pt x="6065027" y="584775"/>
                </a:cubicBezTo>
                <a:cubicBezTo>
                  <a:pt x="5860891" y="558609"/>
                  <a:pt x="5641791" y="603917"/>
                  <a:pt x="5330485" y="584775"/>
                </a:cubicBezTo>
                <a:cubicBezTo>
                  <a:pt x="5019179" y="565633"/>
                  <a:pt x="4862590" y="554500"/>
                  <a:pt x="4595943" y="584775"/>
                </a:cubicBezTo>
                <a:cubicBezTo>
                  <a:pt x="4329296" y="615050"/>
                  <a:pt x="4048384" y="608818"/>
                  <a:pt x="3800750" y="584775"/>
                </a:cubicBezTo>
                <a:cubicBezTo>
                  <a:pt x="3553116" y="560732"/>
                  <a:pt x="3327422" y="581353"/>
                  <a:pt x="3187509" y="584775"/>
                </a:cubicBezTo>
                <a:cubicBezTo>
                  <a:pt x="3047596" y="588197"/>
                  <a:pt x="2933562" y="593643"/>
                  <a:pt x="2695568" y="584775"/>
                </a:cubicBezTo>
                <a:cubicBezTo>
                  <a:pt x="2457574" y="575907"/>
                  <a:pt x="2334663" y="582295"/>
                  <a:pt x="2203626" y="584775"/>
                </a:cubicBezTo>
                <a:cubicBezTo>
                  <a:pt x="2072589" y="587255"/>
                  <a:pt x="1827764" y="563845"/>
                  <a:pt x="1590385" y="584775"/>
                </a:cubicBezTo>
                <a:cubicBezTo>
                  <a:pt x="1353006" y="605705"/>
                  <a:pt x="1005814" y="608488"/>
                  <a:pt x="855843" y="584775"/>
                </a:cubicBezTo>
                <a:cubicBezTo>
                  <a:pt x="705872" y="561062"/>
                  <a:pt x="173365" y="544900"/>
                  <a:pt x="0" y="584775"/>
                </a:cubicBezTo>
                <a:cubicBezTo>
                  <a:pt x="14263" y="395066"/>
                  <a:pt x="22346" y="123495"/>
                  <a:pt x="0" y="0"/>
                </a:cubicBezTo>
                <a:close/>
              </a:path>
            </a:pathLst>
          </a:custGeom>
          <a:noFill/>
          <a:ln>
            <a:solidFill>
              <a:schemeClr val="tx1"/>
            </a:solidFill>
            <a:extLst>
              <a:ext uri="{C807C97D-BFC1-408E-A445-0C87EB9F89A2}">
                <ask:lineSketchStyleProps xmlns:ask="http://schemas.microsoft.com/office/drawing/2018/sketchyshapes" sd="80701568">
                  <a:prstGeom prst="rect">
                    <a:avLst/>
                  </a:prstGeom>
                  <ask:type>
                    <ask:lineSketchFreehand/>
                  </ask:type>
                </ask:lineSketchStyleProps>
              </a:ext>
            </a:extLst>
          </a:ln>
        </p:spPr>
        <p:txBody>
          <a:bodyPr wrap="square" rtlCol="0">
            <a:spAutoFit/>
          </a:bodyPr>
          <a:lstStyle>
            <a:defPPr>
              <a:defRPr lang="en-US"/>
            </a:defPPr>
            <a:lvl1pPr>
              <a:defRPr sz="1600"/>
            </a:lvl1pPr>
          </a:lstStyle>
          <a:p>
            <a:pPr algn="ctr"/>
            <a:r>
              <a:rPr lang="es-MX" dirty="0"/>
              <a:t>Tabla1. Principales Países generadores de electricidad por Energía Renovable</a:t>
            </a:r>
            <a:endParaRPr lang="es-MX" sz="1000" dirty="0">
              <a:latin typeface="10"/>
            </a:endParaRPr>
          </a:p>
        </p:txBody>
      </p:sp>
      <p:sp>
        <p:nvSpPr>
          <p:cNvPr id="9" name="CuadroTexto 8">
            <a:extLst>
              <a:ext uri="{FF2B5EF4-FFF2-40B4-BE49-F238E27FC236}">
                <a16:creationId xmlns:a16="http://schemas.microsoft.com/office/drawing/2014/main" id="{220D408E-2A58-4254-ADA0-469A7CFC96ED}"/>
              </a:ext>
            </a:extLst>
          </p:cNvPr>
          <p:cNvSpPr txBox="1"/>
          <p:nvPr/>
        </p:nvSpPr>
        <p:spPr>
          <a:xfrm>
            <a:off x="748851" y="927667"/>
            <a:ext cx="10879983" cy="584775"/>
          </a:xfrm>
          <a:custGeom>
            <a:avLst/>
            <a:gdLst>
              <a:gd name="connsiteX0" fmla="*/ 0 w 10879983"/>
              <a:gd name="connsiteY0" fmla="*/ 0 h 584775"/>
              <a:gd name="connsiteX1" fmla="*/ 679999 w 10879983"/>
              <a:gd name="connsiteY1" fmla="*/ 0 h 584775"/>
              <a:gd name="connsiteX2" fmla="*/ 1033598 w 10879983"/>
              <a:gd name="connsiteY2" fmla="*/ 0 h 584775"/>
              <a:gd name="connsiteX3" fmla="*/ 1931197 w 10879983"/>
              <a:gd name="connsiteY3" fmla="*/ 0 h 584775"/>
              <a:gd name="connsiteX4" fmla="*/ 2611196 w 10879983"/>
              <a:gd name="connsiteY4" fmla="*/ 0 h 584775"/>
              <a:gd name="connsiteX5" fmla="*/ 3073595 w 10879983"/>
              <a:gd name="connsiteY5" fmla="*/ 0 h 584775"/>
              <a:gd name="connsiteX6" fmla="*/ 3535994 w 10879983"/>
              <a:gd name="connsiteY6" fmla="*/ 0 h 584775"/>
              <a:gd name="connsiteX7" fmla="*/ 4324793 w 10879983"/>
              <a:gd name="connsiteY7" fmla="*/ 0 h 584775"/>
              <a:gd name="connsiteX8" fmla="*/ 4787193 w 10879983"/>
              <a:gd name="connsiteY8" fmla="*/ 0 h 584775"/>
              <a:gd name="connsiteX9" fmla="*/ 5467191 w 10879983"/>
              <a:gd name="connsiteY9" fmla="*/ 0 h 584775"/>
              <a:gd name="connsiteX10" fmla="*/ 6255990 w 10879983"/>
              <a:gd name="connsiteY10" fmla="*/ 0 h 584775"/>
              <a:gd name="connsiteX11" fmla="*/ 6609590 w 10879983"/>
              <a:gd name="connsiteY11" fmla="*/ 0 h 584775"/>
              <a:gd name="connsiteX12" fmla="*/ 7398388 w 10879983"/>
              <a:gd name="connsiteY12" fmla="*/ 0 h 584775"/>
              <a:gd name="connsiteX13" fmla="*/ 7969588 w 10879983"/>
              <a:gd name="connsiteY13" fmla="*/ 0 h 584775"/>
              <a:gd name="connsiteX14" fmla="*/ 8431987 w 10879983"/>
              <a:gd name="connsiteY14" fmla="*/ 0 h 584775"/>
              <a:gd name="connsiteX15" fmla="*/ 9220786 w 10879983"/>
              <a:gd name="connsiteY15" fmla="*/ 0 h 584775"/>
              <a:gd name="connsiteX16" fmla="*/ 9791985 w 10879983"/>
              <a:gd name="connsiteY16" fmla="*/ 0 h 584775"/>
              <a:gd name="connsiteX17" fmla="*/ 10145584 w 10879983"/>
              <a:gd name="connsiteY17" fmla="*/ 0 h 584775"/>
              <a:gd name="connsiteX18" fmla="*/ 10879983 w 10879983"/>
              <a:gd name="connsiteY18" fmla="*/ 0 h 584775"/>
              <a:gd name="connsiteX19" fmla="*/ 10879983 w 10879983"/>
              <a:gd name="connsiteY19" fmla="*/ 584775 h 584775"/>
              <a:gd name="connsiteX20" fmla="*/ 9982384 w 10879983"/>
              <a:gd name="connsiteY20" fmla="*/ 584775 h 584775"/>
              <a:gd name="connsiteX21" fmla="*/ 9302385 w 10879983"/>
              <a:gd name="connsiteY21" fmla="*/ 584775 h 584775"/>
              <a:gd name="connsiteX22" fmla="*/ 8839986 w 10879983"/>
              <a:gd name="connsiteY22" fmla="*/ 584775 h 584775"/>
              <a:gd name="connsiteX23" fmla="*/ 8486387 w 10879983"/>
              <a:gd name="connsiteY23" fmla="*/ 584775 h 584775"/>
              <a:gd name="connsiteX24" fmla="*/ 7697588 w 10879983"/>
              <a:gd name="connsiteY24" fmla="*/ 584775 h 584775"/>
              <a:gd name="connsiteX25" fmla="*/ 7017589 w 10879983"/>
              <a:gd name="connsiteY25" fmla="*/ 584775 h 584775"/>
              <a:gd name="connsiteX26" fmla="*/ 6663990 w 10879983"/>
              <a:gd name="connsiteY26" fmla="*/ 584775 h 584775"/>
              <a:gd name="connsiteX27" fmla="*/ 6092790 w 10879983"/>
              <a:gd name="connsiteY27" fmla="*/ 584775 h 584775"/>
              <a:gd name="connsiteX28" fmla="*/ 5521591 w 10879983"/>
              <a:gd name="connsiteY28" fmla="*/ 584775 h 584775"/>
              <a:gd name="connsiteX29" fmla="*/ 4732793 w 10879983"/>
              <a:gd name="connsiteY29" fmla="*/ 584775 h 584775"/>
              <a:gd name="connsiteX30" fmla="*/ 4270393 w 10879983"/>
              <a:gd name="connsiteY30" fmla="*/ 584775 h 584775"/>
              <a:gd name="connsiteX31" fmla="*/ 3481595 w 10879983"/>
              <a:gd name="connsiteY31" fmla="*/ 584775 h 584775"/>
              <a:gd name="connsiteX32" fmla="*/ 2801596 w 10879983"/>
              <a:gd name="connsiteY32" fmla="*/ 584775 h 584775"/>
              <a:gd name="connsiteX33" fmla="*/ 2230397 w 10879983"/>
              <a:gd name="connsiteY33" fmla="*/ 584775 h 584775"/>
              <a:gd name="connsiteX34" fmla="*/ 1876797 w 10879983"/>
              <a:gd name="connsiteY34" fmla="*/ 584775 h 584775"/>
              <a:gd name="connsiteX35" fmla="*/ 1523198 w 10879983"/>
              <a:gd name="connsiteY35" fmla="*/ 584775 h 584775"/>
              <a:gd name="connsiteX36" fmla="*/ 843199 w 10879983"/>
              <a:gd name="connsiteY36" fmla="*/ 584775 h 584775"/>
              <a:gd name="connsiteX37" fmla="*/ 0 w 10879983"/>
              <a:gd name="connsiteY37" fmla="*/ 584775 h 584775"/>
              <a:gd name="connsiteX38" fmla="*/ 0 w 10879983"/>
              <a:gd name="connsiteY3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879983" h="584775" extrusionOk="0">
                <a:moveTo>
                  <a:pt x="0" y="0"/>
                </a:moveTo>
                <a:cubicBezTo>
                  <a:pt x="151259" y="-24700"/>
                  <a:pt x="353853" y="18768"/>
                  <a:pt x="679999" y="0"/>
                </a:cubicBezTo>
                <a:cubicBezTo>
                  <a:pt x="1006145" y="-18768"/>
                  <a:pt x="866683" y="-10070"/>
                  <a:pt x="1033598" y="0"/>
                </a:cubicBezTo>
                <a:cubicBezTo>
                  <a:pt x="1200513" y="10070"/>
                  <a:pt x="1686457" y="15620"/>
                  <a:pt x="1931197" y="0"/>
                </a:cubicBezTo>
                <a:cubicBezTo>
                  <a:pt x="2175937" y="-15620"/>
                  <a:pt x="2336416" y="-19786"/>
                  <a:pt x="2611196" y="0"/>
                </a:cubicBezTo>
                <a:cubicBezTo>
                  <a:pt x="2885976" y="19786"/>
                  <a:pt x="2852692" y="8147"/>
                  <a:pt x="3073595" y="0"/>
                </a:cubicBezTo>
                <a:cubicBezTo>
                  <a:pt x="3294498" y="-8147"/>
                  <a:pt x="3320080" y="5188"/>
                  <a:pt x="3535994" y="0"/>
                </a:cubicBezTo>
                <a:cubicBezTo>
                  <a:pt x="3751908" y="-5188"/>
                  <a:pt x="4093319" y="13595"/>
                  <a:pt x="4324793" y="0"/>
                </a:cubicBezTo>
                <a:cubicBezTo>
                  <a:pt x="4556267" y="-13595"/>
                  <a:pt x="4639918" y="-22744"/>
                  <a:pt x="4787193" y="0"/>
                </a:cubicBezTo>
                <a:cubicBezTo>
                  <a:pt x="4934468" y="22744"/>
                  <a:pt x="5322764" y="-4744"/>
                  <a:pt x="5467191" y="0"/>
                </a:cubicBezTo>
                <a:cubicBezTo>
                  <a:pt x="5611618" y="4744"/>
                  <a:pt x="5912979" y="-9363"/>
                  <a:pt x="6255990" y="0"/>
                </a:cubicBezTo>
                <a:cubicBezTo>
                  <a:pt x="6599001" y="9363"/>
                  <a:pt x="6530583" y="-8322"/>
                  <a:pt x="6609590" y="0"/>
                </a:cubicBezTo>
                <a:cubicBezTo>
                  <a:pt x="6688597" y="8322"/>
                  <a:pt x="7152678" y="-23378"/>
                  <a:pt x="7398388" y="0"/>
                </a:cubicBezTo>
                <a:cubicBezTo>
                  <a:pt x="7644098" y="23378"/>
                  <a:pt x="7795954" y="11824"/>
                  <a:pt x="7969588" y="0"/>
                </a:cubicBezTo>
                <a:cubicBezTo>
                  <a:pt x="8143222" y="-11824"/>
                  <a:pt x="8227970" y="21125"/>
                  <a:pt x="8431987" y="0"/>
                </a:cubicBezTo>
                <a:cubicBezTo>
                  <a:pt x="8636004" y="-21125"/>
                  <a:pt x="8837800" y="-18869"/>
                  <a:pt x="9220786" y="0"/>
                </a:cubicBezTo>
                <a:cubicBezTo>
                  <a:pt x="9603772" y="18869"/>
                  <a:pt x="9595056" y="-7897"/>
                  <a:pt x="9791985" y="0"/>
                </a:cubicBezTo>
                <a:cubicBezTo>
                  <a:pt x="9988914" y="7897"/>
                  <a:pt x="9973130" y="16942"/>
                  <a:pt x="10145584" y="0"/>
                </a:cubicBezTo>
                <a:cubicBezTo>
                  <a:pt x="10318038" y="-16942"/>
                  <a:pt x="10677279" y="-1546"/>
                  <a:pt x="10879983" y="0"/>
                </a:cubicBezTo>
                <a:cubicBezTo>
                  <a:pt x="10879856" y="137687"/>
                  <a:pt x="10869844" y="459485"/>
                  <a:pt x="10879983" y="584775"/>
                </a:cubicBezTo>
                <a:cubicBezTo>
                  <a:pt x="10652871" y="615156"/>
                  <a:pt x="10244304" y="603044"/>
                  <a:pt x="9982384" y="584775"/>
                </a:cubicBezTo>
                <a:cubicBezTo>
                  <a:pt x="9720464" y="566506"/>
                  <a:pt x="9453758" y="574373"/>
                  <a:pt x="9302385" y="584775"/>
                </a:cubicBezTo>
                <a:cubicBezTo>
                  <a:pt x="9151012" y="595177"/>
                  <a:pt x="9063726" y="582922"/>
                  <a:pt x="8839986" y="584775"/>
                </a:cubicBezTo>
                <a:cubicBezTo>
                  <a:pt x="8616246" y="586628"/>
                  <a:pt x="8624874" y="575107"/>
                  <a:pt x="8486387" y="584775"/>
                </a:cubicBezTo>
                <a:cubicBezTo>
                  <a:pt x="8347900" y="594443"/>
                  <a:pt x="8080013" y="574175"/>
                  <a:pt x="7697588" y="584775"/>
                </a:cubicBezTo>
                <a:cubicBezTo>
                  <a:pt x="7315163" y="595375"/>
                  <a:pt x="7328253" y="554239"/>
                  <a:pt x="7017589" y="584775"/>
                </a:cubicBezTo>
                <a:cubicBezTo>
                  <a:pt x="6706925" y="615311"/>
                  <a:pt x="6805235" y="596548"/>
                  <a:pt x="6663990" y="584775"/>
                </a:cubicBezTo>
                <a:cubicBezTo>
                  <a:pt x="6522745" y="573002"/>
                  <a:pt x="6333815" y="574040"/>
                  <a:pt x="6092790" y="584775"/>
                </a:cubicBezTo>
                <a:cubicBezTo>
                  <a:pt x="5851765" y="595510"/>
                  <a:pt x="5792801" y="596200"/>
                  <a:pt x="5521591" y="584775"/>
                </a:cubicBezTo>
                <a:cubicBezTo>
                  <a:pt x="5250381" y="573350"/>
                  <a:pt x="5014988" y="560671"/>
                  <a:pt x="4732793" y="584775"/>
                </a:cubicBezTo>
                <a:cubicBezTo>
                  <a:pt x="4450598" y="608879"/>
                  <a:pt x="4363561" y="584674"/>
                  <a:pt x="4270393" y="584775"/>
                </a:cubicBezTo>
                <a:cubicBezTo>
                  <a:pt x="4177225" y="584876"/>
                  <a:pt x="3694286" y="569909"/>
                  <a:pt x="3481595" y="584775"/>
                </a:cubicBezTo>
                <a:cubicBezTo>
                  <a:pt x="3268904" y="599641"/>
                  <a:pt x="3038845" y="601065"/>
                  <a:pt x="2801596" y="584775"/>
                </a:cubicBezTo>
                <a:cubicBezTo>
                  <a:pt x="2564347" y="568485"/>
                  <a:pt x="2491978" y="582568"/>
                  <a:pt x="2230397" y="584775"/>
                </a:cubicBezTo>
                <a:cubicBezTo>
                  <a:pt x="1968816" y="586982"/>
                  <a:pt x="2017242" y="581560"/>
                  <a:pt x="1876797" y="584775"/>
                </a:cubicBezTo>
                <a:cubicBezTo>
                  <a:pt x="1736352" y="587990"/>
                  <a:pt x="1664858" y="594065"/>
                  <a:pt x="1523198" y="584775"/>
                </a:cubicBezTo>
                <a:cubicBezTo>
                  <a:pt x="1381538" y="575485"/>
                  <a:pt x="1168447" y="608578"/>
                  <a:pt x="843199" y="584775"/>
                </a:cubicBezTo>
                <a:cubicBezTo>
                  <a:pt x="517951" y="560972"/>
                  <a:pt x="370089" y="571787"/>
                  <a:pt x="0" y="584775"/>
                </a:cubicBezTo>
                <a:cubicBezTo>
                  <a:pt x="4129" y="298737"/>
                  <a:pt x="-8382" y="289251"/>
                  <a:pt x="0" y="0"/>
                </a:cubicBezTo>
                <a:close/>
              </a:path>
            </a:pathLst>
          </a:custGeom>
          <a:noFill/>
          <a:ln>
            <a:solidFill>
              <a:schemeClr val="tx1"/>
            </a:solid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pPr algn="ctr"/>
            <a:r>
              <a:rPr lang="es-MX" sz="1600" dirty="0"/>
              <a:t>Las energías renovables proporcionaron aproximadamente el 26 % de la generación de electricidad a nivel mundial para final del año 2019.                </a:t>
            </a:r>
          </a:p>
        </p:txBody>
      </p:sp>
      <p:sp>
        <p:nvSpPr>
          <p:cNvPr id="2" name="CuadroTexto 1">
            <a:extLst>
              <a:ext uri="{FF2B5EF4-FFF2-40B4-BE49-F238E27FC236}">
                <a16:creationId xmlns:a16="http://schemas.microsoft.com/office/drawing/2014/main" id="{D4C48403-9A8E-472E-9E75-68A06A98A69B}"/>
              </a:ext>
            </a:extLst>
          </p:cNvPr>
          <p:cNvSpPr txBox="1"/>
          <p:nvPr/>
        </p:nvSpPr>
        <p:spPr>
          <a:xfrm>
            <a:off x="10701131" y="5920716"/>
            <a:ext cx="1375451" cy="230832"/>
          </a:xfrm>
          <a:prstGeom prst="rect">
            <a:avLst/>
          </a:prstGeom>
          <a:noFill/>
        </p:spPr>
        <p:txBody>
          <a:bodyPr wrap="square" rtlCol="0">
            <a:spAutoFit/>
          </a:bodyPr>
          <a:lstStyle/>
          <a:p>
            <a:r>
              <a:rPr lang="es-MX" sz="900" dirty="0"/>
              <a:t>(REN21, 2020)</a:t>
            </a:r>
          </a:p>
        </p:txBody>
      </p:sp>
      <p:sp>
        <p:nvSpPr>
          <p:cNvPr id="4" name="Marcador de número de diapositiva 3">
            <a:extLst>
              <a:ext uri="{FF2B5EF4-FFF2-40B4-BE49-F238E27FC236}">
                <a16:creationId xmlns:a16="http://schemas.microsoft.com/office/drawing/2014/main" id="{41069C0C-F5E3-4BBA-AE72-D78B6BA27A80}"/>
              </a:ext>
            </a:extLst>
          </p:cNvPr>
          <p:cNvSpPr>
            <a:spLocks noGrp="1"/>
          </p:cNvSpPr>
          <p:nvPr>
            <p:ph type="sldNum" sz="quarter" idx="12"/>
          </p:nvPr>
        </p:nvSpPr>
        <p:spPr/>
        <p:txBody>
          <a:bodyPr/>
          <a:lstStyle/>
          <a:p>
            <a:fld id="{D620071E-3705-4C56-B8C2-5804AA11160A}" type="slidenum">
              <a:rPr lang="es-MX" smtClean="0"/>
              <a:t>7</a:t>
            </a:fld>
            <a:endParaRPr lang="es-MX"/>
          </a:p>
        </p:txBody>
      </p:sp>
    </p:spTree>
    <p:extLst>
      <p:ext uri="{BB962C8B-B14F-4D97-AF65-F5344CB8AC3E}">
        <p14:creationId xmlns:p14="http://schemas.microsoft.com/office/powerpoint/2010/main" val="181977291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53728"/>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Introducción</a:t>
            </a:r>
          </a:p>
        </p:txBody>
      </p:sp>
      <p:sp>
        <p:nvSpPr>
          <p:cNvPr id="6" name="CuadroTexto 5">
            <a:extLst>
              <a:ext uri="{FF2B5EF4-FFF2-40B4-BE49-F238E27FC236}">
                <a16:creationId xmlns:a16="http://schemas.microsoft.com/office/drawing/2014/main" id="{68BE192F-C9E2-4291-A958-AA730C396480}"/>
              </a:ext>
            </a:extLst>
          </p:cNvPr>
          <p:cNvSpPr txBox="1"/>
          <p:nvPr/>
        </p:nvSpPr>
        <p:spPr>
          <a:xfrm>
            <a:off x="2892756" y="167326"/>
            <a:ext cx="7814459" cy="369332"/>
          </a:xfrm>
          <a:custGeom>
            <a:avLst/>
            <a:gdLst>
              <a:gd name="connsiteX0" fmla="*/ 0 w 7814459"/>
              <a:gd name="connsiteY0" fmla="*/ 0 h 369332"/>
              <a:gd name="connsiteX1" fmla="*/ 651205 w 7814459"/>
              <a:gd name="connsiteY1" fmla="*/ 0 h 369332"/>
              <a:gd name="connsiteX2" fmla="*/ 1067976 w 7814459"/>
              <a:gd name="connsiteY2" fmla="*/ 0 h 369332"/>
              <a:gd name="connsiteX3" fmla="*/ 1875470 w 7814459"/>
              <a:gd name="connsiteY3" fmla="*/ 0 h 369332"/>
              <a:gd name="connsiteX4" fmla="*/ 2526675 w 7814459"/>
              <a:gd name="connsiteY4" fmla="*/ 0 h 369332"/>
              <a:gd name="connsiteX5" fmla="*/ 3021591 w 7814459"/>
              <a:gd name="connsiteY5" fmla="*/ 0 h 369332"/>
              <a:gd name="connsiteX6" fmla="*/ 3516507 w 7814459"/>
              <a:gd name="connsiteY6" fmla="*/ 0 h 369332"/>
              <a:gd name="connsiteX7" fmla="*/ 4245856 w 7814459"/>
              <a:gd name="connsiteY7" fmla="*/ 0 h 369332"/>
              <a:gd name="connsiteX8" fmla="*/ 4740772 w 7814459"/>
              <a:gd name="connsiteY8" fmla="*/ 0 h 369332"/>
              <a:gd name="connsiteX9" fmla="*/ 5391977 w 7814459"/>
              <a:gd name="connsiteY9" fmla="*/ 0 h 369332"/>
              <a:gd name="connsiteX10" fmla="*/ 6121326 w 7814459"/>
              <a:gd name="connsiteY10" fmla="*/ 0 h 369332"/>
              <a:gd name="connsiteX11" fmla="*/ 6538097 w 7814459"/>
              <a:gd name="connsiteY11" fmla="*/ 0 h 369332"/>
              <a:gd name="connsiteX12" fmla="*/ 7814459 w 7814459"/>
              <a:gd name="connsiteY12" fmla="*/ 0 h 369332"/>
              <a:gd name="connsiteX13" fmla="*/ 7814459 w 7814459"/>
              <a:gd name="connsiteY13" fmla="*/ 369332 h 369332"/>
              <a:gd name="connsiteX14" fmla="*/ 7163254 w 7814459"/>
              <a:gd name="connsiteY14" fmla="*/ 369332 h 369332"/>
              <a:gd name="connsiteX15" fmla="*/ 6355760 w 7814459"/>
              <a:gd name="connsiteY15" fmla="*/ 369332 h 369332"/>
              <a:gd name="connsiteX16" fmla="*/ 5782700 w 7814459"/>
              <a:gd name="connsiteY16" fmla="*/ 369332 h 369332"/>
              <a:gd name="connsiteX17" fmla="*/ 5287784 w 7814459"/>
              <a:gd name="connsiteY17" fmla="*/ 369332 h 369332"/>
              <a:gd name="connsiteX18" fmla="*/ 4714724 w 7814459"/>
              <a:gd name="connsiteY18" fmla="*/ 369332 h 369332"/>
              <a:gd name="connsiteX19" fmla="*/ 4219808 w 7814459"/>
              <a:gd name="connsiteY19" fmla="*/ 369332 h 369332"/>
              <a:gd name="connsiteX20" fmla="*/ 3490458 w 7814459"/>
              <a:gd name="connsiteY20" fmla="*/ 369332 h 369332"/>
              <a:gd name="connsiteX21" fmla="*/ 2839253 w 7814459"/>
              <a:gd name="connsiteY21" fmla="*/ 369332 h 369332"/>
              <a:gd name="connsiteX22" fmla="*/ 2344338 w 7814459"/>
              <a:gd name="connsiteY22" fmla="*/ 369332 h 369332"/>
              <a:gd name="connsiteX23" fmla="*/ 1927567 w 7814459"/>
              <a:gd name="connsiteY23" fmla="*/ 369332 h 369332"/>
              <a:gd name="connsiteX24" fmla="*/ 1198217 w 7814459"/>
              <a:gd name="connsiteY24" fmla="*/ 369332 h 369332"/>
              <a:gd name="connsiteX25" fmla="*/ 0 w 7814459"/>
              <a:gd name="connsiteY25" fmla="*/ 369332 h 369332"/>
              <a:gd name="connsiteX26" fmla="*/ 0 w 7814459"/>
              <a:gd name="connsiteY26"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4459" h="369332" extrusionOk="0">
                <a:moveTo>
                  <a:pt x="0" y="0"/>
                </a:moveTo>
                <a:cubicBezTo>
                  <a:pt x="230454" y="28424"/>
                  <a:pt x="388423" y="-28658"/>
                  <a:pt x="651205" y="0"/>
                </a:cubicBezTo>
                <a:cubicBezTo>
                  <a:pt x="913988" y="28658"/>
                  <a:pt x="966721" y="2238"/>
                  <a:pt x="1067976" y="0"/>
                </a:cubicBezTo>
                <a:cubicBezTo>
                  <a:pt x="1169231" y="-2238"/>
                  <a:pt x="1604193" y="14103"/>
                  <a:pt x="1875470" y="0"/>
                </a:cubicBezTo>
                <a:cubicBezTo>
                  <a:pt x="2146747" y="-14103"/>
                  <a:pt x="2223391" y="9293"/>
                  <a:pt x="2526675" y="0"/>
                </a:cubicBezTo>
                <a:cubicBezTo>
                  <a:pt x="2829959" y="-9293"/>
                  <a:pt x="2844057" y="14464"/>
                  <a:pt x="3021591" y="0"/>
                </a:cubicBezTo>
                <a:cubicBezTo>
                  <a:pt x="3199125" y="-14464"/>
                  <a:pt x="3362859" y="2289"/>
                  <a:pt x="3516507" y="0"/>
                </a:cubicBezTo>
                <a:cubicBezTo>
                  <a:pt x="3670155" y="-2289"/>
                  <a:pt x="4044999" y="7810"/>
                  <a:pt x="4245856" y="0"/>
                </a:cubicBezTo>
                <a:cubicBezTo>
                  <a:pt x="4446713" y="-7810"/>
                  <a:pt x="4636313" y="-10437"/>
                  <a:pt x="4740772" y="0"/>
                </a:cubicBezTo>
                <a:cubicBezTo>
                  <a:pt x="4845231" y="10437"/>
                  <a:pt x="5191337" y="31691"/>
                  <a:pt x="5391977" y="0"/>
                </a:cubicBezTo>
                <a:cubicBezTo>
                  <a:pt x="5592617" y="-31691"/>
                  <a:pt x="5934783" y="6135"/>
                  <a:pt x="6121326" y="0"/>
                </a:cubicBezTo>
                <a:cubicBezTo>
                  <a:pt x="6307869" y="-6135"/>
                  <a:pt x="6435566" y="1243"/>
                  <a:pt x="6538097" y="0"/>
                </a:cubicBezTo>
                <a:cubicBezTo>
                  <a:pt x="6640628" y="-1243"/>
                  <a:pt x="7345623" y="-43081"/>
                  <a:pt x="7814459" y="0"/>
                </a:cubicBezTo>
                <a:cubicBezTo>
                  <a:pt x="7814175" y="109132"/>
                  <a:pt x="7831592" y="259097"/>
                  <a:pt x="7814459" y="369332"/>
                </a:cubicBezTo>
                <a:cubicBezTo>
                  <a:pt x="7588664" y="343081"/>
                  <a:pt x="7437403" y="374221"/>
                  <a:pt x="7163254" y="369332"/>
                </a:cubicBezTo>
                <a:cubicBezTo>
                  <a:pt x="6889106" y="364443"/>
                  <a:pt x="6565395" y="382547"/>
                  <a:pt x="6355760" y="369332"/>
                </a:cubicBezTo>
                <a:cubicBezTo>
                  <a:pt x="6146125" y="356117"/>
                  <a:pt x="6033611" y="375250"/>
                  <a:pt x="5782700" y="369332"/>
                </a:cubicBezTo>
                <a:cubicBezTo>
                  <a:pt x="5531789" y="363414"/>
                  <a:pt x="5455739" y="367079"/>
                  <a:pt x="5287784" y="369332"/>
                </a:cubicBezTo>
                <a:cubicBezTo>
                  <a:pt x="5119829" y="371585"/>
                  <a:pt x="4946065" y="379846"/>
                  <a:pt x="4714724" y="369332"/>
                </a:cubicBezTo>
                <a:cubicBezTo>
                  <a:pt x="4483383" y="358818"/>
                  <a:pt x="4401469" y="353446"/>
                  <a:pt x="4219808" y="369332"/>
                </a:cubicBezTo>
                <a:cubicBezTo>
                  <a:pt x="4038147" y="385218"/>
                  <a:pt x="3690378" y="378264"/>
                  <a:pt x="3490458" y="369332"/>
                </a:cubicBezTo>
                <a:cubicBezTo>
                  <a:pt x="3290538" y="360401"/>
                  <a:pt x="2973479" y="340984"/>
                  <a:pt x="2839253" y="369332"/>
                </a:cubicBezTo>
                <a:cubicBezTo>
                  <a:pt x="2705027" y="397680"/>
                  <a:pt x="2556174" y="376874"/>
                  <a:pt x="2344338" y="369332"/>
                </a:cubicBezTo>
                <a:cubicBezTo>
                  <a:pt x="2132503" y="361790"/>
                  <a:pt x="2103170" y="387376"/>
                  <a:pt x="1927567" y="369332"/>
                </a:cubicBezTo>
                <a:cubicBezTo>
                  <a:pt x="1751964" y="351288"/>
                  <a:pt x="1526856" y="333214"/>
                  <a:pt x="1198217" y="369332"/>
                </a:cubicBezTo>
                <a:cubicBezTo>
                  <a:pt x="869578" y="405451"/>
                  <a:pt x="568641" y="310371"/>
                  <a:pt x="0" y="369332"/>
                </a:cubicBezTo>
                <a:cubicBezTo>
                  <a:pt x="-919" y="295113"/>
                  <a:pt x="11119" y="115441"/>
                  <a:pt x="0" y="0"/>
                </a:cubicBezTo>
                <a:close/>
              </a:path>
            </a:pathLst>
          </a:custGeom>
          <a:noFill/>
          <a:ln>
            <a:no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pPr algn="ctr"/>
            <a:r>
              <a:rPr lang="es-MX" b="1" dirty="0"/>
              <a:t>Desarrollo de  la Energía Solar Fotovoltaica en México y el Mundo</a:t>
            </a:r>
            <a:endParaRPr lang="es-MX" dirty="0"/>
          </a:p>
        </p:txBody>
      </p:sp>
      <p:sp>
        <p:nvSpPr>
          <p:cNvPr id="4" name="CuadroTexto 3">
            <a:extLst>
              <a:ext uri="{FF2B5EF4-FFF2-40B4-BE49-F238E27FC236}">
                <a16:creationId xmlns:a16="http://schemas.microsoft.com/office/drawing/2014/main" id="{1385203E-8F79-4ADE-BD93-EED8637AE00E}"/>
              </a:ext>
            </a:extLst>
          </p:cNvPr>
          <p:cNvSpPr txBox="1"/>
          <p:nvPr/>
        </p:nvSpPr>
        <p:spPr>
          <a:xfrm>
            <a:off x="395785" y="654688"/>
            <a:ext cx="4159334" cy="3602589"/>
          </a:xfrm>
          <a:custGeom>
            <a:avLst/>
            <a:gdLst>
              <a:gd name="connsiteX0" fmla="*/ 0 w 4159334"/>
              <a:gd name="connsiteY0" fmla="*/ 0 h 3602589"/>
              <a:gd name="connsiteX1" fmla="*/ 776409 w 4159334"/>
              <a:gd name="connsiteY1" fmla="*/ 0 h 3602589"/>
              <a:gd name="connsiteX2" fmla="*/ 1386445 w 4159334"/>
              <a:gd name="connsiteY2" fmla="*/ 0 h 3602589"/>
              <a:gd name="connsiteX3" fmla="*/ 1996480 w 4159334"/>
              <a:gd name="connsiteY3" fmla="*/ 0 h 3602589"/>
              <a:gd name="connsiteX4" fmla="*/ 2564923 w 4159334"/>
              <a:gd name="connsiteY4" fmla="*/ 0 h 3602589"/>
              <a:gd name="connsiteX5" fmla="*/ 3174958 w 4159334"/>
              <a:gd name="connsiteY5" fmla="*/ 0 h 3602589"/>
              <a:gd name="connsiteX6" fmla="*/ 4159334 w 4159334"/>
              <a:gd name="connsiteY6" fmla="*/ 0 h 3602589"/>
              <a:gd name="connsiteX7" fmla="*/ 4159334 w 4159334"/>
              <a:gd name="connsiteY7" fmla="*/ 600432 h 3602589"/>
              <a:gd name="connsiteX8" fmla="*/ 4159334 w 4159334"/>
              <a:gd name="connsiteY8" fmla="*/ 1236889 h 3602589"/>
              <a:gd name="connsiteX9" fmla="*/ 4159334 w 4159334"/>
              <a:gd name="connsiteY9" fmla="*/ 1729243 h 3602589"/>
              <a:gd name="connsiteX10" fmla="*/ 4159334 w 4159334"/>
              <a:gd name="connsiteY10" fmla="*/ 2221597 h 3602589"/>
              <a:gd name="connsiteX11" fmla="*/ 4159334 w 4159334"/>
              <a:gd name="connsiteY11" fmla="*/ 2894080 h 3602589"/>
              <a:gd name="connsiteX12" fmla="*/ 4159334 w 4159334"/>
              <a:gd name="connsiteY12" fmla="*/ 3602589 h 3602589"/>
              <a:gd name="connsiteX13" fmla="*/ 3466112 w 4159334"/>
              <a:gd name="connsiteY13" fmla="*/ 3602589 h 3602589"/>
              <a:gd name="connsiteX14" fmla="*/ 2897669 w 4159334"/>
              <a:gd name="connsiteY14" fmla="*/ 3602589 h 3602589"/>
              <a:gd name="connsiteX15" fmla="*/ 2204447 w 4159334"/>
              <a:gd name="connsiteY15" fmla="*/ 3602589 h 3602589"/>
              <a:gd name="connsiteX16" fmla="*/ 1511225 w 4159334"/>
              <a:gd name="connsiteY16" fmla="*/ 3602589 h 3602589"/>
              <a:gd name="connsiteX17" fmla="*/ 859596 w 4159334"/>
              <a:gd name="connsiteY17" fmla="*/ 3602589 h 3602589"/>
              <a:gd name="connsiteX18" fmla="*/ 0 w 4159334"/>
              <a:gd name="connsiteY18" fmla="*/ 3602589 h 3602589"/>
              <a:gd name="connsiteX19" fmla="*/ 0 w 4159334"/>
              <a:gd name="connsiteY19" fmla="*/ 3038183 h 3602589"/>
              <a:gd name="connsiteX20" fmla="*/ 0 w 4159334"/>
              <a:gd name="connsiteY20" fmla="*/ 2545830 h 3602589"/>
              <a:gd name="connsiteX21" fmla="*/ 0 w 4159334"/>
              <a:gd name="connsiteY21" fmla="*/ 1981424 h 3602589"/>
              <a:gd name="connsiteX22" fmla="*/ 0 w 4159334"/>
              <a:gd name="connsiteY22" fmla="*/ 1453044 h 3602589"/>
              <a:gd name="connsiteX23" fmla="*/ 0 w 4159334"/>
              <a:gd name="connsiteY23" fmla="*/ 888639 h 3602589"/>
              <a:gd name="connsiteX24" fmla="*/ 0 w 4159334"/>
              <a:gd name="connsiteY24" fmla="*/ 0 h 36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59334" h="3602589" extrusionOk="0">
                <a:moveTo>
                  <a:pt x="0" y="0"/>
                </a:moveTo>
                <a:cubicBezTo>
                  <a:pt x="345477" y="-7589"/>
                  <a:pt x="566279" y="-33374"/>
                  <a:pt x="776409" y="0"/>
                </a:cubicBezTo>
                <a:cubicBezTo>
                  <a:pt x="986539" y="33374"/>
                  <a:pt x="1182381" y="-24711"/>
                  <a:pt x="1386445" y="0"/>
                </a:cubicBezTo>
                <a:cubicBezTo>
                  <a:pt x="1590509" y="24711"/>
                  <a:pt x="1832655" y="13803"/>
                  <a:pt x="1996480" y="0"/>
                </a:cubicBezTo>
                <a:cubicBezTo>
                  <a:pt x="2160305" y="-13803"/>
                  <a:pt x="2365167" y="-23454"/>
                  <a:pt x="2564923" y="0"/>
                </a:cubicBezTo>
                <a:cubicBezTo>
                  <a:pt x="2764679" y="23454"/>
                  <a:pt x="2923153" y="-10804"/>
                  <a:pt x="3174958" y="0"/>
                </a:cubicBezTo>
                <a:cubicBezTo>
                  <a:pt x="3426763" y="10804"/>
                  <a:pt x="3794190" y="41489"/>
                  <a:pt x="4159334" y="0"/>
                </a:cubicBezTo>
                <a:cubicBezTo>
                  <a:pt x="4168242" y="159117"/>
                  <a:pt x="4162020" y="332158"/>
                  <a:pt x="4159334" y="600432"/>
                </a:cubicBezTo>
                <a:cubicBezTo>
                  <a:pt x="4156648" y="868706"/>
                  <a:pt x="4180531" y="1069767"/>
                  <a:pt x="4159334" y="1236889"/>
                </a:cubicBezTo>
                <a:cubicBezTo>
                  <a:pt x="4138137" y="1404011"/>
                  <a:pt x="4159804" y="1587918"/>
                  <a:pt x="4159334" y="1729243"/>
                </a:cubicBezTo>
                <a:cubicBezTo>
                  <a:pt x="4158864" y="1870568"/>
                  <a:pt x="4137965" y="2092029"/>
                  <a:pt x="4159334" y="2221597"/>
                </a:cubicBezTo>
                <a:cubicBezTo>
                  <a:pt x="4180703" y="2351165"/>
                  <a:pt x="4171063" y="2615561"/>
                  <a:pt x="4159334" y="2894080"/>
                </a:cubicBezTo>
                <a:cubicBezTo>
                  <a:pt x="4147605" y="3172599"/>
                  <a:pt x="4143834" y="3328923"/>
                  <a:pt x="4159334" y="3602589"/>
                </a:cubicBezTo>
                <a:cubicBezTo>
                  <a:pt x="3839943" y="3628545"/>
                  <a:pt x="3669885" y="3592173"/>
                  <a:pt x="3466112" y="3602589"/>
                </a:cubicBezTo>
                <a:cubicBezTo>
                  <a:pt x="3262339" y="3613005"/>
                  <a:pt x="3097281" y="3608618"/>
                  <a:pt x="2897669" y="3602589"/>
                </a:cubicBezTo>
                <a:cubicBezTo>
                  <a:pt x="2698057" y="3596560"/>
                  <a:pt x="2418713" y="3615289"/>
                  <a:pt x="2204447" y="3602589"/>
                </a:cubicBezTo>
                <a:cubicBezTo>
                  <a:pt x="1990181" y="3589889"/>
                  <a:pt x="1839735" y="3622325"/>
                  <a:pt x="1511225" y="3602589"/>
                </a:cubicBezTo>
                <a:cubicBezTo>
                  <a:pt x="1182715" y="3582853"/>
                  <a:pt x="1098081" y="3611903"/>
                  <a:pt x="859596" y="3602589"/>
                </a:cubicBezTo>
                <a:cubicBezTo>
                  <a:pt x="621111" y="3593275"/>
                  <a:pt x="369535" y="3621001"/>
                  <a:pt x="0" y="3602589"/>
                </a:cubicBezTo>
                <a:cubicBezTo>
                  <a:pt x="4156" y="3339991"/>
                  <a:pt x="11360" y="3177921"/>
                  <a:pt x="0" y="3038183"/>
                </a:cubicBezTo>
                <a:cubicBezTo>
                  <a:pt x="-11360" y="2898445"/>
                  <a:pt x="16080" y="2730744"/>
                  <a:pt x="0" y="2545830"/>
                </a:cubicBezTo>
                <a:cubicBezTo>
                  <a:pt x="-16080" y="2360916"/>
                  <a:pt x="-8441" y="2179027"/>
                  <a:pt x="0" y="1981424"/>
                </a:cubicBezTo>
                <a:cubicBezTo>
                  <a:pt x="8441" y="1783821"/>
                  <a:pt x="-3785" y="1603753"/>
                  <a:pt x="0" y="1453044"/>
                </a:cubicBezTo>
                <a:cubicBezTo>
                  <a:pt x="3785" y="1302335"/>
                  <a:pt x="1217" y="1113192"/>
                  <a:pt x="0" y="888639"/>
                </a:cubicBezTo>
                <a:cubicBezTo>
                  <a:pt x="-1217" y="664086"/>
                  <a:pt x="-16799" y="390185"/>
                  <a:pt x="0" y="0"/>
                </a:cubicBezTo>
                <a:close/>
              </a:path>
            </a:pathLst>
          </a:custGeom>
          <a:noFill/>
          <a:ln>
            <a:solidFill>
              <a:schemeClr val="tx1"/>
            </a:solidFill>
            <a:extLst>
              <a:ext uri="{C807C97D-BFC1-408E-A445-0C87EB9F89A2}">
                <ask:lineSketchStyleProps xmlns:ask="http://schemas.microsoft.com/office/drawing/2018/sketchyshapes" sd="3308369821">
                  <a:prstGeom prst="rect">
                    <a:avLst/>
                  </a:prstGeom>
                  <ask:type>
                    <ask:lineSketchFreehand/>
                  </ask:type>
                </ask:lineSketchStyleProps>
              </a:ext>
            </a:extLst>
          </a:ln>
        </p:spPr>
        <p:txBody>
          <a:bodyPr wrap="square" rtlCol="0">
            <a:spAutoFit/>
          </a:bodyPr>
          <a:lstStyle>
            <a:defPPr>
              <a:defRPr lang="en-US"/>
            </a:defPPr>
            <a:lvl1pPr>
              <a:defRPr sz="1600"/>
            </a:lvl1pPr>
          </a:lstStyle>
          <a:p>
            <a:r>
              <a:rPr lang="es-MX" dirty="0"/>
              <a:t>Estados con mayor potencial para el aprovechamiento de Energía Solar Fotovoltaica en México: </a:t>
            </a:r>
          </a:p>
          <a:p>
            <a:pPr>
              <a:lnSpc>
                <a:spcPct val="150000"/>
              </a:lnSpc>
            </a:pPr>
            <a:r>
              <a:rPr lang="es-MX" b="1" dirty="0"/>
              <a:t>- Sonora</a:t>
            </a:r>
          </a:p>
          <a:p>
            <a:pPr>
              <a:lnSpc>
                <a:spcPct val="150000"/>
              </a:lnSpc>
            </a:pPr>
            <a:r>
              <a:rPr lang="es-MX" b="1" dirty="0"/>
              <a:t>-Chihuahua</a:t>
            </a:r>
          </a:p>
          <a:p>
            <a:pPr>
              <a:lnSpc>
                <a:spcPct val="150000"/>
              </a:lnSpc>
            </a:pPr>
            <a:r>
              <a:rPr lang="es-MX" b="1" dirty="0"/>
              <a:t>-Baja California Norte</a:t>
            </a:r>
          </a:p>
          <a:p>
            <a:pPr>
              <a:lnSpc>
                <a:spcPct val="150000"/>
              </a:lnSpc>
            </a:pPr>
            <a:r>
              <a:rPr lang="es-MX" b="1" dirty="0"/>
              <a:t>-Coahuila  </a:t>
            </a:r>
          </a:p>
          <a:p>
            <a:pPr>
              <a:lnSpc>
                <a:spcPct val="150000"/>
              </a:lnSpc>
            </a:pPr>
            <a:r>
              <a:rPr lang="es-MX" b="1" dirty="0"/>
              <a:t>-Durango</a:t>
            </a:r>
          </a:p>
          <a:p>
            <a:pPr>
              <a:lnSpc>
                <a:spcPct val="150000"/>
              </a:lnSpc>
            </a:pPr>
            <a:r>
              <a:rPr lang="es-MX" dirty="0"/>
              <a:t>En 2019 se encontraban en actividad 63 centrales/parques  fotovoltaicos en México.</a:t>
            </a:r>
          </a:p>
          <a:p>
            <a:pPr>
              <a:lnSpc>
                <a:spcPct val="150000"/>
              </a:lnSpc>
            </a:pPr>
            <a:r>
              <a:rPr lang="es-MX" sz="900" dirty="0"/>
              <a:t>(</a:t>
            </a:r>
            <a:r>
              <a:rPr lang="es-MX" sz="900" b="0" i="0" u="none" strike="noStrike" baseline="0" dirty="0">
                <a:latin typeface="CIDFont+F2"/>
              </a:rPr>
              <a:t>Asociación Mexicana de Energía Solar [</a:t>
            </a:r>
            <a:r>
              <a:rPr lang="es-MX" sz="900" dirty="0"/>
              <a:t>ASOLMEX] ,2019)</a:t>
            </a:r>
          </a:p>
        </p:txBody>
      </p:sp>
      <p:graphicFrame>
        <p:nvGraphicFramePr>
          <p:cNvPr id="7" name="Tabla 6">
            <a:extLst>
              <a:ext uri="{FF2B5EF4-FFF2-40B4-BE49-F238E27FC236}">
                <a16:creationId xmlns:a16="http://schemas.microsoft.com/office/drawing/2014/main" id="{FE78684A-1334-4540-BF90-BA8A1F4FD785}"/>
              </a:ext>
            </a:extLst>
          </p:cNvPr>
          <p:cNvGraphicFramePr>
            <a:graphicFrameLocks noGrp="1"/>
          </p:cNvGraphicFramePr>
          <p:nvPr>
            <p:extLst>
              <p:ext uri="{D42A27DB-BD31-4B8C-83A1-F6EECF244321}">
                <p14:modId xmlns:p14="http://schemas.microsoft.com/office/powerpoint/2010/main" val="2950321197"/>
              </p:ext>
            </p:extLst>
          </p:nvPr>
        </p:nvGraphicFramePr>
        <p:xfrm>
          <a:off x="395785" y="4386081"/>
          <a:ext cx="6045200" cy="1692402"/>
        </p:xfrm>
        <a:graphic>
          <a:graphicData uri="http://schemas.openxmlformats.org/drawingml/2006/table">
            <a:tbl>
              <a:tblPr firstRow="1" firstCol="1" bandRow="1">
                <a:tableStyleId>{5C22544A-7EE6-4342-B048-85BDC9FD1C3A}</a:tableStyleId>
              </a:tblPr>
              <a:tblGrid>
                <a:gridCol w="880369">
                  <a:extLst>
                    <a:ext uri="{9D8B030D-6E8A-4147-A177-3AD203B41FA5}">
                      <a16:colId xmlns:a16="http://schemas.microsoft.com/office/drawing/2014/main" val="1128851286"/>
                    </a:ext>
                  </a:extLst>
                </a:gridCol>
                <a:gridCol w="2255827">
                  <a:extLst>
                    <a:ext uri="{9D8B030D-6E8A-4147-A177-3AD203B41FA5}">
                      <a16:colId xmlns:a16="http://schemas.microsoft.com/office/drawing/2014/main" val="2476786033"/>
                    </a:ext>
                  </a:extLst>
                </a:gridCol>
                <a:gridCol w="2909004">
                  <a:extLst>
                    <a:ext uri="{9D8B030D-6E8A-4147-A177-3AD203B41FA5}">
                      <a16:colId xmlns:a16="http://schemas.microsoft.com/office/drawing/2014/main" val="4195614015"/>
                    </a:ext>
                  </a:extLst>
                </a:gridCol>
              </a:tblGrid>
              <a:tr h="381000">
                <a:tc>
                  <a:txBody>
                    <a:bodyPr/>
                    <a:lstStyle/>
                    <a:p>
                      <a:pPr algn="ctr">
                        <a:lnSpc>
                          <a:spcPct val="130000"/>
                        </a:lnSpc>
                        <a:spcAft>
                          <a:spcPts val="800"/>
                        </a:spcAft>
                      </a:pPr>
                      <a:r>
                        <a:rPr lang="es-MX" sz="1200" dirty="0">
                          <a:solidFill>
                            <a:schemeClr val="tx1"/>
                          </a:solidFill>
                          <a:effectLst/>
                        </a:rPr>
                        <a:t>Lugar</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dirty="0">
                          <a:solidFill>
                            <a:schemeClr val="tx1"/>
                          </a:solidFill>
                          <a:effectLst/>
                        </a:rPr>
                        <a:t>Estado</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dirty="0">
                          <a:solidFill>
                            <a:schemeClr val="tx1"/>
                          </a:solidFill>
                          <a:effectLst/>
                        </a:rPr>
                        <a:t>Número de centrales</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960567825"/>
                  </a:ext>
                </a:extLst>
              </a:tr>
              <a:tr h="190500">
                <a:tc>
                  <a:txBody>
                    <a:bodyPr/>
                    <a:lstStyle/>
                    <a:p>
                      <a:pPr algn="ctr">
                        <a:lnSpc>
                          <a:spcPct val="130000"/>
                        </a:lnSpc>
                        <a:spcAft>
                          <a:spcPts val="800"/>
                        </a:spcAft>
                      </a:pPr>
                      <a:r>
                        <a:rPr lang="es-MX" sz="1200" dirty="0">
                          <a:solidFill>
                            <a:schemeClr val="tx1"/>
                          </a:solidFill>
                          <a:effectLst/>
                        </a:rPr>
                        <a:t>1°</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a:effectLst/>
                        </a:rPr>
                        <a:t>Chihuahua</a:t>
                      </a:r>
                      <a:endParaRPr lang="es-MX" sz="105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a:effectLst/>
                        </a:rPr>
                        <a:t>11</a:t>
                      </a:r>
                      <a:endParaRPr lang="es-MX" sz="105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574831687"/>
                  </a:ext>
                </a:extLst>
              </a:tr>
              <a:tr h="190500">
                <a:tc>
                  <a:txBody>
                    <a:bodyPr/>
                    <a:lstStyle/>
                    <a:p>
                      <a:pPr algn="ctr">
                        <a:lnSpc>
                          <a:spcPct val="130000"/>
                        </a:lnSpc>
                        <a:spcAft>
                          <a:spcPts val="800"/>
                        </a:spcAft>
                      </a:pPr>
                      <a:r>
                        <a:rPr lang="es-MX" sz="1200" dirty="0">
                          <a:solidFill>
                            <a:schemeClr val="tx1"/>
                          </a:solidFill>
                          <a:effectLst/>
                        </a:rPr>
                        <a:t>2°</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dirty="0">
                          <a:effectLst/>
                        </a:rPr>
                        <a:t>Sonora</a:t>
                      </a:r>
                      <a:endParaRPr lang="es-MX" sz="105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a:effectLst/>
                        </a:rPr>
                        <a:t>10</a:t>
                      </a:r>
                      <a:endParaRPr lang="es-MX" sz="105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563114828"/>
                  </a:ext>
                </a:extLst>
              </a:tr>
              <a:tr h="190500">
                <a:tc>
                  <a:txBody>
                    <a:bodyPr/>
                    <a:lstStyle/>
                    <a:p>
                      <a:pPr algn="ctr">
                        <a:lnSpc>
                          <a:spcPct val="130000"/>
                        </a:lnSpc>
                        <a:spcAft>
                          <a:spcPts val="800"/>
                        </a:spcAft>
                      </a:pPr>
                      <a:r>
                        <a:rPr lang="es-MX" sz="1200" dirty="0">
                          <a:solidFill>
                            <a:schemeClr val="tx1"/>
                          </a:solidFill>
                          <a:effectLst/>
                        </a:rPr>
                        <a:t>3°</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a:effectLst/>
                        </a:rPr>
                        <a:t>Durango</a:t>
                      </a:r>
                      <a:endParaRPr lang="es-MX" sz="105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a:effectLst/>
                        </a:rPr>
                        <a:t>7</a:t>
                      </a:r>
                      <a:endParaRPr lang="es-MX" sz="105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229471189"/>
                  </a:ext>
                </a:extLst>
              </a:tr>
              <a:tr h="200025">
                <a:tc>
                  <a:txBody>
                    <a:bodyPr/>
                    <a:lstStyle/>
                    <a:p>
                      <a:pPr algn="ctr">
                        <a:lnSpc>
                          <a:spcPct val="130000"/>
                        </a:lnSpc>
                        <a:spcAft>
                          <a:spcPts val="800"/>
                        </a:spcAft>
                      </a:pPr>
                      <a:r>
                        <a:rPr lang="es-MX" sz="1200" dirty="0">
                          <a:solidFill>
                            <a:schemeClr val="tx1"/>
                          </a:solidFill>
                          <a:effectLst/>
                        </a:rPr>
                        <a:t>4°</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a:effectLst/>
                        </a:rPr>
                        <a:t>Guadalajara</a:t>
                      </a:r>
                      <a:endParaRPr lang="es-MX" sz="105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a:effectLst/>
                        </a:rPr>
                        <a:t>7</a:t>
                      </a:r>
                      <a:endParaRPr lang="es-MX" sz="105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932270946"/>
                  </a:ext>
                </a:extLst>
              </a:tr>
              <a:tr h="190500">
                <a:tc>
                  <a:txBody>
                    <a:bodyPr/>
                    <a:lstStyle/>
                    <a:p>
                      <a:pPr algn="ctr">
                        <a:lnSpc>
                          <a:spcPct val="130000"/>
                        </a:lnSpc>
                        <a:spcAft>
                          <a:spcPts val="800"/>
                        </a:spcAft>
                      </a:pPr>
                      <a:r>
                        <a:rPr lang="es-MX" sz="1200" dirty="0">
                          <a:solidFill>
                            <a:schemeClr val="tx1"/>
                          </a:solidFill>
                          <a:effectLst/>
                        </a:rPr>
                        <a:t>5°</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a:effectLst/>
                        </a:rPr>
                        <a:t>Aguascalientes</a:t>
                      </a:r>
                      <a:endParaRPr lang="es-MX" sz="105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a:effectLst/>
                        </a:rPr>
                        <a:t>6</a:t>
                      </a:r>
                      <a:endParaRPr lang="es-MX" sz="105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409542225"/>
                  </a:ext>
                </a:extLst>
              </a:tr>
              <a:tr h="190500">
                <a:tc>
                  <a:txBody>
                    <a:bodyPr/>
                    <a:lstStyle/>
                    <a:p>
                      <a:pPr algn="ctr">
                        <a:lnSpc>
                          <a:spcPct val="130000"/>
                        </a:lnSpc>
                        <a:spcAft>
                          <a:spcPts val="800"/>
                        </a:spcAft>
                      </a:pPr>
                      <a:r>
                        <a:rPr lang="es-MX" sz="1200" dirty="0">
                          <a:solidFill>
                            <a:schemeClr val="tx1"/>
                          </a:solidFill>
                          <a:effectLst/>
                        </a:rPr>
                        <a:t>6°</a:t>
                      </a:r>
                      <a:endParaRPr lang="es-MX" sz="105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30000"/>
                        </a:lnSpc>
                        <a:spcAft>
                          <a:spcPts val="800"/>
                        </a:spcAft>
                      </a:pPr>
                      <a:r>
                        <a:rPr lang="es-MX" sz="1200" dirty="0">
                          <a:effectLst/>
                        </a:rPr>
                        <a:t>Coahuila</a:t>
                      </a:r>
                      <a:endParaRPr lang="es-MX" sz="105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30000"/>
                        </a:lnSpc>
                        <a:spcAft>
                          <a:spcPts val="800"/>
                        </a:spcAft>
                      </a:pPr>
                      <a:r>
                        <a:rPr lang="es-MX" sz="1200" dirty="0">
                          <a:effectLst/>
                        </a:rPr>
                        <a:t>4</a:t>
                      </a:r>
                      <a:endParaRPr lang="es-MX" sz="105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733188481"/>
                  </a:ext>
                </a:extLst>
              </a:tr>
            </a:tbl>
          </a:graphicData>
        </a:graphic>
      </p:graphicFrame>
      <p:pic>
        <p:nvPicPr>
          <p:cNvPr id="13" name="Imagen 12">
            <a:extLst>
              <a:ext uri="{FF2B5EF4-FFF2-40B4-BE49-F238E27FC236}">
                <a16:creationId xmlns:a16="http://schemas.microsoft.com/office/drawing/2014/main" id="{FE6A0262-8F19-4839-B3F1-A9290723DF8F}"/>
              </a:ext>
            </a:extLst>
          </p:cNvPr>
          <p:cNvPicPr/>
          <p:nvPr/>
        </p:nvPicPr>
        <p:blipFill>
          <a:blip r:embed="rId2">
            <a:extLst>
              <a:ext uri="{28A0092B-C50C-407E-A947-70E740481C1C}">
                <a14:useLocalDpi xmlns:a14="http://schemas.microsoft.com/office/drawing/2010/main" val="0"/>
              </a:ext>
            </a:extLst>
          </a:blip>
          <a:srcRect l="11880" t="37720" r="30075" b="14906"/>
          <a:stretch>
            <a:fillRect/>
          </a:stretch>
        </p:blipFill>
        <p:spPr bwMode="auto">
          <a:xfrm>
            <a:off x="5404901" y="779518"/>
            <a:ext cx="6142057" cy="3197060"/>
          </a:xfrm>
          <a:prstGeom prst="rect">
            <a:avLst/>
          </a:prstGeom>
          <a:noFill/>
          <a:ln>
            <a:noFill/>
          </a:ln>
        </p:spPr>
      </p:pic>
      <p:sp>
        <p:nvSpPr>
          <p:cNvPr id="15" name="CuadroTexto 14">
            <a:extLst>
              <a:ext uri="{FF2B5EF4-FFF2-40B4-BE49-F238E27FC236}">
                <a16:creationId xmlns:a16="http://schemas.microsoft.com/office/drawing/2014/main" id="{9E6E3722-647E-4B8C-B6DD-9A77B67450A2}"/>
              </a:ext>
            </a:extLst>
          </p:cNvPr>
          <p:cNvSpPr txBox="1"/>
          <p:nvPr/>
        </p:nvSpPr>
        <p:spPr>
          <a:xfrm>
            <a:off x="7425087" y="4170529"/>
            <a:ext cx="3983647" cy="815608"/>
          </a:xfrm>
          <a:custGeom>
            <a:avLst/>
            <a:gdLst>
              <a:gd name="connsiteX0" fmla="*/ 0 w 3983647"/>
              <a:gd name="connsiteY0" fmla="*/ 0 h 815608"/>
              <a:gd name="connsiteX1" fmla="*/ 544432 w 3983647"/>
              <a:gd name="connsiteY1" fmla="*/ 0 h 815608"/>
              <a:gd name="connsiteX2" fmla="*/ 1128700 w 3983647"/>
              <a:gd name="connsiteY2" fmla="*/ 0 h 815608"/>
              <a:gd name="connsiteX3" fmla="*/ 1752805 w 3983647"/>
              <a:gd name="connsiteY3" fmla="*/ 0 h 815608"/>
              <a:gd name="connsiteX4" fmla="*/ 2416746 w 3983647"/>
              <a:gd name="connsiteY4" fmla="*/ 0 h 815608"/>
              <a:gd name="connsiteX5" fmla="*/ 3160360 w 3983647"/>
              <a:gd name="connsiteY5" fmla="*/ 0 h 815608"/>
              <a:gd name="connsiteX6" fmla="*/ 3983647 w 3983647"/>
              <a:gd name="connsiteY6" fmla="*/ 0 h 815608"/>
              <a:gd name="connsiteX7" fmla="*/ 3983647 w 3983647"/>
              <a:gd name="connsiteY7" fmla="*/ 383336 h 815608"/>
              <a:gd name="connsiteX8" fmla="*/ 3983647 w 3983647"/>
              <a:gd name="connsiteY8" fmla="*/ 815608 h 815608"/>
              <a:gd name="connsiteX9" fmla="*/ 3240033 w 3983647"/>
              <a:gd name="connsiteY9" fmla="*/ 815608 h 815608"/>
              <a:gd name="connsiteX10" fmla="*/ 2655765 w 3983647"/>
              <a:gd name="connsiteY10" fmla="*/ 815608 h 815608"/>
              <a:gd name="connsiteX11" fmla="*/ 2111333 w 3983647"/>
              <a:gd name="connsiteY11" fmla="*/ 815608 h 815608"/>
              <a:gd name="connsiteX12" fmla="*/ 1407555 w 3983647"/>
              <a:gd name="connsiteY12" fmla="*/ 815608 h 815608"/>
              <a:gd name="connsiteX13" fmla="*/ 703778 w 3983647"/>
              <a:gd name="connsiteY13" fmla="*/ 815608 h 815608"/>
              <a:gd name="connsiteX14" fmla="*/ 0 w 3983647"/>
              <a:gd name="connsiteY14" fmla="*/ 815608 h 815608"/>
              <a:gd name="connsiteX15" fmla="*/ 0 w 3983647"/>
              <a:gd name="connsiteY15" fmla="*/ 432272 h 815608"/>
              <a:gd name="connsiteX16" fmla="*/ 0 w 3983647"/>
              <a:gd name="connsiteY16" fmla="*/ 0 h 81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3647" h="815608" extrusionOk="0">
                <a:moveTo>
                  <a:pt x="0" y="0"/>
                </a:moveTo>
                <a:cubicBezTo>
                  <a:pt x="249196" y="22789"/>
                  <a:pt x="312383" y="13616"/>
                  <a:pt x="544432" y="0"/>
                </a:cubicBezTo>
                <a:cubicBezTo>
                  <a:pt x="776481" y="-13616"/>
                  <a:pt x="951336" y="25340"/>
                  <a:pt x="1128700" y="0"/>
                </a:cubicBezTo>
                <a:cubicBezTo>
                  <a:pt x="1306064" y="-25340"/>
                  <a:pt x="1445984" y="13717"/>
                  <a:pt x="1752805" y="0"/>
                </a:cubicBezTo>
                <a:cubicBezTo>
                  <a:pt x="2059626" y="-13717"/>
                  <a:pt x="2109571" y="-30354"/>
                  <a:pt x="2416746" y="0"/>
                </a:cubicBezTo>
                <a:cubicBezTo>
                  <a:pt x="2723921" y="30354"/>
                  <a:pt x="2902729" y="36986"/>
                  <a:pt x="3160360" y="0"/>
                </a:cubicBezTo>
                <a:cubicBezTo>
                  <a:pt x="3417991" y="-36986"/>
                  <a:pt x="3670860" y="21336"/>
                  <a:pt x="3983647" y="0"/>
                </a:cubicBezTo>
                <a:cubicBezTo>
                  <a:pt x="3988897" y="88082"/>
                  <a:pt x="3968507" y="305000"/>
                  <a:pt x="3983647" y="383336"/>
                </a:cubicBezTo>
                <a:cubicBezTo>
                  <a:pt x="3998787" y="461672"/>
                  <a:pt x="3998548" y="672180"/>
                  <a:pt x="3983647" y="815608"/>
                </a:cubicBezTo>
                <a:cubicBezTo>
                  <a:pt x="3676462" y="850633"/>
                  <a:pt x="3523182" y="820613"/>
                  <a:pt x="3240033" y="815608"/>
                </a:cubicBezTo>
                <a:cubicBezTo>
                  <a:pt x="2956884" y="810603"/>
                  <a:pt x="2864678" y="825348"/>
                  <a:pt x="2655765" y="815608"/>
                </a:cubicBezTo>
                <a:cubicBezTo>
                  <a:pt x="2446852" y="805868"/>
                  <a:pt x="2293777" y="793708"/>
                  <a:pt x="2111333" y="815608"/>
                </a:cubicBezTo>
                <a:cubicBezTo>
                  <a:pt x="1928889" y="837508"/>
                  <a:pt x="1745366" y="838587"/>
                  <a:pt x="1407555" y="815608"/>
                </a:cubicBezTo>
                <a:cubicBezTo>
                  <a:pt x="1069744" y="792629"/>
                  <a:pt x="936328" y="815268"/>
                  <a:pt x="703778" y="815608"/>
                </a:cubicBezTo>
                <a:cubicBezTo>
                  <a:pt x="471228" y="815948"/>
                  <a:pt x="162283" y="817025"/>
                  <a:pt x="0" y="815608"/>
                </a:cubicBezTo>
                <a:cubicBezTo>
                  <a:pt x="-13403" y="653844"/>
                  <a:pt x="15732" y="617776"/>
                  <a:pt x="0" y="432272"/>
                </a:cubicBezTo>
                <a:cubicBezTo>
                  <a:pt x="-15732" y="246768"/>
                  <a:pt x="-431" y="190277"/>
                  <a:pt x="0" y="0"/>
                </a:cubicBezTo>
                <a:close/>
              </a:path>
            </a:pathLst>
          </a:custGeom>
          <a:noFill/>
          <a:ln>
            <a:solidFill>
              <a:schemeClr val="tx1"/>
            </a:solidFill>
            <a:extLst>
              <a:ext uri="{C807C97D-BFC1-408E-A445-0C87EB9F89A2}">
                <ask:lineSketchStyleProps xmlns:ask="http://schemas.microsoft.com/office/drawing/2018/sketchyshapes" sd="2538695544">
                  <a:prstGeom prst="rect">
                    <a:avLst/>
                  </a:prstGeom>
                  <ask:type>
                    <ask:lineSketchFreehand/>
                  </ask:type>
                </ask:lineSketchStyleProps>
              </a:ext>
            </a:extLst>
          </a:ln>
        </p:spPr>
        <p:txBody>
          <a:bodyPr wrap="square" rtlCol="0">
            <a:spAutoFit/>
          </a:bodyPr>
          <a:lstStyle>
            <a:defPPr>
              <a:defRPr lang="en-US"/>
            </a:defPPr>
            <a:lvl1pPr>
              <a:defRPr sz="1600"/>
            </a:lvl1pPr>
          </a:lstStyle>
          <a:p>
            <a:pPr algn="ctr"/>
            <a:r>
              <a:rPr lang="es-MX" dirty="0"/>
              <a:t>Adición de capacidad instalada a nivel mundial de 2009 a 2019.</a:t>
            </a:r>
          </a:p>
          <a:p>
            <a:pPr algn="ctr"/>
            <a:endParaRPr lang="es-MX" sz="600" dirty="0"/>
          </a:p>
          <a:p>
            <a:pPr algn="ctr"/>
            <a:r>
              <a:rPr lang="es-MX" sz="900" dirty="0"/>
              <a:t>(REN21, 2020)</a:t>
            </a:r>
          </a:p>
        </p:txBody>
      </p:sp>
      <p:sp>
        <p:nvSpPr>
          <p:cNvPr id="2" name="Marcador de número de diapositiva 1">
            <a:extLst>
              <a:ext uri="{FF2B5EF4-FFF2-40B4-BE49-F238E27FC236}">
                <a16:creationId xmlns:a16="http://schemas.microsoft.com/office/drawing/2014/main" id="{C503BA53-3FA7-47DB-9179-4295F62ECCCD}"/>
              </a:ext>
            </a:extLst>
          </p:cNvPr>
          <p:cNvSpPr>
            <a:spLocks noGrp="1"/>
          </p:cNvSpPr>
          <p:nvPr>
            <p:ph type="sldNum" sz="quarter" idx="12"/>
          </p:nvPr>
        </p:nvSpPr>
        <p:spPr/>
        <p:txBody>
          <a:bodyPr/>
          <a:lstStyle/>
          <a:p>
            <a:fld id="{D620071E-3705-4C56-B8C2-5804AA11160A}" type="slidenum">
              <a:rPr lang="es-MX" smtClean="0"/>
              <a:t>8</a:t>
            </a:fld>
            <a:endParaRPr lang="es-MX"/>
          </a:p>
        </p:txBody>
      </p:sp>
    </p:spTree>
    <p:extLst>
      <p:ext uri="{BB962C8B-B14F-4D97-AF65-F5344CB8AC3E}">
        <p14:creationId xmlns:p14="http://schemas.microsoft.com/office/powerpoint/2010/main" val="13287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5E52859-DDA0-411F-90CB-5194F906836E}"/>
              </a:ext>
            </a:extLst>
          </p:cNvPr>
          <p:cNvSpPr/>
          <p:nvPr/>
        </p:nvSpPr>
        <p:spPr>
          <a:xfrm>
            <a:off x="115418" y="74993"/>
            <a:ext cx="11961164" cy="6123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800" b="0" i="0" u="none" strike="noStrike" baseline="0">
                <a:latin typeface="CIDFont+F2"/>
              </a:rPr>
              <a:t>REN21, 2020).</a:t>
            </a:r>
            <a:endParaRPr lang="es-MX"/>
          </a:p>
        </p:txBody>
      </p:sp>
      <p:sp>
        <p:nvSpPr>
          <p:cNvPr id="19" name="CuadroTexto 18">
            <a:extLst>
              <a:ext uri="{FF2B5EF4-FFF2-40B4-BE49-F238E27FC236}">
                <a16:creationId xmlns:a16="http://schemas.microsoft.com/office/drawing/2014/main" id="{9428C956-79A9-4D9A-998C-5F14EB632BFA}"/>
              </a:ext>
            </a:extLst>
          </p:cNvPr>
          <p:cNvSpPr txBox="1"/>
          <p:nvPr/>
        </p:nvSpPr>
        <p:spPr>
          <a:xfrm>
            <a:off x="115418" y="74993"/>
            <a:ext cx="3040912" cy="276999"/>
          </a:xfrm>
          <a:prstGeom prst="rect">
            <a:avLst/>
          </a:prstGeom>
          <a:noFill/>
        </p:spPr>
        <p:txBody>
          <a:bodyPr wrap="square" rtlCol="0">
            <a:spAutoFit/>
          </a:bodyPr>
          <a:lstStyle/>
          <a:p>
            <a:r>
              <a:rPr lang="es-MX" sz="1200" b="1" u="sng" dirty="0"/>
              <a:t>Introducción</a:t>
            </a:r>
          </a:p>
        </p:txBody>
      </p:sp>
      <p:sp>
        <p:nvSpPr>
          <p:cNvPr id="7" name="CuadroTexto 6">
            <a:extLst>
              <a:ext uri="{FF2B5EF4-FFF2-40B4-BE49-F238E27FC236}">
                <a16:creationId xmlns:a16="http://schemas.microsoft.com/office/drawing/2014/main" id="{E8C7E1EA-4C0F-4500-9EB9-BCA5AA29A5C0}"/>
              </a:ext>
            </a:extLst>
          </p:cNvPr>
          <p:cNvSpPr txBox="1"/>
          <p:nvPr/>
        </p:nvSpPr>
        <p:spPr>
          <a:xfrm>
            <a:off x="3003790" y="197554"/>
            <a:ext cx="6735633" cy="369332"/>
          </a:xfrm>
          <a:custGeom>
            <a:avLst/>
            <a:gdLst>
              <a:gd name="connsiteX0" fmla="*/ 0 w 6735633"/>
              <a:gd name="connsiteY0" fmla="*/ 0 h 369332"/>
              <a:gd name="connsiteX1" fmla="*/ 673563 w 6735633"/>
              <a:gd name="connsiteY1" fmla="*/ 0 h 369332"/>
              <a:gd name="connsiteX2" fmla="*/ 1145058 w 6735633"/>
              <a:gd name="connsiteY2" fmla="*/ 0 h 369332"/>
              <a:gd name="connsiteX3" fmla="*/ 1953334 w 6735633"/>
              <a:gd name="connsiteY3" fmla="*/ 0 h 369332"/>
              <a:gd name="connsiteX4" fmla="*/ 2626897 w 6735633"/>
              <a:gd name="connsiteY4" fmla="*/ 0 h 369332"/>
              <a:gd name="connsiteX5" fmla="*/ 3165748 w 6735633"/>
              <a:gd name="connsiteY5" fmla="*/ 0 h 369332"/>
              <a:gd name="connsiteX6" fmla="*/ 3704598 w 6735633"/>
              <a:gd name="connsiteY6" fmla="*/ 0 h 369332"/>
              <a:gd name="connsiteX7" fmla="*/ 4445518 w 6735633"/>
              <a:gd name="connsiteY7" fmla="*/ 0 h 369332"/>
              <a:gd name="connsiteX8" fmla="*/ 4984368 w 6735633"/>
              <a:gd name="connsiteY8" fmla="*/ 0 h 369332"/>
              <a:gd name="connsiteX9" fmla="*/ 5657932 w 6735633"/>
              <a:gd name="connsiteY9" fmla="*/ 0 h 369332"/>
              <a:gd name="connsiteX10" fmla="*/ 6735633 w 6735633"/>
              <a:gd name="connsiteY10" fmla="*/ 0 h 369332"/>
              <a:gd name="connsiteX11" fmla="*/ 6735633 w 6735633"/>
              <a:gd name="connsiteY11" fmla="*/ 369332 h 369332"/>
              <a:gd name="connsiteX12" fmla="*/ 6264139 w 6735633"/>
              <a:gd name="connsiteY12" fmla="*/ 369332 h 369332"/>
              <a:gd name="connsiteX13" fmla="*/ 5590575 w 6735633"/>
              <a:gd name="connsiteY13" fmla="*/ 369332 h 369332"/>
              <a:gd name="connsiteX14" fmla="*/ 5119081 w 6735633"/>
              <a:gd name="connsiteY14" fmla="*/ 369332 h 369332"/>
              <a:gd name="connsiteX15" fmla="*/ 4310805 w 6735633"/>
              <a:gd name="connsiteY15" fmla="*/ 369332 h 369332"/>
              <a:gd name="connsiteX16" fmla="*/ 3704598 w 6735633"/>
              <a:gd name="connsiteY16" fmla="*/ 369332 h 369332"/>
              <a:gd name="connsiteX17" fmla="*/ 3165748 w 6735633"/>
              <a:gd name="connsiteY17" fmla="*/ 369332 h 369332"/>
              <a:gd name="connsiteX18" fmla="*/ 2559541 w 6735633"/>
              <a:gd name="connsiteY18" fmla="*/ 369332 h 369332"/>
              <a:gd name="connsiteX19" fmla="*/ 2020690 w 6735633"/>
              <a:gd name="connsiteY19" fmla="*/ 369332 h 369332"/>
              <a:gd name="connsiteX20" fmla="*/ 1279770 w 6735633"/>
              <a:gd name="connsiteY20" fmla="*/ 369332 h 369332"/>
              <a:gd name="connsiteX21" fmla="*/ 606207 w 6735633"/>
              <a:gd name="connsiteY21" fmla="*/ 369332 h 369332"/>
              <a:gd name="connsiteX22" fmla="*/ 0 w 6735633"/>
              <a:gd name="connsiteY22" fmla="*/ 369332 h 369332"/>
              <a:gd name="connsiteX23" fmla="*/ 0 w 6735633"/>
              <a:gd name="connsiteY23"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35633" h="369332" extrusionOk="0">
                <a:moveTo>
                  <a:pt x="0" y="0"/>
                </a:moveTo>
                <a:cubicBezTo>
                  <a:pt x="161102" y="-25345"/>
                  <a:pt x="508739" y="-10611"/>
                  <a:pt x="673563" y="0"/>
                </a:cubicBezTo>
                <a:cubicBezTo>
                  <a:pt x="838387" y="10611"/>
                  <a:pt x="980892" y="-4275"/>
                  <a:pt x="1145058" y="0"/>
                </a:cubicBezTo>
                <a:cubicBezTo>
                  <a:pt x="1309224" y="4275"/>
                  <a:pt x="1779309" y="5403"/>
                  <a:pt x="1953334" y="0"/>
                </a:cubicBezTo>
                <a:cubicBezTo>
                  <a:pt x="2127359" y="-5403"/>
                  <a:pt x="2459500" y="13531"/>
                  <a:pt x="2626897" y="0"/>
                </a:cubicBezTo>
                <a:cubicBezTo>
                  <a:pt x="2794294" y="-13531"/>
                  <a:pt x="3024420" y="-8563"/>
                  <a:pt x="3165748" y="0"/>
                </a:cubicBezTo>
                <a:cubicBezTo>
                  <a:pt x="3307076" y="8563"/>
                  <a:pt x="3474124" y="2725"/>
                  <a:pt x="3704598" y="0"/>
                </a:cubicBezTo>
                <a:cubicBezTo>
                  <a:pt x="3935072" y="-2725"/>
                  <a:pt x="4253554" y="7707"/>
                  <a:pt x="4445518" y="0"/>
                </a:cubicBezTo>
                <a:cubicBezTo>
                  <a:pt x="4637482" y="-7707"/>
                  <a:pt x="4715994" y="-6137"/>
                  <a:pt x="4984368" y="0"/>
                </a:cubicBezTo>
                <a:cubicBezTo>
                  <a:pt x="5252742" y="6137"/>
                  <a:pt x="5433175" y="-12476"/>
                  <a:pt x="5657932" y="0"/>
                </a:cubicBezTo>
                <a:cubicBezTo>
                  <a:pt x="5882689" y="12476"/>
                  <a:pt x="6375321" y="-6758"/>
                  <a:pt x="6735633" y="0"/>
                </a:cubicBezTo>
                <a:cubicBezTo>
                  <a:pt x="6731908" y="154450"/>
                  <a:pt x="6723648" y="262071"/>
                  <a:pt x="6735633" y="369332"/>
                </a:cubicBezTo>
                <a:cubicBezTo>
                  <a:pt x="6574399" y="383955"/>
                  <a:pt x="6397824" y="372844"/>
                  <a:pt x="6264139" y="369332"/>
                </a:cubicBezTo>
                <a:cubicBezTo>
                  <a:pt x="6130454" y="365820"/>
                  <a:pt x="5759650" y="398661"/>
                  <a:pt x="5590575" y="369332"/>
                </a:cubicBezTo>
                <a:cubicBezTo>
                  <a:pt x="5421500" y="340003"/>
                  <a:pt x="5283900" y="347754"/>
                  <a:pt x="5119081" y="369332"/>
                </a:cubicBezTo>
                <a:cubicBezTo>
                  <a:pt x="4954262" y="390910"/>
                  <a:pt x="4688187" y="392531"/>
                  <a:pt x="4310805" y="369332"/>
                </a:cubicBezTo>
                <a:cubicBezTo>
                  <a:pt x="3933423" y="346133"/>
                  <a:pt x="3950802" y="376460"/>
                  <a:pt x="3704598" y="369332"/>
                </a:cubicBezTo>
                <a:cubicBezTo>
                  <a:pt x="3458394" y="362204"/>
                  <a:pt x="3394141" y="355917"/>
                  <a:pt x="3165748" y="369332"/>
                </a:cubicBezTo>
                <a:cubicBezTo>
                  <a:pt x="2937355" y="382748"/>
                  <a:pt x="2730758" y="367510"/>
                  <a:pt x="2559541" y="369332"/>
                </a:cubicBezTo>
                <a:cubicBezTo>
                  <a:pt x="2388324" y="371154"/>
                  <a:pt x="2166594" y="382732"/>
                  <a:pt x="2020690" y="369332"/>
                </a:cubicBezTo>
                <a:cubicBezTo>
                  <a:pt x="1874786" y="355932"/>
                  <a:pt x="1606613" y="365534"/>
                  <a:pt x="1279770" y="369332"/>
                </a:cubicBezTo>
                <a:cubicBezTo>
                  <a:pt x="952927" y="373130"/>
                  <a:pt x="940641" y="382503"/>
                  <a:pt x="606207" y="369332"/>
                </a:cubicBezTo>
                <a:cubicBezTo>
                  <a:pt x="271773" y="356161"/>
                  <a:pt x="159158" y="383315"/>
                  <a:pt x="0" y="369332"/>
                </a:cubicBezTo>
                <a:cubicBezTo>
                  <a:pt x="-8779" y="244842"/>
                  <a:pt x="-14981" y="171841"/>
                  <a:pt x="0" y="0"/>
                </a:cubicBezTo>
                <a:close/>
              </a:path>
            </a:pathLst>
          </a:custGeom>
          <a:noFill/>
          <a:ln>
            <a:no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pPr algn="ctr"/>
            <a:r>
              <a:rPr lang="es-MX" b="1" dirty="0"/>
              <a:t>Desarrollo de  la Energía Geotérmica en México y el Mundo</a:t>
            </a:r>
            <a:endParaRPr lang="es-MX" dirty="0"/>
          </a:p>
        </p:txBody>
      </p:sp>
      <p:graphicFrame>
        <p:nvGraphicFramePr>
          <p:cNvPr id="2" name="Tabla 1">
            <a:extLst>
              <a:ext uri="{FF2B5EF4-FFF2-40B4-BE49-F238E27FC236}">
                <a16:creationId xmlns:a16="http://schemas.microsoft.com/office/drawing/2014/main" id="{B3E07125-E02C-4C12-9F84-F14AFA3BD0A6}"/>
              </a:ext>
            </a:extLst>
          </p:cNvPr>
          <p:cNvGraphicFramePr>
            <a:graphicFrameLocks noGrp="1"/>
          </p:cNvGraphicFramePr>
          <p:nvPr>
            <p:extLst>
              <p:ext uri="{D42A27DB-BD31-4B8C-83A1-F6EECF244321}">
                <p14:modId xmlns:p14="http://schemas.microsoft.com/office/powerpoint/2010/main" val="3072641804"/>
              </p:ext>
            </p:extLst>
          </p:nvPr>
        </p:nvGraphicFramePr>
        <p:xfrm>
          <a:off x="263810" y="1179719"/>
          <a:ext cx="3808730" cy="1475994"/>
        </p:xfrm>
        <a:graphic>
          <a:graphicData uri="http://schemas.openxmlformats.org/drawingml/2006/table">
            <a:tbl>
              <a:tblPr firstRow="1" firstCol="1" bandRow="1">
                <a:tableStyleId>{69CF1AB2-1976-4502-BF36-3FF5EA218861}</a:tableStyleId>
              </a:tblPr>
              <a:tblGrid>
                <a:gridCol w="3808730">
                  <a:extLst>
                    <a:ext uri="{9D8B030D-6E8A-4147-A177-3AD203B41FA5}">
                      <a16:colId xmlns:a16="http://schemas.microsoft.com/office/drawing/2014/main" val="1227700174"/>
                    </a:ext>
                  </a:extLst>
                </a:gridCol>
              </a:tblGrid>
              <a:tr h="0">
                <a:tc>
                  <a:txBody>
                    <a:bodyPr/>
                    <a:lstStyle/>
                    <a:p>
                      <a:pPr algn="ctr">
                        <a:lnSpc>
                          <a:spcPct val="150000"/>
                        </a:lnSpc>
                        <a:spcAft>
                          <a:spcPts val="800"/>
                        </a:spcAft>
                      </a:pPr>
                      <a:r>
                        <a:rPr lang="es-MX" sz="1200" dirty="0">
                          <a:effectLst/>
                        </a:rPr>
                        <a:t>Campos Geotérmicos en la República Mexicana</a:t>
                      </a:r>
                      <a:endParaRPr lang="es-MX" sz="1050" dirty="0">
                        <a:effectLst/>
                        <a:latin typeface="Calibri" panose="020F0502020204030204" pitchFamily="34" charset="0"/>
                        <a:ea typeface="Calibri" panose="020F0502020204030204" pitchFamily="34" charset="0"/>
                      </a:endParaRPr>
                    </a:p>
                  </a:txBody>
                  <a:tcPr marL="68580" marR="68580" marT="0" marB="0">
                    <a:solidFill>
                      <a:srgbClr val="92D050"/>
                    </a:solidFill>
                  </a:tcPr>
                </a:tc>
                <a:extLst>
                  <a:ext uri="{0D108BD9-81ED-4DB2-BD59-A6C34878D82A}">
                    <a16:rowId xmlns:a16="http://schemas.microsoft.com/office/drawing/2014/main" val="3090539445"/>
                  </a:ext>
                </a:extLst>
              </a:tr>
              <a:tr h="0">
                <a:tc>
                  <a:txBody>
                    <a:bodyPr/>
                    <a:lstStyle/>
                    <a:p>
                      <a:pPr algn="ctr">
                        <a:lnSpc>
                          <a:spcPct val="150000"/>
                        </a:lnSpc>
                        <a:spcAft>
                          <a:spcPts val="800"/>
                        </a:spcAft>
                      </a:pPr>
                      <a:r>
                        <a:rPr lang="es-MX" sz="1200">
                          <a:effectLst/>
                        </a:rPr>
                        <a:t>Cerro Prieto, Baja California</a:t>
                      </a:r>
                      <a:endParaRPr lang="es-MX" sz="105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97140291"/>
                  </a:ext>
                </a:extLst>
              </a:tr>
              <a:tr h="0">
                <a:tc>
                  <a:txBody>
                    <a:bodyPr/>
                    <a:lstStyle/>
                    <a:p>
                      <a:pPr algn="ctr">
                        <a:lnSpc>
                          <a:spcPct val="150000"/>
                        </a:lnSpc>
                        <a:spcAft>
                          <a:spcPts val="800"/>
                        </a:spcAft>
                      </a:pPr>
                      <a:r>
                        <a:rPr lang="es-MX" sz="1200" dirty="0">
                          <a:effectLst/>
                        </a:rPr>
                        <a:t>Domo San Pedro, Nayarit</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72626498"/>
                  </a:ext>
                </a:extLst>
              </a:tr>
              <a:tr h="0">
                <a:tc>
                  <a:txBody>
                    <a:bodyPr/>
                    <a:lstStyle/>
                    <a:p>
                      <a:pPr algn="ctr">
                        <a:lnSpc>
                          <a:spcPct val="150000"/>
                        </a:lnSpc>
                        <a:spcAft>
                          <a:spcPts val="800"/>
                        </a:spcAft>
                      </a:pPr>
                      <a:r>
                        <a:rPr lang="es-MX" sz="1200" dirty="0">
                          <a:effectLst/>
                        </a:rPr>
                        <a:t>Los Azufres, Michoacán</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28672128"/>
                  </a:ext>
                </a:extLst>
              </a:tr>
              <a:tr h="0">
                <a:tc>
                  <a:txBody>
                    <a:bodyPr/>
                    <a:lstStyle/>
                    <a:p>
                      <a:pPr algn="ctr">
                        <a:lnSpc>
                          <a:spcPct val="150000"/>
                        </a:lnSpc>
                        <a:spcAft>
                          <a:spcPts val="800"/>
                        </a:spcAft>
                      </a:pPr>
                      <a:r>
                        <a:rPr lang="es-MX" sz="1200">
                          <a:effectLst/>
                        </a:rPr>
                        <a:t>Los Humeros, Puebla</a:t>
                      </a:r>
                      <a:endParaRPr lang="es-MX" sz="105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03059352"/>
                  </a:ext>
                </a:extLst>
              </a:tr>
              <a:tr h="0">
                <a:tc>
                  <a:txBody>
                    <a:bodyPr/>
                    <a:lstStyle/>
                    <a:p>
                      <a:pPr algn="ctr">
                        <a:lnSpc>
                          <a:spcPct val="150000"/>
                        </a:lnSpc>
                        <a:spcAft>
                          <a:spcPts val="800"/>
                        </a:spcAft>
                      </a:pPr>
                      <a:r>
                        <a:rPr lang="es-MX" sz="1200" dirty="0">
                          <a:effectLst/>
                        </a:rPr>
                        <a:t>Las Tres Vírgenes, Baja California Sur</a:t>
                      </a:r>
                      <a:endParaRPr lang="es-MX" sz="105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78952013"/>
                  </a:ext>
                </a:extLst>
              </a:tr>
            </a:tbl>
          </a:graphicData>
        </a:graphic>
      </p:graphicFrame>
      <p:sp>
        <p:nvSpPr>
          <p:cNvPr id="10" name="CuadroTexto 9">
            <a:extLst>
              <a:ext uri="{FF2B5EF4-FFF2-40B4-BE49-F238E27FC236}">
                <a16:creationId xmlns:a16="http://schemas.microsoft.com/office/drawing/2014/main" id="{38ED7863-784A-4FF8-A56B-B0C888453856}"/>
              </a:ext>
            </a:extLst>
          </p:cNvPr>
          <p:cNvSpPr txBox="1"/>
          <p:nvPr/>
        </p:nvSpPr>
        <p:spPr>
          <a:xfrm>
            <a:off x="5185144" y="873802"/>
            <a:ext cx="5862084" cy="338554"/>
          </a:xfrm>
          <a:custGeom>
            <a:avLst/>
            <a:gdLst>
              <a:gd name="connsiteX0" fmla="*/ 0 w 5862084"/>
              <a:gd name="connsiteY0" fmla="*/ 0 h 338554"/>
              <a:gd name="connsiteX1" fmla="*/ 651343 w 5862084"/>
              <a:gd name="connsiteY1" fmla="*/ 0 h 338554"/>
              <a:gd name="connsiteX2" fmla="*/ 1126823 w 5862084"/>
              <a:gd name="connsiteY2" fmla="*/ 0 h 338554"/>
              <a:gd name="connsiteX3" fmla="*/ 1895407 w 5862084"/>
              <a:gd name="connsiteY3" fmla="*/ 0 h 338554"/>
              <a:gd name="connsiteX4" fmla="*/ 2546750 w 5862084"/>
              <a:gd name="connsiteY4" fmla="*/ 0 h 338554"/>
              <a:gd name="connsiteX5" fmla="*/ 3080851 w 5862084"/>
              <a:gd name="connsiteY5" fmla="*/ 0 h 338554"/>
              <a:gd name="connsiteX6" fmla="*/ 3614952 w 5862084"/>
              <a:gd name="connsiteY6" fmla="*/ 0 h 338554"/>
              <a:gd name="connsiteX7" fmla="*/ 4324915 w 5862084"/>
              <a:gd name="connsiteY7" fmla="*/ 0 h 338554"/>
              <a:gd name="connsiteX8" fmla="*/ 4859016 w 5862084"/>
              <a:gd name="connsiteY8" fmla="*/ 0 h 338554"/>
              <a:gd name="connsiteX9" fmla="*/ 5862084 w 5862084"/>
              <a:gd name="connsiteY9" fmla="*/ 0 h 338554"/>
              <a:gd name="connsiteX10" fmla="*/ 5862084 w 5862084"/>
              <a:gd name="connsiteY10" fmla="*/ 338554 h 338554"/>
              <a:gd name="connsiteX11" fmla="*/ 5269362 w 5862084"/>
              <a:gd name="connsiteY11" fmla="*/ 338554 h 338554"/>
              <a:gd name="connsiteX12" fmla="*/ 4676640 w 5862084"/>
              <a:gd name="connsiteY12" fmla="*/ 338554 h 338554"/>
              <a:gd name="connsiteX13" fmla="*/ 4025298 w 5862084"/>
              <a:gd name="connsiteY13" fmla="*/ 338554 h 338554"/>
              <a:gd name="connsiteX14" fmla="*/ 3549818 w 5862084"/>
              <a:gd name="connsiteY14" fmla="*/ 338554 h 338554"/>
              <a:gd name="connsiteX15" fmla="*/ 2781233 w 5862084"/>
              <a:gd name="connsiteY15" fmla="*/ 338554 h 338554"/>
              <a:gd name="connsiteX16" fmla="*/ 2188511 w 5862084"/>
              <a:gd name="connsiteY16" fmla="*/ 338554 h 338554"/>
              <a:gd name="connsiteX17" fmla="*/ 1654410 w 5862084"/>
              <a:gd name="connsiteY17" fmla="*/ 338554 h 338554"/>
              <a:gd name="connsiteX18" fmla="*/ 1061689 w 5862084"/>
              <a:gd name="connsiteY18" fmla="*/ 338554 h 338554"/>
              <a:gd name="connsiteX19" fmla="*/ 0 w 5862084"/>
              <a:gd name="connsiteY19" fmla="*/ 338554 h 338554"/>
              <a:gd name="connsiteX20" fmla="*/ 0 w 5862084"/>
              <a:gd name="connsiteY20"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62084" h="338554" extrusionOk="0">
                <a:moveTo>
                  <a:pt x="0" y="0"/>
                </a:moveTo>
                <a:cubicBezTo>
                  <a:pt x="295306" y="30736"/>
                  <a:pt x="345100" y="16502"/>
                  <a:pt x="651343" y="0"/>
                </a:cubicBezTo>
                <a:cubicBezTo>
                  <a:pt x="957586" y="-16502"/>
                  <a:pt x="900514" y="-11467"/>
                  <a:pt x="1126823" y="0"/>
                </a:cubicBezTo>
                <a:cubicBezTo>
                  <a:pt x="1353132" y="11467"/>
                  <a:pt x="1547307" y="-35763"/>
                  <a:pt x="1895407" y="0"/>
                </a:cubicBezTo>
                <a:cubicBezTo>
                  <a:pt x="2243507" y="35763"/>
                  <a:pt x="2369452" y="-28086"/>
                  <a:pt x="2546750" y="0"/>
                </a:cubicBezTo>
                <a:cubicBezTo>
                  <a:pt x="2724048" y="28086"/>
                  <a:pt x="2947063" y="14601"/>
                  <a:pt x="3080851" y="0"/>
                </a:cubicBezTo>
                <a:cubicBezTo>
                  <a:pt x="3214639" y="-14601"/>
                  <a:pt x="3418664" y="-4597"/>
                  <a:pt x="3614952" y="0"/>
                </a:cubicBezTo>
                <a:cubicBezTo>
                  <a:pt x="3811240" y="4597"/>
                  <a:pt x="4079459" y="28355"/>
                  <a:pt x="4324915" y="0"/>
                </a:cubicBezTo>
                <a:cubicBezTo>
                  <a:pt x="4570371" y="-28355"/>
                  <a:pt x="4680682" y="21499"/>
                  <a:pt x="4859016" y="0"/>
                </a:cubicBezTo>
                <a:cubicBezTo>
                  <a:pt x="5037350" y="-21499"/>
                  <a:pt x="5368855" y="-41423"/>
                  <a:pt x="5862084" y="0"/>
                </a:cubicBezTo>
                <a:cubicBezTo>
                  <a:pt x="5849278" y="158019"/>
                  <a:pt x="5878159" y="181931"/>
                  <a:pt x="5862084" y="338554"/>
                </a:cubicBezTo>
                <a:cubicBezTo>
                  <a:pt x="5718297" y="346453"/>
                  <a:pt x="5446316" y="315430"/>
                  <a:pt x="5269362" y="338554"/>
                </a:cubicBezTo>
                <a:cubicBezTo>
                  <a:pt x="5092408" y="361678"/>
                  <a:pt x="4961404" y="368188"/>
                  <a:pt x="4676640" y="338554"/>
                </a:cubicBezTo>
                <a:cubicBezTo>
                  <a:pt x="4391876" y="308920"/>
                  <a:pt x="4159456" y="336443"/>
                  <a:pt x="4025298" y="338554"/>
                </a:cubicBezTo>
                <a:cubicBezTo>
                  <a:pt x="3891140" y="340665"/>
                  <a:pt x="3666869" y="319132"/>
                  <a:pt x="3549818" y="338554"/>
                </a:cubicBezTo>
                <a:cubicBezTo>
                  <a:pt x="3432767" y="357976"/>
                  <a:pt x="2956468" y="336752"/>
                  <a:pt x="2781233" y="338554"/>
                </a:cubicBezTo>
                <a:cubicBezTo>
                  <a:pt x="2605998" y="340356"/>
                  <a:pt x="2474803" y="312924"/>
                  <a:pt x="2188511" y="338554"/>
                </a:cubicBezTo>
                <a:cubicBezTo>
                  <a:pt x="1902219" y="364184"/>
                  <a:pt x="1882812" y="359630"/>
                  <a:pt x="1654410" y="338554"/>
                </a:cubicBezTo>
                <a:cubicBezTo>
                  <a:pt x="1426008" y="317478"/>
                  <a:pt x="1234892" y="314305"/>
                  <a:pt x="1061689" y="338554"/>
                </a:cubicBezTo>
                <a:cubicBezTo>
                  <a:pt x="888486" y="362803"/>
                  <a:pt x="530044" y="299261"/>
                  <a:pt x="0" y="338554"/>
                </a:cubicBezTo>
                <a:cubicBezTo>
                  <a:pt x="13640" y="243280"/>
                  <a:pt x="7500" y="131205"/>
                  <a:pt x="0" y="0"/>
                </a:cubicBezTo>
                <a:close/>
              </a:path>
            </a:pathLst>
          </a:custGeom>
          <a:noFill/>
          <a:ln>
            <a:noFill/>
            <a:extLst>
              <a:ext uri="{C807C97D-BFC1-408E-A445-0C87EB9F89A2}">
                <ask:lineSketchStyleProps xmlns:ask="http://schemas.microsoft.com/office/drawing/2018/sketchyshapes" sd="1023996425">
                  <a:prstGeom prst="rect">
                    <a:avLst/>
                  </a:prstGeom>
                  <ask:type>
                    <ask:lineSketchFreehand/>
                  </ask:type>
                </ask:lineSketchStyleProps>
              </a:ext>
            </a:extLst>
          </a:ln>
        </p:spPr>
        <p:txBody>
          <a:bodyPr wrap="square" rtlCol="0">
            <a:spAutoFit/>
          </a:bodyPr>
          <a:lstStyle/>
          <a:p>
            <a:pPr algn="ctr"/>
            <a:r>
              <a:rPr lang="es-MX" sz="1600" b="1" dirty="0"/>
              <a:t>Desarrollo de la Energía Geotérmica en el resto del Mundo </a:t>
            </a:r>
          </a:p>
        </p:txBody>
      </p:sp>
      <p:pic>
        <p:nvPicPr>
          <p:cNvPr id="12" name="Imagen 11">
            <a:extLst>
              <a:ext uri="{FF2B5EF4-FFF2-40B4-BE49-F238E27FC236}">
                <a16:creationId xmlns:a16="http://schemas.microsoft.com/office/drawing/2014/main" id="{70502E3E-31A8-4C59-AAC1-0040806CD4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71590" y="1352641"/>
            <a:ext cx="6044650" cy="3391769"/>
          </a:xfrm>
          <a:prstGeom prst="rect">
            <a:avLst/>
          </a:prstGeom>
          <a:noFill/>
          <a:ln>
            <a:noFill/>
          </a:ln>
        </p:spPr>
      </p:pic>
      <p:sp>
        <p:nvSpPr>
          <p:cNvPr id="13" name="CuadroTexto 12">
            <a:extLst>
              <a:ext uri="{FF2B5EF4-FFF2-40B4-BE49-F238E27FC236}">
                <a16:creationId xmlns:a16="http://schemas.microsoft.com/office/drawing/2014/main" id="{8AB15DE5-7E31-4EFB-A19C-D0331B1753F6}"/>
              </a:ext>
            </a:extLst>
          </p:cNvPr>
          <p:cNvSpPr txBox="1"/>
          <p:nvPr/>
        </p:nvSpPr>
        <p:spPr>
          <a:xfrm>
            <a:off x="391401" y="4601063"/>
            <a:ext cx="4029739" cy="1077218"/>
          </a:xfrm>
          <a:custGeom>
            <a:avLst/>
            <a:gdLst>
              <a:gd name="connsiteX0" fmla="*/ 0 w 4029739"/>
              <a:gd name="connsiteY0" fmla="*/ 0 h 1077218"/>
              <a:gd name="connsiteX1" fmla="*/ 591028 w 4029739"/>
              <a:gd name="connsiteY1" fmla="*/ 0 h 1077218"/>
              <a:gd name="connsiteX2" fmla="*/ 1262652 w 4029739"/>
              <a:gd name="connsiteY2" fmla="*/ 0 h 1077218"/>
              <a:gd name="connsiteX3" fmla="*/ 1853680 w 4029739"/>
              <a:gd name="connsiteY3" fmla="*/ 0 h 1077218"/>
              <a:gd name="connsiteX4" fmla="*/ 2404411 w 4029739"/>
              <a:gd name="connsiteY4" fmla="*/ 0 h 1077218"/>
              <a:gd name="connsiteX5" fmla="*/ 3156629 w 4029739"/>
              <a:gd name="connsiteY5" fmla="*/ 0 h 1077218"/>
              <a:gd name="connsiteX6" fmla="*/ 4029739 w 4029739"/>
              <a:gd name="connsiteY6" fmla="*/ 0 h 1077218"/>
              <a:gd name="connsiteX7" fmla="*/ 4029739 w 4029739"/>
              <a:gd name="connsiteY7" fmla="*/ 560153 h 1077218"/>
              <a:gd name="connsiteX8" fmla="*/ 4029739 w 4029739"/>
              <a:gd name="connsiteY8" fmla="*/ 1077218 h 1077218"/>
              <a:gd name="connsiteX9" fmla="*/ 3398413 w 4029739"/>
              <a:gd name="connsiteY9" fmla="*/ 1077218 h 1077218"/>
              <a:gd name="connsiteX10" fmla="*/ 2726790 w 4029739"/>
              <a:gd name="connsiteY10" fmla="*/ 1077218 h 1077218"/>
              <a:gd name="connsiteX11" fmla="*/ 2014870 w 4029739"/>
              <a:gd name="connsiteY11" fmla="*/ 1077218 h 1077218"/>
              <a:gd name="connsiteX12" fmla="*/ 1262652 w 4029739"/>
              <a:gd name="connsiteY12" fmla="*/ 1077218 h 1077218"/>
              <a:gd name="connsiteX13" fmla="*/ 631326 w 4029739"/>
              <a:gd name="connsiteY13" fmla="*/ 1077218 h 1077218"/>
              <a:gd name="connsiteX14" fmla="*/ 0 w 4029739"/>
              <a:gd name="connsiteY14" fmla="*/ 1077218 h 1077218"/>
              <a:gd name="connsiteX15" fmla="*/ 0 w 4029739"/>
              <a:gd name="connsiteY15" fmla="*/ 560153 h 1077218"/>
              <a:gd name="connsiteX16" fmla="*/ 0 w 4029739"/>
              <a:gd name="connsiteY16"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29739" h="1077218" extrusionOk="0">
                <a:moveTo>
                  <a:pt x="0" y="0"/>
                </a:moveTo>
                <a:cubicBezTo>
                  <a:pt x="179518" y="-28138"/>
                  <a:pt x="407082" y="-23297"/>
                  <a:pt x="591028" y="0"/>
                </a:cubicBezTo>
                <a:cubicBezTo>
                  <a:pt x="774974" y="23297"/>
                  <a:pt x="1119586" y="-9774"/>
                  <a:pt x="1262652" y="0"/>
                </a:cubicBezTo>
                <a:cubicBezTo>
                  <a:pt x="1405718" y="9774"/>
                  <a:pt x="1612197" y="-13598"/>
                  <a:pt x="1853680" y="0"/>
                </a:cubicBezTo>
                <a:cubicBezTo>
                  <a:pt x="2095163" y="13598"/>
                  <a:pt x="2220486" y="-687"/>
                  <a:pt x="2404411" y="0"/>
                </a:cubicBezTo>
                <a:cubicBezTo>
                  <a:pt x="2588336" y="687"/>
                  <a:pt x="2909520" y="22279"/>
                  <a:pt x="3156629" y="0"/>
                </a:cubicBezTo>
                <a:cubicBezTo>
                  <a:pt x="3403738" y="-22279"/>
                  <a:pt x="3627231" y="-13543"/>
                  <a:pt x="4029739" y="0"/>
                </a:cubicBezTo>
                <a:cubicBezTo>
                  <a:pt x="4041311" y="135586"/>
                  <a:pt x="4046650" y="382271"/>
                  <a:pt x="4029739" y="560153"/>
                </a:cubicBezTo>
                <a:cubicBezTo>
                  <a:pt x="4012828" y="738035"/>
                  <a:pt x="4019360" y="891276"/>
                  <a:pt x="4029739" y="1077218"/>
                </a:cubicBezTo>
                <a:cubicBezTo>
                  <a:pt x="3899991" y="1106471"/>
                  <a:pt x="3571648" y="1079459"/>
                  <a:pt x="3398413" y="1077218"/>
                </a:cubicBezTo>
                <a:cubicBezTo>
                  <a:pt x="3225178" y="1074977"/>
                  <a:pt x="2905168" y="1090562"/>
                  <a:pt x="2726790" y="1077218"/>
                </a:cubicBezTo>
                <a:cubicBezTo>
                  <a:pt x="2548412" y="1063874"/>
                  <a:pt x="2198962" y="1078147"/>
                  <a:pt x="2014870" y="1077218"/>
                </a:cubicBezTo>
                <a:cubicBezTo>
                  <a:pt x="1830778" y="1076289"/>
                  <a:pt x="1513609" y="1110443"/>
                  <a:pt x="1262652" y="1077218"/>
                </a:cubicBezTo>
                <a:cubicBezTo>
                  <a:pt x="1011695" y="1043993"/>
                  <a:pt x="763756" y="1097404"/>
                  <a:pt x="631326" y="1077218"/>
                </a:cubicBezTo>
                <a:cubicBezTo>
                  <a:pt x="498896" y="1057032"/>
                  <a:pt x="259748" y="1088833"/>
                  <a:pt x="0" y="1077218"/>
                </a:cubicBezTo>
                <a:cubicBezTo>
                  <a:pt x="-17382" y="948688"/>
                  <a:pt x="7187" y="765566"/>
                  <a:pt x="0" y="560153"/>
                </a:cubicBezTo>
                <a:cubicBezTo>
                  <a:pt x="-7187" y="354741"/>
                  <a:pt x="13451" y="255135"/>
                  <a:pt x="0" y="0"/>
                </a:cubicBezTo>
                <a:close/>
              </a:path>
            </a:pathLst>
          </a:custGeom>
          <a:noFill/>
          <a:ln>
            <a:solidFill>
              <a:schemeClr val="tx1"/>
            </a:solidFill>
            <a:extLst>
              <a:ext uri="{C807C97D-BFC1-408E-A445-0C87EB9F89A2}">
                <ask:lineSketchStyleProps xmlns:ask="http://schemas.microsoft.com/office/drawing/2018/sketchyshapes" sd="1238394261">
                  <a:prstGeom prst="rect">
                    <a:avLst/>
                  </a:prstGeom>
                  <ask:type>
                    <ask:lineSketchFreehand/>
                  </ask:type>
                </ask:lineSketchStyleProps>
              </a:ext>
            </a:extLst>
          </a:ln>
        </p:spPr>
        <p:txBody>
          <a:bodyPr wrap="square" rtlCol="0">
            <a:spAutoFit/>
          </a:bodyPr>
          <a:lstStyle>
            <a:defPPr>
              <a:defRPr lang="en-US"/>
            </a:defPPr>
            <a:lvl1pPr>
              <a:defRPr sz="1600"/>
            </a:lvl1pPr>
          </a:lstStyle>
          <a:p>
            <a:pPr algn="just"/>
            <a:r>
              <a:rPr lang="es-MX" dirty="0"/>
              <a:t>En 2019 México agregó 27 Mega Watts de capacidad instalada en el estado de Michoacán en la planta de energía de los Azufres.</a:t>
            </a:r>
          </a:p>
        </p:txBody>
      </p:sp>
      <p:sp>
        <p:nvSpPr>
          <p:cNvPr id="9" name="CuadroTexto 8">
            <a:extLst>
              <a:ext uri="{FF2B5EF4-FFF2-40B4-BE49-F238E27FC236}">
                <a16:creationId xmlns:a16="http://schemas.microsoft.com/office/drawing/2014/main" id="{7BD98B05-0605-4E48-BF7C-F1C06DC4BD5C}"/>
              </a:ext>
            </a:extLst>
          </p:cNvPr>
          <p:cNvSpPr txBox="1"/>
          <p:nvPr/>
        </p:nvSpPr>
        <p:spPr>
          <a:xfrm>
            <a:off x="5805378" y="4832007"/>
            <a:ext cx="5166564" cy="677108"/>
          </a:xfrm>
          <a:custGeom>
            <a:avLst/>
            <a:gdLst>
              <a:gd name="connsiteX0" fmla="*/ 0 w 5166564"/>
              <a:gd name="connsiteY0" fmla="*/ 0 h 677108"/>
              <a:gd name="connsiteX1" fmla="*/ 490824 w 5166564"/>
              <a:gd name="connsiteY1" fmla="*/ 0 h 677108"/>
              <a:gd name="connsiteX2" fmla="*/ 1033313 w 5166564"/>
              <a:gd name="connsiteY2" fmla="*/ 0 h 677108"/>
              <a:gd name="connsiteX3" fmla="*/ 1627468 w 5166564"/>
              <a:gd name="connsiteY3" fmla="*/ 0 h 677108"/>
              <a:gd name="connsiteX4" fmla="*/ 2273288 w 5166564"/>
              <a:gd name="connsiteY4" fmla="*/ 0 h 677108"/>
              <a:gd name="connsiteX5" fmla="*/ 3022440 w 5166564"/>
              <a:gd name="connsiteY5" fmla="*/ 0 h 677108"/>
              <a:gd name="connsiteX6" fmla="*/ 3668260 w 5166564"/>
              <a:gd name="connsiteY6" fmla="*/ 0 h 677108"/>
              <a:gd name="connsiteX7" fmla="*/ 4159084 w 5166564"/>
              <a:gd name="connsiteY7" fmla="*/ 0 h 677108"/>
              <a:gd name="connsiteX8" fmla="*/ 5166564 w 5166564"/>
              <a:gd name="connsiteY8" fmla="*/ 0 h 677108"/>
              <a:gd name="connsiteX9" fmla="*/ 5166564 w 5166564"/>
              <a:gd name="connsiteY9" fmla="*/ 677108 h 677108"/>
              <a:gd name="connsiteX10" fmla="*/ 4572409 w 5166564"/>
              <a:gd name="connsiteY10" fmla="*/ 677108 h 677108"/>
              <a:gd name="connsiteX11" fmla="*/ 4081586 w 5166564"/>
              <a:gd name="connsiteY11" fmla="*/ 677108 h 677108"/>
              <a:gd name="connsiteX12" fmla="*/ 3384099 w 5166564"/>
              <a:gd name="connsiteY12" fmla="*/ 677108 h 677108"/>
              <a:gd name="connsiteX13" fmla="*/ 2686613 w 5166564"/>
              <a:gd name="connsiteY13" fmla="*/ 677108 h 677108"/>
              <a:gd name="connsiteX14" fmla="*/ 1989127 w 5166564"/>
              <a:gd name="connsiteY14" fmla="*/ 677108 h 677108"/>
              <a:gd name="connsiteX15" fmla="*/ 1498304 w 5166564"/>
              <a:gd name="connsiteY15" fmla="*/ 677108 h 677108"/>
              <a:gd name="connsiteX16" fmla="*/ 852483 w 5166564"/>
              <a:gd name="connsiteY16" fmla="*/ 677108 h 677108"/>
              <a:gd name="connsiteX17" fmla="*/ 0 w 5166564"/>
              <a:gd name="connsiteY17" fmla="*/ 677108 h 677108"/>
              <a:gd name="connsiteX18" fmla="*/ 0 w 5166564"/>
              <a:gd name="connsiteY18" fmla="*/ 0 h 67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6564" h="677108" extrusionOk="0">
                <a:moveTo>
                  <a:pt x="0" y="0"/>
                </a:moveTo>
                <a:cubicBezTo>
                  <a:pt x="178284" y="-8387"/>
                  <a:pt x="262981" y="-467"/>
                  <a:pt x="490824" y="0"/>
                </a:cubicBezTo>
                <a:cubicBezTo>
                  <a:pt x="718667" y="467"/>
                  <a:pt x="854145" y="1565"/>
                  <a:pt x="1033313" y="0"/>
                </a:cubicBezTo>
                <a:cubicBezTo>
                  <a:pt x="1212481" y="-1565"/>
                  <a:pt x="1482075" y="-12384"/>
                  <a:pt x="1627468" y="0"/>
                </a:cubicBezTo>
                <a:cubicBezTo>
                  <a:pt x="1772862" y="12384"/>
                  <a:pt x="2043922" y="-26412"/>
                  <a:pt x="2273288" y="0"/>
                </a:cubicBezTo>
                <a:cubicBezTo>
                  <a:pt x="2502654" y="26412"/>
                  <a:pt x="2852143" y="36445"/>
                  <a:pt x="3022440" y="0"/>
                </a:cubicBezTo>
                <a:cubicBezTo>
                  <a:pt x="3192737" y="-36445"/>
                  <a:pt x="3505743" y="-11740"/>
                  <a:pt x="3668260" y="0"/>
                </a:cubicBezTo>
                <a:cubicBezTo>
                  <a:pt x="3830777" y="11740"/>
                  <a:pt x="3939858" y="3755"/>
                  <a:pt x="4159084" y="0"/>
                </a:cubicBezTo>
                <a:cubicBezTo>
                  <a:pt x="4378310" y="-3755"/>
                  <a:pt x="4712243" y="-28114"/>
                  <a:pt x="5166564" y="0"/>
                </a:cubicBezTo>
                <a:cubicBezTo>
                  <a:pt x="5199574" y="161481"/>
                  <a:pt x="5196380" y="393824"/>
                  <a:pt x="5166564" y="677108"/>
                </a:cubicBezTo>
                <a:cubicBezTo>
                  <a:pt x="4878650" y="669579"/>
                  <a:pt x="4763473" y="701793"/>
                  <a:pt x="4572409" y="677108"/>
                </a:cubicBezTo>
                <a:cubicBezTo>
                  <a:pt x="4381346" y="652423"/>
                  <a:pt x="4298151" y="666560"/>
                  <a:pt x="4081586" y="677108"/>
                </a:cubicBezTo>
                <a:cubicBezTo>
                  <a:pt x="3865021" y="687656"/>
                  <a:pt x="3566906" y="670823"/>
                  <a:pt x="3384099" y="677108"/>
                </a:cubicBezTo>
                <a:cubicBezTo>
                  <a:pt x="3201292" y="683393"/>
                  <a:pt x="3024264" y="702330"/>
                  <a:pt x="2686613" y="677108"/>
                </a:cubicBezTo>
                <a:cubicBezTo>
                  <a:pt x="2348962" y="651886"/>
                  <a:pt x="2307687" y="664083"/>
                  <a:pt x="1989127" y="677108"/>
                </a:cubicBezTo>
                <a:cubicBezTo>
                  <a:pt x="1670567" y="690133"/>
                  <a:pt x="1738111" y="681181"/>
                  <a:pt x="1498304" y="677108"/>
                </a:cubicBezTo>
                <a:cubicBezTo>
                  <a:pt x="1258497" y="673035"/>
                  <a:pt x="1085658" y="687335"/>
                  <a:pt x="852483" y="677108"/>
                </a:cubicBezTo>
                <a:cubicBezTo>
                  <a:pt x="619308" y="666881"/>
                  <a:pt x="315692" y="711362"/>
                  <a:pt x="0" y="677108"/>
                </a:cubicBezTo>
                <a:cubicBezTo>
                  <a:pt x="7192" y="507728"/>
                  <a:pt x="-13938" y="173939"/>
                  <a:pt x="0" y="0"/>
                </a:cubicBezTo>
                <a:close/>
              </a:path>
            </a:pathLst>
          </a:custGeom>
          <a:noFill/>
          <a:ln>
            <a:solidFill>
              <a:schemeClr val="tx1"/>
            </a:solidFill>
            <a:extLst>
              <a:ext uri="{C807C97D-BFC1-408E-A445-0C87EB9F89A2}">
                <ask:lineSketchStyleProps xmlns:ask="http://schemas.microsoft.com/office/drawing/2018/sketchyshapes" sd="2538695544">
                  <a:prstGeom prst="rect">
                    <a:avLst/>
                  </a:prstGeom>
                  <ask:type>
                    <ask:lineSketchFreehand/>
                  </ask:type>
                </ask:lineSketchStyleProps>
              </a:ext>
            </a:extLst>
          </a:ln>
        </p:spPr>
        <p:txBody>
          <a:bodyPr wrap="square" rtlCol="0">
            <a:spAutoFit/>
          </a:bodyPr>
          <a:lstStyle>
            <a:defPPr>
              <a:defRPr lang="en-US"/>
            </a:defPPr>
            <a:lvl1pPr>
              <a:defRPr sz="1600"/>
            </a:lvl1pPr>
          </a:lstStyle>
          <a:p>
            <a:pPr algn="ctr"/>
            <a:r>
              <a:rPr lang="es-MX" dirty="0"/>
              <a:t>Adición de capacidad instalada de los principales países generadores  en 2019.</a:t>
            </a:r>
          </a:p>
          <a:p>
            <a:pPr algn="ctr"/>
            <a:endParaRPr lang="es-MX" sz="600" dirty="0"/>
          </a:p>
        </p:txBody>
      </p:sp>
      <p:sp>
        <p:nvSpPr>
          <p:cNvPr id="3" name="CuadroTexto 2">
            <a:extLst>
              <a:ext uri="{FF2B5EF4-FFF2-40B4-BE49-F238E27FC236}">
                <a16:creationId xmlns:a16="http://schemas.microsoft.com/office/drawing/2014/main" id="{044D120D-339F-4736-857E-2608AA9CE746}"/>
              </a:ext>
            </a:extLst>
          </p:cNvPr>
          <p:cNvSpPr txBox="1"/>
          <p:nvPr/>
        </p:nvSpPr>
        <p:spPr>
          <a:xfrm>
            <a:off x="11116240" y="5944865"/>
            <a:ext cx="848309" cy="507831"/>
          </a:xfrm>
          <a:prstGeom prst="rect">
            <a:avLst/>
          </a:prstGeom>
          <a:noFill/>
        </p:spPr>
        <p:txBody>
          <a:bodyPr wrap="none" rtlCol="0">
            <a:spAutoFit/>
          </a:bodyPr>
          <a:lstStyle/>
          <a:p>
            <a:r>
              <a:rPr lang="es-MX" sz="900" dirty="0"/>
              <a:t>(REN21, 2020)</a:t>
            </a:r>
          </a:p>
          <a:p>
            <a:endParaRPr lang="es-MX" dirty="0"/>
          </a:p>
        </p:txBody>
      </p:sp>
      <p:sp>
        <p:nvSpPr>
          <p:cNvPr id="4" name="CuadroTexto 3">
            <a:extLst>
              <a:ext uri="{FF2B5EF4-FFF2-40B4-BE49-F238E27FC236}">
                <a16:creationId xmlns:a16="http://schemas.microsoft.com/office/drawing/2014/main" id="{78D116EF-FE36-46DD-A86F-6B7D4BD30BE6}"/>
              </a:ext>
            </a:extLst>
          </p:cNvPr>
          <p:cNvSpPr txBox="1"/>
          <p:nvPr/>
        </p:nvSpPr>
        <p:spPr>
          <a:xfrm>
            <a:off x="263810" y="2738663"/>
            <a:ext cx="2739980" cy="230832"/>
          </a:xfrm>
          <a:prstGeom prst="rect">
            <a:avLst/>
          </a:prstGeom>
          <a:noFill/>
        </p:spPr>
        <p:txBody>
          <a:bodyPr wrap="square" rtlCol="0">
            <a:spAutoFit/>
          </a:bodyPr>
          <a:lstStyle/>
          <a:p>
            <a:r>
              <a:rPr lang="es-MX" sz="900" dirty="0"/>
              <a:t>(Inventario Nacional de Energías Limpias [INEL], 2017).</a:t>
            </a:r>
          </a:p>
        </p:txBody>
      </p:sp>
      <p:sp>
        <p:nvSpPr>
          <p:cNvPr id="5" name="Marcador de número de diapositiva 4">
            <a:extLst>
              <a:ext uri="{FF2B5EF4-FFF2-40B4-BE49-F238E27FC236}">
                <a16:creationId xmlns:a16="http://schemas.microsoft.com/office/drawing/2014/main" id="{380AF92C-D8A3-47C8-821C-52E7569689E1}"/>
              </a:ext>
            </a:extLst>
          </p:cNvPr>
          <p:cNvSpPr>
            <a:spLocks noGrp="1"/>
          </p:cNvSpPr>
          <p:nvPr>
            <p:ph type="sldNum" sz="quarter" idx="12"/>
          </p:nvPr>
        </p:nvSpPr>
        <p:spPr/>
        <p:txBody>
          <a:bodyPr/>
          <a:lstStyle/>
          <a:p>
            <a:fld id="{D620071E-3705-4C56-B8C2-5804AA11160A}" type="slidenum">
              <a:rPr lang="es-MX" smtClean="0"/>
              <a:t>9</a:t>
            </a:fld>
            <a:endParaRPr lang="es-MX"/>
          </a:p>
        </p:txBody>
      </p:sp>
    </p:spTree>
    <p:extLst>
      <p:ext uri="{BB962C8B-B14F-4D97-AF65-F5344CB8AC3E}">
        <p14:creationId xmlns:p14="http://schemas.microsoft.com/office/powerpoint/2010/main" val="114994213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3262</TotalTime>
  <Words>4330</Words>
  <Application>Microsoft Office PowerPoint</Application>
  <PresentationFormat>Panorámica</PresentationFormat>
  <Paragraphs>661</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10</vt:lpstr>
      <vt:lpstr>Arial</vt:lpstr>
      <vt:lpstr>Calibri</vt:lpstr>
      <vt:lpstr>Calibri Light</vt:lpstr>
      <vt:lpstr>CIDFont+F2</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•෴ÐAŊTE෴• PIÑA</dc:creator>
  <cp:lastModifiedBy>•෴ÐAŊTE෴• PIÑA</cp:lastModifiedBy>
  <cp:revision>227</cp:revision>
  <cp:lastPrinted>2021-03-18T01:28:49Z</cp:lastPrinted>
  <dcterms:created xsi:type="dcterms:W3CDTF">2021-03-02T01:51:53Z</dcterms:created>
  <dcterms:modified xsi:type="dcterms:W3CDTF">2021-06-26T02:51:59Z</dcterms:modified>
</cp:coreProperties>
</file>