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6"/>
  </p:notesMasterIdLst>
  <p:sldIdLst>
    <p:sldId id="256" r:id="rId2"/>
    <p:sldId id="260" r:id="rId3"/>
    <p:sldId id="261" r:id="rId4"/>
    <p:sldId id="262" r:id="rId5"/>
    <p:sldId id="263" r:id="rId6"/>
    <p:sldId id="268" r:id="rId7"/>
    <p:sldId id="264" r:id="rId8"/>
    <p:sldId id="265" r:id="rId9"/>
    <p:sldId id="266" r:id="rId10"/>
    <p:sldId id="271" r:id="rId11"/>
    <p:sldId id="272" r:id="rId12"/>
    <p:sldId id="267" r:id="rId13"/>
    <p:sldId id="269" r:id="rId14"/>
    <p:sldId id="257" r:id="rId15"/>
    <p:sldId id="259" r:id="rId16"/>
    <p:sldId id="273" r:id="rId17"/>
    <p:sldId id="278" r:id="rId18"/>
    <p:sldId id="279" r:id="rId19"/>
    <p:sldId id="307" r:id="rId20"/>
    <p:sldId id="280" r:id="rId21"/>
    <p:sldId id="308" r:id="rId22"/>
    <p:sldId id="305" r:id="rId23"/>
    <p:sldId id="306" r:id="rId24"/>
    <p:sldId id="282" r:id="rId25"/>
    <p:sldId id="281" r:id="rId26"/>
    <p:sldId id="314" r:id="rId27"/>
    <p:sldId id="274" r:id="rId28"/>
    <p:sldId id="277" r:id="rId29"/>
    <p:sldId id="275" r:id="rId30"/>
    <p:sldId id="276" r:id="rId31"/>
    <p:sldId id="258" r:id="rId32"/>
    <p:sldId id="283" r:id="rId33"/>
    <p:sldId id="284" r:id="rId34"/>
    <p:sldId id="285" r:id="rId35"/>
    <p:sldId id="286" r:id="rId36"/>
    <p:sldId id="309" r:id="rId37"/>
    <p:sldId id="310" r:id="rId38"/>
    <p:sldId id="311" r:id="rId39"/>
    <p:sldId id="312" r:id="rId40"/>
    <p:sldId id="313" r:id="rId41"/>
    <p:sldId id="287" r:id="rId42"/>
    <p:sldId id="288" r:id="rId43"/>
    <p:sldId id="289" r:id="rId44"/>
    <p:sldId id="290" r:id="rId45"/>
    <p:sldId id="292" r:id="rId46"/>
    <p:sldId id="293" r:id="rId47"/>
    <p:sldId id="315" r:id="rId48"/>
    <p:sldId id="295" r:id="rId49"/>
    <p:sldId id="316" r:id="rId50"/>
    <p:sldId id="318" r:id="rId51"/>
    <p:sldId id="296" r:id="rId52"/>
    <p:sldId id="319" r:id="rId53"/>
    <p:sldId id="320" r:id="rId54"/>
    <p:sldId id="317" r:id="rId55"/>
    <p:sldId id="297" r:id="rId56"/>
    <p:sldId id="298" r:id="rId57"/>
    <p:sldId id="322" r:id="rId58"/>
    <p:sldId id="300" r:id="rId59"/>
    <p:sldId id="323" r:id="rId60"/>
    <p:sldId id="301" r:id="rId61"/>
    <p:sldId id="299" r:id="rId62"/>
    <p:sldId id="324" r:id="rId63"/>
    <p:sldId id="321" r:id="rId64"/>
    <p:sldId id="325" r:id="rId65"/>
    <p:sldId id="326" r:id="rId66"/>
    <p:sldId id="302" r:id="rId67"/>
    <p:sldId id="327" r:id="rId68"/>
    <p:sldId id="294" r:id="rId69"/>
    <p:sldId id="328" r:id="rId70"/>
    <p:sldId id="330" r:id="rId71"/>
    <p:sldId id="329" r:id="rId72"/>
    <p:sldId id="331" r:id="rId73"/>
    <p:sldId id="332" r:id="rId74"/>
    <p:sldId id="304" r:id="rId7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79" d="100"/>
          <a:sy n="79" d="100"/>
        </p:scale>
        <p:origin x="15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A5505-CCD5-4B20-9B3D-AFB635184F2D}" type="datetimeFigureOut">
              <a:rPr lang="es-MX" smtClean="0"/>
              <a:t>14/02/2022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67496-7D34-43D7-A315-AD979C76B8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1751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67496-7D34-43D7-A315-AD979C76B8B3}" type="slidenum">
              <a:rPr lang="es-MX" smtClean="0"/>
              <a:t>26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5664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67496-7D34-43D7-A315-AD979C76B8B3}" type="slidenum">
              <a:rPr lang="es-MX" smtClean="0"/>
              <a:t>34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3538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67496-7D34-43D7-A315-AD979C76B8B3}" type="slidenum">
              <a:rPr lang="es-MX" smtClean="0"/>
              <a:t>53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055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F892F-229C-4CA0-9851-68BDA6611A0A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F840-63C6-4AE8-A9DE-736895F4290E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3A69-1A24-44EC-9BC7-439F4D7179AA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645C6-5142-4D73-987D-53BCB53FC572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CB60-89BA-42A4-AD67-9EF714CAFA7E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F9A50-7D26-4EC0-B393-160CDE90C938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BF11-C694-4E0A-A284-873F9D7ECB5F}" type="datetime1">
              <a:rPr lang="es-ES" smtClean="0"/>
              <a:t>14/02/2022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E0C-EA9E-4D31-A966-0093B8C30CBD}" type="datetime1">
              <a:rPr lang="es-ES" smtClean="0"/>
              <a:t>14/02/2022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28E4F-9AA2-4CA5-8C78-802613B015B1}" type="datetime1">
              <a:rPr lang="es-ES" smtClean="0"/>
              <a:t>14/02/2022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10FC-4F07-4BB5-99AF-059CBF41A762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7ECC3-CD26-4DA9-A756-412DBB240D90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5904B6A-A1BA-4461-BEF5-CBC24A3632FE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666AE7D-616A-4183-B91A-8CAFDFB6880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rotein_Data_Bank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csb.org/pdb/explore/explore.do?structureId=1BL8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mx/imgres?imgurl=http://tv.uvigo.es/uploads/pic/Serial/337/Video/2271/explosion_sodio1.jpg&amp;imgrefurl=http://tv.uvigo.es/gl/serial/337.html&amp;usg=__Hsf0RAotViVztc0G8dAyaYJFzGg=&amp;h=241&amp;w=304&amp;sz=7&amp;hl=es&amp;start=63&amp;itbs=1&amp;tbnid=j8l06-2rbD97tM:&amp;tbnh=92&amp;tbnw=116&amp;prev=/images?q=sodio&amp;start=60&amp;hl=es&amp;sa=N&amp;gbv=2&amp;ndsp=20&amp;tbs=isch:1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mx/imgres?imgurl=http://www.monografias.com/trabajos12/labtabla/Image280.jpg&amp;imgrefurl=http://www.monografias.com/trabajos12/labtabla/labtabla.shtml&amp;usg=__GMCvxklPEBV3Z4CdVMRgsoFrcvA=&amp;h=595&amp;w=553&amp;sz=42&amp;hl=es&amp;start=41&amp;itbs=1&amp;tbnid=IjAWFSiWNsUrdM:&amp;tbnh=135&amp;tbnw=125&amp;prev=/images?q=atomo+de+potasio&amp;start=40&amp;hl=es&amp;sa=N&amp;gbv=2&amp;ndsp=20&amp;tbs=isch:1" TargetMode="External"/><Relationship Id="rId13" Type="http://schemas.openxmlformats.org/officeDocument/2006/relationships/hyperlink" Target="http://www.google.com.mx/imgres?imgurl=http://picnica.ciao.com/es/14325134.jpg&amp;imgrefurl=http://www.ciao.es/Test_de_Elementos_Quimicos__Opinion_1658798&amp;usg=__ta9hQUzQw_llvRFCNqrcvSYiZ4g=&amp;h=300&amp;w=400&amp;sz=72&amp;hl=es&amp;start=48&amp;itbs=1&amp;tbnid=prPajetldoPg2M:&amp;tbnh=93&amp;tbnw=124&amp;prev=/images?q=potasio&amp;start=40&amp;hl=es&amp;sa=N&amp;gbv=2&amp;ndsp=20&amp;tbs=isch:1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9.jpeg"/><Relationship Id="rId2" Type="http://schemas.openxmlformats.org/officeDocument/2006/relationships/hyperlink" Target="http://www.google.com.mx/imgres?imgurl=http://eltamiz.com/images/2009/May/llama-sodio.jpg&amp;imgrefurl=http://eltamiz.com/2009/05/13/premios-nobel-fisica-1902-hendrik-lorentz-y-pieter-zeeman/&amp;usg=__3T8yb2e2ridCY8rMytyEPLIB7Y0=&amp;h=600&amp;w=360&amp;sz=11&amp;hl=es&amp;start=27&amp;itbs=1&amp;tbnid=fHV0eUcVfH4yZM:&amp;tbnh=135&amp;tbnw=81&amp;prev=/images?q=sodio&amp;start=20&amp;hl=es&amp;sa=N&amp;gbv=2&amp;ndsp=20&amp;tbs=isch: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mx/imgres?imgurl=http://www.textoscientificos.com/imagenes/quimica/estructura-nacl.jpg&amp;imgrefurl=http://knol.google.com/k/qu%C3%ADmica-organica-i-cap%C3%ADtulo-i&amp;usg=__IRtzW82TtAly0CxwyxwLLxCebqU=&amp;h=215&amp;w=220&amp;sz=15&amp;hl=es&amp;start=38&amp;itbs=1&amp;tbnid=KcPb4RBS630IDM:&amp;tbnh=105&amp;tbnw=107&amp;prev=/images?q=atomo+de+sodio&amp;start=20&amp;hl=es&amp;sa=N&amp;gbv=2&amp;ndsp=20&amp;tbs=isch:1" TargetMode="External"/><Relationship Id="rId11" Type="http://schemas.openxmlformats.org/officeDocument/2006/relationships/hyperlink" Target="http://www.google.com.mx/imgres?imgurl=http://www.naturalsystems.com/images/temas/potasio.jpg&amp;imgrefurl=http://www.naturalsystems.com/temas/el-potasio.asp&amp;usg=__JpzO4TcW4KRvdLPr4Dlxyp1n7kY=&amp;h=350&amp;w=232&amp;sz=16&amp;hl=es&amp;start=5&amp;itbs=1&amp;tbnid=F5eXcXjBWnOjVM:&amp;tbnh=120&amp;tbnw=80&amp;prev=/images?q=potasio&amp;hl=es&amp;gbv=2&amp;ndsp=20&amp;tbs=isch:1" TargetMode="External"/><Relationship Id="rId5" Type="http://schemas.openxmlformats.org/officeDocument/2006/relationships/image" Target="../media/image5.jpeg"/><Relationship Id="rId10" Type="http://schemas.openxmlformats.org/officeDocument/2006/relationships/image" Target="../media/image8.png"/><Relationship Id="rId4" Type="http://schemas.openxmlformats.org/officeDocument/2006/relationships/hyperlink" Target="http://www.google.com.mx/imgres?imgurl=http://upload.wikimedia.org/wikipedia/commons/3/34/SodiumHydroxide.jpg&amp;imgrefurl=http://www.riesgoquimico.es/?p=259&amp;usg=__vGcfhwD_1O85OzUPVGj7FMLkoHA=&amp;h=1764&amp;w=2221&amp;sz=316&amp;hl=es&amp;start=105&amp;itbs=1&amp;tbnid=PJ8dLcDz2Xs5OM:&amp;tbnh=119&amp;tbnw=150&amp;prev=/images?q=sodio&amp;start=100&amp;hl=es&amp;sa=N&amp;gbv=2&amp;ndsp=20&amp;tbs=isch:1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mx/imgres?imgurl=http://ulinux.no-ip.org/uLinux/pub/Magnesio.jpg&amp;imgrefurl=http://ulinux.no-ip.org/uLinux/pub/&amp;usg=__tZQtHp8vnsKhGBL_GStUOdQtb-0=&amp;h=512&amp;w=768&amp;sz=53&amp;hl=es&amp;start=4&amp;itbs=1&amp;tbnid=OpZk2YTtQBCbsM:&amp;tbnh=95&amp;tbnw=142&amp;prev=/images?q=magnesio&amp;hl=es&amp;gbv=2&amp;tbs=isch:1" TargetMode="External"/><Relationship Id="rId13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12" Type="http://schemas.openxmlformats.org/officeDocument/2006/relationships/hyperlink" Target="http://www.google.com.mx/imgres?imgurl=http://www.magnesolperu.com/images/mag.jpg&amp;imgrefurl=http://www.magnesolperu.com/historia.html&amp;usg=__hDWmfozd7ejiPPRhWaXc-UqVBYc=&amp;h=312&amp;w=264&amp;sz=13&amp;hl=es&amp;start=18&amp;itbs=1&amp;tbnid=QfzAxi8WbhLBPM:&amp;tbnh=117&amp;tbnw=99&amp;prev=/images?q=elemento+magnesio&amp;hl=es&amp;gbv=2&amp;tbs=isch:1" TargetMode="External"/><Relationship Id="rId2" Type="http://schemas.openxmlformats.org/officeDocument/2006/relationships/hyperlink" Target="http://www.osteoporosis-centro.com.ar/dimelco/images/calcio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mx/imgres?imgurl=http://www.mcgraw-hill.es/bcv/tabla_periodica/imagenes/elemento20.gif&amp;imgrefurl=http://www.mcgraw-hill.es/bcv/tabla_periodica/element/elemento20.html&amp;usg=__1_o1Wp_54oRBU4Fs8jeNnqR-pN4=&amp;h=149&amp;w=115&amp;sz=9&amp;hl=es&amp;start=7&amp;itbs=1&amp;tbnid=5qNLtk0tnR98JM:&amp;tbnh=95&amp;tbnw=73&amp;prev=/images?q=elemento+calcio&amp;hl=es&amp;gbv=2&amp;tbs=isch:1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19.jpeg"/><Relationship Id="rId10" Type="http://schemas.openxmlformats.org/officeDocument/2006/relationships/hyperlink" Target="http://www.google.com.mx/imgres?imgurl=http://www.mcgraw-hill.es/bcv/tabla_periodica/imagenes/elemento12.gif&amp;imgrefurl=http://www.mcgraw-hill.es/bcv/tabla_periodica/element/elemento12.html&amp;usg=__u5ueuRX_P6j_RHOO7yxZpG2gUM4=&amp;h=149&amp;w=115&amp;sz=10&amp;hl=es&amp;start=10&amp;itbs=1&amp;tbnid=fPoGalvQTU1tDM:&amp;tbnh=95&amp;tbnw=73&amp;prev=/images?q=elemento+magnesio&amp;hl=es&amp;gbv=2&amp;tbs=isch:1" TargetMode="External"/><Relationship Id="rId4" Type="http://schemas.openxmlformats.org/officeDocument/2006/relationships/hyperlink" Target="http://www.google.com.mx/imgres?imgurl=http://eltamiz.com/images/2009/June/hidroxido-calcio.jpg&amp;imgrefurl=http://eltamiz.com/2009/06/11/conoce-tus-elementos-el-calcio/&amp;usg=__yQOK4Q_j14d7xG_bhVD2Zb-_pOs=&amp;h=316&amp;w=400&amp;sz=26&amp;hl=es&amp;start=1&amp;itbs=1&amp;tbnid=UsRB2ASThCeSqM:&amp;tbnh=98&amp;tbnw=124&amp;prev=/images?q=elemento+calcio&amp;hl=es&amp;gbv=2&amp;tbs=isch:1" TargetMode="External"/><Relationship Id="rId9" Type="http://schemas.openxmlformats.org/officeDocument/2006/relationships/image" Target="../media/image16.jpeg"/><Relationship Id="rId14" Type="http://schemas.openxmlformats.org/officeDocument/2006/relationships/hyperlink" Target="http://www.google.com.mx/imgres?imgurl=http://www.quiminet.com/imagen/abocol_03.jpg&amp;imgrefurl=http://www.quiminet.com/pr7/Magnesio+fosfato.htm&amp;usg=__334UhhzZL0Mr9i5yNFyRs5otL-A=&amp;h=300&amp;w=225&amp;sz=27&amp;hl=es&amp;start=13&amp;itbs=1&amp;tbnid=8ngc1X1ASA3a4M:&amp;tbnh=116&amp;tbnw=87&amp;prev=/images?q=elemento+magnesio&amp;hl=es&amp;gbv=2&amp;tbs=isch: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es-ES" cap="none" dirty="0">
                <a:latin typeface="Comic Sans MS" pitchFamily="66" charset="0"/>
              </a:rPr>
              <a:t>Importancia de los grupos I y II en sistemas biológicos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44913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Comic Sans MS" pitchFamily="66" charset="0"/>
              </a:rPr>
              <a:t>Dato curioso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0010" y="3429000"/>
            <a:ext cx="8229600" cy="2448272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En la década de los 80 se realiza uno de los más grandes descubrimientos: se encontraron tres sistemas ligantes diferentes que encapsulen a los metales alcalinos, como el sodio.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Este descubrimiento fue merecedor del Premio Nobel de Química (1987) a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Petersen</a:t>
            </a:r>
            <a:r>
              <a:rPr lang="es-ES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s-ES" dirty="0" err="1">
                <a:solidFill>
                  <a:srgbClr val="FF0000"/>
                </a:solidFill>
                <a:latin typeface="Comic Sans MS" pitchFamily="66" charset="0"/>
              </a:rPr>
              <a:t>Cram</a:t>
            </a:r>
            <a:r>
              <a:rPr lang="es-ES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" dirty="0">
                <a:latin typeface="Comic Sans MS" pitchFamily="66" charset="0"/>
              </a:rPr>
              <a:t>y a 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Jean-Marie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Lehn</a:t>
            </a:r>
            <a:r>
              <a:rPr lang="es-ES" dirty="0">
                <a:latin typeface="Comic Sans MS" pitchFamily="66" charset="0"/>
              </a:rPr>
              <a:t>.</a:t>
            </a:r>
          </a:p>
        </p:txBody>
      </p:sp>
      <p:pic>
        <p:nvPicPr>
          <p:cNvPr id="27651" name="Picture 3" descr="http://www.uam.es/departamentos/ciencias/qorg/docencia_red/qo/l7/PedersenC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65" y="868611"/>
            <a:ext cx="1214446" cy="1791309"/>
          </a:xfrm>
          <a:prstGeom prst="rect">
            <a:avLst/>
          </a:prstGeom>
          <a:noFill/>
        </p:spPr>
      </p:pic>
      <p:pic>
        <p:nvPicPr>
          <p:cNvPr id="27653" name="Picture 5" descr="http://www.uam.es/departamentos/ciencias/qorg/docencia_red/qo/l7/CramDJ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3256" y="899394"/>
            <a:ext cx="1391382" cy="1760526"/>
          </a:xfrm>
          <a:prstGeom prst="rect">
            <a:avLst/>
          </a:prstGeom>
          <a:noFill/>
        </p:spPr>
      </p:pic>
      <p:pic>
        <p:nvPicPr>
          <p:cNvPr id="27655" name="Picture 7" descr="http://www.uam.es/departamentos/ciencias/qorg/docencia_red/qo/l7/lehnJ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7010" y="868611"/>
            <a:ext cx="1500198" cy="2122622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760256" y="692696"/>
            <a:ext cx="1357322" cy="2143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661533" y="898377"/>
            <a:ext cx="2000264" cy="178592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588224" y="822633"/>
            <a:ext cx="1857388" cy="221457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56984" cy="79208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Comic Sans MS" pitchFamily="66" charset="0"/>
              </a:rPr>
              <a:t>Complejos de los iones metálicos con </a:t>
            </a:r>
            <a:r>
              <a:rPr lang="es-ES" sz="3200" dirty="0" err="1">
                <a:latin typeface="Comic Sans MS" pitchFamily="66" charset="0"/>
              </a:rPr>
              <a:t>macrociclos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36249"/>
            <a:ext cx="8229600" cy="4876800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Dichos compuestos se dividen en tres categorías:</a:t>
            </a:r>
          </a:p>
          <a:p>
            <a:pPr marL="514350" indent="-514350">
              <a:buAutoNum type="arabicParenR"/>
            </a:pPr>
            <a:r>
              <a:rPr lang="es-ES" dirty="0">
                <a:latin typeface="Comic Sans MS" pitchFamily="66" charset="0"/>
              </a:rPr>
              <a:t>Componentes naturales, cíclicos o </a:t>
            </a:r>
            <a:r>
              <a:rPr lang="es-ES" dirty="0" err="1">
                <a:latin typeface="Comic Sans MS" pitchFamily="66" charset="0"/>
              </a:rPr>
              <a:t>acíclicos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es-ES" dirty="0">
                <a:latin typeface="Comic Sans MS" pitchFamily="66" charset="0"/>
              </a:rPr>
              <a:t>Los </a:t>
            </a:r>
            <a:r>
              <a:rPr lang="es-ES" dirty="0" err="1">
                <a:latin typeface="Comic Sans MS" pitchFamily="66" charset="0"/>
              </a:rPr>
              <a:t>macrociclos</a:t>
            </a:r>
            <a:r>
              <a:rPr lang="es-ES" dirty="0">
                <a:latin typeface="Comic Sans MS" pitchFamily="66" charset="0"/>
              </a:rPr>
              <a:t> sintéticos, poliésteres del tipo “corona” (</a:t>
            </a:r>
            <a:r>
              <a:rPr lang="es-ES" dirty="0" err="1">
                <a:latin typeface="Comic Sans MS" pitchFamily="66" charset="0"/>
              </a:rPr>
              <a:t>crown</a:t>
            </a:r>
            <a:r>
              <a:rPr lang="es-ES" dirty="0">
                <a:latin typeface="Comic Sans MS" pitchFamily="66" charset="0"/>
              </a:rPr>
              <a:t>).</a:t>
            </a:r>
          </a:p>
          <a:p>
            <a:pPr marL="514350" indent="-514350">
              <a:buAutoNum type="arabicParenR"/>
            </a:pPr>
            <a:endParaRPr lang="es-ES" dirty="0">
              <a:latin typeface="Comic Sans MS" pitchFamily="66" charset="0"/>
            </a:endParaRPr>
          </a:p>
          <a:p>
            <a:pPr marL="514350" indent="-514350">
              <a:buAutoNum type="arabicParenR"/>
            </a:pPr>
            <a:endParaRPr lang="es-ES" dirty="0">
              <a:latin typeface="Comic Sans MS" pitchFamily="66" charset="0"/>
            </a:endParaRPr>
          </a:p>
          <a:p>
            <a:pPr marL="514350" indent="-514350">
              <a:buAutoNum type="arabicParenR"/>
            </a:pPr>
            <a:r>
              <a:rPr lang="es-ES" dirty="0">
                <a:latin typeface="Comic Sans MS" pitchFamily="66" charset="0"/>
              </a:rPr>
              <a:t>Los </a:t>
            </a:r>
            <a:r>
              <a:rPr lang="es-ES" dirty="0" err="1">
                <a:latin typeface="Comic Sans MS" pitchFamily="66" charset="0"/>
              </a:rPr>
              <a:t>macrociclos</a:t>
            </a:r>
            <a:r>
              <a:rPr lang="es-ES" dirty="0">
                <a:latin typeface="Comic Sans MS" pitchFamily="66" charset="0"/>
              </a:rPr>
              <a:t> sintéticos del tipo “</a:t>
            </a:r>
            <a:r>
              <a:rPr lang="es-ES" dirty="0" err="1">
                <a:latin typeface="Comic Sans MS" pitchFamily="66" charset="0"/>
              </a:rPr>
              <a:t>criptando</a:t>
            </a:r>
            <a:r>
              <a:rPr lang="es-ES" dirty="0">
                <a:latin typeface="Comic Sans MS" pitchFamily="66" charset="0"/>
              </a:rPr>
              <a:t> cavidad”</a:t>
            </a:r>
          </a:p>
        </p:txBody>
      </p:sp>
      <p:pic>
        <p:nvPicPr>
          <p:cNvPr id="26626" name="Picture 2" descr="http://upload.wikimedia.org/wikipedia/commons/thumb/7/75/Crown_ether_-_cryptand.svg/671px-Crown_ether_-_cryptand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8743">
            <a:off x="7111233" y="4158037"/>
            <a:ext cx="2000263" cy="1787257"/>
          </a:xfrm>
          <a:prstGeom prst="rect">
            <a:avLst/>
          </a:prstGeom>
          <a:noFill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6194" y="2708920"/>
            <a:ext cx="2080143" cy="1147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622776" y="6020703"/>
            <a:ext cx="7981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omic Sans MS" pitchFamily="66" charset="0"/>
              </a:rPr>
              <a:t>Maureen J. </a:t>
            </a:r>
            <a:r>
              <a:rPr lang="es-ES" sz="1400" dirty="0" err="1">
                <a:latin typeface="Comic Sans MS" pitchFamily="66" charset="0"/>
              </a:rPr>
              <a:t>Kendrick</a:t>
            </a:r>
            <a:r>
              <a:rPr lang="es-ES" sz="1400" dirty="0">
                <a:latin typeface="Comic Sans MS" pitchFamily="66" charset="0"/>
              </a:rPr>
              <a:t>, et al. “</a:t>
            </a:r>
            <a:r>
              <a:rPr lang="es-ES" sz="1400" dirty="0" err="1">
                <a:latin typeface="Comic Sans MS" pitchFamily="66" charset="0"/>
              </a:rPr>
              <a:t>Metals</a:t>
            </a:r>
            <a:r>
              <a:rPr lang="es-ES" sz="1400" dirty="0">
                <a:latin typeface="Comic Sans MS" pitchFamily="66" charset="0"/>
              </a:rPr>
              <a:t> in </a:t>
            </a:r>
            <a:r>
              <a:rPr lang="es-ES" sz="1400" dirty="0" err="1">
                <a:latin typeface="Comic Sans MS" pitchFamily="66" charset="0"/>
              </a:rPr>
              <a:t>Biological</a:t>
            </a:r>
            <a:r>
              <a:rPr lang="es-ES" sz="1400" dirty="0">
                <a:latin typeface="Comic Sans MS" pitchFamily="66" charset="0"/>
              </a:rPr>
              <a:t> </a:t>
            </a:r>
            <a:r>
              <a:rPr lang="es-ES" sz="1400" dirty="0" err="1">
                <a:latin typeface="Comic Sans MS" pitchFamily="66" charset="0"/>
              </a:rPr>
              <a:t>Systems</a:t>
            </a:r>
            <a:r>
              <a:rPr lang="es-ES" sz="1400" dirty="0">
                <a:latin typeface="Comic Sans MS" pitchFamily="66" charset="0"/>
              </a:rPr>
              <a:t>”. </a:t>
            </a:r>
            <a:r>
              <a:rPr lang="es-ES" sz="1400" dirty="0" err="1">
                <a:latin typeface="Comic Sans MS" pitchFamily="66" charset="0"/>
              </a:rPr>
              <a:t>Ellis</a:t>
            </a:r>
            <a:r>
              <a:rPr lang="es-ES" sz="1400" dirty="0">
                <a:latin typeface="Comic Sans MS" pitchFamily="66" charset="0"/>
              </a:rPr>
              <a:t> </a:t>
            </a:r>
            <a:r>
              <a:rPr lang="es-ES" sz="1400" dirty="0" err="1">
                <a:latin typeface="Comic Sans MS" pitchFamily="66" charset="0"/>
              </a:rPr>
              <a:t>Horwood</a:t>
            </a:r>
            <a:r>
              <a:rPr lang="es-ES" sz="1400" dirty="0">
                <a:latin typeface="Comic Sans MS" pitchFamily="66" charset="0"/>
              </a:rPr>
              <a:t>. 1ª ed. Inglaterra, 1992. </a:t>
            </a:r>
            <a:r>
              <a:rPr lang="es-ES" sz="1400" dirty="0" err="1">
                <a:latin typeface="Comic Sans MS" pitchFamily="66" charset="0"/>
              </a:rPr>
              <a:t>pág</a:t>
            </a:r>
            <a:r>
              <a:rPr lang="es-ES" sz="1400" dirty="0">
                <a:latin typeface="Comic Sans MS" pitchFamily="66" charset="0"/>
              </a:rPr>
              <a:t> 66, 67.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Comic Sans MS" pitchFamily="66" charset="0"/>
              </a:rPr>
              <a:t>Importancia de los 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Na, K, Mg y Ca realizan funciones importantes en los seres vivos.</a:t>
            </a:r>
          </a:p>
          <a:p>
            <a:pPr algn="just"/>
            <a:r>
              <a:rPr lang="es-ES" dirty="0">
                <a:latin typeface="Comic Sans MS" pitchFamily="66" charset="0"/>
              </a:rPr>
              <a:t>Su importancia en las funciones biológicas se debe a la formación de iones metálicos con carga perfectamente localizada.</a:t>
            </a:r>
          </a:p>
          <a:p>
            <a:pPr algn="just"/>
            <a:r>
              <a:rPr lang="es-ES" dirty="0">
                <a:latin typeface="Comic Sans MS" pitchFamily="66" charset="0"/>
              </a:rPr>
              <a:t>Se les confiere un carácter de ácidos duros.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El contenido promedio en un ser humano de:</a:t>
            </a:r>
          </a:p>
          <a:p>
            <a:pPr algn="just"/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Na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es 1.4 g/kg (98% extracelular) </a:t>
            </a:r>
          </a:p>
          <a:p>
            <a:pPr algn="just"/>
            <a:r>
              <a:rPr lang="es-ES" dirty="0">
                <a:latin typeface="Comic Sans MS" pitchFamily="66" charset="0"/>
              </a:rPr>
              <a:t> K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es 2.0 g/kg (98% intracelular)</a:t>
            </a:r>
          </a:p>
          <a:p>
            <a:pPr algn="just"/>
            <a:r>
              <a:rPr lang="es-ES" dirty="0">
                <a:latin typeface="Comic Sans MS" pitchFamily="66" charset="0"/>
              </a:rPr>
              <a:t>La diferencia en concentraciones asegura balance osmótico, neurotransmisión, transducción de la señal, etc.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008" y="404664"/>
            <a:ext cx="9036496" cy="648072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358322"/>
              </p:ext>
            </p:extLst>
          </p:nvPr>
        </p:nvGraphicFramePr>
        <p:xfrm>
          <a:off x="971600" y="1124744"/>
          <a:ext cx="7704855" cy="539502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0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8040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Propiedades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Na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K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Mg 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Ca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 2+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040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Radio iónico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(Å)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Radio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del ión hidratado (Å)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Densidad de carga/radio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6.15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4.04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53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Densidad de carga/radio del ión hidratado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0.66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4.65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3.51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53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Número de coordinación preferido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6-8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6-8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  <a:sym typeface="Symbol"/>
                        </a:rPr>
                        <a:t></a:t>
                      </a:r>
                      <a:r>
                        <a:rPr lang="es-ES" sz="1400" dirty="0">
                          <a:latin typeface="Comic Sans MS" pitchFamily="66" charset="0"/>
                        </a:rPr>
                        <a:t>H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</a:t>
                      </a:r>
                      <a:r>
                        <a:rPr lang="es-ES" sz="1400" baseline="30000" dirty="0" err="1">
                          <a:latin typeface="Comic Sans MS" pitchFamily="66" charset="0"/>
                        </a:rPr>
                        <a:t>o</a:t>
                      </a:r>
                      <a:r>
                        <a:rPr lang="es-ES" sz="1400" baseline="-25000" dirty="0" err="1">
                          <a:latin typeface="Comic Sans MS" pitchFamily="66" charset="0"/>
                        </a:rPr>
                        <a:t>hidrat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 </a:t>
                      </a:r>
                      <a:r>
                        <a:rPr lang="es-ES" sz="1400" dirty="0">
                          <a:latin typeface="Comic Sans MS" pitchFamily="66" charset="0"/>
                        </a:rPr>
                        <a:t> 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(KJ/mol)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-405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-321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-1922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-1592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Átomos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dadores preferidos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O,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Tipos de </a:t>
                      </a:r>
                      <a:r>
                        <a:rPr lang="es-ES" sz="1400" dirty="0" err="1">
                          <a:latin typeface="Comic Sans MS" pitchFamily="66" charset="0"/>
                        </a:rPr>
                        <a:t>ligantes</a:t>
                      </a:r>
                      <a:r>
                        <a:rPr lang="es-ES" sz="1400" dirty="0">
                          <a:latin typeface="Comic Sans MS" pitchFamily="66" charset="0"/>
                        </a:rPr>
                        <a:t> preferidos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Quelatos, </a:t>
                      </a:r>
                      <a:r>
                        <a:rPr lang="es-ES" sz="1400" dirty="0" err="1">
                          <a:latin typeface="Comic Sans MS" pitchFamily="66" charset="0"/>
                        </a:rPr>
                        <a:t>macrociclos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Quelatos, </a:t>
                      </a:r>
                      <a:r>
                        <a:rPr lang="es-ES" sz="1400" dirty="0" err="1">
                          <a:latin typeface="Comic Sans MS" pitchFamily="66" charset="0"/>
                        </a:rPr>
                        <a:t>macrociclos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Bidentados, </a:t>
                      </a:r>
                      <a:r>
                        <a:rPr lang="es-ES" sz="1400" dirty="0" err="1">
                          <a:latin typeface="Comic Sans MS" pitchFamily="66" charset="0"/>
                        </a:rPr>
                        <a:t>policarboxilatos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Bidentados, </a:t>
                      </a:r>
                      <a:r>
                        <a:rPr lang="es-ES" sz="1400" dirty="0" err="1">
                          <a:latin typeface="Comic Sans MS" pitchFamily="66" charset="0"/>
                        </a:rPr>
                        <a:t>policarboxilatos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479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Número de transporte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7-13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4-6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12-14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8-12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29600" cy="810344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Bomba de sodio (Na) y potasio (K)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092582"/>
              </p:ext>
            </p:extLst>
          </p:nvPr>
        </p:nvGraphicFramePr>
        <p:xfrm>
          <a:off x="571472" y="1428736"/>
          <a:ext cx="8229600" cy="2931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Localización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Na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 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      (</a:t>
                      </a:r>
                      <a:r>
                        <a:rPr lang="es-ES" baseline="0" dirty="0" err="1">
                          <a:latin typeface="Comic Sans MS" pitchFamily="66" charset="0"/>
                        </a:rPr>
                        <a:t>mmol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/kg)</a:t>
                      </a:r>
                      <a:endParaRPr lang="es-ES" baseline="30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K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        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(</a:t>
                      </a:r>
                      <a:r>
                        <a:rPr lang="es-ES" baseline="0" dirty="0" err="1">
                          <a:latin typeface="Comic Sans MS" pitchFamily="66" charset="0"/>
                        </a:rPr>
                        <a:t>mmol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/kg)</a:t>
                      </a:r>
                      <a:endParaRPr lang="es-ES" baseline="300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Eritrocitos humanos (intracelular)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92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Plasma sanguíneo humano (extracelular)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Neuronas de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 calamar (intracelular)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Sistema Nervioso del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 calamar (extracelular)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235146" y="4572008"/>
            <a:ext cx="8573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latin typeface="Comic Sans MS" pitchFamily="66" charset="0"/>
              </a:rPr>
              <a:t>La concentración de Na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dentro de la célula es más pequeña que en el exterior.</a:t>
            </a:r>
          </a:p>
          <a:p>
            <a:pPr algn="ctr"/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Caso contrario</a:t>
            </a:r>
          </a:p>
          <a:p>
            <a:pPr algn="ctr"/>
            <a:r>
              <a:rPr lang="es-ES" dirty="0">
                <a:latin typeface="Comic Sans MS" pitchFamily="66" charset="0"/>
              </a:rPr>
              <a:t>La concentración de K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 dentro de las células es mayor que en el exterior.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28596" y="6286520"/>
            <a:ext cx="75488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Comic Sans MS" pitchFamily="66" charset="0"/>
              </a:rPr>
              <a:t>Casas J.S, et al. “Química Bioinorgánica”. Editorial Síntesis. España, 2002. </a:t>
            </a:r>
            <a:r>
              <a:rPr lang="es-ES" sz="1400" dirty="0" err="1">
                <a:latin typeface="Comic Sans MS" pitchFamily="66" charset="0"/>
              </a:rPr>
              <a:t>págs</a:t>
            </a:r>
            <a:r>
              <a:rPr lang="es-ES" sz="1400" dirty="0">
                <a:latin typeface="Comic Sans MS" pitchFamily="66" charset="0"/>
              </a:rPr>
              <a:t> 232-234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149080"/>
            <a:ext cx="8229600" cy="2286016"/>
          </a:xfrm>
        </p:spPr>
        <p:txBody>
          <a:bodyPr>
            <a:normAutofit fontScale="62500" lnSpcReduction="20000"/>
          </a:bodyPr>
          <a:lstStyle/>
          <a:p>
            <a:pPr algn="just"/>
            <a:endParaRPr lang="es-ES" dirty="0">
              <a:latin typeface="Comic Sans MS" pitchFamily="66" charset="0"/>
            </a:endParaRPr>
          </a:p>
          <a:p>
            <a:pPr algn="just"/>
            <a:r>
              <a:rPr lang="es-ES" sz="4000" dirty="0">
                <a:latin typeface="Comic Sans MS" pitchFamily="66" charset="0"/>
              </a:rPr>
              <a:t>El transporte de los iones Na</a:t>
            </a:r>
            <a:r>
              <a:rPr lang="es-ES" sz="4000" baseline="30000" dirty="0">
                <a:latin typeface="Comic Sans MS" pitchFamily="66" charset="0"/>
              </a:rPr>
              <a:t>+</a:t>
            </a:r>
            <a:r>
              <a:rPr lang="es-ES" sz="4000" dirty="0">
                <a:latin typeface="Comic Sans MS" pitchFamily="66" charset="0"/>
              </a:rPr>
              <a:t> y K</a:t>
            </a:r>
            <a:r>
              <a:rPr lang="es-ES" sz="4000" baseline="30000" dirty="0">
                <a:latin typeface="Comic Sans MS" pitchFamily="66" charset="0"/>
              </a:rPr>
              <a:t>+</a:t>
            </a:r>
            <a:r>
              <a:rPr lang="es-ES" sz="4000" dirty="0">
                <a:latin typeface="Comic Sans MS" pitchFamily="66" charset="0"/>
              </a:rPr>
              <a:t> a través de la membrana depende de dos clases de proteínas membranales: canales y bombas.</a:t>
            </a:r>
          </a:p>
          <a:p>
            <a:pPr algn="just"/>
            <a:r>
              <a:rPr lang="es-ES" sz="4000" dirty="0">
                <a:latin typeface="Comic Sans MS" pitchFamily="66" charset="0"/>
              </a:rPr>
              <a:t>La regulación del flujo de iones  a 	través de la membrana celular es esencial 	para el funcionamiento de las células vivas.</a:t>
            </a:r>
          </a:p>
          <a:p>
            <a:pPr algn="just"/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  <a:p>
            <a:pPr>
              <a:buNone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10242" name="Picture 2" descr="http://www.psicofarmacos.info/images/graficos/canal_potas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142983"/>
            <a:ext cx="4262987" cy="3017956"/>
          </a:xfrm>
          <a:prstGeom prst="rect">
            <a:avLst/>
          </a:prstGeom>
          <a:noFill/>
        </p:spPr>
      </p:pic>
      <p:pic>
        <p:nvPicPr>
          <p:cNvPr id="10244" name="Picture 4" descr="http://2.bp.blogspot.com/_IhrQCzSOfgY/SgtPIH7EcBI/AAAAAAAAAMk/CYfJmSajZGY/s400/bomba+sodio+potas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30751"/>
            <a:ext cx="3312369" cy="3130188"/>
          </a:xfrm>
          <a:prstGeom prst="rect">
            <a:avLst/>
          </a:prstGeom>
          <a:noFill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720080"/>
          </a:xfrm>
        </p:spPr>
        <p:txBody>
          <a:bodyPr>
            <a:normAutofit/>
          </a:bodyPr>
          <a:lstStyle/>
          <a:p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6631" y="1790051"/>
            <a:ext cx="8229600" cy="3701008"/>
          </a:xfrm>
        </p:spPr>
        <p:txBody>
          <a:bodyPr>
            <a:norm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Canales  </a:t>
            </a:r>
          </a:p>
          <a:p>
            <a:pPr algn="just">
              <a:buNone/>
            </a:pPr>
            <a:r>
              <a:rPr lang="es-ES" dirty="0">
                <a:latin typeface="Comic Sans MS" pitchFamily="66" charset="0"/>
              </a:rPr>
              <a:t>	</a:t>
            </a:r>
          </a:p>
          <a:p>
            <a:pPr algn="just">
              <a:spcAft>
                <a:spcPts val="1200"/>
              </a:spcAft>
            </a:pPr>
            <a:r>
              <a:rPr lang="es-ES" dirty="0">
                <a:latin typeface="Comic Sans MS" pitchFamily="66" charset="0"/>
              </a:rPr>
              <a:t> Permiten el flujo de iones de una zona de alta concentración a una zona de baja mediante un proceso denominado </a:t>
            </a:r>
            <a:r>
              <a:rPr lang="es-ES" b="1" dirty="0">
                <a:solidFill>
                  <a:srgbClr val="FF0000"/>
                </a:solidFill>
                <a:latin typeface="Comic Sans MS" pitchFamily="66" charset="0"/>
              </a:rPr>
              <a:t>transporte pasivo, </a:t>
            </a:r>
            <a:r>
              <a:rPr lang="es-ES" dirty="0">
                <a:latin typeface="Comic Sans MS" pitchFamily="66" charset="0"/>
              </a:rPr>
              <a:t>o facilitado por la difusión.</a:t>
            </a:r>
          </a:p>
          <a:p>
            <a:pPr algn="just"/>
            <a:r>
              <a:rPr lang="es-ES" dirty="0">
                <a:latin typeface="Comic Sans MS" pitchFamily="66" charset="0"/>
              </a:rPr>
              <a:t>Los canales se abren cuando hay enlace con el </a:t>
            </a:r>
            <a:r>
              <a:rPr lang="es-ES" dirty="0" err="1">
                <a:latin typeface="Comic Sans MS" pitchFamily="66" charset="0"/>
              </a:rPr>
              <a:t>ligante</a:t>
            </a:r>
            <a:r>
              <a:rPr lang="es-ES" dirty="0">
                <a:latin typeface="Comic Sans MS" pitchFamily="66" charset="0"/>
              </a:rPr>
              <a:t> o bien cambios en el potencial </a:t>
            </a:r>
            <a:r>
              <a:rPr lang="es-ES" dirty="0" err="1">
                <a:latin typeface="Comic Sans MS" pitchFamily="66" charset="0"/>
              </a:rPr>
              <a:t>membranal</a:t>
            </a:r>
            <a:r>
              <a:rPr lang="es-ES" dirty="0">
                <a:latin typeface="Comic Sans MS" pitchFamily="66" charset="0"/>
              </a:rPr>
              <a:t>.</a:t>
            </a:r>
          </a:p>
        </p:txBody>
      </p:sp>
      <p:sp>
        <p:nvSpPr>
          <p:cNvPr id="4" name="3 Elipse"/>
          <p:cNvSpPr/>
          <p:nvPr/>
        </p:nvSpPr>
        <p:spPr>
          <a:xfrm>
            <a:off x="539552" y="1556792"/>
            <a:ext cx="1571636" cy="785818"/>
          </a:xfrm>
          <a:prstGeom prst="ellipse">
            <a:avLst/>
          </a:prstGeom>
          <a:noFill/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latin typeface="Comic Sans MS" pitchFamily="66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A pesar de que la concentración de iones K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es baja fuera de las células, juegan un papel importante en la transmisión de impulsos nerviosos, tanto dentro del cerebro como del cerebro a otras partes del cuerpo.</a:t>
            </a:r>
          </a:p>
          <a:p>
            <a:pPr algn="just"/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El cierre y apertura de los canales activados por iones, que se encuentran cerrados la mayor parte del tiempo; pero que abren cuando hay un cambio en el potencial de la membrana; genera un gradiente electroquímico a través de la membrana plasmática.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33552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2332037"/>
            <a:ext cx="8229600" cy="2249091"/>
          </a:xfrm>
        </p:spPr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La diferencia en la permeabilidad que ajusta la distribución de los iones que se pueden difundir, fue descrito por </a:t>
            </a:r>
            <a:r>
              <a:rPr lang="es-ES" dirty="0" err="1">
                <a:latin typeface="Comic Sans MS" pitchFamily="66" charset="0"/>
              </a:rPr>
              <a:t>Donnan</a:t>
            </a:r>
            <a:r>
              <a:rPr lang="es-ES" dirty="0">
                <a:latin typeface="Comic Sans MS" pitchFamily="66" charset="0"/>
              </a:rPr>
              <a:t> en 1911 y fue llamado Efecto </a:t>
            </a:r>
            <a:r>
              <a:rPr lang="es-ES" dirty="0" err="1">
                <a:latin typeface="Comic Sans MS" pitchFamily="66" charset="0"/>
              </a:rPr>
              <a:t>Donnan</a:t>
            </a:r>
            <a:r>
              <a:rPr lang="es-ES" dirty="0">
                <a:latin typeface="Comic Sans MS" pitchFamily="66" charset="0"/>
              </a:rPr>
              <a:t>.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" t="11615" r="70179" b="59356"/>
          <a:stretch/>
        </p:blipFill>
        <p:spPr bwMode="auto">
          <a:xfrm>
            <a:off x="179512" y="1412776"/>
            <a:ext cx="5035066" cy="254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00" y="3789040"/>
            <a:ext cx="3773487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39552" y="476672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Canales de sodio y potasio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691316" y="122811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Potencial de Acción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2326955" y="1597442"/>
            <a:ext cx="429301" cy="39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88479" y="3831465"/>
            <a:ext cx="52925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La apertura y cerrado de los canales se da en respuesta a cambios en el potencial de la membrana (cerrados en el potencial de reposo), genera gradientes electroquímicos a través de la membrana plasmática de las neuronas.</a:t>
            </a:r>
          </a:p>
          <a:p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Un impulso nervioso está constituido por una onda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transiente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de despolarización/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repolarización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de la membrana, que viaja por la célula nerviosa.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235990" y="1419674"/>
            <a:ext cx="3824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El potencial de acción resulta de un incremento en la permeabilidad de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Na</a:t>
            </a:r>
            <a:r>
              <a:rPr lang="es-MX" baseline="30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+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, seguida de un aumento más prolongado en la permeabilidad del K</a:t>
            </a:r>
            <a:r>
              <a:rPr lang="es-MX" baseline="30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+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3004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033864" cy="810344"/>
          </a:xfrm>
        </p:spPr>
        <p:txBody>
          <a:bodyPr>
            <a:normAutofit/>
          </a:bodyPr>
          <a:lstStyle/>
          <a:p>
            <a:r>
              <a:rPr lang="es-ES" sz="3200" dirty="0">
                <a:latin typeface="Comic Sans MS" pitchFamily="66" charset="0"/>
              </a:rPr>
              <a:t>Metales alcalinos Generalidades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54099"/>
              </p:ext>
            </p:extLst>
          </p:nvPr>
        </p:nvGraphicFramePr>
        <p:xfrm>
          <a:off x="2643174" y="1285860"/>
          <a:ext cx="6096000" cy="2595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68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0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Metal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Color a la flama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Densidad (g ·cm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-3</a:t>
                      </a:r>
                      <a:r>
                        <a:rPr lang="es-ES" dirty="0">
                          <a:latin typeface="Comic Sans MS" pitchFamily="66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Litio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Carmesí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0.53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Sodio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Amarillo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0.97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Potasio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Lila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0.86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Rubidio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Rojo-Violeta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1.53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Cesio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Azul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1.87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Francio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00108"/>
            <a:ext cx="11239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/>
          <p:nvPr/>
        </p:nvSpPr>
        <p:spPr>
          <a:xfrm>
            <a:off x="1988457" y="4200536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Comic Sans MS" pitchFamily="66" charset="0"/>
              </a:rPr>
              <a:t>Los valores de densidad de estos metales son atípicos, ya que comúnmente varía entre (5-15) g·cm</a:t>
            </a:r>
            <a:r>
              <a:rPr lang="es-ES" sz="2000" baseline="30000" dirty="0">
                <a:latin typeface="Comic Sans MS" pitchFamily="66" charset="0"/>
              </a:rPr>
              <a:t>-3.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999994" y="5151002"/>
            <a:ext cx="6996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Comic Sans MS" pitchFamily="66" charset="0"/>
              </a:rPr>
              <a:t>Dato curioso: Marguerite </a:t>
            </a:r>
            <a:r>
              <a:rPr lang="es-ES" sz="2000" dirty="0" err="1">
                <a:latin typeface="Comic Sans MS" pitchFamily="66" charset="0"/>
              </a:rPr>
              <a:t>Perey</a:t>
            </a:r>
            <a:r>
              <a:rPr lang="es-ES" sz="2000" dirty="0">
                <a:latin typeface="Comic Sans MS" pitchFamily="66" charset="0"/>
              </a:rPr>
              <a:t> (científica francesa) fue la primera en aislar al único metal que existe solamente como isótopo radiactivo. De ahí su nombre…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472249"/>
              </p:ext>
            </p:extLst>
          </p:nvPr>
        </p:nvGraphicFramePr>
        <p:xfrm>
          <a:off x="35496" y="188640"/>
          <a:ext cx="9073008" cy="66465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4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3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628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itchFamily="66" charset="0"/>
                        </a:rPr>
                        <a:t>CANALES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Comic Sans MS" pitchFamily="66" charset="0"/>
                        </a:rPr>
                        <a:t>Canal del K</a:t>
                      </a:r>
                      <a:r>
                        <a:rPr lang="es-ES" sz="1200" baseline="30000" dirty="0">
                          <a:latin typeface="Comic Sans MS" pitchFamily="66" charset="0"/>
                        </a:rPr>
                        <a:t>+</a:t>
                      </a:r>
                    </a:p>
                    <a:p>
                      <a:pPr algn="ctr"/>
                      <a:r>
                        <a:rPr lang="es-ES" sz="1200" dirty="0">
                          <a:latin typeface="Comic Sans MS" pitchFamily="66" charset="0"/>
                        </a:rPr>
                        <a:t>Los canales de bacterias y mamíferos son muy similares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807"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200" dirty="0">
                          <a:latin typeface="Comic Sans MS" pitchFamily="66" charset="0"/>
                        </a:rPr>
                        <a:t>Tetrámeros con cuatro pliegues 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 simétricos alrededor del poro central conductor de K.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200" baseline="0" dirty="0">
                          <a:latin typeface="Comic Sans MS" pitchFamily="66" charset="0"/>
                        </a:rPr>
                        <a:t>El largo (4.5 </a:t>
                      </a:r>
                      <a:r>
                        <a:rPr lang="es-ES" sz="1200" baseline="0" dirty="0" err="1">
                          <a:latin typeface="Comic Sans MS" pitchFamily="66" charset="0"/>
                        </a:rPr>
                        <a:t>nm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) del poro contiene tres regiones distintas  con diferentes medidas de ancho:</a:t>
                      </a:r>
                    </a:p>
                    <a:p>
                      <a:pPr marL="228600" indent="-228600" algn="just">
                        <a:buAutoNum type="alphaLcParenR"/>
                      </a:pPr>
                      <a:r>
                        <a:rPr lang="es-ES" sz="1200" baseline="0" dirty="0">
                          <a:latin typeface="Comic Sans MS" pitchFamily="66" charset="0"/>
                        </a:rPr>
                        <a:t>En el sitio citoplasmático, hay un poro interno de 0.6 </a:t>
                      </a:r>
                      <a:r>
                        <a:rPr lang="es-ES" sz="1200" baseline="0" dirty="0" err="1">
                          <a:latin typeface="Comic Sans MS" pitchFamily="66" charset="0"/>
                        </a:rPr>
                        <a:t>nm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 de ancho por 1.8 </a:t>
                      </a:r>
                      <a:r>
                        <a:rPr lang="es-ES" sz="1200" baseline="0" dirty="0" err="1">
                          <a:latin typeface="Comic Sans MS" pitchFamily="66" charset="0"/>
                        </a:rPr>
                        <a:t>nm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 de largo.</a:t>
                      </a:r>
                    </a:p>
                    <a:p>
                      <a:pPr marL="228600" indent="-228600" algn="just">
                        <a:buAutoNum type="alphaLcParenR"/>
                      </a:pPr>
                      <a:r>
                        <a:rPr lang="es-ES" sz="1200" baseline="0" dirty="0">
                          <a:latin typeface="Comic Sans MS" pitchFamily="66" charset="0"/>
                        </a:rPr>
                        <a:t>La cavidad central es más amplia (1 </a:t>
                      </a:r>
                      <a:r>
                        <a:rPr lang="es-ES" sz="1200" baseline="0" dirty="0" err="1">
                          <a:latin typeface="Comic Sans MS" pitchFamily="66" charset="0"/>
                        </a:rPr>
                        <a:t>nm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 de diámetro, aprox.). Contiene 50 moléculas de agua para hidratar al ión K</a:t>
                      </a:r>
                      <a:r>
                        <a:rPr lang="es-ES" sz="1200" baseline="30000" dirty="0">
                          <a:latin typeface="Comic Sans MS" pitchFamily="66" charset="0"/>
                        </a:rPr>
                        <a:t>+</a:t>
                      </a:r>
                      <a:r>
                        <a:rPr lang="es-ES" sz="1200" baseline="0" dirty="0">
                          <a:latin typeface="Comic Sans MS" pitchFamily="66" charset="0"/>
                        </a:rPr>
                        <a:t> y poderse mover a través de la región hidrofóbica de la membrana</a:t>
                      </a:r>
                    </a:p>
                    <a:p>
                      <a:pPr marL="228600" indent="-228600" algn="just">
                        <a:buAutoNum type="alphaLcParenR"/>
                      </a:pPr>
                      <a:r>
                        <a:rPr lang="es-ES" sz="1200" dirty="0">
                          <a:latin typeface="Comic Sans MS" pitchFamily="66" charset="0"/>
                        </a:rPr>
                        <a:t>Filtro selectivo, se piensa que está constituido por cadenas P (1.2 </a:t>
                      </a:r>
                      <a:r>
                        <a:rPr lang="es-ES" sz="1200" dirty="0" err="1">
                          <a:latin typeface="Comic Sans MS" pitchFamily="66" charset="0"/>
                        </a:rPr>
                        <a:t>nm</a:t>
                      </a:r>
                      <a:r>
                        <a:rPr lang="es-ES" sz="1200" dirty="0">
                          <a:latin typeface="Comic Sans MS" pitchFamily="66" charset="0"/>
                        </a:rPr>
                        <a:t> de longitud). Tiene cuatro sitios de enlace con el potasio.</a:t>
                      </a:r>
                    </a:p>
                    <a:p>
                      <a:pPr marL="228600" indent="-228600" algn="just">
                        <a:buNone/>
                      </a:pPr>
                      <a:endParaRPr lang="es-ES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699263"/>
            <a:ext cx="4500594" cy="316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857628"/>
            <a:ext cx="3729046" cy="278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Llamada ovalada"/>
          <p:cNvSpPr/>
          <p:nvPr/>
        </p:nvSpPr>
        <p:spPr>
          <a:xfrm rot="2413541">
            <a:off x="5945901" y="3278058"/>
            <a:ext cx="2358328" cy="2242399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Comic Sans MS" pitchFamily="66" charset="0"/>
              </a:rPr>
              <a:t>En cada sitio de unión el ión deshidratado se puede enlazar a cuatro oxígenos provenientes de grupos carbonilo de una secuencia de aminoácidos altamente conservada:</a:t>
            </a:r>
          </a:p>
          <a:p>
            <a:pPr algn="ctr"/>
            <a:r>
              <a:rPr lang="es-ES" sz="1200" dirty="0">
                <a:solidFill>
                  <a:schemeClr val="tx1"/>
                </a:solidFill>
                <a:latin typeface="Comic Sans MS" pitchFamily="66" charset="0"/>
              </a:rPr>
              <a:t>TVGYG</a:t>
            </a:r>
          </a:p>
        </p:txBody>
      </p:sp>
      <p:sp>
        <p:nvSpPr>
          <p:cNvPr id="10" name="9 Almacenamiento de acceso secuencial"/>
          <p:cNvSpPr/>
          <p:nvPr/>
        </p:nvSpPr>
        <p:spPr>
          <a:xfrm>
            <a:off x="2714612" y="3929066"/>
            <a:ext cx="1714512" cy="1428760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ysClr val="windowText" lastClr="000000"/>
                </a:solidFill>
                <a:latin typeface="Comic Sans MS" pitchFamily="66" charset="0"/>
              </a:rPr>
              <a:t>Si esa secuencia es modificada, el canal deja de distinguir entre sodio y potasio.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643174" y="5786454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K</a:t>
            </a:r>
            <a:r>
              <a:rPr lang="es-ES" baseline="30000" dirty="0"/>
              <a:t>+</a:t>
            </a:r>
            <a:r>
              <a:rPr lang="es-ES" dirty="0"/>
              <a:t>-O   0.248nm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720855"/>
              </p:ext>
            </p:extLst>
          </p:nvPr>
        </p:nvGraphicFramePr>
        <p:xfrm>
          <a:off x="251520" y="-24424"/>
          <a:ext cx="8712966" cy="670068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68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7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5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3013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effectLst/>
                        </a:rPr>
                        <a:t>Aminoácido</a:t>
                      </a:r>
                      <a:endParaRPr lang="es-MX" sz="1600" dirty="0"/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effectLst/>
                        </a:rPr>
                        <a:t>Abreviatura</a:t>
                      </a:r>
                      <a:r>
                        <a:rPr lang="es-MX" sz="1600" dirty="0"/>
                        <a:t> (3 letras)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effectLst/>
                        </a:rPr>
                        <a:t>Abreviatura</a:t>
                      </a:r>
                      <a:r>
                        <a:rPr lang="es-MX" sz="1600" dirty="0"/>
                        <a:t> (1letra)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Codones</a:t>
                      </a:r>
                      <a:endParaRPr lang="es-MX" sz="1600" b="1" dirty="0"/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013"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/>
                        <a:t>Á</a:t>
                      </a:r>
                      <a:r>
                        <a:rPr lang="es-MX" sz="1600" dirty="0" err="1"/>
                        <a:t>cido</a:t>
                      </a:r>
                      <a:r>
                        <a:rPr lang="es-MX" sz="1600" dirty="0"/>
                        <a:t> Aspártico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Asp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D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GAC  GAU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13"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Ácido Glutámico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 err="1"/>
                        <a:t>Glu</a:t>
                      </a:r>
                      <a:endParaRPr lang="es-MX" sz="1600" dirty="0"/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E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GAA  GAG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Arginina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Arg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R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CGA  CGC  CGG  CGU AGA  AGG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206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Lisina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Lys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K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AAA  AAG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Asparagina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Asn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N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AAC  AAU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Histidina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His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H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CAC  CAU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Glutamina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Gln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Q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CAA  CAG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Serina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Ser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S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UCA  UCC  UCG  UCU AGC  AGU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 err="1">
                          <a:solidFill>
                            <a:srgbClr val="C00000"/>
                          </a:solidFill>
                        </a:rPr>
                        <a:t>Treonina</a:t>
                      </a:r>
                      <a:endParaRPr lang="es-MX" sz="1600" dirty="0">
                        <a:solidFill>
                          <a:srgbClr val="C00000"/>
                        </a:solidFill>
                      </a:endParaRP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 err="1">
                          <a:solidFill>
                            <a:srgbClr val="C00000"/>
                          </a:solidFill>
                        </a:rPr>
                        <a:t>Thr</a:t>
                      </a:r>
                      <a:endParaRPr lang="es-MX" sz="1600" dirty="0">
                        <a:solidFill>
                          <a:srgbClr val="C00000"/>
                        </a:solidFill>
                      </a:endParaRP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solidFill>
                            <a:srgbClr val="C00000"/>
                          </a:solidFill>
                        </a:rPr>
                        <a:t>T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>
                          <a:solidFill>
                            <a:srgbClr val="C00000"/>
                          </a:solidFill>
                        </a:rPr>
                        <a:t>ACA  ACC  ACG  ACU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Alanina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Ala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GCA  GCC  GCG  GCU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Glicina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Gly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G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>
                          <a:solidFill>
                            <a:srgbClr val="C00000"/>
                          </a:solidFill>
                        </a:rPr>
                        <a:t>GGA  GGC  GGG  GGU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Valina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Val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V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>
                          <a:solidFill>
                            <a:srgbClr val="C00000"/>
                          </a:solidFill>
                        </a:rPr>
                        <a:t>GUA  GUC  GUG  GUU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Prolina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Pro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P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CCA  CCC  CCG  CCU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3013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Leucina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Leu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L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CUA  CUC  CUG  CUU  UUA  UUG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Fenilalanina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Phe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F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UUC  UUU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9206">
                <a:tc>
                  <a:txBody>
                    <a:bodyPr/>
                    <a:lstStyle/>
                    <a:p>
                      <a:pPr algn="just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Tirosina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Tyr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>
                          <a:solidFill>
                            <a:srgbClr val="C00000"/>
                          </a:solidFill>
                        </a:rPr>
                        <a:t>Y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>
                          <a:solidFill>
                            <a:srgbClr val="C00000"/>
                          </a:solidFill>
                        </a:rPr>
                        <a:t>UAC  UAU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Isoleucina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Ile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I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 err="1"/>
                        <a:t>Aua</a:t>
                      </a:r>
                      <a:r>
                        <a:rPr lang="es-MX" sz="1600" dirty="0"/>
                        <a:t>  </a:t>
                      </a:r>
                      <a:r>
                        <a:rPr lang="es-MX" sz="1600" dirty="0" err="1"/>
                        <a:t>auc</a:t>
                      </a:r>
                      <a:r>
                        <a:rPr lang="es-MX" sz="1600" dirty="0"/>
                        <a:t>  </a:t>
                      </a:r>
                      <a:r>
                        <a:rPr lang="es-MX" sz="1600" dirty="0" err="1"/>
                        <a:t>auu</a:t>
                      </a:r>
                      <a:endParaRPr lang="es-MX" sz="1600" dirty="0"/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Metionina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Met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M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AUG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1110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Triptofano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Trp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W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UGG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9206">
                <a:tc>
                  <a:txBody>
                    <a:bodyPr/>
                    <a:lstStyle/>
                    <a:p>
                      <a:pPr algn="just"/>
                      <a:r>
                        <a:rPr lang="es-MX" sz="1600"/>
                        <a:t>Cisteína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Cys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/>
                        <a:t>C</a:t>
                      </a:r>
                    </a:p>
                  </a:txBody>
                  <a:tcPr marL="31062" marR="31062" marT="15531" marB="1553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dirty="0"/>
                        <a:t>UGC  UGU</a:t>
                      </a:r>
                    </a:p>
                  </a:txBody>
                  <a:tcPr marL="31062" marR="31062" marT="15531" marB="15531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1720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05" y="1628800"/>
            <a:ext cx="468052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69671" y="4005064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Vista superior de los </a:t>
            </a:r>
            <a:r>
              <a:rPr lang="en-US" sz="2400" dirty="0" err="1">
                <a:latin typeface="Comic Sans MS" pitchFamily="66" charset="0"/>
              </a:rPr>
              <a:t>iones</a:t>
            </a:r>
            <a:r>
              <a:rPr lang="en-US" sz="2400" dirty="0">
                <a:latin typeface="Comic Sans MS" pitchFamily="66" charset="0"/>
              </a:rPr>
              <a:t> K</a:t>
            </a:r>
            <a:r>
              <a:rPr lang="en-US" sz="2400" baseline="30000" dirty="0">
                <a:latin typeface="Comic Sans MS" pitchFamily="66" charset="0"/>
              </a:rPr>
              <a:t>+</a:t>
            </a:r>
            <a:r>
              <a:rPr lang="en-US" sz="2400" dirty="0">
                <a:latin typeface="Comic Sans MS" pitchFamily="66" charset="0"/>
              </a:rPr>
              <a:t> en el </a:t>
            </a:r>
            <a:r>
              <a:rPr lang="en-US" sz="2400" dirty="0" err="1">
                <a:latin typeface="Comic Sans MS" pitchFamily="66" charset="0"/>
              </a:rPr>
              <a:t>centro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>
                <a:latin typeface="Comic Sans MS" pitchFamily="66" charset="0"/>
                <a:hlinkClick r:id="rId3" tooltip="Protein Data Bank"/>
              </a:rPr>
              <a:t>PDB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>
                <a:latin typeface="Comic Sans MS" pitchFamily="66" charset="0"/>
                <a:hlinkClick r:id="rId4"/>
              </a:rPr>
              <a:t>1BL8</a:t>
            </a:r>
            <a:r>
              <a:rPr lang="en-US" sz="2400" dirty="0">
                <a:latin typeface="Comic Sans MS" pitchFamily="66" charset="0"/>
              </a:rPr>
              <a:t>)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15616" y="548680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Canal de K</a:t>
            </a:r>
            <a:r>
              <a:rPr lang="es-MX" sz="3200" baseline="30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+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083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238125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165414" y="476672"/>
            <a:ext cx="2337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Canal de K</a:t>
            </a:r>
            <a:r>
              <a:rPr lang="es-MX" sz="3200" baseline="30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+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95536" y="4653136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mic Sans MS" pitchFamily="66" charset="0"/>
              </a:rPr>
              <a:t>Estructura</a:t>
            </a:r>
            <a:r>
              <a:rPr lang="en-US" dirty="0">
                <a:latin typeface="Comic Sans MS" pitchFamily="66" charset="0"/>
              </a:rPr>
              <a:t> del canal de </a:t>
            </a:r>
            <a:r>
              <a:rPr lang="en-US" dirty="0" err="1">
                <a:latin typeface="Comic Sans MS" pitchFamily="66" charset="0"/>
              </a:rPr>
              <a:t>potasio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KvAP</a:t>
            </a:r>
            <a:r>
              <a:rPr lang="en-US" dirty="0">
                <a:latin typeface="Comic Sans MS" pitchFamily="66" charset="0"/>
              </a:rPr>
              <a:t>, en un </a:t>
            </a:r>
            <a:r>
              <a:rPr lang="en-US" dirty="0" err="1">
                <a:latin typeface="Comic Sans MS" pitchFamily="66" charset="0"/>
              </a:rPr>
              <a:t>medio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tipo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membrana</a:t>
            </a:r>
            <a:r>
              <a:rPr lang="en-US" dirty="0">
                <a:latin typeface="Comic Sans MS" pitchFamily="66" charset="0"/>
              </a:rPr>
              <a:t>.  Las </a:t>
            </a:r>
            <a:r>
              <a:rPr lang="en-US" dirty="0" err="1">
                <a:latin typeface="Comic Sans MS" pitchFamily="66" charset="0"/>
              </a:rPr>
              <a:t>fronteras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calculadas</a:t>
            </a:r>
            <a:r>
              <a:rPr lang="en-US" dirty="0">
                <a:latin typeface="Comic Sans MS" pitchFamily="66" charset="0"/>
              </a:rPr>
              <a:t> de los </a:t>
            </a:r>
            <a:r>
              <a:rPr lang="en-US" dirty="0" err="1">
                <a:latin typeface="Comic Sans MS" pitchFamily="66" charset="0"/>
              </a:rPr>
              <a:t>hidrocarburos</a:t>
            </a:r>
            <a:r>
              <a:rPr lang="en-US" dirty="0">
                <a:latin typeface="Comic Sans MS" pitchFamily="66" charset="0"/>
              </a:rPr>
              <a:t> de la </a:t>
            </a:r>
            <a:r>
              <a:rPr lang="en-US" dirty="0" err="1">
                <a:latin typeface="Comic Sans MS" pitchFamily="66" charset="0"/>
              </a:rPr>
              <a:t>bicapa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lipídica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están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indicadas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por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líneas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roja</a:t>
            </a:r>
            <a:r>
              <a:rPr lang="en-US" dirty="0">
                <a:latin typeface="Comic Sans MS" pitchFamily="66" charset="0"/>
              </a:rPr>
              <a:t> y </a:t>
            </a:r>
            <a:r>
              <a:rPr lang="en-US" dirty="0" err="1">
                <a:latin typeface="Comic Sans MS" pitchFamily="66" charset="0"/>
              </a:rPr>
              <a:t>azul</a:t>
            </a:r>
            <a:r>
              <a:rPr lang="en-US" dirty="0">
                <a:latin typeface="Comic Sans MS" pitchFamily="66" charset="0"/>
              </a:rPr>
              <a:t>.</a:t>
            </a:r>
            <a:endParaRPr lang="es-MX" dirty="0"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36712"/>
            <a:ext cx="2232248" cy="297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860032" y="3729215"/>
            <a:ext cx="42839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itchFamily="66" charset="0"/>
              </a:rPr>
              <a:t>Canal de </a:t>
            </a:r>
            <a:r>
              <a:rPr lang="en-US" dirty="0" err="1">
                <a:latin typeface="Comic Sans MS" pitchFamily="66" charset="0"/>
              </a:rPr>
              <a:t>potasio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KcsA</a:t>
            </a:r>
            <a:r>
              <a:rPr lang="en-US" dirty="0">
                <a:latin typeface="Comic Sans MS" pitchFamily="66" charset="0"/>
              </a:rPr>
              <a:t> (PDB 1K4C). </a:t>
            </a:r>
            <a:r>
              <a:rPr lang="en-US" dirty="0" err="1">
                <a:latin typeface="Comic Sans MS" pitchFamily="66" charset="0"/>
              </a:rPr>
              <a:t>Sólo</a:t>
            </a:r>
            <a:r>
              <a:rPr lang="en-US" dirty="0">
                <a:latin typeface="Comic Sans MS" pitchFamily="66" charset="0"/>
              </a:rPr>
              <a:t> se </a:t>
            </a:r>
            <a:r>
              <a:rPr lang="en-US" dirty="0" err="1">
                <a:latin typeface="Comic Sans MS" pitchFamily="66" charset="0"/>
              </a:rPr>
              <a:t>muestran</a:t>
            </a:r>
            <a:r>
              <a:rPr lang="en-US" dirty="0">
                <a:latin typeface="Comic Sans MS" pitchFamily="66" charset="0"/>
              </a:rPr>
              <a:t> dos de </a:t>
            </a:r>
            <a:r>
              <a:rPr lang="en-US" dirty="0" err="1">
                <a:latin typeface="Comic Sans MS" pitchFamily="66" charset="0"/>
              </a:rPr>
              <a:t>las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cuatro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subunidades</a:t>
            </a:r>
            <a:r>
              <a:rPr lang="en-US" dirty="0">
                <a:latin typeface="Comic Sans MS" pitchFamily="66" charset="0"/>
              </a:rPr>
              <a:t>. Los </a:t>
            </a:r>
            <a:r>
              <a:rPr lang="en-US" dirty="0" err="1">
                <a:latin typeface="Comic Sans MS" pitchFamily="66" charset="0"/>
              </a:rPr>
              <a:t>grupos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carbonilo</a:t>
            </a:r>
            <a:r>
              <a:rPr lang="en-US" dirty="0">
                <a:latin typeface="Comic Sans MS" pitchFamily="66" charset="0"/>
              </a:rPr>
              <a:t> de la </a:t>
            </a:r>
            <a:r>
              <a:rPr lang="en-US" dirty="0" err="1">
                <a:latin typeface="Comic Sans MS" pitchFamily="66" charset="0"/>
              </a:rPr>
              <a:t>columna</a:t>
            </a:r>
            <a:r>
              <a:rPr lang="en-US" dirty="0">
                <a:latin typeface="Comic Sans MS" pitchFamily="66" charset="0"/>
              </a:rPr>
              <a:t> vertebral y los </a:t>
            </a:r>
            <a:r>
              <a:rPr lang="en-US" dirty="0" err="1">
                <a:latin typeface="Comic Sans MS" pitchFamily="66" charset="0"/>
              </a:rPr>
              <a:t>átomos</a:t>
            </a:r>
            <a:r>
              <a:rPr lang="en-US" dirty="0">
                <a:latin typeface="Comic Sans MS" pitchFamily="66" charset="0"/>
              </a:rPr>
              <a:t> de la </a:t>
            </a:r>
            <a:r>
              <a:rPr lang="en-US" dirty="0" err="1">
                <a:latin typeface="Comic Sans MS" pitchFamily="66" charset="0"/>
              </a:rPr>
              <a:t>cadena</a:t>
            </a:r>
            <a:r>
              <a:rPr lang="en-US" dirty="0">
                <a:latin typeface="Comic Sans MS" pitchFamily="66" charset="0"/>
              </a:rPr>
              <a:t> lateral de </a:t>
            </a:r>
            <a:r>
              <a:rPr lang="en-US" dirty="0" err="1">
                <a:latin typeface="Comic Sans MS" pitchFamily="66" charset="0"/>
              </a:rPr>
              <a:t>treonina</a:t>
            </a:r>
            <a:r>
              <a:rPr lang="en-US" dirty="0">
                <a:latin typeface="Comic Sans MS" pitchFamily="66" charset="0"/>
              </a:rPr>
              <a:t> se </a:t>
            </a:r>
            <a:r>
              <a:rPr lang="en-US" dirty="0" err="1">
                <a:latin typeface="Comic Sans MS" pitchFamily="66" charset="0"/>
              </a:rPr>
              <a:t>muestran</a:t>
            </a:r>
            <a:r>
              <a:rPr lang="en-US" dirty="0">
                <a:latin typeface="Comic Sans MS" pitchFamily="66" charset="0"/>
              </a:rPr>
              <a:t> (</a:t>
            </a:r>
            <a:r>
              <a:rPr lang="en-US" dirty="0" err="1">
                <a:latin typeface="Comic Sans MS" pitchFamily="66" charset="0"/>
              </a:rPr>
              <a:t>oxígeno</a:t>
            </a:r>
            <a:r>
              <a:rPr lang="en-US" dirty="0">
                <a:latin typeface="Comic Sans MS" pitchFamily="66" charset="0"/>
              </a:rPr>
              <a:t> = </a:t>
            </a:r>
            <a:r>
              <a:rPr lang="en-US" dirty="0" err="1">
                <a:latin typeface="Comic Sans MS" pitchFamily="66" charset="0"/>
              </a:rPr>
              <a:t>rojo</a:t>
            </a:r>
            <a:r>
              <a:rPr lang="en-US" dirty="0">
                <a:latin typeface="Comic Sans MS" pitchFamily="66" charset="0"/>
              </a:rPr>
              <a:t>, carbon = </a:t>
            </a:r>
            <a:r>
              <a:rPr lang="en-US" dirty="0" err="1">
                <a:latin typeface="Comic Sans MS" pitchFamily="66" charset="0"/>
              </a:rPr>
              <a:t>verde</a:t>
            </a:r>
            <a:r>
              <a:rPr lang="en-US" dirty="0">
                <a:latin typeface="Comic Sans MS" pitchFamily="66" charset="0"/>
              </a:rPr>
              <a:t>). Los </a:t>
            </a:r>
            <a:r>
              <a:rPr lang="en-US" dirty="0" err="1">
                <a:latin typeface="Comic Sans MS" pitchFamily="66" charset="0"/>
              </a:rPr>
              <a:t>iones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potasio</a:t>
            </a:r>
            <a:r>
              <a:rPr lang="en-US" dirty="0">
                <a:latin typeface="Comic Sans MS" pitchFamily="66" charset="0"/>
              </a:rPr>
              <a:t> ( </a:t>
            </a:r>
            <a:r>
              <a:rPr lang="en-US" dirty="0" err="1">
                <a:latin typeface="Comic Sans MS" pitchFamily="66" charset="0"/>
              </a:rPr>
              <a:t>ocupan</a:t>
            </a:r>
            <a:r>
              <a:rPr lang="en-US" dirty="0">
                <a:latin typeface="Comic Sans MS" pitchFamily="66" charset="0"/>
              </a:rPr>
              <a:t> los </a:t>
            </a:r>
            <a:r>
              <a:rPr lang="en-US" dirty="0" err="1">
                <a:latin typeface="Comic Sans MS" pitchFamily="66" charset="0"/>
              </a:rPr>
              <a:t>sitios</a:t>
            </a:r>
            <a:r>
              <a:rPr lang="en-US" dirty="0">
                <a:latin typeface="Comic Sans MS" pitchFamily="66" charset="0"/>
              </a:rPr>
              <a:t> S2 y S4) y los </a:t>
            </a:r>
            <a:r>
              <a:rPr lang="en-US" dirty="0" err="1">
                <a:latin typeface="Comic Sans MS" pitchFamily="66" charset="0"/>
              </a:rPr>
              <a:t>átomos</a:t>
            </a:r>
            <a:r>
              <a:rPr lang="en-US" dirty="0">
                <a:latin typeface="Comic Sans MS" pitchFamily="66" charset="0"/>
              </a:rPr>
              <a:t> de </a:t>
            </a:r>
            <a:r>
              <a:rPr lang="en-US" dirty="0" err="1">
                <a:latin typeface="Comic Sans MS" pitchFamily="66" charset="0"/>
              </a:rPr>
              <a:t>oxígeno</a:t>
            </a:r>
            <a:r>
              <a:rPr lang="en-US" dirty="0">
                <a:latin typeface="Comic Sans MS" pitchFamily="66" charset="0"/>
              </a:rPr>
              <a:t> de </a:t>
            </a:r>
            <a:r>
              <a:rPr lang="en-US" dirty="0" err="1">
                <a:latin typeface="Comic Sans MS" pitchFamily="66" charset="0"/>
              </a:rPr>
              <a:t>las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moléculas</a:t>
            </a:r>
            <a:r>
              <a:rPr lang="en-US" dirty="0">
                <a:latin typeface="Comic Sans MS" pitchFamily="66" charset="0"/>
              </a:rPr>
              <a:t> de </a:t>
            </a:r>
            <a:r>
              <a:rPr lang="en-US" dirty="0" err="1">
                <a:latin typeface="Comic Sans MS" pitchFamily="66" charset="0"/>
              </a:rPr>
              <a:t>agua</a:t>
            </a:r>
            <a:r>
              <a:rPr lang="en-US" dirty="0">
                <a:latin typeface="Comic Sans MS" pitchFamily="66" charset="0"/>
              </a:rPr>
              <a:t> (S1 y S3) se </a:t>
            </a:r>
            <a:r>
              <a:rPr lang="en-US" dirty="0" err="1">
                <a:latin typeface="Comic Sans MS" pitchFamily="66" charset="0"/>
              </a:rPr>
              <a:t>muestran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como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esferas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moradas</a:t>
            </a:r>
            <a:r>
              <a:rPr lang="en-US" dirty="0">
                <a:latin typeface="Comic Sans MS" pitchFamily="66" charset="0"/>
              </a:rPr>
              <a:t> y </a:t>
            </a:r>
            <a:r>
              <a:rPr lang="en-US" dirty="0" err="1">
                <a:latin typeface="Comic Sans MS" pitchFamily="66" charset="0"/>
              </a:rPr>
              <a:t>rojas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respectivamente</a:t>
            </a:r>
            <a:r>
              <a:rPr lang="en-US" dirty="0">
                <a:latin typeface="Comic Sans MS" pitchFamily="66" charset="0"/>
              </a:rPr>
              <a:t>.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3427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85992"/>
            <a:ext cx="7462339" cy="31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331640" y="5489367"/>
            <a:ext cx="2545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Comic Sans MS" pitchFamily="66" charset="0"/>
              </a:rPr>
              <a:t>Canal de K</a:t>
            </a:r>
            <a:r>
              <a:rPr lang="es-ES" sz="2000" baseline="30000" dirty="0">
                <a:latin typeface="Comic Sans MS" pitchFamily="66" charset="0"/>
              </a:rPr>
              <a:t>+</a:t>
            </a:r>
            <a:r>
              <a:rPr lang="es-ES" sz="2000" dirty="0">
                <a:latin typeface="Comic Sans MS" pitchFamily="66" charset="0"/>
              </a:rPr>
              <a:t> cerrado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575482" y="5205078"/>
            <a:ext cx="2484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Comic Sans MS" pitchFamily="66" charset="0"/>
              </a:rPr>
              <a:t>Canal de K</a:t>
            </a:r>
            <a:r>
              <a:rPr lang="es-ES" sz="2000" baseline="30000" dirty="0">
                <a:latin typeface="Comic Sans MS" pitchFamily="66" charset="0"/>
              </a:rPr>
              <a:t>+</a:t>
            </a:r>
            <a:r>
              <a:rPr lang="es-ES" sz="2000" dirty="0">
                <a:latin typeface="Comic Sans MS" pitchFamily="66" charset="0"/>
              </a:rPr>
              <a:t> abierto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24</a:t>
            </a:fld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434403"/>
              </p:ext>
            </p:extLst>
          </p:nvPr>
        </p:nvGraphicFramePr>
        <p:xfrm>
          <a:off x="19729" y="44624"/>
          <a:ext cx="9144000" cy="6804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32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414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itchFamily="66" charset="0"/>
                        </a:rPr>
                        <a:t>CANALES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18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Comic Sans MS" pitchFamily="66" charset="0"/>
                        </a:rPr>
                        <a:t>Canal del Na</a:t>
                      </a:r>
                      <a:r>
                        <a:rPr lang="es-ES" sz="1600" baseline="30000" dirty="0">
                          <a:latin typeface="Comic Sans MS" pitchFamily="66" charset="0"/>
                        </a:rPr>
                        <a:t>+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6591">
                <a:tc>
                  <a:txBody>
                    <a:bodyPr/>
                    <a:lstStyle/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dirty="0">
                          <a:latin typeface="Comic Sans MS" pitchFamily="66" charset="0"/>
                        </a:rPr>
                        <a:t>Consiste en una subunidad </a:t>
                      </a:r>
                      <a:r>
                        <a:rPr lang="es-ES" sz="1600" dirty="0">
                          <a:latin typeface="Comic Sans MS" pitchFamily="66" charset="0"/>
                          <a:sym typeface="Symbol"/>
                        </a:rPr>
                        <a:t>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 (260 </a:t>
                      </a:r>
                      <a:r>
                        <a:rPr lang="es-ES" sz="1600" baseline="0" dirty="0" err="1">
                          <a:latin typeface="Comic Sans MS" pitchFamily="66" charset="0"/>
                        </a:rPr>
                        <a:t>kDa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) asociada con subunidades auxiliares </a:t>
                      </a:r>
                      <a:r>
                        <a:rPr lang="es-ES" sz="1600" baseline="0" dirty="0">
                          <a:latin typeface="Comic Sans MS" pitchFamily="66" charset="0"/>
                          <a:sym typeface="Symbol"/>
                        </a:rPr>
                        <a:t>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baseline="0" dirty="0">
                          <a:latin typeface="Comic Sans MS" pitchFamily="66" charset="0"/>
                        </a:rPr>
                        <a:t>La subunidad </a:t>
                      </a:r>
                      <a:r>
                        <a:rPr lang="es-ES" sz="1600" baseline="0" dirty="0">
                          <a:latin typeface="Comic Sans MS" pitchFamily="66" charset="0"/>
                          <a:sym typeface="Symbol"/>
                        </a:rPr>
                        <a:t>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 está  organizada en cuatro dominios homólogos (I-IV).</a:t>
                      </a:r>
                    </a:p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baseline="0" dirty="0">
                          <a:latin typeface="Comic Sans MS" pitchFamily="66" charset="0"/>
                        </a:rPr>
                        <a:t>Cada dominio consiste en 6 hélices </a:t>
                      </a:r>
                      <a:r>
                        <a:rPr lang="es-ES" sz="1600" baseline="0" dirty="0">
                          <a:latin typeface="Comic Sans MS" pitchFamily="66" charset="0"/>
                          <a:sym typeface="Symbol"/>
                        </a:rPr>
                        <a:t>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 </a:t>
                      </a:r>
                      <a:r>
                        <a:rPr lang="es-ES" sz="1600" baseline="0" dirty="0" err="1">
                          <a:latin typeface="Comic Sans MS" pitchFamily="66" charset="0"/>
                        </a:rPr>
                        <a:t>transmembranales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 (S1-S6).</a:t>
                      </a:r>
                    </a:p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baseline="0" dirty="0">
                          <a:latin typeface="Comic Sans MS" pitchFamily="66" charset="0"/>
                        </a:rPr>
                        <a:t>Los segmentos S4 poseen aminoácidos cargados positiva-mente en cada tercera posición. Estos residuos sirven como cargas activadoras.</a:t>
                      </a:r>
                    </a:p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baseline="0" dirty="0">
                          <a:latin typeface="Comic Sans MS" pitchFamily="66" charset="0"/>
                        </a:rPr>
                        <a:t>Una pequeña cadena dentro de la célula conecta los dominios III y IV que sirven como </a:t>
                      </a:r>
                      <a:r>
                        <a:rPr lang="es-ES" sz="1600" baseline="0" dirty="0" err="1">
                          <a:latin typeface="Comic Sans MS" pitchFamily="66" charset="0"/>
                        </a:rPr>
                        <a:t>inactivador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, introduciendo al canal una estructura que bloquee el poro desde adentro provocando una despolarización en la membrana. El motivo crucial  para la inactivación que se mantiene es: </a:t>
                      </a:r>
                      <a:r>
                        <a:rPr lang="es-ES" sz="1600" baseline="0" dirty="0" err="1">
                          <a:latin typeface="Comic Sans MS" pitchFamily="66" charset="0"/>
                        </a:rPr>
                        <a:t>Ile-Phe-Met-Thr</a:t>
                      </a:r>
                      <a:r>
                        <a:rPr lang="es-ES" sz="1600" baseline="0" dirty="0"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228600" indent="-228600" algn="just">
                        <a:buFont typeface="Arial" pitchFamily="34" charset="0"/>
                        <a:buChar char="•"/>
                      </a:pPr>
                      <a:r>
                        <a:rPr lang="es-ES" sz="1600" baseline="0" dirty="0">
                          <a:latin typeface="Comic Sans MS" pitchFamily="66" charset="0"/>
                        </a:rPr>
                        <a:t>Los círculos indican los filtros selectivos.</a:t>
                      </a:r>
                      <a:endParaRPr lang="es-ES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2" y="2083475"/>
            <a:ext cx="5184576" cy="2689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26</a:t>
            </a:fld>
            <a:endParaRPr lang="es-E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4" y="980728"/>
            <a:ext cx="902141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837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8768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s-ES" dirty="0">
                <a:latin typeface="Comic Sans MS" pitchFamily="66" charset="0"/>
              </a:rPr>
              <a:t>Bombas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v"/>
            </a:pPr>
            <a:r>
              <a:rPr lang="es-ES" dirty="0">
                <a:latin typeface="Comic Sans MS" pitchFamily="66" charset="0"/>
              </a:rPr>
              <a:t>	Las bombas usan energía en forma de ATP 	o   	luz.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v"/>
            </a:pPr>
            <a:r>
              <a:rPr lang="es-ES">
                <a:latin typeface="Comic Sans MS" pitchFamily="66" charset="0"/>
              </a:rPr>
              <a:t>	Esta </a:t>
            </a:r>
            <a:r>
              <a:rPr lang="es-ES" dirty="0">
                <a:latin typeface="Comic Sans MS" pitchFamily="66" charset="0"/>
              </a:rPr>
              <a:t>energía se obtiene cuando se hidroliza 	el 	ATP  (</a:t>
            </a:r>
            <a:r>
              <a:rPr lang="es-ES" dirty="0" err="1">
                <a:latin typeface="Comic Sans MS" pitchFamily="66" charset="0"/>
              </a:rPr>
              <a:t>adenosin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trifosfato</a:t>
            </a:r>
            <a:r>
              <a:rPr lang="es-ES" dirty="0">
                <a:latin typeface="Comic Sans MS" pitchFamily="66" charset="0"/>
              </a:rPr>
              <a:t>) a ADP (</a:t>
            </a:r>
            <a:r>
              <a:rPr lang="es-ES" dirty="0" err="1">
                <a:latin typeface="Comic Sans MS" pitchFamily="66" charset="0"/>
              </a:rPr>
              <a:t>adenosin</a:t>
            </a:r>
            <a:r>
              <a:rPr lang="es-ES" dirty="0">
                <a:latin typeface="Comic Sans MS" pitchFamily="66" charset="0"/>
              </a:rPr>
              <a:t> 	</a:t>
            </a:r>
            <a:r>
              <a:rPr lang="es-ES" dirty="0" err="1">
                <a:latin typeface="Comic Sans MS" pitchFamily="66" charset="0"/>
              </a:rPr>
              <a:t>difosfato</a:t>
            </a:r>
            <a:r>
              <a:rPr lang="es-ES" dirty="0">
                <a:latin typeface="Comic Sans MS" pitchFamily="66" charset="0"/>
              </a:rPr>
              <a:t>).</a:t>
            </a:r>
          </a:p>
          <a:p>
            <a:pPr algn="just">
              <a:buFont typeface="Wingdings" pitchFamily="2" charset="2"/>
              <a:buChar char="v"/>
            </a:pPr>
            <a:r>
              <a:rPr lang="es-ES" dirty="0">
                <a:latin typeface="Comic Sans MS" pitchFamily="66" charset="0"/>
              </a:rPr>
              <a:t>	El sistema natural trabaja en contra de la 	presión osmótica, de ahí el gasto energético.</a:t>
            </a:r>
          </a:p>
          <a:p>
            <a:pPr algn="just">
              <a:buNone/>
            </a:pPr>
            <a:endParaRPr lang="es-ES" dirty="0">
              <a:latin typeface="Comic Sans MS" pitchFamily="66" charset="0"/>
            </a:endParaRPr>
          </a:p>
          <a:p>
            <a:pPr>
              <a:buNone/>
            </a:pPr>
            <a:endParaRPr lang="es-ES" dirty="0">
              <a:latin typeface="Comic Sans MS" pitchFamily="66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827584" y="1428736"/>
            <a:ext cx="1571636" cy="785818"/>
          </a:xfrm>
          <a:prstGeom prst="ellipse">
            <a:avLst/>
          </a:prstGeom>
          <a:noFill/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latin typeface="Comic Sans MS" pitchFamily="66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27</a:t>
            </a:fld>
            <a:endParaRPr lang="es-E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pic>
        <p:nvPicPr>
          <p:cNvPr id="31746" name="Picture 2" descr="http://www.oocities.com/pelabzen/hidat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5929354" cy="5293573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4788024" y="1428736"/>
            <a:ext cx="2339102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2000" dirty="0">
                <a:latin typeface="Comic Sans MS" pitchFamily="66" charset="0"/>
              </a:rPr>
              <a:t>Hidrólisis del ATP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28</a:t>
            </a:fld>
            <a:endParaRPr lang="es-E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El transporte pasivo es un proceso espontáneo que conduce a un aumento en la entropía.</a:t>
            </a:r>
          </a:p>
          <a:p>
            <a:pPr algn="just"/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El transporte activo disminuye la entropía del sistema, siendo un proceso que necesita  energía.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29</a:t>
            </a:fld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Metales alcalinos. Generalidades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3917032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 </a:t>
            </a:r>
            <a:r>
              <a:rPr lang="es-ES" sz="2400" dirty="0">
                <a:latin typeface="Comic Sans MS" pitchFamily="66" charset="0"/>
              </a:rPr>
              <a:t>Los iones de metales alcalinos siempre tienen un número de oxidación 1+.</a:t>
            </a:r>
          </a:p>
          <a:p>
            <a:pPr algn="just"/>
            <a:r>
              <a:rPr lang="es-ES" sz="2400" dirty="0">
                <a:latin typeface="Comic Sans MS" pitchFamily="66" charset="0"/>
              </a:rPr>
              <a:t>Casi todos los compuestos de los metales alcalinos son solubles en agua.</a:t>
            </a:r>
          </a:p>
          <a:p>
            <a:pPr algn="just"/>
            <a:r>
              <a:rPr lang="es-ES" sz="2400" dirty="0">
                <a:latin typeface="Comic Sans MS" pitchFamily="66" charset="0"/>
              </a:rPr>
              <a:t>El litio forma el óxido Li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O y no peróxido o </a:t>
            </a:r>
            <a:r>
              <a:rPr lang="es-ES" sz="2400" dirty="0" err="1">
                <a:latin typeface="Comic Sans MS" pitchFamily="66" charset="0"/>
              </a:rPr>
              <a:t>superóxido</a:t>
            </a:r>
            <a:r>
              <a:rPr lang="es-ES" sz="2400" dirty="0">
                <a:latin typeface="Comic Sans MS" pitchFamily="66" charset="0"/>
              </a:rPr>
              <a:t> como los demás metales alcalinos: Na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O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 y MO</a:t>
            </a:r>
            <a:r>
              <a:rPr lang="es-ES" sz="2400" baseline="-25000" dirty="0">
                <a:latin typeface="Comic Sans MS" pitchFamily="66" charset="0"/>
              </a:rPr>
              <a:t>2</a:t>
            </a:r>
            <a:r>
              <a:rPr lang="es-ES" sz="2400" dirty="0">
                <a:latin typeface="Comic Sans MS" pitchFamily="66" charset="0"/>
              </a:rPr>
              <a:t> (K, Rb, Cs).</a:t>
            </a:r>
          </a:p>
          <a:p>
            <a:pPr algn="just"/>
            <a:r>
              <a:rPr lang="es-ES" sz="2400" dirty="0">
                <a:latin typeface="Comic Sans MS" pitchFamily="66" charset="0"/>
              </a:rPr>
              <a:t>Todos los hidróxidos de los metales alcalinos son peligrosos, porque el ión hidróxido reacciona con las proteínas de la piel y destruye sus superficie.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Grupos I y II en sistemas biológicos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082026"/>
              </p:ext>
            </p:extLst>
          </p:nvPr>
        </p:nvGraphicFramePr>
        <p:xfrm>
          <a:off x="357158" y="2500306"/>
          <a:ext cx="8258204" cy="304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29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9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916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Clasificación de las bombas   conductoras ATP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542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Tipo P (ATP-asas)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Transportadoras  tipo ABC  (ATP-asas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 </a:t>
                      </a:r>
                      <a:r>
                        <a:rPr lang="es-ES" baseline="0" dirty="0" err="1">
                          <a:latin typeface="Comic Sans MS" pitchFamily="66" charset="0"/>
                        </a:rPr>
                        <a:t>binding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 </a:t>
                      </a:r>
                      <a:r>
                        <a:rPr lang="es-ES" baseline="0" dirty="0" err="1">
                          <a:latin typeface="Comic Sans MS" pitchFamily="66" charset="0"/>
                        </a:rPr>
                        <a:t>cassette</a:t>
                      </a:r>
                      <a:r>
                        <a:rPr lang="es-ES" baseline="0" dirty="0">
                          <a:latin typeface="Comic Sans MS" pitchFamily="66" charset="0"/>
                        </a:rPr>
                        <a:t>)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542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Ejemplo:</a:t>
                      </a:r>
                    </a:p>
                    <a:p>
                      <a:r>
                        <a:rPr lang="es-ES" dirty="0">
                          <a:latin typeface="Comic Sans MS" pitchFamily="66" charset="0"/>
                        </a:rPr>
                        <a:t>Na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r>
                        <a:rPr lang="es-ES" dirty="0">
                          <a:latin typeface="Comic Sans MS" pitchFamily="66" charset="0"/>
                        </a:rPr>
                        <a:t>, K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  <a:r>
                        <a:rPr lang="es-ES" dirty="0" err="1">
                          <a:latin typeface="Comic Sans MS" pitchFamily="66" charset="0"/>
                        </a:rPr>
                        <a:t>ATPasa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0" y="6000768"/>
            <a:ext cx="9015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omic Sans MS" pitchFamily="66" charset="0"/>
              </a:rPr>
              <a:t>Chrichton</a:t>
            </a:r>
            <a:r>
              <a:rPr lang="en-US" sz="1400" dirty="0">
                <a:latin typeface="Comic Sans MS" pitchFamily="66" charset="0"/>
              </a:rPr>
              <a:t>, Robert R. Biological Inorganic Chemistry, An Introduction. </a:t>
            </a:r>
            <a:r>
              <a:rPr lang="es-MX" sz="1400" dirty="0" err="1">
                <a:latin typeface="Comic Sans MS" pitchFamily="66" charset="0"/>
              </a:rPr>
              <a:t>Elsevier</a:t>
            </a:r>
            <a:r>
              <a:rPr lang="es-MX" sz="1400" dirty="0">
                <a:latin typeface="Comic Sans MS" pitchFamily="66" charset="0"/>
              </a:rPr>
              <a:t>, 1a </a:t>
            </a:r>
            <a:r>
              <a:rPr lang="es-MX" sz="1400" dirty="0" err="1">
                <a:latin typeface="Comic Sans MS" pitchFamily="66" charset="0"/>
              </a:rPr>
              <a:t>ed</a:t>
            </a:r>
            <a:r>
              <a:rPr lang="es-MX" sz="1400" dirty="0">
                <a:latin typeface="Comic Sans MS" pitchFamily="66" charset="0"/>
              </a:rPr>
              <a:t>, 2008, </a:t>
            </a:r>
            <a:r>
              <a:rPr lang="es-MX" sz="1400" dirty="0" err="1">
                <a:latin typeface="Comic Sans MS" pitchFamily="66" charset="0"/>
              </a:rPr>
              <a:t>Págs</a:t>
            </a:r>
            <a:r>
              <a:rPr lang="es-MX" sz="1400" dirty="0">
                <a:latin typeface="Comic Sans MS" pitchFamily="66" charset="0"/>
              </a:rPr>
              <a:t> 164-174.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30</a:t>
            </a:fld>
            <a:endParaRPr lang="es-E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Enzima tipo P Na</a:t>
            </a:r>
            <a:r>
              <a:rPr lang="es-ES" sz="3200" baseline="30000" dirty="0">
                <a:latin typeface="Comic Sans MS" pitchFamily="66" charset="0"/>
              </a:rPr>
              <a:t>+</a:t>
            </a:r>
            <a:r>
              <a:rPr lang="es-ES" sz="3200" dirty="0">
                <a:latin typeface="Comic Sans MS" pitchFamily="66" charset="0"/>
              </a:rPr>
              <a:t>, K</a:t>
            </a:r>
            <a:r>
              <a:rPr lang="es-ES" sz="3200" baseline="30000" dirty="0">
                <a:latin typeface="Comic Sans MS" pitchFamily="66" charset="0"/>
              </a:rPr>
              <a:t>+</a:t>
            </a:r>
            <a:r>
              <a:rPr lang="es-ES" sz="3200" dirty="0">
                <a:latin typeface="Comic Sans MS" pitchFamily="66" charset="0"/>
              </a:rPr>
              <a:t>-</a:t>
            </a:r>
            <a:r>
              <a:rPr lang="es-ES" sz="3200" dirty="0" err="1">
                <a:latin typeface="Comic Sans MS" pitchFamily="66" charset="0"/>
              </a:rPr>
              <a:t>ATPasa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/>
          </a:bodyPr>
          <a:lstStyle/>
          <a:p>
            <a:r>
              <a:rPr lang="es-ES" dirty="0">
                <a:latin typeface="Comic Sans MS" pitchFamily="66" charset="0"/>
              </a:rPr>
              <a:t>Posee Na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, K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y Mg</a:t>
            </a:r>
            <a:r>
              <a:rPr lang="es-ES" baseline="30000" dirty="0">
                <a:latin typeface="Comic Sans MS" pitchFamily="66" charset="0"/>
              </a:rPr>
              <a:t>2+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r>
              <a:rPr lang="es-ES" dirty="0">
                <a:latin typeface="Comic Sans MS" pitchFamily="66" charset="0"/>
              </a:rPr>
              <a:t>Es una enzima intercambiadora  de Na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y K</a:t>
            </a:r>
            <a:r>
              <a:rPr lang="es-ES" baseline="30000" dirty="0">
                <a:latin typeface="Comic Sans MS" pitchFamily="66" charset="0"/>
              </a:rPr>
              <a:t> + 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r>
              <a:rPr lang="es-ES" dirty="0">
                <a:latin typeface="Comic Sans MS" pitchFamily="66" charset="0"/>
              </a:rPr>
              <a:t>Formada por:</a:t>
            </a:r>
          </a:p>
          <a:p>
            <a:pPr lvl="1"/>
            <a:r>
              <a:rPr lang="es-ES" dirty="0">
                <a:latin typeface="Comic Sans MS" pitchFamily="66" charset="0"/>
              </a:rPr>
              <a:t> Dos subunidades a (110 </a:t>
            </a:r>
            <a:r>
              <a:rPr lang="es-ES" dirty="0" err="1">
                <a:latin typeface="Comic Sans MS" pitchFamily="66" charset="0"/>
              </a:rPr>
              <a:t>kDa</a:t>
            </a:r>
            <a:r>
              <a:rPr lang="es-ES" dirty="0">
                <a:latin typeface="Comic Sans MS" pitchFamily="66" charset="0"/>
              </a:rPr>
              <a:t> por subunidad).</a:t>
            </a:r>
          </a:p>
          <a:p>
            <a:pPr lvl="1">
              <a:spcAft>
                <a:spcPts val="1200"/>
              </a:spcAft>
            </a:pPr>
            <a:r>
              <a:rPr lang="es-ES" dirty="0">
                <a:latin typeface="Comic Sans MS" pitchFamily="66" charset="0"/>
              </a:rPr>
              <a:t>Dos subunidades b (55 </a:t>
            </a:r>
            <a:r>
              <a:rPr lang="es-ES" dirty="0" err="1">
                <a:latin typeface="Comic Sans MS" pitchFamily="66" charset="0"/>
              </a:rPr>
              <a:t>kDa</a:t>
            </a:r>
            <a:r>
              <a:rPr lang="es-ES" dirty="0">
                <a:latin typeface="Comic Sans MS" pitchFamily="66" charset="0"/>
              </a:rPr>
              <a:t> por subunidad).</a:t>
            </a:r>
          </a:p>
          <a:p>
            <a:pPr lvl="1">
              <a:spcAft>
                <a:spcPts val="1200"/>
              </a:spcAft>
              <a:buNone/>
            </a:pPr>
            <a:r>
              <a:rPr lang="es-ES" dirty="0">
                <a:latin typeface="Comic Sans MS" pitchFamily="66" charset="0"/>
              </a:rPr>
              <a:t>El modelo de trabajo actual supone que oscila entre dos conformaciones: la forma </a:t>
            </a:r>
            <a:r>
              <a:rPr lang="es-ES" dirty="0" err="1">
                <a:latin typeface="Comic Sans MS" pitchFamily="66" charset="0"/>
              </a:rPr>
              <a:t>fosforilada</a:t>
            </a:r>
            <a:r>
              <a:rPr lang="es-ES" dirty="0">
                <a:latin typeface="Comic Sans MS" pitchFamily="66" charset="0"/>
              </a:rPr>
              <a:t> (conformación I) con un tamaño adecuado para alojar Na.</a:t>
            </a:r>
          </a:p>
          <a:p>
            <a:pPr lvl="1">
              <a:buNone/>
            </a:pPr>
            <a:r>
              <a:rPr lang="es-ES" dirty="0">
                <a:latin typeface="Comic Sans MS" pitchFamily="66" charset="0"/>
              </a:rPr>
              <a:t>Forma </a:t>
            </a:r>
            <a:r>
              <a:rPr lang="es-ES" dirty="0" err="1">
                <a:latin typeface="Comic Sans MS" pitchFamily="66" charset="0"/>
              </a:rPr>
              <a:t>fosforilada</a:t>
            </a:r>
            <a:r>
              <a:rPr lang="es-ES" dirty="0">
                <a:latin typeface="Comic Sans MS" pitchFamily="66" charset="0"/>
              </a:rPr>
              <a:t>: Su tamaño de cavidad representa una mejor afinidad por el K.</a:t>
            </a:r>
          </a:p>
          <a:p>
            <a:pPr lvl="1"/>
            <a:endParaRPr lang="es-ES" dirty="0">
              <a:latin typeface="Comic Sans MS" pitchFamily="66" charset="0"/>
            </a:endParaRPr>
          </a:p>
          <a:p>
            <a:pPr lvl="1"/>
            <a:endParaRPr lang="es-ES" dirty="0"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31</a:t>
            </a:fld>
            <a:endParaRPr lang="es-E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Enzima tipo P Na</a:t>
            </a:r>
            <a:r>
              <a:rPr lang="es-ES" sz="3200" baseline="30000" dirty="0">
                <a:latin typeface="Comic Sans MS" pitchFamily="66" charset="0"/>
              </a:rPr>
              <a:t>+</a:t>
            </a:r>
            <a:r>
              <a:rPr lang="es-ES" sz="3200" dirty="0">
                <a:latin typeface="Comic Sans MS" pitchFamily="66" charset="0"/>
              </a:rPr>
              <a:t>, K</a:t>
            </a:r>
            <a:r>
              <a:rPr lang="es-ES" sz="3200" baseline="30000" dirty="0">
                <a:latin typeface="Comic Sans MS" pitchFamily="66" charset="0"/>
              </a:rPr>
              <a:t>+</a:t>
            </a:r>
            <a:r>
              <a:rPr lang="es-ES" sz="3200" dirty="0">
                <a:latin typeface="Comic Sans MS" pitchFamily="66" charset="0"/>
              </a:rPr>
              <a:t>-</a:t>
            </a:r>
            <a:r>
              <a:rPr lang="es-ES" sz="3200" dirty="0" err="1">
                <a:latin typeface="Comic Sans MS" pitchFamily="66" charset="0"/>
              </a:rPr>
              <a:t>ATPasa</a:t>
            </a:r>
            <a:endParaRPr lang="es-ES" sz="3200" dirty="0">
              <a:latin typeface="Comic Sans MS" pitchFamily="66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9175" y="1862138"/>
            <a:ext cx="71056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899592" y="5301208"/>
            <a:ext cx="75595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mic Sans MS" pitchFamily="66" charset="0"/>
              </a:rPr>
              <a:t>3Na (in) + 2K (</a:t>
            </a:r>
            <a:r>
              <a:rPr lang="es-ES" dirty="0" err="1">
                <a:latin typeface="Comic Sans MS" pitchFamily="66" charset="0"/>
              </a:rPr>
              <a:t>out</a:t>
            </a:r>
            <a:r>
              <a:rPr lang="es-ES" dirty="0">
                <a:latin typeface="Comic Sans MS" pitchFamily="66" charset="0"/>
              </a:rPr>
              <a:t>) + ATP  + H</a:t>
            </a:r>
            <a:r>
              <a:rPr lang="es-ES" baseline="-25000" dirty="0">
                <a:latin typeface="Comic Sans MS" pitchFamily="66" charset="0"/>
              </a:rPr>
              <a:t>2</a:t>
            </a:r>
            <a:r>
              <a:rPr lang="es-ES" dirty="0">
                <a:latin typeface="Comic Sans MS" pitchFamily="66" charset="0"/>
              </a:rPr>
              <a:t>O        3Na (</a:t>
            </a:r>
            <a:r>
              <a:rPr lang="es-ES" dirty="0" err="1">
                <a:latin typeface="Comic Sans MS" pitchFamily="66" charset="0"/>
              </a:rPr>
              <a:t>out</a:t>
            </a:r>
            <a:r>
              <a:rPr lang="es-ES" dirty="0">
                <a:latin typeface="Comic Sans MS" pitchFamily="66" charset="0"/>
              </a:rPr>
              <a:t>) + 2K (in)  + ADP  + P</a:t>
            </a:r>
            <a:r>
              <a:rPr lang="es-ES" i="1" dirty="0">
                <a:latin typeface="Comic Sans MS" pitchFamily="66" charset="0"/>
              </a:rPr>
              <a:t>i</a:t>
            </a:r>
            <a:endParaRPr lang="es-ES" dirty="0">
              <a:latin typeface="Comic Sans MS" pitchFamily="66" charset="0"/>
            </a:endParaRPr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576605"/>
              </p:ext>
            </p:extLst>
          </p:nvPr>
        </p:nvGraphicFramePr>
        <p:xfrm>
          <a:off x="4460305" y="5400149"/>
          <a:ext cx="43815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MDLDrawObject Class" r:id="rId4" imgW="438156" imgH="171450" progId="MDLDrawOLE.MDLDrawObject.1">
                  <p:embed/>
                </p:oleObj>
              </mc:Choice>
              <mc:Fallback>
                <p:oleObj name="MDLDrawObject Class" r:id="rId4" imgW="438156" imgH="171450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60305" y="5400149"/>
                        <a:ext cx="438150" cy="171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32</a:t>
            </a:fld>
            <a:endParaRPr lang="es-E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Comic Sans MS" pitchFamily="66" charset="0"/>
              </a:rPr>
              <a:t>Leu T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233" y="1052736"/>
            <a:ext cx="3576654" cy="454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79512" y="2132856"/>
            <a:ext cx="55446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La bomba dependiente de Na</a:t>
            </a:r>
            <a:r>
              <a:rPr lang="es-ES" baseline="30000" dirty="0">
                <a:latin typeface="Comic Sans MS" pitchFamily="66" charset="0"/>
              </a:rPr>
              <a:t>+</a:t>
            </a:r>
            <a:r>
              <a:rPr lang="es-ES" dirty="0">
                <a:latin typeface="Comic Sans MS" pitchFamily="66" charset="0"/>
              </a:rPr>
              <a:t> transportadora  de</a:t>
            </a:r>
          </a:p>
          <a:p>
            <a:pPr algn="just"/>
            <a:r>
              <a:rPr lang="es-ES" dirty="0">
                <a:latin typeface="Comic Sans MS" pitchFamily="66" charset="0"/>
              </a:rPr>
              <a:t>Leucina y de sodio a través de la membrana celular contiene una molécula de leucina y dos átomos de </a:t>
            </a:r>
            <a:r>
              <a:rPr lang="es-ES" dirty="0" err="1">
                <a:latin typeface="Comic Sans MS" pitchFamily="66" charset="0"/>
              </a:rPr>
              <a:t>Na</a:t>
            </a:r>
            <a:r>
              <a:rPr lang="es-ES" baseline="30000" dirty="0">
                <a:latin typeface="Comic Sans MS" pitchFamily="66" charset="0"/>
              </a:rPr>
              <a:t> +</a:t>
            </a:r>
            <a:r>
              <a:rPr lang="es-ES" dirty="0">
                <a:latin typeface="Comic Sans MS" pitchFamily="66" charset="0"/>
              </a:rPr>
              <a:t> enlazados en el canal profundo de la proteína.</a:t>
            </a:r>
          </a:p>
          <a:p>
            <a:endParaRPr lang="es-ES" dirty="0">
              <a:latin typeface="Comic Sans MS" pitchFamily="66" charset="0"/>
            </a:endParaRPr>
          </a:p>
          <a:p>
            <a:r>
              <a:rPr lang="es-ES" dirty="0">
                <a:latin typeface="Comic Sans MS" pitchFamily="66" charset="0"/>
              </a:rPr>
              <a:t>El ión Na</a:t>
            </a:r>
            <a:r>
              <a:rPr lang="es-ES" baseline="30000" dirty="0">
                <a:latin typeface="Comic Sans MS" pitchFamily="66" charset="0"/>
              </a:rPr>
              <a:t> +</a:t>
            </a:r>
            <a:r>
              <a:rPr lang="es-ES" dirty="0">
                <a:latin typeface="Comic Sans MS" pitchFamily="66" charset="0"/>
              </a:rPr>
              <a:t> está completamente deshidratado y tiene alrededor de cinco o seis átomos de oxígeno a una distancia aproximada de 0.228Å</a:t>
            </a:r>
          </a:p>
          <a:p>
            <a:endParaRPr lang="es-ES" dirty="0"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33</a:t>
            </a:fld>
            <a:endParaRPr lang="es-E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Intercambiadores de Na</a:t>
            </a:r>
            <a:r>
              <a:rPr lang="es-ES" sz="3200" baseline="30000" dirty="0">
                <a:latin typeface="Comic Sans MS" pitchFamily="66" charset="0"/>
              </a:rPr>
              <a:t>+ </a:t>
            </a:r>
            <a:r>
              <a:rPr lang="es-ES" sz="3200" dirty="0">
                <a:latin typeface="Comic Sans MS" pitchFamily="66" charset="0"/>
              </a:rPr>
              <a:t>/H</a:t>
            </a:r>
            <a:r>
              <a:rPr lang="es-ES" sz="3200" baseline="30000" dirty="0">
                <a:latin typeface="Comic Sans MS" pitchFamily="66" charset="0"/>
              </a:rPr>
              <a:t>+ </a:t>
            </a:r>
            <a:br>
              <a:rPr lang="es-ES" sz="3200" baseline="30000" dirty="0">
                <a:latin typeface="Comic Sans MS" pitchFamily="66" charset="0"/>
              </a:rPr>
            </a:br>
            <a:r>
              <a:rPr lang="es-ES" sz="3200" baseline="30000" dirty="0">
                <a:latin typeface="Comic Sans MS" pitchFamily="66" charset="0"/>
              </a:rPr>
              <a:t>SLC (familia de genes)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032448"/>
          </a:xfrm>
        </p:spPr>
        <p:txBody>
          <a:bodyPr>
            <a:normAutofit/>
          </a:bodyPr>
          <a:lstStyle/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</a:pPr>
            <a:r>
              <a:rPr lang="es-ES" dirty="0">
                <a:latin typeface="Comic Sans MS" pitchFamily="66" charset="0"/>
              </a:rPr>
              <a:t>Los genomas eucarióticos altos poseen entre siete y nueve de estos intercambiadores.</a:t>
            </a:r>
          </a:p>
          <a:p>
            <a:pPr algn="just"/>
            <a:r>
              <a:rPr lang="es-ES" dirty="0">
                <a:latin typeface="Comic Sans MS" pitchFamily="66" charset="0"/>
              </a:rPr>
              <a:t>SLC9A1 tiene dos funciones principales: mantener la homeostasis regulando el pH y el volumen celular.    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556792"/>
            <a:ext cx="661987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34</a:t>
            </a:fld>
            <a:endParaRPr lang="es-E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584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Otras funciones del K</a:t>
            </a:r>
            <a:r>
              <a:rPr lang="es-ES" sz="3200" baseline="30000" dirty="0">
                <a:latin typeface="Comic Sans MS" pitchFamily="66" charset="0"/>
              </a:rPr>
              <a:t> +</a:t>
            </a:r>
            <a:endParaRPr lang="es-ES" sz="3200" dirty="0">
              <a:latin typeface="Comic Sans MS" pitchFamily="66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142984"/>
            <a:ext cx="3342836" cy="289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214686"/>
            <a:ext cx="4395798" cy="3054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341912" y="1340768"/>
            <a:ext cx="5382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El potasio estabiliza las estructuras de los ácidos </a:t>
            </a:r>
            <a:r>
              <a:rPr lang="es-ES" dirty="0" err="1">
                <a:latin typeface="Comic Sans MS" pitchFamily="66" charset="0"/>
              </a:rPr>
              <a:t>nucléicos</a:t>
            </a:r>
            <a:r>
              <a:rPr lang="es-ES" dirty="0">
                <a:latin typeface="Comic Sans MS" pitchFamily="66" charset="0"/>
              </a:rPr>
              <a:t>, interaccionando con los oxígenos de los grupos fosfato de las cadenas de nucleótidos y con los oxígenos </a:t>
            </a:r>
            <a:r>
              <a:rPr lang="es-ES" dirty="0" err="1">
                <a:latin typeface="Comic Sans MS" pitchFamily="66" charset="0"/>
              </a:rPr>
              <a:t>exo</a:t>
            </a:r>
            <a:r>
              <a:rPr lang="es-ES" dirty="0">
                <a:latin typeface="Comic Sans MS" pitchFamily="66" charset="0"/>
              </a:rPr>
              <a:t> de las bases </a:t>
            </a:r>
            <a:r>
              <a:rPr lang="es-ES" dirty="0" err="1">
                <a:latin typeface="Comic Sans MS" pitchFamily="66" charset="0"/>
              </a:rPr>
              <a:t>purínicas</a:t>
            </a:r>
            <a:r>
              <a:rPr lang="es-ES" dirty="0">
                <a:latin typeface="Comic Sans MS" pitchFamily="66" charset="0"/>
              </a:rPr>
              <a:t> o </a:t>
            </a:r>
            <a:r>
              <a:rPr lang="es-ES" dirty="0" err="1">
                <a:latin typeface="Comic Sans MS" pitchFamily="66" charset="0"/>
              </a:rPr>
              <a:t>pirimidínicas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endParaRPr lang="es-ES" dirty="0">
              <a:latin typeface="Comic Sans MS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857753" y="4221088"/>
            <a:ext cx="3890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Se ha comprobado su existencia en </a:t>
            </a:r>
            <a:r>
              <a:rPr lang="es-ES" dirty="0" err="1">
                <a:latin typeface="Comic Sans MS" pitchFamily="66" charset="0"/>
              </a:rPr>
              <a:t>Telómeros</a:t>
            </a:r>
            <a:r>
              <a:rPr lang="es-ES" dirty="0">
                <a:latin typeface="Comic Sans MS" pitchFamily="66" charset="0"/>
              </a:rPr>
              <a:t> (extremos de los cromosomas).</a:t>
            </a:r>
          </a:p>
          <a:p>
            <a:r>
              <a:rPr lang="es-ES" dirty="0">
                <a:latin typeface="Comic Sans MS" pitchFamily="66" charset="0"/>
              </a:rPr>
              <a:t>En un cuarteto la repulsión por los oxígenos se estabiliza por un ión K</a:t>
            </a:r>
            <a:r>
              <a:rPr lang="es-ES" baseline="30000" dirty="0">
                <a:latin typeface="Comic Sans MS" pitchFamily="66" charset="0"/>
              </a:rPr>
              <a:t>+</a:t>
            </a:r>
          </a:p>
          <a:p>
            <a:endParaRPr lang="es-ES" dirty="0">
              <a:latin typeface="Comic Sans MS" pitchFamily="66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85786" y="6286520"/>
            <a:ext cx="5841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Cuarteto de Guanina (acomodados en plano paralelos)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35</a:t>
            </a:fld>
            <a:endParaRPr lang="es-E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36" y="980728"/>
            <a:ext cx="7019925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259632" y="332656"/>
            <a:ext cx="6932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rgbClr val="FF0000"/>
                </a:solidFill>
              </a:rPr>
              <a:t>Bases Nitrogenadas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634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78805"/>
            <a:ext cx="4968552" cy="345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051720" y="548680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rgbClr val="FF0000"/>
                </a:solidFill>
              </a:rPr>
              <a:t>Nucleótidos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46875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268760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Las lipasas (</a:t>
            </a:r>
            <a:r>
              <a:rPr lang="es-MX" sz="2400" dirty="0" err="1">
                <a:latin typeface="Comic Sans MS" pitchFamily="66" charset="0"/>
              </a:rPr>
              <a:t>triacilglicerol</a:t>
            </a:r>
            <a:r>
              <a:rPr lang="es-MX" sz="2400" dirty="0">
                <a:latin typeface="Comic Sans MS" pitchFamily="66" charset="0"/>
              </a:rPr>
              <a:t> </a:t>
            </a:r>
            <a:r>
              <a:rPr lang="es-MX" sz="2400" dirty="0" err="1">
                <a:latin typeface="Comic Sans MS" pitchFamily="66" charset="0"/>
              </a:rPr>
              <a:t>acilhidrolasas</a:t>
            </a:r>
            <a:r>
              <a:rPr lang="es-MX" sz="2400" dirty="0">
                <a:latin typeface="Comic Sans MS" pitchFamily="66" charset="0"/>
              </a:rPr>
              <a:t>) catalizan la hidrólisis de ésteres y triglicéridos en la </a:t>
            </a:r>
            <a:r>
              <a:rPr lang="es-MX" sz="2400" dirty="0" err="1">
                <a:latin typeface="Comic Sans MS" pitchFamily="66" charset="0"/>
              </a:rPr>
              <a:t>interfase</a:t>
            </a:r>
            <a:r>
              <a:rPr lang="es-MX" sz="2400" dirty="0">
                <a:latin typeface="Comic Sans MS" pitchFamily="66" charset="0"/>
              </a:rPr>
              <a:t> entre el sustrato insoluble y el agua. </a:t>
            </a:r>
          </a:p>
          <a:p>
            <a:endParaRPr lang="es-MX" sz="2400" dirty="0">
              <a:latin typeface="Comic Sans MS" pitchFamily="66" charset="0"/>
            </a:endParaRPr>
          </a:p>
          <a:p>
            <a:r>
              <a:rPr lang="es-MX" sz="2400" dirty="0">
                <a:latin typeface="Comic Sans MS" pitchFamily="66" charset="0"/>
              </a:rPr>
              <a:t>La habilidad para catalizar la hidrólisis de un éster de cadena larga grasosa en forma de micelas, agregados pequeños, o partículas en emulsión, diferencia a las lipasas de otras </a:t>
            </a:r>
            <a:r>
              <a:rPr lang="es-MX" sz="2400" dirty="0" err="1">
                <a:latin typeface="Comic Sans MS" pitchFamily="66" charset="0"/>
              </a:rPr>
              <a:t>estearasas</a:t>
            </a:r>
            <a:r>
              <a:rPr lang="es-MX" sz="2400" dirty="0">
                <a:latin typeface="Comic Sans MS" pitchFamily="66" charset="0"/>
              </a:rPr>
              <a:t> que catalizan la hidrólisis de ésteres solubles preferentemente con respecto a los insolubles.</a:t>
            </a:r>
          </a:p>
          <a:p>
            <a:endParaRPr lang="es-MX" sz="24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  <a:p>
            <a:r>
              <a:rPr lang="es-MX" dirty="0" err="1">
                <a:latin typeface="Comic Sans MS" pitchFamily="66" charset="0"/>
              </a:rPr>
              <a:t>Thean</a:t>
            </a:r>
            <a:r>
              <a:rPr lang="es-MX" dirty="0">
                <a:latin typeface="Comic Sans MS" pitchFamily="66" charset="0"/>
              </a:rPr>
              <a:t> Chor </a:t>
            </a:r>
            <a:r>
              <a:rPr lang="es-MX" dirty="0" err="1">
                <a:latin typeface="Comic Sans MS" pitchFamily="66" charset="0"/>
              </a:rPr>
              <a:t>Leow</a:t>
            </a:r>
            <a:r>
              <a:rPr lang="es-MX" dirty="0">
                <a:latin typeface="Comic Sans MS" pitchFamily="66" charset="0"/>
              </a:rPr>
              <a:t>, Raja </a:t>
            </a:r>
            <a:r>
              <a:rPr lang="es-MX" dirty="0" err="1">
                <a:latin typeface="Comic Sans MS" pitchFamily="66" charset="0"/>
              </a:rPr>
              <a:t>Noor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Zaliha</a:t>
            </a:r>
            <a:r>
              <a:rPr lang="es-MX" dirty="0">
                <a:latin typeface="Comic Sans MS" pitchFamily="66" charset="0"/>
              </a:rPr>
              <a:t> Raja Abdul </a:t>
            </a:r>
            <a:r>
              <a:rPr lang="es-MX" dirty="0" err="1">
                <a:latin typeface="Comic Sans MS" pitchFamily="66" charset="0"/>
              </a:rPr>
              <a:t>Rahman</a:t>
            </a:r>
            <a:r>
              <a:rPr lang="es-MX" dirty="0">
                <a:latin typeface="Comic Sans MS" pitchFamily="66" charset="0"/>
              </a:rPr>
              <a:t>, Abu </a:t>
            </a:r>
            <a:r>
              <a:rPr lang="es-MX" dirty="0" err="1">
                <a:latin typeface="Comic Sans MS" pitchFamily="66" charset="0"/>
              </a:rPr>
              <a:t>Bakar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Salleh</a:t>
            </a:r>
            <a:r>
              <a:rPr lang="es-MX" dirty="0">
                <a:latin typeface="Comic Sans MS" pitchFamily="66" charset="0"/>
              </a:rPr>
              <a:t>, </a:t>
            </a:r>
            <a:r>
              <a:rPr lang="es-MX" dirty="0" err="1">
                <a:latin typeface="Comic Sans MS" pitchFamily="66" charset="0"/>
              </a:rPr>
              <a:t>Mahiran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Basri</a:t>
            </a:r>
            <a:r>
              <a:rPr lang="es-MX" dirty="0">
                <a:latin typeface="Comic Sans MS" pitchFamily="66" charset="0"/>
              </a:rPr>
              <a:t>, </a:t>
            </a:r>
            <a:r>
              <a:rPr lang="en-US" i="1" dirty="0">
                <a:latin typeface="Comic Sans MS" pitchFamily="66" charset="0"/>
              </a:rPr>
              <a:t>Crystal Growth &amp; Design, Vol. 7, No. 2, 2007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03648" y="476672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rgbClr val="FF0000"/>
                </a:solidFill>
                <a:latin typeface="Comic Sans MS" pitchFamily="66" charset="0"/>
              </a:rPr>
              <a:t>Lipasas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20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908720"/>
            <a:ext cx="885698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Comic Sans MS" pitchFamily="66" charset="0"/>
              </a:rPr>
              <a:t>La T1 </a:t>
            </a:r>
            <a:r>
              <a:rPr lang="en-US" sz="2200" dirty="0" err="1">
                <a:latin typeface="Comic Sans MS" pitchFamily="66" charset="0"/>
              </a:rPr>
              <a:t>lipasa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conserva</a:t>
            </a:r>
            <a:r>
              <a:rPr lang="en-US" sz="2200" dirty="0">
                <a:latin typeface="Comic Sans MS" pitchFamily="66" charset="0"/>
              </a:rPr>
              <a:t> la </a:t>
            </a:r>
            <a:r>
              <a:rPr lang="en-US" sz="2200" dirty="0" err="1">
                <a:latin typeface="Comic Sans MS" pitchFamily="66" charset="0"/>
              </a:rPr>
              <a:t>triada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catalítica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formada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por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Ser</a:t>
            </a:r>
            <a:r>
              <a:rPr lang="en-US" sz="2200" dirty="0">
                <a:latin typeface="Comic Sans MS" pitchFamily="66" charset="0"/>
              </a:rPr>
              <a:t>-His-Asp, </a:t>
            </a:r>
            <a:r>
              <a:rPr lang="en-US" sz="2200" dirty="0" err="1">
                <a:latin typeface="Comic Sans MS" pitchFamily="66" charset="0"/>
              </a:rPr>
              <a:t>muy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común</a:t>
            </a:r>
            <a:r>
              <a:rPr lang="en-US" sz="2200" dirty="0">
                <a:latin typeface="Comic Sans MS" pitchFamily="66" charset="0"/>
              </a:rPr>
              <a:t> en </a:t>
            </a:r>
            <a:r>
              <a:rPr lang="en-US" sz="2200" dirty="0" err="1">
                <a:latin typeface="Comic Sans MS" pitchFamily="66" charset="0"/>
              </a:rPr>
              <a:t>las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familias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las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lipasas</a:t>
            </a:r>
            <a:r>
              <a:rPr lang="en-US" sz="2200" dirty="0">
                <a:latin typeface="Comic Sans MS" pitchFamily="66" charset="0"/>
              </a:rPr>
              <a:t>. </a:t>
            </a:r>
          </a:p>
          <a:p>
            <a:endParaRPr lang="en-US" sz="2200" dirty="0">
              <a:latin typeface="Comic Sans MS" pitchFamily="66" charset="0"/>
            </a:endParaRPr>
          </a:p>
          <a:p>
            <a:r>
              <a:rPr lang="en-US" sz="2200" dirty="0" err="1">
                <a:latin typeface="Comic Sans MS" pitchFamily="66" charset="0"/>
              </a:rPr>
              <a:t>Esta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enzima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una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proteina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secretada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que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puede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catalizar</a:t>
            </a:r>
            <a:r>
              <a:rPr lang="en-US" sz="2200" dirty="0">
                <a:latin typeface="Comic Sans MS" pitchFamily="66" charset="0"/>
              </a:rPr>
              <a:t> la </a:t>
            </a:r>
            <a:r>
              <a:rPr lang="en-US" sz="2200" dirty="0" err="1">
                <a:latin typeface="Comic Sans MS" pitchFamily="66" charset="0"/>
              </a:rPr>
              <a:t>hidrólisis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triglicéridos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cadena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larga</a:t>
            </a:r>
            <a:r>
              <a:rPr lang="en-US" sz="2200" dirty="0">
                <a:latin typeface="Comic Sans MS" pitchFamily="66" charset="0"/>
              </a:rPr>
              <a:t> en </a:t>
            </a:r>
            <a:r>
              <a:rPr lang="en-US" sz="2200" dirty="0" err="1">
                <a:latin typeface="Comic Sans MS" pitchFamily="66" charset="0"/>
              </a:rPr>
              <a:t>ácidos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grasos</a:t>
            </a:r>
            <a:r>
              <a:rPr lang="en-US" sz="2200" dirty="0">
                <a:latin typeface="Comic Sans MS" pitchFamily="66" charset="0"/>
              </a:rPr>
              <a:t> y </a:t>
            </a:r>
            <a:r>
              <a:rPr lang="en-US" sz="2200" dirty="0" err="1">
                <a:latin typeface="Comic Sans MS" pitchFamily="66" charset="0"/>
              </a:rPr>
              <a:t>glicerol</a:t>
            </a:r>
            <a:r>
              <a:rPr lang="en-US" sz="2200" dirty="0">
                <a:latin typeface="Comic Sans MS" pitchFamily="66" charset="0"/>
              </a:rPr>
              <a:t> en la </a:t>
            </a:r>
            <a:r>
              <a:rPr lang="en-US" sz="2200" dirty="0" err="1">
                <a:latin typeface="Comic Sans MS" pitchFamily="66" charset="0"/>
              </a:rPr>
              <a:t>interfase</a:t>
            </a:r>
            <a:r>
              <a:rPr lang="en-US" sz="2200" dirty="0">
                <a:latin typeface="Comic Sans MS" pitchFamily="66" charset="0"/>
              </a:rPr>
              <a:t> entre el </a:t>
            </a:r>
            <a:r>
              <a:rPr lang="en-US" sz="2200" dirty="0" err="1">
                <a:latin typeface="Comic Sans MS" pitchFamily="66" charset="0"/>
              </a:rPr>
              <a:t>agua</a:t>
            </a:r>
            <a:r>
              <a:rPr lang="en-US" sz="2200" dirty="0">
                <a:latin typeface="Comic Sans MS" pitchFamily="66" charset="0"/>
              </a:rPr>
              <a:t> y el </a:t>
            </a:r>
            <a:r>
              <a:rPr lang="en-US" sz="2200" dirty="0" err="1">
                <a:latin typeface="Comic Sans MS" pitchFamily="66" charset="0"/>
              </a:rPr>
              <a:t>sustrato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insolube</a:t>
            </a:r>
            <a:r>
              <a:rPr lang="en-US" sz="2200" dirty="0">
                <a:latin typeface="Comic Sans MS" pitchFamily="66" charset="0"/>
              </a:rPr>
              <a:t> a </a:t>
            </a:r>
            <a:r>
              <a:rPr lang="en-US" sz="2200" dirty="0" err="1">
                <a:latin typeface="Comic Sans MS" pitchFamily="66" charset="0"/>
              </a:rPr>
              <a:t>alta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temperatura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s-MX" sz="2200" dirty="0">
                <a:latin typeface="Comic Sans MS" pitchFamily="66" charset="0"/>
              </a:rPr>
              <a:t>(70</a:t>
            </a:r>
            <a:r>
              <a:rPr lang="es-MX" sz="2200" dirty="0">
                <a:latin typeface="Comic Sans MS" pitchFamily="66" charset="0"/>
                <a:sym typeface="Symbol"/>
              </a:rPr>
              <a:t></a:t>
            </a:r>
            <a:r>
              <a:rPr lang="es-MX" sz="2200" dirty="0">
                <a:latin typeface="Comic Sans MS" pitchFamily="66" charset="0"/>
              </a:rPr>
              <a:t>C).</a:t>
            </a:r>
            <a:endParaRPr lang="en-US" sz="2200" dirty="0">
              <a:latin typeface="Comic Sans MS" pitchFamily="66" charset="0"/>
            </a:endParaRPr>
          </a:p>
          <a:p>
            <a:endParaRPr lang="en-US" sz="2200" dirty="0">
              <a:latin typeface="Comic Sans MS" pitchFamily="66" charset="0"/>
            </a:endParaRPr>
          </a:p>
          <a:p>
            <a:r>
              <a:rPr lang="en-US" sz="2200" dirty="0" err="1">
                <a:latin typeface="Comic Sans MS" pitchFamily="66" charset="0"/>
              </a:rPr>
              <a:t>Junto</a:t>
            </a:r>
            <a:r>
              <a:rPr lang="en-US" sz="2200" dirty="0">
                <a:latin typeface="Comic Sans MS" pitchFamily="66" charset="0"/>
              </a:rPr>
              <a:t> con </a:t>
            </a:r>
            <a:r>
              <a:rPr lang="en-US" sz="2200" dirty="0" err="1">
                <a:latin typeface="Comic Sans MS" pitchFamily="66" charset="0"/>
              </a:rPr>
              <a:t>ella</a:t>
            </a:r>
            <a:r>
              <a:rPr lang="en-US" sz="2200" dirty="0">
                <a:latin typeface="Comic Sans MS" pitchFamily="66" charset="0"/>
              </a:rPr>
              <a:t> se </a:t>
            </a:r>
            <a:r>
              <a:rPr lang="en-US" sz="2200" dirty="0" err="1">
                <a:latin typeface="Comic Sans MS" pitchFamily="66" charset="0"/>
              </a:rPr>
              <a:t>encuentra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una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concentración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alta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metales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alcalinos</a:t>
            </a:r>
            <a:r>
              <a:rPr lang="en-US" sz="2200" dirty="0">
                <a:latin typeface="Comic Sans MS" pitchFamily="66" charset="0"/>
              </a:rPr>
              <a:t> (&gt; 50 </a:t>
            </a:r>
            <a:r>
              <a:rPr lang="en-US" sz="2200" dirty="0" err="1">
                <a:latin typeface="Comic Sans MS" pitchFamily="66" charset="0"/>
              </a:rPr>
              <a:t>mM</a:t>
            </a:r>
            <a:r>
              <a:rPr lang="en-US" sz="2200" dirty="0">
                <a:latin typeface="Comic Sans MS" pitchFamily="66" charset="0"/>
              </a:rPr>
              <a:t> de K), </a:t>
            </a:r>
            <a:r>
              <a:rPr lang="en-US" sz="2200" dirty="0" err="1">
                <a:latin typeface="Comic Sans MS" pitchFamily="66" charset="0"/>
              </a:rPr>
              <a:t>esta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enzima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tiene</a:t>
            </a:r>
            <a:r>
              <a:rPr lang="en-US" sz="2200" dirty="0">
                <a:latin typeface="Comic Sans MS" pitchFamily="66" charset="0"/>
              </a:rPr>
              <a:t> el </a:t>
            </a:r>
            <a:r>
              <a:rPr lang="en-US" sz="2200" dirty="0" err="1">
                <a:latin typeface="Comic Sans MS" pitchFamily="66" charset="0"/>
              </a:rPr>
              <a:t>potencial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catalizar</a:t>
            </a:r>
            <a:r>
              <a:rPr lang="en-US" sz="2200" dirty="0">
                <a:latin typeface="Comic Sans MS" pitchFamily="66" charset="0"/>
              </a:rPr>
              <a:t> la </a:t>
            </a:r>
            <a:r>
              <a:rPr lang="en-US" sz="2200" dirty="0" err="1">
                <a:latin typeface="Comic Sans MS" pitchFamily="66" charset="0"/>
              </a:rPr>
              <a:t>hidrólisis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bajo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condiciones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especiales</a:t>
            </a:r>
            <a:r>
              <a:rPr lang="en-US" sz="2200" dirty="0">
                <a:latin typeface="Comic Sans MS" pitchFamily="66" charset="0"/>
              </a:rPr>
              <a:t> (en </a:t>
            </a:r>
            <a:r>
              <a:rPr lang="en-US" sz="2200" dirty="0" err="1">
                <a:latin typeface="Comic Sans MS" pitchFamily="66" charset="0"/>
              </a:rPr>
              <a:t>disolventes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orgánicos</a:t>
            </a:r>
            <a:r>
              <a:rPr lang="en-US" sz="2200" dirty="0">
                <a:latin typeface="Comic Sans MS" pitchFamily="66" charset="0"/>
              </a:rPr>
              <a:t>, a </a:t>
            </a:r>
            <a:r>
              <a:rPr lang="en-US" sz="2200" dirty="0" err="1">
                <a:latin typeface="Comic Sans MS" pitchFamily="66" charset="0"/>
              </a:rPr>
              <a:t>altas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temperaturas</a:t>
            </a:r>
            <a:r>
              <a:rPr lang="en-US" sz="2200" dirty="0">
                <a:latin typeface="Comic Sans MS" pitchFamily="66" charset="0"/>
              </a:rPr>
              <a:t> y en </a:t>
            </a:r>
            <a:r>
              <a:rPr lang="en-US" sz="2200" dirty="0" err="1">
                <a:latin typeface="Comic Sans MS" pitchFamily="66" charset="0"/>
              </a:rPr>
              <a:t>presencia</a:t>
            </a:r>
            <a:r>
              <a:rPr lang="en-US" sz="2200" dirty="0">
                <a:latin typeface="Comic Sans MS" pitchFamily="66" charset="0"/>
              </a:rPr>
              <a:t> de </a:t>
            </a:r>
            <a:r>
              <a:rPr lang="en-US" sz="2200" dirty="0" err="1">
                <a:latin typeface="Comic Sans MS" pitchFamily="66" charset="0"/>
              </a:rPr>
              <a:t>altas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concentraciones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metales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alcalinos</a:t>
            </a:r>
            <a:r>
              <a:rPr lang="es-MX" sz="2200" dirty="0">
                <a:latin typeface="Comic Sans MS" pitchFamily="66" charset="0"/>
              </a:rPr>
              <a:t>).</a:t>
            </a:r>
          </a:p>
          <a:p>
            <a:endParaRPr lang="es-MX" sz="2200" dirty="0">
              <a:latin typeface="Comic Sans MS" pitchFamily="66" charset="0"/>
            </a:endParaRPr>
          </a:p>
          <a:p>
            <a:r>
              <a:rPr lang="es-MX" sz="2200" dirty="0">
                <a:latin typeface="Comic Sans MS" pitchFamily="66" charset="0"/>
              </a:rPr>
              <a:t>Por tanto es interesante explorar el mecanismo catalítico de la lipasa T1 en detalle, lo que sería útil para el diseño de un catalizador molecular para uso industrial.</a:t>
            </a:r>
            <a:endParaRPr lang="en-US" sz="2200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95736" y="404664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0000"/>
                </a:solidFill>
                <a:latin typeface="Comic Sans MS" pitchFamily="66" charset="0"/>
              </a:rPr>
              <a:t>T1 Lipasa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781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Metales alcalinos. Generalidades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400" dirty="0">
                <a:latin typeface="Comic Sans MS" pitchFamily="66" charset="0"/>
              </a:rPr>
              <a:t>Las reacciones de estos metales con agua son muy agresivas, generalmente el hidrógeno desprendido arde.</a:t>
            </a:r>
          </a:p>
          <a:p>
            <a:pPr algn="just"/>
            <a:endParaRPr lang="es-ES" sz="2400" dirty="0">
              <a:latin typeface="Comic Sans MS" pitchFamily="66" charset="0"/>
            </a:endParaRPr>
          </a:p>
          <a:p>
            <a:pPr algn="just"/>
            <a:endParaRPr lang="es-ES" sz="2400" dirty="0">
              <a:latin typeface="Comic Sans MS" pitchFamily="66" charset="0"/>
            </a:endParaRPr>
          </a:p>
          <a:p>
            <a:pPr algn="just">
              <a:buNone/>
            </a:pPr>
            <a:endParaRPr lang="es-ES" sz="2400" dirty="0">
              <a:latin typeface="Comic Sans MS" pitchFamily="66" charset="0"/>
            </a:endParaRPr>
          </a:p>
          <a:p>
            <a:pPr algn="just">
              <a:buNone/>
            </a:pPr>
            <a:endParaRPr lang="es-ES" sz="2400" dirty="0">
              <a:latin typeface="Comic Sans MS" pitchFamily="66" charset="0"/>
            </a:endParaRPr>
          </a:p>
          <a:p>
            <a:pPr algn="just"/>
            <a:r>
              <a:rPr lang="es-ES" sz="2400" dirty="0">
                <a:latin typeface="Comic Sans MS" pitchFamily="66" charset="0"/>
              </a:rPr>
              <a:t>La reducción de las sales para obtener estos metales se realiza mediante electrólisis (</a:t>
            </a:r>
            <a:r>
              <a:rPr lang="es-ES" sz="2400" dirty="0" err="1">
                <a:latin typeface="Comic Sans MS" pitchFamily="66" charset="0"/>
              </a:rPr>
              <a:t>Humphry</a:t>
            </a:r>
            <a:r>
              <a:rPr lang="es-ES" sz="2400" dirty="0">
                <a:latin typeface="Comic Sans MS" pitchFamily="66" charset="0"/>
              </a:rPr>
              <a:t> Davy fue el primero en obtener sodio metálico, a partir de hidróxido de sodio).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187624" y="3302380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2K</a:t>
            </a:r>
            <a:r>
              <a:rPr lang="es-ES" sz="2400" baseline="-25000" dirty="0"/>
              <a:t>(s) </a:t>
            </a:r>
            <a:r>
              <a:rPr lang="es-ES" sz="2400" dirty="0"/>
              <a:t>+ 2H</a:t>
            </a:r>
            <a:r>
              <a:rPr lang="es-ES" sz="2400" baseline="-25000" dirty="0"/>
              <a:t>2</a:t>
            </a:r>
            <a:r>
              <a:rPr lang="es-ES" sz="2400" dirty="0"/>
              <a:t>O  → 2KOH</a:t>
            </a:r>
            <a:r>
              <a:rPr lang="es-ES" sz="2400" baseline="-25000" dirty="0"/>
              <a:t>(</a:t>
            </a:r>
            <a:r>
              <a:rPr lang="es-ES" sz="2400" baseline="-25000" dirty="0" err="1"/>
              <a:t>ac</a:t>
            </a:r>
            <a:r>
              <a:rPr lang="es-ES" sz="2400" baseline="-25000" dirty="0"/>
              <a:t>) </a:t>
            </a:r>
            <a:r>
              <a:rPr lang="es-ES" sz="2400" dirty="0"/>
              <a:t>+ H</a:t>
            </a:r>
            <a:r>
              <a:rPr lang="es-ES" sz="2400" baseline="-25000" dirty="0"/>
              <a:t>2</a:t>
            </a:r>
            <a:r>
              <a:rPr lang="es-ES" sz="2400" dirty="0"/>
              <a:t> </a:t>
            </a:r>
            <a:r>
              <a:rPr lang="es-ES" sz="2400" baseline="-25000" dirty="0"/>
              <a:t>(g)</a:t>
            </a:r>
          </a:p>
        </p:txBody>
      </p:sp>
      <p:pic>
        <p:nvPicPr>
          <p:cNvPr id="7170" name="Picture 2" descr="http://t0.gstatic.com/images?q=tbn:j8l06-2rbD97tM:http://tv.uvigo.es/uploads/pic/Serial/337/Video/2271/explosion_sodio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36912"/>
            <a:ext cx="2059658" cy="1633522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41" y="1005053"/>
            <a:ext cx="6369714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51519" y="6025643"/>
            <a:ext cx="864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Comic Sans MS" pitchFamily="66" charset="0"/>
              </a:rPr>
              <a:t>H. </a:t>
            </a:r>
            <a:r>
              <a:rPr lang="es-MX" sz="1600" dirty="0" err="1">
                <a:latin typeface="Comic Sans MS" pitchFamily="66" charset="0"/>
              </a:rPr>
              <a:t>Matsumura</a:t>
            </a:r>
            <a:r>
              <a:rPr lang="es-MX" sz="1600" dirty="0">
                <a:latin typeface="Comic Sans MS" pitchFamily="66" charset="0"/>
              </a:rPr>
              <a:t>, T. </a:t>
            </a:r>
            <a:r>
              <a:rPr lang="es-MX" sz="1600" dirty="0" err="1">
                <a:latin typeface="Comic Sans MS" pitchFamily="66" charset="0"/>
              </a:rPr>
              <a:t>Yamamoto</a:t>
            </a:r>
            <a:r>
              <a:rPr lang="es-MX" sz="1600" dirty="0">
                <a:latin typeface="Comic Sans MS" pitchFamily="66" charset="0"/>
              </a:rPr>
              <a:t>, T. C. </a:t>
            </a:r>
            <a:r>
              <a:rPr lang="es-MX" sz="1600" dirty="0" err="1">
                <a:latin typeface="Comic Sans MS" pitchFamily="66" charset="0"/>
              </a:rPr>
              <a:t>Leow</a:t>
            </a:r>
            <a:r>
              <a:rPr lang="es-MX" sz="1600" dirty="0">
                <a:latin typeface="Comic Sans MS" pitchFamily="66" charset="0"/>
              </a:rPr>
              <a:t>, T. </a:t>
            </a:r>
            <a:r>
              <a:rPr lang="es-MX" sz="1600" dirty="0" err="1">
                <a:latin typeface="Comic Sans MS" pitchFamily="66" charset="0"/>
              </a:rPr>
              <a:t>Mori</a:t>
            </a:r>
            <a:r>
              <a:rPr lang="es-MX" sz="1600" dirty="0">
                <a:latin typeface="Comic Sans MS" pitchFamily="66" charset="0"/>
              </a:rPr>
              <a:t>,  A. B. Salleh,3 M. </a:t>
            </a:r>
            <a:r>
              <a:rPr lang="es-MX" sz="1600" dirty="0" err="1">
                <a:latin typeface="Comic Sans MS" pitchFamily="66" charset="0"/>
              </a:rPr>
              <a:t>Basri</a:t>
            </a:r>
            <a:r>
              <a:rPr lang="es-MX" sz="1600" dirty="0">
                <a:latin typeface="Comic Sans MS" pitchFamily="66" charset="0"/>
              </a:rPr>
              <a:t>, T. </a:t>
            </a:r>
            <a:r>
              <a:rPr lang="es-MX" sz="1600" dirty="0" err="1">
                <a:latin typeface="Comic Sans MS" pitchFamily="66" charset="0"/>
              </a:rPr>
              <a:t>Inoue</a:t>
            </a:r>
            <a:r>
              <a:rPr lang="es-MX" sz="1600" dirty="0">
                <a:latin typeface="Comic Sans MS" pitchFamily="66" charset="0"/>
              </a:rPr>
              <a:t>, Y. </a:t>
            </a:r>
            <a:r>
              <a:rPr lang="es-MX" sz="1600" dirty="0" err="1">
                <a:latin typeface="Comic Sans MS" pitchFamily="66" charset="0"/>
              </a:rPr>
              <a:t>Kai</a:t>
            </a:r>
            <a:r>
              <a:rPr lang="es-MX" sz="1600" dirty="0">
                <a:latin typeface="Comic Sans MS" pitchFamily="66" charset="0"/>
              </a:rPr>
              <a:t>, </a:t>
            </a:r>
            <a:r>
              <a:rPr lang="fi-FI" sz="1600" dirty="0">
                <a:latin typeface="Comic Sans MS" pitchFamily="66" charset="0"/>
              </a:rPr>
              <a:t>R. N. Z. R. A. Rahman, </a:t>
            </a:r>
            <a:r>
              <a:rPr lang="en-US" sz="1600" dirty="0">
                <a:latin typeface="Comic Sans MS" pitchFamily="66" charset="0"/>
              </a:rPr>
              <a:t>Proteins: Structure, Function, and Bioinformatics, 70, 2007. </a:t>
            </a:r>
            <a:endParaRPr lang="es-MX" sz="1600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555776" y="31349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FF0000"/>
                </a:solidFill>
                <a:latin typeface="Comic Sans MS" pitchFamily="66" charset="0"/>
              </a:rPr>
              <a:t>T1 Lipasa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0508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T1 Lipasa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25963"/>
          </a:xfrm>
        </p:spPr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Es una lipasa </a:t>
            </a:r>
            <a:r>
              <a:rPr lang="es-ES" dirty="0" err="1">
                <a:latin typeface="Comic Sans MS" pitchFamily="66" charset="0"/>
              </a:rPr>
              <a:t>termoalcalofílica</a:t>
            </a:r>
            <a:r>
              <a:rPr lang="es-ES" dirty="0">
                <a:latin typeface="Comic Sans MS" pitchFamily="66" charset="0"/>
              </a:rPr>
              <a:t> que hidroliza los triglicéridos en ácidos grasos.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000240"/>
            <a:ext cx="6572296" cy="40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41</a:t>
            </a:fld>
            <a:endParaRPr lang="es-E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T1 Lipasa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7833270" cy="391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366660" y="5143512"/>
            <a:ext cx="8489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Su estructura revela que el Na</a:t>
            </a:r>
            <a:r>
              <a:rPr lang="es-ES" baseline="30000" dirty="0">
                <a:latin typeface="Comic Sans MS" pitchFamily="66" charset="0"/>
              </a:rPr>
              <a:t>+ </a:t>
            </a:r>
            <a:r>
              <a:rPr lang="es-ES" dirty="0">
                <a:latin typeface="Comic Sans MS" pitchFamily="66" charset="0"/>
              </a:rPr>
              <a:t>interactúa con el sitio de la cadena de Phe16 </a:t>
            </a:r>
          </a:p>
          <a:p>
            <a:r>
              <a:rPr lang="es-ES" dirty="0">
                <a:latin typeface="Comic Sans MS" pitchFamily="66" charset="0"/>
              </a:rPr>
              <a:t>mediante la interacción catión- </a:t>
            </a:r>
            <a:r>
              <a:rPr lang="es-ES">
                <a:latin typeface="Comic Sans MS" pitchFamily="66" charset="0"/>
              </a:rPr>
              <a:t>interacción </a:t>
            </a:r>
            <a:r>
              <a:rPr lang="es-ES">
                <a:latin typeface="Comic Sans MS" pitchFamily="66" charset="0"/>
                <a:sym typeface="Symbol"/>
              </a:rPr>
              <a:t></a:t>
            </a:r>
            <a:r>
              <a:rPr lang="es-ES">
                <a:latin typeface="Comic Sans MS" pitchFamily="66" charset="0"/>
              </a:rPr>
              <a:t>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54826" y="5985297"/>
            <a:ext cx="840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Triada catalítica (un anillo hidrofóbico aromático y dos residuos </a:t>
            </a:r>
            <a:r>
              <a:rPr lang="es-ES" dirty="0" err="1">
                <a:latin typeface="Comic Sans MS" pitchFamily="66" charset="0"/>
              </a:rPr>
              <a:t>hidrofílicos</a:t>
            </a:r>
            <a:r>
              <a:rPr lang="es-ES" dirty="0">
                <a:latin typeface="Comic Sans MS" pitchFamily="66" charset="0"/>
              </a:rPr>
              <a:t>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42</a:t>
            </a:fld>
            <a:endParaRPr lang="es-E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79376"/>
          </a:xfrm>
        </p:spPr>
        <p:txBody>
          <a:bodyPr/>
          <a:lstStyle/>
          <a:p>
            <a:pPr algn="ctr"/>
            <a:r>
              <a:rPr lang="es-ES" dirty="0">
                <a:latin typeface="Comic Sans MS" pitchFamily="66" charset="0"/>
              </a:rPr>
              <a:t>T1 Lipasa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La interacción entre un catión y un anillo aromático es referida como catión-interacción </a:t>
            </a:r>
            <a:r>
              <a:rPr lang="es-ES" dirty="0">
                <a:latin typeface="Comic Sans MS" pitchFamily="66" charset="0"/>
                <a:sym typeface="Symbol"/>
              </a:rPr>
              <a:t></a:t>
            </a:r>
            <a:r>
              <a:rPr lang="es-ES" dirty="0">
                <a:latin typeface="Comic Sans MS" pitchFamily="66" charset="0"/>
              </a:rPr>
              <a:t> y es una de las grandes fuerzas no covalentes.</a:t>
            </a:r>
          </a:p>
          <a:p>
            <a:pPr algn="just"/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El </a:t>
            </a:r>
            <a:r>
              <a:rPr lang="es-ES" dirty="0" err="1">
                <a:latin typeface="Comic Sans MS" pitchFamily="66" charset="0"/>
              </a:rPr>
              <a:t>triptofano</a:t>
            </a:r>
            <a:r>
              <a:rPr lang="es-ES" dirty="0">
                <a:latin typeface="Comic Sans MS" pitchFamily="66" charset="0"/>
              </a:rPr>
              <a:t>(</a:t>
            </a:r>
            <a:r>
              <a:rPr lang="es-ES" dirty="0" err="1">
                <a:latin typeface="Comic Sans MS" pitchFamily="66" charset="0"/>
              </a:rPr>
              <a:t>Trp</a:t>
            </a:r>
            <a:r>
              <a:rPr lang="es-ES" dirty="0">
                <a:latin typeface="Comic Sans MS" pitchFamily="66" charset="0"/>
              </a:rPr>
              <a:t>), la fenilalanina (</a:t>
            </a:r>
            <a:r>
              <a:rPr lang="es-ES" dirty="0" err="1">
                <a:latin typeface="Comic Sans MS" pitchFamily="66" charset="0"/>
              </a:rPr>
              <a:t>Phe</a:t>
            </a:r>
            <a:r>
              <a:rPr lang="es-ES" dirty="0">
                <a:latin typeface="Comic Sans MS" pitchFamily="66" charset="0"/>
              </a:rPr>
              <a:t>) y la tirosina (</a:t>
            </a:r>
            <a:r>
              <a:rPr lang="es-ES" dirty="0" err="1">
                <a:latin typeface="Comic Sans MS" pitchFamily="66" charset="0"/>
              </a:rPr>
              <a:t>Tyr</a:t>
            </a:r>
            <a:r>
              <a:rPr lang="es-ES" dirty="0">
                <a:latin typeface="Comic Sans MS" pitchFamily="66" charset="0"/>
              </a:rPr>
              <a:t>) pueden proveer electrones </a:t>
            </a:r>
            <a:r>
              <a:rPr lang="es-ES" dirty="0">
                <a:latin typeface="Comic Sans MS" pitchFamily="66" charset="0"/>
                <a:sym typeface="Symbol"/>
              </a:rPr>
              <a:t></a:t>
            </a:r>
            <a:r>
              <a:rPr lang="es-ES" dirty="0">
                <a:latin typeface="Comic Sans MS" pitchFamily="66" charset="0"/>
              </a:rPr>
              <a:t>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43</a:t>
            </a:fld>
            <a:endParaRPr lang="es-E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T1 Lipasa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En un estudio modelan mediante programas computacionales las distancias entre el sodio y un anillo como el benceno (por ser el más simple). </a:t>
            </a:r>
          </a:p>
          <a:p>
            <a:pPr algn="just"/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A partir de esas distancias se derivan las curvas de energía potencial, la curva de energía potencial menor denotará que esa es la distancia entre el catión y el anillo.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44</a:t>
            </a:fld>
            <a:endParaRPr lang="es-E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91344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T1 Lipasa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Comic Sans MS" pitchFamily="66" charset="0"/>
              </a:rPr>
              <a:t>Finalmente concluyen que la interacción del anillo con el catión (sodio) estabiliza la energía y con ello permite la formación de una estructura estable del sitio catalítico.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67545" y="5157192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>
                <a:latin typeface="Comic Sans MS" pitchFamily="66" charset="0"/>
              </a:rPr>
              <a:t>Yohsuke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Hagiwara</a:t>
            </a:r>
            <a:r>
              <a:rPr lang="es-ES" dirty="0">
                <a:latin typeface="Comic Sans MS" pitchFamily="66" charset="0"/>
              </a:rPr>
              <a:t>, et al. “</a:t>
            </a:r>
            <a:r>
              <a:rPr lang="es-ES" dirty="0" err="1">
                <a:latin typeface="Comic Sans MS" pitchFamily="66" charset="0"/>
              </a:rPr>
              <a:t>Functional</a:t>
            </a:r>
            <a:r>
              <a:rPr lang="es-ES" dirty="0">
                <a:latin typeface="Comic Sans MS" pitchFamily="66" charset="0"/>
              </a:rPr>
              <a:t> roles of a </a:t>
            </a:r>
            <a:r>
              <a:rPr lang="es-ES" dirty="0" err="1">
                <a:latin typeface="Comic Sans MS" pitchFamily="66" charset="0"/>
              </a:rPr>
              <a:t>structural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element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involving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Na</a:t>
            </a:r>
            <a:r>
              <a:rPr lang="es-ES" dirty="0">
                <a:latin typeface="Comic Sans MS" pitchFamily="66" charset="0"/>
              </a:rPr>
              <a:t>+-</a:t>
            </a:r>
            <a:r>
              <a:rPr lang="es-ES" dirty="0">
                <a:latin typeface="Comic Sans MS" pitchFamily="66" charset="0"/>
                <a:sym typeface="Symbol"/>
              </a:rPr>
              <a:t>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interactions</a:t>
            </a:r>
            <a:r>
              <a:rPr lang="es-ES" dirty="0">
                <a:latin typeface="Comic Sans MS" pitchFamily="66" charset="0"/>
              </a:rPr>
              <a:t> in </a:t>
            </a:r>
            <a:r>
              <a:rPr lang="es-ES" dirty="0" err="1">
                <a:latin typeface="Comic Sans MS" pitchFamily="66" charset="0"/>
              </a:rPr>
              <a:t>the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catalytic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site</a:t>
            </a:r>
            <a:r>
              <a:rPr lang="es-ES" dirty="0">
                <a:latin typeface="Comic Sans MS" pitchFamily="66" charset="0"/>
              </a:rPr>
              <a:t> of T1 </a:t>
            </a:r>
            <a:r>
              <a:rPr lang="es-ES" dirty="0" err="1">
                <a:latin typeface="Comic Sans MS" pitchFamily="66" charset="0"/>
              </a:rPr>
              <a:t>lipase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revealed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by</a:t>
            </a:r>
            <a:r>
              <a:rPr lang="es-ES" dirty="0">
                <a:latin typeface="Comic Sans MS" pitchFamily="66" charset="0"/>
              </a:rPr>
              <a:t> molecular </a:t>
            </a:r>
            <a:r>
              <a:rPr lang="es-ES" dirty="0" err="1">
                <a:latin typeface="Comic Sans MS" pitchFamily="66" charset="0"/>
              </a:rPr>
              <a:t>dynamics</a:t>
            </a:r>
            <a:r>
              <a:rPr lang="es-ES" dirty="0">
                <a:latin typeface="Comic Sans MS" pitchFamily="66" charset="0"/>
              </a:rPr>
              <a:t>  </a:t>
            </a:r>
            <a:r>
              <a:rPr lang="es-ES" dirty="0" err="1">
                <a:latin typeface="Comic Sans MS" pitchFamily="66" charset="0"/>
              </a:rPr>
              <a:t>simulations</a:t>
            </a:r>
            <a:r>
              <a:rPr lang="es-ES" dirty="0">
                <a:latin typeface="Comic Sans MS" pitchFamily="66" charset="0"/>
              </a:rPr>
              <a:t>”. </a:t>
            </a:r>
            <a:r>
              <a:rPr lang="es-ES" dirty="0" err="1">
                <a:latin typeface="Comic Sans MS" pitchFamily="66" charset="0"/>
              </a:rPr>
              <a:t>Journal</a:t>
            </a:r>
            <a:r>
              <a:rPr lang="es-ES" dirty="0">
                <a:latin typeface="Comic Sans MS" pitchFamily="66" charset="0"/>
              </a:rPr>
              <a:t> of American </a:t>
            </a:r>
            <a:r>
              <a:rPr lang="es-ES" dirty="0" err="1">
                <a:latin typeface="Comic Sans MS" pitchFamily="66" charset="0"/>
              </a:rPr>
              <a:t>Chemical</a:t>
            </a:r>
            <a:r>
              <a:rPr lang="es-ES" dirty="0">
                <a:latin typeface="Comic Sans MS" pitchFamily="66" charset="0"/>
              </a:rPr>
              <a:t> </a:t>
            </a:r>
            <a:r>
              <a:rPr lang="es-ES" dirty="0" err="1">
                <a:latin typeface="Comic Sans MS" pitchFamily="66" charset="0"/>
              </a:rPr>
              <a:t>Society</a:t>
            </a:r>
            <a:r>
              <a:rPr lang="es-ES" dirty="0">
                <a:latin typeface="Comic Sans MS" pitchFamily="66" charset="0"/>
              </a:rPr>
              <a:t>. </a:t>
            </a:r>
            <a:r>
              <a:rPr lang="es-ES" dirty="0" err="1">
                <a:latin typeface="Comic Sans MS" pitchFamily="66" charset="0"/>
              </a:rPr>
              <a:t>Vol</a:t>
            </a:r>
            <a:r>
              <a:rPr lang="es-ES" dirty="0">
                <a:latin typeface="Comic Sans MS" pitchFamily="66" charset="0"/>
              </a:rPr>
              <a:t> 131, 2009, 16697-16705.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45</a:t>
            </a:fld>
            <a:endParaRPr lang="es-E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Magnesio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Sus funciones se derivan de ser un ión divalente inerte a procesos REDOX.</a:t>
            </a:r>
          </a:p>
          <a:p>
            <a:pPr algn="just"/>
            <a:r>
              <a:rPr lang="es-ES" dirty="0">
                <a:latin typeface="Comic Sans MS" pitchFamily="66" charset="0"/>
              </a:rPr>
              <a:t>Como ya se había mencionado, tiene un carácter </a:t>
            </a:r>
            <a:r>
              <a:rPr lang="es-ES" dirty="0" err="1">
                <a:latin typeface="Comic Sans MS" pitchFamily="66" charset="0"/>
              </a:rPr>
              <a:t>polarizante</a:t>
            </a:r>
            <a:r>
              <a:rPr lang="es-ES" dirty="0">
                <a:latin typeface="Comic Sans MS" pitchFamily="66" charset="0"/>
              </a:rPr>
              <a:t> fuerte. NC=6.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El magnesio es uno de los elementos más abundantes en la tierra y cuerpo humano.</a:t>
            </a:r>
          </a:p>
          <a:p>
            <a:pPr algn="just"/>
            <a:r>
              <a:rPr lang="es-ES" dirty="0">
                <a:latin typeface="Comic Sans MS" pitchFamily="66" charset="0"/>
              </a:rPr>
              <a:t>La concentración dentro de la célula de dicho catión (libre) es de 0.5mM.</a:t>
            </a:r>
          </a:p>
          <a:p>
            <a:endParaRPr lang="es-ES" dirty="0"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46</a:t>
            </a:fld>
            <a:endParaRPr lang="es-E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Introducción</a:t>
            </a:r>
            <a:endParaRPr lang="es-MX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16675" y="1374864"/>
            <a:ext cx="2807595" cy="556966"/>
          </a:xfrm>
        </p:spPr>
        <p:txBody>
          <a:bodyPr>
            <a:normAutofit lnSpcReduction="10000"/>
          </a:bodyPr>
          <a:lstStyle/>
          <a:p>
            <a:r>
              <a:rPr lang="es-MX" sz="3200" dirty="0"/>
              <a:t>Mg</a:t>
            </a:r>
            <a:r>
              <a:rPr lang="es-MX" sz="3200" baseline="30000" dirty="0"/>
              <a:t>2+</a:t>
            </a:r>
            <a:r>
              <a:rPr lang="es-MX" sz="3200" dirty="0"/>
              <a:t> 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339402" y="2134719"/>
            <a:ext cx="3786389" cy="5569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Interactúa con el ATP</a:t>
            </a:r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10" y="5898524"/>
            <a:ext cx="8822028" cy="824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s-MX" dirty="0" err="1"/>
              <a:t>Ochiai</a:t>
            </a:r>
            <a:r>
              <a:rPr lang="es-MX" dirty="0"/>
              <a:t>, E.I., </a:t>
            </a:r>
            <a:r>
              <a:rPr lang="es-MX" i="1" dirty="0"/>
              <a:t>Química bioinorgánica. Una introducción. </a:t>
            </a:r>
            <a:r>
              <a:rPr lang="es-MX" b="1" dirty="0"/>
              <a:t>1985. </a:t>
            </a:r>
            <a:r>
              <a:rPr lang="es-MX" dirty="0"/>
              <a:t>Ed. </a:t>
            </a:r>
            <a:r>
              <a:rPr lang="es-MX" dirty="0" err="1"/>
              <a:t>Reverté</a:t>
            </a:r>
            <a:r>
              <a:rPr lang="es-MX" dirty="0"/>
              <a:t>. Barcelona. </a:t>
            </a:r>
            <a:r>
              <a:rPr lang="en-US" dirty="0"/>
              <a:t>Pp. 413-451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Koolman</a:t>
            </a:r>
            <a:r>
              <a:rPr lang="en-US" dirty="0"/>
              <a:t>, J., </a:t>
            </a:r>
            <a:r>
              <a:rPr lang="en-US" dirty="0" err="1"/>
              <a:t>Roehm</a:t>
            </a:r>
            <a:r>
              <a:rPr lang="en-US" dirty="0"/>
              <a:t>, K.H., </a:t>
            </a:r>
            <a:r>
              <a:rPr lang="en-US" i="1" dirty="0"/>
              <a:t>Color atlas of Biochemistry</a:t>
            </a:r>
            <a:r>
              <a:rPr lang="en-US" dirty="0"/>
              <a:t>. </a:t>
            </a:r>
            <a:r>
              <a:rPr lang="en-US" b="1" dirty="0"/>
              <a:t>2005. </a:t>
            </a:r>
            <a:r>
              <a:rPr lang="en-US" dirty="0"/>
              <a:t>Ed. </a:t>
            </a:r>
            <a:r>
              <a:rPr lang="en-US" dirty="0" err="1"/>
              <a:t>Thieme</a:t>
            </a:r>
            <a:r>
              <a:rPr lang="en-US" dirty="0"/>
              <a:t>. New York. 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Roat</a:t>
            </a:r>
            <a:r>
              <a:rPr lang="en-US" dirty="0"/>
              <a:t>-Malone, R.M., </a:t>
            </a:r>
            <a:r>
              <a:rPr lang="en-US" i="1" dirty="0"/>
              <a:t>bioinorganic chemistry. A short course.</a:t>
            </a:r>
            <a:r>
              <a:rPr lang="en-US" dirty="0"/>
              <a:t> </a:t>
            </a:r>
            <a:r>
              <a:rPr lang="en-US" b="1" dirty="0"/>
              <a:t>2007.</a:t>
            </a:r>
            <a:r>
              <a:rPr lang="en-US" dirty="0"/>
              <a:t> 2</a:t>
            </a:r>
            <a:r>
              <a:rPr lang="en-US" baseline="30000" dirty="0"/>
              <a:t>nd</a:t>
            </a:r>
            <a:r>
              <a:rPr lang="en-US" dirty="0"/>
              <a:t>. Ed. John Wiley &amp; Sons. USA. Pp. 189-342</a:t>
            </a:r>
            <a:endParaRPr lang="es-MX" dirty="0"/>
          </a:p>
        </p:txBody>
      </p:sp>
      <p:sp>
        <p:nvSpPr>
          <p:cNvPr id="17" name="Marcador de contenido 2"/>
          <p:cNvSpPr txBox="1">
            <a:spLocks/>
          </p:cNvSpPr>
          <p:nvPr/>
        </p:nvSpPr>
        <p:spPr>
          <a:xfrm>
            <a:off x="4134117" y="2778661"/>
            <a:ext cx="4031089" cy="1007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Activación de enzimas </a:t>
            </a:r>
          </a:p>
          <a:p>
            <a:pPr marL="0" indent="0" algn="ctr">
              <a:buNone/>
            </a:pPr>
            <a:r>
              <a:rPr lang="es-MX" dirty="0"/>
              <a:t>(cinasas y carboxilasas)</a:t>
            </a:r>
          </a:p>
        </p:txBody>
      </p:sp>
      <p:sp>
        <p:nvSpPr>
          <p:cNvPr id="20" name="Marcador de contenido 2"/>
          <p:cNvSpPr txBox="1">
            <a:spLocks/>
          </p:cNvSpPr>
          <p:nvPr/>
        </p:nvSpPr>
        <p:spPr>
          <a:xfrm>
            <a:off x="850004" y="4156701"/>
            <a:ext cx="4031089" cy="1007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Estabilizar ADN y ARN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21C6C5E-4C5B-46AE-A703-DE40EE66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112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876800"/>
          </a:xfrm>
        </p:spPr>
        <p:txBody>
          <a:bodyPr/>
          <a:lstStyle/>
          <a:p>
            <a:pPr algn="just"/>
            <a:r>
              <a:rPr lang="es-ES" dirty="0">
                <a:latin typeface="Comic Sans MS" pitchFamily="66" charset="0"/>
              </a:rPr>
              <a:t>Alrededor  del 50% se encuentra en huesos, el 50% encontrado dentro de las células se reparte de la siguiente manera: 50% de Mg es enlazado a ATP y el restante, junto con el potasio, se encuentra enlazado a los ribosomas.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52001" y="4977224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mic Sans MS" pitchFamily="66" charset="0"/>
              </a:rPr>
              <a:t>Casas J.S, et al. “Química Bioinorgánica”. Editorial Síntesis. España, 2002. </a:t>
            </a:r>
            <a:r>
              <a:rPr lang="es-ES" dirty="0" err="1">
                <a:latin typeface="Comic Sans MS" pitchFamily="66" charset="0"/>
              </a:rPr>
              <a:t>págs</a:t>
            </a:r>
            <a:r>
              <a:rPr lang="es-ES" dirty="0">
                <a:latin typeface="Comic Sans MS" pitchFamily="66" charset="0"/>
              </a:rPr>
              <a:t> 237-241</a:t>
            </a:r>
          </a:p>
          <a:p>
            <a:r>
              <a:rPr lang="en-US" dirty="0" err="1">
                <a:latin typeface="Comic Sans MS" pitchFamily="66" charset="0"/>
              </a:rPr>
              <a:t>Chrichton</a:t>
            </a:r>
            <a:r>
              <a:rPr lang="en-US" dirty="0">
                <a:latin typeface="Comic Sans MS" pitchFamily="66" charset="0"/>
              </a:rPr>
              <a:t>, Robert R. Biological Inorganic Chemistry, An Introduction. </a:t>
            </a:r>
            <a:r>
              <a:rPr lang="es-MX" dirty="0" err="1">
                <a:latin typeface="Comic Sans MS" pitchFamily="66" charset="0"/>
              </a:rPr>
              <a:t>Elsevier</a:t>
            </a:r>
            <a:r>
              <a:rPr lang="es-MX" dirty="0">
                <a:latin typeface="Comic Sans MS" pitchFamily="66" charset="0"/>
              </a:rPr>
              <a:t>, Primera edición, 2008, China. </a:t>
            </a:r>
            <a:r>
              <a:rPr lang="es-MX" dirty="0" err="1">
                <a:latin typeface="Comic Sans MS" pitchFamily="66" charset="0"/>
              </a:rPr>
              <a:t>Págs</a:t>
            </a:r>
            <a:r>
              <a:rPr lang="es-MX" dirty="0">
                <a:latin typeface="Comic Sans MS" pitchFamily="66" charset="0"/>
              </a:rPr>
              <a:t> 178-194.</a:t>
            </a:r>
          </a:p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347864" y="476672"/>
            <a:ext cx="1843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spc="-100" dirty="0">
                <a:solidFill>
                  <a:srgbClr val="D2533C"/>
                </a:solidFill>
                <a:latin typeface="Comic Sans MS" pitchFamily="66" charset="0"/>
                <a:ea typeface="+mj-ea"/>
                <a:cs typeface="+mj-cs"/>
              </a:rPr>
              <a:t>Magnesio</a:t>
            </a:r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48</a:t>
            </a:fld>
            <a:endParaRPr lang="es-E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Generalidades del Mg</a:t>
            </a:r>
            <a:r>
              <a:rPr lang="es-MX" sz="3600" baseline="30000" dirty="0"/>
              <a:t>2+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143222"/>
            <a:ext cx="8706119" cy="55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Maguire, M.E., Cowan, J.A., </a:t>
            </a:r>
            <a:r>
              <a:rPr lang="en-US" i="1" dirty="0"/>
              <a:t>Magnesium chemistry and biochemistry.</a:t>
            </a:r>
            <a:r>
              <a:rPr lang="en-US" dirty="0"/>
              <a:t> </a:t>
            </a:r>
            <a:r>
              <a:rPr lang="en-US" dirty="0" err="1"/>
              <a:t>BioMetals</a:t>
            </a:r>
            <a:r>
              <a:rPr lang="en-US" dirty="0"/>
              <a:t>. 15. </a:t>
            </a:r>
            <a:r>
              <a:rPr lang="en-US" b="1" dirty="0"/>
              <a:t>2002.</a:t>
            </a:r>
            <a:r>
              <a:rPr lang="en-US" dirty="0"/>
              <a:t> 203</a:t>
            </a:r>
            <a:endParaRPr lang="es-MX" dirty="0"/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837126" y="1786990"/>
            <a:ext cx="4108362" cy="556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50% se encuentra en los huesos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3799267" y="2495328"/>
            <a:ext cx="4108362" cy="556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La mitad del Mg</a:t>
            </a:r>
            <a:r>
              <a:rPr lang="es-MX" baseline="30000" dirty="0"/>
              <a:t>2+</a:t>
            </a:r>
            <a:r>
              <a:rPr lang="es-MX" dirty="0"/>
              <a:t> en el citoplasma se encuentra unido al ATP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579549" y="5071103"/>
            <a:ext cx="4108362" cy="556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El resto, a los ribosomas junto con K</a:t>
            </a:r>
            <a:r>
              <a:rPr lang="es-MX" baseline="30000" dirty="0"/>
              <a:t>+</a:t>
            </a:r>
            <a:endParaRPr lang="es-MX" dirty="0"/>
          </a:p>
        </p:txBody>
      </p:sp>
      <p:pic>
        <p:nvPicPr>
          <p:cNvPr id="1026" name="Picture 2" descr="http://guweb2.gonzaga.edu/faculty/cronk/biochem/images/ATP-Mg_compl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32" y="3220568"/>
            <a:ext cx="67627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20F3743-6232-471B-9A87-E0078CC5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90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3536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Metales alcalinos. Generalidades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951221"/>
              </p:ext>
            </p:extLst>
          </p:nvPr>
        </p:nvGraphicFramePr>
        <p:xfrm>
          <a:off x="258184" y="862764"/>
          <a:ext cx="8437114" cy="573807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18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8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397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Metal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>
                          <a:latin typeface="Comic Sans MS" pitchFamily="66" charset="0"/>
                        </a:rPr>
                        <a:t>Importancia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128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Sodio (Na)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El sodio es el metal alcalino de mayor demanda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industrial. Se obtiene por el proceso </a:t>
                      </a:r>
                      <a:r>
                        <a:rPr lang="es-ES" sz="1400" baseline="0" dirty="0" err="1">
                          <a:latin typeface="Comic Sans MS" pitchFamily="66" charset="0"/>
                        </a:rPr>
                        <a:t>Downs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Na: Se emplea para extraer otros metales y se usaba para aumentar el octanaje de las gasolinas.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NaOH:30% se emplea en plantas industriales de QO, 20% en la industria del papel y pulpa, 20% obtención de sustancias inorgánicas 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Na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CO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3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: 50% se usa en la fabricación de vidrio.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 err="1">
                          <a:latin typeface="Comic Sans MS" pitchFamily="66" charset="0"/>
                        </a:rPr>
                        <a:t>NaCl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: El ser humano necesita 3g/día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1286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itchFamily="66" charset="0"/>
                        </a:rPr>
                        <a:t>Potasio (K)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El que se encuentra en la naturaleza es ligeramente radiactivo ya que contiene 0.012% del isótopo radiactivo potasio 40.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Una proporción significativa que se genera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de radiación en nuestro cuerpo  proviene de este isótopo (t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1/2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= 1.3E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09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años).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 err="1">
                          <a:latin typeface="Comic Sans MS" pitchFamily="66" charset="0"/>
                        </a:rPr>
                        <a:t>KCl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: Fertilizante.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El ión potasio es uno de los tres elementos indispensables para el crecimiento de las plantas (N y P son los otros dos).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146" name="Picture 2" descr="http://t0.gstatic.com/images?q=tbn:fHV0eUcVfH4yZM:http://eltamiz.com/images/2009/May/llama-sodi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85992"/>
            <a:ext cx="771525" cy="1285876"/>
          </a:xfrm>
          <a:prstGeom prst="rect">
            <a:avLst/>
          </a:prstGeom>
          <a:noFill/>
        </p:spPr>
      </p:pic>
      <p:pic>
        <p:nvPicPr>
          <p:cNvPr id="6148" name="Picture 4" descr="http://t1.gstatic.com/images?q=tbn:PJ8dLcDz2Xs5OM:http://upload.wikimedia.org/wikipedia/commons/3/34/SodiumHydroxid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3286124"/>
            <a:ext cx="1214436" cy="963453"/>
          </a:xfrm>
          <a:prstGeom prst="rect">
            <a:avLst/>
          </a:prstGeom>
          <a:noFill/>
        </p:spPr>
      </p:pic>
      <p:pic>
        <p:nvPicPr>
          <p:cNvPr id="6150" name="Picture 6" descr="http://t3.gstatic.com/images?q=tbn:KcPb4RBS630IDM:http://www.textoscientificos.com/imagenes/quimica/estructura-nacl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2643182"/>
            <a:ext cx="1019175" cy="1000125"/>
          </a:xfrm>
          <a:prstGeom prst="rect">
            <a:avLst/>
          </a:prstGeom>
          <a:noFill/>
        </p:spPr>
      </p:pic>
      <p:pic>
        <p:nvPicPr>
          <p:cNvPr id="6152" name="Picture 8" descr="http://t2.gstatic.com/images?q=tbn:IjAWFSiWNsUrdM:http://www.monografias.com/trabajos12/labtabla/Image280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86116" y="4572008"/>
            <a:ext cx="1190625" cy="1285876"/>
          </a:xfrm>
          <a:prstGeom prst="rect">
            <a:avLst/>
          </a:prstGeom>
          <a:noFill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472" y="5429264"/>
            <a:ext cx="1108438" cy="10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 descr="http://t3.gstatic.com/images?q=tbn:F5eXcXjBWnOjVM:http://www.naturalsystems.com/images/temas/potasio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14480" y="4500570"/>
            <a:ext cx="762000" cy="1143001"/>
          </a:xfrm>
          <a:prstGeom prst="rect">
            <a:avLst/>
          </a:prstGeom>
          <a:noFill/>
        </p:spPr>
      </p:pic>
      <p:pic>
        <p:nvPicPr>
          <p:cNvPr id="6157" name="Picture 13" descr="http://t2.gstatic.com/images?q=tbn:prPajetldoPg2M:http://picnica.ciao.com/es/14325134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71670" y="5715016"/>
            <a:ext cx="1181100" cy="885825"/>
          </a:xfrm>
          <a:prstGeom prst="rect">
            <a:avLst/>
          </a:prstGeom>
          <a:noFill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Enzimas dependientes de Mg</a:t>
            </a:r>
            <a:r>
              <a:rPr lang="es-MX" sz="3600" baseline="30000" dirty="0"/>
              <a:t>2+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143222"/>
            <a:ext cx="8706119" cy="55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Maguire, M.E., Cowan, J.A., </a:t>
            </a:r>
            <a:r>
              <a:rPr lang="en-US" i="1" dirty="0"/>
              <a:t>Magnesium chemistry and biochemistry.</a:t>
            </a:r>
            <a:r>
              <a:rPr lang="en-US" dirty="0"/>
              <a:t> </a:t>
            </a:r>
            <a:r>
              <a:rPr lang="en-US" dirty="0" err="1"/>
              <a:t>BioMetals</a:t>
            </a:r>
            <a:r>
              <a:rPr lang="en-US" dirty="0"/>
              <a:t>. 15. </a:t>
            </a:r>
            <a:r>
              <a:rPr lang="en-US" b="1" dirty="0"/>
              <a:t>2002.</a:t>
            </a:r>
            <a:r>
              <a:rPr lang="en-US" dirty="0"/>
              <a:t> 203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5331854" y="2031689"/>
            <a:ext cx="3503054" cy="69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De las 10 enzimas de la glucólisis, 5 </a:t>
            </a:r>
          </a:p>
          <a:p>
            <a:pPr marL="0" indent="0" algn="ctr">
              <a:buNone/>
            </a:pPr>
            <a:r>
              <a:rPr lang="es-MX" sz="1800" dirty="0"/>
              <a:t>dependen de Mg</a:t>
            </a:r>
            <a:r>
              <a:rPr lang="es-MX" sz="1800" baseline="30000" dirty="0"/>
              <a:t>2+</a:t>
            </a:r>
            <a:endParaRPr lang="es-MX" sz="1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1685" y="1285795"/>
            <a:ext cx="4211756" cy="4472786"/>
          </a:xfrm>
          <a:prstGeom prst="rect">
            <a:avLst/>
          </a:prstGeom>
        </p:spPr>
      </p:pic>
      <p:sp>
        <p:nvSpPr>
          <p:cNvPr id="13" name="Marcador de contenido 2"/>
          <p:cNvSpPr txBox="1">
            <a:spLocks/>
          </p:cNvSpPr>
          <p:nvPr/>
        </p:nvSpPr>
        <p:spPr>
          <a:xfrm>
            <a:off x="4649273" y="4839280"/>
            <a:ext cx="4314423" cy="69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Enzimas involucradas en el metabolismo de</a:t>
            </a:r>
          </a:p>
          <a:p>
            <a:pPr marL="0" indent="0" algn="ctr">
              <a:buNone/>
            </a:pPr>
            <a:r>
              <a:rPr lang="es-MX" sz="1800" dirty="0"/>
              <a:t> ácidos nucleicos. </a:t>
            </a:r>
          </a:p>
        </p:txBody>
      </p:sp>
      <p:sp>
        <p:nvSpPr>
          <p:cNvPr id="15" name="Marcador de contenido 2"/>
          <p:cNvSpPr txBox="1">
            <a:spLocks/>
          </p:cNvSpPr>
          <p:nvPr/>
        </p:nvSpPr>
        <p:spPr>
          <a:xfrm>
            <a:off x="4868213" y="3487000"/>
            <a:ext cx="4095483" cy="698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Enzimas que transfieren grupos fosforilos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36988" y="3934435"/>
            <a:ext cx="1381362" cy="2217450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824248" y="1944710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Elipse 15"/>
          <p:cNvSpPr/>
          <p:nvPr/>
        </p:nvSpPr>
        <p:spPr>
          <a:xfrm>
            <a:off x="3103809" y="1931831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Elipse 16"/>
          <p:cNvSpPr/>
          <p:nvPr/>
        </p:nvSpPr>
        <p:spPr>
          <a:xfrm>
            <a:off x="1661375" y="3374265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Elipse 17"/>
          <p:cNvSpPr/>
          <p:nvPr/>
        </p:nvSpPr>
        <p:spPr>
          <a:xfrm>
            <a:off x="991674" y="4765183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Elipse 18"/>
          <p:cNvSpPr/>
          <p:nvPr/>
        </p:nvSpPr>
        <p:spPr>
          <a:xfrm>
            <a:off x="141669" y="4146997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C00D0C8-9731-45B8-ACBC-88A0DCB45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509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7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Magnesio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357686" y="1857364"/>
            <a:ext cx="67999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Mg</a:t>
            </a:r>
            <a:r>
              <a:rPr lang="es-ES" baseline="30000" dirty="0">
                <a:latin typeface="Comic Sans MS" pitchFamily="66" charset="0"/>
              </a:rPr>
              <a:t>2+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285852" y="2714620"/>
            <a:ext cx="32832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Se enlaza directamente a la</a:t>
            </a:r>
          </a:p>
          <a:p>
            <a:r>
              <a:rPr lang="es-ES" dirty="0">
                <a:latin typeface="Comic Sans MS" pitchFamily="66" charset="0"/>
              </a:rPr>
              <a:t>cadena  </a:t>
            </a:r>
            <a:r>
              <a:rPr lang="es-ES" dirty="0" err="1">
                <a:latin typeface="Comic Sans MS" pitchFamily="66" charset="0"/>
              </a:rPr>
              <a:t>protéica</a:t>
            </a:r>
            <a:r>
              <a:rPr lang="es-ES" dirty="0">
                <a:latin typeface="Comic Sans MS" pitchFamily="66" charset="0"/>
              </a:rPr>
              <a:t> o bien a los </a:t>
            </a:r>
          </a:p>
          <a:p>
            <a:r>
              <a:rPr lang="es-ES" dirty="0">
                <a:latin typeface="Comic Sans MS" pitchFamily="66" charset="0"/>
              </a:rPr>
              <a:t>carbonilos de los péptidos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929190" y="2786058"/>
            <a:ext cx="3855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Se enlaza indirectamente a través</a:t>
            </a:r>
          </a:p>
          <a:p>
            <a:r>
              <a:rPr lang="es-ES" dirty="0">
                <a:latin typeface="Comic Sans MS" pitchFamily="66" charset="0"/>
              </a:rPr>
              <a:t>de las moléculas de agua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rot="10800000" flipV="1">
            <a:off x="3286116" y="2285992"/>
            <a:ext cx="100013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rot="16200000" flipH="1">
            <a:off x="5072066" y="2357430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11771" y="4286256"/>
            <a:ext cx="8752718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Las enzimas dependientes del magnesio pueden ser divididas en dos clases generales:</a:t>
            </a:r>
          </a:p>
          <a:p>
            <a:pPr marL="342900" indent="-342900" algn="just">
              <a:buAutoNum type="alphaLcParenR"/>
            </a:pPr>
            <a:r>
              <a:rPr lang="es-ES" dirty="0">
                <a:latin typeface="Comic Sans MS" pitchFamily="66" charset="0"/>
              </a:rPr>
              <a:t>Las primeras son aquéllas en donde la enzima enlaza al sustrato con el catión, (complejo)</a:t>
            </a:r>
          </a:p>
          <a:p>
            <a:pPr marL="342900" indent="-342900" algn="just">
              <a:buAutoNum type="alphaLcParenR"/>
            </a:pPr>
            <a:r>
              <a:rPr lang="es-ES" dirty="0">
                <a:latin typeface="Comic Sans MS" pitchFamily="66" charset="0"/>
              </a:rPr>
              <a:t>Las segundas son aquellas en las que el magnesio se enlaza directamente  a la </a:t>
            </a:r>
          </a:p>
          <a:p>
            <a:pPr marL="342900" indent="-342900"/>
            <a:r>
              <a:rPr lang="es-ES" dirty="0">
                <a:latin typeface="Comic Sans MS" pitchFamily="66" charset="0"/>
              </a:rPr>
              <a:t>	enzima alterando su estructura y/ó jugando un papel catalítico.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51</a:t>
            </a:fld>
            <a:endParaRPr lang="es-E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Enzimas dependientes de Mg</a:t>
            </a:r>
            <a:r>
              <a:rPr lang="es-MX" sz="3600" baseline="30000" dirty="0"/>
              <a:t>2+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143222"/>
            <a:ext cx="8706119" cy="55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Maguire, M.E., Cowan, J.A., </a:t>
            </a:r>
            <a:r>
              <a:rPr lang="en-US" i="1" dirty="0"/>
              <a:t>Magnesium chemistry and biochemistry.</a:t>
            </a:r>
            <a:r>
              <a:rPr lang="en-US" dirty="0"/>
              <a:t> </a:t>
            </a:r>
            <a:r>
              <a:rPr lang="en-US" dirty="0" err="1"/>
              <a:t>BioMetals</a:t>
            </a:r>
            <a:r>
              <a:rPr lang="en-US" dirty="0"/>
              <a:t>. 15. </a:t>
            </a:r>
            <a:r>
              <a:rPr lang="en-US" b="1" dirty="0"/>
              <a:t>2002.</a:t>
            </a:r>
            <a:r>
              <a:rPr lang="en-US" dirty="0"/>
              <a:t> 203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618186" y="1851384"/>
            <a:ext cx="3503054" cy="8016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El Mg</a:t>
            </a:r>
            <a:r>
              <a:rPr lang="es-MX" sz="1800" baseline="30000" dirty="0"/>
              <a:t>2+</a:t>
            </a:r>
            <a:r>
              <a:rPr lang="es-MX" sz="1800" dirty="0"/>
              <a:t> puede estar unido directamente a las cadenas laterales de la proteína y al sustrato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559121" y="2031686"/>
            <a:ext cx="4314423" cy="69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Puede interactuar con el sustrato indirectamente a través de enlaces metal-agua</a:t>
            </a:r>
          </a:p>
        </p:txBody>
      </p:sp>
      <p:pic>
        <p:nvPicPr>
          <p:cNvPr id="14" name="Imagen 1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21"/>
          <a:stretch/>
        </p:blipFill>
        <p:spPr bwMode="auto">
          <a:xfrm>
            <a:off x="5741209" y="3317651"/>
            <a:ext cx="2630059" cy="21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9"/>
          <a:stretch/>
        </p:blipFill>
        <p:spPr bwMode="auto">
          <a:xfrm>
            <a:off x="978795" y="3225352"/>
            <a:ext cx="2260026" cy="21687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1798013-E0B6-4CC3-8AE1-04C2F8B6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68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Enzimas dependientes de Mg</a:t>
            </a:r>
            <a:r>
              <a:rPr lang="es-MX" sz="3600" baseline="30000" dirty="0"/>
              <a:t>2+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143222"/>
            <a:ext cx="8706119" cy="55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Maguire, M.E., Cowan, J.A., </a:t>
            </a:r>
            <a:r>
              <a:rPr lang="en-US" i="1" dirty="0"/>
              <a:t>Magnesium chemistry and biochemistry.</a:t>
            </a:r>
            <a:r>
              <a:rPr lang="en-US" dirty="0"/>
              <a:t> </a:t>
            </a:r>
            <a:r>
              <a:rPr lang="en-US" dirty="0" err="1"/>
              <a:t>BioMetals</a:t>
            </a:r>
            <a:r>
              <a:rPr lang="en-US" dirty="0"/>
              <a:t>. 15. </a:t>
            </a:r>
            <a:r>
              <a:rPr lang="en-US" b="1" dirty="0"/>
              <a:t>2002.</a:t>
            </a:r>
            <a:r>
              <a:rPr lang="en-US" dirty="0"/>
              <a:t> 203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2640169" y="1658201"/>
            <a:ext cx="3503054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Las enzimas dependientes de Mg</a:t>
            </a:r>
            <a:r>
              <a:rPr lang="es-MX" sz="1800" baseline="30000" dirty="0"/>
              <a:t>2+ </a:t>
            </a:r>
            <a:r>
              <a:rPr lang="es-MX" sz="1800" dirty="0"/>
              <a:t>se pueden dividir en dos: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12124" y="2868812"/>
            <a:ext cx="3412901" cy="69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Se une la proteína a un complejo </a:t>
            </a:r>
          </a:p>
          <a:p>
            <a:pPr marL="0" indent="0" algn="ctr">
              <a:buNone/>
            </a:pPr>
            <a:r>
              <a:rPr lang="es-MX" sz="1800" dirty="0"/>
              <a:t>Sustrato-Mg</a:t>
            </a:r>
            <a:r>
              <a:rPr lang="es-MX" sz="1800" baseline="30000" dirty="0"/>
              <a:t>2+</a:t>
            </a:r>
            <a:endParaRPr lang="es-MX" sz="1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5112912" y="3061996"/>
            <a:ext cx="3412901" cy="69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El Mg</a:t>
            </a:r>
            <a:r>
              <a:rPr lang="es-MX" sz="1800" baseline="30000" dirty="0"/>
              <a:t>2+ </a:t>
            </a:r>
            <a:r>
              <a:rPr lang="es-MX" sz="1800" dirty="0"/>
              <a:t>está unido a la proteína alterando la estructura o jugando un papel catalítico.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888642" y="4349885"/>
            <a:ext cx="7199290" cy="4539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Los enlaces E-Mg</a:t>
            </a:r>
            <a:r>
              <a:rPr lang="es-MX" sz="1800" baseline="30000" dirty="0"/>
              <a:t>2+</a:t>
            </a:r>
            <a:r>
              <a:rPr lang="es-MX" sz="1800" dirty="0"/>
              <a:t> son muy débiles y se aíslan las proteínas sin el metal.</a:t>
            </a:r>
          </a:p>
          <a:p>
            <a:pPr marL="0" indent="0">
              <a:buNone/>
            </a:pPr>
            <a:endParaRPr lang="es-MX" sz="18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95459" y="5174133"/>
            <a:ext cx="7199290" cy="4539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Mg</a:t>
            </a:r>
            <a:r>
              <a:rPr lang="es-MX" sz="1800" baseline="30000" dirty="0"/>
              <a:t>2+</a:t>
            </a:r>
            <a:r>
              <a:rPr lang="es-MX" sz="1800" dirty="0"/>
              <a:t> silencioso a </a:t>
            </a:r>
            <a:r>
              <a:rPr lang="es-MX" sz="1800" dirty="0" err="1"/>
              <a:t>espectroscopías</a:t>
            </a:r>
            <a:r>
              <a:rPr lang="es-MX" sz="1800" dirty="0"/>
              <a:t> </a:t>
            </a:r>
            <a:r>
              <a:rPr lang="es-MX" sz="1800" dirty="0">
                <a:sym typeface="Wingdings" panose="05000000000000000000" pitchFamily="2" charset="2"/>
              </a:rPr>
              <a:t> Mn</a:t>
            </a:r>
            <a:r>
              <a:rPr lang="es-MX" sz="1800" baseline="30000" dirty="0">
                <a:sym typeface="Wingdings" panose="05000000000000000000" pitchFamily="2" charset="2"/>
              </a:rPr>
              <a:t>2+</a:t>
            </a:r>
            <a:r>
              <a:rPr lang="es-MX" sz="1800" dirty="0">
                <a:sym typeface="Wingdings" panose="05000000000000000000" pitchFamily="2" charset="2"/>
              </a:rPr>
              <a:t> (espectroscopia) y </a:t>
            </a:r>
            <a:r>
              <a:rPr lang="es-MX" sz="1800" baseline="30000" dirty="0">
                <a:sym typeface="Wingdings" panose="05000000000000000000" pitchFamily="2" charset="2"/>
              </a:rPr>
              <a:t>63</a:t>
            </a:r>
            <a:r>
              <a:rPr lang="es-MX" sz="1800" dirty="0">
                <a:sym typeface="Wingdings" panose="05000000000000000000" pitchFamily="2" charset="2"/>
              </a:rPr>
              <a:t>Ni</a:t>
            </a:r>
            <a:r>
              <a:rPr lang="es-MX" sz="1800" baseline="30000" dirty="0">
                <a:sym typeface="Wingdings" panose="05000000000000000000" pitchFamily="2" charset="2"/>
              </a:rPr>
              <a:t>2+</a:t>
            </a:r>
            <a:r>
              <a:rPr lang="es-MX" sz="1800" dirty="0">
                <a:sym typeface="Wingdings" panose="05000000000000000000" pitchFamily="2" charset="2"/>
              </a:rPr>
              <a:t> (transporte)</a:t>
            </a:r>
            <a:endParaRPr lang="es-MX" sz="1800" dirty="0"/>
          </a:p>
          <a:p>
            <a:pPr marL="0" indent="0">
              <a:buNone/>
            </a:pPr>
            <a:endParaRPr lang="es-MX" sz="1800" dirty="0"/>
          </a:p>
        </p:txBody>
      </p:sp>
      <p:cxnSp>
        <p:nvCxnSpPr>
          <p:cNvPr id="4" name="Conector recto de flecha 3"/>
          <p:cNvCxnSpPr/>
          <p:nvPr/>
        </p:nvCxnSpPr>
        <p:spPr>
          <a:xfrm flipH="1">
            <a:off x="2498501" y="2292439"/>
            <a:ext cx="1210614" cy="56667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5177306" y="2318197"/>
            <a:ext cx="991674" cy="59242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911ED90-5A4A-4F35-866B-8152BC89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80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909" y="134473"/>
            <a:ext cx="8229600" cy="990600"/>
          </a:xfrm>
        </p:spPr>
        <p:txBody>
          <a:bodyPr>
            <a:normAutofit/>
          </a:bodyPr>
          <a:lstStyle/>
          <a:p>
            <a:r>
              <a:rPr lang="es-MX" sz="3600" dirty="0"/>
              <a:t>Cinasas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027313"/>
            <a:ext cx="8925060" cy="830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Nelson, D.L., Cox, M.M., </a:t>
            </a:r>
            <a:r>
              <a:rPr lang="en-US" i="1" dirty="0" err="1"/>
              <a:t>Lehninger</a:t>
            </a:r>
            <a:r>
              <a:rPr lang="en-US" i="1" dirty="0"/>
              <a:t> principles of biochemistry</a:t>
            </a:r>
            <a:r>
              <a:rPr lang="en-US" dirty="0"/>
              <a:t>. 6</a:t>
            </a:r>
            <a:r>
              <a:rPr lang="en-US" baseline="30000" dirty="0"/>
              <a:t>th</a:t>
            </a:r>
            <a:r>
              <a:rPr lang="en-US" dirty="0"/>
              <a:t> ed. Freeman. </a:t>
            </a:r>
            <a:r>
              <a:rPr lang="en-US" b="1" dirty="0"/>
              <a:t>2013</a:t>
            </a:r>
            <a:r>
              <a:rPr lang="en-US" dirty="0"/>
              <a:t>. New York.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Grueninger</a:t>
            </a:r>
            <a:r>
              <a:rPr lang="en-US" dirty="0"/>
              <a:t>, D., Schulz, G.E., </a:t>
            </a:r>
            <a:r>
              <a:rPr lang="en-US" i="1" dirty="0" err="1"/>
              <a:t>Struture</a:t>
            </a:r>
            <a:r>
              <a:rPr lang="en-US" i="1" dirty="0"/>
              <a:t> and reaction mechanism of L-</a:t>
            </a:r>
            <a:r>
              <a:rPr lang="en-US" i="1" dirty="0" err="1"/>
              <a:t>Rhamnulose</a:t>
            </a:r>
            <a:r>
              <a:rPr lang="en-US" i="1" dirty="0"/>
              <a:t> kinase from  </a:t>
            </a:r>
            <a:r>
              <a:rPr lang="en-US" dirty="0"/>
              <a:t>Escherichia coli. J. Mol. Biol. 359. </a:t>
            </a:r>
            <a:r>
              <a:rPr lang="en-US" b="1" dirty="0"/>
              <a:t>2006.</a:t>
            </a:r>
            <a:r>
              <a:rPr lang="en-US" dirty="0"/>
              <a:t> 787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3024074" y="848795"/>
            <a:ext cx="3503054" cy="8016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Transfieren grupos fosforilo a moléculas orgánicas o a proteínas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0" y="2740024"/>
            <a:ext cx="1828800" cy="3766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Como la glucosa</a:t>
            </a:r>
          </a:p>
        </p:txBody>
      </p:sp>
      <p:cxnSp>
        <p:nvCxnSpPr>
          <p:cNvPr id="15" name="Conector recto de flecha 14"/>
          <p:cNvCxnSpPr/>
          <p:nvPr/>
        </p:nvCxnSpPr>
        <p:spPr>
          <a:xfrm flipH="1">
            <a:off x="1622738" y="1759864"/>
            <a:ext cx="2871989" cy="104318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859" y="1893382"/>
            <a:ext cx="4481132" cy="41556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5731099" y="2263506"/>
            <a:ext cx="3412901" cy="698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que formen parte de cascadas de señalización</a:t>
            </a:r>
          </a:p>
        </p:txBody>
      </p:sp>
      <p:cxnSp>
        <p:nvCxnSpPr>
          <p:cNvPr id="16" name="Conector recto de flecha 15"/>
          <p:cNvCxnSpPr/>
          <p:nvPr/>
        </p:nvCxnSpPr>
        <p:spPr>
          <a:xfrm>
            <a:off x="5795493" y="1687132"/>
            <a:ext cx="901521" cy="54091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7DB62E5-C15D-4BB3-B5B1-61FE05F43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171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Cinasas: transfieren grupos </a:t>
            </a:r>
            <a:r>
              <a:rPr lang="es-ES" sz="3200" dirty="0" err="1">
                <a:latin typeface="Comic Sans MS" pitchFamily="66" charset="0"/>
              </a:rPr>
              <a:t>fosforilos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>
              <a:latin typeface="Comic Sans MS" pitchFamily="66" charset="0"/>
            </a:endParaRPr>
          </a:p>
          <a:p>
            <a:pPr algn="just"/>
            <a:r>
              <a:rPr lang="es-ES" dirty="0">
                <a:latin typeface="Comic Sans MS" pitchFamily="66" charset="0"/>
              </a:rPr>
              <a:t>Las cinasas son instrumentos naturales para introducir grupos fosforilo a las moléculas  orgánicas (si son metabolitos).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El grupo donador de </a:t>
            </a:r>
            <a:r>
              <a:rPr lang="es-ES" dirty="0" err="1">
                <a:latin typeface="Comic Sans MS" pitchFamily="66" charset="0"/>
              </a:rPr>
              <a:t>fosforilo</a:t>
            </a:r>
            <a:r>
              <a:rPr lang="es-ES" dirty="0">
                <a:latin typeface="Comic Sans MS" pitchFamily="66" charset="0"/>
              </a:rPr>
              <a:t> es comúnmente Mg</a:t>
            </a:r>
            <a:r>
              <a:rPr lang="es-ES" baseline="30000" dirty="0">
                <a:latin typeface="Comic Sans MS" pitchFamily="66" charset="0"/>
              </a:rPr>
              <a:t>2+ </a:t>
            </a:r>
            <a:r>
              <a:rPr lang="es-ES" dirty="0">
                <a:latin typeface="Comic Sans MS" pitchFamily="66" charset="0"/>
              </a:rPr>
              <a:t>-ATP.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En descanso el cerebro humano consume (aprox.) </a:t>
            </a:r>
            <a:r>
              <a:rPr lang="es-ES" b="1" dirty="0">
                <a:solidFill>
                  <a:srgbClr val="FF0000"/>
                </a:solidFill>
                <a:latin typeface="Comic Sans MS" pitchFamily="66" charset="0"/>
              </a:rPr>
              <a:t>80 mg de glucosa y 50 </a:t>
            </a:r>
            <a:r>
              <a:rPr lang="es-ES" b="1" dirty="0" err="1">
                <a:solidFill>
                  <a:srgbClr val="FF0000"/>
                </a:solidFill>
                <a:latin typeface="Comic Sans MS" pitchFamily="66" charset="0"/>
              </a:rPr>
              <a:t>mL</a:t>
            </a:r>
            <a:r>
              <a:rPr lang="es-ES" b="1" dirty="0">
                <a:solidFill>
                  <a:srgbClr val="FF0000"/>
                </a:solidFill>
                <a:latin typeface="Comic Sans MS" pitchFamily="66" charset="0"/>
              </a:rPr>
              <a:t> de O</a:t>
            </a:r>
            <a:r>
              <a:rPr lang="es-ES" b="1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ES" b="1" dirty="0">
                <a:solidFill>
                  <a:srgbClr val="FF0000"/>
                </a:solidFill>
                <a:latin typeface="Comic Sans MS" pitchFamily="66" charset="0"/>
              </a:rPr>
              <a:t> por minuto</a:t>
            </a:r>
            <a:r>
              <a:rPr lang="es-ES" dirty="0">
                <a:latin typeface="Comic Sans MS" pitchFamily="66" charset="0"/>
              </a:rPr>
              <a:t>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55</a:t>
            </a:fld>
            <a:endParaRPr lang="es-E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Cinasas: transfieren grupos </a:t>
            </a:r>
            <a:r>
              <a:rPr lang="es-ES" sz="3200" dirty="0" err="1">
                <a:latin typeface="Comic Sans MS" pitchFamily="66" charset="0"/>
              </a:rPr>
              <a:t>fosforilos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Una vez que ha sido transportada la glucosa a la membrana plasmática, es rápidamente fosforilada por la </a:t>
            </a:r>
            <a:r>
              <a:rPr lang="es-ES" dirty="0" err="1">
                <a:latin typeface="Comic Sans MS" pitchFamily="66" charset="0"/>
              </a:rPr>
              <a:t>hexocinasa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pPr algn="just"/>
            <a:r>
              <a:rPr lang="es-ES" dirty="0">
                <a:latin typeface="Comic Sans MS" pitchFamily="66" charset="0"/>
              </a:rPr>
              <a:t>La </a:t>
            </a:r>
            <a:r>
              <a:rPr lang="es-ES" dirty="0" err="1">
                <a:latin typeface="Comic Sans MS" pitchFamily="66" charset="0"/>
              </a:rPr>
              <a:t>hexocinasa</a:t>
            </a:r>
            <a:r>
              <a:rPr lang="es-ES" dirty="0">
                <a:latin typeface="Comic Sans MS" pitchFamily="66" charset="0"/>
              </a:rPr>
              <a:t> cataliza la transferencia de un grupo fosforilo del Mg</a:t>
            </a:r>
            <a:r>
              <a:rPr lang="es-ES" baseline="30000" dirty="0">
                <a:latin typeface="Comic Sans MS" pitchFamily="66" charset="0"/>
              </a:rPr>
              <a:t>2+ </a:t>
            </a:r>
            <a:r>
              <a:rPr lang="es-ES" dirty="0">
                <a:latin typeface="Comic Sans MS" pitchFamily="66" charset="0"/>
              </a:rPr>
              <a:t>-ATP a la glucosa para formar glucosa-6-fosfato y Mg</a:t>
            </a:r>
            <a:r>
              <a:rPr lang="es-ES" baseline="30000" dirty="0">
                <a:latin typeface="Comic Sans MS" pitchFamily="66" charset="0"/>
              </a:rPr>
              <a:t>2+ </a:t>
            </a:r>
            <a:r>
              <a:rPr lang="es-ES" dirty="0">
                <a:latin typeface="Comic Sans MS" pitchFamily="66" charset="0"/>
              </a:rPr>
              <a:t>-ADP.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Es miembro de una </a:t>
            </a:r>
            <a:r>
              <a:rPr lang="es-ES" dirty="0" err="1">
                <a:latin typeface="Comic Sans MS" pitchFamily="66" charset="0"/>
              </a:rPr>
              <a:t>superfamilia</a:t>
            </a:r>
            <a:r>
              <a:rPr lang="es-ES" dirty="0">
                <a:latin typeface="Comic Sans MS" pitchFamily="66" charset="0"/>
              </a:rPr>
              <a:t> de proteínas que tienen un pliegue característico: </a:t>
            </a:r>
            <a:r>
              <a:rPr lang="es-ES" dirty="0">
                <a:latin typeface="Comic Sans MS" pitchFamily="66" charset="0"/>
                <a:sym typeface="Symbol"/>
              </a:rPr>
              <a:t>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56</a:t>
            </a:fld>
            <a:endParaRPr lang="es-E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Cinasas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027313"/>
            <a:ext cx="8925060" cy="830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Nelson, D.L., Cox, M.M., </a:t>
            </a:r>
            <a:r>
              <a:rPr lang="en-US" i="1" dirty="0" err="1"/>
              <a:t>Lehninger</a:t>
            </a:r>
            <a:r>
              <a:rPr lang="en-US" i="1" dirty="0"/>
              <a:t> principles of biochemistry</a:t>
            </a:r>
            <a:r>
              <a:rPr lang="en-US" dirty="0"/>
              <a:t>. 6</a:t>
            </a:r>
            <a:r>
              <a:rPr lang="en-US" baseline="30000" dirty="0"/>
              <a:t>th</a:t>
            </a:r>
            <a:r>
              <a:rPr lang="en-US" dirty="0"/>
              <a:t> ed. Freeman. </a:t>
            </a:r>
            <a:r>
              <a:rPr lang="en-US" b="1" dirty="0"/>
              <a:t>2013</a:t>
            </a:r>
            <a:r>
              <a:rPr lang="en-US" dirty="0"/>
              <a:t>. New York.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Grueninger</a:t>
            </a:r>
            <a:r>
              <a:rPr lang="en-US" dirty="0"/>
              <a:t>, D., Schulz, G.E., </a:t>
            </a:r>
            <a:r>
              <a:rPr lang="en-US" i="1" dirty="0" err="1"/>
              <a:t>Struture</a:t>
            </a:r>
            <a:r>
              <a:rPr lang="en-US" i="1" dirty="0"/>
              <a:t> and reaction mechanism of L-</a:t>
            </a:r>
            <a:r>
              <a:rPr lang="en-US" i="1" dirty="0" err="1"/>
              <a:t>Rhamnulose</a:t>
            </a:r>
            <a:r>
              <a:rPr lang="en-US" i="1" dirty="0"/>
              <a:t> kinase from  </a:t>
            </a:r>
            <a:r>
              <a:rPr lang="en-US" dirty="0"/>
              <a:t>Escherichia coli. J. Mol. Biol. 359. </a:t>
            </a:r>
            <a:r>
              <a:rPr lang="en-US" b="1" dirty="0"/>
              <a:t>2006.</a:t>
            </a:r>
            <a:r>
              <a:rPr lang="en-US" dirty="0"/>
              <a:t> 787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5061398" y="1941536"/>
            <a:ext cx="3503054" cy="42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Glucosa </a:t>
            </a:r>
            <a:r>
              <a:rPr lang="es-MX" sz="1800" dirty="0">
                <a:sym typeface="Wingdings" panose="05000000000000000000" pitchFamily="2" charset="2"/>
              </a:rPr>
              <a:t> Glucosa-1-fosfato</a:t>
            </a:r>
            <a:endParaRPr lang="es-MX" sz="1800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70456" y="1490776"/>
            <a:ext cx="4443211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El cerebro humano consume 80 mg de glucosa por minuto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537916" y="1671080"/>
            <a:ext cx="4443211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400" dirty="0"/>
              <a:t>hexocinasa</a:t>
            </a:r>
            <a:endParaRPr lang="es-MX" sz="1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759855" y="2559723"/>
            <a:ext cx="4095482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Familia de cinasas con un grupo ATPasa</a:t>
            </a:r>
          </a:p>
        </p:txBody>
      </p:sp>
      <p:pic>
        <p:nvPicPr>
          <p:cNvPr id="12" name="Imagen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4" y="3345691"/>
            <a:ext cx="5223332" cy="21407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Marcador de contenido 2"/>
          <p:cNvSpPr txBox="1">
            <a:spLocks/>
          </p:cNvSpPr>
          <p:nvPr/>
        </p:nvSpPr>
        <p:spPr>
          <a:xfrm>
            <a:off x="605307" y="3860489"/>
            <a:ext cx="3013656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Al unir la glucosa hay un cambio de conformación</a:t>
            </a:r>
          </a:p>
        </p:txBody>
      </p:sp>
      <p:cxnSp>
        <p:nvCxnSpPr>
          <p:cNvPr id="14" name="Conector recto de flecha 13"/>
          <p:cNvCxnSpPr>
            <a:cxnSpLocks/>
          </p:cNvCxnSpPr>
          <p:nvPr/>
        </p:nvCxnSpPr>
        <p:spPr>
          <a:xfrm flipH="1">
            <a:off x="2768960" y="1822359"/>
            <a:ext cx="2704562" cy="66652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AC905F2-4C6A-499B-A5AC-EDA4086B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68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Cinasas: transfieren grupos </a:t>
            </a:r>
            <a:r>
              <a:rPr lang="es-ES" sz="3200" dirty="0" err="1">
                <a:latin typeface="Comic Sans MS" pitchFamily="66" charset="0"/>
              </a:rPr>
              <a:t>fosforilos</a:t>
            </a:r>
            <a:endParaRPr lang="es-ES" sz="32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743" y="1857364"/>
            <a:ext cx="784451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123252" y="5286388"/>
            <a:ext cx="4897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El sustrato forma un complejo con la enzima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58</a:t>
            </a:fld>
            <a:endParaRPr lang="es-E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Cinasas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027313"/>
            <a:ext cx="8925060" cy="830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Nelson, D.L., Cox, M.M., </a:t>
            </a:r>
            <a:r>
              <a:rPr lang="en-US" i="1" dirty="0" err="1"/>
              <a:t>Lehninger</a:t>
            </a:r>
            <a:r>
              <a:rPr lang="en-US" i="1" dirty="0"/>
              <a:t> principles of biochemistry</a:t>
            </a:r>
            <a:r>
              <a:rPr lang="en-US" dirty="0"/>
              <a:t>. 6</a:t>
            </a:r>
            <a:r>
              <a:rPr lang="en-US" baseline="30000" dirty="0"/>
              <a:t>th</a:t>
            </a:r>
            <a:r>
              <a:rPr lang="en-US" dirty="0"/>
              <a:t> ed. Freeman. </a:t>
            </a:r>
            <a:r>
              <a:rPr lang="en-US" b="1" dirty="0"/>
              <a:t>2013</a:t>
            </a:r>
            <a:r>
              <a:rPr lang="en-US" dirty="0"/>
              <a:t>. New York.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Grueninger</a:t>
            </a:r>
            <a:r>
              <a:rPr lang="en-US" dirty="0"/>
              <a:t>, D., Schulz, G.E., </a:t>
            </a:r>
            <a:r>
              <a:rPr lang="en-US" i="1" dirty="0" err="1"/>
              <a:t>Struture</a:t>
            </a:r>
            <a:r>
              <a:rPr lang="en-US" i="1" dirty="0"/>
              <a:t> and reaction mechanism of L-</a:t>
            </a:r>
            <a:r>
              <a:rPr lang="en-US" i="1" dirty="0" err="1"/>
              <a:t>Rhamnulose</a:t>
            </a:r>
            <a:r>
              <a:rPr lang="en-US" i="1" dirty="0"/>
              <a:t> kinase from  </a:t>
            </a:r>
            <a:r>
              <a:rPr lang="en-US" dirty="0"/>
              <a:t>Escherichia coli. J. Mol. Biol. 359. </a:t>
            </a:r>
            <a:r>
              <a:rPr lang="en-US" b="1" dirty="0"/>
              <a:t>2006.</a:t>
            </a:r>
            <a:r>
              <a:rPr lang="en-US" dirty="0"/>
              <a:t> 787</a:t>
            </a:r>
            <a:endParaRPr lang="es-MX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70456" y="1490776"/>
            <a:ext cx="4443211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El cerebro humano consume 80 mg de glucosa por minuto</a:t>
            </a:r>
          </a:p>
        </p:txBody>
      </p:sp>
      <p:pic>
        <p:nvPicPr>
          <p:cNvPr id="14" name="Imagen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62" y="3240109"/>
            <a:ext cx="458851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Elipse 14"/>
          <p:cNvSpPr/>
          <p:nvPr/>
        </p:nvSpPr>
        <p:spPr>
          <a:xfrm>
            <a:off x="824248" y="4378817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Elipse 15"/>
          <p:cNvSpPr/>
          <p:nvPr/>
        </p:nvSpPr>
        <p:spPr>
          <a:xfrm>
            <a:off x="3090930" y="4404575"/>
            <a:ext cx="42500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Marcador de contenido 2"/>
          <p:cNvSpPr txBox="1">
            <a:spLocks/>
          </p:cNvSpPr>
          <p:nvPr/>
        </p:nvSpPr>
        <p:spPr>
          <a:xfrm>
            <a:off x="5679583" y="3590033"/>
            <a:ext cx="2897746" cy="15228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Residuo de Asp conservado. Funciona como base. </a:t>
            </a:r>
          </a:p>
          <a:p>
            <a:pPr marL="0" indent="0">
              <a:buNone/>
            </a:pPr>
            <a:endParaRPr lang="es-MX" sz="1800" dirty="0"/>
          </a:p>
          <a:p>
            <a:pPr marL="0" indent="0">
              <a:buNone/>
            </a:pPr>
            <a:r>
              <a:rPr lang="es-MX" sz="1800" dirty="0"/>
              <a:t>Enlace Asp-Agua-Mg</a:t>
            </a:r>
            <a:r>
              <a:rPr lang="es-MX" sz="1800" baseline="30000" dirty="0"/>
              <a:t>2+</a:t>
            </a:r>
            <a:endParaRPr lang="es-MX" sz="1800" dirty="0"/>
          </a:p>
        </p:txBody>
      </p:sp>
      <p:cxnSp>
        <p:nvCxnSpPr>
          <p:cNvPr id="18" name="Conector recto de flecha 17"/>
          <p:cNvCxnSpPr/>
          <p:nvPr/>
        </p:nvCxnSpPr>
        <p:spPr>
          <a:xfrm flipH="1">
            <a:off x="2807596" y="1822359"/>
            <a:ext cx="2704562" cy="66652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arcador de contenido 2"/>
          <p:cNvSpPr txBox="1">
            <a:spLocks/>
          </p:cNvSpPr>
          <p:nvPr/>
        </p:nvSpPr>
        <p:spPr>
          <a:xfrm>
            <a:off x="5061398" y="1941536"/>
            <a:ext cx="3503054" cy="42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Glucosa </a:t>
            </a:r>
            <a:r>
              <a:rPr lang="es-MX" sz="1800" dirty="0">
                <a:sym typeface="Wingdings" panose="05000000000000000000" pitchFamily="2" charset="2"/>
              </a:rPr>
              <a:t> Glucosa-1-fosfato</a:t>
            </a:r>
            <a:endParaRPr lang="es-MX" sz="1800" dirty="0"/>
          </a:p>
        </p:txBody>
      </p:sp>
      <p:sp>
        <p:nvSpPr>
          <p:cNvPr id="20" name="Marcador de contenido 2"/>
          <p:cNvSpPr txBox="1">
            <a:spLocks/>
          </p:cNvSpPr>
          <p:nvPr/>
        </p:nvSpPr>
        <p:spPr>
          <a:xfrm>
            <a:off x="5537916" y="1671080"/>
            <a:ext cx="4443211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400" dirty="0"/>
              <a:t>hexocinasa</a:t>
            </a:r>
            <a:endParaRPr lang="es-MX" sz="1800" dirty="0"/>
          </a:p>
        </p:txBody>
      </p:sp>
      <p:sp>
        <p:nvSpPr>
          <p:cNvPr id="21" name="Marcador de contenido 2"/>
          <p:cNvSpPr txBox="1">
            <a:spLocks/>
          </p:cNvSpPr>
          <p:nvPr/>
        </p:nvSpPr>
        <p:spPr>
          <a:xfrm>
            <a:off x="759855" y="2559723"/>
            <a:ext cx="4095482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Familia de cinasas con un grupo ATPasa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DC9E288-4384-4743-8E4C-0AB2EC3A2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72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55776" y="428604"/>
            <a:ext cx="5328592" cy="990600"/>
          </a:xfrm>
        </p:spPr>
        <p:txBody>
          <a:bodyPr>
            <a:noAutofit/>
          </a:bodyPr>
          <a:lstStyle/>
          <a:p>
            <a:r>
              <a:rPr lang="es-ES" sz="3200" dirty="0">
                <a:latin typeface="Comic Sans MS" pitchFamily="66" charset="0"/>
              </a:rPr>
              <a:t>Metales alcalinotérreos</a:t>
            </a:r>
            <a:br>
              <a:rPr lang="es-ES" sz="3200" dirty="0">
                <a:latin typeface="Comic Sans MS" pitchFamily="66" charset="0"/>
              </a:rPr>
            </a:br>
            <a:r>
              <a:rPr lang="es-ES" sz="3200" dirty="0">
                <a:latin typeface="Comic Sans MS" pitchFamily="66" charset="0"/>
              </a:rPr>
              <a:t>Generalidades</a:t>
            </a:r>
          </a:p>
        </p:txBody>
      </p:sp>
      <p:grpSp>
        <p:nvGrpSpPr>
          <p:cNvPr id="4" name="3 Grupo"/>
          <p:cNvGrpSpPr/>
          <p:nvPr/>
        </p:nvGrpSpPr>
        <p:grpSpPr>
          <a:xfrm>
            <a:off x="714348" y="428604"/>
            <a:ext cx="1143008" cy="5519769"/>
            <a:chOff x="4000496" y="0"/>
            <a:chExt cx="1071570" cy="623412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00496" y="0"/>
              <a:ext cx="1047750" cy="521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0496" y="5214950"/>
              <a:ext cx="1071570" cy="101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788895"/>
              </p:ext>
            </p:extLst>
          </p:nvPr>
        </p:nvGraphicFramePr>
        <p:xfrm>
          <a:off x="2500298" y="1785926"/>
          <a:ext cx="4735998" cy="2595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67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7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Metal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Densidad (g ·cm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-3</a:t>
                      </a:r>
                      <a:r>
                        <a:rPr lang="es-ES" dirty="0">
                          <a:latin typeface="Comic Sans MS" pitchFamily="66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Berilio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Magnesio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1.74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Calcio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1.55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Estroncio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2.63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Bario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3.62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Radio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3428992" y="4714884"/>
            <a:ext cx="236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Bajas  densidades.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14282" y="6000768"/>
            <a:ext cx="2951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Comic Sans MS" pitchFamily="66" charset="0"/>
              </a:rPr>
              <a:t>En estado sólido presentan color </a:t>
            </a:r>
          </a:p>
          <a:p>
            <a:r>
              <a:rPr lang="es-ES" sz="1400" dirty="0">
                <a:latin typeface="Comic Sans MS" pitchFamily="66" charset="0"/>
              </a:rPr>
              <a:t>blanco argentino (plateado).</a:t>
            </a:r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Cinasas: transfieren grupos </a:t>
            </a:r>
            <a:r>
              <a:rPr lang="es-ES" sz="3200" dirty="0" err="1">
                <a:latin typeface="Comic Sans MS" pitchFamily="66" charset="0"/>
              </a:rPr>
              <a:t>fosforilos</a:t>
            </a:r>
            <a:endParaRPr lang="es-ES" sz="3200" dirty="0">
              <a:latin typeface="Comic Sans MS" pitchFamily="66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43042" y="1785926"/>
            <a:ext cx="6332210" cy="2552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85720" y="4714884"/>
            <a:ext cx="8678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Comic Sans MS" pitchFamily="66" charset="0"/>
              </a:rPr>
              <a:t>La unión que presenta  el magnesio con los grupos fosfatos del ATP hace al fósforo </a:t>
            </a:r>
            <a:r>
              <a:rPr lang="es-ES" sz="2400" dirty="0">
                <a:latin typeface="Comic Sans MS" pitchFamily="66" charset="0"/>
                <a:sym typeface="Symbol"/>
              </a:rPr>
              <a:t></a:t>
            </a:r>
            <a:r>
              <a:rPr lang="es-ES" sz="2400" dirty="0">
                <a:latin typeface="Comic Sans MS" pitchFamily="66" charset="0"/>
              </a:rPr>
              <a:t> más accesible para el ataque </a:t>
            </a:r>
            <a:r>
              <a:rPr lang="es-ES" sz="2400" dirty="0" err="1">
                <a:latin typeface="Comic Sans MS" pitchFamily="66" charset="0"/>
              </a:rPr>
              <a:t>nucleofílico</a:t>
            </a:r>
            <a:r>
              <a:rPr lang="es-ES" sz="2400" dirty="0">
                <a:latin typeface="Comic Sans MS" pitchFamily="66" charset="0"/>
              </a:rPr>
              <a:t> del  grupo  C6-OH de la molécula de glucosa.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0305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14638" y="371475"/>
            <a:ext cx="351472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02447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Cinasas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6027313"/>
            <a:ext cx="8925060" cy="830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Nelson, D.L., Cox, M.M., </a:t>
            </a:r>
            <a:r>
              <a:rPr lang="en-US" i="1" dirty="0" err="1"/>
              <a:t>Lehninger</a:t>
            </a:r>
            <a:r>
              <a:rPr lang="en-US" i="1" dirty="0"/>
              <a:t> principles of biochemistry</a:t>
            </a:r>
            <a:r>
              <a:rPr lang="en-US" dirty="0"/>
              <a:t>. 6</a:t>
            </a:r>
            <a:r>
              <a:rPr lang="en-US" baseline="30000" dirty="0"/>
              <a:t>th</a:t>
            </a:r>
            <a:r>
              <a:rPr lang="en-US" dirty="0"/>
              <a:t> ed. Freeman. </a:t>
            </a:r>
            <a:r>
              <a:rPr lang="en-US" b="1" dirty="0"/>
              <a:t>2013</a:t>
            </a:r>
            <a:r>
              <a:rPr lang="en-US" dirty="0"/>
              <a:t>. New York.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Grueninger</a:t>
            </a:r>
            <a:r>
              <a:rPr lang="en-US" dirty="0"/>
              <a:t>, D., Schulz, G.E., </a:t>
            </a:r>
            <a:r>
              <a:rPr lang="en-US" i="1" dirty="0" err="1"/>
              <a:t>Struture</a:t>
            </a:r>
            <a:r>
              <a:rPr lang="en-US" i="1" dirty="0"/>
              <a:t> and reaction mechanism of L-</a:t>
            </a:r>
            <a:r>
              <a:rPr lang="en-US" i="1" dirty="0" err="1"/>
              <a:t>Rhamnulose</a:t>
            </a:r>
            <a:r>
              <a:rPr lang="en-US" i="1" dirty="0"/>
              <a:t> kinase from  </a:t>
            </a:r>
            <a:r>
              <a:rPr lang="en-US" dirty="0"/>
              <a:t>Escherichia coli. J. Mol. Biol. 359. </a:t>
            </a:r>
            <a:r>
              <a:rPr lang="en-US" b="1" dirty="0"/>
              <a:t>2006.</a:t>
            </a:r>
            <a:r>
              <a:rPr lang="en-US" dirty="0"/>
              <a:t> 787</a:t>
            </a:r>
            <a:endParaRPr lang="es-MX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70456" y="1490776"/>
            <a:ext cx="6465195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Existe un cambio de configuración en el grupo fosforilo</a:t>
            </a:r>
          </a:p>
        </p:txBody>
      </p:sp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39" y="2343956"/>
            <a:ext cx="7266119" cy="3137682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1842B7D-0BAB-4EF6-A747-25D120E7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8550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32" y="2057225"/>
            <a:ext cx="6041068" cy="23988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Fosfatasas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5872767"/>
            <a:ext cx="8925060" cy="985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Allen, K.N., Dunaway-Mariano, D., </a:t>
            </a:r>
            <a:r>
              <a:rPr lang="en-US" i="1" dirty="0"/>
              <a:t>Phosphoryl group transfer: evolution of a catalytic scaffold. </a:t>
            </a:r>
            <a:r>
              <a:rPr lang="en-US" dirty="0"/>
              <a:t>Trends in biochemical sciences. 29(9) </a:t>
            </a:r>
            <a:r>
              <a:rPr lang="en-US" b="1" dirty="0"/>
              <a:t>2004.</a:t>
            </a:r>
            <a:r>
              <a:rPr lang="en-US" dirty="0"/>
              <a:t> 495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Peeraer</a:t>
            </a:r>
            <a:r>
              <a:rPr lang="en-US" dirty="0"/>
              <a:t>, Y., </a:t>
            </a:r>
            <a:r>
              <a:rPr lang="en-US" dirty="0" err="1"/>
              <a:t>Rabijns</a:t>
            </a:r>
            <a:r>
              <a:rPr lang="en-US" dirty="0"/>
              <a:t>, A., Collet, J-F., </a:t>
            </a:r>
            <a:r>
              <a:rPr lang="en-US" dirty="0" err="1"/>
              <a:t>Schaftingen</a:t>
            </a:r>
            <a:r>
              <a:rPr lang="en-US" dirty="0"/>
              <a:t>, E.V., De </a:t>
            </a:r>
            <a:r>
              <a:rPr lang="en-US" dirty="0" err="1"/>
              <a:t>Ranter</a:t>
            </a:r>
            <a:r>
              <a:rPr lang="en-US" dirty="0"/>
              <a:t>, C., </a:t>
            </a:r>
            <a:r>
              <a:rPr lang="en-US" i="1" dirty="0"/>
              <a:t>How calcium inhibits the magnesium-dependent enzyme human </a:t>
            </a:r>
            <a:r>
              <a:rPr lang="en-US" i="1" dirty="0" err="1"/>
              <a:t>phosphoserine</a:t>
            </a:r>
            <a:r>
              <a:rPr lang="en-US" i="1" dirty="0"/>
              <a:t> phosphatase.</a:t>
            </a:r>
            <a:r>
              <a:rPr lang="en-US" dirty="0"/>
              <a:t> Eur. J. </a:t>
            </a:r>
            <a:r>
              <a:rPr lang="en-US" dirty="0" err="1"/>
              <a:t>Biochem</a:t>
            </a:r>
            <a:r>
              <a:rPr lang="en-US" dirty="0"/>
              <a:t>. 271. </a:t>
            </a:r>
            <a:r>
              <a:rPr lang="en-US" b="1" dirty="0"/>
              <a:t>2004.</a:t>
            </a:r>
            <a:r>
              <a:rPr lang="en-US" dirty="0"/>
              <a:t> 3421.</a:t>
            </a:r>
            <a:endParaRPr lang="es-MX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70456" y="1490776"/>
            <a:ext cx="7495505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Catalizan la eliminación del grupo fosfato de sustratos orgánicos o proteínas. 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03031" y="2276386"/>
            <a:ext cx="2949262" cy="1175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A diferencia de las cinasas, catalizan una reacción hidrolítica. Se transfiere el fosforilo al agua.  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1249252" y="4890797"/>
            <a:ext cx="3657600" cy="801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Se forma un intermediario covalente aspartilfosfato.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79510A9-7A83-4A82-84C1-20E9D475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620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93" y="1668153"/>
            <a:ext cx="4001471" cy="41126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Fosfatasas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5872767"/>
            <a:ext cx="8925060" cy="985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Allen, K.N., Dunaway-Mariano, D., </a:t>
            </a:r>
            <a:r>
              <a:rPr lang="en-US" i="1" dirty="0"/>
              <a:t>Phosphoryl group transfer: evolution of a catalytic scaffold. </a:t>
            </a:r>
            <a:r>
              <a:rPr lang="en-US" dirty="0"/>
              <a:t>Trends in biochemical sciences. 29(9) </a:t>
            </a:r>
            <a:r>
              <a:rPr lang="en-US" b="1" dirty="0"/>
              <a:t>2004.</a:t>
            </a:r>
            <a:r>
              <a:rPr lang="en-US" dirty="0"/>
              <a:t> 495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Peeraer</a:t>
            </a:r>
            <a:r>
              <a:rPr lang="en-US" dirty="0"/>
              <a:t>, Y., </a:t>
            </a:r>
            <a:r>
              <a:rPr lang="en-US" dirty="0" err="1"/>
              <a:t>Rabijns</a:t>
            </a:r>
            <a:r>
              <a:rPr lang="en-US" dirty="0"/>
              <a:t>, A., Collet, J-F., </a:t>
            </a:r>
            <a:r>
              <a:rPr lang="en-US" dirty="0" err="1"/>
              <a:t>Schaftingen</a:t>
            </a:r>
            <a:r>
              <a:rPr lang="en-US" dirty="0"/>
              <a:t>, E.V., De </a:t>
            </a:r>
            <a:r>
              <a:rPr lang="en-US" dirty="0" err="1"/>
              <a:t>Ranter</a:t>
            </a:r>
            <a:r>
              <a:rPr lang="en-US" dirty="0"/>
              <a:t>, C., </a:t>
            </a:r>
            <a:r>
              <a:rPr lang="en-US" i="1" dirty="0"/>
              <a:t>How calcium inhibits the magnesium-dependent enzyme human </a:t>
            </a:r>
            <a:r>
              <a:rPr lang="en-US" i="1" dirty="0" err="1"/>
              <a:t>phosphoserine</a:t>
            </a:r>
            <a:r>
              <a:rPr lang="en-US" i="1" dirty="0"/>
              <a:t> phosphatase.</a:t>
            </a:r>
            <a:r>
              <a:rPr lang="en-US" dirty="0"/>
              <a:t> Eur. J. </a:t>
            </a:r>
            <a:r>
              <a:rPr lang="en-US" dirty="0" err="1"/>
              <a:t>Biochem</a:t>
            </a:r>
            <a:r>
              <a:rPr lang="en-US" dirty="0"/>
              <a:t>. 271. </a:t>
            </a:r>
            <a:r>
              <a:rPr lang="en-US" b="1" dirty="0"/>
              <a:t>2004.</a:t>
            </a:r>
            <a:r>
              <a:rPr lang="en-US" dirty="0"/>
              <a:t> 3421.</a:t>
            </a:r>
            <a:endParaRPr lang="es-MX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03031" y="1928656"/>
            <a:ext cx="2949262" cy="1175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El Mg</a:t>
            </a:r>
            <a:r>
              <a:rPr lang="es-MX" sz="1800" baseline="30000" dirty="0"/>
              <a:t>2+ </a:t>
            </a:r>
            <a:r>
              <a:rPr lang="es-MX" sz="1800" dirty="0"/>
              <a:t> se une al Asp y al sustrato fosforilado ocasionando la orientación adecuada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5911403" y="3538515"/>
            <a:ext cx="2949262" cy="7630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Y la neutralización de carga para el ataque nucleofílico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57D22D7-A66A-4E18-A348-067C8976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07358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Fosfatasas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5872767"/>
            <a:ext cx="8925060" cy="985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Allen, K.N., Dunaway-Mariano, D., </a:t>
            </a:r>
            <a:r>
              <a:rPr lang="en-US" i="1" dirty="0"/>
              <a:t>Phosphoryl group transfer: evolution of a catalytic scaffold. </a:t>
            </a:r>
            <a:r>
              <a:rPr lang="en-US" dirty="0"/>
              <a:t>Trends in biochemical sciences. 29(9) </a:t>
            </a:r>
            <a:r>
              <a:rPr lang="en-US" b="1" dirty="0"/>
              <a:t>2004.</a:t>
            </a:r>
            <a:r>
              <a:rPr lang="en-US" dirty="0"/>
              <a:t> 495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Peeraer</a:t>
            </a:r>
            <a:r>
              <a:rPr lang="en-US" dirty="0"/>
              <a:t>, Y., </a:t>
            </a:r>
            <a:r>
              <a:rPr lang="en-US" dirty="0" err="1"/>
              <a:t>Rabijns</a:t>
            </a:r>
            <a:r>
              <a:rPr lang="en-US" dirty="0"/>
              <a:t>, A., Collet, J-F., </a:t>
            </a:r>
            <a:r>
              <a:rPr lang="en-US" dirty="0" err="1"/>
              <a:t>Schaftingen</a:t>
            </a:r>
            <a:r>
              <a:rPr lang="en-US" dirty="0"/>
              <a:t>, E.V., De </a:t>
            </a:r>
            <a:r>
              <a:rPr lang="en-US" dirty="0" err="1"/>
              <a:t>Ranter</a:t>
            </a:r>
            <a:r>
              <a:rPr lang="en-US" dirty="0"/>
              <a:t>, C., </a:t>
            </a:r>
            <a:r>
              <a:rPr lang="en-US" i="1" dirty="0"/>
              <a:t>How calcium inhibits the magnesium-dependent enzyme human </a:t>
            </a:r>
            <a:r>
              <a:rPr lang="en-US" i="1" dirty="0" err="1"/>
              <a:t>phosphoserine</a:t>
            </a:r>
            <a:r>
              <a:rPr lang="en-US" i="1" dirty="0"/>
              <a:t> phosphatase.</a:t>
            </a:r>
            <a:r>
              <a:rPr lang="en-US" dirty="0"/>
              <a:t> Eur. J. </a:t>
            </a:r>
            <a:r>
              <a:rPr lang="en-US" dirty="0" err="1"/>
              <a:t>Biochem</a:t>
            </a:r>
            <a:r>
              <a:rPr lang="en-US" dirty="0"/>
              <a:t>. 271. </a:t>
            </a:r>
            <a:r>
              <a:rPr lang="en-US" b="1" dirty="0"/>
              <a:t>2004.</a:t>
            </a:r>
            <a:r>
              <a:rPr lang="en-US" dirty="0"/>
              <a:t> 3421.</a:t>
            </a:r>
            <a:endParaRPr lang="es-MX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532585" y="1349107"/>
            <a:ext cx="3258355" cy="466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Fosfoserina fosfatasa</a:t>
            </a:r>
          </a:p>
        </p:txBody>
      </p:sp>
      <p:pic>
        <p:nvPicPr>
          <p:cNvPr id="8" name="Imagen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195" y="2175052"/>
            <a:ext cx="5788851" cy="30371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87743E4-6D5F-4DDA-B2DA-18498602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97647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Otras enzimas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525963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Grupo fosfatasa: Cataliza la remoción de grupos </a:t>
            </a:r>
            <a:r>
              <a:rPr lang="es-ES" dirty="0" err="1">
                <a:latin typeface="Comic Sans MS" pitchFamily="66" charset="0"/>
              </a:rPr>
              <a:t>fosforilo</a:t>
            </a:r>
            <a:r>
              <a:rPr lang="es-ES" dirty="0">
                <a:latin typeface="Comic Sans MS" pitchFamily="66" charset="0"/>
              </a:rPr>
              <a:t>.</a:t>
            </a:r>
          </a:p>
          <a:p>
            <a:endParaRPr lang="es-ES" dirty="0">
              <a:latin typeface="Comic Sans MS" pitchFamily="66" charset="0"/>
            </a:endParaRPr>
          </a:p>
          <a:p>
            <a:r>
              <a:rPr lang="es-ES" dirty="0">
                <a:latin typeface="Comic Sans MS" pitchFamily="66" charset="0"/>
              </a:rPr>
              <a:t>La </a:t>
            </a:r>
            <a:r>
              <a:rPr lang="es-ES" dirty="0" err="1">
                <a:latin typeface="Comic Sans MS" pitchFamily="66" charset="0"/>
              </a:rPr>
              <a:t>superfamilia</a:t>
            </a:r>
            <a:r>
              <a:rPr lang="es-ES" dirty="0">
                <a:latin typeface="Comic Sans MS" pitchFamily="66" charset="0"/>
              </a:rPr>
              <a:t> de </a:t>
            </a:r>
            <a:r>
              <a:rPr lang="es-ES" dirty="0" err="1">
                <a:latin typeface="Comic Sans MS" pitchFamily="66" charset="0"/>
              </a:rPr>
              <a:t>enolasas</a:t>
            </a:r>
            <a:r>
              <a:rPr lang="es-ES" dirty="0">
                <a:latin typeface="Comic Sans MS" pitchFamily="66" charset="0"/>
              </a:rPr>
              <a:t> (estabilización de los aniones </a:t>
            </a:r>
            <a:r>
              <a:rPr lang="es-ES" dirty="0" err="1">
                <a:latin typeface="Comic Sans MS" pitchFamily="66" charset="0"/>
              </a:rPr>
              <a:t>enolato</a:t>
            </a:r>
            <a:r>
              <a:rPr lang="es-ES" dirty="0">
                <a:latin typeface="Comic Sans MS" pitchFamily="66" charset="0"/>
              </a:rPr>
              <a:t>). 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357562"/>
            <a:ext cx="4652977" cy="324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66</a:t>
            </a:fld>
            <a:endParaRPr lang="es-E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Estabilización de aniones </a:t>
            </a:r>
            <a:r>
              <a:rPr lang="es-MX" sz="3600" dirty="0" err="1"/>
              <a:t>enolatos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15909" y="5872767"/>
            <a:ext cx="8925060" cy="985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Crichton, R.R., </a:t>
            </a:r>
            <a:r>
              <a:rPr lang="en-US" i="1" dirty="0"/>
              <a:t>Biological Inorganic Chemistry. A new introduction to molecular structure and function.</a:t>
            </a:r>
            <a:r>
              <a:rPr lang="en-US" dirty="0"/>
              <a:t> </a:t>
            </a:r>
            <a:r>
              <a:rPr lang="en-US" b="1" dirty="0"/>
              <a:t>2012</a:t>
            </a:r>
            <a:r>
              <a:rPr lang="en-US" dirty="0"/>
              <a:t>. 2</a:t>
            </a:r>
            <a:r>
              <a:rPr lang="en-US" baseline="30000" dirty="0"/>
              <a:t>nd</a:t>
            </a:r>
            <a:r>
              <a:rPr lang="en-US" dirty="0"/>
              <a:t> ed. Elsevier. China. Pp. 247-276</a:t>
            </a:r>
            <a:endParaRPr lang="es-MX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Allen, K.N., Dunaway-Mariano, D., </a:t>
            </a:r>
            <a:r>
              <a:rPr lang="en-US" i="1" dirty="0"/>
              <a:t>Phosphoryl group transfer: evolution of a catalytic scaffold. </a:t>
            </a:r>
            <a:r>
              <a:rPr lang="en-US" dirty="0"/>
              <a:t>Trends in biochemical sciences. 29(9) </a:t>
            </a:r>
            <a:r>
              <a:rPr lang="en-US" b="1" dirty="0"/>
              <a:t>2004.</a:t>
            </a:r>
            <a:r>
              <a:rPr lang="en-US" dirty="0"/>
              <a:t> 495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err="1"/>
              <a:t>Peeraer</a:t>
            </a:r>
            <a:r>
              <a:rPr lang="en-US" dirty="0"/>
              <a:t>, Y., </a:t>
            </a:r>
            <a:r>
              <a:rPr lang="en-US" dirty="0" err="1"/>
              <a:t>Rabijns</a:t>
            </a:r>
            <a:r>
              <a:rPr lang="en-US" dirty="0"/>
              <a:t>, A., Collet, J-F., </a:t>
            </a:r>
            <a:r>
              <a:rPr lang="en-US" dirty="0" err="1"/>
              <a:t>Schaftingen</a:t>
            </a:r>
            <a:r>
              <a:rPr lang="en-US" dirty="0"/>
              <a:t>, E.V., De </a:t>
            </a:r>
            <a:r>
              <a:rPr lang="en-US" dirty="0" err="1"/>
              <a:t>Ranter</a:t>
            </a:r>
            <a:r>
              <a:rPr lang="en-US" dirty="0"/>
              <a:t>, C., </a:t>
            </a:r>
            <a:r>
              <a:rPr lang="en-US" i="1" dirty="0"/>
              <a:t>How calcium inhibits the magnesium-dependent enzyme human </a:t>
            </a:r>
            <a:r>
              <a:rPr lang="en-US" i="1" dirty="0" err="1"/>
              <a:t>phosphoserine</a:t>
            </a:r>
            <a:r>
              <a:rPr lang="en-US" i="1" dirty="0"/>
              <a:t> phosphatase.</a:t>
            </a:r>
            <a:r>
              <a:rPr lang="en-US" dirty="0"/>
              <a:t> Eur. J. </a:t>
            </a:r>
            <a:r>
              <a:rPr lang="en-US" dirty="0" err="1"/>
              <a:t>Biochem</a:t>
            </a:r>
            <a:r>
              <a:rPr lang="en-US" dirty="0"/>
              <a:t>. 271. </a:t>
            </a:r>
            <a:r>
              <a:rPr lang="en-US" b="1" dirty="0"/>
              <a:t>2004.</a:t>
            </a:r>
            <a:r>
              <a:rPr lang="en-US" dirty="0"/>
              <a:t> 3421.</a:t>
            </a:r>
            <a:endParaRPr lang="es-MX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0" y="1609860"/>
            <a:ext cx="5808373" cy="695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Familia de enolasas </a:t>
            </a:r>
            <a:r>
              <a:rPr lang="es-MX" sz="2000" dirty="0">
                <a:sym typeface="Wingdings" panose="05000000000000000000" pitchFamily="2" charset="2"/>
              </a:rPr>
              <a:t> dependientes de Mg</a:t>
            </a:r>
            <a:r>
              <a:rPr lang="es-MX" sz="2000" baseline="30000" dirty="0">
                <a:sym typeface="Wingdings" panose="05000000000000000000" pitchFamily="2" charset="2"/>
              </a:rPr>
              <a:t>2+</a:t>
            </a:r>
            <a:endParaRPr lang="es-MX" sz="2000" dirty="0"/>
          </a:p>
        </p:txBody>
      </p:sp>
      <p:pic>
        <p:nvPicPr>
          <p:cNvPr id="6" name="Imagen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96" y="2137892"/>
            <a:ext cx="4462204" cy="33650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Marcador de contenido 2"/>
          <p:cNvSpPr txBox="1">
            <a:spLocks/>
          </p:cNvSpPr>
          <p:nvPr/>
        </p:nvSpPr>
        <p:spPr>
          <a:xfrm>
            <a:off x="1081827" y="2446986"/>
            <a:ext cx="2575774" cy="695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Mandelato Racemasa</a:t>
            </a:r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1056069" y="3503054"/>
            <a:ext cx="2575774" cy="695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Enzima Maloláctica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1056069" y="4572000"/>
            <a:ext cx="2575774" cy="695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Enolasa</a:t>
            </a:r>
          </a:p>
        </p:txBody>
      </p:sp>
      <p:pic>
        <p:nvPicPr>
          <p:cNvPr id="9" name="Imagen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7" y="2150771"/>
            <a:ext cx="4547842" cy="32277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338C30C-39E3-4CCE-8327-8B5B496B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610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>
                <a:latin typeface="Comic Sans MS" pitchFamily="66" charset="0"/>
              </a:rPr>
              <a:t>Magnesio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Comic Sans MS" pitchFamily="66" charset="0"/>
              </a:rPr>
              <a:t>Dentro de sus funciones están:</a:t>
            </a:r>
          </a:p>
          <a:p>
            <a:endParaRPr lang="es-ES" dirty="0">
              <a:latin typeface="Comic Sans MS" pitchFamily="66" charset="0"/>
            </a:endParaRPr>
          </a:p>
          <a:p>
            <a:pPr marL="514350" indent="-514350" algn="just">
              <a:buFont typeface="+mj-lt"/>
              <a:buAutoNum type="alphaLcPeriod"/>
            </a:pPr>
            <a:r>
              <a:rPr lang="es-ES" dirty="0">
                <a:latin typeface="Comic Sans MS" pitchFamily="66" charset="0"/>
              </a:rPr>
              <a:t>Minimizar las fuerzas repulsivas de la cadena de polinucleótidos.</a:t>
            </a:r>
          </a:p>
          <a:p>
            <a:pPr marL="514350" indent="-514350" algn="just">
              <a:buAutoNum type="alphaLcPeriod"/>
            </a:pPr>
            <a:r>
              <a:rPr lang="es-ES" dirty="0">
                <a:latin typeface="Comic Sans MS" pitchFamily="66" charset="0"/>
              </a:rPr>
              <a:t>Almacenamiento y transmisión de la información genética (procesos de replicación, transcripción y traducción.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68</a:t>
            </a:fld>
            <a:endParaRPr lang="es-E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El Mg</a:t>
            </a:r>
            <a:r>
              <a:rPr lang="es-MX" sz="3600" baseline="30000" dirty="0"/>
              <a:t>2+</a:t>
            </a:r>
            <a:r>
              <a:rPr lang="es-MX" sz="3600" dirty="0"/>
              <a:t> y los ácidos </a:t>
            </a:r>
            <a:r>
              <a:rPr lang="es-MX" sz="3600" dirty="0" err="1"/>
              <a:t>nucléicos</a:t>
            </a:r>
            <a:r>
              <a:rPr lang="es-MX" sz="3600" dirty="0"/>
              <a:t>.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0" y="5679583"/>
            <a:ext cx="9040969" cy="95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Crichton, R.R., </a:t>
            </a:r>
            <a:r>
              <a:rPr lang="en-US" sz="1200" i="1" dirty="0"/>
              <a:t>Biological Inorganic Chemistry. A new introduction to molecular structure and function.</a:t>
            </a:r>
            <a:r>
              <a:rPr lang="en-US" sz="1200" dirty="0"/>
              <a:t> </a:t>
            </a:r>
            <a:r>
              <a:rPr lang="en-US" sz="1200" b="1" dirty="0"/>
              <a:t>2012</a:t>
            </a:r>
            <a:r>
              <a:rPr lang="en-US" sz="1200" dirty="0"/>
              <a:t>. 2</a:t>
            </a:r>
            <a:r>
              <a:rPr lang="en-US" sz="1200" baseline="30000" dirty="0"/>
              <a:t>nd</a:t>
            </a:r>
            <a:r>
              <a:rPr lang="en-US" sz="1200" dirty="0"/>
              <a:t> ed. Elsevier. China. Pp. 247-276</a:t>
            </a:r>
            <a:endParaRPr lang="es-MX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Yang, W., Lee, J.Y., </a:t>
            </a:r>
            <a:r>
              <a:rPr lang="en-US" sz="1200" dirty="0" err="1"/>
              <a:t>Nowotny</a:t>
            </a:r>
            <a:r>
              <a:rPr lang="en-US" sz="1200" dirty="0"/>
              <a:t>, M., </a:t>
            </a:r>
            <a:r>
              <a:rPr lang="en-US" sz="1200" i="1" dirty="0"/>
              <a:t>Making and breaking nucleic acids: two-Mg</a:t>
            </a:r>
            <a:r>
              <a:rPr lang="en-US" sz="1200" i="1" baseline="30000" dirty="0"/>
              <a:t>2+</a:t>
            </a:r>
            <a:r>
              <a:rPr lang="en-US" sz="1200" i="1" dirty="0"/>
              <a:t>-Ion catalysis and substrate </a:t>
            </a:r>
            <a:r>
              <a:rPr lang="en-US" sz="1200" i="1" dirty="0" err="1"/>
              <a:t>specififity</a:t>
            </a:r>
            <a:r>
              <a:rPr lang="en-US" sz="1200" i="1" dirty="0"/>
              <a:t>.</a:t>
            </a:r>
            <a:r>
              <a:rPr lang="en-US" sz="1200" dirty="0"/>
              <a:t> Molecular cell. 22. </a:t>
            </a:r>
            <a:r>
              <a:rPr lang="en-US" sz="1200" b="1" dirty="0"/>
              <a:t>2006.</a:t>
            </a:r>
            <a:r>
              <a:rPr lang="en-US" sz="1200" dirty="0"/>
              <a:t> 5.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Nowotny</a:t>
            </a:r>
            <a:r>
              <a:rPr lang="en-US" sz="1200" dirty="0"/>
              <a:t>, M., Yang, W., </a:t>
            </a:r>
            <a:r>
              <a:rPr lang="en-US" sz="1200" i="1" dirty="0"/>
              <a:t>Stepwise analyses of metal ions in RNase H catalysis  from substrate destabilization to product release.</a:t>
            </a:r>
            <a:r>
              <a:rPr lang="en-US" sz="1200" dirty="0"/>
              <a:t> EMBO J. 25, </a:t>
            </a:r>
            <a:r>
              <a:rPr lang="en-US" sz="1200" b="1" dirty="0"/>
              <a:t>2006.</a:t>
            </a:r>
            <a:r>
              <a:rPr lang="en-US" sz="1200" dirty="0"/>
              <a:t> 1924.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Deweese</a:t>
            </a:r>
            <a:r>
              <a:rPr lang="en-US" sz="1200" dirty="0"/>
              <a:t>, J.E., </a:t>
            </a:r>
            <a:r>
              <a:rPr lang="en-US" sz="1200" dirty="0" err="1"/>
              <a:t>Osheroff</a:t>
            </a:r>
            <a:r>
              <a:rPr lang="en-US" sz="1200" dirty="0"/>
              <a:t>, N., </a:t>
            </a:r>
            <a:r>
              <a:rPr lang="en-US" sz="1200" i="1" dirty="0"/>
              <a:t>The use of divalent metal ions by type II topoisomerases</a:t>
            </a:r>
            <a:r>
              <a:rPr lang="en-US" sz="1200" dirty="0"/>
              <a:t>. </a:t>
            </a:r>
            <a:r>
              <a:rPr lang="en-US" sz="1200" dirty="0" err="1"/>
              <a:t>Metallomics</a:t>
            </a:r>
            <a:r>
              <a:rPr lang="en-US" sz="1200" dirty="0"/>
              <a:t>. 2. </a:t>
            </a:r>
            <a:r>
              <a:rPr lang="en-US" sz="1200" b="1" dirty="0"/>
              <a:t>2010. </a:t>
            </a:r>
            <a:r>
              <a:rPr lang="en-US" sz="1200" dirty="0"/>
              <a:t>450.</a:t>
            </a:r>
            <a:endParaRPr lang="es-MX" sz="1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3580328" y="1455314"/>
            <a:ext cx="1687132" cy="425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dirty="0"/>
              <a:t>ADN y ARN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914403" y="1803045"/>
            <a:ext cx="7534138" cy="309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600" dirty="0"/>
              <a:t>Polinucleótidos compuestos por una base y una pentosa fosfatada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334" y="2318930"/>
            <a:ext cx="5294666" cy="30644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32" y="2252273"/>
            <a:ext cx="3074641" cy="3000194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5A8296F-5C80-45B0-AC9D-7CC83ECE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69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688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Comic Sans MS" pitchFamily="66" charset="0"/>
              </a:rPr>
              <a:t>Metales alcalinotérreos</a:t>
            </a:r>
            <a:br>
              <a:rPr lang="es-ES" dirty="0">
                <a:latin typeface="Comic Sans MS" pitchFamily="66" charset="0"/>
              </a:rPr>
            </a:br>
            <a:r>
              <a:rPr lang="es-ES" dirty="0">
                <a:latin typeface="Comic Sans MS" pitchFamily="66" charset="0"/>
              </a:rPr>
              <a:t>Generalidades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>
                <a:latin typeface="Comic Sans MS" pitchFamily="66" charset="0"/>
              </a:rPr>
              <a:t>Sus iones siempre tienen un número de oxidación 2+.</a:t>
            </a:r>
          </a:p>
          <a:p>
            <a:pPr algn="just"/>
            <a:r>
              <a:rPr lang="es-ES" dirty="0">
                <a:latin typeface="Comic Sans MS" pitchFamily="66" charset="0"/>
              </a:rPr>
              <a:t>Forman compuestos sólidos, estables, incoloros e inodoros.</a:t>
            </a:r>
          </a:p>
          <a:p>
            <a:pPr algn="just"/>
            <a:r>
              <a:rPr lang="es-ES" dirty="0">
                <a:latin typeface="Comic Sans MS" pitchFamily="66" charset="0"/>
              </a:rPr>
              <a:t>Muchas de las sales de estos compuestos son insolubles (carbonatos, fosfatos).</a:t>
            </a:r>
          </a:p>
          <a:p>
            <a:pPr algn="just"/>
            <a:r>
              <a:rPr lang="es-ES" dirty="0">
                <a:latin typeface="Comic Sans MS" pitchFamily="66" charset="0"/>
              </a:rPr>
              <a:t>El berilio  es un elemento color gris acerado y duro. Es uno de los materiales más transparentes hacia el espectro del rayos X. </a:t>
            </a:r>
          </a:p>
          <a:p>
            <a:pPr algn="just"/>
            <a:r>
              <a:rPr lang="es-ES" dirty="0">
                <a:latin typeface="Comic Sans MS" pitchFamily="66" charset="0"/>
              </a:rPr>
              <a:t>La química del Be es significativamente diferente de la de los demás elementos del grupo II, porque en sus compuestos predomina el enlace covalente.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El Mg</a:t>
            </a:r>
            <a:r>
              <a:rPr lang="es-MX" sz="3600" baseline="30000" dirty="0"/>
              <a:t>2+</a:t>
            </a:r>
            <a:r>
              <a:rPr lang="es-MX" sz="3600" dirty="0"/>
              <a:t> y los ácidos </a:t>
            </a:r>
            <a:r>
              <a:rPr lang="es-MX" sz="3600" dirty="0" err="1"/>
              <a:t>nucléicos</a:t>
            </a:r>
            <a:r>
              <a:rPr lang="es-MX" sz="3600" dirty="0"/>
              <a:t>.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0" y="5679583"/>
            <a:ext cx="9040969" cy="95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Crichton, R.R., </a:t>
            </a:r>
            <a:r>
              <a:rPr lang="en-US" sz="1200" i="1" dirty="0"/>
              <a:t>Biological Inorganic Chemistry. A new introduction to molecular structure and function.</a:t>
            </a:r>
            <a:r>
              <a:rPr lang="en-US" sz="1200" dirty="0"/>
              <a:t> </a:t>
            </a:r>
            <a:r>
              <a:rPr lang="en-US" sz="1200" b="1" dirty="0"/>
              <a:t>2012</a:t>
            </a:r>
            <a:r>
              <a:rPr lang="en-US" sz="1200" dirty="0"/>
              <a:t>. 2</a:t>
            </a:r>
            <a:r>
              <a:rPr lang="en-US" sz="1200" baseline="30000" dirty="0"/>
              <a:t>nd</a:t>
            </a:r>
            <a:r>
              <a:rPr lang="en-US" sz="1200" dirty="0"/>
              <a:t> ed. Elsevier. China. Pp. 247-276</a:t>
            </a:r>
            <a:endParaRPr lang="es-MX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Yang, W., Lee, J.Y., </a:t>
            </a:r>
            <a:r>
              <a:rPr lang="en-US" sz="1200" dirty="0" err="1"/>
              <a:t>Nowotny</a:t>
            </a:r>
            <a:r>
              <a:rPr lang="en-US" sz="1200" dirty="0"/>
              <a:t>, M., </a:t>
            </a:r>
            <a:r>
              <a:rPr lang="en-US" sz="1200" i="1" dirty="0"/>
              <a:t>Making and breaking nucleic acids: two-Mg</a:t>
            </a:r>
            <a:r>
              <a:rPr lang="en-US" sz="1200" i="1" baseline="30000" dirty="0"/>
              <a:t>2+</a:t>
            </a:r>
            <a:r>
              <a:rPr lang="en-US" sz="1200" i="1" dirty="0"/>
              <a:t>-Ion catalysis and substrate </a:t>
            </a:r>
            <a:r>
              <a:rPr lang="en-US" sz="1200" i="1" dirty="0" err="1"/>
              <a:t>specififity</a:t>
            </a:r>
            <a:r>
              <a:rPr lang="en-US" sz="1200" i="1" dirty="0"/>
              <a:t>.</a:t>
            </a:r>
            <a:r>
              <a:rPr lang="en-US" sz="1200" dirty="0"/>
              <a:t> Molecular cell. 22. </a:t>
            </a:r>
            <a:r>
              <a:rPr lang="en-US" sz="1200" b="1" dirty="0"/>
              <a:t>2006.</a:t>
            </a:r>
            <a:r>
              <a:rPr lang="en-US" sz="1200" dirty="0"/>
              <a:t> 5.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Nowotny</a:t>
            </a:r>
            <a:r>
              <a:rPr lang="en-US" sz="1200" dirty="0"/>
              <a:t>, M., Yang, W., </a:t>
            </a:r>
            <a:r>
              <a:rPr lang="en-US" sz="1200" i="1" dirty="0"/>
              <a:t>Stepwise analyses of metal ions in RNase H catalysis  from substrate destabilization to product release.</a:t>
            </a:r>
            <a:r>
              <a:rPr lang="en-US" sz="1200" dirty="0"/>
              <a:t> EMBO J. 25, </a:t>
            </a:r>
            <a:r>
              <a:rPr lang="en-US" sz="1200" b="1" dirty="0"/>
              <a:t>2006.</a:t>
            </a:r>
            <a:r>
              <a:rPr lang="en-US" sz="1200" dirty="0"/>
              <a:t> 1924.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Deweese</a:t>
            </a:r>
            <a:r>
              <a:rPr lang="en-US" sz="1200" dirty="0"/>
              <a:t>, J.E., </a:t>
            </a:r>
            <a:r>
              <a:rPr lang="en-US" sz="1200" dirty="0" err="1"/>
              <a:t>Osheroff</a:t>
            </a:r>
            <a:r>
              <a:rPr lang="en-US" sz="1200" dirty="0"/>
              <a:t>, N., </a:t>
            </a:r>
            <a:r>
              <a:rPr lang="en-US" sz="1200" i="1" dirty="0"/>
              <a:t>The use of divalent metal ions by type II topoisomerases</a:t>
            </a:r>
            <a:r>
              <a:rPr lang="en-US" sz="1200" dirty="0"/>
              <a:t>. </a:t>
            </a:r>
            <a:r>
              <a:rPr lang="en-US" sz="1200" dirty="0" err="1"/>
              <a:t>Metallomics</a:t>
            </a:r>
            <a:r>
              <a:rPr lang="en-US" sz="1200" dirty="0"/>
              <a:t>. 2. </a:t>
            </a:r>
            <a:r>
              <a:rPr lang="en-US" sz="1200" b="1" dirty="0"/>
              <a:t>2010. </a:t>
            </a:r>
            <a:r>
              <a:rPr lang="en-US" sz="1200" dirty="0"/>
              <a:t>450.</a:t>
            </a:r>
            <a:endParaRPr lang="es-MX" sz="1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6452317" y="1416677"/>
            <a:ext cx="1687132" cy="425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Polimerización</a:t>
            </a:r>
          </a:p>
        </p:txBody>
      </p:sp>
      <p:pic>
        <p:nvPicPr>
          <p:cNvPr id="9" name="Imagen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3" y="1306249"/>
            <a:ext cx="5917440" cy="430990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Marcador de contenido 2"/>
          <p:cNvSpPr txBox="1">
            <a:spLocks/>
          </p:cNvSpPr>
          <p:nvPr/>
        </p:nvSpPr>
        <p:spPr>
          <a:xfrm>
            <a:off x="5859887" y="2176530"/>
            <a:ext cx="2936383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Hidrólisis de ácidos </a:t>
            </a:r>
            <a:r>
              <a:rPr lang="es-MX" sz="1800" dirty="0" err="1"/>
              <a:t>nucléicos</a:t>
            </a:r>
            <a:endParaRPr lang="es-MX" sz="18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078829" y="5035640"/>
            <a:ext cx="2936383" cy="566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Unión de exones durante el </a:t>
            </a:r>
            <a:r>
              <a:rPr lang="es-MX" sz="1800" i="1" dirty="0"/>
              <a:t>splicing</a:t>
            </a:r>
            <a:endParaRPr lang="es-MX" sz="1800" dirty="0"/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6027313" y="3670479"/>
            <a:ext cx="2768957" cy="425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Y del grupo II</a:t>
            </a: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>
          <a:xfrm>
            <a:off x="6581106" y="4456091"/>
            <a:ext cx="1687132" cy="425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Transposición</a:t>
            </a: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>
          <a:xfrm>
            <a:off x="6001556" y="2884868"/>
            <a:ext cx="2936383" cy="566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Corte del exón por ribosomas del grupo I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D100D5B-D378-47AF-8AB2-DCE2412C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413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El Mg</a:t>
            </a:r>
            <a:r>
              <a:rPr lang="es-MX" sz="3600" baseline="30000" dirty="0"/>
              <a:t>2+</a:t>
            </a:r>
            <a:r>
              <a:rPr lang="es-MX" sz="3600" dirty="0"/>
              <a:t> y los ácidos </a:t>
            </a:r>
            <a:r>
              <a:rPr lang="es-MX" sz="3600" dirty="0" err="1"/>
              <a:t>nucléicos</a:t>
            </a:r>
            <a:r>
              <a:rPr lang="es-MX" sz="3600" dirty="0"/>
              <a:t>.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0" y="5679583"/>
            <a:ext cx="9040969" cy="95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Crichton, R.R., </a:t>
            </a:r>
            <a:r>
              <a:rPr lang="en-US" sz="1200" i="1" dirty="0"/>
              <a:t>Biological Inorganic Chemistry. A new introduction to molecular structure and function.</a:t>
            </a:r>
            <a:r>
              <a:rPr lang="en-US" sz="1200" dirty="0"/>
              <a:t> </a:t>
            </a:r>
            <a:r>
              <a:rPr lang="en-US" sz="1200" b="1" dirty="0"/>
              <a:t>2012</a:t>
            </a:r>
            <a:r>
              <a:rPr lang="en-US" sz="1200" dirty="0"/>
              <a:t>. 2</a:t>
            </a:r>
            <a:r>
              <a:rPr lang="en-US" sz="1200" baseline="30000" dirty="0"/>
              <a:t>nd</a:t>
            </a:r>
            <a:r>
              <a:rPr lang="en-US" sz="1200" dirty="0"/>
              <a:t> ed. Elsevier. China. Pp. 247-276</a:t>
            </a:r>
            <a:endParaRPr lang="es-MX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Yang, W., Lee, J.Y., </a:t>
            </a:r>
            <a:r>
              <a:rPr lang="en-US" sz="1200" dirty="0" err="1"/>
              <a:t>Nowotny</a:t>
            </a:r>
            <a:r>
              <a:rPr lang="en-US" sz="1200" dirty="0"/>
              <a:t>, M., </a:t>
            </a:r>
            <a:r>
              <a:rPr lang="en-US" sz="1200" i="1" dirty="0"/>
              <a:t>Making and breaking nucleic acids: two-Mg</a:t>
            </a:r>
            <a:r>
              <a:rPr lang="en-US" sz="1200" i="1" baseline="30000" dirty="0"/>
              <a:t>2+</a:t>
            </a:r>
            <a:r>
              <a:rPr lang="en-US" sz="1200" i="1" dirty="0"/>
              <a:t>-Ion catalysis and substrate </a:t>
            </a:r>
            <a:r>
              <a:rPr lang="en-US" sz="1200" i="1" dirty="0" err="1"/>
              <a:t>specififity</a:t>
            </a:r>
            <a:r>
              <a:rPr lang="en-US" sz="1200" i="1" dirty="0"/>
              <a:t>.</a:t>
            </a:r>
            <a:r>
              <a:rPr lang="en-US" sz="1200" dirty="0"/>
              <a:t> Molecular cell. 22. </a:t>
            </a:r>
            <a:r>
              <a:rPr lang="en-US" sz="1200" b="1" dirty="0"/>
              <a:t>2006.</a:t>
            </a:r>
            <a:r>
              <a:rPr lang="en-US" sz="1200" dirty="0"/>
              <a:t> 5.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Nowotny</a:t>
            </a:r>
            <a:r>
              <a:rPr lang="en-US" sz="1200" dirty="0"/>
              <a:t>, M., Yang, W., </a:t>
            </a:r>
            <a:r>
              <a:rPr lang="en-US" sz="1200" i="1" dirty="0"/>
              <a:t>Stepwise analyses of metal ions in RNase H catalysis  from substrate destabilization to product release.</a:t>
            </a:r>
            <a:r>
              <a:rPr lang="en-US" sz="1200" dirty="0"/>
              <a:t> EMBO J. 25, </a:t>
            </a:r>
            <a:r>
              <a:rPr lang="en-US" sz="1200" b="1" dirty="0"/>
              <a:t>2006.</a:t>
            </a:r>
            <a:r>
              <a:rPr lang="en-US" sz="1200" dirty="0"/>
              <a:t> 1924.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Deweese</a:t>
            </a:r>
            <a:r>
              <a:rPr lang="en-US" sz="1200" dirty="0"/>
              <a:t>, J.E., </a:t>
            </a:r>
            <a:r>
              <a:rPr lang="en-US" sz="1200" dirty="0" err="1"/>
              <a:t>Osheroff</a:t>
            </a:r>
            <a:r>
              <a:rPr lang="en-US" sz="1200" dirty="0"/>
              <a:t>, N., </a:t>
            </a:r>
            <a:r>
              <a:rPr lang="en-US" sz="1200" i="1" dirty="0"/>
              <a:t>The use of divalent metal ions by type II topoisomerases</a:t>
            </a:r>
            <a:r>
              <a:rPr lang="en-US" sz="1200" dirty="0"/>
              <a:t>. </a:t>
            </a:r>
            <a:r>
              <a:rPr lang="en-US" sz="1200" dirty="0" err="1"/>
              <a:t>Metallomics</a:t>
            </a:r>
            <a:r>
              <a:rPr lang="en-US" sz="1200" dirty="0"/>
              <a:t>. 2. </a:t>
            </a:r>
            <a:r>
              <a:rPr lang="en-US" sz="1200" b="1" dirty="0"/>
              <a:t>2010. </a:t>
            </a:r>
            <a:r>
              <a:rPr lang="en-US" sz="1200" dirty="0"/>
              <a:t>450.</a:t>
            </a:r>
            <a:endParaRPr lang="es-MX" sz="1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15158" y="1545464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Estas enzimas tienen dos cationes divalentes</a:t>
            </a:r>
          </a:p>
        </p:txBody>
      </p:sp>
      <p:pic>
        <p:nvPicPr>
          <p:cNvPr id="15" name="Imagen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86" y="2087650"/>
            <a:ext cx="6977868" cy="22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Marcador de contenido 2"/>
          <p:cNvSpPr txBox="1">
            <a:spLocks/>
          </p:cNvSpPr>
          <p:nvPr/>
        </p:nvSpPr>
        <p:spPr>
          <a:xfrm>
            <a:off x="5434886" y="1558343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Residuos de Asp (o fosfatos) altamente conservados</a:t>
            </a:r>
          </a:p>
        </p:txBody>
      </p:sp>
      <p:sp>
        <p:nvSpPr>
          <p:cNvPr id="17" name="Marcador de contenido 2"/>
          <p:cNvSpPr txBox="1">
            <a:spLocks/>
          </p:cNvSpPr>
          <p:nvPr/>
        </p:nvSpPr>
        <p:spPr>
          <a:xfrm>
            <a:off x="218941" y="4262907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1) Desprotona y activa el nucleófilo</a:t>
            </a:r>
          </a:p>
        </p:txBody>
      </p:sp>
      <p:sp>
        <p:nvSpPr>
          <p:cNvPr id="18" name="Marcador de contenido 2"/>
          <p:cNvSpPr txBox="1">
            <a:spLocks/>
          </p:cNvSpPr>
          <p:nvPr/>
        </p:nvSpPr>
        <p:spPr>
          <a:xfrm>
            <a:off x="3116688" y="4945487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2) </a:t>
            </a:r>
            <a:r>
              <a:rPr lang="es-MX" sz="1800" dirty="0" err="1"/>
              <a:t>Inermediario</a:t>
            </a:r>
            <a:r>
              <a:rPr lang="es-MX" sz="1800" dirty="0"/>
              <a:t> fosfato pentadentado </a:t>
            </a:r>
          </a:p>
        </p:txBody>
      </p:sp>
      <p:sp>
        <p:nvSpPr>
          <p:cNvPr id="19" name="Marcador de contenido 2"/>
          <p:cNvSpPr txBox="1">
            <a:spLocks/>
          </p:cNvSpPr>
          <p:nvPr/>
        </p:nvSpPr>
        <p:spPr>
          <a:xfrm>
            <a:off x="5615190" y="4237149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3) Salida y cambio de configuración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E42E51C-BEB6-4100-B465-9BE7E26BD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74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contenido 2"/>
          <p:cNvSpPr txBox="1">
            <a:spLocks/>
          </p:cNvSpPr>
          <p:nvPr/>
        </p:nvSpPr>
        <p:spPr>
          <a:xfrm>
            <a:off x="0" y="5679583"/>
            <a:ext cx="9040969" cy="95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Crichton, R.R., </a:t>
            </a:r>
            <a:r>
              <a:rPr lang="en-US" sz="1200" i="1" dirty="0"/>
              <a:t>Biological Inorganic Chemistry. A new introduction to molecular structure and function.</a:t>
            </a:r>
            <a:r>
              <a:rPr lang="en-US" sz="1200" dirty="0"/>
              <a:t> </a:t>
            </a:r>
            <a:r>
              <a:rPr lang="en-US" sz="1200" b="1" dirty="0"/>
              <a:t>2012</a:t>
            </a:r>
            <a:r>
              <a:rPr lang="en-US" sz="1200" dirty="0"/>
              <a:t>. 2</a:t>
            </a:r>
            <a:r>
              <a:rPr lang="en-US" sz="1200" baseline="30000" dirty="0"/>
              <a:t>nd</a:t>
            </a:r>
            <a:r>
              <a:rPr lang="en-US" sz="1200" dirty="0"/>
              <a:t> ed. Elsevier. China. Pp. 247-276</a:t>
            </a:r>
            <a:endParaRPr lang="es-MX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Yang, W., Lee, J.Y., </a:t>
            </a:r>
            <a:r>
              <a:rPr lang="en-US" sz="1200" dirty="0" err="1"/>
              <a:t>Nowotny</a:t>
            </a:r>
            <a:r>
              <a:rPr lang="en-US" sz="1200" dirty="0"/>
              <a:t>, M., </a:t>
            </a:r>
            <a:r>
              <a:rPr lang="en-US" sz="1200" i="1" dirty="0"/>
              <a:t>Making and breaking nucleic acids: two-Mg</a:t>
            </a:r>
            <a:r>
              <a:rPr lang="en-US" sz="1200" i="1" baseline="30000" dirty="0"/>
              <a:t>2+</a:t>
            </a:r>
            <a:r>
              <a:rPr lang="en-US" sz="1200" i="1" dirty="0"/>
              <a:t>-Ion catalysis and substrate </a:t>
            </a:r>
            <a:r>
              <a:rPr lang="en-US" sz="1200" i="1" dirty="0" err="1"/>
              <a:t>specififity</a:t>
            </a:r>
            <a:r>
              <a:rPr lang="en-US" sz="1200" i="1" dirty="0"/>
              <a:t>.</a:t>
            </a:r>
            <a:r>
              <a:rPr lang="en-US" sz="1200" dirty="0"/>
              <a:t> Molecular cell. 22. </a:t>
            </a:r>
            <a:r>
              <a:rPr lang="en-US" sz="1200" b="1" dirty="0"/>
              <a:t>2006.</a:t>
            </a:r>
            <a:r>
              <a:rPr lang="en-US" sz="1200" dirty="0"/>
              <a:t> 5.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Nowotny</a:t>
            </a:r>
            <a:r>
              <a:rPr lang="en-US" sz="1200" dirty="0"/>
              <a:t>, M., Yang, W., </a:t>
            </a:r>
            <a:r>
              <a:rPr lang="en-US" sz="1200" i="1" dirty="0"/>
              <a:t>Stepwise analyses of metal ions in RNase H catalysis  from substrate destabilization to product release.</a:t>
            </a:r>
            <a:r>
              <a:rPr lang="en-US" sz="1200" dirty="0"/>
              <a:t> EMBO J. 25, </a:t>
            </a:r>
            <a:r>
              <a:rPr lang="en-US" sz="1200" b="1" dirty="0"/>
              <a:t>2006.</a:t>
            </a:r>
            <a:r>
              <a:rPr lang="en-US" sz="1200" dirty="0"/>
              <a:t> 1924.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Deweese</a:t>
            </a:r>
            <a:r>
              <a:rPr lang="en-US" sz="1200" dirty="0"/>
              <a:t>, J.E., </a:t>
            </a:r>
            <a:r>
              <a:rPr lang="en-US" sz="1200" dirty="0" err="1"/>
              <a:t>Osheroff</a:t>
            </a:r>
            <a:r>
              <a:rPr lang="en-US" sz="1200" dirty="0"/>
              <a:t>, N., </a:t>
            </a:r>
            <a:r>
              <a:rPr lang="en-US" sz="1200" i="1" dirty="0"/>
              <a:t>The use of divalent metal ions by type II topoisomerases</a:t>
            </a:r>
            <a:r>
              <a:rPr lang="en-US" sz="1200" dirty="0"/>
              <a:t>. </a:t>
            </a:r>
            <a:r>
              <a:rPr lang="en-US" sz="1200" dirty="0" err="1"/>
              <a:t>Metallomics</a:t>
            </a:r>
            <a:r>
              <a:rPr lang="en-US" sz="1200" dirty="0"/>
              <a:t>. 2. </a:t>
            </a:r>
            <a:r>
              <a:rPr lang="en-US" sz="1200" b="1" dirty="0"/>
              <a:t>2010. </a:t>
            </a:r>
            <a:r>
              <a:rPr lang="en-US" sz="1200" dirty="0"/>
              <a:t>450.</a:t>
            </a:r>
            <a:endParaRPr lang="es-MX" sz="1200" dirty="0"/>
          </a:p>
        </p:txBody>
      </p:sp>
      <p:pic>
        <p:nvPicPr>
          <p:cNvPr id="10" name="Imagen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05" y="138774"/>
            <a:ext cx="5409126" cy="55746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F77FCB5-BF10-4EF7-8269-2D2E919AF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0674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El Mg</a:t>
            </a:r>
            <a:r>
              <a:rPr lang="es-MX" sz="3600" baseline="30000" dirty="0"/>
              <a:t>2+</a:t>
            </a:r>
            <a:r>
              <a:rPr lang="es-MX" sz="3600" dirty="0"/>
              <a:t> y los ácidos </a:t>
            </a:r>
            <a:r>
              <a:rPr lang="es-MX" sz="3600" dirty="0" err="1"/>
              <a:t>nucléicos</a:t>
            </a:r>
            <a:r>
              <a:rPr lang="es-MX" sz="3600" dirty="0"/>
              <a:t>.</a:t>
            </a:r>
            <a:endParaRPr lang="es-MX" sz="40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0" y="5679583"/>
            <a:ext cx="9040969" cy="953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Crichton, R.R., </a:t>
            </a:r>
            <a:r>
              <a:rPr lang="en-US" sz="1200" i="1" dirty="0"/>
              <a:t>Biological Inorganic Chemistry. A new introduction to molecular structure and function.</a:t>
            </a:r>
            <a:r>
              <a:rPr lang="en-US" sz="1200" dirty="0"/>
              <a:t> </a:t>
            </a:r>
            <a:r>
              <a:rPr lang="en-US" sz="1200" b="1" dirty="0"/>
              <a:t>2012</a:t>
            </a:r>
            <a:r>
              <a:rPr lang="en-US" sz="1200" dirty="0"/>
              <a:t>. 2</a:t>
            </a:r>
            <a:r>
              <a:rPr lang="en-US" sz="1200" baseline="30000" dirty="0"/>
              <a:t>nd</a:t>
            </a:r>
            <a:r>
              <a:rPr lang="en-US" sz="1200" dirty="0"/>
              <a:t> ed. Elsevier. China. Pp. 247-276</a:t>
            </a:r>
            <a:endParaRPr lang="es-MX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/>
              <a:t>Yang, W., Lee, J.Y., </a:t>
            </a:r>
            <a:r>
              <a:rPr lang="en-US" sz="1200" dirty="0" err="1"/>
              <a:t>Nowotny</a:t>
            </a:r>
            <a:r>
              <a:rPr lang="en-US" sz="1200" dirty="0"/>
              <a:t>, M., </a:t>
            </a:r>
            <a:r>
              <a:rPr lang="en-US" sz="1200" i="1" dirty="0"/>
              <a:t>Making and breaking nucleic acids: two-Mg</a:t>
            </a:r>
            <a:r>
              <a:rPr lang="en-US" sz="1200" i="1" baseline="30000" dirty="0"/>
              <a:t>2+</a:t>
            </a:r>
            <a:r>
              <a:rPr lang="en-US" sz="1200" i="1" dirty="0"/>
              <a:t>-Ion catalysis and substrate </a:t>
            </a:r>
            <a:r>
              <a:rPr lang="en-US" sz="1200" i="1" dirty="0" err="1"/>
              <a:t>specififity</a:t>
            </a:r>
            <a:r>
              <a:rPr lang="en-US" sz="1200" i="1" dirty="0"/>
              <a:t>.</a:t>
            </a:r>
            <a:r>
              <a:rPr lang="en-US" sz="1200" dirty="0"/>
              <a:t> Molecular cell. 22. </a:t>
            </a:r>
            <a:r>
              <a:rPr lang="en-US" sz="1200" b="1" dirty="0"/>
              <a:t>2006.</a:t>
            </a:r>
            <a:r>
              <a:rPr lang="en-US" sz="1200" dirty="0"/>
              <a:t> 5.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Nowotny</a:t>
            </a:r>
            <a:r>
              <a:rPr lang="en-US" sz="1200" dirty="0"/>
              <a:t>, M., Yang, W., </a:t>
            </a:r>
            <a:r>
              <a:rPr lang="en-US" sz="1200" i="1" dirty="0"/>
              <a:t>Stepwise analyses of metal ions in RNase H catalysis  from substrate destabilization to product release.</a:t>
            </a:r>
            <a:r>
              <a:rPr lang="en-US" sz="1200" dirty="0"/>
              <a:t> EMBO J. 25, </a:t>
            </a:r>
            <a:r>
              <a:rPr lang="en-US" sz="1200" b="1" dirty="0"/>
              <a:t>2006.</a:t>
            </a:r>
            <a:r>
              <a:rPr lang="en-US" sz="1200" dirty="0"/>
              <a:t> 1924.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err="1"/>
              <a:t>Deweese</a:t>
            </a:r>
            <a:r>
              <a:rPr lang="en-US" sz="1200" dirty="0"/>
              <a:t>, J.E., </a:t>
            </a:r>
            <a:r>
              <a:rPr lang="en-US" sz="1200" dirty="0" err="1"/>
              <a:t>Osheroff</a:t>
            </a:r>
            <a:r>
              <a:rPr lang="en-US" sz="1200" dirty="0"/>
              <a:t>, N., </a:t>
            </a:r>
            <a:r>
              <a:rPr lang="en-US" sz="1200" i="1" dirty="0"/>
              <a:t>The use of divalent metal ions by type II topoisomerases</a:t>
            </a:r>
            <a:r>
              <a:rPr lang="en-US" sz="1200" dirty="0"/>
              <a:t>. </a:t>
            </a:r>
            <a:r>
              <a:rPr lang="en-US" sz="1200" dirty="0" err="1"/>
              <a:t>Metallomics</a:t>
            </a:r>
            <a:r>
              <a:rPr lang="en-US" sz="1200" dirty="0"/>
              <a:t>. 2. </a:t>
            </a:r>
            <a:r>
              <a:rPr lang="en-US" sz="1200" b="1" dirty="0"/>
              <a:t>2010. </a:t>
            </a:r>
            <a:r>
              <a:rPr lang="en-US" sz="1200" dirty="0"/>
              <a:t>450.</a:t>
            </a:r>
            <a:endParaRPr lang="es-MX" sz="1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15158" y="1545464"/>
            <a:ext cx="2987896" cy="425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800" dirty="0"/>
              <a:t>Topoisomerasas de tipo II</a:t>
            </a:r>
          </a:p>
        </p:txBody>
      </p:sp>
      <p:pic>
        <p:nvPicPr>
          <p:cNvPr id="10" name="Imagen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61" y="2119982"/>
            <a:ext cx="3974669" cy="3198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272" y="1546805"/>
            <a:ext cx="4401080" cy="39009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60890C7-3871-4B51-AA72-DA166F31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9312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74</a:t>
            </a:fld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35360"/>
          </a:xfrm>
        </p:spPr>
        <p:txBody>
          <a:bodyPr>
            <a:normAutofit/>
          </a:bodyPr>
          <a:lstStyle/>
          <a:p>
            <a:r>
              <a:rPr lang="es-ES" sz="3200" dirty="0">
                <a:latin typeface="Comic Sans MS" pitchFamily="66" charset="0"/>
              </a:rPr>
              <a:t>Metales alcalinotérreos. Generalidades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7544"/>
              </p:ext>
            </p:extLst>
          </p:nvPr>
        </p:nvGraphicFramePr>
        <p:xfrm>
          <a:off x="179512" y="1268760"/>
          <a:ext cx="8784976" cy="4333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itchFamily="66" charset="0"/>
                        </a:rPr>
                        <a:t>Importancia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del magnesio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itchFamily="66" charset="0"/>
                        </a:rPr>
                        <a:t>Importancia del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calcio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53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El magnesio se encuentra en la naturaleza como componente de diversas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sales mixtas como la carnalita y la </a:t>
                      </a:r>
                      <a:r>
                        <a:rPr lang="es-ES" sz="1400" baseline="0" dirty="0" err="1">
                          <a:latin typeface="Comic Sans MS" pitchFamily="66" charset="0"/>
                        </a:rPr>
                        <a:t>dolomita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Es el tercer ión más común en el agua del mar.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El metal se obtiene a partir del proceso de extracción Dow </a:t>
                      </a:r>
                      <a:r>
                        <a:rPr lang="es-ES" sz="1400" baseline="0" dirty="0" err="1">
                          <a:latin typeface="Comic Sans MS" pitchFamily="66" charset="0"/>
                        </a:rPr>
                        <a:t>Chemical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(utiliza la propiedad de que el hidróxido de Mg es menos soluble  que el de Ca).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Más de la mitad del metal producido se utiliza para elaborar aleaciones  de aluminio y magnesio.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El Ca es el quinto elemento  más abundante en la tierra, se encuentra en gran parte como carbonato de calcio en los grandes depósitos de gis, piedra caliza y mármol.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dirty="0">
                          <a:latin typeface="Comic Sans MS" pitchFamily="66" charset="0"/>
                        </a:rPr>
                        <a:t>El ión Ca</a:t>
                      </a:r>
                      <a:r>
                        <a:rPr lang="es-ES" sz="1400" baseline="30000" dirty="0">
                          <a:latin typeface="Comic Sans MS" pitchFamily="66" charset="0"/>
                        </a:rPr>
                        <a:t>2+  </a:t>
                      </a:r>
                      <a:r>
                        <a:rPr lang="es-ES" sz="1400" dirty="0">
                          <a:latin typeface="Comic Sans MS" pitchFamily="66" charset="0"/>
                        </a:rPr>
                        <a:t>de los huesos es la causa de que el esqueleto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se vea oscuro en la película de rayos X.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 err="1">
                          <a:latin typeface="Comic Sans MS" pitchFamily="66" charset="0"/>
                        </a:rPr>
                        <a:t>CaO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(cal viva): Se produce en grandes cantidades para la producción de acero.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Ca(OH)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 (cal apagada): se utiliza en jardinería para neutralizar los suelos ácidos.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CaCO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3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: cemento .</a:t>
                      </a:r>
                    </a:p>
                    <a:p>
                      <a:pPr algn="just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CaCl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∙6H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O: agente secante en laboratorios.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400" baseline="0" dirty="0">
                          <a:latin typeface="Comic Sans MS" pitchFamily="66" charset="0"/>
                        </a:rPr>
                        <a:t>CaSO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4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∙2H</a:t>
                      </a:r>
                      <a:r>
                        <a:rPr lang="es-ES" sz="1400" baseline="-25000" dirty="0">
                          <a:latin typeface="Comic Sans MS" pitchFamily="66" charset="0"/>
                        </a:rPr>
                        <a:t>2</a:t>
                      </a:r>
                      <a:r>
                        <a:rPr lang="es-ES" sz="1400" baseline="0" dirty="0">
                          <a:latin typeface="Comic Sans MS" pitchFamily="66" charset="0"/>
                        </a:rPr>
                        <a:t>O: yeso, uno de sus usos principales  es la elaboración de mamparas resistentes al fuego que se utilizan para construir  muros interiores  en casas y oficinas</a:t>
                      </a:r>
                      <a:endParaRPr lang="es-ES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 descr="Ver imagen en tamaño complet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617533"/>
            <a:ext cx="1783172" cy="1240467"/>
          </a:xfrm>
          <a:prstGeom prst="rect">
            <a:avLst/>
          </a:prstGeom>
          <a:noFill/>
        </p:spPr>
      </p:pic>
      <p:pic>
        <p:nvPicPr>
          <p:cNvPr id="5124" name="Picture 4" descr="http://t1.gstatic.com/images?q=tbn:UsRB2ASThCeSqM:http://eltamiz.com/images/2009/June/hidroxido-calci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380630"/>
            <a:ext cx="1080120" cy="853643"/>
          </a:xfrm>
          <a:prstGeom prst="rect">
            <a:avLst/>
          </a:prstGeom>
          <a:noFill/>
        </p:spPr>
      </p:pic>
      <p:pic>
        <p:nvPicPr>
          <p:cNvPr id="5126" name="Picture 6" descr="http://t3.gstatic.com/images?q=tbn:5qNLtk0tnR98JM:http://www.mcgraw-hill.es/bcv/tabla_periodica/imagenes/elemento20.gif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5748293"/>
            <a:ext cx="695325" cy="904876"/>
          </a:xfrm>
          <a:prstGeom prst="rect">
            <a:avLst/>
          </a:prstGeom>
          <a:noFill/>
        </p:spPr>
      </p:pic>
      <p:pic>
        <p:nvPicPr>
          <p:cNvPr id="5128" name="Picture 8" descr="http://t0.gstatic.com/images?q=tbn:OpZk2YTtQBCbsM:http://ulinux.no-ip.org/uLinux/pub/Magnesio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8" y="4352929"/>
            <a:ext cx="1352550" cy="904876"/>
          </a:xfrm>
          <a:prstGeom prst="rect">
            <a:avLst/>
          </a:prstGeom>
          <a:noFill/>
        </p:spPr>
      </p:pic>
      <p:pic>
        <p:nvPicPr>
          <p:cNvPr id="5130" name="Picture 10" descr="http://t2.gstatic.com/images?q=tbn:fPoGalvQTU1tDM:http://www.mcgraw-hill.es/bcv/tabla_periodica/imagenes/elemento12.gif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03550" y="5748293"/>
            <a:ext cx="695325" cy="904876"/>
          </a:xfrm>
          <a:prstGeom prst="rect">
            <a:avLst/>
          </a:prstGeom>
          <a:noFill/>
        </p:spPr>
      </p:pic>
      <p:pic>
        <p:nvPicPr>
          <p:cNvPr id="5132" name="Picture 12" descr="http://t0.gstatic.com/images?q=tbn:QfzAxi8WbhLBPM:http://www.magnesolperu.com/images/mag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51213" y="4264580"/>
            <a:ext cx="942975" cy="1114425"/>
          </a:xfrm>
          <a:prstGeom prst="rect">
            <a:avLst/>
          </a:prstGeom>
          <a:noFill/>
        </p:spPr>
      </p:pic>
      <p:pic>
        <p:nvPicPr>
          <p:cNvPr id="5134" name="Picture 14" descr="http://t0.gstatic.com/images?q=tbn:8ngc1X1ASA3a4M:http://www.quiminet.com/imagen/abocol_03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99592" y="5648280"/>
            <a:ext cx="828675" cy="1104901"/>
          </a:xfrm>
          <a:prstGeom prst="rect">
            <a:avLst/>
          </a:prstGeom>
          <a:noFill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91880" y="548680"/>
            <a:ext cx="2520280" cy="792088"/>
          </a:xfrm>
        </p:spPr>
        <p:txBody>
          <a:bodyPr>
            <a:normAutofit/>
          </a:bodyPr>
          <a:lstStyle/>
          <a:p>
            <a:r>
              <a:rPr lang="es-ES" sz="3200" dirty="0">
                <a:latin typeface="Comic Sans MS" pitchFamily="66" charset="0"/>
              </a:rPr>
              <a:t>Comparación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313544"/>
              </p:ext>
            </p:extLst>
          </p:nvPr>
        </p:nvGraphicFramePr>
        <p:xfrm>
          <a:off x="2071668" y="1600200"/>
          <a:ext cx="6615132" cy="27518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53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3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3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4296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Densidad de carga (C/mm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3</a:t>
                      </a:r>
                      <a:r>
                        <a:rPr lang="es-ES" dirty="0">
                          <a:latin typeface="Comic Sans MS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Ion</a:t>
                      </a:r>
                    </a:p>
                    <a:p>
                      <a:pPr algn="ctr"/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>
                          <a:latin typeface="Comic Sans MS" pitchFamily="66" charset="0"/>
                        </a:rPr>
                        <a:t>Densidad de carga (C/mm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3</a:t>
                      </a:r>
                      <a:r>
                        <a:rPr lang="es-ES" dirty="0">
                          <a:latin typeface="Comic Sans MS" pitchFamily="66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489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Li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489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Na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Mg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489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K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Ca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2+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489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Rb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Sr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2+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489"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Cs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Comic Sans MS" pitchFamily="66" charset="0"/>
                        </a:rPr>
                        <a:t>Ba</a:t>
                      </a:r>
                      <a:r>
                        <a:rPr lang="es-ES" baseline="30000" dirty="0">
                          <a:latin typeface="Comic Sans MS" pitchFamily="66" charset="0"/>
                        </a:rPr>
                        <a:t>2+</a:t>
                      </a:r>
                      <a:endParaRPr lang="es-ES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itchFamily="66" charset="0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763688" y="4728790"/>
            <a:ext cx="725228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latin typeface="Comic Sans MS" pitchFamily="66" charset="0"/>
              </a:rPr>
              <a:t>Aquellos iones pequeños, en los cuales la carga está concentrada en un volumen pequeño, tienen una alta capacidad </a:t>
            </a:r>
            <a:r>
              <a:rPr lang="es-ES" dirty="0" err="1">
                <a:latin typeface="Comic Sans MS" pitchFamily="66" charset="0"/>
              </a:rPr>
              <a:t>polarizante</a:t>
            </a:r>
            <a:r>
              <a:rPr lang="es-ES" dirty="0">
                <a:latin typeface="Comic Sans MS" pitchFamily="66" charset="0"/>
              </a:rPr>
              <a:t>. </a:t>
            </a:r>
            <a:endParaRPr lang="es-ES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809759" cy="427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0" y="61436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omic Sans MS" pitchFamily="66" charset="0"/>
              </a:rPr>
              <a:t>G. </a:t>
            </a:r>
            <a:r>
              <a:rPr lang="es-ES" sz="1400" dirty="0" err="1">
                <a:latin typeface="Comic Sans MS" pitchFamily="66" charset="0"/>
              </a:rPr>
              <a:t>Rayner-Canham</a:t>
            </a:r>
            <a:r>
              <a:rPr lang="es-ES" sz="1400" dirty="0">
                <a:latin typeface="Comic Sans MS" pitchFamily="66" charset="0"/>
              </a:rPr>
              <a:t>. “Química Inorgánica </a:t>
            </a:r>
            <a:r>
              <a:rPr lang="es-ES" sz="1400" dirty="0" err="1">
                <a:latin typeface="Comic Sans MS" pitchFamily="66" charset="0"/>
              </a:rPr>
              <a:t>decriptiva</a:t>
            </a:r>
            <a:r>
              <a:rPr lang="es-ES" sz="1400" dirty="0">
                <a:latin typeface="Comic Sans MS" pitchFamily="66" charset="0"/>
              </a:rPr>
              <a:t>”. Pearson Educación,  2ª ed. México 2000. </a:t>
            </a:r>
            <a:r>
              <a:rPr lang="es-ES" sz="1400" dirty="0" err="1">
                <a:latin typeface="Comic Sans MS" pitchFamily="66" charset="0"/>
              </a:rPr>
              <a:t>págs</a:t>
            </a:r>
            <a:r>
              <a:rPr lang="es-ES" sz="1400" dirty="0">
                <a:latin typeface="Comic Sans MS" pitchFamily="66" charset="0"/>
              </a:rPr>
              <a:t> 180-224.</a:t>
            </a:r>
          </a:p>
          <a:p>
            <a:r>
              <a:rPr lang="es-ES" sz="1400" dirty="0">
                <a:latin typeface="Comic Sans MS" pitchFamily="66" charset="0"/>
              </a:rPr>
              <a:t>Peter </a:t>
            </a:r>
            <a:r>
              <a:rPr lang="es-ES" sz="1400" dirty="0" err="1">
                <a:latin typeface="Comic Sans MS" pitchFamily="66" charset="0"/>
              </a:rPr>
              <a:t>Atkins</a:t>
            </a:r>
            <a:r>
              <a:rPr lang="es-ES" sz="1400" dirty="0">
                <a:latin typeface="Comic Sans MS" pitchFamily="66" charset="0"/>
              </a:rPr>
              <a:t>, et al. “Química Inorgánica”. Mc Graw Hill, 4ª edición. China, 2008.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AE7D-616A-4183-B91A-8CAFDFB68807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2554</TotalTime>
  <Words>6064</Words>
  <Application>Microsoft Office PowerPoint</Application>
  <PresentationFormat>Presentación en pantalla (4:3)</PresentationFormat>
  <Paragraphs>676</Paragraphs>
  <Slides>74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74</vt:i4>
      </vt:variant>
    </vt:vector>
  </HeadingPairs>
  <TitlesOfParts>
    <vt:vector size="80" baseType="lpstr">
      <vt:lpstr>Arial</vt:lpstr>
      <vt:lpstr>Calibri</vt:lpstr>
      <vt:lpstr>Comic Sans MS</vt:lpstr>
      <vt:lpstr>Wingdings</vt:lpstr>
      <vt:lpstr>Claridad</vt:lpstr>
      <vt:lpstr>MDLDrawObject Class</vt:lpstr>
      <vt:lpstr>Importancia de los grupos I y II en sistemas biológicos</vt:lpstr>
      <vt:lpstr>Metales alcalinos Generalidades</vt:lpstr>
      <vt:lpstr>Metales alcalinos. Generalidades</vt:lpstr>
      <vt:lpstr>Metales alcalinos. Generalidades</vt:lpstr>
      <vt:lpstr>Metales alcalinos. Generalidades</vt:lpstr>
      <vt:lpstr>Metales alcalinotérreos Generalidades</vt:lpstr>
      <vt:lpstr>Metales alcalinotérreos Generalidades</vt:lpstr>
      <vt:lpstr>Metales alcalinotérreos. Generalidades</vt:lpstr>
      <vt:lpstr>Comparación</vt:lpstr>
      <vt:lpstr>Dato curioso</vt:lpstr>
      <vt:lpstr>Complejos de los iones metálicos con macrociclos</vt:lpstr>
      <vt:lpstr>Importancia de los Grupos I y II en sistemas biológicos</vt:lpstr>
      <vt:lpstr>Grupos I y II en sistemas biológicos</vt:lpstr>
      <vt:lpstr>Bomba de sodio (Na) y potasio (K)</vt:lpstr>
      <vt:lpstr>Grupos I y II en sistemas biológicos</vt:lpstr>
      <vt:lpstr>Grupos I y II en sistemas biológicos</vt:lpstr>
      <vt:lpstr>Grupos I y II en sistemas biológicos</vt:lpstr>
      <vt:lpstr>Grupos I y II en sistemas biológicos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Grupos I y II en sistemas biológicos</vt:lpstr>
      <vt:lpstr>Presentación de PowerPoint</vt:lpstr>
      <vt:lpstr>Presentación de PowerPoint</vt:lpstr>
      <vt:lpstr>Grupos I y II en sistemas biológicos</vt:lpstr>
      <vt:lpstr>Grupos I y II en sistemas biológicos</vt:lpstr>
      <vt:lpstr>Grupos I y II en sistemas biológicos</vt:lpstr>
      <vt:lpstr>Grupos I y II en sistemas biológicos</vt:lpstr>
      <vt:lpstr>Enzima tipo P Na+, K+-ATPasa</vt:lpstr>
      <vt:lpstr>Enzima tipo P Na+, K+-ATPasa</vt:lpstr>
      <vt:lpstr>Leu T</vt:lpstr>
      <vt:lpstr>Intercambiadores de Na+ /H+  SLC (familia de genes)</vt:lpstr>
      <vt:lpstr>Otras funciones del K +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T1 Lipasa</vt:lpstr>
      <vt:lpstr>T1 Lipasa</vt:lpstr>
      <vt:lpstr>T1 Lipasa</vt:lpstr>
      <vt:lpstr>T1 Lipasa</vt:lpstr>
      <vt:lpstr>T1 Lipasa</vt:lpstr>
      <vt:lpstr>Magnesio</vt:lpstr>
      <vt:lpstr>Introducción</vt:lpstr>
      <vt:lpstr>Presentación de PowerPoint</vt:lpstr>
      <vt:lpstr>Generalidades del Mg2+</vt:lpstr>
      <vt:lpstr>Enzimas dependientes de Mg2+</vt:lpstr>
      <vt:lpstr>Magnesio</vt:lpstr>
      <vt:lpstr>Enzimas dependientes de Mg2+</vt:lpstr>
      <vt:lpstr>Enzimas dependientes de Mg2+</vt:lpstr>
      <vt:lpstr>Cinasas</vt:lpstr>
      <vt:lpstr>Cinasas: transfieren grupos fosforilos</vt:lpstr>
      <vt:lpstr>Cinasas: transfieren grupos fosforilos</vt:lpstr>
      <vt:lpstr>Cinasas</vt:lpstr>
      <vt:lpstr>Cinasas: transfieren grupos fosforilos</vt:lpstr>
      <vt:lpstr>Cinasas</vt:lpstr>
      <vt:lpstr>Cinasas: transfieren grupos fosforilos</vt:lpstr>
      <vt:lpstr>Presentación de PowerPoint</vt:lpstr>
      <vt:lpstr>Cinasas</vt:lpstr>
      <vt:lpstr>Fosfatasas</vt:lpstr>
      <vt:lpstr>Fosfatasas</vt:lpstr>
      <vt:lpstr>Fosfatasas</vt:lpstr>
      <vt:lpstr>Otras enzimas</vt:lpstr>
      <vt:lpstr>Estabilización de aniones enolatos</vt:lpstr>
      <vt:lpstr>Magnesio</vt:lpstr>
      <vt:lpstr>El Mg2+ y los ácidos nucléicos.</vt:lpstr>
      <vt:lpstr>El Mg2+ y los ácidos nucléicos.</vt:lpstr>
      <vt:lpstr>El Mg2+ y los ácidos nucléicos.</vt:lpstr>
      <vt:lpstr>Presentación de PowerPoint</vt:lpstr>
      <vt:lpstr>El Mg2+ y los ácidos nucléicos.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*</dc:creator>
  <cp:lastModifiedBy>blum</cp:lastModifiedBy>
  <cp:revision>250</cp:revision>
  <dcterms:created xsi:type="dcterms:W3CDTF">2010-05-06T03:30:26Z</dcterms:created>
  <dcterms:modified xsi:type="dcterms:W3CDTF">2022-02-14T16:11:58Z</dcterms:modified>
</cp:coreProperties>
</file>