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0" r:id="rId3"/>
    <p:sldId id="330" r:id="rId4"/>
    <p:sldId id="331" r:id="rId5"/>
    <p:sldId id="334" r:id="rId6"/>
    <p:sldId id="336" r:id="rId7"/>
    <p:sldId id="332" r:id="rId8"/>
    <p:sldId id="335" r:id="rId9"/>
    <p:sldId id="333" r:id="rId10"/>
    <p:sldId id="337" r:id="rId11"/>
    <p:sldId id="305" r:id="rId12"/>
    <p:sldId id="376" r:id="rId13"/>
    <p:sldId id="377" r:id="rId14"/>
    <p:sldId id="298" r:id="rId15"/>
    <p:sldId id="299" r:id="rId16"/>
    <p:sldId id="300" r:id="rId17"/>
    <p:sldId id="301" r:id="rId18"/>
    <p:sldId id="302" r:id="rId19"/>
    <p:sldId id="303" r:id="rId20"/>
    <p:sldId id="304" r:id="rId21"/>
    <p:sldId id="341" r:id="rId22"/>
    <p:sldId id="362" r:id="rId23"/>
    <p:sldId id="372" r:id="rId24"/>
    <p:sldId id="373" r:id="rId25"/>
    <p:sldId id="355" r:id="rId26"/>
    <p:sldId id="365" r:id="rId27"/>
    <p:sldId id="374" r:id="rId28"/>
    <p:sldId id="371" r:id="rId29"/>
    <p:sldId id="375" r:id="rId30"/>
    <p:sldId id="327" r:id="rId31"/>
    <p:sldId id="322" r:id="rId32"/>
    <p:sldId id="328" r:id="rId33"/>
    <p:sldId id="323" r:id="rId34"/>
    <p:sldId id="356" r:id="rId35"/>
    <p:sldId id="348" r:id="rId36"/>
    <p:sldId id="357" r:id="rId37"/>
    <p:sldId id="349" r:id="rId38"/>
    <p:sldId id="358" r:id="rId39"/>
    <p:sldId id="350" r:id="rId40"/>
    <p:sldId id="359" r:id="rId41"/>
    <p:sldId id="353" r:id="rId42"/>
    <p:sldId id="360" r:id="rId43"/>
    <p:sldId id="352" r:id="rId44"/>
    <p:sldId id="366" r:id="rId45"/>
    <p:sldId id="369" r:id="rId46"/>
    <p:sldId id="368" r:id="rId47"/>
    <p:sldId id="370" r:id="rId48"/>
    <p:sldId id="32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EAAB0C-0282-4E8B-AE30-2AA4C3EEB59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55F262C8-E071-434A-885B-CB7F7FDD4CE6}"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6979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AAB0C-0282-4E8B-AE30-2AA4C3EEB59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94310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AAB0C-0282-4E8B-AE30-2AA4C3EEB59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164884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AAB0C-0282-4E8B-AE30-2AA4C3EEB59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262C8-E071-434A-885B-CB7F7FDD4CE6}"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3247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EAAB0C-0282-4E8B-AE30-2AA4C3EEB59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326396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EAAB0C-0282-4E8B-AE30-2AA4C3EEB59C}"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262C8-E071-434A-885B-CB7F7FDD4CE6}"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06220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EAAB0C-0282-4E8B-AE30-2AA4C3EEB59C}" type="datetimeFigureOut">
              <a:rPr lang="en-US" smtClean="0"/>
              <a:t>11/29/2020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168626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EAAB0C-0282-4E8B-AE30-2AA4C3EEB59C}" type="datetimeFigureOut">
              <a:rPr lang="en-US" smtClean="0"/>
              <a:t>11/29/2020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F262C8-E071-434A-885B-CB7F7FDD4CE6}"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3993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3EAAB0C-0282-4E8B-AE30-2AA4C3EEB59C}" type="datetimeFigureOut">
              <a:rPr lang="en-US" smtClean="0"/>
              <a:t>11/29/2020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156191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EAAB0C-0282-4E8B-AE30-2AA4C3EEB59C}"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309443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EAAB0C-0282-4E8B-AE30-2AA4C3EEB59C}"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262C8-E071-434A-885B-CB7F7FDD4CE6}" type="slidenum">
              <a:rPr lang="en-US" smtClean="0"/>
              <a:t>‹#›</a:t>
            </a:fld>
            <a:endParaRPr lang="en-US"/>
          </a:p>
        </p:txBody>
      </p:sp>
    </p:spTree>
    <p:extLst>
      <p:ext uri="{BB962C8B-B14F-4D97-AF65-F5344CB8AC3E}">
        <p14:creationId xmlns:p14="http://schemas.microsoft.com/office/powerpoint/2010/main" val="278373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F3EAAB0C-0282-4E8B-AE30-2AA4C3EEB59C}" type="datetimeFigureOut">
              <a:rPr lang="en-US" smtClean="0"/>
              <a:t>11/29/2020</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55F262C8-E071-434A-885B-CB7F7FDD4CE6}"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0328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facebook.com/profile.php?id=10001012918345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jpeg"/><Relationship Id="rId7" Type="http://schemas.openxmlformats.org/officeDocument/2006/relationships/image" Target="../media/image33.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0.png"/><Relationship Id="rId10" Type="http://schemas.openxmlformats.org/officeDocument/2006/relationships/image" Target="../media/image36.jpeg"/><Relationship Id="rId4" Type="http://schemas.openxmlformats.org/officeDocument/2006/relationships/image" Target="../media/image29.jpe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tgw1916.net/intro.html"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54.jpeg"/><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36.jpeg"/><Relationship Id="rId4" Type="http://schemas.openxmlformats.org/officeDocument/2006/relationships/image" Target="../media/image51.png"/><Relationship Id="rId9"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0.gif"/><Relationship Id="rId7"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6.jpeg"/><Relationship Id="rId4" Type="http://schemas.openxmlformats.org/officeDocument/2006/relationships/image" Target="../media/image58.jpeg"/><Relationship Id="rId9"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0.gif"/><Relationship Id="rId7" Type="http://schemas.openxmlformats.org/officeDocument/2006/relationships/image" Target="../media/image59.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52.jpeg"/><Relationship Id="rId9"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0.gif"/><Relationship Id="rId7" Type="http://schemas.openxmlformats.org/officeDocument/2006/relationships/image" Target="../media/image59.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66.jpeg"/><Relationship Id="rId5" Type="http://schemas.openxmlformats.org/officeDocument/2006/relationships/image" Target="../media/image30.png"/><Relationship Id="rId10" Type="http://schemas.openxmlformats.org/officeDocument/2006/relationships/image" Target="../media/image36.jpeg"/><Relationship Id="rId4" Type="http://schemas.openxmlformats.org/officeDocument/2006/relationships/image" Target="../media/image52.jpeg"/><Relationship Id="rId9"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59.jpeg"/><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6.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9.jpeg"/><Relationship Id="rId7" Type="http://schemas.openxmlformats.org/officeDocument/2006/relationships/image" Target="../media/image35.jpeg"/><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58.jpeg"/><Relationship Id="rId7" Type="http://schemas.openxmlformats.org/officeDocument/2006/relationships/image" Target="../media/image36.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1.jpeg"/><Relationship Id="rId10" Type="http://schemas.openxmlformats.org/officeDocument/2006/relationships/image" Target="../media/image50.gif"/><Relationship Id="rId4" Type="http://schemas.openxmlformats.org/officeDocument/2006/relationships/image" Target="../media/image30.png"/><Relationship Id="rId9"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31.jpeg"/><Relationship Id="rId7" Type="http://schemas.openxmlformats.org/officeDocument/2006/relationships/image" Target="../media/image4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50.gif"/><Relationship Id="rId9"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17.jpe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2178-1382-42B7-B986-D4E2088CFA59}"/>
              </a:ext>
            </a:extLst>
          </p:cNvPr>
          <p:cNvSpPr>
            <a:spLocks noGrp="1"/>
          </p:cNvSpPr>
          <p:nvPr>
            <p:ph type="ctrTitle"/>
          </p:nvPr>
        </p:nvSpPr>
        <p:spPr>
          <a:xfrm>
            <a:off x="1802295" y="3163954"/>
            <a:ext cx="6626087" cy="2083906"/>
          </a:xfrm>
        </p:spPr>
        <p:txBody>
          <a:bodyPr>
            <a:normAutofit fontScale="90000"/>
          </a:bodyPr>
          <a:lstStyle/>
          <a:p>
            <a:r>
              <a:rPr lang="en-US" dirty="0"/>
              <a:t>PROBLEMAS DE INTEGRACIÓN</a:t>
            </a:r>
            <a:br>
              <a:rPr lang="en-US" dirty="0"/>
            </a:br>
            <a:r>
              <a:rPr lang="en-US" dirty="0"/>
              <a:t>PARTE 1</a:t>
            </a:r>
          </a:p>
        </p:txBody>
      </p:sp>
      <p:sp>
        <p:nvSpPr>
          <p:cNvPr id="3" name="Subtitle 2">
            <a:extLst>
              <a:ext uri="{FF2B5EF4-FFF2-40B4-BE49-F238E27FC236}">
                <a16:creationId xmlns:a16="http://schemas.microsoft.com/office/drawing/2014/main" id="{86893584-C85C-4B13-B103-4E08D1080794}"/>
              </a:ext>
            </a:extLst>
          </p:cNvPr>
          <p:cNvSpPr>
            <a:spLocks noGrp="1"/>
          </p:cNvSpPr>
          <p:nvPr>
            <p:ph type="subTitle" idx="1"/>
          </p:nvPr>
        </p:nvSpPr>
        <p:spPr>
          <a:xfrm>
            <a:off x="-145774" y="5738191"/>
            <a:ext cx="8865704" cy="960783"/>
          </a:xfrm>
        </p:spPr>
        <p:txBody>
          <a:bodyPr>
            <a:normAutofit lnSpcReduction="10000"/>
          </a:bodyPr>
          <a:lstStyle/>
          <a:p>
            <a:pPr>
              <a:spcBef>
                <a:spcPts val="600"/>
              </a:spcBef>
            </a:pPr>
            <a:r>
              <a:rPr lang="es-MX" sz="1000" dirty="0"/>
              <a:t>Microbiología Experimental </a:t>
            </a:r>
          </a:p>
          <a:p>
            <a:pPr>
              <a:spcBef>
                <a:spcPts val="600"/>
              </a:spcBef>
            </a:pPr>
            <a:r>
              <a:rPr lang="es-MX" sz="1000" dirty="0"/>
              <a:t>Realizó Micro </a:t>
            </a:r>
            <a:r>
              <a:rPr lang="es-MX" sz="1000" dirty="0" err="1"/>
              <a:t>Exp</a:t>
            </a:r>
            <a:r>
              <a:rPr lang="es-MX" sz="1000" dirty="0"/>
              <a:t>.</a:t>
            </a:r>
          </a:p>
          <a:p>
            <a:pPr>
              <a:spcBef>
                <a:spcPts val="600"/>
              </a:spcBef>
            </a:pPr>
            <a:r>
              <a:rPr lang="es-MX" sz="1000" dirty="0"/>
              <a:t>Dudas y observaciones por </a:t>
            </a:r>
            <a:r>
              <a:rPr lang="es-MX" sz="1000" dirty="0" err="1"/>
              <a:t>Inbox</a:t>
            </a:r>
            <a:r>
              <a:rPr lang="es-MX" sz="1000" dirty="0"/>
              <a:t> en </a:t>
            </a:r>
            <a:r>
              <a:rPr lang="es-MX" sz="1000" dirty="0">
                <a:hlinkClick r:id="rId2"/>
              </a:rPr>
              <a:t>https://www.facebook.com/profile.php?id=100010129183459</a:t>
            </a:r>
            <a:r>
              <a:rPr lang="es-MX" sz="1000" dirty="0"/>
              <a:t>   </a:t>
            </a:r>
          </a:p>
          <a:p>
            <a:endParaRPr lang="en-US" sz="1000" dirty="0"/>
          </a:p>
        </p:txBody>
      </p:sp>
    </p:spTree>
    <p:extLst>
      <p:ext uri="{BB962C8B-B14F-4D97-AF65-F5344CB8AC3E}">
        <p14:creationId xmlns:p14="http://schemas.microsoft.com/office/powerpoint/2010/main" val="181405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1369-95C6-4F9B-86A3-812054018AA7}"/>
              </a:ext>
            </a:extLst>
          </p:cNvPr>
          <p:cNvSpPr>
            <a:spLocks noGrp="1"/>
          </p:cNvSpPr>
          <p:nvPr>
            <p:ph type="title"/>
          </p:nvPr>
        </p:nvSpPr>
        <p:spPr>
          <a:xfrm>
            <a:off x="311618" y="681526"/>
            <a:ext cx="7858209" cy="1052620"/>
          </a:xfrm>
        </p:spPr>
        <p:txBody>
          <a:bodyPr>
            <a:normAutofit/>
          </a:bodyPr>
          <a:lstStyle/>
          <a:p>
            <a:r>
              <a:rPr lang="es-MX" sz="2800" dirty="0"/>
              <a:t>UN PACIENTE INMUNOCOMPROMETIDO CON LESIONES EN LA PIEL</a:t>
            </a:r>
            <a:endParaRPr lang="en-US" sz="2800" dirty="0"/>
          </a:p>
        </p:txBody>
      </p:sp>
      <p:pic>
        <p:nvPicPr>
          <p:cNvPr id="8194" name="Picture 2" descr="Actuaciones de Enfermería en la Gangrena... - Enfermeria Buenos Aires |  Facebook">
            <a:extLst>
              <a:ext uri="{FF2B5EF4-FFF2-40B4-BE49-F238E27FC236}">
                <a16:creationId xmlns:a16="http://schemas.microsoft.com/office/drawing/2014/main" id="{9EC7F74E-4F4A-4E00-A7ED-1E74888C3C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86662" y="1888"/>
            <a:ext cx="3505338" cy="1719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845A73-86BC-408A-B777-DFEC71FFB5BD}"/>
              </a:ext>
            </a:extLst>
          </p:cNvPr>
          <p:cNvSpPr txBox="1"/>
          <p:nvPr/>
        </p:nvSpPr>
        <p:spPr>
          <a:xfrm>
            <a:off x="975359" y="1732884"/>
            <a:ext cx="10557091" cy="1754326"/>
          </a:xfrm>
          <a:prstGeom prst="rect">
            <a:avLst/>
          </a:prstGeom>
          <a:noFill/>
        </p:spPr>
        <p:txBody>
          <a:bodyPr wrap="square" rtlCol="0">
            <a:spAutoFit/>
          </a:bodyPr>
          <a:lstStyle/>
          <a:p>
            <a:pPr algn="ctr"/>
            <a:r>
              <a:rPr lang="es-MX" dirty="0"/>
              <a:t>Se sospecha de </a:t>
            </a:r>
            <a:r>
              <a:rPr lang="es-MX" i="1" dirty="0" err="1"/>
              <a:t>Staphylococcus</a:t>
            </a:r>
            <a:r>
              <a:rPr lang="es-MX" i="1" dirty="0"/>
              <a:t> </a:t>
            </a:r>
            <a:r>
              <a:rPr lang="es-MX" i="1" dirty="0" err="1"/>
              <a:t>aureus</a:t>
            </a:r>
            <a:r>
              <a:rPr lang="es-MX" dirty="0"/>
              <a:t>, </a:t>
            </a:r>
            <a:r>
              <a:rPr lang="es-MX" i="1" dirty="0" err="1"/>
              <a:t>Clostridium</a:t>
            </a:r>
            <a:r>
              <a:rPr lang="es-MX" i="1" dirty="0"/>
              <a:t> </a:t>
            </a:r>
            <a:r>
              <a:rPr lang="es-MX" i="1" dirty="0" err="1"/>
              <a:t>perfringens</a:t>
            </a:r>
            <a:r>
              <a:rPr lang="es-MX" dirty="0"/>
              <a:t>, </a:t>
            </a:r>
            <a:r>
              <a:rPr lang="es-MX" i="1" dirty="0"/>
              <a:t>Pseudomonas </a:t>
            </a:r>
            <a:r>
              <a:rPr lang="es-MX" i="1" dirty="0" err="1"/>
              <a:t>aeruginosa</a:t>
            </a:r>
            <a:r>
              <a:rPr lang="es-MX" i="1" dirty="0"/>
              <a:t> </a:t>
            </a:r>
            <a:r>
              <a:rPr lang="es-MX" dirty="0"/>
              <a:t>o </a:t>
            </a:r>
            <a:r>
              <a:rPr lang="es-MX" i="1" dirty="0" err="1"/>
              <a:t>Sporothrix</a:t>
            </a:r>
            <a:r>
              <a:rPr lang="es-MX" i="1" dirty="0"/>
              <a:t> </a:t>
            </a:r>
            <a:r>
              <a:rPr lang="es-MX" i="1" dirty="0" err="1"/>
              <a:t>schenkii</a:t>
            </a:r>
            <a:r>
              <a:rPr lang="es-MX" dirty="0"/>
              <a:t>. </a:t>
            </a:r>
          </a:p>
          <a:p>
            <a:pPr algn="ctr"/>
            <a:r>
              <a:rPr lang="es-MX" dirty="0"/>
              <a:t>Observa las imágenes y menciona cual es la imagen que representa el aislamiento de cada una de ellas y el medio de cultivo que probablemente se utilizó, justifica tu respuesta</a:t>
            </a:r>
            <a:endParaRPr lang="en-US" dirty="0"/>
          </a:p>
          <a:p>
            <a:pPr algn="ctr"/>
            <a:r>
              <a:rPr lang="es-MX" dirty="0"/>
              <a:t> </a:t>
            </a:r>
            <a:endParaRPr lang="en-US" dirty="0"/>
          </a:p>
          <a:p>
            <a:endParaRPr lang="en-US" dirty="0"/>
          </a:p>
        </p:txBody>
      </p:sp>
      <p:pic>
        <p:nvPicPr>
          <p:cNvPr id="6" name="Picture 2" descr="Mannitol Salt Agar (MSA): Composition, uses and colony characteristics -  Learn Microbiology Online">
            <a:extLst>
              <a:ext uri="{FF2B5EF4-FFF2-40B4-BE49-F238E27FC236}">
                <a16:creationId xmlns:a16="http://schemas.microsoft.com/office/drawing/2014/main" id="{2518F439-F2BE-4C1D-AB34-F08A5B259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21" t="5149" r="12653"/>
          <a:stretch/>
        </p:blipFill>
        <p:spPr bwMode="auto">
          <a:xfrm>
            <a:off x="311618" y="2944006"/>
            <a:ext cx="2881526" cy="325279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gar cetrimida: fundamento, preparación, usos - Lifeder">
            <a:extLst>
              <a:ext uri="{FF2B5EF4-FFF2-40B4-BE49-F238E27FC236}">
                <a16:creationId xmlns:a16="http://schemas.microsoft.com/office/drawing/2014/main" id="{6F549055-C00C-4A4F-AAE7-E81C9F375A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7" t="5149" r="9237" b="8112"/>
          <a:stretch/>
        </p:blipFill>
        <p:spPr bwMode="auto">
          <a:xfrm>
            <a:off x="3193144" y="2944005"/>
            <a:ext cx="3161030" cy="32527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porothrix schenckii">
            <a:extLst>
              <a:ext uri="{FF2B5EF4-FFF2-40B4-BE49-F238E27FC236}">
                <a16:creationId xmlns:a16="http://schemas.microsoft.com/office/drawing/2014/main" id="{65225C33-BB87-4B0B-8CA1-07BE33B17D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23" t="16614" r="19090" b="5778"/>
          <a:stretch/>
        </p:blipFill>
        <p:spPr bwMode="auto">
          <a:xfrm>
            <a:off x="6376429" y="3071931"/>
            <a:ext cx="3161030" cy="325279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rewer Agar for microbiology | Sigma-Aldrich">
            <a:extLst>
              <a:ext uri="{FF2B5EF4-FFF2-40B4-BE49-F238E27FC236}">
                <a16:creationId xmlns:a16="http://schemas.microsoft.com/office/drawing/2014/main" id="{3C55268F-DBF7-4095-A9E8-620A804E8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5204" y="2932014"/>
            <a:ext cx="2676796" cy="32527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CFFBF47-9939-4C76-BD2D-FD0966692B81}"/>
              </a:ext>
            </a:extLst>
          </p:cNvPr>
          <p:cNvSpPr/>
          <p:nvPr/>
        </p:nvSpPr>
        <p:spPr>
          <a:xfrm>
            <a:off x="1898370" y="4108737"/>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
        <p:nvSpPr>
          <p:cNvPr id="10" name="Rectangle 9">
            <a:extLst>
              <a:ext uri="{FF2B5EF4-FFF2-40B4-BE49-F238E27FC236}">
                <a16:creationId xmlns:a16="http://schemas.microsoft.com/office/drawing/2014/main" id="{2B0C8E8C-A4E8-41AF-B0C0-6C0B67722E79}"/>
              </a:ext>
            </a:extLst>
          </p:cNvPr>
          <p:cNvSpPr/>
          <p:nvPr/>
        </p:nvSpPr>
        <p:spPr>
          <a:xfrm>
            <a:off x="4719714" y="4374345"/>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B</a:t>
            </a:r>
          </a:p>
        </p:txBody>
      </p:sp>
      <p:sp>
        <p:nvSpPr>
          <p:cNvPr id="11" name="Rectangle 10">
            <a:extLst>
              <a:ext uri="{FF2B5EF4-FFF2-40B4-BE49-F238E27FC236}">
                <a16:creationId xmlns:a16="http://schemas.microsoft.com/office/drawing/2014/main" id="{F60B5144-2F7A-499F-8A28-E1F9F638F3FA}"/>
              </a:ext>
            </a:extLst>
          </p:cNvPr>
          <p:cNvSpPr/>
          <p:nvPr/>
        </p:nvSpPr>
        <p:spPr>
          <a:xfrm>
            <a:off x="6253904" y="4364592"/>
            <a:ext cx="1504315" cy="923330"/>
          </a:xfrm>
          <a:prstGeom prst="rect">
            <a:avLst/>
          </a:prstGeom>
          <a:noFill/>
          <a:ln>
            <a:noFill/>
          </a:ln>
        </p:spPr>
        <p:txBody>
          <a:bodyPr wrap="square" lIns="91440" tIns="45720" rIns="91440" bIns="45720">
            <a:spAutoFit/>
          </a:bodyPr>
          <a:lstStyle/>
          <a:p>
            <a:pPr algn="ctr"/>
            <a:r>
              <a:rPr lang="es-MX" sz="5400" b="1" spc="50" dirty="0">
                <a:ln w="0"/>
                <a:solidFill>
                  <a:schemeClr val="bg1"/>
                </a:solidFill>
                <a:effectLst>
                  <a:innerShdw blurRad="63500" dist="50800" dir="13500000">
                    <a:srgbClr val="000000">
                      <a:alpha val="50000"/>
                    </a:srgbClr>
                  </a:innerShdw>
                </a:effectLst>
              </a:rPr>
              <a:t>C</a:t>
            </a:r>
            <a:endParaRPr lang="en-US" sz="5400" b="1" cap="none" spc="50" dirty="0">
              <a:ln w="0"/>
              <a:solidFill>
                <a:schemeClr val="bg1"/>
              </a:solidFill>
              <a:effectLst>
                <a:innerShdw blurRad="63500" dist="50800" dir="13500000">
                  <a:srgbClr val="000000">
                    <a:alpha val="50000"/>
                  </a:srgbClr>
                </a:innerShdw>
              </a:effectLst>
            </a:endParaRPr>
          </a:p>
        </p:txBody>
      </p:sp>
      <p:sp>
        <p:nvSpPr>
          <p:cNvPr id="12" name="Rectangle 11">
            <a:extLst>
              <a:ext uri="{FF2B5EF4-FFF2-40B4-BE49-F238E27FC236}">
                <a16:creationId xmlns:a16="http://schemas.microsoft.com/office/drawing/2014/main" id="{B8EA54C1-9AD2-4069-AC09-3BB5E2626C54}"/>
              </a:ext>
            </a:extLst>
          </p:cNvPr>
          <p:cNvSpPr/>
          <p:nvPr/>
        </p:nvSpPr>
        <p:spPr>
          <a:xfrm>
            <a:off x="9790129" y="4558412"/>
            <a:ext cx="1504315" cy="923330"/>
          </a:xfrm>
          <a:prstGeom prst="rect">
            <a:avLst/>
          </a:prstGeom>
          <a:noFill/>
          <a:ln>
            <a:noFill/>
          </a:ln>
        </p:spPr>
        <p:txBody>
          <a:bodyPr wrap="square" lIns="91440" tIns="45720" rIns="91440" bIns="45720">
            <a:spAutoFit/>
          </a:bodyPr>
          <a:lstStyle/>
          <a:p>
            <a:pPr algn="ctr"/>
            <a:r>
              <a:rPr lang="es-MX" sz="5400" b="1" cap="none" spc="50" dirty="0">
                <a:ln w="0"/>
                <a:solidFill>
                  <a:schemeClr val="bg1"/>
                </a:solidFill>
                <a:effectLst>
                  <a:innerShdw blurRad="63500" dist="50800" dir="13500000">
                    <a:srgbClr val="000000">
                      <a:alpha val="50000"/>
                    </a:srgbClr>
                  </a:innerShdw>
                </a:effectLst>
              </a:rPr>
              <a:t>D</a:t>
            </a:r>
            <a:endParaRPr lang="en-US" sz="5400" b="1" cap="none"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409382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E95-5B5A-4FFB-88D3-169D870F7EF0}"/>
              </a:ext>
            </a:extLst>
          </p:cNvPr>
          <p:cNvSpPr>
            <a:spLocks noGrp="1"/>
          </p:cNvSpPr>
          <p:nvPr>
            <p:ph type="title"/>
          </p:nvPr>
        </p:nvSpPr>
        <p:spPr/>
        <p:txBody>
          <a:bodyPr/>
          <a:lstStyle/>
          <a:p>
            <a:r>
              <a:rPr lang="es-MX" dirty="0"/>
              <a:t>PROBLEMA GENERAL</a:t>
            </a:r>
            <a:endParaRPr lang="en-US" dirty="0"/>
          </a:p>
        </p:txBody>
      </p:sp>
      <p:sp>
        <p:nvSpPr>
          <p:cNvPr id="3" name="Content Placeholder 2">
            <a:extLst>
              <a:ext uri="{FF2B5EF4-FFF2-40B4-BE49-F238E27FC236}">
                <a16:creationId xmlns:a16="http://schemas.microsoft.com/office/drawing/2014/main" id="{63862DB5-D1D1-4981-A8A7-DB60BF5F07F2}"/>
              </a:ext>
            </a:extLst>
          </p:cNvPr>
          <p:cNvSpPr>
            <a:spLocks noGrp="1"/>
          </p:cNvSpPr>
          <p:nvPr>
            <p:ph idx="1"/>
          </p:nvPr>
        </p:nvSpPr>
        <p:spPr>
          <a:xfrm>
            <a:off x="1621860" y="1885285"/>
            <a:ext cx="9576227" cy="4576475"/>
          </a:xfrm>
        </p:spPr>
        <p:txBody>
          <a:bodyPr>
            <a:normAutofit fontScale="85000" lnSpcReduction="10000"/>
          </a:bodyPr>
          <a:lstStyle/>
          <a:p>
            <a:pPr lvl="0"/>
            <a:r>
              <a:rPr lang="es-MX" dirty="0"/>
              <a:t>Como parte de una prueba de aptitud, se te solicita que aísles a partir de una muestra mixta de algas, protozoarios, bacterias, </a:t>
            </a:r>
            <a:r>
              <a:rPr lang="es-MX" dirty="0" err="1"/>
              <a:t>actinobacterias</a:t>
            </a:r>
            <a:r>
              <a:rPr lang="es-MX" dirty="0"/>
              <a:t>, levaduras y hongos filamentosos, los siguientes microorganismos que pueden estar presentes en la muestra: </a:t>
            </a:r>
            <a:r>
              <a:rPr lang="es-MX" i="1" dirty="0" err="1"/>
              <a:t>Chlamydomonas</a:t>
            </a:r>
            <a:r>
              <a:rPr lang="es-MX" i="1" dirty="0"/>
              <a:t> </a:t>
            </a:r>
            <a:r>
              <a:rPr lang="es-MX" i="1" dirty="0" err="1"/>
              <a:t>sp</a:t>
            </a:r>
            <a:r>
              <a:rPr lang="es-MX" i="1" dirty="0"/>
              <a:t>. </a:t>
            </a:r>
            <a:r>
              <a:rPr lang="es-MX" i="1" dirty="0" err="1"/>
              <a:t>Paramecium</a:t>
            </a:r>
            <a:r>
              <a:rPr lang="es-MX" i="1" dirty="0"/>
              <a:t> </a:t>
            </a:r>
            <a:r>
              <a:rPr lang="es-MX" i="1" dirty="0" err="1"/>
              <a:t>sp</a:t>
            </a:r>
            <a:r>
              <a:rPr lang="es-MX" i="1" dirty="0"/>
              <a:t>., </a:t>
            </a:r>
            <a:r>
              <a:rPr lang="es-MX" i="1" dirty="0" err="1"/>
              <a:t>Rhodotorula</a:t>
            </a:r>
            <a:r>
              <a:rPr lang="es-MX" i="1" dirty="0"/>
              <a:t> </a:t>
            </a:r>
            <a:r>
              <a:rPr lang="es-MX" i="1" dirty="0" err="1"/>
              <a:t>sp</a:t>
            </a:r>
            <a:r>
              <a:rPr lang="es-MX" i="1" dirty="0"/>
              <a:t>.,</a:t>
            </a:r>
            <a:r>
              <a:rPr lang="es-MX" i="1" dirty="0" err="1"/>
              <a:t>Leptospirillum</a:t>
            </a:r>
            <a:r>
              <a:rPr lang="es-MX" i="1" dirty="0"/>
              <a:t> </a:t>
            </a:r>
            <a:r>
              <a:rPr lang="es-MX" i="1" dirty="0" err="1"/>
              <a:t>ferroxidans</a:t>
            </a:r>
            <a:r>
              <a:rPr lang="es-MX" i="1" dirty="0"/>
              <a:t>, </a:t>
            </a:r>
            <a:r>
              <a:rPr lang="es-MX" i="1" dirty="0" err="1"/>
              <a:t>Streptomyces</a:t>
            </a:r>
            <a:r>
              <a:rPr lang="es-MX" i="1" dirty="0"/>
              <a:t> </a:t>
            </a:r>
            <a:r>
              <a:rPr lang="es-MX" i="1" dirty="0" err="1"/>
              <a:t>griseus</a:t>
            </a:r>
            <a:r>
              <a:rPr lang="es-MX" i="1" dirty="0"/>
              <a:t>, </a:t>
            </a:r>
            <a:r>
              <a:rPr lang="es-MX" i="1" dirty="0" err="1"/>
              <a:t>Staphylococcus</a:t>
            </a:r>
            <a:r>
              <a:rPr lang="es-MX" i="1" dirty="0"/>
              <a:t> </a:t>
            </a:r>
            <a:r>
              <a:rPr lang="es-MX" i="1" dirty="0" err="1"/>
              <a:t>aureus</a:t>
            </a:r>
            <a:r>
              <a:rPr lang="es-MX" i="1" dirty="0"/>
              <a:t> o </a:t>
            </a:r>
            <a:r>
              <a:rPr lang="es-MX" i="1" dirty="0" err="1"/>
              <a:t>Staphylococcus</a:t>
            </a:r>
            <a:r>
              <a:rPr lang="es-MX" i="1" dirty="0"/>
              <a:t> </a:t>
            </a:r>
            <a:r>
              <a:rPr lang="es-MX" i="1" dirty="0" err="1"/>
              <a:t>epidermidis</a:t>
            </a:r>
            <a:r>
              <a:rPr lang="es-MX" i="1" dirty="0"/>
              <a:t>, </a:t>
            </a:r>
            <a:r>
              <a:rPr lang="es-MX" i="1" dirty="0" err="1"/>
              <a:t>Klebsiella</a:t>
            </a:r>
            <a:r>
              <a:rPr lang="es-MX" i="1" dirty="0"/>
              <a:t> </a:t>
            </a:r>
            <a:r>
              <a:rPr lang="es-MX" i="1" dirty="0" err="1"/>
              <a:t>pneumonie</a:t>
            </a:r>
            <a:r>
              <a:rPr lang="es-MX" i="1" dirty="0"/>
              <a:t> o </a:t>
            </a:r>
            <a:r>
              <a:rPr lang="es-MX" i="1" dirty="0" err="1"/>
              <a:t>Escherichia</a:t>
            </a:r>
            <a:r>
              <a:rPr lang="es-MX" i="1" dirty="0"/>
              <a:t> </a:t>
            </a:r>
            <a:r>
              <a:rPr lang="es-MX" i="1" dirty="0" err="1"/>
              <a:t>coli</a:t>
            </a:r>
            <a:r>
              <a:rPr lang="es-MX" i="1" dirty="0"/>
              <a:t>, Pseudomonas </a:t>
            </a:r>
            <a:r>
              <a:rPr lang="es-MX" i="1" dirty="0" err="1"/>
              <a:t>aeruginos</a:t>
            </a:r>
            <a:r>
              <a:rPr lang="es-MX" dirty="0" err="1"/>
              <a:t>a</a:t>
            </a:r>
            <a:r>
              <a:rPr lang="es-MX" dirty="0"/>
              <a:t> y posible presencia de </a:t>
            </a:r>
            <a:r>
              <a:rPr lang="es-MX" i="1" dirty="0"/>
              <a:t>Aspergillus </a:t>
            </a:r>
            <a:r>
              <a:rPr lang="es-MX" i="1" dirty="0" err="1"/>
              <a:t>sp</a:t>
            </a:r>
            <a:r>
              <a:rPr lang="es-MX" i="1" dirty="0"/>
              <a:t> o .</a:t>
            </a:r>
            <a:r>
              <a:rPr lang="es-MX" i="1" dirty="0" err="1"/>
              <a:t>Geotrichum</a:t>
            </a:r>
            <a:r>
              <a:rPr lang="es-MX" i="1" dirty="0"/>
              <a:t> </a:t>
            </a:r>
            <a:r>
              <a:rPr lang="es-MX" i="1" dirty="0" err="1"/>
              <a:t>sp</a:t>
            </a:r>
            <a:r>
              <a:rPr lang="es-MX" i="1" dirty="0"/>
              <a:t>.</a:t>
            </a:r>
            <a:endParaRPr lang="en-US" dirty="0"/>
          </a:p>
          <a:p>
            <a:r>
              <a:rPr lang="es-MX" dirty="0"/>
              <a:t>Se te dan 24 h para que prepares una metodología que te permita obtener evidencias de la presencia de cada uno de estos microorganismos y obtener cultivos axénicos (excepto para </a:t>
            </a:r>
            <a:r>
              <a:rPr lang="es-MX" i="1" dirty="0" err="1"/>
              <a:t>Chlamydomonas</a:t>
            </a:r>
            <a:r>
              <a:rPr lang="es-MX" i="1" dirty="0"/>
              <a:t> </a:t>
            </a:r>
            <a:r>
              <a:rPr lang="es-MX" i="1" dirty="0" err="1"/>
              <a:t>sp</a:t>
            </a:r>
            <a:r>
              <a:rPr lang="es-MX" i="1" dirty="0"/>
              <a:t>. </a:t>
            </a:r>
            <a:r>
              <a:rPr lang="es-MX" i="1" dirty="0" err="1"/>
              <a:t>Paramecium</a:t>
            </a:r>
            <a:r>
              <a:rPr lang="es-MX" i="1" dirty="0"/>
              <a:t> </a:t>
            </a:r>
            <a:r>
              <a:rPr lang="es-MX" i="1" dirty="0" err="1"/>
              <a:t>sp</a:t>
            </a:r>
            <a:r>
              <a:rPr lang="es-MX" dirty="0"/>
              <a:t>.)</a:t>
            </a:r>
            <a:endParaRPr lang="en-US" dirty="0"/>
          </a:p>
          <a:p>
            <a:r>
              <a:rPr lang="es-MX" dirty="0"/>
              <a:t>Indica medios de cultivo y su criterio de selección, condiciones de incubación, método de inoculación, características </a:t>
            </a:r>
            <a:r>
              <a:rPr lang="es-MX" dirty="0" err="1"/>
              <a:t>morfocoloniales</a:t>
            </a:r>
            <a:r>
              <a:rPr lang="es-MX" dirty="0"/>
              <a:t>, así como características microscópicas. Además de un mecanismo de conservación para pruebas subsecuentes (se sugiere un cuadro o diagrama de flujo)</a:t>
            </a:r>
            <a:endParaRPr lang="en-US" dirty="0"/>
          </a:p>
          <a:p>
            <a:endParaRPr lang="en-US" dirty="0"/>
          </a:p>
        </p:txBody>
      </p:sp>
    </p:spTree>
    <p:extLst>
      <p:ext uri="{BB962C8B-B14F-4D97-AF65-F5344CB8AC3E}">
        <p14:creationId xmlns:p14="http://schemas.microsoft.com/office/powerpoint/2010/main" val="4108080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CE4D-1063-4392-8495-9C6CB62C5B9A}"/>
              </a:ext>
            </a:extLst>
          </p:cNvPr>
          <p:cNvSpPr>
            <a:spLocks noGrp="1"/>
          </p:cNvSpPr>
          <p:nvPr>
            <p:ph type="title"/>
          </p:nvPr>
        </p:nvSpPr>
        <p:spPr>
          <a:xfrm>
            <a:off x="2170348" y="382339"/>
            <a:ext cx="2664361" cy="1446462"/>
          </a:xfrm>
        </p:spPr>
        <p:txBody>
          <a:bodyPr/>
          <a:lstStyle/>
          <a:p>
            <a:r>
              <a:rPr lang="es-MX"/>
              <a:t>Para resolver el problema debes:</a:t>
            </a:r>
            <a:endParaRPr lang="en-US" dirty="0"/>
          </a:p>
        </p:txBody>
      </p:sp>
      <p:sp>
        <p:nvSpPr>
          <p:cNvPr id="5" name="Text Placeholder 4">
            <a:extLst>
              <a:ext uri="{FF2B5EF4-FFF2-40B4-BE49-F238E27FC236}">
                <a16:creationId xmlns:a16="http://schemas.microsoft.com/office/drawing/2014/main" id="{992621E7-0593-48C4-BA00-CE388DFE3CA9}"/>
              </a:ext>
            </a:extLst>
          </p:cNvPr>
          <p:cNvSpPr>
            <a:spLocks noGrp="1"/>
          </p:cNvSpPr>
          <p:nvPr>
            <p:ph type="body" sz="half" idx="2"/>
          </p:nvPr>
        </p:nvSpPr>
        <p:spPr>
          <a:xfrm>
            <a:off x="1169814" y="2028826"/>
            <a:ext cx="4179245" cy="4865664"/>
          </a:xfrm>
        </p:spPr>
        <p:txBody>
          <a:bodyPr>
            <a:normAutofit fontScale="92500" lnSpcReduction="10000"/>
          </a:bodyPr>
          <a:lstStyle/>
          <a:p>
            <a:pPr marL="342900" indent="-342900">
              <a:buAutoNum type="arabicPeriod"/>
            </a:pPr>
            <a:r>
              <a:rPr lang="es-MX" dirty="0"/>
              <a:t>Realizar una búsqueda de los microorganismos objetivo.</a:t>
            </a:r>
          </a:p>
          <a:p>
            <a:pPr marL="342900" indent="-342900">
              <a:buAutoNum type="arabicPeriod"/>
            </a:pPr>
            <a:r>
              <a:rPr lang="es-MX" dirty="0"/>
              <a:t>Identifica el grupo microbiano al que pertenecen.</a:t>
            </a:r>
          </a:p>
          <a:p>
            <a:pPr marL="342900" indent="-342900">
              <a:buAutoNum type="arabicPeriod"/>
            </a:pPr>
            <a:r>
              <a:rPr lang="es-MX" dirty="0"/>
              <a:t>Establece los medios de cultivo y condiciones de incubación (temperatura y tiempo, pueda ayudar el nicho ecológico.) requeridas para cada grupo microbiano</a:t>
            </a:r>
          </a:p>
          <a:p>
            <a:pPr marL="342900" indent="-342900">
              <a:buAutoNum type="arabicPeriod"/>
            </a:pPr>
            <a:r>
              <a:rPr lang="es-MX" dirty="0"/>
              <a:t> Establece criterios de observación macroscópica y microscópica para los casos que se te presentan, es decir, si utilizas un medio selectivo y diferencial, las características esperadas en ese medio, así como las características microscópicas esperadas para bacterias Gram y adicionalmente alguna tinción selectiva.</a:t>
            </a:r>
          </a:p>
          <a:p>
            <a:pPr marL="342900" indent="-342900">
              <a:buAutoNum type="arabicPeriod"/>
            </a:pPr>
            <a:endParaRPr lang="en-US" dirty="0"/>
          </a:p>
        </p:txBody>
      </p:sp>
      <p:pic>
        <p:nvPicPr>
          <p:cNvPr id="3074" name="Picture 2" descr="Research finds some bacteria travel an alternate path to antibiotic  resistance | Office of the Dean for Research">
            <a:extLst>
              <a:ext uri="{FF2B5EF4-FFF2-40B4-BE49-F238E27FC236}">
                <a16:creationId xmlns:a16="http://schemas.microsoft.com/office/drawing/2014/main" id="{0C294152-2910-468C-920B-2AE39460D5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0080" y="1649896"/>
            <a:ext cx="5446712" cy="432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73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F8FB-0F5B-4004-A670-977353BA0A75}"/>
              </a:ext>
            </a:extLst>
          </p:cNvPr>
          <p:cNvSpPr>
            <a:spLocks noGrp="1"/>
          </p:cNvSpPr>
          <p:nvPr>
            <p:ph type="title"/>
          </p:nvPr>
        </p:nvSpPr>
        <p:spPr/>
        <p:txBody>
          <a:bodyPr/>
          <a:lstStyle/>
          <a:p>
            <a:r>
              <a:rPr lang="es-MX" dirty="0"/>
              <a:t>Por ejemplo:</a:t>
            </a:r>
            <a:endParaRPr lang="en-US" dirty="0"/>
          </a:p>
        </p:txBody>
      </p:sp>
      <p:graphicFrame>
        <p:nvGraphicFramePr>
          <p:cNvPr id="6" name="Table 6">
            <a:extLst>
              <a:ext uri="{FF2B5EF4-FFF2-40B4-BE49-F238E27FC236}">
                <a16:creationId xmlns:a16="http://schemas.microsoft.com/office/drawing/2014/main" id="{93F2880D-EC5F-4761-9A80-78D2AA560624}"/>
              </a:ext>
            </a:extLst>
          </p:cNvPr>
          <p:cNvGraphicFramePr>
            <a:graphicFrameLocks noGrp="1"/>
          </p:cNvGraphicFramePr>
          <p:nvPr>
            <p:ph idx="1"/>
            <p:extLst>
              <p:ext uri="{D42A27DB-BD31-4B8C-83A1-F6EECF244321}">
                <p14:modId xmlns:p14="http://schemas.microsoft.com/office/powerpoint/2010/main" val="1681745441"/>
              </p:ext>
            </p:extLst>
          </p:nvPr>
        </p:nvGraphicFramePr>
        <p:xfrm>
          <a:off x="514350" y="1331717"/>
          <a:ext cx="10587038" cy="3578386"/>
        </p:xfrm>
        <a:graphic>
          <a:graphicData uri="http://schemas.openxmlformats.org/drawingml/2006/table">
            <a:tbl>
              <a:tblPr firstRow="1" bandRow="1">
                <a:tableStyleId>{5C22544A-7EE6-4342-B048-85BDC9FD1C3A}</a:tableStyleId>
              </a:tblPr>
              <a:tblGrid>
                <a:gridCol w="1512434">
                  <a:extLst>
                    <a:ext uri="{9D8B030D-6E8A-4147-A177-3AD203B41FA5}">
                      <a16:colId xmlns:a16="http://schemas.microsoft.com/office/drawing/2014/main" val="4171676204"/>
                    </a:ext>
                  </a:extLst>
                </a:gridCol>
                <a:gridCol w="1512434">
                  <a:extLst>
                    <a:ext uri="{9D8B030D-6E8A-4147-A177-3AD203B41FA5}">
                      <a16:colId xmlns:a16="http://schemas.microsoft.com/office/drawing/2014/main" val="719528994"/>
                    </a:ext>
                  </a:extLst>
                </a:gridCol>
                <a:gridCol w="1512434">
                  <a:extLst>
                    <a:ext uri="{9D8B030D-6E8A-4147-A177-3AD203B41FA5}">
                      <a16:colId xmlns:a16="http://schemas.microsoft.com/office/drawing/2014/main" val="48887267"/>
                    </a:ext>
                  </a:extLst>
                </a:gridCol>
                <a:gridCol w="1512434">
                  <a:extLst>
                    <a:ext uri="{9D8B030D-6E8A-4147-A177-3AD203B41FA5}">
                      <a16:colId xmlns:a16="http://schemas.microsoft.com/office/drawing/2014/main" val="2798081969"/>
                    </a:ext>
                  </a:extLst>
                </a:gridCol>
                <a:gridCol w="1512434">
                  <a:extLst>
                    <a:ext uri="{9D8B030D-6E8A-4147-A177-3AD203B41FA5}">
                      <a16:colId xmlns:a16="http://schemas.microsoft.com/office/drawing/2014/main" val="3373889810"/>
                    </a:ext>
                  </a:extLst>
                </a:gridCol>
                <a:gridCol w="1512434">
                  <a:extLst>
                    <a:ext uri="{9D8B030D-6E8A-4147-A177-3AD203B41FA5}">
                      <a16:colId xmlns:a16="http://schemas.microsoft.com/office/drawing/2014/main" val="2384745205"/>
                    </a:ext>
                  </a:extLst>
                </a:gridCol>
                <a:gridCol w="1512434">
                  <a:extLst>
                    <a:ext uri="{9D8B030D-6E8A-4147-A177-3AD203B41FA5}">
                      <a16:colId xmlns:a16="http://schemas.microsoft.com/office/drawing/2014/main" val="1602688107"/>
                    </a:ext>
                  </a:extLst>
                </a:gridCol>
              </a:tblGrid>
              <a:tr h="865666">
                <a:tc>
                  <a:txBody>
                    <a:bodyPr/>
                    <a:lstStyle/>
                    <a:p>
                      <a:r>
                        <a:rPr lang="es-MX" sz="1400" dirty="0"/>
                        <a:t>Microorganismo esperado</a:t>
                      </a:r>
                      <a:endParaRPr lang="en-US" sz="1400" dirty="0"/>
                    </a:p>
                  </a:txBody>
                  <a:tcPr/>
                </a:tc>
                <a:tc>
                  <a:txBody>
                    <a:bodyPr/>
                    <a:lstStyle/>
                    <a:p>
                      <a:r>
                        <a:rPr lang="es-MX" sz="1400" dirty="0"/>
                        <a:t>Grupo microbiano</a:t>
                      </a:r>
                      <a:endParaRPr lang="en-US" sz="1400" dirty="0"/>
                    </a:p>
                  </a:txBody>
                  <a:tcPr/>
                </a:tc>
                <a:tc>
                  <a:txBody>
                    <a:bodyPr/>
                    <a:lstStyle/>
                    <a:p>
                      <a:r>
                        <a:rPr lang="es-MX" sz="1400" dirty="0"/>
                        <a:t>Medio de cultivo</a:t>
                      </a:r>
                      <a:endParaRPr lang="en-US" sz="1400" dirty="0"/>
                    </a:p>
                  </a:txBody>
                  <a:tcPr/>
                </a:tc>
                <a:tc>
                  <a:txBody>
                    <a:bodyPr/>
                    <a:lstStyle/>
                    <a:p>
                      <a:r>
                        <a:rPr lang="es-MX" sz="1400" dirty="0"/>
                        <a:t>Condiciones de incubación</a:t>
                      </a:r>
                      <a:endParaRPr lang="en-US" sz="1400" dirty="0"/>
                    </a:p>
                  </a:txBody>
                  <a:tcPr/>
                </a:tc>
                <a:tc>
                  <a:txBody>
                    <a:bodyPr/>
                    <a:lstStyle/>
                    <a:p>
                      <a:r>
                        <a:rPr lang="es-MX" sz="1400" dirty="0"/>
                        <a:t>Método de inoculación</a:t>
                      </a:r>
                      <a:endParaRPr lang="en-US" sz="1400" dirty="0"/>
                    </a:p>
                  </a:txBody>
                  <a:tcPr/>
                </a:tc>
                <a:tc>
                  <a:txBody>
                    <a:bodyPr/>
                    <a:lstStyle/>
                    <a:p>
                      <a:r>
                        <a:rPr lang="es-MX" sz="1400" dirty="0"/>
                        <a:t>Características macroscópicas</a:t>
                      </a:r>
                      <a:endParaRPr lang="en-US" sz="1400" dirty="0"/>
                    </a:p>
                  </a:txBody>
                  <a:tcPr/>
                </a:tc>
                <a:tc>
                  <a:txBody>
                    <a:bodyPr/>
                    <a:lstStyle/>
                    <a:p>
                      <a:r>
                        <a:rPr lang="es-MX" sz="1400" dirty="0"/>
                        <a:t>Características microscópicas</a:t>
                      </a:r>
                      <a:endParaRPr lang="en-US" sz="1400" dirty="0"/>
                    </a:p>
                  </a:txBody>
                  <a:tcPr/>
                </a:tc>
                <a:extLst>
                  <a:ext uri="{0D108BD9-81ED-4DB2-BD59-A6C34878D82A}">
                    <a16:rowId xmlns:a16="http://schemas.microsoft.com/office/drawing/2014/main" val="302982641"/>
                  </a:ext>
                </a:extLst>
              </a:tr>
              <a:tr h="881284">
                <a:tc>
                  <a:txBody>
                    <a:bodyPr/>
                    <a:lstStyle/>
                    <a:p>
                      <a:r>
                        <a:rPr lang="es-MX" sz="1400" dirty="0" err="1"/>
                        <a:t>Chlamydomonas</a:t>
                      </a:r>
                      <a:r>
                        <a:rPr lang="es-MX" sz="1400" dirty="0"/>
                        <a:t> </a:t>
                      </a:r>
                      <a:r>
                        <a:rPr lang="es-MX" sz="1400" dirty="0" err="1"/>
                        <a:t>sp</a:t>
                      </a:r>
                      <a:r>
                        <a:rPr lang="es-MX" sz="1400" dirty="0"/>
                        <a:t>.</a:t>
                      </a:r>
                      <a:endParaRPr lang="en-US" sz="1400" dirty="0"/>
                    </a:p>
                  </a:txBody>
                  <a:tcPr/>
                </a:tc>
                <a:tc>
                  <a:txBody>
                    <a:bodyPr/>
                    <a:lstStyle/>
                    <a:p>
                      <a:r>
                        <a:rPr lang="es-MX" sz="1400" dirty="0"/>
                        <a:t>Microalga, </a:t>
                      </a:r>
                      <a:r>
                        <a:rPr lang="es-MX" sz="1400" dirty="0" err="1"/>
                        <a:t>clorophyta</a:t>
                      </a:r>
                      <a:endParaRPr lang="en-US" sz="1400" dirty="0"/>
                    </a:p>
                  </a:txBody>
                  <a:tcPr/>
                </a:tc>
                <a:tc>
                  <a:txBody>
                    <a:bodyPr/>
                    <a:lstStyle/>
                    <a:p>
                      <a:r>
                        <a:rPr lang="es-MX" sz="1400" dirty="0"/>
                        <a:t>Medio de Bold</a:t>
                      </a:r>
                    </a:p>
                    <a:p>
                      <a:r>
                        <a:rPr lang="es-MX" sz="1400" dirty="0"/>
                        <a:t>(líquido o sólido)</a:t>
                      </a:r>
                      <a:endParaRPr lang="en-US" sz="1400" dirty="0"/>
                    </a:p>
                  </a:txBody>
                  <a:tcPr/>
                </a:tc>
                <a:tc>
                  <a:txBody>
                    <a:bodyPr/>
                    <a:lstStyle/>
                    <a:p>
                      <a:r>
                        <a:rPr lang="es-MX" sz="1400" dirty="0"/>
                        <a:t>2-3 semanas, temperatura ambiente, en presencia de luz</a:t>
                      </a:r>
                      <a:endParaRPr lang="en-US" sz="1400" dirty="0"/>
                    </a:p>
                  </a:txBody>
                  <a:tcPr/>
                </a:tc>
                <a:tc>
                  <a:txBody>
                    <a:bodyPr/>
                    <a:lstStyle/>
                    <a:p>
                      <a:r>
                        <a:rPr lang="es-MX" sz="1400" dirty="0"/>
                        <a:t>Sólido= estriado por </a:t>
                      </a:r>
                      <a:r>
                        <a:rPr lang="es-MX" sz="1400" dirty="0" err="1"/>
                        <a:t>cruadrante</a:t>
                      </a:r>
                      <a:r>
                        <a:rPr lang="es-MX" sz="1400" dirty="0"/>
                        <a:t> radial</a:t>
                      </a:r>
                    </a:p>
                    <a:p>
                      <a:r>
                        <a:rPr lang="es-MX" sz="1400" dirty="0"/>
                        <a:t>Líquido= transferencia con pipeta</a:t>
                      </a:r>
                      <a:endParaRPr lang="en-US" sz="1400" dirty="0"/>
                    </a:p>
                  </a:txBody>
                  <a:tcPr/>
                </a:tc>
                <a:tc>
                  <a:txBody>
                    <a:bodyPr/>
                    <a:lstStyle/>
                    <a:p>
                      <a:r>
                        <a:rPr lang="es-MX" sz="1400" dirty="0"/>
                        <a:t>Sólido= colonias verdes poco definidas, con movimiento en medio sólido con </a:t>
                      </a:r>
                      <a:r>
                        <a:rPr lang="es-MX" sz="1400" dirty="0" err="1"/>
                        <a:t>swarmming</a:t>
                      </a:r>
                      <a:r>
                        <a:rPr lang="es-MX" sz="1400" dirty="0"/>
                        <a:t>.</a:t>
                      </a:r>
                      <a:endParaRPr lang="en-US" sz="1400" dirty="0"/>
                    </a:p>
                  </a:txBody>
                  <a:tcPr/>
                </a:tc>
                <a:tc>
                  <a:txBody>
                    <a:bodyPr/>
                    <a:lstStyle/>
                    <a:p>
                      <a:r>
                        <a:rPr lang="es-MX" sz="1400" dirty="0"/>
                        <a:t>Preparación en fresco, microalgas verdes móviles ovoides con dos flagelos polares</a:t>
                      </a:r>
                    </a:p>
                    <a:p>
                      <a:r>
                        <a:rPr lang="es-MX" sz="1400" dirty="0"/>
                        <a:t>Presencia de </a:t>
                      </a:r>
                      <a:r>
                        <a:rPr lang="es-MX" sz="1400" dirty="0" err="1"/>
                        <a:t>pyrenoide</a:t>
                      </a:r>
                      <a:r>
                        <a:rPr lang="es-MX" sz="1400" dirty="0"/>
                        <a:t>.</a:t>
                      </a:r>
                      <a:endParaRPr lang="en-US" sz="1400" dirty="0"/>
                    </a:p>
                  </a:txBody>
                  <a:tcPr/>
                </a:tc>
                <a:extLst>
                  <a:ext uri="{0D108BD9-81ED-4DB2-BD59-A6C34878D82A}">
                    <a16:rowId xmlns:a16="http://schemas.microsoft.com/office/drawing/2014/main" val="4266731633"/>
                  </a:ext>
                </a:extLst>
              </a:tr>
              <a:tr h="881284">
                <a:tc>
                  <a:txBody>
                    <a:bodyPr/>
                    <a:lstStyle/>
                    <a:p>
                      <a:r>
                        <a:rPr lang="es-MX" sz="1800" dirty="0">
                          <a:solidFill>
                            <a:schemeClr val="bg1"/>
                          </a:solidFill>
                        </a:rPr>
                        <a:t>.</a:t>
                      </a:r>
                    </a:p>
                    <a:p>
                      <a:r>
                        <a:rPr lang="es-MX" sz="1800" dirty="0">
                          <a:solidFill>
                            <a:schemeClr val="bg1"/>
                          </a:solidFill>
                        </a:rPr>
                        <a:t>.</a:t>
                      </a:r>
                    </a:p>
                    <a:p>
                      <a:r>
                        <a:rPr lang="es-MX" sz="1800" dirty="0">
                          <a:solidFill>
                            <a:schemeClr val="bg1"/>
                          </a:solidFill>
                        </a:rPr>
                        <a:t>.</a:t>
                      </a:r>
                      <a:endParaRPr lang="en-US" sz="1800" dirty="0">
                        <a:solidFill>
                          <a:schemeClr val="bg1"/>
                        </a:solidFill>
                      </a:endParaRPr>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649581609"/>
                  </a:ext>
                </a:extLst>
              </a:tr>
            </a:tbl>
          </a:graphicData>
        </a:graphic>
      </p:graphicFrame>
      <p:sp>
        <p:nvSpPr>
          <p:cNvPr id="8" name="TextBox 7">
            <a:extLst>
              <a:ext uri="{FF2B5EF4-FFF2-40B4-BE49-F238E27FC236}">
                <a16:creationId xmlns:a16="http://schemas.microsoft.com/office/drawing/2014/main" id="{97B86DC0-DAE3-451F-9D43-390403FB3C93}"/>
              </a:ext>
            </a:extLst>
          </p:cNvPr>
          <p:cNvSpPr txBox="1"/>
          <p:nvPr/>
        </p:nvSpPr>
        <p:spPr>
          <a:xfrm>
            <a:off x="1271588" y="5137687"/>
            <a:ext cx="9544050" cy="1477328"/>
          </a:xfrm>
          <a:prstGeom prst="rect">
            <a:avLst/>
          </a:prstGeom>
          <a:noFill/>
        </p:spPr>
        <p:txBody>
          <a:bodyPr wrap="square" rtlCol="0">
            <a:spAutoFit/>
          </a:bodyPr>
          <a:lstStyle/>
          <a:p>
            <a:r>
              <a:rPr lang="es-MX" dirty="0"/>
              <a:t>Continua con los demás grupos. Toma en cuenta que puedes utilizar un mismo medio de cultivo para el aislamiento de dos o mas microorganismos asociado, sin embargo, debes proponer tus medios de cultivo de manera que te permitan seleccionar al microorganismo esperado de otro.</a:t>
            </a:r>
          </a:p>
          <a:p>
            <a:r>
              <a:rPr lang="es-MX" dirty="0"/>
              <a:t>Haz el ensayo para CADA UNO de los microorganismos presentados en la redacción</a:t>
            </a:r>
            <a:endParaRPr lang="en-US" dirty="0"/>
          </a:p>
        </p:txBody>
      </p:sp>
    </p:spTree>
    <p:extLst>
      <p:ext uri="{BB962C8B-B14F-4D97-AF65-F5344CB8AC3E}">
        <p14:creationId xmlns:p14="http://schemas.microsoft.com/office/powerpoint/2010/main" val="860132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229F-781F-40A6-BB5D-AE6C932B43F4}"/>
              </a:ext>
            </a:extLst>
          </p:cNvPr>
          <p:cNvSpPr>
            <a:spLocks noGrp="1"/>
          </p:cNvSpPr>
          <p:nvPr>
            <p:ph type="title"/>
          </p:nvPr>
        </p:nvSpPr>
        <p:spPr/>
        <p:txBody>
          <a:bodyPr/>
          <a:lstStyle/>
          <a:p>
            <a:r>
              <a:rPr lang="es-MX" dirty="0"/>
              <a:t>PROBLEMA 1</a:t>
            </a:r>
            <a:endParaRPr lang="en-US" dirty="0"/>
          </a:p>
        </p:txBody>
      </p:sp>
      <p:sp>
        <p:nvSpPr>
          <p:cNvPr id="3" name="Content Placeholder 2">
            <a:extLst>
              <a:ext uri="{FF2B5EF4-FFF2-40B4-BE49-F238E27FC236}">
                <a16:creationId xmlns:a16="http://schemas.microsoft.com/office/drawing/2014/main" id="{8DBABA51-56EC-42AE-9E4B-BACA13231907}"/>
              </a:ext>
            </a:extLst>
          </p:cNvPr>
          <p:cNvSpPr>
            <a:spLocks noGrp="1"/>
          </p:cNvSpPr>
          <p:nvPr>
            <p:ph idx="1"/>
          </p:nvPr>
        </p:nvSpPr>
        <p:spPr>
          <a:xfrm>
            <a:off x="1135609" y="1736035"/>
            <a:ext cx="9920782" cy="4678018"/>
          </a:xfrm>
        </p:spPr>
        <p:txBody>
          <a:bodyPr>
            <a:normAutofit fontScale="77500" lnSpcReduction="20000"/>
          </a:bodyPr>
          <a:lstStyle/>
          <a:p>
            <a:pPr lvl="0"/>
            <a:r>
              <a:rPr lang="es-MX" dirty="0"/>
              <a:t>Como parte de tu labor dentro de un laboratorio microbiológico que se dedica al análisis de muestras clínicas y de alimentos, se te pide tu colaboración como consultor en la resolución de un problema asociado a la muerte de un paciente con diabetes e hipertensión que presentó en sus últimos días de vida tos con flemas y una fuerte diarrea, ambas con presencia de sangre, además de rigidez en los brazos. Como parte de la investigación se tomó una muestra esputo, además previamente se tomó una muestra de heces fecales y una muestra de paté de hígado de res que pudo estar implicado en el deceso.</a:t>
            </a:r>
            <a:endParaRPr lang="en-US" dirty="0"/>
          </a:p>
          <a:p>
            <a:r>
              <a:rPr lang="es-MX" dirty="0"/>
              <a:t> A partir de estos hechos, se cree que pueden estar asociada a alguno de los siguientes microorganismos:</a:t>
            </a:r>
            <a:endParaRPr lang="en-US" dirty="0"/>
          </a:p>
          <a:p>
            <a:r>
              <a:rPr lang="es-MX" i="1" dirty="0" err="1"/>
              <a:t>Cryptococcus</a:t>
            </a:r>
            <a:r>
              <a:rPr lang="es-MX" i="1" dirty="0"/>
              <a:t> </a:t>
            </a:r>
            <a:r>
              <a:rPr lang="es-MX" i="1" dirty="0" err="1"/>
              <a:t>neoformans</a:t>
            </a:r>
            <a:r>
              <a:rPr lang="es-MX" i="1" dirty="0"/>
              <a:t>, </a:t>
            </a:r>
            <a:r>
              <a:rPr lang="es-MX" i="1" dirty="0" err="1"/>
              <a:t>Paracoccidioides</a:t>
            </a:r>
            <a:r>
              <a:rPr lang="es-MX" i="1" dirty="0"/>
              <a:t>  </a:t>
            </a:r>
            <a:r>
              <a:rPr lang="es-MX" i="1" dirty="0" err="1"/>
              <a:t>brasiliensis</a:t>
            </a:r>
            <a:r>
              <a:rPr lang="es-MX" i="1" dirty="0"/>
              <a:t>,	</a:t>
            </a:r>
            <a:r>
              <a:rPr lang="es-MX" i="1" dirty="0" err="1"/>
              <a:t>Staphylococcus</a:t>
            </a:r>
            <a:r>
              <a:rPr lang="es-MX" i="1" dirty="0"/>
              <a:t> </a:t>
            </a:r>
            <a:r>
              <a:rPr lang="es-MX" i="1" dirty="0" err="1"/>
              <a:t>aureus</a:t>
            </a:r>
            <a:r>
              <a:rPr lang="es-MX" i="1" dirty="0"/>
              <a:t>,	</a:t>
            </a:r>
            <a:r>
              <a:rPr lang="es-MX" i="1" dirty="0" err="1"/>
              <a:t>Klebsiella</a:t>
            </a:r>
            <a:r>
              <a:rPr lang="es-MX" i="1" dirty="0"/>
              <a:t> </a:t>
            </a:r>
            <a:r>
              <a:rPr lang="es-MX" i="1" dirty="0" err="1"/>
              <a:t>pneumonie</a:t>
            </a:r>
            <a:r>
              <a:rPr lang="es-MX" i="1" dirty="0"/>
              <a:t>, Proteus </a:t>
            </a:r>
            <a:r>
              <a:rPr lang="es-MX" i="1" dirty="0" err="1"/>
              <a:t>mirabilis</a:t>
            </a:r>
            <a:r>
              <a:rPr lang="es-MX" i="1" dirty="0"/>
              <a:t>, </a:t>
            </a:r>
            <a:r>
              <a:rPr lang="es-MX" i="1" dirty="0" err="1"/>
              <a:t>Clostridium</a:t>
            </a:r>
            <a:r>
              <a:rPr lang="es-MX" i="1" dirty="0"/>
              <a:t> </a:t>
            </a:r>
            <a:r>
              <a:rPr lang="es-MX" i="1" dirty="0" err="1"/>
              <a:t>tetani</a:t>
            </a:r>
            <a:r>
              <a:rPr lang="es-MX" dirty="0"/>
              <a:t> </a:t>
            </a:r>
            <a:endParaRPr lang="en-US" dirty="0"/>
          </a:p>
          <a:p>
            <a:r>
              <a:rPr lang="es-MX" dirty="0"/>
              <a:t>Desarrolla la metodología que utilizarías para descubrir al agente etiológico de esta enfermedad.</a:t>
            </a:r>
            <a:endParaRPr lang="en-US" dirty="0"/>
          </a:p>
          <a:p>
            <a:r>
              <a:rPr lang="es-MX" dirty="0"/>
              <a:t>Indica medios de cultivo y su criterio de selección, condiciones de incubación, método de inoculación y características </a:t>
            </a:r>
            <a:r>
              <a:rPr lang="es-MX" dirty="0" err="1"/>
              <a:t>morfocoloniales</a:t>
            </a:r>
            <a:r>
              <a:rPr lang="es-MX" dirty="0"/>
              <a:t> esperadas para ambos casos. (se sugiere un cuadro o diagrama de flujo). Si es posible, incluye una fotografía en la que se puedan observar esas características.</a:t>
            </a:r>
            <a:endParaRPr lang="en-US" dirty="0"/>
          </a:p>
          <a:p>
            <a:endParaRPr lang="en-US" dirty="0"/>
          </a:p>
        </p:txBody>
      </p:sp>
    </p:spTree>
    <p:extLst>
      <p:ext uri="{BB962C8B-B14F-4D97-AF65-F5344CB8AC3E}">
        <p14:creationId xmlns:p14="http://schemas.microsoft.com/office/powerpoint/2010/main" val="2190204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F9F0-43C9-4925-9FC1-0B7DA8DC9C4A}"/>
              </a:ext>
            </a:extLst>
          </p:cNvPr>
          <p:cNvSpPr>
            <a:spLocks noGrp="1"/>
          </p:cNvSpPr>
          <p:nvPr>
            <p:ph type="title"/>
          </p:nvPr>
        </p:nvSpPr>
        <p:spPr/>
        <p:txBody>
          <a:bodyPr/>
          <a:lstStyle/>
          <a:p>
            <a:r>
              <a:rPr lang="es-MX" dirty="0"/>
              <a:t>PROBLEMA 2</a:t>
            </a:r>
            <a:endParaRPr lang="en-US" dirty="0"/>
          </a:p>
        </p:txBody>
      </p:sp>
      <p:sp>
        <p:nvSpPr>
          <p:cNvPr id="3" name="Content Placeholder 2">
            <a:extLst>
              <a:ext uri="{FF2B5EF4-FFF2-40B4-BE49-F238E27FC236}">
                <a16:creationId xmlns:a16="http://schemas.microsoft.com/office/drawing/2014/main" id="{60B22B0C-77D3-4371-8B5C-2CDAECB8CE07}"/>
              </a:ext>
            </a:extLst>
          </p:cNvPr>
          <p:cNvSpPr>
            <a:spLocks noGrp="1"/>
          </p:cNvSpPr>
          <p:nvPr>
            <p:ph idx="1"/>
          </p:nvPr>
        </p:nvSpPr>
        <p:spPr>
          <a:xfrm>
            <a:off x="1431235" y="2052116"/>
            <a:ext cx="9138904" cy="4494458"/>
          </a:xfrm>
        </p:spPr>
        <p:txBody>
          <a:bodyPr>
            <a:normAutofit fontScale="85000" lnSpcReduction="20000"/>
          </a:bodyPr>
          <a:lstStyle/>
          <a:p>
            <a:pPr lvl="0"/>
            <a:r>
              <a:rPr lang="es-MX" dirty="0"/>
              <a:t>Como parte de una prueba de aptitud, se te solicita que aísles a partir de una muestra mixta de algas, protozoarios, bacterias, </a:t>
            </a:r>
            <a:r>
              <a:rPr lang="es-MX" dirty="0" err="1"/>
              <a:t>actinobacterias</a:t>
            </a:r>
            <a:r>
              <a:rPr lang="es-MX" dirty="0"/>
              <a:t>, levaduras y hongos filamentosos, los siguientes microorganismos que pueden estar presentes en la muestra: </a:t>
            </a:r>
            <a:r>
              <a:rPr lang="es-MX" i="1" dirty="0" err="1"/>
              <a:t>Desmodesmus</a:t>
            </a:r>
            <a:r>
              <a:rPr lang="es-MX" i="1" dirty="0"/>
              <a:t> </a:t>
            </a:r>
            <a:r>
              <a:rPr lang="es-MX" i="1" dirty="0" err="1"/>
              <a:t>sp</a:t>
            </a:r>
            <a:r>
              <a:rPr lang="es-MX" i="1" dirty="0"/>
              <a:t>. </a:t>
            </a:r>
            <a:r>
              <a:rPr lang="es-MX" i="1" dirty="0" err="1"/>
              <a:t>Paramecium</a:t>
            </a:r>
            <a:r>
              <a:rPr lang="es-MX" i="1" dirty="0"/>
              <a:t> </a:t>
            </a:r>
            <a:r>
              <a:rPr lang="es-MX" i="1" dirty="0" err="1"/>
              <a:t>sp</a:t>
            </a:r>
            <a:r>
              <a:rPr lang="es-MX" i="1" dirty="0"/>
              <a:t>., </a:t>
            </a:r>
            <a:r>
              <a:rPr lang="es-MX" i="1" dirty="0" err="1"/>
              <a:t>Acidithiobacillus</a:t>
            </a:r>
            <a:r>
              <a:rPr lang="es-MX" i="1" dirty="0"/>
              <a:t> </a:t>
            </a:r>
            <a:r>
              <a:rPr lang="es-MX" i="1" dirty="0" err="1"/>
              <a:t>ferroxidans</a:t>
            </a:r>
            <a:r>
              <a:rPr lang="es-MX" i="1" dirty="0"/>
              <a:t>, </a:t>
            </a:r>
            <a:r>
              <a:rPr lang="es-MX" i="1" dirty="0" err="1"/>
              <a:t>Candida</a:t>
            </a:r>
            <a:r>
              <a:rPr lang="es-MX" i="1" dirty="0"/>
              <a:t> </a:t>
            </a:r>
            <a:r>
              <a:rPr lang="es-MX" i="1" dirty="0" err="1"/>
              <a:t>auris</a:t>
            </a:r>
            <a:r>
              <a:rPr lang="es-MX" i="1" dirty="0"/>
              <a:t>, </a:t>
            </a:r>
            <a:r>
              <a:rPr lang="es-MX" i="1" dirty="0" err="1"/>
              <a:t>Streptomyces</a:t>
            </a:r>
            <a:r>
              <a:rPr lang="es-MX" i="1" dirty="0"/>
              <a:t> </a:t>
            </a:r>
            <a:r>
              <a:rPr lang="es-MX" i="1" dirty="0" err="1"/>
              <a:t>fradiae</a:t>
            </a:r>
            <a:r>
              <a:rPr lang="es-MX" i="1" dirty="0"/>
              <a:t>, </a:t>
            </a:r>
            <a:r>
              <a:rPr lang="es-MX" i="1" dirty="0" err="1"/>
              <a:t>Staphylococcus</a:t>
            </a:r>
            <a:r>
              <a:rPr lang="es-MX" i="1" dirty="0"/>
              <a:t> </a:t>
            </a:r>
            <a:r>
              <a:rPr lang="es-MX" i="1" dirty="0" err="1"/>
              <a:t>aureus</a:t>
            </a:r>
            <a:r>
              <a:rPr lang="es-MX" i="1" dirty="0"/>
              <a:t> o </a:t>
            </a:r>
            <a:r>
              <a:rPr lang="es-MX" i="1" dirty="0" err="1"/>
              <a:t>Staphylococcus</a:t>
            </a:r>
            <a:r>
              <a:rPr lang="es-MX" i="1" dirty="0"/>
              <a:t> </a:t>
            </a:r>
            <a:r>
              <a:rPr lang="es-MX" i="1" dirty="0" err="1"/>
              <a:t>epidermidis</a:t>
            </a:r>
            <a:r>
              <a:rPr lang="es-MX" i="1" dirty="0"/>
              <a:t>, </a:t>
            </a:r>
            <a:r>
              <a:rPr lang="es-MX" i="1" dirty="0" err="1"/>
              <a:t>Citrobacter</a:t>
            </a:r>
            <a:r>
              <a:rPr lang="es-MX" i="1" dirty="0"/>
              <a:t> </a:t>
            </a:r>
            <a:r>
              <a:rPr lang="es-MX" i="1" dirty="0" err="1"/>
              <a:t>freundii</a:t>
            </a:r>
            <a:r>
              <a:rPr lang="es-MX" i="1" dirty="0"/>
              <a:t> o </a:t>
            </a:r>
            <a:r>
              <a:rPr lang="es-MX" i="1" dirty="0" err="1"/>
              <a:t>Escherichia</a:t>
            </a:r>
            <a:r>
              <a:rPr lang="es-MX" i="1" dirty="0"/>
              <a:t> </a:t>
            </a:r>
            <a:r>
              <a:rPr lang="es-MX" i="1" dirty="0" err="1"/>
              <a:t>coli</a:t>
            </a:r>
            <a:r>
              <a:rPr lang="es-MX" i="1" dirty="0"/>
              <a:t>, Salmonella </a:t>
            </a:r>
            <a:r>
              <a:rPr lang="es-MX" i="1" dirty="0" err="1"/>
              <a:t>typhi</a:t>
            </a:r>
            <a:r>
              <a:rPr lang="es-MX" i="1" dirty="0"/>
              <a:t>, </a:t>
            </a:r>
            <a:r>
              <a:rPr lang="es-MX" i="1" dirty="0" err="1"/>
              <a:t>Shigella</a:t>
            </a:r>
            <a:r>
              <a:rPr lang="es-MX" i="1" dirty="0"/>
              <a:t> </a:t>
            </a:r>
            <a:r>
              <a:rPr lang="es-MX" i="1" dirty="0" err="1"/>
              <a:t>dysenterieae</a:t>
            </a:r>
            <a:r>
              <a:rPr lang="es-MX" dirty="0"/>
              <a:t> y posible presencia de </a:t>
            </a:r>
            <a:r>
              <a:rPr lang="es-MX" dirty="0" err="1"/>
              <a:t>Fonsecae</a:t>
            </a:r>
            <a:r>
              <a:rPr lang="es-MX" dirty="0"/>
              <a:t> </a:t>
            </a:r>
            <a:r>
              <a:rPr lang="es-MX" dirty="0" err="1"/>
              <a:t>pedrosoi</a:t>
            </a:r>
            <a:r>
              <a:rPr lang="es-MX" i="1" dirty="0"/>
              <a:t> o </a:t>
            </a:r>
            <a:r>
              <a:rPr lang="es-MX" i="1" dirty="0" err="1"/>
              <a:t>Penicillium</a:t>
            </a:r>
            <a:r>
              <a:rPr lang="es-MX" i="1" dirty="0"/>
              <a:t> </a:t>
            </a:r>
            <a:r>
              <a:rPr lang="es-MX" i="1" dirty="0" err="1"/>
              <a:t>digitatum</a:t>
            </a:r>
            <a:r>
              <a:rPr lang="es-MX" i="1" dirty="0"/>
              <a:t>.</a:t>
            </a:r>
            <a:endParaRPr lang="en-US" dirty="0"/>
          </a:p>
          <a:p>
            <a:r>
              <a:rPr lang="es-MX" dirty="0"/>
              <a:t>Se te dan 24 h para que prepares una metodología que te permita obtener evidencias de la presencia de cada uno de estos microorganismos y obtener cultivos axénicos (excepto para </a:t>
            </a:r>
            <a:r>
              <a:rPr lang="es-MX" i="1" dirty="0" err="1"/>
              <a:t>Desmodesmus</a:t>
            </a:r>
            <a:r>
              <a:rPr lang="es-MX" i="1" dirty="0"/>
              <a:t> </a:t>
            </a:r>
            <a:r>
              <a:rPr lang="es-MX" i="1" dirty="0" err="1"/>
              <a:t>sp</a:t>
            </a:r>
            <a:r>
              <a:rPr lang="es-MX" i="1" dirty="0"/>
              <a:t>. </a:t>
            </a:r>
            <a:r>
              <a:rPr lang="es-MX" i="1" dirty="0" err="1"/>
              <a:t>Paramecium</a:t>
            </a:r>
            <a:r>
              <a:rPr lang="es-MX" i="1" dirty="0"/>
              <a:t> </a:t>
            </a:r>
            <a:r>
              <a:rPr lang="es-MX" i="1" dirty="0" err="1"/>
              <a:t>sp</a:t>
            </a:r>
            <a:r>
              <a:rPr lang="es-MX" dirty="0"/>
              <a:t>.)</a:t>
            </a:r>
            <a:endParaRPr lang="en-US" dirty="0"/>
          </a:p>
          <a:p>
            <a:r>
              <a:rPr lang="es-MX" dirty="0"/>
              <a:t>Indica medios de cultivo y su criterio de selección, condiciones de incubación, método de inoculación, características </a:t>
            </a:r>
            <a:r>
              <a:rPr lang="es-MX" dirty="0" err="1"/>
              <a:t>morfocoloniales</a:t>
            </a:r>
            <a:r>
              <a:rPr lang="es-MX" dirty="0"/>
              <a:t>, así como características microscópicas. Además de un mecanismo de conservación para pruebas subsecuentes (se sugiere un cuadro o diagrama de flujo). Si es posible, incluye una fotografía en la que se puedan observar esas características.</a:t>
            </a:r>
            <a:endParaRPr lang="en-US" dirty="0"/>
          </a:p>
          <a:p>
            <a:endParaRPr lang="en-US" dirty="0"/>
          </a:p>
        </p:txBody>
      </p:sp>
    </p:spTree>
    <p:extLst>
      <p:ext uri="{BB962C8B-B14F-4D97-AF65-F5344CB8AC3E}">
        <p14:creationId xmlns:p14="http://schemas.microsoft.com/office/powerpoint/2010/main" val="340605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7709-1C48-41BC-A9B5-97EB984117E6}"/>
              </a:ext>
            </a:extLst>
          </p:cNvPr>
          <p:cNvSpPr>
            <a:spLocks noGrp="1"/>
          </p:cNvSpPr>
          <p:nvPr>
            <p:ph type="title"/>
          </p:nvPr>
        </p:nvSpPr>
        <p:spPr/>
        <p:txBody>
          <a:bodyPr/>
          <a:lstStyle/>
          <a:p>
            <a:r>
              <a:rPr lang="es-MX" dirty="0"/>
              <a:t>PROBLEMA 3</a:t>
            </a:r>
            <a:endParaRPr lang="en-US" dirty="0"/>
          </a:p>
        </p:txBody>
      </p:sp>
      <p:sp>
        <p:nvSpPr>
          <p:cNvPr id="3" name="Content Placeholder 2">
            <a:extLst>
              <a:ext uri="{FF2B5EF4-FFF2-40B4-BE49-F238E27FC236}">
                <a16:creationId xmlns:a16="http://schemas.microsoft.com/office/drawing/2014/main" id="{EAC1E324-657F-45AE-90B0-403CECF7B352}"/>
              </a:ext>
            </a:extLst>
          </p:cNvPr>
          <p:cNvSpPr>
            <a:spLocks noGrp="1"/>
          </p:cNvSpPr>
          <p:nvPr>
            <p:ph idx="1"/>
          </p:nvPr>
        </p:nvSpPr>
        <p:spPr>
          <a:xfrm>
            <a:off x="1097280" y="1676400"/>
            <a:ext cx="9723120" cy="4709160"/>
          </a:xfrm>
        </p:spPr>
        <p:txBody>
          <a:bodyPr>
            <a:normAutofit fontScale="77500" lnSpcReduction="20000"/>
          </a:bodyPr>
          <a:lstStyle/>
          <a:p>
            <a:pPr lvl="0"/>
            <a:r>
              <a:rPr lang="es-MX" dirty="0"/>
              <a:t>Como parte de tu labor dentro de un laboratorio microbiológico que se dedica al análisis de muestras clínicas y de alimentos, se te pide tu colaboración como consultor en la resolución de un problema asociado a la muerte de un paciente con diabetes e hipertensión que presentó en sus últimos días de vida tos con flemas y una fuerte diarrea, ambas con presencia de sangre. Como parte de la investigación se tomó una muestra esputo, además previamente se tomó una muestra de heces fecales y una muestra de paté de hígado de res que pudo estar implicado en el deceso.</a:t>
            </a:r>
            <a:endParaRPr lang="en-US" dirty="0"/>
          </a:p>
          <a:p>
            <a:r>
              <a:rPr lang="es-MX" dirty="0"/>
              <a:t> A partir de estos hechos, se cree que pueden estar asociada a alguno de los siguientes microorganismos:</a:t>
            </a:r>
            <a:endParaRPr lang="en-US" dirty="0"/>
          </a:p>
          <a:p>
            <a:r>
              <a:rPr lang="es-MX" i="1" dirty="0" err="1"/>
              <a:t>Cryptococcus</a:t>
            </a:r>
            <a:r>
              <a:rPr lang="es-MX" i="1" dirty="0"/>
              <a:t> </a:t>
            </a:r>
            <a:r>
              <a:rPr lang="es-MX" i="1" dirty="0" err="1"/>
              <a:t>neoformans</a:t>
            </a:r>
            <a:r>
              <a:rPr lang="es-MX" i="1" dirty="0"/>
              <a:t>, Histoplasma </a:t>
            </a:r>
            <a:r>
              <a:rPr lang="es-MX" i="1" dirty="0" err="1"/>
              <a:t>duboisii</a:t>
            </a:r>
            <a:r>
              <a:rPr lang="es-MX" i="1" dirty="0"/>
              <a:t>, </a:t>
            </a:r>
            <a:r>
              <a:rPr lang="es-MX" i="1" dirty="0" err="1"/>
              <a:t>Staphylococcus</a:t>
            </a:r>
            <a:r>
              <a:rPr lang="es-MX" i="1" dirty="0"/>
              <a:t> </a:t>
            </a:r>
            <a:r>
              <a:rPr lang="es-MX" i="1" dirty="0" err="1"/>
              <a:t>aureus</a:t>
            </a:r>
            <a:r>
              <a:rPr lang="es-MX" i="1" dirty="0"/>
              <a:t>	</a:t>
            </a:r>
            <a:r>
              <a:rPr lang="es-MX" i="1" dirty="0" err="1"/>
              <a:t>Klebsiella</a:t>
            </a:r>
            <a:r>
              <a:rPr lang="es-MX" i="1" dirty="0"/>
              <a:t> </a:t>
            </a:r>
            <a:r>
              <a:rPr lang="es-MX" i="1" dirty="0" err="1"/>
              <a:t>pneumonie</a:t>
            </a:r>
            <a:r>
              <a:rPr lang="es-MX" i="1" dirty="0"/>
              <a:t>, Salmonella </a:t>
            </a:r>
            <a:r>
              <a:rPr lang="es-MX" i="1" dirty="0" err="1"/>
              <a:t>typhi</a:t>
            </a:r>
            <a:r>
              <a:rPr lang="es-MX" i="1" dirty="0"/>
              <a:t>, </a:t>
            </a:r>
            <a:r>
              <a:rPr lang="es-MX" i="1" dirty="0" err="1"/>
              <a:t>Clostridium</a:t>
            </a:r>
            <a:r>
              <a:rPr lang="es-MX" i="1" dirty="0"/>
              <a:t> </a:t>
            </a:r>
            <a:r>
              <a:rPr lang="es-MX" i="1" dirty="0" err="1"/>
              <a:t>botulinum</a:t>
            </a:r>
            <a:endParaRPr lang="en-US" dirty="0"/>
          </a:p>
          <a:p>
            <a:r>
              <a:rPr lang="es-MX" dirty="0"/>
              <a:t>Desarrolla la metodología que utilizarías para descubrir al agente etiológico de esta enfermedad.</a:t>
            </a:r>
            <a:endParaRPr lang="en-US" dirty="0"/>
          </a:p>
          <a:p>
            <a:r>
              <a:rPr lang="es-MX" dirty="0"/>
              <a:t>Indica medios de cultivo y su criterio de selección, condiciones de incubación, método de inoculación y características </a:t>
            </a:r>
            <a:r>
              <a:rPr lang="es-MX" dirty="0" err="1"/>
              <a:t>morfocoloniales</a:t>
            </a:r>
            <a:r>
              <a:rPr lang="es-MX" dirty="0"/>
              <a:t> esperadas para ambos casos. (se sugiere un cuadro o diagrama de flujo). Si es posible, incluye una fotografía en la que se puedan observar esas características.</a:t>
            </a:r>
            <a:endParaRPr lang="en-US" dirty="0"/>
          </a:p>
          <a:p>
            <a:endParaRPr lang="en-US" dirty="0"/>
          </a:p>
        </p:txBody>
      </p:sp>
    </p:spTree>
    <p:extLst>
      <p:ext uri="{BB962C8B-B14F-4D97-AF65-F5344CB8AC3E}">
        <p14:creationId xmlns:p14="http://schemas.microsoft.com/office/powerpoint/2010/main" val="36982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F689-4000-4472-8326-DA92B6DC42ED}"/>
              </a:ext>
            </a:extLst>
          </p:cNvPr>
          <p:cNvSpPr>
            <a:spLocks noGrp="1"/>
          </p:cNvSpPr>
          <p:nvPr>
            <p:ph type="title"/>
          </p:nvPr>
        </p:nvSpPr>
        <p:spPr/>
        <p:txBody>
          <a:bodyPr/>
          <a:lstStyle/>
          <a:p>
            <a:r>
              <a:rPr lang="es-MX" dirty="0"/>
              <a:t>PROBLEMA 4</a:t>
            </a:r>
            <a:endParaRPr lang="en-US" dirty="0"/>
          </a:p>
        </p:txBody>
      </p:sp>
      <p:sp>
        <p:nvSpPr>
          <p:cNvPr id="3" name="Content Placeholder 2">
            <a:extLst>
              <a:ext uri="{FF2B5EF4-FFF2-40B4-BE49-F238E27FC236}">
                <a16:creationId xmlns:a16="http://schemas.microsoft.com/office/drawing/2014/main" id="{C9890059-991C-4E64-8ECF-187172483A30}"/>
              </a:ext>
            </a:extLst>
          </p:cNvPr>
          <p:cNvSpPr>
            <a:spLocks noGrp="1"/>
          </p:cNvSpPr>
          <p:nvPr>
            <p:ph idx="1"/>
          </p:nvPr>
        </p:nvSpPr>
        <p:spPr>
          <a:xfrm>
            <a:off x="1767840" y="1935480"/>
            <a:ext cx="8802299" cy="4922520"/>
          </a:xfrm>
        </p:spPr>
        <p:txBody>
          <a:bodyPr>
            <a:normAutofit fontScale="85000" lnSpcReduction="10000"/>
          </a:bodyPr>
          <a:lstStyle/>
          <a:p>
            <a:pPr lvl="0"/>
            <a:r>
              <a:rPr lang="es-MX" dirty="0"/>
              <a:t>Como parte de una prueba de aptitud, se te solicita que aísles a partir de una muestra mixta de algas, protozoarios, bacterias, </a:t>
            </a:r>
            <a:r>
              <a:rPr lang="es-MX" dirty="0" err="1"/>
              <a:t>actinobacterias</a:t>
            </a:r>
            <a:r>
              <a:rPr lang="es-MX" dirty="0"/>
              <a:t>, levaduras y hongos filamentosos, los siguientes microorganismos que pueden estar presentes en la muestra: </a:t>
            </a:r>
            <a:r>
              <a:rPr lang="es-MX" i="1" dirty="0"/>
              <a:t>Volvox </a:t>
            </a:r>
            <a:r>
              <a:rPr lang="es-MX" i="1" dirty="0" err="1"/>
              <a:t>sp</a:t>
            </a:r>
            <a:r>
              <a:rPr lang="es-MX" i="1" dirty="0"/>
              <a:t>. </a:t>
            </a:r>
            <a:r>
              <a:rPr lang="es-MX" i="1" dirty="0" err="1"/>
              <a:t>Paramecium</a:t>
            </a:r>
            <a:r>
              <a:rPr lang="es-MX" i="1" dirty="0"/>
              <a:t> </a:t>
            </a:r>
            <a:r>
              <a:rPr lang="es-MX" i="1" dirty="0" err="1"/>
              <a:t>sp</a:t>
            </a:r>
            <a:r>
              <a:rPr lang="es-MX" i="1" dirty="0"/>
              <a:t>., </a:t>
            </a:r>
            <a:r>
              <a:rPr lang="es-MX" i="1" dirty="0" err="1"/>
              <a:t>Lepstospirillum</a:t>
            </a:r>
            <a:r>
              <a:rPr lang="es-MX" i="1" dirty="0"/>
              <a:t> </a:t>
            </a:r>
            <a:r>
              <a:rPr lang="es-MX" i="1" dirty="0" err="1"/>
              <a:t>ferroxidans</a:t>
            </a:r>
            <a:r>
              <a:rPr lang="es-MX" i="1" dirty="0"/>
              <a:t>, </a:t>
            </a:r>
            <a:r>
              <a:rPr lang="es-MX" i="1" dirty="0" err="1"/>
              <a:t>Candida</a:t>
            </a:r>
            <a:r>
              <a:rPr lang="es-MX" i="1" dirty="0"/>
              <a:t> </a:t>
            </a:r>
            <a:r>
              <a:rPr lang="es-MX" i="1" dirty="0" err="1"/>
              <a:t>glabrata</a:t>
            </a:r>
            <a:r>
              <a:rPr lang="es-MX" i="1" dirty="0"/>
              <a:t>., </a:t>
            </a:r>
            <a:r>
              <a:rPr lang="es-MX" i="1" dirty="0" err="1"/>
              <a:t>Streptomyces</a:t>
            </a:r>
            <a:r>
              <a:rPr lang="es-MX" i="1" dirty="0"/>
              <a:t> </a:t>
            </a:r>
            <a:r>
              <a:rPr lang="es-MX" i="1" dirty="0" err="1"/>
              <a:t>griseus</a:t>
            </a:r>
            <a:r>
              <a:rPr lang="es-MX" i="1" dirty="0"/>
              <a:t>, </a:t>
            </a:r>
            <a:r>
              <a:rPr lang="es-MX" i="1" dirty="0" err="1"/>
              <a:t>Staphylococcus</a:t>
            </a:r>
            <a:r>
              <a:rPr lang="es-MX" i="1" dirty="0"/>
              <a:t> </a:t>
            </a:r>
            <a:r>
              <a:rPr lang="es-MX" i="1" dirty="0" err="1"/>
              <a:t>aureus</a:t>
            </a:r>
            <a:r>
              <a:rPr lang="es-MX" i="1" dirty="0"/>
              <a:t> o </a:t>
            </a:r>
            <a:r>
              <a:rPr lang="es-MX" i="1" dirty="0" err="1"/>
              <a:t>Staphylococcus</a:t>
            </a:r>
            <a:r>
              <a:rPr lang="es-MX" i="1" dirty="0"/>
              <a:t> </a:t>
            </a:r>
            <a:r>
              <a:rPr lang="es-MX" i="1" dirty="0" err="1"/>
              <a:t>epidermidis</a:t>
            </a:r>
            <a:r>
              <a:rPr lang="es-MX" i="1" dirty="0"/>
              <a:t>, </a:t>
            </a:r>
            <a:r>
              <a:rPr lang="es-MX" i="1" dirty="0" err="1"/>
              <a:t>Citrobacter</a:t>
            </a:r>
            <a:r>
              <a:rPr lang="es-MX" i="1" dirty="0"/>
              <a:t> </a:t>
            </a:r>
            <a:r>
              <a:rPr lang="es-MX" i="1" dirty="0" err="1"/>
              <a:t>freundii</a:t>
            </a:r>
            <a:r>
              <a:rPr lang="es-MX" i="1" dirty="0"/>
              <a:t> o </a:t>
            </a:r>
            <a:r>
              <a:rPr lang="es-MX" i="1" dirty="0" err="1"/>
              <a:t>Escherichia</a:t>
            </a:r>
            <a:r>
              <a:rPr lang="es-MX" i="1" dirty="0"/>
              <a:t> </a:t>
            </a:r>
            <a:r>
              <a:rPr lang="es-MX" i="1" dirty="0" err="1"/>
              <a:t>coli</a:t>
            </a:r>
            <a:r>
              <a:rPr lang="es-MX" i="1" dirty="0"/>
              <a:t>, Salmonella </a:t>
            </a:r>
            <a:r>
              <a:rPr lang="es-MX" i="1" dirty="0" err="1"/>
              <a:t>typhi</a:t>
            </a:r>
            <a:r>
              <a:rPr lang="es-MX" i="1" dirty="0"/>
              <a:t>, </a:t>
            </a:r>
            <a:r>
              <a:rPr lang="es-MX" i="1" dirty="0" err="1"/>
              <a:t>Serratia</a:t>
            </a:r>
            <a:r>
              <a:rPr lang="es-MX" i="1" dirty="0"/>
              <a:t> </a:t>
            </a:r>
            <a:r>
              <a:rPr lang="es-MX" i="1" dirty="0" err="1"/>
              <a:t>marcescens</a:t>
            </a:r>
            <a:r>
              <a:rPr lang="es-MX" dirty="0"/>
              <a:t> y posible presencia de </a:t>
            </a:r>
            <a:r>
              <a:rPr lang="es-MX" i="1" dirty="0" err="1"/>
              <a:t>Mucor</a:t>
            </a:r>
            <a:r>
              <a:rPr lang="es-MX" i="1" dirty="0"/>
              <a:t> </a:t>
            </a:r>
            <a:r>
              <a:rPr lang="es-MX" i="1" dirty="0" err="1"/>
              <a:t>sp</a:t>
            </a:r>
            <a:r>
              <a:rPr lang="es-MX" i="1" dirty="0"/>
              <a:t> o </a:t>
            </a:r>
            <a:r>
              <a:rPr lang="es-MX" i="1" dirty="0" err="1"/>
              <a:t>Penicillium</a:t>
            </a:r>
            <a:r>
              <a:rPr lang="es-MX" i="1" dirty="0"/>
              <a:t> </a:t>
            </a:r>
            <a:r>
              <a:rPr lang="es-MX" i="1" dirty="0" err="1"/>
              <a:t>sp</a:t>
            </a:r>
            <a:r>
              <a:rPr lang="es-MX" i="1" dirty="0"/>
              <a:t>.</a:t>
            </a:r>
            <a:endParaRPr lang="en-US" dirty="0"/>
          </a:p>
          <a:p>
            <a:r>
              <a:rPr lang="es-MX" dirty="0"/>
              <a:t>Se te dan 24 h para que prepares una metodología que te permita obtener evidencias de la presencia de cada uno de estos microorganismos y obtener cultivos axénicos (excepto para </a:t>
            </a:r>
            <a:r>
              <a:rPr lang="es-MX" i="1" dirty="0"/>
              <a:t>Volvox </a:t>
            </a:r>
            <a:r>
              <a:rPr lang="es-MX" i="1" dirty="0" err="1"/>
              <a:t>sp</a:t>
            </a:r>
            <a:r>
              <a:rPr lang="es-MX" i="1" dirty="0"/>
              <a:t>. </a:t>
            </a:r>
            <a:r>
              <a:rPr lang="es-MX" i="1" dirty="0" err="1"/>
              <a:t>Paramecium</a:t>
            </a:r>
            <a:r>
              <a:rPr lang="es-MX" i="1" dirty="0"/>
              <a:t> </a:t>
            </a:r>
            <a:r>
              <a:rPr lang="es-MX" i="1" dirty="0" err="1"/>
              <a:t>sp</a:t>
            </a:r>
            <a:r>
              <a:rPr lang="es-MX" dirty="0"/>
              <a:t>.)</a:t>
            </a:r>
            <a:endParaRPr lang="en-US" dirty="0"/>
          </a:p>
          <a:p>
            <a:r>
              <a:rPr lang="es-MX" dirty="0"/>
              <a:t>Indica medios de cultivo y su criterio de selección, condiciones de incubación, método de inoculación, características </a:t>
            </a:r>
            <a:r>
              <a:rPr lang="es-MX" dirty="0" err="1"/>
              <a:t>morfocoloniales</a:t>
            </a:r>
            <a:r>
              <a:rPr lang="es-MX" dirty="0"/>
              <a:t>, así como características microscópicas. Además de un mecanismo de conservación para pruebas subsecuentes (se sugiere un cuadro o diagrama de flujo). Si es posible, incluye una fotografía en la que se puedan observar esas características.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994150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35D8-9C36-4ED5-9C6C-A379B1683C00}"/>
              </a:ext>
            </a:extLst>
          </p:cNvPr>
          <p:cNvSpPr>
            <a:spLocks noGrp="1"/>
          </p:cNvSpPr>
          <p:nvPr>
            <p:ph type="title"/>
          </p:nvPr>
        </p:nvSpPr>
        <p:spPr/>
        <p:txBody>
          <a:bodyPr/>
          <a:lstStyle/>
          <a:p>
            <a:r>
              <a:rPr lang="es-MX" dirty="0"/>
              <a:t>PROBLEMA 5</a:t>
            </a:r>
            <a:endParaRPr lang="en-US" dirty="0"/>
          </a:p>
        </p:txBody>
      </p:sp>
      <p:sp>
        <p:nvSpPr>
          <p:cNvPr id="3" name="Content Placeholder 2">
            <a:extLst>
              <a:ext uri="{FF2B5EF4-FFF2-40B4-BE49-F238E27FC236}">
                <a16:creationId xmlns:a16="http://schemas.microsoft.com/office/drawing/2014/main" id="{BC574DD9-4697-457C-8EBD-5386BCB84737}"/>
              </a:ext>
            </a:extLst>
          </p:cNvPr>
          <p:cNvSpPr>
            <a:spLocks noGrp="1"/>
          </p:cNvSpPr>
          <p:nvPr>
            <p:ph idx="1"/>
          </p:nvPr>
        </p:nvSpPr>
        <p:spPr>
          <a:xfrm>
            <a:off x="1203960" y="1447800"/>
            <a:ext cx="9814560" cy="5181600"/>
          </a:xfrm>
        </p:spPr>
        <p:txBody>
          <a:bodyPr>
            <a:normAutofit fontScale="85000" lnSpcReduction="20000"/>
          </a:bodyPr>
          <a:lstStyle/>
          <a:p>
            <a:pPr lvl="0"/>
            <a:r>
              <a:rPr lang="es-MX" dirty="0"/>
              <a:t>Como parte de tu labor dentro de un laboratorio microbiológico que se dedica al análisis de muestras clínicas y de alimentos, se te pide tu colaboración como consultor en la resolución de un problema asociado a la muerte de un paciente con diabetes y la enfermedad de Crohn. Como parte de la investigación se tomó una muestra de úlceras en la planta del pie, además previamente se tomó una muestra de heces fecales, ya que el paciente presentaba diarrea sanguinolenta.</a:t>
            </a:r>
            <a:endParaRPr lang="en-US" dirty="0"/>
          </a:p>
          <a:p>
            <a:r>
              <a:rPr lang="es-MX" dirty="0"/>
              <a:t> A partir de estos hechos, se cree que pueden estar asociada a alguno de los siguientes microorganismos:</a:t>
            </a:r>
            <a:endParaRPr lang="en-US" dirty="0"/>
          </a:p>
          <a:p>
            <a:r>
              <a:rPr lang="es-MX" i="1" dirty="0" err="1"/>
              <a:t>Trichosporon</a:t>
            </a:r>
            <a:r>
              <a:rPr lang="es-MX" i="1" dirty="0"/>
              <a:t> ovoides, </a:t>
            </a:r>
            <a:r>
              <a:rPr lang="es-MX" i="1" dirty="0" err="1"/>
              <a:t>Trichophyton</a:t>
            </a:r>
            <a:r>
              <a:rPr lang="es-MX" i="1" dirty="0"/>
              <a:t> </a:t>
            </a:r>
            <a:r>
              <a:rPr lang="es-MX" i="1" dirty="0" err="1"/>
              <a:t>tonsurans</a:t>
            </a:r>
            <a:r>
              <a:rPr lang="es-MX" i="1" dirty="0"/>
              <a:t>,	</a:t>
            </a:r>
            <a:r>
              <a:rPr lang="es-MX" i="1" dirty="0" err="1"/>
              <a:t>Staphylococcus</a:t>
            </a:r>
            <a:r>
              <a:rPr lang="es-MX" i="1" dirty="0"/>
              <a:t> </a:t>
            </a:r>
            <a:r>
              <a:rPr lang="es-MX" i="1" dirty="0" err="1"/>
              <a:t>epidermidis</a:t>
            </a:r>
            <a:r>
              <a:rPr lang="es-MX" i="1" dirty="0"/>
              <a:t>, </a:t>
            </a:r>
            <a:r>
              <a:rPr lang="es-MX" i="1" dirty="0" err="1"/>
              <a:t>Escherichia</a:t>
            </a:r>
            <a:r>
              <a:rPr lang="es-MX" i="1" dirty="0"/>
              <a:t> </a:t>
            </a:r>
            <a:r>
              <a:rPr lang="es-MX" i="1" dirty="0" err="1"/>
              <a:t>coli</a:t>
            </a:r>
            <a:r>
              <a:rPr lang="es-MX" i="1" dirty="0"/>
              <a:t>, Proteus </a:t>
            </a:r>
            <a:r>
              <a:rPr lang="es-MX" i="1" dirty="0" err="1"/>
              <a:t>mirabilis</a:t>
            </a:r>
            <a:r>
              <a:rPr lang="es-MX" i="1" dirty="0"/>
              <a:t>, </a:t>
            </a:r>
            <a:r>
              <a:rPr lang="es-MX" i="1" dirty="0" err="1"/>
              <a:t>Bacillus</a:t>
            </a:r>
            <a:r>
              <a:rPr lang="es-MX" i="1" dirty="0"/>
              <a:t> </a:t>
            </a:r>
            <a:r>
              <a:rPr lang="es-MX" i="1" dirty="0" err="1"/>
              <a:t>cereus</a:t>
            </a:r>
            <a:r>
              <a:rPr lang="es-MX" dirty="0"/>
              <a:t> </a:t>
            </a:r>
            <a:endParaRPr lang="en-US" dirty="0"/>
          </a:p>
          <a:p>
            <a:r>
              <a:rPr lang="es-MX" dirty="0"/>
              <a:t>Desarrolla la metodología que utilizarías para descubrir al agente etiológico de esta enfermedad.</a:t>
            </a:r>
            <a:endParaRPr lang="en-US" dirty="0"/>
          </a:p>
          <a:p>
            <a:r>
              <a:rPr lang="es-MX" dirty="0"/>
              <a:t>Indica medios de cultivo y su criterio de selección, condiciones de incubación, método de inoculación y características </a:t>
            </a:r>
            <a:r>
              <a:rPr lang="es-MX" dirty="0" err="1"/>
              <a:t>morfocoloniales</a:t>
            </a:r>
            <a:r>
              <a:rPr lang="es-MX" dirty="0"/>
              <a:t> esperadas para ambos casos. (se sugiere un cuadro o diagrama de flujo). Si es posible, incluye una fotografía en la que se puedan observar esas características.</a:t>
            </a:r>
            <a:endParaRPr lang="en-US" dirty="0"/>
          </a:p>
          <a:p>
            <a:endParaRPr lang="en-US" dirty="0"/>
          </a:p>
        </p:txBody>
      </p:sp>
    </p:spTree>
    <p:extLst>
      <p:ext uri="{BB962C8B-B14F-4D97-AF65-F5344CB8AC3E}">
        <p14:creationId xmlns:p14="http://schemas.microsoft.com/office/powerpoint/2010/main" val="478037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2EC0-EF76-41FF-B3B9-E2F5E1E2AA9D}"/>
              </a:ext>
            </a:extLst>
          </p:cNvPr>
          <p:cNvSpPr>
            <a:spLocks noGrp="1"/>
          </p:cNvSpPr>
          <p:nvPr>
            <p:ph type="title"/>
          </p:nvPr>
        </p:nvSpPr>
        <p:spPr/>
        <p:txBody>
          <a:bodyPr/>
          <a:lstStyle/>
          <a:p>
            <a:r>
              <a:rPr lang="es-MX" dirty="0"/>
              <a:t>PROBLEMA 6</a:t>
            </a:r>
            <a:endParaRPr lang="en-US" dirty="0"/>
          </a:p>
        </p:txBody>
      </p:sp>
      <p:sp>
        <p:nvSpPr>
          <p:cNvPr id="3" name="Content Placeholder 2">
            <a:extLst>
              <a:ext uri="{FF2B5EF4-FFF2-40B4-BE49-F238E27FC236}">
                <a16:creationId xmlns:a16="http://schemas.microsoft.com/office/drawing/2014/main" id="{20C7D811-38AA-40BA-B7AA-FB0CF7FB1E1D}"/>
              </a:ext>
            </a:extLst>
          </p:cNvPr>
          <p:cNvSpPr>
            <a:spLocks noGrp="1"/>
          </p:cNvSpPr>
          <p:nvPr>
            <p:ph idx="1"/>
          </p:nvPr>
        </p:nvSpPr>
        <p:spPr>
          <a:xfrm>
            <a:off x="1036320" y="2037685"/>
            <a:ext cx="10119360" cy="4591715"/>
          </a:xfrm>
        </p:spPr>
        <p:txBody>
          <a:bodyPr>
            <a:normAutofit fontScale="85000" lnSpcReduction="10000"/>
          </a:bodyPr>
          <a:lstStyle/>
          <a:p>
            <a:pPr lvl="0"/>
            <a:r>
              <a:rPr lang="es-MX" dirty="0"/>
              <a:t>Como parte de una prueba de aptitud, se te solicita que aísles a partir de una muestra mixta de algas, protozoarios, bacterias, </a:t>
            </a:r>
            <a:r>
              <a:rPr lang="es-MX" dirty="0" err="1"/>
              <a:t>actinobacterias</a:t>
            </a:r>
            <a:r>
              <a:rPr lang="es-MX" dirty="0"/>
              <a:t>, levaduras y hongos filamentosos, los siguientes microorganismos que pueden estar presentes en la muestra: </a:t>
            </a:r>
            <a:r>
              <a:rPr lang="es-MX" i="1" dirty="0" err="1"/>
              <a:t>Euglena</a:t>
            </a:r>
            <a:r>
              <a:rPr lang="es-MX" i="1" dirty="0"/>
              <a:t> </a:t>
            </a:r>
            <a:r>
              <a:rPr lang="es-MX" i="1" dirty="0" err="1"/>
              <a:t>sp</a:t>
            </a:r>
            <a:r>
              <a:rPr lang="es-MX" i="1" dirty="0"/>
              <a:t>. </a:t>
            </a:r>
            <a:r>
              <a:rPr lang="es-MX" i="1" dirty="0" err="1"/>
              <a:t>Paramecium</a:t>
            </a:r>
            <a:r>
              <a:rPr lang="es-MX" i="1" dirty="0"/>
              <a:t> </a:t>
            </a:r>
            <a:r>
              <a:rPr lang="es-MX" i="1" dirty="0" err="1"/>
              <a:t>sp</a:t>
            </a:r>
            <a:r>
              <a:rPr lang="es-MX" i="1" dirty="0"/>
              <a:t>., </a:t>
            </a:r>
            <a:r>
              <a:rPr lang="es-MX" i="1" dirty="0" err="1"/>
              <a:t>Acithiobacillus</a:t>
            </a:r>
            <a:r>
              <a:rPr lang="es-MX" i="1" dirty="0"/>
              <a:t> </a:t>
            </a:r>
            <a:r>
              <a:rPr lang="es-MX" i="1" dirty="0" err="1"/>
              <a:t>ferroxidans</a:t>
            </a:r>
            <a:r>
              <a:rPr lang="es-MX" i="1" dirty="0"/>
              <a:t>, </a:t>
            </a:r>
            <a:r>
              <a:rPr lang="es-MX" i="1" dirty="0" err="1"/>
              <a:t>Candida</a:t>
            </a:r>
            <a:r>
              <a:rPr lang="es-MX" i="1" dirty="0"/>
              <a:t> </a:t>
            </a:r>
            <a:r>
              <a:rPr lang="es-MX" i="1" dirty="0" err="1"/>
              <a:t>albicans</a:t>
            </a:r>
            <a:r>
              <a:rPr lang="es-MX" i="1" dirty="0"/>
              <a:t>., </a:t>
            </a:r>
            <a:r>
              <a:rPr lang="es-MX" i="1" dirty="0" err="1"/>
              <a:t>Streptomyces</a:t>
            </a:r>
            <a:r>
              <a:rPr lang="es-MX" i="1" dirty="0"/>
              <a:t> </a:t>
            </a:r>
            <a:r>
              <a:rPr lang="es-MX" i="1" dirty="0" err="1"/>
              <a:t>griseus</a:t>
            </a:r>
            <a:r>
              <a:rPr lang="es-MX" i="1" dirty="0"/>
              <a:t>, </a:t>
            </a:r>
            <a:r>
              <a:rPr lang="es-MX" i="1" dirty="0" err="1"/>
              <a:t>Staphylococcus</a:t>
            </a:r>
            <a:r>
              <a:rPr lang="es-MX" i="1" dirty="0"/>
              <a:t> </a:t>
            </a:r>
            <a:r>
              <a:rPr lang="es-MX" i="1" dirty="0" err="1"/>
              <a:t>aureus</a:t>
            </a:r>
            <a:r>
              <a:rPr lang="es-MX" i="1" dirty="0"/>
              <a:t> o </a:t>
            </a:r>
            <a:r>
              <a:rPr lang="es-MX" i="1" dirty="0" err="1"/>
              <a:t>Staphylococcus</a:t>
            </a:r>
            <a:r>
              <a:rPr lang="es-MX" i="1" dirty="0"/>
              <a:t> </a:t>
            </a:r>
            <a:r>
              <a:rPr lang="es-MX" i="1" dirty="0" err="1"/>
              <a:t>epidermidis</a:t>
            </a:r>
            <a:r>
              <a:rPr lang="es-MX" i="1" dirty="0"/>
              <a:t>, </a:t>
            </a:r>
            <a:r>
              <a:rPr lang="es-MX" i="1" dirty="0" err="1"/>
              <a:t>Citrobacter</a:t>
            </a:r>
            <a:r>
              <a:rPr lang="es-MX" i="1" dirty="0"/>
              <a:t> </a:t>
            </a:r>
            <a:r>
              <a:rPr lang="es-MX" i="1" dirty="0" err="1"/>
              <a:t>freundii</a:t>
            </a:r>
            <a:r>
              <a:rPr lang="es-MX" i="1" dirty="0"/>
              <a:t> o </a:t>
            </a:r>
            <a:r>
              <a:rPr lang="es-MX" i="1" dirty="0" err="1"/>
              <a:t>Escherichia</a:t>
            </a:r>
            <a:r>
              <a:rPr lang="es-MX" i="1" dirty="0"/>
              <a:t> </a:t>
            </a:r>
            <a:r>
              <a:rPr lang="es-MX" i="1" dirty="0" err="1"/>
              <a:t>coli</a:t>
            </a:r>
            <a:r>
              <a:rPr lang="es-MX" i="1" dirty="0"/>
              <a:t>, Salmonella </a:t>
            </a:r>
            <a:r>
              <a:rPr lang="es-MX" i="1" dirty="0" err="1"/>
              <a:t>typhi</a:t>
            </a:r>
            <a:r>
              <a:rPr lang="es-MX" i="1" dirty="0"/>
              <a:t>, Pseudomonas </a:t>
            </a:r>
            <a:r>
              <a:rPr lang="es-MX" i="1" dirty="0" err="1"/>
              <a:t>aeruginos</a:t>
            </a:r>
            <a:r>
              <a:rPr lang="es-MX" dirty="0" err="1"/>
              <a:t>a</a:t>
            </a:r>
            <a:r>
              <a:rPr lang="es-MX" dirty="0"/>
              <a:t> y posible presencia de </a:t>
            </a:r>
            <a:r>
              <a:rPr lang="es-MX" i="1" dirty="0" err="1"/>
              <a:t>Rhizopus</a:t>
            </a:r>
            <a:r>
              <a:rPr lang="es-MX" i="1" dirty="0"/>
              <a:t> </a:t>
            </a:r>
            <a:r>
              <a:rPr lang="es-MX" i="1" dirty="0" err="1"/>
              <a:t>sp</a:t>
            </a:r>
            <a:r>
              <a:rPr lang="es-MX" i="1" dirty="0"/>
              <a:t> o Aspergillus </a:t>
            </a:r>
            <a:r>
              <a:rPr lang="es-MX" i="1" dirty="0" err="1"/>
              <a:t>sp</a:t>
            </a:r>
            <a:r>
              <a:rPr lang="es-MX" i="1" dirty="0"/>
              <a:t>.</a:t>
            </a:r>
            <a:endParaRPr lang="en-US" dirty="0"/>
          </a:p>
          <a:p>
            <a:r>
              <a:rPr lang="es-MX" dirty="0"/>
              <a:t>Se te dan 24 h para que prepares una metodología que te permita obtener evidencias de la presencia de cada uno de estos microorganismos y obtener cultivos axénicos (excepto para </a:t>
            </a:r>
            <a:r>
              <a:rPr lang="es-MX" i="1" dirty="0" err="1"/>
              <a:t>Euglena</a:t>
            </a:r>
            <a:r>
              <a:rPr lang="es-MX" i="1" dirty="0"/>
              <a:t> </a:t>
            </a:r>
            <a:r>
              <a:rPr lang="es-MX" i="1" dirty="0" err="1"/>
              <a:t>sp</a:t>
            </a:r>
            <a:r>
              <a:rPr lang="es-MX" i="1" dirty="0"/>
              <a:t>. </a:t>
            </a:r>
            <a:r>
              <a:rPr lang="es-MX" i="1" dirty="0" err="1"/>
              <a:t>Paramecium</a:t>
            </a:r>
            <a:r>
              <a:rPr lang="es-MX" i="1" dirty="0"/>
              <a:t> </a:t>
            </a:r>
            <a:r>
              <a:rPr lang="es-MX" i="1" dirty="0" err="1"/>
              <a:t>sp</a:t>
            </a:r>
            <a:r>
              <a:rPr lang="es-MX" dirty="0"/>
              <a:t>.)</a:t>
            </a:r>
            <a:endParaRPr lang="en-US" dirty="0"/>
          </a:p>
          <a:p>
            <a:r>
              <a:rPr lang="es-MX" dirty="0"/>
              <a:t>Indica medios de cultivo y su criterio de selección, condiciones de incubación, método de inoculación, características </a:t>
            </a:r>
            <a:r>
              <a:rPr lang="es-MX" dirty="0" err="1"/>
              <a:t>morfocoloniales</a:t>
            </a:r>
            <a:r>
              <a:rPr lang="es-MX" dirty="0"/>
              <a:t>, así como características microscópicas. Además de un mecanismo de conservación para pruebas subsecuentes (se sugiere un cuadro o diagrama de flujo). Si es posible, incluye una fotografía en la que se puedan observar esas características.</a:t>
            </a:r>
            <a:endParaRPr lang="en-US" dirty="0"/>
          </a:p>
          <a:p>
            <a:endParaRPr lang="en-US" dirty="0"/>
          </a:p>
        </p:txBody>
      </p:sp>
    </p:spTree>
    <p:extLst>
      <p:ext uri="{BB962C8B-B14F-4D97-AF65-F5344CB8AC3E}">
        <p14:creationId xmlns:p14="http://schemas.microsoft.com/office/powerpoint/2010/main" val="3455108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F363-3E24-4CBA-B818-9D63BBE16BBB}"/>
              </a:ext>
            </a:extLst>
          </p:cNvPr>
          <p:cNvSpPr>
            <a:spLocks noGrp="1"/>
          </p:cNvSpPr>
          <p:nvPr>
            <p:ph type="title"/>
          </p:nvPr>
        </p:nvSpPr>
        <p:spPr>
          <a:xfrm>
            <a:off x="502848" y="367475"/>
            <a:ext cx="10256446" cy="1609344"/>
          </a:xfrm>
        </p:spPr>
        <p:txBody>
          <a:bodyPr>
            <a:normAutofit fontScale="90000"/>
          </a:bodyPr>
          <a:lstStyle/>
          <a:p>
            <a:r>
              <a:rPr lang="en-US" dirty="0" err="1"/>
              <a:t>Selecciona</a:t>
            </a:r>
            <a:r>
              <a:rPr lang="en-US" dirty="0"/>
              <a:t> los </a:t>
            </a:r>
            <a:r>
              <a:rPr lang="en-US" dirty="0" err="1"/>
              <a:t>medios</a:t>
            </a:r>
            <a:r>
              <a:rPr lang="en-US" dirty="0"/>
              <a:t> para  el </a:t>
            </a:r>
            <a:r>
              <a:rPr lang="en-US" dirty="0" err="1"/>
              <a:t>aislamiento</a:t>
            </a:r>
            <a:r>
              <a:rPr lang="en-US" dirty="0"/>
              <a:t> del </a:t>
            </a:r>
            <a:r>
              <a:rPr lang="en-US" dirty="0" err="1"/>
              <a:t>agente</a:t>
            </a:r>
            <a:r>
              <a:rPr lang="en-US" dirty="0"/>
              <a:t> </a:t>
            </a:r>
            <a:r>
              <a:rPr lang="en-US" dirty="0" err="1"/>
              <a:t>etiológico</a:t>
            </a:r>
            <a:r>
              <a:rPr lang="en-US" dirty="0"/>
              <a:t> </a:t>
            </a:r>
            <a:r>
              <a:rPr lang="en-US" dirty="0" err="1"/>
              <a:t>asociado</a:t>
            </a:r>
            <a:r>
              <a:rPr lang="en-US" dirty="0"/>
              <a:t> a una </a:t>
            </a:r>
            <a:r>
              <a:rPr lang="en-US" dirty="0" err="1"/>
              <a:t>infecci</a:t>
            </a:r>
            <a:r>
              <a:rPr lang="es-MX" dirty="0" err="1"/>
              <a:t>ón</a:t>
            </a:r>
            <a:r>
              <a:rPr lang="es-MX" dirty="0"/>
              <a:t> bacteriana</a:t>
            </a:r>
            <a:r>
              <a:rPr lang="en-US" dirty="0"/>
              <a:t> </a:t>
            </a:r>
            <a:r>
              <a:rPr lang="en-US" dirty="0" err="1"/>
              <a:t>paciente</a:t>
            </a:r>
            <a:r>
              <a:rPr lang="en-US" dirty="0"/>
              <a:t> con gastroenteritis </a:t>
            </a:r>
            <a:r>
              <a:rPr lang="en-US" dirty="0" err="1"/>
              <a:t>severa</a:t>
            </a:r>
            <a:r>
              <a:rPr lang="en-US" dirty="0"/>
              <a:t> </a:t>
            </a:r>
            <a:r>
              <a:rPr lang="en-US" dirty="0" err="1"/>
              <a:t>sanguinolienta</a:t>
            </a:r>
            <a:endParaRPr lang="en-US" dirty="0"/>
          </a:p>
        </p:txBody>
      </p:sp>
      <p:pic>
        <p:nvPicPr>
          <p:cNvPr id="9" name="Picture 4" descr="Agar Salmonella Shigella (Agar SS) Formato 500 g">
            <a:extLst>
              <a:ext uri="{FF2B5EF4-FFF2-40B4-BE49-F238E27FC236}">
                <a16:creationId xmlns:a16="http://schemas.microsoft.com/office/drawing/2014/main" id="{DA61693F-D523-45F8-A944-54D6A53BC9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07982" y="3126487"/>
            <a:ext cx="3474436" cy="3474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2FE58-6C39-4E66-BD8D-6F240263D028}"/>
              </a:ext>
            </a:extLst>
          </p:cNvPr>
          <p:cNvSpPr txBox="1"/>
          <p:nvPr/>
        </p:nvSpPr>
        <p:spPr>
          <a:xfrm>
            <a:off x="1066800" y="1758933"/>
            <a:ext cx="9692494" cy="923330"/>
          </a:xfrm>
          <a:prstGeom prst="rect">
            <a:avLst/>
          </a:prstGeom>
          <a:noFill/>
        </p:spPr>
        <p:txBody>
          <a:bodyPr wrap="square" rtlCol="0">
            <a:spAutoFit/>
          </a:bodyPr>
          <a:lstStyle/>
          <a:p>
            <a:pPr algn="ctr"/>
            <a:r>
              <a:rPr lang="es-MX" dirty="0"/>
              <a:t>Se sospecha de </a:t>
            </a:r>
            <a:r>
              <a:rPr lang="es-MX" i="1" dirty="0" err="1"/>
              <a:t>Escherichia</a:t>
            </a:r>
            <a:r>
              <a:rPr lang="es-MX" i="1" dirty="0"/>
              <a:t> </a:t>
            </a:r>
            <a:r>
              <a:rPr lang="es-MX" i="1" dirty="0" err="1"/>
              <a:t>coli</a:t>
            </a:r>
            <a:r>
              <a:rPr lang="es-MX" i="1" dirty="0"/>
              <a:t> </a:t>
            </a:r>
            <a:r>
              <a:rPr lang="es-MX" dirty="0"/>
              <a:t>(</a:t>
            </a:r>
            <a:r>
              <a:rPr lang="es-MX" dirty="0" err="1"/>
              <a:t>lac</a:t>
            </a:r>
            <a:r>
              <a:rPr lang="es-MX" dirty="0"/>
              <a:t> (+)), </a:t>
            </a:r>
            <a:r>
              <a:rPr lang="es-MX" i="1" dirty="0"/>
              <a:t>Vibrio </a:t>
            </a:r>
            <a:r>
              <a:rPr lang="es-MX" i="1" dirty="0" err="1"/>
              <a:t>cholerae</a:t>
            </a:r>
            <a:r>
              <a:rPr lang="es-MX" i="1" dirty="0"/>
              <a:t> </a:t>
            </a:r>
            <a:r>
              <a:rPr lang="es-MX" dirty="0"/>
              <a:t>y de </a:t>
            </a:r>
            <a:r>
              <a:rPr lang="es-MX" i="1" dirty="0"/>
              <a:t>Salmonella </a:t>
            </a:r>
            <a:r>
              <a:rPr lang="es-MX" i="1" dirty="0" err="1"/>
              <a:t>typhi</a:t>
            </a:r>
            <a:r>
              <a:rPr lang="es-MX" i="1" dirty="0"/>
              <a:t> </a:t>
            </a:r>
            <a:r>
              <a:rPr lang="es-MX" dirty="0"/>
              <a:t>(</a:t>
            </a:r>
            <a:r>
              <a:rPr lang="es-MX" dirty="0" err="1"/>
              <a:t>lac</a:t>
            </a:r>
            <a:r>
              <a:rPr lang="es-MX" dirty="0"/>
              <a:t>(-)). </a:t>
            </a:r>
          </a:p>
          <a:p>
            <a:pPr algn="ctr"/>
            <a:r>
              <a:rPr lang="es-MX" dirty="0"/>
              <a:t>Observa las imágenes y menciona cual es la imagen que representa el aislamiento de cada una de ellas y el medio de cultivo que probablemente se utilizó, justifica tu respuesta</a:t>
            </a:r>
            <a:endParaRPr lang="en-US" dirty="0"/>
          </a:p>
        </p:txBody>
      </p:sp>
      <p:pic>
        <p:nvPicPr>
          <p:cNvPr id="6" name="Picture 2" descr="Reactivo gel de agar - EMB Agar - HyServe GmbH &amp; Co. KG - para  microbiología / para la seguridad alimentaria / Escherichia coli">
            <a:extLst>
              <a:ext uri="{FF2B5EF4-FFF2-40B4-BE49-F238E27FC236}">
                <a16:creationId xmlns:a16="http://schemas.microsoft.com/office/drawing/2014/main" id="{6DCFC1D3-3AD2-4E29-A119-5D04BE5E8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891" y="3111987"/>
            <a:ext cx="3609347" cy="360934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Microbiology Notes and Updates - Vibrio cholerae (Owaga) on TCBS Agar.  Photo By: Q.F.B. Carlos Rafael Manzano Palafox from Guadalajara Jalisco,  México. | Facebook">
            <a:extLst>
              <a:ext uri="{FF2B5EF4-FFF2-40B4-BE49-F238E27FC236}">
                <a16:creationId xmlns:a16="http://schemas.microsoft.com/office/drawing/2014/main" id="{B5563016-6B2B-4510-8BDE-A9AEC8873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69" y="3119056"/>
            <a:ext cx="3278640" cy="33758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57D26D-3A84-49CF-B9EE-31B331460C92}"/>
              </a:ext>
            </a:extLst>
          </p:cNvPr>
          <p:cNvSpPr/>
          <p:nvPr/>
        </p:nvSpPr>
        <p:spPr>
          <a:xfrm>
            <a:off x="1936581" y="5343053"/>
            <a:ext cx="691215" cy="923330"/>
          </a:xfrm>
          <a:prstGeom prst="rect">
            <a:avLst/>
          </a:prstGeom>
          <a:noFill/>
          <a:ln>
            <a:noFill/>
          </a:ln>
        </p:spPr>
        <p:txBody>
          <a:bodyPr wrap="none" lIns="91440" tIns="45720" rIns="91440" bIns="45720">
            <a:spAutoFit/>
          </a:bodyPr>
          <a:lstStyle/>
          <a:p>
            <a:pPr algn="ctr"/>
            <a:r>
              <a:rPr lang="en-US" sz="5400" b="1" cap="none" spc="50" dirty="0">
                <a:ln w="0"/>
                <a:effectLst>
                  <a:innerShdw blurRad="63500" dist="50800" dir="13500000">
                    <a:srgbClr val="000000">
                      <a:alpha val="50000"/>
                    </a:srgbClr>
                  </a:innerShdw>
                </a:effectLst>
              </a:rPr>
              <a:t>A</a:t>
            </a:r>
          </a:p>
        </p:txBody>
      </p:sp>
      <p:sp>
        <p:nvSpPr>
          <p:cNvPr id="12" name="Rectangle 11">
            <a:extLst>
              <a:ext uri="{FF2B5EF4-FFF2-40B4-BE49-F238E27FC236}">
                <a16:creationId xmlns:a16="http://schemas.microsoft.com/office/drawing/2014/main" id="{AD87D3AB-9123-405D-AD81-646B5F94D937}"/>
              </a:ext>
            </a:extLst>
          </p:cNvPr>
          <p:cNvSpPr/>
          <p:nvPr/>
        </p:nvSpPr>
        <p:spPr>
          <a:xfrm>
            <a:off x="5221832" y="5343053"/>
            <a:ext cx="691215" cy="923330"/>
          </a:xfrm>
          <a:prstGeom prst="rect">
            <a:avLst/>
          </a:prstGeom>
          <a:noFill/>
          <a:ln>
            <a:noFill/>
          </a:ln>
        </p:spPr>
        <p:txBody>
          <a:bodyPr wrap="none" lIns="91440" tIns="45720" rIns="91440" bIns="45720">
            <a:spAutoFit/>
          </a:bodyPr>
          <a:lstStyle/>
          <a:p>
            <a:pPr algn="ctr"/>
            <a:r>
              <a:rPr lang="en-US" sz="5400" b="1" cap="none" spc="50" dirty="0">
                <a:ln w="0"/>
                <a:effectLst>
                  <a:innerShdw blurRad="63500" dist="50800" dir="13500000">
                    <a:srgbClr val="000000">
                      <a:alpha val="50000"/>
                    </a:srgbClr>
                  </a:innerShdw>
                </a:effectLst>
              </a:rPr>
              <a:t>B</a:t>
            </a:r>
          </a:p>
        </p:txBody>
      </p:sp>
      <p:sp>
        <p:nvSpPr>
          <p:cNvPr id="13" name="Rectangle 12">
            <a:extLst>
              <a:ext uri="{FF2B5EF4-FFF2-40B4-BE49-F238E27FC236}">
                <a16:creationId xmlns:a16="http://schemas.microsoft.com/office/drawing/2014/main" id="{FA4194CC-03F7-45B2-9D6D-13869359E561}"/>
              </a:ext>
            </a:extLst>
          </p:cNvPr>
          <p:cNvSpPr/>
          <p:nvPr/>
        </p:nvSpPr>
        <p:spPr>
          <a:xfrm>
            <a:off x="9001352" y="5236373"/>
            <a:ext cx="691216" cy="923330"/>
          </a:xfrm>
          <a:prstGeom prst="rect">
            <a:avLst/>
          </a:prstGeom>
          <a:noFill/>
          <a:ln>
            <a:noFill/>
          </a:ln>
        </p:spPr>
        <p:txBody>
          <a:bodyPr wrap="none" lIns="91440" tIns="45720" rIns="91440" bIns="45720">
            <a:spAutoFit/>
          </a:bodyPr>
          <a:lstStyle/>
          <a:p>
            <a:pPr algn="ctr"/>
            <a:r>
              <a:rPr lang="es-MX" sz="5400" b="1" spc="50" dirty="0">
                <a:ln w="0"/>
                <a:effectLst>
                  <a:innerShdw blurRad="63500" dist="50800" dir="13500000">
                    <a:srgbClr val="000000">
                      <a:alpha val="50000"/>
                    </a:srgbClr>
                  </a:innerShdw>
                </a:effectLst>
              </a:rPr>
              <a:t>C</a:t>
            </a:r>
            <a:endParaRPr lang="en-US" sz="5400" b="1" cap="none" spc="50" dirty="0">
              <a:ln w="0"/>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555767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2CB2-925F-43D2-823E-4DB8CBE34593}"/>
              </a:ext>
            </a:extLst>
          </p:cNvPr>
          <p:cNvSpPr>
            <a:spLocks noGrp="1"/>
          </p:cNvSpPr>
          <p:nvPr>
            <p:ph type="title"/>
          </p:nvPr>
        </p:nvSpPr>
        <p:spPr/>
        <p:txBody>
          <a:bodyPr/>
          <a:lstStyle/>
          <a:p>
            <a:r>
              <a:rPr lang="es-MX" dirty="0"/>
              <a:t>PROBLEMA 7</a:t>
            </a:r>
            <a:endParaRPr lang="en-US" dirty="0"/>
          </a:p>
        </p:txBody>
      </p:sp>
      <p:sp>
        <p:nvSpPr>
          <p:cNvPr id="3" name="Content Placeholder 2">
            <a:extLst>
              <a:ext uri="{FF2B5EF4-FFF2-40B4-BE49-F238E27FC236}">
                <a16:creationId xmlns:a16="http://schemas.microsoft.com/office/drawing/2014/main" id="{B7A4AB05-D11D-478D-9CA7-EFAE8A4FD029}"/>
              </a:ext>
            </a:extLst>
          </p:cNvPr>
          <p:cNvSpPr>
            <a:spLocks noGrp="1"/>
          </p:cNvSpPr>
          <p:nvPr>
            <p:ph idx="1"/>
          </p:nvPr>
        </p:nvSpPr>
        <p:spPr>
          <a:xfrm>
            <a:off x="1234440" y="1569720"/>
            <a:ext cx="9966960" cy="5074920"/>
          </a:xfrm>
        </p:spPr>
        <p:txBody>
          <a:bodyPr>
            <a:normAutofit fontScale="85000" lnSpcReduction="20000"/>
          </a:bodyPr>
          <a:lstStyle/>
          <a:p>
            <a:pPr lvl="0"/>
            <a:r>
              <a:rPr lang="es-MX" dirty="0"/>
              <a:t>Como parte de tu labor dentro de un laboratorio microbiológico que se dedica al análisis de muestras clínicas y de alimentos, se te pide tu colaboración como consultor en la resolución de un problema asociado a la muerte de un paciente con diabetes y la enfermedad de Crohn. Como parte de la investigación se tomó una muestra de úlceras en la planta del pie, además previamente se tomó una muestra de heces fecales, ya que el paciente presentaba diarrea sanguinolenta.</a:t>
            </a:r>
            <a:endParaRPr lang="en-US" dirty="0"/>
          </a:p>
          <a:p>
            <a:r>
              <a:rPr lang="es-MX" dirty="0"/>
              <a:t> A partir de estos hechos, se cree que pueden estar asociada a alguno de los siguientes microorganismos:</a:t>
            </a:r>
            <a:endParaRPr lang="en-US" dirty="0"/>
          </a:p>
          <a:p>
            <a:r>
              <a:rPr lang="es-MX" i="1" dirty="0" err="1"/>
              <a:t>Candida</a:t>
            </a:r>
            <a:r>
              <a:rPr lang="es-MX" i="1" dirty="0"/>
              <a:t> </a:t>
            </a:r>
            <a:r>
              <a:rPr lang="es-MX" i="1" dirty="0" err="1"/>
              <a:t>krusei</a:t>
            </a:r>
            <a:r>
              <a:rPr lang="es-MX" i="1" dirty="0"/>
              <a:t>, </a:t>
            </a:r>
            <a:r>
              <a:rPr lang="es-MX" i="1" dirty="0" err="1"/>
              <a:t>Epidermophyton</a:t>
            </a:r>
            <a:r>
              <a:rPr lang="es-MX" i="1" dirty="0"/>
              <a:t> </a:t>
            </a:r>
            <a:r>
              <a:rPr lang="es-MX" i="1" dirty="0" err="1"/>
              <a:t>floccosum</a:t>
            </a:r>
            <a:r>
              <a:rPr lang="es-MX" i="1" dirty="0"/>
              <a:t>, </a:t>
            </a:r>
            <a:r>
              <a:rPr lang="es-MX" i="1" dirty="0" err="1"/>
              <a:t>Staphylococcus</a:t>
            </a:r>
            <a:r>
              <a:rPr lang="es-MX" i="1" dirty="0"/>
              <a:t> </a:t>
            </a:r>
            <a:r>
              <a:rPr lang="es-MX" i="1" dirty="0" err="1"/>
              <a:t>epidermidis</a:t>
            </a:r>
            <a:r>
              <a:rPr lang="es-MX" i="1" dirty="0"/>
              <a:t>, </a:t>
            </a:r>
            <a:r>
              <a:rPr lang="es-MX" i="1" dirty="0" err="1"/>
              <a:t>Escherichia</a:t>
            </a:r>
            <a:r>
              <a:rPr lang="es-MX" i="1" dirty="0"/>
              <a:t> </a:t>
            </a:r>
            <a:r>
              <a:rPr lang="es-MX" i="1" dirty="0" err="1"/>
              <a:t>coli</a:t>
            </a:r>
            <a:r>
              <a:rPr lang="es-MX" i="1" dirty="0"/>
              <a:t>, </a:t>
            </a:r>
            <a:r>
              <a:rPr lang="es-MX" i="1" dirty="0" err="1"/>
              <a:t>Shigella</a:t>
            </a:r>
            <a:r>
              <a:rPr lang="es-MX" i="1" dirty="0"/>
              <a:t> </a:t>
            </a:r>
            <a:r>
              <a:rPr lang="es-MX" i="1" dirty="0" err="1"/>
              <a:t>sonnei</a:t>
            </a:r>
            <a:r>
              <a:rPr lang="es-MX" i="1" dirty="0"/>
              <a:t> y </a:t>
            </a:r>
            <a:r>
              <a:rPr lang="es-MX" i="1" dirty="0" err="1"/>
              <a:t>Bacillus</a:t>
            </a:r>
            <a:r>
              <a:rPr lang="es-MX" i="1" dirty="0"/>
              <a:t> </a:t>
            </a:r>
            <a:r>
              <a:rPr lang="es-MX" i="1" dirty="0" err="1"/>
              <a:t>cereus</a:t>
            </a:r>
            <a:r>
              <a:rPr lang="es-MX" i="1" dirty="0"/>
              <a:t>.</a:t>
            </a:r>
            <a:endParaRPr lang="en-US" dirty="0"/>
          </a:p>
          <a:p>
            <a:r>
              <a:rPr lang="es-MX" dirty="0"/>
              <a:t>Desarrolla la metodología que utilizarías para descubrir al agente etiológico de esta enfermedad.</a:t>
            </a:r>
            <a:endParaRPr lang="en-US" dirty="0"/>
          </a:p>
          <a:p>
            <a:r>
              <a:rPr lang="es-MX" dirty="0"/>
              <a:t>Indica medios de cultivo y su criterio de selección, condiciones de incubación, método de inoculación y características </a:t>
            </a:r>
            <a:r>
              <a:rPr lang="es-MX" dirty="0" err="1"/>
              <a:t>morfocoloniales</a:t>
            </a:r>
            <a:r>
              <a:rPr lang="es-MX" dirty="0"/>
              <a:t> esperadas para ambos casos. (se sugiere un cuadro o diagrama de flujo). Si es posible, incluye una fotografía en la que se puedan observar esas características.</a:t>
            </a:r>
            <a:endParaRPr lang="en-US" dirty="0"/>
          </a:p>
          <a:p>
            <a:endParaRPr lang="en-US" dirty="0"/>
          </a:p>
        </p:txBody>
      </p:sp>
    </p:spTree>
    <p:extLst>
      <p:ext uri="{BB962C8B-B14F-4D97-AF65-F5344CB8AC3E}">
        <p14:creationId xmlns:p14="http://schemas.microsoft.com/office/powerpoint/2010/main" val="297087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246EE-BA55-4696-942F-37973B208F1E}"/>
              </a:ext>
            </a:extLst>
          </p:cNvPr>
          <p:cNvSpPr>
            <a:spLocks noGrp="1"/>
          </p:cNvSpPr>
          <p:nvPr>
            <p:ph type="title"/>
          </p:nvPr>
        </p:nvSpPr>
        <p:spPr>
          <a:xfrm>
            <a:off x="2609873" y="3147254"/>
            <a:ext cx="7956560" cy="878468"/>
          </a:xfrm>
        </p:spPr>
        <p:txBody>
          <a:bodyPr/>
          <a:lstStyle/>
          <a:p>
            <a:r>
              <a:rPr lang="es-MX" dirty="0"/>
              <a:t>EJERCICIOS PRUEBAS BIOQUÍMICAS</a:t>
            </a:r>
            <a:endParaRPr lang="en-US" dirty="0"/>
          </a:p>
        </p:txBody>
      </p:sp>
      <p:sp>
        <p:nvSpPr>
          <p:cNvPr id="5" name="Text Placeholder 4">
            <a:extLst>
              <a:ext uri="{FF2B5EF4-FFF2-40B4-BE49-F238E27FC236}">
                <a16:creationId xmlns:a16="http://schemas.microsoft.com/office/drawing/2014/main" id="{DB6951C4-5E34-4DA5-AF43-30ECDF5690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0903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EJEMPLO</a:t>
            </a:r>
          </a:p>
        </p:txBody>
      </p:sp>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t>Se </a:t>
            </a:r>
            <a:r>
              <a:rPr lang="en-US" sz="1800" dirty="0" err="1"/>
              <a:t>aisló</a:t>
            </a:r>
            <a:r>
              <a:rPr lang="en-US" sz="1800" dirty="0"/>
              <a:t> a </a:t>
            </a:r>
            <a:r>
              <a:rPr lang="en-US" sz="1800" dirty="0" err="1"/>
              <a:t>partir</a:t>
            </a:r>
            <a:r>
              <a:rPr lang="en-US" sz="1800" dirty="0"/>
              <a:t> de las </a:t>
            </a:r>
            <a:r>
              <a:rPr lang="en-US" sz="1800" dirty="0" err="1"/>
              <a:t>úlceras</a:t>
            </a:r>
            <a:r>
              <a:rPr lang="en-US" sz="1800" dirty="0"/>
              <a:t> </a:t>
            </a:r>
            <a:r>
              <a:rPr lang="en-US" sz="1800" dirty="0" err="1"/>
              <a:t>observadas</a:t>
            </a:r>
            <a:r>
              <a:rPr lang="en-US" sz="1800" dirty="0"/>
              <a:t> </a:t>
            </a:r>
            <a:r>
              <a:rPr lang="en-US" sz="1800" dirty="0" err="1"/>
              <a:t>sobre</a:t>
            </a:r>
            <a:r>
              <a:rPr lang="en-US" sz="1800" dirty="0"/>
              <a:t> la </a:t>
            </a:r>
            <a:r>
              <a:rPr lang="en-US" sz="1800" dirty="0" err="1"/>
              <a:t>piel</a:t>
            </a:r>
            <a:r>
              <a:rPr lang="en-US" sz="1800" dirty="0"/>
              <a:t> de un </a:t>
            </a:r>
            <a:r>
              <a:rPr lang="en-US" sz="1800" dirty="0" err="1"/>
              <a:t>paciente</a:t>
            </a:r>
            <a:r>
              <a:rPr lang="en-US" sz="1800" dirty="0"/>
              <a:t> </a:t>
            </a:r>
            <a:r>
              <a:rPr lang="en-US" sz="1800" dirty="0" err="1"/>
              <a:t>en</a:t>
            </a:r>
            <a:r>
              <a:rPr lang="en-US" sz="1800" dirty="0"/>
              <a:t> coma.</a:t>
            </a:r>
          </a:p>
          <a:p>
            <a:pPr indent="-182880">
              <a:lnSpc>
                <a:spcPct val="90000"/>
              </a:lnSpc>
              <a:buFont typeface="Wingdings" pitchFamily="2" charset="2"/>
              <a:buChar char="§"/>
            </a:pPr>
            <a:r>
              <a:rPr lang="en-US" sz="1800" dirty="0"/>
              <a:t>El primer </a:t>
            </a:r>
            <a:r>
              <a:rPr lang="en-US" sz="1800" dirty="0" err="1"/>
              <a:t>aislado</a:t>
            </a:r>
            <a:r>
              <a:rPr lang="en-US" sz="1800" dirty="0"/>
              <a:t> se </a:t>
            </a:r>
            <a:r>
              <a:rPr lang="en-US" sz="1800" dirty="0" err="1"/>
              <a:t>obtuvo</a:t>
            </a:r>
            <a:r>
              <a:rPr lang="en-US" sz="1800" dirty="0"/>
              <a:t> del </a:t>
            </a:r>
            <a:r>
              <a:rPr lang="en-US" sz="1800" dirty="0" err="1"/>
              <a:t>aislamiento</a:t>
            </a:r>
            <a:r>
              <a:rPr lang="en-US" sz="1800" dirty="0"/>
              <a:t> del </a:t>
            </a:r>
            <a:r>
              <a:rPr lang="en-US" sz="1800" dirty="0" err="1"/>
              <a:t>microorganismos</a:t>
            </a:r>
            <a:r>
              <a:rPr lang="en-US" sz="1800" dirty="0"/>
              <a:t> </a:t>
            </a:r>
            <a:r>
              <a:rPr lang="en-US" sz="1800" dirty="0" err="1"/>
              <a:t>en</a:t>
            </a:r>
            <a:r>
              <a:rPr lang="en-US" sz="1800" dirty="0"/>
              <a:t> Agar </a:t>
            </a:r>
            <a:r>
              <a:rPr lang="en-US" sz="1800" dirty="0" err="1"/>
              <a:t>Cetrimida</a:t>
            </a:r>
            <a:r>
              <a:rPr lang="en-US" sz="1800" dirty="0"/>
              <a:t> con las </a:t>
            </a:r>
            <a:r>
              <a:rPr lang="en-US" sz="1800" dirty="0" err="1"/>
              <a:t>características</a:t>
            </a:r>
            <a:r>
              <a:rPr lang="en-US" sz="1800" dirty="0"/>
              <a:t> que se </a:t>
            </a:r>
            <a:r>
              <a:rPr lang="en-US" sz="1800" dirty="0" err="1"/>
              <a:t>muestran</a:t>
            </a:r>
            <a:r>
              <a:rPr lang="en-US" sz="1800" dirty="0"/>
              <a:t> </a:t>
            </a:r>
            <a:r>
              <a:rPr lang="en-US" sz="1800" dirty="0" err="1"/>
              <a:t>en</a:t>
            </a:r>
            <a:r>
              <a:rPr lang="en-US" sz="1800" dirty="0"/>
              <a:t> la imagen superior (</a:t>
            </a:r>
            <a:r>
              <a:rPr lang="en-US" sz="1800" dirty="0" err="1"/>
              <a:t>izq</a:t>
            </a:r>
            <a:r>
              <a:rPr lang="en-US" sz="1800" dirty="0"/>
              <a:t> </a:t>
            </a:r>
            <a:r>
              <a:rPr lang="en-US" sz="1800" dirty="0" err="1"/>
              <a:t>Cetrimida</a:t>
            </a:r>
            <a:r>
              <a:rPr lang="en-US" sz="1800" dirty="0"/>
              <a:t>, der. </a:t>
            </a:r>
            <a:r>
              <a:rPr lang="en-US" sz="1800" dirty="0" err="1"/>
              <a:t>Cetrimida</a:t>
            </a:r>
            <a:r>
              <a:rPr lang="en-US" sz="1800" dirty="0"/>
              <a:t> </a:t>
            </a:r>
            <a:r>
              <a:rPr lang="en-US" sz="1800" dirty="0" err="1"/>
              <a:t>en</a:t>
            </a:r>
            <a:r>
              <a:rPr lang="en-US" sz="1800" dirty="0"/>
              <a:t> UV).</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11266" name="Picture 2" descr="E. coli gram stain | Микробиология">
            <a:extLst>
              <a:ext uri="{FF2B5EF4-FFF2-40B4-BE49-F238E27FC236}">
                <a16:creationId xmlns:a16="http://schemas.microsoft.com/office/drawing/2014/main" id="{9B28ADCF-1C65-4473-8F66-79635E9BD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4" y="3491316"/>
            <a:ext cx="3335318" cy="28731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CM for the Harmonised Pharmacopoeia - Lab M">
            <a:extLst>
              <a:ext uri="{FF2B5EF4-FFF2-40B4-BE49-F238E27FC236}">
                <a16:creationId xmlns:a16="http://schemas.microsoft.com/office/drawing/2014/main" id="{6334935E-2961-4AD9-BF93-6AC0DBE76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4" y="595067"/>
            <a:ext cx="3508886" cy="350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8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seudomonas aeruginosa en agar McConkey, que demuestra que el  microorganismo no utiliza la Lactosa | Microbiology, Lab tech">
            <a:extLst>
              <a:ext uri="{FF2B5EF4-FFF2-40B4-BE49-F238E27FC236}">
                <a16:creationId xmlns:a16="http://schemas.microsoft.com/office/drawing/2014/main" id="{3F6DE717-09FE-4F9D-B89A-254EFD875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76" r="22467" b="9757"/>
          <a:stretch/>
        </p:blipFill>
        <p:spPr bwMode="auto">
          <a:xfrm>
            <a:off x="7946327" y="389573"/>
            <a:ext cx="1972841" cy="2003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IM Agar Tube Test | Microbiología, Ciencias de la naturaleza, Ciencia">
            <a:extLst>
              <a:ext uri="{FF2B5EF4-FFF2-40B4-BE49-F238E27FC236}">
                <a16:creationId xmlns:a16="http://schemas.microsoft.com/office/drawing/2014/main" id="{2569FEAF-1D2C-4820-BF25-6ECCA0FFB0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00" t="4965" r="60886" b="4597"/>
          <a:stretch/>
        </p:blipFill>
        <p:spPr bwMode="auto">
          <a:xfrm>
            <a:off x="8791998" y="4504920"/>
            <a:ext cx="1260401" cy="23276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6288" y="579168"/>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119867" y="730228"/>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9882531" y="139890"/>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sp>
        <p:nvSpPr>
          <p:cNvPr id="17" name="Rectangle 16">
            <a:extLst>
              <a:ext uri="{FF2B5EF4-FFF2-40B4-BE49-F238E27FC236}">
                <a16:creationId xmlns:a16="http://schemas.microsoft.com/office/drawing/2014/main" id="{777863E2-59A2-4663-B463-A4690B034B71}"/>
              </a:ext>
            </a:extLst>
          </p:cNvPr>
          <p:cNvSpPr/>
          <p:nvPr/>
        </p:nvSpPr>
        <p:spPr>
          <a:xfrm>
            <a:off x="8760546" y="6271554"/>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5EF4DE3E-8AAD-40DB-AF3D-7D8117E3BF21}"/>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493DE97D-703F-472D-B61E-4A1CD0B636DF}"/>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pic>
        <p:nvPicPr>
          <p:cNvPr id="19" name="Picture 6" descr="Resultado de imagen para caldo nitratos">
            <a:extLst>
              <a:ext uri="{FF2B5EF4-FFF2-40B4-BE49-F238E27FC236}">
                <a16:creationId xmlns:a16="http://schemas.microsoft.com/office/drawing/2014/main" id="{DC8C6C24-F602-4404-93DA-FE1EB5AC74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342" r="50264"/>
          <a:stretch/>
        </p:blipFill>
        <p:spPr bwMode="auto">
          <a:xfrm>
            <a:off x="9757261" y="2879302"/>
            <a:ext cx="1631236" cy="16871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sultado de imagen para caldo nitratos">
            <a:extLst>
              <a:ext uri="{FF2B5EF4-FFF2-40B4-BE49-F238E27FC236}">
                <a16:creationId xmlns:a16="http://schemas.microsoft.com/office/drawing/2014/main" id="{6F3C3D27-2ECC-4A69-8A99-788060031F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342" r="50264"/>
          <a:stretch/>
        </p:blipFill>
        <p:spPr bwMode="auto">
          <a:xfrm>
            <a:off x="8464140" y="2879302"/>
            <a:ext cx="1695688" cy="16871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F14AC19-42F2-4D9D-9153-1F2BDBB008C2}"/>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C69CC438-BA1B-4C22-98D8-028016A8E0C4}"/>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sp>
        <p:nvSpPr>
          <p:cNvPr id="23" name="Rectangle 22">
            <a:extLst>
              <a:ext uri="{FF2B5EF4-FFF2-40B4-BE49-F238E27FC236}">
                <a16:creationId xmlns:a16="http://schemas.microsoft.com/office/drawing/2014/main" id="{F212895A-F5AF-4D2A-BECC-4C21C0C3EA90}"/>
              </a:ext>
            </a:extLst>
          </p:cNvPr>
          <p:cNvSpPr/>
          <p:nvPr/>
        </p:nvSpPr>
        <p:spPr>
          <a:xfrm>
            <a:off x="9701705" y="3843200"/>
            <a:ext cx="1830085" cy="461665"/>
          </a:xfrm>
          <a:prstGeom prst="rect">
            <a:avLst/>
          </a:prstGeom>
          <a:noFill/>
        </p:spPr>
        <p:txBody>
          <a:bodyPr wrap="square" lIns="91440" tIns="45720" rIns="91440" bIns="45720">
            <a:spAutoFit/>
          </a:bodyPr>
          <a:lstStyle/>
          <a:p>
            <a:pPr algn="ctr"/>
            <a:r>
              <a:rPr lang="es-MX" sz="2400" b="0" cap="none" spc="0" dirty="0">
                <a:ln w="0"/>
                <a:solidFill>
                  <a:schemeClr val="bg2"/>
                </a:solidFill>
                <a:effectLst>
                  <a:outerShdw blurRad="38100" dist="19050" dir="2700000" algn="tl" rotWithShape="0">
                    <a:schemeClr val="dk1">
                      <a:alpha val="40000"/>
                    </a:schemeClr>
                  </a:outerShdw>
                </a:effectLst>
              </a:rPr>
              <a:t>+Zn</a:t>
            </a:r>
            <a:endParaRPr lang="en-US" sz="2400" b="0" cap="none" spc="0" dirty="0">
              <a:ln w="0"/>
              <a:solidFill>
                <a:schemeClr val="bg2"/>
              </a:solidFill>
              <a:effectLst>
                <a:outerShdw blurRad="38100" dist="19050" dir="2700000" algn="tl" rotWithShape="0">
                  <a:schemeClr val="dk1">
                    <a:alpha val="40000"/>
                  </a:schemeClr>
                </a:outerShdw>
              </a:effectLst>
            </a:endParaRPr>
          </a:p>
        </p:txBody>
      </p:sp>
      <p:pic>
        <p:nvPicPr>
          <p:cNvPr id="25" name="Picture 4" descr="Resultado de imagen para rojo de metilo">
            <a:extLst>
              <a:ext uri="{FF2B5EF4-FFF2-40B4-BE49-F238E27FC236}">
                <a16:creationId xmlns:a16="http://schemas.microsoft.com/office/drawing/2014/main" id="{1E78EA82-FEA6-4C5A-858D-6350841D0F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391" t="1081" r="3216" b="10248"/>
          <a:stretch/>
        </p:blipFill>
        <p:spPr bwMode="auto">
          <a:xfrm>
            <a:off x="10580517" y="4741641"/>
            <a:ext cx="677334" cy="17372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CDD380A-7C35-49D5-9089-BFA92286276E}"/>
              </a:ext>
            </a:extLst>
          </p:cNvPr>
          <p:cNvSpPr txBox="1"/>
          <p:nvPr/>
        </p:nvSpPr>
        <p:spPr>
          <a:xfrm>
            <a:off x="10354092" y="6519726"/>
            <a:ext cx="1418410" cy="338554"/>
          </a:xfrm>
          <a:prstGeom prst="rect">
            <a:avLst/>
          </a:prstGeom>
          <a:noFill/>
        </p:spPr>
        <p:txBody>
          <a:bodyPr wrap="square" rtlCol="0">
            <a:spAutoFit/>
          </a:bodyPr>
          <a:lstStyle/>
          <a:p>
            <a:r>
              <a:rPr lang="es-MX" sz="1600" dirty="0"/>
              <a:t>RMVP/+RM</a:t>
            </a:r>
            <a:endParaRPr lang="en-US" sz="1600" dirty="0"/>
          </a:p>
        </p:txBody>
      </p:sp>
      <p:pic>
        <p:nvPicPr>
          <p:cNvPr id="28" name="Picture 4" descr="API 20 E System of exposed and unexposed of Pseudomonas aeruginosa to... |  Download Scientific Diagram">
            <a:extLst>
              <a:ext uri="{FF2B5EF4-FFF2-40B4-BE49-F238E27FC236}">
                <a16:creationId xmlns:a16="http://schemas.microsoft.com/office/drawing/2014/main" id="{6F163F14-C542-4112-9FF2-2C682513F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05" y="1076731"/>
            <a:ext cx="7683874" cy="193479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9A5D1392-88F9-4C7E-9912-659E914EDC69}"/>
              </a:ext>
            </a:extLst>
          </p:cNvPr>
          <p:cNvGrpSpPr/>
          <p:nvPr/>
        </p:nvGrpSpPr>
        <p:grpSpPr>
          <a:xfrm>
            <a:off x="4920170" y="195411"/>
            <a:ext cx="2979931" cy="804655"/>
            <a:chOff x="6664830" y="713722"/>
            <a:chExt cx="4898562" cy="1591532"/>
          </a:xfrm>
        </p:grpSpPr>
        <p:pic>
          <p:nvPicPr>
            <p:cNvPr id="29" name="Picture 2" descr="http://www2.bakersfieldcollege.edu/aperez/images/06-02_catalasetest_1.jpg">
              <a:extLst>
                <a:ext uri="{FF2B5EF4-FFF2-40B4-BE49-F238E27FC236}">
                  <a16:creationId xmlns:a16="http://schemas.microsoft.com/office/drawing/2014/main" id="{B668420B-5ABC-4B7E-ACCF-6C657F4476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o.quizlet.com/e2VEuLZFLQ2mF5TwtawLOw_m.jpg">
              <a:extLst>
                <a:ext uri="{FF2B5EF4-FFF2-40B4-BE49-F238E27FC236}">
                  <a16:creationId xmlns:a16="http://schemas.microsoft.com/office/drawing/2014/main" id="{E564320B-3FD4-416E-8CB0-65E915892C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831" t="14984" b="52840"/>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3A442BC2-DF27-440E-A460-D4440F005773}"/>
              </a:ext>
            </a:extLst>
          </p:cNvPr>
          <p:cNvSpPr txBox="1"/>
          <p:nvPr/>
        </p:nvSpPr>
        <p:spPr>
          <a:xfrm>
            <a:off x="4987593" y="666972"/>
            <a:ext cx="1095172" cy="369332"/>
          </a:xfrm>
          <a:prstGeom prst="rect">
            <a:avLst/>
          </a:prstGeom>
          <a:noFill/>
        </p:spPr>
        <p:txBody>
          <a:bodyPr wrap="none" rtlCol="0">
            <a:spAutoFit/>
          </a:bodyPr>
          <a:lstStyle/>
          <a:p>
            <a:r>
              <a:rPr lang="es-MX" dirty="0"/>
              <a:t>Catalasa</a:t>
            </a:r>
            <a:endParaRPr lang="en-US" dirty="0"/>
          </a:p>
        </p:txBody>
      </p:sp>
      <p:sp>
        <p:nvSpPr>
          <p:cNvPr id="32" name="TextBox 31">
            <a:extLst>
              <a:ext uri="{FF2B5EF4-FFF2-40B4-BE49-F238E27FC236}">
                <a16:creationId xmlns:a16="http://schemas.microsoft.com/office/drawing/2014/main" id="{FDA22B44-491C-4DC4-BFA2-64D3FE408281}"/>
              </a:ext>
            </a:extLst>
          </p:cNvPr>
          <p:cNvSpPr txBox="1"/>
          <p:nvPr/>
        </p:nvSpPr>
        <p:spPr>
          <a:xfrm>
            <a:off x="6771362" y="204907"/>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sp>
        <p:nvSpPr>
          <p:cNvPr id="2" name="Plus Sign 1">
            <a:extLst>
              <a:ext uri="{FF2B5EF4-FFF2-40B4-BE49-F238E27FC236}">
                <a16:creationId xmlns:a16="http://schemas.microsoft.com/office/drawing/2014/main" id="{AFE3D354-F8AC-451F-9D8E-6DF4EC72E6D4}"/>
              </a:ext>
            </a:extLst>
          </p:cNvPr>
          <p:cNvSpPr/>
          <p:nvPr/>
        </p:nvSpPr>
        <p:spPr>
          <a:xfrm>
            <a:off x="791911" y="477345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Sign 4">
            <a:extLst>
              <a:ext uri="{FF2B5EF4-FFF2-40B4-BE49-F238E27FC236}">
                <a16:creationId xmlns:a16="http://schemas.microsoft.com/office/drawing/2014/main" id="{35A27D54-E9B9-4C9E-915F-598DDD552381}"/>
              </a:ext>
            </a:extLst>
          </p:cNvPr>
          <p:cNvSpPr/>
          <p:nvPr/>
        </p:nvSpPr>
        <p:spPr>
          <a:xfrm>
            <a:off x="583095" y="481054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inus Sign 32">
            <a:extLst>
              <a:ext uri="{FF2B5EF4-FFF2-40B4-BE49-F238E27FC236}">
                <a16:creationId xmlns:a16="http://schemas.microsoft.com/office/drawing/2014/main" id="{CDEDDBCD-B118-454C-B705-B846E09AEA45}"/>
              </a:ext>
            </a:extLst>
          </p:cNvPr>
          <p:cNvSpPr/>
          <p:nvPr/>
        </p:nvSpPr>
        <p:spPr>
          <a:xfrm>
            <a:off x="1075762" y="4817791"/>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Sign 33">
            <a:extLst>
              <a:ext uri="{FF2B5EF4-FFF2-40B4-BE49-F238E27FC236}">
                <a16:creationId xmlns:a16="http://schemas.microsoft.com/office/drawing/2014/main" id="{5E85CFFD-93CB-4FC1-938D-1F1D7849D8AE}"/>
              </a:ext>
            </a:extLst>
          </p:cNvPr>
          <p:cNvSpPr/>
          <p:nvPr/>
        </p:nvSpPr>
        <p:spPr>
          <a:xfrm>
            <a:off x="1577461" y="474889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inus Sign 34">
            <a:extLst>
              <a:ext uri="{FF2B5EF4-FFF2-40B4-BE49-F238E27FC236}">
                <a16:creationId xmlns:a16="http://schemas.microsoft.com/office/drawing/2014/main" id="{1FBF19C1-572C-4E72-B79D-453728E0AE1B}"/>
              </a:ext>
            </a:extLst>
          </p:cNvPr>
          <p:cNvSpPr/>
          <p:nvPr/>
        </p:nvSpPr>
        <p:spPr>
          <a:xfrm>
            <a:off x="1357293" y="4817791"/>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inus Sign 35">
            <a:extLst>
              <a:ext uri="{FF2B5EF4-FFF2-40B4-BE49-F238E27FC236}">
                <a16:creationId xmlns:a16="http://schemas.microsoft.com/office/drawing/2014/main" id="{79F2FD3B-16E5-4E57-B02A-C93EE46E4813}"/>
              </a:ext>
            </a:extLst>
          </p:cNvPr>
          <p:cNvSpPr/>
          <p:nvPr/>
        </p:nvSpPr>
        <p:spPr>
          <a:xfrm>
            <a:off x="1889548" y="481054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inus Sign 36">
            <a:extLst>
              <a:ext uri="{FF2B5EF4-FFF2-40B4-BE49-F238E27FC236}">
                <a16:creationId xmlns:a16="http://schemas.microsoft.com/office/drawing/2014/main" id="{2E7B8203-D93D-48AB-9D8C-628D2DDB10DD}"/>
              </a:ext>
            </a:extLst>
          </p:cNvPr>
          <p:cNvSpPr/>
          <p:nvPr/>
        </p:nvSpPr>
        <p:spPr>
          <a:xfrm>
            <a:off x="2131149" y="4803595"/>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inus Sign 37">
            <a:extLst>
              <a:ext uri="{FF2B5EF4-FFF2-40B4-BE49-F238E27FC236}">
                <a16:creationId xmlns:a16="http://schemas.microsoft.com/office/drawing/2014/main" id="{EEE40DC5-9AD7-45BF-AEFC-DCB2F348B5F1}"/>
              </a:ext>
            </a:extLst>
          </p:cNvPr>
          <p:cNvSpPr/>
          <p:nvPr/>
        </p:nvSpPr>
        <p:spPr>
          <a:xfrm>
            <a:off x="2400166" y="4803594"/>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inus Sign 38">
            <a:extLst>
              <a:ext uri="{FF2B5EF4-FFF2-40B4-BE49-F238E27FC236}">
                <a16:creationId xmlns:a16="http://schemas.microsoft.com/office/drawing/2014/main" id="{ECF2D57B-D96F-4852-92B0-98963FB442AD}"/>
              </a:ext>
            </a:extLst>
          </p:cNvPr>
          <p:cNvSpPr/>
          <p:nvPr/>
        </p:nvSpPr>
        <p:spPr>
          <a:xfrm>
            <a:off x="2669960" y="4824097"/>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us Sign 39">
            <a:extLst>
              <a:ext uri="{FF2B5EF4-FFF2-40B4-BE49-F238E27FC236}">
                <a16:creationId xmlns:a16="http://schemas.microsoft.com/office/drawing/2014/main" id="{73AE23CD-7383-43F2-AE02-921D3F39C812}"/>
              </a:ext>
            </a:extLst>
          </p:cNvPr>
          <p:cNvSpPr/>
          <p:nvPr/>
        </p:nvSpPr>
        <p:spPr>
          <a:xfrm>
            <a:off x="2882920" y="474889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inus Sign 40">
            <a:extLst>
              <a:ext uri="{FF2B5EF4-FFF2-40B4-BE49-F238E27FC236}">
                <a16:creationId xmlns:a16="http://schemas.microsoft.com/office/drawing/2014/main" id="{4164F240-ABB8-4CD4-A0D5-A693BAE701B0}"/>
              </a:ext>
            </a:extLst>
          </p:cNvPr>
          <p:cNvSpPr/>
          <p:nvPr/>
        </p:nvSpPr>
        <p:spPr>
          <a:xfrm>
            <a:off x="3721896" y="4803594"/>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us Sign 41">
            <a:extLst>
              <a:ext uri="{FF2B5EF4-FFF2-40B4-BE49-F238E27FC236}">
                <a16:creationId xmlns:a16="http://schemas.microsoft.com/office/drawing/2014/main" id="{FC9E6A96-3676-487D-802C-B0A82F5A692B}"/>
              </a:ext>
            </a:extLst>
          </p:cNvPr>
          <p:cNvSpPr/>
          <p:nvPr/>
        </p:nvSpPr>
        <p:spPr>
          <a:xfrm>
            <a:off x="3151268" y="4783341"/>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us Sign 42">
            <a:extLst>
              <a:ext uri="{FF2B5EF4-FFF2-40B4-BE49-F238E27FC236}">
                <a16:creationId xmlns:a16="http://schemas.microsoft.com/office/drawing/2014/main" id="{E16E0DE5-E61E-41A8-8017-AF3C70039A03}"/>
              </a:ext>
            </a:extLst>
          </p:cNvPr>
          <p:cNvSpPr/>
          <p:nvPr/>
        </p:nvSpPr>
        <p:spPr>
          <a:xfrm>
            <a:off x="3410756" y="4783341"/>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inus Sign 43">
            <a:extLst>
              <a:ext uri="{FF2B5EF4-FFF2-40B4-BE49-F238E27FC236}">
                <a16:creationId xmlns:a16="http://schemas.microsoft.com/office/drawing/2014/main" id="{879F93DD-09AB-454E-9F23-4BCFB5718E80}"/>
              </a:ext>
            </a:extLst>
          </p:cNvPr>
          <p:cNvSpPr/>
          <p:nvPr/>
        </p:nvSpPr>
        <p:spPr>
          <a:xfrm>
            <a:off x="3994364" y="4818096"/>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Sign 44">
            <a:extLst>
              <a:ext uri="{FF2B5EF4-FFF2-40B4-BE49-F238E27FC236}">
                <a16:creationId xmlns:a16="http://schemas.microsoft.com/office/drawing/2014/main" id="{A375FD87-A6F1-449B-A07F-6517C3B93C51}"/>
              </a:ext>
            </a:extLst>
          </p:cNvPr>
          <p:cNvSpPr/>
          <p:nvPr/>
        </p:nvSpPr>
        <p:spPr>
          <a:xfrm>
            <a:off x="4225981" y="481054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inus Sign 45">
            <a:extLst>
              <a:ext uri="{FF2B5EF4-FFF2-40B4-BE49-F238E27FC236}">
                <a16:creationId xmlns:a16="http://schemas.microsoft.com/office/drawing/2014/main" id="{3D29D987-C562-4794-A448-93925CF6AEB2}"/>
              </a:ext>
            </a:extLst>
          </p:cNvPr>
          <p:cNvSpPr/>
          <p:nvPr/>
        </p:nvSpPr>
        <p:spPr>
          <a:xfrm>
            <a:off x="4522482" y="4803594"/>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inus Sign 46">
            <a:extLst>
              <a:ext uri="{FF2B5EF4-FFF2-40B4-BE49-F238E27FC236}">
                <a16:creationId xmlns:a16="http://schemas.microsoft.com/office/drawing/2014/main" id="{F712D616-1944-4741-B010-99C16C235B67}"/>
              </a:ext>
            </a:extLst>
          </p:cNvPr>
          <p:cNvSpPr/>
          <p:nvPr/>
        </p:nvSpPr>
        <p:spPr>
          <a:xfrm>
            <a:off x="4779560" y="4810539"/>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us Sign 47">
            <a:extLst>
              <a:ext uri="{FF2B5EF4-FFF2-40B4-BE49-F238E27FC236}">
                <a16:creationId xmlns:a16="http://schemas.microsoft.com/office/drawing/2014/main" id="{5BA1607D-1F25-4DC4-8AC1-45C4A7EC83C7}"/>
              </a:ext>
            </a:extLst>
          </p:cNvPr>
          <p:cNvSpPr/>
          <p:nvPr/>
        </p:nvSpPr>
        <p:spPr>
          <a:xfrm>
            <a:off x="5003005" y="477608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inus Sign 48">
            <a:extLst>
              <a:ext uri="{FF2B5EF4-FFF2-40B4-BE49-F238E27FC236}">
                <a16:creationId xmlns:a16="http://schemas.microsoft.com/office/drawing/2014/main" id="{ADC098E8-CF95-49D9-A1CA-D46ADED2BF9E}"/>
              </a:ext>
            </a:extLst>
          </p:cNvPr>
          <p:cNvSpPr/>
          <p:nvPr/>
        </p:nvSpPr>
        <p:spPr>
          <a:xfrm>
            <a:off x="5305414" y="481779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us Sign 49">
            <a:extLst>
              <a:ext uri="{FF2B5EF4-FFF2-40B4-BE49-F238E27FC236}">
                <a16:creationId xmlns:a16="http://schemas.microsoft.com/office/drawing/2014/main" id="{38103AEB-78F6-4519-82BD-07539437EAC0}"/>
              </a:ext>
            </a:extLst>
          </p:cNvPr>
          <p:cNvSpPr/>
          <p:nvPr/>
        </p:nvSpPr>
        <p:spPr>
          <a:xfrm>
            <a:off x="5522333" y="4758966"/>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lus Sign 50">
            <a:extLst>
              <a:ext uri="{FF2B5EF4-FFF2-40B4-BE49-F238E27FC236}">
                <a16:creationId xmlns:a16="http://schemas.microsoft.com/office/drawing/2014/main" id="{FE28D2BE-86EC-46E0-9812-F933FFCB0C2E}"/>
              </a:ext>
            </a:extLst>
          </p:cNvPr>
          <p:cNvSpPr/>
          <p:nvPr/>
        </p:nvSpPr>
        <p:spPr>
          <a:xfrm>
            <a:off x="5795115" y="478141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us Sign 51">
            <a:extLst>
              <a:ext uri="{FF2B5EF4-FFF2-40B4-BE49-F238E27FC236}">
                <a16:creationId xmlns:a16="http://schemas.microsoft.com/office/drawing/2014/main" id="{EE977272-6592-4761-9153-7516CD3C3A2B}"/>
              </a:ext>
            </a:extLst>
          </p:cNvPr>
          <p:cNvSpPr/>
          <p:nvPr/>
        </p:nvSpPr>
        <p:spPr>
          <a:xfrm>
            <a:off x="6175133" y="477608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us Sign 52">
            <a:extLst>
              <a:ext uri="{FF2B5EF4-FFF2-40B4-BE49-F238E27FC236}">
                <a16:creationId xmlns:a16="http://schemas.microsoft.com/office/drawing/2014/main" id="{5E055004-1EBF-4586-B34B-3437220F95CD}"/>
              </a:ext>
            </a:extLst>
          </p:cNvPr>
          <p:cNvSpPr/>
          <p:nvPr/>
        </p:nvSpPr>
        <p:spPr>
          <a:xfrm>
            <a:off x="6436543" y="4769144"/>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lus Sign 53">
            <a:extLst>
              <a:ext uri="{FF2B5EF4-FFF2-40B4-BE49-F238E27FC236}">
                <a16:creationId xmlns:a16="http://schemas.microsoft.com/office/drawing/2014/main" id="{7CFE52B3-677D-473E-8549-AF80CF3F510B}"/>
              </a:ext>
            </a:extLst>
          </p:cNvPr>
          <p:cNvSpPr/>
          <p:nvPr/>
        </p:nvSpPr>
        <p:spPr>
          <a:xfrm>
            <a:off x="6677151" y="481366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us Sign 54">
            <a:extLst>
              <a:ext uri="{FF2B5EF4-FFF2-40B4-BE49-F238E27FC236}">
                <a16:creationId xmlns:a16="http://schemas.microsoft.com/office/drawing/2014/main" id="{F835DD9D-A9BF-492E-8608-48F8300EA793}"/>
              </a:ext>
            </a:extLst>
          </p:cNvPr>
          <p:cNvSpPr/>
          <p:nvPr/>
        </p:nvSpPr>
        <p:spPr>
          <a:xfrm>
            <a:off x="6951854" y="4817790"/>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lus Sign 55">
            <a:extLst>
              <a:ext uri="{FF2B5EF4-FFF2-40B4-BE49-F238E27FC236}">
                <a16:creationId xmlns:a16="http://schemas.microsoft.com/office/drawing/2014/main" id="{AB70D5BA-83BE-4398-A054-D47B18973BF6}"/>
              </a:ext>
            </a:extLst>
          </p:cNvPr>
          <p:cNvSpPr/>
          <p:nvPr/>
        </p:nvSpPr>
        <p:spPr>
          <a:xfrm>
            <a:off x="7206924" y="4793416"/>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lus Sign 56">
            <a:extLst>
              <a:ext uri="{FF2B5EF4-FFF2-40B4-BE49-F238E27FC236}">
                <a16:creationId xmlns:a16="http://schemas.microsoft.com/office/drawing/2014/main" id="{E9208AD1-9BAD-4AF1-8F3A-116F86F4F5B6}"/>
              </a:ext>
            </a:extLst>
          </p:cNvPr>
          <p:cNvSpPr/>
          <p:nvPr/>
        </p:nvSpPr>
        <p:spPr>
          <a:xfrm>
            <a:off x="7467452" y="481366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6236E7-EB01-4C84-8228-CBCABFDB8324}"/>
              </a:ext>
            </a:extLst>
          </p:cNvPr>
          <p:cNvSpPr/>
          <p:nvPr/>
        </p:nvSpPr>
        <p:spPr>
          <a:xfrm>
            <a:off x="738684" y="5506810"/>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2</a:t>
            </a:r>
          </a:p>
        </p:txBody>
      </p:sp>
      <p:sp>
        <p:nvSpPr>
          <p:cNvPr id="58" name="Rectangle 57">
            <a:extLst>
              <a:ext uri="{FF2B5EF4-FFF2-40B4-BE49-F238E27FC236}">
                <a16:creationId xmlns:a16="http://schemas.microsoft.com/office/drawing/2014/main" id="{143A51BB-6C32-4557-85AD-2EFD6BFC870D}"/>
              </a:ext>
            </a:extLst>
          </p:cNvPr>
          <p:cNvSpPr/>
          <p:nvPr/>
        </p:nvSpPr>
        <p:spPr>
          <a:xfrm>
            <a:off x="1512530" y="5507573"/>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2</a:t>
            </a:r>
          </a:p>
        </p:txBody>
      </p:sp>
      <p:sp>
        <p:nvSpPr>
          <p:cNvPr id="59" name="Rectangle 58">
            <a:extLst>
              <a:ext uri="{FF2B5EF4-FFF2-40B4-BE49-F238E27FC236}">
                <a16:creationId xmlns:a16="http://schemas.microsoft.com/office/drawing/2014/main" id="{5A97A52D-A278-4A43-B287-51F98A08043E}"/>
              </a:ext>
            </a:extLst>
          </p:cNvPr>
          <p:cNvSpPr/>
          <p:nvPr/>
        </p:nvSpPr>
        <p:spPr>
          <a:xfrm>
            <a:off x="2295261" y="5517443"/>
            <a:ext cx="375702"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0</a:t>
            </a:r>
            <a:endParaRPr lang="en-US" sz="2000" b="1" cap="none" spc="50" dirty="0">
              <a:ln w="0"/>
              <a:solidFill>
                <a:schemeClr val="bg2"/>
              </a:solidFill>
              <a:effectLst>
                <a:innerShdw blurRad="63500" dist="50800" dir="13500000">
                  <a:srgbClr val="000000">
                    <a:alpha val="50000"/>
                  </a:srgbClr>
                </a:innerShdw>
              </a:effectLst>
            </a:endParaRPr>
          </a:p>
        </p:txBody>
      </p:sp>
      <p:sp>
        <p:nvSpPr>
          <p:cNvPr id="60" name="Rectangle 59">
            <a:extLst>
              <a:ext uri="{FF2B5EF4-FFF2-40B4-BE49-F238E27FC236}">
                <a16:creationId xmlns:a16="http://schemas.microsoft.com/office/drawing/2014/main" id="{916AB148-9DE7-4601-9DB4-3FE2B8633AF1}"/>
              </a:ext>
            </a:extLst>
          </p:cNvPr>
          <p:cNvSpPr/>
          <p:nvPr/>
        </p:nvSpPr>
        <p:spPr>
          <a:xfrm>
            <a:off x="3094399" y="5521991"/>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7</a:t>
            </a:r>
          </a:p>
        </p:txBody>
      </p:sp>
      <p:sp>
        <p:nvSpPr>
          <p:cNvPr id="61" name="Rectangle 60">
            <a:extLst>
              <a:ext uri="{FF2B5EF4-FFF2-40B4-BE49-F238E27FC236}">
                <a16:creationId xmlns:a16="http://schemas.microsoft.com/office/drawing/2014/main" id="{F50E72E2-6036-4F3E-B040-B5083240C485}"/>
              </a:ext>
            </a:extLst>
          </p:cNvPr>
          <p:cNvSpPr/>
          <p:nvPr/>
        </p:nvSpPr>
        <p:spPr>
          <a:xfrm>
            <a:off x="3893537" y="5506810"/>
            <a:ext cx="375702"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0</a:t>
            </a:r>
            <a:endParaRPr lang="en-US" sz="2000" b="1" cap="none" spc="50" dirty="0">
              <a:ln w="0"/>
              <a:solidFill>
                <a:schemeClr val="bg2"/>
              </a:solidFill>
              <a:effectLst>
                <a:innerShdw blurRad="63500" dist="50800" dir="13500000">
                  <a:srgbClr val="000000">
                    <a:alpha val="50000"/>
                  </a:srgbClr>
                </a:innerShdw>
              </a:effectLst>
            </a:endParaRPr>
          </a:p>
        </p:txBody>
      </p:sp>
      <p:sp>
        <p:nvSpPr>
          <p:cNvPr id="62" name="Rectangle 61">
            <a:extLst>
              <a:ext uri="{FF2B5EF4-FFF2-40B4-BE49-F238E27FC236}">
                <a16:creationId xmlns:a16="http://schemas.microsoft.com/office/drawing/2014/main" id="{840B1DA8-755F-4189-963E-3CAB0A79C1C7}"/>
              </a:ext>
            </a:extLst>
          </p:cNvPr>
          <p:cNvSpPr/>
          <p:nvPr/>
        </p:nvSpPr>
        <p:spPr>
          <a:xfrm>
            <a:off x="4669422" y="5517443"/>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4</a:t>
            </a:r>
          </a:p>
        </p:txBody>
      </p:sp>
      <p:sp>
        <p:nvSpPr>
          <p:cNvPr id="63" name="Rectangle 62">
            <a:extLst>
              <a:ext uri="{FF2B5EF4-FFF2-40B4-BE49-F238E27FC236}">
                <a16:creationId xmlns:a16="http://schemas.microsoft.com/office/drawing/2014/main" id="{97983921-FCDE-49A0-8EAD-14B98E8B7A88}"/>
              </a:ext>
            </a:extLst>
          </p:cNvPr>
          <p:cNvSpPr/>
          <p:nvPr/>
        </p:nvSpPr>
        <p:spPr>
          <a:xfrm>
            <a:off x="5455735" y="5498874"/>
            <a:ext cx="375702"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6</a:t>
            </a:r>
            <a:endParaRPr lang="en-US" sz="2000" b="1" cap="none" spc="50" dirty="0">
              <a:ln w="0"/>
              <a:solidFill>
                <a:schemeClr val="bg2"/>
              </a:solidFill>
              <a:effectLst>
                <a:innerShdw blurRad="63500" dist="50800" dir="13500000">
                  <a:srgbClr val="000000">
                    <a:alpha val="50000"/>
                  </a:srgbClr>
                </a:innerShdw>
              </a:effectLst>
            </a:endParaRPr>
          </a:p>
        </p:txBody>
      </p:sp>
      <p:sp>
        <p:nvSpPr>
          <p:cNvPr id="64" name="Rectangle 63">
            <a:extLst>
              <a:ext uri="{FF2B5EF4-FFF2-40B4-BE49-F238E27FC236}">
                <a16:creationId xmlns:a16="http://schemas.microsoft.com/office/drawing/2014/main" id="{77456BB2-C182-4474-9A55-FE68D3A2E597}"/>
              </a:ext>
            </a:extLst>
          </p:cNvPr>
          <p:cNvSpPr/>
          <p:nvPr/>
        </p:nvSpPr>
        <p:spPr>
          <a:xfrm>
            <a:off x="6371548" y="5489121"/>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7</a:t>
            </a:r>
          </a:p>
        </p:txBody>
      </p:sp>
      <p:sp>
        <p:nvSpPr>
          <p:cNvPr id="65" name="Rectangle 64">
            <a:extLst>
              <a:ext uri="{FF2B5EF4-FFF2-40B4-BE49-F238E27FC236}">
                <a16:creationId xmlns:a16="http://schemas.microsoft.com/office/drawing/2014/main" id="{1EA21413-4498-4F7F-8F62-9B6B256AE175}"/>
              </a:ext>
            </a:extLst>
          </p:cNvPr>
          <p:cNvSpPr/>
          <p:nvPr/>
        </p:nvSpPr>
        <p:spPr>
          <a:xfrm>
            <a:off x="7204634" y="5537902"/>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7</a:t>
            </a:r>
          </a:p>
        </p:txBody>
      </p:sp>
      <p:sp>
        <p:nvSpPr>
          <p:cNvPr id="66" name="Rectangle 65">
            <a:extLst>
              <a:ext uri="{FF2B5EF4-FFF2-40B4-BE49-F238E27FC236}">
                <a16:creationId xmlns:a16="http://schemas.microsoft.com/office/drawing/2014/main" id="{5475A13B-1732-476D-8596-4878B321A6BD}"/>
              </a:ext>
            </a:extLst>
          </p:cNvPr>
          <p:cNvSpPr/>
          <p:nvPr/>
        </p:nvSpPr>
        <p:spPr>
          <a:xfrm>
            <a:off x="5119052" y="6331179"/>
            <a:ext cx="2871028" cy="523220"/>
          </a:xfrm>
          <a:prstGeom prst="rect">
            <a:avLst/>
          </a:prstGeom>
          <a:noFill/>
        </p:spPr>
        <p:txBody>
          <a:bodyPr wrap="square" lIns="91440" tIns="45720" rIns="91440" bIns="45720">
            <a:spAutoFit/>
          </a:bodyPr>
          <a:lstStyle/>
          <a:p>
            <a:pPr algn="ctr"/>
            <a:r>
              <a:rPr lang="en-US" sz="1400" b="1" i="1" spc="50" dirty="0">
                <a:ln w="0"/>
                <a:solidFill>
                  <a:schemeClr val="bg2"/>
                </a:solidFill>
                <a:effectLst>
                  <a:innerShdw blurRad="63500" dist="50800" dir="13500000">
                    <a:srgbClr val="000000">
                      <a:alpha val="50000"/>
                    </a:srgbClr>
                  </a:innerShdw>
                </a:effectLst>
              </a:rPr>
              <a:t>Pseudomonas fluorescens</a:t>
            </a:r>
          </a:p>
          <a:p>
            <a:pPr algn="ctr"/>
            <a:endParaRPr lang="en-US" sz="1400" b="1" i="1" cap="none" spc="50" dirty="0">
              <a:ln w="0"/>
              <a:solidFill>
                <a:schemeClr val="bg2"/>
              </a:solidFill>
              <a:effectLst>
                <a:innerShdw blurRad="63500" dist="50800" dir="13500000">
                  <a:srgbClr val="000000">
                    <a:alpha val="50000"/>
                  </a:srgbClr>
                </a:innerShdw>
              </a:effectLst>
            </a:endParaRPr>
          </a:p>
        </p:txBody>
      </p:sp>
      <p:sp>
        <p:nvSpPr>
          <p:cNvPr id="7" name="TextBox 6">
            <a:extLst>
              <a:ext uri="{FF2B5EF4-FFF2-40B4-BE49-F238E27FC236}">
                <a16:creationId xmlns:a16="http://schemas.microsoft.com/office/drawing/2014/main" id="{5DEDC569-D2B3-4CE8-A15B-60CB8E8B5333}"/>
              </a:ext>
            </a:extLst>
          </p:cNvPr>
          <p:cNvSpPr txBox="1"/>
          <p:nvPr/>
        </p:nvSpPr>
        <p:spPr>
          <a:xfrm>
            <a:off x="1032732" y="334804"/>
            <a:ext cx="3831305" cy="369332"/>
          </a:xfrm>
          <a:prstGeom prst="rect">
            <a:avLst/>
          </a:prstGeom>
          <a:noFill/>
        </p:spPr>
        <p:txBody>
          <a:bodyPr wrap="none" rtlCol="0">
            <a:spAutoFit/>
          </a:bodyPr>
          <a:lstStyle/>
          <a:p>
            <a:r>
              <a:rPr lang="es-MX" dirty="0"/>
              <a:t>INTERPRETA Y REVISA  AL FINAL</a:t>
            </a:r>
            <a:endParaRPr lang="en-US" dirty="0"/>
          </a:p>
        </p:txBody>
      </p:sp>
    </p:spTree>
    <p:extLst>
      <p:ext uri="{BB962C8B-B14F-4D97-AF65-F5344CB8AC3E}">
        <p14:creationId xmlns:p14="http://schemas.microsoft.com/office/powerpoint/2010/main" val="271000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7">
            <a:extLst>
              <a:ext uri="{FF2B5EF4-FFF2-40B4-BE49-F238E27FC236}">
                <a16:creationId xmlns:a16="http://schemas.microsoft.com/office/drawing/2014/main" id="{CC1E34E7-5D93-43E4-8EC5-58CDDB783BE0}"/>
              </a:ext>
            </a:extLst>
          </p:cNvPr>
          <p:cNvPicPr>
            <a:picLocks noChangeAspect="1"/>
          </p:cNvPicPr>
          <p:nvPr/>
        </p:nvPicPr>
        <p:blipFill rotWithShape="1">
          <a:blip r:embed="rId2"/>
          <a:srcRect r="42289"/>
          <a:stretch/>
        </p:blipFill>
        <p:spPr>
          <a:xfrm>
            <a:off x="956144" y="603752"/>
            <a:ext cx="2878397" cy="4585550"/>
          </a:xfrm>
          <a:prstGeom prst="rect">
            <a:avLst/>
          </a:prstGeom>
        </p:spPr>
      </p:pic>
      <p:pic>
        <p:nvPicPr>
          <p:cNvPr id="4" name="Picture 2" descr="https://s3.amazonaws.com/classconnection/672/flashcards/9925672/png/starch_agar_test-14568ce6644399d3c5c-1514A4840114FD309E2.png">
            <a:extLst>
              <a:ext uri="{FF2B5EF4-FFF2-40B4-BE49-F238E27FC236}">
                <a16:creationId xmlns:a16="http://schemas.microsoft.com/office/drawing/2014/main" id="{DE5909E2-73CF-4B00-9D47-07A419B7E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88" t="10811" r="40789" b="9406"/>
          <a:stretch/>
        </p:blipFill>
        <p:spPr bwMode="auto">
          <a:xfrm>
            <a:off x="6861369" y="683988"/>
            <a:ext cx="2878398" cy="4668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3DA0FF-C15B-404C-B715-C475460DA9A9}"/>
              </a:ext>
            </a:extLst>
          </p:cNvPr>
          <p:cNvSpPr txBox="1"/>
          <p:nvPr/>
        </p:nvSpPr>
        <p:spPr>
          <a:xfrm>
            <a:off x="1022853" y="5515228"/>
            <a:ext cx="2249334" cy="646331"/>
          </a:xfrm>
          <a:prstGeom prst="rect">
            <a:avLst/>
          </a:prstGeom>
          <a:noFill/>
        </p:spPr>
        <p:txBody>
          <a:bodyPr wrap="square" rtlCol="0">
            <a:spAutoFit/>
          </a:bodyPr>
          <a:lstStyle/>
          <a:p>
            <a:pPr algn="ctr"/>
            <a:r>
              <a:rPr lang="es-MX" dirty="0"/>
              <a:t>Agar BHI+</a:t>
            </a:r>
          </a:p>
          <a:p>
            <a:pPr algn="ctr"/>
            <a:r>
              <a:rPr lang="es-MX" dirty="0"/>
              <a:t>yema de huevo</a:t>
            </a:r>
          </a:p>
        </p:txBody>
      </p:sp>
      <p:sp>
        <p:nvSpPr>
          <p:cNvPr id="6" name="TextBox 5">
            <a:extLst>
              <a:ext uri="{FF2B5EF4-FFF2-40B4-BE49-F238E27FC236}">
                <a16:creationId xmlns:a16="http://schemas.microsoft.com/office/drawing/2014/main" id="{3EB6583D-5791-412A-9745-A87DC9B2400A}"/>
              </a:ext>
            </a:extLst>
          </p:cNvPr>
          <p:cNvSpPr txBox="1"/>
          <p:nvPr/>
        </p:nvSpPr>
        <p:spPr>
          <a:xfrm>
            <a:off x="9784585" y="5238229"/>
            <a:ext cx="1694966" cy="923330"/>
          </a:xfrm>
          <a:prstGeom prst="rect">
            <a:avLst/>
          </a:prstGeom>
          <a:noFill/>
        </p:spPr>
        <p:txBody>
          <a:bodyPr wrap="square" rtlCol="0">
            <a:spAutoFit/>
          </a:bodyPr>
          <a:lstStyle/>
          <a:p>
            <a:pPr algn="ctr"/>
            <a:r>
              <a:rPr lang="es-MX" dirty="0"/>
              <a:t>Caldo carbohidratos</a:t>
            </a:r>
          </a:p>
          <a:p>
            <a:pPr algn="ctr"/>
            <a:r>
              <a:rPr lang="es-MX" dirty="0"/>
              <a:t>+Fructosa</a:t>
            </a:r>
          </a:p>
        </p:txBody>
      </p:sp>
      <p:sp>
        <p:nvSpPr>
          <p:cNvPr id="7" name="TextBox 6">
            <a:extLst>
              <a:ext uri="{FF2B5EF4-FFF2-40B4-BE49-F238E27FC236}">
                <a16:creationId xmlns:a16="http://schemas.microsoft.com/office/drawing/2014/main" id="{34EB7AD5-BC2A-4936-9C1E-38D70F8984B2}"/>
              </a:ext>
            </a:extLst>
          </p:cNvPr>
          <p:cNvSpPr txBox="1"/>
          <p:nvPr/>
        </p:nvSpPr>
        <p:spPr>
          <a:xfrm>
            <a:off x="7147998" y="5330562"/>
            <a:ext cx="2230098" cy="369332"/>
          </a:xfrm>
          <a:prstGeom prst="rect">
            <a:avLst/>
          </a:prstGeom>
          <a:noFill/>
        </p:spPr>
        <p:txBody>
          <a:bodyPr wrap="none" rtlCol="0">
            <a:spAutoFit/>
          </a:bodyPr>
          <a:lstStyle/>
          <a:p>
            <a:pPr algn="ctr"/>
            <a:r>
              <a:rPr lang="es-MX" dirty="0"/>
              <a:t>Agar almidón +</a:t>
            </a:r>
            <a:r>
              <a:rPr lang="es-MX" dirty="0" err="1"/>
              <a:t>lugol</a:t>
            </a:r>
            <a:endParaRPr lang="es-MX" dirty="0"/>
          </a:p>
        </p:txBody>
      </p:sp>
      <p:pic>
        <p:nvPicPr>
          <p:cNvPr id="13316" name="Picture 4" descr="Pseudomonas aeruginosa">
            <a:extLst>
              <a:ext uri="{FF2B5EF4-FFF2-40B4-BE49-F238E27FC236}">
                <a16:creationId xmlns:a16="http://schemas.microsoft.com/office/drawing/2014/main" id="{86B6CC43-6673-40E0-8059-90676576B0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339" b="4925"/>
          <a:stretch/>
        </p:blipFill>
        <p:spPr bwMode="auto">
          <a:xfrm>
            <a:off x="3982972" y="1040063"/>
            <a:ext cx="2878397" cy="37129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DC644E-6740-48BD-AB0B-1BCDC226FC5B}"/>
              </a:ext>
            </a:extLst>
          </p:cNvPr>
          <p:cNvSpPr txBox="1"/>
          <p:nvPr/>
        </p:nvSpPr>
        <p:spPr>
          <a:xfrm>
            <a:off x="3987312" y="4826675"/>
            <a:ext cx="2754197" cy="369332"/>
          </a:xfrm>
          <a:prstGeom prst="rect">
            <a:avLst/>
          </a:prstGeom>
          <a:noFill/>
        </p:spPr>
        <p:txBody>
          <a:bodyPr wrap="square" rtlCol="0">
            <a:spAutoFit/>
          </a:bodyPr>
          <a:lstStyle/>
          <a:p>
            <a:pPr algn="ctr"/>
            <a:r>
              <a:rPr lang="es-MX" dirty="0"/>
              <a:t>Agar sangre</a:t>
            </a:r>
          </a:p>
        </p:txBody>
      </p:sp>
      <p:pic>
        <p:nvPicPr>
          <p:cNvPr id="10" name="Picture 6" descr="03. NUTRICIÓN MICROBIANA Grupos nutricionales de los microorganismos. - ppt  descargar">
            <a:extLst>
              <a:ext uri="{FF2B5EF4-FFF2-40B4-BE49-F238E27FC236}">
                <a16:creationId xmlns:a16="http://schemas.microsoft.com/office/drawing/2014/main" id="{D25DA14F-50EE-403E-9EB2-0A5ABA18ED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245" t="34994" r="49198" b="7708"/>
          <a:stretch/>
        </p:blipFill>
        <p:spPr bwMode="auto">
          <a:xfrm>
            <a:off x="10116947" y="1040063"/>
            <a:ext cx="1308985" cy="414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73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olife">
            <a:extLst>
              <a:ext uri="{FF2B5EF4-FFF2-40B4-BE49-F238E27FC236}">
                <a16:creationId xmlns:a16="http://schemas.microsoft.com/office/drawing/2014/main" id="{E642BC2B-E8CF-46BB-A3EF-FDDA8A3529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461" t="16971" r="35749" b="5669"/>
          <a:stretch/>
        </p:blipFill>
        <p:spPr bwMode="auto">
          <a:xfrm>
            <a:off x="10379527" y="655225"/>
            <a:ext cx="1126471" cy="2107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seudomonas aeruginosa en agar McConkey, que demuestra que el  microorganismo no utiliza la Lactosa | Microbiology, Lab tech">
            <a:extLst>
              <a:ext uri="{FF2B5EF4-FFF2-40B4-BE49-F238E27FC236}">
                <a16:creationId xmlns:a16="http://schemas.microsoft.com/office/drawing/2014/main" id="{3F6DE717-09FE-4F9D-B89A-254EFD875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6" r="22467" b="9757"/>
          <a:stretch/>
        </p:blipFill>
        <p:spPr bwMode="auto">
          <a:xfrm>
            <a:off x="7931900" y="207413"/>
            <a:ext cx="1972841" cy="2003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IM Agar Tube Test | Microbiología, Ciencias de la naturaleza, Ciencia">
            <a:extLst>
              <a:ext uri="{FF2B5EF4-FFF2-40B4-BE49-F238E27FC236}">
                <a16:creationId xmlns:a16="http://schemas.microsoft.com/office/drawing/2014/main" id="{2569FEAF-1D2C-4820-BF25-6ECCA0FFB0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00" t="4965" r="60886" b="4597"/>
          <a:stretch/>
        </p:blipFill>
        <p:spPr bwMode="auto">
          <a:xfrm>
            <a:off x="8791998" y="4504920"/>
            <a:ext cx="1260401" cy="23276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DEB9FE8B-5689-4BD5-BE03-79ADFE8CCC99}"/>
              </a:ext>
            </a:extLst>
          </p:cNvPr>
          <p:cNvSpPr/>
          <p:nvPr/>
        </p:nvSpPr>
        <p:spPr>
          <a:xfrm>
            <a:off x="8122635" y="751571"/>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9882531" y="139890"/>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0904321" y="530012"/>
            <a:ext cx="663963" cy="830997"/>
          </a:xfrm>
          <a:prstGeom prst="rect">
            <a:avLst/>
          </a:prstGeom>
          <a:noFill/>
        </p:spPr>
        <p:txBody>
          <a:bodyPr wrap="none" lIns="91440" tIns="45720" rIns="91440" bIns="45720">
            <a:spAutoFit/>
          </a:bodyPr>
          <a:lstStyle/>
          <a:p>
            <a:pPr algn="ctr"/>
            <a:r>
              <a:rPr lang="en-US" sz="48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394834" y="529123"/>
            <a:ext cx="561372" cy="830997"/>
          </a:xfrm>
          <a:prstGeom prst="rect">
            <a:avLst/>
          </a:prstGeom>
          <a:noFill/>
        </p:spPr>
        <p:txBody>
          <a:bodyPr wrap="none" lIns="91440" tIns="45720" rIns="91440" bIns="45720">
            <a:spAutoFit/>
          </a:bodyPr>
          <a:lstStyle/>
          <a:p>
            <a:pPr algn="ctr"/>
            <a:r>
              <a:rPr lang="en-US" sz="48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sp>
        <p:nvSpPr>
          <p:cNvPr id="17" name="Rectangle 16">
            <a:extLst>
              <a:ext uri="{FF2B5EF4-FFF2-40B4-BE49-F238E27FC236}">
                <a16:creationId xmlns:a16="http://schemas.microsoft.com/office/drawing/2014/main" id="{777863E2-59A2-4663-B463-A4690B034B71}"/>
              </a:ext>
            </a:extLst>
          </p:cNvPr>
          <p:cNvSpPr/>
          <p:nvPr/>
        </p:nvSpPr>
        <p:spPr>
          <a:xfrm>
            <a:off x="8760546" y="6271554"/>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5EF4DE3E-8AAD-40DB-AF3D-7D8117E3BF21}"/>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493DE97D-703F-472D-B61E-4A1CD0B636DF}"/>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pic>
        <p:nvPicPr>
          <p:cNvPr id="19" name="Picture 6" descr="Resultado de imagen para caldo nitratos">
            <a:extLst>
              <a:ext uri="{FF2B5EF4-FFF2-40B4-BE49-F238E27FC236}">
                <a16:creationId xmlns:a16="http://schemas.microsoft.com/office/drawing/2014/main" id="{DC8C6C24-F602-4404-93DA-FE1EB5AC74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342" r="50264"/>
          <a:stretch/>
        </p:blipFill>
        <p:spPr bwMode="auto">
          <a:xfrm>
            <a:off x="9757261" y="2879302"/>
            <a:ext cx="1631236" cy="16871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sultado de imagen para caldo nitratos">
            <a:extLst>
              <a:ext uri="{FF2B5EF4-FFF2-40B4-BE49-F238E27FC236}">
                <a16:creationId xmlns:a16="http://schemas.microsoft.com/office/drawing/2014/main" id="{6F3C3D27-2ECC-4A69-8A99-788060031F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342" r="50264"/>
          <a:stretch/>
        </p:blipFill>
        <p:spPr bwMode="auto">
          <a:xfrm>
            <a:off x="8464140" y="2879302"/>
            <a:ext cx="1695688" cy="16871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F14AC19-42F2-4D9D-9153-1F2BDBB008C2}"/>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C69CC438-BA1B-4C22-98D8-028016A8E0C4}"/>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sp>
        <p:nvSpPr>
          <p:cNvPr id="23" name="Rectangle 22">
            <a:extLst>
              <a:ext uri="{FF2B5EF4-FFF2-40B4-BE49-F238E27FC236}">
                <a16:creationId xmlns:a16="http://schemas.microsoft.com/office/drawing/2014/main" id="{F212895A-F5AF-4D2A-BECC-4C21C0C3EA90}"/>
              </a:ext>
            </a:extLst>
          </p:cNvPr>
          <p:cNvSpPr/>
          <p:nvPr/>
        </p:nvSpPr>
        <p:spPr>
          <a:xfrm>
            <a:off x="9701705" y="3843200"/>
            <a:ext cx="1830085" cy="461665"/>
          </a:xfrm>
          <a:prstGeom prst="rect">
            <a:avLst/>
          </a:prstGeom>
          <a:noFill/>
        </p:spPr>
        <p:txBody>
          <a:bodyPr wrap="square" lIns="91440" tIns="45720" rIns="91440" bIns="45720">
            <a:spAutoFit/>
          </a:bodyPr>
          <a:lstStyle/>
          <a:p>
            <a:pPr algn="ctr"/>
            <a:r>
              <a:rPr lang="es-MX" sz="2400" b="0" cap="none" spc="0" dirty="0">
                <a:ln w="0"/>
                <a:solidFill>
                  <a:schemeClr val="bg2"/>
                </a:solidFill>
                <a:effectLst>
                  <a:outerShdw blurRad="38100" dist="19050" dir="2700000" algn="tl" rotWithShape="0">
                    <a:schemeClr val="dk1">
                      <a:alpha val="40000"/>
                    </a:schemeClr>
                  </a:outerShdw>
                </a:effectLst>
              </a:rPr>
              <a:t>+Zn</a:t>
            </a:r>
            <a:endParaRPr lang="en-US" sz="2400" b="0" cap="none" spc="0" dirty="0">
              <a:ln w="0"/>
              <a:solidFill>
                <a:schemeClr val="bg2"/>
              </a:solidFill>
              <a:effectLst>
                <a:outerShdw blurRad="38100" dist="19050" dir="2700000" algn="tl" rotWithShape="0">
                  <a:schemeClr val="dk1">
                    <a:alpha val="40000"/>
                  </a:schemeClr>
                </a:outerShdw>
              </a:effectLst>
            </a:endParaRPr>
          </a:p>
        </p:txBody>
      </p:sp>
      <p:pic>
        <p:nvPicPr>
          <p:cNvPr id="25" name="Picture 4" descr="Resultado de imagen para rojo de metilo">
            <a:extLst>
              <a:ext uri="{FF2B5EF4-FFF2-40B4-BE49-F238E27FC236}">
                <a16:creationId xmlns:a16="http://schemas.microsoft.com/office/drawing/2014/main" id="{1E78EA82-FEA6-4C5A-858D-6350841D0F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391" t="1081" r="3216" b="10248"/>
          <a:stretch/>
        </p:blipFill>
        <p:spPr bwMode="auto">
          <a:xfrm>
            <a:off x="10580517" y="4741641"/>
            <a:ext cx="677334" cy="17372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CDD380A-7C35-49D5-9089-BFA92286276E}"/>
              </a:ext>
            </a:extLst>
          </p:cNvPr>
          <p:cNvSpPr txBox="1"/>
          <p:nvPr/>
        </p:nvSpPr>
        <p:spPr>
          <a:xfrm>
            <a:off x="10354092" y="6519726"/>
            <a:ext cx="1418410" cy="338554"/>
          </a:xfrm>
          <a:prstGeom prst="rect">
            <a:avLst/>
          </a:prstGeom>
          <a:noFill/>
        </p:spPr>
        <p:txBody>
          <a:bodyPr wrap="square" rtlCol="0">
            <a:spAutoFit/>
          </a:bodyPr>
          <a:lstStyle/>
          <a:p>
            <a:r>
              <a:rPr lang="es-MX" sz="1600" dirty="0"/>
              <a:t>RMVP/+RM</a:t>
            </a:r>
            <a:endParaRPr lang="en-US" sz="1600" dirty="0"/>
          </a:p>
        </p:txBody>
      </p:sp>
      <p:pic>
        <p:nvPicPr>
          <p:cNvPr id="28" name="Picture 4" descr="API 20 E System of exposed and unexposed of Pseudomonas aeruginosa to... |  Download Scientific Diagram">
            <a:extLst>
              <a:ext uri="{FF2B5EF4-FFF2-40B4-BE49-F238E27FC236}">
                <a16:creationId xmlns:a16="http://schemas.microsoft.com/office/drawing/2014/main" id="{6F163F14-C542-4112-9FF2-2C682513F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05" y="1076731"/>
            <a:ext cx="7683874" cy="193479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9A5D1392-88F9-4C7E-9912-659E914EDC69}"/>
              </a:ext>
            </a:extLst>
          </p:cNvPr>
          <p:cNvGrpSpPr/>
          <p:nvPr/>
        </p:nvGrpSpPr>
        <p:grpSpPr>
          <a:xfrm>
            <a:off x="3050187" y="167221"/>
            <a:ext cx="2979931" cy="804655"/>
            <a:chOff x="6664830" y="713722"/>
            <a:chExt cx="4898562" cy="1591532"/>
          </a:xfrm>
        </p:grpSpPr>
        <p:pic>
          <p:nvPicPr>
            <p:cNvPr id="29" name="Picture 2" descr="http://www2.bakersfieldcollege.edu/aperez/images/06-02_catalasetest_1.jpg">
              <a:extLst>
                <a:ext uri="{FF2B5EF4-FFF2-40B4-BE49-F238E27FC236}">
                  <a16:creationId xmlns:a16="http://schemas.microsoft.com/office/drawing/2014/main" id="{B668420B-5ABC-4B7E-ACCF-6C657F4476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o.quizlet.com/e2VEuLZFLQ2mF5TwtawLOw_m.jpg">
              <a:extLst>
                <a:ext uri="{FF2B5EF4-FFF2-40B4-BE49-F238E27FC236}">
                  <a16:creationId xmlns:a16="http://schemas.microsoft.com/office/drawing/2014/main" id="{E564320B-3FD4-416E-8CB0-65E915892C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831" t="14984" b="52840"/>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3A442BC2-DF27-440E-A460-D4440F005773}"/>
              </a:ext>
            </a:extLst>
          </p:cNvPr>
          <p:cNvSpPr txBox="1"/>
          <p:nvPr/>
        </p:nvSpPr>
        <p:spPr>
          <a:xfrm>
            <a:off x="3200457" y="648401"/>
            <a:ext cx="1095172" cy="369332"/>
          </a:xfrm>
          <a:prstGeom prst="rect">
            <a:avLst/>
          </a:prstGeom>
          <a:noFill/>
        </p:spPr>
        <p:txBody>
          <a:bodyPr wrap="none" rtlCol="0">
            <a:spAutoFit/>
          </a:bodyPr>
          <a:lstStyle/>
          <a:p>
            <a:r>
              <a:rPr lang="es-MX" dirty="0"/>
              <a:t>Catalasa</a:t>
            </a:r>
            <a:endParaRPr lang="en-US" dirty="0"/>
          </a:p>
        </p:txBody>
      </p:sp>
      <p:sp>
        <p:nvSpPr>
          <p:cNvPr id="32" name="TextBox 31">
            <a:extLst>
              <a:ext uri="{FF2B5EF4-FFF2-40B4-BE49-F238E27FC236}">
                <a16:creationId xmlns:a16="http://schemas.microsoft.com/office/drawing/2014/main" id="{FDA22B44-491C-4DC4-BFA2-64D3FE408281}"/>
              </a:ext>
            </a:extLst>
          </p:cNvPr>
          <p:cNvSpPr txBox="1"/>
          <p:nvPr/>
        </p:nvSpPr>
        <p:spPr>
          <a:xfrm>
            <a:off x="4984226" y="186336"/>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sp>
        <p:nvSpPr>
          <p:cNvPr id="2" name="Plus Sign 1">
            <a:extLst>
              <a:ext uri="{FF2B5EF4-FFF2-40B4-BE49-F238E27FC236}">
                <a16:creationId xmlns:a16="http://schemas.microsoft.com/office/drawing/2014/main" id="{AFE3D354-F8AC-451F-9D8E-6DF4EC72E6D4}"/>
              </a:ext>
            </a:extLst>
          </p:cNvPr>
          <p:cNvSpPr/>
          <p:nvPr/>
        </p:nvSpPr>
        <p:spPr>
          <a:xfrm>
            <a:off x="791911" y="477345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Sign 4">
            <a:extLst>
              <a:ext uri="{FF2B5EF4-FFF2-40B4-BE49-F238E27FC236}">
                <a16:creationId xmlns:a16="http://schemas.microsoft.com/office/drawing/2014/main" id="{35A27D54-E9B9-4C9E-915F-598DDD552381}"/>
              </a:ext>
            </a:extLst>
          </p:cNvPr>
          <p:cNvSpPr/>
          <p:nvPr/>
        </p:nvSpPr>
        <p:spPr>
          <a:xfrm>
            <a:off x="583095" y="481054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inus Sign 32">
            <a:extLst>
              <a:ext uri="{FF2B5EF4-FFF2-40B4-BE49-F238E27FC236}">
                <a16:creationId xmlns:a16="http://schemas.microsoft.com/office/drawing/2014/main" id="{CDEDDBCD-B118-454C-B705-B846E09AEA45}"/>
              </a:ext>
            </a:extLst>
          </p:cNvPr>
          <p:cNvSpPr/>
          <p:nvPr/>
        </p:nvSpPr>
        <p:spPr>
          <a:xfrm>
            <a:off x="1075762" y="4817791"/>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Sign 33">
            <a:extLst>
              <a:ext uri="{FF2B5EF4-FFF2-40B4-BE49-F238E27FC236}">
                <a16:creationId xmlns:a16="http://schemas.microsoft.com/office/drawing/2014/main" id="{5E85CFFD-93CB-4FC1-938D-1F1D7849D8AE}"/>
              </a:ext>
            </a:extLst>
          </p:cNvPr>
          <p:cNvSpPr/>
          <p:nvPr/>
        </p:nvSpPr>
        <p:spPr>
          <a:xfrm>
            <a:off x="1577461" y="474889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inus Sign 34">
            <a:extLst>
              <a:ext uri="{FF2B5EF4-FFF2-40B4-BE49-F238E27FC236}">
                <a16:creationId xmlns:a16="http://schemas.microsoft.com/office/drawing/2014/main" id="{1FBF19C1-572C-4E72-B79D-453728E0AE1B}"/>
              </a:ext>
            </a:extLst>
          </p:cNvPr>
          <p:cNvSpPr/>
          <p:nvPr/>
        </p:nvSpPr>
        <p:spPr>
          <a:xfrm>
            <a:off x="1357293" y="4817791"/>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inus Sign 35">
            <a:extLst>
              <a:ext uri="{FF2B5EF4-FFF2-40B4-BE49-F238E27FC236}">
                <a16:creationId xmlns:a16="http://schemas.microsoft.com/office/drawing/2014/main" id="{79F2FD3B-16E5-4E57-B02A-C93EE46E4813}"/>
              </a:ext>
            </a:extLst>
          </p:cNvPr>
          <p:cNvSpPr/>
          <p:nvPr/>
        </p:nvSpPr>
        <p:spPr>
          <a:xfrm>
            <a:off x="1889548" y="481054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inus Sign 36">
            <a:extLst>
              <a:ext uri="{FF2B5EF4-FFF2-40B4-BE49-F238E27FC236}">
                <a16:creationId xmlns:a16="http://schemas.microsoft.com/office/drawing/2014/main" id="{2E7B8203-D93D-48AB-9D8C-628D2DDB10DD}"/>
              </a:ext>
            </a:extLst>
          </p:cNvPr>
          <p:cNvSpPr/>
          <p:nvPr/>
        </p:nvSpPr>
        <p:spPr>
          <a:xfrm>
            <a:off x="2131149" y="4803595"/>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inus Sign 37">
            <a:extLst>
              <a:ext uri="{FF2B5EF4-FFF2-40B4-BE49-F238E27FC236}">
                <a16:creationId xmlns:a16="http://schemas.microsoft.com/office/drawing/2014/main" id="{EEE40DC5-9AD7-45BF-AEFC-DCB2F348B5F1}"/>
              </a:ext>
            </a:extLst>
          </p:cNvPr>
          <p:cNvSpPr/>
          <p:nvPr/>
        </p:nvSpPr>
        <p:spPr>
          <a:xfrm>
            <a:off x="2400166" y="4803594"/>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inus Sign 38">
            <a:extLst>
              <a:ext uri="{FF2B5EF4-FFF2-40B4-BE49-F238E27FC236}">
                <a16:creationId xmlns:a16="http://schemas.microsoft.com/office/drawing/2014/main" id="{ECF2D57B-D96F-4852-92B0-98963FB442AD}"/>
              </a:ext>
            </a:extLst>
          </p:cNvPr>
          <p:cNvSpPr/>
          <p:nvPr/>
        </p:nvSpPr>
        <p:spPr>
          <a:xfrm>
            <a:off x="2669960" y="4824097"/>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us Sign 39">
            <a:extLst>
              <a:ext uri="{FF2B5EF4-FFF2-40B4-BE49-F238E27FC236}">
                <a16:creationId xmlns:a16="http://schemas.microsoft.com/office/drawing/2014/main" id="{73AE23CD-7383-43F2-AE02-921D3F39C812}"/>
              </a:ext>
            </a:extLst>
          </p:cNvPr>
          <p:cNvSpPr/>
          <p:nvPr/>
        </p:nvSpPr>
        <p:spPr>
          <a:xfrm>
            <a:off x="2882920" y="474889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inus Sign 40">
            <a:extLst>
              <a:ext uri="{FF2B5EF4-FFF2-40B4-BE49-F238E27FC236}">
                <a16:creationId xmlns:a16="http://schemas.microsoft.com/office/drawing/2014/main" id="{4164F240-ABB8-4CD4-A0D5-A693BAE701B0}"/>
              </a:ext>
            </a:extLst>
          </p:cNvPr>
          <p:cNvSpPr/>
          <p:nvPr/>
        </p:nvSpPr>
        <p:spPr>
          <a:xfrm>
            <a:off x="3721896" y="4803594"/>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us Sign 41">
            <a:extLst>
              <a:ext uri="{FF2B5EF4-FFF2-40B4-BE49-F238E27FC236}">
                <a16:creationId xmlns:a16="http://schemas.microsoft.com/office/drawing/2014/main" id="{FC9E6A96-3676-487D-802C-B0A82F5A692B}"/>
              </a:ext>
            </a:extLst>
          </p:cNvPr>
          <p:cNvSpPr/>
          <p:nvPr/>
        </p:nvSpPr>
        <p:spPr>
          <a:xfrm>
            <a:off x="3151268" y="4783341"/>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us Sign 42">
            <a:extLst>
              <a:ext uri="{FF2B5EF4-FFF2-40B4-BE49-F238E27FC236}">
                <a16:creationId xmlns:a16="http://schemas.microsoft.com/office/drawing/2014/main" id="{E16E0DE5-E61E-41A8-8017-AF3C70039A03}"/>
              </a:ext>
            </a:extLst>
          </p:cNvPr>
          <p:cNvSpPr/>
          <p:nvPr/>
        </p:nvSpPr>
        <p:spPr>
          <a:xfrm>
            <a:off x="3410756" y="4783341"/>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inus Sign 43">
            <a:extLst>
              <a:ext uri="{FF2B5EF4-FFF2-40B4-BE49-F238E27FC236}">
                <a16:creationId xmlns:a16="http://schemas.microsoft.com/office/drawing/2014/main" id="{879F93DD-09AB-454E-9F23-4BCFB5718E80}"/>
              </a:ext>
            </a:extLst>
          </p:cNvPr>
          <p:cNvSpPr/>
          <p:nvPr/>
        </p:nvSpPr>
        <p:spPr>
          <a:xfrm>
            <a:off x="3994364" y="4818096"/>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Sign 44">
            <a:extLst>
              <a:ext uri="{FF2B5EF4-FFF2-40B4-BE49-F238E27FC236}">
                <a16:creationId xmlns:a16="http://schemas.microsoft.com/office/drawing/2014/main" id="{A375FD87-A6F1-449B-A07F-6517C3B93C51}"/>
              </a:ext>
            </a:extLst>
          </p:cNvPr>
          <p:cNvSpPr/>
          <p:nvPr/>
        </p:nvSpPr>
        <p:spPr>
          <a:xfrm>
            <a:off x="4225981" y="481054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inus Sign 45">
            <a:extLst>
              <a:ext uri="{FF2B5EF4-FFF2-40B4-BE49-F238E27FC236}">
                <a16:creationId xmlns:a16="http://schemas.microsoft.com/office/drawing/2014/main" id="{3D29D987-C562-4794-A448-93925CF6AEB2}"/>
              </a:ext>
            </a:extLst>
          </p:cNvPr>
          <p:cNvSpPr/>
          <p:nvPr/>
        </p:nvSpPr>
        <p:spPr>
          <a:xfrm>
            <a:off x="4522482" y="4803594"/>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inus Sign 46">
            <a:extLst>
              <a:ext uri="{FF2B5EF4-FFF2-40B4-BE49-F238E27FC236}">
                <a16:creationId xmlns:a16="http://schemas.microsoft.com/office/drawing/2014/main" id="{F712D616-1944-4741-B010-99C16C235B67}"/>
              </a:ext>
            </a:extLst>
          </p:cNvPr>
          <p:cNvSpPr/>
          <p:nvPr/>
        </p:nvSpPr>
        <p:spPr>
          <a:xfrm>
            <a:off x="4779560" y="4810539"/>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us Sign 47">
            <a:extLst>
              <a:ext uri="{FF2B5EF4-FFF2-40B4-BE49-F238E27FC236}">
                <a16:creationId xmlns:a16="http://schemas.microsoft.com/office/drawing/2014/main" id="{5BA1607D-1F25-4DC4-8AC1-45C4A7EC83C7}"/>
              </a:ext>
            </a:extLst>
          </p:cNvPr>
          <p:cNvSpPr/>
          <p:nvPr/>
        </p:nvSpPr>
        <p:spPr>
          <a:xfrm>
            <a:off x="5003005" y="477608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inus Sign 48">
            <a:extLst>
              <a:ext uri="{FF2B5EF4-FFF2-40B4-BE49-F238E27FC236}">
                <a16:creationId xmlns:a16="http://schemas.microsoft.com/office/drawing/2014/main" id="{ADC098E8-CF95-49D9-A1CA-D46ADED2BF9E}"/>
              </a:ext>
            </a:extLst>
          </p:cNvPr>
          <p:cNvSpPr/>
          <p:nvPr/>
        </p:nvSpPr>
        <p:spPr>
          <a:xfrm>
            <a:off x="5305414" y="481779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us Sign 49">
            <a:extLst>
              <a:ext uri="{FF2B5EF4-FFF2-40B4-BE49-F238E27FC236}">
                <a16:creationId xmlns:a16="http://schemas.microsoft.com/office/drawing/2014/main" id="{38103AEB-78F6-4519-82BD-07539437EAC0}"/>
              </a:ext>
            </a:extLst>
          </p:cNvPr>
          <p:cNvSpPr/>
          <p:nvPr/>
        </p:nvSpPr>
        <p:spPr>
          <a:xfrm>
            <a:off x="5522333" y="4758966"/>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lus Sign 50">
            <a:extLst>
              <a:ext uri="{FF2B5EF4-FFF2-40B4-BE49-F238E27FC236}">
                <a16:creationId xmlns:a16="http://schemas.microsoft.com/office/drawing/2014/main" id="{FE28D2BE-86EC-46E0-9812-F933FFCB0C2E}"/>
              </a:ext>
            </a:extLst>
          </p:cNvPr>
          <p:cNvSpPr/>
          <p:nvPr/>
        </p:nvSpPr>
        <p:spPr>
          <a:xfrm>
            <a:off x="5795115" y="4781412"/>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us Sign 51">
            <a:extLst>
              <a:ext uri="{FF2B5EF4-FFF2-40B4-BE49-F238E27FC236}">
                <a16:creationId xmlns:a16="http://schemas.microsoft.com/office/drawing/2014/main" id="{EE977272-6592-4761-9153-7516CD3C3A2B}"/>
              </a:ext>
            </a:extLst>
          </p:cNvPr>
          <p:cNvSpPr/>
          <p:nvPr/>
        </p:nvSpPr>
        <p:spPr>
          <a:xfrm>
            <a:off x="6175133" y="477608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us Sign 52">
            <a:extLst>
              <a:ext uri="{FF2B5EF4-FFF2-40B4-BE49-F238E27FC236}">
                <a16:creationId xmlns:a16="http://schemas.microsoft.com/office/drawing/2014/main" id="{5E055004-1EBF-4586-B34B-3437220F95CD}"/>
              </a:ext>
            </a:extLst>
          </p:cNvPr>
          <p:cNvSpPr/>
          <p:nvPr/>
        </p:nvSpPr>
        <p:spPr>
          <a:xfrm>
            <a:off x="6436543" y="4769144"/>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lus Sign 53">
            <a:extLst>
              <a:ext uri="{FF2B5EF4-FFF2-40B4-BE49-F238E27FC236}">
                <a16:creationId xmlns:a16="http://schemas.microsoft.com/office/drawing/2014/main" id="{7CFE52B3-677D-473E-8549-AF80CF3F510B}"/>
              </a:ext>
            </a:extLst>
          </p:cNvPr>
          <p:cNvSpPr/>
          <p:nvPr/>
        </p:nvSpPr>
        <p:spPr>
          <a:xfrm>
            <a:off x="6677151" y="481366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us Sign 54">
            <a:extLst>
              <a:ext uri="{FF2B5EF4-FFF2-40B4-BE49-F238E27FC236}">
                <a16:creationId xmlns:a16="http://schemas.microsoft.com/office/drawing/2014/main" id="{F835DD9D-A9BF-492E-8608-48F8300EA793}"/>
              </a:ext>
            </a:extLst>
          </p:cNvPr>
          <p:cNvSpPr/>
          <p:nvPr/>
        </p:nvSpPr>
        <p:spPr>
          <a:xfrm>
            <a:off x="6951854" y="4817790"/>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lus Sign 55">
            <a:extLst>
              <a:ext uri="{FF2B5EF4-FFF2-40B4-BE49-F238E27FC236}">
                <a16:creationId xmlns:a16="http://schemas.microsoft.com/office/drawing/2014/main" id="{AB70D5BA-83BE-4398-A054-D47B18973BF6}"/>
              </a:ext>
            </a:extLst>
          </p:cNvPr>
          <p:cNvSpPr/>
          <p:nvPr/>
        </p:nvSpPr>
        <p:spPr>
          <a:xfrm>
            <a:off x="7206924" y="4793416"/>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lus Sign 56">
            <a:extLst>
              <a:ext uri="{FF2B5EF4-FFF2-40B4-BE49-F238E27FC236}">
                <a16:creationId xmlns:a16="http://schemas.microsoft.com/office/drawing/2014/main" id="{E9208AD1-9BAD-4AF1-8F3A-116F86F4F5B6}"/>
              </a:ext>
            </a:extLst>
          </p:cNvPr>
          <p:cNvSpPr/>
          <p:nvPr/>
        </p:nvSpPr>
        <p:spPr>
          <a:xfrm>
            <a:off x="7467452" y="4813669"/>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6236E7-EB01-4C84-8228-CBCABFDB8324}"/>
              </a:ext>
            </a:extLst>
          </p:cNvPr>
          <p:cNvSpPr/>
          <p:nvPr/>
        </p:nvSpPr>
        <p:spPr>
          <a:xfrm>
            <a:off x="738684" y="5506810"/>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2</a:t>
            </a:r>
          </a:p>
        </p:txBody>
      </p:sp>
      <p:sp>
        <p:nvSpPr>
          <p:cNvPr id="58" name="Rectangle 57">
            <a:extLst>
              <a:ext uri="{FF2B5EF4-FFF2-40B4-BE49-F238E27FC236}">
                <a16:creationId xmlns:a16="http://schemas.microsoft.com/office/drawing/2014/main" id="{143A51BB-6C32-4557-85AD-2EFD6BFC870D}"/>
              </a:ext>
            </a:extLst>
          </p:cNvPr>
          <p:cNvSpPr/>
          <p:nvPr/>
        </p:nvSpPr>
        <p:spPr>
          <a:xfrm>
            <a:off x="1512530" y="5507573"/>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2</a:t>
            </a:r>
          </a:p>
        </p:txBody>
      </p:sp>
      <p:sp>
        <p:nvSpPr>
          <p:cNvPr id="59" name="Rectangle 58">
            <a:extLst>
              <a:ext uri="{FF2B5EF4-FFF2-40B4-BE49-F238E27FC236}">
                <a16:creationId xmlns:a16="http://schemas.microsoft.com/office/drawing/2014/main" id="{5A97A52D-A278-4A43-B287-51F98A08043E}"/>
              </a:ext>
            </a:extLst>
          </p:cNvPr>
          <p:cNvSpPr/>
          <p:nvPr/>
        </p:nvSpPr>
        <p:spPr>
          <a:xfrm>
            <a:off x="2295261" y="5517443"/>
            <a:ext cx="375702"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0</a:t>
            </a:r>
            <a:endParaRPr lang="en-US" sz="2000" b="1" cap="none" spc="50" dirty="0">
              <a:ln w="0"/>
              <a:solidFill>
                <a:schemeClr val="bg2"/>
              </a:solidFill>
              <a:effectLst>
                <a:innerShdw blurRad="63500" dist="50800" dir="13500000">
                  <a:srgbClr val="000000">
                    <a:alpha val="50000"/>
                  </a:srgbClr>
                </a:innerShdw>
              </a:effectLst>
            </a:endParaRPr>
          </a:p>
        </p:txBody>
      </p:sp>
      <p:sp>
        <p:nvSpPr>
          <p:cNvPr id="60" name="Rectangle 59">
            <a:extLst>
              <a:ext uri="{FF2B5EF4-FFF2-40B4-BE49-F238E27FC236}">
                <a16:creationId xmlns:a16="http://schemas.microsoft.com/office/drawing/2014/main" id="{916AB148-9DE7-4601-9DB4-3FE2B8633AF1}"/>
              </a:ext>
            </a:extLst>
          </p:cNvPr>
          <p:cNvSpPr/>
          <p:nvPr/>
        </p:nvSpPr>
        <p:spPr>
          <a:xfrm>
            <a:off x="3094399" y="5521991"/>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7</a:t>
            </a:r>
          </a:p>
        </p:txBody>
      </p:sp>
      <p:sp>
        <p:nvSpPr>
          <p:cNvPr id="61" name="Rectangle 60">
            <a:extLst>
              <a:ext uri="{FF2B5EF4-FFF2-40B4-BE49-F238E27FC236}">
                <a16:creationId xmlns:a16="http://schemas.microsoft.com/office/drawing/2014/main" id="{F50E72E2-6036-4F3E-B040-B5083240C485}"/>
              </a:ext>
            </a:extLst>
          </p:cNvPr>
          <p:cNvSpPr/>
          <p:nvPr/>
        </p:nvSpPr>
        <p:spPr>
          <a:xfrm>
            <a:off x="3893537" y="5506810"/>
            <a:ext cx="375702"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0</a:t>
            </a:r>
            <a:endParaRPr lang="en-US" sz="2000" b="1" cap="none" spc="50" dirty="0">
              <a:ln w="0"/>
              <a:solidFill>
                <a:schemeClr val="bg2"/>
              </a:solidFill>
              <a:effectLst>
                <a:innerShdw blurRad="63500" dist="50800" dir="13500000">
                  <a:srgbClr val="000000">
                    <a:alpha val="50000"/>
                  </a:srgbClr>
                </a:innerShdw>
              </a:effectLst>
            </a:endParaRPr>
          </a:p>
        </p:txBody>
      </p:sp>
      <p:sp>
        <p:nvSpPr>
          <p:cNvPr id="62" name="Rectangle 61">
            <a:extLst>
              <a:ext uri="{FF2B5EF4-FFF2-40B4-BE49-F238E27FC236}">
                <a16:creationId xmlns:a16="http://schemas.microsoft.com/office/drawing/2014/main" id="{840B1DA8-755F-4189-963E-3CAB0A79C1C7}"/>
              </a:ext>
            </a:extLst>
          </p:cNvPr>
          <p:cNvSpPr/>
          <p:nvPr/>
        </p:nvSpPr>
        <p:spPr>
          <a:xfrm>
            <a:off x="4669422" y="5517443"/>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4</a:t>
            </a:r>
          </a:p>
        </p:txBody>
      </p:sp>
      <p:sp>
        <p:nvSpPr>
          <p:cNvPr id="63" name="Rectangle 62">
            <a:extLst>
              <a:ext uri="{FF2B5EF4-FFF2-40B4-BE49-F238E27FC236}">
                <a16:creationId xmlns:a16="http://schemas.microsoft.com/office/drawing/2014/main" id="{97983921-FCDE-49A0-8EAD-14B98E8B7A88}"/>
              </a:ext>
            </a:extLst>
          </p:cNvPr>
          <p:cNvSpPr/>
          <p:nvPr/>
        </p:nvSpPr>
        <p:spPr>
          <a:xfrm>
            <a:off x="5455735" y="5498874"/>
            <a:ext cx="375702"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6</a:t>
            </a:r>
            <a:endParaRPr lang="en-US" sz="2000" b="1" cap="none" spc="50" dirty="0">
              <a:ln w="0"/>
              <a:solidFill>
                <a:schemeClr val="bg2"/>
              </a:solidFill>
              <a:effectLst>
                <a:innerShdw blurRad="63500" dist="50800" dir="13500000">
                  <a:srgbClr val="000000">
                    <a:alpha val="50000"/>
                  </a:srgbClr>
                </a:innerShdw>
              </a:effectLst>
            </a:endParaRPr>
          </a:p>
        </p:txBody>
      </p:sp>
      <p:sp>
        <p:nvSpPr>
          <p:cNvPr id="64" name="Rectangle 63">
            <a:extLst>
              <a:ext uri="{FF2B5EF4-FFF2-40B4-BE49-F238E27FC236}">
                <a16:creationId xmlns:a16="http://schemas.microsoft.com/office/drawing/2014/main" id="{77456BB2-C182-4474-9A55-FE68D3A2E597}"/>
              </a:ext>
            </a:extLst>
          </p:cNvPr>
          <p:cNvSpPr/>
          <p:nvPr/>
        </p:nvSpPr>
        <p:spPr>
          <a:xfrm>
            <a:off x="6371548" y="5489121"/>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7</a:t>
            </a:r>
          </a:p>
        </p:txBody>
      </p:sp>
      <p:sp>
        <p:nvSpPr>
          <p:cNvPr id="65" name="Rectangle 64">
            <a:extLst>
              <a:ext uri="{FF2B5EF4-FFF2-40B4-BE49-F238E27FC236}">
                <a16:creationId xmlns:a16="http://schemas.microsoft.com/office/drawing/2014/main" id="{1EA21413-4498-4F7F-8F62-9B6B256AE175}"/>
              </a:ext>
            </a:extLst>
          </p:cNvPr>
          <p:cNvSpPr/>
          <p:nvPr/>
        </p:nvSpPr>
        <p:spPr>
          <a:xfrm>
            <a:off x="7204634" y="5537902"/>
            <a:ext cx="375702" cy="400110"/>
          </a:xfrm>
          <a:prstGeom prst="rect">
            <a:avLst/>
          </a:prstGeom>
          <a:noFill/>
        </p:spPr>
        <p:txBody>
          <a:bodyPr wrap="square" lIns="91440" tIns="45720" rIns="91440" bIns="45720">
            <a:spAutoFit/>
          </a:bodyPr>
          <a:lstStyle/>
          <a:p>
            <a:pPr algn="ctr"/>
            <a:r>
              <a:rPr lang="en-US" sz="2000" b="1" cap="none" spc="50" dirty="0">
                <a:ln w="0"/>
                <a:solidFill>
                  <a:schemeClr val="bg2"/>
                </a:solidFill>
                <a:effectLst>
                  <a:innerShdw blurRad="63500" dist="50800" dir="13500000">
                    <a:srgbClr val="000000">
                      <a:alpha val="50000"/>
                    </a:srgbClr>
                  </a:innerShdw>
                </a:effectLst>
              </a:rPr>
              <a:t>7</a:t>
            </a:r>
          </a:p>
        </p:txBody>
      </p:sp>
      <p:sp>
        <p:nvSpPr>
          <p:cNvPr id="66" name="Rectangle 65">
            <a:extLst>
              <a:ext uri="{FF2B5EF4-FFF2-40B4-BE49-F238E27FC236}">
                <a16:creationId xmlns:a16="http://schemas.microsoft.com/office/drawing/2014/main" id="{5475A13B-1732-476D-8596-4878B321A6BD}"/>
              </a:ext>
            </a:extLst>
          </p:cNvPr>
          <p:cNvSpPr/>
          <p:nvPr/>
        </p:nvSpPr>
        <p:spPr>
          <a:xfrm>
            <a:off x="5001029" y="6281521"/>
            <a:ext cx="2871028" cy="738664"/>
          </a:xfrm>
          <a:prstGeom prst="rect">
            <a:avLst/>
          </a:prstGeom>
          <a:noFill/>
        </p:spPr>
        <p:txBody>
          <a:bodyPr wrap="square" lIns="91440" tIns="45720" rIns="91440" bIns="45720">
            <a:spAutoFit/>
          </a:bodyPr>
          <a:lstStyle/>
          <a:p>
            <a:pPr algn="ctr"/>
            <a:r>
              <a:rPr lang="en-US" sz="1400" b="1" i="1" spc="50" dirty="0">
                <a:ln w="0"/>
                <a:solidFill>
                  <a:schemeClr val="bg2"/>
                </a:solidFill>
                <a:effectLst>
                  <a:innerShdw blurRad="63500" dist="50800" dir="13500000">
                    <a:srgbClr val="000000">
                      <a:alpha val="50000"/>
                    </a:srgbClr>
                  </a:innerShdw>
                </a:effectLst>
              </a:rPr>
              <a:t>Pseudomonas fluorescens</a:t>
            </a:r>
          </a:p>
          <a:p>
            <a:pPr algn="ctr"/>
            <a:r>
              <a:rPr lang="en-US" sz="1400" b="1" i="1" spc="50" dirty="0">
                <a:ln w="0"/>
                <a:solidFill>
                  <a:schemeClr val="bg2"/>
                </a:solidFill>
                <a:effectLst>
                  <a:innerShdw blurRad="63500" dist="50800" dir="13500000">
                    <a:srgbClr val="000000">
                      <a:alpha val="50000"/>
                    </a:srgbClr>
                  </a:innerShdw>
                </a:effectLst>
              </a:rPr>
              <a:t>97.1% </a:t>
            </a:r>
            <a:r>
              <a:rPr lang="en-US" sz="1400" b="1" i="1" spc="50" dirty="0" err="1">
                <a:ln w="0"/>
                <a:solidFill>
                  <a:schemeClr val="bg2"/>
                </a:solidFill>
                <a:effectLst>
                  <a:innerShdw blurRad="63500" dist="50800" dir="13500000">
                    <a:srgbClr val="000000">
                      <a:alpha val="50000"/>
                    </a:srgbClr>
                  </a:innerShdw>
                </a:effectLst>
              </a:rPr>
              <a:t>Confianza</a:t>
            </a:r>
            <a:r>
              <a:rPr lang="en-US" sz="1400" b="1" i="1" spc="50" dirty="0">
                <a:ln w="0"/>
                <a:solidFill>
                  <a:schemeClr val="bg2"/>
                </a:solidFill>
                <a:effectLst>
                  <a:innerShdw blurRad="63500" dist="50800" dir="13500000">
                    <a:srgbClr val="000000">
                      <a:alpha val="50000"/>
                    </a:srgbClr>
                  </a:innerShdw>
                </a:effectLst>
              </a:rPr>
              <a:t>, p=99.21% </a:t>
            </a:r>
          </a:p>
          <a:p>
            <a:pPr algn="ctr"/>
            <a:endParaRPr lang="en-US" sz="1400" b="1" i="1" cap="none" spc="50" dirty="0">
              <a:ln w="0"/>
              <a:solidFill>
                <a:schemeClr val="bg2"/>
              </a:solidFill>
              <a:effectLst>
                <a:innerShdw blurRad="63500" dist="50800" dir="13500000">
                  <a:srgbClr val="000000">
                    <a:alpha val="50000"/>
                  </a:srgbClr>
                </a:innerShdw>
              </a:effectLst>
            </a:endParaRPr>
          </a:p>
        </p:txBody>
      </p:sp>
      <p:sp>
        <p:nvSpPr>
          <p:cNvPr id="67" name="TextBox 66">
            <a:extLst>
              <a:ext uri="{FF2B5EF4-FFF2-40B4-BE49-F238E27FC236}">
                <a16:creationId xmlns:a16="http://schemas.microsoft.com/office/drawing/2014/main" id="{228CCC40-CCBB-43FC-A8BD-C1A4EEFB0933}"/>
              </a:ext>
            </a:extLst>
          </p:cNvPr>
          <p:cNvSpPr txBox="1"/>
          <p:nvPr/>
        </p:nvSpPr>
        <p:spPr>
          <a:xfrm>
            <a:off x="7838808" y="2166496"/>
            <a:ext cx="2281394" cy="646331"/>
          </a:xfrm>
          <a:prstGeom prst="rect">
            <a:avLst/>
          </a:prstGeom>
          <a:noFill/>
        </p:spPr>
        <p:txBody>
          <a:bodyPr wrap="none" rtlCol="0">
            <a:spAutoFit/>
          </a:bodyPr>
          <a:lstStyle/>
          <a:p>
            <a:pPr algn="ctr"/>
            <a:r>
              <a:rPr lang="es-MX" dirty="0"/>
              <a:t>Si crece es </a:t>
            </a:r>
            <a:r>
              <a:rPr lang="es-MX" dirty="0" err="1"/>
              <a:t>McC</a:t>
            </a:r>
            <a:r>
              <a:rPr lang="es-MX" dirty="0"/>
              <a:t>(+), </a:t>
            </a:r>
            <a:endParaRPr lang="en-US" dirty="0"/>
          </a:p>
          <a:p>
            <a:pPr algn="ctr"/>
            <a:r>
              <a:rPr lang="en-US" dirty="0" err="1"/>
              <a:t>Además</a:t>
            </a:r>
            <a:r>
              <a:rPr lang="en-US" dirty="0"/>
              <a:t> lac(-)</a:t>
            </a:r>
            <a:endParaRPr lang="es-MX" dirty="0"/>
          </a:p>
        </p:txBody>
      </p:sp>
      <p:sp>
        <p:nvSpPr>
          <p:cNvPr id="69" name="Plus Sign 68">
            <a:extLst>
              <a:ext uri="{FF2B5EF4-FFF2-40B4-BE49-F238E27FC236}">
                <a16:creationId xmlns:a16="http://schemas.microsoft.com/office/drawing/2014/main" id="{AF88FF34-7277-42CC-8F92-65F4E2D56EA0}"/>
              </a:ext>
            </a:extLst>
          </p:cNvPr>
          <p:cNvSpPr/>
          <p:nvPr/>
        </p:nvSpPr>
        <p:spPr>
          <a:xfrm>
            <a:off x="11140349" y="1767907"/>
            <a:ext cx="235003" cy="20142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inus Sign 71">
            <a:extLst>
              <a:ext uri="{FF2B5EF4-FFF2-40B4-BE49-F238E27FC236}">
                <a16:creationId xmlns:a16="http://schemas.microsoft.com/office/drawing/2014/main" id="{A0601C2C-F2E8-471D-8465-A6EC8F9E27DD}"/>
              </a:ext>
            </a:extLst>
          </p:cNvPr>
          <p:cNvSpPr/>
          <p:nvPr/>
        </p:nvSpPr>
        <p:spPr>
          <a:xfrm>
            <a:off x="10534691" y="1551180"/>
            <a:ext cx="164112" cy="132521"/>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2BD7D45-5567-42FB-A037-7BCB2CDF309E}"/>
              </a:ext>
            </a:extLst>
          </p:cNvPr>
          <p:cNvSpPr/>
          <p:nvPr/>
        </p:nvSpPr>
        <p:spPr>
          <a:xfrm rot="16200000">
            <a:off x="10773741" y="1164397"/>
            <a:ext cx="1931939" cy="830997"/>
          </a:xfrm>
          <a:prstGeom prst="rect">
            <a:avLst/>
          </a:prstGeom>
          <a:noFill/>
        </p:spPr>
        <p:txBody>
          <a:bodyPr wrap="none" lIns="91440" tIns="45720" rIns="91440" bIns="45720">
            <a:spAutoFit/>
          </a:bodyPr>
          <a:lstStyle/>
          <a:p>
            <a:pPr algn="ctr"/>
            <a:r>
              <a:rPr lang="en-US" sz="2400" b="0" cap="none" spc="0" dirty="0" err="1">
                <a:ln w="0"/>
                <a:solidFill>
                  <a:schemeClr val="bg2"/>
                </a:solidFill>
                <a:effectLst>
                  <a:outerShdw blurRad="38100" dist="19050" dir="2700000" algn="tl" rotWithShape="0">
                    <a:schemeClr val="dk1">
                      <a:alpha val="40000"/>
                    </a:schemeClr>
                  </a:outerShdw>
                </a:effectLst>
              </a:rPr>
              <a:t>Metabolismo</a:t>
            </a:r>
            <a:endParaRPr lang="en-US" sz="2400" b="0" cap="none" spc="0" dirty="0">
              <a:ln w="0"/>
              <a:solidFill>
                <a:schemeClr val="bg2"/>
              </a:solidFill>
              <a:effectLst>
                <a:outerShdw blurRad="38100" dist="19050" dir="2700000" algn="tl" rotWithShape="0">
                  <a:schemeClr val="dk1">
                    <a:alpha val="40000"/>
                  </a:schemeClr>
                </a:outerShdw>
              </a:effectLst>
            </a:endParaRPr>
          </a:p>
          <a:p>
            <a:pPr algn="ctr"/>
            <a:r>
              <a:rPr lang="en-US" sz="2400" b="0" cap="none" spc="0" dirty="0" err="1">
                <a:ln w="0"/>
                <a:solidFill>
                  <a:schemeClr val="bg2"/>
                </a:solidFill>
                <a:effectLst>
                  <a:outerShdw blurRad="38100" dist="19050" dir="2700000" algn="tl" rotWithShape="0">
                    <a:schemeClr val="dk1">
                      <a:alpha val="40000"/>
                    </a:schemeClr>
                  </a:outerShdw>
                </a:effectLst>
              </a:rPr>
              <a:t>Oxidativo</a:t>
            </a:r>
            <a:endParaRPr lang="en-US" sz="2400" b="0" cap="none" spc="0" dirty="0">
              <a:ln w="0"/>
              <a:solidFill>
                <a:schemeClr val="bg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83035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7">
            <a:extLst>
              <a:ext uri="{FF2B5EF4-FFF2-40B4-BE49-F238E27FC236}">
                <a16:creationId xmlns:a16="http://schemas.microsoft.com/office/drawing/2014/main" id="{CC1E34E7-5D93-43E4-8EC5-58CDDB783BE0}"/>
              </a:ext>
            </a:extLst>
          </p:cNvPr>
          <p:cNvPicPr>
            <a:picLocks noChangeAspect="1"/>
          </p:cNvPicPr>
          <p:nvPr/>
        </p:nvPicPr>
        <p:blipFill rotWithShape="1">
          <a:blip r:embed="rId2"/>
          <a:srcRect r="42289"/>
          <a:stretch/>
        </p:blipFill>
        <p:spPr>
          <a:xfrm>
            <a:off x="956144" y="603752"/>
            <a:ext cx="2878397" cy="4585550"/>
          </a:xfrm>
          <a:prstGeom prst="rect">
            <a:avLst/>
          </a:prstGeom>
        </p:spPr>
      </p:pic>
      <p:pic>
        <p:nvPicPr>
          <p:cNvPr id="4" name="Picture 2" descr="https://s3.amazonaws.com/classconnection/672/flashcards/9925672/png/starch_agar_test-14568ce6644399d3c5c-1514A4840114FD309E2.png">
            <a:extLst>
              <a:ext uri="{FF2B5EF4-FFF2-40B4-BE49-F238E27FC236}">
                <a16:creationId xmlns:a16="http://schemas.microsoft.com/office/drawing/2014/main" id="{DE5909E2-73CF-4B00-9D47-07A419B7E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88" t="10811" r="40789" b="9406"/>
          <a:stretch/>
        </p:blipFill>
        <p:spPr bwMode="auto">
          <a:xfrm>
            <a:off x="6861369" y="683988"/>
            <a:ext cx="2878398" cy="4668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3DA0FF-C15B-404C-B715-C475460DA9A9}"/>
              </a:ext>
            </a:extLst>
          </p:cNvPr>
          <p:cNvSpPr txBox="1"/>
          <p:nvPr/>
        </p:nvSpPr>
        <p:spPr>
          <a:xfrm>
            <a:off x="1022853" y="5515228"/>
            <a:ext cx="2249334" cy="1200329"/>
          </a:xfrm>
          <a:prstGeom prst="rect">
            <a:avLst/>
          </a:prstGeom>
          <a:noFill/>
        </p:spPr>
        <p:txBody>
          <a:bodyPr wrap="square" rtlCol="0">
            <a:spAutoFit/>
          </a:bodyPr>
          <a:lstStyle/>
          <a:p>
            <a:pPr algn="ctr"/>
            <a:r>
              <a:rPr lang="es-MX" dirty="0"/>
              <a:t>Agar BHI+</a:t>
            </a:r>
          </a:p>
          <a:p>
            <a:pPr algn="ctr"/>
            <a:r>
              <a:rPr lang="es-MX" dirty="0"/>
              <a:t>yema de huevo</a:t>
            </a:r>
          </a:p>
          <a:p>
            <a:pPr algn="ctr"/>
            <a:r>
              <a:rPr lang="es-MX" dirty="0"/>
              <a:t>=</a:t>
            </a:r>
          </a:p>
          <a:p>
            <a:pPr algn="ctr"/>
            <a:r>
              <a:rPr lang="es-MX" dirty="0" err="1"/>
              <a:t>Lecitinasa</a:t>
            </a:r>
            <a:r>
              <a:rPr lang="es-MX" dirty="0"/>
              <a:t> (+)</a:t>
            </a:r>
            <a:endParaRPr lang="en-US" dirty="0"/>
          </a:p>
        </p:txBody>
      </p:sp>
      <p:sp>
        <p:nvSpPr>
          <p:cNvPr id="6" name="TextBox 5">
            <a:extLst>
              <a:ext uri="{FF2B5EF4-FFF2-40B4-BE49-F238E27FC236}">
                <a16:creationId xmlns:a16="http://schemas.microsoft.com/office/drawing/2014/main" id="{3EB6583D-5791-412A-9745-A87DC9B2400A}"/>
              </a:ext>
            </a:extLst>
          </p:cNvPr>
          <p:cNvSpPr txBox="1"/>
          <p:nvPr/>
        </p:nvSpPr>
        <p:spPr>
          <a:xfrm>
            <a:off x="9784585" y="5238229"/>
            <a:ext cx="1694966" cy="1477328"/>
          </a:xfrm>
          <a:prstGeom prst="rect">
            <a:avLst/>
          </a:prstGeom>
          <a:noFill/>
        </p:spPr>
        <p:txBody>
          <a:bodyPr wrap="square" rtlCol="0">
            <a:spAutoFit/>
          </a:bodyPr>
          <a:lstStyle/>
          <a:p>
            <a:pPr algn="ctr"/>
            <a:r>
              <a:rPr lang="es-MX" dirty="0"/>
              <a:t>Caldo carbohidratos</a:t>
            </a:r>
          </a:p>
          <a:p>
            <a:pPr algn="ctr"/>
            <a:r>
              <a:rPr lang="es-MX" dirty="0"/>
              <a:t>+Fructosa</a:t>
            </a:r>
          </a:p>
          <a:p>
            <a:pPr algn="ctr"/>
            <a:r>
              <a:rPr lang="es-MX" dirty="0" err="1"/>
              <a:t>Fructoquinasa</a:t>
            </a:r>
            <a:r>
              <a:rPr lang="es-MX" dirty="0"/>
              <a:t> (+)</a:t>
            </a:r>
            <a:endParaRPr lang="en-US" dirty="0"/>
          </a:p>
        </p:txBody>
      </p:sp>
      <p:sp>
        <p:nvSpPr>
          <p:cNvPr id="7" name="TextBox 6">
            <a:extLst>
              <a:ext uri="{FF2B5EF4-FFF2-40B4-BE49-F238E27FC236}">
                <a16:creationId xmlns:a16="http://schemas.microsoft.com/office/drawing/2014/main" id="{34EB7AD5-BC2A-4936-9C1E-38D70F8984B2}"/>
              </a:ext>
            </a:extLst>
          </p:cNvPr>
          <p:cNvSpPr txBox="1"/>
          <p:nvPr/>
        </p:nvSpPr>
        <p:spPr>
          <a:xfrm>
            <a:off x="7147998" y="5330562"/>
            <a:ext cx="2230098" cy="646331"/>
          </a:xfrm>
          <a:prstGeom prst="rect">
            <a:avLst/>
          </a:prstGeom>
          <a:noFill/>
        </p:spPr>
        <p:txBody>
          <a:bodyPr wrap="none" rtlCol="0">
            <a:spAutoFit/>
          </a:bodyPr>
          <a:lstStyle/>
          <a:p>
            <a:pPr algn="ctr"/>
            <a:r>
              <a:rPr lang="es-MX" dirty="0"/>
              <a:t>Agar almidón +</a:t>
            </a:r>
            <a:r>
              <a:rPr lang="es-MX" dirty="0" err="1"/>
              <a:t>lugol</a:t>
            </a:r>
            <a:endParaRPr lang="es-MX" dirty="0"/>
          </a:p>
          <a:p>
            <a:pPr algn="ctr"/>
            <a:r>
              <a:rPr lang="es-MX" dirty="0"/>
              <a:t>Amilasas (-)</a:t>
            </a:r>
            <a:endParaRPr lang="en-US" dirty="0"/>
          </a:p>
        </p:txBody>
      </p:sp>
      <p:pic>
        <p:nvPicPr>
          <p:cNvPr id="13316" name="Picture 4" descr="Pseudomonas aeruginosa">
            <a:extLst>
              <a:ext uri="{FF2B5EF4-FFF2-40B4-BE49-F238E27FC236}">
                <a16:creationId xmlns:a16="http://schemas.microsoft.com/office/drawing/2014/main" id="{86B6CC43-6673-40E0-8059-90676576B0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339" b="4925"/>
          <a:stretch/>
        </p:blipFill>
        <p:spPr bwMode="auto">
          <a:xfrm>
            <a:off x="3982972" y="1040063"/>
            <a:ext cx="2878397" cy="37129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DC644E-6740-48BD-AB0B-1BCDC226FC5B}"/>
              </a:ext>
            </a:extLst>
          </p:cNvPr>
          <p:cNvSpPr txBox="1"/>
          <p:nvPr/>
        </p:nvSpPr>
        <p:spPr>
          <a:xfrm>
            <a:off x="3987312" y="4826675"/>
            <a:ext cx="2754197" cy="2031325"/>
          </a:xfrm>
          <a:prstGeom prst="rect">
            <a:avLst/>
          </a:prstGeom>
          <a:noFill/>
        </p:spPr>
        <p:txBody>
          <a:bodyPr wrap="square" rtlCol="0">
            <a:spAutoFit/>
          </a:bodyPr>
          <a:lstStyle/>
          <a:p>
            <a:pPr algn="ctr"/>
            <a:r>
              <a:rPr lang="es-MX" dirty="0"/>
              <a:t>Agar sangre</a:t>
            </a:r>
          </a:p>
          <a:p>
            <a:pPr algn="ctr"/>
            <a:r>
              <a:rPr lang="es-MX" dirty="0"/>
              <a:t>=</a:t>
            </a:r>
          </a:p>
          <a:p>
            <a:pPr algn="ctr"/>
            <a:r>
              <a:rPr lang="es-MX" dirty="0"/>
              <a:t>Presencia de hemólisis</a:t>
            </a:r>
          </a:p>
          <a:p>
            <a:pPr algn="ctr"/>
            <a:r>
              <a:rPr lang="es-MX" dirty="0"/>
              <a:t>(Recuerda </a:t>
            </a:r>
            <a:r>
              <a:rPr lang="es-MX" dirty="0">
                <a:latin typeface="Times New Roman" panose="02020603050405020304" pitchFamily="18" charset="0"/>
                <a:cs typeface="Times New Roman" panose="02020603050405020304" pitchFamily="18" charset="0"/>
              </a:rPr>
              <a:t>α,</a:t>
            </a:r>
            <a:r>
              <a:rPr lang="el-GR" dirty="0">
                <a:latin typeface="Times New Roman" panose="02020603050405020304" pitchFamily="18" charset="0"/>
                <a:cs typeface="Times New Roman" panose="02020603050405020304" pitchFamily="18" charset="0"/>
              </a:rPr>
              <a:t>β</a:t>
            </a:r>
            <a:r>
              <a:rPr lang="es-MX" dirty="0">
                <a:latin typeface="Times New Roman" panose="02020603050405020304" pitchFamily="18" charset="0"/>
                <a:cs typeface="Times New Roman" panose="02020603050405020304" pitchFamily="18" charset="0"/>
              </a:rPr>
              <a:t> o </a:t>
            </a:r>
            <a:r>
              <a:rPr lang="el-GR" dirty="0">
                <a:latin typeface="Times New Roman" panose="02020603050405020304" pitchFamily="18" charset="0"/>
                <a:cs typeface="Times New Roman" panose="02020603050405020304" pitchFamily="18" charset="0"/>
              </a:rPr>
              <a:t>γ</a:t>
            </a:r>
            <a:r>
              <a:rPr lang="es-MX" dirty="0">
                <a:latin typeface="Times New Roman" panose="02020603050405020304" pitchFamily="18" charset="0"/>
                <a:cs typeface="Times New Roman" panose="02020603050405020304" pitchFamily="18" charset="0"/>
              </a:rPr>
              <a:t> solo es el caso de cocos, aquí es un bacilo, solo se indica si hay o no hemólisis)</a:t>
            </a:r>
            <a:endParaRPr lang="en-US" dirty="0"/>
          </a:p>
        </p:txBody>
      </p:sp>
      <p:pic>
        <p:nvPicPr>
          <p:cNvPr id="10" name="Picture 6" descr="03. NUTRICIÓN MICROBIANA Grupos nutricionales de los microorganismos. - ppt  descargar">
            <a:extLst>
              <a:ext uri="{FF2B5EF4-FFF2-40B4-BE49-F238E27FC236}">
                <a16:creationId xmlns:a16="http://schemas.microsoft.com/office/drawing/2014/main" id="{D25DA14F-50EE-403E-9EB2-0A5ABA18ED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245" t="34994" r="49198" b="7708"/>
          <a:stretch/>
        </p:blipFill>
        <p:spPr bwMode="auto">
          <a:xfrm>
            <a:off x="10116947" y="1040063"/>
            <a:ext cx="1308985" cy="414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583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AB50-1B9C-46ED-8498-352DEA2B5CA5}"/>
              </a:ext>
            </a:extLst>
          </p:cNvPr>
          <p:cNvSpPr>
            <a:spLocks noGrp="1"/>
          </p:cNvSpPr>
          <p:nvPr>
            <p:ph type="title"/>
          </p:nvPr>
        </p:nvSpPr>
        <p:spPr>
          <a:xfrm>
            <a:off x="2611808" y="484499"/>
            <a:ext cx="7958331" cy="1567617"/>
          </a:xfrm>
        </p:spPr>
        <p:txBody>
          <a:bodyPr>
            <a:normAutofit/>
          </a:bodyPr>
          <a:lstStyle/>
          <a:p>
            <a:r>
              <a:rPr lang="es-MX" dirty="0"/>
              <a:t>Identificar usando pruebas bioquímicas por el sistema ABIS online: ve a </a:t>
            </a:r>
            <a:r>
              <a:rPr lang="es-MX" dirty="0">
                <a:hlinkClick r:id="rId2"/>
              </a:rPr>
              <a:t>https://www.tgw1916.net/intro.html</a:t>
            </a:r>
            <a:r>
              <a:rPr lang="es-MX" dirty="0"/>
              <a:t> </a:t>
            </a:r>
            <a:endParaRPr lang="en-US" dirty="0"/>
          </a:p>
        </p:txBody>
      </p:sp>
      <p:pic>
        <p:nvPicPr>
          <p:cNvPr id="4" name="Content Placeholder 3">
            <a:extLst>
              <a:ext uri="{FF2B5EF4-FFF2-40B4-BE49-F238E27FC236}">
                <a16:creationId xmlns:a16="http://schemas.microsoft.com/office/drawing/2014/main" id="{4EDB0257-E9D4-4EDD-83EA-4E6B7B1865C4}"/>
              </a:ext>
            </a:extLst>
          </p:cNvPr>
          <p:cNvPicPr>
            <a:picLocks noGrp="1" noChangeAspect="1"/>
          </p:cNvPicPr>
          <p:nvPr>
            <p:ph idx="1"/>
          </p:nvPr>
        </p:nvPicPr>
        <p:blipFill rotWithShape="1">
          <a:blip r:embed="rId3"/>
          <a:srcRect l="2465" t="14109" r="53213" b="35566"/>
          <a:stretch/>
        </p:blipFill>
        <p:spPr>
          <a:xfrm>
            <a:off x="742122" y="1989083"/>
            <a:ext cx="4717774" cy="3391300"/>
          </a:xfrm>
          <a:prstGeom prst="rect">
            <a:avLst/>
          </a:prstGeom>
        </p:spPr>
      </p:pic>
      <p:sp>
        <p:nvSpPr>
          <p:cNvPr id="5" name="TextBox 4">
            <a:extLst>
              <a:ext uri="{FF2B5EF4-FFF2-40B4-BE49-F238E27FC236}">
                <a16:creationId xmlns:a16="http://schemas.microsoft.com/office/drawing/2014/main" id="{E2941B50-D696-4F5D-91E5-B179FEC6A403}"/>
              </a:ext>
            </a:extLst>
          </p:cNvPr>
          <p:cNvSpPr txBox="1"/>
          <p:nvPr/>
        </p:nvSpPr>
        <p:spPr>
          <a:xfrm>
            <a:off x="853360" y="5380383"/>
            <a:ext cx="2993127" cy="923330"/>
          </a:xfrm>
          <a:prstGeom prst="rect">
            <a:avLst/>
          </a:prstGeom>
          <a:noFill/>
        </p:spPr>
        <p:txBody>
          <a:bodyPr wrap="none" rtlCol="0">
            <a:spAutoFit/>
          </a:bodyPr>
          <a:lstStyle/>
          <a:p>
            <a:pPr algn="ctr"/>
            <a:r>
              <a:rPr lang="es-MX" dirty="0"/>
              <a:t>Selecciona</a:t>
            </a:r>
          </a:p>
          <a:p>
            <a:pPr algn="ctr"/>
            <a:r>
              <a:rPr lang="es-MX" dirty="0"/>
              <a:t> “</a:t>
            </a:r>
            <a:r>
              <a:rPr lang="es-MX" dirty="0" err="1"/>
              <a:t>Biochemical</a:t>
            </a:r>
            <a:r>
              <a:rPr lang="es-MX" dirty="0"/>
              <a:t> </a:t>
            </a:r>
            <a:r>
              <a:rPr lang="es-MX" dirty="0" err="1"/>
              <a:t>identification</a:t>
            </a:r>
            <a:r>
              <a:rPr lang="es-MX" dirty="0"/>
              <a:t>”</a:t>
            </a:r>
          </a:p>
          <a:p>
            <a:pPr algn="ctr"/>
            <a:r>
              <a:rPr lang="es-MX" dirty="0"/>
              <a:t>Coloca tu nombre o ID</a:t>
            </a:r>
            <a:endParaRPr lang="en-US" dirty="0"/>
          </a:p>
        </p:txBody>
      </p:sp>
      <p:pic>
        <p:nvPicPr>
          <p:cNvPr id="6" name="Picture 5">
            <a:extLst>
              <a:ext uri="{FF2B5EF4-FFF2-40B4-BE49-F238E27FC236}">
                <a16:creationId xmlns:a16="http://schemas.microsoft.com/office/drawing/2014/main" id="{F57EEEE7-7AAF-4A61-A4DF-4128689B6539}"/>
              </a:ext>
            </a:extLst>
          </p:cNvPr>
          <p:cNvPicPr>
            <a:picLocks noChangeAspect="1"/>
          </p:cNvPicPr>
          <p:nvPr/>
        </p:nvPicPr>
        <p:blipFill rotWithShape="1">
          <a:blip r:embed="rId4"/>
          <a:srcRect l="7000" t="25882" r="51955" b="28257"/>
          <a:stretch/>
        </p:blipFill>
        <p:spPr>
          <a:xfrm>
            <a:off x="5928943" y="1857190"/>
            <a:ext cx="5004101" cy="3143620"/>
          </a:xfrm>
          <a:prstGeom prst="rect">
            <a:avLst/>
          </a:prstGeom>
        </p:spPr>
      </p:pic>
      <p:sp>
        <p:nvSpPr>
          <p:cNvPr id="7" name="TextBox 6">
            <a:extLst>
              <a:ext uri="{FF2B5EF4-FFF2-40B4-BE49-F238E27FC236}">
                <a16:creationId xmlns:a16="http://schemas.microsoft.com/office/drawing/2014/main" id="{67BE3112-83D1-4ECB-B1D3-9693BC846FA7}"/>
              </a:ext>
            </a:extLst>
          </p:cNvPr>
          <p:cNvSpPr txBox="1"/>
          <p:nvPr/>
        </p:nvSpPr>
        <p:spPr>
          <a:xfrm>
            <a:off x="6321287" y="4987358"/>
            <a:ext cx="4611757" cy="1477328"/>
          </a:xfrm>
          <a:prstGeom prst="rect">
            <a:avLst/>
          </a:prstGeom>
          <a:noFill/>
        </p:spPr>
        <p:txBody>
          <a:bodyPr wrap="square" rtlCol="0">
            <a:spAutoFit/>
          </a:bodyPr>
          <a:lstStyle/>
          <a:p>
            <a:pPr algn="ctr"/>
            <a:r>
              <a:rPr lang="es-MX" dirty="0"/>
              <a:t>Selecciona la familia en la que se encuentra tu microorganismo, esto debiste planearlo durante el aislamiento </a:t>
            </a:r>
          </a:p>
          <a:p>
            <a:pPr algn="ctr"/>
            <a:r>
              <a:rPr lang="es-MX" dirty="0"/>
              <a:t>Coloca tu nombre o ID. Para este caso, sospechamos de </a:t>
            </a:r>
            <a:r>
              <a:rPr lang="es-MX" i="1" dirty="0"/>
              <a:t>Pseudomonas</a:t>
            </a:r>
            <a:r>
              <a:rPr lang="es-MX" dirty="0"/>
              <a:t> </a:t>
            </a:r>
            <a:r>
              <a:rPr lang="es-MX" dirty="0" err="1"/>
              <a:t>sp</a:t>
            </a:r>
            <a:r>
              <a:rPr lang="es-MX" dirty="0"/>
              <a:t>.</a:t>
            </a:r>
          </a:p>
        </p:txBody>
      </p:sp>
      <p:sp>
        <p:nvSpPr>
          <p:cNvPr id="8" name="Arrow: Right 7">
            <a:extLst>
              <a:ext uri="{FF2B5EF4-FFF2-40B4-BE49-F238E27FC236}">
                <a16:creationId xmlns:a16="http://schemas.microsoft.com/office/drawing/2014/main" id="{FBBEAD1F-48B2-44DF-B812-1247F3262E26}"/>
              </a:ext>
            </a:extLst>
          </p:cNvPr>
          <p:cNvSpPr/>
          <p:nvPr/>
        </p:nvSpPr>
        <p:spPr>
          <a:xfrm>
            <a:off x="5697615" y="3684733"/>
            <a:ext cx="231328" cy="1722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749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5D587D-37D8-48A2-AB96-5365861E7003}"/>
              </a:ext>
            </a:extLst>
          </p:cNvPr>
          <p:cNvSpPr>
            <a:spLocks noGrp="1"/>
          </p:cNvSpPr>
          <p:nvPr>
            <p:ph type="title"/>
          </p:nvPr>
        </p:nvSpPr>
        <p:spPr>
          <a:xfrm>
            <a:off x="1120022" y="195642"/>
            <a:ext cx="3282962" cy="1049932"/>
          </a:xfrm>
        </p:spPr>
        <p:txBody>
          <a:bodyPr>
            <a:normAutofit fontScale="90000"/>
          </a:bodyPr>
          <a:lstStyle/>
          <a:p>
            <a:r>
              <a:rPr lang="en-US" dirty="0" err="1"/>
              <a:t>Seleccionar</a:t>
            </a:r>
            <a:r>
              <a:rPr lang="en-US" dirty="0"/>
              <a:t> las </a:t>
            </a:r>
            <a:r>
              <a:rPr lang="en-US" dirty="0" err="1"/>
              <a:t>pruebas</a:t>
            </a:r>
            <a:r>
              <a:rPr lang="en-US" dirty="0"/>
              <a:t> </a:t>
            </a:r>
            <a:r>
              <a:rPr lang="en-US" dirty="0" err="1"/>
              <a:t>bioqu</a:t>
            </a:r>
            <a:r>
              <a:rPr lang="es-MX" dirty="0" err="1"/>
              <a:t>ímicas</a:t>
            </a:r>
            <a:r>
              <a:rPr lang="es-MX" dirty="0"/>
              <a:t> realizadas</a:t>
            </a:r>
            <a:endParaRPr lang="en-US" dirty="0"/>
          </a:p>
        </p:txBody>
      </p:sp>
      <p:sp>
        <p:nvSpPr>
          <p:cNvPr id="5" name="Text Placeholder 4">
            <a:extLst>
              <a:ext uri="{FF2B5EF4-FFF2-40B4-BE49-F238E27FC236}">
                <a16:creationId xmlns:a16="http://schemas.microsoft.com/office/drawing/2014/main" id="{D0BAEAA4-9942-4D00-9A76-347BF5797605}"/>
              </a:ext>
            </a:extLst>
          </p:cNvPr>
          <p:cNvSpPr>
            <a:spLocks noGrp="1"/>
          </p:cNvSpPr>
          <p:nvPr>
            <p:ph type="body" sz="half" idx="2"/>
          </p:nvPr>
        </p:nvSpPr>
        <p:spPr>
          <a:xfrm>
            <a:off x="1483254" y="1454021"/>
            <a:ext cx="2919730" cy="3267655"/>
          </a:xfrm>
        </p:spPr>
        <p:txBody>
          <a:bodyPr>
            <a:normAutofit fontScale="92500" lnSpcReduction="10000"/>
          </a:bodyPr>
          <a:lstStyle/>
          <a:p>
            <a:r>
              <a:rPr lang="es-MX" dirty="0"/>
              <a:t>Deben ser planeadas de acuerdo a lo esperado.</a:t>
            </a:r>
          </a:p>
          <a:p>
            <a:r>
              <a:rPr lang="es-MX" dirty="0"/>
              <a:t>¡Recuerda! </a:t>
            </a:r>
          </a:p>
          <a:p>
            <a:r>
              <a:rPr lang="es-MX" dirty="0"/>
              <a:t>Antes de realizar tus pruebas bioquímicas debes planear las pruebas que debes realizar de acuerdo al microorganismo esperado, para eso puedes revisar en ABIS online la sección Enciclopedia y buscar el género objetivo. </a:t>
            </a:r>
            <a:endParaRPr lang="en-US" dirty="0"/>
          </a:p>
        </p:txBody>
      </p:sp>
      <p:pic>
        <p:nvPicPr>
          <p:cNvPr id="6" name="Content Placeholder 5">
            <a:extLst>
              <a:ext uri="{FF2B5EF4-FFF2-40B4-BE49-F238E27FC236}">
                <a16:creationId xmlns:a16="http://schemas.microsoft.com/office/drawing/2014/main" id="{CB363ED9-9916-4539-94B5-70A5C69753BF}"/>
              </a:ext>
            </a:extLst>
          </p:cNvPr>
          <p:cNvPicPr>
            <a:picLocks noGrp="1" noChangeAspect="1"/>
          </p:cNvPicPr>
          <p:nvPr>
            <p:ph idx="1"/>
          </p:nvPr>
        </p:nvPicPr>
        <p:blipFill rotWithShape="1">
          <a:blip r:embed="rId2"/>
          <a:srcRect l="3913" t="13290" r="44674" b="5703"/>
          <a:stretch/>
        </p:blipFill>
        <p:spPr>
          <a:xfrm>
            <a:off x="4538769" y="24166"/>
            <a:ext cx="6620192" cy="5864495"/>
          </a:xfrm>
          <a:prstGeom prst="rect">
            <a:avLst/>
          </a:prstGeom>
        </p:spPr>
      </p:pic>
      <p:pic>
        <p:nvPicPr>
          <p:cNvPr id="7" name="Picture 6">
            <a:extLst>
              <a:ext uri="{FF2B5EF4-FFF2-40B4-BE49-F238E27FC236}">
                <a16:creationId xmlns:a16="http://schemas.microsoft.com/office/drawing/2014/main" id="{2455478B-399D-4D4F-9CF8-33B1CF3CA17A}"/>
              </a:ext>
            </a:extLst>
          </p:cNvPr>
          <p:cNvPicPr>
            <a:picLocks noChangeAspect="1"/>
          </p:cNvPicPr>
          <p:nvPr/>
        </p:nvPicPr>
        <p:blipFill rotWithShape="1">
          <a:blip r:embed="rId3"/>
          <a:srcRect l="22935" t="16216" r="24240" b="74311"/>
          <a:stretch/>
        </p:blipFill>
        <p:spPr>
          <a:xfrm>
            <a:off x="145774" y="5079301"/>
            <a:ext cx="6440557" cy="649356"/>
          </a:xfrm>
          <a:prstGeom prst="rect">
            <a:avLst/>
          </a:prstGeom>
        </p:spPr>
      </p:pic>
      <p:sp>
        <p:nvSpPr>
          <p:cNvPr id="8" name="Arrow: Right 7">
            <a:extLst>
              <a:ext uri="{FF2B5EF4-FFF2-40B4-BE49-F238E27FC236}">
                <a16:creationId xmlns:a16="http://schemas.microsoft.com/office/drawing/2014/main" id="{6FB99413-AF72-4398-8364-044FC26B1724}"/>
              </a:ext>
            </a:extLst>
          </p:cNvPr>
          <p:cNvSpPr/>
          <p:nvPr/>
        </p:nvSpPr>
        <p:spPr>
          <a:xfrm>
            <a:off x="1995280" y="5403979"/>
            <a:ext cx="231328" cy="1722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EC41B1-821B-4939-ADC9-30E43C2F30F6}"/>
              </a:ext>
            </a:extLst>
          </p:cNvPr>
          <p:cNvSpPr txBox="1"/>
          <p:nvPr/>
        </p:nvSpPr>
        <p:spPr>
          <a:xfrm>
            <a:off x="5300871" y="5901616"/>
            <a:ext cx="6122504" cy="646331"/>
          </a:xfrm>
          <a:prstGeom prst="rect">
            <a:avLst/>
          </a:prstGeom>
          <a:noFill/>
        </p:spPr>
        <p:txBody>
          <a:bodyPr wrap="square" rtlCol="0">
            <a:spAutoFit/>
          </a:bodyPr>
          <a:lstStyle/>
          <a:p>
            <a:r>
              <a:rPr lang="es-MX" dirty="0"/>
              <a:t>Las pruebas con 3 estrellas son de alta discriminación, se sugiere realizarlas para un mejor % de ID</a:t>
            </a:r>
            <a:endParaRPr lang="en-US" dirty="0"/>
          </a:p>
        </p:txBody>
      </p:sp>
    </p:spTree>
    <p:extLst>
      <p:ext uri="{BB962C8B-B14F-4D97-AF65-F5344CB8AC3E}">
        <p14:creationId xmlns:p14="http://schemas.microsoft.com/office/powerpoint/2010/main" val="413682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375F-8897-45A9-A55F-2E0E165A2181}"/>
              </a:ext>
            </a:extLst>
          </p:cNvPr>
          <p:cNvSpPr>
            <a:spLocks noGrp="1"/>
          </p:cNvSpPr>
          <p:nvPr>
            <p:ph type="title"/>
          </p:nvPr>
        </p:nvSpPr>
        <p:spPr>
          <a:xfrm>
            <a:off x="1404730" y="178799"/>
            <a:ext cx="2664361" cy="864401"/>
          </a:xfrm>
        </p:spPr>
        <p:txBody>
          <a:bodyPr/>
          <a:lstStyle/>
          <a:p>
            <a:r>
              <a:rPr lang="es-MX" dirty="0"/>
              <a:t>Identificación del microorganismo</a:t>
            </a:r>
            <a:endParaRPr lang="en-US" dirty="0"/>
          </a:p>
        </p:txBody>
      </p:sp>
      <p:pic>
        <p:nvPicPr>
          <p:cNvPr id="5" name="Content Placeholder 4">
            <a:extLst>
              <a:ext uri="{FF2B5EF4-FFF2-40B4-BE49-F238E27FC236}">
                <a16:creationId xmlns:a16="http://schemas.microsoft.com/office/drawing/2014/main" id="{D93B6D92-8960-4D7B-B47A-9C8CD0537CDC}"/>
              </a:ext>
            </a:extLst>
          </p:cNvPr>
          <p:cNvPicPr>
            <a:picLocks noGrp="1" noChangeAspect="1"/>
          </p:cNvPicPr>
          <p:nvPr>
            <p:ph idx="1"/>
          </p:nvPr>
        </p:nvPicPr>
        <p:blipFill rotWithShape="1">
          <a:blip r:embed="rId2"/>
          <a:srcRect l="2600" t="16146" r="44969" b="9893"/>
          <a:stretch/>
        </p:blipFill>
        <p:spPr>
          <a:xfrm>
            <a:off x="5099232" y="112178"/>
            <a:ext cx="5688038" cy="4511202"/>
          </a:xfrm>
          <a:prstGeom prst="rect">
            <a:avLst/>
          </a:prstGeom>
        </p:spPr>
      </p:pic>
      <p:sp>
        <p:nvSpPr>
          <p:cNvPr id="4" name="Text Placeholder 3">
            <a:extLst>
              <a:ext uri="{FF2B5EF4-FFF2-40B4-BE49-F238E27FC236}">
                <a16:creationId xmlns:a16="http://schemas.microsoft.com/office/drawing/2014/main" id="{DCAC14B9-E60B-40E5-A94A-02E36340DC89}"/>
              </a:ext>
            </a:extLst>
          </p:cNvPr>
          <p:cNvSpPr>
            <a:spLocks noGrp="1"/>
          </p:cNvSpPr>
          <p:nvPr>
            <p:ph type="body" sz="half" idx="2"/>
          </p:nvPr>
        </p:nvSpPr>
        <p:spPr>
          <a:xfrm>
            <a:off x="1869279" y="1146794"/>
            <a:ext cx="3229953" cy="2386397"/>
          </a:xfrm>
        </p:spPr>
        <p:txBody>
          <a:bodyPr>
            <a:normAutofit fontScale="92500" lnSpcReduction="20000"/>
          </a:bodyPr>
          <a:lstStyle/>
          <a:p>
            <a:r>
              <a:rPr lang="es-MX" dirty="0"/>
              <a:t>El sistema arrojara un % de similitud (</a:t>
            </a:r>
            <a:r>
              <a:rPr lang="es-MX" dirty="0" err="1"/>
              <a:t>similarity</a:t>
            </a:r>
            <a:r>
              <a:rPr lang="es-MX" dirty="0"/>
              <a:t>) y un nivel de confianza, con base en las pruebas similares comparadas con la base de datos de ABIS online.</a:t>
            </a:r>
          </a:p>
          <a:p>
            <a:r>
              <a:rPr lang="es-MX" dirty="0"/>
              <a:t>En caso de tener pruebas inconsistentes, se menciona en color rojo y se indica el resultado esperado y probabilidad</a:t>
            </a:r>
            <a:endParaRPr lang="en-US" dirty="0"/>
          </a:p>
        </p:txBody>
      </p:sp>
      <p:pic>
        <p:nvPicPr>
          <p:cNvPr id="6" name="Picture 5">
            <a:extLst>
              <a:ext uri="{FF2B5EF4-FFF2-40B4-BE49-F238E27FC236}">
                <a16:creationId xmlns:a16="http://schemas.microsoft.com/office/drawing/2014/main" id="{F50ADF6C-96AE-4FB4-89B2-84B79A787C03}"/>
              </a:ext>
            </a:extLst>
          </p:cNvPr>
          <p:cNvPicPr>
            <a:picLocks noChangeAspect="1"/>
          </p:cNvPicPr>
          <p:nvPr/>
        </p:nvPicPr>
        <p:blipFill rotWithShape="1">
          <a:blip r:embed="rId3"/>
          <a:srcRect l="24240" t="20276" r="25760" b="6259"/>
          <a:stretch/>
        </p:blipFill>
        <p:spPr>
          <a:xfrm>
            <a:off x="1029317" y="3636786"/>
            <a:ext cx="4218543" cy="3221214"/>
          </a:xfrm>
          <a:prstGeom prst="rect">
            <a:avLst/>
          </a:prstGeom>
        </p:spPr>
      </p:pic>
      <p:sp>
        <p:nvSpPr>
          <p:cNvPr id="7" name="Text Placeholder 3">
            <a:extLst>
              <a:ext uri="{FF2B5EF4-FFF2-40B4-BE49-F238E27FC236}">
                <a16:creationId xmlns:a16="http://schemas.microsoft.com/office/drawing/2014/main" id="{EE05BF1A-C311-42D5-B8CC-2B31C26ED1F1}"/>
              </a:ext>
            </a:extLst>
          </p:cNvPr>
          <p:cNvSpPr txBox="1">
            <a:spLocks/>
          </p:cNvSpPr>
          <p:nvPr/>
        </p:nvSpPr>
        <p:spPr>
          <a:xfrm>
            <a:off x="5337047" y="4846480"/>
            <a:ext cx="5825636" cy="178842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1pPr>
            <a:lvl2pPr marL="457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400" kern="1200">
                <a:solidFill>
                  <a:schemeClr val="tx1"/>
                </a:solidFill>
                <a:effectLst/>
                <a:latin typeface="+mn-lt"/>
                <a:ea typeface="+mn-ea"/>
                <a:cs typeface="+mn-cs"/>
              </a:defRPr>
            </a:lvl2pPr>
            <a:lvl3pPr marL="914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200" kern="1200">
                <a:solidFill>
                  <a:schemeClr val="tx1"/>
                </a:solidFill>
                <a:effectLst/>
                <a:latin typeface="+mn-lt"/>
                <a:ea typeface="+mn-ea"/>
                <a:cs typeface="+mn-cs"/>
              </a:defRPr>
            </a:lvl3pPr>
            <a:lvl4pPr marL="1371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a:solidFill>
                  <a:schemeClr val="tx1"/>
                </a:solidFill>
                <a:effectLst/>
                <a:latin typeface="+mn-lt"/>
                <a:ea typeface="+mn-ea"/>
                <a:cs typeface="+mn-cs"/>
              </a:defRPr>
            </a:lvl4pPr>
            <a:lvl5pPr marL="18288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a:solidFill>
                  <a:schemeClr val="tx1"/>
                </a:solidFill>
                <a:effectLst/>
                <a:latin typeface="+mn-lt"/>
                <a:ea typeface="+mn-ea"/>
                <a:cs typeface="+mn-cs"/>
              </a:defRPr>
            </a:lvl5pPr>
            <a:lvl6pPr marL="22860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9pPr>
          </a:lstStyle>
          <a:p>
            <a:r>
              <a:rPr lang="es-MX" dirty="0"/>
              <a:t>Para corroborar que tus resultados coincidan puedes verificar dando </a:t>
            </a:r>
            <a:r>
              <a:rPr lang="es-MX" dirty="0" err="1"/>
              <a:t>click</a:t>
            </a:r>
            <a:r>
              <a:rPr lang="es-MX" dirty="0"/>
              <a:t> en la lupa que se encuentra a </a:t>
            </a:r>
            <a:r>
              <a:rPr lang="es-MX" dirty="0" err="1"/>
              <a:t>laizquierda</a:t>
            </a:r>
            <a:r>
              <a:rPr lang="es-MX" dirty="0"/>
              <a:t>, se desplegará la información del microorganismos sugerido en la base de datos</a:t>
            </a:r>
            <a:endParaRPr lang="en-US" dirty="0"/>
          </a:p>
        </p:txBody>
      </p:sp>
    </p:spTree>
    <p:extLst>
      <p:ext uri="{BB962C8B-B14F-4D97-AF65-F5344CB8AC3E}">
        <p14:creationId xmlns:p14="http://schemas.microsoft.com/office/powerpoint/2010/main" val="2207178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C6D4-D025-4187-BD80-A9F119EB4B88}"/>
              </a:ext>
            </a:extLst>
          </p:cNvPr>
          <p:cNvSpPr>
            <a:spLocks noGrp="1"/>
          </p:cNvSpPr>
          <p:nvPr>
            <p:ph type="title"/>
          </p:nvPr>
        </p:nvSpPr>
        <p:spPr>
          <a:xfrm>
            <a:off x="2266121" y="764211"/>
            <a:ext cx="9070677" cy="640811"/>
          </a:xfrm>
        </p:spPr>
        <p:txBody>
          <a:bodyPr>
            <a:normAutofit/>
          </a:bodyPr>
          <a:lstStyle/>
          <a:p>
            <a:pPr algn="ctr"/>
            <a:r>
              <a:rPr lang="es-MX" sz="2800" dirty="0"/>
              <a:t>REPASO DE AISLAMIENTO-AGAR MC CONKEY</a:t>
            </a:r>
            <a:endParaRPr lang="en-US" sz="2800" dirty="0"/>
          </a:p>
        </p:txBody>
      </p:sp>
      <p:pic>
        <p:nvPicPr>
          <p:cNvPr id="1026" name="Picture 2" descr="Non-lactose fermenting colonies on MacConkey agar. | Download Scientific  Diagram">
            <a:extLst>
              <a:ext uri="{FF2B5EF4-FFF2-40B4-BE49-F238E27FC236}">
                <a16:creationId xmlns:a16="http://schemas.microsoft.com/office/drawing/2014/main" id="{A949B66C-DD14-4A4E-BA86-80EAA6BEF5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2925"/>
          <a:stretch/>
        </p:blipFill>
        <p:spPr bwMode="auto">
          <a:xfrm>
            <a:off x="2033523" y="2536025"/>
            <a:ext cx="3879524" cy="4051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L 230 Lab Manual: E. coli on MacConkey Agar">
            <a:extLst>
              <a:ext uri="{FF2B5EF4-FFF2-40B4-BE49-F238E27FC236}">
                <a16:creationId xmlns:a16="http://schemas.microsoft.com/office/drawing/2014/main" id="{F80DC2BD-155D-4263-8EC2-28243D092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99"/>
          <a:stretch/>
        </p:blipFill>
        <p:spPr bwMode="auto">
          <a:xfrm>
            <a:off x="6679096" y="2456947"/>
            <a:ext cx="4080198" cy="4209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3120DE-A9E7-4CCB-B0FA-7316E250FDC1}"/>
              </a:ext>
            </a:extLst>
          </p:cNvPr>
          <p:cNvSpPr txBox="1"/>
          <p:nvPr/>
        </p:nvSpPr>
        <p:spPr>
          <a:xfrm>
            <a:off x="1066800" y="1554593"/>
            <a:ext cx="9692494" cy="646331"/>
          </a:xfrm>
          <a:prstGeom prst="rect">
            <a:avLst/>
          </a:prstGeom>
          <a:noFill/>
        </p:spPr>
        <p:txBody>
          <a:bodyPr wrap="square" rtlCol="0">
            <a:spAutoFit/>
          </a:bodyPr>
          <a:lstStyle/>
          <a:p>
            <a:pPr algn="ctr"/>
            <a:r>
              <a:rPr lang="es-MX" dirty="0"/>
              <a:t>Muestra de heces fecales en resiembra dio lugar a dos colonias, se sospecha de </a:t>
            </a:r>
            <a:r>
              <a:rPr lang="es-MX" i="1" dirty="0" err="1"/>
              <a:t>Escherichia</a:t>
            </a:r>
            <a:r>
              <a:rPr lang="es-MX" i="1" dirty="0"/>
              <a:t> </a:t>
            </a:r>
            <a:r>
              <a:rPr lang="es-MX" i="1" dirty="0" err="1"/>
              <a:t>coli</a:t>
            </a:r>
            <a:r>
              <a:rPr lang="es-MX" i="1" dirty="0"/>
              <a:t> </a:t>
            </a:r>
            <a:r>
              <a:rPr lang="es-MX" dirty="0"/>
              <a:t>(</a:t>
            </a:r>
            <a:r>
              <a:rPr lang="es-MX" dirty="0" err="1"/>
              <a:t>lac</a:t>
            </a:r>
            <a:r>
              <a:rPr lang="es-MX" dirty="0"/>
              <a:t> (+))y de </a:t>
            </a:r>
            <a:r>
              <a:rPr lang="es-MX" i="1" dirty="0"/>
              <a:t>Salmonella </a:t>
            </a:r>
            <a:r>
              <a:rPr lang="es-MX" i="1" dirty="0" err="1"/>
              <a:t>typhi</a:t>
            </a:r>
            <a:r>
              <a:rPr lang="es-MX" i="1" dirty="0"/>
              <a:t> </a:t>
            </a:r>
            <a:r>
              <a:rPr lang="es-MX" dirty="0"/>
              <a:t>(</a:t>
            </a:r>
            <a:r>
              <a:rPr lang="es-MX" dirty="0" err="1"/>
              <a:t>lac</a:t>
            </a:r>
            <a:r>
              <a:rPr lang="es-MX" dirty="0"/>
              <a:t>(-)). ¿A cuál pertenece cada imagen?</a:t>
            </a:r>
            <a:endParaRPr lang="en-US" dirty="0"/>
          </a:p>
        </p:txBody>
      </p:sp>
      <p:sp>
        <p:nvSpPr>
          <p:cNvPr id="6" name="Rectangle 5">
            <a:extLst>
              <a:ext uri="{FF2B5EF4-FFF2-40B4-BE49-F238E27FC236}">
                <a16:creationId xmlns:a16="http://schemas.microsoft.com/office/drawing/2014/main" id="{D8F5C4CB-45F0-43B9-941E-AC51C2D4EAFA}"/>
              </a:ext>
            </a:extLst>
          </p:cNvPr>
          <p:cNvSpPr/>
          <p:nvPr/>
        </p:nvSpPr>
        <p:spPr>
          <a:xfrm>
            <a:off x="6801459" y="2536025"/>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B</a:t>
            </a:r>
          </a:p>
        </p:txBody>
      </p:sp>
      <p:sp>
        <p:nvSpPr>
          <p:cNvPr id="7" name="Rectangle 6">
            <a:extLst>
              <a:ext uri="{FF2B5EF4-FFF2-40B4-BE49-F238E27FC236}">
                <a16:creationId xmlns:a16="http://schemas.microsoft.com/office/drawing/2014/main" id="{A69971FD-F56F-459F-B32B-6C3AF3480596}"/>
              </a:ext>
            </a:extLst>
          </p:cNvPr>
          <p:cNvSpPr/>
          <p:nvPr/>
        </p:nvSpPr>
        <p:spPr>
          <a:xfrm>
            <a:off x="2266121" y="2662410"/>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Tree>
    <p:extLst>
      <p:ext uri="{BB962C8B-B14F-4D97-AF65-F5344CB8AC3E}">
        <p14:creationId xmlns:p14="http://schemas.microsoft.com/office/powerpoint/2010/main" val="1241720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ASMscience | Hektoen Enteric Agar">
            <a:extLst>
              <a:ext uri="{FF2B5EF4-FFF2-40B4-BE49-F238E27FC236}">
                <a16:creationId xmlns:a16="http://schemas.microsoft.com/office/drawing/2014/main" id="{5B0E2372-3B1C-4C38-AD33-B91EE9E716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51" r="3" b="3"/>
          <a:stretch/>
        </p:blipFill>
        <p:spPr bwMode="auto">
          <a:xfrm>
            <a:off x="174920" y="160868"/>
            <a:ext cx="4475150" cy="33485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CASO 1</a:t>
            </a:r>
          </a:p>
        </p:txBody>
      </p:sp>
      <p:pic>
        <p:nvPicPr>
          <p:cNvPr id="1026" name="Picture 2">
            <a:extLst>
              <a:ext uri="{FF2B5EF4-FFF2-40B4-BE49-F238E27FC236}">
                <a16:creationId xmlns:a16="http://schemas.microsoft.com/office/drawing/2014/main" id="{86E0FDF9-702C-4CA0-A34D-4C10E1BFF5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 r="1" b="1"/>
          <a:stretch/>
        </p:blipFill>
        <p:spPr bwMode="auto">
          <a:xfrm>
            <a:off x="123124" y="3509443"/>
            <a:ext cx="4475150" cy="3348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730276"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 la bacteria responsible de la gastroenteritis de un </a:t>
            </a:r>
            <a:r>
              <a:rPr lang="en-US" sz="1800" dirty="0" err="1">
                <a:solidFill>
                  <a:schemeClr val="tx1"/>
                </a:solidFill>
              </a:rPr>
              <a:t>paciente</a:t>
            </a:r>
            <a:r>
              <a:rPr lang="en-US" sz="1800" dirty="0">
                <a:solidFill>
                  <a:schemeClr val="tx1"/>
                </a:solidFill>
              </a:rPr>
              <a:t> a </a:t>
            </a:r>
            <a:r>
              <a:rPr lang="en-US" sz="1800" dirty="0" err="1">
                <a:solidFill>
                  <a:schemeClr val="tx1"/>
                </a:solidFill>
              </a:rPr>
              <a:t>partir</a:t>
            </a:r>
            <a:r>
              <a:rPr lang="en-US" sz="1800" dirty="0">
                <a:solidFill>
                  <a:schemeClr val="tx1"/>
                </a:solidFill>
              </a:rPr>
              <a:t> de un </a:t>
            </a:r>
            <a:r>
              <a:rPr lang="en-US" sz="1800" dirty="0" err="1">
                <a:solidFill>
                  <a:schemeClr val="tx1"/>
                </a:solidFill>
              </a:rPr>
              <a:t>coprocultivo</a:t>
            </a:r>
            <a:r>
              <a:rPr lang="en-US" sz="1800" dirty="0">
                <a:solidFill>
                  <a:schemeClr val="tx1"/>
                </a:solidFill>
              </a:rPr>
              <a:t>.</a:t>
            </a: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a:t>
            </a:r>
            <a:r>
              <a:rPr lang="en-US" sz="1800" dirty="0" err="1">
                <a:solidFill>
                  <a:schemeClr val="tx1"/>
                </a:solidFill>
              </a:rPr>
              <a:t>Hektoen</a:t>
            </a:r>
            <a:r>
              <a:rPr lang="en-US" sz="1800" dirty="0">
                <a:solidFill>
                  <a:schemeClr val="tx1"/>
                </a:solidFill>
              </a:rPr>
              <a:t>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spTree>
    <p:extLst>
      <p:ext uri="{BB962C8B-B14F-4D97-AF65-F5344CB8AC3E}">
        <p14:creationId xmlns:p14="http://schemas.microsoft.com/office/powerpoint/2010/main" val="1194455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edicion-micro.usal.es/web/identificacion/ayuda/NITRAT01.GIF">
            <a:extLst>
              <a:ext uri="{FF2B5EF4-FFF2-40B4-BE49-F238E27FC236}">
                <a16:creationId xmlns:a16="http://schemas.microsoft.com/office/drawing/2014/main" id="{33B226BB-5E97-4384-BB3C-46D0D4AA3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692" b="1"/>
          <a:stretch/>
        </p:blipFill>
        <p:spPr bwMode="auto">
          <a:xfrm>
            <a:off x="7098486" y="2497296"/>
            <a:ext cx="2892262" cy="14484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66A16E1-E204-4968-930E-FEDC8486CA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71" y="2532744"/>
            <a:ext cx="7242314" cy="394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Typical Salmonella reaction of API 20E test kit. After incubation ...">
            <a:extLst>
              <a:ext uri="{FF2B5EF4-FFF2-40B4-BE49-F238E27FC236}">
                <a16:creationId xmlns:a16="http://schemas.microsoft.com/office/drawing/2014/main" id="{8A67CF39-9F35-48A9-A24C-D46064615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34" y="150020"/>
            <a:ext cx="9825674" cy="2034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acterial Culture Growth On MacConkey Agar (Gram Negative Bacilli ...">
            <a:extLst>
              <a:ext uri="{FF2B5EF4-FFF2-40B4-BE49-F238E27FC236}">
                <a16:creationId xmlns:a16="http://schemas.microsoft.com/office/drawing/2014/main" id="{EE63C410-70B8-439A-9510-9DE331E51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987" y="4078902"/>
            <a:ext cx="2584692" cy="14854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rueba del O/F (oxidación-fermentación) - Prácticas de Microbiología">
            <a:extLst>
              <a:ext uri="{FF2B5EF4-FFF2-40B4-BE49-F238E27FC236}">
                <a16:creationId xmlns:a16="http://schemas.microsoft.com/office/drawing/2014/main" id="{0ADC933C-79DF-4D8B-80A3-58F25FFBE7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823" t="33050"/>
          <a:stretch/>
        </p:blipFill>
        <p:spPr bwMode="auto">
          <a:xfrm>
            <a:off x="7232158" y="4386106"/>
            <a:ext cx="1579012" cy="21398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8A70504C-29E2-4F1F-867B-781AEFC658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962" y="101598"/>
            <a:ext cx="1206717" cy="227148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BE2B477-DA8D-4363-A614-9DDD694B1474}"/>
              </a:ext>
            </a:extLst>
          </p:cNvPr>
          <p:cNvCxnSpPr/>
          <p:nvPr/>
        </p:nvCxnSpPr>
        <p:spPr>
          <a:xfrm>
            <a:off x="92765" y="3976077"/>
            <a:ext cx="11927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03C00F7-E8D1-4FF2-82BC-5050F55E49F7}"/>
              </a:ext>
            </a:extLst>
          </p:cNvPr>
          <p:cNvSpPr txBox="1"/>
          <p:nvPr/>
        </p:nvSpPr>
        <p:spPr>
          <a:xfrm>
            <a:off x="10158608" y="4674810"/>
            <a:ext cx="1274708" cy="369332"/>
          </a:xfrm>
          <a:prstGeom prst="rect">
            <a:avLst/>
          </a:prstGeom>
          <a:noFill/>
        </p:spPr>
        <p:txBody>
          <a:bodyPr wrap="none" rtlCol="0">
            <a:spAutoFit/>
          </a:bodyPr>
          <a:lstStyle/>
          <a:p>
            <a:r>
              <a:rPr lang="es-MX" dirty="0" err="1">
                <a:solidFill>
                  <a:schemeClr val="bg2"/>
                </a:solidFill>
              </a:rPr>
              <a:t>McConkey</a:t>
            </a:r>
            <a:endParaRPr lang="en-US" dirty="0">
              <a:solidFill>
                <a:schemeClr val="bg2"/>
              </a:solidFill>
            </a:endParaRPr>
          </a:p>
        </p:txBody>
      </p:sp>
      <p:sp>
        <p:nvSpPr>
          <p:cNvPr id="10" name="TextBox 9">
            <a:extLst>
              <a:ext uri="{FF2B5EF4-FFF2-40B4-BE49-F238E27FC236}">
                <a16:creationId xmlns:a16="http://schemas.microsoft.com/office/drawing/2014/main" id="{E3A89888-26DF-4D5E-AC73-4F6EE5A4A54E}"/>
              </a:ext>
            </a:extLst>
          </p:cNvPr>
          <p:cNvSpPr txBox="1"/>
          <p:nvPr/>
        </p:nvSpPr>
        <p:spPr>
          <a:xfrm>
            <a:off x="10740325" y="438330"/>
            <a:ext cx="1317990" cy="369332"/>
          </a:xfrm>
          <a:prstGeom prst="rect">
            <a:avLst/>
          </a:prstGeom>
          <a:noFill/>
        </p:spPr>
        <p:txBody>
          <a:bodyPr wrap="none" rtlCol="0">
            <a:spAutoFit/>
          </a:bodyPr>
          <a:lstStyle/>
          <a:p>
            <a:r>
              <a:rPr lang="es-MX" dirty="0">
                <a:solidFill>
                  <a:schemeClr val="bg2"/>
                </a:solidFill>
              </a:rPr>
              <a:t>Medio SIM</a:t>
            </a:r>
            <a:endParaRPr lang="en-US" dirty="0">
              <a:solidFill>
                <a:schemeClr val="bg2"/>
              </a:solidFill>
            </a:endParaRPr>
          </a:p>
        </p:txBody>
      </p:sp>
      <p:sp>
        <p:nvSpPr>
          <p:cNvPr id="11" name="TextBox 10">
            <a:extLst>
              <a:ext uri="{FF2B5EF4-FFF2-40B4-BE49-F238E27FC236}">
                <a16:creationId xmlns:a16="http://schemas.microsoft.com/office/drawing/2014/main" id="{437AA4C1-D479-4EDF-9C33-853C78FD63D0}"/>
              </a:ext>
            </a:extLst>
          </p:cNvPr>
          <p:cNvSpPr txBox="1"/>
          <p:nvPr/>
        </p:nvSpPr>
        <p:spPr>
          <a:xfrm>
            <a:off x="8062731" y="2442197"/>
            <a:ext cx="1608133" cy="369332"/>
          </a:xfrm>
          <a:prstGeom prst="rect">
            <a:avLst/>
          </a:prstGeom>
          <a:noFill/>
        </p:spPr>
        <p:txBody>
          <a:bodyPr wrap="none" rtlCol="0">
            <a:spAutoFit/>
          </a:bodyPr>
          <a:lstStyle/>
          <a:p>
            <a:r>
              <a:rPr lang="es-MX" dirty="0">
                <a:solidFill>
                  <a:schemeClr val="bg2"/>
                </a:solidFill>
              </a:rPr>
              <a:t>Caldo nitratos</a:t>
            </a:r>
            <a:endParaRPr lang="en-US" dirty="0">
              <a:solidFill>
                <a:schemeClr val="bg2"/>
              </a:solidFill>
            </a:endParaRPr>
          </a:p>
        </p:txBody>
      </p:sp>
      <p:sp>
        <p:nvSpPr>
          <p:cNvPr id="12" name="TextBox 11">
            <a:extLst>
              <a:ext uri="{FF2B5EF4-FFF2-40B4-BE49-F238E27FC236}">
                <a16:creationId xmlns:a16="http://schemas.microsoft.com/office/drawing/2014/main" id="{E0867102-B8D5-40A5-AF16-E955B77ECB9E}"/>
              </a:ext>
            </a:extLst>
          </p:cNvPr>
          <p:cNvSpPr txBox="1"/>
          <p:nvPr/>
        </p:nvSpPr>
        <p:spPr>
          <a:xfrm>
            <a:off x="7098486" y="3109403"/>
            <a:ext cx="1418410" cy="830997"/>
          </a:xfrm>
          <a:prstGeom prst="rect">
            <a:avLst/>
          </a:prstGeom>
          <a:noFill/>
        </p:spPr>
        <p:txBody>
          <a:bodyPr wrap="square" rtlCol="0">
            <a:spAutoFit/>
          </a:bodyPr>
          <a:lstStyle/>
          <a:p>
            <a:r>
              <a:rPr lang="es-MX" sz="1600" dirty="0">
                <a:solidFill>
                  <a:schemeClr val="bg2"/>
                </a:solidFill>
              </a:rPr>
              <a:t>Caldo nitratos+</a:t>
            </a:r>
          </a:p>
          <a:p>
            <a:r>
              <a:rPr lang="es-MX" sz="1600" dirty="0" err="1">
                <a:solidFill>
                  <a:schemeClr val="bg2"/>
                </a:solidFill>
              </a:rPr>
              <a:t>Griess</a:t>
            </a:r>
            <a:r>
              <a:rPr lang="es-MX" sz="1600" dirty="0">
                <a:solidFill>
                  <a:schemeClr val="bg2"/>
                </a:solidFill>
              </a:rPr>
              <a:t> Ay B</a:t>
            </a:r>
            <a:endParaRPr lang="en-US" sz="1600" dirty="0">
              <a:solidFill>
                <a:schemeClr val="bg2"/>
              </a:solidFill>
            </a:endParaRPr>
          </a:p>
        </p:txBody>
      </p:sp>
      <p:sp>
        <p:nvSpPr>
          <p:cNvPr id="13" name="TextBox 12">
            <a:extLst>
              <a:ext uri="{FF2B5EF4-FFF2-40B4-BE49-F238E27FC236}">
                <a16:creationId xmlns:a16="http://schemas.microsoft.com/office/drawing/2014/main" id="{89237006-80B6-4E9F-92BA-E991318F292D}"/>
              </a:ext>
            </a:extLst>
          </p:cNvPr>
          <p:cNvSpPr txBox="1"/>
          <p:nvPr/>
        </p:nvSpPr>
        <p:spPr>
          <a:xfrm>
            <a:off x="7480768" y="6525986"/>
            <a:ext cx="1418410" cy="338554"/>
          </a:xfrm>
          <a:prstGeom prst="rect">
            <a:avLst/>
          </a:prstGeom>
          <a:noFill/>
        </p:spPr>
        <p:txBody>
          <a:bodyPr wrap="square" rtlCol="0">
            <a:spAutoFit/>
          </a:bodyPr>
          <a:lstStyle/>
          <a:p>
            <a:r>
              <a:rPr lang="es-MX" sz="1600" dirty="0"/>
              <a:t>Medio O-F</a:t>
            </a:r>
            <a:endParaRPr lang="en-US" sz="1600" dirty="0"/>
          </a:p>
        </p:txBody>
      </p:sp>
      <p:sp>
        <p:nvSpPr>
          <p:cNvPr id="14" name="TextBox 13">
            <a:extLst>
              <a:ext uri="{FF2B5EF4-FFF2-40B4-BE49-F238E27FC236}">
                <a16:creationId xmlns:a16="http://schemas.microsoft.com/office/drawing/2014/main" id="{7EEB1877-BC47-49D1-987B-BC992A1D6C5E}"/>
              </a:ext>
            </a:extLst>
          </p:cNvPr>
          <p:cNvSpPr txBox="1"/>
          <p:nvPr/>
        </p:nvSpPr>
        <p:spPr>
          <a:xfrm>
            <a:off x="7549948" y="4760687"/>
            <a:ext cx="460595" cy="338554"/>
          </a:xfrm>
          <a:prstGeom prst="rect">
            <a:avLst/>
          </a:prstGeom>
          <a:noFill/>
        </p:spPr>
        <p:txBody>
          <a:bodyPr wrap="square" rtlCol="0">
            <a:spAutoFit/>
          </a:bodyPr>
          <a:lstStyle/>
          <a:p>
            <a:r>
              <a:rPr lang="es-MX" sz="1600" dirty="0"/>
              <a:t>O</a:t>
            </a:r>
            <a:endParaRPr lang="en-US" sz="1600" dirty="0"/>
          </a:p>
        </p:txBody>
      </p:sp>
      <p:sp>
        <p:nvSpPr>
          <p:cNvPr id="15" name="TextBox 14">
            <a:extLst>
              <a:ext uri="{FF2B5EF4-FFF2-40B4-BE49-F238E27FC236}">
                <a16:creationId xmlns:a16="http://schemas.microsoft.com/office/drawing/2014/main" id="{EC1A92D0-2FCE-4DE4-B124-60571D7FF18F}"/>
              </a:ext>
            </a:extLst>
          </p:cNvPr>
          <p:cNvSpPr txBox="1"/>
          <p:nvPr/>
        </p:nvSpPr>
        <p:spPr>
          <a:xfrm>
            <a:off x="8188758" y="4705588"/>
            <a:ext cx="460595" cy="338554"/>
          </a:xfrm>
          <a:prstGeom prst="rect">
            <a:avLst/>
          </a:prstGeom>
          <a:noFill/>
        </p:spPr>
        <p:txBody>
          <a:bodyPr wrap="square" rtlCol="0">
            <a:spAutoFit/>
          </a:bodyPr>
          <a:lstStyle/>
          <a:p>
            <a:r>
              <a:rPr lang="es-MX" sz="1600" dirty="0"/>
              <a:t>F</a:t>
            </a:r>
            <a:endParaRPr lang="en-US" sz="1600" dirty="0"/>
          </a:p>
        </p:txBody>
      </p:sp>
      <p:pic>
        <p:nvPicPr>
          <p:cNvPr id="17" name="Picture 4" descr="Resultado de imagen para rojo de metilo">
            <a:extLst>
              <a:ext uri="{FF2B5EF4-FFF2-40B4-BE49-F238E27FC236}">
                <a16:creationId xmlns:a16="http://schemas.microsoft.com/office/drawing/2014/main" id="{2F94F891-CF70-4A17-A9F9-5B6A3C7C1D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8500" b="9314"/>
          <a:stretch/>
        </p:blipFill>
        <p:spPr bwMode="auto">
          <a:xfrm>
            <a:off x="10376378" y="2184512"/>
            <a:ext cx="874718" cy="15923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B7B903F-4A91-459D-BB0D-E2A943857EA3}"/>
              </a:ext>
            </a:extLst>
          </p:cNvPr>
          <p:cNvSpPr txBox="1"/>
          <p:nvPr/>
        </p:nvSpPr>
        <p:spPr>
          <a:xfrm>
            <a:off x="10179898" y="3723048"/>
            <a:ext cx="1418410" cy="338554"/>
          </a:xfrm>
          <a:prstGeom prst="rect">
            <a:avLst/>
          </a:prstGeom>
          <a:noFill/>
        </p:spPr>
        <p:txBody>
          <a:bodyPr wrap="square" rtlCol="0">
            <a:spAutoFit/>
          </a:bodyPr>
          <a:lstStyle/>
          <a:p>
            <a:r>
              <a:rPr lang="es-MX" sz="1600" dirty="0"/>
              <a:t>RMVP/+RM</a:t>
            </a:r>
            <a:endParaRPr lang="en-US" sz="1600" dirty="0"/>
          </a:p>
        </p:txBody>
      </p:sp>
      <p:grpSp>
        <p:nvGrpSpPr>
          <p:cNvPr id="5" name="Group 4">
            <a:extLst>
              <a:ext uri="{FF2B5EF4-FFF2-40B4-BE49-F238E27FC236}">
                <a16:creationId xmlns:a16="http://schemas.microsoft.com/office/drawing/2014/main" id="{75CBBC52-EF60-4020-A945-77E84581E673}"/>
              </a:ext>
            </a:extLst>
          </p:cNvPr>
          <p:cNvGrpSpPr/>
          <p:nvPr/>
        </p:nvGrpSpPr>
        <p:grpSpPr>
          <a:xfrm>
            <a:off x="9210740" y="5722703"/>
            <a:ext cx="2999185" cy="1033699"/>
            <a:chOff x="9210740" y="5722703"/>
            <a:chExt cx="2999185" cy="1033699"/>
          </a:xfrm>
        </p:grpSpPr>
        <p:grpSp>
          <p:nvGrpSpPr>
            <p:cNvPr id="22" name="Group 21">
              <a:extLst>
                <a:ext uri="{FF2B5EF4-FFF2-40B4-BE49-F238E27FC236}">
                  <a16:creationId xmlns:a16="http://schemas.microsoft.com/office/drawing/2014/main" id="{319D5ADD-0844-4D70-B8EF-B4FE75B03D2C}"/>
                </a:ext>
              </a:extLst>
            </p:cNvPr>
            <p:cNvGrpSpPr/>
            <p:nvPr/>
          </p:nvGrpSpPr>
          <p:grpSpPr>
            <a:xfrm>
              <a:off x="9210740" y="5733217"/>
              <a:ext cx="2999185" cy="1023185"/>
              <a:chOff x="6664830" y="713722"/>
              <a:chExt cx="4898562" cy="1591532"/>
            </a:xfrm>
          </p:grpSpPr>
          <p:pic>
            <p:nvPicPr>
              <p:cNvPr id="23" name="Picture 2" descr="http://www2.bakersfieldcollege.edu/aperez/images/06-02_catalasetest_1.jpg">
                <a:extLst>
                  <a:ext uri="{FF2B5EF4-FFF2-40B4-BE49-F238E27FC236}">
                    <a16:creationId xmlns:a16="http://schemas.microsoft.com/office/drawing/2014/main" id="{750A37D9-A14C-4E1E-BEFD-DCF31FDF3C5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o.quizlet.com/e2VEuLZFLQ2mF5TwtawLOw_m.jpg">
                <a:extLst>
                  <a:ext uri="{FF2B5EF4-FFF2-40B4-BE49-F238E27FC236}">
                    <a16:creationId xmlns:a16="http://schemas.microsoft.com/office/drawing/2014/main" id="{F937F851-22A2-4254-99DA-AEDDE60688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A03A55E2-BEB6-4DC1-BE02-7732B72E1F6B}"/>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6" name="TextBox 25">
              <a:extLst>
                <a:ext uri="{FF2B5EF4-FFF2-40B4-BE49-F238E27FC236}">
                  <a16:creationId xmlns:a16="http://schemas.microsoft.com/office/drawing/2014/main" id="{2FFD6B42-D857-4DCC-BB09-7DE095D28785}"/>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spTree>
    <p:extLst>
      <p:ext uri="{BB962C8B-B14F-4D97-AF65-F5344CB8AC3E}">
        <p14:creationId xmlns:p14="http://schemas.microsoft.com/office/powerpoint/2010/main" val="180826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2</a:t>
            </a:r>
          </a:p>
        </p:txBody>
      </p:sp>
      <p:pic>
        <p:nvPicPr>
          <p:cNvPr id="2050" name="Picture 2" descr="EMB Agar: Composition, uses and colony characteristics - Learn Microbiology  Online">
            <a:extLst>
              <a:ext uri="{FF2B5EF4-FFF2-40B4-BE49-F238E27FC236}">
                <a16:creationId xmlns:a16="http://schemas.microsoft.com/office/drawing/2014/main" id="{08893838-7E1D-455A-98F2-E9041583AD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023" r="1" b="11201"/>
          <a:stretch/>
        </p:blipFill>
        <p:spPr bwMode="auto">
          <a:xfrm>
            <a:off x="3344" y="10"/>
            <a:ext cx="4475150" cy="3348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 la bacteria responsible de la gastroenteritis de un </a:t>
            </a:r>
            <a:r>
              <a:rPr lang="en-US" sz="1800" dirty="0" err="1">
                <a:solidFill>
                  <a:schemeClr val="tx1"/>
                </a:solidFill>
              </a:rPr>
              <a:t>paciente</a:t>
            </a:r>
            <a:r>
              <a:rPr lang="en-US" sz="1800" dirty="0">
                <a:solidFill>
                  <a:schemeClr val="tx1"/>
                </a:solidFill>
              </a:rPr>
              <a:t> a </a:t>
            </a:r>
            <a:r>
              <a:rPr lang="en-US" sz="1800" dirty="0" err="1">
                <a:solidFill>
                  <a:schemeClr val="tx1"/>
                </a:solidFill>
              </a:rPr>
              <a:t>partir</a:t>
            </a:r>
            <a:r>
              <a:rPr lang="en-US" sz="1800" dirty="0">
                <a:solidFill>
                  <a:schemeClr val="tx1"/>
                </a:solidFill>
              </a:rPr>
              <a:t> de un </a:t>
            </a:r>
            <a:r>
              <a:rPr lang="en-US" sz="1800" dirty="0" err="1">
                <a:solidFill>
                  <a:schemeClr val="tx1"/>
                </a:solidFill>
              </a:rPr>
              <a:t>coprocultivo</a:t>
            </a:r>
            <a:r>
              <a:rPr lang="en-US" sz="1800" dirty="0">
                <a:solidFill>
                  <a:schemeClr val="tx1"/>
                </a:solidFill>
              </a:rPr>
              <a:t>.</a:t>
            </a: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EMB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5122" name="Picture 2" descr="Gram stain of E. coli bacterium. A gram stain of shows gramnegative... |  Download Scientific Diagram">
            <a:extLst>
              <a:ext uri="{FF2B5EF4-FFF2-40B4-BE49-F238E27FC236}">
                <a16:creationId xmlns:a16="http://schemas.microsoft.com/office/drawing/2014/main" id="{CA53BA9A-11D2-43D8-A7C9-6BC17A3E0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05" y="3122791"/>
            <a:ext cx="4091427" cy="373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581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bioMérieux - Culture Media | product - Mac Conkey agar">
            <a:extLst>
              <a:ext uri="{FF2B5EF4-FFF2-40B4-BE49-F238E27FC236}">
                <a16:creationId xmlns:a16="http://schemas.microsoft.com/office/drawing/2014/main" id="{548F9B2F-5F31-4018-A876-8AEA188C9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972" y="648401"/>
            <a:ext cx="2057731" cy="20577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edicion-micro.usal.es/web/identificacion/ayuda/NITRAT01.GIF">
            <a:extLst>
              <a:ext uri="{FF2B5EF4-FFF2-40B4-BE49-F238E27FC236}">
                <a16:creationId xmlns:a16="http://schemas.microsoft.com/office/drawing/2014/main" id="{378536B1-6989-43E0-817A-9ABEF169E4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92" b="1"/>
          <a:stretch/>
        </p:blipFill>
        <p:spPr bwMode="auto">
          <a:xfrm>
            <a:off x="8292952" y="2958919"/>
            <a:ext cx="2892262" cy="144847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74128205-5EE6-4293-979B-11EA3172A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53236" y="4504920"/>
            <a:ext cx="1423982" cy="2405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6288" y="579168"/>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152770" y="1876511"/>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10177217" y="-8121"/>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pic>
        <p:nvPicPr>
          <p:cNvPr id="4108" name="Picture 12">
            <a:extLst>
              <a:ext uri="{FF2B5EF4-FFF2-40B4-BE49-F238E27FC236}">
                <a16:creationId xmlns:a16="http://schemas.microsoft.com/office/drawing/2014/main" id="{963292FC-FB50-4C3E-B02A-AE67D0C5B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68" y="1016826"/>
            <a:ext cx="7767604" cy="18598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77863E2-59A2-4663-B463-A4690B034B71}"/>
              </a:ext>
            </a:extLst>
          </p:cNvPr>
          <p:cNvSpPr/>
          <p:nvPr/>
        </p:nvSpPr>
        <p:spPr>
          <a:xfrm>
            <a:off x="8760546" y="6271554"/>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pic>
        <p:nvPicPr>
          <p:cNvPr id="15" name="Picture 4" descr="Resultado de imagen para rojo de metilo">
            <a:extLst>
              <a:ext uri="{FF2B5EF4-FFF2-40B4-BE49-F238E27FC236}">
                <a16:creationId xmlns:a16="http://schemas.microsoft.com/office/drawing/2014/main" id="{A5808AEC-2822-4F9E-B805-9F3C6AE3D2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8500" b="9314"/>
          <a:stretch/>
        </p:blipFill>
        <p:spPr bwMode="auto">
          <a:xfrm>
            <a:off x="10550572" y="4624973"/>
            <a:ext cx="874718" cy="19485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2EBD42F-10CB-4475-A0DF-F67378496B6E}"/>
              </a:ext>
            </a:extLst>
          </p:cNvPr>
          <p:cNvSpPr txBox="1"/>
          <p:nvPr/>
        </p:nvSpPr>
        <p:spPr>
          <a:xfrm>
            <a:off x="10354092" y="6519726"/>
            <a:ext cx="1418410" cy="338554"/>
          </a:xfrm>
          <a:prstGeom prst="rect">
            <a:avLst/>
          </a:prstGeom>
          <a:noFill/>
        </p:spPr>
        <p:txBody>
          <a:bodyPr wrap="square" rtlCol="0">
            <a:spAutoFit/>
          </a:bodyPr>
          <a:lstStyle/>
          <a:p>
            <a:r>
              <a:rPr lang="es-MX" sz="1600" dirty="0"/>
              <a:t>RMVP/+RM</a:t>
            </a:r>
            <a:endParaRPr lang="en-US" sz="1600" dirty="0"/>
          </a:p>
        </p:txBody>
      </p:sp>
      <p:grpSp>
        <p:nvGrpSpPr>
          <p:cNvPr id="23" name="Group 22">
            <a:extLst>
              <a:ext uri="{FF2B5EF4-FFF2-40B4-BE49-F238E27FC236}">
                <a16:creationId xmlns:a16="http://schemas.microsoft.com/office/drawing/2014/main" id="{5E0CACDC-B1F8-47F7-8069-8D815D639630}"/>
              </a:ext>
            </a:extLst>
          </p:cNvPr>
          <p:cNvGrpSpPr/>
          <p:nvPr/>
        </p:nvGrpSpPr>
        <p:grpSpPr>
          <a:xfrm>
            <a:off x="3109555" y="62318"/>
            <a:ext cx="2999185" cy="1033699"/>
            <a:chOff x="9210740" y="5722703"/>
            <a:chExt cx="2999185" cy="1033699"/>
          </a:xfrm>
        </p:grpSpPr>
        <p:grpSp>
          <p:nvGrpSpPr>
            <p:cNvPr id="24" name="Group 23">
              <a:extLst>
                <a:ext uri="{FF2B5EF4-FFF2-40B4-BE49-F238E27FC236}">
                  <a16:creationId xmlns:a16="http://schemas.microsoft.com/office/drawing/2014/main" id="{EF3AEC25-342F-48CE-8DCF-BA4380C4F75B}"/>
                </a:ext>
              </a:extLst>
            </p:cNvPr>
            <p:cNvGrpSpPr/>
            <p:nvPr/>
          </p:nvGrpSpPr>
          <p:grpSpPr>
            <a:xfrm>
              <a:off x="9210740" y="5733217"/>
              <a:ext cx="2999185" cy="1023185"/>
              <a:chOff x="6664830" y="713722"/>
              <a:chExt cx="4898562" cy="1591532"/>
            </a:xfrm>
          </p:grpSpPr>
          <p:pic>
            <p:nvPicPr>
              <p:cNvPr id="27" name="Picture 2" descr="http://www2.bakersfieldcollege.edu/aperez/images/06-02_catalasetest_1.jpg">
                <a:extLst>
                  <a:ext uri="{FF2B5EF4-FFF2-40B4-BE49-F238E27FC236}">
                    <a16:creationId xmlns:a16="http://schemas.microsoft.com/office/drawing/2014/main" id="{1428947B-8C03-4079-96AF-333B9D485FB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s://o.quizlet.com/e2VEuLZFLQ2mF5TwtawLOw_m.jpg">
                <a:extLst>
                  <a:ext uri="{FF2B5EF4-FFF2-40B4-BE49-F238E27FC236}">
                    <a16:creationId xmlns:a16="http://schemas.microsoft.com/office/drawing/2014/main" id="{A14B85C5-F5E0-4529-B4F4-0010B24FA37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A89DA0D6-D070-4B61-8A13-EEBD2029C8DB}"/>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6" name="TextBox 25">
              <a:extLst>
                <a:ext uri="{FF2B5EF4-FFF2-40B4-BE49-F238E27FC236}">
                  <a16:creationId xmlns:a16="http://schemas.microsoft.com/office/drawing/2014/main" id="{4A64E570-8686-44A4-841A-27AC2E048C10}"/>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spTree>
    <p:extLst>
      <p:ext uri="{BB962C8B-B14F-4D97-AF65-F5344CB8AC3E}">
        <p14:creationId xmlns:p14="http://schemas.microsoft.com/office/powerpoint/2010/main" val="1469264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3</a:t>
            </a:r>
          </a:p>
        </p:txBody>
      </p:sp>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 la bacteria </a:t>
            </a:r>
            <a:r>
              <a:rPr lang="en-US" sz="1800" dirty="0" err="1">
                <a:solidFill>
                  <a:schemeClr val="tx1"/>
                </a:solidFill>
              </a:rPr>
              <a:t>responsable</a:t>
            </a:r>
            <a:r>
              <a:rPr lang="en-US" sz="1800" dirty="0">
                <a:solidFill>
                  <a:schemeClr val="tx1"/>
                </a:solidFill>
              </a:rPr>
              <a:t> de una </a:t>
            </a:r>
            <a:r>
              <a:rPr lang="en-US" sz="1800" dirty="0" err="1">
                <a:solidFill>
                  <a:schemeClr val="tx1"/>
                </a:solidFill>
              </a:rPr>
              <a:t>infección</a:t>
            </a:r>
            <a:r>
              <a:rPr lang="en-US" sz="1800" dirty="0">
                <a:solidFill>
                  <a:schemeClr val="tx1"/>
                </a:solidFill>
              </a:rPr>
              <a:t> </a:t>
            </a:r>
            <a:r>
              <a:rPr lang="en-US" sz="1800" dirty="0" err="1">
                <a:solidFill>
                  <a:schemeClr val="tx1"/>
                </a:solidFill>
              </a:rPr>
              <a:t>en</a:t>
            </a:r>
            <a:r>
              <a:rPr lang="en-US" sz="1800" dirty="0">
                <a:solidFill>
                  <a:schemeClr val="tx1"/>
                </a:solidFill>
              </a:rPr>
              <a:t> </a:t>
            </a:r>
            <a:r>
              <a:rPr lang="en-US" sz="1800" dirty="0" err="1">
                <a:solidFill>
                  <a:schemeClr val="tx1"/>
                </a:solidFill>
              </a:rPr>
              <a:t>vías</a:t>
            </a:r>
            <a:r>
              <a:rPr lang="en-US" sz="1800" dirty="0">
                <a:solidFill>
                  <a:schemeClr val="tx1"/>
                </a:solidFill>
              </a:rPr>
              <a:t> </a:t>
            </a:r>
            <a:r>
              <a:rPr lang="en-US" sz="1800" dirty="0" err="1">
                <a:solidFill>
                  <a:schemeClr val="tx1"/>
                </a:solidFill>
              </a:rPr>
              <a:t>urinarias</a:t>
            </a:r>
            <a:r>
              <a:rPr lang="en-US" sz="1800" dirty="0">
                <a:solidFill>
                  <a:schemeClr val="tx1"/>
                </a:solidFill>
              </a:rPr>
              <a:t> </a:t>
            </a: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a:t>
            </a:r>
            <a:r>
              <a:rPr lang="en-US" sz="1800" dirty="0" err="1">
                <a:solidFill>
                  <a:schemeClr val="tx1"/>
                </a:solidFill>
              </a:rPr>
              <a:t>McConkey</a:t>
            </a:r>
            <a:r>
              <a:rPr lang="en-US" sz="1800" dirty="0">
                <a:solidFill>
                  <a:schemeClr val="tx1"/>
                </a:solidFill>
              </a:rPr>
              <a:t>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2" name="Picture 2" descr="Proteus vulgaris gram stain | Microbiology, Microbiology study, Medical  laboratory scientist">
            <a:extLst>
              <a:ext uri="{FF2B5EF4-FFF2-40B4-BE49-F238E27FC236}">
                <a16:creationId xmlns:a16="http://schemas.microsoft.com/office/drawing/2014/main" id="{2FED85F2-728E-457E-824C-529E04534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83" y="3604391"/>
            <a:ext cx="4051495" cy="3034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S ENTEROBACTERIAS (Parte 6)">
            <a:extLst>
              <a:ext uri="{FF2B5EF4-FFF2-40B4-BE49-F238E27FC236}">
                <a16:creationId xmlns:a16="http://schemas.microsoft.com/office/drawing/2014/main" id="{938AE189-9163-4AA7-9D1B-AE7AF2038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3" y="218898"/>
            <a:ext cx="3874035" cy="380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91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SIM Agar Tube Test | Microbiología, Ciencias de la naturaleza, Ciencia">
            <a:extLst>
              <a:ext uri="{FF2B5EF4-FFF2-40B4-BE49-F238E27FC236}">
                <a16:creationId xmlns:a16="http://schemas.microsoft.com/office/drawing/2014/main" id="{25C89C09-AF08-48A1-986F-894E49DC10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686" t="9563"/>
          <a:stretch/>
        </p:blipFill>
        <p:spPr bwMode="auto">
          <a:xfrm>
            <a:off x="8718467" y="4418342"/>
            <a:ext cx="1260401" cy="23276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edicion-micro.usal.es/web/identificacion/ayuda/NITRAT01.GIF">
            <a:extLst>
              <a:ext uri="{FF2B5EF4-FFF2-40B4-BE49-F238E27FC236}">
                <a16:creationId xmlns:a16="http://schemas.microsoft.com/office/drawing/2014/main" id="{75F0F769-4C3F-41DD-9C85-EC98FF249D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92" b="1"/>
          <a:stretch/>
        </p:blipFill>
        <p:spPr bwMode="auto">
          <a:xfrm>
            <a:off x="8292952" y="2958919"/>
            <a:ext cx="2892262" cy="1448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acterial Culture Growth On MacConkey Agar (Gram Negative Bacilli ...">
            <a:extLst>
              <a:ext uri="{FF2B5EF4-FFF2-40B4-BE49-F238E27FC236}">
                <a16:creationId xmlns:a16="http://schemas.microsoft.com/office/drawing/2014/main" id="{21DD226A-2ABA-4874-A2AF-701806F90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952" y="998724"/>
            <a:ext cx="1876269" cy="1719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6288" y="579168"/>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152770" y="1876511"/>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10177217" y="-8121"/>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146763" y="3956677"/>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pic>
        <p:nvPicPr>
          <p:cNvPr id="4108" name="Picture 12">
            <a:extLst>
              <a:ext uri="{FF2B5EF4-FFF2-40B4-BE49-F238E27FC236}">
                <a16:creationId xmlns:a16="http://schemas.microsoft.com/office/drawing/2014/main" id="{963292FC-FB50-4C3E-B02A-AE67D0C5B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714" y="1283956"/>
            <a:ext cx="7767604" cy="18598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77863E2-59A2-4663-B463-A4690B034B71}"/>
              </a:ext>
            </a:extLst>
          </p:cNvPr>
          <p:cNvSpPr/>
          <p:nvPr/>
        </p:nvSpPr>
        <p:spPr>
          <a:xfrm>
            <a:off x="8643987" y="6297541"/>
            <a:ext cx="1409360" cy="400110"/>
          </a:xfrm>
          <a:prstGeom prst="rect">
            <a:avLst/>
          </a:prstGeom>
          <a:noFill/>
        </p:spPr>
        <p:txBody>
          <a:bodyPr wrap="none" lIns="91440" tIns="45720" rIns="91440" bIns="45720">
            <a:spAutoFit/>
          </a:bodyPr>
          <a:lstStyle/>
          <a:p>
            <a:pPr algn="ctr"/>
            <a:r>
              <a:rPr lang="es-MX" sz="2000" dirty="0">
                <a:ln w="0"/>
                <a:effectLst>
                  <a:outerShdw blurRad="38100" dist="19050" dir="2700000" algn="tl" rotWithShape="0">
                    <a:schemeClr val="dk1">
                      <a:alpha val="40000"/>
                    </a:schemeClr>
                  </a:outerShdw>
                </a:effectLst>
              </a:rPr>
              <a:t>Medio SIM</a:t>
            </a:r>
            <a:endParaRPr lang="en-US" sz="2000" dirty="0">
              <a:ln w="0"/>
              <a:effectLst>
                <a:outerShdw blurRad="38100" dist="19050" dir="2700000" algn="tl" rotWithShape="0">
                  <a:schemeClr val="dk1">
                    <a:alpha val="40000"/>
                  </a:schemeClr>
                </a:outerShdw>
              </a:effectLst>
            </a:endParaRPr>
          </a:p>
        </p:txBody>
      </p:sp>
      <p:pic>
        <p:nvPicPr>
          <p:cNvPr id="15" name="Content Placeholder 6">
            <a:extLst>
              <a:ext uri="{FF2B5EF4-FFF2-40B4-BE49-F238E27FC236}">
                <a16:creationId xmlns:a16="http://schemas.microsoft.com/office/drawing/2014/main" id="{D93E7B0A-4F3A-410A-B6E6-FB5BE57F7049}"/>
              </a:ext>
            </a:extLst>
          </p:cNvPr>
          <p:cNvPicPr>
            <a:picLocks noChangeAspect="1"/>
          </p:cNvPicPr>
          <p:nvPr/>
        </p:nvPicPr>
        <p:blipFill rotWithShape="1">
          <a:blip r:embed="rId8"/>
          <a:srcRect l="6242" t="1" r="1798" b="88276"/>
          <a:stretch/>
        </p:blipFill>
        <p:spPr>
          <a:xfrm>
            <a:off x="155714" y="1347907"/>
            <a:ext cx="7767604" cy="1497789"/>
          </a:xfrm>
          <a:prstGeom prst="rect">
            <a:avLst/>
          </a:prstGeom>
        </p:spPr>
      </p:pic>
      <p:pic>
        <p:nvPicPr>
          <p:cNvPr id="16" name="Picture 4" descr="Resultado de imagen para rojo de metilo">
            <a:extLst>
              <a:ext uri="{FF2B5EF4-FFF2-40B4-BE49-F238E27FC236}">
                <a16:creationId xmlns:a16="http://schemas.microsoft.com/office/drawing/2014/main" id="{07A0855C-5AB8-4CDE-A002-BEB4989B4C1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8500" b="9314"/>
          <a:stretch/>
        </p:blipFill>
        <p:spPr bwMode="auto">
          <a:xfrm>
            <a:off x="10550572" y="4624973"/>
            <a:ext cx="874718" cy="19485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C317A6C-A9FF-4C15-9F5C-F0E00ECB80C7}"/>
              </a:ext>
            </a:extLst>
          </p:cNvPr>
          <p:cNvSpPr txBox="1"/>
          <p:nvPr/>
        </p:nvSpPr>
        <p:spPr>
          <a:xfrm>
            <a:off x="10354092" y="6519726"/>
            <a:ext cx="1418410" cy="338554"/>
          </a:xfrm>
          <a:prstGeom prst="rect">
            <a:avLst/>
          </a:prstGeom>
          <a:noFill/>
        </p:spPr>
        <p:txBody>
          <a:bodyPr wrap="square" rtlCol="0">
            <a:spAutoFit/>
          </a:bodyPr>
          <a:lstStyle/>
          <a:p>
            <a:r>
              <a:rPr lang="es-MX" sz="1600" dirty="0"/>
              <a:t>RMVP/+RM</a:t>
            </a:r>
            <a:endParaRPr lang="en-US" sz="1600" dirty="0"/>
          </a:p>
        </p:txBody>
      </p:sp>
      <p:grpSp>
        <p:nvGrpSpPr>
          <p:cNvPr id="26" name="Group 25">
            <a:extLst>
              <a:ext uri="{FF2B5EF4-FFF2-40B4-BE49-F238E27FC236}">
                <a16:creationId xmlns:a16="http://schemas.microsoft.com/office/drawing/2014/main" id="{55E5BC51-8729-49E6-AEFA-7B760F6BF2AA}"/>
              </a:ext>
            </a:extLst>
          </p:cNvPr>
          <p:cNvGrpSpPr/>
          <p:nvPr/>
        </p:nvGrpSpPr>
        <p:grpSpPr>
          <a:xfrm>
            <a:off x="3123950" y="171595"/>
            <a:ext cx="2999185" cy="1033699"/>
            <a:chOff x="9210740" y="5722703"/>
            <a:chExt cx="2999185" cy="1033699"/>
          </a:xfrm>
        </p:grpSpPr>
        <p:grpSp>
          <p:nvGrpSpPr>
            <p:cNvPr id="27" name="Group 26">
              <a:extLst>
                <a:ext uri="{FF2B5EF4-FFF2-40B4-BE49-F238E27FC236}">
                  <a16:creationId xmlns:a16="http://schemas.microsoft.com/office/drawing/2014/main" id="{E4C60476-7E98-422B-8C01-7D96108647F0}"/>
                </a:ext>
              </a:extLst>
            </p:cNvPr>
            <p:cNvGrpSpPr/>
            <p:nvPr/>
          </p:nvGrpSpPr>
          <p:grpSpPr>
            <a:xfrm>
              <a:off x="9210740" y="5733217"/>
              <a:ext cx="2999185" cy="1023185"/>
              <a:chOff x="6664830" y="713722"/>
              <a:chExt cx="4898562" cy="1591532"/>
            </a:xfrm>
          </p:grpSpPr>
          <p:pic>
            <p:nvPicPr>
              <p:cNvPr id="30" name="Picture 2" descr="http://www2.bakersfieldcollege.edu/aperez/images/06-02_catalasetest_1.jpg">
                <a:extLst>
                  <a:ext uri="{FF2B5EF4-FFF2-40B4-BE49-F238E27FC236}">
                    <a16:creationId xmlns:a16="http://schemas.microsoft.com/office/drawing/2014/main" id="{FD6EB1CE-FD54-4DC4-9926-858FA41254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o.quizlet.com/e2VEuLZFLQ2mF5TwtawLOw_m.jpg">
                <a:extLst>
                  <a:ext uri="{FF2B5EF4-FFF2-40B4-BE49-F238E27FC236}">
                    <a16:creationId xmlns:a16="http://schemas.microsoft.com/office/drawing/2014/main" id="{4FEE911B-C202-483F-A9C9-63949326145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7869F5CC-53F0-4E93-8397-B2106B7E97D9}"/>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9" name="TextBox 28">
              <a:extLst>
                <a:ext uri="{FF2B5EF4-FFF2-40B4-BE49-F238E27FC236}">
                  <a16:creationId xmlns:a16="http://schemas.microsoft.com/office/drawing/2014/main" id="{773A1480-9E34-46E0-9487-D4FD69088C07}"/>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spTree>
    <p:extLst>
      <p:ext uri="{BB962C8B-B14F-4D97-AF65-F5344CB8AC3E}">
        <p14:creationId xmlns:p14="http://schemas.microsoft.com/office/powerpoint/2010/main" val="2727367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4</a:t>
            </a:r>
          </a:p>
        </p:txBody>
      </p:sp>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t>Se </a:t>
            </a:r>
            <a:r>
              <a:rPr lang="en-US" sz="1800" dirty="0" err="1"/>
              <a:t>aisló</a:t>
            </a:r>
            <a:r>
              <a:rPr lang="en-US" sz="1800" dirty="0"/>
              <a:t> a la bacteria </a:t>
            </a:r>
            <a:r>
              <a:rPr lang="en-US" sz="1800" dirty="0" err="1"/>
              <a:t>responsable</a:t>
            </a:r>
            <a:r>
              <a:rPr lang="en-US" sz="1800" dirty="0"/>
              <a:t> de una </a:t>
            </a:r>
            <a:r>
              <a:rPr lang="en-US" sz="1800" dirty="0" err="1"/>
              <a:t>infección</a:t>
            </a:r>
            <a:r>
              <a:rPr lang="en-US" sz="1800" dirty="0"/>
              <a:t> </a:t>
            </a:r>
            <a:r>
              <a:rPr lang="en-US" sz="1800" dirty="0" err="1"/>
              <a:t>en</a:t>
            </a:r>
            <a:r>
              <a:rPr lang="en-US" sz="1800" dirty="0"/>
              <a:t> </a:t>
            </a:r>
            <a:r>
              <a:rPr lang="en-US" sz="1800" dirty="0" err="1"/>
              <a:t>vías</a:t>
            </a:r>
            <a:r>
              <a:rPr lang="en-US" sz="1800" dirty="0"/>
              <a:t> </a:t>
            </a:r>
            <a:r>
              <a:rPr lang="en-US" sz="1800" dirty="0" err="1"/>
              <a:t>urinarias</a:t>
            </a:r>
            <a:r>
              <a:rPr lang="en-US" sz="1800" dirty="0"/>
              <a:t> </a:t>
            </a:r>
          </a:p>
          <a:p>
            <a:pPr indent="-182880">
              <a:lnSpc>
                <a:spcPct val="90000"/>
              </a:lnSpc>
              <a:buFont typeface="Wingdings" pitchFamily="2" charset="2"/>
              <a:buChar char="§"/>
            </a:pPr>
            <a:r>
              <a:rPr lang="en-US" sz="1800" dirty="0"/>
              <a:t>El primer </a:t>
            </a:r>
            <a:r>
              <a:rPr lang="en-US" sz="1800" dirty="0" err="1"/>
              <a:t>aislado</a:t>
            </a:r>
            <a:r>
              <a:rPr lang="en-US" sz="1800" dirty="0"/>
              <a:t> se </a:t>
            </a:r>
            <a:r>
              <a:rPr lang="en-US" sz="1800" dirty="0" err="1"/>
              <a:t>obtuvo</a:t>
            </a:r>
            <a:r>
              <a:rPr lang="en-US" sz="1800" dirty="0"/>
              <a:t> del </a:t>
            </a:r>
            <a:r>
              <a:rPr lang="en-US" sz="1800" dirty="0" err="1"/>
              <a:t>aislamiento</a:t>
            </a:r>
            <a:r>
              <a:rPr lang="en-US" sz="1800" dirty="0"/>
              <a:t> del </a:t>
            </a:r>
            <a:r>
              <a:rPr lang="en-US" sz="1800" dirty="0" err="1"/>
              <a:t>microorganismos</a:t>
            </a:r>
            <a:r>
              <a:rPr lang="en-US" sz="1800" dirty="0"/>
              <a:t> </a:t>
            </a:r>
            <a:r>
              <a:rPr lang="en-US" sz="1800" dirty="0" err="1"/>
              <a:t>en</a:t>
            </a:r>
            <a:r>
              <a:rPr lang="en-US" sz="1800" dirty="0"/>
              <a:t> Agar </a:t>
            </a:r>
            <a:r>
              <a:rPr lang="en-US" sz="1800" dirty="0" err="1"/>
              <a:t>McConkey</a:t>
            </a:r>
            <a:r>
              <a:rPr lang="en-US" sz="1800" dirty="0"/>
              <a:t>  con las </a:t>
            </a:r>
            <a:r>
              <a:rPr lang="en-US" sz="1800" dirty="0" err="1"/>
              <a:t>características</a:t>
            </a:r>
            <a:r>
              <a:rPr lang="en-US" sz="1800" dirty="0"/>
              <a:t> que se </a:t>
            </a:r>
            <a:r>
              <a:rPr lang="en-US" sz="1800" dirty="0" err="1"/>
              <a:t>muestran</a:t>
            </a:r>
            <a:r>
              <a:rPr lang="en-US" sz="1800" dirty="0"/>
              <a:t> </a:t>
            </a:r>
            <a:r>
              <a:rPr lang="en-US" sz="1800" dirty="0" err="1"/>
              <a:t>en</a:t>
            </a:r>
            <a:r>
              <a:rPr lang="en-US" sz="1800" dirty="0"/>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3" name="Content Placeholder 2" descr="Proteus vulgaris/Swarming">
            <a:extLst>
              <a:ext uri="{FF2B5EF4-FFF2-40B4-BE49-F238E27FC236}">
                <a16:creationId xmlns:a16="http://schemas.microsoft.com/office/drawing/2014/main" id="{780B2807-FB83-41CC-BBAF-29FA3A25D6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171" y="138361"/>
            <a:ext cx="4159881" cy="33710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OL 230 Lab Manual: Gram Stain of Proteus mirabilis">
            <a:extLst>
              <a:ext uri="{FF2B5EF4-FFF2-40B4-BE49-F238E27FC236}">
                <a16:creationId xmlns:a16="http://schemas.microsoft.com/office/drawing/2014/main" id="{C1A63FD8-96BC-4479-95D9-5AE609AF1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77" y="3509432"/>
            <a:ext cx="4104278" cy="307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92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M (Sulfide, Indole, Motility) Medium - for gram negative enteric bacteria">
            <a:extLst>
              <a:ext uri="{FF2B5EF4-FFF2-40B4-BE49-F238E27FC236}">
                <a16:creationId xmlns:a16="http://schemas.microsoft.com/office/drawing/2014/main" id="{B56482A2-E5A7-4116-9F2D-43BA73239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08" t="1059" r="25852" b="-1059"/>
          <a:stretch/>
        </p:blipFill>
        <p:spPr bwMode="auto">
          <a:xfrm>
            <a:off x="8809090" y="4566475"/>
            <a:ext cx="1153131" cy="22812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edicion-micro.usal.es/web/identificacion/ayuda/NITRAT01.GIF">
            <a:extLst>
              <a:ext uri="{FF2B5EF4-FFF2-40B4-BE49-F238E27FC236}">
                <a16:creationId xmlns:a16="http://schemas.microsoft.com/office/drawing/2014/main" id="{FBFA4BDB-C39C-469A-BB3B-36EE9AB2D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92" b="1"/>
          <a:stretch/>
        </p:blipFill>
        <p:spPr bwMode="auto">
          <a:xfrm>
            <a:off x="8292952" y="2958919"/>
            <a:ext cx="2892262" cy="14484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Bacterial Culture Growth On MacConkey Agar (Gram Negative Bacilli ...">
            <a:extLst>
              <a:ext uri="{FF2B5EF4-FFF2-40B4-BE49-F238E27FC236}">
                <a16:creationId xmlns:a16="http://schemas.microsoft.com/office/drawing/2014/main" id="{C6A53558-83CD-4D86-A4AF-6683688FF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952" y="998724"/>
            <a:ext cx="1876269" cy="1719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6288" y="579168"/>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152770" y="1876511"/>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10177217" y="-8121"/>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pic>
        <p:nvPicPr>
          <p:cNvPr id="4108" name="Picture 12">
            <a:extLst>
              <a:ext uri="{FF2B5EF4-FFF2-40B4-BE49-F238E27FC236}">
                <a16:creationId xmlns:a16="http://schemas.microsoft.com/office/drawing/2014/main" id="{963292FC-FB50-4C3E-B02A-AE67D0C5B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714" y="1347148"/>
            <a:ext cx="7767604" cy="18598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77863E2-59A2-4663-B463-A4690B034B71}"/>
              </a:ext>
            </a:extLst>
          </p:cNvPr>
          <p:cNvSpPr/>
          <p:nvPr/>
        </p:nvSpPr>
        <p:spPr>
          <a:xfrm>
            <a:off x="8680975" y="6297541"/>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pic>
        <p:nvPicPr>
          <p:cNvPr id="15" name="Content Placeholder 6">
            <a:extLst>
              <a:ext uri="{FF2B5EF4-FFF2-40B4-BE49-F238E27FC236}">
                <a16:creationId xmlns:a16="http://schemas.microsoft.com/office/drawing/2014/main" id="{D93E7B0A-4F3A-410A-B6E6-FB5BE57F7049}"/>
              </a:ext>
            </a:extLst>
          </p:cNvPr>
          <p:cNvPicPr>
            <a:picLocks noChangeAspect="1"/>
          </p:cNvPicPr>
          <p:nvPr/>
        </p:nvPicPr>
        <p:blipFill rotWithShape="1">
          <a:blip r:embed="rId8"/>
          <a:srcRect l="7175" t="28810" r="865" b="59467"/>
          <a:stretch/>
        </p:blipFill>
        <p:spPr>
          <a:xfrm>
            <a:off x="169781" y="1358794"/>
            <a:ext cx="7767604" cy="1497789"/>
          </a:xfrm>
          <a:prstGeom prst="rect">
            <a:avLst/>
          </a:prstGeom>
        </p:spPr>
      </p:pic>
      <p:grpSp>
        <p:nvGrpSpPr>
          <p:cNvPr id="24" name="Group 23">
            <a:extLst>
              <a:ext uri="{FF2B5EF4-FFF2-40B4-BE49-F238E27FC236}">
                <a16:creationId xmlns:a16="http://schemas.microsoft.com/office/drawing/2014/main" id="{049A7CF0-B008-4505-843A-9177F012CFB5}"/>
              </a:ext>
            </a:extLst>
          </p:cNvPr>
          <p:cNvGrpSpPr/>
          <p:nvPr/>
        </p:nvGrpSpPr>
        <p:grpSpPr>
          <a:xfrm>
            <a:off x="3096815" y="94173"/>
            <a:ext cx="2999185" cy="1033699"/>
            <a:chOff x="9210740" y="5722703"/>
            <a:chExt cx="2999185" cy="1033699"/>
          </a:xfrm>
        </p:grpSpPr>
        <p:grpSp>
          <p:nvGrpSpPr>
            <p:cNvPr id="25" name="Group 24">
              <a:extLst>
                <a:ext uri="{FF2B5EF4-FFF2-40B4-BE49-F238E27FC236}">
                  <a16:creationId xmlns:a16="http://schemas.microsoft.com/office/drawing/2014/main" id="{069700EB-512B-4AAA-B77A-7FD5B4F37D82}"/>
                </a:ext>
              </a:extLst>
            </p:cNvPr>
            <p:cNvGrpSpPr/>
            <p:nvPr/>
          </p:nvGrpSpPr>
          <p:grpSpPr>
            <a:xfrm>
              <a:off x="9210740" y="5733217"/>
              <a:ext cx="2999185" cy="1023185"/>
              <a:chOff x="6664830" y="713722"/>
              <a:chExt cx="4898562" cy="1591532"/>
            </a:xfrm>
          </p:grpSpPr>
          <p:pic>
            <p:nvPicPr>
              <p:cNvPr id="28" name="Picture 2" descr="http://www2.bakersfieldcollege.edu/aperez/images/06-02_catalasetest_1.jpg">
                <a:extLst>
                  <a:ext uri="{FF2B5EF4-FFF2-40B4-BE49-F238E27FC236}">
                    <a16:creationId xmlns:a16="http://schemas.microsoft.com/office/drawing/2014/main" id="{E42FB8C2-D753-44F2-9C1F-D6A08ABA3F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s://o.quizlet.com/e2VEuLZFLQ2mF5TwtawLOw_m.jpg">
                <a:extLst>
                  <a:ext uri="{FF2B5EF4-FFF2-40B4-BE49-F238E27FC236}">
                    <a16:creationId xmlns:a16="http://schemas.microsoft.com/office/drawing/2014/main" id="{225E7F6D-2F7D-443E-A381-66DE2BDD22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0D6562E8-7401-4DD3-B136-B214128F10BE}"/>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7" name="TextBox 26">
              <a:extLst>
                <a:ext uri="{FF2B5EF4-FFF2-40B4-BE49-F238E27FC236}">
                  <a16:creationId xmlns:a16="http://schemas.microsoft.com/office/drawing/2014/main" id="{F6222D20-B006-4247-8952-01C045A799B4}"/>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pic>
        <p:nvPicPr>
          <p:cNvPr id="30" name="Picture 2" descr="Resultado de imagen para voges proskauer">
            <a:extLst>
              <a:ext uri="{FF2B5EF4-FFF2-40B4-BE49-F238E27FC236}">
                <a16:creationId xmlns:a16="http://schemas.microsoft.com/office/drawing/2014/main" id="{8BF1EF15-B721-4636-B0B3-4519754A8C5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562" b="11471"/>
          <a:stretch/>
        </p:blipFill>
        <p:spPr bwMode="auto">
          <a:xfrm>
            <a:off x="9995092" y="4497514"/>
            <a:ext cx="1935652" cy="18954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FF09F59-3E66-4C4B-9340-71C1E09C9885}"/>
              </a:ext>
            </a:extLst>
          </p:cNvPr>
          <p:cNvSpPr txBox="1"/>
          <p:nvPr/>
        </p:nvSpPr>
        <p:spPr>
          <a:xfrm>
            <a:off x="10120202" y="4505169"/>
            <a:ext cx="1737299" cy="338554"/>
          </a:xfrm>
          <a:prstGeom prst="rect">
            <a:avLst/>
          </a:prstGeom>
          <a:noFill/>
        </p:spPr>
        <p:txBody>
          <a:bodyPr wrap="square" rtlCol="0">
            <a:spAutoFit/>
          </a:bodyPr>
          <a:lstStyle/>
          <a:p>
            <a:r>
              <a:rPr lang="es-MX" sz="1600" dirty="0">
                <a:solidFill>
                  <a:schemeClr val="bg1"/>
                </a:solidFill>
              </a:rPr>
              <a:t>Caldo RM-VP</a:t>
            </a:r>
            <a:endParaRPr lang="en-US" sz="1600" dirty="0">
              <a:solidFill>
                <a:schemeClr val="bg1"/>
              </a:solidFill>
            </a:endParaRPr>
          </a:p>
        </p:txBody>
      </p:sp>
      <p:sp>
        <p:nvSpPr>
          <p:cNvPr id="31" name="TextBox 30">
            <a:extLst>
              <a:ext uri="{FF2B5EF4-FFF2-40B4-BE49-F238E27FC236}">
                <a16:creationId xmlns:a16="http://schemas.microsoft.com/office/drawing/2014/main" id="{EAF3E6E6-5DF5-4BF2-8B0D-38AC1CAF852B}"/>
              </a:ext>
            </a:extLst>
          </p:cNvPr>
          <p:cNvSpPr txBox="1"/>
          <p:nvPr/>
        </p:nvSpPr>
        <p:spPr>
          <a:xfrm>
            <a:off x="10177217" y="5785464"/>
            <a:ext cx="738434" cy="338554"/>
          </a:xfrm>
          <a:prstGeom prst="rect">
            <a:avLst/>
          </a:prstGeom>
          <a:noFill/>
        </p:spPr>
        <p:txBody>
          <a:bodyPr wrap="square" rtlCol="0">
            <a:spAutoFit/>
          </a:bodyPr>
          <a:lstStyle/>
          <a:p>
            <a:r>
              <a:rPr lang="es-MX" sz="1600" dirty="0">
                <a:solidFill>
                  <a:schemeClr val="bg1"/>
                </a:solidFill>
              </a:rPr>
              <a:t>+RM</a:t>
            </a:r>
            <a:endParaRPr lang="en-US" sz="1600" dirty="0">
              <a:solidFill>
                <a:schemeClr val="bg1"/>
              </a:solidFill>
            </a:endParaRPr>
          </a:p>
        </p:txBody>
      </p:sp>
      <p:sp>
        <p:nvSpPr>
          <p:cNvPr id="32" name="TextBox 31">
            <a:extLst>
              <a:ext uri="{FF2B5EF4-FFF2-40B4-BE49-F238E27FC236}">
                <a16:creationId xmlns:a16="http://schemas.microsoft.com/office/drawing/2014/main" id="{C9D6EDED-A5E4-4BB0-A351-12805D40D3E9}"/>
              </a:ext>
            </a:extLst>
          </p:cNvPr>
          <p:cNvSpPr txBox="1"/>
          <p:nvPr/>
        </p:nvSpPr>
        <p:spPr>
          <a:xfrm>
            <a:off x="10986279" y="5561992"/>
            <a:ext cx="891499" cy="830997"/>
          </a:xfrm>
          <a:prstGeom prst="rect">
            <a:avLst/>
          </a:prstGeom>
          <a:noFill/>
        </p:spPr>
        <p:txBody>
          <a:bodyPr wrap="square" rtlCol="0">
            <a:spAutoFit/>
          </a:bodyPr>
          <a:lstStyle/>
          <a:p>
            <a:pPr algn="ctr"/>
            <a:r>
              <a:rPr lang="es-MX" sz="1600" dirty="0">
                <a:solidFill>
                  <a:schemeClr val="bg1"/>
                </a:solidFill>
              </a:rPr>
              <a:t>+KOH/alfa naftol</a:t>
            </a:r>
            <a:endParaRPr lang="en-US" sz="1600" dirty="0">
              <a:solidFill>
                <a:schemeClr val="bg1"/>
              </a:solidFill>
            </a:endParaRPr>
          </a:p>
        </p:txBody>
      </p:sp>
    </p:spTree>
    <p:extLst>
      <p:ext uri="{BB962C8B-B14F-4D97-AF65-F5344CB8AC3E}">
        <p14:creationId xmlns:p14="http://schemas.microsoft.com/office/powerpoint/2010/main" val="3266108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E0FDF9-702C-4CA0-A34D-4C10E1BFF5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 r="1" b="1"/>
          <a:stretch/>
        </p:blipFill>
        <p:spPr bwMode="auto">
          <a:xfrm>
            <a:off x="3344" y="3509433"/>
            <a:ext cx="4475150" cy="33485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5</a:t>
            </a:r>
          </a:p>
        </p:txBody>
      </p:sp>
      <p:pic>
        <p:nvPicPr>
          <p:cNvPr id="2050" name="Picture 2" descr="EMB Agar: Composition, uses and colony characteristics - Learn Microbiology  Online">
            <a:extLst>
              <a:ext uri="{FF2B5EF4-FFF2-40B4-BE49-F238E27FC236}">
                <a16:creationId xmlns:a16="http://schemas.microsoft.com/office/drawing/2014/main" id="{08893838-7E1D-455A-98F2-E9041583AD5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023" r="1" b="11201"/>
          <a:stretch/>
        </p:blipFill>
        <p:spPr bwMode="auto">
          <a:xfrm>
            <a:off x="3344" y="10"/>
            <a:ext cx="4475150" cy="3348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 la bacteria </a:t>
            </a:r>
            <a:r>
              <a:rPr lang="en-US" sz="1800" dirty="0" err="1">
                <a:solidFill>
                  <a:schemeClr val="tx1"/>
                </a:solidFill>
              </a:rPr>
              <a:t>responsable</a:t>
            </a:r>
            <a:r>
              <a:rPr lang="en-US" sz="1800" dirty="0">
                <a:solidFill>
                  <a:schemeClr val="tx1"/>
                </a:solidFill>
              </a:rPr>
              <a:t> de </a:t>
            </a:r>
            <a:r>
              <a:rPr lang="en-US" sz="1800" dirty="0"/>
              <a:t>una </a:t>
            </a:r>
            <a:r>
              <a:rPr lang="en-US" sz="1800" dirty="0" err="1"/>
              <a:t>fuerte</a:t>
            </a:r>
            <a:r>
              <a:rPr lang="en-US" sz="1800" dirty="0"/>
              <a:t> </a:t>
            </a:r>
            <a:r>
              <a:rPr lang="en-US" sz="1800" dirty="0" err="1"/>
              <a:t>diarrea</a:t>
            </a:r>
            <a:r>
              <a:rPr lang="en-US" sz="1800" dirty="0"/>
              <a:t> </a:t>
            </a:r>
            <a:r>
              <a:rPr lang="en-US" sz="1800" dirty="0" err="1"/>
              <a:t>sanguinolienta</a:t>
            </a:r>
            <a:endParaRPr lang="en-US" sz="1800" dirty="0">
              <a:solidFill>
                <a:schemeClr val="tx1"/>
              </a:solidFill>
            </a:endParaRP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EMB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spTree>
    <p:extLst>
      <p:ext uri="{BB962C8B-B14F-4D97-AF65-F5344CB8AC3E}">
        <p14:creationId xmlns:p14="http://schemas.microsoft.com/office/powerpoint/2010/main" val="2457316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ttp://edicion-micro.usal.es/web/identificacion/ayuda/NITRAT01.GIF">
            <a:extLst>
              <a:ext uri="{FF2B5EF4-FFF2-40B4-BE49-F238E27FC236}">
                <a16:creationId xmlns:a16="http://schemas.microsoft.com/office/drawing/2014/main" id="{38434843-6164-434A-84EF-2CF7357C57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692" b="1"/>
          <a:stretch/>
        </p:blipFill>
        <p:spPr bwMode="auto">
          <a:xfrm>
            <a:off x="8292952" y="2958919"/>
            <a:ext cx="2892262" cy="144847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74128205-5EE6-4293-979B-11EA3172A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753236" y="4504920"/>
            <a:ext cx="1423982" cy="2405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6288" y="579168"/>
            <a:ext cx="1895475" cy="21621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oMérieux - Culture Media | product - Mac Conkey agar">
            <a:extLst>
              <a:ext uri="{FF2B5EF4-FFF2-40B4-BE49-F238E27FC236}">
                <a16:creationId xmlns:a16="http://schemas.microsoft.com/office/drawing/2014/main" id="{44F7A68A-6166-44B3-A1BA-45B162F6A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7972" y="648401"/>
            <a:ext cx="2057731" cy="20577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152770" y="1876511"/>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10177217" y="-8121"/>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pic>
        <p:nvPicPr>
          <p:cNvPr id="4108" name="Picture 12">
            <a:extLst>
              <a:ext uri="{FF2B5EF4-FFF2-40B4-BE49-F238E27FC236}">
                <a16:creationId xmlns:a16="http://schemas.microsoft.com/office/drawing/2014/main" id="{963292FC-FB50-4C3E-B02A-AE67D0C5B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68" y="1207748"/>
            <a:ext cx="7767604" cy="18598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77863E2-59A2-4663-B463-A4690B034B71}"/>
              </a:ext>
            </a:extLst>
          </p:cNvPr>
          <p:cNvSpPr/>
          <p:nvPr/>
        </p:nvSpPr>
        <p:spPr>
          <a:xfrm>
            <a:off x="8760546" y="6271554"/>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pic>
        <p:nvPicPr>
          <p:cNvPr id="15" name="Content Placeholder 6">
            <a:extLst>
              <a:ext uri="{FF2B5EF4-FFF2-40B4-BE49-F238E27FC236}">
                <a16:creationId xmlns:a16="http://schemas.microsoft.com/office/drawing/2014/main" id="{D93E7B0A-4F3A-410A-B6E6-FB5BE57F7049}"/>
              </a:ext>
            </a:extLst>
          </p:cNvPr>
          <p:cNvPicPr>
            <a:picLocks noChangeAspect="1"/>
          </p:cNvPicPr>
          <p:nvPr/>
        </p:nvPicPr>
        <p:blipFill rotWithShape="1">
          <a:blip r:embed="rId8"/>
          <a:srcRect l="5920" t="55345" r="2120" b="32932"/>
          <a:stretch/>
        </p:blipFill>
        <p:spPr>
          <a:xfrm>
            <a:off x="261256" y="1272201"/>
            <a:ext cx="7619038" cy="1469142"/>
          </a:xfrm>
          <a:prstGeom prst="rect">
            <a:avLst/>
          </a:prstGeom>
        </p:spPr>
      </p:pic>
      <p:grpSp>
        <p:nvGrpSpPr>
          <p:cNvPr id="24" name="Group 23">
            <a:extLst>
              <a:ext uri="{FF2B5EF4-FFF2-40B4-BE49-F238E27FC236}">
                <a16:creationId xmlns:a16="http://schemas.microsoft.com/office/drawing/2014/main" id="{7D8E047E-A56C-4DA2-B775-9B5C941B3F1B}"/>
              </a:ext>
            </a:extLst>
          </p:cNvPr>
          <p:cNvGrpSpPr/>
          <p:nvPr/>
        </p:nvGrpSpPr>
        <p:grpSpPr>
          <a:xfrm>
            <a:off x="2764436" y="57785"/>
            <a:ext cx="2999185" cy="1033699"/>
            <a:chOff x="9210740" y="5722703"/>
            <a:chExt cx="2999185" cy="1033699"/>
          </a:xfrm>
        </p:grpSpPr>
        <p:grpSp>
          <p:nvGrpSpPr>
            <p:cNvPr id="25" name="Group 24">
              <a:extLst>
                <a:ext uri="{FF2B5EF4-FFF2-40B4-BE49-F238E27FC236}">
                  <a16:creationId xmlns:a16="http://schemas.microsoft.com/office/drawing/2014/main" id="{8435DD59-99E1-4E3A-8599-3A0AAFDFCEE4}"/>
                </a:ext>
              </a:extLst>
            </p:cNvPr>
            <p:cNvGrpSpPr/>
            <p:nvPr/>
          </p:nvGrpSpPr>
          <p:grpSpPr>
            <a:xfrm>
              <a:off x="9210740" y="5733217"/>
              <a:ext cx="2999185" cy="1023185"/>
              <a:chOff x="6664830" y="713722"/>
              <a:chExt cx="4898562" cy="1591532"/>
            </a:xfrm>
          </p:grpSpPr>
          <p:pic>
            <p:nvPicPr>
              <p:cNvPr id="28" name="Picture 2" descr="http://www2.bakersfieldcollege.edu/aperez/images/06-02_catalasetest_1.jpg">
                <a:extLst>
                  <a:ext uri="{FF2B5EF4-FFF2-40B4-BE49-F238E27FC236}">
                    <a16:creationId xmlns:a16="http://schemas.microsoft.com/office/drawing/2014/main" id="{6816C26F-2FB5-42C7-B1C7-7FA2678919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s://o.quizlet.com/e2VEuLZFLQ2mF5TwtawLOw_m.jpg">
                <a:extLst>
                  <a:ext uri="{FF2B5EF4-FFF2-40B4-BE49-F238E27FC236}">
                    <a16:creationId xmlns:a16="http://schemas.microsoft.com/office/drawing/2014/main" id="{C0D9DB3F-A78C-4D04-A1BB-C1494B2080C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B7E098FB-352C-4EC9-BC50-3F99C8307D2D}"/>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7" name="TextBox 26">
              <a:extLst>
                <a:ext uri="{FF2B5EF4-FFF2-40B4-BE49-F238E27FC236}">
                  <a16:creationId xmlns:a16="http://schemas.microsoft.com/office/drawing/2014/main" id="{F1C9E3B9-CC95-4682-BC6F-7B278F38C5BD}"/>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pic>
        <p:nvPicPr>
          <p:cNvPr id="33" name="Picture 2" descr="Resultado de imagen para voges proskauer">
            <a:extLst>
              <a:ext uri="{FF2B5EF4-FFF2-40B4-BE49-F238E27FC236}">
                <a16:creationId xmlns:a16="http://schemas.microsoft.com/office/drawing/2014/main" id="{D8B7917F-6E09-48BE-90E3-408B7B68CE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562" b="11471"/>
          <a:stretch/>
        </p:blipFill>
        <p:spPr bwMode="auto">
          <a:xfrm>
            <a:off x="10329591" y="4652529"/>
            <a:ext cx="1935652" cy="18954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638C2B6-246B-45A1-AC92-60A6A50E9F46}"/>
              </a:ext>
            </a:extLst>
          </p:cNvPr>
          <p:cNvSpPr txBox="1"/>
          <p:nvPr/>
        </p:nvSpPr>
        <p:spPr>
          <a:xfrm>
            <a:off x="10454701" y="4660184"/>
            <a:ext cx="1737299" cy="338554"/>
          </a:xfrm>
          <a:prstGeom prst="rect">
            <a:avLst/>
          </a:prstGeom>
          <a:noFill/>
        </p:spPr>
        <p:txBody>
          <a:bodyPr wrap="square" rtlCol="0">
            <a:spAutoFit/>
          </a:bodyPr>
          <a:lstStyle/>
          <a:p>
            <a:r>
              <a:rPr lang="es-MX" sz="1600" dirty="0">
                <a:solidFill>
                  <a:schemeClr val="bg1"/>
                </a:solidFill>
              </a:rPr>
              <a:t>Caldo RM-VP</a:t>
            </a:r>
            <a:endParaRPr lang="en-US" sz="1600" dirty="0">
              <a:solidFill>
                <a:schemeClr val="bg1"/>
              </a:solidFill>
            </a:endParaRPr>
          </a:p>
        </p:txBody>
      </p:sp>
      <p:sp>
        <p:nvSpPr>
          <p:cNvPr id="35" name="TextBox 34">
            <a:extLst>
              <a:ext uri="{FF2B5EF4-FFF2-40B4-BE49-F238E27FC236}">
                <a16:creationId xmlns:a16="http://schemas.microsoft.com/office/drawing/2014/main" id="{0F275F9C-4501-41E9-971B-AC4904ACCD42}"/>
              </a:ext>
            </a:extLst>
          </p:cNvPr>
          <p:cNvSpPr txBox="1"/>
          <p:nvPr/>
        </p:nvSpPr>
        <p:spPr>
          <a:xfrm>
            <a:off x="10511716" y="5940479"/>
            <a:ext cx="738434" cy="338554"/>
          </a:xfrm>
          <a:prstGeom prst="rect">
            <a:avLst/>
          </a:prstGeom>
          <a:noFill/>
        </p:spPr>
        <p:txBody>
          <a:bodyPr wrap="square" rtlCol="0">
            <a:spAutoFit/>
          </a:bodyPr>
          <a:lstStyle/>
          <a:p>
            <a:r>
              <a:rPr lang="es-MX" sz="1600" dirty="0">
                <a:solidFill>
                  <a:schemeClr val="bg1"/>
                </a:solidFill>
              </a:rPr>
              <a:t>+RM</a:t>
            </a:r>
            <a:endParaRPr lang="en-US" sz="1600" dirty="0">
              <a:solidFill>
                <a:schemeClr val="bg1"/>
              </a:solidFill>
            </a:endParaRPr>
          </a:p>
        </p:txBody>
      </p:sp>
      <p:sp>
        <p:nvSpPr>
          <p:cNvPr id="36" name="TextBox 35">
            <a:extLst>
              <a:ext uri="{FF2B5EF4-FFF2-40B4-BE49-F238E27FC236}">
                <a16:creationId xmlns:a16="http://schemas.microsoft.com/office/drawing/2014/main" id="{DCCF4F77-AF6A-46A8-A5F5-34C94DFA5CB7}"/>
              </a:ext>
            </a:extLst>
          </p:cNvPr>
          <p:cNvSpPr txBox="1"/>
          <p:nvPr/>
        </p:nvSpPr>
        <p:spPr>
          <a:xfrm>
            <a:off x="11320778" y="5717007"/>
            <a:ext cx="891499" cy="830997"/>
          </a:xfrm>
          <a:prstGeom prst="rect">
            <a:avLst/>
          </a:prstGeom>
          <a:noFill/>
        </p:spPr>
        <p:txBody>
          <a:bodyPr wrap="square" rtlCol="0">
            <a:spAutoFit/>
          </a:bodyPr>
          <a:lstStyle/>
          <a:p>
            <a:pPr algn="ctr"/>
            <a:r>
              <a:rPr lang="es-MX" sz="1600" dirty="0">
                <a:solidFill>
                  <a:schemeClr val="bg1"/>
                </a:solidFill>
              </a:rPr>
              <a:t>+KOH/alfa naftol</a:t>
            </a:r>
            <a:endParaRPr lang="en-US" sz="1600" dirty="0">
              <a:solidFill>
                <a:schemeClr val="bg1"/>
              </a:solidFill>
            </a:endParaRPr>
          </a:p>
        </p:txBody>
      </p:sp>
    </p:spTree>
    <p:extLst>
      <p:ext uri="{BB962C8B-B14F-4D97-AF65-F5344CB8AC3E}">
        <p14:creationId xmlns:p14="http://schemas.microsoft.com/office/powerpoint/2010/main" val="285630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675CD-E313-4E18-BB6B-A0ADEEA3A39A}"/>
              </a:ext>
            </a:extLst>
          </p:cNvPr>
          <p:cNvSpPr>
            <a:spLocks noGrp="1"/>
          </p:cNvSpPr>
          <p:nvPr>
            <p:ph type="title"/>
          </p:nvPr>
        </p:nvSpPr>
        <p:spPr>
          <a:xfrm>
            <a:off x="1905086" y="593100"/>
            <a:ext cx="9448014" cy="646331"/>
          </a:xfrm>
        </p:spPr>
        <p:txBody>
          <a:bodyPr>
            <a:normAutofit/>
          </a:bodyPr>
          <a:lstStyle/>
          <a:p>
            <a:r>
              <a:rPr lang="es-MX" dirty="0"/>
              <a:t>LA MISMA MUESTRA SE SEMBRÓ EN EMB</a:t>
            </a:r>
            <a:endParaRPr lang="en-US" dirty="0"/>
          </a:p>
        </p:txBody>
      </p:sp>
      <p:pic>
        <p:nvPicPr>
          <p:cNvPr id="2050" name="Picture 2" descr="Reactivo gel de agar - EMB Agar - HyServe GmbH &amp; Co. KG - para  microbiología / para la seguridad alimentaria / Escherichia coli">
            <a:extLst>
              <a:ext uri="{FF2B5EF4-FFF2-40B4-BE49-F238E27FC236}">
                <a16:creationId xmlns:a16="http://schemas.microsoft.com/office/drawing/2014/main" id="{CE4988F8-08F4-4594-B3B9-2F3785B6AE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2057" y="2186014"/>
            <a:ext cx="4430172" cy="4430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95E0A0-78DC-4F4C-847D-9C323B6E9598}"/>
              </a:ext>
            </a:extLst>
          </p:cNvPr>
          <p:cNvSpPr txBox="1"/>
          <p:nvPr/>
        </p:nvSpPr>
        <p:spPr>
          <a:xfrm>
            <a:off x="1350450" y="1369057"/>
            <a:ext cx="9136743" cy="646331"/>
          </a:xfrm>
          <a:prstGeom prst="rect">
            <a:avLst/>
          </a:prstGeom>
          <a:noFill/>
        </p:spPr>
        <p:txBody>
          <a:bodyPr wrap="square" rtlCol="0">
            <a:spAutoFit/>
          </a:bodyPr>
          <a:lstStyle/>
          <a:p>
            <a:pPr algn="ctr"/>
            <a:r>
              <a:rPr lang="es-MX" dirty="0"/>
              <a:t>Se sospecha de </a:t>
            </a:r>
            <a:r>
              <a:rPr lang="es-MX" i="1" dirty="0" err="1"/>
              <a:t>Escherichia</a:t>
            </a:r>
            <a:r>
              <a:rPr lang="es-MX" i="1" dirty="0"/>
              <a:t> </a:t>
            </a:r>
            <a:r>
              <a:rPr lang="es-MX" i="1" dirty="0" err="1"/>
              <a:t>coli</a:t>
            </a:r>
            <a:r>
              <a:rPr lang="es-MX" i="1" dirty="0"/>
              <a:t> </a:t>
            </a:r>
            <a:r>
              <a:rPr lang="es-MX" dirty="0"/>
              <a:t>(</a:t>
            </a:r>
            <a:r>
              <a:rPr lang="es-MX" dirty="0" err="1"/>
              <a:t>lac</a:t>
            </a:r>
            <a:r>
              <a:rPr lang="es-MX" dirty="0"/>
              <a:t> (+))y de </a:t>
            </a:r>
            <a:r>
              <a:rPr lang="es-MX" i="1" dirty="0"/>
              <a:t>Salmonella </a:t>
            </a:r>
            <a:r>
              <a:rPr lang="es-MX" i="1" dirty="0" err="1"/>
              <a:t>typhi</a:t>
            </a:r>
            <a:r>
              <a:rPr lang="es-MX" i="1" dirty="0"/>
              <a:t> </a:t>
            </a:r>
            <a:r>
              <a:rPr lang="es-MX" dirty="0"/>
              <a:t>(</a:t>
            </a:r>
            <a:r>
              <a:rPr lang="es-MX" dirty="0" err="1"/>
              <a:t>lac</a:t>
            </a:r>
            <a:r>
              <a:rPr lang="es-MX" dirty="0"/>
              <a:t>(-)). </a:t>
            </a:r>
          </a:p>
          <a:p>
            <a:pPr algn="ctr"/>
            <a:r>
              <a:rPr lang="es-MX" dirty="0"/>
              <a:t>¿A cuál pertenece cada imagen?</a:t>
            </a:r>
            <a:endParaRPr lang="en-US" dirty="0"/>
          </a:p>
        </p:txBody>
      </p:sp>
      <p:pic>
        <p:nvPicPr>
          <p:cNvPr id="2052" name="Picture 4" descr="BIOL 230 Lab Manual: Salmonella enteritidis on EMB Agar">
            <a:extLst>
              <a:ext uri="{FF2B5EF4-FFF2-40B4-BE49-F238E27FC236}">
                <a16:creationId xmlns:a16="http://schemas.microsoft.com/office/drawing/2014/main" id="{465B07AD-0202-4EEC-8683-B9CF785FD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74"/>
          <a:stretch/>
        </p:blipFill>
        <p:spPr bwMode="auto">
          <a:xfrm>
            <a:off x="6417807" y="2145014"/>
            <a:ext cx="4579811" cy="41871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69481BB-99FD-45EB-9096-7246CB41EC3C}"/>
              </a:ext>
            </a:extLst>
          </p:cNvPr>
          <p:cNvSpPr/>
          <p:nvPr/>
        </p:nvSpPr>
        <p:spPr>
          <a:xfrm>
            <a:off x="848774" y="2186014"/>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
        <p:nvSpPr>
          <p:cNvPr id="7" name="Rectangle 6">
            <a:extLst>
              <a:ext uri="{FF2B5EF4-FFF2-40B4-BE49-F238E27FC236}">
                <a16:creationId xmlns:a16="http://schemas.microsoft.com/office/drawing/2014/main" id="{E016D8C6-CC93-4773-BDAE-FCF7BA95342B}"/>
              </a:ext>
            </a:extLst>
          </p:cNvPr>
          <p:cNvSpPr/>
          <p:nvPr/>
        </p:nvSpPr>
        <p:spPr>
          <a:xfrm>
            <a:off x="6417807" y="2186014"/>
            <a:ext cx="691216" cy="923330"/>
          </a:xfrm>
          <a:prstGeom prst="rect">
            <a:avLst/>
          </a:prstGeom>
          <a:noFill/>
          <a:ln>
            <a:noFill/>
          </a:ln>
        </p:spPr>
        <p:txBody>
          <a:bodyPr wrap="none" lIns="91440" tIns="45720" rIns="91440" bIns="45720">
            <a:spAutoFit/>
          </a:bodyPr>
          <a:lstStyle/>
          <a:p>
            <a:pPr algn="ctr"/>
            <a:r>
              <a:rPr lang="es-MX" sz="5400" b="1" spc="50" dirty="0">
                <a:ln w="0"/>
                <a:solidFill>
                  <a:schemeClr val="bg1"/>
                </a:solidFill>
                <a:effectLst>
                  <a:innerShdw blurRad="63500" dist="50800" dir="13500000">
                    <a:srgbClr val="000000">
                      <a:alpha val="50000"/>
                    </a:srgbClr>
                  </a:innerShdw>
                </a:effectLst>
              </a:rPr>
              <a:t>B</a:t>
            </a:r>
            <a:endParaRPr lang="en-US" sz="5400" b="1" cap="none"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428273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lebsiella in MAC">
            <a:extLst>
              <a:ext uri="{FF2B5EF4-FFF2-40B4-BE49-F238E27FC236}">
                <a16:creationId xmlns:a16="http://schemas.microsoft.com/office/drawing/2014/main" id="{A7F383BC-9BEF-41D5-AE0A-A08AE3E8F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76"/>
          <a:stretch/>
        </p:blipFill>
        <p:spPr bwMode="auto">
          <a:xfrm>
            <a:off x="374838" y="11727"/>
            <a:ext cx="3994391" cy="42193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6</a:t>
            </a:r>
          </a:p>
        </p:txBody>
      </p:sp>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 la bacteria </a:t>
            </a:r>
            <a:r>
              <a:rPr lang="en-US" sz="1800" dirty="0" err="1">
                <a:solidFill>
                  <a:schemeClr val="tx1"/>
                </a:solidFill>
              </a:rPr>
              <a:t>responsable</a:t>
            </a:r>
            <a:r>
              <a:rPr lang="en-US" sz="1800" dirty="0">
                <a:solidFill>
                  <a:schemeClr val="tx1"/>
                </a:solidFill>
              </a:rPr>
              <a:t> de una </a:t>
            </a:r>
            <a:r>
              <a:rPr lang="en-US" sz="1800" dirty="0" err="1">
                <a:solidFill>
                  <a:schemeClr val="tx1"/>
                </a:solidFill>
              </a:rPr>
              <a:t>infección</a:t>
            </a:r>
            <a:r>
              <a:rPr lang="en-US" sz="1800" dirty="0">
                <a:solidFill>
                  <a:schemeClr val="tx1"/>
                </a:solidFill>
              </a:rPr>
              <a:t> </a:t>
            </a:r>
            <a:r>
              <a:rPr lang="en-US" sz="1800" dirty="0" err="1">
                <a:solidFill>
                  <a:schemeClr val="tx1"/>
                </a:solidFill>
              </a:rPr>
              <a:t>en</a:t>
            </a:r>
            <a:r>
              <a:rPr lang="en-US" sz="1800" dirty="0">
                <a:solidFill>
                  <a:schemeClr val="tx1"/>
                </a:solidFill>
              </a:rPr>
              <a:t> vias </a:t>
            </a:r>
            <a:r>
              <a:rPr lang="en-US" sz="1800" dirty="0" err="1">
                <a:solidFill>
                  <a:schemeClr val="tx1"/>
                </a:solidFill>
              </a:rPr>
              <a:t>respiratorias</a:t>
            </a:r>
            <a:r>
              <a:rPr lang="en-US" sz="1800" dirty="0">
                <a:solidFill>
                  <a:schemeClr val="tx1"/>
                </a:solidFill>
              </a:rPr>
              <a:t> del </a:t>
            </a:r>
            <a:r>
              <a:rPr lang="en-US" sz="1800" dirty="0" err="1">
                <a:solidFill>
                  <a:schemeClr val="tx1"/>
                </a:solidFill>
              </a:rPr>
              <a:t>exudado</a:t>
            </a:r>
            <a:r>
              <a:rPr lang="en-US" sz="1800" dirty="0">
                <a:solidFill>
                  <a:schemeClr val="tx1"/>
                </a:solidFill>
              </a:rPr>
              <a:t> </a:t>
            </a:r>
            <a:r>
              <a:rPr lang="en-US" sz="1800" dirty="0" err="1">
                <a:solidFill>
                  <a:schemeClr val="tx1"/>
                </a:solidFill>
              </a:rPr>
              <a:t>faringeo</a:t>
            </a:r>
            <a:r>
              <a:rPr lang="en-US" sz="1800" dirty="0">
                <a:solidFill>
                  <a:schemeClr val="tx1"/>
                </a:solidFill>
              </a:rPr>
              <a:t> de un </a:t>
            </a:r>
            <a:r>
              <a:rPr lang="en-US" sz="1800" dirty="0" err="1">
                <a:solidFill>
                  <a:schemeClr val="tx1"/>
                </a:solidFill>
              </a:rPr>
              <a:t>paciente</a:t>
            </a:r>
            <a:r>
              <a:rPr lang="en-US" sz="1800" dirty="0">
                <a:solidFill>
                  <a:schemeClr val="tx1"/>
                </a:solidFill>
              </a:rPr>
              <a:t>.</a:t>
            </a: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EMB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3078" name="Picture 6" descr="7 mejores imágenes de Klebsiella pneumoniae | nombre cientifico, sintomas  de la tos, curar la tos">
            <a:extLst>
              <a:ext uri="{FF2B5EF4-FFF2-40B4-BE49-F238E27FC236}">
                <a16:creationId xmlns:a16="http://schemas.microsoft.com/office/drawing/2014/main" id="{5221B37D-3CC2-4262-9CC8-70CB81469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38" y="3682512"/>
            <a:ext cx="3994391"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45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http://edicion-micro.usal.es/web/identificacion/ayuda/NITRAT01.GIF">
            <a:extLst>
              <a:ext uri="{FF2B5EF4-FFF2-40B4-BE49-F238E27FC236}">
                <a16:creationId xmlns:a16="http://schemas.microsoft.com/office/drawing/2014/main" id="{89D1F3F3-6C38-4037-922B-C67CF1B52E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692" b="1"/>
          <a:stretch/>
        </p:blipFill>
        <p:spPr bwMode="auto">
          <a:xfrm>
            <a:off x="8292952" y="2958919"/>
            <a:ext cx="2892262" cy="1448478"/>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mICROBIO در توییتر &quot;Klebsiella pneumoniae en agar MacConkey. ✓Las colonias  de Klebsiella pneumonia en agar MacConkey son grandes, brillantes y de  color rosa oscuro. ✓Dos características distintivas son la fermentación de  lactosa">
            <a:extLst>
              <a:ext uri="{FF2B5EF4-FFF2-40B4-BE49-F238E27FC236}">
                <a16:creationId xmlns:a16="http://schemas.microsoft.com/office/drawing/2014/main" id="{4B0D9E9A-E30C-4D97-85CA-9796A2A2D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718" y="335881"/>
            <a:ext cx="2189738" cy="2486116"/>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Series de identificación bioquímica (urea, citrato, lisina, SIM y TSI)">
            <a:extLst>
              <a:ext uri="{FF2B5EF4-FFF2-40B4-BE49-F238E27FC236}">
                <a16:creationId xmlns:a16="http://schemas.microsoft.com/office/drawing/2014/main" id="{16C181C3-34D3-4CE8-A317-883E95AEFC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71" t="18496" r="53660" b="7904"/>
          <a:stretch/>
        </p:blipFill>
        <p:spPr bwMode="auto">
          <a:xfrm>
            <a:off x="8661445" y="4504920"/>
            <a:ext cx="1487342" cy="24294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6" y="342900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6288" y="579168"/>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152770" y="1876511"/>
            <a:ext cx="1608133" cy="923330"/>
          </a:xfrm>
          <a:prstGeom prst="rect">
            <a:avLst/>
          </a:prstGeom>
          <a:noFill/>
        </p:spPr>
        <p:txBody>
          <a:bodyPr wrap="none" lIns="91440" tIns="45720" rIns="91440" bIns="45720">
            <a:spAutoFit/>
          </a:bodyPr>
          <a:lstStyle/>
          <a:p>
            <a:pPr algn="ctr"/>
            <a:r>
              <a:rPr lang="en-US" sz="5400" b="0" cap="none" spc="0" dirty="0" err="1">
                <a:ln w="0"/>
                <a:effectLst>
                  <a:outerShdw blurRad="38100" dist="19050" dir="2700000" algn="tl" rotWithShape="0">
                    <a:schemeClr val="dk1">
                      <a:alpha val="40000"/>
                    </a:schemeClr>
                  </a:outerShdw>
                </a:effectLst>
              </a:rPr>
              <a:t>McC</a:t>
            </a:r>
            <a:endParaRPr lang="en-US" sz="5400" b="0" cap="none" spc="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9882531" y="139890"/>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1" name="Rectangle 10">
            <a:extLst>
              <a:ext uri="{FF2B5EF4-FFF2-40B4-BE49-F238E27FC236}">
                <a16:creationId xmlns:a16="http://schemas.microsoft.com/office/drawing/2014/main" id="{5EF9D160-6507-425A-958D-A2699992516B}"/>
              </a:ext>
            </a:extLst>
          </p:cNvPr>
          <p:cNvSpPr/>
          <p:nvPr/>
        </p:nvSpPr>
        <p:spPr>
          <a:xfrm>
            <a:off x="8685106" y="3011524"/>
            <a:ext cx="2500108" cy="523220"/>
          </a:xfrm>
          <a:prstGeom prst="rect">
            <a:avLst/>
          </a:prstGeom>
          <a:noFill/>
        </p:spPr>
        <p:txBody>
          <a:bodyPr wrap="none" lIns="91440" tIns="45720" rIns="91440" bIns="45720">
            <a:spAutoFit/>
          </a:bodyPr>
          <a:lstStyle/>
          <a:p>
            <a:pPr algn="ctr"/>
            <a:r>
              <a:rPr lang="en-US" sz="2800" b="0" cap="none" spc="0" dirty="0" err="1">
                <a:ln w="0"/>
                <a:solidFill>
                  <a:schemeClr val="bg2"/>
                </a:solidFill>
                <a:effectLst>
                  <a:outerShdw blurRad="38100" dist="19050" dir="2700000" algn="tl" rotWithShape="0">
                    <a:schemeClr val="dk1">
                      <a:alpha val="40000"/>
                    </a:schemeClr>
                  </a:outerShdw>
                </a:effectLst>
              </a:rPr>
              <a:t>Caldo</a:t>
            </a:r>
            <a:r>
              <a:rPr lang="en-US" sz="2800" b="0" cap="none" spc="0" dirty="0">
                <a:ln w="0"/>
                <a:solidFill>
                  <a:schemeClr val="bg2"/>
                </a:solidFill>
                <a:effectLst>
                  <a:outerShdw blurRad="38100" dist="19050" dir="2700000" algn="tl" rotWithShape="0">
                    <a:schemeClr val="dk1">
                      <a:alpha val="40000"/>
                    </a:schemeClr>
                  </a:outerShdw>
                </a:effectLst>
              </a:rPr>
              <a:t> </a:t>
            </a:r>
            <a:r>
              <a:rPr lang="en-US" sz="2800" b="0" cap="none" spc="0" dirty="0" err="1">
                <a:ln w="0"/>
                <a:solidFill>
                  <a:schemeClr val="bg2"/>
                </a:solidFill>
                <a:effectLst>
                  <a:outerShdw blurRad="38100" dist="19050" dir="2700000" algn="tl" rotWithShape="0">
                    <a:schemeClr val="dk1">
                      <a:alpha val="40000"/>
                    </a:schemeClr>
                  </a:outerShdw>
                </a:effectLst>
              </a:rPr>
              <a:t>nitratos</a:t>
            </a:r>
            <a:endParaRPr lang="en-US" sz="2800" b="0"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C059D198-9877-4F2C-9A0A-003B7092A709}"/>
              </a:ext>
            </a:extLst>
          </p:cNvPr>
          <p:cNvSpPr/>
          <p:nvPr/>
        </p:nvSpPr>
        <p:spPr>
          <a:xfrm>
            <a:off x="8347133" y="4043255"/>
            <a:ext cx="1830085" cy="461665"/>
          </a:xfrm>
          <a:prstGeom prst="rect">
            <a:avLst/>
          </a:prstGeom>
          <a:noFill/>
        </p:spPr>
        <p:txBody>
          <a:bodyPr wrap="square" lIns="91440" tIns="45720" rIns="91440" bIns="45720">
            <a:spAutoFit/>
          </a:bodyPr>
          <a:lstStyle/>
          <a:p>
            <a:pPr algn="ctr"/>
            <a:r>
              <a:rPr lang="en-US" sz="2400" b="0" cap="none" spc="0" dirty="0">
                <a:ln w="0"/>
                <a:solidFill>
                  <a:schemeClr val="bg2"/>
                </a:solidFill>
                <a:effectLst>
                  <a:outerShdw blurRad="38100" dist="19050" dir="2700000" algn="tl" rotWithShape="0">
                    <a:schemeClr val="dk1">
                      <a:alpha val="40000"/>
                    </a:schemeClr>
                  </a:outerShdw>
                </a:effectLst>
              </a:rPr>
              <a:t>Griess A+B</a:t>
            </a:r>
          </a:p>
        </p:txBody>
      </p:sp>
      <p:sp>
        <p:nvSpPr>
          <p:cNvPr id="17" name="Rectangle 16">
            <a:extLst>
              <a:ext uri="{FF2B5EF4-FFF2-40B4-BE49-F238E27FC236}">
                <a16:creationId xmlns:a16="http://schemas.microsoft.com/office/drawing/2014/main" id="{777863E2-59A2-4663-B463-A4690B034B71}"/>
              </a:ext>
            </a:extLst>
          </p:cNvPr>
          <p:cNvSpPr/>
          <p:nvPr/>
        </p:nvSpPr>
        <p:spPr>
          <a:xfrm>
            <a:off x="8760546" y="6271554"/>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grpSp>
        <p:nvGrpSpPr>
          <p:cNvPr id="20" name="Group 19">
            <a:extLst>
              <a:ext uri="{FF2B5EF4-FFF2-40B4-BE49-F238E27FC236}">
                <a16:creationId xmlns:a16="http://schemas.microsoft.com/office/drawing/2014/main" id="{1CE67B29-7C69-4C13-9385-849E9ECAF3C9}"/>
              </a:ext>
            </a:extLst>
          </p:cNvPr>
          <p:cNvGrpSpPr/>
          <p:nvPr/>
        </p:nvGrpSpPr>
        <p:grpSpPr>
          <a:xfrm>
            <a:off x="2764436" y="57785"/>
            <a:ext cx="2999185" cy="1033699"/>
            <a:chOff x="9210740" y="5722703"/>
            <a:chExt cx="2999185" cy="1033699"/>
          </a:xfrm>
        </p:grpSpPr>
        <p:grpSp>
          <p:nvGrpSpPr>
            <p:cNvPr id="21" name="Group 20">
              <a:extLst>
                <a:ext uri="{FF2B5EF4-FFF2-40B4-BE49-F238E27FC236}">
                  <a16:creationId xmlns:a16="http://schemas.microsoft.com/office/drawing/2014/main" id="{87788EFB-0BE6-43AF-BF10-D54C66ECB072}"/>
                </a:ext>
              </a:extLst>
            </p:cNvPr>
            <p:cNvGrpSpPr/>
            <p:nvPr/>
          </p:nvGrpSpPr>
          <p:grpSpPr>
            <a:xfrm>
              <a:off x="9210740" y="5733217"/>
              <a:ext cx="2999185" cy="1023185"/>
              <a:chOff x="6664830" y="713722"/>
              <a:chExt cx="4898562" cy="1591532"/>
            </a:xfrm>
          </p:grpSpPr>
          <p:pic>
            <p:nvPicPr>
              <p:cNvPr id="24" name="Picture 2" descr="http://www2.bakersfieldcollege.edu/aperez/images/06-02_catalasetest_1.jpg">
                <a:extLst>
                  <a:ext uri="{FF2B5EF4-FFF2-40B4-BE49-F238E27FC236}">
                    <a16:creationId xmlns:a16="http://schemas.microsoft.com/office/drawing/2014/main" id="{F26926F6-EA31-497F-A99B-E1A0AC066B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s://o.quizlet.com/e2VEuLZFLQ2mF5TwtawLOw_m.jpg">
                <a:extLst>
                  <a:ext uri="{FF2B5EF4-FFF2-40B4-BE49-F238E27FC236}">
                    <a16:creationId xmlns:a16="http://schemas.microsoft.com/office/drawing/2014/main" id="{19325BD8-5964-4501-AFC2-9F3EDD470E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6A802B17-BC1C-4FC0-B1FB-9F0EB193E5B4}"/>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3" name="TextBox 22">
              <a:extLst>
                <a:ext uri="{FF2B5EF4-FFF2-40B4-BE49-F238E27FC236}">
                  <a16:creationId xmlns:a16="http://schemas.microsoft.com/office/drawing/2014/main" id="{82FBCD64-202B-4699-A83B-CD44C3AB447C}"/>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pic>
        <p:nvPicPr>
          <p:cNvPr id="26" name="Picture 4" descr="Resultado de imagen para rojo de metilo">
            <a:extLst>
              <a:ext uri="{FF2B5EF4-FFF2-40B4-BE49-F238E27FC236}">
                <a16:creationId xmlns:a16="http://schemas.microsoft.com/office/drawing/2014/main" id="{B93671DB-2E1B-4883-B191-62B5455A368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2391" t="1081" r="3216" b="10248"/>
          <a:stretch/>
        </p:blipFill>
        <p:spPr bwMode="auto">
          <a:xfrm>
            <a:off x="10580517" y="4741641"/>
            <a:ext cx="677334" cy="173724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411CBBD-9802-4996-B47F-EA96D9B6B692}"/>
              </a:ext>
            </a:extLst>
          </p:cNvPr>
          <p:cNvSpPr txBox="1"/>
          <p:nvPr/>
        </p:nvSpPr>
        <p:spPr>
          <a:xfrm>
            <a:off x="10354092" y="6519726"/>
            <a:ext cx="1418410" cy="338554"/>
          </a:xfrm>
          <a:prstGeom prst="rect">
            <a:avLst/>
          </a:prstGeom>
          <a:noFill/>
        </p:spPr>
        <p:txBody>
          <a:bodyPr wrap="square" rtlCol="0">
            <a:spAutoFit/>
          </a:bodyPr>
          <a:lstStyle/>
          <a:p>
            <a:r>
              <a:rPr lang="es-MX" sz="1600" dirty="0"/>
              <a:t>RMVP/+RM</a:t>
            </a:r>
            <a:endParaRPr lang="en-US" sz="1600" dirty="0"/>
          </a:p>
        </p:txBody>
      </p:sp>
      <p:pic>
        <p:nvPicPr>
          <p:cNvPr id="2" name="Picture 1">
            <a:extLst>
              <a:ext uri="{FF2B5EF4-FFF2-40B4-BE49-F238E27FC236}">
                <a16:creationId xmlns:a16="http://schemas.microsoft.com/office/drawing/2014/main" id="{702A21E1-7842-4B41-B811-3CE1AF5BF0F2}"/>
              </a:ext>
            </a:extLst>
          </p:cNvPr>
          <p:cNvPicPr>
            <a:picLocks noChangeAspect="1"/>
          </p:cNvPicPr>
          <p:nvPr/>
        </p:nvPicPr>
        <p:blipFill>
          <a:blip r:embed="rId10"/>
          <a:stretch>
            <a:fillRect/>
          </a:stretch>
        </p:blipFill>
        <p:spPr>
          <a:xfrm>
            <a:off x="-21467" y="1257126"/>
            <a:ext cx="7710353" cy="1697843"/>
          </a:xfrm>
          <a:prstGeom prst="rect">
            <a:avLst/>
          </a:prstGeom>
        </p:spPr>
      </p:pic>
    </p:spTree>
    <p:extLst>
      <p:ext uri="{BB962C8B-B14F-4D97-AF65-F5344CB8AC3E}">
        <p14:creationId xmlns:p14="http://schemas.microsoft.com/office/powerpoint/2010/main" val="1628329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7</a:t>
            </a:r>
          </a:p>
        </p:txBody>
      </p:sp>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970109" y="2121408"/>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t>
            </a:r>
            <a:r>
              <a:rPr lang="en-US" sz="1800" dirty="0"/>
              <a:t>a </a:t>
            </a:r>
            <a:r>
              <a:rPr lang="en-US" sz="1800" dirty="0" err="1"/>
              <a:t>partir</a:t>
            </a:r>
            <a:r>
              <a:rPr lang="en-US" sz="1800" dirty="0"/>
              <a:t> de una </a:t>
            </a:r>
            <a:r>
              <a:rPr lang="en-US" sz="1800" dirty="0" err="1"/>
              <a:t>muestra</a:t>
            </a:r>
            <a:r>
              <a:rPr lang="en-US" sz="1800" dirty="0"/>
              <a:t> de </a:t>
            </a:r>
            <a:r>
              <a:rPr lang="en-US" sz="1800" dirty="0" err="1"/>
              <a:t>mariscos</a:t>
            </a:r>
            <a:r>
              <a:rPr lang="en-US" sz="1800" dirty="0"/>
              <a:t> al </a:t>
            </a:r>
            <a:r>
              <a:rPr lang="en-US" sz="1800" dirty="0" err="1"/>
              <a:t>posible</a:t>
            </a:r>
            <a:r>
              <a:rPr lang="en-US" sz="1800" dirty="0"/>
              <a:t> </a:t>
            </a:r>
            <a:r>
              <a:rPr lang="en-US" sz="1800" dirty="0" err="1"/>
              <a:t>microorganismo</a:t>
            </a:r>
            <a:r>
              <a:rPr lang="en-US" sz="1800" dirty="0"/>
              <a:t> </a:t>
            </a:r>
            <a:r>
              <a:rPr lang="en-US" sz="1800" dirty="0" err="1"/>
              <a:t>responsable</a:t>
            </a:r>
            <a:r>
              <a:rPr lang="en-US" sz="1800" dirty="0"/>
              <a:t>, que </a:t>
            </a:r>
            <a:r>
              <a:rPr lang="en-US" sz="1800" dirty="0" err="1"/>
              <a:t>afectó</a:t>
            </a:r>
            <a:r>
              <a:rPr lang="en-US" sz="1800" dirty="0"/>
              <a:t> a los </a:t>
            </a:r>
            <a:r>
              <a:rPr lang="en-US" sz="1800" dirty="0" err="1"/>
              <a:t>comensales</a:t>
            </a:r>
            <a:r>
              <a:rPr lang="en-US" sz="1800" dirty="0"/>
              <a:t> de una </a:t>
            </a:r>
            <a:r>
              <a:rPr lang="en-US" sz="1800" dirty="0" err="1"/>
              <a:t>cadena</a:t>
            </a:r>
            <a:r>
              <a:rPr lang="en-US" sz="1800" dirty="0"/>
              <a:t> de </a:t>
            </a:r>
            <a:r>
              <a:rPr lang="en-US" sz="1800" dirty="0" err="1"/>
              <a:t>restaurantes</a:t>
            </a:r>
            <a:r>
              <a:rPr lang="en-US" sz="1800" dirty="0"/>
              <a:t> con una </a:t>
            </a:r>
            <a:r>
              <a:rPr lang="en-US" sz="1800" dirty="0" err="1"/>
              <a:t>fuerte</a:t>
            </a:r>
            <a:r>
              <a:rPr lang="en-US" sz="1800" dirty="0"/>
              <a:t> diarrhea y </a:t>
            </a:r>
            <a:r>
              <a:rPr lang="en-US" sz="1800" dirty="0" err="1"/>
              <a:t>vómito</a:t>
            </a:r>
            <a:r>
              <a:rPr lang="en-US" sz="1800" dirty="0"/>
              <a:t>.</a:t>
            </a:r>
            <a:endParaRPr lang="en-US" sz="1800" dirty="0">
              <a:solidFill>
                <a:schemeClr val="tx1"/>
              </a:solidFill>
            </a:endParaRP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TCBS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6156" name="Picture 12" descr="Vibrio cholerae">
            <a:extLst>
              <a:ext uri="{FF2B5EF4-FFF2-40B4-BE49-F238E27FC236}">
                <a16:creationId xmlns:a16="http://schemas.microsoft.com/office/drawing/2014/main" id="{4D84658A-260A-470F-AF6C-6AEEF4A92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2" y="3463253"/>
            <a:ext cx="3641087" cy="305794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Agar TCBS | 110263">
            <a:extLst>
              <a:ext uri="{FF2B5EF4-FFF2-40B4-BE49-F238E27FC236}">
                <a16:creationId xmlns:a16="http://schemas.microsoft.com/office/drawing/2014/main" id="{F07FD46D-2026-406D-AB23-FF6ECBBF4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43" y="336803"/>
            <a:ext cx="3641086" cy="365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23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ibrio cholerae on MacConkey agar. Colony appearance: colonies of Vibrio  cholerae on MacConkey agar tend to be small to moderately sized and usually  appear as lactose-negative.">
            <a:extLst>
              <a:ext uri="{FF2B5EF4-FFF2-40B4-BE49-F238E27FC236}">
                <a16:creationId xmlns:a16="http://schemas.microsoft.com/office/drawing/2014/main" id="{3E972138-6710-4171-AA71-0DCE278E5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5" t="41370" r="25815" b="8515"/>
          <a:stretch/>
        </p:blipFill>
        <p:spPr bwMode="auto">
          <a:xfrm>
            <a:off x="7896373" y="139891"/>
            <a:ext cx="2079914" cy="24355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a:extLst>
              <a:ext uri="{FF2B5EF4-FFF2-40B4-BE49-F238E27FC236}">
                <a16:creationId xmlns:a16="http://schemas.microsoft.com/office/drawing/2014/main" id="{5E09D04E-57ED-4B1C-9B19-B4FD446FE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58549" y="4189042"/>
            <a:ext cx="1423982" cy="2405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D79F44-13A5-4BA9-A5D2-951F4DA75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263" y="2937180"/>
            <a:ext cx="7885507" cy="373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6287" y="169996"/>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B9FE8B-5689-4BD5-BE03-79ADFE8CCC99}"/>
              </a:ext>
            </a:extLst>
          </p:cNvPr>
          <p:cNvSpPr/>
          <p:nvPr/>
        </p:nvSpPr>
        <p:spPr>
          <a:xfrm>
            <a:off x="8323057" y="139890"/>
            <a:ext cx="1608133" cy="923330"/>
          </a:xfrm>
          <a:prstGeom prst="rect">
            <a:avLst/>
          </a:prstGeom>
          <a:noFill/>
        </p:spPr>
        <p:txBody>
          <a:bodyPr wrap="none" lIns="91440" tIns="45720" rIns="91440" bIns="45720">
            <a:spAutoFit/>
          </a:bodyPr>
          <a:lstStyle/>
          <a:p>
            <a:pPr algn="ctr"/>
            <a:r>
              <a:rPr lang="en-US" sz="5400" b="0" cap="none" spc="0" dirty="0" err="1">
                <a:ln w="0"/>
                <a:solidFill>
                  <a:schemeClr val="bg2"/>
                </a:solidFill>
                <a:effectLst>
                  <a:outerShdw blurRad="38100" dist="19050" dir="2700000" algn="tl" rotWithShape="0">
                    <a:schemeClr val="dk1">
                      <a:alpha val="40000"/>
                    </a:schemeClr>
                  </a:outerShdw>
                </a:effectLst>
              </a:rPr>
              <a:t>McC</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6B1A31C3-230F-46D4-BCD4-10719A5677FD}"/>
              </a:ext>
            </a:extLst>
          </p:cNvPr>
          <p:cNvSpPr/>
          <p:nvPr/>
        </p:nvSpPr>
        <p:spPr>
          <a:xfrm>
            <a:off x="9882531" y="139890"/>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1132457" y="416623"/>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10120202" y="423818"/>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7" name="Rectangle 16">
            <a:extLst>
              <a:ext uri="{FF2B5EF4-FFF2-40B4-BE49-F238E27FC236}">
                <a16:creationId xmlns:a16="http://schemas.microsoft.com/office/drawing/2014/main" id="{777863E2-59A2-4663-B463-A4690B034B71}"/>
              </a:ext>
            </a:extLst>
          </p:cNvPr>
          <p:cNvSpPr/>
          <p:nvPr/>
        </p:nvSpPr>
        <p:spPr>
          <a:xfrm>
            <a:off x="8580831" y="5937479"/>
            <a:ext cx="1409360" cy="400110"/>
          </a:xfrm>
          <a:prstGeom prst="rect">
            <a:avLst/>
          </a:prstGeom>
          <a:noFill/>
        </p:spPr>
        <p:txBody>
          <a:bodyPr wrap="none" lIns="91440" tIns="45720" rIns="91440" bIns="45720">
            <a:spAutoFit/>
          </a:bodyPr>
          <a:lstStyle/>
          <a:p>
            <a:pPr algn="ctr"/>
            <a:r>
              <a:rPr lang="es-MX" sz="2000" b="0" cap="none" spc="0" dirty="0">
                <a:ln w="0"/>
                <a:solidFill>
                  <a:schemeClr val="bg2"/>
                </a:solidFill>
                <a:effectLst>
                  <a:outerShdw blurRad="38100" dist="19050" dir="2700000" algn="tl" rotWithShape="0">
                    <a:schemeClr val="dk1">
                      <a:alpha val="40000"/>
                    </a:schemeClr>
                  </a:outerShdw>
                </a:effectLst>
              </a:rPr>
              <a:t>Medio SIM</a:t>
            </a:r>
            <a:endParaRPr lang="en-US" sz="2000" b="0" cap="none" spc="0" dirty="0">
              <a:ln w="0"/>
              <a:solidFill>
                <a:schemeClr val="bg2"/>
              </a:solidFill>
              <a:effectLst>
                <a:outerShdw blurRad="38100" dist="19050" dir="2700000" algn="tl" rotWithShape="0">
                  <a:schemeClr val="dk1">
                    <a:alpha val="40000"/>
                  </a:schemeClr>
                </a:outerShdw>
              </a:effectLst>
            </a:endParaRPr>
          </a:p>
        </p:txBody>
      </p:sp>
      <p:grpSp>
        <p:nvGrpSpPr>
          <p:cNvPr id="16" name="Group 15">
            <a:extLst>
              <a:ext uri="{FF2B5EF4-FFF2-40B4-BE49-F238E27FC236}">
                <a16:creationId xmlns:a16="http://schemas.microsoft.com/office/drawing/2014/main" id="{15DC87D4-862B-44F9-9BC6-8857BD340AE7}"/>
              </a:ext>
            </a:extLst>
          </p:cNvPr>
          <p:cNvGrpSpPr/>
          <p:nvPr/>
        </p:nvGrpSpPr>
        <p:grpSpPr>
          <a:xfrm>
            <a:off x="3050187" y="167221"/>
            <a:ext cx="2979931" cy="804655"/>
            <a:chOff x="6664830" y="713722"/>
            <a:chExt cx="4898562" cy="1591532"/>
          </a:xfrm>
        </p:grpSpPr>
        <p:pic>
          <p:nvPicPr>
            <p:cNvPr id="18" name="Picture 2" descr="http://www2.bakersfieldcollege.edu/aperez/images/06-02_catalasetest_1.jpg">
              <a:extLst>
                <a:ext uri="{FF2B5EF4-FFF2-40B4-BE49-F238E27FC236}">
                  <a16:creationId xmlns:a16="http://schemas.microsoft.com/office/drawing/2014/main" id="{1545CF34-7CDE-41E7-84F2-AC741159F6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s://o.quizlet.com/e2VEuLZFLQ2mF5TwtawLOw_m.jpg">
              <a:extLst>
                <a:ext uri="{FF2B5EF4-FFF2-40B4-BE49-F238E27FC236}">
                  <a16:creationId xmlns:a16="http://schemas.microsoft.com/office/drawing/2014/main" id="{CF4E8C3C-65FD-42F6-BCF2-C1C3F1F238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831" t="14984" b="52840"/>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A223BD5B-EDA2-43B8-B186-F0487326332E}"/>
              </a:ext>
            </a:extLst>
          </p:cNvPr>
          <p:cNvSpPr txBox="1"/>
          <p:nvPr/>
        </p:nvSpPr>
        <p:spPr>
          <a:xfrm>
            <a:off x="3200457" y="648401"/>
            <a:ext cx="1095172" cy="369332"/>
          </a:xfrm>
          <a:prstGeom prst="rect">
            <a:avLst/>
          </a:prstGeom>
          <a:noFill/>
        </p:spPr>
        <p:txBody>
          <a:bodyPr wrap="none" rtlCol="0">
            <a:spAutoFit/>
          </a:bodyPr>
          <a:lstStyle/>
          <a:p>
            <a:r>
              <a:rPr lang="es-MX" dirty="0"/>
              <a:t>Catalasa</a:t>
            </a:r>
            <a:endParaRPr lang="en-US" dirty="0"/>
          </a:p>
        </p:txBody>
      </p:sp>
      <p:sp>
        <p:nvSpPr>
          <p:cNvPr id="29" name="TextBox 28">
            <a:extLst>
              <a:ext uri="{FF2B5EF4-FFF2-40B4-BE49-F238E27FC236}">
                <a16:creationId xmlns:a16="http://schemas.microsoft.com/office/drawing/2014/main" id="{DF1367C3-F990-4451-A857-14EA278BD33E}"/>
              </a:ext>
            </a:extLst>
          </p:cNvPr>
          <p:cNvSpPr txBox="1"/>
          <p:nvPr/>
        </p:nvSpPr>
        <p:spPr>
          <a:xfrm>
            <a:off x="4984226" y="186336"/>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pic>
        <p:nvPicPr>
          <p:cNvPr id="38" name="Picture 10" descr="-API20E System for V. cholera isolates. ">
            <a:extLst>
              <a:ext uri="{FF2B5EF4-FFF2-40B4-BE49-F238E27FC236}">
                <a16:creationId xmlns:a16="http://schemas.microsoft.com/office/drawing/2014/main" id="{8D15E7EF-7FA8-43F6-8A92-19BE07A74E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630" b="57407"/>
          <a:stretch/>
        </p:blipFill>
        <p:spPr bwMode="auto">
          <a:xfrm>
            <a:off x="56520" y="1063221"/>
            <a:ext cx="7677867" cy="15287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Resultado de imagen para rojo de metilo">
            <a:extLst>
              <a:ext uri="{FF2B5EF4-FFF2-40B4-BE49-F238E27FC236}">
                <a16:creationId xmlns:a16="http://schemas.microsoft.com/office/drawing/2014/main" id="{BBA6EE84-8242-4658-B48B-79171135D23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8500" b="9314"/>
          <a:stretch/>
        </p:blipFill>
        <p:spPr bwMode="auto">
          <a:xfrm>
            <a:off x="10528798" y="4143192"/>
            <a:ext cx="1028429" cy="229099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8D6509D-5AEF-4D98-AAE1-89B3A9B14A80}"/>
              </a:ext>
            </a:extLst>
          </p:cNvPr>
          <p:cNvSpPr txBox="1"/>
          <p:nvPr/>
        </p:nvSpPr>
        <p:spPr>
          <a:xfrm>
            <a:off x="10438015" y="6641342"/>
            <a:ext cx="1664541" cy="338554"/>
          </a:xfrm>
          <a:prstGeom prst="rect">
            <a:avLst/>
          </a:prstGeom>
          <a:noFill/>
        </p:spPr>
        <p:txBody>
          <a:bodyPr wrap="square" rtlCol="0">
            <a:spAutoFit/>
          </a:bodyPr>
          <a:lstStyle/>
          <a:p>
            <a:r>
              <a:rPr lang="es-MX" sz="1600" dirty="0"/>
              <a:t>RMVP/+RM</a:t>
            </a:r>
            <a:endParaRPr lang="en-US" sz="1600" dirty="0"/>
          </a:p>
        </p:txBody>
      </p:sp>
      <p:pic>
        <p:nvPicPr>
          <p:cNvPr id="42" name="Picture 4" descr="http://edicion-micro.usal.es/web/identificacion/ayuda/NITRAT01.GIF">
            <a:extLst>
              <a:ext uri="{FF2B5EF4-FFF2-40B4-BE49-F238E27FC236}">
                <a16:creationId xmlns:a16="http://schemas.microsoft.com/office/drawing/2014/main" id="{891A1A73-E447-4114-873B-77E60209339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9692" b="1"/>
          <a:stretch/>
        </p:blipFill>
        <p:spPr bwMode="auto">
          <a:xfrm>
            <a:off x="8664965" y="2632130"/>
            <a:ext cx="2892262" cy="144847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F667DFAC-842B-43C1-AB39-B7A0BB372393}"/>
              </a:ext>
            </a:extLst>
          </p:cNvPr>
          <p:cNvSpPr/>
          <p:nvPr/>
        </p:nvSpPr>
        <p:spPr>
          <a:xfrm>
            <a:off x="9170540" y="2621144"/>
            <a:ext cx="1766830" cy="400110"/>
          </a:xfrm>
          <a:prstGeom prst="rect">
            <a:avLst/>
          </a:prstGeom>
          <a:noFill/>
        </p:spPr>
        <p:txBody>
          <a:bodyPr wrap="none" lIns="91440" tIns="45720" rIns="91440" bIns="45720">
            <a:spAutoFit/>
          </a:bodyPr>
          <a:lstStyle/>
          <a:p>
            <a:pPr algn="ctr"/>
            <a:r>
              <a:rPr lang="es-MX" sz="2000" dirty="0">
                <a:ln w="0"/>
                <a:solidFill>
                  <a:schemeClr val="bg2"/>
                </a:solidFill>
                <a:effectLst>
                  <a:outerShdw blurRad="38100" dist="19050" dir="2700000" algn="tl" rotWithShape="0">
                    <a:schemeClr val="dk1">
                      <a:alpha val="40000"/>
                    </a:schemeClr>
                  </a:outerShdw>
                </a:effectLst>
              </a:rPr>
              <a:t>Caldo nitratos</a:t>
            </a:r>
            <a:endParaRPr lang="en-US" sz="2000" b="0" cap="none" spc="0" dirty="0">
              <a:ln w="0"/>
              <a:solidFill>
                <a:schemeClr val="bg2"/>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FE994DB7-AFD1-400B-A995-A36E0FA361E0}"/>
              </a:ext>
            </a:extLst>
          </p:cNvPr>
          <p:cNvSpPr/>
          <p:nvPr/>
        </p:nvSpPr>
        <p:spPr>
          <a:xfrm>
            <a:off x="8632097" y="3497453"/>
            <a:ext cx="1417376" cy="400110"/>
          </a:xfrm>
          <a:prstGeom prst="rect">
            <a:avLst/>
          </a:prstGeom>
          <a:noFill/>
        </p:spPr>
        <p:txBody>
          <a:bodyPr wrap="none" lIns="91440" tIns="45720" rIns="91440" bIns="45720">
            <a:spAutoFit/>
          </a:bodyPr>
          <a:lstStyle/>
          <a:p>
            <a:pPr algn="ctr"/>
            <a:r>
              <a:rPr lang="es-MX" sz="2000" dirty="0" err="1">
                <a:ln w="0"/>
                <a:solidFill>
                  <a:schemeClr val="bg2"/>
                </a:solidFill>
                <a:effectLst>
                  <a:outerShdw blurRad="38100" dist="19050" dir="2700000" algn="tl" rotWithShape="0">
                    <a:schemeClr val="dk1">
                      <a:alpha val="40000"/>
                    </a:schemeClr>
                  </a:outerShdw>
                </a:effectLst>
              </a:rPr>
              <a:t>GriessA+B</a:t>
            </a:r>
            <a:endParaRPr lang="en-US" sz="2000" b="0" cap="none" spc="0" dirty="0">
              <a:ln w="0"/>
              <a:solidFill>
                <a:schemeClr val="bg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2189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ibrio Cholerae Colonias De Bacterias En La Placa De Agar Sangre,  Antecedentes Médicos Fotos, Retratos, Imágenes Y Fotografía De Archivo  Libres De Derecho. Image 65609824.">
            <a:extLst>
              <a:ext uri="{FF2B5EF4-FFF2-40B4-BE49-F238E27FC236}">
                <a16:creationId xmlns:a16="http://schemas.microsoft.com/office/drawing/2014/main" id="{6B69588C-AFA1-42B3-91BF-41A4C08460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36" t="6088" r="19115" b="6900"/>
          <a:stretch/>
        </p:blipFill>
        <p:spPr bwMode="auto">
          <a:xfrm>
            <a:off x="1484243" y="636103"/>
            <a:ext cx="4412974" cy="41246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CTOSE BROTH PURPLE">
            <a:extLst>
              <a:ext uri="{FF2B5EF4-FFF2-40B4-BE49-F238E27FC236}">
                <a16:creationId xmlns:a16="http://schemas.microsoft.com/office/drawing/2014/main" id="{81C5BADF-0E1A-45F9-92A8-91745FF75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477151" y="472342"/>
            <a:ext cx="1223962" cy="42884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7A9393-EF35-49EA-BE3B-28E4AB15AED6}"/>
              </a:ext>
            </a:extLst>
          </p:cNvPr>
          <p:cNvSpPr txBox="1"/>
          <p:nvPr/>
        </p:nvSpPr>
        <p:spPr>
          <a:xfrm>
            <a:off x="6096000" y="4990152"/>
            <a:ext cx="2249334" cy="646331"/>
          </a:xfrm>
          <a:prstGeom prst="rect">
            <a:avLst/>
          </a:prstGeom>
          <a:noFill/>
        </p:spPr>
        <p:txBody>
          <a:bodyPr wrap="none" rtlCol="0">
            <a:spAutoFit/>
          </a:bodyPr>
          <a:lstStyle/>
          <a:p>
            <a:pPr algn="ctr"/>
            <a:r>
              <a:rPr lang="es-MX" dirty="0"/>
              <a:t>Caldo carbohidratos</a:t>
            </a:r>
          </a:p>
          <a:p>
            <a:pPr algn="ctr"/>
            <a:r>
              <a:rPr lang="es-MX" dirty="0"/>
              <a:t>+lactosa</a:t>
            </a:r>
            <a:endParaRPr lang="en-US" dirty="0"/>
          </a:p>
        </p:txBody>
      </p:sp>
      <p:sp>
        <p:nvSpPr>
          <p:cNvPr id="5" name="TextBox 4">
            <a:extLst>
              <a:ext uri="{FF2B5EF4-FFF2-40B4-BE49-F238E27FC236}">
                <a16:creationId xmlns:a16="http://schemas.microsoft.com/office/drawing/2014/main" id="{A3AF7646-8992-4469-9FCD-4CC5AA2E8098}"/>
              </a:ext>
            </a:extLst>
          </p:cNvPr>
          <p:cNvSpPr txBox="1"/>
          <p:nvPr/>
        </p:nvSpPr>
        <p:spPr>
          <a:xfrm>
            <a:off x="3107300" y="4990151"/>
            <a:ext cx="1441420" cy="369332"/>
          </a:xfrm>
          <a:prstGeom prst="rect">
            <a:avLst/>
          </a:prstGeom>
          <a:noFill/>
        </p:spPr>
        <p:txBody>
          <a:bodyPr wrap="none" rtlCol="0">
            <a:spAutoFit/>
          </a:bodyPr>
          <a:lstStyle/>
          <a:p>
            <a:pPr algn="ctr"/>
            <a:r>
              <a:rPr lang="es-MX" dirty="0"/>
              <a:t>Agar sangre</a:t>
            </a:r>
          </a:p>
        </p:txBody>
      </p:sp>
      <p:sp>
        <p:nvSpPr>
          <p:cNvPr id="7" name="TextBox 6">
            <a:extLst>
              <a:ext uri="{FF2B5EF4-FFF2-40B4-BE49-F238E27FC236}">
                <a16:creationId xmlns:a16="http://schemas.microsoft.com/office/drawing/2014/main" id="{7B1E23B1-D676-4982-8821-6F90813FC56E}"/>
              </a:ext>
            </a:extLst>
          </p:cNvPr>
          <p:cNvSpPr txBox="1"/>
          <p:nvPr/>
        </p:nvSpPr>
        <p:spPr>
          <a:xfrm>
            <a:off x="9213248" y="5036317"/>
            <a:ext cx="1845377" cy="646331"/>
          </a:xfrm>
          <a:prstGeom prst="rect">
            <a:avLst/>
          </a:prstGeom>
          <a:noFill/>
        </p:spPr>
        <p:txBody>
          <a:bodyPr wrap="none" rtlCol="0">
            <a:spAutoFit/>
          </a:bodyPr>
          <a:lstStyle/>
          <a:p>
            <a:pPr algn="ctr"/>
            <a:r>
              <a:rPr lang="es-MX" dirty="0"/>
              <a:t>Caldo glucosa+ </a:t>
            </a:r>
          </a:p>
          <a:p>
            <a:pPr algn="ctr"/>
            <a:r>
              <a:rPr lang="es-MX" dirty="0"/>
              <a:t>rojo de fenol</a:t>
            </a:r>
            <a:endParaRPr lang="en-US" dirty="0"/>
          </a:p>
        </p:txBody>
      </p:sp>
      <p:pic>
        <p:nvPicPr>
          <p:cNvPr id="18438" name="Picture 6" descr="03. NUTRICIÓN MICROBIANA Grupos nutricionales de los microorganismos. - ppt  descargar">
            <a:extLst>
              <a:ext uri="{FF2B5EF4-FFF2-40B4-BE49-F238E27FC236}">
                <a16:creationId xmlns:a16="http://schemas.microsoft.com/office/drawing/2014/main" id="{9BB4473F-AE0E-4975-9BE7-A4BA919E73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245" t="34994" r="49198" b="7708"/>
          <a:stretch/>
        </p:blipFill>
        <p:spPr bwMode="auto">
          <a:xfrm>
            <a:off x="9390347" y="815926"/>
            <a:ext cx="1223962" cy="387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22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D9377-134A-4871-8A94-10DB6DB4304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t>CASO 8</a:t>
            </a:r>
          </a:p>
        </p:txBody>
      </p:sp>
      <p:sp>
        <p:nvSpPr>
          <p:cNvPr id="7" name="Text Placeholder 6">
            <a:extLst>
              <a:ext uri="{FF2B5EF4-FFF2-40B4-BE49-F238E27FC236}">
                <a16:creationId xmlns:a16="http://schemas.microsoft.com/office/drawing/2014/main" id="{270CA0A7-75E0-49E7-AD02-6AB66EA8BCA5}"/>
              </a:ext>
            </a:extLst>
          </p:cNvPr>
          <p:cNvSpPr>
            <a:spLocks noGrp="1"/>
          </p:cNvSpPr>
          <p:nvPr>
            <p:ph type="body" sz="half" idx="2"/>
          </p:nvPr>
        </p:nvSpPr>
        <p:spPr>
          <a:xfrm>
            <a:off x="4877343" y="1803356"/>
            <a:ext cx="6347248"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aisló</a:t>
            </a:r>
            <a:r>
              <a:rPr lang="en-US" sz="1800" dirty="0">
                <a:solidFill>
                  <a:schemeClr val="tx1"/>
                </a:solidFill>
              </a:rPr>
              <a:t> </a:t>
            </a:r>
            <a:r>
              <a:rPr lang="en-US" sz="1800" dirty="0"/>
              <a:t>a </a:t>
            </a:r>
            <a:r>
              <a:rPr lang="en-US" sz="1800" dirty="0" err="1"/>
              <a:t>partir</a:t>
            </a:r>
            <a:r>
              <a:rPr lang="en-US" sz="1800" dirty="0"/>
              <a:t> de una </a:t>
            </a:r>
            <a:r>
              <a:rPr lang="en-US" sz="1800" dirty="0" err="1"/>
              <a:t>muestra</a:t>
            </a:r>
            <a:r>
              <a:rPr lang="en-US" sz="1800" dirty="0"/>
              <a:t> de leche fresca que </a:t>
            </a:r>
            <a:r>
              <a:rPr lang="en-US" sz="1800" dirty="0" err="1"/>
              <a:t>afectó</a:t>
            </a:r>
            <a:r>
              <a:rPr lang="en-US" sz="1800" dirty="0"/>
              <a:t> a los </a:t>
            </a:r>
            <a:r>
              <a:rPr lang="en-US" sz="1800" dirty="0" err="1"/>
              <a:t>comensales</a:t>
            </a:r>
            <a:r>
              <a:rPr lang="en-US" sz="1800" dirty="0"/>
              <a:t> de una </a:t>
            </a:r>
            <a:r>
              <a:rPr lang="en-US" sz="1800" dirty="0" err="1"/>
              <a:t>conocida</a:t>
            </a:r>
            <a:r>
              <a:rPr lang="en-US" sz="1800" dirty="0"/>
              <a:t> cafeteria </a:t>
            </a:r>
            <a:r>
              <a:rPr lang="en-US" sz="1800" dirty="0" err="1"/>
              <a:t>en</a:t>
            </a:r>
            <a:r>
              <a:rPr lang="en-US" sz="1800" dirty="0"/>
              <a:t> la que la </a:t>
            </a:r>
            <a:r>
              <a:rPr lang="en-US" sz="1800" dirty="0" err="1"/>
              <a:t>especialidad</a:t>
            </a:r>
            <a:r>
              <a:rPr lang="en-US" sz="1800" dirty="0"/>
              <a:t> es el chocolate </a:t>
            </a:r>
            <a:r>
              <a:rPr lang="en-US" sz="1800" dirty="0" err="1"/>
              <a:t>español</a:t>
            </a:r>
            <a:r>
              <a:rPr lang="en-US" sz="1800" dirty="0"/>
              <a:t> de la que se </a:t>
            </a:r>
            <a:r>
              <a:rPr lang="en-US" sz="1800" dirty="0" err="1"/>
              <a:t>sospecha</a:t>
            </a:r>
            <a:r>
              <a:rPr lang="en-US" sz="1800" dirty="0"/>
              <a:t> la </a:t>
            </a:r>
            <a:r>
              <a:rPr lang="en-US" sz="1800" dirty="0" err="1"/>
              <a:t>presencia</a:t>
            </a:r>
            <a:r>
              <a:rPr lang="en-US" sz="1800" dirty="0"/>
              <a:t> de un </a:t>
            </a:r>
            <a:r>
              <a:rPr lang="en-US" sz="1800" dirty="0" err="1"/>
              <a:t>microorganismo</a:t>
            </a:r>
            <a:r>
              <a:rPr lang="en-US" sz="1800" dirty="0"/>
              <a:t> que </a:t>
            </a:r>
            <a:r>
              <a:rPr lang="en-US" sz="1800" dirty="0" err="1"/>
              <a:t>pudo</a:t>
            </a:r>
            <a:r>
              <a:rPr lang="en-US" sz="1800" dirty="0"/>
              <a:t> </a:t>
            </a:r>
            <a:r>
              <a:rPr lang="en-US" sz="1800" dirty="0" err="1"/>
              <a:t>propiciar</a:t>
            </a:r>
            <a:r>
              <a:rPr lang="en-US" sz="1800" dirty="0"/>
              <a:t> una </a:t>
            </a:r>
            <a:r>
              <a:rPr lang="en-US" sz="1800" dirty="0" err="1"/>
              <a:t>intoxicacion</a:t>
            </a:r>
            <a:r>
              <a:rPr lang="en-US" sz="1800" dirty="0"/>
              <a:t> </a:t>
            </a:r>
            <a:r>
              <a:rPr lang="en-US" sz="1800" dirty="0" err="1"/>
              <a:t>alimentaria</a:t>
            </a:r>
            <a:r>
              <a:rPr lang="en-US" sz="1800" dirty="0"/>
              <a:t>.</a:t>
            </a:r>
            <a:endParaRPr lang="en-US" sz="1800" dirty="0">
              <a:solidFill>
                <a:schemeClr val="tx1"/>
              </a:solidFill>
            </a:endParaRPr>
          </a:p>
          <a:p>
            <a:pPr indent="-182880">
              <a:lnSpc>
                <a:spcPct val="90000"/>
              </a:lnSpc>
              <a:buFont typeface="Wingdings" pitchFamily="2" charset="2"/>
              <a:buChar char="§"/>
            </a:pPr>
            <a:r>
              <a:rPr lang="en-US" sz="1800" dirty="0">
                <a:solidFill>
                  <a:schemeClr val="tx1"/>
                </a:solidFill>
              </a:rPr>
              <a:t>El primer </a:t>
            </a:r>
            <a:r>
              <a:rPr lang="en-US" sz="1800" dirty="0" err="1">
                <a:solidFill>
                  <a:schemeClr val="tx1"/>
                </a:solidFill>
              </a:rPr>
              <a:t>aislado</a:t>
            </a:r>
            <a:r>
              <a:rPr lang="en-US" sz="1800" dirty="0">
                <a:solidFill>
                  <a:schemeClr val="tx1"/>
                </a:solidFill>
              </a:rPr>
              <a:t> se </a:t>
            </a:r>
            <a:r>
              <a:rPr lang="en-US" sz="1800" dirty="0" err="1">
                <a:solidFill>
                  <a:schemeClr val="tx1"/>
                </a:solidFill>
              </a:rPr>
              <a:t>obtuvo</a:t>
            </a:r>
            <a:r>
              <a:rPr lang="en-US" sz="1800" dirty="0">
                <a:solidFill>
                  <a:schemeClr val="tx1"/>
                </a:solidFill>
              </a:rPr>
              <a:t> del </a:t>
            </a:r>
            <a:r>
              <a:rPr lang="en-US" sz="1800" dirty="0" err="1">
                <a:solidFill>
                  <a:schemeClr val="tx1"/>
                </a:solidFill>
              </a:rPr>
              <a:t>aislamiento</a:t>
            </a:r>
            <a:r>
              <a:rPr lang="en-US" sz="1800" dirty="0">
                <a:solidFill>
                  <a:schemeClr val="tx1"/>
                </a:solidFill>
              </a:rPr>
              <a:t> del </a:t>
            </a:r>
            <a:r>
              <a:rPr lang="en-US" sz="1800" dirty="0" err="1">
                <a:solidFill>
                  <a:schemeClr val="tx1"/>
                </a:solidFill>
              </a:rPr>
              <a:t>microorganismos</a:t>
            </a:r>
            <a:r>
              <a:rPr lang="en-US" sz="1800" dirty="0">
                <a:solidFill>
                  <a:schemeClr val="tx1"/>
                </a:solidFill>
              </a:rPr>
              <a:t> </a:t>
            </a:r>
            <a:r>
              <a:rPr lang="en-US" sz="1800" dirty="0" err="1">
                <a:solidFill>
                  <a:schemeClr val="tx1"/>
                </a:solidFill>
              </a:rPr>
              <a:t>en</a:t>
            </a:r>
            <a:r>
              <a:rPr lang="en-US" sz="1800" dirty="0">
                <a:solidFill>
                  <a:schemeClr val="tx1"/>
                </a:solidFill>
              </a:rPr>
              <a:t> Agar MSA con las </a:t>
            </a:r>
            <a:r>
              <a:rPr lang="en-US" sz="1800" dirty="0" err="1">
                <a:solidFill>
                  <a:schemeClr val="tx1"/>
                </a:solidFill>
              </a:rPr>
              <a:t>características</a:t>
            </a:r>
            <a:r>
              <a:rPr lang="en-US" sz="1800" dirty="0">
                <a:solidFill>
                  <a:schemeClr val="tx1"/>
                </a:solidFill>
              </a:rPr>
              <a:t> que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imagen superior.</a:t>
            </a:r>
          </a:p>
          <a:p>
            <a:pPr indent="-182880">
              <a:lnSpc>
                <a:spcPct val="90000"/>
              </a:lnSpc>
              <a:buFont typeface="Wingdings" pitchFamily="2" charset="2"/>
              <a:buChar char="§"/>
            </a:pPr>
            <a:r>
              <a:rPr lang="en-US" sz="1800" dirty="0">
                <a:solidFill>
                  <a:schemeClr val="tx1"/>
                </a:solidFill>
              </a:rPr>
              <a:t>Se </a:t>
            </a:r>
            <a:r>
              <a:rPr lang="en-US" sz="1800" dirty="0" err="1">
                <a:solidFill>
                  <a:schemeClr val="tx1"/>
                </a:solidFill>
              </a:rPr>
              <a:t>realizó</a:t>
            </a:r>
            <a:r>
              <a:rPr lang="en-US" sz="1800" dirty="0">
                <a:solidFill>
                  <a:schemeClr val="tx1"/>
                </a:solidFill>
              </a:rPr>
              <a:t> una </a:t>
            </a:r>
            <a:r>
              <a:rPr lang="en-US" sz="1800" dirty="0" err="1">
                <a:solidFill>
                  <a:schemeClr val="tx1"/>
                </a:solidFill>
              </a:rPr>
              <a:t>tinción</a:t>
            </a:r>
            <a:r>
              <a:rPr lang="en-US" sz="1800" dirty="0">
                <a:solidFill>
                  <a:schemeClr val="tx1"/>
                </a:solidFill>
              </a:rPr>
              <a:t> de Gram y se </a:t>
            </a:r>
            <a:r>
              <a:rPr lang="en-US" sz="1800" dirty="0" err="1">
                <a:solidFill>
                  <a:schemeClr val="tx1"/>
                </a:solidFill>
              </a:rPr>
              <a:t>obtuvo</a:t>
            </a:r>
            <a:r>
              <a:rPr lang="en-US" sz="1800" dirty="0">
                <a:solidFill>
                  <a:schemeClr val="tx1"/>
                </a:solidFill>
              </a:rPr>
              <a:t> la imagen que se </a:t>
            </a:r>
            <a:r>
              <a:rPr lang="en-US" sz="1800" dirty="0" err="1">
                <a:solidFill>
                  <a:schemeClr val="tx1"/>
                </a:solidFill>
              </a:rPr>
              <a:t>presenta</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parte</a:t>
            </a:r>
            <a:r>
              <a:rPr lang="en-US" sz="1800" dirty="0">
                <a:solidFill>
                  <a:schemeClr val="tx1"/>
                </a:solidFill>
              </a:rPr>
              <a:t> inferior.</a:t>
            </a:r>
          </a:p>
          <a:p>
            <a:pPr indent="-182880">
              <a:lnSpc>
                <a:spcPct val="90000"/>
              </a:lnSpc>
              <a:buFont typeface="Wingdings" pitchFamily="2" charset="2"/>
              <a:buChar char="§"/>
            </a:pPr>
            <a:r>
              <a:rPr lang="en-US" sz="1800" dirty="0">
                <a:solidFill>
                  <a:schemeClr val="tx1"/>
                </a:solidFill>
              </a:rPr>
              <a:t>Los </a:t>
            </a:r>
            <a:r>
              <a:rPr lang="en-US" sz="1800" dirty="0" err="1">
                <a:solidFill>
                  <a:schemeClr val="tx1"/>
                </a:solidFill>
              </a:rPr>
              <a:t>resultados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API 20E y </a:t>
            </a:r>
            <a:r>
              <a:rPr lang="en-US" sz="1800" dirty="0" err="1">
                <a:solidFill>
                  <a:schemeClr val="tx1"/>
                </a:solidFill>
              </a:rPr>
              <a:t>algunas</a:t>
            </a:r>
            <a:r>
              <a:rPr lang="en-US" sz="1800" dirty="0">
                <a:solidFill>
                  <a:schemeClr val="tx1"/>
                </a:solidFill>
              </a:rPr>
              <a:t> de las </a:t>
            </a:r>
            <a:r>
              <a:rPr lang="en-US" sz="1800" dirty="0" err="1">
                <a:solidFill>
                  <a:schemeClr val="tx1"/>
                </a:solidFill>
              </a:rPr>
              <a:t>pruebas</a:t>
            </a:r>
            <a:r>
              <a:rPr lang="en-US" sz="1800" dirty="0">
                <a:solidFill>
                  <a:schemeClr val="tx1"/>
                </a:solidFill>
              </a:rPr>
              <a:t> </a:t>
            </a:r>
            <a:r>
              <a:rPr lang="en-US" sz="1800" dirty="0" err="1">
                <a:solidFill>
                  <a:schemeClr val="tx1"/>
                </a:solidFill>
              </a:rPr>
              <a:t>bioquímicas</a:t>
            </a:r>
            <a:r>
              <a:rPr lang="en-US" sz="1800" dirty="0">
                <a:solidFill>
                  <a:schemeClr val="tx1"/>
                </a:solidFill>
              </a:rPr>
              <a:t> </a:t>
            </a:r>
            <a:r>
              <a:rPr lang="en-US" sz="1800" dirty="0" err="1">
                <a:solidFill>
                  <a:schemeClr val="tx1"/>
                </a:solidFill>
              </a:rPr>
              <a:t>tradicionales</a:t>
            </a:r>
            <a:r>
              <a:rPr lang="en-US" sz="1800" dirty="0">
                <a:solidFill>
                  <a:schemeClr val="tx1"/>
                </a:solidFill>
              </a:rPr>
              <a:t> se </a:t>
            </a:r>
            <a:r>
              <a:rPr lang="en-US" sz="1800" dirty="0" err="1">
                <a:solidFill>
                  <a:schemeClr val="tx1"/>
                </a:solidFill>
              </a:rPr>
              <a:t>muestran</a:t>
            </a:r>
            <a:r>
              <a:rPr lang="en-US" sz="1800" dirty="0">
                <a:solidFill>
                  <a:schemeClr val="tx1"/>
                </a:solidFill>
              </a:rPr>
              <a:t> </a:t>
            </a:r>
            <a:r>
              <a:rPr lang="en-US" sz="1800" dirty="0" err="1">
                <a:solidFill>
                  <a:schemeClr val="tx1"/>
                </a:solidFill>
              </a:rPr>
              <a:t>en</a:t>
            </a:r>
            <a:r>
              <a:rPr lang="en-US" sz="1800" dirty="0">
                <a:solidFill>
                  <a:schemeClr val="tx1"/>
                </a:solidFill>
              </a:rPr>
              <a:t> la </a:t>
            </a:r>
            <a:r>
              <a:rPr lang="en-US" sz="1800" dirty="0" err="1">
                <a:solidFill>
                  <a:schemeClr val="tx1"/>
                </a:solidFill>
              </a:rPr>
              <a:t>siguiente</a:t>
            </a:r>
            <a:r>
              <a:rPr lang="en-US" sz="1800" dirty="0">
                <a:solidFill>
                  <a:schemeClr val="tx1"/>
                </a:solidFill>
              </a:rPr>
              <a:t> </a:t>
            </a:r>
            <a:r>
              <a:rPr lang="en-US" sz="1800" dirty="0" err="1">
                <a:solidFill>
                  <a:schemeClr val="tx1"/>
                </a:solidFill>
              </a:rPr>
              <a:t>diapositiva</a:t>
            </a:r>
            <a:endParaRPr lang="en-US" sz="1800" dirty="0">
              <a:solidFill>
                <a:schemeClr val="tx1"/>
              </a:solidFill>
            </a:endParaRPr>
          </a:p>
        </p:txBody>
      </p:sp>
      <p:pic>
        <p:nvPicPr>
          <p:cNvPr id="20482" name="Picture 2" descr="Mannitol Salt Agar (MSA): Composition, uses and colony characteristics -  Learn Microbiology Online">
            <a:extLst>
              <a:ext uri="{FF2B5EF4-FFF2-40B4-BE49-F238E27FC236}">
                <a16:creationId xmlns:a16="http://schemas.microsoft.com/office/drawing/2014/main" id="{E9467CA2-3A7A-4EDB-8382-736619FD5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17"/>
          <a:stretch/>
        </p:blipFill>
        <p:spPr bwMode="auto">
          <a:xfrm>
            <a:off x="727880" y="105542"/>
            <a:ext cx="3787849" cy="335771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50496950-9B71-422E-AC15-D4F178FF4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36" y="3429000"/>
            <a:ext cx="3998894" cy="327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22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SIM Agar Tube Test | Microbiología, Ciencias de la naturaleza, Ciencia">
            <a:extLst>
              <a:ext uri="{FF2B5EF4-FFF2-40B4-BE49-F238E27FC236}">
                <a16:creationId xmlns:a16="http://schemas.microsoft.com/office/drawing/2014/main" id="{A0BAA058-6916-4DDE-8819-1246F90655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37" t="10768" r="60508" b="9277"/>
          <a:stretch/>
        </p:blipFill>
        <p:spPr bwMode="auto">
          <a:xfrm>
            <a:off x="8784730" y="4079997"/>
            <a:ext cx="1091234" cy="27186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oxidative-fermentative (OF) test was developed by Hugh and ...">
            <a:extLst>
              <a:ext uri="{FF2B5EF4-FFF2-40B4-BE49-F238E27FC236}">
                <a16:creationId xmlns:a16="http://schemas.microsoft.com/office/drawing/2014/main" id="{6FF1B2B2-7AB4-46A3-BA16-4DE89218C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7677" y="139890"/>
            <a:ext cx="1895475" cy="21621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1A31C3-230F-46D4-BCD4-10719A5677FD}"/>
              </a:ext>
            </a:extLst>
          </p:cNvPr>
          <p:cNvSpPr/>
          <p:nvPr/>
        </p:nvSpPr>
        <p:spPr>
          <a:xfrm>
            <a:off x="9882531" y="139890"/>
            <a:ext cx="1694545" cy="461665"/>
          </a:xfrm>
          <a:prstGeom prst="rect">
            <a:avLst/>
          </a:prstGeom>
          <a:noFill/>
        </p:spPr>
        <p:txBody>
          <a:bodyPr wrap="square" lIns="91440" tIns="45720" rIns="91440" bIns="45720">
            <a:spAutoFit/>
          </a:bodyPr>
          <a:lstStyle/>
          <a:p>
            <a:pPr algn="ctr"/>
            <a:r>
              <a:rPr lang="es-MX" sz="1200" dirty="0">
                <a:ln w="0"/>
                <a:effectLst>
                  <a:outerShdw blurRad="38100" dist="19050" dir="2700000" algn="tl" rotWithShape="0">
                    <a:schemeClr val="dk1">
                      <a:alpha val="40000"/>
                    </a:schemeClr>
                  </a:outerShdw>
                </a:effectLst>
              </a:rPr>
              <a:t>A</a:t>
            </a:r>
            <a:r>
              <a:rPr lang="en-US" sz="1200" dirty="0">
                <a:ln w="0"/>
                <a:effectLst>
                  <a:outerShdw blurRad="38100" dist="19050" dir="2700000" algn="tl" rotWithShape="0">
                    <a:schemeClr val="dk1">
                      <a:alpha val="40000"/>
                    </a:schemeClr>
                  </a:outerShdw>
                </a:effectLst>
              </a:rPr>
              <a:t>gar Hugh </a:t>
            </a:r>
            <a:r>
              <a:rPr lang="en-US" sz="1200" dirty="0" err="1">
                <a:ln w="0"/>
                <a:effectLst>
                  <a:outerShdw blurRad="38100" dist="19050" dir="2700000" algn="tl" rotWithShape="0">
                    <a:schemeClr val="dk1">
                      <a:alpha val="40000"/>
                    </a:schemeClr>
                  </a:outerShdw>
                </a:effectLst>
              </a:rPr>
              <a:t>Leifson</a:t>
            </a:r>
            <a:endParaRPr lang="en-US" sz="1200" dirty="0">
              <a:ln w="0"/>
              <a:effectLst>
                <a:outerShdw blurRad="38100" dist="19050" dir="2700000" algn="tl" rotWithShape="0">
                  <a:schemeClr val="dk1">
                    <a:alpha val="40000"/>
                  </a:schemeClr>
                </a:outerShdw>
              </a:effectLst>
            </a:endParaRPr>
          </a:p>
          <a:p>
            <a:pPr algn="ctr"/>
            <a:r>
              <a:rPr lang="en-US" sz="1200" b="0" cap="none" spc="0" dirty="0">
                <a:ln w="0"/>
                <a:solidFill>
                  <a:schemeClr val="tx1"/>
                </a:solidFill>
                <a:effectLst>
                  <a:outerShdw blurRad="38100" dist="19050" dir="2700000" algn="tl" rotWithShape="0">
                    <a:schemeClr val="dk1">
                      <a:alpha val="40000"/>
                    </a:schemeClr>
                  </a:outerShdw>
                </a:effectLst>
              </a:rPr>
              <a:t>OF</a:t>
            </a:r>
          </a:p>
        </p:txBody>
      </p:sp>
      <p:sp>
        <p:nvSpPr>
          <p:cNvPr id="9" name="Rectangle 8">
            <a:extLst>
              <a:ext uri="{FF2B5EF4-FFF2-40B4-BE49-F238E27FC236}">
                <a16:creationId xmlns:a16="http://schemas.microsoft.com/office/drawing/2014/main" id="{0F7F71AD-3907-403D-9C55-81E8164CE1DF}"/>
              </a:ext>
            </a:extLst>
          </p:cNvPr>
          <p:cNvSpPr/>
          <p:nvPr/>
        </p:nvSpPr>
        <p:spPr>
          <a:xfrm>
            <a:off x="10563847" y="1319709"/>
            <a:ext cx="739305"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O</a:t>
            </a:r>
          </a:p>
        </p:txBody>
      </p:sp>
      <p:sp>
        <p:nvSpPr>
          <p:cNvPr id="10" name="Rectangle 9">
            <a:extLst>
              <a:ext uri="{FF2B5EF4-FFF2-40B4-BE49-F238E27FC236}">
                <a16:creationId xmlns:a16="http://schemas.microsoft.com/office/drawing/2014/main" id="{1E954937-9BBB-41C1-8AFE-39B24680E83C}"/>
              </a:ext>
            </a:extLst>
          </p:cNvPr>
          <p:cNvSpPr/>
          <p:nvPr/>
        </p:nvSpPr>
        <p:spPr>
          <a:xfrm>
            <a:off x="9578601" y="1432067"/>
            <a:ext cx="607860" cy="923330"/>
          </a:xfrm>
          <a:prstGeom prst="rect">
            <a:avLst/>
          </a:prstGeom>
          <a:noFill/>
        </p:spPr>
        <p:txBody>
          <a:bodyPr wrap="none" lIns="91440" tIns="45720" rIns="91440" bIns="45720">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a:t>
            </a:r>
          </a:p>
        </p:txBody>
      </p:sp>
      <p:sp>
        <p:nvSpPr>
          <p:cNvPr id="17" name="Rectangle 16">
            <a:extLst>
              <a:ext uri="{FF2B5EF4-FFF2-40B4-BE49-F238E27FC236}">
                <a16:creationId xmlns:a16="http://schemas.microsoft.com/office/drawing/2014/main" id="{777863E2-59A2-4663-B463-A4690B034B71}"/>
              </a:ext>
            </a:extLst>
          </p:cNvPr>
          <p:cNvSpPr/>
          <p:nvPr/>
        </p:nvSpPr>
        <p:spPr>
          <a:xfrm>
            <a:off x="8641745" y="5937479"/>
            <a:ext cx="1287532" cy="369332"/>
          </a:xfrm>
          <a:prstGeom prst="rect">
            <a:avLst/>
          </a:prstGeom>
          <a:noFill/>
        </p:spPr>
        <p:txBody>
          <a:bodyPr wrap="none" lIns="91440" tIns="45720" rIns="91440" bIns="45720">
            <a:spAutoFit/>
          </a:bodyPr>
          <a:lstStyle/>
          <a:p>
            <a:pPr algn="ctr"/>
            <a:r>
              <a:rPr lang="es-MX" b="0" cap="none" spc="0" dirty="0">
                <a:ln w="0"/>
                <a:solidFill>
                  <a:schemeClr val="bg2"/>
                </a:solidFill>
                <a:effectLst>
                  <a:outerShdw blurRad="38100" dist="19050" dir="2700000" algn="tl" rotWithShape="0">
                    <a:schemeClr val="dk1">
                      <a:alpha val="40000"/>
                    </a:schemeClr>
                  </a:outerShdw>
                </a:effectLst>
              </a:rPr>
              <a:t>Medio SIM</a:t>
            </a:r>
            <a:endParaRPr lang="en-US" b="0" cap="none" spc="0" dirty="0">
              <a:ln w="0"/>
              <a:solidFill>
                <a:schemeClr val="bg2"/>
              </a:solidFill>
              <a:effectLst>
                <a:outerShdw blurRad="38100" dist="19050" dir="2700000" algn="tl" rotWithShape="0">
                  <a:schemeClr val="dk1">
                    <a:alpha val="40000"/>
                  </a:schemeClr>
                </a:outerShdw>
              </a:effectLst>
            </a:endParaRPr>
          </a:p>
        </p:txBody>
      </p:sp>
      <p:sp>
        <p:nvSpPr>
          <p:cNvPr id="29" name="TextBox 28">
            <a:extLst>
              <a:ext uri="{FF2B5EF4-FFF2-40B4-BE49-F238E27FC236}">
                <a16:creationId xmlns:a16="http://schemas.microsoft.com/office/drawing/2014/main" id="{DF1367C3-F990-4451-A857-14EA278BD33E}"/>
              </a:ext>
            </a:extLst>
          </p:cNvPr>
          <p:cNvSpPr txBox="1"/>
          <p:nvPr/>
        </p:nvSpPr>
        <p:spPr>
          <a:xfrm>
            <a:off x="4984226" y="186336"/>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sp>
        <p:nvSpPr>
          <p:cNvPr id="41" name="TextBox 40">
            <a:extLst>
              <a:ext uri="{FF2B5EF4-FFF2-40B4-BE49-F238E27FC236}">
                <a16:creationId xmlns:a16="http://schemas.microsoft.com/office/drawing/2014/main" id="{C8D6509D-5AEF-4D98-AAE1-89B3A9B14A80}"/>
              </a:ext>
            </a:extLst>
          </p:cNvPr>
          <p:cNvSpPr txBox="1"/>
          <p:nvPr/>
        </p:nvSpPr>
        <p:spPr>
          <a:xfrm>
            <a:off x="10111096" y="6122145"/>
            <a:ext cx="1664541" cy="830997"/>
          </a:xfrm>
          <a:prstGeom prst="rect">
            <a:avLst/>
          </a:prstGeom>
          <a:noFill/>
        </p:spPr>
        <p:txBody>
          <a:bodyPr wrap="square" rtlCol="0">
            <a:spAutoFit/>
          </a:bodyPr>
          <a:lstStyle/>
          <a:p>
            <a:pPr algn="ctr"/>
            <a:r>
              <a:rPr lang="es-MX" sz="1600" dirty="0"/>
              <a:t>Caldo </a:t>
            </a:r>
            <a:r>
              <a:rPr lang="es-MX" sz="1600" dirty="0" err="1"/>
              <a:t>fructosa+rojo</a:t>
            </a:r>
            <a:r>
              <a:rPr lang="es-MX" sz="1600" dirty="0"/>
              <a:t> de fenol</a:t>
            </a:r>
            <a:endParaRPr lang="en-US" sz="1600" dirty="0"/>
          </a:p>
        </p:txBody>
      </p:sp>
      <p:pic>
        <p:nvPicPr>
          <p:cNvPr id="42" name="Picture 4" descr="http://edicion-micro.usal.es/web/identificacion/ayuda/NITRAT01.GIF">
            <a:extLst>
              <a:ext uri="{FF2B5EF4-FFF2-40B4-BE49-F238E27FC236}">
                <a16:creationId xmlns:a16="http://schemas.microsoft.com/office/drawing/2014/main" id="{891A1A73-E447-4114-873B-77E6020933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692" b="1"/>
          <a:stretch/>
        </p:blipFill>
        <p:spPr bwMode="auto">
          <a:xfrm>
            <a:off x="8664965" y="2632130"/>
            <a:ext cx="2892262" cy="144847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F667DFAC-842B-43C1-AB39-B7A0BB372393}"/>
              </a:ext>
            </a:extLst>
          </p:cNvPr>
          <p:cNvSpPr/>
          <p:nvPr/>
        </p:nvSpPr>
        <p:spPr>
          <a:xfrm>
            <a:off x="9170540" y="2621144"/>
            <a:ext cx="1766830" cy="400110"/>
          </a:xfrm>
          <a:prstGeom prst="rect">
            <a:avLst/>
          </a:prstGeom>
          <a:noFill/>
        </p:spPr>
        <p:txBody>
          <a:bodyPr wrap="none" lIns="91440" tIns="45720" rIns="91440" bIns="45720">
            <a:spAutoFit/>
          </a:bodyPr>
          <a:lstStyle/>
          <a:p>
            <a:pPr algn="ctr"/>
            <a:r>
              <a:rPr lang="es-MX" sz="2000" dirty="0">
                <a:ln w="0"/>
                <a:solidFill>
                  <a:schemeClr val="bg2"/>
                </a:solidFill>
                <a:effectLst>
                  <a:outerShdw blurRad="38100" dist="19050" dir="2700000" algn="tl" rotWithShape="0">
                    <a:schemeClr val="dk1">
                      <a:alpha val="40000"/>
                    </a:schemeClr>
                  </a:outerShdw>
                </a:effectLst>
              </a:rPr>
              <a:t>Caldo nitratos</a:t>
            </a:r>
            <a:endParaRPr lang="en-US" sz="2000" b="0" cap="none" spc="0" dirty="0">
              <a:ln w="0"/>
              <a:solidFill>
                <a:schemeClr val="bg2"/>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FE994DB7-AFD1-400B-A995-A36E0FA361E0}"/>
              </a:ext>
            </a:extLst>
          </p:cNvPr>
          <p:cNvSpPr/>
          <p:nvPr/>
        </p:nvSpPr>
        <p:spPr>
          <a:xfrm>
            <a:off x="8632097" y="3497453"/>
            <a:ext cx="1417376" cy="400110"/>
          </a:xfrm>
          <a:prstGeom prst="rect">
            <a:avLst/>
          </a:prstGeom>
          <a:noFill/>
        </p:spPr>
        <p:txBody>
          <a:bodyPr wrap="none" lIns="91440" tIns="45720" rIns="91440" bIns="45720">
            <a:spAutoFit/>
          </a:bodyPr>
          <a:lstStyle/>
          <a:p>
            <a:pPr algn="ctr"/>
            <a:r>
              <a:rPr lang="es-MX" sz="2000" dirty="0" err="1">
                <a:ln w="0"/>
                <a:solidFill>
                  <a:schemeClr val="bg2"/>
                </a:solidFill>
                <a:effectLst>
                  <a:outerShdw blurRad="38100" dist="19050" dir="2700000" algn="tl" rotWithShape="0">
                    <a:schemeClr val="dk1">
                      <a:alpha val="40000"/>
                    </a:schemeClr>
                  </a:outerShdw>
                </a:effectLst>
              </a:rPr>
              <a:t>GriessA+B</a:t>
            </a:r>
            <a:endParaRPr lang="en-US" sz="2000" b="0" cap="none" spc="0" dirty="0">
              <a:ln w="0"/>
              <a:solidFill>
                <a:schemeClr val="bg2"/>
              </a:solidFill>
              <a:effectLst>
                <a:outerShdw blurRad="38100" dist="19050" dir="2700000" algn="tl" rotWithShape="0">
                  <a:schemeClr val="dk1">
                    <a:alpha val="40000"/>
                  </a:schemeClr>
                </a:outerShdw>
              </a:effectLst>
            </a:endParaRPr>
          </a:p>
        </p:txBody>
      </p:sp>
      <p:grpSp>
        <p:nvGrpSpPr>
          <p:cNvPr id="23" name="Group 22">
            <a:extLst>
              <a:ext uri="{FF2B5EF4-FFF2-40B4-BE49-F238E27FC236}">
                <a16:creationId xmlns:a16="http://schemas.microsoft.com/office/drawing/2014/main" id="{0B1CF26A-5A44-4AE9-8990-66106D100A17}"/>
              </a:ext>
            </a:extLst>
          </p:cNvPr>
          <p:cNvGrpSpPr/>
          <p:nvPr/>
        </p:nvGrpSpPr>
        <p:grpSpPr>
          <a:xfrm>
            <a:off x="2784323" y="231948"/>
            <a:ext cx="2999185" cy="1033699"/>
            <a:chOff x="9210740" y="5722703"/>
            <a:chExt cx="2999185" cy="1033699"/>
          </a:xfrm>
        </p:grpSpPr>
        <p:grpSp>
          <p:nvGrpSpPr>
            <p:cNvPr id="24" name="Group 23">
              <a:extLst>
                <a:ext uri="{FF2B5EF4-FFF2-40B4-BE49-F238E27FC236}">
                  <a16:creationId xmlns:a16="http://schemas.microsoft.com/office/drawing/2014/main" id="{4DDDF021-57A1-4615-9DF9-085C0E6406F2}"/>
                </a:ext>
              </a:extLst>
            </p:cNvPr>
            <p:cNvGrpSpPr/>
            <p:nvPr/>
          </p:nvGrpSpPr>
          <p:grpSpPr>
            <a:xfrm>
              <a:off x="9210740" y="5733217"/>
              <a:ext cx="2999185" cy="1023185"/>
              <a:chOff x="6664830" y="713722"/>
              <a:chExt cx="4898562" cy="1591532"/>
            </a:xfrm>
          </p:grpSpPr>
          <p:pic>
            <p:nvPicPr>
              <p:cNvPr id="27" name="Picture 2" descr="http://www2.bakersfieldcollege.edu/aperez/images/06-02_catalasetest_1.jpg">
                <a:extLst>
                  <a:ext uri="{FF2B5EF4-FFF2-40B4-BE49-F238E27FC236}">
                    <a16:creationId xmlns:a16="http://schemas.microsoft.com/office/drawing/2014/main" id="{39261E7F-B91A-4E51-BC4F-DB4DA09193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194" t="32762" r="11957" b="27581"/>
              <a:stretch/>
            </p:blipFill>
            <p:spPr bwMode="auto">
              <a:xfrm>
                <a:off x="6664830" y="713722"/>
                <a:ext cx="2478156" cy="15915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o.quizlet.com/e2VEuLZFLQ2mF5TwtawLOw_m.jpg">
                <a:extLst>
                  <a:ext uri="{FF2B5EF4-FFF2-40B4-BE49-F238E27FC236}">
                    <a16:creationId xmlns:a16="http://schemas.microsoft.com/office/drawing/2014/main" id="{F6B7FD6E-CB20-4931-BC36-08BD2ED342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379" t="50000" r="-548" b="17824"/>
              <a:stretch/>
            </p:blipFill>
            <p:spPr bwMode="auto">
              <a:xfrm>
                <a:off x="8959171" y="713722"/>
                <a:ext cx="2604221" cy="1591532"/>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A84E2FC1-8A39-44E3-BB56-CB06E0566991}"/>
                </a:ext>
              </a:extLst>
            </p:cNvPr>
            <p:cNvSpPr txBox="1"/>
            <p:nvPr/>
          </p:nvSpPr>
          <p:spPr>
            <a:xfrm>
              <a:off x="9373338" y="6387070"/>
              <a:ext cx="1095172" cy="369332"/>
            </a:xfrm>
            <a:prstGeom prst="rect">
              <a:avLst/>
            </a:prstGeom>
            <a:noFill/>
          </p:spPr>
          <p:txBody>
            <a:bodyPr wrap="none" rtlCol="0">
              <a:spAutoFit/>
            </a:bodyPr>
            <a:lstStyle/>
            <a:p>
              <a:r>
                <a:rPr lang="es-MX" dirty="0"/>
                <a:t>Catalasa</a:t>
              </a:r>
              <a:endParaRPr lang="en-US" dirty="0"/>
            </a:p>
          </p:txBody>
        </p:sp>
        <p:sp>
          <p:nvSpPr>
            <p:cNvPr id="26" name="TextBox 25">
              <a:extLst>
                <a:ext uri="{FF2B5EF4-FFF2-40B4-BE49-F238E27FC236}">
                  <a16:creationId xmlns:a16="http://schemas.microsoft.com/office/drawing/2014/main" id="{F81279E6-61B3-41CA-B710-7F2EECB0BA84}"/>
                </a:ext>
              </a:extLst>
            </p:cNvPr>
            <p:cNvSpPr txBox="1"/>
            <p:nvPr/>
          </p:nvSpPr>
          <p:spPr>
            <a:xfrm>
              <a:off x="10728011" y="5722703"/>
              <a:ext cx="1031051" cy="369332"/>
            </a:xfrm>
            <a:prstGeom prst="rect">
              <a:avLst/>
            </a:prstGeom>
            <a:noFill/>
          </p:spPr>
          <p:txBody>
            <a:bodyPr wrap="none" rtlCol="0">
              <a:spAutoFit/>
            </a:bodyPr>
            <a:lstStyle/>
            <a:p>
              <a:r>
                <a:rPr lang="es-MX" dirty="0">
                  <a:solidFill>
                    <a:schemeClr val="bg2"/>
                  </a:solidFill>
                </a:rPr>
                <a:t>Oxidasa</a:t>
              </a:r>
              <a:endParaRPr lang="en-US" dirty="0">
                <a:solidFill>
                  <a:schemeClr val="bg2"/>
                </a:solidFill>
              </a:endParaRPr>
            </a:p>
          </p:txBody>
        </p:sp>
      </p:grpSp>
      <p:pic>
        <p:nvPicPr>
          <p:cNvPr id="31" name="Picture 6" descr="03. NUTRICIÓN MICROBIANA Grupos nutricionales de los microorganismos. - ppt  descargar">
            <a:extLst>
              <a:ext uri="{FF2B5EF4-FFF2-40B4-BE49-F238E27FC236}">
                <a16:creationId xmlns:a16="http://schemas.microsoft.com/office/drawing/2014/main" id="{E8935E9C-098A-45BB-9A65-CFD9F65173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245" t="34994" r="49198" b="7708"/>
          <a:stretch/>
        </p:blipFill>
        <p:spPr bwMode="auto">
          <a:xfrm>
            <a:off x="10507924" y="4243704"/>
            <a:ext cx="666954" cy="211412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Molecular detection of Staphylococcus aureus resistant to temperature in  milk and its products">
            <a:extLst>
              <a:ext uri="{FF2B5EF4-FFF2-40B4-BE49-F238E27FC236}">
                <a16:creationId xmlns:a16="http://schemas.microsoft.com/office/drawing/2014/main" id="{4541CBCE-024E-4527-B5A4-8AE21DA925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58" y="1744226"/>
            <a:ext cx="7103232" cy="88790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api staph - Google Search | Instagram, Ícones do instagram">
            <a:extLst>
              <a:ext uri="{FF2B5EF4-FFF2-40B4-BE49-F238E27FC236}">
                <a16:creationId xmlns:a16="http://schemas.microsoft.com/office/drawing/2014/main" id="{25E91B87-F117-4198-9470-BA35776146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916" y="3021254"/>
            <a:ext cx="7833691" cy="326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007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n para voges proskauer">
            <a:extLst>
              <a:ext uri="{FF2B5EF4-FFF2-40B4-BE49-F238E27FC236}">
                <a16:creationId xmlns:a16="http://schemas.microsoft.com/office/drawing/2014/main" id="{99619AE5-2C6C-4E1F-A668-C69F75356C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2" b="11471"/>
          <a:stretch/>
        </p:blipFill>
        <p:spPr bwMode="auto">
          <a:xfrm>
            <a:off x="8915542" y="3686130"/>
            <a:ext cx="231680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API staph test results for white-coloured bacteria isolated from the... |  Download Table">
            <a:extLst>
              <a:ext uri="{FF2B5EF4-FFF2-40B4-BE49-F238E27FC236}">
                <a16:creationId xmlns:a16="http://schemas.microsoft.com/office/drawing/2014/main" id="{3D391511-8B2E-4318-A870-61176B9B2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51" y="432009"/>
            <a:ext cx="4621061" cy="57513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age.slidesharecdn.com/slidesexam-141201085418-conversion-gate01/95/slides-exam-4-638.jpg?cb=1417424219">
            <a:extLst>
              <a:ext uri="{FF2B5EF4-FFF2-40B4-BE49-F238E27FC236}">
                <a16:creationId xmlns:a16="http://schemas.microsoft.com/office/drawing/2014/main" id="{658A5856-DF8B-4B80-B9AD-CFD8CE984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33" t="9456" r="55490" b="59525"/>
          <a:stretch/>
        </p:blipFill>
        <p:spPr bwMode="auto">
          <a:xfrm>
            <a:off x="5769785" y="199947"/>
            <a:ext cx="2698966" cy="228756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Baird-Parker Agar (Medio base) | Bioser">
            <a:extLst>
              <a:ext uri="{FF2B5EF4-FFF2-40B4-BE49-F238E27FC236}">
                <a16:creationId xmlns:a16="http://schemas.microsoft.com/office/drawing/2014/main" id="{CE265032-B995-46AC-87AD-561EF544E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4459" y="145824"/>
            <a:ext cx="2698966" cy="2711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42EEF-24BA-49CC-ABB0-E4F1D361C632}"/>
              </a:ext>
            </a:extLst>
          </p:cNvPr>
          <p:cNvSpPr txBox="1"/>
          <p:nvPr/>
        </p:nvSpPr>
        <p:spPr>
          <a:xfrm>
            <a:off x="6096000" y="2487507"/>
            <a:ext cx="1595309" cy="369332"/>
          </a:xfrm>
          <a:prstGeom prst="rect">
            <a:avLst/>
          </a:prstGeom>
          <a:noFill/>
        </p:spPr>
        <p:txBody>
          <a:bodyPr wrap="none" rtlCol="0">
            <a:spAutoFit/>
          </a:bodyPr>
          <a:lstStyle/>
          <a:p>
            <a:r>
              <a:rPr lang="es-MX" dirty="0"/>
              <a:t>Agar </a:t>
            </a:r>
            <a:r>
              <a:rPr lang="es-MX" dirty="0" err="1"/>
              <a:t>DNAasa</a:t>
            </a:r>
            <a:endParaRPr lang="en-US" dirty="0"/>
          </a:p>
        </p:txBody>
      </p:sp>
      <p:sp>
        <p:nvSpPr>
          <p:cNvPr id="7" name="TextBox 6">
            <a:extLst>
              <a:ext uri="{FF2B5EF4-FFF2-40B4-BE49-F238E27FC236}">
                <a16:creationId xmlns:a16="http://schemas.microsoft.com/office/drawing/2014/main" id="{A635CAD0-A98B-4C11-A8D9-DACE9ECC8B0B}"/>
              </a:ext>
            </a:extLst>
          </p:cNvPr>
          <p:cNvSpPr txBox="1"/>
          <p:nvPr/>
        </p:nvSpPr>
        <p:spPr>
          <a:xfrm>
            <a:off x="9222044" y="2856839"/>
            <a:ext cx="2018501" cy="369332"/>
          </a:xfrm>
          <a:prstGeom prst="rect">
            <a:avLst/>
          </a:prstGeom>
          <a:noFill/>
        </p:spPr>
        <p:txBody>
          <a:bodyPr wrap="none" rtlCol="0">
            <a:spAutoFit/>
          </a:bodyPr>
          <a:lstStyle/>
          <a:p>
            <a:r>
              <a:rPr lang="es-MX" dirty="0"/>
              <a:t>Agar Baird Parker</a:t>
            </a:r>
            <a:endParaRPr lang="en-US" dirty="0"/>
          </a:p>
        </p:txBody>
      </p:sp>
      <p:pic>
        <p:nvPicPr>
          <p:cNvPr id="22534" name="Picture 6" descr="Staphylococcus aureus">
            <a:extLst>
              <a:ext uri="{FF2B5EF4-FFF2-40B4-BE49-F238E27FC236}">
                <a16:creationId xmlns:a16="http://schemas.microsoft.com/office/drawing/2014/main" id="{BC4CC83D-39C1-47AC-AC9C-7C81BD5DE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080" y="3481754"/>
            <a:ext cx="2409825" cy="1895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D4AE00-708A-4C93-8298-CEDCA9A741C3}"/>
              </a:ext>
            </a:extLst>
          </p:cNvPr>
          <p:cNvSpPr txBox="1"/>
          <p:nvPr/>
        </p:nvSpPr>
        <p:spPr>
          <a:xfrm>
            <a:off x="6215337" y="5632812"/>
            <a:ext cx="1479892" cy="369332"/>
          </a:xfrm>
          <a:prstGeom prst="rect">
            <a:avLst/>
          </a:prstGeom>
          <a:noFill/>
        </p:spPr>
        <p:txBody>
          <a:bodyPr wrap="none" rtlCol="0">
            <a:spAutoFit/>
          </a:bodyPr>
          <a:lstStyle/>
          <a:p>
            <a:r>
              <a:rPr lang="es-MX" dirty="0"/>
              <a:t>Agar Sangre</a:t>
            </a:r>
            <a:endParaRPr lang="en-US" dirty="0"/>
          </a:p>
        </p:txBody>
      </p:sp>
      <p:sp>
        <p:nvSpPr>
          <p:cNvPr id="10" name="TextBox 9">
            <a:extLst>
              <a:ext uri="{FF2B5EF4-FFF2-40B4-BE49-F238E27FC236}">
                <a16:creationId xmlns:a16="http://schemas.microsoft.com/office/drawing/2014/main" id="{4A31F8BC-36CE-4A4C-9B8E-49CD35239029}"/>
              </a:ext>
            </a:extLst>
          </p:cNvPr>
          <p:cNvSpPr txBox="1"/>
          <p:nvPr/>
        </p:nvSpPr>
        <p:spPr>
          <a:xfrm>
            <a:off x="9205598" y="3816496"/>
            <a:ext cx="1736688" cy="369332"/>
          </a:xfrm>
          <a:prstGeom prst="rect">
            <a:avLst/>
          </a:prstGeom>
          <a:noFill/>
        </p:spPr>
        <p:txBody>
          <a:bodyPr wrap="square" rtlCol="0">
            <a:spAutoFit/>
          </a:bodyPr>
          <a:lstStyle/>
          <a:p>
            <a:pPr algn="ctr"/>
            <a:r>
              <a:rPr lang="es-MX" dirty="0"/>
              <a:t>Medio RM-VP</a:t>
            </a:r>
            <a:endParaRPr lang="en-US" dirty="0"/>
          </a:p>
        </p:txBody>
      </p:sp>
      <p:sp>
        <p:nvSpPr>
          <p:cNvPr id="13" name="TextBox 12">
            <a:extLst>
              <a:ext uri="{FF2B5EF4-FFF2-40B4-BE49-F238E27FC236}">
                <a16:creationId xmlns:a16="http://schemas.microsoft.com/office/drawing/2014/main" id="{2DCE4B7D-B8A3-4433-9C61-633A7735A415}"/>
              </a:ext>
            </a:extLst>
          </p:cNvPr>
          <p:cNvSpPr txBox="1"/>
          <p:nvPr/>
        </p:nvSpPr>
        <p:spPr>
          <a:xfrm>
            <a:off x="8932064" y="5628051"/>
            <a:ext cx="1012874" cy="923330"/>
          </a:xfrm>
          <a:prstGeom prst="rect">
            <a:avLst/>
          </a:prstGeom>
          <a:noFill/>
        </p:spPr>
        <p:txBody>
          <a:bodyPr wrap="square" rtlCol="0">
            <a:spAutoFit/>
          </a:bodyPr>
          <a:lstStyle/>
          <a:p>
            <a:pPr algn="ctr"/>
            <a:r>
              <a:rPr lang="es-MX" dirty="0"/>
              <a:t>+KOH</a:t>
            </a:r>
          </a:p>
          <a:p>
            <a:pPr algn="ctr"/>
            <a:r>
              <a:rPr lang="es-MX" dirty="0"/>
              <a:t>Y alfa naftol</a:t>
            </a:r>
            <a:endParaRPr lang="en-US" dirty="0"/>
          </a:p>
        </p:txBody>
      </p:sp>
      <p:sp>
        <p:nvSpPr>
          <p:cNvPr id="14" name="TextBox 13">
            <a:extLst>
              <a:ext uri="{FF2B5EF4-FFF2-40B4-BE49-F238E27FC236}">
                <a16:creationId xmlns:a16="http://schemas.microsoft.com/office/drawing/2014/main" id="{E5350867-DA1D-4589-B48C-434A0D67D0E2}"/>
              </a:ext>
            </a:extLst>
          </p:cNvPr>
          <p:cNvSpPr txBox="1"/>
          <p:nvPr/>
        </p:nvSpPr>
        <p:spPr>
          <a:xfrm>
            <a:off x="10097338" y="5780451"/>
            <a:ext cx="1012874" cy="923330"/>
          </a:xfrm>
          <a:prstGeom prst="rect">
            <a:avLst/>
          </a:prstGeom>
          <a:noFill/>
        </p:spPr>
        <p:txBody>
          <a:bodyPr wrap="square" rtlCol="0">
            <a:spAutoFit/>
          </a:bodyPr>
          <a:lstStyle/>
          <a:p>
            <a:pPr algn="ctr"/>
            <a:r>
              <a:rPr lang="es-MX" dirty="0"/>
              <a:t>+Rojo de Metilo</a:t>
            </a:r>
            <a:endParaRPr lang="en-US" dirty="0"/>
          </a:p>
        </p:txBody>
      </p:sp>
    </p:spTree>
    <p:extLst>
      <p:ext uri="{BB962C8B-B14F-4D97-AF65-F5344CB8AC3E}">
        <p14:creationId xmlns:p14="http://schemas.microsoft.com/office/powerpoint/2010/main" val="2064769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301019-BE02-4CA4-B71C-101196D4D9E7}"/>
              </a:ext>
            </a:extLst>
          </p:cNvPr>
          <p:cNvSpPr>
            <a:spLocks noGrp="1"/>
          </p:cNvSpPr>
          <p:nvPr>
            <p:ph type="title"/>
          </p:nvPr>
        </p:nvSpPr>
        <p:spPr>
          <a:xfrm>
            <a:off x="7141029" y="571043"/>
            <a:ext cx="4407333" cy="1900473"/>
          </a:xfrm>
        </p:spPr>
        <p:txBody>
          <a:bodyPr/>
          <a:lstStyle/>
          <a:p>
            <a:r>
              <a:rPr lang="es-MX" dirty="0"/>
              <a:t>PRUEBAS CONVENCIONALES</a:t>
            </a:r>
            <a:endParaRPr lang="en-US" dirty="0"/>
          </a:p>
        </p:txBody>
      </p:sp>
      <p:sp>
        <p:nvSpPr>
          <p:cNvPr id="6" name="Text Placeholder 5">
            <a:extLst>
              <a:ext uri="{FF2B5EF4-FFF2-40B4-BE49-F238E27FC236}">
                <a16:creationId xmlns:a16="http://schemas.microsoft.com/office/drawing/2014/main" id="{0037F113-246C-4A30-BB2A-D3DE6E4F0D0C}"/>
              </a:ext>
            </a:extLst>
          </p:cNvPr>
          <p:cNvSpPr>
            <a:spLocks noGrp="1"/>
          </p:cNvSpPr>
          <p:nvPr>
            <p:ph type="body" sz="half" idx="2"/>
          </p:nvPr>
        </p:nvSpPr>
        <p:spPr>
          <a:xfrm>
            <a:off x="7141029" y="2950326"/>
            <a:ext cx="4178710" cy="2386394"/>
          </a:xfrm>
        </p:spPr>
        <p:txBody>
          <a:bodyPr>
            <a:normAutofit fontScale="92500" lnSpcReduction="20000"/>
          </a:bodyPr>
          <a:lstStyle/>
          <a:p>
            <a:r>
              <a:rPr lang="es-MX" sz="1600" dirty="0"/>
              <a:t>Se te pide que verifiques todos los resultados presentados en tu tira API 20E mediante el uso de pruebas convencionales.</a:t>
            </a:r>
          </a:p>
          <a:p>
            <a:r>
              <a:rPr lang="es-MX" sz="1600" dirty="0"/>
              <a:t>Propón los medios necesarios y los resultados que esperarías encontrar en las pruebas convencionales para el caso 1 y 2. </a:t>
            </a:r>
          </a:p>
          <a:p>
            <a:r>
              <a:rPr lang="es-MX" sz="1600" dirty="0"/>
              <a:t>Indica métodos de inoculación  y condiciones de incubación.</a:t>
            </a:r>
            <a:endParaRPr lang="en-US" sz="1600" dirty="0"/>
          </a:p>
        </p:txBody>
      </p:sp>
      <p:pic>
        <p:nvPicPr>
          <p:cNvPr id="8" name="Picture 2" descr="Resultado de imagen para pruebas bioquímicas">
            <a:extLst>
              <a:ext uri="{FF2B5EF4-FFF2-40B4-BE49-F238E27FC236}">
                <a16:creationId xmlns:a16="http://schemas.microsoft.com/office/drawing/2014/main" id="{B5CDF708-6463-4CB2-BC82-947550329BCB}"/>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6339" t="19683" r="8424" b="8572"/>
          <a:stretch/>
        </p:blipFill>
        <p:spPr bwMode="auto">
          <a:xfrm>
            <a:off x="1306285" y="1197430"/>
            <a:ext cx="5671465" cy="492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8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36C6-360E-4064-9164-3FA192BF17EA}"/>
              </a:ext>
            </a:extLst>
          </p:cNvPr>
          <p:cNvSpPr>
            <a:spLocks noGrp="1"/>
          </p:cNvSpPr>
          <p:nvPr>
            <p:ph type="title"/>
          </p:nvPr>
        </p:nvSpPr>
        <p:spPr>
          <a:xfrm>
            <a:off x="1939655" y="507654"/>
            <a:ext cx="7958331" cy="1077229"/>
          </a:xfrm>
        </p:spPr>
        <p:txBody>
          <a:bodyPr/>
          <a:lstStyle/>
          <a:p>
            <a:r>
              <a:rPr lang="es-MX" dirty="0"/>
              <a:t>RESIEMBRA EN AGAR SS</a:t>
            </a:r>
            <a:endParaRPr lang="en-US" dirty="0"/>
          </a:p>
        </p:txBody>
      </p:sp>
      <p:pic>
        <p:nvPicPr>
          <p:cNvPr id="4098" name="Picture 2" descr="SHIGELLA">
            <a:extLst>
              <a:ext uri="{FF2B5EF4-FFF2-40B4-BE49-F238E27FC236}">
                <a16:creationId xmlns:a16="http://schemas.microsoft.com/office/drawing/2014/main" id="{3F4F5AE3-0E92-4218-B665-801D86CA83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9381" y="3050505"/>
            <a:ext cx="3535589" cy="3427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EBE604-28D5-45BF-AEAA-1B3FEF4179BE}"/>
              </a:ext>
            </a:extLst>
          </p:cNvPr>
          <p:cNvSpPr txBox="1"/>
          <p:nvPr/>
        </p:nvSpPr>
        <p:spPr>
          <a:xfrm>
            <a:off x="1251693" y="1197344"/>
            <a:ext cx="9688613" cy="1754326"/>
          </a:xfrm>
          <a:prstGeom prst="rect">
            <a:avLst/>
          </a:prstGeom>
          <a:noFill/>
        </p:spPr>
        <p:txBody>
          <a:bodyPr wrap="square" rtlCol="0">
            <a:spAutoFit/>
          </a:bodyPr>
          <a:lstStyle/>
          <a:p>
            <a:pPr algn="ctr"/>
            <a:r>
              <a:rPr lang="es-MX" dirty="0"/>
              <a:t>La muestra de heces fecales en resiembra dio lugar a un tipo de colonia característica en EMB </a:t>
            </a:r>
            <a:r>
              <a:rPr lang="es-MX" dirty="0" err="1"/>
              <a:t>lac</a:t>
            </a:r>
            <a:r>
              <a:rPr lang="es-MX" dirty="0"/>
              <a:t>(+) y dos colonias morfológicamente diferentes </a:t>
            </a:r>
            <a:r>
              <a:rPr lang="es-MX" dirty="0" err="1"/>
              <a:t>lac</a:t>
            </a:r>
            <a:r>
              <a:rPr lang="es-MX" dirty="0"/>
              <a:t>(-), se sospecha de </a:t>
            </a:r>
            <a:r>
              <a:rPr lang="es-MX" i="1" dirty="0" err="1"/>
              <a:t>Escherichia</a:t>
            </a:r>
            <a:r>
              <a:rPr lang="es-MX" i="1" dirty="0"/>
              <a:t> </a:t>
            </a:r>
            <a:r>
              <a:rPr lang="es-MX" i="1" dirty="0" err="1"/>
              <a:t>coli</a:t>
            </a:r>
            <a:r>
              <a:rPr lang="es-MX" i="1" dirty="0"/>
              <a:t> </a:t>
            </a:r>
            <a:r>
              <a:rPr lang="es-MX" dirty="0"/>
              <a:t>(</a:t>
            </a:r>
            <a:r>
              <a:rPr lang="es-MX" dirty="0" err="1"/>
              <a:t>lac</a:t>
            </a:r>
            <a:r>
              <a:rPr lang="es-MX" dirty="0"/>
              <a:t> (+) H</a:t>
            </a:r>
            <a:r>
              <a:rPr lang="es-MX" baseline="-25000" dirty="0"/>
              <a:t>2</a:t>
            </a:r>
            <a:r>
              <a:rPr lang="es-MX" dirty="0"/>
              <a:t>S(-))y de </a:t>
            </a:r>
            <a:r>
              <a:rPr lang="es-MX" i="1" dirty="0"/>
              <a:t>Salmonella </a:t>
            </a:r>
            <a:r>
              <a:rPr lang="es-MX" i="1" dirty="0" err="1"/>
              <a:t>typhi</a:t>
            </a:r>
            <a:r>
              <a:rPr lang="es-MX" i="1" dirty="0"/>
              <a:t> </a:t>
            </a:r>
            <a:r>
              <a:rPr lang="es-MX" dirty="0"/>
              <a:t>(</a:t>
            </a:r>
            <a:r>
              <a:rPr lang="es-MX" dirty="0" err="1"/>
              <a:t>lac</a:t>
            </a:r>
            <a:r>
              <a:rPr lang="es-MX" dirty="0"/>
              <a:t>(-),H</a:t>
            </a:r>
            <a:r>
              <a:rPr lang="es-MX" baseline="-25000" dirty="0"/>
              <a:t>2</a:t>
            </a:r>
            <a:r>
              <a:rPr lang="es-MX" dirty="0"/>
              <a:t>S(+)) y </a:t>
            </a:r>
            <a:r>
              <a:rPr lang="es-MX" i="1" dirty="0" err="1"/>
              <a:t>Shigella</a:t>
            </a:r>
            <a:r>
              <a:rPr lang="es-MX" i="1" dirty="0"/>
              <a:t> </a:t>
            </a:r>
            <a:r>
              <a:rPr lang="es-MX" i="1" dirty="0" err="1"/>
              <a:t>sonnei</a:t>
            </a:r>
            <a:r>
              <a:rPr lang="es-MX" i="1" dirty="0"/>
              <a:t> </a:t>
            </a:r>
            <a:r>
              <a:rPr lang="es-MX" dirty="0"/>
              <a:t>(</a:t>
            </a:r>
            <a:r>
              <a:rPr lang="es-MX" dirty="0" err="1"/>
              <a:t>lac</a:t>
            </a:r>
            <a:r>
              <a:rPr lang="es-MX" dirty="0"/>
              <a:t>(-),H</a:t>
            </a:r>
            <a:r>
              <a:rPr lang="es-MX" baseline="-25000" dirty="0"/>
              <a:t>2</a:t>
            </a:r>
            <a:r>
              <a:rPr lang="es-MX" dirty="0"/>
              <a:t>S(-)) .</a:t>
            </a:r>
          </a:p>
          <a:p>
            <a:pPr algn="ctr"/>
            <a:r>
              <a:rPr lang="es-MX" dirty="0"/>
              <a:t>Observa las imágenes y menciona cual es la imagen que representa el aislamiento de cada una de ellas y el medio de cultivo que probablemente se utilizó, justifica tu respuesta</a:t>
            </a:r>
            <a:endParaRPr lang="en-US" dirty="0"/>
          </a:p>
          <a:p>
            <a:pPr algn="ctr"/>
            <a:r>
              <a:rPr lang="es-MX" dirty="0"/>
              <a:t> </a:t>
            </a:r>
            <a:endParaRPr lang="en-US" dirty="0"/>
          </a:p>
        </p:txBody>
      </p:sp>
      <p:pic>
        <p:nvPicPr>
          <p:cNvPr id="4100" name="Picture 4" descr="Agar Salmonella Shigella (Agar SS) Formato 500 g">
            <a:extLst>
              <a:ext uri="{FF2B5EF4-FFF2-40B4-BE49-F238E27FC236}">
                <a16:creationId xmlns:a16="http://schemas.microsoft.com/office/drawing/2014/main" id="{7194B3E8-1F78-432F-9E50-5650AA825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850" y="2951670"/>
            <a:ext cx="3640197" cy="36401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hygella dysenteriae">
            <a:extLst>
              <a:ext uri="{FF2B5EF4-FFF2-40B4-BE49-F238E27FC236}">
                <a16:creationId xmlns:a16="http://schemas.microsoft.com/office/drawing/2014/main" id="{4EF1E552-262E-43A7-967D-43540AFA72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33" t="29760" r="24205" b="17813"/>
          <a:stretch/>
        </p:blipFill>
        <p:spPr bwMode="auto">
          <a:xfrm>
            <a:off x="8356927" y="3065993"/>
            <a:ext cx="3709433" cy="34115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807D86-5AA0-47B7-8F56-25999B154EC6}"/>
              </a:ext>
            </a:extLst>
          </p:cNvPr>
          <p:cNvSpPr/>
          <p:nvPr/>
        </p:nvSpPr>
        <p:spPr>
          <a:xfrm>
            <a:off x="499381" y="2967335"/>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
        <p:nvSpPr>
          <p:cNvPr id="8" name="Rectangle 7">
            <a:extLst>
              <a:ext uri="{FF2B5EF4-FFF2-40B4-BE49-F238E27FC236}">
                <a16:creationId xmlns:a16="http://schemas.microsoft.com/office/drawing/2014/main" id="{16617051-1AE1-4BCF-B209-C5AD6DF7483D}"/>
              </a:ext>
            </a:extLst>
          </p:cNvPr>
          <p:cNvSpPr/>
          <p:nvPr/>
        </p:nvSpPr>
        <p:spPr>
          <a:xfrm>
            <a:off x="4670765" y="3429000"/>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B</a:t>
            </a:r>
          </a:p>
        </p:txBody>
      </p:sp>
      <p:sp>
        <p:nvSpPr>
          <p:cNvPr id="9" name="Rectangle 8">
            <a:extLst>
              <a:ext uri="{FF2B5EF4-FFF2-40B4-BE49-F238E27FC236}">
                <a16:creationId xmlns:a16="http://schemas.microsoft.com/office/drawing/2014/main" id="{9F11559E-5BF6-4C9F-AAAE-C4C53A499444}"/>
              </a:ext>
            </a:extLst>
          </p:cNvPr>
          <p:cNvSpPr/>
          <p:nvPr/>
        </p:nvSpPr>
        <p:spPr>
          <a:xfrm>
            <a:off x="8786961" y="3442133"/>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C</a:t>
            </a:r>
          </a:p>
        </p:txBody>
      </p:sp>
    </p:spTree>
    <p:extLst>
      <p:ext uri="{BB962C8B-B14F-4D97-AF65-F5344CB8AC3E}">
        <p14:creationId xmlns:p14="http://schemas.microsoft.com/office/powerpoint/2010/main" val="88669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238B9-DA3E-4F98-9CBD-C95C6A2CCEF2}"/>
              </a:ext>
            </a:extLst>
          </p:cNvPr>
          <p:cNvSpPr>
            <a:spLocks noGrp="1"/>
          </p:cNvSpPr>
          <p:nvPr>
            <p:ph type="title"/>
          </p:nvPr>
        </p:nvSpPr>
        <p:spPr>
          <a:xfrm>
            <a:off x="1066800" y="0"/>
            <a:ext cx="10058400" cy="1117600"/>
          </a:xfrm>
        </p:spPr>
        <p:txBody>
          <a:bodyPr/>
          <a:lstStyle/>
          <a:p>
            <a:r>
              <a:rPr lang="es-MX" dirty="0"/>
              <a:t>RESIEMBRA EN AGAR HEKTOEN</a:t>
            </a:r>
            <a:endParaRPr lang="en-US" dirty="0"/>
          </a:p>
        </p:txBody>
      </p:sp>
      <p:pic>
        <p:nvPicPr>
          <p:cNvPr id="7170" name="Picture 2" descr="E.coli on Hektoen Enteric Agar | Microbiology, Microbiology lab, Petri  dishes">
            <a:extLst>
              <a:ext uri="{FF2B5EF4-FFF2-40B4-BE49-F238E27FC236}">
                <a16:creationId xmlns:a16="http://schemas.microsoft.com/office/drawing/2014/main" id="{FF01E1E6-09F6-42E5-BCAD-A715D7106E8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84" t="14512" r="4685" b="6952"/>
          <a:stretch/>
        </p:blipFill>
        <p:spPr bwMode="auto">
          <a:xfrm>
            <a:off x="3857246" y="2568073"/>
            <a:ext cx="3960433" cy="42282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P1520 - Hektoen Enteric Agar - E &amp; O Laboratories Ltd">
            <a:extLst>
              <a:ext uri="{FF2B5EF4-FFF2-40B4-BE49-F238E27FC236}">
                <a16:creationId xmlns:a16="http://schemas.microsoft.com/office/drawing/2014/main" id="{66ADC58A-8C22-492A-A584-C24CE12D3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224" y="2655919"/>
            <a:ext cx="4408776" cy="40826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P1520 - Hektoen Enteric Agar - E &amp; O Laboratories Ltd">
            <a:extLst>
              <a:ext uri="{FF2B5EF4-FFF2-40B4-BE49-F238E27FC236}">
                <a16:creationId xmlns:a16="http://schemas.microsoft.com/office/drawing/2014/main" id="{596788F6-1352-46D5-9B09-024BC2B0A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18" y="2713729"/>
            <a:ext cx="3960433" cy="39525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5A28B1-57C2-485F-92C1-3FB5BA28BAA5}"/>
              </a:ext>
            </a:extLst>
          </p:cNvPr>
          <p:cNvSpPr txBox="1"/>
          <p:nvPr/>
        </p:nvSpPr>
        <p:spPr>
          <a:xfrm>
            <a:off x="790319" y="825132"/>
            <a:ext cx="10611362" cy="1754326"/>
          </a:xfrm>
          <a:prstGeom prst="rect">
            <a:avLst/>
          </a:prstGeom>
          <a:noFill/>
        </p:spPr>
        <p:txBody>
          <a:bodyPr wrap="square" rtlCol="0">
            <a:spAutoFit/>
          </a:bodyPr>
          <a:lstStyle/>
          <a:p>
            <a:pPr algn="ctr"/>
            <a:r>
              <a:rPr lang="es-MX" dirty="0"/>
              <a:t>Muestra de heces fecales en resiembra dio lugar a un tipo de colonia característica en EMB </a:t>
            </a:r>
            <a:r>
              <a:rPr lang="es-MX" dirty="0" err="1"/>
              <a:t>lac</a:t>
            </a:r>
            <a:r>
              <a:rPr lang="es-MX" dirty="0"/>
              <a:t>(+) y dos colonias morfológicamente diferentes </a:t>
            </a:r>
            <a:r>
              <a:rPr lang="es-MX" dirty="0" err="1"/>
              <a:t>lac</a:t>
            </a:r>
            <a:r>
              <a:rPr lang="es-MX" dirty="0"/>
              <a:t>(-), se sospecha de </a:t>
            </a:r>
            <a:r>
              <a:rPr lang="es-MX" i="1" dirty="0" err="1"/>
              <a:t>Escherichia</a:t>
            </a:r>
            <a:r>
              <a:rPr lang="es-MX" i="1" dirty="0"/>
              <a:t> </a:t>
            </a:r>
            <a:r>
              <a:rPr lang="es-MX" i="1" dirty="0" err="1"/>
              <a:t>coli</a:t>
            </a:r>
            <a:r>
              <a:rPr lang="es-MX" i="1" dirty="0"/>
              <a:t> </a:t>
            </a:r>
            <a:r>
              <a:rPr lang="es-MX" dirty="0"/>
              <a:t>(</a:t>
            </a:r>
            <a:r>
              <a:rPr lang="es-MX" dirty="0" err="1"/>
              <a:t>lac</a:t>
            </a:r>
            <a:r>
              <a:rPr lang="es-MX" dirty="0"/>
              <a:t> (+) H</a:t>
            </a:r>
            <a:r>
              <a:rPr lang="es-MX" baseline="-25000" dirty="0"/>
              <a:t>2</a:t>
            </a:r>
            <a:r>
              <a:rPr lang="es-MX" dirty="0"/>
              <a:t>S(-))y de </a:t>
            </a:r>
            <a:r>
              <a:rPr lang="es-MX" i="1" dirty="0"/>
              <a:t>Salmonella </a:t>
            </a:r>
            <a:r>
              <a:rPr lang="es-MX" i="1" dirty="0" err="1"/>
              <a:t>typhi</a:t>
            </a:r>
            <a:r>
              <a:rPr lang="es-MX" i="1" dirty="0"/>
              <a:t> </a:t>
            </a:r>
            <a:r>
              <a:rPr lang="es-MX" dirty="0"/>
              <a:t>(</a:t>
            </a:r>
            <a:r>
              <a:rPr lang="es-MX" dirty="0" err="1"/>
              <a:t>lac</a:t>
            </a:r>
            <a:r>
              <a:rPr lang="es-MX" dirty="0"/>
              <a:t>(-),H</a:t>
            </a:r>
            <a:r>
              <a:rPr lang="es-MX" baseline="-25000" dirty="0"/>
              <a:t>2</a:t>
            </a:r>
            <a:r>
              <a:rPr lang="es-MX" dirty="0"/>
              <a:t>S(+)) y </a:t>
            </a:r>
            <a:r>
              <a:rPr lang="es-MX" i="1" dirty="0" err="1"/>
              <a:t>Shigella</a:t>
            </a:r>
            <a:r>
              <a:rPr lang="es-MX" i="1" dirty="0"/>
              <a:t> </a:t>
            </a:r>
            <a:r>
              <a:rPr lang="es-MX" i="1" dirty="0" err="1"/>
              <a:t>sonnei</a:t>
            </a:r>
            <a:r>
              <a:rPr lang="es-MX" i="1" dirty="0"/>
              <a:t> </a:t>
            </a:r>
            <a:r>
              <a:rPr lang="es-MX" dirty="0"/>
              <a:t>(</a:t>
            </a:r>
            <a:r>
              <a:rPr lang="es-MX" dirty="0" err="1"/>
              <a:t>lac</a:t>
            </a:r>
            <a:r>
              <a:rPr lang="es-MX" dirty="0"/>
              <a:t>(-),H</a:t>
            </a:r>
            <a:r>
              <a:rPr lang="es-MX" baseline="-25000" dirty="0"/>
              <a:t>2</a:t>
            </a:r>
            <a:r>
              <a:rPr lang="es-MX" dirty="0"/>
              <a:t>S(-)) . Observa las imágenes y menciona cual es la imagen que representa el aislamiento de cada una de ellas y el medio de cultivo que probablemente se utilizó, justifica tu respuesta</a:t>
            </a:r>
            <a:endParaRPr lang="en-US" dirty="0"/>
          </a:p>
          <a:p>
            <a:pPr algn="ctr"/>
            <a:endParaRPr lang="en-US" dirty="0"/>
          </a:p>
        </p:txBody>
      </p:sp>
      <p:sp>
        <p:nvSpPr>
          <p:cNvPr id="8" name="Rectangle 7">
            <a:extLst>
              <a:ext uri="{FF2B5EF4-FFF2-40B4-BE49-F238E27FC236}">
                <a16:creationId xmlns:a16="http://schemas.microsoft.com/office/drawing/2014/main" id="{22705D2E-5617-4FF9-BD1D-87E51D6CBB2F}"/>
              </a:ext>
            </a:extLst>
          </p:cNvPr>
          <p:cNvSpPr/>
          <p:nvPr/>
        </p:nvSpPr>
        <p:spPr>
          <a:xfrm>
            <a:off x="5573536" y="5440680"/>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B</a:t>
            </a:r>
          </a:p>
        </p:txBody>
      </p:sp>
      <p:sp>
        <p:nvSpPr>
          <p:cNvPr id="9" name="Rectangle 8">
            <a:extLst>
              <a:ext uri="{FF2B5EF4-FFF2-40B4-BE49-F238E27FC236}">
                <a16:creationId xmlns:a16="http://schemas.microsoft.com/office/drawing/2014/main" id="{5846888F-FEA3-470F-813C-832BF0E20858}"/>
              </a:ext>
            </a:extLst>
          </p:cNvPr>
          <p:cNvSpPr/>
          <p:nvPr/>
        </p:nvSpPr>
        <p:spPr>
          <a:xfrm>
            <a:off x="-149449" y="2713729"/>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
        <p:nvSpPr>
          <p:cNvPr id="10" name="Rectangle 9">
            <a:extLst>
              <a:ext uri="{FF2B5EF4-FFF2-40B4-BE49-F238E27FC236}">
                <a16:creationId xmlns:a16="http://schemas.microsoft.com/office/drawing/2014/main" id="{9FC2F850-0BDD-486D-9A57-11C0A399712F}"/>
              </a:ext>
            </a:extLst>
          </p:cNvPr>
          <p:cNvSpPr/>
          <p:nvPr/>
        </p:nvSpPr>
        <p:spPr>
          <a:xfrm>
            <a:off x="8644937" y="3175394"/>
            <a:ext cx="691216" cy="923330"/>
          </a:xfrm>
          <a:prstGeom prst="rect">
            <a:avLst/>
          </a:prstGeom>
          <a:noFill/>
          <a:ln>
            <a:noFill/>
          </a:ln>
        </p:spPr>
        <p:txBody>
          <a:bodyPr wrap="none" lIns="91440" tIns="45720" rIns="91440" bIns="45720">
            <a:spAutoFit/>
          </a:bodyPr>
          <a:lstStyle/>
          <a:p>
            <a:pPr algn="ctr"/>
            <a:r>
              <a:rPr lang="es-MX" sz="5400" b="1" spc="50" dirty="0">
                <a:ln w="0"/>
                <a:solidFill>
                  <a:schemeClr val="bg1"/>
                </a:solidFill>
                <a:effectLst>
                  <a:innerShdw blurRad="63500" dist="50800" dir="13500000">
                    <a:srgbClr val="000000">
                      <a:alpha val="50000"/>
                    </a:srgbClr>
                  </a:innerShdw>
                </a:effectLst>
              </a:rPr>
              <a:t>C</a:t>
            </a:r>
            <a:endParaRPr lang="en-US" sz="5400" b="1" cap="none"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409964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D554-0143-45E7-AC0D-453DADF0F3BE}"/>
              </a:ext>
            </a:extLst>
          </p:cNvPr>
          <p:cNvSpPr>
            <a:spLocks noGrp="1"/>
          </p:cNvSpPr>
          <p:nvPr>
            <p:ph type="title"/>
          </p:nvPr>
        </p:nvSpPr>
        <p:spPr>
          <a:xfrm>
            <a:off x="1069848" y="484632"/>
            <a:ext cx="10058400" cy="763597"/>
          </a:xfrm>
        </p:spPr>
        <p:txBody>
          <a:bodyPr>
            <a:normAutofit/>
          </a:bodyPr>
          <a:lstStyle/>
          <a:p>
            <a:r>
              <a:rPr lang="es-MX" dirty="0"/>
              <a:t>SIEMBRA EN AGAR SAL MANITOL</a:t>
            </a:r>
            <a:endParaRPr lang="en-US" dirty="0"/>
          </a:p>
        </p:txBody>
      </p:sp>
      <p:pic>
        <p:nvPicPr>
          <p:cNvPr id="3074" name="Picture 2" descr="Mannitol Salt Agar (MSA): Composition, uses and colony characteristics -  Learn Microbiology Online">
            <a:extLst>
              <a:ext uri="{FF2B5EF4-FFF2-40B4-BE49-F238E27FC236}">
                <a16:creationId xmlns:a16="http://schemas.microsoft.com/office/drawing/2014/main" id="{F5B3449B-A58D-4412-B7E9-2941CB8B13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3160" y="2322068"/>
            <a:ext cx="5401733" cy="4051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OL 230 Lab Manual: Staphylococcus epidermidis on Mannitol Salt Agar">
            <a:extLst>
              <a:ext uri="{FF2B5EF4-FFF2-40B4-BE49-F238E27FC236}">
                <a16:creationId xmlns:a16="http://schemas.microsoft.com/office/drawing/2014/main" id="{6BDD1125-AE23-400D-A9C3-5E0681A4C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2170433"/>
            <a:ext cx="4492498" cy="43545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6A9F00-77B6-4D58-8440-28BC897F281F}"/>
              </a:ext>
            </a:extLst>
          </p:cNvPr>
          <p:cNvSpPr txBox="1"/>
          <p:nvPr/>
        </p:nvSpPr>
        <p:spPr>
          <a:xfrm>
            <a:off x="1527628" y="1312873"/>
            <a:ext cx="9136743" cy="646331"/>
          </a:xfrm>
          <a:prstGeom prst="rect">
            <a:avLst/>
          </a:prstGeom>
          <a:noFill/>
        </p:spPr>
        <p:txBody>
          <a:bodyPr wrap="square" rtlCol="0">
            <a:spAutoFit/>
          </a:bodyPr>
          <a:lstStyle/>
          <a:p>
            <a:pPr algn="ctr"/>
            <a:r>
              <a:rPr lang="es-MX" dirty="0"/>
              <a:t>Muestra de exudado faríngeo en resiembra dio lugar a dos colonias, se sospecha de </a:t>
            </a:r>
            <a:r>
              <a:rPr lang="es-MX" i="1" dirty="0" err="1"/>
              <a:t>Staphylococcus</a:t>
            </a:r>
            <a:r>
              <a:rPr lang="es-MX" i="1" dirty="0"/>
              <a:t> </a:t>
            </a:r>
            <a:r>
              <a:rPr lang="es-MX" i="1" dirty="0" err="1"/>
              <a:t>aureus</a:t>
            </a:r>
            <a:r>
              <a:rPr lang="es-MX" i="1" dirty="0"/>
              <a:t> </a:t>
            </a:r>
            <a:r>
              <a:rPr lang="es-MX" dirty="0"/>
              <a:t>(</a:t>
            </a:r>
            <a:r>
              <a:rPr lang="es-MX" dirty="0" err="1"/>
              <a:t>man</a:t>
            </a:r>
            <a:r>
              <a:rPr lang="es-MX" dirty="0"/>
              <a:t> (+))y de </a:t>
            </a:r>
            <a:r>
              <a:rPr lang="es-MX" i="1" dirty="0" err="1"/>
              <a:t>Staphylococcus</a:t>
            </a:r>
            <a:r>
              <a:rPr lang="es-MX" i="1" dirty="0"/>
              <a:t> </a:t>
            </a:r>
            <a:r>
              <a:rPr lang="es-MX" i="1" dirty="0" err="1"/>
              <a:t>epidermidis</a:t>
            </a:r>
            <a:r>
              <a:rPr lang="es-MX" i="1" dirty="0"/>
              <a:t> </a:t>
            </a:r>
            <a:r>
              <a:rPr lang="es-MX" dirty="0"/>
              <a:t>(</a:t>
            </a:r>
            <a:r>
              <a:rPr lang="es-MX" dirty="0" err="1"/>
              <a:t>man</a:t>
            </a:r>
            <a:r>
              <a:rPr lang="es-MX" dirty="0"/>
              <a:t>(-)). </a:t>
            </a:r>
            <a:endParaRPr lang="en-US" dirty="0"/>
          </a:p>
        </p:txBody>
      </p:sp>
      <p:sp>
        <p:nvSpPr>
          <p:cNvPr id="7" name="Rectangle 6">
            <a:extLst>
              <a:ext uri="{FF2B5EF4-FFF2-40B4-BE49-F238E27FC236}">
                <a16:creationId xmlns:a16="http://schemas.microsoft.com/office/drawing/2014/main" id="{A20C20DB-30A7-4AF5-AD48-75DB94E1B0FA}"/>
              </a:ext>
            </a:extLst>
          </p:cNvPr>
          <p:cNvSpPr/>
          <p:nvPr/>
        </p:nvSpPr>
        <p:spPr>
          <a:xfrm>
            <a:off x="6823216" y="2170433"/>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B</a:t>
            </a:r>
          </a:p>
        </p:txBody>
      </p:sp>
      <p:sp>
        <p:nvSpPr>
          <p:cNvPr id="8" name="Rectangle 7">
            <a:extLst>
              <a:ext uri="{FF2B5EF4-FFF2-40B4-BE49-F238E27FC236}">
                <a16:creationId xmlns:a16="http://schemas.microsoft.com/office/drawing/2014/main" id="{9D901B45-CA5A-4AE9-8068-2EF9C4EA3011}"/>
              </a:ext>
            </a:extLst>
          </p:cNvPr>
          <p:cNvSpPr/>
          <p:nvPr/>
        </p:nvSpPr>
        <p:spPr>
          <a:xfrm>
            <a:off x="3820935" y="4029713"/>
            <a:ext cx="691216" cy="923330"/>
          </a:xfrm>
          <a:prstGeom prst="rect">
            <a:avLst/>
          </a:prstGeom>
          <a:noFill/>
          <a:ln>
            <a:noFill/>
          </a:ln>
        </p:spPr>
        <p:txBody>
          <a:bodyPr wrap="none" lIns="91440" tIns="45720" rIns="91440" bIns="45720">
            <a:spAutoFit/>
          </a:bodyPr>
          <a:lstStyle/>
          <a:p>
            <a:pPr algn="ctr"/>
            <a:r>
              <a:rPr lang="es-MX" sz="5400" b="1" cap="none" spc="50" dirty="0">
                <a:ln w="0"/>
                <a:solidFill>
                  <a:schemeClr val="bg1"/>
                </a:solidFill>
                <a:effectLst>
                  <a:innerShdw blurRad="63500" dist="50800" dir="13500000">
                    <a:srgbClr val="000000">
                      <a:alpha val="50000"/>
                    </a:srgbClr>
                  </a:innerShdw>
                </a:effectLst>
              </a:rPr>
              <a:t>A</a:t>
            </a:r>
            <a:endParaRPr lang="en-US" sz="5400" b="1" cap="none"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2833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36C6-360E-4064-9164-3FA192BF17EA}"/>
              </a:ext>
            </a:extLst>
          </p:cNvPr>
          <p:cNvSpPr>
            <a:spLocks noGrp="1"/>
          </p:cNvSpPr>
          <p:nvPr>
            <p:ph type="title"/>
          </p:nvPr>
        </p:nvSpPr>
        <p:spPr>
          <a:xfrm>
            <a:off x="1066800" y="38965"/>
            <a:ext cx="10058400" cy="1609344"/>
          </a:xfrm>
        </p:spPr>
        <p:txBody>
          <a:bodyPr/>
          <a:lstStyle/>
          <a:p>
            <a:r>
              <a:rPr lang="es-MX" dirty="0"/>
              <a:t>RESIEMBRA EN BAIRD PARKER</a:t>
            </a:r>
            <a:endParaRPr lang="en-US" dirty="0"/>
          </a:p>
        </p:txBody>
      </p:sp>
      <p:pic>
        <p:nvPicPr>
          <p:cNvPr id="5122" name="Picture 2" descr="Baird-Parker Agar (Medio base) | Bioser">
            <a:extLst>
              <a:ext uri="{FF2B5EF4-FFF2-40B4-BE49-F238E27FC236}">
                <a16:creationId xmlns:a16="http://schemas.microsoft.com/office/drawing/2014/main" id="{F7A8F776-44DB-41C5-91AD-D2D94CA1C4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5359" y="2274166"/>
            <a:ext cx="4563462" cy="4583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EBE604-28D5-45BF-AEAA-1B3FEF4179BE}"/>
              </a:ext>
            </a:extLst>
          </p:cNvPr>
          <p:cNvSpPr txBox="1"/>
          <p:nvPr/>
        </p:nvSpPr>
        <p:spPr>
          <a:xfrm>
            <a:off x="1066800" y="632646"/>
            <a:ext cx="10286999" cy="1754326"/>
          </a:xfrm>
          <a:prstGeom prst="rect">
            <a:avLst/>
          </a:prstGeom>
          <a:noFill/>
        </p:spPr>
        <p:txBody>
          <a:bodyPr wrap="square" rtlCol="0">
            <a:spAutoFit/>
          </a:bodyPr>
          <a:lstStyle/>
          <a:p>
            <a:pPr algn="ctr"/>
            <a:r>
              <a:rPr lang="es-MX" dirty="0"/>
              <a:t>Muestra de exudado faríngeo en resiembra dio lugar a dos colonias, se sospecha de </a:t>
            </a:r>
            <a:r>
              <a:rPr lang="es-MX" i="1" dirty="0" err="1"/>
              <a:t>Staphylococcus</a:t>
            </a:r>
            <a:r>
              <a:rPr lang="es-MX" i="1" dirty="0"/>
              <a:t> </a:t>
            </a:r>
            <a:r>
              <a:rPr lang="es-MX" i="1" dirty="0" err="1"/>
              <a:t>aureus</a:t>
            </a:r>
            <a:r>
              <a:rPr lang="es-MX" i="1" dirty="0"/>
              <a:t> </a:t>
            </a:r>
            <a:r>
              <a:rPr lang="es-MX" dirty="0"/>
              <a:t>(</a:t>
            </a:r>
            <a:r>
              <a:rPr lang="es-MX" dirty="0" err="1"/>
              <a:t>man</a:t>
            </a:r>
            <a:r>
              <a:rPr lang="es-MX" dirty="0"/>
              <a:t> (+))y de </a:t>
            </a:r>
            <a:r>
              <a:rPr lang="es-MX" i="1" dirty="0" err="1"/>
              <a:t>Staphylococcus</a:t>
            </a:r>
            <a:r>
              <a:rPr lang="es-MX" i="1" dirty="0"/>
              <a:t> </a:t>
            </a:r>
            <a:r>
              <a:rPr lang="es-MX" i="1" dirty="0" err="1"/>
              <a:t>epidermidis</a:t>
            </a:r>
            <a:r>
              <a:rPr lang="es-MX" i="1" dirty="0"/>
              <a:t> </a:t>
            </a:r>
            <a:r>
              <a:rPr lang="es-MX" dirty="0"/>
              <a:t>(</a:t>
            </a:r>
            <a:r>
              <a:rPr lang="es-MX" dirty="0" err="1"/>
              <a:t>man</a:t>
            </a:r>
            <a:r>
              <a:rPr lang="es-MX" dirty="0"/>
              <a:t>(-)).</a:t>
            </a:r>
          </a:p>
          <a:p>
            <a:pPr algn="ctr"/>
            <a:r>
              <a:rPr lang="es-MX" dirty="0"/>
              <a:t>Observa las imágenes y menciona cual es la imagen que representa el aislamiento de cada una de ellas y el medio de cultivo que probablemente se utilizó, justifica tu respuesta</a:t>
            </a:r>
            <a:endParaRPr lang="en-US" dirty="0"/>
          </a:p>
          <a:p>
            <a:pPr algn="ctr"/>
            <a:r>
              <a:rPr lang="es-MX" dirty="0"/>
              <a:t> </a:t>
            </a:r>
            <a:endParaRPr lang="en-US" dirty="0"/>
          </a:p>
          <a:p>
            <a:pPr algn="ctr"/>
            <a:r>
              <a:rPr lang="es-MX" dirty="0"/>
              <a:t> </a:t>
            </a:r>
            <a:endParaRPr lang="en-US" dirty="0"/>
          </a:p>
        </p:txBody>
      </p:sp>
      <p:pic>
        <p:nvPicPr>
          <p:cNvPr id="5128" name="Picture 8" descr="PP1420 - Baird Parker Agar with 5% Egg Yolk Tellurite - E &amp; O Laboratories  Ltd">
            <a:extLst>
              <a:ext uri="{FF2B5EF4-FFF2-40B4-BE49-F238E27FC236}">
                <a16:creationId xmlns:a16="http://schemas.microsoft.com/office/drawing/2014/main" id="{AB45E1F6-3E49-4745-A5B5-8C0864F9B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739" y="2139576"/>
            <a:ext cx="4563461" cy="45634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E53D493-C4AE-4BE8-97A1-2F9131FDEB8E}"/>
              </a:ext>
            </a:extLst>
          </p:cNvPr>
          <p:cNvSpPr/>
          <p:nvPr/>
        </p:nvSpPr>
        <p:spPr>
          <a:xfrm>
            <a:off x="1355359" y="2274166"/>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
        <p:nvSpPr>
          <p:cNvPr id="7" name="Rectangle 6">
            <a:extLst>
              <a:ext uri="{FF2B5EF4-FFF2-40B4-BE49-F238E27FC236}">
                <a16:creationId xmlns:a16="http://schemas.microsoft.com/office/drawing/2014/main" id="{310A8F31-0F5D-448E-83F9-F9611CDDF6F6}"/>
              </a:ext>
            </a:extLst>
          </p:cNvPr>
          <p:cNvSpPr/>
          <p:nvPr/>
        </p:nvSpPr>
        <p:spPr>
          <a:xfrm>
            <a:off x="6823216" y="2170433"/>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B</a:t>
            </a:r>
          </a:p>
        </p:txBody>
      </p:sp>
    </p:spTree>
    <p:extLst>
      <p:ext uri="{BB962C8B-B14F-4D97-AF65-F5344CB8AC3E}">
        <p14:creationId xmlns:p14="http://schemas.microsoft.com/office/powerpoint/2010/main" val="40066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B136-7693-4EC8-AF6E-7B6DBDD0485A}"/>
              </a:ext>
            </a:extLst>
          </p:cNvPr>
          <p:cNvSpPr>
            <a:spLocks noGrp="1"/>
          </p:cNvSpPr>
          <p:nvPr>
            <p:ph type="title"/>
          </p:nvPr>
        </p:nvSpPr>
        <p:spPr>
          <a:xfrm>
            <a:off x="1069848" y="223374"/>
            <a:ext cx="10058400" cy="850061"/>
          </a:xfrm>
        </p:spPr>
        <p:txBody>
          <a:bodyPr>
            <a:normAutofit fontScale="90000"/>
          </a:bodyPr>
          <a:lstStyle/>
          <a:p>
            <a:pPr algn="ctr"/>
            <a:r>
              <a:rPr lang="es-MX" dirty="0"/>
              <a:t>Un paciente inmunocomprometido con infección urinaria</a:t>
            </a:r>
            <a:endParaRPr lang="en-US" dirty="0"/>
          </a:p>
        </p:txBody>
      </p:sp>
      <p:pic>
        <p:nvPicPr>
          <p:cNvPr id="6146" name="Picture 2" descr="Agar Rosa de Bengala + Cloranfenicol">
            <a:extLst>
              <a:ext uri="{FF2B5EF4-FFF2-40B4-BE49-F238E27FC236}">
                <a16:creationId xmlns:a16="http://schemas.microsoft.com/office/drawing/2014/main" id="{29854E03-A62D-4E39-8BCE-132EC9032B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762" y="2542036"/>
            <a:ext cx="3608562" cy="3608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8A1AD3-EE92-4316-9906-D06E2E607E7F}"/>
              </a:ext>
            </a:extLst>
          </p:cNvPr>
          <p:cNvSpPr txBox="1"/>
          <p:nvPr/>
        </p:nvSpPr>
        <p:spPr>
          <a:xfrm>
            <a:off x="1069848" y="906698"/>
            <a:ext cx="10177039" cy="1200329"/>
          </a:xfrm>
          <a:prstGeom prst="rect">
            <a:avLst/>
          </a:prstGeom>
          <a:noFill/>
        </p:spPr>
        <p:txBody>
          <a:bodyPr wrap="square" rtlCol="0">
            <a:spAutoFit/>
          </a:bodyPr>
          <a:lstStyle/>
          <a:p>
            <a:r>
              <a:rPr lang="es-MX" dirty="0"/>
              <a:t>Se sospecha de </a:t>
            </a:r>
            <a:r>
              <a:rPr lang="es-MX" i="1" dirty="0" err="1"/>
              <a:t>Escherichia</a:t>
            </a:r>
            <a:r>
              <a:rPr lang="es-MX" i="1" dirty="0"/>
              <a:t> </a:t>
            </a:r>
            <a:r>
              <a:rPr lang="es-MX" i="1" dirty="0" err="1"/>
              <a:t>coli</a:t>
            </a:r>
            <a:r>
              <a:rPr lang="es-MX" dirty="0"/>
              <a:t> </a:t>
            </a:r>
            <a:r>
              <a:rPr lang="es-MX" dirty="0" err="1"/>
              <a:t>uropatogénica</a:t>
            </a:r>
            <a:r>
              <a:rPr lang="es-MX" dirty="0"/>
              <a:t> , </a:t>
            </a:r>
            <a:r>
              <a:rPr lang="es-MX" i="1" dirty="0"/>
              <a:t>Proteus </a:t>
            </a:r>
            <a:r>
              <a:rPr lang="es-MX" i="1" dirty="0" err="1"/>
              <a:t>mirabilis</a:t>
            </a:r>
            <a:r>
              <a:rPr lang="es-MX" i="1" dirty="0"/>
              <a:t> (</a:t>
            </a:r>
            <a:r>
              <a:rPr lang="es-MX" i="1" dirty="0" err="1"/>
              <a:t>lac</a:t>
            </a:r>
            <a:r>
              <a:rPr lang="es-MX" i="1" dirty="0"/>
              <a:t>(-)) </a:t>
            </a:r>
            <a:r>
              <a:rPr lang="es-MX" dirty="0"/>
              <a:t>o </a:t>
            </a:r>
            <a:r>
              <a:rPr lang="es-MX" i="1" dirty="0" err="1"/>
              <a:t>Candida</a:t>
            </a:r>
            <a:r>
              <a:rPr lang="es-MX" i="1" dirty="0"/>
              <a:t> </a:t>
            </a:r>
            <a:r>
              <a:rPr lang="es-MX" i="1" dirty="0" err="1"/>
              <a:t>albicans</a:t>
            </a:r>
            <a:r>
              <a:rPr lang="es-MX" dirty="0"/>
              <a:t>.</a:t>
            </a:r>
          </a:p>
          <a:p>
            <a:pPr algn="ctr"/>
            <a:r>
              <a:rPr lang="es-MX" dirty="0"/>
              <a:t>Observa las imágenes y menciona cual es la imagen que representa el aislamiento de cada una de ellas y el medio de cultivo que probablemente se utilizó y condiciones de cultivo, justifica tu respuesta</a:t>
            </a:r>
            <a:endParaRPr lang="en-US" dirty="0"/>
          </a:p>
        </p:txBody>
      </p:sp>
      <p:pic>
        <p:nvPicPr>
          <p:cNvPr id="6148" name="Picture 4" descr="Resultado de imagen para proteus agar sangre | Agar, Microbiología, Sangre">
            <a:extLst>
              <a:ext uri="{FF2B5EF4-FFF2-40B4-BE49-F238E27FC236}">
                <a16:creationId xmlns:a16="http://schemas.microsoft.com/office/drawing/2014/main" id="{CD180B2D-CE73-448B-AA03-0F550C6E1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24" y="2678954"/>
            <a:ext cx="4522788" cy="3387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activo gel de agar - EMB Agar - HyServe GmbH &amp; Co. KG - para  microbiología / para la seguridad alimentaria / Escherichia coli">
            <a:extLst>
              <a:ext uri="{FF2B5EF4-FFF2-40B4-BE49-F238E27FC236}">
                <a16:creationId xmlns:a16="http://schemas.microsoft.com/office/drawing/2014/main" id="{45CA668E-3A53-4F55-B367-042CA1B9C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12" y="2568535"/>
            <a:ext cx="3608562" cy="3608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BC6CD-C112-43F1-9AB3-521776C5C700}"/>
              </a:ext>
            </a:extLst>
          </p:cNvPr>
          <p:cNvSpPr txBox="1"/>
          <p:nvPr/>
        </p:nvSpPr>
        <p:spPr>
          <a:xfrm>
            <a:off x="8018500" y="6361606"/>
            <a:ext cx="1574470" cy="369332"/>
          </a:xfrm>
          <a:prstGeom prst="rect">
            <a:avLst/>
          </a:prstGeom>
          <a:noFill/>
        </p:spPr>
        <p:txBody>
          <a:bodyPr wrap="none" rtlCol="0">
            <a:spAutoFit/>
          </a:bodyPr>
          <a:lstStyle/>
          <a:p>
            <a:r>
              <a:rPr lang="es-MX" dirty="0"/>
              <a:t>37°C/18-24 h</a:t>
            </a:r>
            <a:endParaRPr lang="en-US" dirty="0"/>
          </a:p>
        </p:txBody>
      </p:sp>
      <p:sp>
        <p:nvSpPr>
          <p:cNvPr id="10" name="TextBox 9">
            <a:extLst>
              <a:ext uri="{FF2B5EF4-FFF2-40B4-BE49-F238E27FC236}">
                <a16:creationId xmlns:a16="http://schemas.microsoft.com/office/drawing/2014/main" id="{97404AE5-BFA6-42C2-AB0D-E36633EC424C}"/>
              </a:ext>
            </a:extLst>
          </p:cNvPr>
          <p:cNvSpPr txBox="1"/>
          <p:nvPr/>
        </p:nvSpPr>
        <p:spPr>
          <a:xfrm>
            <a:off x="1262100" y="6449960"/>
            <a:ext cx="1630575" cy="369332"/>
          </a:xfrm>
          <a:prstGeom prst="rect">
            <a:avLst/>
          </a:prstGeom>
          <a:noFill/>
        </p:spPr>
        <p:txBody>
          <a:bodyPr wrap="none" rtlCol="0">
            <a:spAutoFit/>
          </a:bodyPr>
          <a:lstStyle/>
          <a:p>
            <a:r>
              <a:rPr lang="es-MX" dirty="0"/>
              <a:t>28°C/3-5 días</a:t>
            </a:r>
            <a:endParaRPr lang="en-US" dirty="0"/>
          </a:p>
        </p:txBody>
      </p:sp>
      <p:sp>
        <p:nvSpPr>
          <p:cNvPr id="9" name="Rectangle 8">
            <a:extLst>
              <a:ext uri="{FF2B5EF4-FFF2-40B4-BE49-F238E27FC236}">
                <a16:creationId xmlns:a16="http://schemas.microsoft.com/office/drawing/2014/main" id="{E23C461F-FF48-4158-8BDF-6BC775E1C4C5}"/>
              </a:ext>
            </a:extLst>
          </p:cNvPr>
          <p:cNvSpPr/>
          <p:nvPr/>
        </p:nvSpPr>
        <p:spPr>
          <a:xfrm>
            <a:off x="161762" y="2606661"/>
            <a:ext cx="691215" cy="923330"/>
          </a:xfrm>
          <a:prstGeom prst="rect">
            <a:avLst/>
          </a:prstGeom>
          <a:noFill/>
          <a:ln>
            <a:noFill/>
          </a:ln>
        </p:spPr>
        <p:txBody>
          <a:bodyPr wrap="none" lIns="91440" tIns="45720" rIns="91440" bIns="45720">
            <a:spAutoFit/>
          </a:bodyPr>
          <a:lstStyle/>
          <a:p>
            <a:pPr algn="ctr"/>
            <a:r>
              <a:rPr lang="en-US" sz="5400" b="1" cap="none" spc="50" dirty="0">
                <a:ln w="0"/>
                <a:solidFill>
                  <a:schemeClr val="bg1"/>
                </a:solidFill>
                <a:effectLst>
                  <a:innerShdw blurRad="63500" dist="50800" dir="13500000">
                    <a:srgbClr val="000000">
                      <a:alpha val="50000"/>
                    </a:srgbClr>
                  </a:innerShdw>
                </a:effectLst>
              </a:rPr>
              <a:t>A</a:t>
            </a:r>
          </a:p>
        </p:txBody>
      </p:sp>
      <p:sp>
        <p:nvSpPr>
          <p:cNvPr id="11" name="Rectangle 10">
            <a:extLst>
              <a:ext uri="{FF2B5EF4-FFF2-40B4-BE49-F238E27FC236}">
                <a16:creationId xmlns:a16="http://schemas.microsoft.com/office/drawing/2014/main" id="{370A6D0D-4238-4256-9CF3-75227FB975C5}"/>
              </a:ext>
            </a:extLst>
          </p:cNvPr>
          <p:cNvSpPr/>
          <p:nvPr/>
        </p:nvSpPr>
        <p:spPr>
          <a:xfrm>
            <a:off x="3973524" y="2710865"/>
            <a:ext cx="691216" cy="923330"/>
          </a:xfrm>
          <a:prstGeom prst="rect">
            <a:avLst/>
          </a:prstGeom>
          <a:noFill/>
          <a:ln>
            <a:noFill/>
          </a:ln>
        </p:spPr>
        <p:txBody>
          <a:bodyPr wrap="none" lIns="91440" tIns="45720" rIns="91440" bIns="45720">
            <a:spAutoFit/>
          </a:bodyPr>
          <a:lstStyle/>
          <a:p>
            <a:pPr algn="ctr"/>
            <a:r>
              <a:rPr lang="es-MX" sz="5400" b="1" spc="50" dirty="0">
                <a:ln w="0"/>
                <a:solidFill>
                  <a:schemeClr val="bg1"/>
                </a:solidFill>
                <a:effectLst>
                  <a:innerShdw blurRad="63500" dist="50800" dir="13500000">
                    <a:srgbClr val="000000">
                      <a:alpha val="50000"/>
                    </a:srgbClr>
                  </a:innerShdw>
                </a:effectLst>
              </a:rPr>
              <a:t>B</a:t>
            </a:r>
            <a:endParaRPr lang="en-US" sz="5400" b="1" cap="none" spc="50" dirty="0">
              <a:ln w="0"/>
              <a:solidFill>
                <a:schemeClr val="bg1"/>
              </a:solidFill>
              <a:effectLst>
                <a:innerShdw blurRad="63500" dist="50800" dir="13500000">
                  <a:srgbClr val="000000">
                    <a:alpha val="50000"/>
                  </a:srgbClr>
                </a:innerShdw>
              </a:effectLst>
            </a:endParaRPr>
          </a:p>
        </p:txBody>
      </p:sp>
      <p:sp>
        <p:nvSpPr>
          <p:cNvPr id="12" name="Rectangle 11">
            <a:extLst>
              <a:ext uri="{FF2B5EF4-FFF2-40B4-BE49-F238E27FC236}">
                <a16:creationId xmlns:a16="http://schemas.microsoft.com/office/drawing/2014/main" id="{EA76C5DF-2B61-41D2-BAF6-434A8194B6B6}"/>
              </a:ext>
            </a:extLst>
          </p:cNvPr>
          <p:cNvSpPr/>
          <p:nvPr/>
        </p:nvSpPr>
        <p:spPr>
          <a:xfrm>
            <a:off x="8531410" y="2505670"/>
            <a:ext cx="691216" cy="923330"/>
          </a:xfrm>
          <a:prstGeom prst="rect">
            <a:avLst/>
          </a:prstGeom>
          <a:noFill/>
          <a:ln>
            <a:noFill/>
          </a:ln>
        </p:spPr>
        <p:txBody>
          <a:bodyPr wrap="none" lIns="91440" tIns="45720" rIns="91440" bIns="45720">
            <a:spAutoFit/>
          </a:bodyPr>
          <a:lstStyle/>
          <a:p>
            <a:pPr algn="ctr"/>
            <a:r>
              <a:rPr lang="es-MX" sz="5400" b="1" spc="50" dirty="0">
                <a:ln w="0"/>
                <a:solidFill>
                  <a:schemeClr val="bg1"/>
                </a:solidFill>
                <a:effectLst>
                  <a:innerShdw blurRad="63500" dist="50800" dir="13500000">
                    <a:srgbClr val="000000">
                      <a:alpha val="50000"/>
                    </a:srgbClr>
                  </a:innerShdw>
                </a:effectLst>
              </a:rPr>
              <a:t>C</a:t>
            </a:r>
            <a:endParaRPr lang="en-US" sz="5400" b="1" cap="none"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715938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Madison</Template>
  <TotalTime>1291</TotalTime>
  <Words>3822</Words>
  <Application>Microsoft Office PowerPoint</Application>
  <PresentationFormat>Widescreen</PresentationFormat>
  <Paragraphs>372</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MS Shell Dlg 2</vt:lpstr>
      <vt:lpstr>Times New Roman</vt:lpstr>
      <vt:lpstr>Wingdings</vt:lpstr>
      <vt:lpstr>Wingdings 3</vt:lpstr>
      <vt:lpstr>Madison</vt:lpstr>
      <vt:lpstr>PROBLEMAS DE INTEGRACIÓN PARTE 1</vt:lpstr>
      <vt:lpstr>Selecciona los medios para  el aislamiento del agente etiológico asociado a una infección bacteriana paciente con gastroenteritis severa sanguinolienta</vt:lpstr>
      <vt:lpstr>REPASO DE AISLAMIENTO-AGAR MC CONKEY</vt:lpstr>
      <vt:lpstr>LA MISMA MUESTRA SE SEMBRÓ EN EMB</vt:lpstr>
      <vt:lpstr>RESIEMBRA EN AGAR SS</vt:lpstr>
      <vt:lpstr>RESIEMBRA EN AGAR HEKTOEN</vt:lpstr>
      <vt:lpstr>SIEMBRA EN AGAR SAL MANITOL</vt:lpstr>
      <vt:lpstr>RESIEMBRA EN BAIRD PARKER</vt:lpstr>
      <vt:lpstr>Un paciente inmunocomprometido con infección urinaria</vt:lpstr>
      <vt:lpstr>UN PACIENTE INMUNOCOMPROMETIDO CON LESIONES EN LA PIEL</vt:lpstr>
      <vt:lpstr>PROBLEMA GENERAL</vt:lpstr>
      <vt:lpstr>Para resolver el problema debes:</vt:lpstr>
      <vt:lpstr>Por ejemplo:</vt:lpstr>
      <vt:lpstr>PROBLEMA 1</vt:lpstr>
      <vt:lpstr>PROBLEMA 2</vt:lpstr>
      <vt:lpstr>PROBLEMA 3</vt:lpstr>
      <vt:lpstr>PROBLEMA 4</vt:lpstr>
      <vt:lpstr>PROBLEMA 5</vt:lpstr>
      <vt:lpstr>PROBLEMA 6</vt:lpstr>
      <vt:lpstr>PROBLEMA 7</vt:lpstr>
      <vt:lpstr>EJERCICIOS PRUEBAS BIOQUÍMICAS</vt:lpstr>
      <vt:lpstr>EJEMPLO</vt:lpstr>
      <vt:lpstr>PowerPoint Presentation</vt:lpstr>
      <vt:lpstr>PowerPoint Presentation</vt:lpstr>
      <vt:lpstr>PowerPoint Presentation</vt:lpstr>
      <vt:lpstr>PowerPoint Presentation</vt:lpstr>
      <vt:lpstr>Identificar usando pruebas bioquímicas por el sistema ABIS online: ve a https://www.tgw1916.net/intro.html </vt:lpstr>
      <vt:lpstr>Seleccionar las pruebas bioquímicas realizadas</vt:lpstr>
      <vt:lpstr>Identificación del microorganismo</vt:lpstr>
      <vt:lpstr>CASO 1</vt:lpstr>
      <vt:lpstr>PowerPoint Presentation</vt:lpstr>
      <vt:lpstr>CASO 2</vt:lpstr>
      <vt:lpstr>PowerPoint Presentation</vt:lpstr>
      <vt:lpstr>CASO 3</vt:lpstr>
      <vt:lpstr>PowerPoint Presentation</vt:lpstr>
      <vt:lpstr>CASO 4</vt:lpstr>
      <vt:lpstr>PowerPoint Presentation</vt:lpstr>
      <vt:lpstr>CASO 5</vt:lpstr>
      <vt:lpstr>PowerPoint Presentation</vt:lpstr>
      <vt:lpstr>CASO 6</vt:lpstr>
      <vt:lpstr>PowerPoint Presentation</vt:lpstr>
      <vt:lpstr>CASO 7</vt:lpstr>
      <vt:lpstr>PowerPoint Presentation</vt:lpstr>
      <vt:lpstr>PowerPoint Presentation</vt:lpstr>
      <vt:lpstr>CASO 8</vt:lpstr>
      <vt:lpstr>PowerPoint Presentation</vt:lpstr>
      <vt:lpstr>PowerPoint Presentation</vt:lpstr>
      <vt:lpstr>PRUEBAS CONVENCIONALES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PROBLEMAS DE INTEGRACIÓN PARTE 1</dc:title>
  <dc:creator>DANIEL RAMOS PEREZ</dc:creator>
  <cp:lastModifiedBy>DANIEL RAMOS PEREZ</cp:lastModifiedBy>
  <cp:revision>53</cp:revision>
  <dcterms:created xsi:type="dcterms:W3CDTF">2020-11-18T22:37:59Z</dcterms:created>
  <dcterms:modified xsi:type="dcterms:W3CDTF">2020-11-30T05:17:38Z</dcterms:modified>
</cp:coreProperties>
</file>