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08318-3673-4C8E-99D8-460883A1BC14}" type="datetimeFigureOut">
              <a:rPr lang="es-MX" smtClean="0"/>
              <a:t>02/04/2018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C1F24-FF62-4730-B3F8-A502D00218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819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C1F24-FF62-4730-B3F8-A502D002182F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748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048C-EEA4-4E73-99B7-68F378F23BA5}" type="datetimeFigureOut">
              <a:rPr lang="es-ES" smtClean="0"/>
              <a:pPr/>
              <a:t>02/04/2018</a:t>
            </a:fld>
            <a:endParaRPr lang="es-MX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80F9-AF35-4B0E-9EBC-708EA75019E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048C-EEA4-4E73-99B7-68F378F23BA5}" type="datetimeFigureOut">
              <a:rPr lang="es-ES" smtClean="0"/>
              <a:pPr/>
              <a:t>02/04/2018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80F9-AF35-4B0E-9EBC-708EA75019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048C-EEA4-4E73-99B7-68F378F23BA5}" type="datetimeFigureOut">
              <a:rPr lang="es-ES" smtClean="0"/>
              <a:pPr/>
              <a:t>02/04/2018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80F9-AF35-4B0E-9EBC-708EA75019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048C-EEA4-4E73-99B7-68F378F23BA5}" type="datetimeFigureOut">
              <a:rPr lang="es-ES" smtClean="0"/>
              <a:pPr/>
              <a:t>02/04/2018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80F9-AF35-4B0E-9EBC-708EA75019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048C-EEA4-4E73-99B7-68F378F23BA5}" type="datetimeFigureOut">
              <a:rPr lang="es-ES" smtClean="0"/>
              <a:pPr/>
              <a:t>02/04/2018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80F9-AF35-4B0E-9EBC-708EA75019E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048C-EEA4-4E73-99B7-68F378F23BA5}" type="datetimeFigureOut">
              <a:rPr lang="es-ES" smtClean="0"/>
              <a:pPr/>
              <a:t>02/04/2018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80F9-AF35-4B0E-9EBC-708EA75019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048C-EEA4-4E73-99B7-68F378F23BA5}" type="datetimeFigureOut">
              <a:rPr lang="es-ES" smtClean="0"/>
              <a:pPr/>
              <a:t>02/04/2018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80F9-AF35-4B0E-9EBC-708EA75019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048C-EEA4-4E73-99B7-68F378F23BA5}" type="datetimeFigureOut">
              <a:rPr lang="es-ES" smtClean="0"/>
              <a:pPr/>
              <a:t>02/04/2018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80F9-AF35-4B0E-9EBC-708EA75019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048C-EEA4-4E73-99B7-68F378F23BA5}" type="datetimeFigureOut">
              <a:rPr lang="es-ES" smtClean="0"/>
              <a:pPr/>
              <a:t>02/04/2018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80F9-AF35-4B0E-9EBC-708EA75019E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048C-EEA4-4E73-99B7-68F378F23BA5}" type="datetimeFigureOut">
              <a:rPr lang="es-ES" smtClean="0"/>
              <a:pPr/>
              <a:t>02/04/2018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80F9-AF35-4B0E-9EBC-708EA75019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048C-EEA4-4E73-99B7-68F378F23BA5}" type="datetimeFigureOut">
              <a:rPr lang="es-ES" smtClean="0"/>
              <a:pPr/>
              <a:t>02/04/2018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80F9-AF35-4B0E-9EBC-708EA75019E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005048C-EEA4-4E73-99B7-68F378F23BA5}" type="datetimeFigureOut">
              <a:rPr lang="es-ES" smtClean="0"/>
              <a:pPr/>
              <a:t>02/04/2018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MX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FBB80F9-AF35-4B0E-9EBC-708EA75019E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42976" y="357166"/>
            <a:ext cx="7835268" cy="1472184"/>
          </a:xfrm>
        </p:spPr>
        <p:txBody>
          <a:bodyPr>
            <a:noAutofit/>
          </a:bodyPr>
          <a:lstStyle/>
          <a:p>
            <a:r>
              <a:rPr lang="es-MX" sz="6000" dirty="0">
                <a:effectLst/>
              </a:rPr>
              <a:t>   Reacciones en Cadena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247415" y="2753057"/>
            <a:ext cx="322014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4714876" y="3929066"/>
            <a:ext cx="3929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err="1"/>
              <a:t>Nikolai</a:t>
            </a:r>
            <a:r>
              <a:rPr lang="es-MX" sz="2400" dirty="0"/>
              <a:t> </a:t>
            </a:r>
            <a:r>
              <a:rPr lang="es-MX" sz="2400" dirty="0" err="1"/>
              <a:t>Nikolaevic</a:t>
            </a:r>
            <a:r>
              <a:rPr lang="es-MX" sz="2400" dirty="0"/>
              <a:t> </a:t>
            </a:r>
            <a:r>
              <a:rPr lang="es-MX" sz="2400" dirty="0" err="1"/>
              <a:t>Semenov</a:t>
            </a:r>
            <a:endParaRPr lang="es-MX" sz="2400" dirty="0"/>
          </a:p>
          <a:p>
            <a:r>
              <a:rPr lang="es-MX" sz="2400" dirty="0"/>
              <a:t>1896-1986, Nobel 1956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42976" y="428604"/>
            <a:ext cx="80010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Puede</a:t>
            </a:r>
            <a:r>
              <a:rPr lang="en-US" sz="2400" dirty="0"/>
              <a:t> </a:t>
            </a:r>
            <a:r>
              <a:rPr lang="en-US" sz="2400" dirty="0" err="1"/>
              <a:t>haber</a:t>
            </a:r>
            <a:r>
              <a:rPr lang="en-US" sz="2400" dirty="0"/>
              <a:t> </a:t>
            </a:r>
            <a:r>
              <a:rPr lang="en-US" sz="2400" dirty="0" err="1"/>
              <a:t>otras</a:t>
            </a:r>
            <a:r>
              <a:rPr lang="en-US" sz="2400" dirty="0"/>
              <a:t> </a:t>
            </a:r>
            <a:r>
              <a:rPr lang="en-US" sz="2400" dirty="0" err="1"/>
              <a:t>recombinaciones</a:t>
            </a:r>
            <a:r>
              <a:rPr lang="en-US" sz="2400" dirty="0"/>
              <a:t>, tales </a:t>
            </a:r>
            <a:r>
              <a:rPr lang="en-US" sz="2400" dirty="0" err="1"/>
              <a:t>como</a:t>
            </a:r>
            <a:r>
              <a:rPr lang="en-US" sz="2400" dirty="0"/>
              <a:t> H</a:t>
            </a:r>
            <a:r>
              <a:rPr lang="en-US" sz="2400" b="1" baseline="30000" dirty="0"/>
              <a:t>. </a:t>
            </a:r>
            <a:r>
              <a:rPr lang="en-US" sz="2400" dirty="0"/>
              <a:t>+ H</a:t>
            </a:r>
            <a:r>
              <a:rPr lang="en-US" sz="2400" b="1" baseline="30000" dirty="0"/>
              <a:t>. </a:t>
            </a:r>
            <a:r>
              <a:rPr lang="en-US" sz="2400" dirty="0"/>
              <a:t>y </a:t>
            </a:r>
          </a:p>
          <a:p>
            <a:r>
              <a:rPr lang="en-US" sz="2400" dirty="0"/>
              <a:t>H</a:t>
            </a:r>
            <a:r>
              <a:rPr lang="en-US" sz="2400" b="1" baseline="30000" dirty="0"/>
              <a:t>. </a:t>
            </a:r>
            <a:r>
              <a:rPr lang="en-US" sz="2400" dirty="0"/>
              <a:t>+ Br </a:t>
            </a:r>
            <a:r>
              <a:rPr lang="en-US" sz="2400" b="1" baseline="300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La </a:t>
            </a:r>
            <a:r>
              <a:rPr lang="en-US" sz="2400" dirty="0" err="1"/>
              <a:t>velocidad</a:t>
            </a:r>
            <a:r>
              <a:rPr lang="en-US" sz="2400" dirty="0"/>
              <a:t> </a:t>
            </a:r>
            <a:r>
              <a:rPr lang="en-US" sz="2400" dirty="0" err="1"/>
              <a:t>neta</a:t>
            </a:r>
            <a:r>
              <a:rPr lang="en-US" sz="2400" dirty="0"/>
              <a:t> de </a:t>
            </a:r>
            <a:r>
              <a:rPr lang="en-US" sz="2400" dirty="0" err="1"/>
              <a:t>formación</a:t>
            </a:r>
            <a:r>
              <a:rPr lang="en-US" sz="2400" dirty="0"/>
              <a:t> de </a:t>
            </a:r>
            <a:r>
              <a:rPr lang="en-US" sz="2400" dirty="0" err="1"/>
              <a:t>HBr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:</a:t>
            </a:r>
          </a:p>
          <a:p>
            <a:r>
              <a:rPr lang="es-MX" sz="2400" dirty="0"/>
              <a:t>d[</a:t>
            </a:r>
            <a:r>
              <a:rPr lang="es-MX" sz="2400" dirty="0" err="1"/>
              <a:t>HBr</a:t>
            </a:r>
            <a:r>
              <a:rPr lang="es-MX" sz="2400" dirty="0"/>
              <a:t>]/</a:t>
            </a:r>
            <a:r>
              <a:rPr lang="es-MX" sz="2400" dirty="0" err="1"/>
              <a:t>dt</a:t>
            </a:r>
            <a:r>
              <a:rPr lang="es-MX" sz="2400" dirty="0"/>
              <a:t> = </a:t>
            </a:r>
            <a:r>
              <a:rPr lang="es-MX" sz="2400" dirty="0" err="1"/>
              <a:t>k</a:t>
            </a:r>
            <a:r>
              <a:rPr lang="es-MX" sz="2400" baseline="-25000" dirty="0" err="1"/>
              <a:t>b</a:t>
            </a:r>
            <a:r>
              <a:rPr lang="es-MX" sz="2400" dirty="0"/>
              <a:t>[Br⋅][H</a:t>
            </a:r>
            <a:r>
              <a:rPr lang="es-MX" sz="2400" baseline="-25000" dirty="0"/>
              <a:t>2</a:t>
            </a:r>
            <a:r>
              <a:rPr lang="es-MX" sz="2400" dirty="0"/>
              <a:t>] + </a:t>
            </a:r>
            <a:r>
              <a:rPr lang="es-MX" sz="2400" dirty="0" err="1"/>
              <a:t>k’</a:t>
            </a:r>
            <a:r>
              <a:rPr lang="es-MX" sz="2400" baseline="-25000" dirty="0" err="1"/>
              <a:t>b</a:t>
            </a:r>
            <a:r>
              <a:rPr lang="es-MX" sz="2400" dirty="0"/>
              <a:t>[H⋅][Br</a:t>
            </a:r>
            <a:r>
              <a:rPr lang="es-MX" sz="2400" baseline="-25000" dirty="0"/>
              <a:t>2</a:t>
            </a:r>
            <a:r>
              <a:rPr lang="es-MX" sz="2400" dirty="0"/>
              <a:t>] – k</a:t>
            </a:r>
            <a:r>
              <a:rPr lang="es-MX" sz="2400" baseline="-25000" dirty="0"/>
              <a:t>c</a:t>
            </a:r>
            <a:r>
              <a:rPr lang="es-MX" sz="2400" dirty="0"/>
              <a:t>[H⋅][</a:t>
            </a:r>
            <a:r>
              <a:rPr lang="es-MX" sz="2400" dirty="0" err="1"/>
              <a:t>HBr</a:t>
            </a:r>
            <a:r>
              <a:rPr lang="es-MX" sz="2400" dirty="0"/>
              <a:t>]</a:t>
            </a:r>
          </a:p>
          <a:p>
            <a:endParaRPr lang="en-US" sz="2400" dirty="0"/>
          </a:p>
          <a:p>
            <a:r>
              <a:rPr lang="en-US" sz="2400" dirty="0"/>
              <a:t>Se </a:t>
            </a:r>
            <a:r>
              <a:rPr lang="en-US" sz="2400" dirty="0" err="1"/>
              <a:t>puede</a:t>
            </a:r>
            <a:r>
              <a:rPr lang="en-US" sz="2400" dirty="0"/>
              <a:t> </a:t>
            </a:r>
            <a:r>
              <a:rPr lang="en-US" sz="2400" dirty="0" err="1"/>
              <a:t>aplicar</a:t>
            </a:r>
            <a:r>
              <a:rPr lang="en-US" sz="2400" dirty="0"/>
              <a:t> la </a:t>
            </a:r>
            <a:r>
              <a:rPr lang="en-US" sz="2400" dirty="0" err="1"/>
              <a:t>aproximación</a:t>
            </a:r>
            <a:r>
              <a:rPr lang="en-US" sz="2400" dirty="0"/>
              <a:t> del </a:t>
            </a:r>
            <a:r>
              <a:rPr lang="en-US" sz="2400" dirty="0" err="1"/>
              <a:t>estado</a:t>
            </a:r>
            <a:r>
              <a:rPr lang="en-US" sz="2400" dirty="0"/>
              <a:t> </a:t>
            </a:r>
            <a:r>
              <a:rPr lang="en-US" sz="2400" dirty="0" err="1"/>
              <a:t>estacionario</a:t>
            </a:r>
            <a:endParaRPr lang="en-US" sz="2400" dirty="0"/>
          </a:p>
          <a:p>
            <a:endParaRPr lang="en-US" sz="2400" dirty="0"/>
          </a:p>
          <a:p>
            <a:r>
              <a:rPr lang="es-MX" sz="2400" dirty="0"/>
              <a:t>d[H⋅]/</a:t>
            </a:r>
            <a:r>
              <a:rPr lang="es-MX" sz="2400" dirty="0" err="1"/>
              <a:t>dt</a:t>
            </a:r>
            <a:r>
              <a:rPr lang="es-MX" sz="2400" dirty="0"/>
              <a:t> = </a:t>
            </a:r>
            <a:r>
              <a:rPr lang="es-MX" sz="2400" dirty="0" err="1"/>
              <a:t>k</a:t>
            </a:r>
            <a:r>
              <a:rPr lang="es-MX" sz="2400" baseline="-25000" dirty="0" err="1"/>
              <a:t>b</a:t>
            </a:r>
            <a:r>
              <a:rPr lang="es-MX" sz="2400" dirty="0"/>
              <a:t>[Br⋅][H</a:t>
            </a:r>
            <a:r>
              <a:rPr lang="es-MX" sz="2400" baseline="-25000" dirty="0"/>
              <a:t>2</a:t>
            </a:r>
            <a:r>
              <a:rPr lang="es-MX" sz="2400" dirty="0"/>
              <a:t>] - </a:t>
            </a:r>
            <a:r>
              <a:rPr lang="es-MX" sz="2400" dirty="0" err="1"/>
              <a:t>k’</a:t>
            </a:r>
            <a:r>
              <a:rPr lang="es-MX" sz="2400" baseline="-25000" dirty="0" err="1"/>
              <a:t>b</a:t>
            </a:r>
            <a:r>
              <a:rPr lang="es-MX" sz="2400" dirty="0"/>
              <a:t>[H⋅][Br</a:t>
            </a:r>
            <a:r>
              <a:rPr lang="es-MX" sz="2400" baseline="-25000" dirty="0"/>
              <a:t>2</a:t>
            </a:r>
            <a:r>
              <a:rPr lang="es-MX" sz="2400" dirty="0"/>
              <a:t>] - k</a:t>
            </a:r>
            <a:r>
              <a:rPr lang="es-MX" sz="2400" baseline="-25000" dirty="0"/>
              <a:t>c</a:t>
            </a:r>
            <a:r>
              <a:rPr lang="es-MX" sz="2400" dirty="0"/>
              <a:t>[H⋅][</a:t>
            </a:r>
            <a:r>
              <a:rPr lang="es-MX" sz="2400" dirty="0" err="1"/>
              <a:t>HBr</a:t>
            </a:r>
            <a:r>
              <a:rPr lang="es-MX" sz="2400" dirty="0"/>
              <a:t>] = 0</a:t>
            </a:r>
          </a:p>
          <a:p>
            <a:r>
              <a:rPr lang="es-MX" sz="2400" dirty="0"/>
              <a:t>d[Br⋅]/</a:t>
            </a:r>
            <a:r>
              <a:rPr lang="es-MX" sz="2400" dirty="0" err="1"/>
              <a:t>dt</a:t>
            </a:r>
            <a:r>
              <a:rPr lang="es-MX" sz="2400" dirty="0"/>
              <a:t> = 2k</a:t>
            </a:r>
            <a:r>
              <a:rPr lang="es-MX" sz="2400" baseline="-25000" dirty="0"/>
              <a:t>a</a:t>
            </a:r>
            <a:r>
              <a:rPr lang="es-MX" sz="2400" dirty="0"/>
              <a:t>[Br2][M] – k</a:t>
            </a:r>
            <a:r>
              <a:rPr lang="es-MX" sz="2400" baseline="-25000" dirty="0"/>
              <a:t>b</a:t>
            </a:r>
            <a:r>
              <a:rPr lang="es-MX" sz="2400" dirty="0"/>
              <a:t>[Br⋅][H</a:t>
            </a:r>
            <a:r>
              <a:rPr lang="es-MX" sz="2400" baseline="-25000" dirty="0"/>
              <a:t>2</a:t>
            </a:r>
            <a:r>
              <a:rPr lang="es-MX" sz="2400" dirty="0"/>
              <a:t>] + </a:t>
            </a:r>
            <a:r>
              <a:rPr lang="es-MX" sz="2400" dirty="0" err="1"/>
              <a:t>k’</a:t>
            </a:r>
            <a:r>
              <a:rPr lang="es-MX" sz="2400" baseline="-25000" dirty="0" err="1"/>
              <a:t>b</a:t>
            </a:r>
            <a:r>
              <a:rPr lang="es-MX" sz="2400" dirty="0"/>
              <a:t>[H⋅][Br</a:t>
            </a:r>
            <a:r>
              <a:rPr lang="es-MX" sz="2400" baseline="-25000" dirty="0"/>
              <a:t>2</a:t>
            </a:r>
            <a:r>
              <a:rPr lang="es-MX" sz="2400" dirty="0"/>
              <a:t>] + k</a:t>
            </a:r>
            <a:r>
              <a:rPr lang="es-MX" sz="2400" baseline="-25000" dirty="0"/>
              <a:t>c</a:t>
            </a:r>
            <a:r>
              <a:rPr lang="es-MX" sz="2400" dirty="0"/>
              <a:t>[H⋅][</a:t>
            </a:r>
            <a:r>
              <a:rPr lang="es-MX" sz="2400" dirty="0" err="1"/>
              <a:t>HBr</a:t>
            </a:r>
            <a:r>
              <a:rPr lang="es-MX" sz="2400" dirty="0"/>
              <a:t>] -2k</a:t>
            </a:r>
            <a:r>
              <a:rPr lang="es-MX" sz="2400" baseline="-25000" dirty="0"/>
              <a:t>d</a:t>
            </a:r>
            <a:r>
              <a:rPr lang="es-MX" sz="2400" dirty="0"/>
              <a:t>[Br⋅]</a:t>
            </a:r>
            <a:r>
              <a:rPr lang="es-MX" sz="2400" baseline="30000" dirty="0"/>
              <a:t>2</a:t>
            </a:r>
            <a:r>
              <a:rPr lang="es-MX" sz="2400" dirty="0"/>
              <a:t> [M] = 0</a:t>
            </a:r>
          </a:p>
          <a:p>
            <a:r>
              <a:rPr lang="es-MX" sz="2400" dirty="0"/>
              <a:t>[Br⋅] = (</a:t>
            </a:r>
            <a:r>
              <a:rPr lang="es-MX" sz="2400" dirty="0" err="1"/>
              <a:t>k</a:t>
            </a:r>
            <a:r>
              <a:rPr lang="es-MX" sz="2400" baseline="-25000" dirty="0" err="1"/>
              <a:t>a</a:t>
            </a:r>
            <a:r>
              <a:rPr lang="es-MX" sz="2400" dirty="0"/>
              <a:t>/</a:t>
            </a:r>
            <a:r>
              <a:rPr lang="es-MX" sz="2400" dirty="0" err="1"/>
              <a:t>k</a:t>
            </a:r>
            <a:r>
              <a:rPr lang="es-MX" sz="2400" baseline="-25000" dirty="0" err="1"/>
              <a:t>d</a:t>
            </a:r>
            <a:r>
              <a:rPr lang="es-MX" sz="2400" dirty="0"/>
              <a:t>)</a:t>
            </a:r>
            <a:r>
              <a:rPr lang="es-MX" sz="2400" baseline="30000" dirty="0"/>
              <a:t>1/2</a:t>
            </a:r>
            <a:r>
              <a:rPr lang="es-MX" sz="2400" dirty="0"/>
              <a:t> [Br</a:t>
            </a:r>
            <a:r>
              <a:rPr lang="es-MX" sz="2400" baseline="-25000" dirty="0"/>
              <a:t>2</a:t>
            </a:r>
            <a:r>
              <a:rPr lang="es-MX" sz="2400" dirty="0"/>
              <a:t>]</a:t>
            </a:r>
            <a:r>
              <a:rPr lang="es-MX" sz="2400" baseline="30000" dirty="0"/>
              <a:t>1/2</a:t>
            </a:r>
          </a:p>
          <a:p>
            <a:r>
              <a:rPr lang="es-MX" sz="2400" dirty="0"/>
              <a:t>[H⋅] = </a:t>
            </a:r>
            <a:r>
              <a:rPr lang="es-MX" sz="2400" dirty="0" err="1"/>
              <a:t>k</a:t>
            </a:r>
            <a:r>
              <a:rPr lang="es-MX" sz="2400" baseline="-25000" dirty="0" err="1"/>
              <a:t>b</a:t>
            </a:r>
            <a:r>
              <a:rPr lang="es-MX" sz="2400" dirty="0"/>
              <a:t>(</a:t>
            </a:r>
            <a:r>
              <a:rPr lang="es-MX" sz="2400" dirty="0" err="1"/>
              <a:t>k</a:t>
            </a:r>
            <a:r>
              <a:rPr lang="es-MX" sz="2400" baseline="-25000" dirty="0" err="1"/>
              <a:t>a</a:t>
            </a:r>
            <a:r>
              <a:rPr lang="es-MX" sz="2400" dirty="0"/>
              <a:t>/</a:t>
            </a:r>
            <a:r>
              <a:rPr lang="es-MX" sz="2400" dirty="0" err="1"/>
              <a:t>k</a:t>
            </a:r>
            <a:r>
              <a:rPr lang="es-MX" sz="2400" baseline="-25000" dirty="0" err="1"/>
              <a:t>d</a:t>
            </a:r>
            <a:r>
              <a:rPr lang="es-MX" sz="2400" dirty="0"/>
              <a:t>)</a:t>
            </a:r>
            <a:r>
              <a:rPr lang="es-MX" sz="2400" baseline="30000" dirty="0"/>
              <a:t>1/2</a:t>
            </a:r>
            <a:r>
              <a:rPr lang="es-MX" sz="2400" dirty="0"/>
              <a:t> [H</a:t>
            </a:r>
            <a:r>
              <a:rPr lang="es-MX" sz="2400" baseline="-25000" dirty="0"/>
              <a:t>2</a:t>
            </a:r>
            <a:r>
              <a:rPr lang="es-MX" sz="2400" dirty="0"/>
              <a:t>][Br</a:t>
            </a:r>
            <a:r>
              <a:rPr lang="es-MX" sz="2400" baseline="-25000" dirty="0"/>
              <a:t>2</a:t>
            </a:r>
            <a:r>
              <a:rPr lang="es-MX" sz="2400" dirty="0"/>
              <a:t>]</a:t>
            </a:r>
            <a:r>
              <a:rPr lang="es-MX" sz="2400" baseline="30000" dirty="0"/>
              <a:t>1/2</a:t>
            </a:r>
            <a:r>
              <a:rPr lang="es-MX" sz="2400" dirty="0"/>
              <a:t>/{</a:t>
            </a:r>
            <a:r>
              <a:rPr lang="es-MX" sz="2400" dirty="0" err="1"/>
              <a:t>k’</a:t>
            </a:r>
            <a:r>
              <a:rPr lang="es-MX" sz="2400" baseline="-25000" dirty="0" err="1"/>
              <a:t>b</a:t>
            </a:r>
            <a:r>
              <a:rPr lang="es-MX" sz="2400" dirty="0"/>
              <a:t>[Br</a:t>
            </a:r>
            <a:r>
              <a:rPr lang="es-MX" sz="2400" baseline="-25000" dirty="0"/>
              <a:t>2</a:t>
            </a:r>
            <a:r>
              <a:rPr lang="es-MX" sz="2400" dirty="0"/>
              <a:t>] + k</a:t>
            </a:r>
            <a:r>
              <a:rPr lang="es-MX" sz="2400" baseline="-25000" dirty="0"/>
              <a:t>c</a:t>
            </a:r>
            <a:r>
              <a:rPr lang="es-MX" sz="2400" dirty="0"/>
              <a:t>[</a:t>
            </a:r>
            <a:r>
              <a:rPr lang="es-MX" sz="2400" dirty="0" err="1"/>
              <a:t>HBr</a:t>
            </a:r>
            <a:r>
              <a:rPr lang="es-MX" sz="2400" dirty="0"/>
              <a:t>]}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1538" y="304642"/>
            <a:ext cx="792961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Sustituyendo</a:t>
            </a:r>
            <a:r>
              <a:rPr lang="en-US" sz="2400" dirty="0"/>
              <a:t> en la </a:t>
            </a:r>
            <a:r>
              <a:rPr lang="en-US" sz="2400" dirty="0" err="1"/>
              <a:t>ley</a:t>
            </a:r>
            <a:r>
              <a:rPr lang="en-US" sz="2400" dirty="0"/>
              <a:t> de </a:t>
            </a:r>
            <a:r>
              <a:rPr lang="en-US" sz="2400" dirty="0" err="1"/>
              <a:t>velocidad</a:t>
            </a:r>
            <a:r>
              <a:rPr lang="en-US" sz="2400" dirty="0"/>
              <a:t> de </a:t>
            </a:r>
            <a:r>
              <a:rPr lang="en-US" sz="2400" dirty="0" err="1"/>
              <a:t>HBr</a:t>
            </a:r>
            <a:endParaRPr lang="en-US" sz="2400" dirty="0"/>
          </a:p>
          <a:p>
            <a:r>
              <a:rPr lang="es-MX" sz="2400" dirty="0"/>
              <a:t>d[</a:t>
            </a:r>
            <a:r>
              <a:rPr lang="es-MX" sz="2400" dirty="0" err="1"/>
              <a:t>HBr</a:t>
            </a:r>
            <a:r>
              <a:rPr lang="es-MX" sz="2400" dirty="0"/>
              <a:t>]/</a:t>
            </a:r>
            <a:r>
              <a:rPr lang="es-MX" sz="2400" dirty="0" err="1"/>
              <a:t>dt</a:t>
            </a:r>
            <a:r>
              <a:rPr lang="es-MX" sz="2400" dirty="0"/>
              <a:t> = 2k</a:t>
            </a:r>
            <a:r>
              <a:rPr lang="es-MX" sz="2400" baseline="-25000" dirty="0"/>
              <a:t>b</a:t>
            </a:r>
            <a:r>
              <a:rPr lang="es-MX" sz="2400" dirty="0"/>
              <a:t>(</a:t>
            </a:r>
            <a:r>
              <a:rPr lang="es-MX" sz="2400" dirty="0" err="1"/>
              <a:t>k</a:t>
            </a:r>
            <a:r>
              <a:rPr lang="es-MX" sz="2400" baseline="-25000" dirty="0" err="1"/>
              <a:t>a</a:t>
            </a:r>
            <a:r>
              <a:rPr lang="es-MX" sz="2400" dirty="0"/>
              <a:t>/</a:t>
            </a:r>
            <a:r>
              <a:rPr lang="es-MX" sz="2400" dirty="0" err="1"/>
              <a:t>k</a:t>
            </a:r>
            <a:r>
              <a:rPr lang="es-MX" sz="2400" baseline="-25000" dirty="0" err="1"/>
              <a:t>d</a:t>
            </a:r>
            <a:r>
              <a:rPr lang="es-MX" sz="2400" dirty="0"/>
              <a:t>)1/2[H</a:t>
            </a:r>
            <a:r>
              <a:rPr lang="es-MX" sz="2400" baseline="-25000" dirty="0"/>
              <a:t>2</a:t>
            </a:r>
            <a:r>
              <a:rPr lang="es-MX" sz="2400" dirty="0"/>
              <a:t>][Br</a:t>
            </a:r>
            <a:r>
              <a:rPr lang="es-MX" sz="2400" baseline="-25000" dirty="0"/>
              <a:t>2</a:t>
            </a:r>
            <a:r>
              <a:rPr lang="es-MX" sz="2400" dirty="0"/>
              <a:t>]</a:t>
            </a:r>
            <a:r>
              <a:rPr lang="es-MX" sz="2400" baseline="30000" dirty="0"/>
              <a:t>3/2</a:t>
            </a:r>
            <a:r>
              <a:rPr lang="es-MX" sz="3200" dirty="0"/>
              <a:t>/</a:t>
            </a:r>
            <a:r>
              <a:rPr lang="es-MX" sz="2400" dirty="0"/>
              <a:t>{[Br</a:t>
            </a:r>
            <a:r>
              <a:rPr lang="es-MX" sz="2400" baseline="-25000" dirty="0"/>
              <a:t>2</a:t>
            </a:r>
            <a:r>
              <a:rPr lang="es-MX" sz="2400" dirty="0"/>
              <a:t>] + (k</a:t>
            </a:r>
            <a:r>
              <a:rPr lang="es-MX" sz="2400" baseline="-25000" dirty="0"/>
              <a:t>c</a:t>
            </a:r>
            <a:r>
              <a:rPr lang="es-MX" sz="2400" dirty="0"/>
              <a:t>/</a:t>
            </a:r>
            <a:r>
              <a:rPr lang="es-MX" sz="2400" dirty="0" err="1"/>
              <a:t>k’</a:t>
            </a:r>
            <a:r>
              <a:rPr lang="es-MX" sz="2400" baseline="-25000" dirty="0" err="1"/>
              <a:t>b</a:t>
            </a:r>
            <a:r>
              <a:rPr lang="es-MX" sz="2400" dirty="0"/>
              <a:t>)[</a:t>
            </a:r>
            <a:r>
              <a:rPr lang="es-MX" sz="2400" dirty="0" err="1"/>
              <a:t>HBr</a:t>
            </a:r>
            <a:r>
              <a:rPr lang="es-MX" sz="2400" dirty="0"/>
              <a:t>]}</a:t>
            </a:r>
          </a:p>
          <a:p>
            <a:endParaRPr lang="en-US" sz="2400" dirty="0"/>
          </a:p>
          <a:p>
            <a:r>
              <a:rPr lang="en-US" sz="2400" dirty="0"/>
              <a:t>Si se </a:t>
            </a:r>
            <a:r>
              <a:rPr lang="en-US" sz="2400" dirty="0" err="1"/>
              <a:t>compara</a:t>
            </a:r>
            <a:r>
              <a:rPr lang="en-US" sz="2400" dirty="0"/>
              <a:t> con la </a:t>
            </a:r>
            <a:r>
              <a:rPr lang="en-US" sz="2400" dirty="0" err="1"/>
              <a:t>ley</a:t>
            </a:r>
            <a:r>
              <a:rPr lang="en-US" sz="2400" dirty="0"/>
              <a:t> de </a:t>
            </a:r>
            <a:r>
              <a:rPr lang="en-US" sz="2400" dirty="0" err="1"/>
              <a:t>rapidez</a:t>
            </a:r>
            <a:r>
              <a:rPr lang="en-US" sz="2400" dirty="0"/>
              <a:t> experimental</a:t>
            </a:r>
          </a:p>
          <a:p>
            <a:r>
              <a:rPr lang="es-MX" sz="2400" dirty="0"/>
              <a:t>k = 2k</a:t>
            </a:r>
            <a:r>
              <a:rPr lang="es-MX" sz="2400" baseline="-25000" dirty="0"/>
              <a:t>b</a:t>
            </a:r>
            <a:r>
              <a:rPr lang="es-MX" sz="2400" dirty="0"/>
              <a:t>(</a:t>
            </a:r>
            <a:r>
              <a:rPr lang="es-MX" sz="2400" dirty="0" err="1"/>
              <a:t>k</a:t>
            </a:r>
            <a:r>
              <a:rPr lang="es-MX" sz="2400" baseline="-25000" dirty="0" err="1"/>
              <a:t>a</a:t>
            </a:r>
            <a:r>
              <a:rPr lang="es-MX" sz="2400" dirty="0"/>
              <a:t>/</a:t>
            </a:r>
            <a:r>
              <a:rPr lang="es-MX" sz="2400" dirty="0" err="1"/>
              <a:t>k</a:t>
            </a:r>
            <a:r>
              <a:rPr lang="es-MX" sz="2400" baseline="-25000" dirty="0" err="1"/>
              <a:t>d</a:t>
            </a:r>
            <a:r>
              <a:rPr lang="es-MX" sz="2400" dirty="0"/>
              <a:t>)1/2 k’ = k</a:t>
            </a:r>
            <a:r>
              <a:rPr lang="es-MX" sz="2400" baseline="-25000" dirty="0"/>
              <a:t>c</a:t>
            </a:r>
            <a:r>
              <a:rPr lang="es-MX" sz="2400" dirty="0"/>
              <a:t>/</a:t>
            </a:r>
            <a:r>
              <a:rPr lang="es-MX" sz="2400" dirty="0" err="1"/>
              <a:t>k’</a:t>
            </a:r>
            <a:r>
              <a:rPr lang="es-MX" sz="2400" baseline="-25000" dirty="0" err="1"/>
              <a:t>b</a:t>
            </a:r>
            <a:endParaRPr lang="es-MX" sz="2400" baseline="-25000" dirty="0"/>
          </a:p>
          <a:p>
            <a:endParaRPr lang="en-US" sz="2400" dirty="0"/>
          </a:p>
          <a:p>
            <a:r>
              <a:rPr lang="en-US" sz="2400" dirty="0"/>
              <a:t>La </a:t>
            </a:r>
            <a:r>
              <a:rPr lang="en-US" sz="2400" dirty="0" err="1"/>
              <a:t>presencia</a:t>
            </a:r>
            <a:r>
              <a:rPr lang="en-US" sz="2400" dirty="0"/>
              <a:t> de </a:t>
            </a:r>
            <a:r>
              <a:rPr lang="en-US" sz="2400" dirty="0" err="1"/>
              <a:t>HBr</a:t>
            </a:r>
            <a:r>
              <a:rPr lang="en-US" sz="2400" dirty="0"/>
              <a:t> en el </a:t>
            </a:r>
            <a:r>
              <a:rPr lang="en-US" sz="2400" dirty="0" err="1"/>
              <a:t>denominador</a:t>
            </a:r>
            <a:r>
              <a:rPr lang="en-US" sz="2400" dirty="0"/>
              <a:t> </a:t>
            </a:r>
            <a:r>
              <a:rPr lang="en-US" sz="2400" dirty="0" err="1"/>
              <a:t>indica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 un </a:t>
            </a:r>
            <a:r>
              <a:rPr lang="en-US" sz="2400" dirty="0" err="1"/>
              <a:t>inhibidor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La </a:t>
            </a:r>
            <a:r>
              <a:rPr lang="en-US" sz="2400" dirty="0" err="1"/>
              <a:t>presencia</a:t>
            </a:r>
            <a:r>
              <a:rPr lang="en-US" sz="2400" dirty="0"/>
              <a:t> de Br</a:t>
            </a:r>
            <a:r>
              <a:rPr lang="en-US" sz="2400" baseline="-25000" dirty="0"/>
              <a:t>2</a:t>
            </a:r>
            <a:r>
              <a:rPr lang="en-US" sz="2400" dirty="0"/>
              <a:t> en el </a:t>
            </a:r>
            <a:r>
              <a:rPr lang="en-US" sz="2400" dirty="0" err="1"/>
              <a:t>denominador</a:t>
            </a:r>
            <a:r>
              <a:rPr lang="en-US" sz="2400" dirty="0"/>
              <a:t> se </a:t>
            </a:r>
            <a:r>
              <a:rPr lang="en-US" sz="2400" dirty="0" err="1"/>
              <a:t>debe</a:t>
            </a:r>
            <a:r>
              <a:rPr lang="en-US" sz="2400" dirty="0"/>
              <a:t> a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presencia</a:t>
            </a:r>
            <a:r>
              <a:rPr lang="en-US" sz="2400" dirty="0"/>
              <a:t> </a:t>
            </a:r>
            <a:r>
              <a:rPr lang="en-US" sz="2400" dirty="0" err="1"/>
              <a:t>elimina</a:t>
            </a:r>
            <a:r>
              <a:rPr lang="en-US" sz="2400" dirty="0"/>
              <a:t> </a:t>
            </a:r>
            <a:r>
              <a:rPr lang="en-US" sz="2400" dirty="0" err="1"/>
              <a:t>radicales</a:t>
            </a:r>
            <a:r>
              <a:rPr lang="en-US" sz="2400" dirty="0"/>
              <a:t> </a:t>
            </a:r>
            <a:r>
              <a:rPr lang="en-US" sz="2400" dirty="0" err="1"/>
              <a:t>reactivos</a:t>
            </a:r>
            <a:r>
              <a:rPr lang="en-US" sz="2400" dirty="0"/>
              <a:t> del </a:t>
            </a:r>
            <a:r>
              <a:rPr lang="en-US" sz="2400" dirty="0" err="1"/>
              <a:t>mecanismo</a:t>
            </a:r>
            <a:r>
              <a:rPr lang="en-US" sz="2400" dirty="0"/>
              <a:t> en </a:t>
            </a:r>
            <a:r>
              <a:rPr lang="en-US" sz="2400" dirty="0" err="1"/>
              <a:t>cadena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Si se </a:t>
            </a:r>
            <a:r>
              <a:rPr lang="en-US" sz="2400" dirty="0" err="1"/>
              <a:t>grafica</a:t>
            </a:r>
            <a:r>
              <a:rPr lang="en-US" sz="2400" dirty="0"/>
              <a:t> la </a:t>
            </a:r>
            <a:r>
              <a:rPr lang="en-US" sz="2400" dirty="0" err="1"/>
              <a:t>concentración</a:t>
            </a:r>
            <a:r>
              <a:rPr lang="en-US" sz="2400" dirty="0"/>
              <a:t> de </a:t>
            </a:r>
            <a:r>
              <a:rPr lang="en-US" sz="2400" dirty="0" err="1"/>
              <a:t>HBr</a:t>
            </a:r>
            <a:r>
              <a:rPr lang="en-US" sz="2400" dirty="0"/>
              <a:t> en </a:t>
            </a:r>
            <a:r>
              <a:rPr lang="en-US" sz="2400" dirty="0" err="1"/>
              <a:t>función</a:t>
            </a:r>
            <a:r>
              <a:rPr lang="en-US" sz="2400" dirty="0"/>
              <a:t> del </a:t>
            </a:r>
            <a:r>
              <a:rPr lang="en-US" sz="2400" dirty="0" err="1"/>
              <a:t>tiempo</a:t>
            </a:r>
            <a:r>
              <a:rPr lang="en-US" sz="2400" dirty="0"/>
              <a:t>, </a:t>
            </a:r>
            <a:r>
              <a:rPr lang="en-US" sz="2400" dirty="0" err="1"/>
              <a:t>alcanzará</a:t>
            </a:r>
            <a:r>
              <a:rPr lang="en-US" sz="2400" dirty="0"/>
              <a:t> un </a:t>
            </a:r>
            <a:r>
              <a:rPr lang="en-US" sz="2400" dirty="0" err="1"/>
              <a:t>máximo</a:t>
            </a:r>
            <a:r>
              <a:rPr lang="en-US" sz="2400" dirty="0"/>
              <a:t>,  </a:t>
            </a:r>
            <a:r>
              <a:rPr lang="en-US" sz="2400" dirty="0" err="1"/>
              <a:t>posteriormente</a:t>
            </a:r>
            <a:r>
              <a:rPr lang="en-US" sz="2400" dirty="0"/>
              <a:t> un </a:t>
            </a:r>
            <a:r>
              <a:rPr lang="en-US" sz="2400" dirty="0" err="1"/>
              <a:t>aumento</a:t>
            </a:r>
            <a:r>
              <a:rPr lang="en-US" sz="2400" dirty="0"/>
              <a:t> de la </a:t>
            </a:r>
            <a:r>
              <a:rPr lang="en-US" sz="2400" dirty="0" err="1"/>
              <a:t>concentración</a:t>
            </a:r>
            <a:r>
              <a:rPr lang="en-US" sz="2400" dirty="0"/>
              <a:t> de </a:t>
            </a:r>
            <a:r>
              <a:rPr lang="en-US" sz="2400" dirty="0" err="1"/>
              <a:t>HBr</a:t>
            </a:r>
            <a:r>
              <a:rPr lang="en-US" sz="2400" dirty="0"/>
              <a:t> </a:t>
            </a:r>
            <a:r>
              <a:rPr lang="en-US" sz="2400" dirty="0" err="1"/>
              <a:t>retardará</a:t>
            </a:r>
            <a:r>
              <a:rPr lang="en-US" sz="2400" dirty="0"/>
              <a:t> la </a:t>
            </a:r>
            <a:r>
              <a:rPr lang="en-US" sz="2400" dirty="0" err="1"/>
              <a:t>reacción</a:t>
            </a:r>
            <a:r>
              <a:rPr lang="en-US" sz="2400" dirty="0"/>
              <a:t>. </a:t>
            </a:r>
            <a:endParaRPr lang="es-MX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1538" y="285728"/>
            <a:ext cx="792961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</a:rPr>
              <a:t>Explosiones</a:t>
            </a:r>
          </a:p>
          <a:p>
            <a:r>
              <a:rPr lang="en-US" sz="2400" dirty="0"/>
              <a:t>Hay dos </a:t>
            </a:r>
            <a:r>
              <a:rPr lang="en-US" sz="2400" dirty="0" err="1"/>
              <a:t>clases</a:t>
            </a:r>
            <a:r>
              <a:rPr lang="en-US" sz="2400" dirty="0"/>
              <a:t>: </a:t>
            </a:r>
            <a:r>
              <a:rPr lang="en-US" sz="2400" dirty="0" err="1"/>
              <a:t>térmicas</a:t>
            </a:r>
            <a:r>
              <a:rPr lang="en-US" sz="2400" dirty="0"/>
              <a:t> y de </a:t>
            </a:r>
            <a:r>
              <a:rPr lang="en-US" sz="2400" dirty="0" err="1"/>
              <a:t>cadena</a:t>
            </a:r>
            <a:r>
              <a:rPr lang="en-US" sz="2400" dirty="0"/>
              <a:t> </a:t>
            </a:r>
            <a:r>
              <a:rPr lang="en-US" sz="2400" dirty="0" err="1"/>
              <a:t>ramificada</a:t>
            </a:r>
            <a:endParaRPr lang="en-US" sz="2400" dirty="0"/>
          </a:p>
          <a:p>
            <a:endParaRPr lang="en-US" sz="2400" b="1" dirty="0"/>
          </a:p>
          <a:p>
            <a:pPr algn="just"/>
            <a:r>
              <a:rPr lang="en-US" sz="2400" b="1" dirty="0" err="1">
                <a:solidFill>
                  <a:srgbClr val="C00000"/>
                </a:solidFill>
              </a:rPr>
              <a:t>Térmica</a:t>
            </a:r>
            <a:r>
              <a:rPr lang="en-US" sz="2400" b="1" dirty="0"/>
              <a:t>:  Se </a:t>
            </a:r>
            <a:r>
              <a:rPr lang="en-US" sz="2400" b="1" dirty="0" err="1"/>
              <a:t>debe</a:t>
            </a:r>
            <a:r>
              <a:rPr lang="en-US" sz="2400" b="1" dirty="0"/>
              <a:t> a </a:t>
            </a:r>
            <a:r>
              <a:rPr lang="en-US" sz="2400" b="1" dirty="0" err="1"/>
              <a:t>que</a:t>
            </a:r>
            <a:r>
              <a:rPr lang="en-US" sz="2400" b="1" dirty="0"/>
              <a:t> en </a:t>
            </a:r>
            <a:r>
              <a:rPr lang="en-US" sz="2400" b="1" dirty="0" err="1"/>
              <a:t>una</a:t>
            </a:r>
            <a:r>
              <a:rPr lang="en-US" sz="2400" b="1" dirty="0"/>
              <a:t> </a:t>
            </a:r>
            <a:r>
              <a:rPr lang="en-US" sz="2400" b="1" dirty="0" err="1"/>
              <a:t>reacción</a:t>
            </a:r>
            <a:r>
              <a:rPr lang="en-US" sz="2400" b="1" dirty="0"/>
              <a:t> </a:t>
            </a:r>
            <a:r>
              <a:rPr lang="en-US" sz="2400" b="1" dirty="0" err="1"/>
              <a:t>exotérmica</a:t>
            </a:r>
            <a:r>
              <a:rPr lang="en-US" sz="2400" b="1" dirty="0"/>
              <a:t> </a:t>
            </a:r>
            <a:r>
              <a:rPr lang="en-US" sz="2400" b="1" dirty="0" err="1"/>
              <a:t>cuando</a:t>
            </a:r>
            <a:r>
              <a:rPr lang="en-US" sz="2400" b="1" dirty="0"/>
              <a:t> no se </a:t>
            </a:r>
            <a:r>
              <a:rPr lang="en-US" sz="2400" b="1" dirty="0" err="1"/>
              <a:t>puede</a:t>
            </a:r>
            <a:r>
              <a:rPr lang="en-US" sz="2400" b="1" dirty="0"/>
              <a:t> </a:t>
            </a:r>
            <a:r>
              <a:rPr lang="en-US" sz="2400" b="1" dirty="0" err="1"/>
              <a:t>liberar</a:t>
            </a:r>
            <a:r>
              <a:rPr lang="en-US" sz="2400" b="1" dirty="0"/>
              <a:t> la </a:t>
            </a:r>
            <a:r>
              <a:rPr lang="en-US" sz="2400" b="1" dirty="0" err="1"/>
              <a:t>energía</a:t>
            </a:r>
            <a:r>
              <a:rPr lang="en-US" sz="2400" b="1" dirty="0"/>
              <a:t>,</a:t>
            </a:r>
            <a:r>
              <a:rPr lang="es-MX" sz="2400" b="1" dirty="0"/>
              <a:t> </a:t>
            </a:r>
            <a:r>
              <a:rPr lang="es-MX" sz="2400" dirty="0"/>
              <a:t>la velocidad de reacción se incrementa debido a la gran cantidad de energía</a:t>
            </a:r>
            <a:r>
              <a:rPr lang="es-MX" sz="2400" b="1" dirty="0"/>
              <a:t>. </a:t>
            </a:r>
          </a:p>
          <a:p>
            <a:endParaRPr lang="es-MX" sz="2400" dirty="0"/>
          </a:p>
          <a:p>
            <a:pPr algn="just"/>
            <a:r>
              <a:rPr lang="en-US" sz="2400" b="1" dirty="0" err="1">
                <a:solidFill>
                  <a:srgbClr val="C00000"/>
                </a:solidFill>
              </a:rPr>
              <a:t>Cadena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ramificada</a:t>
            </a:r>
            <a:r>
              <a:rPr lang="en-US" sz="2400" b="1" dirty="0"/>
              <a:t>:  En </a:t>
            </a:r>
            <a:r>
              <a:rPr lang="en-US" sz="2400" b="1" dirty="0" err="1"/>
              <a:t>este</a:t>
            </a:r>
            <a:r>
              <a:rPr lang="en-US" sz="2400" b="1" dirty="0"/>
              <a:t> </a:t>
            </a:r>
            <a:r>
              <a:rPr lang="en-US" sz="2400" b="1" dirty="0" err="1"/>
              <a:t>caso</a:t>
            </a:r>
            <a:r>
              <a:rPr lang="en-US" sz="2400" b="1" dirty="0"/>
              <a:t>, hay </a:t>
            </a:r>
            <a:r>
              <a:rPr lang="en-US" sz="2400" b="1" dirty="0" err="1"/>
              <a:t>reacciones</a:t>
            </a:r>
            <a:r>
              <a:rPr lang="en-US" sz="2400" b="1" dirty="0"/>
              <a:t> de </a:t>
            </a:r>
            <a:r>
              <a:rPr lang="en-US" sz="2400" b="1" dirty="0" err="1"/>
              <a:t>cadena</a:t>
            </a:r>
            <a:r>
              <a:rPr lang="en-US" sz="2400" b="1" dirty="0"/>
              <a:t> </a:t>
            </a:r>
            <a:r>
              <a:rPr lang="en-US" sz="2400" b="1" dirty="0" err="1"/>
              <a:t>ramificada</a:t>
            </a:r>
            <a:r>
              <a:rPr lang="en-US" sz="2400" b="1" dirty="0"/>
              <a:t> y el </a:t>
            </a:r>
            <a:r>
              <a:rPr lang="en-US" sz="2400" b="1" dirty="0" err="1"/>
              <a:t>número</a:t>
            </a:r>
            <a:r>
              <a:rPr lang="en-US" sz="2400" b="1" dirty="0"/>
              <a:t> de </a:t>
            </a:r>
            <a:r>
              <a:rPr lang="en-US" sz="2400" b="1" dirty="0" err="1"/>
              <a:t>portadores</a:t>
            </a:r>
            <a:r>
              <a:rPr lang="en-US" sz="2400" b="1" dirty="0"/>
              <a:t> </a:t>
            </a:r>
            <a:r>
              <a:rPr lang="en-US" sz="2400" b="1" dirty="0" err="1"/>
              <a:t>crece</a:t>
            </a:r>
            <a:r>
              <a:rPr lang="en-US" sz="2400" b="1" dirty="0"/>
              <a:t> </a:t>
            </a:r>
            <a:r>
              <a:rPr lang="en-US" sz="2400" b="1" dirty="0" err="1"/>
              <a:t>exponencialmente</a:t>
            </a:r>
            <a:r>
              <a:rPr lang="en-US" sz="2400" b="1" dirty="0"/>
              <a:t>. </a:t>
            </a:r>
          </a:p>
          <a:p>
            <a:endParaRPr lang="en-US" sz="2400" b="1" dirty="0"/>
          </a:p>
          <a:p>
            <a:r>
              <a:rPr lang="en-US" sz="2400" dirty="0"/>
              <a:t>Un </a:t>
            </a:r>
            <a:r>
              <a:rPr lang="en-US" sz="2400" dirty="0" err="1"/>
              <a:t>ejemplo</a:t>
            </a:r>
            <a:r>
              <a:rPr lang="en-US" sz="2400" dirty="0"/>
              <a:t> de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tipo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:</a:t>
            </a:r>
          </a:p>
          <a:p>
            <a:r>
              <a:rPr lang="es-MX" sz="2400" dirty="0"/>
              <a:t>2H</a:t>
            </a:r>
            <a:r>
              <a:rPr lang="es-MX" sz="2400" baseline="-25000" dirty="0"/>
              <a:t>2</a:t>
            </a:r>
            <a:r>
              <a:rPr lang="es-MX" sz="2400" dirty="0"/>
              <a:t>(g) + O</a:t>
            </a:r>
            <a:r>
              <a:rPr lang="es-MX" sz="2400" baseline="-25000" dirty="0"/>
              <a:t>2</a:t>
            </a:r>
            <a:r>
              <a:rPr lang="es-MX" sz="2400" dirty="0"/>
              <a:t>(g) → 2H</a:t>
            </a:r>
            <a:r>
              <a:rPr lang="es-MX" sz="2400" baseline="-25000" dirty="0"/>
              <a:t>2</a:t>
            </a:r>
            <a:r>
              <a:rPr lang="es-MX" sz="2400" dirty="0"/>
              <a:t>O(g)</a:t>
            </a:r>
          </a:p>
          <a:p>
            <a:endParaRPr lang="en-US" sz="2400" dirty="0"/>
          </a:p>
          <a:p>
            <a:r>
              <a:rPr lang="en-US" sz="2400" dirty="0"/>
              <a:t>El </a:t>
            </a:r>
            <a:r>
              <a:rPr lang="en-US" sz="2400" dirty="0" err="1"/>
              <a:t>mecanismo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muy</a:t>
            </a:r>
            <a:r>
              <a:rPr lang="en-US" sz="2400" dirty="0"/>
              <a:t> </a:t>
            </a:r>
            <a:r>
              <a:rPr lang="en-US" sz="2400" dirty="0" err="1"/>
              <a:t>complejo</a:t>
            </a:r>
            <a:r>
              <a:rPr lang="en-US" sz="2400" dirty="0"/>
              <a:t>. Los </a:t>
            </a:r>
            <a:r>
              <a:rPr lang="en-US" sz="2400" dirty="0" err="1"/>
              <a:t>siguientes</a:t>
            </a:r>
            <a:r>
              <a:rPr lang="en-US" sz="2400" dirty="0"/>
              <a:t> </a:t>
            </a:r>
            <a:r>
              <a:rPr lang="en-US" sz="2400" dirty="0" err="1"/>
              <a:t>pasos</a:t>
            </a:r>
            <a:r>
              <a:rPr lang="en-US" sz="2400" dirty="0"/>
              <a:t> </a:t>
            </a:r>
            <a:r>
              <a:rPr lang="en-US" sz="2400" dirty="0" err="1"/>
              <a:t>explican</a:t>
            </a:r>
            <a:r>
              <a:rPr lang="en-US" sz="2400" dirty="0"/>
              <a:t> la </a:t>
            </a:r>
            <a:r>
              <a:rPr lang="en-US" sz="2400" dirty="0" err="1"/>
              <a:t>explosión</a:t>
            </a:r>
            <a:r>
              <a:rPr lang="en-US" sz="2400" dirty="0"/>
              <a:t>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14414" y="642918"/>
            <a:ext cx="792958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err="1">
                <a:solidFill>
                  <a:srgbClr val="C00000"/>
                </a:solidFill>
              </a:rPr>
              <a:t>Iniciación</a:t>
            </a:r>
            <a:r>
              <a:rPr lang="pt-BR" sz="2400" dirty="0"/>
              <a:t>:  H</a:t>
            </a:r>
            <a:r>
              <a:rPr lang="pt-BR" sz="2400" baseline="-25000" dirty="0"/>
              <a:t>2</a:t>
            </a:r>
            <a:r>
              <a:rPr lang="pt-BR" sz="2400" dirty="0"/>
              <a:t> + O</a:t>
            </a:r>
            <a:r>
              <a:rPr lang="pt-BR" sz="2400" baseline="-25000" dirty="0"/>
              <a:t>2 </a:t>
            </a:r>
            <a:r>
              <a:rPr lang="pt-BR" sz="2400" dirty="0"/>
              <a:t>→ ⋅OH + ⋅OH</a:t>
            </a:r>
          </a:p>
          <a:p>
            <a:endParaRPr lang="pt-BR" sz="2400" dirty="0"/>
          </a:p>
          <a:p>
            <a:r>
              <a:rPr lang="pt-BR" sz="2400" b="1" dirty="0" err="1">
                <a:solidFill>
                  <a:srgbClr val="C00000"/>
                </a:solidFill>
              </a:rPr>
              <a:t>Propagación</a:t>
            </a:r>
            <a:r>
              <a:rPr lang="pt-BR" sz="2400" dirty="0"/>
              <a:t>: H</a:t>
            </a:r>
            <a:r>
              <a:rPr lang="pt-BR" sz="2400" baseline="-25000" dirty="0"/>
              <a:t>2</a:t>
            </a:r>
            <a:r>
              <a:rPr lang="pt-BR" sz="2400" dirty="0"/>
              <a:t> + ⋅OH → ⋅H + H</a:t>
            </a:r>
            <a:r>
              <a:rPr lang="pt-BR" sz="2400" baseline="-25000" dirty="0"/>
              <a:t>2</a:t>
            </a:r>
            <a:r>
              <a:rPr lang="pt-BR" sz="2400" dirty="0"/>
              <a:t>O</a:t>
            </a:r>
          </a:p>
          <a:p>
            <a:endParaRPr lang="es-MX" sz="2400" dirty="0"/>
          </a:p>
          <a:p>
            <a:r>
              <a:rPr lang="es-MX" sz="2400" dirty="0"/>
              <a:t>O</a:t>
            </a:r>
            <a:r>
              <a:rPr lang="es-MX" sz="2400" baseline="-25000" dirty="0"/>
              <a:t>2</a:t>
            </a:r>
            <a:r>
              <a:rPr lang="es-MX" sz="2400" dirty="0"/>
              <a:t> + ⋅H → ⋅O⋅ + ⋅OH (</a:t>
            </a:r>
            <a:r>
              <a:rPr lang="es-MX" sz="2400" b="1" dirty="0">
                <a:solidFill>
                  <a:srgbClr val="C00000"/>
                </a:solidFill>
              </a:rPr>
              <a:t>ramificación</a:t>
            </a:r>
            <a:r>
              <a:rPr lang="es-MX" sz="2400" dirty="0"/>
              <a:t>)</a:t>
            </a:r>
          </a:p>
          <a:p>
            <a:endParaRPr lang="es-MX" sz="2400" dirty="0"/>
          </a:p>
          <a:p>
            <a:r>
              <a:rPr lang="es-MX" sz="2400" dirty="0"/>
              <a:t>⋅O⋅ + H</a:t>
            </a:r>
            <a:r>
              <a:rPr lang="es-MX" sz="2400" baseline="-25000" dirty="0"/>
              <a:t>2</a:t>
            </a:r>
            <a:r>
              <a:rPr lang="es-MX" sz="2400" dirty="0"/>
              <a:t> → ⋅OH + ⋅H (</a:t>
            </a:r>
            <a:r>
              <a:rPr lang="es-MX" sz="2400" b="1" dirty="0">
                <a:solidFill>
                  <a:srgbClr val="C00000"/>
                </a:solidFill>
              </a:rPr>
              <a:t>ramificación</a:t>
            </a:r>
            <a:r>
              <a:rPr lang="es-MX" sz="2400" dirty="0"/>
              <a:t>)</a:t>
            </a:r>
          </a:p>
          <a:p>
            <a:endParaRPr lang="es-MX" sz="2400" dirty="0"/>
          </a:p>
          <a:p>
            <a:r>
              <a:rPr lang="it-IT" sz="2400" dirty="0"/>
              <a:t>⋅H + O</a:t>
            </a:r>
            <a:r>
              <a:rPr lang="it-IT" sz="2400" baseline="-25000" dirty="0"/>
              <a:t>2</a:t>
            </a:r>
            <a:r>
              <a:rPr lang="it-IT" sz="2400" dirty="0"/>
              <a:t> + M → HO</a:t>
            </a:r>
            <a:r>
              <a:rPr lang="it-IT" sz="2400" baseline="-25000" dirty="0"/>
              <a:t>2</a:t>
            </a:r>
            <a:r>
              <a:rPr lang="it-IT" sz="2400" dirty="0"/>
              <a:t>⋅ + M*</a:t>
            </a:r>
          </a:p>
          <a:p>
            <a:endParaRPr lang="en-US" sz="2400" dirty="0"/>
          </a:p>
          <a:p>
            <a:r>
              <a:rPr lang="en-US" sz="2400" dirty="0"/>
              <a:t>Las </a:t>
            </a:r>
            <a:r>
              <a:rPr lang="en-US" sz="2400" dirty="0" err="1"/>
              <a:t>explosiones</a:t>
            </a:r>
            <a:r>
              <a:rPr lang="en-US" sz="2400" dirty="0"/>
              <a:t> </a:t>
            </a:r>
            <a:r>
              <a:rPr lang="en-US" sz="2400" dirty="0" err="1"/>
              <a:t>dependen</a:t>
            </a:r>
            <a:r>
              <a:rPr lang="en-US" sz="2400" dirty="0"/>
              <a:t> de la </a:t>
            </a:r>
            <a:r>
              <a:rPr lang="en-US" sz="2400" b="1" dirty="0" err="1">
                <a:solidFill>
                  <a:srgbClr val="C00000"/>
                </a:solidFill>
              </a:rPr>
              <a:t>temperatura</a:t>
            </a:r>
            <a:r>
              <a:rPr lang="en-US" sz="2400" dirty="0"/>
              <a:t> y la </a:t>
            </a:r>
            <a:r>
              <a:rPr lang="en-US" sz="2400" b="1" dirty="0" err="1">
                <a:solidFill>
                  <a:srgbClr val="C00000"/>
                </a:solidFill>
              </a:rPr>
              <a:t>presión</a:t>
            </a:r>
            <a:endParaRPr lang="en-US" sz="2400" b="1" dirty="0">
              <a:solidFill>
                <a:srgbClr val="C00000"/>
              </a:solidFill>
            </a:endParaRPr>
          </a:p>
          <a:p>
            <a:endParaRPr lang="en-US" sz="2400" dirty="0"/>
          </a:p>
          <a:p>
            <a:r>
              <a:rPr lang="en-US" sz="2400" dirty="0" err="1"/>
              <a:t>Esto</a:t>
            </a:r>
            <a:r>
              <a:rPr lang="en-US" sz="2400" dirty="0"/>
              <a:t> se </a:t>
            </a:r>
            <a:r>
              <a:rPr lang="en-US" sz="2400" dirty="0" err="1"/>
              <a:t>explica</a:t>
            </a:r>
            <a:r>
              <a:rPr lang="en-US" sz="2400" dirty="0"/>
              <a:t> en la </a:t>
            </a:r>
            <a:r>
              <a:rPr lang="en-US" sz="2400" dirty="0" err="1"/>
              <a:t>siguiente</a:t>
            </a:r>
            <a:r>
              <a:rPr lang="en-US" sz="2400" dirty="0"/>
              <a:t> </a:t>
            </a:r>
            <a:r>
              <a:rPr lang="en-US" sz="2400" dirty="0" err="1"/>
              <a:t>figura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24327"/>
            <a:ext cx="7715304" cy="632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6BBFE6E-1A0E-4046-9155-99ABD9CE7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308" y="0"/>
            <a:ext cx="52193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83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14414" y="335846"/>
            <a:ext cx="778674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</a:t>
            </a:r>
            <a:r>
              <a:rPr lang="en-US" sz="2400" dirty="0" err="1"/>
              <a:t>bajas</a:t>
            </a:r>
            <a:r>
              <a:rPr lang="en-US" sz="2400" dirty="0"/>
              <a:t> </a:t>
            </a:r>
            <a:r>
              <a:rPr lang="en-US" sz="2400" dirty="0" err="1"/>
              <a:t>presiones</a:t>
            </a:r>
            <a:r>
              <a:rPr lang="en-US" sz="2400" dirty="0"/>
              <a:t> los </a:t>
            </a:r>
            <a:r>
              <a:rPr lang="en-US" sz="2400" dirty="0" err="1"/>
              <a:t>portadores</a:t>
            </a:r>
            <a:r>
              <a:rPr lang="en-US" sz="2400" dirty="0"/>
              <a:t> de la </a:t>
            </a:r>
            <a:r>
              <a:rPr lang="en-US" sz="2400" dirty="0" err="1"/>
              <a:t>cadena</a:t>
            </a:r>
            <a:r>
              <a:rPr lang="en-US" sz="2400" dirty="0"/>
              <a:t> </a:t>
            </a:r>
            <a:r>
              <a:rPr lang="en-US" sz="2400" dirty="0" err="1"/>
              <a:t>pueden</a:t>
            </a:r>
            <a:r>
              <a:rPr lang="en-US" sz="2400" dirty="0"/>
              <a:t> </a:t>
            </a:r>
            <a:r>
              <a:rPr lang="en-US" sz="2400" dirty="0" err="1"/>
              <a:t>reaccionar</a:t>
            </a:r>
            <a:r>
              <a:rPr lang="en-US" sz="2400" dirty="0"/>
              <a:t> con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paredes</a:t>
            </a:r>
            <a:r>
              <a:rPr lang="en-US" sz="2400" dirty="0"/>
              <a:t> y </a:t>
            </a:r>
            <a:r>
              <a:rPr lang="en-US" sz="2400" dirty="0" err="1"/>
              <a:t>perderse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pPr algn="just"/>
            <a:r>
              <a:rPr lang="en-US" sz="2400" dirty="0"/>
              <a:t>No se </a:t>
            </a:r>
            <a:r>
              <a:rPr lang="en-US" sz="2400" dirty="0" err="1"/>
              <a:t>presenta</a:t>
            </a:r>
            <a:r>
              <a:rPr lang="en-US" sz="2400" dirty="0"/>
              <a:t> </a:t>
            </a:r>
            <a:r>
              <a:rPr lang="en-US" sz="2400" dirty="0" err="1"/>
              <a:t>explosión</a:t>
            </a:r>
            <a:r>
              <a:rPr lang="en-US" sz="2400" dirty="0"/>
              <a:t>.  </a:t>
            </a:r>
            <a:r>
              <a:rPr lang="en-US" sz="2400" dirty="0" err="1"/>
              <a:t>Conforme</a:t>
            </a:r>
            <a:r>
              <a:rPr lang="en-US" sz="2400" dirty="0"/>
              <a:t> </a:t>
            </a:r>
            <a:r>
              <a:rPr lang="en-US" sz="2400" dirty="0" err="1"/>
              <a:t>aumenta</a:t>
            </a:r>
            <a:r>
              <a:rPr lang="en-US" sz="2400" dirty="0"/>
              <a:t> la </a:t>
            </a:r>
            <a:r>
              <a:rPr lang="en-US" sz="2400" dirty="0" err="1"/>
              <a:t>presión</a:t>
            </a:r>
            <a:r>
              <a:rPr lang="en-US" sz="2400" dirty="0"/>
              <a:t> a lo largo de la </a:t>
            </a:r>
            <a:r>
              <a:rPr lang="en-US" sz="2400" dirty="0" err="1"/>
              <a:t>línea</a:t>
            </a:r>
            <a:r>
              <a:rPr lang="en-US" sz="2400" dirty="0"/>
              <a:t> </a:t>
            </a:r>
            <a:r>
              <a:rPr lang="en-US" sz="2400" dirty="0" err="1"/>
              <a:t>punteada</a:t>
            </a:r>
            <a:r>
              <a:rPr lang="en-US" sz="2400" dirty="0"/>
              <a:t>, los </a:t>
            </a:r>
            <a:r>
              <a:rPr lang="en-US" sz="2400" dirty="0" err="1"/>
              <a:t>radicales</a:t>
            </a:r>
            <a:r>
              <a:rPr lang="en-US" sz="2400" dirty="0"/>
              <a:t> </a:t>
            </a:r>
            <a:r>
              <a:rPr lang="en-US" sz="2400" dirty="0" err="1"/>
              <a:t>reaccionan</a:t>
            </a:r>
            <a:r>
              <a:rPr lang="en-US" sz="2400" dirty="0"/>
              <a:t> antes de </a:t>
            </a:r>
            <a:r>
              <a:rPr lang="en-US" sz="2400" dirty="0" err="1"/>
              <a:t>llegar</a:t>
            </a:r>
            <a:r>
              <a:rPr lang="en-US" sz="2400" dirty="0"/>
              <a:t> a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paredes</a:t>
            </a:r>
            <a:r>
              <a:rPr lang="en-US" sz="2400" dirty="0"/>
              <a:t> y la </a:t>
            </a:r>
            <a:r>
              <a:rPr lang="en-US" sz="2400" dirty="0" err="1"/>
              <a:t>reacción</a:t>
            </a:r>
            <a:r>
              <a:rPr lang="en-US" sz="2400" dirty="0"/>
              <a:t> se </a:t>
            </a:r>
            <a:r>
              <a:rPr lang="en-US" sz="2400" dirty="0" err="1"/>
              <a:t>vuelve</a:t>
            </a:r>
            <a:r>
              <a:rPr lang="en-US" sz="2400" dirty="0"/>
              <a:t> </a:t>
            </a:r>
            <a:r>
              <a:rPr lang="en-US" sz="2400" dirty="0" err="1"/>
              <a:t>explosiva</a:t>
            </a:r>
            <a:r>
              <a:rPr lang="en-US" sz="2400" dirty="0"/>
              <a:t>.  </a:t>
            </a:r>
          </a:p>
          <a:p>
            <a:pPr algn="just"/>
            <a:r>
              <a:rPr lang="en-US" sz="2400" dirty="0"/>
              <a:t>Este </a:t>
            </a:r>
            <a:r>
              <a:rPr lang="en-US" sz="2400" dirty="0" err="1"/>
              <a:t>es</a:t>
            </a:r>
            <a:r>
              <a:rPr lang="en-US" sz="2400" dirty="0"/>
              <a:t> el primer </a:t>
            </a:r>
            <a:r>
              <a:rPr lang="en-US" sz="2400" dirty="0" err="1"/>
              <a:t>límite</a:t>
            </a:r>
            <a:r>
              <a:rPr lang="en-US" sz="2400" dirty="0"/>
              <a:t> de </a:t>
            </a:r>
            <a:r>
              <a:rPr lang="en-US" sz="2400" dirty="0" err="1"/>
              <a:t>explosión</a:t>
            </a:r>
            <a:r>
              <a:rPr lang="en-US" sz="2400" dirty="0"/>
              <a:t>,  la </a:t>
            </a:r>
            <a:r>
              <a:rPr lang="en-US" sz="2400" dirty="0" err="1"/>
              <a:t>presión</a:t>
            </a:r>
            <a:r>
              <a:rPr lang="en-US" sz="2400" dirty="0"/>
              <a:t> del  </a:t>
            </a:r>
            <a:r>
              <a:rPr lang="en-US" sz="2400" dirty="0" err="1"/>
              <a:t>producto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 tan </a:t>
            </a:r>
            <a:r>
              <a:rPr lang="en-US" sz="2400" dirty="0" err="1"/>
              <a:t>alta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se </a:t>
            </a:r>
            <a:r>
              <a:rPr lang="en-US" sz="2400" dirty="0" err="1"/>
              <a:t>lleva</a:t>
            </a:r>
            <a:r>
              <a:rPr lang="en-US" sz="2400" dirty="0"/>
              <a:t> a </a:t>
            </a:r>
            <a:r>
              <a:rPr lang="en-US" sz="2400" dirty="0" err="1"/>
              <a:t>cabo</a:t>
            </a:r>
            <a:r>
              <a:rPr lang="en-US" sz="2400" dirty="0"/>
              <a:t> la </a:t>
            </a:r>
            <a:r>
              <a:rPr lang="en-US" sz="2400" dirty="0" err="1"/>
              <a:t>reacción</a:t>
            </a:r>
            <a:r>
              <a:rPr lang="en-US" sz="2400" dirty="0"/>
              <a:t> del </a:t>
            </a:r>
            <a:r>
              <a:rPr lang="en-US" sz="2400" dirty="0" err="1"/>
              <a:t>tipo</a:t>
            </a:r>
            <a:r>
              <a:rPr lang="en-US" sz="2400" dirty="0"/>
              <a:t> O</a:t>
            </a:r>
            <a:r>
              <a:rPr lang="en-US" sz="2400" baseline="-25000" dirty="0"/>
              <a:t>2</a:t>
            </a:r>
            <a:r>
              <a:rPr lang="en-US" sz="2400" dirty="0"/>
              <a:t> + H</a:t>
            </a:r>
            <a:r>
              <a:rPr lang="en-US" sz="2400" b="1" baseline="30000" dirty="0"/>
              <a:t>.</a:t>
            </a:r>
            <a:r>
              <a:rPr lang="en-US" sz="2400" dirty="0"/>
              <a:t> → </a:t>
            </a:r>
            <a:r>
              <a:rPr lang="en-US" sz="2400" b="1" baseline="30000" dirty="0"/>
              <a:t>.</a:t>
            </a:r>
            <a:r>
              <a:rPr lang="en-US" sz="2400" dirty="0"/>
              <a:t>O</a:t>
            </a:r>
            <a:r>
              <a:rPr lang="en-US" sz="2400" baseline="-25000" dirty="0"/>
              <a:t>2</a:t>
            </a:r>
            <a:r>
              <a:rPr lang="en-US" sz="2400" dirty="0"/>
              <a:t>H.  </a:t>
            </a:r>
          </a:p>
          <a:p>
            <a:pPr algn="just"/>
            <a:r>
              <a:rPr lang="en-US" sz="2400" dirty="0" err="1"/>
              <a:t>Estas</a:t>
            </a:r>
            <a:r>
              <a:rPr lang="en-US" sz="2400" dirty="0"/>
              <a:t> </a:t>
            </a:r>
            <a:r>
              <a:rPr lang="en-US" sz="2400" dirty="0" err="1"/>
              <a:t>reacciones</a:t>
            </a:r>
            <a:r>
              <a:rPr lang="en-US" sz="2400" dirty="0"/>
              <a:t> de </a:t>
            </a:r>
            <a:r>
              <a:rPr lang="en-US" sz="2400" dirty="0" err="1"/>
              <a:t>recombinación</a:t>
            </a:r>
            <a:r>
              <a:rPr lang="en-US" sz="2400" dirty="0"/>
              <a:t> se </a:t>
            </a:r>
            <a:r>
              <a:rPr lang="en-US" sz="2400" dirty="0" err="1"/>
              <a:t>tornan</a:t>
            </a:r>
            <a:r>
              <a:rPr lang="en-US" sz="2400" dirty="0"/>
              <a:t> </a:t>
            </a:r>
            <a:r>
              <a:rPr lang="en-US" sz="2400" dirty="0" err="1"/>
              <a:t>eficienctes</a:t>
            </a:r>
            <a:r>
              <a:rPr lang="en-US" sz="2400" dirty="0"/>
              <a:t> </a:t>
            </a:r>
            <a:r>
              <a:rPr lang="en-US" sz="2400" dirty="0" err="1"/>
              <a:t>conforme</a:t>
            </a:r>
            <a:r>
              <a:rPr lang="en-US" sz="2400" dirty="0"/>
              <a:t> el </a:t>
            </a:r>
            <a:r>
              <a:rPr lang="en-US" sz="2400" dirty="0" err="1"/>
              <a:t>exceso</a:t>
            </a:r>
            <a:r>
              <a:rPr lang="en-US" sz="2400" dirty="0"/>
              <a:t> de </a:t>
            </a:r>
            <a:r>
              <a:rPr lang="en-US" sz="2400" dirty="0" err="1"/>
              <a:t>energía</a:t>
            </a:r>
            <a:r>
              <a:rPr lang="en-US" sz="2400" dirty="0"/>
              <a:t> </a:t>
            </a:r>
            <a:r>
              <a:rPr lang="en-US" sz="2400" dirty="0" err="1"/>
              <a:t>puede</a:t>
            </a:r>
            <a:r>
              <a:rPr lang="en-US" sz="2400" dirty="0"/>
              <a:t> </a:t>
            </a:r>
            <a:r>
              <a:rPr lang="en-US" sz="2400" dirty="0" err="1"/>
              <a:t>eliminarse</a:t>
            </a:r>
            <a:r>
              <a:rPr lang="en-US" sz="2400" dirty="0"/>
              <a:t> </a:t>
            </a:r>
            <a:r>
              <a:rPr lang="en-US" sz="2400" dirty="0" err="1"/>
              <a:t>mediante</a:t>
            </a:r>
            <a:r>
              <a:rPr lang="en-US" sz="2400" dirty="0"/>
              <a:t> </a:t>
            </a:r>
            <a:r>
              <a:rPr lang="en-US" sz="2400" dirty="0" err="1"/>
              <a:t>colisiones</a:t>
            </a:r>
            <a:r>
              <a:rPr lang="en-US" sz="2400" dirty="0"/>
              <a:t> de </a:t>
            </a:r>
            <a:r>
              <a:rPr lang="en-US" sz="2400" dirty="0" err="1"/>
              <a:t>tres</a:t>
            </a:r>
            <a:r>
              <a:rPr lang="en-US" sz="2400" dirty="0"/>
              <a:t> </a:t>
            </a:r>
            <a:r>
              <a:rPr lang="en-US" sz="2400" dirty="0" err="1"/>
              <a:t>cuerpos</a:t>
            </a:r>
            <a:r>
              <a:rPr lang="en-US" sz="2400" dirty="0"/>
              <a:t>.  </a:t>
            </a:r>
            <a:r>
              <a:rPr lang="en-US" sz="2400" dirty="0" err="1"/>
              <a:t>Entonces</a:t>
            </a:r>
            <a:r>
              <a:rPr lang="en-US" sz="2400" dirty="0"/>
              <a:t> la </a:t>
            </a:r>
            <a:r>
              <a:rPr lang="en-US" sz="2400" dirty="0" err="1"/>
              <a:t>reacción</a:t>
            </a:r>
            <a:r>
              <a:rPr lang="en-US" sz="2400" dirty="0"/>
              <a:t> </a:t>
            </a:r>
            <a:r>
              <a:rPr lang="en-US" sz="2400" dirty="0" err="1"/>
              <a:t>procede</a:t>
            </a:r>
            <a:r>
              <a:rPr lang="en-US" sz="2400" dirty="0"/>
              <a:t> </a:t>
            </a:r>
            <a:r>
              <a:rPr lang="en-US" sz="2400" dirty="0" err="1"/>
              <a:t>suavemente</a:t>
            </a:r>
            <a:r>
              <a:rPr lang="en-US" sz="2400" dirty="0"/>
              <a:t>.  </a:t>
            </a:r>
          </a:p>
          <a:p>
            <a:pPr algn="just"/>
            <a:r>
              <a:rPr lang="en-US" sz="2400" dirty="0"/>
              <a:t>En el </a:t>
            </a:r>
            <a:r>
              <a:rPr lang="en-US" sz="2400" dirty="0" err="1"/>
              <a:t>límite</a:t>
            </a:r>
            <a:r>
              <a:rPr lang="en-US" sz="2400" dirty="0"/>
              <a:t> de la </a:t>
            </a:r>
            <a:r>
              <a:rPr lang="en-US" sz="2400" dirty="0" err="1"/>
              <a:t>tercera</a:t>
            </a:r>
            <a:r>
              <a:rPr lang="en-US" sz="2400" dirty="0"/>
              <a:t> </a:t>
            </a:r>
            <a:r>
              <a:rPr lang="en-US" sz="2400" dirty="0" err="1"/>
              <a:t>explosión</a:t>
            </a:r>
            <a:r>
              <a:rPr lang="en-US" sz="2400" dirty="0"/>
              <a:t>,  la </a:t>
            </a:r>
            <a:r>
              <a:rPr lang="en-US" sz="2400" dirty="0" err="1"/>
              <a:t>explosión</a:t>
            </a:r>
            <a:r>
              <a:rPr lang="en-US" sz="2400" dirty="0"/>
              <a:t> </a:t>
            </a:r>
            <a:r>
              <a:rPr lang="en-US" sz="2400" dirty="0" err="1"/>
              <a:t>térmica</a:t>
            </a:r>
            <a:r>
              <a:rPr lang="en-US" sz="2400" dirty="0"/>
              <a:t> se </a:t>
            </a:r>
            <a:r>
              <a:rPr lang="en-US" sz="2400" dirty="0" err="1"/>
              <a:t>lleva</a:t>
            </a:r>
            <a:r>
              <a:rPr lang="en-US" sz="2400" dirty="0"/>
              <a:t> a </a:t>
            </a:r>
            <a:r>
              <a:rPr lang="en-US" sz="2400" dirty="0" err="1"/>
              <a:t>cabo</a:t>
            </a:r>
            <a:r>
              <a:rPr lang="en-US" sz="2400" dirty="0"/>
              <a:t>.  </a:t>
            </a:r>
            <a:r>
              <a:rPr lang="en-US" sz="2400" dirty="0" err="1"/>
              <a:t>Aquí</a:t>
            </a:r>
            <a:r>
              <a:rPr lang="en-US" sz="2400"/>
              <a:t> una</a:t>
            </a:r>
            <a:r>
              <a:rPr lang="en-US" sz="2400" dirty="0"/>
              <a:t> </a:t>
            </a:r>
            <a:r>
              <a:rPr lang="en-US" sz="2400" dirty="0" err="1"/>
              <a:t>reacción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</a:p>
          <a:p>
            <a:r>
              <a:rPr lang="en-US" sz="2400" dirty="0"/>
              <a:t>HO</a:t>
            </a:r>
            <a:r>
              <a:rPr lang="en-US" sz="2400" baseline="-25000" dirty="0"/>
              <a:t>2</a:t>
            </a:r>
            <a:r>
              <a:rPr lang="en-US" sz="2400" dirty="0"/>
              <a:t>.</a:t>
            </a:r>
            <a:r>
              <a:rPr lang="en-US" sz="2400" b="1" baseline="30000" dirty="0"/>
              <a:t> </a:t>
            </a:r>
            <a:r>
              <a:rPr lang="en-US" sz="2400" dirty="0"/>
              <a:t>+ H</a:t>
            </a:r>
            <a:r>
              <a:rPr lang="en-US" sz="2400" baseline="-25000" dirty="0"/>
              <a:t>2</a:t>
            </a:r>
            <a:r>
              <a:rPr lang="en-US" sz="2400" dirty="0"/>
              <a:t> → 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2</a:t>
            </a:r>
            <a:r>
              <a:rPr lang="en-US" sz="2400" dirty="0"/>
              <a:t> + H</a:t>
            </a:r>
            <a:r>
              <a:rPr lang="en-US" sz="2400" b="1" baseline="30000" dirty="0"/>
              <a:t>.</a:t>
            </a:r>
          </a:p>
          <a:p>
            <a:r>
              <a:rPr lang="en-US" sz="2400" dirty="0" err="1"/>
              <a:t>domina</a:t>
            </a:r>
            <a:r>
              <a:rPr lang="en-US" sz="2400" dirty="0"/>
              <a:t> la </a:t>
            </a:r>
            <a:r>
              <a:rPr lang="en-US" sz="2400" dirty="0" err="1"/>
              <a:t>eliminación</a:t>
            </a:r>
            <a:r>
              <a:rPr lang="en-US" sz="2400" dirty="0"/>
              <a:t> de HO</a:t>
            </a:r>
            <a:r>
              <a:rPr lang="en-US" sz="2400" baseline="-25000" dirty="0"/>
              <a:t>2</a:t>
            </a:r>
            <a:r>
              <a:rPr lang="en-US" sz="2400" b="1" baseline="30000" dirty="0"/>
              <a:t>.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paredes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71538" y="928670"/>
            <a:ext cx="78581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2400" dirty="0"/>
              <a:t>Las </a:t>
            </a:r>
            <a:r>
              <a:rPr lang="es-MX" sz="2400" dirty="0">
                <a:solidFill>
                  <a:srgbClr val="C00000"/>
                </a:solidFill>
              </a:rPr>
              <a:t>reacciones en cadena </a:t>
            </a:r>
            <a:r>
              <a:rPr lang="es-MX" sz="2400" dirty="0"/>
              <a:t>son ejemplos de reacciones complejas </a:t>
            </a:r>
          </a:p>
          <a:p>
            <a:pPr>
              <a:buFont typeface="Arial" pitchFamily="34" charset="0"/>
              <a:buChar char="•"/>
            </a:pPr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/>
              <a:t>En una reacción química, el </a:t>
            </a:r>
            <a:r>
              <a:rPr lang="es-MX" sz="2400" dirty="0">
                <a:solidFill>
                  <a:srgbClr val="C00000"/>
                </a:solidFill>
              </a:rPr>
              <a:t>intermediario</a:t>
            </a:r>
            <a:r>
              <a:rPr lang="es-MX" sz="2400" dirty="0"/>
              <a:t> que se genera en un paso genera un intermediario en otro paso</a:t>
            </a:r>
          </a:p>
          <a:p>
            <a:pPr>
              <a:buFont typeface="Arial" pitchFamily="34" charset="0"/>
              <a:buChar char="•"/>
            </a:pPr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/>
              <a:t>El proceso continúa</a:t>
            </a:r>
          </a:p>
          <a:p>
            <a:pPr>
              <a:buFont typeface="Arial" pitchFamily="34" charset="0"/>
              <a:buChar char="•"/>
            </a:pPr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/>
              <a:t>Los intermediarios se llaman </a:t>
            </a:r>
            <a:r>
              <a:rPr lang="es-MX" sz="2400" dirty="0">
                <a:solidFill>
                  <a:srgbClr val="C00000"/>
                </a:solidFill>
              </a:rPr>
              <a:t>portadores de la cadena</a:t>
            </a:r>
            <a:r>
              <a:rPr lang="es-MX" sz="2400" dirty="0"/>
              <a:t>.  Algunas veces estos portadores son </a:t>
            </a:r>
            <a:r>
              <a:rPr lang="es-MX" sz="2400" dirty="0">
                <a:solidFill>
                  <a:srgbClr val="C00000"/>
                </a:solidFill>
              </a:rPr>
              <a:t>radicales</a:t>
            </a:r>
            <a:r>
              <a:rPr lang="es-MX" sz="2400" dirty="0"/>
              <a:t>,  pero también pueden ser </a:t>
            </a:r>
            <a:r>
              <a:rPr lang="es-MX" sz="2400" dirty="0">
                <a:solidFill>
                  <a:srgbClr val="C00000"/>
                </a:solidFill>
              </a:rPr>
              <a:t>iones</a:t>
            </a:r>
            <a:r>
              <a:rPr lang="es-MX" sz="2400" dirty="0"/>
              <a:t>. En la fisión nuclear son neutrones.</a:t>
            </a:r>
          </a:p>
          <a:p>
            <a:pPr>
              <a:buFont typeface="Arial" pitchFamily="34" charset="0"/>
              <a:buChar char="•"/>
            </a:pPr>
            <a:endParaRPr lang="es-MX" dirty="0"/>
          </a:p>
          <a:p>
            <a:pPr>
              <a:buFont typeface="Arial" pitchFamily="34" charset="0"/>
              <a:buChar char="•"/>
            </a:pPr>
            <a:endParaRPr lang="es-MX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14414" y="357166"/>
            <a:ext cx="735811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400" dirty="0"/>
              <a:t>Hay </a:t>
            </a:r>
            <a:r>
              <a:rPr lang="en-US" sz="2400" dirty="0" err="1"/>
              <a:t>varios</a:t>
            </a:r>
            <a:r>
              <a:rPr lang="en-US" sz="2400" dirty="0"/>
              <a:t> </a:t>
            </a:r>
            <a:r>
              <a:rPr lang="en-US" sz="2400" dirty="0" err="1"/>
              <a:t>pasos</a:t>
            </a:r>
            <a:r>
              <a:rPr lang="en-US" sz="2400" dirty="0"/>
              <a:t>  en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reacción</a:t>
            </a:r>
            <a:r>
              <a:rPr lang="en-US" sz="2400" dirty="0"/>
              <a:t> en </a:t>
            </a:r>
            <a:r>
              <a:rPr lang="en-US" sz="2400" dirty="0" err="1"/>
              <a:t>cadena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r>
              <a:rPr lang="en-US" sz="2400" dirty="0"/>
              <a:t>1. </a:t>
            </a:r>
            <a:r>
              <a:rPr lang="en-US" sz="2400" dirty="0" err="1">
                <a:solidFill>
                  <a:srgbClr val="C00000"/>
                </a:solidFill>
              </a:rPr>
              <a:t>Iniciación</a:t>
            </a:r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/>
          </a:p>
          <a:p>
            <a:r>
              <a:rPr lang="en-US" sz="2400" dirty="0"/>
              <a:t>La </a:t>
            </a:r>
            <a:r>
              <a:rPr lang="en-US" sz="2400" dirty="0" err="1"/>
              <a:t>ruptura</a:t>
            </a:r>
            <a:r>
              <a:rPr lang="en-US" sz="2400" dirty="0"/>
              <a:t> del enlace </a:t>
            </a:r>
            <a:r>
              <a:rPr lang="en-US" sz="2400" dirty="0" err="1"/>
              <a:t>puede</a:t>
            </a:r>
            <a:r>
              <a:rPr lang="en-US" sz="2400" dirty="0"/>
              <a:t> </a:t>
            </a:r>
            <a:r>
              <a:rPr lang="en-US" sz="2400" dirty="0" err="1"/>
              <a:t>deberse</a:t>
            </a:r>
            <a:r>
              <a:rPr lang="en-US" sz="2400" dirty="0"/>
              <a:t> a </a:t>
            </a:r>
            <a:r>
              <a:rPr lang="en-US" sz="2400" dirty="0" err="1"/>
              <a:t>termólisis</a:t>
            </a:r>
            <a:r>
              <a:rPr lang="en-US" sz="2400" dirty="0"/>
              <a:t> (</a:t>
            </a:r>
            <a:r>
              <a:rPr lang="en-US" sz="2400" dirty="0" err="1"/>
              <a:t>calentamiento</a:t>
            </a:r>
            <a:r>
              <a:rPr lang="en-US" sz="2400" dirty="0"/>
              <a:t>) o </a:t>
            </a:r>
            <a:r>
              <a:rPr lang="en-US" sz="2400" dirty="0" err="1"/>
              <a:t>fotólisis</a:t>
            </a:r>
            <a:r>
              <a:rPr lang="en-US" sz="2400" dirty="0"/>
              <a:t> (</a:t>
            </a:r>
            <a:r>
              <a:rPr lang="en-US" sz="2400" dirty="0" err="1"/>
              <a:t>absorción</a:t>
            </a:r>
            <a:r>
              <a:rPr lang="en-US" sz="2400" dirty="0"/>
              <a:t> de </a:t>
            </a:r>
            <a:r>
              <a:rPr lang="en-US" sz="2400" dirty="0" err="1"/>
              <a:t>luz</a:t>
            </a:r>
            <a:r>
              <a:rPr lang="en-US" sz="2400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s-MX" dirty="0"/>
          </a:p>
          <a:p>
            <a:r>
              <a:rPr lang="es-MX" sz="2400" dirty="0"/>
              <a:t>2.-</a:t>
            </a:r>
            <a:r>
              <a:rPr lang="es-MX" sz="2400" dirty="0">
                <a:solidFill>
                  <a:srgbClr val="C00000"/>
                </a:solidFill>
              </a:rPr>
              <a:t>Propagación</a:t>
            </a:r>
          </a:p>
          <a:p>
            <a:endParaRPr lang="es-MX" sz="2400" dirty="0"/>
          </a:p>
          <a:p>
            <a:r>
              <a:rPr lang="es-MX" sz="2400" dirty="0"/>
              <a:t>En este paso el portador de la cadena genera otro portador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3775" y="3109913"/>
            <a:ext cx="20764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5429264"/>
            <a:ext cx="40862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28728" y="214290"/>
            <a:ext cx="750099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r>
              <a:rPr lang="es-MX" sz="2400" dirty="0"/>
              <a:t>3. </a:t>
            </a:r>
            <a:r>
              <a:rPr lang="es-MX" sz="2400" dirty="0">
                <a:solidFill>
                  <a:srgbClr val="C00000"/>
                </a:solidFill>
              </a:rPr>
              <a:t>Ramificación</a:t>
            </a:r>
          </a:p>
          <a:p>
            <a:r>
              <a:rPr lang="es-MX" sz="2400" dirty="0"/>
              <a:t>Un portador de la cadena genera más de un acarreador</a:t>
            </a:r>
          </a:p>
          <a:p>
            <a:endParaRPr lang="es-MX" sz="2400" dirty="0"/>
          </a:p>
          <a:p>
            <a:endParaRPr lang="en-US" sz="2400" dirty="0"/>
          </a:p>
          <a:p>
            <a:r>
              <a:rPr lang="en-US" sz="2400" dirty="0"/>
              <a:t>(el </a:t>
            </a:r>
            <a:r>
              <a:rPr lang="en-US" sz="2400" dirty="0" err="1"/>
              <a:t>oxígeno</a:t>
            </a:r>
            <a:r>
              <a:rPr lang="en-US" sz="2400" dirty="0"/>
              <a:t> </a:t>
            </a:r>
            <a:r>
              <a:rPr lang="en-US" sz="2400" dirty="0" err="1"/>
              <a:t>tiene</a:t>
            </a:r>
            <a:r>
              <a:rPr lang="en-US" sz="2400" dirty="0"/>
              <a:t> dos </a:t>
            </a:r>
            <a:r>
              <a:rPr lang="en-US" sz="2400" dirty="0" err="1"/>
              <a:t>electrones</a:t>
            </a:r>
            <a:r>
              <a:rPr lang="en-US" sz="2400" dirty="0"/>
              <a:t> </a:t>
            </a:r>
            <a:r>
              <a:rPr lang="en-US" sz="2400" dirty="0" err="1"/>
              <a:t>desapareados</a:t>
            </a:r>
            <a:r>
              <a:rPr lang="en-US" sz="2400" dirty="0"/>
              <a:t>)</a:t>
            </a:r>
          </a:p>
          <a:p>
            <a:endParaRPr lang="es-MX" sz="2400" dirty="0"/>
          </a:p>
          <a:p>
            <a:r>
              <a:rPr lang="es-MX" sz="2400" dirty="0"/>
              <a:t>4. </a:t>
            </a:r>
            <a:r>
              <a:rPr lang="es-MX" sz="2400" dirty="0">
                <a:solidFill>
                  <a:srgbClr val="C00000"/>
                </a:solidFill>
              </a:rPr>
              <a:t>Retardación</a:t>
            </a:r>
          </a:p>
          <a:p>
            <a:endParaRPr lang="es-MX" sz="2400" dirty="0"/>
          </a:p>
          <a:p>
            <a:r>
              <a:rPr lang="es-MX" sz="2400" dirty="0"/>
              <a:t>El portador de la cadena puede reaccionar con un producto reduciendo la velocidad de formación del producto</a:t>
            </a:r>
          </a:p>
          <a:p>
            <a:endParaRPr lang="es-MX" sz="2400" dirty="0"/>
          </a:p>
          <a:p>
            <a:endParaRPr lang="es-MX" sz="2400" dirty="0"/>
          </a:p>
          <a:p>
            <a:r>
              <a:rPr lang="en-US" sz="2400" dirty="0"/>
              <a:t>La </a:t>
            </a:r>
            <a:r>
              <a:rPr lang="en-US" sz="2400" dirty="0" err="1"/>
              <a:t>retardación</a:t>
            </a:r>
            <a:r>
              <a:rPr lang="en-US" sz="2400" dirty="0"/>
              <a:t> genera </a:t>
            </a:r>
            <a:r>
              <a:rPr lang="en-US" sz="2400" dirty="0" err="1"/>
              <a:t>otro</a:t>
            </a:r>
            <a:r>
              <a:rPr lang="en-US" sz="2400" dirty="0"/>
              <a:t> </a:t>
            </a:r>
            <a:r>
              <a:rPr lang="en-US" sz="2400" dirty="0" err="1"/>
              <a:t>portador</a:t>
            </a:r>
            <a:r>
              <a:rPr lang="en-US" sz="2400" dirty="0"/>
              <a:t> de la </a:t>
            </a:r>
            <a:r>
              <a:rPr lang="en-US" sz="2400" dirty="0" err="1"/>
              <a:t>cadena</a:t>
            </a:r>
            <a:r>
              <a:rPr lang="en-US" sz="2400" dirty="0"/>
              <a:t>, </a:t>
            </a:r>
            <a:r>
              <a:rPr lang="en-US" sz="2400" dirty="0" err="1"/>
              <a:t>pero</a:t>
            </a:r>
            <a:r>
              <a:rPr lang="en-US" sz="2400" dirty="0"/>
              <a:t> se reduce la </a:t>
            </a:r>
            <a:r>
              <a:rPr lang="en-US" sz="2400" dirty="0" err="1"/>
              <a:t>concentración</a:t>
            </a:r>
            <a:r>
              <a:rPr lang="en-US" sz="2400" dirty="0"/>
              <a:t> del </a:t>
            </a:r>
            <a:r>
              <a:rPr lang="en-US" sz="2400" dirty="0" err="1"/>
              <a:t>producto</a:t>
            </a:r>
            <a:r>
              <a:rPr lang="en-US" sz="24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00174"/>
            <a:ext cx="26479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714884"/>
            <a:ext cx="2381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71538" y="117693"/>
            <a:ext cx="71437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/>
              <a:t>5. </a:t>
            </a:r>
            <a:r>
              <a:rPr lang="es-MX" sz="2400" dirty="0">
                <a:solidFill>
                  <a:srgbClr val="C00000"/>
                </a:solidFill>
              </a:rPr>
              <a:t>Terminación</a:t>
            </a:r>
          </a:p>
          <a:p>
            <a:r>
              <a:rPr lang="es-MX" sz="2400" dirty="0"/>
              <a:t>Los radicales se combina y los portadores se pierden</a:t>
            </a:r>
          </a:p>
          <a:p>
            <a:endParaRPr lang="es-MX" sz="2400" dirty="0"/>
          </a:p>
          <a:p>
            <a:endParaRPr lang="en-US" sz="2400" dirty="0"/>
          </a:p>
          <a:p>
            <a:endParaRPr lang="es-MX" sz="2400" dirty="0"/>
          </a:p>
          <a:p>
            <a:r>
              <a:rPr lang="es-MX" sz="2400" dirty="0"/>
              <a:t>6. </a:t>
            </a:r>
            <a:r>
              <a:rPr lang="es-MX" sz="2400" dirty="0">
                <a:solidFill>
                  <a:srgbClr val="C00000"/>
                </a:solidFill>
              </a:rPr>
              <a:t>Inhibición</a:t>
            </a:r>
          </a:p>
          <a:p>
            <a:r>
              <a:rPr lang="es-MX" sz="2400" dirty="0"/>
              <a:t>Los portadores de cadena son eliminados por otros procesos, diferentes a la terminación, por ejemplo por radicales libres ajenos al proceso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No </a:t>
            </a: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necesario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todos</a:t>
            </a:r>
            <a:r>
              <a:rPr lang="en-US" sz="2400" dirty="0"/>
              <a:t> los </a:t>
            </a:r>
            <a:r>
              <a:rPr lang="en-US" sz="2400" dirty="0" err="1"/>
              <a:t>pasos</a:t>
            </a:r>
            <a:r>
              <a:rPr lang="en-US" sz="2400" dirty="0"/>
              <a:t> </a:t>
            </a:r>
            <a:r>
              <a:rPr lang="en-US" sz="2400" dirty="0" err="1"/>
              <a:t>estén</a:t>
            </a:r>
            <a:r>
              <a:rPr lang="en-US" sz="2400" dirty="0"/>
              <a:t> </a:t>
            </a:r>
            <a:r>
              <a:rPr lang="en-US" sz="2400" dirty="0" err="1"/>
              <a:t>presentes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reacción</a:t>
            </a:r>
            <a:r>
              <a:rPr lang="en-US" sz="2400" dirty="0"/>
              <a:t> dada.</a:t>
            </a:r>
          </a:p>
          <a:p>
            <a:r>
              <a:rPr lang="en-US" sz="2400" dirty="0"/>
              <a:t>Se </a:t>
            </a:r>
            <a:r>
              <a:rPr lang="en-US" sz="2400" dirty="0" err="1"/>
              <a:t>requiere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 </a:t>
            </a:r>
            <a:r>
              <a:rPr lang="en-US" sz="2400" dirty="0" err="1"/>
              <a:t>mínimo</a:t>
            </a:r>
            <a:r>
              <a:rPr lang="en-US" sz="2400" dirty="0"/>
              <a:t>: </a:t>
            </a:r>
            <a:r>
              <a:rPr lang="en-US" sz="2400" dirty="0" err="1"/>
              <a:t>Iniciación</a:t>
            </a:r>
            <a:r>
              <a:rPr lang="en-US" sz="2400" dirty="0"/>
              <a:t>, </a:t>
            </a:r>
            <a:r>
              <a:rPr lang="en-US" sz="2400" dirty="0" err="1"/>
              <a:t>propagación</a:t>
            </a:r>
            <a:r>
              <a:rPr lang="en-US" sz="2400" dirty="0"/>
              <a:t> y </a:t>
            </a:r>
            <a:r>
              <a:rPr lang="en-US" sz="2400" dirty="0" err="1"/>
              <a:t>terminación</a:t>
            </a:r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00108"/>
            <a:ext cx="5857916" cy="78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714752"/>
            <a:ext cx="366005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42944" y="285728"/>
            <a:ext cx="800105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¿</a:t>
            </a:r>
            <a:r>
              <a:rPr lang="en-US" sz="2400" b="1" dirty="0" err="1"/>
              <a:t>Qué</a:t>
            </a:r>
            <a:r>
              <a:rPr lang="en-US" sz="2400" b="1" dirty="0"/>
              <a:t> </a:t>
            </a:r>
            <a:r>
              <a:rPr lang="en-US" sz="2400" b="1" dirty="0" err="1"/>
              <a:t>consideración</a:t>
            </a:r>
            <a:r>
              <a:rPr lang="en-US" sz="2400" b="1" dirty="0"/>
              <a:t> </a:t>
            </a:r>
            <a:r>
              <a:rPr lang="en-US" sz="2400" b="1" dirty="0" err="1"/>
              <a:t>tenemos</a:t>
            </a:r>
            <a:r>
              <a:rPr lang="en-US" sz="2400" b="1" dirty="0"/>
              <a:t> </a:t>
            </a:r>
            <a:r>
              <a:rPr lang="en-US" sz="2400" b="1" dirty="0" err="1"/>
              <a:t>para</a:t>
            </a:r>
            <a:r>
              <a:rPr lang="en-US" sz="2400" b="1" dirty="0"/>
              <a:t> </a:t>
            </a:r>
            <a:r>
              <a:rPr lang="en-US" sz="2400" b="1" dirty="0" err="1"/>
              <a:t>las</a:t>
            </a:r>
            <a:r>
              <a:rPr lang="en-US" sz="2400" b="1" dirty="0"/>
              <a:t> </a:t>
            </a:r>
            <a:r>
              <a:rPr lang="en-US" sz="2400" b="1" dirty="0" err="1"/>
              <a:t>leyes</a:t>
            </a:r>
            <a:r>
              <a:rPr lang="en-US" sz="2400" b="1" dirty="0"/>
              <a:t> de </a:t>
            </a:r>
            <a:r>
              <a:rPr lang="en-US" sz="2400" b="1" dirty="0" err="1"/>
              <a:t>velocidad</a:t>
            </a:r>
            <a:r>
              <a:rPr lang="en-US" sz="2400" b="1" dirty="0"/>
              <a:t> de </a:t>
            </a:r>
            <a:r>
              <a:rPr lang="en-US" sz="2400" b="1" dirty="0" err="1"/>
              <a:t>las</a:t>
            </a:r>
            <a:r>
              <a:rPr lang="en-US" sz="2400" b="1" dirty="0"/>
              <a:t> </a:t>
            </a:r>
            <a:r>
              <a:rPr lang="en-US" sz="2400" b="1" dirty="0" err="1"/>
              <a:t>reacciones</a:t>
            </a:r>
            <a:r>
              <a:rPr lang="en-US" sz="2400" b="1" dirty="0"/>
              <a:t> en </a:t>
            </a:r>
            <a:r>
              <a:rPr lang="en-US" sz="2400" b="1" dirty="0" err="1"/>
              <a:t>cadena</a:t>
            </a:r>
            <a:r>
              <a:rPr lang="en-US" sz="2400" b="1" dirty="0"/>
              <a:t>?</a:t>
            </a:r>
          </a:p>
          <a:p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ejemplo</a:t>
            </a:r>
            <a:r>
              <a:rPr lang="en-US" sz="2400" dirty="0"/>
              <a:t> en la </a:t>
            </a:r>
            <a:r>
              <a:rPr lang="en-US" sz="2400" dirty="0" err="1"/>
              <a:t>descomposición</a:t>
            </a:r>
            <a:r>
              <a:rPr lang="en-US" sz="2400" dirty="0"/>
              <a:t> </a:t>
            </a:r>
            <a:r>
              <a:rPr lang="en-US" sz="2400" dirty="0" err="1"/>
              <a:t>térmica</a:t>
            </a:r>
            <a:r>
              <a:rPr lang="en-US" sz="2400" dirty="0"/>
              <a:t> del </a:t>
            </a:r>
            <a:r>
              <a:rPr lang="en-US" sz="2400" dirty="0" err="1"/>
              <a:t>acetaldehído</a:t>
            </a:r>
            <a:r>
              <a:rPr lang="en-US" sz="2400" dirty="0"/>
              <a:t>,  el </a:t>
            </a:r>
            <a:r>
              <a:rPr lang="en-US" sz="2400" dirty="0" err="1"/>
              <a:t>orden</a:t>
            </a:r>
            <a:r>
              <a:rPr lang="en-US" sz="2400" dirty="0"/>
              <a:t> de </a:t>
            </a:r>
            <a:r>
              <a:rPr lang="en-US" sz="2400" dirty="0" err="1"/>
              <a:t>reacción</a:t>
            </a:r>
            <a:r>
              <a:rPr lang="en-US" sz="2400" dirty="0"/>
              <a:t> con </a:t>
            </a:r>
            <a:r>
              <a:rPr lang="en-US" sz="2400" dirty="0" err="1"/>
              <a:t>respecto</a:t>
            </a:r>
            <a:r>
              <a:rPr lang="en-US" sz="2400" dirty="0"/>
              <a:t> a </a:t>
            </a:r>
            <a:r>
              <a:rPr lang="en-US" sz="2400" dirty="0" err="1"/>
              <a:t>éste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 3/2.</a:t>
            </a:r>
          </a:p>
          <a:p>
            <a:endParaRPr lang="es-MX" sz="2400" dirty="0"/>
          </a:p>
          <a:p>
            <a:r>
              <a:rPr lang="es-MX" sz="2400" dirty="0"/>
              <a:t>La reacción global es:</a:t>
            </a:r>
          </a:p>
          <a:p>
            <a:endParaRPr lang="es-MX" dirty="0"/>
          </a:p>
          <a:p>
            <a:endParaRPr lang="es-MX" dirty="0"/>
          </a:p>
          <a:p>
            <a:endParaRPr lang="en-US" dirty="0"/>
          </a:p>
          <a:p>
            <a:r>
              <a:rPr lang="es-MX" sz="2400" dirty="0"/>
              <a:t>El mecanismo para esta reacción se conoce como de </a:t>
            </a:r>
            <a:r>
              <a:rPr lang="en-US" sz="2400" dirty="0">
                <a:solidFill>
                  <a:srgbClr val="C00000"/>
                </a:solidFill>
              </a:rPr>
              <a:t>Rice-Herzfeld:</a:t>
            </a:r>
          </a:p>
          <a:p>
            <a:endParaRPr lang="es-MX" dirty="0"/>
          </a:p>
          <a:p>
            <a:endParaRPr lang="es-MX" dirty="0"/>
          </a:p>
          <a:p>
            <a:pPr marL="342900" indent="-342900">
              <a:buAutoNum type="alphaLcParenBoth"/>
            </a:pPr>
            <a:r>
              <a:rPr lang="es-MX" sz="2000" dirty="0">
                <a:solidFill>
                  <a:srgbClr val="C00000"/>
                </a:solidFill>
              </a:rPr>
              <a:t>Iniciación:  </a:t>
            </a:r>
          </a:p>
          <a:p>
            <a:pPr marL="342900" indent="-342900">
              <a:buAutoNum type="alphaLcParenBoth"/>
            </a:pPr>
            <a:r>
              <a:rPr lang="es-MX" sz="2000" dirty="0">
                <a:solidFill>
                  <a:srgbClr val="C00000"/>
                </a:solidFill>
              </a:rPr>
              <a:t>Propagación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(c) </a:t>
            </a:r>
            <a:r>
              <a:rPr lang="en-US" sz="2000" dirty="0" err="1">
                <a:solidFill>
                  <a:srgbClr val="C00000"/>
                </a:solidFill>
              </a:rPr>
              <a:t>Propagación</a:t>
            </a:r>
            <a:r>
              <a:rPr lang="en-US" sz="2000" dirty="0">
                <a:solidFill>
                  <a:srgbClr val="C00000"/>
                </a:solidFill>
              </a:rPr>
              <a:t>:</a:t>
            </a:r>
          </a:p>
          <a:p>
            <a:r>
              <a:rPr lang="es-MX" dirty="0">
                <a:solidFill>
                  <a:srgbClr val="C00000"/>
                </a:solidFill>
              </a:rPr>
              <a:t>(d) </a:t>
            </a:r>
            <a:r>
              <a:rPr lang="es-MX" sz="2000" dirty="0">
                <a:solidFill>
                  <a:srgbClr val="C00000"/>
                </a:solidFill>
              </a:rPr>
              <a:t>Terminación</a:t>
            </a:r>
            <a:r>
              <a:rPr lang="es-MX" sz="2000" dirty="0"/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643182"/>
            <a:ext cx="62293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8925" y="4614882"/>
            <a:ext cx="63150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5857884" y="4143380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rgbClr val="C00000"/>
                </a:solidFill>
              </a:rPr>
              <a:t>Producto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42976" y="357166"/>
            <a:ext cx="7786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/>
              <a:t>Aunque el mecanismo explica los principales productos,  hay productos en cantidades muy pequeñas, tales como acetona y </a:t>
            </a:r>
            <a:r>
              <a:rPr lang="es-MX" sz="2400" dirty="0" err="1"/>
              <a:t>propanal</a:t>
            </a:r>
            <a:r>
              <a:rPr lang="es-MX" sz="2400" dirty="0"/>
              <a:t>.</a:t>
            </a:r>
          </a:p>
          <a:p>
            <a:endParaRPr lang="es-MX" sz="2400" dirty="0"/>
          </a:p>
          <a:p>
            <a:r>
              <a:rPr lang="es-MX" sz="2400" dirty="0"/>
              <a:t>La ecuación de velocidad se puede derivar aplicando la </a:t>
            </a:r>
            <a:r>
              <a:rPr lang="es-MX" sz="2400" dirty="0">
                <a:solidFill>
                  <a:srgbClr val="C00000"/>
                </a:solidFill>
              </a:rPr>
              <a:t>aproximación del estado estacionario</a:t>
            </a:r>
            <a:r>
              <a:rPr lang="es-MX" sz="2400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071810"/>
            <a:ext cx="7399473" cy="98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643446"/>
            <a:ext cx="695105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1538" y="357166"/>
            <a:ext cx="792961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La </a:t>
            </a:r>
            <a:r>
              <a:rPr lang="en-US" sz="2400" dirty="0" err="1"/>
              <a:t>suma</a:t>
            </a:r>
            <a:r>
              <a:rPr lang="en-US" sz="2400" dirty="0"/>
              <a:t> de </a:t>
            </a:r>
            <a:r>
              <a:rPr lang="en-US" sz="2400" dirty="0" err="1"/>
              <a:t>las</a:t>
            </a:r>
            <a:r>
              <a:rPr lang="en-US" sz="2400" dirty="0"/>
              <a:t> dos </a:t>
            </a:r>
            <a:r>
              <a:rPr lang="en-US" sz="2400" dirty="0" err="1"/>
              <a:t>ecuaciones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:</a:t>
            </a:r>
          </a:p>
          <a:p>
            <a:endParaRPr lang="en-US" dirty="0"/>
          </a:p>
          <a:p>
            <a:endParaRPr lang="es-MX" dirty="0"/>
          </a:p>
          <a:p>
            <a:endParaRPr lang="en-US" sz="2400" dirty="0"/>
          </a:p>
          <a:p>
            <a:r>
              <a:rPr lang="en-US" sz="2400" dirty="0"/>
              <a:t>La </a:t>
            </a:r>
            <a:r>
              <a:rPr lang="en-US" sz="2400" dirty="0" err="1"/>
              <a:t>concentración</a:t>
            </a:r>
            <a:r>
              <a:rPr lang="en-US" sz="2400" dirty="0"/>
              <a:t> en el </a:t>
            </a:r>
            <a:r>
              <a:rPr lang="en-US" sz="2400" dirty="0" err="1"/>
              <a:t>estado</a:t>
            </a:r>
            <a:r>
              <a:rPr lang="en-US" sz="2400" dirty="0"/>
              <a:t> </a:t>
            </a:r>
            <a:r>
              <a:rPr lang="en-US" sz="2400" dirty="0" err="1"/>
              <a:t>estacionario</a:t>
            </a:r>
            <a:r>
              <a:rPr lang="en-US" sz="2400" dirty="0"/>
              <a:t> de los </a:t>
            </a:r>
            <a:r>
              <a:rPr lang="en-US" sz="2400" dirty="0" err="1"/>
              <a:t>radicales</a:t>
            </a:r>
            <a:r>
              <a:rPr lang="en-US" sz="2400" dirty="0"/>
              <a:t> ⋅CH</a:t>
            </a:r>
            <a:r>
              <a:rPr lang="en-US" sz="2400" baseline="-25000" dirty="0"/>
              <a:t>3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s-MX" dirty="0"/>
          </a:p>
          <a:p>
            <a:r>
              <a:rPr lang="en-US" sz="2400" dirty="0"/>
              <a:t>Si </a:t>
            </a:r>
            <a:r>
              <a:rPr lang="en-US" sz="2400" dirty="0" err="1"/>
              <a:t>sigue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la </a:t>
            </a:r>
            <a:r>
              <a:rPr lang="en-US" sz="2400" dirty="0" err="1"/>
              <a:t>rapidez</a:t>
            </a:r>
            <a:r>
              <a:rPr lang="en-US" sz="2400" dirty="0"/>
              <a:t> de </a:t>
            </a:r>
            <a:r>
              <a:rPr lang="en-US" sz="2400" dirty="0" err="1"/>
              <a:t>formación</a:t>
            </a:r>
            <a:r>
              <a:rPr lang="en-US" sz="2400" dirty="0"/>
              <a:t> de CH</a:t>
            </a:r>
            <a:r>
              <a:rPr lang="en-US" sz="2400" baseline="-25000" dirty="0"/>
              <a:t>4</a:t>
            </a:r>
            <a:r>
              <a:rPr lang="en-US" sz="2400" dirty="0"/>
              <a:t> is</a:t>
            </a:r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  <a:p>
            <a:r>
              <a:rPr lang="en-US" sz="2400" dirty="0" err="1"/>
              <a:t>Entonces</a:t>
            </a:r>
            <a:r>
              <a:rPr lang="en-US" sz="2400" dirty="0"/>
              <a:t> el </a:t>
            </a:r>
            <a:r>
              <a:rPr lang="en-US" sz="2400" dirty="0" err="1"/>
              <a:t>mecanismo</a:t>
            </a:r>
            <a:r>
              <a:rPr lang="en-US" sz="2400" dirty="0"/>
              <a:t> </a:t>
            </a:r>
            <a:r>
              <a:rPr lang="en-US" sz="2400" dirty="0" err="1"/>
              <a:t>explica</a:t>
            </a:r>
            <a:r>
              <a:rPr lang="en-US" sz="2400" dirty="0"/>
              <a:t> la </a:t>
            </a:r>
            <a:r>
              <a:rPr lang="en-US" sz="2400" dirty="0" err="1"/>
              <a:t>expresión</a:t>
            </a:r>
            <a:r>
              <a:rPr lang="en-US" sz="2400" dirty="0"/>
              <a:t> de </a:t>
            </a:r>
            <a:r>
              <a:rPr lang="en-US" sz="2400" dirty="0" err="1"/>
              <a:t>velocidad</a:t>
            </a:r>
            <a:r>
              <a:rPr lang="en-US" sz="2400" dirty="0"/>
              <a:t> </a:t>
            </a:r>
            <a:r>
              <a:rPr lang="en-US" sz="2400" dirty="0" err="1"/>
              <a:t>observada</a:t>
            </a:r>
            <a:r>
              <a:rPr lang="en-US" sz="2400" dirty="0"/>
              <a:t>. Es </a:t>
            </a:r>
            <a:r>
              <a:rPr lang="en-US" sz="2400" dirty="0" err="1"/>
              <a:t>cierto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la </a:t>
            </a:r>
            <a:r>
              <a:rPr lang="en-US" sz="2400" dirty="0" err="1"/>
              <a:t>ley</a:t>
            </a:r>
            <a:r>
              <a:rPr lang="en-US" sz="2400" dirty="0"/>
              <a:t> de </a:t>
            </a:r>
            <a:r>
              <a:rPr lang="en-US" sz="2400" dirty="0" err="1"/>
              <a:t>velocidad</a:t>
            </a:r>
            <a:r>
              <a:rPr lang="en-US" sz="2400" dirty="0"/>
              <a:t> real </a:t>
            </a: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más</a:t>
            </a:r>
            <a:r>
              <a:rPr lang="en-US" sz="2400" dirty="0"/>
              <a:t> </a:t>
            </a:r>
            <a:r>
              <a:rPr lang="en-US" sz="2400" dirty="0" err="1"/>
              <a:t>complicada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la </a:t>
            </a:r>
            <a:r>
              <a:rPr lang="en-US" sz="2400" dirty="0" err="1"/>
              <a:t>observada</a:t>
            </a:r>
            <a:r>
              <a:rPr lang="en-US" sz="2400" dirty="0"/>
              <a:t> </a:t>
            </a:r>
            <a:r>
              <a:rPr lang="en-US" sz="2400" dirty="0" err="1"/>
              <a:t>experimentalmente</a:t>
            </a:r>
            <a:r>
              <a:rPr lang="en-US" sz="2400" dirty="0"/>
              <a:t>.</a:t>
            </a:r>
          </a:p>
          <a:p>
            <a:r>
              <a:rPr lang="en-US" sz="2400" dirty="0"/>
              <a:t>Hay </a:t>
            </a:r>
            <a:r>
              <a:rPr lang="en-US" sz="2400" dirty="0" err="1"/>
              <a:t>varios</a:t>
            </a:r>
            <a:r>
              <a:rPr lang="en-US" sz="2400" dirty="0"/>
              <a:t> </a:t>
            </a:r>
            <a:r>
              <a:rPr lang="en-US" sz="2400" dirty="0" err="1"/>
              <a:t>casos</a:t>
            </a:r>
            <a:r>
              <a:rPr lang="en-US" sz="2400" dirty="0"/>
              <a:t> </a:t>
            </a:r>
            <a:r>
              <a:rPr lang="en-US" sz="2400" dirty="0" err="1"/>
              <a:t>donde</a:t>
            </a:r>
            <a:r>
              <a:rPr lang="en-US" sz="2400" dirty="0"/>
              <a:t> la </a:t>
            </a:r>
            <a:r>
              <a:rPr lang="en-US" sz="2400" dirty="0" err="1"/>
              <a:t>reacción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complicada</a:t>
            </a:r>
            <a:r>
              <a:rPr lang="en-US" sz="2400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7" y="928670"/>
            <a:ext cx="339389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500306"/>
            <a:ext cx="4214842" cy="54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714752"/>
            <a:ext cx="703353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785794"/>
            <a:ext cx="60483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1214414" y="357166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Un ejemplo es: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071538" y="2000240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Se ha propuesto el siguiente mecanismo para esta reacción: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214414" y="2643182"/>
            <a:ext cx="77153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/>
              <a:t>(a) Iniciación:  Br</a:t>
            </a:r>
            <a:r>
              <a:rPr lang="es-MX" sz="2400" baseline="-25000" dirty="0"/>
              <a:t>2</a:t>
            </a:r>
            <a:r>
              <a:rPr lang="es-MX" sz="2400" dirty="0"/>
              <a:t> + M → Br⋅ + Br⋅ + M R = </a:t>
            </a:r>
            <a:r>
              <a:rPr lang="es-MX" sz="2400" dirty="0" err="1"/>
              <a:t>k</a:t>
            </a:r>
            <a:r>
              <a:rPr lang="es-MX" sz="2400" baseline="-25000" dirty="0" err="1"/>
              <a:t>a</a:t>
            </a:r>
            <a:r>
              <a:rPr lang="es-MX" sz="2400" dirty="0"/>
              <a:t>[Br</a:t>
            </a:r>
            <a:r>
              <a:rPr lang="es-MX" sz="2400" baseline="-25000" dirty="0"/>
              <a:t>2</a:t>
            </a:r>
            <a:r>
              <a:rPr lang="es-MX" sz="2400" dirty="0"/>
              <a:t>][M]</a:t>
            </a:r>
          </a:p>
          <a:p>
            <a:r>
              <a:rPr lang="en-US" sz="2400" dirty="0" err="1"/>
              <a:t>donde</a:t>
            </a:r>
            <a:r>
              <a:rPr lang="en-US" sz="2400" dirty="0"/>
              <a:t> M </a:t>
            </a:r>
            <a:r>
              <a:rPr lang="en-US" sz="2400" dirty="0" err="1"/>
              <a:t>es</a:t>
            </a:r>
            <a:r>
              <a:rPr lang="en-US" sz="2400" dirty="0"/>
              <a:t> Br</a:t>
            </a:r>
            <a:r>
              <a:rPr lang="en-US" sz="2400" baseline="-25000" dirty="0"/>
              <a:t>2 </a:t>
            </a:r>
            <a:r>
              <a:rPr lang="en-US" sz="2400" dirty="0"/>
              <a:t>o H</a:t>
            </a:r>
            <a:r>
              <a:rPr lang="en-US" sz="2400" baseline="-25000" dirty="0"/>
              <a:t>2</a:t>
            </a:r>
          </a:p>
          <a:p>
            <a:endParaRPr lang="en-US" sz="2400" dirty="0"/>
          </a:p>
          <a:p>
            <a:r>
              <a:rPr lang="pt-BR" sz="2400" dirty="0"/>
              <a:t>(b) </a:t>
            </a:r>
            <a:r>
              <a:rPr lang="pt-BR" sz="2400" dirty="0" err="1"/>
              <a:t>Propagación</a:t>
            </a:r>
            <a:r>
              <a:rPr lang="pt-BR" sz="2400" dirty="0"/>
              <a:t>:  </a:t>
            </a:r>
            <a:r>
              <a:rPr lang="pt-BR" sz="2400" dirty="0" err="1"/>
              <a:t>Br</a:t>
            </a:r>
            <a:r>
              <a:rPr lang="pt-BR" sz="2400" dirty="0"/>
              <a:t>⋅ + H</a:t>
            </a:r>
            <a:r>
              <a:rPr lang="pt-BR" sz="2400" baseline="-25000" dirty="0"/>
              <a:t>2 </a:t>
            </a:r>
            <a:r>
              <a:rPr lang="pt-BR" sz="2400" dirty="0"/>
              <a:t>→ </a:t>
            </a:r>
            <a:r>
              <a:rPr lang="pt-BR" sz="2400" dirty="0" err="1"/>
              <a:t>HBr</a:t>
            </a:r>
            <a:r>
              <a:rPr lang="pt-BR" sz="2400" dirty="0"/>
              <a:t> + H⋅ R = </a:t>
            </a:r>
            <a:r>
              <a:rPr lang="pt-BR" sz="2400" dirty="0" err="1"/>
              <a:t>k</a:t>
            </a:r>
            <a:r>
              <a:rPr lang="pt-BR" sz="2400" baseline="-25000" dirty="0" err="1"/>
              <a:t>b</a:t>
            </a:r>
            <a:r>
              <a:rPr lang="pt-BR" sz="2400" dirty="0"/>
              <a:t>[</a:t>
            </a:r>
            <a:r>
              <a:rPr lang="pt-BR" sz="2400" dirty="0" err="1"/>
              <a:t>Br</a:t>
            </a:r>
            <a:r>
              <a:rPr lang="pt-BR" sz="2400" dirty="0"/>
              <a:t>⋅][H</a:t>
            </a:r>
            <a:r>
              <a:rPr lang="pt-BR" sz="2400" baseline="-25000" dirty="0"/>
              <a:t>2</a:t>
            </a:r>
            <a:r>
              <a:rPr lang="pt-BR" sz="2400" dirty="0"/>
              <a:t>]</a:t>
            </a:r>
          </a:p>
          <a:p>
            <a:r>
              <a:rPr lang="es-MX" sz="2400" dirty="0"/>
              <a:t>         H⋅ + Br</a:t>
            </a:r>
            <a:r>
              <a:rPr lang="es-MX" sz="2400" baseline="-25000" dirty="0"/>
              <a:t>2</a:t>
            </a:r>
            <a:r>
              <a:rPr lang="es-MX" sz="2400" dirty="0"/>
              <a:t> → </a:t>
            </a:r>
            <a:r>
              <a:rPr lang="es-MX" sz="2400" dirty="0" err="1"/>
              <a:t>HBr</a:t>
            </a:r>
            <a:r>
              <a:rPr lang="es-MX" sz="2400" dirty="0"/>
              <a:t> + Br⋅ R = </a:t>
            </a:r>
            <a:r>
              <a:rPr lang="es-MX" sz="2400" dirty="0" err="1"/>
              <a:t>k’</a:t>
            </a:r>
            <a:r>
              <a:rPr lang="es-MX" sz="2400" baseline="-25000" dirty="0" err="1"/>
              <a:t>b</a:t>
            </a:r>
            <a:r>
              <a:rPr lang="es-MX" sz="2400" dirty="0"/>
              <a:t>[H⋅][Br</a:t>
            </a:r>
            <a:r>
              <a:rPr lang="es-MX" sz="2400" baseline="-25000" dirty="0"/>
              <a:t>2</a:t>
            </a:r>
            <a:r>
              <a:rPr lang="es-MX" sz="2400" dirty="0"/>
              <a:t>]</a:t>
            </a:r>
          </a:p>
          <a:p>
            <a:endParaRPr lang="es-MX" sz="2400" dirty="0"/>
          </a:p>
          <a:p>
            <a:r>
              <a:rPr lang="es-MX" sz="2400" dirty="0"/>
              <a:t>(c) Retardación:  H⋅ + </a:t>
            </a:r>
            <a:r>
              <a:rPr lang="es-MX" sz="2400" dirty="0" err="1"/>
              <a:t>HBr</a:t>
            </a:r>
            <a:r>
              <a:rPr lang="es-MX" sz="2400" dirty="0"/>
              <a:t> → H</a:t>
            </a:r>
            <a:r>
              <a:rPr lang="es-MX" sz="2400" baseline="-25000" dirty="0"/>
              <a:t>2</a:t>
            </a:r>
            <a:r>
              <a:rPr lang="es-MX" sz="2400" dirty="0"/>
              <a:t> + Br⋅ R = k</a:t>
            </a:r>
            <a:r>
              <a:rPr lang="es-MX" sz="2400" baseline="-25000" dirty="0"/>
              <a:t>c</a:t>
            </a:r>
            <a:r>
              <a:rPr lang="es-MX" sz="2400" dirty="0"/>
              <a:t>[H⋅][</a:t>
            </a:r>
            <a:r>
              <a:rPr lang="es-MX" sz="2400" dirty="0" err="1"/>
              <a:t>HBr</a:t>
            </a:r>
            <a:r>
              <a:rPr lang="es-MX" sz="2400" dirty="0"/>
              <a:t>]</a:t>
            </a:r>
          </a:p>
          <a:p>
            <a:endParaRPr lang="es-MX" sz="2400" dirty="0"/>
          </a:p>
          <a:p>
            <a:r>
              <a:rPr lang="es-MX" sz="2400" dirty="0"/>
              <a:t>(d) Terminación:  Br⋅ + Br⋅ + M → Br</a:t>
            </a:r>
            <a:r>
              <a:rPr lang="es-MX" sz="2400" baseline="-25000" dirty="0"/>
              <a:t>2</a:t>
            </a:r>
            <a:r>
              <a:rPr lang="es-MX" sz="2400" dirty="0"/>
              <a:t> + M* R = </a:t>
            </a:r>
            <a:r>
              <a:rPr lang="es-MX" sz="2400" dirty="0" err="1"/>
              <a:t>k</a:t>
            </a:r>
            <a:r>
              <a:rPr lang="es-MX" sz="2400" baseline="-25000" dirty="0" err="1"/>
              <a:t>d</a:t>
            </a:r>
            <a:r>
              <a:rPr lang="es-MX" sz="2400" dirty="0"/>
              <a:t>[Br⋅]</a:t>
            </a:r>
            <a:r>
              <a:rPr lang="es-MX" sz="2400" baseline="30000" dirty="0"/>
              <a:t>2</a:t>
            </a:r>
            <a:r>
              <a:rPr lang="es-MX" sz="2400" dirty="0"/>
              <a:t> [M]</a:t>
            </a:r>
          </a:p>
          <a:p>
            <a:r>
              <a:rPr lang="en-US" sz="2400" dirty="0"/>
              <a:t>El </a:t>
            </a:r>
            <a:r>
              <a:rPr lang="en-US" sz="2400" dirty="0" err="1"/>
              <a:t>tercer</a:t>
            </a:r>
            <a:r>
              <a:rPr lang="en-US" sz="2400" dirty="0"/>
              <a:t> </a:t>
            </a:r>
            <a:r>
              <a:rPr lang="en-US" sz="2400" dirty="0" err="1"/>
              <a:t>cuerpo</a:t>
            </a:r>
            <a:r>
              <a:rPr lang="en-US" sz="2400" dirty="0"/>
              <a:t> </a:t>
            </a:r>
            <a:r>
              <a:rPr lang="en-US" sz="2400" dirty="0" err="1"/>
              <a:t>elimina</a:t>
            </a:r>
            <a:r>
              <a:rPr lang="en-US" sz="2400" dirty="0"/>
              <a:t> el </a:t>
            </a:r>
            <a:r>
              <a:rPr lang="en-US" sz="2400" dirty="0" err="1"/>
              <a:t>exceso</a:t>
            </a:r>
            <a:r>
              <a:rPr lang="en-US" sz="2400" dirty="0"/>
              <a:t> de </a:t>
            </a:r>
            <a:r>
              <a:rPr lang="en-US" sz="2400" dirty="0" err="1"/>
              <a:t>energía</a:t>
            </a:r>
            <a:endParaRPr lang="en-US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383</TotalTime>
  <Words>1172</Words>
  <Application>Microsoft Office PowerPoint</Application>
  <PresentationFormat>Presentación en pantalla (4:3)</PresentationFormat>
  <Paragraphs>148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Gill Sans MT</vt:lpstr>
      <vt:lpstr>Verdana</vt:lpstr>
      <vt:lpstr>Wingdings 2</vt:lpstr>
      <vt:lpstr>Solsticio</vt:lpstr>
      <vt:lpstr>   Reacciones en Cadena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Reacciones en Cadena</dc:title>
  <dc:creator> </dc:creator>
  <cp:lastModifiedBy>Silvia Castillo Blum</cp:lastModifiedBy>
  <cp:revision>42</cp:revision>
  <dcterms:created xsi:type="dcterms:W3CDTF">2009-11-16T18:16:24Z</dcterms:created>
  <dcterms:modified xsi:type="dcterms:W3CDTF">2018-04-02T19:19:03Z</dcterms:modified>
</cp:coreProperties>
</file>