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3" r:id="rId3"/>
    <p:sldId id="257" r:id="rId4"/>
    <p:sldId id="264" r:id="rId5"/>
    <p:sldId id="266" r:id="rId6"/>
    <p:sldId id="265" r:id="rId7"/>
    <p:sldId id="258" r:id="rId8"/>
    <p:sldId id="267" r:id="rId9"/>
    <p:sldId id="268" r:id="rId10"/>
    <p:sldId id="256" r:id="rId11"/>
    <p:sldId id="259" r:id="rId12"/>
    <p:sldId id="270" r:id="rId13"/>
    <p:sldId id="269" r:id="rId14"/>
    <p:sldId id="272" r:id="rId15"/>
    <p:sldId id="260" r:id="rId16"/>
    <p:sldId id="271" r:id="rId17"/>
    <p:sldId id="261" r:id="rId18"/>
    <p:sldId id="273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41AE5-AA35-4237-9893-DE24A7DCC038}" type="datetimeFigureOut">
              <a:rPr lang="es-MX" smtClean="0"/>
              <a:pPr/>
              <a:t>05/04/2017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5035D-E9B4-4ABA-99DC-486633DA8F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51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7593-36AE-451E-9C75-761C18FE1248}" type="datetime1">
              <a:rPr lang="es-MX" smtClean="0"/>
              <a:pPr/>
              <a:t>05/04/2017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A268-79A2-491B-98D5-3A0051C88788}" type="datetime1">
              <a:rPr lang="es-MX" smtClean="0"/>
              <a:pPr/>
              <a:t>05/04/2017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5FC5-7A3C-405C-A3E0-019F85E4417B}" type="datetime1">
              <a:rPr lang="es-MX" smtClean="0"/>
              <a:pPr/>
              <a:t>05/04/2017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67D0-66E8-41C4-B96F-46F678251DDF}" type="datetime1">
              <a:rPr lang="es-MX" smtClean="0"/>
              <a:pPr/>
              <a:t>05/04/2017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9477-528A-4E64-9FE4-AA8BA7AA4705}" type="datetime1">
              <a:rPr lang="es-MX" smtClean="0"/>
              <a:pPr/>
              <a:t>05/04/2017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D12B-87D2-41A4-AAA2-89FFB8181306}" type="datetime1">
              <a:rPr lang="es-MX" smtClean="0"/>
              <a:pPr/>
              <a:t>05/04/2017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CD75-A9C5-43B5-9F51-E005BD0B48FF}" type="datetime1">
              <a:rPr lang="es-MX" smtClean="0"/>
              <a:pPr/>
              <a:t>05/04/2017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59FC-1D29-4D42-BFB8-D9810A7A1796}" type="datetime1">
              <a:rPr lang="es-MX" smtClean="0"/>
              <a:pPr/>
              <a:t>05/04/2017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1E5C-D0A9-47DE-AA7F-BC64A6F6D63B}" type="datetime1">
              <a:rPr lang="es-MX" smtClean="0"/>
              <a:pPr/>
              <a:t>05/04/2017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48E7-5F54-485B-B64B-624AA81530DB}" type="datetime1">
              <a:rPr lang="es-MX" smtClean="0"/>
              <a:pPr/>
              <a:t>05/04/2017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B1FD-2499-4B3F-9D99-27BE9BE48DD2}" type="datetime1">
              <a:rPr lang="es-MX" smtClean="0"/>
              <a:pPr/>
              <a:t>05/04/2017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06547-7EA4-4A75-9D44-7BC45A511125}" type="datetime1">
              <a:rPr lang="es-MX" smtClean="0"/>
              <a:pPr/>
              <a:t>05/04/2017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35366-39CF-44A3-97F6-50B9E3628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728" y="655622"/>
            <a:ext cx="6143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solidFill>
                  <a:srgbClr val="002060"/>
                </a:solidFill>
                <a:latin typeface="Arial Black" pitchFamily="34" charset="0"/>
              </a:rPr>
              <a:t>Centros </a:t>
            </a:r>
            <a:r>
              <a:rPr lang="es-MX" sz="5400" dirty="0" err="1" smtClean="0">
                <a:solidFill>
                  <a:srgbClr val="002060"/>
                </a:solidFill>
                <a:latin typeface="Arial Black" pitchFamily="34" charset="0"/>
              </a:rPr>
              <a:t>dinucleares</a:t>
            </a:r>
            <a:r>
              <a:rPr lang="es-MX" sz="5400" dirty="0" smtClean="0">
                <a:solidFill>
                  <a:srgbClr val="002060"/>
                </a:solidFill>
                <a:latin typeface="Arial Black" pitchFamily="34" charset="0"/>
              </a:rPr>
              <a:t> y </a:t>
            </a:r>
          </a:p>
          <a:p>
            <a:pPr algn="ctr"/>
            <a:r>
              <a:rPr lang="es-MX" sz="5400" dirty="0" smtClean="0">
                <a:solidFill>
                  <a:srgbClr val="002060"/>
                </a:solidFill>
                <a:latin typeface="Arial Black" pitchFamily="34" charset="0"/>
              </a:rPr>
              <a:t>polinucleares de hierro</a:t>
            </a:r>
            <a:endParaRPr lang="es-MX" sz="5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err="1" smtClean="0">
                <a:solidFill>
                  <a:schemeClr val="accent6">
                    <a:lumMod val="75000"/>
                  </a:schemeClr>
                </a:solidFill>
              </a:rPr>
              <a:t>Ribonucleótido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b="1" dirty="0" err="1" smtClean="0">
                <a:solidFill>
                  <a:schemeClr val="accent6">
                    <a:lumMod val="75000"/>
                  </a:schemeClr>
                </a:solidFill>
              </a:rPr>
              <a:t>reductasa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s-MX" b="1" dirty="0" err="1" smtClean="0">
                <a:solidFill>
                  <a:schemeClr val="accent6">
                    <a:lumMod val="75000"/>
                  </a:schemeClr>
                </a:solidFill>
              </a:rPr>
              <a:t>RNRs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10</a:t>
            </a:fld>
            <a:endParaRPr lang="es-MX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0724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143380"/>
            <a:ext cx="206946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357694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429132"/>
            <a:ext cx="196691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0" y="6283131"/>
            <a:ext cx="5286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Kolberg</a:t>
            </a:r>
            <a:r>
              <a:rPr lang="en-US" sz="1200" dirty="0" smtClean="0"/>
              <a:t> M, Strand KR, Graff P, </a:t>
            </a:r>
            <a:r>
              <a:rPr lang="en-US" sz="1200" dirty="0" err="1" smtClean="0"/>
              <a:t>Andersson</a:t>
            </a:r>
            <a:r>
              <a:rPr lang="en-US" sz="1200" dirty="0" smtClean="0"/>
              <a:t> KK. Structure, function, and mechanism of </a:t>
            </a:r>
            <a:r>
              <a:rPr lang="en-US" sz="1200" dirty="0" err="1" smtClean="0"/>
              <a:t>ribonucleotide</a:t>
            </a:r>
            <a:r>
              <a:rPr lang="en-US" sz="1200" dirty="0" smtClean="0"/>
              <a:t> </a:t>
            </a:r>
            <a:r>
              <a:rPr lang="en-US" sz="1200" dirty="0" err="1" smtClean="0"/>
              <a:t>reductases</a:t>
            </a:r>
            <a:r>
              <a:rPr lang="en-US" sz="1200" dirty="0" smtClean="0"/>
              <a:t>. </a:t>
            </a:r>
            <a:r>
              <a:rPr lang="en-US" sz="1200" i="1" dirty="0" err="1" smtClean="0"/>
              <a:t>Biochim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Biophys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Acta</a:t>
            </a:r>
            <a:r>
              <a:rPr lang="en-US" sz="1200" i="1" dirty="0" smtClean="0"/>
              <a:t> - Proteins Proteomics</a:t>
            </a:r>
            <a:r>
              <a:rPr lang="en-US" sz="1200" dirty="0" smtClean="0"/>
              <a:t>. 2004;1699:1-34. doi:10.1016/j.bbapap.2004.02.007.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11</a:t>
            </a:fld>
            <a:endParaRPr lang="es-MX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31405"/>
            <a:ext cx="5500726" cy="622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3 Título"/>
          <p:cNvSpPr txBox="1">
            <a:spLocks/>
          </p:cNvSpPr>
          <p:nvPr/>
        </p:nvSpPr>
        <p:spPr>
          <a:xfrm>
            <a:off x="457200" y="-16"/>
            <a:ext cx="8229600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Ribonucleótido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reductasa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s-MX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RNRs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Clase I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5786454"/>
            <a:ext cx="37147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Persson</a:t>
            </a:r>
            <a:r>
              <a:rPr lang="en-US" sz="1400" dirty="0" smtClean="0"/>
              <a:t> AL, </a:t>
            </a:r>
            <a:r>
              <a:rPr lang="en-US" sz="1400" dirty="0" err="1" smtClean="0"/>
              <a:t>Sahlin</a:t>
            </a:r>
            <a:r>
              <a:rPr lang="en-US" sz="1400" dirty="0" smtClean="0"/>
              <a:t> M, </a:t>
            </a:r>
            <a:r>
              <a:rPr lang="en-US" sz="1400" dirty="0" err="1" smtClean="0"/>
              <a:t>Sjöberg</a:t>
            </a:r>
            <a:r>
              <a:rPr lang="en-US" sz="1400" dirty="0" smtClean="0"/>
              <a:t> BM. </a:t>
            </a:r>
            <a:r>
              <a:rPr lang="en-US" sz="1400" dirty="0" err="1" smtClean="0"/>
              <a:t>Cysteinyl</a:t>
            </a:r>
            <a:r>
              <a:rPr lang="en-US" sz="1400" dirty="0" smtClean="0"/>
              <a:t> and substrate radical formation in active site mutant E441Q of Escherichia coli class I </a:t>
            </a:r>
            <a:r>
              <a:rPr lang="en-US" sz="1400" dirty="0" err="1" smtClean="0"/>
              <a:t>ribonucleotide</a:t>
            </a:r>
            <a:r>
              <a:rPr lang="en-US" sz="1400" dirty="0" smtClean="0"/>
              <a:t> </a:t>
            </a:r>
            <a:r>
              <a:rPr lang="en-US" sz="1400" dirty="0" err="1" smtClean="0"/>
              <a:t>reductase</a:t>
            </a:r>
            <a:r>
              <a:rPr lang="en-US" sz="1400" dirty="0" smtClean="0"/>
              <a:t>. </a:t>
            </a:r>
            <a:r>
              <a:rPr lang="en-US" sz="1400" i="1" dirty="0" smtClean="0"/>
              <a:t>J </a:t>
            </a:r>
            <a:r>
              <a:rPr lang="en-US" sz="1400" i="1" dirty="0" err="1" smtClean="0"/>
              <a:t>Biol</a:t>
            </a:r>
            <a:r>
              <a:rPr lang="en-US" sz="1400" i="1" dirty="0" smtClean="0"/>
              <a:t> Chem</a:t>
            </a:r>
            <a:r>
              <a:rPr lang="en-US" sz="1400" dirty="0" smtClean="0"/>
              <a:t>. 1998;273(47):31016-31020. doi:10.1074/jbc.273.47.31016.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5409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00042"/>
            <a:ext cx="4643470" cy="585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12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0" y="6334804"/>
            <a:ext cx="8429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Kolberg</a:t>
            </a:r>
            <a:r>
              <a:rPr lang="en-US" sz="1400" dirty="0" smtClean="0"/>
              <a:t> M, Strand KR, Graff P, </a:t>
            </a:r>
            <a:r>
              <a:rPr lang="en-US" sz="1400" dirty="0" err="1" smtClean="0"/>
              <a:t>Andersson</a:t>
            </a:r>
            <a:r>
              <a:rPr lang="en-US" sz="1400" dirty="0" smtClean="0"/>
              <a:t> KK. Structure, function, and mechanism of </a:t>
            </a:r>
            <a:r>
              <a:rPr lang="en-US" sz="1400" dirty="0" err="1" smtClean="0"/>
              <a:t>ribonucleotide</a:t>
            </a:r>
            <a:r>
              <a:rPr lang="en-US" sz="1400" dirty="0" smtClean="0"/>
              <a:t> </a:t>
            </a:r>
            <a:r>
              <a:rPr lang="en-US" sz="1400" dirty="0" err="1" smtClean="0"/>
              <a:t>reductases</a:t>
            </a:r>
            <a:r>
              <a:rPr lang="en-US" sz="1400" dirty="0" smtClean="0"/>
              <a:t>. </a:t>
            </a:r>
            <a:r>
              <a:rPr lang="en-US" sz="1400" i="1" dirty="0" err="1" smtClean="0"/>
              <a:t>Biochim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Biophys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Acta</a:t>
            </a:r>
            <a:r>
              <a:rPr lang="en-US" sz="1400" i="1" dirty="0" smtClean="0"/>
              <a:t> - Proteins Proteomics</a:t>
            </a:r>
            <a:r>
              <a:rPr lang="en-US" sz="1400" dirty="0" smtClean="0"/>
              <a:t>. 2004;1699:1-34. doi:10.1016/j.bbapap.2004.02.007.</a:t>
            </a:r>
            <a:endParaRPr lang="es-MX" sz="1400" dirty="0"/>
          </a:p>
        </p:txBody>
      </p:sp>
      <p:sp>
        <p:nvSpPr>
          <p:cNvPr id="4" name="13 Título"/>
          <p:cNvSpPr txBox="1">
            <a:spLocks/>
          </p:cNvSpPr>
          <p:nvPr/>
        </p:nvSpPr>
        <p:spPr>
          <a:xfrm>
            <a:off x="457200" y="-16"/>
            <a:ext cx="8229600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Ribonucleótido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reductasa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s-MX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RNRs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Clase I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13</a:t>
            </a:fld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07236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3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Ribonucleótido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reductasa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s-MX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RNRs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6334804"/>
            <a:ext cx="8429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Kolberg</a:t>
            </a:r>
            <a:r>
              <a:rPr lang="en-US" sz="1400" dirty="0" smtClean="0"/>
              <a:t> M, Strand KR, Graff P, </a:t>
            </a:r>
            <a:r>
              <a:rPr lang="en-US" sz="1400" dirty="0" err="1" smtClean="0"/>
              <a:t>Andersson</a:t>
            </a:r>
            <a:r>
              <a:rPr lang="en-US" sz="1400" dirty="0" smtClean="0"/>
              <a:t> KK. Structure, function, and mechanism of </a:t>
            </a:r>
            <a:r>
              <a:rPr lang="en-US" sz="1400" dirty="0" err="1" smtClean="0"/>
              <a:t>ribonucleotide</a:t>
            </a:r>
            <a:r>
              <a:rPr lang="en-US" sz="1400" dirty="0" smtClean="0"/>
              <a:t> </a:t>
            </a:r>
            <a:r>
              <a:rPr lang="en-US" sz="1400" dirty="0" err="1" smtClean="0"/>
              <a:t>reductases</a:t>
            </a:r>
            <a:r>
              <a:rPr lang="en-US" sz="1400" dirty="0" smtClean="0"/>
              <a:t>. </a:t>
            </a:r>
            <a:r>
              <a:rPr lang="en-US" sz="1400" i="1" dirty="0" err="1" smtClean="0"/>
              <a:t>Biochim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Biophys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Acta</a:t>
            </a:r>
            <a:r>
              <a:rPr lang="en-US" sz="1400" i="1" dirty="0" smtClean="0"/>
              <a:t> - Proteins Proteomics</a:t>
            </a:r>
            <a:r>
              <a:rPr lang="en-US" sz="1400" dirty="0" smtClean="0"/>
              <a:t>. 2004;1699:1-34. doi:10.1016/j.bbapap.2004.02.007.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14</a:t>
            </a:fld>
            <a:endParaRPr lang="es-MX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786346" cy="554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3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Ribonucleótido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reductasa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s-MX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RNRs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Regulación</a:t>
            </a:r>
            <a:r>
              <a:rPr kumimoji="0" lang="es-MX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Alostérica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72000" y="178592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Cuando el </a:t>
            </a:r>
            <a:r>
              <a:rPr lang="es-ES" dirty="0" err="1" smtClean="0"/>
              <a:t>dATP</a:t>
            </a:r>
            <a:r>
              <a:rPr lang="es-ES" dirty="0" smtClean="0"/>
              <a:t> se une al sitio-S promueve la unión y reducción de las </a:t>
            </a:r>
            <a:r>
              <a:rPr lang="es-ES" dirty="0" err="1" smtClean="0"/>
              <a:t>pirimidinas</a:t>
            </a:r>
            <a:r>
              <a:rPr lang="es-ES" dirty="0" smtClean="0"/>
              <a:t> CDP y UDP, mientras que la unión de </a:t>
            </a:r>
            <a:r>
              <a:rPr lang="es-ES" dirty="0" err="1" smtClean="0"/>
              <a:t>dTTP</a:t>
            </a:r>
            <a:r>
              <a:rPr lang="es-ES" dirty="0" smtClean="0"/>
              <a:t> al sitio-S inhibe la reducción de dichas </a:t>
            </a:r>
            <a:r>
              <a:rPr lang="es-ES" dirty="0" err="1" smtClean="0"/>
              <a:t>pirimidinas</a:t>
            </a:r>
            <a:r>
              <a:rPr lang="es-ES" dirty="0" smtClean="0"/>
              <a:t> y favorece la reducción de GDP. La unión de </a:t>
            </a:r>
            <a:r>
              <a:rPr lang="es-ES" dirty="0" err="1" smtClean="0"/>
              <a:t>dGTP</a:t>
            </a:r>
            <a:r>
              <a:rPr lang="es-ES" dirty="0" smtClean="0"/>
              <a:t> al sitio-S inhibe la reducción de GDP y estimula la reducción de ADP</a:t>
            </a:r>
            <a:endParaRPr lang="es-MX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6400800"/>
            <a:ext cx="77867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Reichard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P.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Ribonucleotide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reductases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: Substrate specificity by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allostery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.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Biochem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Biophys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Res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Commun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. 2010;396(1):19-23. doi:10.1016/j.bbrc.2010.02.108.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203" y="928670"/>
            <a:ext cx="3278763" cy="388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46487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es-MX" b="1" dirty="0" err="1" smtClean="0">
                <a:solidFill>
                  <a:srgbClr val="00B0F0"/>
                </a:solidFill>
              </a:rPr>
              <a:t>Ruberitrina</a:t>
            </a:r>
            <a:r>
              <a:rPr lang="es-MX" b="1" dirty="0" smtClean="0">
                <a:solidFill>
                  <a:srgbClr val="00B0F0"/>
                </a:solidFill>
              </a:rPr>
              <a:t>(</a:t>
            </a:r>
            <a:r>
              <a:rPr lang="es-MX" b="1" dirty="0" err="1" smtClean="0">
                <a:solidFill>
                  <a:srgbClr val="00B0F0"/>
                </a:solidFill>
              </a:rPr>
              <a:t>Rr</a:t>
            </a:r>
            <a:r>
              <a:rPr lang="es-MX" b="1" dirty="0" smtClean="0">
                <a:solidFill>
                  <a:srgbClr val="00B0F0"/>
                </a:solidFill>
              </a:rPr>
              <a:t>)</a:t>
            </a:r>
            <a:endParaRPr lang="es-MX" dirty="0">
              <a:solidFill>
                <a:srgbClr val="00B0F0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15</a:t>
            </a:fld>
            <a:endParaRPr lang="es-MX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76" y="5558869"/>
            <a:ext cx="8072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Pierzynski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GM, Sims T, Vance GF.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Handbook of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Metalloproteins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. 2nd ed.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Bertini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I, Siegel A, eds.). Florida, USA: CRC Press; 2001.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16</a:t>
            </a:fld>
            <a:endParaRPr lang="es-MX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250984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85860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8 Título"/>
          <p:cNvSpPr txBox="1">
            <a:spLocks/>
          </p:cNvSpPr>
          <p:nvPr/>
        </p:nvSpPr>
        <p:spPr>
          <a:xfrm>
            <a:off x="457200" y="-714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Ruberitrina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s-MX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Rr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928662" y="4429132"/>
            <a:ext cx="7929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A) estructura oxidada </a:t>
            </a:r>
            <a:r>
              <a:rPr lang="es-MX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B) estructura reducida.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5786454"/>
            <a:ext cx="7643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Hanson GR, Berliner L.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High Resolution EPR: Applications to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Metalloenzymes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and Metals in Medicine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. Springer Science &amp; Business Media; 2009.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1624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7030A0"/>
                </a:solidFill>
              </a:rPr>
              <a:t>Fosfatasa ácida púrpura (</a:t>
            </a:r>
            <a:r>
              <a:rPr lang="es-MX" b="1" dirty="0" err="1" smtClean="0">
                <a:solidFill>
                  <a:srgbClr val="7030A0"/>
                </a:solidFill>
              </a:rPr>
              <a:t>PAPs</a:t>
            </a:r>
            <a:r>
              <a:rPr lang="es-MX" b="1" dirty="0" smtClean="0">
                <a:solidFill>
                  <a:srgbClr val="7030A0"/>
                </a:solidFill>
              </a:rPr>
              <a:t>)</a:t>
            </a:r>
            <a:r>
              <a:rPr lang="es-MX" dirty="0" smtClean="0">
                <a:solidFill>
                  <a:srgbClr val="7030A0"/>
                </a:solidFill>
              </a:rPr>
              <a:t/>
            </a:r>
            <a:br>
              <a:rPr lang="es-MX" dirty="0" smtClean="0">
                <a:solidFill>
                  <a:srgbClr val="7030A0"/>
                </a:solidFill>
              </a:rPr>
            </a:br>
            <a:endParaRPr lang="es-MX" dirty="0">
              <a:solidFill>
                <a:srgbClr val="7030A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17</a:t>
            </a:fld>
            <a:endParaRPr lang="es-MX"/>
          </a:p>
        </p:txBody>
      </p:sp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5784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572140"/>
            <a:ext cx="71437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Schenk G, Mitić N, Hanson GR, Comba P. Purple acid phosphatase: A journey into the function and mechanism of a colorful enzyme. </a:t>
            </a:r>
            <a:r>
              <a:rPr kumimoji="0" lang="en-US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Coord Chem Rev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. 2013;257(2):473-482. doi:10.1016/j.ccr.2012.03.020.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18</a:t>
            </a:fld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357158" y="5572140"/>
            <a:ext cx="4214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Mueller EG, Crowder JMW, </a:t>
            </a:r>
            <a:r>
              <a:rPr lang="en-US" sz="1600" dirty="0" err="1" smtClean="0"/>
              <a:t>Averil</a:t>
            </a:r>
            <a:r>
              <a:rPr lang="en-US" sz="1600" dirty="0" smtClean="0"/>
              <a:t> BA, Knowles JR. Purple Acid </a:t>
            </a:r>
            <a:r>
              <a:rPr lang="en-US" sz="1600" dirty="0" err="1" smtClean="0"/>
              <a:t>Phosphatase</a:t>
            </a:r>
            <a:r>
              <a:rPr lang="en-US" sz="1600" dirty="0" smtClean="0"/>
              <a:t>: A </a:t>
            </a:r>
            <a:r>
              <a:rPr lang="en-US" sz="1600" dirty="0" err="1" smtClean="0"/>
              <a:t>Diiron</a:t>
            </a:r>
            <a:r>
              <a:rPr lang="en-US" sz="1600" dirty="0" smtClean="0"/>
              <a:t> Enzyme that Catalyzes a Direct </a:t>
            </a:r>
            <a:r>
              <a:rPr lang="en-US" sz="1600" dirty="0" err="1" smtClean="0"/>
              <a:t>Phospho</a:t>
            </a:r>
            <a:r>
              <a:rPr lang="en-US" sz="1600" dirty="0" smtClean="0"/>
              <a:t> Group Transfer to Water. </a:t>
            </a:r>
            <a:r>
              <a:rPr lang="en-US" sz="1600" i="1" dirty="0" smtClean="0"/>
              <a:t>J Am </a:t>
            </a:r>
            <a:r>
              <a:rPr lang="en-US" sz="1600" i="1" dirty="0" err="1" smtClean="0"/>
              <a:t>Chem</a:t>
            </a:r>
            <a:r>
              <a:rPr lang="en-US" sz="1600" i="1" dirty="0" smtClean="0"/>
              <a:t> Soc</a:t>
            </a:r>
            <a:r>
              <a:rPr lang="en-US" sz="1600" dirty="0" smtClean="0"/>
              <a:t>. 1993;115:2914-2915.</a:t>
            </a:r>
            <a:endParaRPr lang="es-MX" sz="16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-94295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7030A0"/>
                </a:solidFill>
              </a:rPr>
              <a:t>Fosfatasa ácida púrpura (</a:t>
            </a:r>
            <a:r>
              <a:rPr lang="es-MX" b="1" dirty="0" err="1" smtClean="0">
                <a:solidFill>
                  <a:srgbClr val="7030A0"/>
                </a:solidFill>
              </a:rPr>
              <a:t>PAPs</a:t>
            </a:r>
            <a:r>
              <a:rPr lang="es-MX" b="1" dirty="0" smtClean="0">
                <a:solidFill>
                  <a:srgbClr val="7030A0"/>
                </a:solidFill>
              </a:rPr>
              <a:t>)</a:t>
            </a:r>
            <a:r>
              <a:rPr lang="es-MX" dirty="0" smtClean="0">
                <a:solidFill>
                  <a:srgbClr val="7030A0"/>
                </a:solidFill>
              </a:rPr>
              <a:t/>
            </a:r>
            <a:br>
              <a:rPr lang="es-MX" dirty="0" smtClean="0">
                <a:solidFill>
                  <a:srgbClr val="7030A0"/>
                </a:solidFill>
              </a:rPr>
            </a:br>
            <a:endParaRPr lang="es-MX" dirty="0">
              <a:solidFill>
                <a:srgbClr val="7030A0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480"/>
            <a:ext cx="3288011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5761" y="2571744"/>
            <a:ext cx="3373231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002060"/>
                </a:solidFill>
              </a:rPr>
              <a:t>Centros </a:t>
            </a:r>
            <a:r>
              <a:rPr lang="es-MX" sz="2400" dirty="0" err="1" smtClean="0">
                <a:solidFill>
                  <a:srgbClr val="002060"/>
                </a:solidFill>
              </a:rPr>
              <a:t>dinucleares</a:t>
            </a:r>
            <a:r>
              <a:rPr lang="es-MX" sz="2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s-MX" sz="2400" dirty="0" smtClean="0">
                <a:solidFill>
                  <a:srgbClr val="002060"/>
                </a:solidFill>
              </a:rPr>
              <a:t>de hierro en la naturaleza</a:t>
            </a:r>
            <a:endParaRPr lang="es-MX" sz="2400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698324" y="71414"/>
            <a:ext cx="1588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Cúmulos Fe-S</a:t>
            </a:r>
            <a:endParaRPr lang="es-MX" sz="2000" dirty="0"/>
          </a:p>
        </p:txBody>
      </p:sp>
      <p:pic>
        <p:nvPicPr>
          <p:cNvPr id="24578" name="Picture 2" descr="http://www.trinity.edu/lhunsick/ironsulfur_cluster_proteins_files/image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43" y="757276"/>
            <a:ext cx="4371975" cy="275272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217369" y="3714752"/>
            <a:ext cx="997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Fe-O-Fe</a:t>
            </a:r>
            <a:endParaRPr lang="es-MX" sz="2000" dirty="0"/>
          </a:p>
        </p:txBody>
      </p:sp>
      <p:pic>
        <p:nvPicPr>
          <p:cNvPr id="24580" name="Picture 4" descr="http://upload.wikimedia.org/wikipedia/commons/4/45/Hemert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808" y="4357694"/>
            <a:ext cx="5260224" cy="1428760"/>
          </a:xfrm>
          <a:prstGeom prst="rect">
            <a:avLst/>
          </a:prstGeom>
          <a:noFill/>
        </p:spPr>
      </p:pic>
      <p:sp>
        <p:nvSpPr>
          <p:cNvPr id="14" name="13 Abrir llave"/>
          <p:cNvSpPr/>
          <p:nvPr/>
        </p:nvSpPr>
        <p:spPr>
          <a:xfrm>
            <a:off x="3500430" y="142852"/>
            <a:ext cx="428628" cy="5786478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Metano </a:t>
            </a:r>
            <a:r>
              <a:rPr lang="es-MX" dirty="0" err="1" smtClean="0">
                <a:solidFill>
                  <a:schemeClr val="accent2">
                    <a:lumMod val="75000"/>
                  </a:schemeClr>
                </a:solidFill>
              </a:rPr>
              <a:t>Monooxidasa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(MMO)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 descr="Fig 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785793"/>
            <a:ext cx="7762928" cy="582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379339" y="6488692"/>
            <a:ext cx="3192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http://www.methanotroph.org/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-32" y="857232"/>
            <a:ext cx="2159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Metanotrofos</a:t>
            </a:r>
            <a:endParaRPr lang="es-MX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72396" y="1142984"/>
            <a:ext cx="1428728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Energía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disociación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de enlace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C-H =104 kcal/mol</a:t>
            </a:r>
            <a:endParaRPr lang="es-MX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57290" y="1304496"/>
            <a:ext cx="1714512" cy="3385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Reducción</a:t>
            </a:r>
            <a:r>
              <a:rPr lang="en-US" sz="1600" b="1" dirty="0" smtClean="0">
                <a:solidFill>
                  <a:srgbClr val="C00000"/>
                </a:solidFill>
              </a:rPr>
              <a:t> de CO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2</a:t>
            </a:r>
            <a:endParaRPr lang="en-US" sz="1600" b="1" baseline="-25000" dirty="0">
              <a:solidFill>
                <a:srgbClr val="C00000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3143240" y="150017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56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27" y="928670"/>
            <a:ext cx="6421605" cy="464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 Título"/>
          <p:cNvSpPr txBox="1">
            <a:spLocks/>
          </p:cNvSpPr>
          <p:nvPr/>
        </p:nvSpPr>
        <p:spPr>
          <a:xfrm>
            <a:off x="457200" y="-142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Metano </a:t>
            </a:r>
            <a:r>
              <a:rPr kumimoji="0" lang="es-MX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Monooxidasa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s-MX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sMMO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1500736"/>
            <a:ext cx="2857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s-MX" sz="2000" dirty="0" smtClean="0"/>
              <a:t>Tres complejos </a:t>
            </a:r>
            <a:r>
              <a:rPr lang="es-MX" sz="2000" dirty="0" err="1" smtClean="0"/>
              <a:t>proteícos</a:t>
            </a:r>
            <a:endParaRPr lang="es-MX" sz="2000" dirty="0" smtClean="0"/>
          </a:p>
          <a:p>
            <a:pPr algn="ctr">
              <a:buFont typeface="Wingdings" pitchFamily="2" charset="2"/>
              <a:buChar char="q"/>
            </a:pPr>
            <a:endParaRPr lang="es-MX" sz="2000" dirty="0" smtClean="0"/>
          </a:p>
          <a:p>
            <a:pPr algn="ctr">
              <a:buFont typeface="Wingdings" pitchFamily="2" charset="2"/>
              <a:buChar char="q"/>
            </a:pPr>
            <a:r>
              <a:rPr lang="es-MX" sz="2000" dirty="0" smtClean="0"/>
              <a:t>MMOH, sucede la </a:t>
            </a:r>
            <a:r>
              <a:rPr lang="es-MX" sz="2000" dirty="0" err="1" smtClean="0"/>
              <a:t>hidroxilación</a:t>
            </a:r>
            <a:endParaRPr lang="es-MX" sz="2000" dirty="0" smtClean="0"/>
          </a:p>
          <a:p>
            <a:pPr algn="ctr">
              <a:buFont typeface="Wingdings" pitchFamily="2" charset="2"/>
              <a:buChar char="q"/>
            </a:pPr>
            <a:endParaRPr lang="es-MX" sz="2000" dirty="0" smtClean="0"/>
          </a:p>
          <a:p>
            <a:pPr algn="ctr">
              <a:buFont typeface="Wingdings" pitchFamily="2" charset="2"/>
              <a:buChar char="q"/>
            </a:pPr>
            <a:r>
              <a:rPr lang="es-MX" sz="2000" dirty="0" smtClean="0"/>
              <a:t>MMOR, proporciona el electrón para llevar a cabo la oxidación</a:t>
            </a:r>
          </a:p>
          <a:p>
            <a:pPr algn="ctr">
              <a:buFont typeface="Wingdings" pitchFamily="2" charset="2"/>
              <a:buChar char="q"/>
            </a:pPr>
            <a:endParaRPr lang="es-MX" sz="2000" dirty="0" smtClean="0"/>
          </a:p>
          <a:p>
            <a:pPr algn="ctr">
              <a:buFont typeface="Wingdings" pitchFamily="2" charset="2"/>
              <a:buChar char="q"/>
            </a:pPr>
            <a:r>
              <a:rPr lang="es-MX" sz="2000" dirty="0" smtClean="0"/>
              <a:t>MMOB, complejo que activa a MMOH</a:t>
            </a:r>
            <a:endParaRPr lang="es-MX" sz="2000" dirty="0"/>
          </a:p>
        </p:txBody>
      </p:sp>
      <p:sp>
        <p:nvSpPr>
          <p:cNvPr id="6" name="5 Rectángulo"/>
          <p:cNvSpPr/>
          <p:nvPr/>
        </p:nvSpPr>
        <p:spPr>
          <a:xfrm>
            <a:off x="0" y="6027003"/>
            <a:ext cx="8501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Friedle</a:t>
            </a:r>
            <a:r>
              <a:rPr lang="en-US" sz="1600" dirty="0" smtClean="0"/>
              <a:t> S, </a:t>
            </a:r>
            <a:r>
              <a:rPr lang="en-US" sz="1600" dirty="0" err="1" smtClean="0"/>
              <a:t>Reisner</a:t>
            </a:r>
            <a:r>
              <a:rPr lang="en-US" sz="1600" dirty="0" smtClean="0"/>
              <a:t> E, </a:t>
            </a:r>
            <a:r>
              <a:rPr lang="en-US" sz="1600" dirty="0" err="1" smtClean="0"/>
              <a:t>Lippard</a:t>
            </a:r>
            <a:r>
              <a:rPr lang="en-US" sz="1600" dirty="0" smtClean="0"/>
              <a:t> SJ. Current challenges of modeling </a:t>
            </a:r>
            <a:r>
              <a:rPr lang="en-US" sz="1600" dirty="0" err="1" smtClean="0"/>
              <a:t>diiron</a:t>
            </a:r>
            <a:r>
              <a:rPr lang="en-US" sz="1600" dirty="0" smtClean="0"/>
              <a:t> enzyme active sites for </a:t>
            </a:r>
            <a:r>
              <a:rPr lang="en-US" sz="1600" dirty="0" err="1" smtClean="0"/>
              <a:t>dioxygen</a:t>
            </a:r>
            <a:r>
              <a:rPr lang="en-US" sz="1600" dirty="0" smtClean="0"/>
              <a:t> activation by </a:t>
            </a:r>
            <a:r>
              <a:rPr lang="en-US" sz="1600" dirty="0" err="1" smtClean="0"/>
              <a:t>biomimetic</a:t>
            </a:r>
            <a:r>
              <a:rPr lang="en-US" sz="1600" dirty="0" smtClean="0"/>
              <a:t> synthetic complexes. </a:t>
            </a:r>
            <a:r>
              <a:rPr lang="en-US" sz="1600" i="1" dirty="0" err="1" smtClean="0"/>
              <a:t>Chem</a:t>
            </a:r>
            <a:r>
              <a:rPr lang="en-US" sz="1600" i="1" dirty="0" smtClean="0"/>
              <a:t> Soc Rev</a:t>
            </a:r>
            <a:r>
              <a:rPr lang="en-US" sz="1600" dirty="0" smtClean="0"/>
              <a:t>. 2010;39(8):2768-2779. doi:10.1039/c003079c.</a:t>
            </a:r>
            <a:endParaRPr lang="es-MX" sz="16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5</a:t>
            </a:fld>
            <a:endParaRPr lang="es-MX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714356"/>
            <a:ext cx="4357718" cy="5429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5 Título"/>
          <p:cNvSpPr txBox="1">
            <a:spLocks/>
          </p:cNvSpPr>
          <p:nvPr/>
        </p:nvSpPr>
        <p:spPr>
          <a:xfrm>
            <a:off x="457200" y="-142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Metano </a:t>
            </a:r>
            <a:r>
              <a:rPr kumimoji="0" lang="es-MX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Monohidroxidasa</a:t>
            </a: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(MMOH)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643538" y="1142984"/>
            <a:ext cx="350046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MMOH es un </a:t>
            </a:r>
            <a:r>
              <a:rPr lang="es-ES" dirty="0" err="1" smtClean="0">
                <a:solidFill>
                  <a:schemeClr val="tx1"/>
                </a:solidFill>
              </a:rPr>
              <a:t>heterodímero</a:t>
            </a:r>
            <a:r>
              <a:rPr lang="es-ES" dirty="0" smtClean="0">
                <a:solidFill>
                  <a:schemeClr val="tx1"/>
                </a:solidFill>
              </a:rPr>
              <a:t> que tiene una estructura (</a:t>
            </a:r>
            <a:r>
              <a:rPr lang="es-ES" dirty="0" err="1" smtClean="0">
                <a:solidFill>
                  <a:schemeClr val="tx1"/>
                </a:solidFill>
              </a:rPr>
              <a:t>αβγ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r>
              <a:rPr lang="es-ES" baseline="-25000" dirty="0" smtClean="0">
                <a:solidFill>
                  <a:schemeClr val="tx1"/>
                </a:solidFill>
              </a:rPr>
              <a:t>2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43570" y="5286388"/>
            <a:ext cx="32861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Fe (</a:t>
            </a:r>
            <a:r>
              <a:rPr lang="es-MX" dirty="0" smtClean="0">
                <a:solidFill>
                  <a:schemeClr val="tx1"/>
                </a:solidFill>
              </a:rPr>
              <a:t>III</a:t>
            </a:r>
            <a:r>
              <a:rPr lang="es-MX" dirty="0" smtClean="0">
                <a:solidFill>
                  <a:schemeClr val="tx1"/>
                </a:solidFill>
              </a:rPr>
              <a:t>) , octaédricos distorsionados de alto espín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6211669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Merkx</a:t>
            </a:r>
            <a:r>
              <a:rPr lang="en-US" sz="12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M, Kopp D a., </a:t>
            </a:r>
            <a:r>
              <a:rPr lang="en-US" sz="1200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Sazinsky</a:t>
            </a:r>
            <a:r>
              <a:rPr lang="en-US" sz="12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MH, </a:t>
            </a:r>
            <a:r>
              <a:rPr lang="en-US" sz="1200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Blazyk</a:t>
            </a:r>
            <a:r>
              <a:rPr lang="en-US" sz="12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JL, </a:t>
            </a:r>
            <a:r>
              <a:rPr lang="en-US" sz="1200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Muand̈ller</a:t>
            </a:r>
            <a:r>
              <a:rPr lang="en-US" sz="12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J, </a:t>
            </a:r>
            <a:r>
              <a:rPr lang="en-US" sz="1200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Lippard</a:t>
            </a:r>
            <a:r>
              <a:rPr lang="en-US" sz="12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SJ. </a:t>
            </a:r>
            <a:r>
              <a:rPr lang="en-US" sz="1200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Dioxygen</a:t>
            </a:r>
            <a:r>
              <a:rPr lang="en-US" sz="12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activation and methane hydroxylation by soluble methane </a:t>
            </a:r>
            <a:r>
              <a:rPr lang="en-US" sz="1200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monooxygenase</a:t>
            </a:r>
            <a:r>
              <a:rPr lang="en-US" sz="12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: A tale of two irons and three proteins. </a:t>
            </a:r>
            <a:r>
              <a:rPr lang="en-US" sz="1200" i="1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Angew</a:t>
            </a:r>
            <a:r>
              <a:rPr lang="en-US" sz="1200" i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1200" i="1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Chemie</a:t>
            </a:r>
            <a:r>
              <a:rPr lang="en-US" sz="1200" i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- </a:t>
            </a:r>
            <a:r>
              <a:rPr lang="en-US" sz="1200" i="1" dirty="0" err="1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Int</a:t>
            </a:r>
            <a:r>
              <a:rPr lang="en-US" sz="1200" i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Ed</a:t>
            </a:r>
            <a:r>
              <a:rPr lang="en-US" sz="12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. 2001;40(15):2782-2807. doi:10.1002/1521-3773(20010803)40:15&lt;2782::AID-ANIE2782&gt;3.0.CO;2-P.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261947"/>
            <a:ext cx="52863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6286520"/>
            <a:ext cx="9358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Merkx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M, Kopp D a.,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Sazinsky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MH,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Blazyk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JL,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Muand̈ller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J,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Lippard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SJ.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Dioxygen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activation and methane hydroxylation by soluble methane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monooxygenase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: A tale of two irons and three proteins.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Angew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Chemie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-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Int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Ed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. 2001;40(15):2782-2807. doi:10.1002/1521-3773(20010803)40:15&lt;2782::AID-ANIE2782&gt;3.0.CO;2-P.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51" y="2083324"/>
            <a:ext cx="8737129" cy="40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1285852" y="1000108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Fe(III)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6644" y="928670"/>
            <a:ext cx="65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Fe(II)</a:t>
            </a:r>
            <a:endParaRPr lang="es-MX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15" y="642918"/>
            <a:ext cx="240507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7</a:t>
            </a:fld>
            <a:endParaRPr lang="es-MX"/>
          </a:p>
        </p:txBody>
      </p:sp>
      <p:sp>
        <p:nvSpPr>
          <p:cNvPr id="7" name="5 Título"/>
          <p:cNvSpPr txBox="1">
            <a:spLocks/>
          </p:cNvSpPr>
          <p:nvPr/>
        </p:nvSpPr>
        <p:spPr>
          <a:xfrm>
            <a:off x="457200" y="-3572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Metano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Monohidroxidasa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(MMOH)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142976" y="428604"/>
            <a:ext cx="5857916" cy="5857892"/>
            <a:chOff x="1857356" y="1000108"/>
            <a:chExt cx="5857916" cy="5857892"/>
          </a:xfrm>
        </p:grpSpPr>
        <p:pic>
          <p:nvPicPr>
            <p:cNvPr id="8" name="7 Imagen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1000108"/>
              <a:ext cx="5643602" cy="5857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8 Elipse"/>
            <p:cNvSpPr/>
            <p:nvPr/>
          </p:nvSpPr>
          <p:spPr>
            <a:xfrm>
              <a:off x="5715008" y="1643050"/>
              <a:ext cx="2000264" cy="1214446"/>
            </a:xfrm>
            <a:prstGeom prst="ellipse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Elipse"/>
            <p:cNvSpPr/>
            <p:nvPr/>
          </p:nvSpPr>
          <p:spPr>
            <a:xfrm>
              <a:off x="3500430" y="4857736"/>
              <a:ext cx="2500330" cy="2000264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4572008"/>
            <a:ext cx="2214578" cy="162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6286520"/>
            <a:ext cx="9358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Merkx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M, Kopp D a.,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Sazinsky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MH,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Blazyk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JL,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Muand̈ller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J,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Lippard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SJ.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Dioxygen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activation and methane hydroxylation by soluble methane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monooxygenase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: A tale of two irons and three proteins.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Angew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Chemie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-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Int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Ed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. 2001;40(15):2782-2807. doi:10.1002/1521-3773(20010803)40:15&lt;2782::AID-ANIE2782&gt;3.0.CO;2-P.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3" name="5 Título"/>
          <p:cNvSpPr txBox="1">
            <a:spLocks/>
          </p:cNvSpPr>
          <p:nvPr/>
        </p:nvSpPr>
        <p:spPr>
          <a:xfrm>
            <a:off x="4143372" y="357166"/>
            <a:ext cx="50006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Metano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Monohidroxidasa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(MMOH) mecanismo de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hidroxilación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"/>
            <a:ext cx="4143404" cy="672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3340" y="5429264"/>
            <a:ext cx="50006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Merkx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M, Kopp D a.,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Sazinsky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MH,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Blazyk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JL,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Muand̈ller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J,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Lippard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SJ.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Dioxygen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activation and methane hydroxylation by soluble methane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monooxygenase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: A tale of two irons and three proteins.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Angew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Chemie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-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Int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Ed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. 2001;40(15):2782-2807. doi:10.1002/1521-3773(20010803)40:15&lt;2782::AID-ANIE2782&gt;3.0.CO;2-P.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5366-39CF-44A3-97F6-50B9E3628297}" type="slidenum">
              <a:rPr lang="es-MX" smtClean="0"/>
              <a:pPr/>
              <a:t>9</a:t>
            </a:fld>
            <a:endParaRPr lang="es-MX"/>
          </a:p>
        </p:txBody>
      </p:sp>
      <p:sp>
        <p:nvSpPr>
          <p:cNvPr id="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err="1" smtClean="0">
                <a:solidFill>
                  <a:schemeClr val="accent6">
                    <a:lumMod val="75000"/>
                  </a:schemeClr>
                </a:solidFill>
              </a:rPr>
              <a:t>Ribonucleótido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b="1" dirty="0" err="1" smtClean="0">
                <a:solidFill>
                  <a:schemeClr val="accent6">
                    <a:lumMod val="75000"/>
                  </a:schemeClr>
                </a:solidFill>
              </a:rPr>
              <a:t>reductasa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s-MX" b="1" dirty="0" err="1" smtClean="0">
                <a:solidFill>
                  <a:schemeClr val="accent6">
                    <a:lumMod val="75000"/>
                  </a:schemeClr>
                </a:solidFill>
              </a:rPr>
              <a:t>RNRs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842" name="Picture 2" descr="http://www.biologia.edu.ar/adn/imagenes/ch8f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433146" cy="335758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071538" y="928670"/>
            <a:ext cx="22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Duplicación de ADN</a:t>
            </a:r>
            <a:endParaRPr lang="es-MX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929322" y="4643446"/>
            <a:ext cx="171451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Fuente de </a:t>
            </a:r>
            <a:r>
              <a:rPr lang="es-MX" dirty="0" err="1" smtClean="0"/>
              <a:t>dNTP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0" y="6211669"/>
            <a:ext cx="5286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Lehninger</a:t>
            </a:r>
            <a:r>
              <a:rPr lang="en-US" sz="1400" dirty="0" smtClean="0"/>
              <a:t> AL, Nelson DL, Cox MM. </a:t>
            </a:r>
            <a:r>
              <a:rPr lang="en-US" sz="1400" i="1" dirty="0" err="1" smtClean="0"/>
              <a:t>Lehninger</a:t>
            </a:r>
            <a:r>
              <a:rPr lang="en-US" sz="1400" i="1" dirty="0" smtClean="0"/>
              <a:t> Principles of Biochemistry</a:t>
            </a:r>
            <a:r>
              <a:rPr lang="en-US" sz="1400" dirty="0" smtClean="0"/>
              <a:t>. 4th ed. New York City: Freeman, H.W; 2005.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817</Words>
  <Application>Microsoft Office PowerPoint</Application>
  <PresentationFormat>Presentación en pantalla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Metano Monooxidasa (MMO)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Ribonucleótido reductasa (RNRs) </vt:lpstr>
      <vt:lpstr>Ribonucleótido reductasa (RNRs) </vt:lpstr>
      <vt:lpstr>Presentación de PowerPoint</vt:lpstr>
      <vt:lpstr>Presentación de PowerPoint</vt:lpstr>
      <vt:lpstr>Presentación de PowerPoint</vt:lpstr>
      <vt:lpstr>Presentación de PowerPoint</vt:lpstr>
      <vt:lpstr>Ruberitrina(Rr)</vt:lpstr>
      <vt:lpstr>Presentación de PowerPoint</vt:lpstr>
      <vt:lpstr>Fosfatasa ácida púrpura (PAPs) </vt:lpstr>
      <vt:lpstr>Fosfatasa ácida púrpura (PAPs)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Ilse Ruiz</dc:creator>
  <cp:lastModifiedBy>Silvia</cp:lastModifiedBy>
  <cp:revision>44</cp:revision>
  <dcterms:created xsi:type="dcterms:W3CDTF">2015-03-17T03:36:11Z</dcterms:created>
  <dcterms:modified xsi:type="dcterms:W3CDTF">2017-04-05T15:41:04Z</dcterms:modified>
</cp:coreProperties>
</file>