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671" r:id="rId2"/>
    <p:sldId id="684" r:id="rId3"/>
    <p:sldId id="672" r:id="rId4"/>
    <p:sldId id="673" r:id="rId5"/>
    <p:sldId id="679" r:id="rId6"/>
    <p:sldId id="689" r:id="rId7"/>
    <p:sldId id="683" r:id="rId8"/>
    <p:sldId id="685" r:id="rId9"/>
    <p:sldId id="667" r:id="rId10"/>
    <p:sldId id="704" r:id="rId11"/>
    <p:sldId id="705" r:id="rId12"/>
    <p:sldId id="706" r:id="rId13"/>
    <p:sldId id="702" r:id="rId14"/>
    <p:sldId id="703" r:id="rId15"/>
    <p:sldId id="707" r:id="rId16"/>
    <p:sldId id="727" r:id="rId17"/>
    <p:sldId id="728" r:id="rId18"/>
    <p:sldId id="424" r:id="rId19"/>
    <p:sldId id="425" r:id="rId20"/>
    <p:sldId id="426" r:id="rId21"/>
    <p:sldId id="427" r:id="rId22"/>
    <p:sldId id="257" r:id="rId23"/>
    <p:sldId id="659" r:id="rId24"/>
    <p:sldId id="660" r:id="rId25"/>
    <p:sldId id="658" r:id="rId26"/>
    <p:sldId id="668" r:id="rId27"/>
    <p:sldId id="669" r:id="rId28"/>
    <p:sldId id="661" r:id="rId29"/>
    <p:sldId id="258" r:id="rId30"/>
    <p:sldId id="260" r:id="rId31"/>
    <p:sldId id="261" r:id="rId32"/>
    <p:sldId id="262" r:id="rId33"/>
    <p:sldId id="263" r:id="rId34"/>
    <p:sldId id="265" r:id="rId35"/>
    <p:sldId id="266" r:id="rId36"/>
    <p:sldId id="267" r:id="rId37"/>
    <p:sldId id="268" r:id="rId38"/>
    <p:sldId id="269" r:id="rId39"/>
    <p:sldId id="270" r:id="rId40"/>
    <p:sldId id="271" r:id="rId41"/>
    <p:sldId id="272" r:id="rId42"/>
    <p:sldId id="273" r:id="rId43"/>
    <p:sldId id="274" r:id="rId44"/>
    <p:sldId id="656" r:id="rId45"/>
    <p:sldId id="275" r:id="rId46"/>
    <p:sldId id="662" r:id="rId47"/>
    <p:sldId id="663" r:id="rId48"/>
    <p:sldId id="692" r:id="rId49"/>
    <p:sldId id="693" r:id="rId50"/>
    <p:sldId id="694" r:id="rId51"/>
    <p:sldId id="699" r:id="rId52"/>
    <p:sldId id="695" r:id="rId53"/>
    <p:sldId id="696" r:id="rId54"/>
    <p:sldId id="697" r:id="rId55"/>
    <p:sldId id="698" r:id="rId56"/>
    <p:sldId id="700" r:id="rId57"/>
    <p:sldId id="276" r:id="rId58"/>
    <p:sldId id="664" r:id="rId59"/>
    <p:sldId id="665" r:id="rId60"/>
    <p:sldId id="277" r:id="rId61"/>
    <p:sldId id="666" r:id="rId62"/>
    <p:sldId id="278" r:id="rId63"/>
    <p:sldId id="279" r:id="rId64"/>
    <p:sldId id="280" r:id="rId65"/>
    <p:sldId id="281" r:id="rId66"/>
    <p:sldId id="282" r:id="rId67"/>
    <p:sldId id="283" r:id="rId68"/>
    <p:sldId id="284" r:id="rId69"/>
    <p:sldId id="285" r:id="rId70"/>
    <p:sldId id="286" r:id="rId71"/>
    <p:sldId id="657" r:id="rId72"/>
    <p:sldId id="287" r:id="rId73"/>
    <p:sldId id="288" r:id="rId74"/>
    <p:sldId id="289" r:id="rId75"/>
    <p:sldId id="292" r:id="rId76"/>
    <p:sldId id="293" r:id="rId77"/>
    <p:sldId id="294" r:id="rId78"/>
    <p:sldId id="295" r:id="rId79"/>
    <p:sldId id="296" r:id="rId80"/>
    <p:sldId id="297" r:id="rId81"/>
    <p:sldId id="298" r:id="rId82"/>
    <p:sldId id="299" r:id="rId83"/>
    <p:sldId id="300" r:id="rId84"/>
    <p:sldId id="301" r:id="rId85"/>
    <p:sldId id="302" r:id="rId86"/>
    <p:sldId id="649" r:id="rId87"/>
    <p:sldId id="650" r:id="rId88"/>
    <p:sldId id="651" r:id="rId89"/>
    <p:sldId id="652" r:id="rId90"/>
    <p:sldId id="653" r:id="rId91"/>
    <p:sldId id="320" r:id="rId92"/>
    <p:sldId id="321" r:id="rId93"/>
    <p:sldId id="322" r:id="rId94"/>
    <p:sldId id="323" r:id="rId95"/>
    <p:sldId id="324" r:id="rId96"/>
    <p:sldId id="325" r:id="rId97"/>
    <p:sldId id="355" r:id="rId98"/>
    <p:sldId id="715" r:id="rId99"/>
    <p:sldId id="716" r:id="rId100"/>
    <p:sldId id="717" r:id="rId101"/>
    <p:sldId id="729" r:id="rId102"/>
    <p:sldId id="730" r:id="rId103"/>
    <p:sldId id="731" r:id="rId104"/>
    <p:sldId id="718" r:id="rId105"/>
    <p:sldId id="719" r:id="rId106"/>
    <p:sldId id="720" r:id="rId107"/>
    <p:sldId id="721" r:id="rId108"/>
    <p:sldId id="722" r:id="rId109"/>
    <p:sldId id="726" r:id="rId110"/>
    <p:sldId id="723" r:id="rId111"/>
    <p:sldId id="732" r:id="rId112"/>
    <p:sldId id="710" r:id="rId113"/>
    <p:sldId id="708" r:id="rId114"/>
    <p:sldId id="709" r:id="rId115"/>
    <p:sldId id="713" r:id="rId116"/>
    <p:sldId id="711" r:id="rId117"/>
    <p:sldId id="724" r:id="rId118"/>
    <p:sldId id="725" r:id="rId119"/>
    <p:sldId id="712" r:id="rId120"/>
    <p:sldId id="714" r:id="rId1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8F1D4"/>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58" d="100"/>
          <a:sy n="58" d="100"/>
        </p:scale>
        <p:origin x="960"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81836-1A80-45F7-B987-290762C1173F}" type="datetimeFigureOut">
              <a:rPr lang="es-MX" smtClean="0"/>
              <a:pPr/>
              <a:t>19/11/2025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825ED-793B-4FE7-86F2-1671461CBCF9}" type="slidenum">
              <a:rPr lang="es-MX" smtClean="0"/>
              <a:pPr/>
              <a:t>‹Nº›</a:t>
            </a:fld>
            <a:endParaRPr lang="es-MX"/>
          </a:p>
        </p:txBody>
      </p:sp>
    </p:spTree>
    <p:extLst>
      <p:ext uri="{BB962C8B-B14F-4D97-AF65-F5344CB8AC3E}">
        <p14:creationId xmlns:p14="http://schemas.microsoft.com/office/powerpoint/2010/main" val="208446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10F67-2BF1-2348-B179-B0091741264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1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BF717CEC-ABFA-4A03-ADCF-A0308B9A8EDC}" type="datetime1">
              <a:rPr lang="es-MX" smtClean="0"/>
              <a:t>19/11/2025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378371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C8EAF87-3D00-4DB1-8FB9-25B10383AB4F}" type="datetime1">
              <a:rPr lang="es-MX" smtClean="0"/>
              <a:t>19/11/2025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02346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CBD5DBC-BD21-49C8-8E29-71FA6EB1CBC4}" type="datetime1">
              <a:rPr lang="es-MX" smtClean="0"/>
              <a:t>19/11/2025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7740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51D134F-8417-4A44-BBE8-A0C27D6818C6}" type="datetime1">
              <a:rPr lang="es-MX" smtClean="0"/>
              <a:t>19/11/2025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283842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803705D-C2AF-4BC8-95BC-441E2329298A}" type="datetime1">
              <a:rPr lang="es-MX" smtClean="0"/>
              <a:t>19/11/2025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91483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ADE5A992-2787-4155-AD52-1ADDE4EFEFCE}" type="datetime1">
              <a:rPr lang="es-MX" smtClean="0"/>
              <a:t>19/11/2025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375505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D23DF09D-42F0-475C-9E06-ADB01B3195B2}" type="datetime1">
              <a:rPr lang="es-MX" smtClean="0"/>
              <a:t>19/11/2025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80730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4E11D9E1-4524-4850-8360-024A110F1FC7}" type="datetime1">
              <a:rPr lang="es-MX" smtClean="0"/>
              <a:t>19/11/2025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10570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7B7FC4-A3E5-413B-B68C-4C548779623B}" type="datetime1">
              <a:rPr lang="es-MX" smtClean="0"/>
              <a:t>19/11/2025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239540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D8473E6-BE37-46FE-8B1B-70AAB2DF92FC}" type="datetime1">
              <a:rPr lang="es-MX" smtClean="0"/>
              <a:t>19/11/2025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249914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C984579-3FFE-488C-B476-A8D084BEC283}" type="datetime1">
              <a:rPr lang="es-MX" smtClean="0"/>
              <a:t>19/11/2025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493397-2A67-4761-BDFC-FF3C650B2965}" type="slidenum">
              <a:rPr lang="es-MX" smtClean="0"/>
              <a:pPr/>
              <a:t>‹Nº›</a:t>
            </a:fld>
            <a:endParaRPr lang="es-MX"/>
          </a:p>
        </p:txBody>
      </p:sp>
    </p:spTree>
    <p:extLst>
      <p:ext uri="{BB962C8B-B14F-4D97-AF65-F5344CB8AC3E}">
        <p14:creationId xmlns:p14="http://schemas.microsoft.com/office/powerpoint/2010/main" val="164827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46F59-4631-4B63-B316-AFAA03B9CE28}" type="datetime1">
              <a:rPr lang="es-MX" smtClean="0"/>
              <a:t>19/11/2025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FF"/>
                </a:solidFill>
              </a:defRPr>
            </a:lvl1pPr>
          </a:lstStyle>
          <a:p>
            <a:fld id="{EB493397-2A67-4761-BDFC-FF3C650B2965}" type="slidenum">
              <a:rPr lang="es-MX" smtClean="0"/>
              <a:pPr/>
              <a:t>‹Nº›</a:t>
            </a:fld>
            <a:endParaRPr lang="es-MX" dirty="0"/>
          </a:p>
        </p:txBody>
      </p:sp>
      <p:sp>
        <p:nvSpPr>
          <p:cNvPr id="7" name="Rectángulo 6"/>
          <p:cNvSpPr/>
          <p:nvPr userDrawn="1"/>
        </p:nvSpPr>
        <p:spPr>
          <a:xfrm>
            <a:off x="827584" y="6288087"/>
            <a:ext cx="252028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solidFill>
                  <a:srgbClr val="0000FF"/>
                </a:solidFill>
                <a:latin typeface="Arial" panose="020B0604020202020204" pitchFamily="34" charset="0"/>
                <a:cs typeface="Arial" panose="020B0604020202020204" pitchFamily="34" charset="0"/>
              </a:rPr>
              <a:t>Universidad Nacional Autónoma de México</a:t>
            </a:r>
          </a:p>
          <a:p>
            <a:pPr algn="ctr"/>
            <a:r>
              <a:rPr lang="es-MX" sz="800" dirty="0">
                <a:solidFill>
                  <a:srgbClr val="0000FF"/>
                </a:solidFill>
                <a:latin typeface="Arial" panose="020B0604020202020204" pitchFamily="34" charset="0"/>
                <a:cs typeface="Arial" panose="020B0604020202020204" pitchFamily="34" charset="0"/>
              </a:rPr>
              <a:t>Facultad de Química</a:t>
            </a:r>
          </a:p>
          <a:p>
            <a:pPr algn="ctr"/>
            <a:r>
              <a:rPr lang="es-MX" sz="800" dirty="0">
                <a:solidFill>
                  <a:srgbClr val="0000FF"/>
                </a:solidFill>
                <a:latin typeface="Arial" panose="020B0604020202020204" pitchFamily="34" charset="0"/>
                <a:cs typeface="Arial" panose="020B0604020202020204" pitchFamily="34" charset="0"/>
              </a:rPr>
              <a:t>Dr. Fernando León Cedeño</a:t>
            </a:r>
          </a:p>
        </p:txBody>
      </p:sp>
      <p:pic>
        <p:nvPicPr>
          <p:cNvPr id="9" name="Imagen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4637" y="6305127"/>
            <a:ext cx="466793" cy="524686"/>
          </a:xfrm>
          <a:prstGeom prst="rect">
            <a:avLst/>
          </a:prstGeom>
        </p:spPr>
      </p:pic>
      <p:pic>
        <p:nvPicPr>
          <p:cNvPr id="10" name="Imagen 9"/>
          <p:cNvPicPr>
            <a:picLocks noChangeAspect="1"/>
          </p:cNvPicPr>
          <p:nvPr userDrawn="1"/>
        </p:nvPicPr>
        <p:blipFill rotWithShape="1">
          <a:blip r:embed="rId14" cstate="print">
            <a:extLst>
              <a:ext uri="{28A0092B-C50C-407E-A947-70E740481C1C}">
                <a14:useLocalDpi xmlns:a14="http://schemas.microsoft.com/office/drawing/2010/main" val="0"/>
              </a:ext>
            </a:extLst>
          </a:blip>
          <a:srcRect l="15637" t="24899" r="15636" b="23422"/>
          <a:stretch/>
        </p:blipFill>
        <p:spPr>
          <a:xfrm>
            <a:off x="3176180" y="6310891"/>
            <a:ext cx="511815" cy="497598"/>
          </a:xfrm>
          <a:prstGeom prst="rect">
            <a:avLst/>
          </a:prstGeom>
        </p:spPr>
      </p:pic>
    </p:spTree>
    <p:extLst>
      <p:ext uri="{BB962C8B-B14F-4D97-AF65-F5344CB8AC3E}">
        <p14:creationId xmlns:p14="http://schemas.microsoft.com/office/powerpoint/2010/main" val="342255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 Id="rId6" Type="http://schemas.microsoft.com/office/2007/relationships/hdphoto" Target="../media/hdphoto26.wdp"/><Relationship Id="rId5" Type="http://schemas.openxmlformats.org/officeDocument/2006/relationships/image" Target="../media/image150.png"/><Relationship Id="rId4" Type="http://schemas.microsoft.com/office/2007/relationships/hdphoto" Target="../media/hdphoto25.wdp"/></Relationships>
</file>

<file path=ppt/slides/_rels/slide104.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slideLayout" Target="../slideLayouts/slideLayout2.xml"/><Relationship Id="rId5" Type="http://schemas.openxmlformats.org/officeDocument/2006/relationships/image" Target="../media/image154.emf"/><Relationship Id="rId4" Type="http://schemas.openxmlformats.org/officeDocument/2006/relationships/image" Target="../media/image153.emf"/></Relationships>
</file>

<file path=ppt/slides/_rels/slide105.xml.rels><?xml version="1.0" encoding="UTF-8" standalone="yes"?>
<Relationships xmlns="http://schemas.openxmlformats.org/package/2006/relationships"><Relationship Id="rId3" Type="http://schemas.openxmlformats.org/officeDocument/2006/relationships/image" Target="../media/image156.emf"/><Relationship Id="rId7" Type="http://schemas.openxmlformats.org/officeDocument/2006/relationships/image" Target="../media/image160.emf"/><Relationship Id="rId2" Type="http://schemas.openxmlformats.org/officeDocument/2006/relationships/image" Target="../media/image155.emf"/><Relationship Id="rId1" Type="http://schemas.openxmlformats.org/officeDocument/2006/relationships/slideLayout" Target="../slideLayouts/slideLayout7.xml"/><Relationship Id="rId6" Type="http://schemas.openxmlformats.org/officeDocument/2006/relationships/image" Target="../media/image159.emf"/><Relationship Id="rId5" Type="http://schemas.openxmlformats.org/officeDocument/2006/relationships/image" Target="../media/image158.emf"/><Relationship Id="rId4" Type="http://schemas.openxmlformats.org/officeDocument/2006/relationships/image" Target="../media/image157.emf"/></Relationships>
</file>

<file path=ppt/slides/_rels/slide106.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2.emf"/></Relationships>
</file>

<file path=ppt/slides/_rels/slide108.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slideLayout" Target="../slideLayouts/slideLayout2.xml"/><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emf"/></Relationships>
</file>

<file path=ppt/slides/_rels/slide109.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71.emf"/><Relationship Id="rId7" Type="http://schemas.openxmlformats.org/officeDocument/2006/relationships/image" Target="../media/image175.emf"/><Relationship Id="rId2" Type="http://schemas.openxmlformats.org/officeDocument/2006/relationships/image" Target="../media/image170.emf"/><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image" Target="../media/image173.emf"/><Relationship Id="rId4" Type="http://schemas.openxmlformats.org/officeDocument/2006/relationships/image" Target="../media/image172.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77.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80.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8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image" Target="../media/image25.png"/><Relationship Id="rId5" Type="http://schemas.openxmlformats.org/officeDocument/2006/relationships/oleObject" Target="../embeddings/oleObject4.bin"/><Relationship Id="rId10" Type="http://schemas.openxmlformats.org/officeDocument/2006/relationships/image" Target="../media/image24.emf"/><Relationship Id="rId4" Type="http://schemas.microsoft.com/office/2007/relationships/hdphoto" Target="../media/hdphoto2.wdp"/><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emf"/><Relationship Id="rId3" Type="http://schemas.microsoft.com/office/2007/relationships/hdphoto" Target="../media/hdphoto5.wdp"/><Relationship Id="rId7" Type="http://schemas.microsoft.com/office/2007/relationships/hdphoto" Target="../media/hdphoto6.wdp"/><Relationship Id="rId12" Type="http://schemas.openxmlformats.org/officeDocument/2006/relationships/oleObject" Target="../embeddings/oleObject9.bin"/><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microsoft.com/office/2007/relationships/hdphoto" Target="../media/hdphoto7.wdp"/><Relationship Id="rId5" Type="http://schemas.openxmlformats.org/officeDocument/2006/relationships/image" Target="../media/image28.emf"/><Relationship Id="rId10" Type="http://schemas.openxmlformats.org/officeDocument/2006/relationships/image" Target="../media/image31.png"/><Relationship Id="rId4" Type="http://schemas.openxmlformats.org/officeDocument/2006/relationships/oleObject" Target="../embeddings/oleObject7.bin"/><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37.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oleObject" Target="../embeddings/oleObject11.bin"/><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microsoft.com/office/2007/relationships/hdphoto" Target="../media/hdphoto9.wdp"/><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5.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62.emf"/><Relationship Id="rId4" Type="http://schemas.openxmlformats.org/officeDocument/2006/relationships/oleObject" Target="../embeddings/oleObject14.bin"/></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6.png"/><Relationship Id="rId4" Type="http://schemas.microsoft.com/office/2007/relationships/hdphoto" Target="../media/hdphoto15.wdp"/></Relationships>
</file>

<file path=ppt/slides/_rels/slide4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75.emf"/><Relationship Id="rId5" Type="http://schemas.openxmlformats.org/officeDocument/2006/relationships/oleObject" Target="../embeddings/oleObject17.bin"/><Relationship Id="rId4" Type="http://schemas.openxmlformats.org/officeDocument/2006/relationships/image" Target="../media/image74.emf"/></Relationships>
</file>

<file path=ppt/slides/_rels/slide51.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5.emf"/><Relationship Id="rId2" Type="http://schemas.openxmlformats.org/officeDocument/2006/relationships/image" Target="../media/image76.emf"/><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78.e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2.bin"/><Relationship Id="rId3" Type="http://schemas.microsoft.com/office/2007/relationships/hdphoto" Target="../media/hdphoto16.wdp"/><Relationship Id="rId7" Type="http://schemas.openxmlformats.org/officeDocument/2006/relationships/image" Target="../media/image101.emf"/><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microsoft.com/office/2007/relationships/hdphoto" Target="../media/hdphoto17.wdp"/><Relationship Id="rId4" Type="http://schemas.openxmlformats.org/officeDocument/2006/relationships/image" Target="../media/image100.png"/><Relationship Id="rId9" Type="http://schemas.openxmlformats.org/officeDocument/2006/relationships/image" Target="../media/image102.emf"/></Relationships>
</file>

<file path=ppt/slides/_rels/slide6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5.emf"/></Relationships>
</file>

<file path=ppt/slides/_rels/slide6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06.png"/><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108.png"/><Relationship Id="rId4" Type="http://schemas.openxmlformats.org/officeDocument/2006/relationships/image" Target="../media/image107.png"/></Relationships>
</file>

<file path=ppt/slides/_rels/slide6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111.png"/><Relationship Id="rId1" Type="http://schemas.openxmlformats.org/officeDocument/2006/relationships/slideLayout" Target="../slideLayouts/slideLayout7.xml"/><Relationship Id="rId5" Type="http://schemas.microsoft.com/office/2007/relationships/hdphoto" Target="../media/hdphoto21.wdp"/><Relationship Id="rId4" Type="http://schemas.openxmlformats.org/officeDocument/2006/relationships/image" Target="../media/image112.png"/></Relationships>
</file>

<file path=ppt/slides/_rels/slide69.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115.emf"/><Relationship Id="rId4" Type="http://schemas.openxmlformats.org/officeDocument/2006/relationships/oleObject" Target="../embeddings/oleObject25.bin"/></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0.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1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01167" y="980728"/>
            <a:ext cx="2413674" cy="646331"/>
          </a:xfrm>
          <a:prstGeom prst="rect">
            <a:avLst/>
          </a:prstGeom>
          <a:noFill/>
        </p:spPr>
        <p:txBody>
          <a:bodyPr wrap="none" rtlCol="0">
            <a:spAutoFit/>
          </a:bodyPr>
          <a:lstStyle/>
          <a:p>
            <a:r>
              <a:rPr lang="es-MX" sz="3600" dirty="0">
                <a:solidFill>
                  <a:srgbClr val="0000FF"/>
                </a:solidFill>
              </a:rPr>
              <a:t>TOPOLOGIA</a:t>
            </a:r>
          </a:p>
        </p:txBody>
      </p:sp>
      <p:sp>
        <p:nvSpPr>
          <p:cNvPr id="3" name="Rectángulo 2"/>
          <p:cNvSpPr/>
          <p:nvPr/>
        </p:nvSpPr>
        <p:spPr>
          <a:xfrm>
            <a:off x="395536" y="1967378"/>
            <a:ext cx="8424936" cy="2862322"/>
          </a:xfrm>
          <a:prstGeom prst="rect">
            <a:avLst/>
          </a:prstGeom>
        </p:spPr>
        <p:txBody>
          <a:bodyPr wrap="square">
            <a:spAutoFit/>
          </a:bodyPr>
          <a:lstStyle/>
          <a:p>
            <a:pPr algn="just"/>
            <a:r>
              <a:rPr lang="es-MX" dirty="0">
                <a:solidFill>
                  <a:srgbClr val="0000FF"/>
                </a:solidFill>
                <a:latin typeface="Arial" panose="020B0604020202020204" pitchFamily="34" charset="0"/>
                <a:cs typeface="Arial" panose="020B0604020202020204" pitchFamily="34" charset="0"/>
              </a:rPr>
              <a:t>Área de las matemáticas que estudia la continuidad y otros conceptos originados a partir de ella. Se trata de una especialización vinculada a las </a:t>
            </a:r>
            <a:r>
              <a:rPr lang="es-MX" b="1" dirty="0">
                <a:solidFill>
                  <a:srgbClr val="0000FF"/>
                </a:solidFill>
                <a:latin typeface="Arial" panose="020B0604020202020204" pitchFamily="34" charset="0"/>
                <a:cs typeface="Arial" panose="020B0604020202020204" pitchFamily="34" charset="0"/>
              </a:rPr>
              <a:t>propiedades y características que poseen los cuerpos geométricos</a:t>
            </a:r>
            <a:r>
              <a:rPr lang="es-MX" dirty="0">
                <a:solidFill>
                  <a:srgbClr val="0000FF"/>
                </a:solidFill>
                <a:latin typeface="Arial" panose="020B0604020202020204" pitchFamily="34" charset="0"/>
                <a:cs typeface="Arial" panose="020B0604020202020204" pitchFamily="34" charset="0"/>
              </a:rPr>
              <a:t> y que se mantienen sin alteraciones gracias a cambios continuos, con independencia de su tamaño o apariencia..</a:t>
            </a:r>
          </a:p>
          <a:p>
            <a:pPr algn="just"/>
            <a:br>
              <a:rPr lang="es-MX" dirty="0">
                <a:solidFill>
                  <a:srgbClr val="0000FF"/>
                </a:solidFill>
                <a:latin typeface="Arial" panose="020B0604020202020204" pitchFamily="34" charset="0"/>
                <a:cs typeface="Arial" panose="020B0604020202020204" pitchFamily="34" charset="0"/>
              </a:rPr>
            </a:br>
            <a:br>
              <a:rPr lang="es-MX" dirty="0">
                <a:solidFill>
                  <a:srgbClr val="0000FF"/>
                </a:solidFill>
                <a:latin typeface="Arial" panose="020B0604020202020204" pitchFamily="34" charset="0"/>
                <a:cs typeface="Arial" panose="020B0604020202020204" pitchFamily="34" charset="0"/>
              </a:rPr>
            </a:br>
            <a:endParaRPr lang="es-MX" dirty="0">
              <a:solidFill>
                <a:srgbClr val="0000FF"/>
              </a:solidFill>
              <a:latin typeface="Arial" panose="020B0604020202020204" pitchFamily="34" charset="0"/>
              <a:cs typeface="Arial" panose="020B0604020202020204" pitchFamily="34" charset="0"/>
            </a:endParaRPr>
          </a:p>
          <a:p>
            <a:r>
              <a:rPr lang="es-MX" dirty="0">
                <a:solidFill>
                  <a:srgbClr val="0000FF"/>
                </a:solidFill>
                <a:latin typeface="Arial" panose="020B0604020202020204" pitchFamily="34" charset="0"/>
                <a:cs typeface="Arial" panose="020B0604020202020204" pitchFamily="34" charset="0"/>
              </a:rPr>
              <a:t>Definición de topología - Qué es, Significado y Concepto http://definicion.de/topologia/#ixzz48ItN3kYd</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1</a:t>
            </a:fld>
            <a:endParaRPr lang="es-MX"/>
          </a:p>
        </p:txBody>
      </p:sp>
    </p:spTree>
    <p:extLst>
      <p:ext uri="{BB962C8B-B14F-4D97-AF65-F5344CB8AC3E}">
        <p14:creationId xmlns:p14="http://schemas.microsoft.com/office/powerpoint/2010/main" val="140061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2915816" y="1819659"/>
            <a:ext cx="3456384" cy="2611490"/>
          </a:xfrm>
          <a:prstGeom prst="rect">
            <a:avLst/>
          </a:prstGeom>
        </p:spPr>
      </p:pic>
      <p:sp>
        <p:nvSpPr>
          <p:cNvPr id="4" name="CuadroTexto 3"/>
          <p:cNvSpPr txBox="1"/>
          <p:nvPr/>
        </p:nvSpPr>
        <p:spPr>
          <a:xfrm>
            <a:off x="3779912" y="4246483"/>
            <a:ext cx="15307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err="1">
                <a:ln>
                  <a:noFill/>
                </a:ln>
                <a:solidFill>
                  <a:srgbClr val="0000FF"/>
                </a:solidFill>
                <a:effectLst/>
                <a:uLnTx/>
                <a:uFillTx/>
                <a:latin typeface="Calibri"/>
                <a:ea typeface="+mn-ea"/>
                <a:cs typeface="+mn-cs"/>
              </a:rPr>
              <a:t>Twistano</a:t>
            </a:r>
            <a:endParaRPr kumimoji="0" lang="es-MX" sz="2800" b="1" i="0" u="none" strike="noStrike" kern="1200" cap="none" spc="0" normalizeH="0" baseline="0" noProof="0" dirty="0">
              <a:ln>
                <a:noFill/>
              </a:ln>
              <a:solidFill>
                <a:srgbClr val="0000FF"/>
              </a:solidFill>
              <a:effectLst/>
              <a:uLnTx/>
              <a:uFillTx/>
              <a:latin typeface="Calibri"/>
              <a:ea typeface="+mn-ea"/>
              <a:cs typeface="+mn-cs"/>
            </a:endParaRP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10</a:t>
            </a:fld>
            <a:endParaRPr lang="es-MX"/>
          </a:p>
        </p:txBody>
      </p:sp>
    </p:spTree>
    <p:extLst>
      <p:ext uri="{BB962C8B-B14F-4D97-AF65-F5344CB8AC3E}">
        <p14:creationId xmlns:p14="http://schemas.microsoft.com/office/powerpoint/2010/main" val="34703683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4211960" y="2204864"/>
            <a:ext cx="4493251" cy="1129037"/>
          </a:xfrm>
        </p:spPr>
        <p:txBody>
          <a:bodyPr>
            <a:noAutofit/>
          </a:bodyPr>
          <a:lstStyle/>
          <a:p>
            <a:r>
              <a:rPr lang="es-ES_tradnl" sz="2000" dirty="0">
                <a:solidFill>
                  <a:srgbClr val="0000FF"/>
                </a:solidFill>
              </a:rPr>
              <a:t>Actividad Biológica (anti bacteriano, </a:t>
            </a:r>
            <a:br>
              <a:rPr lang="es-ES_tradnl" sz="2000" dirty="0">
                <a:solidFill>
                  <a:srgbClr val="0000FF"/>
                </a:solidFill>
              </a:rPr>
            </a:br>
            <a:r>
              <a:rPr lang="es-ES_tradnl" sz="2000" dirty="0">
                <a:solidFill>
                  <a:srgbClr val="0000FF"/>
                </a:solidFill>
              </a:rPr>
              <a:t>anti inflamatorio)</a:t>
            </a:r>
          </a:p>
          <a:p>
            <a:r>
              <a:rPr lang="es-ES_tradnl" sz="2000" dirty="0">
                <a:solidFill>
                  <a:srgbClr val="0000FF"/>
                </a:solidFill>
              </a:rPr>
              <a:t>Triciclo [5.3.1.0</a:t>
            </a:r>
            <a:r>
              <a:rPr lang="es-ES_tradnl" sz="2000" baseline="30000" dirty="0">
                <a:solidFill>
                  <a:srgbClr val="0000FF"/>
                </a:solidFill>
              </a:rPr>
              <a:t>3,8</a:t>
            </a:r>
            <a:r>
              <a:rPr lang="es-ES_tradnl" sz="2000" dirty="0">
                <a:solidFill>
                  <a:srgbClr val="0000FF"/>
                </a:solidFill>
              </a:rPr>
              <a:t>]</a:t>
            </a:r>
          </a:p>
          <a:p>
            <a:r>
              <a:rPr lang="es-ES_tradnl" sz="2000" dirty="0">
                <a:solidFill>
                  <a:srgbClr val="0000FF"/>
                </a:solidFill>
              </a:rPr>
              <a:t>Tres centros cuaternarios contiguos</a:t>
            </a:r>
          </a:p>
        </p:txBody>
      </p:sp>
      <p:sp>
        <p:nvSpPr>
          <p:cNvPr id="7" name="Marcador de pie de página 4"/>
          <p:cNvSpPr txBox="1">
            <a:spLocks/>
          </p:cNvSpPr>
          <p:nvPr/>
        </p:nvSpPr>
        <p:spPr>
          <a:xfrm>
            <a:off x="5796136" y="4077072"/>
            <a:ext cx="2713913" cy="408092"/>
          </a:xfrm>
          <a:prstGeom prst="rect">
            <a:avLst/>
          </a:prstGeom>
        </p:spPr>
        <p:txBody>
          <a:bodyPr vert="horz" lIns="68580" tIns="34290" rIns="68580" bIns="34290" rtlCol="0" anchor="ctr"/>
          <a:lstStyle>
            <a:defPPr>
              <a:defRPr lang="es-ES_tradnl"/>
            </a:defPPr>
            <a:lvl1pPr marL="0" algn="l" defTabSz="914400" rtl="0" eaLnBrk="1" latinLnBrk="0" hangingPunct="1">
              <a:defRPr sz="12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r>
              <a:rPr lang="es-ES_tradnl" dirty="0">
                <a:solidFill>
                  <a:srgbClr val="0000FF"/>
                </a:solidFill>
                <a:latin typeface="Franklin Gothic Book" panose="020B0503020102020204"/>
              </a:rPr>
              <a:t>Wolf, G., </a:t>
            </a:r>
            <a:r>
              <a:rPr lang="es-ES_tradnl" i="1" dirty="0" err="1">
                <a:solidFill>
                  <a:srgbClr val="0000FF"/>
                </a:solidFill>
                <a:latin typeface="Franklin Gothic Book" panose="020B0503020102020204"/>
              </a:rPr>
              <a:t>Tetrahedron</a:t>
            </a:r>
            <a:r>
              <a:rPr lang="es-ES_tradnl" dirty="0">
                <a:solidFill>
                  <a:srgbClr val="0000FF"/>
                </a:solidFill>
                <a:latin typeface="Franklin Gothic Book" panose="020B0503020102020204"/>
              </a:rPr>
              <a:t>, </a:t>
            </a:r>
            <a:r>
              <a:rPr lang="es-ES_tradnl" b="1" dirty="0">
                <a:solidFill>
                  <a:srgbClr val="0000FF"/>
                </a:solidFill>
                <a:latin typeface="Franklin Gothic Book" panose="020B0503020102020204"/>
              </a:rPr>
              <a:t>1969</a:t>
            </a:r>
            <a:r>
              <a:rPr lang="es-ES_tradnl" dirty="0">
                <a:solidFill>
                  <a:srgbClr val="0000FF"/>
                </a:solidFill>
                <a:latin typeface="Franklin Gothic Book" panose="020B0503020102020204"/>
              </a:rPr>
              <a:t>, </a:t>
            </a:r>
            <a:r>
              <a:rPr lang="es-ES_tradnl" i="1" dirty="0">
                <a:solidFill>
                  <a:srgbClr val="0000FF"/>
                </a:solidFill>
                <a:latin typeface="Franklin Gothic Book" panose="020B0503020102020204"/>
              </a:rPr>
              <a:t>25</a:t>
            </a:r>
            <a:r>
              <a:rPr lang="es-ES_tradnl" dirty="0">
                <a:solidFill>
                  <a:srgbClr val="0000FF"/>
                </a:solidFill>
                <a:latin typeface="Franklin Gothic Book" panose="020B0503020102020204"/>
              </a:rPr>
              <a:t>, 4903</a:t>
            </a:r>
          </a:p>
        </p:txBody>
      </p:sp>
      <p:pic>
        <p:nvPicPr>
          <p:cNvPr id="8" name="Imagen 7"/>
          <p:cNvPicPr>
            <a:picLocks noChangeAspect="1"/>
          </p:cNvPicPr>
          <p:nvPr/>
        </p:nvPicPr>
        <p:blipFill>
          <a:blip r:embed="rId2"/>
          <a:stretch>
            <a:fillRect/>
          </a:stretch>
        </p:blipFill>
        <p:spPr>
          <a:xfrm>
            <a:off x="1547664" y="1942434"/>
            <a:ext cx="2026539" cy="2154983"/>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100</a:t>
            </a:fld>
            <a:endParaRPr lang="es-MX"/>
          </a:p>
        </p:txBody>
      </p:sp>
    </p:spTree>
    <p:extLst>
      <p:ext uri="{BB962C8B-B14F-4D97-AF65-F5344CB8AC3E}">
        <p14:creationId xmlns:p14="http://schemas.microsoft.com/office/powerpoint/2010/main" val="22827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5434" y="421951"/>
            <a:ext cx="34914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00FF"/>
                </a:solidFill>
                <a:effectLst/>
                <a:uLnTx/>
                <a:uFillTx/>
                <a:latin typeface="Calibri"/>
                <a:ea typeface="+mn-ea"/>
                <a:cs typeface="+mn-cs"/>
              </a:rPr>
              <a:t>Patchulol o alcohol de patchulí </a:t>
            </a:r>
            <a:endParaRPr kumimoji="0" lang="es-MX" sz="2000" b="1" i="0" u="none" strike="noStrike" kern="1200" cap="none" spc="0" normalizeH="0" baseline="0" noProof="0" dirty="0">
              <a:ln>
                <a:noFill/>
              </a:ln>
              <a:solidFill>
                <a:srgbClr val="0000FF"/>
              </a:solidFill>
              <a:effectLst/>
              <a:uLnTx/>
              <a:uFillTx/>
              <a:latin typeface="Calibr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854" y="837692"/>
            <a:ext cx="2381250" cy="2381250"/>
          </a:xfrm>
          <a:prstGeom prst="rect">
            <a:avLst/>
          </a:prstGeom>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000"/>
          <a:stretch/>
        </p:blipFill>
        <p:spPr bwMode="auto">
          <a:xfrm>
            <a:off x="245434" y="3717032"/>
            <a:ext cx="871733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101</a:t>
            </a:fld>
            <a:endParaRPr lang="es-MX"/>
          </a:p>
        </p:txBody>
      </p:sp>
    </p:spTree>
    <p:extLst>
      <p:ext uri="{BB962C8B-B14F-4D97-AF65-F5344CB8AC3E}">
        <p14:creationId xmlns:p14="http://schemas.microsoft.com/office/powerpoint/2010/main" val="40938412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5434" y="421951"/>
            <a:ext cx="34914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00FF"/>
                </a:solidFill>
                <a:effectLst/>
                <a:uLnTx/>
                <a:uFillTx/>
                <a:latin typeface="Calibri"/>
                <a:ea typeface="+mn-ea"/>
                <a:cs typeface="+mn-cs"/>
              </a:rPr>
              <a:t>Patchulol o alcohol de patchulí </a:t>
            </a:r>
            <a:endParaRPr kumimoji="0" lang="es-MX" sz="2000" b="1" i="0" u="none" strike="noStrike" kern="1200" cap="none" spc="0" normalizeH="0" baseline="0" noProof="0" dirty="0">
              <a:ln>
                <a:noFill/>
              </a:ln>
              <a:solidFill>
                <a:srgbClr val="0000FF"/>
              </a:solidFill>
              <a:effectLst/>
              <a:uLnTx/>
              <a:uFillTx/>
              <a:latin typeface="Calibri"/>
              <a:ea typeface="+mn-ea"/>
              <a:cs typeface="+mn-cs"/>
            </a:endParaRPr>
          </a:p>
        </p:txBody>
      </p:sp>
      <p:pic>
        <p:nvPicPr>
          <p:cNvPr id="148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001" r="12371" b="21633"/>
          <a:stretch/>
        </p:blipFill>
        <p:spPr bwMode="auto">
          <a:xfrm>
            <a:off x="206110" y="822061"/>
            <a:ext cx="8782253" cy="1670835"/>
          </a:xfrm>
          <a:prstGeom prst="rect">
            <a:avLst/>
          </a:prstGeom>
          <a:solidFill>
            <a:schemeClr val="bg1"/>
          </a:solidFill>
          <a:ln>
            <a:noFill/>
          </a:ln>
        </p:spPr>
      </p:pic>
      <p:sp>
        <p:nvSpPr>
          <p:cNvPr id="4" name="3 CuadroTexto"/>
          <p:cNvSpPr txBox="1"/>
          <p:nvPr/>
        </p:nvSpPr>
        <p:spPr>
          <a:xfrm>
            <a:off x="84683" y="3324382"/>
            <a:ext cx="8039902" cy="646331"/>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1. Un enlace estratégico debe ser ex-</a:t>
            </a:r>
            <a:r>
              <a:rPr kumimoji="0" lang="es-MX" sz="1800" b="0" i="0" u="none" strike="noStrike" kern="1200" cap="none" spc="0" normalizeH="0" baseline="0" noProof="0" dirty="0" err="1">
                <a:ln>
                  <a:noFill/>
                </a:ln>
                <a:solidFill>
                  <a:srgbClr val="0000FF"/>
                </a:solidFill>
                <a:effectLst/>
                <a:uLnTx/>
                <a:uFillTx/>
                <a:latin typeface="Calibri"/>
                <a:ea typeface="+mn-ea"/>
                <a:cs typeface="+mn-cs"/>
              </a:rPr>
              <a:t>endo</a:t>
            </a:r>
            <a:r>
              <a:rPr kumimoji="0" lang="es-MX" sz="1800" b="0" i="0" u="none" strike="noStrike" kern="1200" cap="none" spc="0" normalizeH="0" baseline="0" noProof="0" dirty="0">
                <a:ln>
                  <a:noFill/>
                </a:ln>
                <a:solidFill>
                  <a:srgbClr val="0000FF"/>
                </a:solidFill>
                <a:effectLst/>
                <a:uLnTx/>
                <a:uFillTx/>
                <a:latin typeface="Calibri"/>
                <a:ea typeface="+mn-ea"/>
                <a:cs typeface="+mn-cs"/>
              </a:rPr>
              <a:t> a anillos primarios de 4 -7 miembros y </a:t>
            </a:r>
            <a:r>
              <a:rPr kumimoji="0" lang="es-MX" sz="1800" b="0" i="0" u="none" strike="noStrike" kern="1200" cap="none" spc="0" normalizeH="0" baseline="0" noProof="0" dirty="0" err="1">
                <a:ln>
                  <a:noFill/>
                </a:ln>
                <a:solidFill>
                  <a:srgbClr val="0000FF"/>
                </a:solidFill>
                <a:effectLst/>
                <a:uLnTx/>
                <a:uFillTx/>
                <a:latin typeface="Calibri"/>
                <a:ea typeface="+mn-ea"/>
                <a:cs typeface="+mn-cs"/>
              </a:rPr>
              <a:t>exo</a:t>
            </a:r>
            <a:r>
              <a:rPr kumimoji="0" lang="es-MX" sz="1800" b="0" i="0" u="none" strike="noStrike" kern="1200" cap="none" spc="0" normalizeH="0" baseline="0" noProof="0" dirty="0">
                <a:ln>
                  <a:noFill/>
                </a:ln>
                <a:solidFill>
                  <a:srgbClr val="0000FF"/>
                </a:solidFill>
                <a:effectLst/>
                <a:uLnTx/>
                <a:uFillTx/>
                <a:latin typeface="Calibri"/>
                <a:ea typeface="+mn-ea"/>
                <a:cs typeface="+mn-cs"/>
              </a:rPr>
              <a:t> a un anillo primario &gt; 3 miembros</a:t>
            </a:r>
          </a:p>
        </p:txBody>
      </p:sp>
      <p:sp>
        <p:nvSpPr>
          <p:cNvPr id="6" name="5 CuadroTexto"/>
          <p:cNvSpPr txBox="1"/>
          <p:nvPr/>
        </p:nvSpPr>
        <p:spPr>
          <a:xfrm>
            <a:off x="-3350" y="4740909"/>
            <a:ext cx="9001000" cy="923330"/>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3. Un enlace estratégico debe ser </a:t>
            </a:r>
            <a:r>
              <a:rPr kumimoji="0" lang="es-MX" sz="1800" b="0" i="1" u="none" strike="noStrike" kern="1200" cap="none" spc="0" normalizeH="0" baseline="0" noProof="0" dirty="0" err="1">
                <a:ln>
                  <a:noFill/>
                </a:ln>
                <a:solidFill>
                  <a:srgbClr val="0000FF"/>
                </a:solidFill>
                <a:effectLst/>
                <a:uLnTx/>
                <a:uFillTx/>
                <a:latin typeface="Calibri"/>
                <a:ea typeface="+mn-ea"/>
                <a:cs typeface="+mn-cs"/>
              </a:rPr>
              <a:t>endo</a:t>
            </a:r>
            <a:r>
              <a:rPr kumimoji="0" lang="es-MX" sz="1800" b="0" i="1" u="none" strike="noStrike" kern="1200" cap="none" spc="0" normalizeH="0" baseline="0" noProof="0" dirty="0">
                <a:ln>
                  <a:noFill/>
                </a:ln>
                <a:solidFill>
                  <a:srgbClr val="0000FF"/>
                </a:solidFill>
                <a:effectLst/>
                <a:uLnTx/>
                <a:uFillTx/>
                <a:latin typeface="Calibri"/>
                <a:ea typeface="+mn-ea"/>
                <a:cs typeface="+mn-cs"/>
              </a:rPr>
              <a:t> </a:t>
            </a:r>
            <a:r>
              <a:rPr kumimoji="0" lang="es-MX" sz="1800" b="0" i="0" u="none" strike="noStrike" kern="1200" cap="none" spc="0" normalizeH="0" baseline="0" noProof="0" dirty="0">
                <a:ln>
                  <a:noFill/>
                </a:ln>
                <a:solidFill>
                  <a:srgbClr val="0000FF"/>
                </a:solidFill>
                <a:effectLst/>
                <a:uLnTx/>
                <a:uFillTx/>
                <a:latin typeface="Calibri"/>
                <a:ea typeface="+mn-ea"/>
                <a:cs typeface="+mn-cs"/>
              </a:rPr>
              <a:t>a un anillo que contenga el puente más grande. Dentro de la estructura puente, es usual que el anillo puente más grande que sea sintéticamente significativo, conteniendo el número más grande de átomos cabeza de puente</a:t>
            </a:r>
          </a:p>
        </p:txBody>
      </p:sp>
      <p:sp>
        <p:nvSpPr>
          <p:cNvPr id="3" name="2 Rectángulo"/>
          <p:cNvSpPr/>
          <p:nvPr/>
        </p:nvSpPr>
        <p:spPr>
          <a:xfrm>
            <a:off x="23627" y="4087150"/>
            <a:ext cx="8863883" cy="646331"/>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2. Un enlace no es estratégico si este es común a dos anillos primarios puenteados y su desconexión genera un nuevo anillo &gt; 7 miembros</a:t>
            </a:r>
          </a:p>
        </p:txBody>
      </p:sp>
      <p:pic>
        <p:nvPicPr>
          <p:cNvPr id="8" name="Imagen 7"/>
          <p:cNvPicPr>
            <a:picLocks noChangeAspect="1"/>
          </p:cNvPicPr>
          <p:nvPr/>
        </p:nvPicPr>
        <p:blipFill rotWithShape="1">
          <a:blip r:embed="rId3"/>
          <a:srcRect t="84825"/>
          <a:stretch/>
        </p:blipFill>
        <p:spPr>
          <a:xfrm>
            <a:off x="209362" y="2492896"/>
            <a:ext cx="8779001" cy="376547"/>
          </a:xfrm>
          <a:prstGeom prst="rect">
            <a:avLst/>
          </a:prstGeom>
        </p:spPr>
      </p:pic>
      <p:sp>
        <p:nvSpPr>
          <p:cNvPr id="7" name="6 CuadroTexto"/>
          <p:cNvSpPr txBox="1"/>
          <p:nvPr/>
        </p:nvSpPr>
        <p:spPr>
          <a:xfrm>
            <a:off x="695766" y="2382588"/>
            <a:ext cx="8635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Regla 1</a:t>
            </a:r>
          </a:p>
        </p:txBody>
      </p:sp>
      <p:sp>
        <p:nvSpPr>
          <p:cNvPr id="9" name="8 CuadroTexto"/>
          <p:cNvSpPr txBox="1"/>
          <p:nvPr/>
        </p:nvSpPr>
        <p:spPr>
          <a:xfrm>
            <a:off x="2510126" y="2370149"/>
            <a:ext cx="8635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Regla 2</a:t>
            </a:r>
          </a:p>
        </p:txBody>
      </p:sp>
      <p:sp>
        <p:nvSpPr>
          <p:cNvPr id="10" name="9 CuadroTexto"/>
          <p:cNvSpPr txBox="1"/>
          <p:nvPr/>
        </p:nvSpPr>
        <p:spPr>
          <a:xfrm>
            <a:off x="4324486" y="2370149"/>
            <a:ext cx="8635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Regla 3</a:t>
            </a:r>
          </a:p>
        </p:txBody>
      </p:sp>
      <p:sp>
        <p:nvSpPr>
          <p:cNvPr id="11" name="10 CuadroTexto"/>
          <p:cNvSpPr txBox="1"/>
          <p:nvPr/>
        </p:nvSpPr>
        <p:spPr>
          <a:xfrm>
            <a:off x="6444208" y="2324900"/>
            <a:ext cx="20607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FF"/>
                </a:solidFill>
                <a:effectLst/>
                <a:uLnTx/>
                <a:uFillTx/>
                <a:latin typeface="Calibri"/>
                <a:ea typeface="+mn-ea"/>
                <a:cs typeface="+mn-cs"/>
              </a:rPr>
              <a:t>Enlaces estratégicos</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102</a:t>
            </a:fld>
            <a:endParaRPr lang="es-MX"/>
          </a:p>
        </p:txBody>
      </p:sp>
    </p:spTree>
    <p:extLst>
      <p:ext uri="{BB962C8B-B14F-4D97-AF65-F5344CB8AC3E}">
        <p14:creationId xmlns:p14="http://schemas.microsoft.com/office/powerpoint/2010/main" val="6286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68" t="-4640" b="-1"/>
          <a:stretch/>
        </p:blipFill>
        <p:spPr bwMode="auto">
          <a:xfrm>
            <a:off x="727536" y="2580883"/>
            <a:ext cx="1372504" cy="12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339752" y="2329930"/>
            <a:ext cx="1857435" cy="1633437"/>
            <a:chOff x="1209184" y="2058329"/>
            <a:chExt cx="2056301" cy="1877246"/>
          </a:xfrm>
        </p:grpSpPr>
        <p:pic>
          <p:nvPicPr>
            <p:cNvPr id="14950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8854" r="79510" b="32495"/>
            <a:stretch/>
          </p:blipFill>
          <p:spPr bwMode="auto">
            <a:xfrm>
              <a:off x="1763688" y="2058329"/>
              <a:ext cx="1501797" cy="187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209184" y="2996952"/>
              <a:ext cx="554504" cy="2160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64124" t="6633" r="21331" b="32613"/>
          <a:stretch/>
        </p:blipFill>
        <p:spPr bwMode="auto">
          <a:xfrm>
            <a:off x="6897550" y="4356381"/>
            <a:ext cx="1783512" cy="160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21217" r="59148" b="35799"/>
          <a:stretch/>
        </p:blipFill>
        <p:spPr bwMode="auto">
          <a:xfrm>
            <a:off x="4305864" y="2537088"/>
            <a:ext cx="1999056" cy="14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40119" t="9809" r="40406" b="20067"/>
          <a:stretch/>
        </p:blipFill>
        <p:spPr bwMode="auto">
          <a:xfrm>
            <a:off x="6557613" y="2702905"/>
            <a:ext cx="2099316" cy="162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a:cxnSpLocks/>
          </p:cNvCxnSpPr>
          <p:nvPr/>
        </p:nvCxnSpPr>
        <p:spPr>
          <a:xfrm>
            <a:off x="8158112" y="4018630"/>
            <a:ext cx="0" cy="274466"/>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a:off x="8239793" y="4018630"/>
            <a:ext cx="0" cy="274466"/>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p:nvCxnSpPr>
        <p:spPr>
          <a:xfrm>
            <a:off x="8316416" y="4018630"/>
            <a:ext cx="0" cy="274466"/>
          </a:xfrm>
          <a:prstGeom prst="line">
            <a:avLst/>
          </a:prstGeom>
          <a:ln w="28575"/>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491891" y="4528886"/>
            <a:ext cx="2405659" cy="1276378"/>
            <a:chOff x="4233519" y="4485759"/>
            <a:chExt cx="2210689" cy="1175376"/>
          </a:xfrm>
        </p:grpSpPr>
        <p:pic>
          <p:nvPicPr>
            <p:cNvPr id="15"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86668" t="8482" b="36424"/>
            <a:stretch/>
          </p:blipFill>
          <p:spPr bwMode="auto">
            <a:xfrm>
              <a:off x="4233519" y="4485759"/>
              <a:ext cx="1320114" cy="117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Arrow 15"/>
            <p:cNvSpPr/>
            <p:nvPr/>
          </p:nvSpPr>
          <p:spPr>
            <a:xfrm rot="10800000">
              <a:off x="5889704" y="4965435"/>
              <a:ext cx="554504" cy="2160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5000" contrast="70000"/>
                    </a14:imgEffect>
                  </a14:imgLayer>
                </a14:imgProps>
              </a:ext>
              <a:ext uri="{28A0092B-C50C-407E-A947-70E740481C1C}">
                <a14:useLocalDpi xmlns:a14="http://schemas.microsoft.com/office/drawing/2010/main" val="0"/>
              </a:ext>
            </a:extLst>
          </a:blip>
          <a:srcRect l="59214" t="80452" r="-1" b="-703"/>
          <a:stretch/>
        </p:blipFill>
        <p:spPr bwMode="auto">
          <a:xfrm>
            <a:off x="4769557" y="5920770"/>
            <a:ext cx="4374443" cy="46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rotWithShape="1">
          <a:blip r:embed="rId5">
            <a:extLst>
              <a:ext uri="{BEBA8EAE-BF5A-486C-A8C5-ECC9F3942E4B}">
                <a14:imgProps xmlns:a14="http://schemas.microsoft.com/office/drawing/2010/main">
                  <a14:imgLayer r:embed="rId6">
                    <a14:imgEffect>
                      <a14:sharpenSoften amount="49000"/>
                    </a14:imgEffect>
                    <a14:imgEffect>
                      <a14:brightnessContrast bright="-26000" contrast="67000"/>
                    </a14:imgEffect>
                  </a14:imgLayer>
                </a14:imgProps>
              </a:ext>
              <a:ext uri="{28A0092B-C50C-407E-A947-70E740481C1C}">
                <a14:useLocalDpi xmlns:a14="http://schemas.microsoft.com/office/drawing/2010/main" val="0"/>
              </a:ext>
            </a:extLst>
          </a:blip>
          <a:srcRect t="12304" b="15120"/>
          <a:stretch/>
        </p:blipFill>
        <p:spPr>
          <a:xfrm>
            <a:off x="3375416" y="126887"/>
            <a:ext cx="2381250" cy="1728192"/>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103</a:t>
            </a:fld>
            <a:endParaRPr lang="es-MX"/>
          </a:p>
        </p:txBody>
      </p:sp>
    </p:spTree>
    <p:extLst>
      <p:ext uri="{BB962C8B-B14F-4D97-AF65-F5344CB8AC3E}">
        <p14:creationId xmlns:p14="http://schemas.microsoft.com/office/powerpoint/2010/main" val="215579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416696" y="2291520"/>
            <a:ext cx="1771650" cy="2381250"/>
          </a:xfrm>
          <a:prstGeom prst="rect">
            <a:avLst/>
          </a:prstGeom>
        </p:spPr>
      </p:pic>
      <p:pic>
        <p:nvPicPr>
          <p:cNvPr id="7" name="Imagen 6"/>
          <p:cNvPicPr>
            <a:picLocks noChangeAspect="1"/>
          </p:cNvPicPr>
          <p:nvPr/>
        </p:nvPicPr>
        <p:blipFill>
          <a:blip r:embed="rId3"/>
          <a:stretch>
            <a:fillRect/>
          </a:stretch>
        </p:blipFill>
        <p:spPr>
          <a:xfrm>
            <a:off x="4170137" y="3291645"/>
            <a:ext cx="828675" cy="381000"/>
          </a:xfrm>
          <a:prstGeom prst="rect">
            <a:avLst/>
          </a:prstGeom>
        </p:spPr>
      </p:pic>
      <p:sp>
        <p:nvSpPr>
          <p:cNvPr id="2" name="Título 1"/>
          <p:cNvSpPr>
            <a:spLocks noGrp="1"/>
          </p:cNvSpPr>
          <p:nvPr>
            <p:ph type="title"/>
          </p:nvPr>
        </p:nvSpPr>
        <p:spPr>
          <a:xfrm>
            <a:off x="1028700" y="1151855"/>
            <a:ext cx="7200900" cy="1114425"/>
          </a:xfrm>
        </p:spPr>
        <p:txBody>
          <a:bodyPr anchor="ctr"/>
          <a:lstStyle/>
          <a:p>
            <a:pPr algn="ctr"/>
            <a:r>
              <a:rPr lang="es-ES_tradnl" dirty="0">
                <a:solidFill>
                  <a:srgbClr val="0000FF"/>
                </a:solidFill>
              </a:rPr>
              <a:t>SINTONES</a:t>
            </a:r>
          </a:p>
        </p:txBody>
      </p:sp>
      <p:pic>
        <p:nvPicPr>
          <p:cNvPr id="8" name="Imagen 7"/>
          <p:cNvPicPr>
            <a:picLocks noChangeAspect="1"/>
          </p:cNvPicPr>
          <p:nvPr/>
        </p:nvPicPr>
        <p:blipFill>
          <a:blip r:embed="rId4"/>
          <a:stretch>
            <a:fillRect/>
          </a:stretch>
        </p:blipFill>
        <p:spPr>
          <a:xfrm>
            <a:off x="5642321" y="1984721"/>
            <a:ext cx="1924050" cy="2181225"/>
          </a:xfrm>
          <a:prstGeom prst="rect">
            <a:avLst/>
          </a:prstGeom>
        </p:spPr>
      </p:pic>
      <p:pic>
        <p:nvPicPr>
          <p:cNvPr id="10" name="Imagen 9"/>
          <p:cNvPicPr>
            <a:picLocks noChangeAspect="1"/>
          </p:cNvPicPr>
          <p:nvPr/>
        </p:nvPicPr>
        <p:blipFill>
          <a:blip r:embed="rId5"/>
          <a:stretch>
            <a:fillRect/>
          </a:stretch>
        </p:blipFill>
        <p:spPr>
          <a:xfrm>
            <a:off x="5642321" y="4125836"/>
            <a:ext cx="2247900" cy="1409700"/>
          </a:xfrm>
          <a:prstGeom prst="rect">
            <a:avLst/>
          </a:prstGeom>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104</a:t>
            </a:fld>
            <a:endParaRPr lang="es-MX"/>
          </a:p>
        </p:txBody>
      </p:sp>
    </p:spTree>
    <p:extLst>
      <p:ext uri="{BB962C8B-B14F-4D97-AF65-F5344CB8AC3E}">
        <p14:creationId xmlns:p14="http://schemas.microsoft.com/office/powerpoint/2010/main" val="24103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1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943100" y="688975"/>
            <a:ext cx="7200900" cy="1114425"/>
          </a:xfrm>
        </p:spPr>
        <p:txBody>
          <a:bodyPr anchor="ctr"/>
          <a:lstStyle/>
          <a:p>
            <a:pPr algn="ctr"/>
            <a:r>
              <a:rPr lang="es-ES_tradnl" dirty="0">
                <a:solidFill>
                  <a:srgbClr val="0000FF"/>
                </a:solidFill>
              </a:rPr>
              <a:t>ANÁLISIS RETROSINTÉTICO</a:t>
            </a:r>
          </a:p>
        </p:txBody>
      </p:sp>
      <p:pic>
        <p:nvPicPr>
          <p:cNvPr id="6" name="Imagen 5"/>
          <p:cNvPicPr>
            <a:picLocks noChangeAspect="1"/>
          </p:cNvPicPr>
          <p:nvPr/>
        </p:nvPicPr>
        <p:blipFill>
          <a:blip r:embed="rId2"/>
          <a:stretch>
            <a:fillRect/>
          </a:stretch>
        </p:blipFill>
        <p:spPr>
          <a:xfrm>
            <a:off x="1604709" y="1628047"/>
            <a:ext cx="1203630" cy="1464557"/>
          </a:xfrm>
          <a:prstGeom prst="rect">
            <a:avLst/>
          </a:prstGeom>
        </p:spPr>
      </p:pic>
      <p:pic>
        <p:nvPicPr>
          <p:cNvPr id="7" name="Imagen 6"/>
          <p:cNvPicPr>
            <a:picLocks noChangeAspect="1"/>
          </p:cNvPicPr>
          <p:nvPr/>
        </p:nvPicPr>
        <p:blipFill>
          <a:blip r:embed="rId3"/>
          <a:stretch>
            <a:fillRect/>
          </a:stretch>
        </p:blipFill>
        <p:spPr>
          <a:xfrm>
            <a:off x="3353979" y="1630269"/>
            <a:ext cx="1855695" cy="1624764"/>
          </a:xfrm>
          <a:prstGeom prst="rect">
            <a:avLst/>
          </a:prstGeom>
        </p:spPr>
      </p:pic>
      <p:pic>
        <p:nvPicPr>
          <p:cNvPr id="8" name="Imagen 7"/>
          <p:cNvPicPr>
            <a:picLocks noChangeAspect="1"/>
          </p:cNvPicPr>
          <p:nvPr/>
        </p:nvPicPr>
        <p:blipFill>
          <a:blip r:embed="rId4"/>
          <a:stretch>
            <a:fillRect/>
          </a:stretch>
        </p:blipFill>
        <p:spPr>
          <a:xfrm>
            <a:off x="5719437" y="1465618"/>
            <a:ext cx="2258298" cy="1789415"/>
          </a:xfrm>
          <a:prstGeom prst="rect">
            <a:avLst/>
          </a:prstGeom>
        </p:spPr>
      </p:pic>
      <p:pic>
        <p:nvPicPr>
          <p:cNvPr id="9" name="Imagen 8"/>
          <p:cNvPicPr>
            <a:picLocks noChangeAspect="1"/>
          </p:cNvPicPr>
          <p:nvPr/>
        </p:nvPicPr>
        <p:blipFill>
          <a:blip r:embed="rId5"/>
          <a:stretch>
            <a:fillRect/>
          </a:stretch>
        </p:blipFill>
        <p:spPr>
          <a:xfrm>
            <a:off x="6568035" y="3193949"/>
            <a:ext cx="1409700" cy="2371725"/>
          </a:xfrm>
          <a:prstGeom prst="rect">
            <a:avLst/>
          </a:prstGeom>
        </p:spPr>
      </p:pic>
      <p:pic>
        <p:nvPicPr>
          <p:cNvPr id="13" name="Imagen 12"/>
          <p:cNvPicPr>
            <a:picLocks noChangeAspect="1"/>
          </p:cNvPicPr>
          <p:nvPr/>
        </p:nvPicPr>
        <p:blipFill>
          <a:blip r:embed="rId6"/>
          <a:stretch>
            <a:fillRect/>
          </a:stretch>
        </p:blipFill>
        <p:spPr>
          <a:xfrm>
            <a:off x="4281826" y="3939732"/>
            <a:ext cx="2262902" cy="1461086"/>
          </a:xfrm>
          <a:prstGeom prst="rect">
            <a:avLst/>
          </a:prstGeom>
        </p:spPr>
      </p:pic>
      <p:pic>
        <p:nvPicPr>
          <p:cNvPr id="14" name="Imagen 13"/>
          <p:cNvPicPr>
            <a:picLocks noChangeAspect="1"/>
          </p:cNvPicPr>
          <p:nvPr/>
        </p:nvPicPr>
        <p:blipFill>
          <a:blip r:embed="rId7"/>
          <a:stretch>
            <a:fillRect/>
          </a:stretch>
        </p:blipFill>
        <p:spPr>
          <a:xfrm>
            <a:off x="1742978" y="3393974"/>
            <a:ext cx="2114550" cy="2171700"/>
          </a:xfrm>
          <a:prstGeom prst="rect">
            <a:avLst/>
          </a:prstGeom>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105</a:t>
            </a:fld>
            <a:endParaRPr lang="es-MX"/>
          </a:p>
        </p:txBody>
      </p:sp>
    </p:spTree>
    <p:extLst>
      <p:ext uri="{BB962C8B-B14F-4D97-AF65-F5344CB8AC3E}">
        <p14:creationId xmlns:p14="http://schemas.microsoft.com/office/powerpoint/2010/main" val="41968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5666" y="680368"/>
            <a:ext cx="7200900" cy="1114425"/>
          </a:xfrm>
        </p:spPr>
        <p:txBody>
          <a:bodyPr anchor="ctr"/>
          <a:lstStyle/>
          <a:p>
            <a:pPr algn="ctr"/>
            <a:r>
              <a:rPr lang="es-ES_tradnl" dirty="0">
                <a:solidFill>
                  <a:srgbClr val="0000FF"/>
                </a:solidFill>
              </a:rPr>
              <a:t>RUTA SINTÉTICA</a:t>
            </a:r>
          </a:p>
        </p:txBody>
      </p:sp>
      <p:pic>
        <p:nvPicPr>
          <p:cNvPr id="6" name="Marcador de contenido 5"/>
          <p:cNvPicPr>
            <a:picLocks noGrp="1" noChangeAspect="1"/>
          </p:cNvPicPr>
          <p:nvPr>
            <p:ph idx="1"/>
          </p:nvPr>
        </p:nvPicPr>
        <p:blipFill>
          <a:blip r:embed="rId2"/>
          <a:stretch>
            <a:fillRect/>
          </a:stretch>
        </p:blipFill>
        <p:spPr>
          <a:xfrm>
            <a:off x="2216689" y="1619920"/>
            <a:ext cx="4922313" cy="2546015"/>
          </a:xfrm>
          <a:prstGeom prst="rect">
            <a:avLst/>
          </a:prstGeom>
        </p:spPr>
      </p:pic>
      <p:pic>
        <p:nvPicPr>
          <p:cNvPr id="7" name="Imagen 6"/>
          <p:cNvPicPr>
            <a:picLocks noChangeAspect="1"/>
          </p:cNvPicPr>
          <p:nvPr/>
        </p:nvPicPr>
        <p:blipFill>
          <a:blip r:embed="rId3"/>
          <a:stretch>
            <a:fillRect/>
          </a:stretch>
        </p:blipFill>
        <p:spPr>
          <a:xfrm>
            <a:off x="6991220" y="3775413"/>
            <a:ext cx="1871106" cy="1554458"/>
          </a:xfrm>
          <a:prstGeom prst="rect">
            <a:avLst/>
          </a:prstGeom>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106</a:t>
            </a:fld>
            <a:endParaRPr lang="es-MX"/>
          </a:p>
        </p:txBody>
      </p:sp>
    </p:spTree>
    <p:extLst>
      <p:ext uri="{BB962C8B-B14F-4D97-AF65-F5344CB8AC3E}">
        <p14:creationId xmlns:p14="http://schemas.microsoft.com/office/powerpoint/2010/main" val="27812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7578"/>
            <a:ext cx="7200900" cy="1114425"/>
          </a:xfrm>
        </p:spPr>
        <p:txBody>
          <a:bodyPr anchor="ctr"/>
          <a:lstStyle/>
          <a:p>
            <a:pPr algn="ctr"/>
            <a:r>
              <a:rPr lang="es-ES_tradnl" dirty="0">
                <a:solidFill>
                  <a:srgbClr val="0000FF"/>
                </a:solidFill>
              </a:rPr>
              <a:t>RUTA SINTÉTICA</a:t>
            </a:r>
          </a:p>
        </p:txBody>
      </p:sp>
      <p:pic>
        <p:nvPicPr>
          <p:cNvPr id="7" name="Marcador de contenido 6"/>
          <p:cNvPicPr>
            <a:picLocks noGrp="1" noChangeAspect="1"/>
          </p:cNvPicPr>
          <p:nvPr>
            <p:ph idx="1"/>
          </p:nvPr>
        </p:nvPicPr>
        <p:blipFill>
          <a:blip r:embed="rId2">
            <a:alphaModFix amt="70000"/>
            <a:extLst>
              <a:ext uri="{BEBA8EAE-BF5A-486C-A8C5-ECC9F3942E4B}">
                <a14:imgProps xmlns:a14="http://schemas.microsoft.com/office/drawing/2010/main">
                  <a14:imgLayer r:embed="rId3">
                    <a14:imgEffect>
                      <a14:sharpenSoften amount="51000"/>
                    </a14:imgEffect>
                    <a14:imgEffect>
                      <a14:brightnessContrast bright="-35000" contrast="98000"/>
                    </a14:imgEffect>
                  </a14:imgLayer>
                </a14:imgProps>
              </a:ext>
              <a:ext uri="{28A0092B-C50C-407E-A947-70E740481C1C}">
                <a14:useLocalDpi xmlns:a14="http://schemas.microsoft.com/office/drawing/2010/main" val="0"/>
              </a:ext>
            </a:extLst>
          </a:blip>
          <a:stretch>
            <a:fillRect/>
          </a:stretch>
        </p:blipFill>
        <p:spPr>
          <a:xfrm>
            <a:off x="539552" y="1412776"/>
            <a:ext cx="8439516" cy="4176464"/>
          </a:xfrm>
        </p:spPr>
      </p:pic>
      <p:pic>
        <p:nvPicPr>
          <p:cNvPr id="8" name="Imagen 7"/>
          <p:cNvPicPr>
            <a:picLocks noChangeAspect="1"/>
          </p:cNvPicPr>
          <p:nvPr/>
        </p:nvPicPr>
        <p:blipFill>
          <a:blip r:embed="rId4"/>
          <a:stretch>
            <a:fillRect/>
          </a:stretch>
        </p:blipFill>
        <p:spPr>
          <a:xfrm>
            <a:off x="6948264" y="33439"/>
            <a:ext cx="1520628" cy="1247825"/>
          </a:xfrm>
          <a:prstGeom prst="rect">
            <a:avLst/>
          </a:prstGeom>
        </p:spPr>
      </p:pic>
      <p:grpSp>
        <p:nvGrpSpPr>
          <p:cNvPr id="5" name="Grupo 4"/>
          <p:cNvGrpSpPr/>
          <p:nvPr/>
        </p:nvGrpSpPr>
        <p:grpSpPr>
          <a:xfrm>
            <a:off x="6517895" y="1475492"/>
            <a:ext cx="472776" cy="1142665"/>
            <a:chOff x="6517895" y="1475492"/>
            <a:chExt cx="472776" cy="1142665"/>
          </a:xfrm>
        </p:grpSpPr>
        <p:sp>
          <p:nvSpPr>
            <p:cNvPr id="3" name="Flecha derecha 2"/>
            <p:cNvSpPr/>
            <p:nvPr/>
          </p:nvSpPr>
          <p:spPr>
            <a:xfrm rot="4390083">
              <a:off x="6514240" y="2141727"/>
              <a:ext cx="762027" cy="1908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6517895" y="1475492"/>
              <a:ext cx="444352" cy="369332"/>
            </a:xfrm>
            <a:prstGeom prst="rect">
              <a:avLst/>
            </a:prstGeom>
            <a:noFill/>
          </p:spPr>
          <p:txBody>
            <a:bodyPr wrap="none" rtlCol="0">
              <a:spAutoFit/>
            </a:bodyPr>
            <a:lstStyle/>
            <a:p>
              <a:r>
                <a:rPr lang="es-MX" dirty="0">
                  <a:solidFill>
                    <a:srgbClr val="FF0000"/>
                  </a:solidFill>
                </a:rPr>
                <a:t>d1</a:t>
              </a:r>
            </a:p>
          </p:txBody>
        </p:sp>
      </p:grpSp>
      <p:grpSp>
        <p:nvGrpSpPr>
          <p:cNvPr id="10" name="Grupo 9"/>
          <p:cNvGrpSpPr/>
          <p:nvPr/>
        </p:nvGrpSpPr>
        <p:grpSpPr>
          <a:xfrm>
            <a:off x="8042361" y="2990795"/>
            <a:ext cx="903072" cy="650501"/>
            <a:chOff x="8042361" y="2990795"/>
            <a:chExt cx="903072" cy="650501"/>
          </a:xfrm>
        </p:grpSpPr>
        <p:sp>
          <p:nvSpPr>
            <p:cNvPr id="6" name="Flecha derecha 5"/>
            <p:cNvSpPr/>
            <p:nvPr/>
          </p:nvSpPr>
          <p:spPr>
            <a:xfrm rot="13251026">
              <a:off x="8042361" y="2990795"/>
              <a:ext cx="507878" cy="231869"/>
            </a:xfrm>
            <a:prstGeom prst="right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00CC"/>
                </a:solidFill>
              </a:endParaRPr>
            </a:p>
          </p:txBody>
        </p:sp>
        <p:sp>
          <p:nvSpPr>
            <p:cNvPr id="9" name="Rectángulo 8"/>
            <p:cNvSpPr/>
            <p:nvPr/>
          </p:nvSpPr>
          <p:spPr>
            <a:xfrm>
              <a:off x="8504287" y="3271964"/>
              <a:ext cx="441146" cy="369332"/>
            </a:xfrm>
            <a:prstGeom prst="rect">
              <a:avLst/>
            </a:prstGeom>
            <a:solidFill>
              <a:schemeClr val="bg1"/>
            </a:solidFill>
          </p:spPr>
          <p:txBody>
            <a:bodyPr wrap="none">
              <a:spAutoFit/>
            </a:bodyPr>
            <a:lstStyle/>
            <a:p>
              <a:r>
                <a:rPr lang="es-MX" dirty="0">
                  <a:solidFill>
                    <a:srgbClr val="0000CC"/>
                  </a:solidFill>
                </a:rPr>
                <a:t>a3</a:t>
              </a:r>
            </a:p>
          </p:txBody>
        </p:sp>
      </p:grpSp>
      <p:sp>
        <p:nvSpPr>
          <p:cNvPr id="11" name="Flecha derecha 10"/>
          <p:cNvSpPr/>
          <p:nvPr/>
        </p:nvSpPr>
        <p:spPr>
          <a:xfrm rot="10997806">
            <a:off x="6808879" y="474153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recto 12"/>
          <p:cNvCxnSpPr/>
          <p:nvPr/>
        </p:nvCxnSpPr>
        <p:spPr>
          <a:xfrm>
            <a:off x="2843808" y="4725144"/>
            <a:ext cx="0" cy="28803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Marcador de número de diapositiva 11"/>
          <p:cNvSpPr>
            <a:spLocks noGrp="1"/>
          </p:cNvSpPr>
          <p:nvPr>
            <p:ph type="sldNum" sz="quarter" idx="12"/>
          </p:nvPr>
        </p:nvSpPr>
        <p:spPr/>
        <p:txBody>
          <a:bodyPr/>
          <a:lstStyle/>
          <a:p>
            <a:fld id="{EB493397-2A67-4761-BDFC-FF3C650B2965}" type="slidenum">
              <a:rPr lang="es-MX" smtClean="0"/>
              <a:pPr/>
              <a:t>107</a:t>
            </a:fld>
            <a:endParaRPr lang="es-MX"/>
          </a:p>
        </p:txBody>
      </p:sp>
    </p:spTree>
    <p:extLst>
      <p:ext uri="{BB962C8B-B14F-4D97-AF65-F5344CB8AC3E}">
        <p14:creationId xmlns:p14="http://schemas.microsoft.com/office/powerpoint/2010/main" val="312654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028700" y="680368"/>
            <a:ext cx="7200900" cy="1114425"/>
          </a:xfrm>
        </p:spPr>
        <p:txBody>
          <a:bodyPr anchor="ctr"/>
          <a:lstStyle/>
          <a:p>
            <a:pPr algn="ctr"/>
            <a:r>
              <a:rPr lang="es-ES_tradnl" dirty="0">
                <a:solidFill>
                  <a:srgbClr val="0000FF"/>
                </a:solidFill>
              </a:rPr>
              <a:t>RUTA SINTÉTICA</a:t>
            </a:r>
          </a:p>
        </p:txBody>
      </p:sp>
      <p:pic>
        <p:nvPicPr>
          <p:cNvPr id="9" name="Imagen 8"/>
          <p:cNvPicPr>
            <a:picLocks noChangeAspect="1"/>
          </p:cNvPicPr>
          <p:nvPr/>
        </p:nvPicPr>
        <p:blipFill>
          <a:blip r:embed="rId2"/>
          <a:stretch>
            <a:fillRect/>
          </a:stretch>
        </p:blipFill>
        <p:spPr>
          <a:xfrm>
            <a:off x="1397417" y="1618005"/>
            <a:ext cx="4297781" cy="1595583"/>
          </a:xfrm>
          <a:prstGeom prst="rect">
            <a:avLst/>
          </a:prstGeom>
        </p:spPr>
      </p:pic>
      <p:pic>
        <p:nvPicPr>
          <p:cNvPr id="10" name="Imagen 9"/>
          <p:cNvPicPr>
            <a:picLocks noChangeAspect="1"/>
          </p:cNvPicPr>
          <p:nvPr/>
        </p:nvPicPr>
        <p:blipFill>
          <a:blip r:embed="rId3"/>
          <a:stretch>
            <a:fillRect/>
          </a:stretch>
        </p:blipFill>
        <p:spPr>
          <a:xfrm>
            <a:off x="6063915" y="1706556"/>
            <a:ext cx="2081965" cy="1418481"/>
          </a:xfrm>
          <a:prstGeom prst="rect">
            <a:avLst/>
          </a:prstGeom>
        </p:spPr>
      </p:pic>
      <p:pic>
        <p:nvPicPr>
          <p:cNvPr id="11" name="Imagen 10"/>
          <p:cNvPicPr>
            <a:picLocks noChangeAspect="1"/>
          </p:cNvPicPr>
          <p:nvPr/>
        </p:nvPicPr>
        <p:blipFill>
          <a:blip r:embed="rId4"/>
          <a:stretch>
            <a:fillRect/>
          </a:stretch>
        </p:blipFill>
        <p:spPr>
          <a:xfrm>
            <a:off x="6210299" y="2993130"/>
            <a:ext cx="1935581" cy="2492393"/>
          </a:xfrm>
          <a:prstGeom prst="rect">
            <a:avLst/>
          </a:prstGeom>
        </p:spPr>
      </p:pic>
      <p:pic>
        <p:nvPicPr>
          <p:cNvPr id="12" name="Imagen 11"/>
          <p:cNvPicPr>
            <a:picLocks noChangeAspect="1"/>
          </p:cNvPicPr>
          <p:nvPr/>
        </p:nvPicPr>
        <p:blipFill>
          <a:blip r:embed="rId5"/>
          <a:stretch>
            <a:fillRect/>
          </a:stretch>
        </p:blipFill>
        <p:spPr>
          <a:xfrm>
            <a:off x="3964244" y="3835789"/>
            <a:ext cx="2199137" cy="1502744"/>
          </a:xfrm>
          <a:prstGeom prst="rect">
            <a:avLst/>
          </a:prstGeom>
        </p:spPr>
      </p:pic>
      <p:pic>
        <p:nvPicPr>
          <p:cNvPr id="14" name="Imagen 13"/>
          <p:cNvPicPr>
            <a:picLocks noChangeAspect="1"/>
          </p:cNvPicPr>
          <p:nvPr/>
        </p:nvPicPr>
        <p:blipFill>
          <a:blip r:embed="rId6"/>
          <a:stretch>
            <a:fillRect/>
          </a:stretch>
        </p:blipFill>
        <p:spPr>
          <a:xfrm>
            <a:off x="1397417" y="3890412"/>
            <a:ext cx="2301189" cy="1393498"/>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108</a:t>
            </a:fld>
            <a:endParaRPr lang="es-MX"/>
          </a:p>
        </p:txBody>
      </p:sp>
    </p:spTree>
    <p:extLst>
      <p:ext uri="{BB962C8B-B14F-4D97-AF65-F5344CB8AC3E}">
        <p14:creationId xmlns:p14="http://schemas.microsoft.com/office/powerpoint/2010/main" val="389918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18767"/>
          <a:stretch/>
        </p:blipFill>
        <p:spPr>
          <a:xfrm>
            <a:off x="1403648" y="417466"/>
            <a:ext cx="5730371" cy="1728191"/>
          </a:xfrm>
          <a:prstGeom prst="rect">
            <a:avLst/>
          </a:prstGeom>
        </p:spPr>
      </p:pic>
      <p:pic>
        <p:nvPicPr>
          <p:cNvPr id="5" name="Imagen 4"/>
          <p:cNvPicPr>
            <a:picLocks noChangeAspect="1"/>
          </p:cNvPicPr>
          <p:nvPr/>
        </p:nvPicPr>
        <p:blipFill>
          <a:blip r:embed="rId3">
            <a:lum bright="-34000" contrast="47000"/>
          </a:blip>
          <a:stretch>
            <a:fillRect/>
          </a:stretch>
        </p:blipFill>
        <p:spPr>
          <a:xfrm>
            <a:off x="1392315" y="2546305"/>
            <a:ext cx="6133765" cy="2220072"/>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109</a:t>
            </a:fld>
            <a:endParaRPr lang="es-MX"/>
          </a:p>
        </p:txBody>
      </p:sp>
    </p:spTree>
    <p:extLst>
      <p:ext uri="{BB962C8B-B14F-4D97-AF65-F5344CB8AC3E}">
        <p14:creationId xmlns:p14="http://schemas.microsoft.com/office/powerpoint/2010/main" val="32797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8370001" cy="1836000"/>
          </a:xfrm>
          <a:prstGeom prst="rect">
            <a:avLst/>
          </a:prstGeom>
        </p:spPr>
      </p:pic>
      <p:pic>
        <p:nvPicPr>
          <p:cNvPr id="3" name="Imagen 2"/>
          <p:cNvPicPr>
            <a:picLocks noChangeAspect="1"/>
          </p:cNvPicPr>
          <p:nvPr/>
        </p:nvPicPr>
        <p:blipFill>
          <a:blip r:embed="rId3" cstate="print"/>
          <a:stretch>
            <a:fillRect/>
          </a:stretch>
        </p:blipFill>
        <p:spPr>
          <a:xfrm>
            <a:off x="1187624" y="3212976"/>
            <a:ext cx="6750001" cy="2380000"/>
          </a:xfrm>
          <a:prstGeom prst="rect">
            <a:avLst/>
          </a:prstGeom>
        </p:spPr>
      </p:pic>
      <p:sp>
        <p:nvSpPr>
          <p:cNvPr id="4" name="Rectángulo 3"/>
          <p:cNvSpPr/>
          <p:nvPr/>
        </p:nvSpPr>
        <p:spPr>
          <a:xfrm>
            <a:off x="2123728" y="662850"/>
            <a:ext cx="3744416"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28184" y="620688"/>
            <a:ext cx="2808312"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331640" y="3429000"/>
            <a:ext cx="3312368"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932040" y="3429000"/>
            <a:ext cx="3312368"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número de diapositiva 7"/>
          <p:cNvSpPr>
            <a:spLocks noGrp="1"/>
          </p:cNvSpPr>
          <p:nvPr>
            <p:ph type="sldNum" sz="quarter" idx="12"/>
          </p:nvPr>
        </p:nvSpPr>
        <p:spPr/>
        <p:txBody>
          <a:bodyPr/>
          <a:lstStyle/>
          <a:p>
            <a:fld id="{EB493397-2A67-4761-BDFC-FF3C650B2965}" type="slidenum">
              <a:rPr lang="es-MX" smtClean="0"/>
              <a:pPr/>
              <a:t>11</a:t>
            </a:fld>
            <a:endParaRPr lang="es-MX"/>
          </a:p>
        </p:txBody>
      </p:sp>
    </p:spTree>
    <p:extLst>
      <p:ext uri="{BB962C8B-B14F-4D97-AF65-F5344CB8AC3E}">
        <p14:creationId xmlns:p14="http://schemas.microsoft.com/office/powerpoint/2010/main" val="32712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r>
              <a:rPr lang="es-ES_tradnl"/>
              <a:t>RUTA SINTÉTICA</a:t>
            </a:r>
            <a:endParaRPr lang="es-ES_tradnl" dirty="0"/>
          </a:p>
        </p:txBody>
      </p:sp>
      <p:pic>
        <p:nvPicPr>
          <p:cNvPr id="7" name="Imagen 6"/>
          <p:cNvPicPr>
            <a:picLocks noChangeAspect="1"/>
          </p:cNvPicPr>
          <p:nvPr/>
        </p:nvPicPr>
        <p:blipFill>
          <a:blip r:embed="rId2"/>
          <a:stretch>
            <a:fillRect/>
          </a:stretch>
        </p:blipFill>
        <p:spPr>
          <a:xfrm>
            <a:off x="1028700" y="1694697"/>
            <a:ext cx="1383805" cy="1436521"/>
          </a:xfrm>
          <a:prstGeom prst="rect">
            <a:avLst/>
          </a:prstGeom>
        </p:spPr>
      </p:pic>
      <p:pic>
        <p:nvPicPr>
          <p:cNvPr id="8" name="Imagen 7"/>
          <p:cNvPicPr>
            <a:picLocks noChangeAspect="1"/>
          </p:cNvPicPr>
          <p:nvPr/>
        </p:nvPicPr>
        <p:blipFill>
          <a:blip r:embed="rId3"/>
          <a:stretch>
            <a:fillRect/>
          </a:stretch>
        </p:blipFill>
        <p:spPr>
          <a:xfrm>
            <a:off x="2514601" y="1863764"/>
            <a:ext cx="1086351" cy="1071671"/>
          </a:xfrm>
          <a:prstGeom prst="rect">
            <a:avLst/>
          </a:prstGeom>
        </p:spPr>
      </p:pic>
      <p:pic>
        <p:nvPicPr>
          <p:cNvPr id="9" name="Imagen 8"/>
          <p:cNvPicPr>
            <a:picLocks noChangeAspect="1"/>
          </p:cNvPicPr>
          <p:nvPr/>
        </p:nvPicPr>
        <p:blipFill>
          <a:blip r:embed="rId4"/>
          <a:stretch>
            <a:fillRect/>
          </a:stretch>
        </p:blipFill>
        <p:spPr>
          <a:xfrm>
            <a:off x="3908007" y="1638238"/>
            <a:ext cx="1241509" cy="1615297"/>
          </a:xfrm>
          <a:prstGeom prst="rect">
            <a:avLst/>
          </a:prstGeom>
        </p:spPr>
      </p:pic>
      <p:pic>
        <p:nvPicPr>
          <p:cNvPr id="10" name="Imagen 9"/>
          <p:cNvPicPr>
            <a:picLocks noChangeAspect="1"/>
          </p:cNvPicPr>
          <p:nvPr/>
        </p:nvPicPr>
        <p:blipFill>
          <a:blip r:embed="rId5"/>
          <a:stretch>
            <a:fillRect/>
          </a:stretch>
        </p:blipFill>
        <p:spPr>
          <a:xfrm>
            <a:off x="5273591" y="1870727"/>
            <a:ext cx="1206668" cy="1064708"/>
          </a:xfrm>
          <a:prstGeom prst="rect">
            <a:avLst/>
          </a:prstGeom>
        </p:spPr>
      </p:pic>
      <p:pic>
        <p:nvPicPr>
          <p:cNvPr id="11" name="Imagen 10"/>
          <p:cNvPicPr>
            <a:picLocks noChangeAspect="1"/>
          </p:cNvPicPr>
          <p:nvPr/>
        </p:nvPicPr>
        <p:blipFill>
          <a:blip r:embed="rId6"/>
          <a:stretch>
            <a:fillRect/>
          </a:stretch>
        </p:blipFill>
        <p:spPr>
          <a:xfrm>
            <a:off x="6880796" y="1732448"/>
            <a:ext cx="1113673" cy="1552536"/>
          </a:xfrm>
          <a:prstGeom prst="rect">
            <a:avLst/>
          </a:prstGeom>
        </p:spPr>
      </p:pic>
      <p:pic>
        <p:nvPicPr>
          <p:cNvPr id="12" name="Imagen 11"/>
          <p:cNvPicPr>
            <a:picLocks noChangeAspect="1"/>
          </p:cNvPicPr>
          <p:nvPr/>
        </p:nvPicPr>
        <p:blipFill>
          <a:blip r:embed="rId7"/>
          <a:stretch>
            <a:fillRect/>
          </a:stretch>
        </p:blipFill>
        <p:spPr>
          <a:xfrm>
            <a:off x="4213352" y="3865434"/>
            <a:ext cx="2499002" cy="1382427"/>
          </a:xfrm>
          <a:prstGeom prst="rect">
            <a:avLst/>
          </a:prstGeom>
        </p:spPr>
      </p:pic>
      <p:pic>
        <p:nvPicPr>
          <p:cNvPr id="13" name="Imagen 12"/>
          <p:cNvPicPr>
            <a:picLocks noChangeAspect="1"/>
          </p:cNvPicPr>
          <p:nvPr/>
        </p:nvPicPr>
        <p:blipFill>
          <a:blip r:embed="rId6"/>
          <a:stretch>
            <a:fillRect/>
          </a:stretch>
        </p:blipFill>
        <p:spPr>
          <a:xfrm>
            <a:off x="2988557" y="3764512"/>
            <a:ext cx="919450" cy="1552536"/>
          </a:xfrm>
          <a:prstGeom prst="rect">
            <a:avLst/>
          </a:prstGeom>
        </p:spPr>
      </p:pic>
      <p:sp>
        <p:nvSpPr>
          <p:cNvPr id="14" name="Marcador de pie de página 3"/>
          <p:cNvSpPr txBox="1">
            <a:spLocks/>
          </p:cNvSpPr>
          <p:nvPr/>
        </p:nvSpPr>
        <p:spPr>
          <a:xfrm>
            <a:off x="4644008" y="6086225"/>
            <a:ext cx="4710623" cy="303461"/>
          </a:xfrm>
          <a:prstGeom prst="rect">
            <a:avLst/>
          </a:prstGeom>
        </p:spPr>
        <p:txBody>
          <a:bodyPr vert="horz" lIns="68580" tIns="34290" rIns="68580" bIns="34290" rtlCol="0" anchor="ctr"/>
          <a:lstStyle>
            <a:defPPr>
              <a:defRPr lang="es-ES_tradnl"/>
            </a:defPPr>
            <a:lvl1pPr marL="0" algn="l" defTabSz="914400" rtl="0" eaLnBrk="1" latinLnBrk="0" hangingPunct="1">
              <a:defRPr sz="12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s-ES_tradnl" dirty="0">
                <a:solidFill>
                  <a:srgbClr val="0000FF"/>
                </a:solidFill>
                <a:latin typeface="Arial" panose="020B0604020202020204" pitchFamily="34" charset="0"/>
                <a:cs typeface="Arial" panose="020B0604020202020204" pitchFamily="34" charset="0"/>
              </a:rPr>
              <a:t>Guang-Qiang.; </a:t>
            </a:r>
            <a:r>
              <a:rPr lang="es-ES_tradnl" i="1" dirty="0" err="1">
                <a:solidFill>
                  <a:srgbClr val="0000FF"/>
                </a:solidFill>
                <a:latin typeface="Arial" panose="020B0604020202020204" pitchFamily="34" charset="0"/>
                <a:cs typeface="Arial" panose="020B0604020202020204" pitchFamily="34" charset="0"/>
              </a:rPr>
              <a:t>Org</a:t>
            </a:r>
            <a:r>
              <a:rPr lang="es-ES_tradnl" i="1" dirty="0">
                <a:solidFill>
                  <a:srgbClr val="0000FF"/>
                </a:solidFill>
                <a:latin typeface="Arial" panose="020B0604020202020204" pitchFamily="34" charset="0"/>
                <a:cs typeface="Arial" panose="020B0604020202020204" pitchFamily="34" charset="0"/>
              </a:rPr>
              <a:t>. </a:t>
            </a:r>
            <a:r>
              <a:rPr lang="es-ES_tradnl" i="1" dirty="0" err="1">
                <a:solidFill>
                  <a:srgbClr val="0000FF"/>
                </a:solidFill>
                <a:latin typeface="Arial" panose="020B0604020202020204" pitchFamily="34" charset="0"/>
                <a:cs typeface="Arial" panose="020B0604020202020204" pitchFamily="34" charset="0"/>
              </a:rPr>
              <a:t>Chem</a:t>
            </a:r>
            <a:r>
              <a:rPr lang="es-ES_tradnl" i="1" dirty="0">
                <a:solidFill>
                  <a:srgbClr val="0000FF"/>
                </a:solidFill>
                <a:latin typeface="Arial" panose="020B0604020202020204" pitchFamily="34" charset="0"/>
                <a:cs typeface="Arial" panose="020B0604020202020204" pitchFamily="34" charset="0"/>
              </a:rPr>
              <a:t>. Front</a:t>
            </a:r>
            <a:r>
              <a:rPr lang="es-ES_tradnl" dirty="0">
                <a:solidFill>
                  <a:srgbClr val="0000FF"/>
                </a:solidFill>
                <a:latin typeface="Arial" panose="020B0604020202020204" pitchFamily="34" charset="0"/>
                <a:cs typeface="Arial" panose="020B0604020202020204" pitchFamily="34" charset="0"/>
              </a:rPr>
              <a:t>., </a:t>
            </a:r>
            <a:r>
              <a:rPr lang="es-ES_tradnl" b="1" dirty="0">
                <a:solidFill>
                  <a:srgbClr val="0000FF"/>
                </a:solidFill>
                <a:latin typeface="Arial" panose="020B0604020202020204" pitchFamily="34" charset="0"/>
                <a:cs typeface="Arial" panose="020B0604020202020204" pitchFamily="34" charset="0"/>
              </a:rPr>
              <a:t>2017</a:t>
            </a:r>
            <a:r>
              <a:rPr lang="es-ES_tradnl" dirty="0">
                <a:solidFill>
                  <a:srgbClr val="0000FF"/>
                </a:solidFill>
                <a:latin typeface="Arial" panose="020B0604020202020204" pitchFamily="34" charset="0"/>
                <a:cs typeface="Arial" panose="020B0604020202020204" pitchFamily="34" charset="0"/>
              </a:rPr>
              <a:t>, </a:t>
            </a:r>
            <a:r>
              <a:rPr lang="es-ES_tradnl" i="1" dirty="0">
                <a:solidFill>
                  <a:srgbClr val="0000FF"/>
                </a:solidFill>
                <a:latin typeface="Arial" panose="020B0604020202020204" pitchFamily="34" charset="0"/>
                <a:cs typeface="Arial" panose="020B0604020202020204" pitchFamily="34" charset="0"/>
              </a:rPr>
              <a:t>4</a:t>
            </a:r>
            <a:r>
              <a:rPr lang="es-ES_tradnl" dirty="0">
                <a:solidFill>
                  <a:srgbClr val="0000FF"/>
                </a:solidFill>
                <a:latin typeface="Arial" panose="020B0604020202020204" pitchFamily="34" charset="0"/>
                <a:cs typeface="Arial" panose="020B0604020202020204" pitchFamily="34" charset="0"/>
              </a:rPr>
              <a:t>, 2031</a:t>
            </a:r>
          </a:p>
          <a:p>
            <a:pPr defTabSz="685800"/>
            <a:endParaRPr lang="es-ES_tradnl" dirty="0">
              <a:solidFill>
                <a:srgbClr val="0000FF"/>
              </a:solidFill>
              <a:latin typeface="Arial" panose="020B0604020202020204" pitchFamily="34" charset="0"/>
              <a:cs typeface="Arial" panose="020B0604020202020204" pitchFamily="34" charset="0"/>
            </a:endParaRPr>
          </a:p>
        </p:txBody>
      </p:sp>
      <p:sp>
        <p:nvSpPr>
          <p:cNvPr id="2" name="Rectángulo 1"/>
          <p:cNvSpPr/>
          <p:nvPr/>
        </p:nvSpPr>
        <p:spPr>
          <a:xfrm>
            <a:off x="5247870" y="5275006"/>
            <a:ext cx="2155676" cy="276999"/>
          </a:xfrm>
          <a:prstGeom prst="rect">
            <a:avLst/>
          </a:prstGeom>
        </p:spPr>
        <p:txBody>
          <a:bodyPr wrap="square">
            <a:spAutoFit/>
          </a:bodyPr>
          <a:lstStyle/>
          <a:p>
            <a:pPr defTabSz="685800"/>
            <a:r>
              <a:rPr lang="es-MX" sz="1200" b="1" dirty="0">
                <a:solidFill>
                  <a:srgbClr val="0000FF"/>
                </a:solidFill>
                <a:latin typeface="Franklin Gothic Book" panose="020B0503020102020204"/>
              </a:rPr>
              <a:t>(-) -ALCOHOL DE PATCHOULI</a:t>
            </a:r>
          </a:p>
        </p:txBody>
      </p:sp>
      <p:sp>
        <p:nvSpPr>
          <p:cNvPr id="3" name="CuadroTexto 2"/>
          <p:cNvSpPr txBox="1"/>
          <p:nvPr/>
        </p:nvSpPr>
        <p:spPr>
          <a:xfrm>
            <a:off x="3333176" y="5419743"/>
            <a:ext cx="4104456" cy="646331"/>
          </a:xfrm>
          <a:prstGeom prst="rect">
            <a:avLst/>
          </a:prstGeom>
          <a:noFill/>
        </p:spPr>
        <p:txBody>
          <a:bodyPr wrap="square" rtlCol="0">
            <a:spAutoFit/>
          </a:bodyPr>
          <a:lstStyle/>
          <a:p>
            <a:r>
              <a:rPr lang="es-MX" sz="1200" dirty="0"/>
              <a:t>Condiciones de Bertrand</a:t>
            </a:r>
          </a:p>
          <a:p>
            <a:r>
              <a:rPr lang="es-MX" sz="1200" dirty="0"/>
              <a:t>Ciclización  </a:t>
            </a:r>
            <a:r>
              <a:rPr lang="es-MX" sz="1200" i="1" dirty="0">
                <a:solidFill>
                  <a:srgbClr val="FF0000"/>
                </a:solidFill>
              </a:rPr>
              <a:t>6-endo-trig</a:t>
            </a:r>
          </a:p>
          <a:p>
            <a:r>
              <a:rPr lang="en-US" sz="1200" dirty="0"/>
              <a:t>F. </a:t>
            </a:r>
            <a:r>
              <a:rPr lang="en-US" sz="1200" dirty="0" err="1"/>
              <a:t>Naf</a:t>
            </a:r>
            <a:r>
              <a:rPr lang="en-US" sz="1200" dirty="0"/>
              <a:t> and G. Ohloff, </a:t>
            </a:r>
            <a:r>
              <a:rPr lang="en-US" sz="1200" dirty="0" err="1"/>
              <a:t>Helv</a:t>
            </a:r>
            <a:r>
              <a:rPr lang="en-US" sz="1200" dirty="0"/>
              <a:t>. </a:t>
            </a:r>
            <a:r>
              <a:rPr lang="en-US" sz="1200" dirty="0" err="1"/>
              <a:t>Chim</a:t>
            </a:r>
            <a:r>
              <a:rPr lang="en-US" sz="1200" dirty="0"/>
              <a:t>. </a:t>
            </a:r>
            <a:r>
              <a:rPr lang="en-US" sz="1200" dirty="0" err="1"/>
              <a:t>Acta</a:t>
            </a:r>
            <a:r>
              <a:rPr lang="en-US" sz="1200" dirty="0"/>
              <a:t>, 1974, 57, 1868</a:t>
            </a:r>
            <a:endParaRPr lang="es-MX" sz="1200" dirty="0"/>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110</a:t>
            </a:fld>
            <a:endParaRPr lang="es-MX"/>
          </a:p>
        </p:txBody>
      </p:sp>
    </p:spTree>
    <p:extLst>
      <p:ext uri="{BB962C8B-B14F-4D97-AF65-F5344CB8AC3E}">
        <p14:creationId xmlns:p14="http://schemas.microsoft.com/office/powerpoint/2010/main" val="32558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par>
                                <p:cTn id="15" presetID="1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9C853F2-89F8-658F-5CFE-C7EC7B52739D}"/>
              </a:ext>
            </a:extLst>
          </p:cNvPr>
          <p:cNvSpPr>
            <a:spLocks noGrp="1"/>
          </p:cNvSpPr>
          <p:nvPr>
            <p:ph type="sldNum" sz="quarter" idx="12"/>
          </p:nvPr>
        </p:nvSpPr>
        <p:spPr/>
        <p:txBody>
          <a:bodyPr/>
          <a:lstStyle/>
          <a:p>
            <a:fld id="{EB493397-2A67-4761-BDFC-FF3C650B2965}" type="slidenum">
              <a:rPr lang="es-MX" smtClean="0"/>
              <a:pPr/>
              <a:t>111</a:t>
            </a:fld>
            <a:endParaRPr lang="es-MX"/>
          </a:p>
        </p:txBody>
      </p:sp>
      <p:sp>
        <p:nvSpPr>
          <p:cNvPr id="6" name="CuadroTexto 5">
            <a:extLst>
              <a:ext uri="{FF2B5EF4-FFF2-40B4-BE49-F238E27FC236}">
                <a16:creationId xmlns:a16="http://schemas.microsoft.com/office/drawing/2014/main" id="{769BBB7C-566B-769A-15CC-F7C413ED425C}"/>
              </a:ext>
            </a:extLst>
          </p:cNvPr>
          <p:cNvSpPr txBox="1"/>
          <p:nvPr/>
        </p:nvSpPr>
        <p:spPr>
          <a:xfrm>
            <a:off x="2453663" y="3167390"/>
            <a:ext cx="4236673" cy="523220"/>
          </a:xfrm>
          <a:prstGeom prst="rect">
            <a:avLst/>
          </a:prstGeom>
          <a:noFill/>
        </p:spPr>
        <p:txBody>
          <a:bodyPr wrap="none" rtlCol="0">
            <a:spAutoFit/>
          </a:bodyPr>
          <a:lstStyle/>
          <a:p>
            <a:r>
              <a:rPr lang="es-MX" sz="2800" b="1" dirty="0">
                <a:solidFill>
                  <a:srgbClr val="0000FF"/>
                </a:solidFill>
              </a:rPr>
              <a:t>CATENANOS Y ROTAXANOS</a:t>
            </a:r>
          </a:p>
        </p:txBody>
      </p:sp>
    </p:spTree>
    <p:extLst>
      <p:ext uri="{BB962C8B-B14F-4D97-AF65-F5344CB8AC3E}">
        <p14:creationId xmlns:p14="http://schemas.microsoft.com/office/powerpoint/2010/main" val="35462038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4509120"/>
            <a:ext cx="8064896" cy="1477328"/>
          </a:xfrm>
          <a:prstGeom prst="rect">
            <a:avLst/>
          </a:prstGeom>
        </p:spPr>
        <p:txBody>
          <a:bodyPr wrap="square">
            <a:spAutoFit/>
          </a:bodyPr>
          <a:lstStyle/>
          <a:p>
            <a:pPr algn="just"/>
            <a:br>
              <a:rPr lang="es-MX" dirty="0">
                <a:solidFill>
                  <a:srgbClr val="0000CC"/>
                </a:solidFill>
                <a:latin typeface="Arial" panose="020B0604020202020204" pitchFamily="34" charset="0"/>
                <a:cs typeface="Arial" panose="020B0604020202020204" pitchFamily="34" charset="0"/>
              </a:rPr>
            </a:br>
            <a:r>
              <a:rPr lang="es-MX" dirty="0">
                <a:solidFill>
                  <a:srgbClr val="0000CC"/>
                </a:solidFill>
                <a:latin typeface="Arial" panose="020B0604020202020204" pitchFamily="34" charset="0"/>
                <a:cs typeface="Arial" panose="020B0604020202020204" pitchFamily="34" charset="0"/>
              </a:rPr>
              <a:t>La 1ª publicación que introduce la noción de topología química  en la literatura química. Trébol (Trefoil) II y </a:t>
            </a:r>
            <a:r>
              <a:rPr lang="es-MX" dirty="0" err="1">
                <a:solidFill>
                  <a:srgbClr val="0000CC"/>
                </a:solidFill>
                <a:latin typeface="Arial" panose="020B0604020202020204" pitchFamily="34" charset="0"/>
                <a:cs typeface="Arial" panose="020B0604020202020204" pitchFamily="34" charset="0"/>
              </a:rPr>
              <a:t>catenano</a:t>
            </a:r>
            <a:r>
              <a:rPr lang="es-MX" dirty="0">
                <a:solidFill>
                  <a:srgbClr val="0000CC"/>
                </a:solidFill>
                <a:latin typeface="Arial" panose="020B0604020202020204" pitchFamily="34" charset="0"/>
                <a:cs typeface="Arial" panose="020B0604020202020204" pitchFamily="34" charset="0"/>
              </a:rPr>
              <a:t> III son topológicamente no planas en el sentido de que sus gráficos, una vez proyectados en un avión, siempre requerirá cruces para ser representado.</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112</a:t>
            </a:fld>
            <a:endParaRPr lang="es-MX"/>
          </a:p>
        </p:txBody>
      </p:sp>
      <p:pic>
        <p:nvPicPr>
          <p:cNvPr id="7" name="Imagen 6">
            <a:extLst>
              <a:ext uri="{FF2B5EF4-FFF2-40B4-BE49-F238E27FC236}">
                <a16:creationId xmlns:a16="http://schemas.microsoft.com/office/drawing/2014/main" id="{AAF5C171-BC35-20D8-FD98-C09D0ACBA03A}"/>
              </a:ext>
            </a:extLst>
          </p:cNvPr>
          <p:cNvPicPr>
            <a:picLocks noChangeAspect="1"/>
          </p:cNvPicPr>
          <p:nvPr/>
        </p:nvPicPr>
        <p:blipFill>
          <a:blip r:embed="rId2"/>
          <a:stretch>
            <a:fillRect/>
          </a:stretch>
        </p:blipFill>
        <p:spPr>
          <a:xfrm>
            <a:off x="755576" y="107324"/>
            <a:ext cx="7200800" cy="4570324"/>
          </a:xfrm>
          <a:prstGeom prst="rect">
            <a:avLst/>
          </a:prstGeom>
        </p:spPr>
      </p:pic>
    </p:spTree>
    <p:extLst>
      <p:ext uri="{BB962C8B-B14F-4D97-AF65-F5344CB8AC3E}">
        <p14:creationId xmlns:p14="http://schemas.microsoft.com/office/powerpoint/2010/main" val="4572791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24000" contrast="29000"/>
          </a:blip>
          <a:srcRect l="-1314" t="-1" r="47488" b="60494"/>
          <a:stretch>
            <a:fillRect/>
          </a:stretch>
        </p:blipFill>
        <p:spPr>
          <a:xfrm>
            <a:off x="1151620" y="320055"/>
            <a:ext cx="4319972" cy="3371685"/>
          </a:xfrm>
          <a:prstGeom prst="rect">
            <a:avLst/>
          </a:prstGeom>
        </p:spPr>
      </p:pic>
      <p:sp>
        <p:nvSpPr>
          <p:cNvPr id="4" name="Rectangle 1"/>
          <p:cNvSpPr>
            <a:spLocks noChangeArrowheads="1"/>
          </p:cNvSpPr>
          <p:nvPr/>
        </p:nvSpPr>
        <p:spPr bwMode="auto">
          <a:xfrm>
            <a:off x="1331640" y="3880242"/>
            <a:ext cx="4716016" cy="19441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6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El número en cuadrado los corchetes (2 en este caso) indican el número de componentes incorporados en la estructura de enclavamiento. Se considera una [2] </a:t>
            </a:r>
            <a:r>
              <a:rPr kumimoji="0" lang="es-ES" altLang="es-MX" sz="16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catenano</a:t>
            </a:r>
            <a:r>
              <a:rPr kumimoji="0" lang="es-ES" altLang="es-MX" sz="16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como el prototipo de moléculas que tienen un gráfico no plano. En matemáticas, el objeto que consiste en dos anillos entrelazados se llama "</a:t>
            </a:r>
            <a:r>
              <a:rPr kumimoji="0" lang="es-ES" altLang="es-MX" sz="16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Hopf</a:t>
            </a:r>
            <a:r>
              <a:rPr kumimoji="0" lang="es-ES" altLang="es-MX" sz="16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enlace". Heinz </a:t>
            </a:r>
            <a:r>
              <a:rPr kumimoji="0" lang="es-ES" altLang="es-MX" sz="16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Hopf</a:t>
            </a:r>
            <a:r>
              <a:rPr kumimoji="0" lang="es-ES" altLang="es-MX" sz="16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era un </a:t>
            </a:r>
            <a:r>
              <a:rPr kumimoji="0" lang="es-ES" altLang="es-MX" sz="16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topólogo</a:t>
            </a:r>
            <a:r>
              <a:rPr kumimoji="0" lang="es-ES" altLang="es-MX" sz="16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alemán. </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113</a:t>
            </a:fld>
            <a:endParaRPr lang="es-MX"/>
          </a:p>
        </p:txBody>
      </p:sp>
      <p:sp>
        <p:nvSpPr>
          <p:cNvPr id="6" name="CuadroTexto 5">
            <a:extLst>
              <a:ext uri="{FF2B5EF4-FFF2-40B4-BE49-F238E27FC236}">
                <a16:creationId xmlns:a16="http://schemas.microsoft.com/office/drawing/2014/main" id="{76A7972A-604E-438A-BC4A-264D6636425F}"/>
              </a:ext>
            </a:extLst>
          </p:cNvPr>
          <p:cNvSpPr txBox="1"/>
          <p:nvPr/>
        </p:nvSpPr>
        <p:spPr>
          <a:xfrm>
            <a:off x="2627784" y="135389"/>
            <a:ext cx="4572000" cy="369332"/>
          </a:xfrm>
          <a:prstGeom prst="rect">
            <a:avLst/>
          </a:prstGeom>
          <a:noFill/>
        </p:spPr>
        <p:txBody>
          <a:bodyPr wrap="square">
            <a:spAutoFit/>
          </a:bodyPr>
          <a:lstStyle/>
          <a:p>
            <a:r>
              <a:rPr kumimoji="0" lang="es-ES" altLang="es-MX" sz="18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Un [2] </a:t>
            </a:r>
            <a:r>
              <a:rPr kumimoji="0" lang="es-ES" altLang="es-MX" sz="18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caten</a:t>
            </a:r>
            <a:r>
              <a:rPr lang="es-ES" altLang="es-MX" sz="1800" dirty="0" err="1">
                <a:solidFill>
                  <a:srgbClr val="0000CC"/>
                </a:solidFill>
                <a:latin typeface="Arial" panose="020B0604020202020204" pitchFamily="34" charset="0"/>
                <a:cs typeface="Arial" panose="020B0604020202020204" pitchFamily="34" charset="0"/>
              </a:rPr>
              <a:t>an</a:t>
            </a:r>
            <a:r>
              <a:rPr kumimoji="0" lang="es-ES" altLang="es-MX" sz="18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o</a:t>
            </a:r>
            <a:r>
              <a:rPr kumimoji="0" lang="es-ES" altLang="es-MX" sz="18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y un [2] </a:t>
            </a:r>
            <a:r>
              <a:rPr kumimoji="0" lang="es-ES" altLang="es-MX" sz="1800" b="0" i="0" u="none" strike="noStrike" cap="none" normalizeH="0" baseline="0" dirty="0" err="1">
                <a:ln>
                  <a:noFill/>
                </a:ln>
                <a:solidFill>
                  <a:srgbClr val="0000CC"/>
                </a:solidFill>
                <a:effectLst/>
                <a:latin typeface="Arial" panose="020B0604020202020204" pitchFamily="34" charset="0"/>
                <a:cs typeface="Arial" panose="020B0604020202020204" pitchFamily="34" charset="0"/>
              </a:rPr>
              <a:t>rotaxano</a:t>
            </a:r>
            <a:endParaRPr lang="es-MX" dirty="0"/>
          </a:p>
        </p:txBody>
      </p:sp>
      <p:pic>
        <p:nvPicPr>
          <p:cNvPr id="7" name="Imagen 6">
            <a:extLst>
              <a:ext uri="{FF2B5EF4-FFF2-40B4-BE49-F238E27FC236}">
                <a16:creationId xmlns:a16="http://schemas.microsoft.com/office/drawing/2014/main" id="{21E6EC52-9371-BCCF-26C3-E55C34994472}"/>
              </a:ext>
            </a:extLst>
          </p:cNvPr>
          <p:cNvPicPr>
            <a:picLocks noChangeAspect="1"/>
          </p:cNvPicPr>
          <p:nvPr/>
        </p:nvPicPr>
        <p:blipFill rotWithShape="1">
          <a:blip r:embed="rId2">
            <a:lum bright="-24000" contrast="29000"/>
          </a:blip>
          <a:srcRect l="65285" r="2626" b="24691"/>
          <a:stretch>
            <a:fillRect/>
          </a:stretch>
        </p:blipFill>
        <p:spPr>
          <a:xfrm>
            <a:off x="6232314" y="-137996"/>
            <a:ext cx="1760066" cy="4392488"/>
          </a:xfrm>
          <a:prstGeom prst="rect">
            <a:avLst/>
          </a:prstGeom>
        </p:spPr>
      </p:pic>
    </p:spTree>
    <p:extLst>
      <p:ext uri="{BB962C8B-B14F-4D97-AF65-F5344CB8AC3E}">
        <p14:creationId xmlns:p14="http://schemas.microsoft.com/office/powerpoint/2010/main" val="24696875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29000" contrast="48000"/>
          </a:blip>
          <a:srcRect l="1963" t="33784" b="12815"/>
          <a:stretch/>
        </p:blipFill>
        <p:spPr>
          <a:xfrm>
            <a:off x="1187624" y="1844824"/>
            <a:ext cx="7190985" cy="3528392"/>
          </a:xfrm>
          <a:prstGeom prst="rect">
            <a:avLst/>
          </a:prstGeom>
        </p:spPr>
      </p:pic>
      <p:sp>
        <p:nvSpPr>
          <p:cNvPr id="4" name="Rectángulo 3"/>
          <p:cNvSpPr/>
          <p:nvPr/>
        </p:nvSpPr>
        <p:spPr>
          <a:xfrm>
            <a:off x="1619671" y="5697252"/>
            <a:ext cx="6686929" cy="584775"/>
          </a:xfrm>
          <a:prstGeom prst="rect">
            <a:avLst/>
          </a:prstGeom>
        </p:spPr>
        <p:txBody>
          <a:bodyPr wrap="square">
            <a:spAutoFit/>
          </a:bodyPr>
          <a:lstStyle/>
          <a:p>
            <a:r>
              <a:rPr lang="es-MX" sz="1600" dirty="0">
                <a:solidFill>
                  <a:srgbClr val="0000CC"/>
                </a:solidFill>
              </a:rPr>
              <a:t>La reacción química de coordinación simple que conduce a Cu(</a:t>
            </a:r>
            <a:r>
              <a:rPr lang="es-MX" sz="1600" dirty="0" err="1">
                <a:solidFill>
                  <a:srgbClr val="0000CC"/>
                </a:solidFill>
              </a:rPr>
              <a:t>dpp</a:t>
            </a:r>
            <a:r>
              <a:rPr lang="es-MX" sz="1600" dirty="0">
                <a:solidFill>
                  <a:srgbClr val="0000CC"/>
                </a:solidFill>
              </a:rPr>
              <a:t>)</a:t>
            </a:r>
            <a:r>
              <a:rPr lang="es-MX" sz="1600" baseline="-25000" dirty="0">
                <a:solidFill>
                  <a:srgbClr val="0000CC"/>
                </a:solidFill>
              </a:rPr>
              <a:t>2</a:t>
            </a:r>
            <a:r>
              <a:rPr lang="es-MX" sz="1600" baseline="30000" dirty="0">
                <a:solidFill>
                  <a:srgbClr val="0000CC"/>
                </a:solidFill>
              </a:rPr>
              <a:t>+</a:t>
            </a:r>
            <a:r>
              <a:rPr lang="es-MX" sz="1600" dirty="0">
                <a:solidFill>
                  <a:srgbClr val="0000CC"/>
                </a:solidFill>
              </a:rPr>
              <a:t> y su representación tridimensional.</a:t>
            </a:r>
            <a:endParaRPr lang="en-US" sz="1600" dirty="0">
              <a:solidFill>
                <a:srgbClr val="0000CC"/>
              </a:solidFill>
            </a:endParaRPr>
          </a:p>
        </p:txBody>
      </p:sp>
      <p:pic>
        <p:nvPicPr>
          <p:cNvPr id="5" name="Imagen 4"/>
          <p:cNvPicPr>
            <a:picLocks noChangeAspect="1"/>
          </p:cNvPicPr>
          <p:nvPr/>
        </p:nvPicPr>
        <p:blipFill rotWithShape="1">
          <a:blip r:embed="rId2"/>
          <a:srcRect l="1963" t="7628" r="30299" b="65127"/>
          <a:stretch/>
        </p:blipFill>
        <p:spPr>
          <a:xfrm>
            <a:off x="1763688" y="152636"/>
            <a:ext cx="4968552" cy="1800200"/>
          </a:xfrm>
          <a:prstGeom prst="rect">
            <a:avLst/>
          </a:prstGeom>
        </p:spPr>
      </p:pic>
      <p:sp>
        <p:nvSpPr>
          <p:cNvPr id="3" name="Rectángulo 2"/>
          <p:cNvSpPr/>
          <p:nvPr/>
        </p:nvSpPr>
        <p:spPr>
          <a:xfrm>
            <a:off x="6243419" y="1790818"/>
            <a:ext cx="2135189" cy="75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recto 6"/>
          <p:cNvCxnSpPr/>
          <p:nvPr/>
        </p:nvCxnSpPr>
        <p:spPr>
          <a:xfrm flipH="1">
            <a:off x="6732240" y="538385"/>
            <a:ext cx="10392" cy="109041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5"/>
          <p:cNvSpPr>
            <a:spLocks noGrp="1"/>
          </p:cNvSpPr>
          <p:nvPr>
            <p:ph type="sldNum" sz="quarter" idx="12"/>
          </p:nvPr>
        </p:nvSpPr>
        <p:spPr/>
        <p:txBody>
          <a:bodyPr/>
          <a:lstStyle/>
          <a:p>
            <a:fld id="{EB493397-2A67-4761-BDFC-FF3C650B2965}" type="slidenum">
              <a:rPr lang="es-MX" smtClean="0"/>
              <a:pPr/>
              <a:t>114</a:t>
            </a:fld>
            <a:endParaRPr lang="es-MX"/>
          </a:p>
        </p:txBody>
      </p:sp>
    </p:spTree>
    <p:extLst>
      <p:ext uri="{BB962C8B-B14F-4D97-AF65-F5344CB8AC3E}">
        <p14:creationId xmlns:p14="http://schemas.microsoft.com/office/powerpoint/2010/main" val="41138211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15000" contrast="32000"/>
          </a:blip>
          <a:srcRect b="31950"/>
          <a:stretch/>
        </p:blipFill>
        <p:spPr>
          <a:xfrm>
            <a:off x="1043608" y="725031"/>
            <a:ext cx="7110001" cy="4072121"/>
          </a:xfrm>
          <a:prstGeom prst="rect">
            <a:avLst/>
          </a:prstGeom>
        </p:spPr>
      </p:pic>
      <p:sp>
        <p:nvSpPr>
          <p:cNvPr id="4" name="Rectangle 1"/>
          <p:cNvSpPr>
            <a:spLocks noChangeArrowheads="1"/>
          </p:cNvSpPr>
          <p:nvPr/>
        </p:nvSpPr>
        <p:spPr bwMode="auto">
          <a:xfrm>
            <a:off x="467544" y="5157192"/>
            <a:ext cx="8487414" cy="528358"/>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200" b="0" i="0" u="none" strike="noStrike" cap="none" normalizeH="0" baseline="0" dirty="0">
                <a:ln>
                  <a:noFill/>
                </a:ln>
                <a:solidFill>
                  <a:srgbClr val="0000CC"/>
                </a:solidFill>
                <a:effectLst/>
                <a:latin typeface="inherit"/>
              </a:rPr>
              <a:t>La reacción de doble ciclación que conduce al [2] </a:t>
            </a:r>
            <a:r>
              <a:rPr kumimoji="0" lang="es-ES" altLang="es-MX" sz="1200" b="0" i="0" u="none" strike="noStrike" cap="none" normalizeH="0" baseline="0" dirty="0" err="1">
                <a:ln>
                  <a:noFill/>
                </a:ln>
                <a:solidFill>
                  <a:srgbClr val="0000CC"/>
                </a:solidFill>
                <a:effectLst/>
                <a:latin typeface="inherit"/>
              </a:rPr>
              <a:t>cateno</a:t>
            </a:r>
            <a:r>
              <a:rPr kumimoji="0" lang="es-ES" altLang="es-MX" sz="1200" b="0" i="0" u="none" strike="noStrike" cap="none" normalizeH="0" baseline="0" dirty="0">
                <a:ln>
                  <a:noFill/>
                </a:ln>
                <a:solidFill>
                  <a:srgbClr val="0000CC"/>
                </a:solidFill>
                <a:effectLst/>
                <a:latin typeface="inherit"/>
              </a:rPr>
              <a:t> es relativamente bajo rendimiento. Sin embargo, fue posible preparar lotes de 0,5 g en unas pocas semanas. Al modificar ligeramente la estructura de la moléculas iniciales y aplicando la metodología de cierre de anillo propuesto por </a:t>
            </a:r>
            <a:r>
              <a:rPr kumimoji="0" lang="es-ES" altLang="es-MX" sz="1200" b="0" i="0" u="none" strike="noStrike" cap="none" normalizeH="0" baseline="0" dirty="0" err="1">
                <a:ln>
                  <a:noFill/>
                </a:ln>
                <a:solidFill>
                  <a:srgbClr val="0000CC"/>
                </a:solidFill>
                <a:effectLst/>
                <a:latin typeface="inherit"/>
              </a:rPr>
              <a:t>Grubbs</a:t>
            </a:r>
            <a:r>
              <a:rPr kumimoji="0" lang="es-ES" altLang="es-MX" sz="1200" b="0" i="0" u="none" strike="noStrike" cap="none" normalizeH="0" baseline="0" dirty="0">
                <a:ln>
                  <a:noFill/>
                </a:ln>
                <a:solidFill>
                  <a:srgbClr val="0000CC"/>
                </a:solidFill>
                <a:effectLst/>
                <a:latin typeface="inherit"/>
              </a:rPr>
              <a:t>, se mejoró sustancialmente el rendimiento (hasta al 92%)</a:t>
            </a:r>
            <a:endParaRPr kumimoji="0" lang="es-ES" altLang="es-MX" sz="1200" b="0" i="0" u="none" strike="noStrike" cap="none" normalizeH="0" baseline="0" dirty="0">
              <a:ln>
                <a:noFill/>
              </a:ln>
              <a:solidFill>
                <a:srgbClr val="0000CC"/>
              </a:solidFill>
              <a:effectLst/>
              <a:latin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115</a:t>
            </a:fld>
            <a:endParaRPr lang="es-MX"/>
          </a:p>
        </p:txBody>
      </p:sp>
    </p:spTree>
    <p:extLst>
      <p:ext uri="{BB962C8B-B14F-4D97-AF65-F5344CB8AC3E}">
        <p14:creationId xmlns:p14="http://schemas.microsoft.com/office/powerpoint/2010/main" val="42270462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12000" contrast="28000"/>
          </a:blip>
          <a:srcRect b="30080"/>
          <a:stretch/>
        </p:blipFill>
        <p:spPr>
          <a:xfrm>
            <a:off x="1048515" y="260649"/>
            <a:ext cx="6835853" cy="4475366"/>
          </a:xfrm>
          <a:prstGeom prst="rect">
            <a:avLst/>
          </a:prstGeom>
        </p:spPr>
      </p:pic>
      <p:sp>
        <p:nvSpPr>
          <p:cNvPr id="3" name="Rectángulo 2"/>
          <p:cNvSpPr/>
          <p:nvPr/>
        </p:nvSpPr>
        <p:spPr>
          <a:xfrm>
            <a:off x="503040" y="4581128"/>
            <a:ext cx="8640960" cy="1169551"/>
          </a:xfrm>
          <a:prstGeom prst="rect">
            <a:avLst/>
          </a:prstGeom>
        </p:spPr>
        <p:txBody>
          <a:bodyPr wrap="square">
            <a:spAutoFit/>
          </a:bodyPr>
          <a:lstStyle/>
          <a:p>
            <a:br>
              <a:rPr lang="es-MX" sz="1400" dirty="0">
                <a:solidFill>
                  <a:srgbClr val="0000CC"/>
                </a:solidFill>
              </a:rPr>
            </a:br>
            <a:r>
              <a:rPr lang="es-MX" sz="1400" dirty="0">
                <a:solidFill>
                  <a:srgbClr val="0000CC"/>
                </a:solidFill>
              </a:rPr>
              <a:t>Síntesis de sistemas de anillos entrelazados. La estrategia esta basada en un efecto de plantilla 3D inducido por un centro de metal de transición (cobre (I) en el caso presente). Los arcos de un círculo y los anillos contienen Fragmentos de coordinación f-f capaces de interactuar con un metal de transición centro (disco negro). Las letras </a:t>
            </a:r>
            <a:r>
              <a:rPr lang="es-MX" sz="1400" dirty="0" err="1">
                <a:solidFill>
                  <a:srgbClr val="0000CC"/>
                </a:solidFill>
              </a:rPr>
              <a:t>fyg</a:t>
            </a:r>
            <a:r>
              <a:rPr lang="es-MX" sz="1400" dirty="0">
                <a:solidFill>
                  <a:srgbClr val="0000CC"/>
                </a:solidFill>
              </a:rPr>
              <a:t> representan funciones químicas. capaz de reaccionar entre sí y formar un enlace químico f-g.</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116</a:t>
            </a:fld>
            <a:endParaRPr lang="es-MX"/>
          </a:p>
        </p:txBody>
      </p:sp>
    </p:spTree>
    <p:extLst>
      <p:ext uri="{BB962C8B-B14F-4D97-AF65-F5344CB8AC3E}">
        <p14:creationId xmlns:p14="http://schemas.microsoft.com/office/powerpoint/2010/main" val="32330098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lum bright="-36000" contrast="57000"/>
          </a:blip>
          <a:stretch>
            <a:fillRect/>
          </a:stretch>
        </p:blipFill>
        <p:spPr>
          <a:xfrm>
            <a:off x="1907704" y="836712"/>
            <a:ext cx="5193152" cy="3300537"/>
          </a:xfrm>
          <a:prstGeom prst="rect">
            <a:avLst/>
          </a:prstGeom>
        </p:spPr>
      </p:pic>
      <p:sp>
        <p:nvSpPr>
          <p:cNvPr id="3" name="Rectángulo 2"/>
          <p:cNvSpPr/>
          <p:nvPr/>
        </p:nvSpPr>
        <p:spPr>
          <a:xfrm>
            <a:off x="1155908" y="4365104"/>
            <a:ext cx="6696744" cy="1384995"/>
          </a:xfrm>
          <a:prstGeom prst="rect">
            <a:avLst/>
          </a:prstGeom>
        </p:spPr>
        <p:txBody>
          <a:bodyPr wrap="square">
            <a:spAutoFit/>
          </a:bodyPr>
          <a:lstStyle/>
          <a:p>
            <a:pPr algn="ctr"/>
            <a:r>
              <a:rPr lang="es-MX" sz="1400" dirty="0">
                <a:solidFill>
                  <a:srgbClr val="0000CC"/>
                </a:solidFill>
              </a:rPr>
              <a:t>Estrategia A</a:t>
            </a:r>
          </a:p>
          <a:p>
            <a:pPr algn="just"/>
            <a:r>
              <a:rPr lang="es-MX" sz="1400" dirty="0">
                <a:solidFill>
                  <a:srgbClr val="0000CC"/>
                </a:solidFill>
              </a:rPr>
              <a:t>"Entrelazando" dos </a:t>
            </a:r>
            <a:r>
              <a:rPr lang="es-MX" sz="1400" dirty="0" err="1">
                <a:solidFill>
                  <a:srgbClr val="0000CC"/>
                </a:solidFill>
              </a:rPr>
              <a:t>ligandos</a:t>
            </a:r>
            <a:r>
              <a:rPr lang="es-MX" sz="1400" dirty="0">
                <a:solidFill>
                  <a:srgbClr val="0000CC"/>
                </a:solidFill>
              </a:rPr>
              <a:t> alrededor de un centro de cobre (I). los</a:t>
            </a:r>
          </a:p>
          <a:p>
            <a:pPr algn="just"/>
            <a:r>
              <a:rPr lang="es-MX" sz="1400" dirty="0">
                <a:solidFill>
                  <a:srgbClr val="0000CC"/>
                </a:solidFill>
              </a:rPr>
              <a:t>compuesto de partida representado a la izquierda se forman a partir de la 1,10-fenantrolina disponible comercialmente, en dos pasos. Se puede hacer en escala de 10 gramos en una o dos semanas. En presencia de cobre (I), el compuesto entrelazado representado a la derecha se forma cuantitativamente</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117</a:t>
            </a:fld>
            <a:endParaRPr lang="es-MX"/>
          </a:p>
        </p:txBody>
      </p:sp>
    </p:spTree>
    <p:extLst>
      <p:ext uri="{BB962C8B-B14F-4D97-AF65-F5344CB8AC3E}">
        <p14:creationId xmlns:p14="http://schemas.microsoft.com/office/powerpoint/2010/main" val="11283398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4149080"/>
            <a:ext cx="7776864" cy="1477328"/>
          </a:xfrm>
          <a:prstGeom prst="rect">
            <a:avLst/>
          </a:prstGeom>
        </p:spPr>
        <p:txBody>
          <a:bodyPr wrap="square">
            <a:spAutoFit/>
          </a:bodyPr>
          <a:lstStyle/>
          <a:p>
            <a:pPr algn="just"/>
            <a:r>
              <a:rPr lang="es-MX" dirty="0">
                <a:solidFill>
                  <a:srgbClr val="0000CC"/>
                </a:solidFill>
              </a:rPr>
              <a:t>La reacción de doble ciclación que conduce al </a:t>
            </a:r>
            <a:r>
              <a:rPr lang="es-MX" dirty="0" err="1">
                <a:solidFill>
                  <a:srgbClr val="0000CC"/>
                </a:solidFill>
              </a:rPr>
              <a:t>cateno</a:t>
            </a:r>
            <a:r>
              <a:rPr lang="es-MX" dirty="0">
                <a:solidFill>
                  <a:srgbClr val="0000CC"/>
                </a:solidFill>
              </a:rPr>
              <a:t> [2] , se obtienen con bajos rendimientos. Sin embargo, fue posible preparar lotes de 0.5 g en unas pocas semanas. Al modificar ligeramente la estructura de las moléculas iniciales y aplicando la metodología de cierre de anillo, propuesto por </a:t>
            </a:r>
            <a:r>
              <a:rPr lang="es-MX" dirty="0" err="1">
                <a:solidFill>
                  <a:srgbClr val="0000CC"/>
                </a:solidFill>
              </a:rPr>
              <a:t>Grubbs</a:t>
            </a:r>
            <a:r>
              <a:rPr lang="es-MX" dirty="0">
                <a:solidFill>
                  <a:srgbClr val="0000CC"/>
                </a:solidFill>
              </a:rPr>
              <a:t>, se mejora sustancialmente el rendimiento (hasta al 92%)</a:t>
            </a:r>
          </a:p>
        </p:txBody>
      </p:sp>
      <p:sp>
        <p:nvSpPr>
          <p:cNvPr id="3" name="Rectángulo 2"/>
          <p:cNvSpPr/>
          <p:nvPr/>
        </p:nvSpPr>
        <p:spPr>
          <a:xfrm>
            <a:off x="4211960" y="3779748"/>
            <a:ext cx="1285224" cy="369332"/>
          </a:xfrm>
          <a:prstGeom prst="rect">
            <a:avLst/>
          </a:prstGeom>
        </p:spPr>
        <p:txBody>
          <a:bodyPr wrap="none">
            <a:spAutoFit/>
          </a:bodyPr>
          <a:lstStyle/>
          <a:p>
            <a:pPr algn="just"/>
            <a:r>
              <a:rPr lang="es-MX" dirty="0">
                <a:solidFill>
                  <a:srgbClr val="0000CC"/>
                </a:solidFill>
              </a:rPr>
              <a:t>Estrategia B</a:t>
            </a:r>
          </a:p>
        </p:txBody>
      </p:sp>
      <p:pic>
        <p:nvPicPr>
          <p:cNvPr id="4" name="Imagen 3"/>
          <p:cNvPicPr>
            <a:picLocks noChangeAspect="1"/>
          </p:cNvPicPr>
          <p:nvPr/>
        </p:nvPicPr>
        <p:blipFill>
          <a:blip r:embed="rId2">
            <a:lum bright="-24000" contrast="38000"/>
          </a:blip>
          <a:stretch>
            <a:fillRect/>
          </a:stretch>
        </p:blipFill>
        <p:spPr>
          <a:xfrm>
            <a:off x="1902244" y="337910"/>
            <a:ext cx="5904656" cy="3441838"/>
          </a:xfrm>
          <a:prstGeom prst="rect">
            <a:avLst/>
          </a:prstGeom>
        </p:spPr>
      </p:pic>
      <p:sp>
        <p:nvSpPr>
          <p:cNvPr id="5" name="Marcador de número de diapositiva 4"/>
          <p:cNvSpPr>
            <a:spLocks noGrp="1"/>
          </p:cNvSpPr>
          <p:nvPr>
            <p:ph type="sldNum" sz="quarter" idx="12"/>
          </p:nvPr>
        </p:nvSpPr>
        <p:spPr/>
        <p:txBody>
          <a:bodyPr/>
          <a:lstStyle/>
          <a:p>
            <a:fld id="{EB493397-2A67-4761-BDFC-FF3C650B2965}" type="slidenum">
              <a:rPr lang="es-MX" smtClean="0"/>
              <a:pPr/>
              <a:t>118</a:t>
            </a:fld>
            <a:endParaRPr lang="es-MX"/>
          </a:p>
        </p:txBody>
      </p:sp>
    </p:spTree>
    <p:extLst>
      <p:ext uri="{BB962C8B-B14F-4D97-AF65-F5344CB8AC3E}">
        <p14:creationId xmlns:p14="http://schemas.microsoft.com/office/powerpoint/2010/main" val="17298667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14000" contrast="29000"/>
          </a:blip>
          <a:srcRect b="14170"/>
          <a:stretch/>
        </p:blipFill>
        <p:spPr>
          <a:xfrm>
            <a:off x="1547664" y="332656"/>
            <a:ext cx="6517402" cy="4896543"/>
          </a:xfrm>
          <a:prstGeom prst="rect">
            <a:avLst/>
          </a:prstGeom>
        </p:spPr>
      </p:pic>
      <p:sp>
        <p:nvSpPr>
          <p:cNvPr id="3" name="Rectángulo 2"/>
          <p:cNvSpPr/>
          <p:nvPr/>
        </p:nvSpPr>
        <p:spPr>
          <a:xfrm>
            <a:off x="1602009" y="5250223"/>
            <a:ext cx="6408712" cy="738664"/>
          </a:xfrm>
          <a:prstGeom prst="rect">
            <a:avLst/>
          </a:prstGeom>
        </p:spPr>
        <p:txBody>
          <a:bodyPr wrap="square">
            <a:spAutoFit/>
          </a:bodyPr>
          <a:lstStyle/>
          <a:p>
            <a:pPr algn="ctr"/>
            <a:r>
              <a:rPr lang="es-MX" sz="1400" dirty="0">
                <a:solidFill>
                  <a:srgbClr val="0000CC"/>
                </a:solidFill>
              </a:rPr>
              <a:t>Estrategia B</a:t>
            </a:r>
          </a:p>
          <a:p>
            <a:pPr algn="ctr"/>
            <a:r>
              <a:rPr lang="es-MX" sz="1400" dirty="0">
                <a:solidFill>
                  <a:srgbClr val="0000CC"/>
                </a:solidFill>
              </a:rPr>
              <a:t>Reacción de </a:t>
            </a:r>
            <a:r>
              <a:rPr lang="es-MX" sz="1400" dirty="0" err="1">
                <a:solidFill>
                  <a:srgbClr val="0000CC"/>
                </a:solidFill>
              </a:rPr>
              <a:t>desmetalación</a:t>
            </a:r>
            <a:r>
              <a:rPr lang="es-MX" sz="1400" dirty="0">
                <a:solidFill>
                  <a:srgbClr val="0000CC"/>
                </a:solidFill>
              </a:rPr>
              <a:t> / </a:t>
            </a:r>
            <a:r>
              <a:rPr lang="es-MX" sz="1400" dirty="0" err="1">
                <a:solidFill>
                  <a:srgbClr val="0000CC"/>
                </a:solidFill>
              </a:rPr>
              <a:t>remetalación</a:t>
            </a:r>
            <a:r>
              <a:rPr lang="es-MX" sz="1400" dirty="0">
                <a:solidFill>
                  <a:srgbClr val="0000CC"/>
                </a:solidFill>
              </a:rPr>
              <a:t> y las estructuras de rayos X del </a:t>
            </a:r>
            <a:r>
              <a:rPr lang="es-MX" sz="1400" dirty="0" err="1">
                <a:solidFill>
                  <a:srgbClr val="0000CC"/>
                </a:solidFill>
              </a:rPr>
              <a:t>catenano</a:t>
            </a:r>
            <a:r>
              <a:rPr lang="es-MX" sz="1400" dirty="0">
                <a:solidFill>
                  <a:srgbClr val="0000CC"/>
                </a:solidFill>
              </a:rPr>
              <a:t> de cobre (I) y la </a:t>
            </a:r>
            <a:r>
              <a:rPr lang="es-MX" sz="1400" dirty="0" err="1">
                <a:solidFill>
                  <a:srgbClr val="0000CC"/>
                </a:solidFill>
              </a:rPr>
              <a:t>catenana</a:t>
            </a:r>
            <a:endParaRPr lang="es-MX" sz="1400" dirty="0">
              <a:solidFill>
                <a:srgbClr val="0000CC"/>
              </a:solidFill>
            </a:endParaRP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119</a:t>
            </a:fld>
            <a:endParaRPr lang="es-MX"/>
          </a:p>
        </p:txBody>
      </p:sp>
    </p:spTree>
    <p:extLst>
      <p:ext uri="{BB962C8B-B14F-4D97-AF65-F5344CB8AC3E}">
        <p14:creationId xmlns:p14="http://schemas.microsoft.com/office/powerpoint/2010/main" val="211505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619670" y="4005064"/>
            <a:ext cx="5940001" cy="2017334"/>
          </a:xfrm>
          <a:prstGeom prst="rect">
            <a:avLst/>
          </a:prstGeom>
        </p:spPr>
      </p:pic>
      <p:pic>
        <p:nvPicPr>
          <p:cNvPr id="3" name="Imagen 2"/>
          <p:cNvPicPr>
            <a:picLocks noChangeAspect="1"/>
          </p:cNvPicPr>
          <p:nvPr/>
        </p:nvPicPr>
        <p:blipFill>
          <a:blip r:embed="rId3" cstate="print"/>
          <a:stretch>
            <a:fillRect/>
          </a:stretch>
        </p:blipFill>
        <p:spPr>
          <a:xfrm>
            <a:off x="1214671" y="836712"/>
            <a:ext cx="6750001" cy="2380000"/>
          </a:xfrm>
          <a:prstGeom prst="rect">
            <a:avLst/>
          </a:prstGeom>
        </p:spPr>
      </p:pic>
      <p:sp>
        <p:nvSpPr>
          <p:cNvPr id="4" name="CuadroTexto 3"/>
          <p:cNvSpPr txBox="1"/>
          <p:nvPr/>
        </p:nvSpPr>
        <p:spPr>
          <a:xfrm>
            <a:off x="2181789" y="3635732"/>
            <a:ext cx="5377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Mismo patrón que productos de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anillación</a:t>
            </a:r>
            <a:r>
              <a:rPr kumimoji="0" lang="es-MX" sz="1800" b="0" i="0" u="none" strike="noStrike" kern="1200" cap="none" spc="0" normalizeH="0" baseline="0" noProof="0" dirty="0">
                <a:ln>
                  <a:noFill/>
                </a:ln>
                <a:solidFill>
                  <a:prstClr val="black"/>
                </a:solidFill>
                <a:effectLst/>
                <a:uLnTx/>
                <a:uFillTx/>
                <a:latin typeface="Calibri"/>
                <a:ea typeface="+mn-ea"/>
                <a:cs typeface="+mn-cs"/>
              </a:rPr>
              <a:t> de Robinson</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12</a:t>
            </a:fld>
            <a:endParaRPr lang="es-MX"/>
          </a:p>
        </p:txBody>
      </p:sp>
    </p:spTree>
    <p:extLst>
      <p:ext uri="{BB962C8B-B14F-4D97-AF65-F5344CB8AC3E}">
        <p14:creationId xmlns:p14="http://schemas.microsoft.com/office/powerpoint/2010/main" val="15499388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lum bright="-11000" contrast="32000"/>
          </a:blip>
          <a:srcRect b="26812"/>
          <a:stretch/>
        </p:blipFill>
        <p:spPr>
          <a:xfrm>
            <a:off x="395536" y="9118"/>
            <a:ext cx="8352928" cy="5144740"/>
          </a:xfrm>
          <a:prstGeom prst="rect">
            <a:avLst/>
          </a:prstGeom>
        </p:spPr>
      </p:pic>
      <p:sp>
        <p:nvSpPr>
          <p:cNvPr id="4" name="Rectangle 1"/>
          <p:cNvSpPr>
            <a:spLocks noChangeArrowheads="1"/>
          </p:cNvSpPr>
          <p:nvPr/>
        </p:nvSpPr>
        <p:spPr bwMode="auto">
          <a:xfrm flipH="1">
            <a:off x="395536" y="5431938"/>
            <a:ext cx="8640960" cy="646331"/>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400" b="0" i="0" u="none" strike="noStrike" cap="none" normalizeH="0" baseline="0" dirty="0">
                <a:ln>
                  <a:noFill/>
                </a:ln>
                <a:solidFill>
                  <a:srgbClr val="0000CC"/>
                </a:solidFill>
                <a:effectLst/>
                <a:latin typeface="inherit"/>
                <a:cs typeface="Arial" panose="020B0604020202020204" pitchFamily="34" charset="0"/>
              </a:rPr>
              <a:t>Síntesis del "músculo" completo en su situación extendida. Funcionalización del dímero de </a:t>
            </a:r>
            <a:r>
              <a:rPr kumimoji="0" lang="es-ES" altLang="es-MX" sz="1400" b="0" i="0" u="none" strike="noStrike" cap="none" normalizeH="0" baseline="0" dirty="0" err="1">
                <a:ln>
                  <a:noFill/>
                </a:ln>
                <a:solidFill>
                  <a:srgbClr val="0000CC"/>
                </a:solidFill>
                <a:effectLst/>
                <a:latin typeface="inherit"/>
                <a:cs typeface="Arial" panose="020B0604020202020204" pitchFamily="34" charset="0"/>
              </a:rPr>
              <a:t>pseudorotaxano</a:t>
            </a:r>
            <a:r>
              <a:rPr kumimoji="0" lang="es-ES" altLang="es-MX" sz="1400" b="0" i="0" u="none" strike="noStrike" cap="none" normalizeH="0" baseline="0" dirty="0">
                <a:ln>
                  <a:noFill/>
                </a:ln>
                <a:solidFill>
                  <a:srgbClr val="0000CC"/>
                </a:solidFill>
                <a:effectLst/>
                <a:latin typeface="inherit"/>
                <a:cs typeface="Arial" panose="020B0604020202020204" pitchFamily="34" charset="0"/>
              </a:rPr>
              <a:t> [2], precursor de el "músculo", mediante la unión de un tope </a:t>
            </a:r>
            <a:r>
              <a:rPr kumimoji="0" lang="es-ES" altLang="es-MX" sz="1400" b="0" i="0" u="none" strike="noStrike" cap="none" normalizeH="0" baseline="0" dirty="0" err="1">
                <a:ln>
                  <a:noFill/>
                </a:ln>
                <a:solidFill>
                  <a:srgbClr val="0000CC"/>
                </a:solidFill>
                <a:effectLst/>
                <a:latin typeface="inherit"/>
                <a:cs typeface="Arial" panose="020B0604020202020204" pitchFamily="34" charset="0"/>
              </a:rPr>
              <a:t>terpy</a:t>
            </a:r>
            <a:r>
              <a:rPr kumimoji="0" lang="es-ES" altLang="es-MX" sz="1400" b="0" i="0" u="none" strike="noStrike" cap="none" normalizeH="0" baseline="0" dirty="0">
                <a:ln>
                  <a:noFill/>
                </a:ln>
                <a:solidFill>
                  <a:srgbClr val="0000CC"/>
                </a:solidFill>
                <a:effectLst/>
                <a:latin typeface="inherit"/>
                <a:cs typeface="Arial" panose="020B0604020202020204" pitchFamily="34" charset="0"/>
              </a:rPr>
              <a:t>-voluminoso conjugado a sus dos extremos terminales. El "músculo" representado en la parte inferior de la Figura está en su representación extendida</a:t>
            </a:r>
            <a:endParaRPr kumimoji="0" lang="es-ES" altLang="es-MX" sz="1400" b="0" i="0" u="none" strike="noStrike" cap="none" normalizeH="0" baseline="0" dirty="0">
              <a:ln>
                <a:noFill/>
              </a:ln>
              <a:solidFill>
                <a:srgbClr val="0000CC"/>
              </a:solidFill>
              <a:effectLst/>
              <a:latin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120</a:t>
            </a:fld>
            <a:endParaRPr lang="es-MX"/>
          </a:p>
        </p:txBody>
      </p:sp>
    </p:spTree>
    <p:extLst>
      <p:ext uri="{BB962C8B-B14F-4D97-AF65-F5344CB8AC3E}">
        <p14:creationId xmlns:p14="http://schemas.microsoft.com/office/powerpoint/2010/main" val="365066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nvGraphicFramePr>
        <p:xfrm>
          <a:off x="2981906" y="692696"/>
          <a:ext cx="2852401" cy="1800200"/>
        </p:xfrm>
        <a:graphic>
          <a:graphicData uri="http://schemas.openxmlformats.org/presentationml/2006/ole">
            <mc:AlternateContent xmlns:mc="http://schemas.openxmlformats.org/markup-compatibility/2006">
              <mc:Choice xmlns:v="urn:schemas-microsoft-com:vml" Requires="v">
                <p:oleObj name="CS ChemDraw Drawing" r:id="rId2" imgW="1264903" imgH="798780" progId="ChemDraw.Document.6.0">
                  <p:embed/>
                </p:oleObj>
              </mc:Choice>
              <mc:Fallback>
                <p:oleObj name="CS ChemDraw Drawing" r:id="rId2" imgW="1264903" imgH="798780" progId="ChemDraw.Document.6.0">
                  <p:embed/>
                  <p:pic>
                    <p:nvPicPr>
                      <p:cNvPr id="2" name="1 Obj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906" y="692696"/>
                        <a:ext cx="2852401"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upo 5"/>
          <p:cNvGrpSpPr/>
          <p:nvPr/>
        </p:nvGrpSpPr>
        <p:grpSpPr>
          <a:xfrm>
            <a:off x="957642" y="3115749"/>
            <a:ext cx="8026843" cy="2354821"/>
            <a:chOff x="957642" y="3115749"/>
            <a:chExt cx="8026843" cy="2354821"/>
          </a:xfrm>
        </p:grpSpPr>
        <p:grpSp>
          <p:nvGrpSpPr>
            <p:cNvPr id="8" name="2 Grupo"/>
            <p:cNvGrpSpPr/>
            <p:nvPr/>
          </p:nvGrpSpPr>
          <p:grpSpPr>
            <a:xfrm>
              <a:off x="957642" y="3619020"/>
              <a:ext cx="3070202" cy="1851550"/>
              <a:chOff x="1428801" y="897535"/>
              <a:chExt cx="3070202" cy="1851550"/>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72118" b="45176"/>
              <a:stretch/>
            </p:blipFill>
            <p:spPr bwMode="auto">
              <a:xfrm>
                <a:off x="1428801" y="897535"/>
                <a:ext cx="1951518" cy="82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4"/>
              <p:cNvSpPr>
                <a:spLocks noChangeArrowheads="1"/>
              </p:cNvSpPr>
              <p:nvPr/>
            </p:nvSpPr>
            <p:spPr bwMode="auto">
              <a:xfrm>
                <a:off x="3229001" y="1764200"/>
                <a:ext cx="1270002" cy="98488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FF0000"/>
                    </a:solidFill>
                    <a:effectLst/>
                    <a:latin typeface="inherit"/>
                    <a:cs typeface="Arial" pitchFamily="34" charset="0"/>
                  </a:rPr>
                  <a:t>parece ser el núcleo, pero se rompe y se obtiene:</a:t>
                </a:r>
                <a:r>
                  <a:rPr kumimoji="0" lang="es-MX" altLang="es-MX" sz="1600" b="0" i="0" u="none" strike="noStrike" cap="none" normalizeH="0" baseline="0" dirty="0">
                    <a:ln>
                      <a:noFill/>
                    </a:ln>
                    <a:solidFill>
                      <a:srgbClr val="FF0000"/>
                    </a:solidFill>
                    <a:effectLst/>
                    <a:latin typeface="Arial" pitchFamily="34" charset="0"/>
                    <a:cs typeface="Arial" pitchFamily="34" charset="0"/>
                  </a:rPr>
                  <a:t> </a:t>
                </a:r>
              </a:p>
            </p:txBody>
          </p:sp>
        </p:grpSp>
        <p:sp>
          <p:nvSpPr>
            <p:cNvPr id="5" name="Right Arrow 4"/>
            <p:cNvSpPr/>
            <p:nvPr/>
          </p:nvSpPr>
          <p:spPr>
            <a:xfrm>
              <a:off x="3113905" y="3948986"/>
              <a:ext cx="837954" cy="2335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oup 13">
              <a:extLst>
                <a:ext uri="{FF2B5EF4-FFF2-40B4-BE49-F238E27FC236}">
                  <a16:creationId xmlns:a16="http://schemas.microsoft.com/office/drawing/2014/main" id="{053816DD-B041-420D-B3F0-ABC32F6DF53B}"/>
                </a:ext>
              </a:extLst>
            </p:cNvPr>
            <p:cNvGrpSpPr/>
            <p:nvPr/>
          </p:nvGrpSpPr>
          <p:grpSpPr>
            <a:xfrm>
              <a:off x="4248184" y="3115749"/>
              <a:ext cx="4736301" cy="1742837"/>
              <a:chOff x="4248184" y="3115749"/>
              <a:chExt cx="4736301" cy="1742837"/>
            </a:xfrm>
          </p:grpSpPr>
          <p:grpSp>
            <p:nvGrpSpPr>
              <p:cNvPr id="3" name="2 Grupo"/>
              <p:cNvGrpSpPr/>
              <p:nvPr/>
            </p:nvGrpSpPr>
            <p:grpSpPr>
              <a:xfrm>
                <a:off x="4248184" y="3506485"/>
                <a:ext cx="4736301" cy="1352101"/>
                <a:chOff x="4084171" y="2683160"/>
                <a:chExt cx="4736301" cy="1352101"/>
              </a:xfrm>
            </p:grpSpPr>
            <p:pic>
              <p:nvPicPr>
                <p:cNvPr id="1443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025" t="-1" b="31337"/>
                <a:stretch/>
              </p:blipFill>
              <p:spPr bwMode="auto">
                <a:xfrm>
                  <a:off x="4084171" y="2683160"/>
                  <a:ext cx="4127784" cy="103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4139952" y="3789040"/>
                  <a:ext cx="468052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altLang="es-MX" sz="16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Pero </a:t>
                  </a:r>
                  <a:r>
                    <a:rPr lang="es-MX" sz="1600" dirty="0">
                      <a:solidFill>
                        <a:srgbClr val="0000FF"/>
                      </a:solidFill>
                      <a:latin typeface="Arial" panose="020B0604020202020204" pitchFamily="34" charset="0"/>
                      <a:cs typeface="Arial" panose="020B0604020202020204" pitchFamily="34" charset="0"/>
                    </a:rPr>
                    <a:t>hacer el sistema fusionado = puede romper</a:t>
                  </a:r>
                  <a:endParaRPr kumimoji="0" lang="es-MX" altLang="es-MX" sz="1600" b="0" i="0" u="none" strike="noStrike" cap="none" normalizeH="0" baseline="0" dirty="0">
                    <a:ln>
                      <a:noFill/>
                    </a:ln>
                    <a:solidFill>
                      <a:srgbClr val="0000FF"/>
                    </a:solidFill>
                    <a:effectLst/>
                    <a:latin typeface="Arial" pitchFamily="34" charset="0"/>
                    <a:cs typeface="Arial" pitchFamily="34" charset="0"/>
                  </a:endParaRPr>
                </a:p>
              </p:txBody>
            </p:sp>
          </p:grpSp>
          <p:sp>
            <p:nvSpPr>
              <p:cNvPr id="4" name="TextBox 3"/>
              <p:cNvSpPr txBox="1"/>
              <p:nvPr/>
            </p:nvSpPr>
            <p:spPr>
              <a:xfrm>
                <a:off x="5148064" y="3115749"/>
                <a:ext cx="301686" cy="646331"/>
              </a:xfrm>
              <a:prstGeom prst="rect">
                <a:avLst/>
              </a:prstGeom>
              <a:noFill/>
            </p:spPr>
            <p:txBody>
              <a:bodyPr wrap="none" rtlCol="0">
                <a:spAutoFit/>
              </a:bodyPr>
              <a:lstStyle/>
              <a:p>
                <a:r>
                  <a:rPr lang="es-MX" sz="3600" dirty="0">
                    <a:solidFill>
                      <a:srgbClr val="FF0000"/>
                    </a:solidFill>
                  </a:rPr>
                  <a:t>.</a:t>
                </a:r>
              </a:p>
            </p:txBody>
          </p:sp>
          <p:sp>
            <p:nvSpPr>
              <p:cNvPr id="11" name="TextBox 10"/>
              <p:cNvSpPr txBox="1"/>
              <p:nvPr/>
            </p:nvSpPr>
            <p:spPr>
              <a:xfrm>
                <a:off x="5148064" y="3406016"/>
                <a:ext cx="301686" cy="646331"/>
              </a:xfrm>
              <a:prstGeom prst="rect">
                <a:avLst/>
              </a:prstGeom>
              <a:noFill/>
            </p:spPr>
            <p:txBody>
              <a:bodyPr wrap="none" rtlCol="0">
                <a:spAutoFit/>
              </a:bodyPr>
              <a:lstStyle/>
              <a:p>
                <a:r>
                  <a:rPr lang="es-MX" sz="3600" dirty="0">
                    <a:solidFill>
                      <a:srgbClr val="FF0000"/>
                    </a:solidFill>
                  </a:rPr>
                  <a:t>.</a:t>
                </a:r>
              </a:p>
            </p:txBody>
          </p:sp>
          <p:sp>
            <p:nvSpPr>
              <p:cNvPr id="12" name="TextBox 11"/>
              <p:cNvSpPr txBox="1"/>
              <p:nvPr/>
            </p:nvSpPr>
            <p:spPr>
              <a:xfrm>
                <a:off x="7424610" y="3214717"/>
                <a:ext cx="226661" cy="646331"/>
              </a:xfrm>
              <a:prstGeom prst="rect">
                <a:avLst/>
              </a:prstGeom>
              <a:noFill/>
            </p:spPr>
            <p:txBody>
              <a:bodyPr wrap="none" rtlCol="0">
                <a:spAutoFit/>
              </a:bodyPr>
              <a:lstStyle/>
              <a:p>
                <a:r>
                  <a:rPr lang="es-MX" sz="3600" dirty="0">
                    <a:solidFill>
                      <a:srgbClr val="FF0000"/>
                    </a:solidFill>
                  </a:rPr>
                  <a:t>.</a:t>
                </a:r>
              </a:p>
            </p:txBody>
          </p:sp>
          <p:sp>
            <p:nvSpPr>
              <p:cNvPr id="13" name="TextBox 12"/>
              <p:cNvSpPr txBox="1"/>
              <p:nvPr/>
            </p:nvSpPr>
            <p:spPr>
              <a:xfrm>
                <a:off x="6804248" y="4077072"/>
                <a:ext cx="226661" cy="646331"/>
              </a:xfrm>
              <a:prstGeom prst="rect">
                <a:avLst/>
              </a:prstGeom>
              <a:noFill/>
            </p:spPr>
            <p:txBody>
              <a:bodyPr wrap="none" rtlCol="0">
                <a:spAutoFit/>
              </a:bodyPr>
              <a:lstStyle/>
              <a:p>
                <a:r>
                  <a:rPr lang="es-MX" sz="3600" dirty="0">
                    <a:solidFill>
                      <a:srgbClr val="FF0000"/>
                    </a:solidFill>
                  </a:rPr>
                  <a:t>.</a:t>
                </a:r>
              </a:p>
            </p:txBody>
          </p:sp>
        </p:grpSp>
      </p:grpSp>
      <p:sp>
        <p:nvSpPr>
          <p:cNvPr id="15" name="Marcador de número de diapositiva 14"/>
          <p:cNvSpPr>
            <a:spLocks noGrp="1"/>
          </p:cNvSpPr>
          <p:nvPr>
            <p:ph type="sldNum" sz="quarter" idx="12"/>
          </p:nvPr>
        </p:nvSpPr>
        <p:spPr/>
        <p:txBody>
          <a:bodyPr/>
          <a:lstStyle/>
          <a:p>
            <a:fld id="{EB493397-2A67-4761-BDFC-FF3C650B2965}" type="slidenum">
              <a:rPr lang="es-MX" smtClean="0"/>
              <a:pPr/>
              <a:t>13</a:t>
            </a:fld>
            <a:endParaRPr lang="es-MX"/>
          </a:p>
        </p:txBody>
      </p:sp>
    </p:spTree>
    <p:extLst>
      <p:ext uri="{BB962C8B-B14F-4D97-AF65-F5344CB8AC3E}">
        <p14:creationId xmlns:p14="http://schemas.microsoft.com/office/powerpoint/2010/main" val="22794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0" contrast="76000"/>
                    </a14:imgEffect>
                  </a14:imgLayer>
                </a14:imgProps>
              </a:ext>
              <a:ext uri="{28A0092B-C50C-407E-A947-70E740481C1C}">
                <a14:useLocalDpi xmlns:a14="http://schemas.microsoft.com/office/drawing/2010/main" val="0"/>
              </a:ext>
            </a:extLst>
          </a:blip>
          <a:srcRect l="6224" t="29375" r="65759" b="12347"/>
          <a:stretch/>
        </p:blipFill>
        <p:spPr bwMode="auto">
          <a:xfrm>
            <a:off x="6588224" y="936798"/>
            <a:ext cx="2088232" cy="117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35547" y="251356"/>
            <a:ext cx="3865930" cy="461665"/>
          </a:xfrm>
          <a:prstGeom prst="rect">
            <a:avLst/>
          </a:prstGeom>
          <a:noFill/>
        </p:spPr>
        <p:txBody>
          <a:bodyPr wrap="none" rtlCol="0">
            <a:spAutoFit/>
          </a:bodyPr>
          <a:lstStyle/>
          <a:p>
            <a:r>
              <a:rPr lang="es-MX" sz="2400" b="1" dirty="0">
                <a:solidFill>
                  <a:srgbClr val="0000FF"/>
                </a:solidFill>
              </a:rPr>
              <a:t>Método de doblar (envolver)</a:t>
            </a:r>
          </a:p>
        </p:txBody>
      </p:sp>
      <p:sp>
        <p:nvSpPr>
          <p:cNvPr id="3" name="2 CuadroTexto"/>
          <p:cNvSpPr txBox="1"/>
          <p:nvPr/>
        </p:nvSpPr>
        <p:spPr>
          <a:xfrm>
            <a:off x="2123728" y="1201239"/>
            <a:ext cx="4171463" cy="646331"/>
          </a:xfrm>
          <a:prstGeom prst="rect">
            <a:avLst/>
          </a:prstGeom>
          <a:noFill/>
        </p:spPr>
        <p:txBody>
          <a:bodyPr wrap="none" rtlCol="0">
            <a:spAutoFit/>
          </a:bodyPr>
          <a:lstStyle/>
          <a:p>
            <a:r>
              <a:rPr lang="es-MX" dirty="0"/>
              <a:t>Romper al doblar = anillo grande (8 o más)</a:t>
            </a:r>
          </a:p>
          <a:p>
            <a:r>
              <a:rPr lang="es-MX" dirty="0"/>
              <a:t>No sería estratégico</a:t>
            </a:r>
          </a:p>
        </p:txBody>
      </p:sp>
      <p:cxnSp>
        <p:nvCxnSpPr>
          <p:cNvPr id="5" name="4 Conector recto de flecha"/>
          <p:cNvCxnSpPr/>
          <p:nvPr/>
        </p:nvCxnSpPr>
        <p:spPr>
          <a:xfrm>
            <a:off x="7668344" y="2276872"/>
            <a:ext cx="0" cy="11961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2721355" y="4941168"/>
            <a:ext cx="1274581"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FF"/>
                </a:solidFill>
                <a:effectLst/>
                <a:latin typeface="inherit"/>
                <a:cs typeface="Arial" pitchFamily="34" charset="0"/>
              </a:rPr>
              <a:t>se rompe y se obtiene:</a:t>
            </a:r>
            <a:r>
              <a:rPr kumimoji="0" lang="es-MX" altLang="es-MX" sz="1600" b="1" i="0" u="none" strike="noStrike" cap="none" normalizeH="0" baseline="0" dirty="0">
                <a:ln>
                  <a:noFill/>
                </a:ln>
                <a:solidFill>
                  <a:srgbClr val="0000FF"/>
                </a:solidFill>
                <a:effectLst/>
                <a:latin typeface="Arial" pitchFamily="34" charset="0"/>
                <a:cs typeface="Arial" pitchFamily="34" charset="0"/>
              </a:rPr>
              <a:t> </a:t>
            </a:r>
          </a:p>
        </p:txBody>
      </p:sp>
      <p:sp>
        <p:nvSpPr>
          <p:cNvPr id="10" name="Rectangle 4"/>
          <p:cNvSpPr>
            <a:spLocks noChangeArrowheads="1"/>
          </p:cNvSpPr>
          <p:nvPr/>
        </p:nvSpPr>
        <p:spPr bwMode="auto">
          <a:xfrm>
            <a:off x="4209459" y="5184308"/>
            <a:ext cx="18002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FF"/>
                </a:solidFill>
                <a:effectLst/>
                <a:latin typeface="inherit"/>
                <a:cs typeface="Arial" pitchFamily="34" charset="0"/>
              </a:rPr>
              <a:t>Anillo grande = </a:t>
            </a:r>
            <a:r>
              <a:rPr lang="es-MX" altLang="es-MX" sz="1600" b="1" dirty="0">
                <a:solidFill>
                  <a:srgbClr val="FF0000"/>
                </a:solidFill>
                <a:latin typeface="inherit"/>
                <a:cs typeface="Arial" pitchFamily="34" charset="0"/>
              </a:rPr>
              <a:t>X</a:t>
            </a:r>
            <a:endParaRPr kumimoji="0" lang="es-MX" altLang="es-MX" sz="1600" b="1"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11" name="10 Objeto"/>
          <p:cNvGraphicFramePr>
            <a:graphicFrameLocks noChangeAspect="1"/>
          </p:cNvGraphicFramePr>
          <p:nvPr/>
        </p:nvGraphicFramePr>
        <p:xfrm>
          <a:off x="1116013" y="3473450"/>
          <a:ext cx="7412037" cy="1409700"/>
        </p:xfrm>
        <a:graphic>
          <a:graphicData uri="http://schemas.openxmlformats.org/presentationml/2006/ole">
            <mc:AlternateContent xmlns:mc="http://schemas.openxmlformats.org/markup-compatibility/2006">
              <mc:Choice xmlns:v="urn:schemas-microsoft-com:vml" Requires="v">
                <p:oleObj name="CS ChemDraw Drawing" r:id="rId4" imgW="5740969" imgH="1092755" progId="ChemDraw.Document.6.0">
                  <p:embed/>
                </p:oleObj>
              </mc:Choice>
              <mc:Fallback>
                <p:oleObj name="CS ChemDraw Drawing" r:id="rId4" imgW="5740969" imgH="1092755" progId="ChemDraw.Document.6.0">
                  <p:embed/>
                  <p:pic>
                    <p:nvPicPr>
                      <p:cNvPr id="11" name="10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473450"/>
                        <a:ext cx="7412037"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CuadroTexto"/>
          <p:cNvSpPr txBox="1"/>
          <p:nvPr/>
        </p:nvSpPr>
        <p:spPr>
          <a:xfrm>
            <a:off x="981493" y="5712844"/>
            <a:ext cx="7040069" cy="369332"/>
          </a:xfrm>
          <a:prstGeom prst="rect">
            <a:avLst/>
          </a:prstGeom>
          <a:noFill/>
        </p:spPr>
        <p:txBody>
          <a:bodyPr wrap="none" rtlCol="0">
            <a:spAutoFit/>
          </a:bodyPr>
          <a:lstStyle/>
          <a:p>
            <a:r>
              <a:rPr lang="es-MX" dirty="0">
                <a:solidFill>
                  <a:srgbClr val="FF0000"/>
                </a:solidFill>
              </a:rPr>
              <a:t>Un anillo no es primario si este se puede expresar como  anillos doblados</a:t>
            </a:r>
          </a:p>
        </p:txBody>
      </p:sp>
      <p:sp>
        <p:nvSpPr>
          <p:cNvPr id="6" name="Marcador de número de diapositiva 5"/>
          <p:cNvSpPr>
            <a:spLocks noGrp="1"/>
          </p:cNvSpPr>
          <p:nvPr>
            <p:ph type="sldNum" sz="quarter" idx="12"/>
          </p:nvPr>
        </p:nvSpPr>
        <p:spPr/>
        <p:txBody>
          <a:bodyPr/>
          <a:lstStyle/>
          <a:p>
            <a:fld id="{EB493397-2A67-4761-BDFC-FF3C650B2965}" type="slidenum">
              <a:rPr lang="es-MX" smtClean="0"/>
              <a:pPr/>
              <a:t>14</a:t>
            </a:fld>
            <a:endParaRPr lang="es-MX"/>
          </a:p>
        </p:txBody>
      </p:sp>
    </p:spTree>
    <p:extLst>
      <p:ext uri="{BB962C8B-B14F-4D97-AF65-F5344CB8AC3E}">
        <p14:creationId xmlns:p14="http://schemas.microsoft.com/office/powerpoint/2010/main" val="38847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9752" y="154527"/>
            <a:ext cx="4858922" cy="687404"/>
          </a:xfrm>
          <a:prstGeom prst="rect">
            <a:avLst/>
          </a:prstGeom>
        </p:spPr>
      </p:pic>
      <p:pic>
        <p:nvPicPr>
          <p:cNvPr id="3" name="Imagen 2"/>
          <p:cNvPicPr>
            <a:picLocks noChangeAspect="1"/>
          </p:cNvPicPr>
          <p:nvPr/>
        </p:nvPicPr>
        <p:blipFill>
          <a:blip r:embed="rId3"/>
          <a:stretch>
            <a:fillRect/>
          </a:stretch>
        </p:blipFill>
        <p:spPr>
          <a:xfrm>
            <a:off x="4701073" y="594287"/>
            <a:ext cx="3469481" cy="392716"/>
          </a:xfrm>
          <a:prstGeom prst="rect">
            <a:avLst/>
          </a:prstGeom>
        </p:spPr>
      </p:pic>
      <p:pic>
        <p:nvPicPr>
          <p:cNvPr id="4" name="Imagen 3"/>
          <p:cNvPicPr>
            <a:picLocks noChangeAspect="1"/>
          </p:cNvPicPr>
          <p:nvPr/>
        </p:nvPicPr>
        <p:blipFill rotWithShape="1">
          <a:blip r:embed="rId4"/>
          <a:srcRect t="4786" b="3096"/>
          <a:stretch/>
        </p:blipFill>
        <p:spPr>
          <a:xfrm>
            <a:off x="1979712" y="1052244"/>
            <a:ext cx="5832648" cy="4935318"/>
          </a:xfrm>
          <a:prstGeom prst="rect">
            <a:avLst/>
          </a:prstGeom>
        </p:spPr>
      </p:pic>
      <p:sp>
        <p:nvSpPr>
          <p:cNvPr id="5" name="Marcador de número de diapositiva 4"/>
          <p:cNvSpPr>
            <a:spLocks noGrp="1"/>
          </p:cNvSpPr>
          <p:nvPr>
            <p:ph type="sldNum" sz="quarter" idx="12"/>
          </p:nvPr>
        </p:nvSpPr>
        <p:spPr/>
        <p:txBody>
          <a:bodyPr/>
          <a:lstStyle/>
          <a:p>
            <a:fld id="{EB493397-2A67-4761-BDFC-FF3C650B2965}" type="slidenum">
              <a:rPr lang="es-MX" smtClean="0"/>
              <a:pPr/>
              <a:t>15</a:t>
            </a:fld>
            <a:endParaRPr lang="es-MX"/>
          </a:p>
        </p:txBody>
      </p:sp>
    </p:spTree>
    <p:extLst>
      <p:ext uri="{BB962C8B-B14F-4D97-AF65-F5344CB8AC3E}">
        <p14:creationId xmlns:p14="http://schemas.microsoft.com/office/powerpoint/2010/main" val="290349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06080" y="4725144"/>
            <a:ext cx="4858922" cy="687404"/>
          </a:xfrm>
          <a:prstGeom prst="rect">
            <a:avLst/>
          </a:prstGeom>
        </p:spPr>
      </p:pic>
      <p:pic>
        <p:nvPicPr>
          <p:cNvPr id="3" name="Imagen 2"/>
          <p:cNvPicPr>
            <a:picLocks noChangeAspect="1"/>
          </p:cNvPicPr>
          <p:nvPr/>
        </p:nvPicPr>
        <p:blipFill>
          <a:blip r:embed="rId3"/>
          <a:stretch>
            <a:fillRect/>
          </a:stretch>
        </p:blipFill>
        <p:spPr>
          <a:xfrm>
            <a:off x="3779912" y="5412548"/>
            <a:ext cx="3469481" cy="392716"/>
          </a:xfrm>
          <a:prstGeom prst="rect">
            <a:avLst/>
          </a:prstGeom>
        </p:spPr>
      </p:pic>
      <p:sp>
        <p:nvSpPr>
          <p:cNvPr id="5" name="CuadroTexto 4"/>
          <p:cNvSpPr txBox="1"/>
          <p:nvPr/>
        </p:nvSpPr>
        <p:spPr>
          <a:xfrm>
            <a:off x="2627784" y="5517232"/>
            <a:ext cx="184731" cy="369332"/>
          </a:xfrm>
          <a:prstGeom prst="rect">
            <a:avLst/>
          </a:prstGeom>
          <a:noFill/>
        </p:spPr>
        <p:txBody>
          <a:bodyPr wrap="none" rtlCol="0">
            <a:spAutoFit/>
          </a:bodyPr>
          <a:lstStyle/>
          <a:p>
            <a:endParaRPr lang="es-MX" dirty="0"/>
          </a:p>
        </p:txBody>
      </p:sp>
      <p:sp>
        <p:nvSpPr>
          <p:cNvPr id="6" name="Rectángulo 5"/>
          <p:cNvSpPr/>
          <p:nvPr/>
        </p:nvSpPr>
        <p:spPr>
          <a:xfrm>
            <a:off x="2579326" y="1928341"/>
            <a:ext cx="6264696" cy="2308324"/>
          </a:xfrm>
          <a:prstGeom prst="rect">
            <a:avLst/>
          </a:prstGeom>
        </p:spPr>
        <p:txBody>
          <a:bodyPr wrap="square">
            <a:spAutoFit/>
          </a:bodyPr>
          <a:lstStyle/>
          <a:p>
            <a:pPr algn="just"/>
            <a:r>
              <a:rPr lang="es-MX" sz="1600" dirty="0">
                <a:solidFill>
                  <a:srgbClr val="0000CC"/>
                </a:solidFill>
              </a:rPr>
              <a:t>Jean-Pierre </a:t>
            </a:r>
            <a:r>
              <a:rPr lang="es-MX" sz="1600" dirty="0" err="1">
                <a:solidFill>
                  <a:srgbClr val="0000CC"/>
                </a:solidFill>
              </a:rPr>
              <a:t>Sauvage</a:t>
            </a:r>
            <a:r>
              <a:rPr lang="es-MX" sz="1600" dirty="0">
                <a:solidFill>
                  <a:srgbClr val="0000CC"/>
                </a:solidFill>
              </a:rPr>
              <a:t> </a:t>
            </a:r>
          </a:p>
          <a:p>
            <a:pPr algn="just"/>
            <a:r>
              <a:rPr lang="es-MX" sz="1600" dirty="0">
                <a:solidFill>
                  <a:srgbClr val="0000CC"/>
                </a:solidFill>
              </a:rPr>
              <a:t>Nació el 21 de octubre de 1944, es un químico con especialidad en química de coordinación, de nacionalidad francesa que trabaja en la Universidad de Estrasburgo. </a:t>
            </a:r>
          </a:p>
          <a:p>
            <a:pPr algn="just"/>
            <a:r>
              <a:rPr lang="es-MX" sz="1600" dirty="0">
                <a:solidFill>
                  <a:srgbClr val="0000CC"/>
                </a:solidFill>
              </a:rPr>
              <a:t>Se graduó de la Escuela Nacional de Química de Estrasburgo (ECPM </a:t>
            </a:r>
            <a:r>
              <a:rPr lang="es-MX" sz="1600" dirty="0" err="1">
                <a:solidFill>
                  <a:srgbClr val="0000CC"/>
                </a:solidFill>
              </a:rPr>
              <a:t>Strasbourg</a:t>
            </a:r>
            <a:r>
              <a:rPr lang="es-MX" sz="1600" dirty="0">
                <a:solidFill>
                  <a:srgbClr val="0000CC"/>
                </a:solidFill>
              </a:rPr>
              <a:t>), en 1967. </a:t>
            </a:r>
          </a:p>
          <a:p>
            <a:pPr algn="just"/>
            <a:r>
              <a:rPr lang="es-MX" sz="1600" dirty="0">
                <a:solidFill>
                  <a:srgbClr val="0000CC"/>
                </a:solidFill>
              </a:rPr>
              <a:t>Se ha especializado en química supramolecular por la cual ha sido galardonado con el Premio Nobel de Química 2016 junto con Sir J. </a:t>
            </a:r>
            <a:r>
              <a:rPr lang="es-MX" sz="1600" dirty="0" err="1">
                <a:solidFill>
                  <a:srgbClr val="0000CC"/>
                </a:solidFill>
              </a:rPr>
              <a:t>Fraser</a:t>
            </a:r>
            <a:r>
              <a:rPr lang="es-MX" sz="1600" dirty="0">
                <a:solidFill>
                  <a:srgbClr val="0000CC"/>
                </a:solidFill>
              </a:rPr>
              <a:t> </a:t>
            </a:r>
            <a:r>
              <a:rPr lang="es-MX" sz="1600" dirty="0" err="1">
                <a:solidFill>
                  <a:srgbClr val="0000CC"/>
                </a:solidFill>
              </a:rPr>
              <a:t>Stoddart</a:t>
            </a:r>
            <a:r>
              <a:rPr lang="es-MX" sz="1600" dirty="0">
                <a:solidFill>
                  <a:srgbClr val="0000CC"/>
                </a:solidFill>
              </a:rPr>
              <a:t> y Bernard L. </a:t>
            </a:r>
            <a:r>
              <a:rPr lang="es-MX" sz="1600" dirty="0" err="1">
                <a:solidFill>
                  <a:srgbClr val="0000CC"/>
                </a:solidFill>
              </a:rPr>
              <a:t>Feringa</a:t>
            </a:r>
            <a:r>
              <a:rPr lang="es-MX" sz="1600" dirty="0">
                <a:solidFill>
                  <a:srgbClr val="0000CC"/>
                </a:solidFill>
              </a:rPr>
              <a:t>.</a:t>
            </a:r>
          </a:p>
        </p:txBody>
      </p:sp>
      <p:pic>
        <p:nvPicPr>
          <p:cNvPr id="7" name="Imagen 6"/>
          <p:cNvPicPr>
            <a:picLocks noChangeAspect="1"/>
          </p:cNvPicPr>
          <p:nvPr/>
        </p:nvPicPr>
        <p:blipFill>
          <a:blip r:embed="rId4"/>
          <a:stretch>
            <a:fillRect/>
          </a:stretch>
        </p:blipFill>
        <p:spPr>
          <a:xfrm>
            <a:off x="107504" y="1772816"/>
            <a:ext cx="2095500" cy="2619375"/>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16</a:t>
            </a:fld>
            <a:endParaRPr lang="es-MX"/>
          </a:p>
        </p:txBody>
      </p:sp>
    </p:spTree>
    <p:extLst>
      <p:ext uri="{BB962C8B-B14F-4D97-AF65-F5344CB8AC3E}">
        <p14:creationId xmlns:p14="http://schemas.microsoft.com/office/powerpoint/2010/main" val="25217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285909"/>
            <a:ext cx="8208816" cy="1323439"/>
          </a:xfrm>
          <a:prstGeom prst="rect">
            <a:avLst/>
          </a:prstGeom>
        </p:spPr>
        <p:txBody>
          <a:bodyPr wrap="square">
            <a:spAutoFit/>
          </a:bodyPr>
          <a:lstStyle/>
          <a:p>
            <a:pPr algn="just"/>
            <a:r>
              <a:rPr lang="es-MX" sz="1600" dirty="0">
                <a:solidFill>
                  <a:srgbClr val="0000CC"/>
                </a:solidFill>
              </a:rPr>
              <a:t>En términos generales, la topología química se refiere a las moléculas. cuyo gráfico (es decir, su representación basada en átomos y enlaces) no es plano. [1, 2] Un gráfico no plano no puede ser representado en un plano o en una hoja de papel sin cruzar puntos. En topología, el objeto puede distorsionarse tanto como uno podría, pero sus propiedades topológicas no se modifican mientras no se produce una ruptura. </a:t>
            </a:r>
          </a:p>
        </p:txBody>
      </p:sp>
      <p:grpSp>
        <p:nvGrpSpPr>
          <p:cNvPr id="9" name="Grupo 8"/>
          <p:cNvGrpSpPr/>
          <p:nvPr/>
        </p:nvGrpSpPr>
        <p:grpSpPr>
          <a:xfrm>
            <a:off x="827584" y="1579201"/>
            <a:ext cx="7128487" cy="1591384"/>
            <a:chOff x="827584" y="1579201"/>
            <a:chExt cx="7128487" cy="1591384"/>
          </a:xfrm>
        </p:grpSpPr>
        <p:pic>
          <p:nvPicPr>
            <p:cNvPr id="2" name="Imagen 1"/>
            <p:cNvPicPr>
              <a:picLocks noChangeAspect="1"/>
            </p:cNvPicPr>
            <p:nvPr/>
          </p:nvPicPr>
          <p:blipFill rotWithShape="1">
            <a:blip r:embed="rId2"/>
            <a:srcRect l="30136" t="7660" r="21919" b="76399"/>
            <a:stretch/>
          </p:blipFill>
          <p:spPr>
            <a:xfrm>
              <a:off x="5184068" y="1579201"/>
              <a:ext cx="2520280" cy="769680"/>
            </a:xfrm>
            <a:prstGeom prst="rect">
              <a:avLst/>
            </a:prstGeom>
          </p:spPr>
        </p:pic>
        <p:sp>
          <p:nvSpPr>
            <p:cNvPr id="4" name="Rectángulo 3"/>
            <p:cNvSpPr/>
            <p:nvPr/>
          </p:nvSpPr>
          <p:spPr>
            <a:xfrm>
              <a:off x="827584" y="1988840"/>
              <a:ext cx="3283476" cy="830997"/>
            </a:xfrm>
            <a:prstGeom prst="rect">
              <a:avLst/>
            </a:prstGeom>
          </p:spPr>
          <p:txBody>
            <a:bodyPr wrap="square">
              <a:spAutoFit/>
            </a:bodyPr>
            <a:lstStyle/>
            <a:p>
              <a:r>
                <a:rPr lang="es-MX" sz="1600" dirty="0">
                  <a:solidFill>
                    <a:srgbClr val="0000CC"/>
                  </a:solidFill>
                </a:rPr>
                <a:t>En otras palabras, un círculo y una elipse son topológicamente idénticos.</a:t>
              </a:r>
              <a:endParaRPr lang="es-MX" sz="1600" dirty="0"/>
            </a:p>
          </p:txBody>
        </p:sp>
        <p:sp>
          <p:nvSpPr>
            <p:cNvPr id="7" name="CuadroTexto 6"/>
            <p:cNvSpPr txBox="1"/>
            <p:nvPr/>
          </p:nvSpPr>
          <p:spPr>
            <a:xfrm>
              <a:off x="4925595" y="2524254"/>
              <a:ext cx="1415772" cy="369332"/>
            </a:xfrm>
            <a:prstGeom prst="rect">
              <a:avLst/>
            </a:prstGeom>
            <a:noFill/>
          </p:spPr>
          <p:txBody>
            <a:bodyPr wrap="none" rtlCol="0">
              <a:spAutoFit/>
            </a:bodyPr>
            <a:lstStyle/>
            <a:p>
              <a:r>
                <a:rPr lang="es-MX" dirty="0"/>
                <a:t>Gráfica plana</a:t>
              </a:r>
            </a:p>
          </p:txBody>
        </p:sp>
        <p:sp>
          <p:nvSpPr>
            <p:cNvPr id="8" name="CuadroTexto 7"/>
            <p:cNvSpPr txBox="1"/>
            <p:nvPr/>
          </p:nvSpPr>
          <p:spPr>
            <a:xfrm>
              <a:off x="6957080" y="2524254"/>
              <a:ext cx="998991" cy="646331"/>
            </a:xfrm>
            <a:prstGeom prst="rect">
              <a:avLst/>
            </a:prstGeom>
            <a:noFill/>
          </p:spPr>
          <p:txBody>
            <a:bodyPr wrap="none" rtlCol="0">
              <a:spAutoFit/>
            </a:bodyPr>
            <a:lstStyle/>
            <a:p>
              <a:pPr algn="ctr"/>
              <a:r>
                <a:rPr lang="es-MX" dirty="0"/>
                <a:t>Gráfica</a:t>
              </a:r>
              <a:br>
                <a:rPr lang="es-MX" dirty="0"/>
              </a:br>
              <a:r>
                <a:rPr lang="es-MX" dirty="0"/>
                <a:t>no plana</a:t>
              </a:r>
            </a:p>
          </p:txBody>
        </p:sp>
      </p:grpSp>
      <p:sp>
        <p:nvSpPr>
          <p:cNvPr id="11" name="Rectángulo 10"/>
          <p:cNvSpPr/>
          <p:nvPr/>
        </p:nvSpPr>
        <p:spPr>
          <a:xfrm>
            <a:off x="3424890" y="5769645"/>
            <a:ext cx="5832953" cy="276999"/>
          </a:xfrm>
          <a:prstGeom prst="rect">
            <a:avLst/>
          </a:prstGeom>
        </p:spPr>
        <p:txBody>
          <a:bodyPr wrap="square">
            <a:spAutoFit/>
          </a:bodyPr>
          <a:lstStyle/>
          <a:p>
            <a:r>
              <a:rPr lang="de-DE" sz="1200" dirty="0">
                <a:solidFill>
                  <a:srgbClr val="0000CC"/>
                </a:solidFill>
                <a:latin typeface="AdvPS_TTR"/>
              </a:rPr>
              <a:t>H. L. Frisch, E. Wasserman, </a:t>
            </a:r>
            <a:r>
              <a:rPr lang="de-DE" sz="1200" i="1" dirty="0">
                <a:solidFill>
                  <a:srgbClr val="0000CC"/>
                </a:solidFill>
                <a:latin typeface="AdvPS_TTI"/>
              </a:rPr>
              <a:t>J. Am. Chem. Soc. </a:t>
            </a:r>
            <a:r>
              <a:rPr lang="de-DE" sz="1200" b="1" dirty="0">
                <a:solidFill>
                  <a:srgbClr val="0000CC"/>
                </a:solidFill>
                <a:latin typeface="AdvPS_TTB"/>
              </a:rPr>
              <a:t>1961</a:t>
            </a:r>
            <a:r>
              <a:rPr lang="de-DE" sz="1200" dirty="0">
                <a:solidFill>
                  <a:srgbClr val="0000CC"/>
                </a:solidFill>
                <a:latin typeface="AdvPS_TTR"/>
              </a:rPr>
              <a:t>, </a:t>
            </a:r>
            <a:r>
              <a:rPr lang="de-DE" sz="1200" i="1" dirty="0">
                <a:solidFill>
                  <a:srgbClr val="0000CC"/>
                </a:solidFill>
                <a:latin typeface="AdvPS_TTI"/>
              </a:rPr>
              <a:t>83</a:t>
            </a:r>
            <a:r>
              <a:rPr lang="de-DE" sz="1200" dirty="0">
                <a:solidFill>
                  <a:srgbClr val="0000CC"/>
                </a:solidFill>
                <a:latin typeface="AdvPS_TTR"/>
              </a:rPr>
              <a:t>, 3789 – </a:t>
            </a:r>
            <a:r>
              <a:rPr lang="es-MX" sz="1200" dirty="0">
                <a:solidFill>
                  <a:srgbClr val="0000CC"/>
                </a:solidFill>
                <a:latin typeface="AdvPS_TTR"/>
              </a:rPr>
              <a:t>3795</a:t>
            </a:r>
            <a:endParaRPr lang="es-MX" sz="1200" dirty="0">
              <a:solidFill>
                <a:srgbClr val="0000CC"/>
              </a:solidFill>
            </a:endParaRPr>
          </a:p>
        </p:txBody>
      </p:sp>
      <p:grpSp>
        <p:nvGrpSpPr>
          <p:cNvPr id="14" name="Grupo 13"/>
          <p:cNvGrpSpPr/>
          <p:nvPr/>
        </p:nvGrpSpPr>
        <p:grpSpPr>
          <a:xfrm>
            <a:off x="707358" y="3242513"/>
            <a:ext cx="7441009" cy="2554545"/>
            <a:chOff x="707358" y="3242513"/>
            <a:chExt cx="7441009" cy="2554545"/>
          </a:xfrm>
        </p:grpSpPr>
        <p:grpSp>
          <p:nvGrpSpPr>
            <p:cNvPr id="10" name="Grupo 9"/>
            <p:cNvGrpSpPr/>
            <p:nvPr/>
          </p:nvGrpSpPr>
          <p:grpSpPr>
            <a:xfrm>
              <a:off x="707358" y="3242513"/>
              <a:ext cx="5750444" cy="2554545"/>
              <a:chOff x="707358" y="3242513"/>
              <a:chExt cx="5750444" cy="2554545"/>
            </a:xfrm>
          </p:grpSpPr>
          <p:sp>
            <p:nvSpPr>
              <p:cNvPr id="5" name="Rectángulo 4"/>
              <p:cNvSpPr/>
              <p:nvPr/>
            </p:nvSpPr>
            <p:spPr>
              <a:xfrm>
                <a:off x="707358" y="3242513"/>
                <a:ext cx="3954614" cy="2554545"/>
              </a:xfrm>
              <a:prstGeom prst="rect">
                <a:avLst/>
              </a:prstGeom>
            </p:spPr>
            <p:txBody>
              <a:bodyPr wrap="square">
                <a:spAutoFit/>
              </a:bodyPr>
              <a:lstStyle/>
              <a:p>
                <a:pPr lvl="0" algn="just"/>
                <a:r>
                  <a:rPr lang="es-MX" sz="1600" dirty="0">
                    <a:solidFill>
                      <a:srgbClr val="0000CC"/>
                    </a:solidFill>
                  </a:rPr>
                  <a:t>Los ejemplos más representativos de moléculas topológicamente no planas, y por lo tanto no triviales, son moléculas de anillo entrelazadas o ciclos anudados como el nudo trébol Curiosamente, la topología y la química no estaban en todo conectadas hasta 1961, cuando dos químicos trabajan en Bell </a:t>
                </a:r>
                <a:r>
                  <a:rPr lang="es-MX" sz="1600" dirty="0" err="1">
                    <a:solidFill>
                      <a:srgbClr val="0000CC"/>
                    </a:solidFill>
                  </a:rPr>
                  <a:t>Telephone</a:t>
                </a:r>
                <a:r>
                  <a:rPr lang="es-MX" sz="1600" dirty="0">
                    <a:solidFill>
                      <a:srgbClr val="0000CC"/>
                    </a:solidFill>
                  </a:rPr>
                  <a:t> </a:t>
                </a:r>
                <a:r>
                  <a:rPr lang="es-MX" sz="1600" dirty="0" err="1">
                    <a:solidFill>
                      <a:srgbClr val="0000CC"/>
                    </a:solidFill>
                  </a:rPr>
                  <a:t>Laboratories</a:t>
                </a:r>
                <a:r>
                  <a:rPr lang="es-MX" sz="1600" dirty="0">
                    <a:solidFill>
                      <a:srgbClr val="0000CC"/>
                    </a:solidFill>
                  </a:rPr>
                  <a:t>, </a:t>
                </a:r>
                <a:r>
                  <a:rPr lang="es-MX" sz="1600" dirty="0" err="1">
                    <a:solidFill>
                      <a:srgbClr val="0000CC"/>
                    </a:solidFill>
                  </a:rPr>
                  <a:t>Frisch</a:t>
                </a:r>
                <a:r>
                  <a:rPr lang="es-MX" sz="1600" dirty="0">
                    <a:solidFill>
                      <a:srgbClr val="0000CC"/>
                    </a:solidFill>
                  </a:rPr>
                  <a:t> y Wasserman, publicaron una discusión importante simplemente titulada "Topología química”</a:t>
                </a:r>
              </a:p>
            </p:txBody>
          </p:sp>
          <p:pic>
            <p:nvPicPr>
              <p:cNvPr id="6" name="Imagen 5"/>
              <p:cNvPicPr>
                <a:picLocks noChangeAspect="1"/>
              </p:cNvPicPr>
              <p:nvPr/>
            </p:nvPicPr>
            <p:blipFill rotWithShape="1">
              <a:blip r:embed="rId2"/>
              <a:srcRect l="58219" t="27942" r="15069" b="60127"/>
              <a:stretch/>
            </p:blipFill>
            <p:spPr>
              <a:xfrm>
                <a:off x="5053646" y="4099967"/>
                <a:ext cx="1404156" cy="576064"/>
              </a:xfrm>
              <a:prstGeom prst="rect">
                <a:avLst/>
              </a:prstGeom>
            </p:spPr>
          </p:pic>
        </p:grpSp>
        <p:sp>
          <p:nvSpPr>
            <p:cNvPr id="12" name="CuadroTexto 11"/>
            <p:cNvSpPr txBox="1"/>
            <p:nvPr/>
          </p:nvSpPr>
          <p:spPr>
            <a:xfrm>
              <a:off x="6764783" y="4739515"/>
              <a:ext cx="1383584" cy="369332"/>
            </a:xfrm>
            <a:prstGeom prst="rect">
              <a:avLst/>
            </a:prstGeom>
            <a:noFill/>
          </p:spPr>
          <p:txBody>
            <a:bodyPr wrap="none" rtlCol="0">
              <a:spAutoFit/>
            </a:bodyPr>
            <a:lstStyle/>
            <a:p>
              <a:r>
                <a:rPr lang="es-MX" dirty="0"/>
                <a:t>[2]-</a:t>
              </a:r>
              <a:r>
                <a:rPr lang="es-MX" dirty="0" err="1"/>
                <a:t>catenano</a:t>
              </a:r>
              <a:endParaRPr lang="es-MX" dirty="0"/>
            </a:p>
          </p:txBody>
        </p:sp>
        <p:pic>
          <p:nvPicPr>
            <p:cNvPr id="13" name="Imagen 12"/>
            <p:cNvPicPr>
              <a:picLocks noChangeAspect="1"/>
            </p:cNvPicPr>
            <p:nvPr/>
          </p:nvPicPr>
          <p:blipFill rotWithShape="1">
            <a:blip r:embed="rId2"/>
            <a:srcRect l="26027" t="27942" r="54269" b="60301"/>
            <a:stretch/>
          </p:blipFill>
          <p:spPr>
            <a:xfrm>
              <a:off x="6899100" y="4092672"/>
              <a:ext cx="1035732" cy="567680"/>
            </a:xfrm>
            <a:prstGeom prst="rect">
              <a:avLst/>
            </a:prstGeom>
          </p:spPr>
        </p:pic>
      </p:grpSp>
      <p:sp>
        <p:nvSpPr>
          <p:cNvPr id="15" name="Marcador de número de diapositiva 14"/>
          <p:cNvSpPr>
            <a:spLocks noGrp="1"/>
          </p:cNvSpPr>
          <p:nvPr>
            <p:ph type="sldNum" sz="quarter" idx="12"/>
          </p:nvPr>
        </p:nvSpPr>
        <p:spPr/>
        <p:txBody>
          <a:bodyPr/>
          <a:lstStyle/>
          <a:p>
            <a:fld id="{EB493397-2A67-4761-BDFC-FF3C650B2965}" type="slidenum">
              <a:rPr lang="es-MX" smtClean="0"/>
              <a:pPr/>
              <a:t>17</a:t>
            </a:fld>
            <a:endParaRPr lang="es-MX"/>
          </a:p>
        </p:txBody>
      </p:sp>
    </p:spTree>
    <p:extLst>
      <p:ext uri="{BB962C8B-B14F-4D97-AF65-F5344CB8AC3E}">
        <p14:creationId xmlns:p14="http://schemas.microsoft.com/office/powerpoint/2010/main" val="20084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5291" y="476672"/>
            <a:ext cx="8892480"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a:ln>
                  <a:noFill/>
                </a:ln>
                <a:solidFill>
                  <a:srgbClr val="0000FF"/>
                </a:solidFill>
                <a:effectLst/>
                <a:latin typeface="inherit"/>
                <a:cs typeface="Arial" pitchFamily="34" charset="0"/>
              </a:rPr>
              <a:t>Uso de funcionalidad enmascarada</a:t>
            </a:r>
          </a:p>
          <a:p>
            <a:pPr lvl="0" fontAlgn="base">
              <a:spcBef>
                <a:spcPct val="0"/>
              </a:spcBef>
              <a:spcAft>
                <a:spcPct val="0"/>
              </a:spcAft>
            </a:pPr>
            <a:r>
              <a:rPr kumimoji="0" lang="es-ES" sz="2000" b="0" i="0" u="none" strike="noStrike" cap="none" normalizeH="0" baseline="0" dirty="0">
                <a:ln>
                  <a:noFill/>
                </a:ln>
                <a:solidFill>
                  <a:srgbClr val="0000FF"/>
                </a:solidFill>
                <a:effectLst/>
                <a:latin typeface="inherit"/>
                <a:cs typeface="Arial" pitchFamily="34" charset="0"/>
              </a:rPr>
              <a:t>Ocultar la funcionalidad reactiva en una forma no reactiva, es una práctica muy extendida en </a:t>
            </a:r>
            <a:r>
              <a:rPr lang="es-ES" sz="2000" dirty="0">
                <a:solidFill>
                  <a:srgbClr val="0000FF"/>
                </a:solidFill>
                <a:latin typeface="inherit"/>
                <a:cs typeface="Arial" pitchFamily="34" charset="0"/>
              </a:rPr>
              <a:t>síntesis </a:t>
            </a:r>
            <a:r>
              <a:rPr kumimoji="0" lang="es-ES" sz="2000" b="0" i="0" u="none" strike="noStrike" cap="none" normalizeH="0" baseline="0" dirty="0">
                <a:ln>
                  <a:noFill/>
                </a:ln>
                <a:solidFill>
                  <a:srgbClr val="0000FF"/>
                </a:solidFill>
                <a:effectLst/>
                <a:latin typeface="inherit"/>
                <a:cs typeface="Arial" pitchFamily="34" charset="0"/>
              </a:rPr>
              <a:t>orgánica.</a:t>
            </a:r>
          </a:p>
          <a:p>
            <a:pPr lvl="0" fontAlgn="base">
              <a:spcBef>
                <a:spcPct val="0"/>
              </a:spcBef>
              <a:spcAft>
                <a:spcPct val="0"/>
              </a:spcAft>
            </a:pPr>
            <a:r>
              <a:rPr kumimoji="0" lang="es-ES" sz="2000" b="0" i="0" u="none" strike="noStrike" cap="none" normalizeH="0" baseline="0" dirty="0">
                <a:ln>
                  <a:noFill/>
                </a:ln>
                <a:solidFill>
                  <a:srgbClr val="0000FF"/>
                </a:solidFill>
                <a:effectLst/>
                <a:latin typeface="inherit"/>
                <a:cs typeface="Arial" pitchFamily="34" charset="0"/>
              </a:rPr>
              <a:t>L</a:t>
            </a:r>
            <a:r>
              <a:rPr lang="es-ES" sz="2000" dirty="0">
                <a:solidFill>
                  <a:srgbClr val="0000FF"/>
                </a:solidFill>
                <a:latin typeface="inherit"/>
                <a:cs typeface="Arial" pitchFamily="34" charset="0"/>
              </a:rPr>
              <a:t>a conversión de un</a:t>
            </a:r>
            <a:r>
              <a:rPr kumimoji="0" lang="es-ES" sz="2000" b="0" i="0" u="none" strike="noStrike" cap="none" normalizeH="0" baseline="0" dirty="0">
                <a:ln>
                  <a:noFill/>
                </a:ln>
                <a:solidFill>
                  <a:srgbClr val="0000FF"/>
                </a:solidFill>
                <a:effectLst/>
                <a:latin typeface="inherit"/>
                <a:cs typeface="Arial" pitchFamily="34" charset="0"/>
              </a:rPr>
              <a:t>a olefina en un grupo carbonilo es uno de los más utilizados.</a:t>
            </a:r>
          </a:p>
          <a:p>
            <a:pPr lvl="0" fontAlgn="base">
              <a:spcBef>
                <a:spcPct val="0"/>
              </a:spcBef>
              <a:spcAft>
                <a:spcPct val="0"/>
              </a:spcAft>
            </a:pPr>
            <a:r>
              <a:rPr kumimoji="0" lang="es-ES" sz="2000" b="0" i="0" u="none" strike="noStrike" cap="none" normalizeH="0" baseline="0" dirty="0">
                <a:ln>
                  <a:noFill/>
                </a:ln>
                <a:solidFill>
                  <a:srgbClr val="0000FF"/>
                </a:solidFill>
                <a:effectLst/>
                <a:latin typeface="inherit"/>
                <a:cs typeface="Arial" pitchFamily="34" charset="0"/>
              </a:rPr>
              <a:t>Considere un análisis </a:t>
            </a:r>
            <a:r>
              <a:rPr kumimoji="0" lang="es-ES" sz="2000" b="0" i="0" u="none" strike="noStrike" cap="none" normalizeH="0" baseline="0" dirty="0" err="1">
                <a:ln>
                  <a:noFill/>
                </a:ln>
                <a:solidFill>
                  <a:srgbClr val="0000FF"/>
                </a:solidFill>
                <a:effectLst/>
                <a:latin typeface="inherit"/>
                <a:cs typeface="Arial" pitchFamily="34" charset="0"/>
              </a:rPr>
              <a:t>retrosintético</a:t>
            </a:r>
            <a:r>
              <a:rPr kumimoji="0" lang="es-ES" sz="2000" b="0" i="0" u="none" strike="noStrike" cap="none" normalizeH="0" baseline="0" dirty="0">
                <a:ln>
                  <a:noFill/>
                </a:ln>
                <a:solidFill>
                  <a:srgbClr val="0000FF"/>
                </a:solidFill>
                <a:effectLst/>
                <a:latin typeface="inherit"/>
                <a:cs typeface="Arial" pitchFamily="34" charset="0"/>
              </a:rPr>
              <a:t> de la siguiente molécula.</a:t>
            </a:r>
            <a:r>
              <a:rPr kumimoji="0" lang="es-ES" sz="2000" b="0" i="0" u="none" strike="noStrike" cap="none" normalizeH="0" baseline="0" dirty="0">
                <a:ln>
                  <a:noFill/>
                </a:ln>
                <a:solidFill>
                  <a:srgbClr val="0000FF"/>
                </a:solidFill>
                <a:effectLst/>
                <a:latin typeface="Arial" pitchFamily="34" charset="0"/>
                <a:cs typeface="Arial" pitchFamily="34" charset="0"/>
              </a:rPr>
              <a:t> </a:t>
            </a:r>
          </a:p>
        </p:txBody>
      </p:sp>
      <p:graphicFrame>
        <p:nvGraphicFramePr>
          <p:cNvPr id="5" name="4 Objeto"/>
          <p:cNvGraphicFramePr>
            <a:graphicFrameLocks noChangeAspect="1"/>
          </p:cNvGraphicFramePr>
          <p:nvPr/>
        </p:nvGraphicFramePr>
        <p:xfrm>
          <a:off x="2843808" y="2348880"/>
          <a:ext cx="3424262" cy="2682927"/>
        </p:xfrm>
        <a:graphic>
          <a:graphicData uri="http://schemas.openxmlformats.org/presentationml/2006/ole">
            <mc:AlternateContent xmlns:mc="http://schemas.openxmlformats.org/markup-compatibility/2006">
              <mc:Choice xmlns:v="urn:schemas-microsoft-com:vml" Requires="v">
                <p:oleObj name="CS ChemDraw Drawing" r:id="rId2" imgW="1232568" imgH="965606" progId="ChemDraw.Document.6.0">
                  <p:embed/>
                </p:oleObj>
              </mc:Choice>
              <mc:Fallback>
                <p:oleObj name="CS ChemDraw Drawing" r:id="rId2" imgW="1232568" imgH="965606" progId="ChemDraw.Document.6.0">
                  <p:embed/>
                  <p:pic>
                    <p:nvPicPr>
                      <p:cNvPr id="5" name="4 Objeto"/>
                      <p:cNvPicPr/>
                      <p:nvPr/>
                    </p:nvPicPr>
                    <p:blipFill>
                      <a:blip r:embed="rId3"/>
                      <a:stretch>
                        <a:fillRect/>
                      </a:stretch>
                    </p:blipFill>
                    <p:spPr>
                      <a:xfrm>
                        <a:off x="2843808" y="2348880"/>
                        <a:ext cx="3424262" cy="2682927"/>
                      </a:xfrm>
                      <a:prstGeom prst="rect">
                        <a:avLst/>
                      </a:prstGeom>
                    </p:spPr>
                  </p:pic>
                </p:oleObj>
              </mc:Fallback>
            </mc:AlternateContent>
          </a:graphicData>
        </a:graphic>
      </p:graphicFrame>
      <p:sp>
        <p:nvSpPr>
          <p:cNvPr id="3" name="Marcador de número de diapositiva 2"/>
          <p:cNvSpPr>
            <a:spLocks noGrp="1"/>
          </p:cNvSpPr>
          <p:nvPr>
            <p:ph type="sldNum" sz="quarter" idx="12"/>
          </p:nvPr>
        </p:nvSpPr>
        <p:spPr/>
        <p:txBody>
          <a:bodyPr/>
          <a:lstStyle/>
          <a:p>
            <a:fld id="{EB493397-2A67-4761-BDFC-FF3C650B2965}" type="slidenum">
              <a:rPr lang="es-MX" smtClean="0"/>
              <a:pPr/>
              <a:t>18</a:t>
            </a:fld>
            <a:endParaRPr lang="es-MX"/>
          </a:p>
        </p:txBody>
      </p:sp>
    </p:spTree>
    <p:extLst>
      <p:ext uri="{BB962C8B-B14F-4D97-AF65-F5344CB8AC3E}">
        <p14:creationId xmlns:p14="http://schemas.microsoft.com/office/powerpoint/2010/main" val="137100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157" r="76498" b="59799"/>
          <a:stretch/>
        </p:blipFill>
        <p:spPr bwMode="auto">
          <a:xfrm>
            <a:off x="0" y="1622977"/>
            <a:ext cx="2592287" cy="138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771800" y="712768"/>
            <a:ext cx="2664295" cy="646331"/>
          </a:xfrm>
          <a:prstGeom prst="rect">
            <a:avLst/>
          </a:prstGeom>
          <a:solidFill>
            <a:schemeClr val="bg1"/>
          </a:solidFill>
        </p:spPr>
        <p:txBody>
          <a:bodyPr wrap="square" rtlCol="0">
            <a:spAutoFit/>
          </a:bodyPr>
          <a:lstStyle/>
          <a:p>
            <a:pPr algn="ctr"/>
            <a:r>
              <a:rPr lang="es-MX" b="1" dirty="0">
                <a:solidFill>
                  <a:srgbClr val="0000FF"/>
                </a:solidFill>
              </a:rPr>
              <a:t>Relación-1,6 entre los dos ácidos carboxílicos</a:t>
            </a:r>
          </a:p>
        </p:txBody>
      </p:sp>
      <p:grpSp>
        <p:nvGrpSpPr>
          <p:cNvPr id="15" name="14 Grupo"/>
          <p:cNvGrpSpPr/>
          <p:nvPr/>
        </p:nvGrpSpPr>
        <p:grpSpPr>
          <a:xfrm>
            <a:off x="1584175" y="1499016"/>
            <a:ext cx="3978508" cy="2152571"/>
            <a:chOff x="1584175" y="1499016"/>
            <a:chExt cx="3978508" cy="2152571"/>
          </a:xfrm>
        </p:grpSpPr>
        <p:pic>
          <p:nvPicPr>
            <p:cNvPr id="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7000" contrast="78000"/>
                      </a14:imgEffect>
                    </a14:imgLayer>
                  </a14:imgProps>
                </a:ext>
                <a:ext uri="{28A0092B-C50C-407E-A947-70E740481C1C}">
                  <a14:useLocalDpi xmlns:a14="http://schemas.microsoft.com/office/drawing/2010/main" val="0"/>
                </a:ext>
              </a:extLst>
            </a:blip>
            <a:srcRect l="32565" t="12567" r="43245" b="56680"/>
            <a:stretch/>
          </p:blipFill>
          <p:spPr bwMode="auto">
            <a:xfrm>
              <a:off x="3177914" y="1499016"/>
              <a:ext cx="2384769" cy="172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nvGraphicFramePr>
          <p:xfrm>
            <a:off x="2142298" y="2274594"/>
            <a:ext cx="1001037" cy="331132"/>
          </p:xfrm>
          <a:graphic>
            <a:graphicData uri="http://schemas.openxmlformats.org/presentationml/2006/ole">
              <mc:AlternateContent xmlns:mc="http://schemas.openxmlformats.org/markup-compatibility/2006">
                <mc:Choice xmlns:v="urn:schemas-microsoft-com:vml" Requires="v">
                  <p:oleObj name="CS ChemDraw Drawing" r:id="rId5" imgW="624535" imgH="206734" progId="ChemDraw.Document.6.0">
                    <p:embed/>
                  </p:oleObj>
                </mc:Choice>
                <mc:Fallback>
                  <p:oleObj name="CS ChemDraw Drawing" r:id="rId5" imgW="624535" imgH="206734" progId="ChemDraw.Document.6.0">
                    <p:embed/>
                    <p:pic>
                      <p:nvPicPr>
                        <p:cNvPr id="2" name="1 Objeto"/>
                        <p:cNvPicPr/>
                        <p:nvPr/>
                      </p:nvPicPr>
                      <p:blipFill>
                        <a:blip r:embed="rId6"/>
                        <a:stretch>
                          <a:fillRect/>
                        </a:stretch>
                      </p:blipFill>
                      <p:spPr>
                        <a:xfrm>
                          <a:off x="2142298" y="2274594"/>
                          <a:ext cx="1001037" cy="331132"/>
                        </a:xfrm>
                        <a:prstGeom prst="rect">
                          <a:avLst/>
                        </a:prstGeom>
                      </p:spPr>
                    </p:pic>
                  </p:oleObj>
                </mc:Fallback>
              </mc:AlternateContent>
            </a:graphicData>
          </a:graphic>
        </p:graphicFrame>
        <p:sp>
          <p:nvSpPr>
            <p:cNvPr id="4" name="3 CuadroTexto"/>
            <p:cNvSpPr txBox="1"/>
            <p:nvPr/>
          </p:nvSpPr>
          <p:spPr>
            <a:xfrm>
              <a:off x="1584175" y="3005256"/>
              <a:ext cx="2016224" cy="646331"/>
            </a:xfrm>
            <a:prstGeom prst="rect">
              <a:avLst/>
            </a:prstGeom>
            <a:solidFill>
              <a:schemeClr val="bg1"/>
            </a:solidFill>
          </p:spPr>
          <p:txBody>
            <a:bodyPr wrap="square" rtlCol="0">
              <a:spAutoFit/>
            </a:bodyPr>
            <a:lstStyle/>
            <a:p>
              <a:pPr algn="ctr"/>
              <a:r>
                <a:rPr lang="es-MX" b="1" dirty="0">
                  <a:solidFill>
                    <a:srgbClr val="0000FF"/>
                  </a:solidFill>
                </a:rPr>
                <a:t>Desconexión de dos enlaces</a:t>
              </a:r>
            </a:p>
          </p:txBody>
        </p:sp>
      </p:grpSp>
      <p:grpSp>
        <p:nvGrpSpPr>
          <p:cNvPr id="16" name="15 Grupo"/>
          <p:cNvGrpSpPr/>
          <p:nvPr/>
        </p:nvGrpSpPr>
        <p:grpSpPr>
          <a:xfrm>
            <a:off x="5338431" y="1738859"/>
            <a:ext cx="3387390" cy="1385260"/>
            <a:chOff x="5338431" y="1738859"/>
            <a:chExt cx="3387390" cy="1385260"/>
          </a:xfrm>
        </p:grpSpPr>
        <p:grpSp>
          <p:nvGrpSpPr>
            <p:cNvPr id="10" name="9 Grupo"/>
            <p:cNvGrpSpPr/>
            <p:nvPr/>
          </p:nvGrpSpPr>
          <p:grpSpPr>
            <a:xfrm>
              <a:off x="5338431" y="1814312"/>
              <a:ext cx="1374616" cy="822600"/>
              <a:chOff x="5338431" y="1814312"/>
              <a:chExt cx="1374616" cy="822600"/>
            </a:xfrm>
          </p:grpSpPr>
          <p:sp>
            <p:nvSpPr>
              <p:cNvPr id="6" name="5 CuadroTexto"/>
              <p:cNvSpPr txBox="1"/>
              <p:nvPr/>
            </p:nvSpPr>
            <p:spPr>
              <a:xfrm>
                <a:off x="5338431" y="1814312"/>
                <a:ext cx="1321801" cy="369332"/>
              </a:xfrm>
              <a:prstGeom prst="rect">
                <a:avLst/>
              </a:prstGeom>
              <a:solidFill>
                <a:schemeClr val="bg1"/>
              </a:solidFill>
            </p:spPr>
            <p:txBody>
              <a:bodyPr wrap="square" rtlCol="0">
                <a:spAutoFit/>
              </a:bodyPr>
              <a:lstStyle/>
              <a:p>
                <a:pPr algn="ctr"/>
                <a:r>
                  <a:rPr lang="es-MX" b="1" dirty="0">
                    <a:solidFill>
                      <a:srgbClr val="0000FF"/>
                    </a:solidFill>
                  </a:rPr>
                  <a:t>Reconexión</a:t>
                </a:r>
              </a:p>
            </p:txBody>
          </p:sp>
          <p:graphicFrame>
            <p:nvGraphicFramePr>
              <p:cNvPr id="9" name="8 Objeto"/>
              <p:cNvGraphicFramePr>
                <a:graphicFrameLocks noChangeAspect="1"/>
              </p:cNvGraphicFramePr>
              <p:nvPr/>
            </p:nvGraphicFramePr>
            <p:xfrm>
              <a:off x="5432094" y="2214664"/>
              <a:ext cx="1280953" cy="422248"/>
            </p:xfrm>
            <a:graphic>
              <a:graphicData uri="http://schemas.openxmlformats.org/presentationml/2006/ole">
                <mc:AlternateContent xmlns:mc="http://schemas.openxmlformats.org/markup-compatibility/2006">
                  <mc:Choice xmlns:v="urn:schemas-microsoft-com:vml" Requires="v">
                    <p:oleObj name="CS ChemDraw Drawing" r:id="rId5" imgW="624535" imgH="206734" progId="ChemDraw.Document.6.0">
                      <p:embed/>
                    </p:oleObj>
                  </mc:Choice>
                  <mc:Fallback>
                    <p:oleObj name="CS ChemDraw Drawing" r:id="rId5" imgW="624535" imgH="206734" progId="ChemDraw.Document.6.0">
                      <p:embed/>
                      <p:pic>
                        <p:nvPicPr>
                          <p:cNvPr id="9" name="8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094" y="2214664"/>
                            <a:ext cx="1280953" cy="422248"/>
                          </a:xfrm>
                          <a:prstGeom prst="rect">
                            <a:avLst/>
                          </a:prstGeom>
                          <a:noFill/>
                          <a:ln>
                            <a:noFill/>
                          </a:ln>
                        </p:spPr>
                      </p:pic>
                    </p:oleObj>
                  </mc:Fallback>
                </mc:AlternateContent>
              </a:graphicData>
            </a:graphic>
          </p:graphicFrame>
        </p:grpSp>
        <p:pic>
          <p:nvPicPr>
            <p:cNvPr id="332806" name="Picture 6"/>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3000" contrast="62000"/>
                      </a14:imgEffect>
                    </a14:imgLayer>
                  </a14:imgProps>
                </a:ext>
                <a:ext uri="{28A0092B-C50C-407E-A947-70E740481C1C}">
                  <a14:useLocalDpi xmlns:a14="http://schemas.microsoft.com/office/drawing/2010/main" val="0"/>
                </a:ext>
              </a:extLst>
            </a:blip>
            <a:srcRect l="20335" t="23355" r="25951" b="54077"/>
            <a:stretch/>
          </p:blipFill>
          <p:spPr bwMode="auto">
            <a:xfrm>
              <a:off x="6866441" y="1738859"/>
              <a:ext cx="1859380" cy="138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4 CuadroTexto"/>
          <p:cNvSpPr txBox="1"/>
          <p:nvPr/>
        </p:nvSpPr>
        <p:spPr>
          <a:xfrm>
            <a:off x="5161275" y="3098676"/>
            <a:ext cx="2016224" cy="646331"/>
          </a:xfrm>
          <a:prstGeom prst="rect">
            <a:avLst/>
          </a:prstGeom>
          <a:solidFill>
            <a:schemeClr val="bg1"/>
          </a:solidFill>
        </p:spPr>
        <p:txBody>
          <a:bodyPr wrap="square" rtlCol="0">
            <a:spAutoFit/>
          </a:bodyPr>
          <a:lstStyle/>
          <a:p>
            <a:pPr algn="ctr"/>
            <a:r>
              <a:rPr lang="es-MX" b="1" dirty="0">
                <a:solidFill>
                  <a:srgbClr val="0000FF"/>
                </a:solidFill>
              </a:rPr>
              <a:t>Reconocimiento</a:t>
            </a:r>
          </a:p>
          <a:p>
            <a:pPr algn="ctr"/>
            <a:r>
              <a:rPr lang="es-MX" b="1" dirty="0">
                <a:solidFill>
                  <a:srgbClr val="0000FF"/>
                </a:solidFill>
              </a:rPr>
              <a:t>del patrón</a:t>
            </a:r>
          </a:p>
        </p:txBody>
      </p:sp>
      <p:grpSp>
        <p:nvGrpSpPr>
          <p:cNvPr id="17" name="16 Grupo"/>
          <p:cNvGrpSpPr/>
          <p:nvPr/>
        </p:nvGrpSpPr>
        <p:grpSpPr>
          <a:xfrm>
            <a:off x="6660232" y="3475845"/>
            <a:ext cx="2483768" cy="3127896"/>
            <a:chOff x="6660232" y="3475845"/>
            <a:chExt cx="2483768" cy="3127896"/>
          </a:xfrm>
        </p:grpSpPr>
        <p:graphicFrame>
          <p:nvGraphicFramePr>
            <p:cNvPr id="13" name="12 Objeto"/>
            <p:cNvGraphicFramePr>
              <a:graphicFrameLocks noChangeAspect="1"/>
            </p:cNvGraphicFramePr>
            <p:nvPr/>
          </p:nvGraphicFramePr>
          <p:xfrm>
            <a:off x="7347206" y="3475845"/>
            <a:ext cx="448925" cy="1357134"/>
          </p:xfrm>
          <a:graphic>
            <a:graphicData uri="http://schemas.openxmlformats.org/presentationml/2006/ole">
              <mc:AlternateContent xmlns:mc="http://schemas.openxmlformats.org/markup-compatibility/2006">
                <mc:Choice xmlns:v="urn:schemas-microsoft-com:vml" Requires="v">
                  <p:oleObj name="CS ChemDraw Drawing" r:id="rId9" imgW="206909" imgH="624336" progId="ChemDraw.Document.6.0">
                    <p:embed/>
                  </p:oleObj>
                </mc:Choice>
                <mc:Fallback>
                  <p:oleObj name="CS ChemDraw Drawing" r:id="rId9" imgW="206909" imgH="624336" progId="ChemDraw.Document.6.0">
                    <p:embed/>
                    <p:pic>
                      <p:nvPicPr>
                        <p:cNvPr id="13" name="12 Objeto"/>
                        <p:cNvPicPr/>
                        <p:nvPr/>
                      </p:nvPicPr>
                      <p:blipFill>
                        <a:blip r:embed="rId10"/>
                        <a:stretch>
                          <a:fillRect/>
                        </a:stretch>
                      </p:blipFill>
                      <p:spPr>
                        <a:xfrm>
                          <a:off x="7347206" y="3475845"/>
                          <a:ext cx="448925" cy="1357134"/>
                        </a:xfrm>
                        <a:prstGeom prst="rect">
                          <a:avLst/>
                        </a:prstGeom>
                      </p:spPr>
                    </p:pic>
                  </p:oleObj>
                </mc:Fallback>
              </mc:AlternateContent>
            </a:graphicData>
          </a:graphic>
        </p:graphicFrame>
        <p:pic>
          <p:nvPicPr>
            <p:cNvPr id="332809" name="Picture 9"/>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19000" contrast="58000"/>
                      </a14:imgEffect>
                    </a14:imgLayer>
                  </a14:imgProps>
                </a:ext>
                <a:ext uri="{28A0092B-C50C-407E-A947-70E740481C1C}">
                  <a14:useLocalDpi xmlns:a14="http://schemas.microsoft.com/office/drawing/2010/main" val="0"/>
                </a:ext>
              </a:extLst>
            </a:blip>
            <a:srcRect l="4886" t="9705"/>
            <a:stretch/>
          </p:blipFill>
          <p:spPr bwMode="auto">
            <a:xfrm>
              <a:off x="6660232" y="4869160"/>
              <a:ext cx="2483768" cy="173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13 CuadroTexto"/>
          <p:cNvSpPr txBox="1"/>
          <p:nvPr/>
        </p:nvSpPr>
        <p:spPr>
          <a:xfrm>
            <a:off x="82317" y="3707487"/>
            <a:ext cx="1825387" cy="646331"/>
          </a:xfrm>
          <a:prstGeom prst="rect">
            <a:avLst/>
          </a:prstGeom>
          <a:noFill/>
        </p:spPr>
        <p:txBody>
          <a:bodyPr wrap="square" rtlCol="0">
            <a:spAutoFit/>
          </a:bodyPr>
          <a:lstStyle/>
          <a:p>
            <a:pPr algn="ctr"/>
            <a:r>
              <a:rPr lang="es-MX" b="1" dirty="0">
                <a:solidFill>
                  <a:srgbClr val="0000FF"/>
                </a:solidFill>
              </a:rPr>
              <a:t>¿Funcionalidad latente?</a:t>
            </a:r>
          </a:p>
        </p:txBody>
      </p:sp>
      <p:sp>
        <p:nvSpPr>
          <p:cNvPr id="18" name="17 Rectángulo"/>
          <p:cNvSpPr/>
          <p:nvPr/>
        </p:nvSpPr>
        <p:spPr>
          <a:xfrm>
            <a:off x="7132771" y="1544216"/>
            <a:ext cx="17553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866441" y="3005256"/>
            <a:ext cx="297847" cy="20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6"/>
          <p:cNvSpPr>
            <a:spLocks noGrp="1"/>
          </p:cNvSpPr>
          <p:nvPr>
            <p:ph type="sldNum" sz="quarter" idx="12"/>
          </p:nvPr>
        </p:nvSpPr>
        <p:spPr/>
        <p:txBody>
          <a:bodyPr/>
          <a:lstStyle/>
          <a:p>
            <a:fld id="{EB493397-2A67-4761-BDFC-FF3C650B2965}" type="slidenum">
              <a:rPr lang="es-MX" smtClean="0"/>
              <a:pPr/>
              <a:t>19</a:t>
            </a:fld>
            <a:endParaRPr lang="es-MX"/>
          </a:p>
        </p:txBody>
      </p:sp>
    </p:spTree>
    <p:extLst>
      <p:ext uri="{BB962C8B-B14F-4D97-AF65-F5344CB8AC3E}">
        <p14:creationId xmlns:p14="http://schemas.microsoft.com/office/powerpoint/2010/main" val="5387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4347" y="4149080"/>
            <a:ext cx="2928533" cy="1077218"/>
          </a:xfrm>
          <a:prstGeom prst="rect">
            <a:avLst/>
          </a:prstGeom>
        </p:spPr>
        <p:txBody>
          <a:bodyPr wrap="square">
            <a:spAutoFit/>
          </a:bodyPr>
          <a:lstStyle/>
          <a:p>
            <a:pPr algn="ctr"/>
            <a:r>
              <a:rPr lang="es-MX" sz="1600" b="1" dirty="0" err="1">
                <a:solidFill>
                  <a:srgbClr val="0000FF"/>
                </a:solidFill>
                <a:latin typeface="Arial" panose="020B0604020202020204" pitchFamily="34" charset="0"/>
              </a:rPr>
              <a:t>Leonhard</a:t>
            </a:r>
            <a:r>
              <a:rPr lang="es-MX" sz="1600" b="1" dirty="0">
                <a:solidFill>
                  <a:srgbClr val="0000FF"/>
                </a:solidFill>
                <a:latin typeface="Arial" panose="020B0604020202020204" pitchFamily="34" charset="0"/>
              </a:rPr>
              <a:t> Paul Euler</a:t>
            </a:r>
          </a:p>
          <a:p>
            <a:pPr algn="ctr"/>
            <a:r>
              <a:rPr lang="es-MX" sz="1600" dirty="0">
                <a:solidFill>
                  <a:srgbClr val="0000FF"/>
                </a:solidFill>
              </a:rPr>
              <a:t>Matemático, físico, astrónomo, geógrafo, lógico e ingeniero suizo</a:t>
            </a:r>
            <a:br>
              <a:rPr lang="es-MX" sz="1600" dirty="0">
                <a:solidFill>
                  <a:srgbClr val="0000FF"/>
                </a:solidFill>
              </a:rPr>
            </a:br>
            <a:r>
              <a:rPr lang="es-MX" sz="1600" dirty="0">
                <a:solidFill>
                  <a:srgbClr val="0000FF"/>
                </a:solidFill>
                <a:latin typeface="Arial" panose="020B0604020202020204" pitchFamily="34" charset="0"/>
              </a:rPr>
              <a:t>(1707 - 1783)</a:t>
            </a:r>
            <a:endParaRPr lang="es-MX" sz="1600" dirty="0">
              <a:solidFill>
                <a:srgbClr val="0000FF"/>
              </a:solidFill>
            </a:endParaRPr>
          </a:p>
        </p:txBody>
      </p:sp>
      <p:pic>
        <p:nvPicPr>
          <p:cNvPr id="20482" name="Picture 2" descr="Leonhard Eul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908720"/>
            <a:ext cx="2385127" cy="2979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5302525"/>
            <a:ext cx="8398125" cy="307777"/>
          </a:xfrm>
          <a:prstGeom prst="rect">
            <a:avLst/>
          </a:prstGeom>
        </p:spPr>
        <p:txBody>
          <a:bodyPr wrap="square">
            <a:spAutoFit/>
          </a:bodyPr>
          <a:lstStyle/>
          <a:p>
            <a:pPr algn="r"/>
            <a:r>
              <a:rPr lang="es-MX" sz="1400" dirty="0">
                <a:solidFill>
                  <a:srgbClr val="0000FF"/>
                </a:solidFill>
              </a:rPr>
              <a:t>https://es.wikipedia.org/wiki/Leonhard_Euler#/media/File:Leonhard_Euler_2.jpg</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2</a:t>
            </a:fld>
            <a:endParaRPr lang="es-MX"/>
          </a:p>
        </p:txBody>
      </p:sp>
    </p:spTree>
    <p:extLst>
      <p:ext uri="{BB962C8B-B14F-4D97-AF65-F5344CB8AC3E}">
        <p14:creationId xmlns:p14="http://schemas.microsoft.com/office/powerpoint/2010/main" val="411150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nvGraphicFramePr>
        <p:xfrm>
          <a:off x="3275856" y="1700808"/>
          <a:ext cx="2398768" cy="2808312"/>
        </p:xfrm>
        <a:graphic>
          <a:graphicData uri="http://schemas.openxmlformats.org/presentationml/2006/ole">
            <mc:AlternateContent xmlns:mc="http://schemas.openxmlformats.org/markup-compatibility/2006">
              <mc:Choice xmlns:v="urn:schemas-microsoft-com:vml" Requires="v">
                <p:oleObj name="CS ChemDraw Drawing" r:id="rId2" imgW="715931" imgH="837749" progId="ChemDraw.Document.6.0">
                  <p:embed/>
                </p:oleObj>
              </mc:Choice>
              <mc:Fallback>
                <p:oleObj name="CS ChemDraw Drawing" r:id="rId2" imgW="715931" imgH="837749" progId="ChemDraw.Document.6.0">
                  <p:embed/>
                  <p:pic>
                    <p:nvPicPr>
                      <p:cNvPr id="2" name="1 Objeto"/>
                      <p:cNvPicPr/>
                      <p:nvPr/>
                    </p:nvPicPr>
                    <p:blipFill>
                      <a:blip r:embed="rId3"/>
                      <a:stretch>
                        <a:fillRect/>
                      </a:stretch>
                    </p:blipFill>
                    <p:spPr>
                      <a:xfrm>
                        <a:off x="3275856" y="1700808"/>
                        <a:ext cx="2398768" cy="2808312"/>
                      </a:xfrm>
                      <a:prstGeom prst="rect">
                        <a:avLst/>
                      </a:prstGeom>
                    </p:spPr>
                  </p:pic>
                </p:oleObj>
              </mc:Fallback>
            </mc:AlternateContent>
          </a:graphicData>
        </a:graphic>
      </p:graphicFrame>
      <p:sp>
        <p:nvSpPr>
          <p:cNvPr id="3" name="Marcador de número de diapositiva 2"/>
          <p:cNvSpPr>
            <a:spLocks noGrp="1"/>
          </p:cNvSpPr>
          <p:nvPr>
            <p:ph type="sldNum" sz="quarter" idx="12"/>
          </p:nvPr>
        </p:nvSpPr>
        <p:spPr/>
        <p:txBody>
          <a:bodyPr/>
          <a:lstStyle/>
          <a:p>
            <a:fld id="{EB493397-2A67-4761-BDFC-FF3C650B2965}" type="slidenum">
              <a:rPr lang="es-MX" smtClean="0"/>
              <a:pPr/>
              <a:t>20</a:t>
            </a:fld>
            <a:endParaRPr lang="es-MX"/>
          </a:p>
        </p:txBody>
      </p:sp>
    </p:spTree>
    <p:extLst>
      <p:ext uri="{BB962C8B-B14F-4D97-AF65-F5344CB8AC3E}">
        <p14:creationId xmlns:p14="http://schemas.microsoft.com/office/powerpoint/2010/main" val="301229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1000" contrast="86000"/>
                    </a14:imgEffect>
                  </a14:imgLayer>
                </a14:imgProps>
              </a:ext>
              <a:ext uri="{28A0092B-C50C-407E-A947-70E740481C1C}">
                <a14:useLocalDpi xmlns:a14="http://schemas.microsoft.com/office/drawing/2010/main" val="0"/>
              </a:ext>
            </a:extLst>
          </a:blip>
          <a:srcRect r="68345" b="76553"/>
          <a:stretch/>
        </p:blipFill>
        <p:spPr bwMode="auto">
          <a:xfrm>
            <a:off x="19865" y="552474"/>
            <a:ext cx="2888227" cy="136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788024" y="2348880"/>
            <a:ext cx="2840821" cy="646331"/>
          </a:xfrm>
          <a:prstGeom prst="rect">
            <a:avLst/>
          </a:prstGeom>
          <a:solidFill>
            <a:schemeClr val="bg1"/>
          </a:solidFill>
        </p:spPr>
        <p:txBody>
          <a:bodyPr wrap="square" rtlCol="0">
            <a:spAutoFit/>
          </a:bodyPr>
          <a:lstStyle/>
          <a:p>
            <a:pPr algn="ctr"/>
            <a:r>
              <a:rPr lang="es-MX" dirty="0">
                <a:solidFill>
                  <a:srgbClr val="0000FF"/>
                </a:solidFill>
              </a:rPr>
              <a:t>Las desconexiones </a:t>
            </a:r>
            <a:r>
              <a:rPr lang="es-MX" dirty="0">
                <a:solidFill>
                  <a:srgbClr val="FF0000"/>
                </a:solidFill>
              </a:rPr>
              <a:t>a</a:t>
            </a:r>
            <a:r>
              <a:rPr lang="es-MX" dirty="0">
                <a:solidFill>
                  <a:srgbClr val="0000FF"/>
                </a:solidFill>
              </a:rPr>
              <a:t> y </a:t>
            </a:r>
            <a:r>
              <a:rPr lang="es-MX" dirty="0">
                <a:solidFill>
                  <a:srgbClr val="FF0000"/>
                </a:solidFill>
              </a:rPr>
              <a:t>b</a:t>
            </a:r>
            <a:r>
              <a:rPr lang="es-MX" dirty="0">
                <a:solidFill>
                  <a:srgbClr val="0000FF"/>
                </a:solidFill>
              </a:rPr>
              <a:t> no simplifican el problema</a:t>
            </a:r>
          </a:p>
        </p:txBody>
      </p:sp>
      <p:grpSp>
        <p:nvGrpSpPr>
          <p:cNvPr id="6" name="5 Grupo"/>
          <p:cNvGrpSpPr/>
          <p:nvPr/>
        </p:nvGrpSpPr>
        <p:grpSpPr>
          <a:xfrm>
            <a:off x="2788170" y="552474"/>
            <a:ext cx="5306519" cy="1546149"/>
            <a:chOff x="2788170" y="552474"/>
            <a:chExt cx="5306519" cy="1546149"/>
          </a:xfrm>
        </p:grpSpPr>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1000" contrast="86000"/>
                      </a14:imgEffect>
                    </a14:imgLayer>
                  </a14:imgProps>
                </a:ext>
                <a:ext uri="{28A0092B-C50C-407E-A947-70E740481C1C}">
                  <a14:useLocalDpi xmlns:a14="http://schemas.microsoft.com/office/drawing/2010/main" val="0"/>
                </a:ext>
              </a:extLst>
            </a:blip>
            <a:srcRect l="30341" r="11501" b="73466"/>
            <a:stretch/>
          </p:blipFill>
          <p:spPr bwMode="auto">
            <a:xfrm>
              <a:off x="2788170" y="552474"/>
              <a:ext cx="5306519" cy="154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594676" y="1235607"/>
              <a:ext cx="306494" cy="369332"/>
            </a:xfrm>
            <a:prstGeom prst="rect">
              <a:avLst/>
            </a:prstGeom>
            <a:solidFill>
              <a:schemeClr val="bg1"/>
            </a:solidFill>
          </p:spPr>
          <p:txBody>
            <a:bodyPr wrap="none" rtlCol="0">
              <a:spAutoFit/>
            </a:bodyPr>
            <a:lstStyle/>
            <a:p>
              <a:r>
                <a:rPr lang="es-MX" dirty="0"/>
                <a:t>ó</a:t>
              </a:r>
            </a:p>
          </p:txBody>
        </p:sp>
      </p:grpSp>
      <p:grpSp>
        <p:nvGrpSpPr>
          <p:cNvPr id="21" name="20 Grupo"/>
          <p:cNvGrpSpPr/>
          <p:nvPr/>
        </p:nvGrpSpPr>
        <p:grpSpPr>
          <a:xfrm>
            <a:off x="1979712" y="1950751"/>
            <a:ext cx="2786884" cy="2081602"/>
            <a:chOff x="1979712" y="1950751"/>
            <a:chExt cx="2786884" cy="2081602"/>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1000" contrast="86000"/>
                      </a14:imgEffect>
                    </a14:imgLayer>
                  </a14:imgProps>
                </a:ext>
                <a:ext uri="{28A0092B-C50C-407E-A947-70E740481C1C}">
                  <a14:useLocalDpi xmlns:a14="http://schemas.microsoft.com/office/drawing/2010/main" val="0"/>
                </a:ext>
              </a:extLst>
            </a:blip>
            <a:srcRect l="31655" t="33480" r="47976" b="40281"/>
            <a:stretch/>
          </p:blipFill>
          <p:spPr bwMode="auto">
            <a:xfrm>
              <a:off x="2908092" y="2503356"/>
              <a:ext cx="1858504" cy="152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1979712" y="1950751"/>
              <a:ext cx="1082087" cy="1044460"/>
              <a:chOff x="1888631" y="1950751"/>
              <a:chExt cx="1173168" cy="1105209"/>
            </a:xfrm>
          </p:grpSpPr>
          <p:graphicFrame>
            <p:nvGraphicFramePr>
              <p:cNvPr id="7" name="6 Objeto"/>
              <p:cNvGraphicFramePr>
                <a:graphicFrameLocks noChangeAspect="1"/>
              </p:cNvGraphicFramePr>
              <p:nvPr/>
            </p:nvGraphicFramePr>
            <p:xfrm>
              <a:off x="1888631" y="1950751"/>
              <a:ext cx="1173168" cy="1105209"/>
            </p:xfrm>
            <a:graphic>
              <a:graphicData uri="http://schemas.openxmlformats.org/presentationml/2006/ole">
                <mc:AlternateContent xmlns:mc="http://schemas.openxmlformats.org/markup-compatibility/2006">
                  <mc:Choice xmlns:v="urn:schemas-microsoft-com:vml" Requires="v">
                    <p:oleObj name="CS ChemDraw Drawing" r:id="rId4" imgW="521081" imgH="490118" progId="ChemDraw.Document.6.0">
                      <p:embed/>
                    </p:oleObj>
                  </mc:Choice>
                  <mc:Fallback>
                    <p:oleObj name="CS ChemDraw Drawing" r:id="rId4" imgW="521081" imgH="490118" progId="ChemDraw.Document.6.0">
                      <p:embed/>
                      <p:pic>
                        <p:nvPicPr>
                          <p:cNvPr id="7" name="6 Objeto"/>
                          <p:cNvPicPr/>
                          <p:nvPr/>
                        </p:nvPicPr>
                        <p:blipFill>
                          <a:blip r:embed="rId5"/>
                          <a:stretch>
                            <a:fillRect/>
                          </a:stretch>
                        </p:blipFill>
                        <p:spPr>
                          <a:xfrm>
                            <a:off x="1888631" y="1950751"/>
                            <a:ext cx="1173168" cy="1105209"/>
                          </a:xfrm>
                          <a:prstGeom prst="rect">
                            <a:avLst/>
                          </a:prstGeom>
                        </p:spPr>
                      </p:pic>
                    </p:oleObj>
                  </mc:Fallback>
                </mc:AlternateContent>
              </a:graphicData>
            </a:graphic>
          </p:graphicFrame>
          <p:sp>
            <p:nvSpPr>
              <p:cNvPr id="9" name="8 CuadroTexto"/>
              <p:cNvSpPr txBox="1"/>
              <p:nvPr/>
            </p:nvSpPr>
            <p:spPr>
              <a:xfrm>
                <a:off x="2512368" y="1979548"/>
                <a:ext cx="306494" cy="369332"/>
              </a:xfrm>
              <a:prstGeom prst="rect">
                <a:avLst/>
              </a:prstGeom>
              <a:noFill/>
            </p:spPr>
            <p:txBody>
              <a:bodyPr wrap="none" rtlCol="0">
                <a:spAutoFit/>
              </a:bodyPr>
              <a:lstStyle/>
              <a:p>
                <a:r>
                  <a:rPr lang="es-MX" dirty="0"/>
                  <a:t>b</a:t>
                </a:r>
              </a:p>
            </p:txBody>
          </p:sp>
        </p:grpSp>
      </p:grpSp>
      <p:sp>
        <p:nvSpPr>
          <p:cNvPr id="4" name="3 CuadroTexto"/>
          <p:cNvSpPr txBox="1"/>
          <p:nvPr/>
        </p:nvSpPr>
        <p:spPr>
          <a:xfrm>
            <a:off x="58154" y="5511794"/>
            <a:ext cx="4582761" cy="738664"/>
          </a:xfrm>
          <a:prstGeom prst="rect">
            <a:avLst/>
          </a:prstGeom>
          <a:solidFill>
            <a:schemeClr val="bg1"/>
          </a:solidFill>
        </p:spPr>
        <p:txBody>
          <a:bodyPr wrap="square" rtlCol="0">
            <a:spAutoFit/>
          </a:bodyPr>
          <a:lstStyle/>
          <a:p>
            <a:pPr algn="ctr"/>
            <a:r>
              <a:rPr lang="es-MX" sz="1400" dirty="0">
                <a:solidFill>
                  <a:srgbClr val="0000FF"/>
                </a:solidFill>
              </a:rPr>
              <a:t>La desconexión estratégica es </a:t>
            </a:r>
            <a:r>
              <a:rPr lang="es-MX" sz="1400" dirty="0">
                <a:solidFill>
                  <a:srgbClr val="FF0000"/>
                </a:solidFill>
              </a:rPr>
              <a:t>c</a:t>
            </a:r>
            <a:r>
              <a:rPr lang="es-MX" sz="1400" dirty="0">
                <a:solidFill>
                  <a:srgbClr val="0000FF"/>
                </a:solidFill>
              </a:rPr>
              <a:t>. Al romper el enlace de la cabeza de puente el problema se reduce a una </a:t>
            </a:r>
            <a:r>
              <a:rPr lang="es-MX" sz="1400" i="1" dirty="0" err="1">
                <a:solidFill>
                  <a:srgbClr val="0000FF"/>
                </a:solidFill>
              </a:rPr>
              <a:t>cis</a:t>
            </a:r>
            <a:r>
              <a:rPr lang="es-MX" sz="1400" dirty="0" err="1">
                <a:solidFill>
                  <a:srgbClr val="0000FF"/>
                </a:solidFill>
              </a:rPr>
              <a:t>-decalina</a:t>
            </a:r>
            <a:r>
              <a:rPr lang="es-MX" sz="1400" dirty="0">
                <a:solidFill>
                  <a:srgbClr val="0000FF"/>
                </a:solidFill>
              </a:rPr>
              <a:t> mucho más simple</a:t>
            </a:r>
          </a:p>
        </p:txBody>
      </p:sp>
      <p:grpSp>
        <p:nvGrpSpPr>
          <p:cNvPr id="22" name="21 Grupo"/>
          <p:cNvGrpSpPr/>
          <p:nvPr/>
        </p:nvGrpSpPr>
        <p:grpSpPr>
          <a:xfrm>
            <a:off x="54075" y="2128080"/>
            <a:ext cx="2322466" cy="3389152"/>
            <a:chOff x="54075" y="2128080"/>
            <a:chExt cx="2322466" cy="3389152"/>
          </a:xfrm>
        </p:grpSpPr>
        <p:pic>
          <p:nvPicPr>
            <p:cNvPr id="3338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33000" contrast="84000"/>
                      </a14:imgEffect>
                    </a14:imgLayer>
                  </a14:imgProps>
                </a:ext>
                <a:ext uri="{28A0092B-C50C-407E-A947-70E740481C1C}">
                  <a14:useLocalDpi xmlns:a14="http://schemas.microsoft.com/office/drawing/2010/main" val="0"/>
                </a:ext>
              </a:extLst>
            </a:blip>
            <a:srcRect l="11468" t="-1583" r="2157"/>
            <a:stretch/>
          </p:blipFill>
          <p:spPr bwMode="auto">
            <a:xfrm>
              <a:off x="54075" y="3267854"/>
              <a:ext cx="2322466" cy="224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13 Grupo"/>
            <p:cNvGrpSpPr/>
            <p:nvPr/>
          </p:nvGrpSpPr>
          <p:grpSpPr>
            <a:xfrm>
              <a:off x="911460" y="2128080"/>
              <a:ext cx="574178" cy="867131"/>
              <a:chOff x="911460" y="2128080"/>
              <a:chExt cx="574178" cy="867131"/>
            </a:xfrm>
          </p:grpSpPr>
          <p:graphicFrame>
            <p:nvGraphicFramePr>
              <p:cNvPr id="12" name="11 Objeto"/>
              <p:cNvGraphicFramePr>
                <a:graphicFrameLocks noChangeAspect="1"/>
              </p:cNvGraphicFramePr>
              <p:nvPr>
                <p:extLst>
                  <p:ext uri="{D42A27DB-BD31-4B8C-83A1-F6EECF244321}">
                    <p14:modId xmlns:p14="http://schemas.microsoft.com/office/powerpoint/2010/main" val="458299862"/>
                  </p:ext>
                </p:extLst>
              </p:nvPr>
            </p:nvGraphicFramePr>
            <p:xfrm>
              <a:off x="911460" y="2128080"/>
              <a:ext cx="313482" cy="867131"/>
            </p:xfrm>
            <a:graphic>
              <a:graphicData uri="http://schemas.openxmlformats.org/presentationml/2006/ole">
                <mc:AlternateContent xmlns:mc="http://schemas.openxmlformats.org/markup-compatibility/2006">
                  <mc:Choice xmlns:v="urn:schemas-microsoft-com:vml" Requires="v">
                    <p:oleObj name="CS ChemDraw Drawing" r:id="rId8" imgW="141427" imgH="397260" progId="ChemDraw.Document.6.0">
                      <p:embed/>
                    </p:oleObj>
                  </mc:Choice>
                  <mc:Fallback>
                    <p:oleObj name="CS ChemDraw Drawing" r:id="rId8" imgW="141427" imgH="397260" progId="ChemDraw.Document.6.0">
                      <p:embed/>
                      <p:pic>
                        <p:nvPicPr>
                          <p:cNvPr id="12" name="11 Objeto"/>
                          <p:cNvPicPr/>
                          <p:nvPr/>
                        </p:nvPicPr>
                        <p:blipFill>
                          <a:blip r:embed="rId9"/>
                          <a:stretch>
                            <a:fillRect/>
                          </a:stretch>
                        </p:blipFill>
                        <p:spPr>
                          <a:xfrm>
                            <a:off x="911460" y="2128080"/>
                            <a:ext cx="313482" cy="867131"/>
                          </a:xfrm>
                          <a:prstGeom prst="rect">
                            <a:avLst/>
                          </a:prstGeom>
                        </p:spPr>
                      </p:pic>
                    </p:oleObj>
                  </mc:Fallback>
                </mc:AlternateContent>
              </a:graphicData>
            </a:graphic>
          </p:graphicFrame>
          <p:sp>
            <p:nvSpPr>
              <p:cNvPr id="13" name="12 CuadroTexto"/>
              <p:cNvSpPr txBox="1"/>
              <p:nvPr/>
            </p:nvSpPr>
            <p:spPr>
              <a:xfrm>
                <a:off x="1203188" y="2352676"/>
                <a:ext cx="282450" cy="369332"/>
              </a:xfrm>
              <a:prstGeom prst="rect">
                <a:avLst/>
              </a:prstGeom>
              <a:noFill/>
            </p:spPr>
            <p:txBody>
              <a:bodyPr wrap="none" rtlCol="0">
                <a:spAutoFit/>
              </a:bodyPr>
              <a:lstStyle/>
              <a:p>
                <a:r>
                  <a:rPr lang="es-MX" dirty="0"/>
                  <a:t>c</a:t>
                </a:r>
              </a:p>
            </p:txBody>
          </p:sp>
        </p:grpSp>
      </p:grpSp>
      <p:grpSp>
        <p:nvGrpSpPr>
          <p:cNvPr id="20" name="19 Grupo"/>
          <p:cNvGrpSpPr/>
          <p:nvPr/>
        </p:nvGrpSpPr>
        <p:grpSpPr>
          <a:xfrm>
            <a:off x="4788024" y="4052621"/>
            <a:ext cx="4190873" cy="2072434"/>
            <a:chOff x="4953127" y="4052621"/>
            <a:chExt cx="4190873" cy="2072434"/>
          </a:xfrm>
        </p:grpSpPr>
        <p:pic>
          <p:nvPicPr>
            <p:cNvPr id="333830" name="Picture 6"/>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8000" contrast="94000"/>
                      </a14:imgEffect>
                    </a14:imgLayer>
                  </a14:imgProps>
                </a:ext>
                <a:ext uri="{28A0092B-C50C-407E-A947-70E740481C1C}">
                  <a14:useLocalDpi xmlns:a14="http://schemas.microsoft.com/office/drawing/2010/main" val="0"/>
                </a:ext>
              </a:extLst>
            </a:blip>
            <a:srcRect/>
            <a:stretch>
              <a:fillRect/>
            </a:stretch>
          </p:blipFill>
          <p:spPr bwMode="auto">
            <a:xfrm>
              <a:off x="7821452" y="4222064"/>
              <a:ext cx="1322548" cy="141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33000" contrast="84000"/>
                      </a14:imgEffect>
                    </a14:imgLayer>
                  </a14:imgProps>
                </a:ext>
                <a:ext uri="{28A0092B-C50C-407E-A947-70E740481C1C}">
                  <a14:useLocalDpi xmlns:a14="http://schemas.microsoft.com/office/drawing/2010/main" val="0"/>
                </a:ext>
              </a:extLst>
            </a:blip>
            <a:srcRect l="44621" t="42705" r="2157" b="905"/>
            <a:stretch/>
          </p:blipFill>
          <p:spPr bwMode="auto">
            <a:xfrm>
              <a:off x="4953127" y="4052621"/>
              <a:ext cx="1896085" cy="165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15 Objeto"/>
            <p:cNvGraphicFramePr>
              <a:graphicFrameLocks noChangeAspect="1"/>
            </p:cNvGraphicFramePr>
            <p:nvPr/>
          </p:nvGraphicFramePr>
          <p:xfrm>
            <a:off x="6660232" y="4565291"/>
            <a:ext cx="1097781" cy="363134"/>
          </p:xfrm>
          <a:graphic>
            <a:graphicData uri="http://schemas.openxmlformats.org/presentationml/2006/ole">
              <mc:AlternateContent xmlns:mc="http://schemas.openxmlformats.org/markup-compatibility/2006">
                <mc:Choice xmlns:v="urn:schemas-microsoft-com:vml" Requires="v">
                  <p:oleObj name="CS ChemDraw Drawing" r:id="rId12" imgW="624535" imgH="206734" progId="ChemDraw.Document.6.0">
                    <p:embed/>
                  </p:oleObj>
                </mc:Choice>
                <mc:Fallback>
                  <p:oleObj name="CS ChemDraw Drawing" r:id="rId12" imgW="624535" imgH="206734" progId="ChemDraw.Document.6.0">
                    <p:embed/>
                    <p:pic>
                      <p:nvPicPr>
                        <p:cNvPr id="16" name="15 Objeto"/>
                        <p:cNvPicPr/>
                        <p:nvPr/>
                      </p:nvPicPr>
                      <p:blipFill>
                        <a:blip r:embed="rId13"/>
                        <a:stretch>
                          <a:fillRect/>
                        </a:stretch>
                      </p:blipFill>
                      <p:spPr>
                        <a:xfrm>
                          <a:off x="6660232" y="4565291"/>
                          <a:ext cx="1097781" cy="363134"/>
                        </a:xfrm>
                        <a:prstGeom prst="rect">
                          <a:avLst/>
                        </a:prstGeom>
                      </p:spPr>
                    </p:pic>
                  </p:oleObj>
                </mc:Fallback>
              </mc:AlternateContent>
            </a:graphicData>
          </a:graphic>
        </p:graphicFrame>
        <p:sp>
          <p:nvSpPr>
            <p:cNvPr id="18" name="17 CuadroTexto"/>
            <p:cNvSpPr txBox="1"/>
            <p:nvPr/>
          </p:nvSpPr>
          <p:spPr>
            <a:xfrm>
              <a:off x="5594676" y="5755723"/>
              <a:ext cx="3396077" cy="369332"/>
            </a:xfrm>
            <a:prstGeom prst="rect">
              <a:avLst/>
            </a:prstGeom>
            <a:noFill/>
          </p:spPr>
          <p:txBody>
            <a:bodyPr wrap="square" rtlCol="0">
              <a:spAutoFit/>
            </a:bodyPr>
            <a:lstStyle/>
            <a:p>
              <a:pPr algn="ctr"/>
              <a:r>
                <a:rPr lang="es-MX" b="1" dirty="0">
                  <a:solidFill>
                    <a:srgbClr val="FF0000"/>
                  </a:solidFill>
                </a:rPr>
                <a:t>Análisis </a:t>
              </a:r>
              <a:r>
                <a:rPr lang="es-MX" b="1" dirty="0" err="1">
                  <a:solidFill>
                    <a:srgbClr val="FF0000"/>
                  </a:solidFill>
                </a:rPr>
                <a:t>retrosintético</a:t>
              </a:r>
              <a:r>
                <a:rPr lang="es-MX" b="1" dirty="0">
                  <a:solidFill>
                    <a:srgbClr val="FF0000"/>
                  </a:solidFill>
                </a:rPr>
                <a:t> y síntesis</a:t>
              </a:r>
            </a:p>
          </p:txBody>
        </p:sp>
      </p:grpSp>
      <p:sp>
        <p:nvSpPr>
          <p:cNvPr id="11" name="10 Rectángulo"/>
          <p:cNvSpPr/>
          <p:nvPr/>
        </p:nvSpPr>
        <p:spPr>
          <a:xfrm>
            <a:off x="2203959" y="3266439"/>
            <a:ext cx="35106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Marcador de número de diapositiva 14"/>
          <p:cNvSpPr>
            <a:spLocks noGrp="1"/>
          </p:cNvSpPr>
          <p:nvPr>
            <p:ph type="sldNum" sz="quarter" idx="12"/>
          </p:nvPr>
        </p:nvSpPr>
        <p:spPr/>
        <p:txBody>
          <a:bodyPr/>
          <a:lstStyle/>
          <a:p>
            <a:fld id="{EB493397-2A67-4761-BDFC-FF3C650B2965}" type="slidenum">
              <a:rPr lang="es-MX" smtClean="0"/>
              <a:pPr/>
              <a:t>21</a:t>
            </a:fld>
            <a:endParaRPr lang="es-MX"/>
          </a:p>
        </p:txBody>
      </p:sp>
    </p:spTree>
    <p:extLst>
      <p:ext uri="{BB962C8B-B14F-4D97-AF65-F5344CB8AC3E}">
        <p14:creationId xmlns:p14="http://schemas.microsoft.com/office/powerpoint/2010/main" val="13751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404664"/>
            <a:ext cx="5537350" cy="461665"/>
          </a:xfrm>
          <a:prstGeom prst="rect">
            <a:avLst/>
          </a:prstGeom>
          <a:noFill/>
        </p:spPr>
        <p:txBody>
          <a:bodyPr wrap="none" rtlCol="0">
            <a:spAutoFit/>
          </a:bodyPr>
          <a:lstStyle/>
          <a:p>
            <a:r>
              <a:rPr lang="es-MX" sz="2400" b="1" dirty="0">
                <a:solidFill>
                  <a:srgbClr val="0000FF"/>
                </a:solidFill>
              </a:rPr>
              <a:t>ESTRATEGIAS BASADAS EN LA TOPOLOGÍA</a:t>
            </a:r>
          </a:p>
        </p:txBody>
      </p:sp>
      <p:sp>
        <p:nvSpPr>
          <p:cNvPr id="3" name="Rectangle 3"/>
          <p:cNvSpPr>
            <a:spLocks noChangeArrowheads="1"/>
          </p:cNvSpPr>
          <p:nvPr/>
        </p:nvSpPr>
        <p:spPr bwMode="auto">
          <a:xfrm>
            <a:off x="467544" y="1052736"/>
            <a:ext cx="8424936"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dirty="0">
                <a:solidFill>
                  <a:srgbClr val="0000FF"/>
                </a:solidFill>
                <a:latin typeface="Arial" pitchFamily="34" charset="0"/>
                <a:cs typeface="Arial" pitchFamily="34" charset="0"/>
              </a:rPr>
              <a:t>E</a:t>
            </a:r>
            <a:r>
              <a:rPr kumimoji="0" lang="es-MX" b="0" i="0" u="none" strike="noStrike" cap="none" normalizeH="0" baseline="0" dirty="0">
                <a:ln>
                  <a:noFill/>
                </a:ln>
                <a:solidFill>
                  <a:srgbClr val="0000FF"/>
                </a:solidFill>
                <a:effectLst/>
                <a:latin typeface="Arial" pitchFamily="34" charset="0"/>
                <a:cs typeface="Arial" pitchFamily="34" charset="0"/>
              </a:rPr>
              <a:t>xistencia de rutas alternas para formar enlaces a través de un esqueleto molecular como consecuencia de la presencia de subunidades cíclicas da lugar a una </a:t>
            </a:r>
            <a:r>
              <a:rPr kumimoji="0" lang="es-MX" b="0" i="0" u="none" strike="noStrike" cap="none" normalizeH="0" baseline="0" dirty="0">
                <a:ln>
                  <a:noFill/>
                </a:ln>
                <a:solidFill>
                  <a:srgbClr val="FF0000"/>
                </a:solidFill>
                <a:effectLst/>
                <a:latin typeface="Arial" pitchFamily="34" charset="0"/>
                <a:cs typeface="Arial" pitchFamily="34" charset="0"/>
              </a:rPr>
              <a:t>complejidad topológica </a:t>
            </a:r>
            <a:r>
              <a:rPr kumimoji="0" lang="es-MX" b="0" i="0" u="none" strike="noStrike" cap="none" normalizeH="0" baseline="0" dirty="0">
                <a:ln>
                  <a:noFill/>
                </a:ln>
                <a:solidFill>
                  <a:srgbClr val="0000FF"/>
                </a:solidFill>
                <a:effectLst/>
                <a:latin typeface="Arial" pitchFamily="34" charset="0"/>
                <a:cs typeface="Arial" pitchFamily="34" charset="0"/>
              </a:rPr>
              <a:t>que es proporcional al </a:t>
            </a:r>
            <a:r>
              <a:rPr kumimoji="0" lang="es-MX" b="0" i="0" u="none" strike="noStrike" cap="none" normalizeH="0" baseline="0" dirty="0">
                <a:ln>
                  <a:noFill/>
                </a:ln>
                <a:solidFill>
                  <a:srgbClr val="FF0000"/>
                </a:solidFill>
                <a:effectLst/>
                <a:latin typeface="Arial" pitchFamily="34" charset="0"/>
                <a:cs typeface="Arial" pitchFamily="34" charset="0"/>
              </a:rPr>
              <a:t>grado de conectividad </a:t>
            </a:r>
            <a:r>
              <a:rPr kumimoji="0" lang="es-MX" b="0" i="0" u="none" strike="noStrike" cap="none" normalizeH="0" baseline="0" dirty="0">
                <a:ln>
                  <a:noFill/>
                </a:ln>
                <a:solidFill>
                  <a:srgbClr val="0000FF"/>
                </a:solidFill>
                <a:effectLst/>
                <a:latin typeface="Arial" pitchFamily="34" charset="0"/>
                <a:cs typeface="Arial" pitchFamily="34" charset="0"/>
              </a:rPr>
              <a:t>interna. </a:t>
            </a:r>
          </a:p>
        </p:txBody>
      </p:sp>
      <p:pic>
        <p:nvPicPr>
          <p:cNvPr id="46081" name="Picture 1"/>
          <p:cNvPicPr>
            <a:picLocks noChangeAspect="1" noChangeArrowheads="1"/>
          </p:cNvPicPr>
          <p:nvPr/>
        </p:nvPicPr>
        <p:blipFill>
          <a:blip r:embed="rId2" cstate="print"/>
          <a:srcRect r="82828"/>
          <a:stretch>
            <a:fillRect/>
          </a:stretch>
        </p:blipFill>
        <p:spPr bwMode="auto">
          <a:xfrm>
            <a:off x="1979712" y="2132856"/>
            <a:ext cx="2118034" cy="1224136"/>
          </a:xfrm>
          <a:prstGeom prst="rect">
            <a:avLst/>
          </a:prstGeom>
          <a:noFill/>
          <a:ln w="9525">
            <a:noFill/>
            <a:miter lim="800000"/>
            <a:headEnd/>
            <a:tailEnd/>
          </a:ln>
        </p:spPr>
      </p:pic>
      <p:pic>
        <p:nvPicPr>
          <p:cNvPr id="46082" name="Picture 2"/>
          <p:cNvPicPr>
            <a:picLocks noChangeAspect="1" noChangeArrowheads="1"/>
          </p:cNvPicPr>
          <p:nvPr/>
        </p:nvPicPr>
        <p:blipFill>
          <a:blip r:embed="rId2" cstate="print"/>
          <a:srcRect l="30674" r="53410" b="4182"/>
          <a:stretch>
            <a:fillRect/>
          </a:stretch>
        </p:blipFill>
        <p:spPr bwMode="auto">
          <a:xfrm>
            <a:off x="4427984" y="1988840"/>
            <a:ext cx="2232248" cy="1333791"/>
          </a:xfrm>
          <a:prstGeom prst="rect">
            <a:avLst/>
          </a:prstGeom>
          <a:noFill/>
          <a:ln w="9525">
            <a:noFill/>
            <a:miter lim="800000"/>
            <a:headEnd/>
            <a:tailEnd/>
          </a:ln>
        </p:spPr>
      </p:pic>
      <p:pic>
        <p:nvPicPr>
          <p:cNvPr id="46083" name="Picture 3"/>
          <p:cNvPicPr>
            <a:picLocks noChangeAspect="1" noChangeArrowheads="1"/>
          </p:cNvPicPr>
          <p:nvPr/>
        </p:nvPicPr>
        <p:blipFill>
          <a:blip r:embed="rId2" cstate="print"/>
          <a:srcRect l="57958" r="23853" b="4182"/>
          <a:stretch>
            <a:fillRect/>
          </a:stretch>
        </p:blipFill>
        <p:spPr bwMode="auto">
          <a:xfrm>
            <a:off x="1907704" y="4365104"/>
            <a:ext cx="2341404" cy="1224136"/>
          </a:xfrm>
          <a:prstGeom prst="rect">
            <a:avLst/>
          </a:prstGeom>
          <a:noFill/>
          <a:ln w="9525">
            <a:noFill/>
            <a:miter lim="800000"/>
            <a:headEnd/>
            <a:tailEnd/>
          </a:ln>
        </p:spPr>
      </p:pic>
      <p:pic>
        <p:nvPicPr>
          <p:cNvPr id="46084" name="Picture 4"/>
          <p:cNvPicPr>
            <a:picLocks noChangeAspect="1" noChangeArrowheads="1"/>
          </p:cNvPicPr>
          <p:nvPr/>
        </p:nvPicPr>
        <p:blipFill>
          <a:blip r:embed="rId2" cstate="print"/>
          <a:srcRect l="89789" b="4182"/>
          <a:stretch>
            <a:fillRect/>
          </a:stretch>
        </p:blipFill>
        <p:spPr bwMode="auto">
          <a:xfrm>
            <a:off x="4860032" y="4293096"/>
            <a:ext cx="1224136" cy="1140053"/>
          </a:xfrm>
          <a:prstGeom prst="rect">
            <a:avLst/>
          </a:prstGeom>
          <a:noFill/>
          <a:ln w="9525">
            <a:noFill/>
            <a:miter lim="800000"/>
            <a:headEnd/>
            <a:tailEnd/>
          </a:ln>
        </p:spPr>
      </p:pic>
      <p:sp>
        <p:nvSpPr>
          <p:cNvPr id="14" name="13 CuadroTexto"/>
          <p:cNvSpPr txBox="1"/>
          <p:nvPr/>
        </p:nvSpPr>
        <p:spPr>
          <a:xfrm>
            <a:off x="2123728" y="3212976"/>
            <a:ext cx="2160240" cy="523220"/>
          </a:xfrm>
          <a:prstGeom prst="rect">
            <a:avLst/>
          </a:prstGeom>
          <a:noFill/>
        </p:spPr>
        <p:txBody>
          <a:bodyPr wrap="square" rtlCol="0">
            <a:spAutoFit/>
          </a:bodyPr>
          <a:lstStyle/>
          <a:p>
            <a:pPr algn="ctr"/>
            <a:r>
              <a:rPr lang="es-MX" sz="1400" dirty="0">
                <a:solidFill>
                  <a:srgbClr val="0000FF"/>
                </a:solidFill>
              </a:rPr>
              <a:t>Directamente unidos</a:t>
            </a:r>
          </a:p>
          <a:p>
            <a:pPr algn="ctr"/>
            <a:r>
              <a:rPr lang="es-MX" sz="1400" dirty="0">
                <a:solidFill>
                  <a:srgbClr val="0000FF"/>
                </a:solidFill>
              </a:rPr>
              <a:t>(No hay átomos en común)</a:t>
            </a:r>
          </a:p>
        </p:txBody>
      </p:sp>
      <p:sp>
        <p:nvSpPr>
          <p:cNvPr id="15" name="14 CuadroTexto"/>
          <p:cNvSpPr txBox="1"/>
          <p:nvPr/>
        </p:nvSpPr>
        <p:spPr>
          <a:xfrm>
            <a:off x="4644008" y="3212976"/>
            <a:ext cx="1872208" cy="738664"/>
          </a:xfrm>
          <a:prstGeom prst="rect">
            <a:avLst/>
          </a:prstGeom>
          <a:noFill/>
        </p:spPr>
        <p:txBody>
          <a:bodyPr wrap="square" rtlCol="0">
            <a:spAutoFit/>
          </a:bodyPr>
          <a:lstStyle/>
          <a:p>
            <a:pPr algn="ctr"/>
            <a:r>
              <a:rPr lang="es-MX" sz="1400" dirty="0" err="1">
                <a:solidFill>
                  <a:srgbClr val="0000FF"/>
                </a:solidFill>
              </a:rPr>
              <a:t>Spiro</a:t>
            </a:r>
            <a:endParaRPr lang="es-MX" sz="1400" dirty="0">
              <a:solidFill>
                <a:srgbClr val="0000FF"/>
              </a:solidFill>
            </a:endParaRPr>
          </a:p>
          <a:p>
            <a:pPr algn="ctr"/>
            <a:r>
              <a:rPr lang="es-MX" sz="1400" dirty="0">
                <a:solidFill>
                  <a:srgbClr val="0000FF"/>
                </a:solidFill>
              </a:rPr>
              <a:t>(Un solo átomo en común)</a:t>
            </a:r>
          </a:p>
        </p:txBody>
      </p:sp>
      <p:sp>
        <p:nvSpPr>
          <p:cNvPr id="16" name="15 CuadroTexto"/>
          <p:cNvSpPr txBox="1"/>
          <p:nvPr/>
        </p:nvSpPr>
        <p:spPr>
          <a:xfrm>
            <a:off x="2102625" y="5589240"/>
            <a:ext cx="1872208" cy="523220"/>
          </a:xfrm>
          <a:prstGeom prst="rect">
            <a:avLst/>
          </a:prstGeom>
          <a:noFill/>
        </p:spPr>
        <p:txBody>
          <a:bodyPr wrap="square" rtlCol="0">
            <a:spAutoFit/>
          </a:bodyPr>
          <a:lstStyle/>
          <a:p>
            <a:pPr algn="ctr"/>
            <a:r>
              <a:rPr lang="es-MX" sz="1400" dirty="0">
                <a:solidFill>
                  <a:srgbClr val="0000FF"/>
                </a:solidFill>
              </a:rPr>
              <a:t>Fusionados (tienen en común un solo enlace)</a:t>
            </a:r>
          </a:p>
        </p:txBody>
      </p:sp>
      <p:sp>
        <p:nvSpPr>
          <p:cNvPr id="17" name="16 CuadroTexto"/>
          <p:cNvSpPr txBox="1"/>
          <p:nvPr/>
        </p:nvSpPr>
        <p:spPr>
          <a:xfrm>
            <a:off x="4427984" y="5517232"/>
            <a:ext cx="2123728" cy="738664"/>
          </a:xfrm>
          <a:prstGeom prst="rect">
            <a:avLst/>
          </a:prstGeom>
          <a:noFill/>
        </p:spPr>
        <p:txBody>
          <a:bodyPr wrap="square" rtlCol="0">
            <a:spAutoFit/>
          </a:bodyPr>
          <a:lstStyle/>
          <a:p>
            <a:pPr algn="ctr"/>
            <a:r>
              <a:rPr lang="es-MX" sz="1400" dirty="0">
                <a:solidFill>
                  <a:srgbClr val="0000FF"/>
                </a:solidFill>
              </a:rPr>
              <a:t>Puenteados</a:t>
            </a:r>
            <a:br>
              <a:rPr lang="es-MX" sz="1400" dirty="0">
                <a:solidFill>
                  <a:srgbClr val="0000FF"/>
                </a:solidFill>
              </a:rPr>
            </a:br>
            <a:r>
              <a:rPr lang="es-MX" sz="1400" dirty="0">
                <a:solidFill>
                  <a:srgbClr val="0000FF"/>
                </a:solidFill>
              </a:rPr>
              <a:t>(más de dos átomos en común)</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22</a:t>
            </a:fld>
            <a:endParaRPr lang="es-MX"/>
          </a:p>
        </p:txBody>
      </p:sp>
    </p:spTree>
    <p:extLst>
      <p:ext uri="{BB962C8B-B14F-4D97-AF65-F5344CB8AC3E}">
        <p14:creationId xmlns:p14="http://schemas.microsoft.com/office/powerpoint/2010/main" val="337880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l="57958" r="23853" b="4182"/>
          <a:stretch>
            <a:fillRect/>
          </a:stretch>
        </p:blipFill>
        <p:spPr bwMode="auto">
          <a:xfrm>
            <a:off x="971600" y="1052736"/>
            <a:ext cx="3443241" cy="1800200"/>
          </a:xfrm>
          <a:prstGeom prst="rect">
            <a:avLst/>
          </a:prstGeom>
          <a:noFill/>
          <a:ln w="9525">
            <a:noFill/>
            <a:miter lim="800000"/>
            <a:headEnd/>
            <a:tailEnd/>
          </a:ln>
        </p:spPr>
      </p:pic>
      <p:pic>
        <p:nvPicPr>
          <p:cNvPr id="4" name="Picture 4"/>
          <p:cNvPicPr>
            <a:picLocks noChangeAspect="1" noChangeArrowheads="1"/>
          </p:cNvPicPr>
          <p:nvPr/>
        </p:nvPicPr>
        <p:blipFill>
          <a:blip r:embed="rId2" cstate="print"/>
          <a:srcRect l="89789" b="4182"/>
          <a:stretch>
            <a:fillRect/>
          </a:stretch>
        </p:blipFill>
        <p:spPr bwMode="auto">
          <a:xfrm>
            <a:off x="5436096" y="1124744"/>
            <a:ext cx="1855652" cy="1728192"/>
          </a:xfrm>
          <a:prstGeom prst="rect">
            <a:avLst/>
          </a:prstGeom>
          <a:noFill/>
          <a:ln w="9525">
            <a:noFill/>
            <a:miter lim="800000"/>
            <a:headEnd/>
            <a:tailEnd/>
          </a:ln>
        </p:spPr>
      </p:pic>
      <p:sp>
        <p:nvSpPr>
          <p:cNvPr id="5" name="4 CuadroTexto"/>
          <p:cNvSpPr txBox="1"/>
          <p:nvPr/>
        </p:nvSpPr>
        <p:spPr>
          <a:xfrm>
            <a:off x="683568" y="4077072"/>
            <a:ext cx="3816424" cy="1754326"/>
          </a:xfrm>
          <a:prstGeom prst="rect">
            <a:avLst/>
          </a:prstGeom>
          <a:noFill/>
        </p:spPr>
        <p:txBody>
          <a:bodyPr wrap="square" rtlCol="0">
            <a:spAutoFit/>
          </a:bodyPr>
          <a:lstStyle/>
          <a:p>
            <a:pPr algn="ctr"/>
            <a:r>
              <a:rPr lang="es-MX" b="1" dirty="0">
                <a:solidFill>
                  <a:srgbClr val="FF0000"/>
                </a:solidFill>
              </a:rPr>
              <a:t>Anillo secundario</a:t>
            </a:r>
          </a:p>
          <a:p>
            <a:pPr algn="ctr"/>
            <a:r>
              <a:rPr lang="es-MX" b="1" dirty="0">
                <a:solidFill>
                  <a:srgbClr val="0000FF"/>
                </a:solidFill>
              </a:rPr>
              <a:t>se encuentra en la periferia de la molécula: </a:t>
            </a:r>
            <a:br>
              <a:rPr lang="es-MX" b="1" dirty="0">
                <a:solidFill>
                  <a:srgbClr val="0000FF"/>
                </a:solidFill>
              </a:rPr>
            </a:br>
            <a:r>
              <a:rPr lang="es-MX" b="1" dirty="0">
                <a:solidFill>
                  <a:srgbClr val="0000FF"/>
                </a:solidFill>
              </a:rPr>
              <a:t>corresponde al anillo que se forma cuando se rompe el  enlace </a:t>
            </a:r>
            <a:r>
              <a:rPr lang="es-MX" b="1" dirty="0">
                <a:solidFill>
                  <a:srgbClr val="FF0000"/>
                </a:solidFill>
              </a:rPr>
              <a:t>f </a:t>
            </a:r>
            <a:r>
              <a:rPr lang="es-MX" b="1" dirty="0">
                <a:solidFill>
                  <a:srgbClr val="0000FF"/>
                </a:solidFill>
              </a:rPr>
              <a:t> sería un anillo de 9 átomos</a:t>
            </a:r>
          </a:p>
        </p:txBody>
      </p:sp>
      <p:sp>
        <p:nvSpPr>
          <p:cNvPr id="6" name="5 Rectángulo"/>
          <p:cNvSpPr/>
          <p:nvPr/>
        </p:nvSpPr>
        <p:spPr>
          <a:xfrm>
            <a:off x="1331640" y="3356992"/>
            <a:ext cx="6840760" cy="400110"/>
          </a:xfrm>
          <a:prstGeom prst="rect">
            <a:avLst/>
          </a:prstGeom>
        </p:spPr>
        <p:txBody>
          <a:bodyPr wrap="square">
            <a:spAutoFit/>
          </a:bodyPr>
          <a:lstStyle/>
          <a:p>
            <a:r>
              <a:rPr lang="es-MX" sz="2000" b="1" dirty="0">
                <a:solidFill>
                  <a:srgbClr val="0000FF"/>
                </a:solidFill>
              </a:rPr>
              <a:t>Los anillos de 5 y 6-átomos se conocen como anillos primarios</a:t>
            </a:r>
          </a:p>
        </p:txBody>
      </p:sp>
      <p:sp>
        <p:nvSpPr>
          <p:cNvPr id="7" name="6 CuadroTexto"/>
          <p:cNvSpPr txBox="1"/>
          <p:nvPr/>
        </p:nvSpPr>
        <p:spPr>
          <a:xfrm>
            <a:off x="5004048" y="4005064"/>
            <a:ext cx="3816424" cy="1754326"/>
          </a:xfrm>
          <a:prstGeom prst="rect">
            <a:avLst/>
          </a:prstGeom>
          <a:noFill/>
        </p:spPr>
        <p:txBody>
          <a:bodyPr wrap="square" rtlCol="0">
            <a:spAutoFit/>
          </a:bodyPr>
          <a:lstStyle/>
          <a:p>
            <a:pPr algn="ctr"/>
            <a:r>
              <a:rPr lang="es-MX" b="1" dirty="0">
                <a:solidFill>
                  <a:srgbClr val="FF0000"/>
                </a:solidFill>
              </a:rPr>
              <a:t>Anillo  secundario</a:t>
            </a:r>
            <a:r>
              <a:rPr lang="es-MX" b="1" dirty="0">
                <a:solidFill>
                  <a:srgbClr val="0000FF"/>
                </a:solidFill>
              </a:rPr>
              <a:t> </a:t>
            </a:r>
          </a:p>
          <a:p>
            <a:pPr algn="ctr"/>
            <a:r>
              <a:rPr lang="es-MX" b="1" dirty="0">
                <a:solidFill>
                  <a:srgbClr val="0000FF"/>
                </a:solidFill>
              </a:rPr>
              <a:t>se encuentra en la periferia de la molécula: </a:t>
            </a:r>
            <a:br>
              <a:rPr lang="es-MX" b="1" dirty="0">
                <a:solidFill>
                  <a:srgbClr val="0000FF"/>
                </a:solidFill>
              </a:rPr>
            </a:br>
            <a:r>
              <a:rPr lang="es-MX" b="1" dirty="0">
                <a:solidFill>
                  <a:srgbClr val="0000FF"/>
                </a:solidFill>
              </a:rPr>
              <a:t>corresponde al anillo que se forma cuando se elimina el átomo cabeza de puente,  sería un anillo de 7 átomos</a:t>
            </a:r>
          </a:p>
        </p:txBody>
      </p:sp>
      <p:sp>
        <p:nvSpPr>
          <p:cNvPr id="8" name="7 CuadroTexto"/>
          <p:cNvSpPr txBox="1"/>
          <p:nvPr/>
        </p:nvSpPr>
        <p:spPr>
          <a:xfrm>
            <a:off x="2195736" y="476672"/>
            <a:ext cx="4750981" cy="461665"/>
          </a:xfrm>
          <a:prstGeom prst="rect">
            <a:avLst/>
          </a:prstGeom>
          <a:noFill/>
        </p:spPr>
        <p:txBody>
          <a:bodyPr wrap="none" rtlCol="0">
            <a:spAutoFit/>
          </a:bodyPr>
          <a:lstStyle/>
          <a:p>
            <a:pPr algn="ctr"/>
            <a:r>
              <a:rPr lang="es-MX" sz="2400" dirty="0">
                <a:solidFill>
                  <a:srgbClr val="0000FF"/>
                </a:solidFill>
              </a:rPr>
              <a:t>Anillos primarios y anillos periféricos</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23</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l="57958" r="23853" b="4182"/>
          <a:stretch>
            <a:fillRect/>
          </a:stretch>
        </p:blipFill>
        <p:spPr bwMode="auto">
          <a:xfrm>
            <a:off x="610702" y="1951672"/>
            <a:ext cx="2616863" cy="1368152"/>
          </a:xfrm>
          <a:prstGeom prst="rect">
            <a:avLst/>
          </a:prstGeom>
          <a:noFill/>
          <a:ln w="9525">
            <a:noFill/>
            <a:miter lim="800000"/>
            <a:headEnd/>
            <a:tailEnd/>
          </a:ln>
        </p:spPr>
      </p:pic>
      <p:pic>
        <p:nvPicPr>
          <p:cNvPr id="4" name="Picture 4"/>
          <p:cNvPicPr>
            <a:picLocks noChangeAspect="1" noChangeArrowheads="1"/>
          </p:cNvPicPr>
          <p:nvPr/>
        </p:nvPicPr>
        <p:blipFill>
          <a:blip r:embed="rId2" cstate="print"/>
          <a:srcRect l="89789" b="4182"/>
          <a:stretch>
            <a:fillRect/>
          </a:stretch>
        </p:blipFill>
        <p:spPr bwMode="auto">
          <a:xfrm>
            <a:off x="6876256" y="1807656"/>
            <a:ext cx="1512168" cy="1408301"/>
          </a:xfrm>
          <a:prstGeom prst="rect">
            <a:avLst/>
          </a:prstGeom>
          <a:noFill/>
          <a:ln w="9525">
            <a:noFill/>
            <a:miter lim="800000"/>
            <a:headEnd/>
            <a:tailEnd/>
          </a:ln>
        </p:spPr>
      </p:pic>
      <p:sp>
        <p:nvSpPr>
          <p:cNvPr id="5" name="4 CuadroTexto"/>
          <p:cNvSpPr txBox="1"/>
          <p:nvPr/>
        </p:nvSpPr>
        <p:spPr>
          <a:xfrm>
            <a:off x="2205011" y="690368"/>
            <a:ext cx="5526065" cy="923330"/>
          </a:xfrm>
          <a:prstGeom prst="rect">
            <a:avLst/>
          </a:prstGeom>
          <a:noFill/>
        </p:spPr>
        <p:txBody>
          <a:bodyPr wrap="none" rtlCol="0">
            <a:spAutoFit/>
          </a:bodyPr>
          <a:lstStyle/>
          <a:p>
            <a:r>
              <a:rPr lang="es-MX" dirty="0">
                <a:solidFill>
                  <a:srgbClr val="0000FF"/>
                </a:solidFill>
              </a:rPr>
              <a:t>f = fusión</a:t>
            </a:r>
          </a:p>
          <a:p>
            <a:r>
              <a:rPr lang="es-MX" dirty="0">
                <a:solidFill>
                  <a:srgbClr val="0000FF"/>
                </a:solidFill>
              </a:rPr>
              <a:t>e = </a:t>
            </a:r>
            <a:r>
              <a:rPr lang="es-MX" dirty="0" err="1">
                <a:solidFill>
                  <a:srgbClr val="0000FF"/>
                </a:solidFill>
              </a:rPr>
              <a:t>exendo</a:t>
            </a:r>
            <a:r>
              <a:rPr lang="es-MX" dirty="0">
                <a:solidFill>
                  <a:srgbClr val="0000FF"/>
                </a:solidFill>
              </a:rPr>
              <a:t> (e = </a:t>
            </a:r>
            <a:r>
              <a:rPr lang="es-MX" dirty="0" err="1">
                <a:solidFill>
                  <a:srgbClr val="0000FF"/>
                </a:solidFill>
              </a:rPr>
              <a:t>exo</a:t>
            </a:r>
            <a:r>
              <a:rPr lang="es-MX" dirty="0">
                <a:solidFill>
                  <a:srgbClr val="0000FF"/>
                </a:solidFill>
              </a:rPr>
              <a:t> a un anillo y </a:t>
            </a:r>
            <a:r>
              <a:rPr lang="es-MX" dirty="0" err="1">
                <a:solidFill>
                  <a:srgbClr val="0000FF"/>
                </a:solidFill>
              </a:rPr>
              <a:t>endo</a:t>
            </a:r>
            <a:r>
              <a:rPr lang="es-MX" dirty="0">
                <a:solidFill>
                  <a:srgbClr val="0000FF"/>
                </a:solidFill>
              </a:rPr>
              <a:t> al otro)</a:t>
            </a:r>
          </a:p>
          <a:p>
            <a:r>
              <a:rPr lang="es-MX" dirty="0" err="1">
                <a:solidFill>
                  <a:srgbClr val="0000FF"/>
                </a:solidFill>
              </a:rPr>
              <a:t>oe</a:t>
            </a:r>
            <a:r>
              <a:rPr lang="es-MX" dirty="0">
                <a:solidFill>
                  <a:srgbClr val="0000FF"/>
                </a:solidFill>
              </a:rPr>
              <a:t> = </a:t>
            </a:r>
            <a:r>
              <a:rPr lang="es-MX" dirty="0" err="1">
                <a:solidFill>
                  <a:srgbClr val="0000FF"/>
                </a:solidFill>
              </a:rPr>
              <a:t>offexendo</a:t>
            </a:r>
            <a:r>
              <a:rPr lang="es-MX" dirty="0">
                <a:solidFill>
                  <a:srgbClr val="0000FF"/>
                </a:solidFill>
              </a:rPr>
              <a:t> (</a:t>
            </a:r>
            <a:r>
              <a:rPr lang="es-MX" dirty="0" err="1">
                <a:solidFill>
                  <a:srgbClr val="0000FF"/>
                </a:solidFill>
              </a:rPr>
              <a:t>oe</a:t>
            </a:r>
            <a:r>
              <a:rPr lang="es-MX" dirty="0">
                <a:solidFill>
                  <a:srgbClr val="0000FF"/>
                </a:solidFill>
              </a:rPr>
              <a:t>, fuera o a partir de un enlace </a:t>
            </a:r>
            <a:r>
              <a:rPr lang="es-MX" dirty="0" err="1">
                <a:solidFill>
                  <a:srgbClr val="0000FF"/>
                </a:solidFill>
              </a:rPr>
              <a:t>exendo</a:t>
            </a:r>
            <a:r>
              <a:rPr lang="es-MX" dirty="0">
                <a:solidFill>
                  <a:srgbClr val="0000FF"/>
                </a:solidFill>
              </a:rPr>
              <a:t>)</a:t>
            </a:r>
          </a:p>
        </p:txBody>
      </p:sp>
      <p:pic>
        <p:nvPicPr>
          <p:cNvPr id="6" name="Picture 2"/>
          <p:cNvPicPr>
            <a:picLocks noChangeAspect="1" noChangeArrowheads="1"/>
          </p:cNvPicPr>
          <p:nvPr/>
        </p:nvPicPr>
        <p:blipFill>
          <a:blip r:embed="rId2" cstate="print"/>
          <a:srcRect l="30674" r="53410" b="4182"/>
          <a:stretch>
            <a:fillRect/>
          </a:stretch>
        </p:blipFill>
        <p:spPr bwMode="auto">
          <a:xfrm>
            <a:off x="3563888" y="1879664"/>
            <a:ext cx="2232248" cy="1333791"/>
          </a:xfrm>
          <a:prstGeom prst="rect">
            <a:avLst/>
          </a:prstGeom>
          <a:noFill/>
          <a:ln w="9525">
            <a:noFill/>
            <a:miter lim="800000"/>
            <a:headEnd/>
            <a:tailEnd/>
          </a:ln>
        </p:spPr>
      </p:pic>
      <p:sp>
        <p:nvSpPr>
          <p:cNvPr id="7" name="6 CuadroTexto"/>
          <p:cNvSpPr txBox="1"/>
          <p:nvPr/>
        </p:nvSpPr>
        <p:spPr>
          <a:xfrm>
            <a:off x="3563888" y="3247816"/>
            <a:ext cx="2808312" cy="923330"/>
          </a:xfrm>
          <a:prstGeom prst="rect">
            <a:avLst/>
          </a:prstGeom>
          <a:noFill/>
        </p:spPr>
        <p:txBody>
          <a:bodyPr wrap="square" rtlCol="0">
            <a:spAutoFit/>
          </a:bodyPr>
          <a:lstStyle/>
          <a:p>
            <a:r>
              <a:rPr lang="es-MX" dirty="0">
                <a:solidFill>
                  <a:srgbClr val="0000FF"/>
                </a:solidFill>
              </a:rPr>
              <a:t>Los enlaces </a:t>
            </a:r>
            <a:r>
              <a:rPr lang="es-MX" dirty="0" err="1">
                <a:solidFill>
                  <a:srgbClr val="0000FF"/>
                </a:solidFill>
              </a:rPr>
              <a:t>exendo</a:t>
            </a:r>
            <a:r>
              <a:rPr lang="es-MX" dirty="0">
                <a:solidFill>
                  <a:srgbClr val="0000FF"/>
                </a:solidFill>
              </a:rPr>
              <a:t> se indican para este compuesto </a:t>
            </a:r>
            <a:r>
              <a:rPr lang="es-MX" i="1" dirty="0" err="1">
                <a:solidFill>
                  <a:srgbClr val="0000FF"/>
                </a:solidFill>
              </a:rPr>
              <a:t>spiro</a:t>
            </a:r>
            <a:endParaRPr lang="es-MX" i="1" dirty="0">
              <a:solidFill>
                <a:srgbClr val="0000FF"/>
              </a:solidFill>
            </a:endParaRPr>
          </a:p>
        </p:txBody>
      </p:sp>
      <p:sp>
        <p:nvSpPr>
          <p:cNvPr id="8" name="7 CuadroTexto"/>
          <p:cNvSpPr txBox="1"/>
          <p:nvPr/>
        </p:nvSpPr>
        <p:spPr>
          <a:xfrm>
            <a:off x="6335688" y="3319824"/>
            <a:ext cx="2808312" cy="1477328"/>
          </a:xfrm>
          <a:prstGeom prst="rect">
            <a:avLst/>
          </a:prstGeom>
          <a:noFill/>
        </p:spPr>
        <p:txBody>
          <a:bodyPr wrap="square" rtlCol="0">
            <a:spAutoFit/>
          </a:bodyPr>
          <a:lstStyle/>
          <a:p>
            <a:r>
              <a:rPr lang="es-MX" dirty="0">
                <a:solidFill>
                  <a:srgbClr val="0000FF"/>
                </a:solidFill>
              </a:rPr>
              <a:t>Los enlaces </a:t>
            </a:r>
            <a:r>
              <a:rPr lang="es-MX" i="1" dirty="0" err="1">
                <a:solidFill>
                  <a:srgbClr val="0000FF"/>
                </a:solidFill>
              </a:rPr>
              <a:t>exendo</a:t>
            </a:r>
            <a:r>
              <a:rPr lang="es-MX" dirty="0">
                <a:solidFill>
                  <a:srgbClr val="0000FF"/>
                </a:solidFill>
              </a:rPr>
              <a:t> se indican para este biciclo puenteado (son enlaces </a:t>
            </a:r>
            <a:r>
              <a:rPr lang="es-MX" i="1" dirty="0" err="1">
                <a:solidFill>
                  <a:srgbClr val="0000FF"/>
                </a:solidFill>
              </a:rPr>
              <a:t>exendo</a:t>
            </a:r>
            <a:r>
              <a:rPr lang="es-MX" dirty="0">
                <a:solidFill>
                  <a:srgbClr val="0000FF"/>
                </a:solidFill>
              </a:rPr>
              <a:t> para los anillos primarios)</a:t>
            </a:r>
          </a:p>
        </p:txBody>
      </p:sp>
      <p:sp>
        <p:nvSpPr>
          <p:cNvPr id="9" name="8 Rectángulo"/>
          <p:cNvSpPr/>
          <p:nvPr/>
        </p:nvSpPr>
        <p:spPr>
          <a:xfrm>
            <a:off x="2411760" y="332656"/>
            <a:ext cx="4341688" cy="369332"/>
          </a:xfrm>
          <a:prstGeom prst="rect">
            <a:avLst/>
          </a:prstGeom>
        </p:spPr>
        <p:txBody>
          <a:bodyPr wrap="square">
            <a:spAutoFit/>
          </a:bodyPr>
          <a:lstStyle/>
          <a:p>
            <a:pPr algn="ctr"/>
            <a:r>
              <a:rPr lang="es-MX" b="1" dirty="0">
                <a:solidFill>
                  <a:srgbClr val="FF0000"/>
                </a:solidFill>
              </a:rPr>
              <a:t>CLASIFICACIÓN DE ENLACES</a:t>
            </a:r>
          </a:p>
        </p:txBody>
      </p:sp>
      <p:pic>
        <p:nvPicPr>
          <p:cNvPr id="10" name="Picture 1"/>
          <p:cNvPicPr>
            <a:picLocks noChangeAspect="1" noChangeArrowheads="1"/>
          </p:cNvPicPr>
          <p:nvPr/>
        </p:nvPicPr>
        <p:blipFill>
          <a:blip r:embed="rId2" cstate="print"/>
          <a:srcRect r="82828"/>
          <a:stretch>
            <a:fillRect/>
          </a:stretch>
        </p:blipFill>
        <p:spPr bwMode="auto">
          <a:xfrm>
            <a:off x="1115616" y="4581128"/>
            <a:ext cx="2118034" cy="1224136"/>
          </a:xfrm>
          <a:prstGeom prst="rect">
            <a:avLst/>
          </a:prstGeom>
          <a:noFill/>
          <a:ln w="9525">
            <a:noFill/>
            <a:miter lim="800000"/>
            <a:headEnd/>
            <a:tailEnd/>
          </a:ln>
        </p:spPr>
      </p:pic>
      <p:sp>
        <p:nvSpPr>
          <p:cNvPr id="11" name="10 CuadroTexto"/>
          <p:cNvSpPr txBox="1"/>
          <p:nvPr/>
        </p:nvSpPr>
        <p:spPr>
          <a:xfrm>
            <a:off x="3491880" y="4869160"/>
            <a:ext cx="2808312" cy="646331"/>
          </a:xfrm>
          <a:prstGeom prst="rect">
            <a:avLst/>
          </a:prstGeom>
          <a:noFill/>
        </p:spPr>
        <p:txBody>
          <a:bodyPr wrap="square" rtlCol="0">
            <a:spAutoFit/>
          </a:bodyPr>
          <a:lstStyle/>
          <a:p>
            <a:r>
              <a:rPr lang="es-MX" dirty="0">
                <a:solidFill>
                  <a:srgbClr val="0000FF"/>
                </a:solidFill>
              </a:rPr>
              <a:t>x  = enlace </a:t>
            </a:r>
            <a:r>
              <a:rPr lang="es-MX" i="1" dirty="0" err="1">
                <a:solidFill>
                  <a:srgbClr val="0000FF"/>
                </a:solidFill>
              </a:rPr>
              <a:t>exo</a:t>
            </a:r>
            <a:r>
              <a:rPr lang="es-MX" dirty="0">
                <a:solidFill>
                  <a:srgbClr val="0000FF"/>
                </a:solidFill>
              </a:rPr>
              <a:t> a cada uno de los dos anillos</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24</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002" y="196228"/>
            <a:ext cx="8673995" cy="646331"/>
          </a:xfrm>
          <a:prstGeom prst="rect">
            <a:avLst/>
          </a:prstGeom>
        </p:spPr>
        <p:txBody>
          <a:bodyPr wrap="square">
            <a:spAutoFit/>
          </a:bodyPr>
          <a:lstStyle/>
          <a:p>
            <a:pPr lvl="0" algn="just" fontAlgn="base">
              <a:spcBef>
                <a:spcPct val="0"/>
              </a:spcBef>
              <a:spcAft>
                <a:spcPct val="0"/>
              </a:spcAft>
            </a:pPr>
            <a:r>
              <a:rPr lang="es-MX" dirty="0">
                <a:solidFill>
                  <a:srgbClr val="0000FF"/>
                </a:solidFill>
                <a:latin typeface="Arial" pitchFamily="34" charset="0"/>
                <a:cs typeface="Arial" pitchFamily="34" charset="0"/>
              </a:rPr>
              <a:t>La desconexión de un enlace estratégico simplifica la complejidad topológica de una MO (TGT). </a:t>
            </a:r>
          </a:p>
        </p:txBody>
      </p:sp>
      <p:pic>
        <p:nvPicPr>
          <p:cNvPr id="4" name="Picture 3"/>
          <p:cNvPicPr>
            <a:picLocks noChangeAspect="1"/>
          </p:cNvPicPr>
          <p:nvPr/>
        </p:nvPicPr>
        <p:blipFill rotWithShape="1">
          <a:blip r:embed="rId2">
            <a:lum bright="-12000" contrast="27000"/>
          </a:blip>
          <a:srcRect l="1936" r="4010" b="18183"/>
          <a:stretch/>
        </p:blipFill>
        <p:spPr>
          <a:xfrm>
            <a:off x="107504" y="3121884"/>
            <a:ext cx="8945435" cy="2137349"/>
          </a:xfrm>
          <a:prstGeom prst="rect">
            <a:avLst/>
          </a:prstGeom>
        </p:spPr>
      </p:pic>
      <p:sp>
        <p:nvSpPr>
          <p:cNvPr id="10" name="TextBox 9"/>
          <p:cNvSpPr txBox="1"/>
          <p:nvPr/>
        </p:nvSpPr>
        <p:spPr>
          <a:xfrm>
            <a:off x="3707904" y="2713664"/>
            <a:ext cx="1885093" cy="408220"/>
          </a:xfrm>
          <a:prstGeom prst="rect">
            <a:avLst/>
          </a:prstGeom>
          <a:noFill/>
        </p:spPr>
        <p:txBody>
          <a:bodyPr wrap="square" rtlCol="0">
            <a:spAutoFit/>
          </a:bodyPr>
          <a:lstStyle/>
          <a:p>
            <a:pPr algn="ctr"/>
            <a:r>
              <a:rPr lang="es-MX" b="1" dirty="0" err="1">
                <a:solidFill>
                  <a:srgbClr val="0000FF"/>
                </a:solidFill>
              </a:rPr>
              <a:t>Carpanona</a:t>
            </a:r>
            <a:endParaRPr lang="es-MX" b="1" dirty="0">
              <a:solidFill>
                <a:srgbClr val="0000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630160397"/>
              </p:ext>
            </p:extLst>
          </p:nvPr>
        </p:nvGraphicFramePr>
        <p:xfrm>
          <a:off x="4419626" y="1490182"/>
          <a:ext cx="641682" cy="730573"/>
        </p:xfrm>
        <a:graphic>
          <a:graphicData uri="http://schemas.openxmlformats.org/presentationml/2006/ole">
            <mc:AlternateContent xmlns:mc="http://schemas.openxmlformats.org/markup-compatibility/2006">
              <mc:Choice xmlns:v="urn:schemas-microsoft-com:vml" Requires="v">
                <p:oleObj name="CS ChemDraw Drawing" r:id="rId3" imgW="366851" imgH="417284" progId="ChemDraw.Document.6.0">
                  <p:embed/>
                </p:oleObj>
              </mc:Choice>
              <mc:Fallback>
                <p:oleObj name="CS ChemDraw Drawing" r:id="rId3" imgW="366851" imgH="417284" progId="ChemDraw.Document.6.0">
                  <p:embed/>
                  <p:pic>
                    <p:nvPicPr>
                      <p:cNvPr id="0" name=""/>
                      <p:cNvPicPr/>
                      <p:nvPr/>
                    </p:nvPicPr>
                    <p:blipFill>
                      <a:blip r:embed="rId4"/>
                      <a:stretch>
                        <a:fillRect/>
                      </a:stretch>
                    </p:blipFill>
                    <p:spPr>
                      <a:xfrm>
                        <a:off x="4419626" y="1490182"/>
                        <a:ext cx="641682" cy="73057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07406229"/>
              </p:ext>
            </p:extLst>
          </p:nvPr>
        </p:nvGraphicFramePr>
        <p:xfrm>
          <a:off x="3455368" y="657264"/>
          <a:ext cx="2448272" cy="1891728"/>
        </p:xfrm>
        <a:graphic>
          <a:graphicData uri="http://schemas.openxmlformats.org/presentationml/2006/ole">
            <mc:AlternateContent xmlns:mc="http://schemas.openxmlformats.org/markup-compatibility/2006">
              <mc:Choice xmlns:v="urn:schemas-microsoft-com:vml" Requires="v">
                <p:oleObj name="CS ChemDraw Drawing" r:id="rId5" imgW="1487079" imgH="1148804" progId="ChemDraw.Document.6.0">
                  <p:embed/>
                </p:oleObj>
              </mc:Choice>
              <mc:Fallback>
                <p:oleObj name="CS ChemDraw Drawing" r:id="rId5" imgW="1487079" imgH="1148804" progId="ChemDraw.Document.6.0">
                  <p:embed/>
                  <p:pic>
                    <p:nvPicPr>
                      <p:cNvPr id="0" name=""/>
                      <p:cNvPicPr/>
                      <p:nvPr/>
                    </p:nvPicPr>
                    <p:blipFill>
                      <a:blip r:embed="rId6"/>
                      <a:stretch>
                        <a:fillRect/>
                      </a:stretch>
                    </p:blipFill>
                    <p:spPr>
                      <a:xfrm>
                        <a:off x="3455368" y="657264"/>
                        <a:ext cx="2448272" cy="1891728"/>
                      </a:xfrm>
                      <a:prstGeom prst="rect">
                        <a:avLst/>
                      </a:prstGeom>
                    </p:spPr>
                  </p:pic>
                </p:oleObj>
              </mc:Fallback>
            </mc:AlternateContent>
          </a:graphicData>
        </a:graphic>
      </p:graphicFrame>
      <p:pic>
        <p:nvPicPr>
          <p:cNvPr id="15" name="Picture 14"/>
          <p:cNvPicPr>
            <a:picLocks noChangeAspect="1"/>
          </p:cNvPicPr>
          <p:nvPr/>
        </p:nvPicPr>
        <p:blipFill rotWithShape="1">
          <a:blip r:embed="rId7"/>
          <a:srcRect l="7092"/>
          <a:stretch/>
        </p:blipFill>
        <p:spPr>
          <a:xfrm>
            <a:off x="827584" y="5259233"/>
            <a:ext cx="7829347" cy="838395"/>
          </a:xfrm>
          <a:prstGeom prst="rect">
            <a:avLst/>
          </a:prstGeom>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25</a:t>
            </a:fld>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f/fb/Carpanone_synthes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771094" cy="39207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308555"/>
            <a:ext cx="8208912" cy="923330"/>
          </a:xfrm>
          <a:prstGeom prst="rect">
            <a:avLst/>
          </a:prstGeom>
        </p:spPr>
        <p:txBody>
          <a:bodyPr wrap="square">
            <a:spAutoFit/>
          </a:bodyPr>
          <a:lstStyle/>
          <a:p>
            <a:r>
              <a:rPr lang="es-MX" dirty="0">
                <a:solidFill>
                  <a:srgbClr val="0000FF"/>
                </a:solidFill>
                <a:latin typeface="Arial" panose="020B0604020202020204" pitchFamily="34" charset="0"/>
              </a:rPr>
              <a:t>Transformación </a:t>
            </a:r>
            <a:r>
              <a:rPr lang="es-MX" dirty="0" err="1">
                <a:solidFill>
                  <a:srgbClr val="0000FF"/>
                </a:solidFill>
                <a:latin typeface="Arial" panose="020B0604020202020204" pitchFamily="34" charset="0"/>
              </a:rPr>
              <a:t>Biomimética</a:t>
            </a:r>
            <a:r>
              <a:rPr lang="es-MX" dirty="0">
                <a:solidFill>
                  <a:srgbClr val="0000FF"/>
                </a:solidFill>
                <a:latin typeface="Arial" panose="020B0604020202020204" pitchFamily="34" charset="0"/>
              </a:rPr>
              <a:t> de </a:t>
            </a:r>
            <a:r>
              <a:rPr lang="es-MX" dirty="0" err="1">
                <a:solidFill>
                  <a:srgbClr val="0000FF"/>
                </a:solidFill>
                <a:latin typeface="Arial" panose="020B0604020202020204" pitchFamily="34" charset="0"/>
              </a:rPr>
              <a:t>desmetilcarpacina</a:t>
            </a:r>
            <a:r>
              <a:rPr lang="es-MX" dirty="0">
                <a:solidFill>
                  <a:srgbClr val="0000FF"/>
                </a:solidFill>
                <a:latin typeface="Arial" panose="020B0604020202020204" pitchFamily="34" charset="0"/>
              </a:rPr>
              <a:t> en </a:t>
            </a:r>
            <a:r>
              <a:rPr lang="es-MX" dirty="0" err="1">
                <a:solidFill>
                  <a:srgbClr val="0000FF"/>
                </a:solidFill>
                <a:latin typeface="Arial" panose="020B0604020202020204" pitchFamily="34" charset="0"/>
              </a:rPr>
              <a:t>carpanone</a:t>
            </a:r>
            <a:r>
              <a:rPr lang="es-MX" dirty="0">
                <a:solidFill>
                  <a:srgbClr val="0000FF"/>
                </a:solidFill>
                <a:latin typeface="Arial" panose="020B0604020202020204" pitchFamily="34" charset="0"/>
              </a:rPr>
              <a:t> en un paso, a través de una secuencia tandem de una reacción de acoplamiento oxidativo y una reacción de </a:t>
            </a:r>
            <a:r>
              <a:rPr lang="es-MX" dirty="0" err="1">
                <a:solidFill>
                  <a:srgbClr val="0000FF"/>
                </a:solidFill>
                <a:latin typeface="Arial" panose="020B0604020202020204" pitchFamily="34" charset="0"/>
              </a:rPr>
              <a:t>Diels</a:t>
            </a:r>
            <a:r>
              <a:rPr lang="es-MX" dirty="0">
                <a:solidFill>
                  <a:srgbClr val="0000FF"/>
                </a:solidFill>
                <a:latin typeface="Arial" panose="020B0604020202020204" pitchFamily="34" charset="0"/>
              </a:rPr>
              <a:t> </a:t>
            </a:r>
            <a:r>
              <a:rPr lang="es-MX" dirty="0" err="1">
                <a:solidFill>
                  <a:srgbClr val="0000FF"/>
                </a:solidFill>
                <a:latin typeface="Arial" panose="020B0604020202020204" pitchFamily="34" charset="0"/>
              </a:rPr>
              <a:t>Alder</a:t>
            </a:r>
            <a:endParaRPr lang="es-MX" dirty="0">
              <a:solidFill>
                <a:srgbClr val="0000FF"/>
              </a:solidFill>
            </a:endParaRPr>
          </a:p>
        </p:txBody>
      </p:sp>
      <p:sp>
        <p:nvSpPr>
          <p:cNvPr id="3" name="Rectangle 2"/>
          <p:cNvSpPr/>
          <p:nvPr/>
        </p:nvSpPr>
        <p:spPr>
          <a:xfrm>
            <a:off x="683568" y="5370408"/>
            <a:ext cx="8595001" cy="523220"/>
          </a:xfrm>
          <a:prstGeom prst="rect">
            <a:avLst/>
          </a:prstGeom>
        </p:spPr>
        <p:txBody>
          <a:bodyPr wrap="square">
            <a:spAutoFit/>
          </a:bodyPr>
          <a:lstStyle/>
          <a:p>
            <a:r>
              <a:rPr lang="es-MX" sz="1400" dirty="0">
                <a:solidFill>
                  <a:srgbClr val="0000FF"/>
                </a:solidFill>
                <a:latin typeface="Arial" panose="020B0604020202020204" pitchFamily="34" charset="0"/>
              </a:rPr>
              <a:t> </a:t>
            </a:r>
            <a:r>
              <a:rPr lang="es-MX" sz="1400" dirty="0" err="1">
                <a:solidFill>
                  <a:srgbClr val="0000FF"/>
                </a:solidFill>
                <a:latin typeface="Arial" panose="020B0604020202020204" pitchFamily="34" charset="0"/>
              </a:rPr>
              <a:t>Nicolaou</a:t>
            </a:r>
            <a:r>
              <a:rPr lang="es-MX" sz="1400" dirty="0">
                <a:solidFill>
                  <a:srgbClr val="0000FF"/>
                </a:solidFill>
                <a:latin typeface="Arial" panose="020B0604020202020204" pitchFamily="34" charset="0"/>
              </a:rPr>
              <a:t>, K. C.; E. J. </a:t>
            </a:r>
            <a:r>
              <a:rPr lang="es-MX" sz="1400" dirty="0" err="1">
                <a:solidFill>
                  <a:srgbClr val="0000FF"/>
                </a:solidFill>
                <a:latin typeface="Arial" panose="020B0604020202020204" pitchFamily="34" charset="0"/>
              </a:rPr>
              <a:t>Sorensen</a:t>
            </a:r>
            <a:r>
              <a:rPr lang="es-MX" sz="1400" dirty="0">
                <a:solidFill>
                  <a:srgbClr val="0000FF"/>
                </a:solidFill>
                <a:latin typeface="Arial" panose="020B0604020202020204" pitchFamily="34" charset="0"/>
              </a:rPr>
              <a:t> (1996).</a:t>
            </a:r>
            <a:br>
              <a:rPr lang="es-MX" sz="1400" dirty="0">
                <a:solidFill>
                  <a:srgbClr val="0000FF"/>
                </a:solidFill>
                <a:latin typeface="Arial" panose="020B0604020202020204" pitchFamily="34" charset="0"/>
              </a:rPr>
            </a:br>
            <a:r>
              <a:rPr lang="es-MX" sz="1400" dirty="0">
                <a:solidFill>
                  <a:srgbClr val="0000FF"/>
                </a:solidFill>
                <a:latin typeface="Arial" panose="020B0604020202020204" pitchFamily="34" charset="0"/>
              </a:rPr>
              <a:t> </a:t>
            </a:r>
            <a:r>
              <a:rPr lang="es-MX" sz="1400" dirty="0" err="1">
                <a:solidFill>
                  <a:srgbClr val="0000FF"/>
                </a:solidFill>
                <a:latin typeface="Arial" panose="020B0604020202020204" pitchFamily="34" charset="0"/>
              </a:rPr>
              <a:t>Classics</a:t>
            </a:r>
            <a:r>
              <a:rPr lang="es-MX" sz="1400" dirty="0">
                <a:solidFill>
                  <a:srgbClr val="0000FF"/>
                </a:solidFill>
                <a:latin typeface="Arial" panose="020B0604020202020204" pitchFamily="34" charset="0"/>
              </a:rPr>
              <a:t> in Total </a:t>
            </a:r>
            <a:r>
              <a:rPr lang="es-MX" sz="1400" dirty="0" err="1">
                <a:solidFill>
                  <a:srgbClr val="0000FF"/>
                </a:solidFill>
                <a:latin typeface="Arial" panose="020B0604020202020204" pitchFamily="34" charset="0"/>
              </a:rPr>
              <a:t>Synthesis</a:t>
            </a:r>
            <a:r>
              <a:rPr lang="es-MX" sz="1400" dirty="0">
                <a:solidFill>
                  <a:srgbClr val="0000FF"/>
                </a:solidFill>
                <a:latin typeface="Arial" panose="020B0604020202020204" pitchFamily="34" charset="0"/>
              </a:rPr>
              <a:t>. </a:t>
            </a:r>
            <a:r>
              <a:rPr lang="es-MX" sz="1400" dirty="0" err="1">
                <a:solidFill>
                  <a:srgbClr val="0000FF"/>
                </a:solidFill>
                <a:latin typeface="Arial" panose="020B0604020202020204" pitchFamily="34" charset="0"/>
              </a:rPr>
              <a:t>Weinheim</a:t>
            </a:r>
            <a:r>
              <a:rPr lang="es-MX" sz="1400" dirty="0">
                <a:solidFill>
                  <a:srgbClr val="0000FF"/>
                </a:solidFill>
                <a:latin typeface="Arial" panose="020B0604020202020204" pitchFamily="34" charset="0"/>
              </a:rPr>
              <a:t>, </a:t>
            </a:r>
            <a:r>
              <a:rPr lang="es-MX" sz="1400" dirty="0" err="1">
                <a:solidFill>
                  <a:srgbClr val="0000FF"/>
                </a:solidFill>
                <a:latin typeface="Arial" panose="020B0604020202020204" pitchFamily="34" charset="0"/>
              </a:rPr>
              <a:t>Germany</a:t>
            </a:r>
            <a:r>
              <a:rPr lang="es-MX" sz="1400" dirty="0">
                <a:solidFill>
                  <a:srgbClr val="0000FF"/>
                </a:solidFill>
                <a:latin typeface="Arial" panose="020B0604020202020204" pitchFamily="34" charset="0"/>
              </a:rPr>
              <a:t>: VCH. pp. 95–97</a:t>
            </a:r>
            <a:endParaRPr lang="es-MX" sz="1400" dirty="0">
              <a:solidFill>
                <a:srgbClr val="0000FF"/>
              </a:solidFill>
            </a:endParaRPr>
          </a:p>
        </p:txBody>
      </p:sp>
      <p:sp>
        <p:nvSpPr>
          <p:cNvPr id="4" name="TextBox 3"/>
          <p:cNvSpPr txBox="1"/>
          <p:nvPr/>
        </p:nvSpPr>
        <p:spPr>
          <a:xfrm>
            <a:off x="6372200" y="2729044"/>
            <a:ext cx="1656185" cy="523220"/>
          </a:xfrm>
          <a:prstGeom prst="rect">
            <a:avLst/>
          </a:prstGeom>
          <a:solidFill>
            <a:schemeClr val="bg1"/>
          </a:solidFill>
        </p:spPr>
        <p:txBody>
          <a:bodyPr wrap="square" rtlCol="0">
            <a:spAutoFit/>
          </a:bodyPr>
          <a:lstStyle/>
          <a:p>
            <a:pPr algn="ctr"/>
            <a:r>
              <a:rPr lang="es-MX" sz="1400" dirty="0">
                <a:solidFill>
                  <a:srgbClr val="0000FF"/>
                </a:solidFill>
              </a:rPr>
              <a:t>Acoplamiento fenólico</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26</a:t>
            </a:fld>
            <a:endParaRPr lang="es-MX"/>
          </a:p>
        </p:txBody>
      </p:sp>
    </p:spTree>
    <p:extLst>
      <p:ext uri="{BB962C8B-B14F-4D97-AF65-F5344CB8AC3E}">
        <p14:creationId xmlns:p14="http://schemas.microsoft.com/office/powerpoint/2010/main" val="354244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5" y="1422085"/>
            <a:ext cx="6915996" cy="461665"/>
          </a:xfrm>
          <a:prstGeom prst="rect">
            <a:avLst/>
          </a:prstGeom>
        </p:spPr>
        <p:txBody>
          <a:bodyPr wrap="none">
            <a:spAutoFit/>
          </a:bodyPr>
          <a:lstStyle/>
          <a:p>
            <a:r>
              <a:rPr lang="es-MX" sz="2400" b="1" dirty="0">
                <a:solidFill>
                  <a:srgbClr val="0000FF"/>
                </a:solidFill>
              </a:rPr>
              <a:t>A New Cross-</a:t>
            </a:r>
            <a:r>
              <a:rPr lang="es-MX" sz="2400" b="1" dirty="0" err="1">
                <a:solidFill>
                  <a:srgbClr val="0000FF"/>
                </a:solidFill>
              </a:rPr>
              <a:t>Coupling</a:t>
            </a:r>
            <a:r>
              <a:rPr lang="es-MX" sz="2400" b="1" dirty="0">
                <a:solidFill>
                  <a:srgbClr val="0000FF"/>
                </a:solidFill>
              </a:rPr>
              <a:t>-</a:t>
            </a:r>
            <a:r>
              <a:rPr lang="es-MX" sz="2400" b="1" dirty="0" err="1">
                <a:solidFill>
                  <a:srgbClr val="0000FF"/>
                </a:solidFill>
              </a:rPr>
              <a:t>Based</a:t>
            </a:r>
            <a:r>
              <a:rPr lang="es-MX" sz="2400" b="1" dirty="0">
                <a:solidFill>
                  <a:srgbClr val="0000FF"/>
                </a:solidFill>
              </a:rPr>
              <a:t> </a:t>
            </a:r>
            <a:r>
              <a:rPr lang="es-MX" sz="2400" b="1" dirty="0" err="1">
                <a:solidFill>
                  <a:srgbClr val="0000FF"/>
                </a:solidFill>
              </a:rPr>
              <a:t>Synthesis</a:t>
            </a:r>
            <a:r>
              <a:rPr lang="es-MX" sz="2400" b="1" dirty="0">
                <a:solidFill>
                  <a:srgbClr val="0000FF"/>
                </a:solidFill>
              </a:rPr>
              <a:t> of </a:t>
            </a:r>
            <a:r>
              <a:rPr lang="es-MX" sz="2400" b="1" dirty="0" err="1">
                <a:solidFill>
                  <a:srgbClr val="0000FF"/>
                </a:solidFill>
              </a:rPr>
              <a:t>Carpanone</a:t>
            </a:r>
            <a:endParaRPr lang="es-MX" sz="2400" b="1" dirty="0">
              <a:solidFill>
                <a:srgbClr val="0000FF"/>
              </a:solidFill>
            </a:endParaRPr>
          </a:p>
        </p:txBody>
      </p:sp>
      <p:sp>
        <p:nvSpPr>
          <p:cNvPr id="3" name="Rectangle 2"/>
          <p:cNvSpPr/>
          <p:nvPr/>
        </p:nvSpPr>
        <p:spPr>
          <a:xfrm>
            <a:off x="323528" y="4472427"/>
            <a:ext cx="8208912" cy="954107"/>
          </a:xfrm>
          <a:prstGeom prst="rect">
            <a:avLst/>
          </a:prstGeom>
        </p:spPr>
        <p:txBody>
          <a:bodyPr wrap="square">
            <a:spAutoFit/>
          </a:bodyPr>
          <a:lstStyle/>
          <a:p>
            <a:r>
              <a:rPr lang="es-MX" sz="1400" b="1" dirty="0">
                <a:solidFill>
                  <a:srgbClr val="0000FF"/>
                </a:solidFill>
              </a:rPr>
              <a:t>A New Cross-</a:t>
            </a:r>
            <a:r>
              <a:rPr lang="es-MX" sz="1400" b="1" dirty="0" err="1">
                <a:solidFill>
                  <a:srgbClr val="0000FF"/>
                </a:solidFill>
              </a:rPr>
              <a:t>Coupling</a:t>
            </a:r>
            <a:r>
              <a:rPr lang="es-MX" sz="1400" b="1" dirty="0">
                <a:solidFill>
                  <a:srgbClr val="0000FF"/>
                </a:solidFill>
              </a:rPr>
              <a:t>-</a:t>
            </a:r>
            <a:r>
              <a:rPr lang="es-MX" sz="1400" b="1" dirty="0" err="1">
                <a:solidFill>
                  <a:srgbClr val="0000FF"/>
                </a:solidFill>
              </a:rPr>
              <a:t>Based</a:t>
            </a:r>
            <a:r>
              <a:rPr lang="es-MX" sz="1400" b="1" dirty="0">
                <a:solidFill>
                  <a:srgbClr val="0000FF"/>
                </a:solidFill>
              </a:rPr>
              <a:t> </a:t>
            </a:r>
            <a:r>
              <a:rPr lang="es-MX" sz="1400" b="1" dirty="0" err="1">
                <a:solidFill>
                  <a:srgbClr val="0000FF"/>
                </a:solidFill>
              </a:rPr>
              <a:t>Synthesis</a:t>
            </a:r>
            <a:r>
              <a:rPr lang="es-MX" sz="1400" b="1" dirty="0">
                <a:solidFill>
                  <a:srgbClr val="0000FF"/>
                </a:solidFill>
              </a:rPr>
              <a:t> of </a:t>
            </a:r>
            <a:r>
              <a:rPr lang="es-MX" sz="1400" b="1" dirty="0" err="1">
                <a:solidFill>
                  <a:srgbClr val="0000FF"/>
                </a:solidFill>
              </a:rPr>
              <a:t>Carpanone</a:t>
            </a:r>
            <a:endParaRPr lang="es-MX" sz="1400" b="1" dirty="0">
              <a:solidFill>
                <a:srgbClr val="0000FF"/>
              </a:solidFill>
            </a:endParaRPr>
          </a:p>
          <a:p>
            <a:r>
              <a:rPr lang="es-MX" sz="1400" i="1" dirty="0" err="1">
                <a:solidFill>
                  <a:srgbClr val="0000FF"/>
                </a:solidFill>
                <a:latin typeface="Trebuchet MS" panose="020B0603020202020204" pitchFamily="34" charset="0"/>
              </a:rPr>
              <a:t>Frédéric</a:t>
            </a:r>
            <a:r>
              <a:rPr lang="es-MX" sz="1400" i="1" dirty="0">
                <a:solidFill>
                  <a:srgbClr val="0000FF"/>
                </a:solidFill>
                <a:latin typeface="Trebuchet MS" panose="020B0603020202020204" pitchFamily="34" charset="0"/>
              </a:rPr>
              <a:t> </a:t>
            </a:r>
            <a:r>
              <a:rPr lang="es-MX" sz="1400" i="1" dirty="0" err="1">
                <a:solidFill>
                  <a:srgbClr val="0000FF"/>
                </a:solidFill>
                <a:latin typeface="Trebuchet MS" panose="020B0603020202020204" pitchFamily="34" charset="0"/>
              </a:rPr>
              <a:t>Liron</a:t>
            </a:r>
            <a:r>
              <a:rPr lang="es-MX" sz="1400" dirty="0">
                <a:solidFill>
                  <a:srgbClr val="0000FF"/>
                </a:solidFill>
                <a:latin typeface="Trebuchet MS" panose="020B0603020202020204" pitchFamily="34" charset="0"/>
              </a:rPr>
              <a:t>, </a:t>
            </a:r>
            <a:r>
              <a:rPr lang="es-MX" sz="1400" i="1" dirty="0">
                <a:solidFill>
                  <a:srgbClr val="0000FF"/>
                </a:solidFill>
                <a:latin typeface="Trebuchet MS" panose="020B0603020202020204" pitchFamily="34" charset="0"/>
              </a:rPr>
              <a:t>Francesco Fontana</a:t>
            </a:r>
            <a:r>
              <a:rPr lang="es-MX" sz="1400" dirty="0">
                <a:solidFill>
                  <a:srgbClr val="0000FF"/>
                </a:solidFill>
                <a:latin typeface="Trebuchet MS" panose="020B0603020202020204" pitchFamily="34" charset="0"/>
              </a:rPr>
              <a:t>, </a:t>
            </a:r>
            <a:r>
              <a:rPr lang="es-MX" sz="1400" i="1" dirty="0">
                <a:solidFill>
                  <a:srgbClr val="0000FF"/>
                </a:solidFill>
                <a:latin typeface="Trebuchet MS" panose="020B0603020202020204" pitchFamily="34" charset="0"/>
              </a:rPr>
              <a:t>Jean-Olivier </a:t>
            </a:r>
            <a:r>
              <a:rPr lang="es-MX" sz="1400" i="1" dirty="0" err="1">
                <a:solidFill>
                  <a:srgbClr val="0000FF"/>
                </a:solidFill>
                <a:latin typeface="Trebuchet MS" panose="020B0603020202020204" pitchFamily="34" charset="0"/>
              </a:rPr>
              <a:t>Zirimwabagabo</a:t>
            </a:r>
            <a:r>
              <a:rPr lang="es-MX" sz="1400" dirty="0">
                <a:solidFill>
                  <a:srgbClr val="0000FF"/>
                </a:solidFill>
                <a:latin typeface="Trebuchet MS" panose="020B0603020202020204" pitchFamily="34" charset="0"/>
              </a:rPr>
              <a:t>, </a:t>
            </a:r>
            <a:r>
              <a:rPr lang="es-MX" sz="1400" i="1" dirty="0">
                <a:solidFill>
                  <a:srgbClr val="0000FF"/>
                </a:solidFill>
                <a:latin typeface="Trebuchet MS" panose="020B0603020202020204" pitchFamily="34" charset="0"/>
              </a:rPr>
              <a:t>Guillaume </a:t>
            </a:r>
            <a:r>
              <a:rPr lang="es-MX" sz="1400" i="1" dirty="0" err="1">
                <a:solidFill>
                  <a:srgbClr val="0000FF"/>
                </a:solidFill>
                <a:latin typeface="Trebuchet MS" panose="020B0603020202020204" pitchFamily="34" charset="0"/>
              </a:rPr>
              <a:t>Prestat</a:t>
            </a:r>
            <a:r>
              <a:rPr lang="es-MX" sz="1400" dirty="0">
                <a:solidFill>
                  <a:srgbClr val="0000FF"/>
                </a:solidFill>
                <a:latin typeface="Trebuchet MS" panose="020B0603020202020204" pitchFamily="34" charset="0"/>
              </a:rPr>
              <a:t>, </a:t>
            </a:r>
            <a:r>
              <a:rPr lang="es-MX" sz="1400" i="1" dirty="0" err="1">
                <a:solidFill>
                  <a:srgbClr val="0000FF"/>
                </a:solidFill>
                <a:latin typeface="Trebuchet MS" panose="020B0603020202020204" pitchFamily="34" charset="0"/>
              </a:rPr>
              <a:t>Jamshid</a:t>
            </a:r>
            <a:r>
              <a:rPr lang="es-MX" sz="1400" i="1" dirty="0">
                <a:solidFill>
                  <a:srgbClr val="0000FF"/>
                </a:solidFill>
                <a:latin typeface="Trebuchet MS" panose="020B0603020202020204" pitchFamily="34" charset="0"/>
              </a:rPr>
              <a:t> </a:t>
            </a:r>
            <a:r>
              <a:rPr lang="es-MX" sz="1400" i="1" dirty="0" err="1">
                <a:solidFill>
                  <a:srgbClr val="0000FF"/>
                </a:solidFill>
                <a:latin typeface="Trebuchet MS" panose="020B0603020202020204" pitchFamily="34" charset="0"/>
              </a:rPr>
              <a:t>Rajabi</a:t>
            </a:r>
            <a:r>
              <a:rPr lang="es-MX" sz="1400" dirty="0">
                <a:solidFill>
                  <a:srgbClr val="0000FF"/>
                </a:solidFill>
                <a:latin typeface="Trebuchet MS" panose="020B0603020202020204" pitchFamily="34" charset="0"/>
              </a:rPr>
              <a:t>, </a:t>
            </a:r>
            <a:r>
              <a:rPr lang="es-MX" sz="1400" i="1" dirty="0" err="1">
                <a:solidFill>
                  <a:srgbClr val="0000FF"/>
                </a:solidFill>
                <a:latin typeface="Trebuchet MS" panose="020B0603020202020204" pitchFamily="34" charset="0"/>
              </a:rPr>
              <a:t>Concetta</a:t>
            </a:r>
            <a:r>
              <a:rPr lang="es-MX" sz="1400" i="1" dirty="0">
                <a:solidFill>
                  <a:srgbClr val="0000FF"/>
                </a:solidFill>
                <a:latin typeface="Trebuchet MS" panose="020B0603020202020204" pitchFamily="34" charset="0"/>
              </a:rPr>
              <a:t> La Rosa</a:t>
            </a:r>
            <a:r>
              <a:rPr lang="es-MX" sz="1400" dirty="0">
                <a:solidFill>
                  <a:srgbClr val="0000FF"/>
                </a:solidFill>
                <a:latin typeface="Trebuchet MS" panose="020B0603020202020204" pitchFamily="34" charset="0"/>
              </a:rPr>
              <a:t> and </a:t>
            </a:r>
            <a:r>
              <a:rPr lang="es-MX" sz="1400" i="1" dirty="0">
                <a:solidFill>
                  <a:srgbClr val="0000FF"/>
                </a:solidFill>
                <a:latin typeface="Trebuchet MS" panose="020B0603020202020204" pitchFamily="34" charset="0"/>
              </a:rPr>
              <a:t>Giovanni Poli</a:t>
            </a:r>
            <a:endParaRPr lang="es-MX" sz="1400" dirty="0">
              <a:solidFill>
                <a:srgbClr val="0000FF"/>
              </a:solidFill>
              <a:latin typeface="Trebuchet MS" panose="020B0603020202020204" pitchFamily="34" charset="0"/>
            </a:endParaRPr>
          </a:p>
          <a:p>
            <a:r>
              <a:rPr lang="es-MX" sz="1400" i="1" dirty="0" err="1">
                <a:solidFill>
                  <a:srgbClr val="0000FF"/>
                </a:solidFill>
                <a:latin typeface="Trebuchet MS" panose="020B0603020202020204" pitchFamily="34" charset="0"/>
              </a:rPr>
              <a:t>Org</a:t>
            </a:r>
            <a:r>
              <a:rPr lang="es-MX" sz="1400" i="1" dirty="0">
                <a:solidFill>
                  <a:srgbClr val="0000FF"/>
                </a:solidFill>
                <a:latin typeface="Trebuchet MS" panose="020B0603020202020204" pitchFamily="34" charset="0"/>
              </a:rPr>
              <a:t>. </a:t>
            </a:r>
            <a:r>
              <a:rPr lang="es-MX" sz="1400" i="1" dirty="0" err="1">
                <a:solidFill>
                  <a:srgbClr val="0000FF"/>
                </a:solidFill>
                <a:latin typeface="Trebuchet MS" panose="020B0603020202020204" pitchFamily="34" charset="0"/>
              </a:rPr>
              <a:t>Lett</a:t>
            </a:r>
            <a:r>
              <a:rPr lang="es-MX" sz="1400" i="1" dirty="0">
                <a:solidFill>
                  <a:srgbClr val="0000FF"/>
                </a:solidFill>
                <a:latin typeface="Trebuchet MS" panose="020B0603020202020204" pitchFamily="34" charset="0"/>
              </a:rPr>
              <a:t>.</a:t>
            </a:r>
            <a:r>
              <a:rPr lang="es-MX" sz="1400" dirty="0">
                <a:solidFill>
                  <a:srgbClr val="0000FF"/>
                </a:solidFill>
                <a:latin typeface="Trebuchet MS" panose="020B0603020202020204" pitchFamily="34" charset="0"/>
              </a:rPr>
              <a:t>, </a:t>
            </a:r>
            <a:r>
              <a:rPr lang="es-MX" sz="1400" b="1" dirty="0">
                <a:solidFill>
                  <a:srgbClr val="0000FF"/>
                </a:solidFill>
                <a:latin typeface="Trebuchet MS" panose="020B0603020202020204" pitchFamily="34" charset="0"/>
              </a:rPr>
              <a:t>2009</a:t>
            </a:r>
            <a:r>
              <a:rPr lang="es-MX" sz="1400" dirty="0">
                <a:solidFill>
                  <a:srgbClr val="0000FF"/>
                </a:solidFill>
                <a:latin typeface="Trebuchet MS" panose="020B0603020202020204" pitchFamily="34" charset="0"/>
              </a:rPr>
              <a:t>, </a:t>
            </a:r>
            <a:r>
              <a:rPr lang="es-MX" sz="1400" i="1" dirty="0">
                <a:solidFill>
                  <a:srgbClr val="0000FF"/>
                </a:solidFill>
                <a:latin typeface="Trebuchet MS" panose="020B0603020202020204" pitchFamily="34" charset="0"/>
              </a:rPr>
              <a:t>11</a:t>
            </a:r>
            <a:r>
              <a:rPr lang="es-MX" sz="1400" dirty="0">
                <a:solidFill>
                  <a:srgbClr val="0000FF"/>
                </a:solidFill>
                <a:latin typeface="Trebuchet MS" panose="020B0603020202020204" pitchFamily="34" charset="0"/>
              </a:rPr>
              <a:t> (19), </a:t>
            </a:r>
            <a:r>
              <a:rPr lang="es-MX" sz="1400" dirty="0" err="1">
                <a:solidFill>
                  <a:srgbClr val="0000FF"/>
                </a:solidFill>
                <a:latin typeface="Trebuchet MS" panose="020B0603020202020204" pitchFamily="34" charset="0"/>
              </a:rPr>
              <a:t>pp</a:t>
            </a:r>
            <a:r>
              <a:rPr lang="es-MX" sz="1400" dirty="0">
                <a:solidFill>
                  <a:srgbClr val="0000FF"/>
                </a:solidFill>
                <a:latin typeface="Trebuchet MS" panose="020B0603020202020204" pitchFamily="34" charset="0"/>
              </a:rPr>
              <a:t> 4378–4381</a:t>
            </a:r>
            <a:endParaRPr lang="es-MX" sz="1400" b="0" i="0" dirty="0">
              <a:solidFill>
                <a:srgbClr val="0000FF"/>
              </a:solidFill>
              <a:effectLst/>
              <a:latin typeface="Trebuchet MS" panose="020B0603020202020204" pitchFamily="34" charset="0"/>
            </a:endParaRPr>
          </a:p>
        </p:txBody>
      </p:sp>
      <p:pic>
        <p:nvPicPr>
          <p:cNvPr id="21506"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02951"/>
            <a:ext cx="8640960"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27</a:t>
            </a:fld>
            <a:endParaRPr lang="es-MX"/>
          </a:p>
        </p:txBody>
      </p:sp>
    </p:spTree>
    <p:extLst>
      <p:ext uri="{BB962C8B-B14F-4D97-AF65-F5344CB8AC3E}">
        <p14:creationId xmlns:p14="http://schemas.microsoft.com/office/powerpoint/2010/main" val="239979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179512" y="476672"/>
            <a:ext cx="8568952" cy="2031325"/>
          </a:xfrm>
          <a:prstGeom prst="rect">
            <a:avLst/>
          </a:prstGeom>
        </p:spPr>
        <p:txBody>
          <a:bodyPr wrap="square">
            <a:spAutoFit/>
          </a:bodyPr>
          <a:lstStyle/>
          <a:p>
            <a:r>
              <a:rPr lang="es-MX" dirty="0">
                <a:solidFill>
                  <a:srgbClr val="0000FF"/>
                </a:solidFill>
                <a:latin typeface="Arial" pitchFamily="34" charset="0"/>
                <a:cs typeface="Arial" pitchFamily="34" charset="0"/>
              </a:rPr>
              <a:t>Reglas básicas</a:t>
            </a:r>
          </a:p>
          <a:p>
            <a:r>
              <a:rPr lang="es-MX" dirty="0">
                <a:solidFill>
                  <a:srgbClr val="0000FF"/>
                </a:solidFill>
                <a:latin typeface="Arial" pitchFamily="34" charset="0"/>
                <a:cs typeface="Arial" pitchFamily="34" charset="0"/>
              </a:rPr>
              <a:t> </a:t>
            </a:r>
          </a:p>
          <a:p>
            <a:pPr marL="285750" indent="-285750">
              <a:buFontTx/>
              <a:buChar char="-"/>
            </a:pPr>
            <a:r>
              <a:rPr lang="es-MX" dirty="0">
                <a:solidFill>
                  <a:srgbClr val="0000FF"/>
                </a:solidFill>
                <a:latin typeface="Arial" pitchFamily="34" charset="0"/>
                <a:cs typeface="Arial" pitchFamily="34" charset="0"/>
              </a:rPr>
              <a:t>No se  deben:</a:t>
            </a:r>
          </a:p>
          <a:p>
            <a:pPr indent="1695450"/>
            <a:r>
              <a:rPr lang="es-MX" dirty="0">
                <a:solidFill>
                  <a:srgbClr val="0000FF"/>
                </a:solidFill>
                <a:latin typeface="Arial" pitchFamily="34" charset="0"/>
                <a:cs typeface="Arial" pitchFamily="34" charset="0"/>
              </a:rPr>
              <a:t>a) desconectar sistemas aromáticos o </a:t>
            </a:r>
            <a:r>
              <a:rPr lang="es-MX" dirty="0" err="1">
                <a:solidFill>
                  <a:srgbClr val="0000FF"/>
                </a:solidFill>
                <a:latin typeface="Arial" pitchFamily="34" charset="0"/>
                <a:cs typeface="Arial" pitchFamily="34" charset="0"/>
              </a:rPr>
              <a:t>heteroaromáticos</a:t>
            </a:r>
            <a:r>
              <a:rPr lang="es-MX" dirty="0">
                <a:solidFill>
                  <a:srgbClr val="0000FF"/>
                </a:solidFill>
                <a:latin typeface="Arial" pitchFamily="34" charset="0"/>
                <a:cs typeface="Arial" pitchFamily="34" charset="0"/>
              </a:rPr>
              <a:t> . </a:t>
            </a:r>
          </a:p>
          <a:p>
            <a:pPr indent="1695450"/>
            <a:r>
              <a:rPr lang="es-MX" dirty="0">
                <a:solidFill>
                  <a:srgbClr val="0000FF"/>
                </a:solidFill>
                <a:latin typeface="Arial" pitchFamily="34" charset="0"/>
                <a:cs typeface="Arial" pitchFamily="34" charset="0"/>
              </a:rPr>
              <a:t>b) subunidades </a:t>
            </a:r>
            <a:r>
              <a:rPr lang="es-MX" dirty="0" err="1">
                <a:solidFill>
                  <a:srgbClr val="0000FF"/>
                </a:solidFill>
                <a:latin typeface="Arial" pitchFamily="34" charset="0"/>
                <a:cs typeface="Arial" pitchFamily="34" charset="0"/>
              </a:rPr>
              <a:t>cicloalquilo</a:t>
            </a:r>
            <a:r>
              <a:rPr lang="es-MX" dirty="0">
                <a:solidFill>
                  <a:srgbClr val="0000FF"/>
                </a:solidFill>
                <a:latin typeface="Arial" pitchFamily="34" charset="0"/>
                <a:cs typeface="Arial" pitchFamily="34" charset="0"/>
              </a:rPr>
              <a:t> unidos a la estructura de carbono</a:t>
            </a:r>
          </a:p>
          <a:p>
            <a:pPr indent="1695450"/>
            <a:endParaRPr lang="es-MX" dirty="0">
              <a:solidFill>
                <a:srgbClr val="0000FF"/>
              </a:solidFill>
              <a:latin typeface="Arial" pitchFamily="34" charset="0"/>
              <a:cs typeface="Arial" pitchFamily="34" charset="0"/>
            </a:endParaRPr>
          </a:p>
          <a:p>
            <a:pPr marL="285750" indent="-285750">
              <a:buFontTx/>
              <a:buChar char="-"/>
            </a:pPr>
            <a:r>
              <a:rPr lang="es-MX" dirty="0">
                <a:solidFill>
                  <a:srgbClr val="0000FF"/>
                </a:solidFill>
                <a:latin typeface="Arial" pitchFamily="34" charset="0"/>
                <a:cs typeface="Arial" pitchFamily="34" charset="0"/>
              </a:rPr>
              <a:t>Siempre se deben considerar varias opciones</a:t>
            </a:r>
            <a:endParaRPr lang="es-MX" dirty="0"/>
          </a:p>
        </p:txBody>
      </p:sp>
      <p:pic>
        <p:nvPicPr>
          <p:cNvPr id="3" name="Picture 2"/>
          <p:cNvPicPr>
            <a:picLocks noChangeAspect="1"/>
          </p:cNvPicPr>
          <p:nvPr/>
        </p:nvPicPr>
        <p:blipFill>
          <a:blip r:embed="rId2">
            <a:lum bright="-28000" contrast="45000"/>
          </a:blip>
          <a:stretch>
            <a:fillRect/>
          </a:stretch>
        </p:blipFill>
        <p:spPr>
          <a:xfrm>
            <a:off x="179512" y="2708920"/>
            <a:ext cx="8640303" cy="2232248"/>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28</a:t>
            </a:fld>
            <a:endParaRPr lang="es-MX"/>
          </a:p>
        </p:txBody>
      </p:sp>
    </p:spTree>
    <p:extLst>
      <p:ext uri="{BB962C8B-B14F-4D97-AF65-F5344CB8AC3E}">
        <p14:creationId xmlns:p14="http://schemas.microsoft.com/office/powerpoint/2010/main" val="1021977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1034" y="2075340"/>
            <a:ext cx="3784525" cy="200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1127" y="4178514"/>
            <a:ext cx="3024337" cy="217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199344" y="1383159"/>
            <a:ext cx="2592288" cy="369332"/>
          </a:xfrm>
          <a:prstGeom prst="rect">
            <a:avLst/>
          </a:prstGeom>
          <a:solidFill>
            <a:schemeClr val="bg1"/>
          </a:solidFill>
        </p:spPr>
        <p:txBody>
          <a:bodyPr wrap="square" rtlCol="0">
            <a:spAutoFit/>
          </a:bodyPr>
          <a:lstStyle/>
          <a:p>
            <a:pPr algn="ctr"/>
            <a:r>
              <a:rPr lang="es-MX" dirty="0">
                <a:solidFill>
                  <a:srgbClr val="0000FF"/>
                </a:solidFill>
              </a:rPr>
              <a:t>Precursor </a:t>
            </a:r>
            <a:r>
              <a:rPr lang="es-MX" dirty="0" err="1">
                <a:solidFill>
                  <a:srgbClr val="0000FF"/>
                </a:solidFill>
              </a:rPr>
              <a:t>acíclico</a:t>
            </a:r>
            <a:endParaRPr lang="es-MX" dirty="0">
              <a:solidFill>
                <a:srgbClr val="0000FF"/>
              </a:solidFill>
            </a:endParaRPr>
          </a:p>
        </p:txBody>
      </p:sp>
      <p:sp>
        <p:nvSpPr>
          <p:cNvPr id="6" name="5 CuadroTexto"/>
          <p:cNvSpPr txBox="1"/>
          <p:nvPr/>
        </p:nvSpPr>
        <p:spPr>
          <a:xfrm>
            <a:off x="4199344" y="3661573"/>
            <a:ext cx="2592288" cy="369332"/>
          </a:xfrm>
          <a:prstGeom prst="rect">
            <a:avLst/>
          </a:prstGeom>
          <a:solidFill>
            <a:schemeClr val="bg1"/>
          </a:solidFill>
        </p:spPr>
        <p:txBody>
          <a:bodyPr wrap="square" rtlCol="0">
            <a:spAutoFit/>
          </a:bodyPr>
          <a:lstStyle/>
          <a:p>
            <a:pPr algn="ctr"/>
            <a:r>
              <a:rPr lang="es-MX" dirty="0">
                <a:solidFill>
                  <a:srgbClr val="0000FF"/>
                </a:solidFill>
              </a:rPr>
              <a:t>Dos precursores </a:t>
            </a:r>
            <a:r>
              <a:rPr lang="es-MX" dirty="0" err="1">
                <a:solidFill>
                  <a:srgbClr val="0000FF"/>
                </a:solidFill>
              </a:rPr>
              <a:t>acíclicos</a:t>
            </a:r>
            <a:endParaRPr lang="es-MX" dirty="0">
              <a:solidFill>
                <a:srgbClr val="0000FF"/>
              </a:solidFill>
            </a:endParaRPr>
          </a:p>
        </p:txBody>
      </p:sp>
      <p:sp>
        <p:nvSpPr>
          <p:cNvPr id="7" name="6 CuadroTexto"/>
          <p:cNvSpPr txBox="1"/>
          <p:nvPr/>
        </p:nvSpPr>
        <p:spPr>
          <a:xfrm>
            <a:off x="3882555" y="5662390"/>
            <a:ext cx="2881885" cy="369332"/>
          </a:xfrm>
          <a:prstGeom prst="rect">
            <a:avLst/>
          </a:prstGeom>
          <a:solidFill>
            <a:schemeClr val="bg1"/>
          </a:solidFill>
        </p:spPr>
        <p:txBody>
          <a:bodyPr wrap="square" rtlCol="0">
            <a:spAutoFit/>
          </a:bodyPr>
          <a:lstStyle/>
          <a:p>
            <a:pPr algn="ctr"/>
            <a:r>
              <a:rPr lang="es-MX" dirty="0">
                <a:solidFill>
                  <a:srgbClr val="0000FF"/>
                </a:solidFill>
              </a:rPr>
              <a:t>Precursor cíclico</a:t>
            </a:r>
          </a:p>
        </p:txBody>
      </p:sp>
      <p:pic>
        <p:nvPicPr>
          <p:cNvPr id="1617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435"/>
          <a:stretch/>
        </p:blipFill>
        <p:spPr bwMode="auto">
          <a:xfrm>
            <a:off x="2843807" y="411218"/>
            <a:ext cx="918019"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767"/>
          <a:stretch/>
        </p:blipFill>
        <p:spPr bwMode="auto">
          <a:xfrm>
            <a:off x="5052983" y="427844"/>
            <a:ext cx="1031933"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4140057" y="862255"/>
            <a:ext cx="648071" cy="33449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29</a:t>
            </a:fld>
            <a:endParaRPr lang="es-MX"/>
          </a:p>
        </p:txBody>
      </p:sp>
    </p:spTree>
    <p:extLst>
      <p:ext uri="{BB962C8B-B14F-4D97-AF65-F5344CB8AC3E}">
        <p14:creationId xmlns:p14="http://schemas.microsoft.com/office/powerpoint/2010/main" val="326638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491625"/>
            <a:ext cx="8621893" cy="2308324"/>
          </a:xfrm>
          <a:prstGeom prst="rect">
            <a:avLst/>
          </a:prstGeom>
        </p:spPr>
        <p:txBody>
          <a:bodyPr wrap="square">
            <a:spAutoFit/>
          </a:bodyPr>
          <a:lstStyle/>
          <a:p>
            <a:pPr algn="just"/>
            <a:r>
              <a:rPr lang="es-MX" dirty="0">
                <a:solidFill>
                  <a:srgbClr val="0000FF"/>
                </a:solidFill>
              </a:rPr>
              <a:t>1736 </a:t>
            </a:r>
          </a:p>
          <a:p>
            <a:pPr algn="just"/>
            <a:r>
              <a:rPr lang="es-MX" dirty="0">
                <a:solidFill>
                  <a:srgbClr val="0000FF"/>
                </a:solidFill>
              </a:rPr>
              <a:t>Euler publicó un documento sobre la solución del problema de los puentes de </a:t>
            </a:r>
            <a:r>
              <a:rPr lang="es-MX" dirty="0" err="1">
                <a:solidFill>
                  <a:srgbClr val="0000FF"/>
                </a:solidFill>
              </a:rPr>
              <a:t>Königsberg</a:t>
            </a:r>
            <a:r>
              <a:rPr lang="es-MX" dirty="0">
                <a:solidFill>
                  <a:srgbClr val="0000FF"/>
                </a:solidFill>
              </a:rPr>
              <a:t> titulado </a:t>
            </a:r>
          </a:p>
          <a:p>
            <a:pPr algn="ctr"/>
            <a:r>
              <a:rPr lang="es-MX" i="1" dirty="0" err="1">
                <a:solidFill>
                  <a:srgbClr val="0000FF"/>
                </a:solidFill>
              </a:rPr>
              <a:t>Solutio</a:t>
            </a:r>
            <a:r>
              <a:rPr lang="es-MX" i="1" dirty="0">
                <a:solidFill>
                  <a:srgbClr val="0000FF"/>
                </a:solidFill>
              </a:rPr>
              <a:t> </a:t>
            </a:r>
            <a:r>
              <a:rPr lang="es-MX" i="1" dirty="0" err="1">
                <a:solidFill>
                  <a:srgbClr val="0000FF"/>
                </a:solidFill>
              </a:rPr>
              <a:t>problematis</a:t>
            </a:r>
            <a:r>
              <a:rPr lang="es-MX" i="1" dirty="0">
                <a:solidFill>
                  <a:srgbClr val="0000FF"/>
                </a:solidFill>
              </a:rPr>
              <a:t> anuncio </a:t>
            </a:r>
            <a:r>
              <a:rPr lang="es-MX" i="1" dirty="0" err="1">
                <a:solidFill>
                  <a:srgbClr val="0000FF"/>
                </a:solidFill>
              </a:rPr>
              <a:t>geometriam</a:t>
            </a:r>
            <a:r>
              <a:rPr lang="es-MX" i="1" dirty="0">
                <a:solidFill>
                  <a:srgbClr val="0000FF"/>
                </a:solidFill>
              </a:rPr>
              <a:t> </a:t>
            </a:r>
            <a:r>
              <a:rPr lang="es-MX" i="1" dirty="0" err="1">
                <a:solidFill>
                  <a:srgbClr val="0000FF"/>
                </a:solidFill>
              </a:rPr>
              <a:t>situs</a:t>
            </a:r>
            <a:r>
              <a:rPr lang="es-MX" i="1" dirty="0">
                <a:solidFill>
                  <a:srgbClr val="0000FF"/>
                </a:solidFill>
              </a:rPr>
              <a:t> </a:t>
            </a:r>
            <a:r>
              <a:rPr lang="es-MX" i="1" dirty="0" err="1">
                <a:solidFill>
                  <a:srgbClr val="0000FF"/>
                </a:solidFill>
              </a:rPr>
              <a:t>pertinentis</a:t>
            </a:r>
            <a:r>
              <a:rPr lang="es-MX" i="1" dirty="0">
                <a:solidFill>
                  <a:srgbClr val="0000FF"/>
                </a:solidFill>
              </a:rPr>
              <a:t> </a:t>
            </a:r>
          </a:p>
          <a:p>
            <a:pPr algn="ctr"/>
            <a:endParaRPr lang="es-MX" dirty="0">
              <a:solidFill>
                <a:srgbClr val="0000FF"/>
              </a:solidFill>
            </a:endParaRPr>
          </a:p>
          <a:p>
            <a:pPr algn="just"/>
            <a:r>
              <a:rPr lang="es-MX" dirty="0">
                <a:solidFill>
                  <a:srgbClr val="0000FF"/>
                </a:solidFill>
              </a:rPr>
              <a:t>que se traduce como la solución de un problema relacionado con la geometría de posición. El propio título indica que Euler era consciente de que estaba tratando con un tipo diferente de la geometría donde la distancia no era relevante.</a:t>
            </a:r>
          </a:p>
        </p:txBody>
      </p:sp>
      <p:pic>
        <p:nvPicPr>
          <p:cNvPr id="20482" name="Picture 2" descr="http://www-groups.dcs.st-and.ac.uk/history/Diagrams/Konigsberg_colou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194" y="2799949"/>
            <a:ext cx="5040560"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886" y="122293"/>
            <a:ext cx="3284554" cy="523220"/>
          </a:xfrm>
          <a:prstGeom prst="rect">
            <a:avLst/>
          </a:prstGeom>
        </p:spPr>
        <p:txBody>
          <a:bodyPr wrap="none">
            <a:spAutoFit/>
          </a:bodyPr>
          <a:lstStyle/>
          <a:p>
            <a:r>
              <a:rPr lang="es-MX" sz="2800" dirty="0">
                <a:solidFill>
                  <a:srgbClr val="0000FF"/>
                </a:solidFill>
              </a:rPr>
              <a:t>Inicio de la topología </a:t>
            </a:r>
            <a:endParaRPr lang="es-MX" sz="2800" dirty="0"/>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3</a:t>
            </a:fld>
            <a:endParaRPr lang="es-MX"/>
          </a:p>
        </p:txBody>
      </p:sp>
    </p:spTree>
    <p:extLst>
      <p:ext uri="{BB962C8B-B14F-4D97-AF65-F5344CB8AC3E}">
        <p14:creationId xmlns:p14="http://schemas.microsoft.com/office/powerpoint/2010/main" val="22033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766" y="277141"/>
            <a:ext cx="2003241" cy="369332"/>
          </a:xfrm>
          <a:prstGeom prst="rect">
            <a:avLst/>
          </a:prstGeom>
          <a:noFill/>
        </p:spPr>
        <p:txBody>
          <a:bodyPr wrap="none" rtlCol="0">
            <a:spAutoFit/>
          </a:bodyPr>
          <a:lstStyle/>
          <a:p>
            <a:pPr algn="ctr"/>
            <a:r>
              <a:rPr lang="es-MX" b="1" dirty="0">
                <a:solidFill>
                  <a:srgbClr val="0000FF"/>
                </a:solidFill>
              </a:rPr>
              <a:t>ANILLOS AISLADOS</a:t>
            </a:r>
          </a:p>
        </p:txBody>
      </p:sp>
      <p:pic>
        <p:nvPicPr>
          <p:cNvPr id="14848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63000"/>
                    </a14:imgEffect>
                    <a14:imgEffect>
                      <a14:brightnessContrast bright="-22000" contrast="78000"/>
                    </a14:imgEffect>
                  </a14:imgLayer>
                </a14:imgProps>
              </a:ext>
              <a:ext uri="{28A0092B-C50C-407E-A947-70E740481C1C}">
                <a14:useLocalDpi xmlns:a14="http://schemas.microsoft.com/office/drawing/2010/main" val="0"/>
              </a:ext>
            </a:extLst>
          </a:blip>
          <a:srcRect r="73364"/>
          <a:stretch/>
        </p:blipFill>
        <p:spPr bwMode="auto">
          <a:xfrm>
            <a:off x="2636993" y="1450497"/>
            <a:ext cx="3171774" cy="130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4000"/>
                    </a14:imgEffect>
                    <a14:imgEffect>
                      <a14:brightnessContrast bright="-27000" contrast="100000"/>
                    </a14:imgEffect>
                  </a14:imgLayer>
                </a14:imgProps>
              </a:ext>
              <a:ext uri="{28A0092B-C50C-407E-A947-70E740481C1C}">
                <a14:useLocalDpi xmlns:a14="http://schemas.microsoft.com/office/drawing/2010/main" val="0"/>
              </a:ext>
            </a:extLst>
          </a:blip>
          <a:srcRect l="33552" r="36923"/>
          <a:stretch/>
        </p:blipFill>
        <p:spPr bwMode="auto">
          <a:xfrm>
            <a:off x="2636993" y="3079485"/>
            <a:ext cx="3184630" cy="118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sharpenSoften amount="54000"/>
                    </a14:imgEffect>
                    <a14:imgEffect>
                      <a14:brightnessContrast bright="-12000" contrast="60000"/>
                    </a14:imgEffect>
                  </a14:imgLayer>
                </a14:imgProps>
              </a:ext>
              <a:ext uri="{28A0092B-C50C-407E-A947-70E740481C1C}">
                <a14:useLocalDpi xmlns:a14="http://schemas.microsoft.com/office/drawing/2010/main" val="0"/>
              </a:ext>
            </a:extLst>
          </a:blip>
          <a:srcRect l="68139"/>
          <a:stretch/>
        </p:blipFill>
        <p:spPr bwMode="auto">
          <a:xfrm>
            <a:off x="2553004" y="4581128"/>
            <a:ext cx="3376092" cy="116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2825" y="688181"/>
            <a:ext cx="8510315" cy="707886"/>
          </a:xfrm>
          <a:prstGeom prst="rect">
            <a:avLst/>
          </a:prstGeom>
          <a:noFill/>
        </p:spPr>
        <p:txBody>
          <a:bodyPr wrap="square" rtlCol="0">
            <a:spAutoFit/>
          </a:bodyPr>
          <a:lstStyle/>
          <a:p>
            <a:r>
              <a:rPr lang="es-MX" sz="2000" b="1" dirty="0">
                <a:solidFill>
                  <a:srgbClr val="0000FF"/>
                </a:solidFill>
              </a:rPr>
              <a:t>Si cualquier </a:t>
            </a:r>
            <a:r>
              <a:rPr lang="es-MX" sz="2000" b="1" dirty="0" err="1">
                <a:solidFill>
                  <a:srgbClr val="0000FF"/>
                </a:solidFill>
              </a:rPr>
              <a:t>heteroátomo</a:t>
            </a:r>
            <a:r>
              <a:rPr lang="es-MX" sz="2000" b="1" dirty="0">
                <a:solidFill>
                  <a:srgbClr val="0000FF"/>
                </a:solidFill>
              </a:rPr>
              <a:t> X es miembro del anillo, los enlaces C-X son la estrategia más frecuente</a:t>
            </a:r>
          </a:p>
        </p:txBody>
      </p:sp>
      <p:sp>
        <p:nvSpPr>
          <p:cNvPr id="6" name="5 CuadroTexto"/>
          <p:cNvSpPr txBox="1"/>
          <p:nvPr/>
        </p:nvSpPr>
        <p:spPr>
          <a:xfrm>
            <a:off x="971600" y="5769471"/>
            <a:ext cx="7668831" cy="369332"/>
          </a:xfrm>
          <a:prstGeom prst="rect">
            <a:avLst/>
          </a:prstGeom>
          <a:noFill/>
        </p:spPr>
        <p:txBody>
          <a:bodyPr wrap="none" rtlCol="0">
            <a:spAutoFit/>
          </a:bodyPr>
          <a:lstStyle/>
          <a:p>
            <a:r>
              <a:rPr lang="es-MX" dirty="0">
                <a:solidFill>
                  <a:srgbClr val="FF0000"/>
                </a:solidFill>
              </a:rPr>
              <a:t>El éxito de estas desconexiones depende en gran medida del tamaño del anillo</a:t>
            </a:r>
          </a:p>
        </p:txBody>
      </p:sp>
      <p:sp>
        <p:nvSpPr>
          <p:cNvPr id="7" name="Marcador de número de diapositiva 6"/>
          <p:cNvSpPr>
            <a:spLocks noGrp="1"/>
          </p:cNvSpPr>
          <p:nvPr>
            <p:ph type="sldNum" sz="quarter" idx="12"/>
          </p:nvPr>
        </p:nvSpPr>
        <p:spPr/>
        <p:txBody>
          <a:bodyPr/>
          <a:lstStyle/>
          <a:p>
            <a:fld id="{EB493397-2A67-4761-BDFC-FF3C650B2965}" type="slidenum">
              <a:rPr lang="es-MX" smtClean="0"/>
              <a:pPr/>
              <a:t>30</a:t>
            </a:fld>
            <a:endParaRPr lang="es-MX"/>
          </a:p>
        </p:txBody>
      </p:sp>
    </p:spTree>
    <p:extLst>
      <p:ext uri="{BB962C8B-B14F-4D97-AF65-F5344CB8AC3E}">
        <p14:creationId xmlns:p14="http://schemas.microsoft.com/office/powerpoint/2010/main" val="25491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6773" y="394726"/>
            <a:ext cx="8219700" cy="646331"/>
          </a:xfrm>
          <a:prstGeom prst="rect">
            <a:avLst/>
          </a:prstGeom>
          <a:noFill/>
        </p:spPr>
        <p:txBody>
          <a:bodyPr wrap="square" rtlCol="0">
            <a:spAutoFit/>
          </a:bodyPr>
          <a:lstStyle/>
          <a:p>
            <a:r>
              <a:rPr lang="es-MX" b="1" dirty="0">
                <a:solidFill>
                  <a:srgbClr val="0000FF"/>
                </a:solidFill>
              </a:rPr>
              <a:t>Es posible que varios </a:t>
            </a:r>
            <a:r>
              <a:rPr lang="es-MX" b="1" dirty="0" err="1">
                <a:solidFill>
                  <a:srgbClr val="0000FF"/>
                </a:solidFill>
              </a:rPr>
              <a:t>retrones</a:t>
            </a:r>
            <a:r>
              <a:rPr lang="es-MX" b="1" dirty="0">
                <a:solidFill>
                  <a:srgbClr val="0000FF"/>
                </a:solidFill>
              </a:rPr>
              <a:t> se pueden identificar con facilidad en una MO cíclica</a:t>
            </a:r>
          </a:p>
          <a:p>
            <a:r>
              <a:rPr lang="es-MX" b="1" dirty="0">
                <a:solidFill>
                  <a:srgbClr val="0000FF"/>
                </a:solidFill>
              </a:rPr>
              <a:t>Algunos de ellos son muy atractivos </a:t>
            </a:r>
          </a:p>
        </p:txBody>
      </p:sp>
      <p:pic>
        <p:nvPicPr>
          <p:cNvPr id="14950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43" r="42994"/>
          <a:stretch/>
        </p:blipFill>
        <p:spPr bwMode="auto">
          <a:xfrm>
            <a:off x="2521993" y="1580557"/>
            <a:ext cx="266865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263"/>
          <a:stretch/>
        </p:blipFill>
        <p:spPr bwMode="auto">
          <a:xfrm>
            <a:off x="6012160" y="5085184"/>
            <a:ext cx="1530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644" r="12297"/>
          <a:stretch/>
        </p:blipFill>
        <p:spPr bwMode="auto">
          <a:xfrm>
            <a:off x="2508200" y="2804693"/>
            <a:ext cx="3010057" cy="99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321786" y="1652565"/>
            <a:ext cx="1890262" cy="584775"/>
          </a:xfrm>
          <a:prstGeom prst="rect">
            <a:avLst/>
          </a:prstGeom>
          <a:noFill/>
        </p:spPr>
        <p:txBody>
          <a:bodyPr wrap="none" rtlCol="0">
            <a:spAutoFit/>
          </a:bodyPr>
          <a:lstStyle/>
          <a:p>
            <a:pPr algn="ctr"/>
            <a:r>
              <a:rPr lang="es-MX" sz="1600" b="1" dirty="0" err="1">
                <a:solidFill>
                  <a:srgbClr val="0000FF"/>
                </a:solidFill>
              </a:rPr>
              <a:t>Diels</a:t>
            </a:r>
            <a:r>
              <a:rPr lang="es-MX" sz="1600" b="1" dirty="0">
                <a:solidFill>
                  <a:srgbClr val="0000FF"/>
                </a:solidFill>
              </a:rPr>
              <a:t>  -</a:t>
            </a:r>
            <a:r>
              <a:rPr lang="es-MX" sz="1600" b="1" dirty="0" err="1">
                <a:solidFill>
                  <a:srgbClr val="0000FF"/>
                </a:solidFill>
              </a:rPr>
              <a:t>Alder</a:t>
            </a:r>
            <a:endParaRPr lang="es-MX" sz="1600" b="1" dirty="0">
              <a:solidFill>
                <a:srgbClr val="0000FF"/>
              </a:solidFill>
            </a:endParaRPr>
          </a:p>
          <a:p>
            <a:pPr algn="ctr"/>
            <a:r>
              <a:rPr lang="es-MX" sz="1600" b="1" dirty="0">
                <a:solidFill>
                  <a:srgbClr val="0000FF"/>
                </a:solidFill>
              </a:rPr>
              <a:t>(</a:t>
            </a:r>
            <a:r>
              <a:rPr lang="es-MX" sz="1600" b="1" dirty="0" err="1">
                <a:solidFill>
                  <a:srgbClr val="0000FF"/>
                </a:solidFill>
              </a:rPr>
              <a:t>hetero</a:t>
            </a:r>
            <a:r>
              <a:rPr lang="es-MX" sz="1600" b="1" dirty="0">
                <a:solidFill>
                  <a:srgbClr val="0000FF"/>
                </a:solidFill>
              </a:rPr>
              <a:t> </a:t>
            </a:r>
            <a:r>
              <a:rPr lang="es-MX" sz="1600" b="1" dirty="0" err="1">
                <a:solidFill>
                  <a:srgbClr val="0000FF"/>
                </a:solidFill>
              </a:rPr>
              <a:t>Diels</a:t>
            </a:r>
            <a:r>
              <a:rPr lang="es-MX" sz="1600" b="1" dirty="0">
                <a:solidFill>
                  <a:srgbClr val="0000FF"/>
                </a:solidFill>
              </a:rPr>
              <a:t> - </a:t>
            </a:r>
            <a:r>
              <a:rPr lang="es-MX" sz="1600" b="1" dirty="0" err="1">
                <a:solidFill>
                  <a:srgbClr val="0000FF"/>
                </a:solidFill>
              </a:rPr>
              <a:t>Alder</a:t>
            </a:r>
            <a:endParaRPr lang="es-MX" sz="1600" b="1" dirty="0">
              <a:solidFill>
                <a:srgbClr val="0000FF"/>
              </a:solidFill>
            </a:endParaRPr>
          </a:p>
        </p:txBody>
      </p:sp>
      <p:sp>
        <p:nvSpPr>
          <p:cNvPr id="10" name="9 CuadroTexto"/>
          <p:cNvSpPr txBox="1"/>
          <p:nvPr/>
        </p:nvSpPr>
        <p:spPr>
          <a:xfrm>
            <a:off x="5972517" y="2804693"/>
            <a:ext cx="981744" cy="338554"/>
          </a:xfrm>
          <a:prstGeom prst="rect">
            <a:avLst/>
          </a:prstGeom>
          <a:noFill/>
        </p:spPr>
        <p:txBody>
          <a:bodyPr wrap="none" rtlCol="0">
            <a:spAutoFit/>
          </a:bodyPr>
          <a:lstStyle/>
          <a:p>
            <a:pPr algn="ctr"/>
            <a:r>
              <a:rPr lang="es-MX" sz="1600" b="1" dirty="0">
                <a:solidFill>
                  <a:srgbClr val="0000FF"/>
                </a:solidFill>
              </a:rPr>
              <a:t>Radicales</a:t>
            </a: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25" r="80374"/>
          <a:stretch/>
        </p:blipFill>
        <p:spPr bwMode="auto">
          <a:xfrm>
            <a:off x="5972517" y="3884813"/>
            <a:ext cx="1321026" cy="73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09" t="21135" r="53327" b="-1692"/>
          <a:stretch/>
        </p:blipFill>
        <p:spPr bwMode="auto">
          <a:xfrm>
            <a:off x="2725907" y="3802041"/>
            <a:ext cx="2632593" cy="118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5" r="22982"/>
          <a:stretch/>
        </p:blipFill>
        <p:spPr bwMode="auto">
          <a:xfrm>
            <a:off x="2753641" y="4748908"/>
            <a:ext cx="2684737" cy="158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5972517" y="3812805"/>
            <a:ext cx="1077461" cy="338554"/>
          </a:xfrm>
          <a:prstGeom prst="rect">
            <a:avLst/>
          </a:prstGeom>
          <a:solidFill>
            <a:schemeClr val="bg1"/>
          </a:solidFill>
        </p:spPr>
        <p:txBody>
          <a:bodyPr wrap="square" rtlCol="0">
            <a:spAutoFit/>
          </a:bodyPr>
          <a:lstStyle/>
          <a:p>
            <a:pPr algn="ctr"/>
            <a:r>
              <a:rPr lang="es-MX" sz="1600" b="1" dirty="0" err="1">
                <a:solidFill>
                  <a:srgbClr val="0000FF"/>
                </a:solidFill>
              </a:rPr>
              <a:t>Metatesis</a:t>
            </a:r>
            <a:endParaRPr lang="es-MX" sz="1600" b="1" dirty="0">
              <a:solidFill>
                <a:srgbClr val="0000FF"/>
              </a:solidFill>
            </a:endParaRP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31</a:t>
            </a:fld>
            <a:endParaRPr lang="es-MX"/>
          </a:p>
        </p:txBody>
      </p:sp>
    </p:spTree>
    <p:extLst>
      <p:ext uri="{BB962C8B-B14F-4D97-AF65-F5344CB8AC3E}">
        <p14:creationId xmlns:p14="http://schemas.microsoft.com/office/powerpoint/2010/main" val="156668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5603" y="410181"/>
            <a:ext cx="7632848"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altLang="es-MX" b="0" i="0" u="none" strike="noStrike" cap="none" normalizeH="0" baseline="0" dirty="0">
                <a:ln>
                  <a:noFill/>
                </a:ln>
                <a:solidFill>
                  <a:srgbClr val="0000FF"/>
                </a:solidFill>
                <a:effectLst/>
                <a:latin typeface="inherit"/>
                <a:cs typeface="Arial" pitchFamily="34" charset="0"/>
              </a:rPr>
              <a:t>Sistemas fusionados ​​y </a:t>
            </a:r>
            <a:r>
              <a:rPr lang="es-MX" altLang="es-MX" dirty="0">
                <a:solidFill>
                  <a:srgbClr val="0000FF"/>
                </a:solidFill>
                <a:latin typeface="inherit"/>
                <a:cs typeface="Arial" pitchFamily="34" charset="0"/>
              </a:rPr>
              <a:t>Anillos </a:t>
            </a:r>
            <a:r>
              <a:rPr kumimoji="0" lang="es-MX" altLang="es-MX" b="0" i="0" u="none" strike="noStrike" cap="none" normalizeH="0" baseline="0" dirty="0">
                <a:ln>
                  <a:noFill/>
                </a:ln>
                <a:solidFill>
                  <a:srgbClr val="0000FF"/>
                </a:solidFill>
                <a:effectLst/>
                <a:latin typeface="inherit"/>
                <a:cs typeface="Arial" pitchFamily="34" charset="0"/>
              </a:rPr>
              <a:t>con </a:t>
            </a:r>
            <a:r>
              <a:rPr lang="es-MX" altLang="es-MX" dirty="0">
                <a:solidFill>
                  <a:srgbClr val="0000FF"/>
                </a:solidFill>
                <a:latin typeface="inherit"/>
                <a:cs typeface="Arial" pitchFamily="34" charset="0"/>
              </a:rPr>
              <a:t>puente</a:t>
            </a:r>
          </a:p>
          <a:p>
            <a:pPr lvl="0" fontAlgn="base">
              <a:spcBef>
                <a:spcPct val="0"/>
              </a:spcBef>
              <a:spcAft>
                <a:spcPct val="0"/>
              </a:spcAft>
            </a:pPr>
            <a:endParaRPr lang="es-MX" altLang="es-MX" dirty="0">
              <a:solidFill>
                <a:srgbClr val="0000FF"/>
              </a:solidFill>
              <a:latin typeface="inherit"/>
              <a:cs typeface="Arial" pitchFamily="34" charset="0"/>
            </a:endParaRPr>
          </a:p>
          <a:p>
            <a:pPr marL="285750" lvl="0" indent="-285750" fontAlgn="base">
              <a:spcBef>
                <a:spcPct val="0"/>
              </a:spcBef>
              <a:spcAft>
                <a:spcPct val="0"/>
              </a:spcAft>
              <a:buFont typeface="Arial" panose="020B0604020202020204" pitchFamily="34" charset="0"/>
              <a:buChar char="•"/>
            </a:pPr>
            <a:r>
              <a:rPr lang="es-MX" altLang="es-MX" dirty="0">
                <a:solidFill>
                  <a:srgbClr val="0000FF"/>
                </a:solidFill>
                <a:latin typeface="inherit"/>
                <a:cs typeface="Arial" pitchFamily="34" charset="0"/>
              </a:rPr>
              <a:t>Los </a:t>
            </a:r>
            <a:r>
              <a:rPr lang="es-MX" altLang="es-MX" b="1" dirty="0">
                <a:solidFill>
                  <a:srgbClr val="FF0000"/>
                </a:solidFill>
                <a:latin typeface="inherit"/>
                <a:cs typeface="Arial" pitchFamily="34" charset="0"/>
              </a:rPr>
              <a:t>anillos primarios </a:t>
            </a:r>
            <a:r>
              <a:rPr kumimoji="0" lang="es-MX" altLang="es-MX" b="0" i="0" u="none" strike="noStrike" cap="none" normalizeH="0" baseline="0" dirty="0">
                <a:ln>
                  <a:noFill/>
                </a:ln>
                <a:solidFill>
                  <a:srgbClr val="0000FF"/>
                </a:solidFill>
                <a:effectLst/>
                <a:latin typeface="inherit"/>
                <a:cs typeface="Arial" pitchFamily="34" charset="0"/>
              </a:rPr>
              <a:t>son aquellos que no pueden ser construidos por la suma de dos o más anillos más pequeños</a:t>
            </a:r>
          </a:p>
          <a:p>
            <a:pPr marL="285750" lvl="0" indent="-285750" fontAlgn="base">
              <a:spcBef>
                <a:spcPct val="0"/>
              </a:spcBef>
              <a:spcAft>
                <a:spcPct val="0"/>
              </a:spcAft>
              <a:buFont typeface="Arial" panose="020B0604020202020204" pitchFamily="34" charset="0"/>
              <a:buChar char="•"/>
            </a:pPr>
            <a:endParaRPr kumimoji="0" lang="es-MX" altLang="es-MX" b="0" i="0" u="none" strike="noStrike" cap="none" normalizeH="0" baseline="0" dirty="0">
              <a:ln>
                <a:noFill/>
              </a:ln>
              <a:solidFill>
                <a:srgbClr val="0000FF"/>
              </a:solidFill>
              <a:effectLst/>
              <a:latin typeface="inherit"/>
              <a:cs typeface="Arial" pitchFamily="34" charset="0"/>
            </a:endParaRPr>
          </a:p>
          <a:p>
            <a:pPr marL="285750" lvl="0" indent="-285750" fontAlgn="base">
              <a:spcBef>
                <a:spcPct val="0"/>
              </a:spcBef>
              <a:spcAft>
                <a:spcPct val="0"/>
              </a:spcAft>
              <a:buFont typeface="Arial" panose="020B0604020202020204" pitchFamily="34" charset="0"/>
              <a:buChar char="•"/>
            </a:pPr>
            <a:r>
              <a:rPr lang="es-MX" altLang="es-MX" dirty="0">
                <a:solidFill>
                  <a:srgbClr val="0000FF"/>
                </a:solidFill>
                <a:latin typeface="inherit"/>
                <a:cs typeface="Arial" pitchFamily="34" charset="0"/>
              </a:rPr>
              <a:t>Los </a:t>
            </a:r>
            <a:r>
              <a:rPr lang="es-MX" altLang="es-MX" b="1" dirty="0">
                <a:solidFill>
                  <a:srgbClr val="FF0000"/>
                </a:solidFill>
                <a:latin typeface="inherit"/>
                <a:cs typeface="Arial" pitchFamily="34" charset="0"/>
              </a:rPr>
              <a:t>a</a:t>
            </a:r>
            <a:r>
              <a:rPr kumimoji="0" lang="es-MX" altLang="es-MX" b="1" i="0" u="none" strike="noStrike" cap="none" normalizeH="0" baseline="0" dirty="0">
                <a:ln>
                  <a:noFill/>
                </a:ln>
                <a:solidFill>
                  <a:srgbClr val="FF0000"/>
                </a:solidFill>
                <a:effectLst/>
                <a:latin typeface="inherit"/>
                <a:cs typeface="Arial" pitchFamily="34" charset="0"/>
              </a:rPr>
              <a:t>nillos secundarios </a:t>
            </a:r>
            <a:r>
              <a:rPr kumimoji="0" lang="es-MX" altLang="es-MX" b="0" i="0" u="none" strike="noStrike" cap="none" normalizeH="0" baseline="0" dirty="0">
                <a:ln>
                  <a:noFill/>
                </a:ln>
                <a:solidFill>
                  <a:srgbClr val="0000FF"/>
                </a:solidFill>
                <a:effectLst/>
                <a:latin typeface="inherit"/>
                <a:cs typeface="Arial" pitchFamily="34" charset="0"/>
              </a:rPr>
              <a:t>son aquellos que no son anillos primarios</a:t>
            </a:r>
          </a:p>
          <a:p>
            <a:pPr marL="285750" lvl="0" indent="-285750" fontAlgn="base">
              <a:spcBef>
                <a:spcPct val="0"/>
              </a:spcBef>
              <a:spcAft>
                <a:spcPct val="0"/>
              </a:spcAft>
              <a:buFont typeface="Arial" panose="020B0604020202020204" pitchFamily="34" charset="0"/>
              <a:buChar char="•"/>
            </a:pPr>
            <a:endParaRPr kumimoji="0" lang="es-MX" altLang="es-MX" b="0" i="0" u="none" strike="noStrike" cap="none" normalizeH="0" baseline="0" dirty="0">
              <a:ln>
                <a:noFill/>
              </a:ln>
              <a:solidFill>
                <a:srgbClr val="0000FF"/>
              </a:solidFill>
              <a:effectLst/>
              <a:latin typeface="inherit"/>
              <a:cs typeface="Arial" pitchFamily="34" charset="0"/>
            </a:endParaRPr>
          </a:p>
          <a:p>
            <a:pPr marL="285750" lvl="0" indent="-285750" fontAlgn="base">
              <a:spcBef>
                <a:spcPct val="0"/>
              </a:spcBef>
              <a:spcAft>
                <a:spcPct val="0"/>
              </a:spcAft>
              <a:buFont typeface="Arial" panose="020B0604020202020204" pitchFamily="34" charset="0"/>
              <a:buChar char="•"/>
            </a:pPr>
            <a:r>
              <a:rPr lang="es-MX" altLang="es-MX" dirty="0">
                <a:solidFill>
                  <a:srgbClr val="0000FF"/>
                </a:solidFill>
                <a:latin typeface="inherit"/>
                <a:cs typeface="Arial" pitchFamily="34" charset="0"/>
              </a:rPr>
              <a:t>Los anillos significativos desde el punto de vista sintético </a:t>
            </a:r>
            <a:r>
              <a:rPr kumimoji="0" lang="es-MX" altLang="es-MX" b="0" i="0" u="none" strike="noStrike" cap="none" normalizeH="0" baseline="0" dirty="0">
                <a:ln>
                  <a:noFill/>
                </a:ln>
                <a:solidFill>
                  <a:srgbClr val="0000FF"/>
                </a:solidFill>
                <a:effectLst/>
                <a:latin typeface="inherit"/>
                <a:cs typeface="Arial" pitchFamily="34" charset="0"/>
              </a:rPr>
              <a:t>son </a:t>
            </a:r>
            <a:r>
              <a:rPr lang="es-MX" altLang="es-MX" dirty="0">
                <a:solidFill>
                  <a:srgbClr val="0000FF"/>
                </a:solidFill>
                <a:latin typeface="inherit"/>
                <a:cs typeface="Arial" pitchFamily="34" charset="0"/>
              </a:rPr>
              <a:t>anillos primarios o secundarios </a:t>
            </a:r>
            <a:r>
              <a:rPr kumimoji="0" lang="es-MX" altLang="es-MX" b="0" i="0" u="none" strike="noStrike" cap="none" normalizeH="0" baseline="0" dirty="0">
                <a:ln>
                  <a:noFill/>
                </a:ln>
                <a:solidFill>
                  <a:srgbClr val="0000FF"/>
                </a:solidFill>
                <a:effectLst/>
                <a:latin typeface="inherit"/>
                <a:cs typeface="Arial" pitchFamily="34" charset="0"/>
              </a:rPr>
              <a:t>de 3-7 </a:t>
            </a:r>
            <a:r>
              <a:rPr lang="es-MX" altLang="es-MX" dirty="0">
                <a:solidFill>
                  <a:srgbClr val="0000FF"/>
                </a:solidFill>
                <a:latin typeface="inherit"/>
                <a:cs typeface="Arial" pitchFamily="34" charset="0"/>
              </a:rPr>
              <a:t>miembros</a:t>
            </a:r>
            <a:r>
              <a:rPr lang="es-MX" altLang="es-MX" dirty="0">
                <a:solidFill>
                  <a:srgbClr val="0000FF"/>
                </a:solidFill>
                <a:latin typeface="Arial" pitchFamily="34" charset="0"/>
                <a:cs typeface="Arial" pitchFamily="34" charset="0"/>
              </a:rPr>
              <a:t> </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32</a:t>
            </a:fld>
            <a:endParaRPr lang="es-MX"/>
          </a:p>
        </p:txBody>
      </p:sp>
      <p:sp>
        <p:nvSpPr>
          <p:cNvPr id="3" name="4 CuadroTexto">
            <a:extLst>
              <a:ext uri="{FF2B5EF4-FFF2-40B4-BE49-F238E27FC236}">
                <a16:creationId xmlns:a16="http://schemas.microsoft.com/office/drawing/2014/main" id="{A4E53158-5392-3E7F-4466-3C6BE13EF630}"/>
              </a:ext>
            </a:extLst>
          </p:cNvPr>
          <p:cNvSpPr txBox="1"/>
          <p:nvPr/>
        </p:nvSpPr>
        <p:spPr>
          <a:xfrm>
            <a:off x="1808967" y="3527574"/>
            <a:ext cx="5526065" cy="923330"/>
          </a:xfrm>
          <a:prstGeom prst="rect">
            <a:avLst/>
          </a:prstGeom>
          <a:noFill/>
        </p:spPr>
        <p:txBody>
          <a:bodyPr wrap="none" rtlCol="0">
            <a:spAutoFit/>
          </a:bodyPr>
          <a:lstStyle/>
          <a:p>
            <a:r>
              <a:rPr lang="es-MX" dirty="0">
                <a:solidFill>
                  <a:srgbClr val="0000FF"/>
                </a:solidFill>
              </a:rPr>
              <a:t>f = fusión</a:t>
            </a:r>
          </a:p>
          <a:p>
            <a:r>
              <a:rPr lang="es-MX" dirty="0">
                <a:solidFill>
                  <a:srgbClr val="0000FF"/>
                </a:solidFill>
              </a:rPr>
              <a:t>e = </a:t>
            </a:r>
            <a:r>
              <a:rPr lang="es-MX" dirty="0" err="1">
                <a:solidFill>
                  <a:srgbClr val="0000FF"/>
                </a:solidFill>
              </a:rPr>
              <a:t>exendo</a:t>
            </a:r>
            <a:r>
              <a:rPr lang="es-MX" dirty="0">
                <a:solidFill>
                  <a:srgbClr val="0000FF"/>
                </a:solidFill>
              </a:rPr>
              <a:t> (e = </a:t>
            </a:r>
            <a:r>
              <a:rPr lang="es-MX" dirty="0" err="1">
                <a:solidFill>
                  <a:srgbClr val="0000FF"/>
                </a:solidFill>
              </a:rPr>
              <a:t>exo</a:t>
            </a:r>
            <a:r>
              <a:rPr lang="es-MX" dirty="0">
                <a:solidFill>
                  <a:srgbClr val="0000FF"/>
                </a:solidFill>
              </a:rPr>
              <a:t> a un anillo y </a:t>
            </a:r>
            <a:r>
              <a:rPr lang="es-MX" dirty="0" err="1">
                <a:solidFill>
                  <a:srgbClr val="0000FF"/>
                </a:solidFill>
              </a:rPr>
              <a:t>endo</a:t>
            </a:r>
            <a:r>
              <a:rPr lang="es-MX" dirty="0">
                <a:solidFill>
                  <a:srgbClr val="0000FF"/>
                </a:solidFill>
              </a:rPr>
              <a:t> al otro)</a:t>
            </a:r>
          </a:p>
          <a:p>
            <a:r>
              <a:rPr lang="es-MX" dirty="0" err="1">
                <a:solidFill>
                  <a:srgbClr val="0000FF"/>
                </a:solidFill>
              </a:rPr>
              <a:t>oe</a:t>
            </a:r>
            <a:r>
              <a:rPr lang="es-MX" dirty="0">
                <a:solidFill>
                  <a:srgbClr val="0000FF"/>
                </a:solidFill>
              </a:rPr>
              <a:t> = </a:t>
            </a:r>
            <a:r>
              <a:rPr lang="es-MX" dirty="0" err="1">
                <a:solidFill>
                  <a:srgbClr val="0000FF"/>
                </a:solidFill>
              </a:rPr>
              <a:t>offexendo</a:t>
            </a:r>
            <a:r>
              <a:rPr lang="es-MX" dirty="0">
                <a:solidFill>
                  <a:srgbClr val="0000FF"/>
                </a:solidFill>
              </a:rPr>
              <a:t> (</a:t>
            </a:r>
            <a:r>
              <a:rPr lang="es-MX" dirty="0" err="1">
                <a:solidFill>
                  <a:srgbClr val="0000FF"/>
                </a:solidFill>
              </a:rPr>
              <a:t>oe</a:t>
            </a:r>
            <a:r>
              <a:rPr lang="es-MX" dirty="0">
                <a:solidFill>
                  <a:srgbClr val="0000FF"/>
                </a:solidFill>
              </a:rPr>
              <a:t>, fuera o a partir de un enlace </a:t>
            </a:r>
            <a:r>
              <a:rPr lang="es-MX" dirty="0" err="1">
                <a:solidFill>
                  <a:srgbClr val="0000FF"/>
                </a:solidFill>
              </a:rPr>
              <a:t>exendo</a:t>
            </a:r>
            <a:r>
              <a:rPr lang="es-MX" dirty="0">
                <a:solidFill>
                  <a:srgbClr val="0000FF"/>
                </a:solidFill>
              </a:rPr>
              <a:t>)</a:t>
            </a:r>
          </a:p>
        </p:txBody>
      </p:sp>
      <p:sp>
        <p:nvSpPr>
          <p:cNvPr id="5" name="8 Rectángulo">
            <a:extLst>
              <a:ext uri="{FF2B5EF4-FFF2-40B4-BE49-F238E27FC236}">
                <a16:creationId xmlns:a16="http://schemas.microsoft.com/office/drawing/2014/main" id="{C5189D24-5189-73C7-9F76-5ADEC6E6E17E}"/>
              </a:ext>
            </a:extLst>
          </p:cNvPr>
          <p:cNvSpPr/>
          <p:nvPr/>
        </p:nvSpPr>
        <p:spPr>
          <a:xfrm>
            <a:off x="2015716" y="3169862"/>
            <a:ext cx="4341688" cy="369332"/>
          </a:xfrm>
          <a:prstGeom prst="rect">
            <a:avLst/>
          </a:prstGeom>
        </p:spPr>
        <p:txBody>
          <a:bodyPr wrap="square">
            <a:spAutoFit/>
          </a:bodyPr>
          <a:lstStyle/>
          <a:p>
            <a:pPr algn="ctr"/>
            <a:r>
              <a:rPr lang="es-MX" b="1" dirty="0">
                <a:solidFill>
                  <a:srgbClr val="FF0000"/>
                </a:solidFill>
              </a:rPr>
              <a:t>CLASIFICACIÓN DE ENLACES</a:t>
            </a:r>
          </a:p>
        </p:txBody>
      </p:sp>
    </p:spTree>
    <p:extLst>
      <p:ext uri="{BB962C8B-B14F-4D97-AF65-F5344CB8AC3E}">
        <p14:creationId xmlns:p14="http://schemas.microsoft.com/office/powerpoint/2010/main" val="327409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87624" y="1603721"/>
            <a:ext cx="5580620" cy="936104"/>
            <a:chOff x="1691680" y="1484694"/>
            <a:chExt cx="5580620" cy="936104"/>
          </a:xfrm>
        </p:grpSpPr>
        <p:pic>
          <p:nvPicPr>
            <p:cNvPr id="142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55" t="11976" r="18836" b="49102"/>
            <a:stretch/>
          </p:blipFill>
          <p:spPr bwMode="auto">
            <a:xfrm>
              <a:off x="1691680" y="1484694"/>
              <a:ext cx="446449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192180" y="1660358"/>
              <a:ext cx="1080120" cy="584775"/>
            </a:xfrm>
            <a:prstGeom prst="rect">
              <a:avLst/>
            </a:prstGeom>
            <a:noFill/>
          </p:spPr>
          <p:txBody>
            <a:bodyPr wrap="square" rtlCol="0">
              <a:spAutoFit/>
            </a:bodyPr>
            <a:lstStyle/>
            <a:p>
              <a:pPr algn="ctr"/>
              <a:r>
                <a:rPr lang="es-MX" sz="1600" b="1" dirty="0">
                  <a:solidFill>
                    <a:srgbClr val="FF0000"/>
                  </a:solidFill>
                </a:rPr>
                <a:t>Anillos primarios</a:t>
              </a:r>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598" b="42561"/>
          <a:stretch/>
        </p:blipFill>
        <p:spPr bwMode="auto">
          <a:xfrm>
            <a:off x="3736703" y="0"/>
            <a:ext cx="1563467" cy="131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187624" y="2755201"/>
            <a:ext cx="6468641" cy="906857"/>
            <a:chOff x="1187624" y="2755201"/>
            <a:chExt cx="6468641" cy="906857"/>
          </a:xfrm>
        </p:grpSpPr>
        <p:sp>
          <p:nvSpPr>
            <p:cNvPr id="6" name="5 CuadroTexto"/>
            <p:cNvSpPr txBox="1"/>
            <p:nvPr/>
          </p:nvSpPr>
          <p:spPr>
            <a:xfrm>
              <a:off x="6396633" y="2872045"/>
              <a:ext cx="1259632" cy="584775"/>
            </a:xfrm>
            <a:prstGeom prst="rect">
              <a:avLst/>
            </a:prstGeom>
            <a:noFill/>
          </p:spPr>
          <p:txBody>
            <a:bodyPr wrap="square" rtlCol="0">
              <a:spAutoFit/>
            </a:bodyPr>
            <a:lstStyle/>
            <a:p>
              <a:pPr algn="ctr"/>
              <a:r>
                <a:rPr lang="es-MX" sz="1600" b="1" dirty="0">
                  <a:solidFill>
                    <a:srgbClr val="FF0000"/>
                  </a:solidFill>
                </a:rPr>
                <a:t>Anillos secundarios</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50" t="53893" r="18838" b="8432"/>
            <a:stretch/>
          </p:blipFill>
          <p:spPr bwMode="auto">
            <a:xfrm>
              <a:off x="1187624" y="2755950"/>
              <a:ext cx="4392488" cy="90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646" t="53893" r="2694" b="9986"/>
            <a:stretch/>
          </p:blipFill>
          <p:spPr bwMode="auto">
            <a:xfrm>
              <a:off x="5460529" y="2755201"/>
              <a:ext cx="936104" cy="86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1187624" y="3997210"/>
            <a:ext cx="7265270" cy="2263606"/>
            <a:chOff x="1187624" y="3997210"/>
            <a:chExt cx="7265270" cy="2263606"/>
          </a:xfrm>
        </p:grpSpPr>
        <p:sp>
          <p:nvSpPr>
            <p:cNvPr id="4" name="3 CuadroTexto"/>
            <p:cNvSpPr txBox="1"/>
            <p:nvPr/>
          </p:nvSpPr>
          <p:spPr>
            <a:xfrm>
              <a:off x="6023986" y="4725144"/>
              <a:ext cx="2428908" cy="646331"/>
            </a:xfrm>
            <a:prstGeom prst="rect">
              <a:avLst/>
            </a:prstGeom>
            <a:noFill/>
          </p:spPr>
          <p:txBody>
            <a:bodyPr wrap="square" rtlCol="0">
              <a:spAutoFit/>
            </a:bodyPr>
            <a:lstStyle/>
            <a:p>
              <a:r>
                <a:rPr lang="es-MX" b="1" dirty="0">
                  <a:solidFill>
                    <a:srgbClr val="FF0000"/>
                  </a:solidFill>
                </a:rPr>
                <a:t>Significativos desde el punto de vista sintético</a:t>
              </a: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33" t="5990" r="16874" b="-105"/>
            <a:stretch/>
          </p:blipFill>
          <p:spPr bwMode="auto">
            <a:xfrm>
              <a:off x="1187624" y="3997210"/>
              <a:ext cx="4824536" cy="226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Marcador de número de diapositiva 1"/>
          <p:cNvSpPr>
            <a:spLocks noGrp="1"/>
          </p:cNvSpPr>
          <p:nvPr>
            <p:ph type="sldNum" sz="quarter" idx="12"/>
          </p:nvPr>
        </p:nvSpPr>
        <p:spPr/>
        <p:txBody>
          <a:bodyPr/>
          <a:lstStyle/>
          <a:p>
            <a:fld id="{EB493397-2A67-4761-BDFC-FF3C650B2965}" type="slidenum">
              <a:rPr lang="es-MX" smtClean="0"/>
              <a:pPr/>
              <a:t>33</a:t>
            </a:fld>
            <a:endParaRPr lang="es-MX"/>
          </a:p>
        </p:txBody>
      </p:sp>
    </p:spTree>
    <p:extLst>
      <p:ext uri="{BB962C8B-B14F-4D97-AF65-F5344CB8AC3E}">
        <p14:creationId xmlns:p14="http://schemas.microsoft.com/office/powerpoint/2010/main" val="20099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81805" y="476672"/>
            <a:ext cx="8496944" cy="923330"/>
          </a:xfrm>
          <a:prstGeom prst="rect">
            <a:avLst/>
          </a:prstGeom>
          <a:noFill/>
        </p:spPr>
        <p:txBody>
          <a:bodyPr wrap="square" rtlCol="0">
            <a:spAutoFit/>
          </a:bodyPr>
          <a:lstStyle/>
          <a:p>
            <a:r>
              <a:rPr lang="es-MX" dirty="0">
                <a:solidFill>
                  <a:srgbClr val="0000FF"/>
                </a:solidFill>
              </a:rPr>
              <a:t>Los anillos de 5 y 6 miembros en los anillos fusionados o puenteados son los anillos primarios y los anillos en la periferia corresponden a la eliminación del enlace fusión y al átomo cabeza de puente</a:t>
            </a:r>
          </a:p>
        </p:txBody>
      </p:sp>
      <p:pic>
        <p:nvPicPr>
          <p:cNvPr id="4" name="Picture 4" descr="nomenclatura de biciclos"/>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1000"/>
                    </a14:imgEffect>
                    <a14:imgEffect>
                      <a14:brightnessContrast bright="-19000" contrast="78000"/>
                    </a14:imgEffect>
                  </a14:imgLayer>
                </a14:imgProps>
              </a:ext>
              <a:ext uri="{28A0092B-C50C-407E-A947-70E740481C1C}">
                <a14:useLocalDpi xmlns:a14="http://schemas.microsoft.com/office/drawing/2010/main" val="0"/>
              </a:ext>
            </a:extLst>
          </a:blip>
          <a:srcRect/>
          <a:stretch>
            <a:fillRect/>
          </a:stretch>
        </p:blipFill>
        <p:spPr bwMode="auto">
          <a:xfrm>
            <a:off x="581805" y="1520505"/>
            <a:ext cx="8275936" cy="464736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34</a:t>
            </a:fld>
            <a:endParaRPr lang="es-MX"/>
          </a:p>
        </p:txBody>
      </p:sp>
    </p:spTree>
    <p:extLst>
      <p:ext uri="{BB962C8B-B14F-4D97-AF65-F5344CB8AC3E}">
        <p14:creationId xmlns:p14="http://schemas.microsoft.com/office/powerpoint/2010/main" val="2810540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46" r="67030"/>
          <a:stretch/>
        </p:blipFill>
        <p:spPr bwMode="auto">
          <a:xfrm>
            <a:off x="683568" y="1268760"/>
            <a:ext cx="2912822" cy="339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68873" y="649289"/>
            <a:ext cx="7891559" cy="369332"/>
          </a:xfrm>
          <a:prstGeom prst="rect">
            <a:avLst/>
          </a:prstGeom>
          <a:noFill/>
        </p:spPr>
        <p:txBody>
          <a:bodyPr wrap="square" rtlCol="0">
            <a:spAutoFit/>
          </a:bodyPr>
          <a:lstStyle/>
          <a:p>
            <a:r>
              <a:rPr lang="es-MX" b="1" dirty="0">
                <a:solidFill>
                  <a:srgbClr val="0000FF"/>
                </a:solidFill>
              </a:rPr>
              <a:t>Los átomos cabeza de puente se indican con los círculos en negritas (</a:t>
            </a:r>
            <a:r>
              <a:rPr lang="es-MX" b="1" dirty="0" err="1">
                <a:solidFill>
                  <a:srgbClr val="0000FF"/>
                </a:solidFill>
              </a:rPr>
              <a:t>bold</a:t>
            </a:r>
            <a:r>
              <a:rPr lang="es-MX" b="1" dirty="0">
                <a:solidFill>
                  <a:srgbClr val="0000FF"/>
                </a:solidFill>
              </a:rPr>
              <a:t>)</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62" t="9303" r="20172" b="55410"/>
          <a:stretch/>
        </p:blipFill>
        <p:spPr bwMode="auto">
          <a:xfrm>
            <a:off x="568873" y="4365104"/>
            <a:ext cx="3142211" cy="13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355976" y="1484784"/>
            <a:ext cx="4536503" cy="3785652"/>
          </a:xfrm>
          <a:prstGeom prst="rect">
            <a:avLst/>
          </a:prstGeom>
          <a:noFill/>
        </p:spPr>
        <p:txBody>
          <a:bodyPr wrap="square" rtlCol="0">
            <a:spAutoFit/>
          </a:bodyPr>
          <a:lstStyle/>
          <a:p>
            <a:r>
              <a:rPr lang="es-MX" sz="2000" b="1" dirty="0">
                <a:solidFill>
                  <a:srgbClr val="0000FF"/>
                </a:solidFill>
              </a:rPr>
              <a:t>Nomenclatura de biciclos</a:t>
            </a:r>
          </a:p>
          <a:p>
            <a:r>
              <a:rPr lang="es-MX" sz="2000" b="1" dirty="0">
                <a:solidFill>
                  <a:srgbClr val="0000FF"/>
                </a:solidFill>
              </a:rPr>
              <a:t>Método X,Y,Z</a:t>
            </a:r>
          </a:p>
          <a:p>
            <a:r>
              <a:rPr lang="es-MX" sz="2000" b="1" dirty="0">
                <a:solidFill>
                  <a:srgbClr val="0000FF"/>
                </a:solidFill>
              </a:rPr>
              <a:t>La expresión general es:</a:t>
            </a:r>
          </a:p>
          <a:p>
            <a:endParaRPr lang="es-MX" sz="2000" b="1" dirty="0">
              <a:solidFill>
                <a:srgbClr val="0000FF"/>
              </a:solidFill>
            </a:endParaRPr>
          </a:p>
          <a:p>
            <a:pPr algn="ctr"/>
            <a:r>
              <a:rPr lang="es-MX" sz="2000" b="1" dirty="0">
                <a:solidFill>
                  <a:srgbClr val="0000FF"/>
                </a:solidFill>
              </a:rPr>
              <a:t>Biciclo[</a:t>
            </a:r>
            <a:r>
              <a:rPr lang="es-MX" sz="2000" b="1" dirty="0" err="1">
                <a:solidFill>
                  <a:srgbClr val="0000FF"/>
                </a:solidFill>
              </a:rPr>
              <a:t>x.y.z</a:t>
            </a:r>
            <a:r>
              <a:rPr lang="es-MX" sz="2000" b="1" dirty="0">
                <a:solidFill>
                  <a:srgbClr val="0000FF"/>
                </a:solidFill>
              </a:rPr>
              <a:t>]alcano</a:t>
            </a:r>
          </a:p>
          <a:p>
            <a:pPr algn="ctr"/>
            <a:endParaRPr lang="es-MX" sz="2000" b="1" dirty="0">
              <a:solidFill>
                <a:srgbClr val="0000FF"/>
              </a:solidFill>
            </a:endParaRPr>
          </a:p>
          <a:p>
            <a:r>
              <a:rPr lang="es-MX" sz="2000" b="1" dirty="0">
                <a:solidFill>
                  <a:srgbClr val="0000FF"/>
                </a:solidFill>
              </a:rPr>
              <a:t>Donde x, y, y z son los carbonos que se encuentran entre los dos átomos cabeza de puente en orden decreciente. Se deben tomar en cuenta el número total de carbonos en el sistema anular (anillo)</a:t>
            </a:r>
          </a:p>
          <a:p>
            <a:endParaRPr lang="es-MX" sz="2000" b="1" dirty="0">
              <a:solidFill>
                <a:srgbClr val="0000FF"/>
              </a:solidFill>
            </a:endParaRPr>
          </a:p>
        </p:txBody>
      </p:sp>
      <p:sp>
        <p:nvSpPr>
          <p:cNvPr id="7" name="6 CuadroTexto"/>
          <p:cNvSpPr txBox="1"/>
          <p:nvPr/>
        </p:nvSpPr>
        <p:spPr>
          <a:xfrm>
            <a:off x="1115616" y="150137"/>
            <a:ext cx="7027464" cy="369332"/>
          </a:xfrm>
          <a:prstGeom prst="rect">
            <a:avLst/>
          </a:prstGeom>
          <a:noFill/>
        </p:spPr>
        <p:txBody>
          <a:bodyPr wrap="square" rtlCol="0">
            <a:spAutoFit/>
          </a:bodyPr>
          <a:lstStyle/>
          <a:p>
            <a:pPr algn="ctr"/>
            <a:r>
              <a:rPr lang="es-MX" b="1" dirty="0">
                <a:solidFill>
                  <a:srgbClr val="0000FF"/>
                </a:solidFill>
              </a:rPr>
              <a:t>ALGUNAS REPRESENTACIONES COUNES PARA BICÍCLOS PUENTEADOS</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35</a:t>
            </a:fld>
            <a:endParaRPr lang="es-MX"/>
          </a:p>
        </p:txBody>
      </p:sp>
    </p:spTree>
    <p:extLst>
      <p:ext uri="{BB962C8B-B14F-4D97-AF65-F5344CB8AC3E}">
        <p14:creationId xmlns:p14="http://schemas.microsoft.com/office/powerpoint/2010/main" val="3058897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nomenclatura de bicicl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839" y="282076"/>
            <a:ext cx="7604575" cy="2282828"/>
          </a:xfrm>
          <a:prstGeom prst="rect">
            <a:avLst/>
          </a:prstGeom>
          <a:noFill/>
          <a:extLst>
            <a:ext uri="{909E8E84-426E-40DD-AFC4-6F175D3DCCD1}">
              <a14:hiddenFill xmlns:a14="http://schemas.microsoft.com/office/drawing/2010/main">
                <a:solidFill>
                  <a:srgbClr val="FFFFFF"/>
                </a:solidFill>
              </a14:hiddenFill>
            </a:ext>
          </a:extLst>
        </p:spPr>
      </p:pic>
      <p:pic>
        <p:nvPicPr>
          <p:cNvPr id="146436" name="Picture 4" descr="nomenclatura de bicicl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09" y="2924944"/>
            <a:ext cx="8507570"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36</a:t>
            </a:fld>
            <a:endParaRPr lang="es-MX"/>
          </a:p>
        </p:txBody>
      </p:sp>
    </p:spTree>
    <p:extLst>
      <p:ext uri="{BB962C8B-B14F-4D97-AF65-F5344CB8AC3E}">
        <p14:creationId xmlns:p14="http://schemas.microsoft.com/office/powerpoint/2010/main" val="1129935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03"/>
          <a:stretch/>
        </p:blipFill>
        <p:spPr bwMode="auto">
          <a:xfrm>
            <a:off x="395535" y="1230284"/>
            <a:ext cx="7718321" cy="414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31493" y="560372"/>
            <a:ext cx="7027464" cy="369332"/>
          </a:xfrm>
          <a:prstGeom prst="rect">
            <a:avLst/>
          </a:prstGeom>
          <a:noFill/>
        </p:spPr>
        <p:txBody>
          <a:bodyPr wrap="square" rtlCol="0">
            <a:spAutoFit/>
          </a:bodyPr>
          <a:lstStyle/>
          <a:p>
            <a:pPr algn="ctr"/>
            <a:r>
              <a:rPr lang="es-MX" b="1" dirty="0">
                <a:solidFill>
                  <a:srgbClr val="0000FF"/>
                </a:solidFill>
              </a:rPr>
              <a:t>DIFERENTES TIPOS DE ANILLOS FUSIONADOS</a:t>
            </a:r>
          </a:p>
        </p:txBody>
      </p:sp>
      <p:sp>
        <p:nvSpPr>
          <p:cNvPr id="4" name="3 CuadroTexto"/>
          <p:cNvSpPr txBox="1"/>
          <p:nvPr/>
        </p:nvSpPr>
        <p:spPr>
          <a:xfrm>
            <a:off x="179510" y="2358482"/>
            <a:ext cx="2560088" cy="369332"/>
          </a:xfrm>
          <a:prstGeom prst="rect">
            <a:avLst/>
          </a:prstGeom>
          <a:solidFill>
            <a:schemeClr val="bg1"/>
          </a:solidFill>
        </p:spPr>
        <p:txBody>
          <a:bodyPr wrap="square" rtlCol="0">
            <a:spAutoFit/>
          </a:bodyPr>
          <a:lstStyle/>
          <a:p>
            <a:pPr algn="ctr"/>
            <a:r>
              <a:rPr lang="es-MX" b="1" dirty="0">
                <a:solidFill>
                  <a:srgbClr val="0000FF"/>
                </a:solidFill>
              </a:rPr>
              <a:t>sin una unión directa</a:t>
            </a:r>
          </a:p>
        </p:txBody>
      </p:sp>
      <p:sp>
        <p:nvSpPr>
          <p:cNvPr id="5" name="4 CuadroTexto"/>
          <p:cNvSpPr txBox="1"/>
          <p:nvPr/>
        </p:nvSpPr>
        <p:spPr>
          <a:xfrm>
            <a:off x="2981374" y="2957849"/>
            <a:ext cx="2101405" cy="369332"/>
          </a:xfrm>
          <a:prstGeom prst="rect">
            <a:avLst/>
          </a:prstGeom>
          <a:solidFill>
            <a:schemeClr val="bg1"/>
          </a:solidFill>
        </p:spPr>
        <p:txBody>
          <a:bodyPr wrap="square" rtlCol="0">
            <a:spAutoFit/>
          </a:bodyPr>
          <a:lstStyle/>
          <a:p>
            <a:pPr algn="ctr"/>
            <a:r>
              <a:rPr lang="es-MX" b="1" dirty="0">
                <a:solidFill>
                  <a:srgbClr val="0000FF"/>
                </a:solidFill>
              </a:rPr>
              <a:t>Ciclos contiguos</a:t>
            </a:r>
          </a:p>
        </p:txBody>
      </p:sp>
      <p:sp>
        <p:nvSpPr>
          <p:cNvPr id="6" name="5 CuadroTexto"/>
          <p:cNvSpPr txBox="1"/>
          <p:nvPr/>
        </p:nvSpPr>
        <p:spPr>
          <a:xfrm>
            <a:off x="5082779" y="2769915"/>
            <a:ext cx="1414938" cy="369332"/>
          </a:xfrm>
          <a:prstGeom prst="rect">
            <a:avLst/>
          </a:prstGeom>
          <a:solidFill>
            <a:schemeClr val="bg1"/>
          </a:solidFill>
        </p:spPr>
        <p:txBody>
          <a:bodyPr wrap="square" rtlCol="0">
            <a:spAutoFit/>
          </a:bodyPr>
          <a:lstStyle/>
          <a:p>
            <a:pPr algn="ctr"/>
            <a:r>
              <a:rPr lang="es-MX" b="1" dirty="0">
                <a:solidFill>
                  <a:srgbClr val="0000FF"/>
                </a:solidFill>
              </a:rPr>
              <a:t>contiguos</a:t>
            </a:r>
          </a:p>
        </p:txBody>
      </p:sp>
      <p:sp>
        <p:nvSpPr>
          <p:cNvPr id="7" name="6 CuadroTexto"/>
          <p:cNvSpPr txBox="1"/>
          <p:nvPr/>
        </p:nvSpPr>
        <p:spPr>
          <a:xfrm>
            <a:off x="611560" y="4359327"/>
            <a:ext cx="1987513" cy="369332"/>
          </a:xfrm>
          <a:prstGeom prst="rect">
            <a:avLst/>
          </a:prstGeom>
          <a:solidFill>
            <a:schemeClr val="bg1"/>
          </a:solidFill>
        </p:spPr>
        <p:txBody>
          <a:bodyPr wrap="square" rtlCol="0">
            <a:spAutoFit/>
          </a:bodyPr>
          <a:lstStyle/>
          <a:p>
            <a:pPr algn="ctr"/>
            <a:r>
              <a:rPr lang="es-MX" b="1" dirty="0">
                <a:solidFill>
                  <a:srgbClr val="0000FF"/>
                </a:solidFill>
              </a:rPr>
              <a:t>unión directa</a:t>
            </a:r>
          </a:p>
        </p:txBody>
      </p:sp>
      <p:sp>
        <p:nvSpPr>
          <p:cNvPr id="8" name="7 CuadroTexto"/>
          <p:cNvSpPr txBox="1"/>
          <p:nvPr/>
        </p:nvSpPr>
        <p:spPr>
          <a:xfrm>
            <a:off x="2981374" y="3806689"/>
            <a:ext cx="3257467" cy="261610"/>
          </a:xfrm>
          <a:prstGeom prst="rect">
            <a:avLst/>
          </a:prstGeom>
          <a:solidFill>
            <a:schemeClr val="bg1"/>
          </a:solidFill>
        </p:spPr>
        <p:txBody>
          <a:bodyPr wrap="square" rtlCol="0">
            <a:spAutoFit/>
          </a:bodyPr>
          <a:lstStyle/>
          <a:p>
            <a:pPr algn="ctr"/>
            <a:r>
              <a:rPr lang="es-MX" sz="1100" b="1" dirty="0">
                <a:solidFill>
                  <a:srgbClr val="0000FF"/>
                </a:solidFill>
              </a:rPr>
              <a:t>Anillos fusionados comunes</a:t>
            </a:r>
          </a:p>
        </p:txBody>
      </p:sp>
      <p:sp>
        <p:nvSpPr>
          <p:cNvPr id="9" name="8 CuadroTexto"/>
          <p:cNvSpPr txBox="1"/>
          <p:nvPr/>
        </p:nvSpPr>
        <p:spPr>
          <a:xfrm>
            <a:off x="2915816" y="4869160"/>
            <a:ext cx="1592806" cy="338554"/>
          </a:xfrm>
          <a:prstGeom prst="rect">
            <a:avLst/>
          </a:prstGeom>
          <a:solidFill>
            <a:schemeClr val="bg1"/>
          </a:solidFill>
        </p:spPr>
        <p:txBody>
          <a:bodyPr wrap="square" rtlCol="0">
            <a:spAutoFit/>
          </a:bodyPr>
          <a:lstStyle/>
          <a:p>
            <a:pPr algn="ctr"/>
            <a:r>
              <a:rPr lang="es-MX" sz="1600" b="1" dirty="0" err="1">
                <a:solidFill>
                  <a:srgbClr val="0000FF"/>
                </a:solidFill>
              </a:rPr>
              <a:t>decalina</a:t>
            </a:r>
            <a:endParaRPr lang="es-MX" sz="1600" b="1" dirty="0">
              <a:solidFill>
                <a:srgbClr val="0000FF"/>
              </a:solidFill>
            </a:endParaRPr>
          </a:p>
        </p:txBody>
      </p:sp>
      <p:sp>
        <p:nvSpPr>
          <p:cNvPr id="10" name="9 CuadroTexto"/>
          <p:cNvSpPr txBox="1"/>
          <p:nvPr/>
        </p:nvSpPr>
        <p:spPr>
          <a:xfrm>
            <a:off x="5071232" y="4883260"/>
            <a:ext cx="1266422" cy="338554"/>
          </a:xfrm>
          <a:prstGeom prst="rect">
            <a:avLst/>
          </a:prstGeom>
          <a:solidFill>
            <a:schemeClr val="bg1"/>
          </a:solidFill>
        </p:spPr>
        <p:txBody>
          <a:bodyPr wrap="square" rtlCol="0">
            <a:spAutoFit/>
          </a:bodyPr>
          <a:lstStyle/>
          <a:p>
            <a:pPr algn="ctr"/>
            <a:r>
              <a:rPr lang="es-MX" sz="1600" b="1" dirty="0" err="1">
                <a:solidFill>
                  <a:srgbClr val="0000FF"/>
                </a:solidFill>
              </a:rPr>
              <a:t>hidrinano</a:t>
            </a:r>
            <a:endParaRPr lang="es-MX" sz="1600" b="1" dirty="0">
              <a:solidFill>
                <a:srgbClr val="0000FF"/>
              </a:solidFill>
            </a:endParaRPr>
          </a:p>
        </p:txBody>
      </p:sp>
      <p:sp>
        <p:nvSpPr>
          <p:cNvPr id="11" name="4 CuadroTexto"/>
          <p:cNvSpPr txBox="1"/>
          <p:nvPr/>
        </p:nvSpPr>
        <p:spPr>
          <a:xfrm>
            <a:off x="6732240" y="2378420"/>
            <a:ext cx="1885652" cy="1200329"/>
          </a:xfrm>
          <a:prstGeom prst="rect">
            <a:avLst/>
          </a:prstGeom>
          <a:solidFill>
            <a:schemeClr val="bg1"/>
          </a:solidFill>
        </p:spPr>
        <p:txBody>
          <a:bodyPr wrap="square" rtlCol="0">
            <a:spAutoFit/>
          </a:bodyPr>
          <a:lstStyle/>
          <a:p>
            <a:pPr algn="ctr"/>
            <a:r>
              <a:rPr lang="es-MX" b="1" dirty="0">
                <a:solidFill>
                  <a:srgbClr val="FF0000"/>
                </a:solidFill>
              </a:rPr>
              <a:t>¿Cuales son los enlaces estratégicos?</a:t>
            </a:r>
          </a:p>
          <a:p>
            <a:pPr algn="ctr"/>
            <a:endParaRPr lang="es-MX" b="1" dirty="0">
              <a:solidFill>
                <a:srgbClr val="FF0000"/>
              </a:solidFill>
            </a:endParaRPr>
          </a:p>
        </p:txBody>
      </p:sp>
      <p:sp>
        <p:nvSpPr>
          <p:cNvPr id="12" name="4 CuadroTexto"/>
          <p:cNvSpPr txBox="1"/>
          <p:nvPr/>
        </p:nvSpPr>
        <p:spPr>
          <a:xfrm>
            <a:off x="6444229" y="3769956"/>
            <a:ext cx="1885652" cy="1477328"/>
          </a:xfrm>
          <a:prstGeom prst="rect">
            <a:avLst/>
          </a:prstGeom>
          <a:solidFill>
            <a:schemeClr val="bg1"/>
          </a:solidFill>
        </p:spPr>
        <p:txBody>
          <a:bodyPr wrap="square" rtlCol="0">
            <a:spAutoFit/>
          </a:bodyPr>
          <a:lstStyle/>
          <a:p>
            <a:pPr algn="ctr"/>
            <a:r>
              <a:rPr lang="es-MX" b="1" dirty="0" err="1">
                <a:solidFill>
                  <a:srgbClr val="FF0000"/>
                </a:solidFill>
              </a:rPr>
              <a:t>Tip</a:t>
            </a:r>
            <a:r>
              <a:rPr lang="es-MX" b="1" dirty="0">
                <a:solidFill>
                  <a:srgbClr val="FF0000"/>
                </a:solidFill>
              </a:rPr>
              <a:t>: son mejores las desconexiones de 2 enlaces que las de 1 enlace</a:t>
            </a:r>
          </a:p>
          <a:p>
            <a:pPr algn="ctr"/>
            <a:endParaRPr lang="es-MX" b="1" dirty="0">
              <a:solidFill>
                <a:srgbClr val="FF0000"/>
              </a:solidFill>
            </a:endParaRP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37</a:t>
            </a:fld>
            <a:endParaRPr lang="es-MX"/>
          </a:p>
        </p:txBody>
      </p:sp>
    </p:spTree>
    <p:extLst>
      <p:ext uri="{BB962C8B-B14F-4D97-AF65-F5344CB8AC3E}">
        <p14:creationId xmlns:p14="http://schemas.microsoft.com/office/powerpoint/2010/main" val="3025414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39000"/>
                    </a14:imgEffect>
                    <a14:imgEffect>
                      <a14:brightnessContrast bright="-20000" contrast="76000"/>
                    </a14:imgEffect>
                  </a14:imgLayer>
                </a14:imgProps>
              </a:ext>
              <a:ext uri="{28A0092B-C50C-407E-A947-70E740481C1C}">
                <a14:useLocalDpi xmlns:a14="http://schemas.microsoft.com/office/drawing/2010/main" val="0"/>
              </a:ext>
            </a:extLst>
          </a:blip>
          <a:srcRect l="7648" t="7983" r="70201" b="54353"/>
          <a:stretch/>
        </p:blipFill>
        <p:spPr bwMode="auto">
          <a:xfrm>
            <a:off x="1276270" y="2748506"/>
            <a:ext cx="1393108" cy="97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66915" y="236023"/>
            <a:ext cx="7027464" cy="369332"/>
          </a:xfrm>
          <a:prstGeom prst="rect">
            <a:avLst/>
          </a:prstGeom>
          <a:noFill/>
        </p:spPr>
        <p:txBody>
          <a:bodyPr wrap="square" rtlCol="0">
            <a:spAutoFit/>
          </a:bodyPr>
          <a:lstStyle/>
          <a:p>
            <a:pPr algn="ctr"/>
            <a:r>
              <a:rPr lang="es-MX" b="1" dirty="0">
                <a:solidFill>
                  <a:srgbClr val="0000FF"/>
                </a:solidFill>
              </a:rPr>
              <a:t>DESCONEXIÓN DE ANILLOS ESPIRO</a:t>
            </a:r>
          </a:p>
        </p:txBody>
      </p:sp>
      <p:sp>
        <p:nvSpPr>
          <p:cNvPr id="6" name="5 CuadroTexto"/>
          <p:cNvSpPr txBox="1"/>
          <p:nvPr/>
        </p:nvSpPr>
        <p:spPr>
          <a:xfrm>
            <a:off x="122164" y="933994"/>
            <a:ext cx="5457948" cy="923330"/>
          </a:xfrm>
          <a:prstGeom prst="rect">
            <a:avLst/>
          </a:prstGeom>
          <a:noFill/>
        </p:spPr>
        <p:txBody>
          <a:bodyPr wrap="square" rtlCol="0">
            <a:spAutoFit/>
          </a:bodyPr>
          <a:lstStyle/>
          <a:p>
            <a:pPr marL="342900" indent="-342900">
              <a:buAutoNum type="arabicPeriod"/>
            </a:pPr>
            <a:r>
              <a:rPr lang="es-MX" b="1" dirty="0">
                <a:solidFill>
                  <a:srgbClr val="0000FF"/>
                </a:solidFill>
              </a:rPr>
              <a:t>Desconectar </a:t>
            </a:r>
            <a:r>
              <a:rPr lang="es-MX" b="1" dirty="0"/>
              <a:t>un enlace e</a:t>
            </a:r>
          </a:p>
          <a:p>
            <a:pPr marL="342900" indent="-342900">
              <a:buAutoNum type="arabicPeriod"/>
            </a:pPr>
            <a:endParaRPr lang="es-MX" b="1" dirty="0"/>
          </a:p>
          <a:p>
            <a:pPr marL="342900" indent="-342900">
              <a:buAutoNum type="arabicPeriod"/>
            </a:pPr>
            <a:r>
              <a:rPr lang="es-MX" b="1" dirty="0">
                <a:solidFill>
                  <a:srgbClr val="0000FF"/>
                </a:solidFill>
              </a:rPr>
              <a:t>Desconectar </a:t>
            </a:r>
            <a:r>
              <a:rPr lang="es-MX" b="1" dirty="0"/>
              <a:t>un enlace e y un enlace </a:t>
            </a:r>
            <a:r>
              <a:rPr lang="es-MX" b="1" dirty="0" err="1"/>
              <a:t>cocíclico</a:t>
            </a:r>
            <a:r>
              <a:rPr lang="es-MX" b="1" dirty="0"/>
              <a:t> </a:t>
            </a:r>
            <a:r>
              <a:rPr lang="es-MX" b="1" dirty="0">
                <a:latin typeface="Symbol" pitchFamily="18" charset="2"/>
              </a:rPr>
              <a:t>b</a:t>
            </a:r>
            <a:r>
              <a:rPr lang="es-MX" b="1" dirty="0"/>
              <a:t> a él </a:t>
            </a:r>
          </a:p>
        </p:txBody>
      </p:sp>
      <p:pic>
        <p:nvPicPr>
          <p:cNvPr id="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3">
                    <a14:imgEffect>
                      <a14:sharpenSoften amount="97000"/>
                    </a14:imgEffect>
                    <a14:imgEffect>
                      <a14:brightnessContrast bright="-3000" contrast="56000"/>
                    </a14:imgEffect>
                  </a14:imgLayer>
                </a14:imgProps>
              </a:ext>
              <a:ext uri="{28A0092B-C50C-407E-A947-70E740481C1C}">
                <a14:useLocalDpi xmlns:a14="http://schemas.microsoft.com/office/drawing/2010/main" val="0"/>
              </a:ext>
            </a:extLst>
          </a:blip>
          <a:srcRect l="38515" b="44426"/>
          <a:stretch/>
        </p:blipFill>
        <p:spPr bwMode="auto">
          <a:xfrm>
            <a:off x="4024350" y="2087440"/>
            <a:ext cx="4109743" cy="152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35140" y="3778242"/>
            <a:ext cx="875368" cy="369332"/>
          </a:xfrm>
          <a:prstGeom prst="rect">
            <a:avLst/>
          </a:prstGeom>
          <a:noFill/>
        </p:spPr>
        <p:txBody>
          <a:bodyPr wrap="none" rtlCol="0">
            <a:spAutoFit/>
          </a:bodyPr>
          <a:lstStyle/>
          <a:p>
            <a:r>
              <a:rPr lang="es-MX" b="1" dirty="0">
                <a:solidFill>
                  <a:srgbClr val="0000FF"/>
                </a:solidFill>
              </a:rPr>
              <a:t>Regla 1</a:t>
            </a:r>
          </a:p>
        </p:txBody>
      </p:sp>
      <p:sp>
        <p:nvSpPr>
          <p:cNvPr id="10" name="9 CuadroTexto"/>
          <p:cNvSpPr txBox="1"/>
          <p:nvPr/>
        </p:nvSpPr>
        <p:spPr>
          <a:xfrm>
            <a:off x="4211960" y="3571959"/>
            <a:ext cx="1267340" cy="923330"/>
          </a:xfrm>
          <a:prstGeom prst="rect">
            <a:avLst/>
          </a:prstGeom>
          <a:noFill/>
        </p:spPr>
        <p:txBody>
          <a:bodyPr wrap="square" rtlCol="0">
            <a:spAutoFit/>
          </a:bodyPr>
          <a:lstStyle/>
          <a:p>
            <a:pPr algn="ctr"/>
            <a:r>
              <a:rPr lang="es-MX" b="1" dirty="0">
                <a:solidFill>
                  <a:srgbClr val="0000FF"/>
                </a:solidFill>
              </a:rPr>
              <a:t>Regla 2</a:t>
            </a:r>
          </a:p>
          <a:p>
            <a:pPr algn="ctr"/>
            <a:r>
              <a:rPr lang="es-MX" b="1" dirty="0">
                <a:solidFill>
                  <a:srgbClr val="0000FF"/>
                </a:solidFill>
              </a:rPr>
              <a:t>Opciones:</a:t>
            </a:r>
          </a:p>
          <a:p>
            <a:pPr algn="ctr"/>
            <a:r>
              <a:rPr lang="es-MX" b="1" dirty="0" err="1">
                <a:solidFill>
                  <a:srgbClr val="0000FF"/>
                </a:solidFill>
              </a:rPr>
              <a:t>aa</a:t>
            </a:r>
            <a:r>
              <a:rPr lang="es-MX" b="1" dirty="0">
                <a:solidFill>
                  <a:srgbClr val="0000FF"/>
                </a:solidFill>
              </a:rPr>
              <a:t>‘, </a:t>
            </a:r>
            <a:r>
              <a:rPr lang="es-MX" b="1" dirty="0" err="1">
                <a:solidFill>
                  <a:srgbClr val="0000FF"/>
                </a:solidFill>
              </a:rPr>
              <a:t>aa</a:t>
            </a:r>
            <a:r>
              <a:rPr lang="es-MX" b="1" dirty="0">
                <a:solidFill>
                  <a:srgbClr val="0000FF"/>
                </a:solidFill>
              </a:rPr>
              <a:t>’’</a:t>
            </a:r>
          </a:p>
        </p:txBody>
      </p:sp>
      <p:sp>
        <p:nvSpPr>
          <p:cNvPr id="11" name="10 CuadroTexto"/>
          <p:cNvSpPr txBox="1"/>
          <p:nvPr/>
        </p:nvSpPr>
        <p:spPr>
          <a:xfrm>
            <a:off x="6043026" y="3501243"/>
            <a:ext cx="2129374" cy="923330"/>
          </a:xfrm>
          <a:prstGeom prst="rect">
            <a:avLst/>
          </a:prstGeom>
          <a:solidFill>
            <a:schemeClr val="bg1"/>
          </a:solidFill>
        </p:spPr>
        <p:txBody>
          <a:bodyPr wrap="square" rtlCol="0">
            <a:spAutoFit/>
          </a:bodyPr>
          <a:lstStyle/>
          <a:p>
            <a:pPr algn="ctr"/>
            <a:r>
              <a:rPr lang="es-MX" b="1" dirty="0">
                <a:solidFill>
                  <a:srgbClr val="0000FF"/>
                </a:solidFill>
              </a:rPr>
              <a:t>Regla 2</a:t>
            </a:r>
          </a:p>
          <a:p>
            <a:pPr algn="ctr"/>
            <a:r>
              <a:rPr lang="es-MX" b="1" dirty="0">
                <a:solidFill>
                  <a:srgbClr val="0000FF"/>
                </a:solidFill>
              </a:rPr>
              <a:t>Opciones:</a:t>
            </a:r>
          </a:p>
          <a:p>
            <a:pPr algn="ctr"/>
            <a:r>
              <a:rPr lang="es-MX" b="1" dirty="0" err="1">
                <a:solidFill>
                  <a:srgbClr val="0000FF"/>
                </a:solidFill>
              </a:rPr>
              <a:t>aa</a:t>
            </a:r>
            <a:r>
              <a:rPr lang="es-MX" b="1" dirty="0">
                <a:solidFill>
                  <a:srgbClr val="0000FF"/>
                </a:solidFill>
              </a:rPr>
              <a:t>‘, </a:t>
            </a:r>
            <a:r>
              <a:rPr lang="es-MX" b="1" dirty="0" err="1">
                <a:solidFill>
                  <a:srgbClr val="0000FF"/>
                </a:solidFill>
              </a:rPr>
              <a:t>aa</a:t>
            </a:r>
            <a:r>
              <a:rPr lang="es-MX" b="1" dirty="0">
                <a:solidFill>
                  <a:srgbClr val="0000FF"/>
                </a:solidFill>
              </a:rPr>
              <a:t>’’</a:t>
            </a: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harpenSoften amount="88000"/>
                    </a14:imgEffect>
                    <a14:imgEffect>
                      <a14:brightnessContrast bright="-15000" contrast="58000"/>
                    </a14:imgEffect>
                  </a14:imgLayer>
                </a14:imgProps>
              </a:ext>
            </a:extLst>
          </a:blip>
          <a:srcRect l="13856" r="5317" b="5196"/>
          <a:stretch/>
        </p:blipFill>
        <p:spPr>
          <a:xfrm>
            <a:off x="6234868" y="400215"/>
            <a:ext cx="2520280" cy="1768809"/>
          </a:xfrm>
          <a:prstGeom prst="rect">
            <a:avLst/>
          </a:prstGeom>
        </p:spPr>
      </p:pic>
      <p:sp>
        <p:nvSpPr>
          <p:cNvPr id="4" name="TextBox 3"/>
          <p:cNvSpPr txBox="1"/>
          <p:nvPr/>
        </p:nvSpPr>
        <p:spPr>
          <a:xfrm>
            <a:off x="7745753" y="336008"/>
            <a:ext cx="497252" cy="461665"/>
          </a:xfrm>
          <a:prstGeom prst="rect">
            <a:avLst/>
          </a:prstGeom>
          <a:noFill/>
        </p:spPr>
        <p:txBody>
          <a:bodyPr wrap="none" rtlCol="0">
            <a:spAutoFit/>
          </a:bodyPr>
          <a:lstStyle/>
          <a:p>
            <a:r>
              <a:rPr lang="es-MX" sz="2400" b="1" i="1" dirty="0" err="1">
                <a:solidFill>
                  <a:srgbClr val="0000FF"/>
                </a:solidFill>
              </a:rPr>
              <a:t>oe</a:t>
            </a:r>
            <a:endParaRPr lang="es-MX" sz="2400" b="1" i="1" dirty="0">
              <a:solidFill>
                <a:srgbClr val="0000FF"/>
              </a:solidFill>
            </a:endParaRPr>
          </a:p>
        </p:txBody>
      </p:sp>
      <p:sp>
        <p:nvSpPr>
          <p:cNvPr id="12" name="TextBox 11"/>
          <p:cNvSpPr txBox="1"/>
          <p:nvPr/>
        </p:nvSpPr>
        <p:spPr>
          <a:xfrm>
            <a:off x="7745753" y="1857324"/>
            <a:ext cx="497252" cy="461665"/>
          </a:xfrm>
          <a:prstGeom prst="rect">
            <a:avLst/>
          </a:prstGeom>
          <a:noFill/>
        </p:spPr>
        <p:txBody>
          <a:bodyPr wrap="none" rtlCol="0">
            <a:spAutoFit/>
          </a:bodyPr>
          <a:lstStyle/>
          <a:p>
            <a:r>
              <a:rPr lang="es-MX" sz="2400" b="1" i="1" dirty="0" err="1">
                <a:solidFill>
                  <a:srgbClr val="0000FF"/>
                </a:solidFill>
              </a:rPr>
              <a:t>oe</a:t>
            </a:r>
            <a:endParaRPr lang="es-MX" sz="2400" b="1" i="1" dirty="0">
              <a:solidFill>
                <a:srgbClr val="0000FF"/>
              </a:solidFill>
            </a:endParaRPr>
          </a:p>
        </p:txBody>
      </p:sp>
      <p:sp>
        <p:nvSpPr>
          <p:cNvPr id="13" name="TextBox 12"/>
          <p:cNvSpPr txBox="1"/>
          <p:nvPr/>
        </p:nvSpPr>
        <p:spPr>
          <a:xfrm>
            <a:off x="6352613" y="1751931"/>
            <a:ext cx="497252" cy="461665"/>
          </a:xfrm>
          <a:prstGeom prst="rect">
            <a:avLst/>
          </a:prstGeom>
          <a:noFill/>
        </p:spPr>
        <p:txBody>
          <a:bodyPr wrap="none" rtlCol="0">
            <a:spAutoFit/>
          </a:bodyPr>
          <a:lstStyle/>
          <a:p>
            <a:r>
              <a:rPr lang="es-MX" sz="2400" b="1" i="1" dirty="0" err="1">
                <a:solidFill>
                  <a:srgbClr val="0000FF"/>
                </a:solidFill>
              </a:rPr>
              <a:t>oe</a:t>
            </a:r>
            <a:endParaRPr lang="es-MX" sz="2400" b="1" i="1" dirty="0">
              <a:solidFill>
                <a:srgbClr val="0000FF"/>
              </a:solidFill>
            </a:endParaRPr>
          </a:p>
        </p:txBody>
      </p:sp>
      <p:sp>
        <p:nvSpPr>
          <p:cNvPr id="14" name="TextBox 13"/>
          <p:cNvSpPr txBox="1"/>
          <p:nvPr/>
        </p:nvSpPr>
        <p:spPr>
          <a:xfrm>
            <a:off x="6365191" y="438729"/>
            <a:ext cx="497252" cy="461665"/>
          </a:xfrm>
          <a:prstGeom prst="rect">
            <a:avLst/>
          </a:prstGeom>
          <a:noFill/>
        </p:spPr>
        <p:txBody>
          <a:bodyPr wrap="none" rtlCol="0">
            <a:spAutoFit/>
          </a:bodyPr>
          <a:lstStyle/>
          <a:p>
            <a:r>
              <a:rPr lang="es-MX" sz="2400" b="1" i="1" dirty="0" err="1">
                <a:solidFill>
                  <a:srgbClr val="0000FF"/>
                </a:solidFill>
              </a:rPr>
              <a:t>oe</a:t>
            </a:r>
            <a:endParaRPr lang="es-MX" sz="2400" b="1" i="1" dirty="0">
              <a:solidFill>
                <a:srgbClr val="0000FF"/>
              </a:solidFill>
            </a:endParaRPr>
          </a:p>
        </p:txBody>
      </p:sp>
      <p:sp>
        <p:nvSpPr>
          <p:cNvPr id="8" name="Marcador de número de diapositiva 7"/>
          <p:cNvSpPr>
            <a:spLocks noGrp="1"/>
          </p:cNvSpPr>
          <p:nvPr>
            <p:ph type="sldNum" sz="quarter" idx="12"/>
          </p:nvPr>
        </p:nvSpPr>
        <p:spPr/>
        <p:txBody>
          <a:bodyPr/>
          <a:lstStyle/>
          <a:p>
            <a:fld id="{EB493397-2A67-4761-BDFC-FF3C650B2965}" type="slidenum">
              <a:rPr lang="es-MX" smtClean="0"/>
              <a:pPr/>
              <a:t>38</a:t>
            </a:fld>
            <a:endParaRPr lang="es-MX"/>
          </a:p>
        </p:txBody>
      </p:sp>
    </p:spTree>
    <p:extLst>
      <p:ext uri="{BB962C8B-B14F-4D97-AF65-F5344CB8AC3E}">
        <p14:creationId xmlns:p14="http://schemas.microsoft.com/office/powerpoint/2010/main" val="357671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7664" y="3717032"/>
            <a:ext cx="5832648" cy="1200329"/>
          </a:xfrm>
          <a:prstGeom prst="rect">
            <a:avLst/>
          </a:prstGeom>
          <a:solidFill>
            <a:schemeClr val="bg1"/>
          </a:solidFill>
        </p:spPr>
        <p:txBody>
          <a:bodyPr wrap="square" rtlCol="0">
            <a:spAutoFit/>
          </a:bodyPr>
          <a:lstStyle/>
          <a:p>
            <a:pPr algn="ctr"/>
            <a:r>
              <a:rPr lang="es-MX" sz="2400" b="1" dirty="0">
                <a:solidFill>
                  <a:srgbClr val="0000FF"/>
                </a:solidFill>
              </a:rPr>
              <a:t>Se puede usar  la Regla 1 o la 2</a:t>
            </a:r>
          </a:p>
          <a:p>
            <a:pPr algn="ctr"/>
            <a:r>
              <a:rPr lang="es-MX" sz="2400" b="1" dirty="0">
                <a:solidFill>
                  <a:srgbClr val="0000FF"/>
                </a:solidFill>
              </a:rPr>
              <a:t>Desconexiones de un enlace: e y f</a:t>
            </a:r>
          </a:p>
          <a:p>
            <a:pPr algn="ctr"/>
            <a:r>
              <a:rPr lang="es-MX" sz="2400" b="1" dirty="0">
                <a:solidFill>
                  <a:srgbClr val="0000FF"/>
                </a:solidFill>
              </a:rPr>
              <a:t>Desconexiones de par de enlaces: </a:t>
            </a:r>
            <a:r>
              <a:rPr lang="es-MX" sz="2400" b="1" dirty="0" err="1">
                <a:solidFill>
                  <a:srgbClr val="0000FF"/>
                </a:solidFill>
              </a:rPr>
              <a:t>ag</a:t>
            </a:r>
            <a:r>
              <a:rPr lang="es-MX" sz="2400" b="1" dirty="0">
                <a:solidFill>
                  <a:srgbClr val="0000FF"/>
                </a:solidFill>
              </a:rPr>
              <a:t> y ge</a:t>
            </a:r>
          </a:p>
        </p:txBody>
      </p:sp>
      <p:graphicFrame>
        <p:nvGraphicFramePr>
          <p:cNvPr id="4" name="3 Objeto"/>
          <p:cNvGraphicFramePr>
            <a:graphicFrameLocks noChangeAspect="1"/>
          </p:cNvGraphicFramePr>
          <p:nvPr>
            <p:extLst>
              <p:ext uri="{D42A27DB-BD31-4B8C-83A1-F6EECF244321}">
                <p14:modId xmlns:p14="http://schemas.microsoft.com/office/powerpoint/2010/main" val="3999986105"/>
              </p:ext>
            </p:extLst>
          </p:nvPr>
        </p:nvGraphicFramePr>
        <p:xfrm>
          <a:off x="2964594" y="548680"/>
          <a:ext cx="2998787" cy="2933700"/>
        </p:xfrm>
        <a:graphic>
          <a:graphicData uri="http://schemas.openxmlformats.org/presentationml/2006/ole">
            <mc:AlternateContent xmlns:mc="http://schemas.openxmlformats.org/markup-compatibility/2006">
              <mc:Choice xmlns:v="urn:schemas-microsoft-com:vml" Requires="v">
                <p:oleObj name="CS ChemDraw Drawing" r:id="rId2" imgW="735606" imgH="718798" progId="ChemDraw.Document.6.0">
                  <p:embed/>
                </p:oleObj>
              </mc:Choice>
              <mc:Fallback>
                <p:oleObj name="CS ChemDraw Drawing" r:id="rId2" imgW="735606" imgH="718798" progId="ChemDraw.Document.6.0">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594" y="548680"/>
                        <a:ext cx="2998787" cy="293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número de diapositiva 1"/>
          <p:cNvSpPr>
            <a:spLocks noGrp="1"/>
          </p:cNvSpPr>
          <p:nvPr>
            <p:ph type="sldNum" sz="quarter" idx="12"/>
          </p:nvPr>
        </p:nvSpPr>
        <p:spPr/>
        <p:txBody>
          <a:bodyPr/>
          <a:lstStyle/>
          <a:p>
            <a:fld id="{EB493397-2A67-4761-BDFC-FF3C650B2965}" type="slidenum">
              <a:rPr lang="es-MX" smtClean="0"/>
              <a:pPr/>
              <a:t>39</a:t>
            </a:fld>
            <a:endParaRPr lang="es-MX"/>
          </a:p>
        </p:txBody>
      </p:sp>
    </p:spTree>
    <p:extLst>
      <p:ext uri="{BB962C8B-B14F-4D97-AF65-F5344CB8AC3E}">
        <p14:creationId xmlns:p14="http://schemas.microsoft.com/office/powerpoint/2010/main" val="348687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467544" y="969695"/>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MX" altLang="es-MX" sz="1600" dirty="0">
                <a:solidFill>
                  <a:srgbClr val="0000FF"/>
                </a:solidFill>
                <a:latin typeface="Arial" panose="020B0604020202020204" pitchFamily="34" charset="0"/>
                <a:cs typeface="Arial" panose="020B0604020202020204" pitchFamily="34" charset="0"/>
              </a:rPr>
              <a:t>El artículo no sólo muestra que el problema de cruzar los siete puentes en un solo viaje es imposible, pero generaliza el problema de demostrar que, en la notación de hoy,</a:t>
            </a:r>
          </a:p>
          <a:p>
            <a:pPr lvl="0" algn="just" eaLnBrk="0" fontAlgn="base" hangingPunct="0">
              <a:spcBef>
                <a:spcPct val="0"/>
              </a:spcBef>
              <a:spcAft>
                <a:spcPct val="0"/>
              </a:spcAft>
            </a:pPr>
            <a:r>
              <a:rPr lang="es-MX" altLang="es-MX" sz="1600" dirty="0">
                <a:solidFill>
                  <a:srgbClr val="0000FF"/>
                </a:solidFill>
                <a:latin typeface="Arial" panose="020B0604020202020204" pitchFamily="34" charset="0"/>
                <a:cs typeface="Arial" panose="020B0604020202020204" pitchFamily="34" charset="0"/>
              </a:rPr>
              <a:t>Un gráfico que tiene un camino que atraviesa cada arista exactamente una vez si exactamente dos vértices tienen grado impar</a:t>
            </a:r>
            <a:endParaRPr kumimoji="0" lang="es-MX" altLang="es-MX" sz="1600" b="0"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p:txBody>
      </p:sp>
      <p:pic>
        <p:nvPicPr>
          <p:cNvPr id="3" name="Picture 2" descr="http://www.maa.org/sites/default/files/images/upload_library/46/1/old_convergence/Paoletti/Figure-2-perch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5861387" cy="285644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4</a:t>
            </a:fld>
            <a:endParaRPr lang="es-MX"/>
          </a:p>
        </p:txBody>
      </p:sp>
    </p:spTree>
    <p:extLst>
      <p:ext uri="{BB962C8B-B14F-4D97-AF65-F5344CB8AC3E}">
        <p14:creationId xmlns:p14="http://schemas.microsoft.com/office/powerpoint/2010/main" val="3430569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65107" y="692696"/>
            <a:ext cx="5557804" cy="584775"/>
          </a:xfrm>
          <a:prstGeom prst="rect">
            <a:avLst/>
          </a:prstGeom>
          <a:noFill/>
        </p:spPr>
        <p:txBody>
          <a:bodyPr wrap="none" rtlCol="0">
            <a:spAutoFit/>
          </a:bodyPr>
          <a:lstStyle/>
          <a:p>
            <a:pPr algn="ctr"/>
            <a:r>
              <a:rPr lang="es-MX" sz="1600" b="1" dirty="0">
                <a:solidFill>
                  <a:srgbClr val="0000FF"/>
                </a:solidFill>
              </a:rPr>
              <a:t>DESCONEXIONES DE ENLACES DE </a:t>
            </a:r>
            <a:br>
              <a:rPr lang="es-MX" sz="1600" b="1" dirty="0">
                <a:solidFill>
                  <a:srgbClr val="0000FF"/>
                </a:solidFill>
              </a:rPr>
            </a:br>
            <a:r>
              <a:rPr lang="es-MX" sz="1600" b="1" dirty="0">
                <a:solidFill>
                  <a:srgbClr val="0000FF"/>
                </a:solidFill>
              </a:rPr>
              <a:t>ANILLOS AISLADOS (NO ESPIRO, FUSIONADOS O PUENTEADOS)</a:t>
            </a:r>
          </a:p>
        </p:txBody>
      </p:sp>
      <p:sp>
        <p:nvSpPr>
          <p:cNvPr id="4" name="3 CuadroTexto"/>
          <p:cNvSpPr txBox="1"/>
          <p:nvPr/>
        </p:nvSpPr>
        <p:spPr>
          <a:xfrm>
            <a:off x="611561" y="1700808"/>
            <a:ext cx="8064896" cy="2308324"/>
          </a:xfrm>
          <a:prstGeom prst="rect">
            <a:avLst/>
          </a:prstGeom>
          <a:noFill/>
        </p:spPr>
        <p:txBody>
          <a:bodyPr wrap="square" rtlCol="0">
            <a:spAutoFit/>
          </a:bodyPr>
          <a:lstStyle/>
          <a:p>
            <a:pPr marL="360363" indent="-360363"/>
            <a:r>
              <a:rPr lang="es-MX" dirty="0">
                <a:solidFill>
                  <a:srgbClr val="0000FF"/>
                </a:solidFill>
              </a:rPr>
              <a:t>1. Desconecte bloques de anillos no estructurales los cuales estén dentro de un esqueleto y localizados en el centro, rompa un  enlace o par de enlaces</a:t>
            </a:r>
          </a:p>
          <a:p>
            <a:pPr marL="342900" indent="17463">
              <a:buAutoNum type="alphaLcParenR"/>
            </a:pPr>
            <a:r>
              <a:rPr lang="es-MX" dirty="0">
                <a:solidFill>
                  <a:srgbClr val="0000FF"/>
                </a:solidFill>
              </a:rPr>
              <a:t> Enlaces entre C, N, O ó S</a:t>
            </a:r>
          </a:p>
          <a:p>
            <a:pPr marL="720725" indent="-360363">
              <a:buAutoNum type="alphaLcParenR"/>
            </a:pPr>
            <a:r>
              <a:rPr lang="es-MX" dirty="0">
                <a:solidFill>
                  <a:srgbClr val="0000FF"/>
                </a:solidFill>
              </a:rPr>
              <a:t>Enlaces que crean un  esqueleto simétrico, localmente simétrico o bien uno lineal</a:t>
            </a:r>
          </a:p>
          <a:p>
            <a:endParaRPr lang="es-MX" dirty="0">
              <a:solidFill>
                <a:srgbClr val="0000FF"/>
              </a:solidFill>
            </a:endParaRPr>
          </a:p>
          <a:p>
            <a:pPr marL="360363" indent="-360363"/>
            <a:r>
              <a:rPr lang="es-MX" dirty="0">
                <a:solidFill>
                  <a:srgbClr val="0000FF"/>
                </a:solidFill>
              </a:rPr>
              <a:t>2. Desconecte anillos que se formen con facilidad, como una </a:t>
            </a:r>
            <a:r>
              <a:rPr lang="es-MX" dirty="0" err="1">
                <a:solidFill>
                  <a:srgbClr val="0000FF"/>
                </a:solidFill>
              </a:rPr>
              <a:t>lactona</a:t>
            </a:r>
            <a:r>
              <a:rPr lang="es-MX" dirty="0">
                <a:solidFill>
                  <a:srgbClr val="0000FF"/>
                </a:solidFill>
              </a:rPr>
              <a:t>, un </a:t>
            </a:r>
            <a:r>
              <a:rPr lang="es-MX" dirty="0" err="1">
                <a:solidFill>
                  <a:srgbClr val="0000FF"/>
                </a:solidFill>
              </a:rPr>
              <a:t>hemiacetal</a:t>
            </a:r>
            <a:r>
              <a:rPr lang="es-MX" dirty="0">
                <a:solidFill>
                  <a:srgbClr val="0000FF"/>
                </a:solidFill>
              </a:rPr>
              <a:t> </a:t>
            </a:r>
            <a:r>
              <a:rPr lang="es-MX" dirty="0" err="1">
                <a:solidFill>
                  <a:srgbClr val="0000FF"/>
                </a:solidFill>
              </a:rPr>
              <a:t>incrustrado</a:t>
            </a:r>
            <a:r>
              <a:rPr lang="es-MX" dirty="0">
                <a:solidFill>
                  <a:srgbClr val="0000FF"/>
                </a:solidFill>
              </a:rPr>
              <a:t> dentro del esqueleto pero un una posición no central</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40</a:t>
            </a:fld>
            <a:endParaRPr lang="es-MX"/>
          </a:p>
        </p:txBody>
      </p:sp>
    </p:spTree>
    <p:extLst>
      <p:ext uri="{BB962C8B-B14F-4D97-AF65-F5344CB8AC3E}">
        <p14:creationId xmlns:p14="http://schemas.microsoft.com/office/powerpoint/2010/main" val="1106371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74000"/>
                    </a14:imgEffect>
                    <a14:imgEffect>
                      <a14:brightnessContrast bright="-27000" contrast="87000"/>
                    </a14:imgEffect>
                  </a14:imgLayer>
                </a14:imgProps>
              </a:ext>
              <a:ext uri="{28A0092B-C50C-407E-A947-70E740481C1C}">
                <a14:useLocalDpi xmlns:a14="http://schemas.microsoft.com/office/drawing/2010/main" val="0"/>
              </a:ext>
            </a:extLst>
          </a:blip>
          <a:srcRect t="15283"/>
          <a:stretch/>
        </p:blipFill>
        <p:spPr bwMode="auto">
          <a:xfrm>
            <a:off x="1331640" y="1772816"/>
            <a:ext cx="6120680" cy="320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5536" y="836712"/>
            <a:ext cx="2285754" cy="523220"/>
          </a:xfrm>
          <a:prstGeom prst="rect">
            <a:avLst/>
          </a:prstGeom>
          <a:noFill/>
        </p:spPr>
        <p:txBody>
          <a:bodyPr wrap="none" rtlCol="0">
            <a:spAutoFit/>
          </a:bodyPr>
          <a:lstStyle/>
          <a:p>
            <a:r>
              <a:rPr lang="es-MX" sz="2800" b="1" dirty="0">
                <a:solidFill>
                  <a:srgbClr val="0000FF"/>
                </a:solidFill>
              </a:rPr>
              <a:t>(+)-</a:t>
            </a:r>
            <a:r>
              <a:rPr lang="es-MX" sz="2800" b="1" dirty="0" err="1">
                <a:solidFill>
                  <a:srgbClr val="0000FF"/>
                </a:solidFill>
              </a:rPr>
              <a:t>Parabactin</a:t>
            </a:r>
            <a:endParaRPr lang="es-MX" sz="2800" b="1" dirty="0">
              <a:solidFill>
                <a:srgbClr val="0000FF"/>
              </a:solidFill>
            </a:endParaRP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41</a:t>
            </a:fld>
            <a:endParaRPr lang="es-MX"/>
          </a:p>
        </p:txBody>
      </p:sp>
    </p:spTree>
    <p:extLst>
      <p:ext uri="{BB962C8B-B14F-4D97-AF65-F5344CB8AC3E}">
        <p14:creationId xmlns:p14="http://schemas.microsoft.com/office/powerpoint/2010/main" val="3117604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8000" contrast="96000"/>
                    </a14:imgEffect>
                  </a14:imgLayer>
                </a14:imgProps>
              </a:ext>
              <a:ext uri="{28A0092B-C50C-407E-A947-70E740481C1C}">
                <a14:useLocalDpi xmlns:a14="http://schemas.microsoft.com/office/drawing/2010/main" val="0"/>
              </a:ext>
            </a:extLst>
          </a:blip>
          <a:srcRect/>
          <a:stretch>
            <a:fillRect/>
          </a:stretch>
        </p:blipFill>
        <p:spPr bwMode="auto">
          <a:xfrm>
            <a:off x="2309505" y="188640"/>
            <a:ext cx="46242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48196" y="264455"/>
            <a:ext cx="3810063" cy="707886"/>
          </a:xfrm>
          <a:prstGeom prst="rect">
            <a:avLst/>
          </a:prstGeom>
          <a:solidFill>
            <a:schemeClr val="bg1"/>
          </a:solidFill>
        </p:spPr>
        <p:txBody>
          <a:bodyPr wrap="square" rtlCol="0">
            <a:spAutoFit/>
          </a:bodyPr>
          <a:lstStyle/>
          <a:p>
            <a:r>
              <a:rPr lang="es-MX" sz="2000" b="1" dirty="0">
                <a:solidFill>
                  <a:srgbClr val="0000FF"/>
                </a:solidFill>
              </a:rPr>
              <a:t>(+)-</a:t>
            </a:r>
            <a:r>
              <a:rPr lang="es-MX" sz="2000" b="1" dirty="0" err="1">
                <a:solidFill>
                  <a:srgbClr val="0000FF"/>
                </a:solidFill>
              </a:rPr>
              <a:t>Parabactina</a:t>
            </a:r>
            <a:r>
              <a:rPr lang="es-MX" sz="2000" b="1" dirty="0">
                <a:solidFill>
                  <a:srgbClr val="0000FF"/>
                </a:solidFill>
              </a:rPr>
              <a:t> (análisis)</a:t>
            </a:r>
          </a:p>
          <a:p>
            <a:r>
              <a:rPr lang="es-MX" sz="2000" b="1" dirty="0">
                <a:solidFill>
                  <a:srgbClr val="0000FF"/>
                </a:solidFill>
              </a:rPr>
              <a:t>Reescribir</a:t>
            </a:r>
          </a:p>
        </p:txBody>
      </p:sp>
      <p:sp>
        <p:nvSpPr>
          <p:cNvPr id="4" name="3 CuadroTexto"/>
          <p:cNvSpPr txBox="1"/>
          <p:nvPr/>
        </p:nvSpPr>
        <p:spPr>
          <a:xfrm>
            <a:off x="3702970" y="1961110"/>
            <a:ext cx="2002950" cy="646331"/>
          </a:xfrm>
          <a:prstGeom prst="rect">
            <a:avLst/>
          </a:prstGeom>
          <a:solidFill>
            <a:schemeClr val="bg1"/>
          </a:solidFill>
        </p:spPr>
        <p:txBody>
          <a:bodyPr wrap="square" rtlCol="0">
            <a:spAutoFit/>
          </a:bodyPr>
          <a:lstStyle/>
          <a:p>
            <a:pPr algn="ctr"/>
            <a:r>
              <a:rPr lang="es-MX" sz="1200" b="1" dirty="0" err="1"/>
              <a:t>Pseudo</a:t>
            </a:r>
            <a:r>
              <a:rPr lang="es-MX" sz="1200" b="1" dirty="0"/>
              <a:t> eje C</a:t>
            </a:r>
            <a:r>
              <a:rPr lang="es-MX" sz="1200" b="1" baseline="-25000" dirty="0"/>
              <a:t>2</a:t>
            </a:r>
          </a:p>
          <a:p>
            <a:pPr algn="ctr"/>
            <a:r>
              <a:rPr lang="es-MX" sz="1200" b="1" dirty="0">
                <a:solidFill>
                  <a:srgbClr val="0000FF"/>
                </a:solidFill>
              </a:rPr>
              <a:t>Todas las desconexiones fueron estratégicas</a:t>
            </a:r>
          </a:p>
        </p:txBody>
      </p:sp>
      <p:sp>
        <p:nvSpPr>
          <p:cNvPr id="2" name="1 Rectángulo"/>
          <p:cNvSpPr/>
          <p:nvPr/>
        </p:nvSpPr>
        <p:spPr>
          <a:xfrm>
            <a:off x="5603864" y="1843046"/>
            <a:ext cx="1353636" cy="6186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00FF"/>
                </a:solidFill>
              </a:rPr>
              <a:t>Hay un plano </a:t>
            </a:r>
            <a:r>
              <a:rPr lang="es-MX" dirty="0">
                <a:solidFill>
                  <a:srgbClr val="0000FF"/>
                </a:solidFill>
                <a:latin typeface="Symbol" pitchFamily="18" charset="2"/>
              </a:rPr>
              <a:t>s</a:t>
            </a:r>
          </a:p>
        </p:txBody>
      </p:sp>
      <p:sp>
        <p:nvSpPr>
          <p:cNvPr id="6" name="5 CuadroTexto"/>
          <p:cNvSpPr txBox="1"/>
          <p:nvPr/>
        </p:nvSpPr>
        <p:spPr>
          <a:xfrm>
            <a:off x="2052896" y="5805264"/>
            <a:ext cx="1001475" cy="276999"/>
          </a:xfrm>
          <a:prstGeom prst="rect">
            <a:avLst/>
          </a:prstGeom>
          <a:solidFill>
            <a:schemeClr val="bg1"/>
          </a:solidFill>
        </p:spPr>
        <p:txBody>
          <a:bodyPr wrap="square" rtlCol="0">
            <a:spAutoFit/>
          </a:bodyPr>
          <a:lstStyle/>
          <a:p>
            <a:pPr algn="ctr"/>
            <a:r>
              <a:rPr lang="es-MX" sz="1200" b="1" dirty="0">
                <a:solidFill>
                  <a:srgbClr val="0000FF"/>
                </a:solidFill>
              </a:rPr>
              <a:t>Regla 1b</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42</a:t>
            </a:fld>
            <a:endParaRPr lang="es-MX"/>
          </a:p>
        </p:txBody>
      </p:sp>
    </p:spTree>
    <p:extLst>
      <p:ext uri="{BB962C8B-B14F-4D97-AF65-F5344CB8AC3E}">
        <p14:creationId xmlns:p14="http://schemas.microsoft.com/office/powerpoint/2010/main" val="1115292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525748"/>
            <a:ext cx="9361040" cy="400110"/>
          </a:xfrm>
          <a:prstGeom prst="rect">
            <a:avLst/>
          </a:prstGeom>
          <a:noFill/>
        </p:spPr>
        <p:txBody>
          <a:bodyPr wrap="square" rtlCol="0">
            <a:spAutoFit/>
          </a:bodyPr>
          <a:lstStyle/>
          <a:p>
            <a:pPr algn="ctr"/>
            <a:r>
              <a:rPr lang="es-MX" sz="2000" b="1" dirty="0">
                <a:solidFill>
                  <a:srgbClr val="0000FF"/>
                </a:solidFill>
              </a:rPr>
              <a:t>Anillos fusionados: el objetivo es obtener piezas de igual tamaño y/o complejidad</a:t>
            </a:r>
          </a:p>
        </p:txBody>
      </p:sp>
      <p:sp>
        <p:nvSpPr>
          <p:cNvPr id="5" name="4 CuadroTexto"/>
          <p:cNvSpPr txBox="1"/>
          <p:nvPr/>
        </p:nvSpPr>
        <p:spPr>
          <a:xfrm>
            <a:off x="205005" y="1340768"/>
            <a:ext cx="8964487" cy="4185761"/>
          </a:xfrm>
          <a:prstGeom prst="rect">
            <a:avLst/>
          </a:prstGeom>
          <a:noFill/>
        </p:spPr>
        <p:txBody>
          <a:bodyPr wrap="square" rtlCol="0">
            <a:spAutoFit/>
          </a:bodyPr>
          <a:lstStyle/>
          <a:p>
            <a:pPr marL="457200" indent="-457200">
              <a:buAutoNum type="arabicPeriod"/>
            </a:pPr>
            <a:r>
              <a:rPr lang="es-MX" sz="1400" b="1" dirty="0">
                <a:solidFill>
                  <a:srgbClr val="0000FF"/>
                </a:solidFill>
              </a:rPr>
              <a:t>Desconecte 2 enlaces </a:t>
            </a:r>
            <a:r>
              <a:rPr lang="es-MX" sz="1400" b="1" dirty="0" err="1">
                <a:solidFill>
                  <a:srgbClr val="0000FF"/>
                </a:solidFill>
              </a:rPr>
              <a:t>cocíclicos</a:t>
            </a:r>
            <a:r>
              <a:rPr lang="es-MX" sz="1400" b="1" dirty="0">
                <a:solidFill>
                  <a:srgbClr val="0000FF"/>
                </a:solidFill>
              </a:rPr>
              <a:t> </a:t>
            </a:r>
            <a:r>
              <a:rPr lang="es-MX" sz="1400" b="1" dirty="0"/>
              <a:t>que esté unidos a un enlace fusionado y opuesto el uno al otro (en especial enlaces O, N S)</a:t>
            </a:r>
          </a:p>
          <a:p>
            <a:pPr marL="457200" indent="-457200">
              <a:buAutoNum type="arabicPeriod"/>
            </a:pPr>
            <a:endParaRPr lang="es-MX" sz="1400" b="1" dirty="0"/>
          </a:p>
          <a:p>
            <a:pPr marL="457200" indent="-457200">
              <a:buAutoNum type="arabicPeriod"/>
            </a:pPr>
            <a:r>
              <a:rPr lang="es-MX" sz="1400" b="1" dirty="0">
                <a:solidFill>
                  <a:srgbClr val="0000FF"/>
                </a:solidFill>
              </a:rPr>
              <a:t>Desconecte </a:t>
            </a:r>
            <a:r>
              <a:rPr lang="es-MX" sz="1400" b="1" dirty="0"/>
              <a:t>un par de enlaces </a:t>
            </a:r>
            <a:r>
              <a:rPr lang="es-MX" sz="1400" b="1" dirty="0" err="1"/>
              <a:t>cocíclicos</a:t>
            </a:r>
            <a:r>
              <a:rPr lang="es-MX" sz="1400" b="1" dirty="0"/>
              <a:t> en un  anillo central (</a:t>
            </a:r>
            <a:r>
              <a:rPr lang="es-MX" sz="1400" b="1" dirty="0" err="1"/>
              <a:t>Tip</a:t>
            </a:r>
            <a:r>
              <a:rPr lang="es-MX" sz="1400" b="1" dirty="0"/>
              <a:t>: pensar en una </a:t>
            </a:r>
            <a:r>
              <a:rPr lang="es-MX" sz="1400" b="1" dirty="0" err="1"/>
              <a:t>cicloadición</a:t>
            </a:r>
            <a:r>
              <a:rPr lang="es-MX" sz="1400" b="1" dirty="0"/>
              <a:t>)</a:t>
            </a:r>
          </a:p>
          <a:p>
            <a:pPr marL="457200" indent="-457200">
              <a:buAutoNum type="arabicPeriod"/>
            </a:pPr>
            <a:endParaRPr lang="es-MX" sz="1400" b="1" dirty="0"/>
          </a:p>
          <a:p>
            <a:pPr marL="457200" indent="-457200">
              <a:buAutoNum type="arabicPeriod"/>
            </a:pPr>
            <a:r>
              <a:rPr lang="es-MX" sz="1400" b="1" dirty="0">
                <a:solidFill>
                  <a:srgbClr val="FF0000"/>
                </a:solidFill>
              </a:rPr>
              <a:t>No desconecte </a:t>
            </a:r>
            <a:r>
              <a:rPr lang="es-MX" sz="1400" b="1" dirty="0"/>
              <a:t>anillos bloque de construcción (</a:t>
            </a:r>
            <a:r>
              <a:rPr lang="es-MX" sz="1400" b="1" dirty="0" err="1"/>
              <a:t>benzenoides</a:t>
            </a:r>
            <a:r>
              <a:rPr lang="es-MX" sz="1400" b="1" dirty="0"/>
              <a:t>)</a:t>
            </a:r>
          </a:p>
          <a:p>
            <a:pPr marL="457200" indent="-457200">
              <a:buAutoNum type="arabicPeriod"/>
            </a:pPr>
            <a:endParaRPr lang="es-MX" sz="1400" b="1" dirty="0"/>
          </a:p>
          <a:p>
            <a:pPr marL="457200" indent="-457200">
              <a:buAutoNum type="arabicPeriod"/>
            </a:pPr>
            <a:r>
              <a:rPr lang="es-MX" sz="1400" b="1" dirty="0">
                <a:solidFill>
                  <a:srgbClr val="0000FF"/>
                </a:solidFill>
              </a:rPr>
              <a:t>Desconecte</a:t>
            </a:r>
            <a:r>
              <a:rPr lang="es-MX" sz="1400" b="1" dirty="0"/>
              <a:t> </a:t>
            </a:r>
            <a:r>
              <a:rPr lang="es-MX" sz="1400" b="1" dirty="0" err="1"/>
              <a:t>retrones</a:t>
            </a:r>
            <a:r>
              <a:rPr lang="es-MX" sz="1400" b="1" dirty="0"/>
              <a:t> [2 + 1] y [2 + 2]</a:t>
            </a:r>
          </a:p>
          <a:p>
            <a:pPr marL="457200" indent="-457200">
              <a:buAutoNum type="arabicPeriod"/>
            </a:pPr>
            <a:endParaRPr lang="es-MX" sz="1400" b="1" dirty="0"/>
          </a:p>
          <a:p>
            <a:pPr marL="457200" indent="-457200">
              <a:buAutoNum type="arabicPeriod"/>
            </a:pPr>
            <a:r>
              <a:rPr lang="es-MX" sz="1400" b="1" dirty="0">
                <a:solidFill>
                  <a:srgbClr val="FF0000"/>
                </a:solidFill>
              </a:rPr>
              <a:t>No desconecte </a:t>
            </a:r>
            <a:r>
              <a:rPr lang="es-MX" sz="1400" b="1" dirty="0"/>
              <a:t>enlaces fusionados que den lugar a anillos &gt; 7 miembros. Para </a:t>
            </a:r>
            <a:r>
              <a:rPr lang="es-MX" sz="1400" b="1" dirty="0" err="1"/>
              <a:t>ciclopentanos</a:t>
            </a:r>
            <a:r>
              <a:rPr lang="es-MX" sz="1400" b="1" dirty="0"/>
              <a:t> y </a:t>
            </a:r>
            <a:r>
              <a:rPr lang="es-MX" sz="1400" b="1" dirty="0" err="1"/>
              <a:t>cicloheptanos</a:t>
            </a:r>
            <a:r>
              <a:rPr lang="es-MX" sz="1400" b="1" dirty="0"/>
              <a:t> considerar las </a:t>
            </a:r>
            <a:r>
              <a:rPr lang="es-MX" sz="1400" b="1" dirty="0" err="1"/>
              <a:t>ciclizaciones</a:t>
            </a:r>
            <a:r>
              <a:rPr lang="es-MX" sz="1400" b="1" dirty="0"/>
              <a:t> por alquilación de </a:t>
            </a:r>
            <a:r>
              <a:rPr lang="es-MX" sz="1400" b="1" dirty="0" err="1"/>
              <a:t>enolatos</a:t>
            </a:r>
            <a:r>
              <a:rPr lang="es-MX" sz="1400" b="1" dirty="0"/>
              <a:t> </a:t>
            </a:r>
            <a:r>
              <a:rPr lang="es-MX" sz="1400" b="1" dirty="0" err="1"/>
              <a:t>intramolecular</a:t>
            </a:r>
            <a:r>
              <a:rPr lang="es-MX" sz="1400" b="1" dirty="0"/>
              <a:t> y </a:t>
            </a:r>
            <a:r>
              <a:rPr lang="es-MX" sz="1400" b="1" dirty="0" err="1"/>
              <a:t>Dieckmann</a:t>
            </a:r>
            <a:r>
              <a:rPr lang="es-MX" sz="1400" b="1" dirty="0"/>
              <a:t>; [4 + 3] y [3 + 2] no tan bien desarrolladas</a:t>
            </a:r>
          </a:p>
          <a:p>
            <a:pPr marL="457200" indent="-457200">
              <a:buAutoNum type="arabicPeriod"/>
            </a:pPr>
            <a:endParaRPr lang="es-MX" sz="1400" b="1" dirty="0"/>
          </a:p>
          <a:p>
            <a:pPr marL="457200" indent="-457200">
              <a:buAutoNum type="arabicPeriod"/>
            </a:pPr>
            <a:r>
              <a:rPr lang="es-MX" sz="1400" b="1" dirty="0">
                <a:solidFill>
                  <a:srgbClr val="0000FF"/>
                </a:solidFill>
              </a:rPr>
              <a:t>Desconecte</a:t>
            </a:r>
            <a:r>
              <a:rPr lang="es-MX" sz="1400" b="1" dirty="0"/>
              <a:t> enlaces e directamente unidos a anillos que contengan enlaces e y f alternados (Pensar en: </a:t>
            </a:r>
            <a:r>
              <a:rPr lang="es-MX" sz="1400" b="1" dirty="0" err="1"/>
              <a:t>ciclizaciones</a:t>
            </a:r>
            <a:r>
              <a:rPr lang="es-MX" sz="1400" b="1" dirty="0"/>
              <a:t> catión-</a:t>
            </a:r>
            <a:r>
              <a:rPr lang="es-MX" sz="1400" b="1" dirty="0">
                <a:latin typeface="Symbol" pitchFamily="18" charset="2"/>
              </a:rPr>
              <a:t>p</a:t>
            </a:r>
            <a:r>
              <a:rPr lang="es-MX" sz="1400" b="1" dirty="0"/>
              <a:t>)</a:t>
            </a:r>
          </a:p>
          <a:p>
            <a:pPr marL="457200" indent="-457200">
              <a:buAutoNum type="arabicPeriod"/>
            </a:pPr>
            <a:endParaRPr lang="es-MX" sz="1400" b="1" dirty="0"/>
          </a:p>
          <a:p>
            <a:pPr marL="457200" indent="-457200">
              <a:buAutoNum type="arabicPeriod"/>
            </a:pPr>
            <a:r>
              <a:rPr lang="es-MX" sz="1400" b="1" dirty="0">
                <a:solidFill>
                  <a:srgbClr val="0000FF"/>
                </a:solidFill>
              </a:rPr>
              <a:t>Desconecte</a:t>
            </a:r>
            <a:r>
              <a:rPr lang="es-MX" sz="1400" b="1" dirty="0"/>
              <a:t> </a:t>
            </a:r>
            <a:r>
              <a:rPr lang="es-MX" sz="1400" b="1" dirty="0" err="1"/>
              <a:t>heteroanillos</a:t>
            </a:r>
            <a:r>
              <a:rPr lang="es-MX" sz="1400" b="1" dirty="0"/>
              <a:t> (</a:t>
            </a:r>
            <a:r>
              <a:rPr lang="es-MX" sz="1400" b="1" dirty="0" err="1">
                <a:solidFill>
                  <a:srgbClr val="0000FF"/>
                </a:solidFill>
              </a:rPr>
              <a:t>Tip</a:t>
            </a:r>
            <a:r>
              <a:rPr lang="es-MX" sz="1400" b="1" dirty="0">
                <a:solidFill>
                  <a:srgbClr val="0000FF"/>
                </a:solidFill>
              </a:rPr>
              <a:t>: </a:t>
            </a:r>
            <a:r>
              <a:rPr lang="es-MX" sz="1400" b="1" dirty="0" err="1">
                <a:solidFill>
                  <a:srgbClr val="0000FF"/>
                </a:solidFill>
              </a:rPr>
              <a:t>lactona</a:t>
            </a:r>
            <a:r>
              <a:rPr lang="es-MX" sz="1400" b="1" dirty="0">
                <a:solidFill>
                  <a:srgbClr val="0000FF"/>
                </a:solidFill>
              </a:rPr>
              <a:t>, </a:t>
            </a:r>
            <a:r>
              <a:rPr lang="es-MX" sz="1400" b="1" dirty="0" err="1">
                <a:solidFill>
                  <a:srgbClr val="0000FF"/>
                </a:solidFill>
              </a:rPr>
              <a:t>cetal</a:t>
            </a:r>
            <a:r>
              <a:rPr lang="es-MX" sz="1400" b="1" dirty="0">
                <a:solidFill>
                  <a:srgbClr val="0000FF"/>
                </a:solidFill>
              </a:rPr>
              <a:t>, </a:t>
            </a:r>
            <a:r>
              <a:rPr lang="es-MX" sz="1400" b="1" dirty="0" err="1">
                <a:solidFill>
                  <a:srgbClr val="0000FF"/>
                </a:solidFill>
              </a:rPr>
              <a:t>lactama</a:t>
            </a:r>
            <a:r>
              <a:rPr lang="es-MX" sz="1400" b="1" dirty="0">
                <a:solidFill>
                  <a:srgbClr val="0000FF"/>
                </a:solidFill>
              </a:rPr>
              <a:t> y </a:t>
            </a:r>
            <a:r>
              <a:rPr lang="es-MX" sz="1400" b="1" dirty="0" err="1">
                <a:solidFill>
                  <a:srgbClr val="0000FF"/>
                </a:solidFill>
              </a:rPr>
              <a:t>hemiaceta</a:t>
            </a:r>
            <a:r>
              <a:rPr lang="es-MX" sz="1400" b="1" dirty="0" err="1"/>
              <a:t>l</a:t>
            </a:r>
            <a:r>
              <a:rPr lang="es-MX" sz="1400" b="1" dirty="0"/>
              <a:t>)</a:t>
            </a:r>
          </a:p>
          <a:p>
            <a:pPr marL="457200" indent="-457200">
              <a:buAutoNum type="arabicPeriod"/>
            </a:pPr>
            <a:endParaRPr lang="es-MX" sz="1400" b="1" dirty="0"/>
          </a:p>
          <a:p>
            <a:pPr marL="457200" indent="-457200">
              <a:buAutoNum type="arabicPeriod"/>
            </a:pPr>
            <a:r>
              <a:rPr lang="es-MX" sz="1400" b="1" dirty="0">
                <a:solidFill>
                  <a:srgbClr val="FF0000"/>
                </a:solidFill>
              </a:rPr>
              <a:t>No desconecte </a:t>
            </a:r>
            <a:r>
              <a:rPr lang="es-MX" sz="1400" b="1" dirty="0"/>
              <a:t>enlaces que creen </a:t>
            </a:r>
            <a:r>
              <a:rPr lang="es-MX" sz="1400" b="1" dirty="0" err="1"/>
              <a:t>estereocentros</a:t>
            </a:r>
            <a:r>
              <a:rPr lang="es-MX" sz="1400" b="1" dirty="0"/>
              <a:t> a menos que puedan ser removidos con </a:t>
            </a:r>
            <a:r>
              <a:rPr lang="es-MX" sz="1400" b="1" dirty="0" err="1"/>
              <a:t>estereocontrol</a:t>
            </a:r>
            <a:endParaRPr lang="es-MX" sz="1400" b="1" dirty="0"/>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43</a:t>
            </a:fld>
            <a:endParaRPr lang="es-MX"/>
          </a:p>
        </p:txBody>
      </p:sp>
    </p:spTree>
    <p:extLst>
      <p:ext uri="{BB962C8B-B14F-4D97-AF65-F5344CB8AC3E}">
        <p14:creationId xmlns:p14="http://schemas.microsoft.com/office/powerpoint/2010/main" val="3964117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o 14"/>
          <p:cNvGraphicFramePr>
            <a:graphicFrameLocks noChangeAspect="1"/>
          </p:cNvGraphicFramePr>
          <p:nvPr>
            <p:extLst>
              <p:ext uri="{D42A27DB-BD31-4B8C-83A1-F6EECF244321}">
                <p14:modId xmlns:p14="http://schemas.microsoft.com/office/powerpoint/2010/main" val="1414868970"/>
              </p:ext>
            </p:extLst>
          </p:nvPr>
        </p:nvGraphicFramePr>
        <p:xfrm>
          <a:off x="601663" y="3432175"/>
          <a:ext cx="7426325" cy="2962275"/>
        </p:xfrm>
        <a:graphic>
          <a:graphicData uri="http://schemas.openxmlformats.org/presentationml/2006/ole">
            <mc:AlternateContent xmlns:mc="http://schemas.openxmlformats.org/markup-compatibility/2006">
              <mc:Choice xmlns:v="urn:schemas-microsoft-com:vml" Requires="v">
                <p:oleObj name="CS ChemDraw Drawing" r:id="rId2" imgW="2992882" imgH="1194286" progId="ChemDraw.Document.6.0">
                  <p:embed/>
                </p:oleObj>
              </mc:Choice>
              <mc:Fallback>
                <p:oleObj name="CS ChemDraw Drawing" r:id="rId2" imgW="2992882" imgH="1194286" progId="ChemDraw.Document.6.0">
                  <p:embed/>
                  <p:pic>
                    <p:nvPicPr>
                      <p:cNvPr id="0" name="Picture 4"/>
                      <p:cNvPicPr>
                        <a:picLocks noChangeAspect="1" noChangeArrowheads="1"/>
                      </p:cNvPicPr>
                      <p:nvPr/>
                    </p:nvPicPr>
                    <p:blipFill>
                      <a:blip r:embed="rId3"/>
                      <a:srcRect/>
                      <a:stretch>
                        <a:fillRect/>
                      </a:stretch>
                    </p:blipFill>
                    <p:spPr bwMode="auto">
                      <a:xfrm>
                        <a:off x="601663" y="3432175"/>
                        <a:ext cx="7426325" cy="296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uadroTexto 3"/>
          <p:cNvSpPr txBox="1"/>
          <p:nvPr/>
        </p:nvSpPr>
        <p:spPr>
          <a:xfrm>
            <a:off x="944475" y="2511455"/>
            <a:ext cx="2088232" cy="830997"/>
          </a:xfrm>
          <a:prstGeom prst="rect">
            <a:avLst/>
          </a:prstGeom>
          <a:noFill/>
        </p:spPr>
        <p:txBody>
          <a:bodyPr wrap="square" rtlCol="0">
            <a:spAutoFit/>
          </a:bodyPr>
          <a:lstStyle/>
          <a:p>
            <a:pPr algn="ctr"/>
            <a:r>
              <a:rPr lang="es-MX" sz="1600" dirty="0">
                <a:solidFill>
                  <a:srgbClr val="0000FF"/>
                </a:solidFill>
              </a:rPr>
              <a:t>Enlace en el núcleo de la molécula:</a:t>
            </a:r>
          </a:p>
          <a:p>
            <a:pPr algn="ctr"/>
            <a:r>
              <a:rPr lang="es-MX" sz="1600" b="1" dirty="0">
                <a:solidFill>
                  <a:srgbClr val="FF0000"/>
                </a:solidFill>
              </a:rPr>
              <a:t>No se desconecta</a:t>
            </a:r>
          </a:p>
        </p:txBody>
      </p:sp>
      <p:sp>
        <p:nvSpPr>
          <p:cNvPr id="5" name="CuadroTexto 4"/>
          <p:cNvSpPr txBox="1"/>
          <p:nvPr/>
        </p:nvSpPr>
        <p:spPr>
          <a:xfrm>
            <a:off x="7092280" y="1501334"/>
            <a:ext cx="1913693" cy="923330"/>
          </a:xfrm>
          <a:prstGeom prst="rect">
            <a:avLst/>
          </a:prstGeom>
          <a:noFill/>
        </p:spPr>
        <p:txBody>
          <a:bodyPr wrap="square" rtlCol="0">
            <a:spAutoFit/>
          </a:bodyPr>
          <a:lstStyle/>
          <a:p>
            <a:r>
              <a:rPr lang="es-MX" dirty="0">
                <a:solidFill>
                  <a:srgbClr val="0000FF"/>
                </a:solidFill>
              </a:rPr>
              <a:t>Formación de un nuevo anillo de 10 átomos</a:t>
            </a:r>
          </a:p>
        </p:txBody>
      </p:sp>
      <p:sp>
        <p:nvSpPr>
          <p:cNvPr id="6" name="Rectángulo 5"/>
          <p:cNvSpPr/>
          <p:nvPr/>
        </p:nvSpPr>
        <p:spPr>
          <a:xfrm>
            <a:off x="107504" y="175573"/>
            <a:ext cx="8712968" cy="923330"/>
          </a:xfrm>
          <a:prstGeom prst="rect">
            <a:avLst/>
          </a:prstGeom>
        </p:spPr>
        <p:txBody>
          <a:bodyPr wrap="square">
            <a:spAutoFit/>
          </a:bodyPr>
          <a:lstStyle/>
          <a:p>
            <a:pPr marL="263525" indent="-263525"/>
            <a:r>
              <a:rPr lang="es-MX" b="1" dirty="0">
                <a:solidFill>
                  <a:srgbClr val="FF0000"/>
                </a:solidFill>
              </a:rPr>
              <a:t>5. No desconecte </a:t>
            </a:r>
            <a:r>
              <a:rPr lang="es-MX" b="1" dirty="0"/>
              <a:t>enlaces fusionados que den lugar a anillos &gt; 7 miembros. Para </a:t>
            </a:r>
            <a:r>
              <a:rPr lang="es-MX" b="1" dirty="0" err="1"/>
              <a:t>ciclopentanos</a:t>
            </a:r>
            <a:r>
              <a:rPr lang="es-MX" b="1" dirty="0"/>
              <a:t> y </a:t>
            </a:r>
            <a:r>
              <a:rPr lang="es-MX" b="1" dirty="0" err="1"/>
              <a:t>cicloheptanos</a:t>
            </a:r>
            <a:r>
              <a:rPr lang="es-MX" b="1" dirty="0"/>
              <a:t> considerar las </a:t>
            </a:r>
            <a:r>
              <a:rPr lang="es-MX" b="1" dirty="0" err="1"/>
              <a:t>ciclizaciones</a:t>
            </a:r>
            <a:r>
              <a:rPr lang="es-MX" b="1" dirty="0"/>
              <a:t> por alquilación de </a:t>
            </a:r>
            <a:r>
              <a:rPr lang="es-MX" b="1" dirty="0" err="1"/>
              <a:t>enolatos</a:t>
            </a:r>
            <a:r>
              <a:rPr lang="es-MX" b="1" dirty="0"/>
              <a:t> </a:t>
            </a:r>
            <a:r>
              <a:rPr lang="es-MX" b="1" dirty="0" err="1"/>
              <a:t>intramolecular</a:t>
            </a:r>
            <a:r>
              <a:rPr lang="es-MX" b="1" dirty="0"/>
              <a:t> y </a:t>
            </a:r>
            <a:r>
              <a:rPr lang="es-MX" b="1" dirty="0" err="1"/>
              <a:t>Dieckmann</a:t>
            </a:r>
            <a:r>
              <a:rPr lang="es-MX" b="1" dirty="0"/>
              <a:t>; [4 + 3] y [3 + 2] no tan bien desarrolladas</a:t>
            </a:r>
          </a:p>
        </p:txBody>
      </p:sp>
      <p:sp>
        <p:nvSpPr>
          <p:cNvPr id="7" name="CuadroTexto 6"/>
          <p:cNvSpPr txBox="1"/>
          <p:nvPr/>
        </p:nvSpPr>
        <p:spPr>
          <a:xfrm>
            <a:off x="107504" y="4515644"/>
            <a:ext cx="2088232" cy="646331"/>
          </a:xfrm>
          <a:prstGeom prst="rect">
            <a:avLst/>
          </a:prstGeom>
          <a:noFill/>
        </p:spPr>
        <p:txBody>
          <a:bodyPr wrap="square" rtlCol="0">
            <a:spAutoFit/>
          </a:bodyPr>
          <a:lstStyle/>
          <a:p>
            <a:r>
              <a:rPr lang="es-MX" dirty="0">
                <a:solidFill>
                  <a:srgbClr val="FF0000"/>
                </a:solidFill>
              </a:rPr>
              <a:t>Enlaces en el núcleo de la molécula:</a:t>
            </a:r>
          </a:p>
        </p:txBody>
      </p:sp>
      <p:sp>
        <p:nvSpPr>
          <p:cNvPr id="8" name="CuadroTexto 7"/>
          <p:cNvSpPr txBox="1"/>
          <p:nvPr/>
        </p:nvSpPr>
        <p:spPr>
          <a:xfrm>
            <a:off x="4410857" y="4598098"/>
            <a:ext cx="4733143" cy="646331"/>
          </a:xfrm>
          <a:prstGeom prst="rect">
            <a:avLst/>
          </a:prstGeom>
          <a:noFill/>
        </p:spPr>
        <p:txBody>
          <a:bodyPr wrap="square" rtlCol="0">
            <a:spAutoFit/>
          </a:bodyPr>
          <a:lstStyle/>
          <a:p>
            <a:r>
              <a:rPr lang="es-MX" dirty="0">
                <a:solidFill>
                  <a:srgbClr val="0000FF"/>
                </a:solidFill>
              </a:rPr>
              <a:t>La ruptura no da lugar a un anillo de 10 átomos, sino a dos anillos fusionados de 6 miembros</a:t>
            </a:r>
          </a:p>
        </p:txBody>
      </p:sp>
      <p:sp>
        <p:nvSpPr>
          <p:cNvPr id="11" name="Rectángulo 10"/>
          <p:cNvSpPr/>
          <p:nvPr/>
        </p:nvSpPr>
        <p:spPr>
          <a:xfrm>
            <a:off x="3749389" y="3473298"/>
            <a:ext cx="5256584" cy="1080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3749389" y="5260843"/>
            <a:ext cx="5256584" cy="1080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6" name="Objeto 15"/>
          <p:cNvGraphicFramePr>
            <a:graphicFrameLocks noChangeAspect="1"/>
          </p:cNvGraphicFramePr>
          <p:nvPr>
            <p:extLst>
              <p:ext uri="{D42A27DB-BD31-4B8C-83A1-F6EECF244321}">
                <p14:modId xmlns:p14="http://schemas.microsoft.com/office/powerpoint/2010/main" val="1073435341"/>
              </p:ext>
            </p:extLst>
          </p:nvPr>
        </p:nvGraphicFramePr>
        <p:xfrm>
          <a:off x="938213" y="1338263"/>
          <a:ext cx="5570537" cy="1225550"/>
        </p:xfrm>
        <a:graphic>
          <a:graphicData uri="http://schemas.openxmlformats.org/presentationml/2006/ole">
            <mc:AlternateContent xmlns:mc="http://schemas.openxmlformats.org/markup-compatibility/2006">
              <mc:Choice xmlns:v="urn:schemas-microsoft-com:vml" Requires="v">
                <p:oleObj name="CS ChemDraw Drawing" r:id="rId4" imgW="1934853" imgH="424918" progId="ChemDraw.Document.6.0">
                  <p:embed/>
                </p:oleObj>
              </mc:Choice>
              <mc:Fallback>
                <p:oleObj name="CS ChemDraw Drawing" r:id="rId4" imgW="1934853" imgH="424918" progId="ChemDraw.Document.6.0">
                  <p:embed/>
                  <p:pic>
                    <p:nvPicPr>
                      <p:cNvPr id="0" name="Picture 5"/>
                      <p:cNvPicPr>
                        <a:picLocks noChangeAspect="1" noChangeArrowheads="1"/>
                      </p:cNvPicPr>
                      <p:nvPr/>
                    </p:nvPicPr>
                    <p:blipFill>
                      <a:blip r:embed="rId5"/>
                      <a:srcRect/>
                      <a:stretch>
                        <a:fillRect/>
                      </a:stretch>
                    </p:blipFill>
                    <p:spPr bwMode="auto">
                      <a:xfrm>
                        <a:off x="938213" y="1338263"/>
                        <a:ext cx="5570537"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ángulo 16"/>
          <p:cNvSpPr/>
          <p:nvPr/>
        </p:nvSpPr>
        <p:spPr>
          <a:xfrm>
            <a:off x="4572000" y="1358013"/>
            <a:ext cx="2520280" cy="125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Object 1"/>
          <p:cNvGraphicFramePr>
            <a:graphicFrameLocks noChangeAspect="1"/>
          </p:cNvGraphicFramePr>
          <p:nvPr>
            <p:extLst>
              <p:ext uri="{D42A27DB-BD31-4B8C-83A1-F6EECF244321}">
                <p14:modId xmlns:p14="http://schemas.microsoft.com/office/powerpoint/2010/main" val="679913987"/>
              </p:ext>
            </p:extLst>
          </p:nvPr>
        </p:nvGraphicFramePr>
        <p:xfrm>
          <a:off x="1406388" y="1711380"/>
          <a:ext cx="899146" cy="529242"/>
        </p:xfrm>
        <a:graphic>
          <a:graphicData uri="http://schemas.openxmlformats.org/presentationml/2006/ole">
            <mc:AlternateContent xmlns:mc="http://schemas.openxmlformats.org/markup-compatibility/2006">
              <mc:Choice xmlns:v="urn:schemas-microsoft-com:vml" Requires="v">
                <p:oleObj name="CS ChemDraw Drawing" r:id="rId6" imgW="251020" imgH="147258" progId="ChemDraw.Document.6.0">
                  <p:embed/>
                </p:oleObj>
              </mc:Choice>
              <mc:Fallback>
                <p:oleObj name="CS ChemDraw Drawing" r:id="rId6" imgW="251020" imgH="147258" progId="ChemDraw.Document.6.0">
                  <p:embed/>
                  <p:pic>
                    <p:nvPicPr>
                      <p:cNvPr id="0" name=""/>
                      <p:cNvPicPr/>
                      <p:nvPr/>
                    </p:nvPicPr>
                    <p:blipFill>
                      <a:blip r:embed="rId7"/>
                      <a:stretch>
                        <a:fillRect/>
                      </a:stretch>
                    </p:blipFill>
                    <p:spPr>
                      <a:xfrm>
                        <a:off x="1406388" y="1711380"/>
                        <a:ext cx="899146" cy="5292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59833090"/>
              </p:ext>
            </p:extLst>
          </p:nvPr>
        </p:nvGraphicFramePr>
        <p:xfrm>
          <a:off x="1547664" y="3646511"/>
          <a:ext cx="681844" cy="401338"/>
        </p:xfrm>
        <a:graphic>
          <a:graphicData uri="http://schemas.openxmlformats.org/presentationml/2006/ole">
            <mc:AlternateContent xmlns:mc="http://schemas.openxmlformats.org/markup-compatibility/2006">
              <mc:Choice xmlns:v="urn:schemas-microsoft-com:vml" Requires="v">
                <p:oleObj name="CS ChemDraw Drawing" r:id="rId6" imgW="251020" imgH="147258" progId="ChemDraw.Document.6.0">
                  <p:embed/>
                </p:oleObj>
              </mc:Choice>
              <mc:Fallback>
                <p:oleObj name="CS ChemDraw Drawing" r:id="rId6" imgW="251020" imgH="147258" progId="ChemDraw.Document.6.0">
                  <p:embed/>
                  <p:pic>
                    <p:nvPicPr>
                      <p:cNvPr id="2" name="Object 1"/>
                      <p:cNvPicPr/>
                      <p:nvPr/>
                    </p:nvPicPr>
                    <p:blipFill>
                      <a:blip r:embed="rId7"/>
                      <a:stretch>
                        <a:fillRect/>
                      </a:stretch>
                    </p:blipFill>
                    <p:spPr>
                      <a:xfrm>
                        <a:off x="1547664" y="3646511"/>
                        <a:ext cx="681844" cy="40133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02878917"/>
              </p:ext>
            </p:extLst>
          </p:nvPr>
        </p:nvGraphicFramePr>
        <p:xfrm>
          <a:off x="1479550" y="5368414"/>
          <a:ext cx="681844" cy="401338"/>
        </p:xfrm>
        <a:graphic>
          <a:graphicData uri="http://schemas.openxmlformats.org/presentationml/2006/ole">
            <mc:AlternateContent xmlns:mc="http://schemas.openxmlformats.org/markup-compatibility/2006">
              <mc:Choice xmlns:v="urn:schemas-microsoft-com:vml" Requires="v">
                <p:oleObj name="CS ChemDraw Drawing" r:id="rId6" imgW="251020" imgH="147258" progId="ChemDraw.Document.6.0">
                  <p:embed/>
                </p:oleObj>
              </mc:Choice>
              <mc:Fallback>
                <p:oleObj name="CS ChemDraw Drawing" r:id="rId6" imgW="251020" imgH="147258" progId="ChemDraw.Document.6.0">
                  <p:embed/>
                  <p:pic>
                    <p:nvPicPr>
                      <p:cNvPr id="13" name="Object 12"/>
                      <p:cNvPicPr/>
                      <p:nvPr/>
                    </p:nvPicPr>
                    <p:blipFill>
                      <a:blip r:embed="rId7"/>
                      <a:stretch>
                        <a:fillRect/>
                      </a:stretch>
                    </p:blipFill>
                    <p:spPr>
                      <a:xfrm>
                        <a:off x="1479550" y="5368414"/>
                        <a:ext cx="681844" cy="401338"/>
                      </a:xfrm>
                      <a:prstGeom prst="rect">
                        <a:avLst/>
                      </a:prstGeom>
                    </p:spPr>
                  </p:pic>
                </p:oleObj>
              </mc:Fallback>
            </mc:AlternateContent>
          </a:graphicData>
        </a:graphic>
      </p:graphicFrame>
      <p:sp>
        <p:nvSpPr>
          <p:cNvPr id="3" name="Marcador de número de diapositiva 2"/>
          <p:cNvSpPr>
            <a:spLocks noGrp="1"/>
          </p:cNvSpPr>
          <p:nvPr>
            <p:ph type="sldNum" sz="quarter" idx="12"/>
          </p:nvPr>
        </p:nvSpPr>
        <p:spPr/>
        <p:txBody>
          <a:bodyPr/>
          <a:lstStyle/>
          <a:p>
            <a:fld id="{EB493397-2A67-4761-BDFC-FF3C650B2965}" type="slidenum">
              <a:rPr lang="es-MX" smtClean="0"/>
              <a:pPr/>
              <a:t>44</a:t>
            </a:fld>
            <a:endParaRPr lang="es-MX"/>
          </a:p>
        </p:txBody>
      </p:sp>
    </p:spTree>
    <p:extLst>
      <p:ext uri="{BB962C8B-B14F-4D97-AF65-F5344CB8AC3E}">
        <p14:creationId xmlns:p14="http://schemas.microsoft.com/office/powerpoint/2010/main" val="42303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animBg="1"/>
      <p:bldP spid="14"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668" y="188640"/>
            <a:ext cx="59586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7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33000" contrast="75000"/>
                    </a14:imgEffect>
                  </a14:imgLayer>
                </a14:imgProps>
              </a:ext>
              <a:ext uri="{28A0092B-C50C-407E-A947-70E740481C1C}">
                <a14:useLocalDpi xmlns:a14="http://schemas.microsoft.com/office/drawing/2010/main" val="0"/>
              </a:ext>
            </a:extLst>
          </a:blip>
          <a:srcRect r="26358" b="50000"/>
          <a:stretch/>
        </p:blipFill>
        <p:spPr bwMode="auto">
          <a:xfrm>
            <a:off x="971498" y="2321627"/>
            <a:ext cx="7201003" cy="21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rightnessContrast bright="-33000" contrast="78000"/>
                    </a14:imgEffect>
                  </a14:imgLayer>
                </a14:imgProps>
              </a:ext>
              <a:ext uri="{28A0092B-C50C-407E-A947-70E740481C1C}">
                <a14:useLocalDpi xmlns:a14="http://schemas.microsoft.com/office/drawing/2010/main" val="0"/>
              </a:ext>
            </a:extLst>
          </a:blip>
          <a:srcRect l="2721" t="56587" r="39142" b="586"/>
          <a:stretch/>
        </p:blipFill>
        <p:spPr bwMode="auto">
          <a:xfrm>
            <a:off x="552592" y="4532467"/>
            <a:ext cx="5117608" cy="163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rot="10800000" flipV="1">
            <a:off x="5976092" y="4429932"/>
            <a:ext cx="3150475" cy="1938992"/>
          </a:xfrm>
          <a:prstGeom prst="rect">
            <a:avLst/>
          </a:prstGeom>
          <a:noFill/>
        </p:spPr>
        <p:txBody>
          <a:bodyPr wrap="square" rtlCol="0">
            <a:spAutoFit/>
          </a:bodyPr>
          <a:lstStyle/>
          <a:p>
            <a:r>
              <a:rPr lang="es-MX" sz="2000" dirty="0">
                <a:solidFill>
                  <a:srgbClr val="0000FF"/>
                </a:solidFill>
              </a:rPr>
              <a:t>Las desconexiones en e y f pueden dar indicios del uso de anulaciones, los enlaces en los que se consideró la ruptura pueden involucrar </a:t>
            </a:r>
            <a:r>
              <a:rPr lang="es-MX" sz="2000" dirty="0" err="1">
                <a:solidFill>
                  <a:srgbClr val="0000FF"/>
                </a:solidFill>
              </a:rPr>
              <a:t>heteroátomos</a:t>
            </a:r>
            <a:endParaRPr lang="es-MX" sz="2000" dirty="0">
              <a:solidFill>
                <a:srgbClr val="0000FF"/>
              </a:solidFill>
            </a:endParaRP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45</a:t>
            </a:fld>
            <a:endParaRPr lang="es-MX"/>
          </a:p>
        </p:txBody>
      </p:sp>
    </p:spTree>
    <p:extLst>
      <p:ext uri="{BB962C8B-B14F-4D97-AF65-F5344CB8AC3E}">
        <p14:creationId xmlns:p14="http://schemas.microsoft.com/office/powerpoint/2010/main" val="11463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9000" contrast="55000"/>
          </a:blip>
          <a:srcRect l="8655" r="28598" b="2441"/>
          <a:stretch/>
        </p:blipFill>
        <p:spPr>
          <a:xfrm>
            <a:off x="3119215" y="1340768"/>
            <a:ext cx="3512806" cy="3149411"/>
          </a:xfrm>
          <a:prstGeom prst="rect">
            <a:avLst/>
          </a:prstGeom>
        </p:spPr>
      </p:pic>
      <p:sp>
        <p:nvSpPr>
          <p:cNvPr id="3" name="Rectangle 2"/>
          <p:cNvSpPr/>
          <p:nvPr/>
        </p:nvSpPr>
        <p:spPr>
          <a:xfrm>
            <a:off x="2589618" y="4653136"/>
            <a:ext cx="4572000" cy="646331"/>
          </a:xfrm>
          <a:prstGeom prst="rect">
            <a:avLst/>
          </a:prstGeom>
        </p:spPr>
        <p:txBody>
          <a:bodyPr>
            <a:spAutoFit/>
          </a:bodyPr>
          <a:lstStyle/>
          <a:p>
            <a:pPr algn="ctr"/>
            <a:r>
              <a:rPr lang="es-MX" dirty="0">
                <a:solidFill>
                  <a:srgbClr val="0000FF"/>
                </a:solidFill>
                <a:latin typeface="Arial" panose="020B0604020202020204" pitchFamily="34" charset="0"/>
                <a:cs typeface="Arial" panose="020B0604020202020204" pitchFamily="34" charset="0"/>
              </a:rPr>
              <a:t>Afidicolina, un agente antiviral y antimitótico, muy potente</a:t>
            </a:r>
          </a:p>
        </p:txBody>
      </p:sp>
      <p:sp>
        <p:nvSpPr>
          <p:cNvPr id="4" name="Rectangle 3"/>
          <p:cNvSpPr/>
          <p:nvPr/>
        </p:nvSpPr>
        <p:spPr>
          <a:xfrm>
            <a:off x="0" y="5742242"/>
            <a:ext cx="8640960" cy="307777"/>
          </a:xfrm>
          <a:prstGeom prst="rect">
            <a:avLst/>
          </a:prstGeom>
        </p:spPr>
        <p:txBody>
          <a:bodyPr wrap="square">
            <a:spAutoFit/>
          </a:bodyPr>
          <a:lstStyle/>
          <a:p>
            <a:pPr algn="r"/>
            <a:r>
              <a:rPr lang="en-US" sz="1400" dirty="0">
                <a:solidFill>
                  <a:srgbClr val="0000FF"/>
                </a:solidFill>
                <a:latin typeface="Arial" panose="020B0604020202020204" pitchFamily="34" charset="0"/>
                <a:cs typeface="Arial" panose="020B0604020202020204" pitchFamily="34" charset="0"/>
              </a:rPr>
              <a:t>E. J. Corey, M. A. </a:t>
            </a:r>
            <a:r>
              <a:rPr lang="en-US" sz="1400" dirty="0" err="1">
                <a:solidFill>
                  <a:srgbClr val="0000FF"/>
                </a:solidFill>
                <a:latin typeface="Arial" panose="020B0604020202020204" pitchFamily="34" charset="0"/>
                <a:cs typeface="Arial" panose="020B0604020202020204" pitchFamily="34" charset="0"/>
              </a:rPr>
              <a:t>Tius</a:t>
            </a:r>
            <a:r>
              <a:rPr lang="en-US" sz="1400" dirty="0">
                <a:solidFill>
                  <a:srgbClr val="0000FF"/>
                </a:solidFill>
                <a:latin typeface="Arial" panose="020B0604020202020204" pitchFamily="34" charset="0"/>
                <a:cs typeface="Arial" panose="020B0604020202020204" pitchFamily="34" charset="0"/>
              </a:rPr>
              <a:t>, and J. Das, </a:t>
            </a:r>
            <a:r>
              <a:rPr lang="en-US" sz="1400" i="1" dirty="0">
                <a:solidFill>
                  <a:srgbClr val="0000FF"/>
                </a:solidFill>
                <a:latin typeface="Arial" panose="020B0604020202020204" pitchFamily="34" charset="0"/>
                <a:cs typeface="Arial" panose="020B0604020202020204" pitchFamily="34" charset="0"/>
              </a:rPr>
              <a:t>J. Am. Chem. Soc. </a:t>
            </a:r>
            <a:r>
              <a:rPr lang="en-US" sz="1400" b="1" dirty="0">
                <a:solidFill>
                  <a:srgbClr val="0000FF"/>
                </a:solidFill>
                <a:latin typeface="Arial" panose="020B0604020202020204" pitchFamily="34" charset="0"/>
                <a:cs typeface="Arial" panose="020B0604020202020204" pitchFamily="34" charset="0"/>
              </a:rPr>
              <a:t>1980</a:t>
            </a:r>
            <a:r>
              <a:rPr lang="en-US" sz="1400" dirty="0">
                <a:solidFill>
                  <a:srgbClr val="0000FF"/>
                </a:solidFill>
                <a:latin typeface="Arial" panose="020B0604020202020204" pitchFamily="34" charset="0"/>
                <a:cs typeface="Arial" panose="020B0604020202020204" pitchFamily="34" charset="0"/>
              </a:rPr>
              <a:t>, </a:t>
            </a:r>
            <a:r>
              <a:rPr lang="en-US" sz="1400" i="1" dirty="0">
                <a:solidFill>
                  <a:srgbClr val="0000FF"/>
                </a:solidFill>
                <a:latin typeface="Arial" panose="020B0604020202020204" pitchFamily="34" charset="0"/>
                <a:cs typeface="Arial" panose="020B0604020202020204" pitchFamily="34" charset="0"/>
              </a:rPr>
              <a:t>102</a:t>
            </a:r>
            <a:r>
              <a:rPr lang="en-US" sz="1400" dirty="0">
                <a:solidFill>
                  <a:srgbClr val="0000FF"/>
                </a:solidFill>
                <a:latin typeface="Arial" panose="020B0604020202020204" pitchFamily="34" charset="0"/>
                <a:cs typeface="Arial" panose="020B0604020202020204" pitchFamily="34" charset="0"/>
              </a:rPr>
              <a:t>, 1742.</a:t>
            </a:r>
          </a:p>
        </p:txBody>
      </p:sp>
      <p:sp>
        <p:nvSpPr>
          <p:cNvPr id="6" name="Rectangle 5"/>
          <p:cNvSpPr/>
          <p:nvPr/>
        </p:nvSpPr>
        <p:spPr>
          <a:xfrm>
            <a:off x="4039491" y="740825"/>
            <a:ext cx="1672253" cy="369332"/>
          </a:xfrm>
          <a:prstGeom prst="rect">
            <a:avLst/>
          </a:prstGeom>
        </p:spPr>
        <p:txBody>
          <a:bodyPr wrap="none">
            <a:spAutoFit/>
          </a:bodyPr>
          <a:lstStyle/>
          <a:p>
            <a:r>
              <a:rPr lang="es-MX" b="1" dirty="0">
                <a:solidFill>
                  <a:srgbClr val="0000FF"/>
                </a:solidFill>
                <a:latin typeface="Arial" panose="020B0604020202020204" pitchFamily="34" charset="0"/>
                <a:cs typeface="Arial" panose="020B0604020202020204" pitchFamily="34" charset="0"/>
              </a:rPr>
              <a:t>AFIDICOLINA</a:t>
            </a:r>
            <a:endParaRPr lang="es-MX" b="1" dirty="0">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46</a:t>
            </a:fld>
            <a:endParaRPr lang="es-MX"/>
          </a:p>
        </p:txBody>
      </p:sp>
    </p:spTree>
    <p:extLst>
      <p:ext uri="{BB962C8B-B14F-4D97-AF65-F5344CB8AC3E}">
        <p14:creationId xmlns:p14="http://schemas.microsoft.com/office/powerpoint/2010/main" val="190853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764704"/>
            <a:ext cx="7344816" cy="3934557"/>
          </a:xfrm>
          <a:prstGeom prst="rect">
            <a:avLst/>
          </a:prstGeom>
        </p:spPr>
      </p:pic>
      <p:pic>
        <p:nvPicPr>
          <p:cNvPr id="3" name="Picture 2"/>
          <p:cNvPicPr>
            <a:picLocks noChangeAspect="1"/>
          </p:cNvPicPr>
          <p:nvPr/>
        </p:nvPicPr>
        <p:blipFill>
          <a:blip r:embed="rId3"/>
          <a:stretch>
            <a:fillRect/>
          </a:stretch>
        </p:blipFill>
        <p:spPr>
          <a:xfrm>
            <a:off x="683568" y="4209672"/>
            <a:ext cx="7632848" cy="1318133"/>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47</a:t>
            </a:fld>
            <a:endParaRPr lang="es-MX"/>
          </a:p>
        </p:txBody>
      </p:sp>
    </p:spTree>
    <p:extLst>
      <p:ext uri="{BB962C8B-B14F-4D97-AF65-F5344CB8AC3E}">
        <p14:creationId xmlns:p14="http://schemas.microsoft.com/office/powerpoint/2010/main" val="1767081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796DD-28BC-4657-A71F-24697BFC747B}"/>
              </a:ext>
            </a:extLst>
          </p:cNvPr>
          <p:cNvPicPr>
            <a:picLocks noChangeAspect="1"/>
          </p:cNvPicPr>
          <p:nvPr/>
        </p:nvPicPr>
        <p:blipFill rotWithShape="1">
          <a:blip r:embed="rId2">
            <a:lum bright="-51000" contrast="78000"/>
          </a:blip>
          <a:srcRect l="9972" t="15493" b="2816"/>
          <a:stretch/>
        </p:blipFill>
        <p:spPr>
          <a:xfrm>
            <a:off x="294688" y="1484784"/>
            <a:ext cx="8842356" cy="4546728"/>
          </a:xfrm>
          <a:prstGeom prst="rect">
            <a:avLst/>
          </a:prstGeom>
        </p:spPr>
      </p:pic>
      <p:sp>
        <p:nvSpPr>
          <p:cNvPr id="3" name="TextBox 2">
            <a:extLst>
              <a:ext uri="{FF2B5EF4-FFF2-40B4-BE49-F238E27FC236}">
                <a16:creationId xmlns:a16="http://schemas.microsoft.com/office/drawing/2014/main" id="{83196AA9-E438-4358-8B58-53CAD8C95A50}"/>
              </a:ext>
            </a:extLst>
          </p:cNvPr>
          <p:cNvSpPr txBox="1"/>
          <p:nvPr/>
        </p:nvSpPr>
        <p:spPr>
          <a:xfrm>
            <a:off x="539552" y="858675"/>
            <a:ext cx="4423006" cy="461665"/>
          </a:xfrm>
          <a:prstGeom prst="rect">
            <a:avLst/>
          </a:prstGeom>
          <a:noFill/>
        </p:spPr>
        <p:txBody>
          <a:bodyPr wrap="none" rtlCol="0">
            <a:spAutoFit/>
          </a:bodyPr>
          <a:lstStyle/>
          <a:p>
            <a:r>
              <a:rPr lang="es-MX" sz="2400" b="1" dirty="0">
                <a:solidFill>
                  <a:srgbClr val="0000FF"/>
                </a:solidFill>
                <a:latin typeface="Arial" panose="020B0604020202020204" pitchFamily="34" charset="0"/>
                <a:cs typeface="Arial" panose="020B0604020202020204" pitchFamily="34" charset="0"/>
              </a:rPr>
              <a:t>ÁNALISIS RETROSINTÉTICO</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48</a:t>
            </a:fld>
            <a:endParaRPr lang="es-MX"/>
          </a:p>
        </p:txBody>
      </p:sp>
    </p:spTree>
    <p:extLst>
      <p:ext uri="{BB962C8B-B14F-4D97-AF65-F5344CB8AC3E}">
        <p14:creationId xmlns:p14="http://schemas.microsoft.com/office/powerpoint/2010/main" val="2989203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D7937-2F15-44D9-B400-FCFE7D608631}"/>
              </a:ext>
            </a:extLst>
          </p:cNvPr>
          <p:cNvPicPr>
            <a:picLocks noChangeAspect="1"/>
          </p:cNvPicPr>
          <p:nvPr/>
        </p:nvPicPr>
        <p:blipFill rotWithShape="1">
          <a:blip r:embed="rId2">
            <a:lum bright="-33000" contrast="54000"/>
          </a:blip>
          <a:srcRect t="38616"/>
          <a:stretch/>
        </p:blipFill>
        <p:spPr>
          <a:xfrm>
            <a:off x="701824" y="1340768"/>
            <a:ext cx="7740352" cy="2122307"/>
          </a:xfrm>
          <a:prstGeom prst="rect">
            <a:avLst/>
          </a:prstGeom>
        </p:spPr>
      </p:pic>
      <p:pic>
        <p:nvPicPr>
          <p:cNvPr id="3" name="Picture 2">
            <a:extLst>
              <a:ext uri="{FF2B5EF4-FFF2-40B4-BE49-F238E27FC236}">
                <a16:creationId xmlns:a16="http://schemas.microsoft.com/office/drawing/2014/main" id="{4146339A-9EE6-4980-89A5-95381C7F19AF}"/>
              </a:ext>
            </a:extLst>
          </p:cNvPr>
          <p:cNvPicPr>
            <a:picLocks noChangeAspect="1"/>
          </p:cNvPicPr>
          <p:nvPr/>
        </p:nvPicPr>
        <p:blipFill rotWithShape="1">
          <a:blip r:embed="rId3">
            <a:lum bright="-27000" contrast="63000"/>
          </a:blip>
          <a:srcRect l="2335" b="1482"/>
          <a:stretch/>
        </p:blipFill>
        <p:spPr>
          <a:xfrm>
            <a:off x="490523" y="3068960"/>
            <a:ext cx="8162953" cy="2748021"/>
          </a:xfrm>
          <a:prstGeom prst="rect">
            <a:avLst/>
          </a:prstGeom>
        </p:spPr>
      </p:pic>
      <p:sp>
        <p:nvSpPr>
          <p:cNvPr id="5" name="TextBox 4">
            <a:extLst>
              <a:ext uri="{FF2B5EF4-FFF2-40B4-BE49-F238E27FC236}">
                <a16:creationId xmlns:a16="http://schemas.microsoft.com/office/drawing/2014/main" id="{242AA911-C61D-4599-A8C9-34128A9234F2}"/>
              </a:ext>
            </a:extLst>
          </p:cNvPr>
          <p:cNvSpPr txBox="1"/>
          <p:nvPr/>
        </p:nvSpPr>
        <p:spPr>
          <a:xfrm>
            <a:off x="539552" y="858675"/>
            <a:ext cx="4423006" cy="461665"/>
          </a:xfrm>
          <a:prstGeom prst="rect">
            <a:avLst/>
          </a:prstGeom>
          <a:noFill/>
        </p:spPr>
        <p:txBody>
          <a:bodyPr wrap="none" rtlCol="0">
            <a:spAutoFit/>
          </a:bodyPr>
          <a:lstStyle/>
          <a:p>
            <a:r>
              <a:rPr lang="es-MX" sz="2400" b="1" dirty="0">
                <a:solidFill>
                  <a:srgbClr val="0000FF"/>
                </a:solidFill>
                <a:latin typeface="Arial" panose="020B0604020202020204" pitchFamily="34" charset="0"/>
                <a:cs typeface="Arial" panose="020B0604020202020204" pitchFamily="34" charset="0"/>
              </a:rPr>
              <a:t>ÁNALISIS RETROSINTÉTICO</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49</a:t>
            </a:fld>
            <a:endParaRPr lang="es-MX"/>
          </a:p>
        </p:txBody>
      </p:sp>
      <p:cxnSp>
        <p:nvCxnSpPr>
          <p:cNvPr id="7" name="Conector recto 6"/>
          <p:cNvCxnSpPr/>
          <p:nvPr/>
        </p:nvCxnSpPr>
        <p:spPr>
          <a:xfrm flipV="1">
            <a:off x="2123728" y="2204864"/>
            <a:ext cx="360040"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Conector recto 7"/>
          <p:cNvCxnSpPr/>
          <p:nvPr/>
        </p:nvCxnSpPr>
        <p:spPr>
          <a:xfrm flipV="1">
            <a:off x="2051720" y="2122642"/>
            <a:ext cx="360040"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Conector recto 8"/>
          <p:cNvCxnSpPr/>
          <p:nvPr/>
        </p:nvCxnSpPr>
        <p:spPr>
          <a:xfrm flipV="1">
            <a:off x="4427984" y="2204864"/>
            <a:ext cx="72008" cy="256426"/>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ector recto 12"/>
          <p:cNvCxnSpPr/>
          <p:nvPr/>
        </p:nvCxnSpPr>
        <p:spPr>
          <a:xfrm flipV="1">
            <a:off x="1403648" y="4604024"/>
            <a:ext cx="216024" cy="12112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9202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615" y="103673"/>
            <a:ext cx="8640960" cy="1200329"/>
          </a:xfrm>
          <a:prstGeom prst="rect">
            <a:avLst/>
          </a:prstGeom>
        </p:spPr>
        <p:txBody>
          <a:bodyPr wrap="square">
            <a:spAutoFit/>
          </a:bodyPr>
          <a:lstStyle/>
          <a:p>
            <a:r>
              <a:rPr lang="es-MX" dirty="0">
                <a:solidFill>
                  <a:srgbClr val="0000FF"/>
                </a:solidFill>
              </a:rPr>
              <a:t>En el párrafo 4, que comienza simplificar el problema mediante la invención de un sistema conveniente para representar el cruce de un puente. Euler decide que en vez de usar las letras minúsculas para representar el cruce de un puente que podría escribir las letras mayúsculas representan a las masas de tierra. </a:t>
            </a:r>
          </a:p>
        </p:txBody>
      </p:sp>
      <p:sp>
        <p:nvSpPr>
          <p:cNvPr id="3" name="Rectangle 2">
            <a:extLst>
              <a:ext uri="{FF2B5EF4-FFF2-40B4-BE49-F238E27FC236}">
                <a16:creationId xmlns:a16="http://schemas.microsoft.com/office/drawing/2014/main" id="{AD0F856D-25F5-499A-9826-146555FFE2FC}"/>
              </a:ext>
            </a:extLst>
          </p:cNvPr>
          <p:cNvSpPr/>
          <p:nvPr/>
        </p:nvSpPr>
        <p:spPr>
          <a:xfrm>
            <a:off x="179512" y="4293096"/>
            <a:ext cx="8784976" cy="1815882"/>
          </a:xfrm>
          <a:prstGeom prst="rect">
            <a:avLst/>
          </a:prstGeom>
        </p:spPr>
        <p:txBody>
          <a:bodyPr wrap="square">
            <a:spAutoFit/>
          </a:bodyPr>
          <a:lstStyle/>
          <a:p>
            <a:r>
              <a:rPr lang="es-MX" sz="1600" dirty="0">
                <a:solidFill>
                  <a:srgbClr val="0000FF"/>
                </a:solidFill>
              </a:rPr>
              <a:t>Por ejemplo, haciendo referencia a la Figura 1, AB significaría un viaje que comenzó en masa A, y terminó en B. Por otra parte, si la masa de tierra después de viajar desde A </a:t>
            </a:r>
            <a:r>
              <a:rPr lang="es-MX" sz="1600" dirty="0" err="1">
                <a:solidFill>
                  <a:srgbClr val="0000FF"/>
                </a:solidFill>
              </a:rPr>
              <a:t>a</a:t>
            </a:r>
            <a:r>
              <a:rPr lang="es-MX" sz="1600" dirty="0">
                <a:solidFill>
                  <a:srgbClr val="0000FF"/>
                </a:solidFill>
              </a:rPr>
              <a:t> B, alguien decide trasladarse a masa de tierra D, esto simplemente se representará, ABD . En el párrafo 5, Euler continúa su discusión sobre este proceso que explica que, en ABDC, aunque hay cuatro letras mayúsculas, solamente se cruzaron tres puentes. Euler explica que no importa cuántos </a:t>
            </a:r>
            <a:r>
              <a:rPr lang="es-MX" sz="1600" dirty="0" err="1">
                <a:solidFill>
                  <a:srgbClr val="0000FF"/>
                </a:solidFill>
              </a:rPr>
              <a:t>cuántos</a:t>
            </a:r>
            <a:r>
              <a:rPr lang="es-MX" sz="1600" dirty="0">
                <a:solidFill>
                  <a:srgbClr val="0000FF"/>
                </a:solidFill>
              </a:rPr>
              <a:t> puentes que hay, no será más una letra para representar el paso necesario. Debido a esto, el conjunto del problema Puente Königsberg requiere siete puentes que se cruzan, y por lo tanto ocho letras mayúsculas.</a:t>
            </a:r>
          </a:p>
        </p:txBody>
      </p:sp>
      <p:pic>
        <p:nvPicPr>
          <p:cNvPr id="4" name="Picture 3" descr="http://www.maa.org/sites/default/files/images/upload_library/46/1/old_convergence/Paoletti/Figure-2-perchance.png">
            <a:extLst>
              <a:ext uri="{FF2B5EF4-FFF2-40B4-BE49-F238E27FC236}">
                <a16:creationId xmlns:a16="http://schemas.microsoft.com/office/drawing/2014/main" id="{A3F7E6FE-C9D0-4047-99F1-93963C954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60977"/>
            <a:ext cx="5573682" cy="2716236"/>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EB493397-2A67-4761-BDFC-FF3C650B2965}" type="slidenum">
              <a:rPr lang="es-MX" smtClean="0"/>
              <a:pPr/>
              <a:t>5</a:t>
            </a:fld>
            <a:endParaRPr lang="es-MX"/>
          </a:p>
        </p:txBody>
      </p:sp>
    </p:spTree>
    <p:extLst>
      <p:ext uri="{BB962C8B-B14F-4D97-AF65-F5344CB8AC3E}">
        <p14:creationId xmlns:p14="http://schemas.microsoft.com/office/powerpoint/2010/main" val="1689893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E4BA2-8DE0-4484-95A6-2463D1D83C23}"/>
              </a:ext>
            </a:extLst>
          </p:cNvPr>
          <p:cNvPicPr>
            <a:picLocks noChangeAspect="1"/>
          </p:cNvPicPr>
          <p:nvPr/>
        </p:nvPicPr>
        <p:blipFill rotWithShape="1">
          <a:blip r:embed="rId2">
            <a:lum bright="-33000" contrast="63000"/>
          </a:blip>
          <a:srcRect t="39815" r="41338" b="9988"/>
          <a:stretch/>
        </p:blipFill>
        <p:spPr>
          <a:xfrm>
            <a:off x="467544" y="693920"/>
            <a:ext cx="8003585" cy="2844578"/>
          </a:xfrm>
          <a:prstGeom prst="rect">
            <a:avLst/>
          </a:prstGeom>
        </p:spPr>
      </p:pic>
      <p:sp>
        <p:nvSpPr>
          <p:cNvPr id="4" name="TextBox 3">
            <a:extLst>
              <a:ext uri="{FF2B5EF4-FFF2-40B4-BE49-F238E27FC236}">
                <a16:creationId xmlns:a16="http://schemas.microsoft.com/office/drawing/2014/main" id="{277F2987-5F95-4292-B220-187348A59469}"/>
              </a:ext>
            </a:extLst>
          </p:cNvPr>
          <p:cNvSpPr txBox="1"/>
          <p:nvPr/>
        </p:nvSpPr>
        <p:spPr>
          <a:xfrm>
            <a:off x="148994" y="260648"/>
            <a:ext cx="4423006" cy="461665"/>
          </a:xfrm>
          <a:prstGeom prst="rect">
            <a:avLst/>
          </a:prstGeom>
          <a:noFill/>
        </p:spPr>
        <p:txBody>
          <a:bodyPr wrap="none" rtlCol="0">
            <a:spAutoFit/>
          </a:bodyPr>
          <a:lstStyle/>
          <a:p>
            <a:r>
              <a:rPr lang="es-MX" sz="2400" b="1" dirty="0">
                <a:solidFill>
                  <a:srgbClr val="0000FF"/>
                </a:solidFill>
                <a:latin typeface="Arial" panose="020B0604020202020204" pitchFamily="34" charset="0"/>
                <a:cs typeface="Arial" panose="020B0604020202020204" pitchFamily="34" charset="0"/>
              </a:rPr>
              <a:t>ÁNALISIS RETROSINTÉTICO</a:t>
            </a:r>
          </a:p>
        </p:txBody>
      </p:sp>
      <p:grpSp>
        <p:nvGrpSpPr>
          <p:cNvPr id="11" name="Group 10">
            <a:extLst>
              <a:ext uri="{FF2B5EF4-FFF2-40B4-BE49-F238E27FC236}">
                <a16:creationId xmlns:a16="http://schemas.microsoft.com/office/drawing/2014/main" id="{D76E12D6-E65E-4358-91A6-4EEF192C045D}"/>
              </a:ext>
            </a:extLst>
          </p:cNvPr>
          <p:cNvGrpSpPr/>
          <p:nvPr/>
        </p:nvGrpSpPr>
        <p:grpSpPr>
          <a:xfrm>
            <a:off x="6090364" y="3229717"/>
            <a:ext cx="1555807" cy="2927350"/>
            <a:chOff x="5796136" y="3429000"/>
            <a:chExt cx="1909197" cy="3289119"/>
          </a:xfrm>
        </p:grpSpPr>
        <p:pic>
          <p:nvPicPr>
            <p:cNvPr id="5" name="Picture 4">
              <a:extLst>
                <a:ext uri="{FF2B5EF4-FFF2-40B4-BE49-F238E27FC236}">
                  <a16:creationId xmlns:a16="http://schemas.microsoft.com/office/drawing/2014/main" id="{0D4E6663-FBDF-4EA9-B102-2FEAB74A49D4}"/>
                </a:ext>
              </a:extLst>
            </p:cNvPr>
            <p:cNvPicPr>
              <a:picLocks noChangeAspect="1"/>
            </p:cNvPicPr>
            <p:nvPr/>
          </p:nvPicPr>
          <p:blipFill rotWithShape="1">
            <a:blip r:embed="rId2">
              <a:lum bright="-33000" contrast="63000"/>
            </a:blip>
            <a:srcRect l="63003" t="48930" r="24331" b="11630"/>
            <a:stretch/>
          </p:blipFill>
          <p:spPr>
            <a:xfrm>
              <a:off x="5796136" y="4248615"/>
              <a:ext cx="1909197" cy="2469504"/>
            </a:xfrm>
            <a:prstGeom prst="rect">
              <a:avLst/>
            </a:prstGeom>
          </p:spPr>
        </p:pic>
        <p:graphicFrame>
          <p:nvGraphicFramePr>
            <p:cNvPr id="9" name="Object 8">
              <a:extLst>
                <a:ext uri="{FF2B5EF4-FFF2-40B4-BE49-F238E27FC236}">
                  <a16:creationId xmlns:a16="http://schemas.microsoft.com/office/drawing/2014/main" id="{DC38E18E-B21B-40EC-B7EF-E6FF9ED53E4A}"/>
                </a:ext>
              </a:extLst>
            </p:cNvPr>
            <p:cNvGraphicFramePr>
              <a:graphicFrameLocks noChangeAspect="1"/>
            </p:cNvGraphicFramePr>
            <p:nvPr>
              <p:extLst>
                <p:ext uri="{D42A27DB-BD31-4B8C-83A1-F6EECF244321}">
                  <p14:modId xmlns:p14="http://schemas.microsoft.com/office/powerpoint/2010/main" val="1417335058"/>
                </p:ext>
              </p:extLst>
            </p:nvPr>
          </p:nvGraphicFramePr>
          <p:xfrm>
            <a:off x="7164288" y="3429000"/>
            <a:ext cx="388893" cy="846061"/>
          </p:xfrm>
          <a:graphic>
            <a:graphicData uri="http://schemas.openxmlformats.org/presentationml/2006/ole">
              <mc:AlternateContent xmlns:mc="http://schemas.openxmlformats.org/markup-compatibility/2006">
                <mc:Choice xmlns:v="urn:schemas-microsoft-com:vml" Requires="v">
                  <p:oleObj name="CS ChemDraw Drawing" r:id="rId3" imgW="208178" imgH="452270" progId="ChemDraw.Document.6.0">
                    <p:embed/>
                  </p:oleObj>
                </mc:Choice>
                <mc:Fallback>
                  <p:oleObj name="CS ChemDraw Drawing" r:id="rId3" imgW="208178" imgH="452270" progId="ChemDraw.Document.6.0">
                    <p:embed/>
                    <p:pic>
                      <p:nvPicPr>
                        <p:cNvPr id="0" name=""/>
                        <p:cNvPicPr/>
                        <p:nvPr/>
                      </p:nvPicPr>
                      <p:blipFill>
                        <a:blip r:embed="rId4"/>
                        <a:stretch>
                          <a:fillRect/>
                        </a:stretch>
                      </p:blipFill>
                      <p:spPr>
                        <a:xfrm>
                          <a:off x="7164288" y="3429000"/>
                          <a:ext cx="388893" cy="846061"/>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3A775A20-2600-478B-AD35-15E52C68E95E}"/>
              </a:ext>
            </a:extLst>
          </p:cNvPr>
          <p:cNvGrpSpPr/>
          <p:nvPr/>
        </p:nvGrpSpPr>
        <p:grpSpPr>
          <a:xfrm>
            <a:off x="2360497" y="3929049"/>
            <a:ext cx="3457566" cy="2213596"/>
            <a:chOff x="2195736" y="4429750"/>
            <a:chExt cx="3457566" cy="2213596"/>
          </a:xfrm>
        </p:grpSpPr>
        <p:pic>
          <p:nvPicPr>
            <p:cNvPr id="6" name="Picture 5">
              <a:extLst>
                <a:ext uri="{FF2B5EF4-FFF2-40B4-BE49-F238E27FC236}">
                  <a16:creationId xmlns:a16="http://schemas.microsoft.com/office/drawing/2014/main" id="{82F5AA1D-D7FB-4CD1-B4E4-7A6D0B39C2B0}"/>
                </a:ext>
              </a:extLst>
            </p:cNvPr>
            <p:cNvPicPr>
              <a:picLocks noChangeAspect="1"/>
            </p:cNvPicPr>
            <p:nvPr/>
          </p:nvPicPr>
          <p:blipFill rotWithShape="1">
            <a:blip r:embed="rId2">
              <a:lum bright="-33000" contrast="63000"/>
            </a:blip>
            <a:srcRect l="80714" t="48555" b="12788"/>
            <a:stretch/>
          </p:blipFill>
          <p:spPr>
            <a:xfrm>
              <a:off x="2195736" y="4429750"/>
              <a:ext cx="2658823" cy="2213596"/>
            </a:xfrm>
            <a:prstGeom prst="rect">
              <a:avLst/>
            </a:prstGeom>
          </p:spPr>
        </p:pic>
        <p:graphicFrame>
          <p:nvGraphicFramePr>
            <p:cNvPr id="10" name="Object 9">
              <a:extLst>
                <a:ext uri="{FF2B5EF4-FFF2-40B4-BE49-F238E27FC236}">
                  <a16:creationId xmlns:a16="http://schemas.microsoft.com/office/drawing/2014/main" id="{7A6E6537-86DB-4E47-8ABC-FD0065AB2888}"/>
                </a:ext>
              </a:extLst>
            </p:cNvPr>
            <p:cNvGraphicFramePr>
              <a:graphicFrameLocks noChangeAspect="1"/>
            </p:cNvGraphicFramePr>
            <p:nvPr>
              <p:extLst>
                <p:ext uri="{D42A27DB-BD31-4B8C-83A1-F6EECF244321}">
                  <p14:modId xmlns:p14="http://schemas.microsoft.com/office/powerpoint/2010/main" val="1310156846"/>
                </p:ext>
              </p:extLst>
            </p:nvPr>
          </p:nvGraphicFramePr>
          <p:xfrm>
            <a:off x="4716016" y="5542228"/>
            <a:ext cx="937286" cy="430824"/>
          </p:xfrm>
          <a:graphic>
            <a:graphicData uri="http://schemas.openxmlformats.org/presentationml/2006/ole">
              <mc:AlternateContent xmlns:mc="http://schemas.openxmlformats.org/markup-compatibility/2006">
                <mc:Choice xmlns:v="urn:schemas-microsoft-com:vml" Requires="v">
                  <p:oleObj name="CS ChemDraw Drawing" r:id="rId5" imgW="452217" imgH="208324" progId="ChemDraw.Document.6.0">
                    <p:embed/>
                  </p:oleObj>
                </mc:Choice>
                <mc:Fallback>
                  <p:oleObj name="CS ChemDraw Drawing" r:id="rId5" imgW="452217" imgH="208324" progId="ChemDraw.Document.6.0">
                    <p:embed/>
                    <p:pic>
                      <p:nvPicPr>
                        <p:cNvPr id="0" name=""/>
                        <p:cNvPicPr/>
                        <p:nvPr/>
                      </p:nvPicPr>
                      <p:blipFill>
                        <a:blip r:embed="rId6"/>
                        <a:stretch>
                          <a:fillRect/>
                        </a:stretch>
                      </p:blipFill>
                      <p:spPr>
                        <a:xfrm>
                          <a:off x="4716016" y="5542228"/>
                          <a:ext cx="937286" cy="430824"/>
                        </a:xfrm>
                        <a:prstGeom prst="rect">
                          <a:avLst/>
                        </a:prstGeom>
                      </p:spPr>
                    </p:pic>
                  </p:oleObj>
                </mc:Fallback>
              </mc:AlternateContent>
            </a:graphicData>
          </a:graphic>
        </p:graphicFrame>
      </p:grpSp>
      <p:sp>
        <p:nvSpPr>
          <p:cNvPr id="3" name="Marcador de número de diapositiva 2"/>
          <p:cNvSpPr>
            <a:spLocks noGrp="1"/>
          </p:cNvSpPr>
          <p:nvPr>
            <p:ph type="sldNum" sz="quarter" idx="12"/>
          </p:nvPr>
        </p:nvSpPr>
        <p:spPr/>
        <p:txBody>
          <a:bodyPr/>
          <a:lstStyle/>
          <a:p>
            <a:fld id="{EB493397-2A67-4761-BDFC-FF3C650B2965}" type="slidenum">
              <a:rPr lang="es-MX" smtClean="0"/>
              <a:pPr/>
              <a:t>50</a:t>
            </a:fld>
            <a:endParaRPr lang="es-MX"/>
          </a:p>
        </p:txBody>
      </p:sp>
      <p:sp>
        <p:nvSpPr>
          <p:cNvPr id="7" name="CuadroTexto 6"/>
          <p:cNvSpPr txBox="1"/>
          <p:nvPr/>
        </p:nvSpPr>
        <p:spPr>
          <a:xfrm>
            <a:off x="3131840" y="1761073"/>
            <a:ext cx="494046" cy="369332"/>
          </a:xfrm>
          <a:prstGeom prst="rect">
            <a:avLst/>
          </a:prstGeom>
          <a:noFill/>
        </p:spPr>
        <p:txBody>
          <a:bodyPr wrap="none" rtlCol="0">
            <a:spAutoFit/>
          </a:bodyPr>
          <a:lstStyle/>
          <a:p>
            <a:r>
              <a:rPr lang="es-MX" dirty="0"/>
              <a:t>IGF</a:t>
            </a:r>
          </a:p>
        </p:txBody>
      </p:sp>
      <p:sp>
        <p:nvSpPr>
          <p:cNvPr id="13" name="CuadroTexto 12"/>
          <p:cNvSpPr txBox="1"/>
          <p:nvPr/>
        </p:nvSpPr>
        <p:spPr>
          <a:xfrm>
            <a:off x="5940152" y="1844824"/>
            <a:ext cx="494046" cy="369332"/>
          </a:xfrm>
          <a:prstGeom prst="rect">
            <a:avLst/>
          </a:prstGeom>
          <a:noFill/>
        </p:spPr>
        <p:txBody>
          <a:bodyPr wrap="none" rtlCol="0">
            <a:spAutoFit/>
          </a:bodyPr>
          <a:lstStyle/>
          <a:p>
            <a:r>
              <a:rPr lang="es-MX" dirty="0"/>
              <a:t>IGF</a:t>
            </a:r>
          </a:p>
        </p:txBody>
      </p:sp>
      <p:sp>
        <p:nvSpPr>
          <p:cNvPr id="14" name="CuadroTexto 13"/>
          <p:cNvSpPr txBox="1"/>
          <p:nvPr/>
        </p:nvSpPr>
        <p:spPr>
          <a:xfrm>
            <a:off x="7399148" y="3349763"/>
            <a:ext cx="494046" cy="369332"/>
          </a:xfrm>
          <a:prstGeom prst="rect">
            <a:avLst/>
          </a:prstGeom>
          <a:noFill/>
        </p:spPr>
        <p:txBody>
          <a:bodyPr wrap="none" rtlCol="0">
            <a:spAutoFit/>
          </a:bodyPr>
          <a:lstStyle/>
          <a:p>
            <a:r>
              <a:rPr lang="es-MX" dirty="0"/>
              <a:t>IGF</a:t>
            </a:r>
          </a:p>
        </p:txBody>
      </p:sp>
      <p:cxnSp>
        <p:nvCxnSpPr>
          <p:cNvPr id="16" name="Conector recto 15"/>
          <p:cNvCxnSpPr/>
          <p:nvPr/>
        </p:nvCxnSpPr>
        <p:spPr>
          <a:xfrm flipH="1" flipV="1">
            <a:off x="7327708" y="4625305"/>
            <a:ext cx="107133" cy="25434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780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B2F4E-9B70-4F4F-8944-E4CFF356DA4A}"/>
              </a:ext>
            </a:extLst>
          </p:cNvPr>
          <p:cNvPicPr>
            <a:picLocks noChangeAspect="1"/>
          </p:cNvPicPr>
          <p:nvPr/>
        </p:nvPicPr>
        <p:blipFill rotWithShape="1">
          <a:blip r:embed="rId2">
            <a:lum bright="-36000" contrast="60000"/>
          </a:blip>
          <a:srcRect l="-1" r="27163" b="6549"/>
          <a:stretch/>
        </p:blipFill>
        <p:spPr>
          <a:xfrm>
            <a:off x="25212" y="548680"/>
            <a:ext cx="8939276" cy="2758296"/>
          </a:xfrm>
          <a:prstGeom prst="rect">
            <a:avLst/>
          </a:prstGeom>
        </p:spPr>
      </p:pic>
      <p:pic>
        <p:nvPicPr>
          <p:cNvPr id="3" name="Picture 2">
            <a:extLst>
              <a:ext uri="{FF2B5EF4-FFF2-40B4-BE49-F238E27FC236}">
                <a16:creationId xmlns:a16="http://schemas.microsoft.com/office/drawing/2014/main" id="{5A94A146-6FCD-4276-A36C-66336A359EE1}"/>
              </a:ext>
            </a:extLst>
          </p:cNvPr>
          <p:cNvPicPr>
            <a:picLocks noChangeAspect="1"/>
          </p:cNvPicPr>
          <p:nvPr/>
        </p:nvPicPr>
        <p:blipFill rotWithShape="1">
          <a:blip r:embed="rId3">
            <a:lum bright="-36000" contrast="60000"/>
          </a:blip>
          <a:srcRect l="5113" t="7797" r="71216" b="-2612"/>
          <a:stretch/>
        </p:blipFill>
        <p:spPr>
          <a:xfrm>
            <a:off x="6998548" y="3551025"/>
            <a:ext cx="1944216" cy="2359403"/>
          </a:xfrm>
          <a:prstGeom prst="rect">
            <a:avLst/>
          </a:prstGeom>
        </p:spPr>
      </p:pic>
      <p:pic>
        <p:nvPicPr>
          <p:cNvPr id="4" name="Picture 3">
            <a:extLst>
              <a:ext uri="{FF2B5EF4-FFF2-40B4-BE49-F238E27FC236}">
                <a16:creationId xmlns:a16="http://schemas.microsoft.com/office/drawing/2014/main" id="{621D2AB0-295E-4D76-AF17-B6F2769EEB38}"/>
              </a:ext>
            </a:extLst>
          </p:cNvPr>
          <p:cNvPicPr>
            <a:picLocks noChangeAspect="1"/>
          </p:cNvPicPr>
          <p:nvPr/>
        </p:nvPicPr>
        <p:blipFill rotWithShape="1">
          <a:blip r:embed="rId3">
            <a:lum bright="-36000" contrast="60000"/>
          </a:blip>
          <a:srcRect l="36675" t="7798" r="35270" b="283"/>
          <a:stretch/>
        </p:blipFill>
        <p:spPr>
          <a:xfrm>
            <a:off x="3707904" y="3805901"/>
            <a:ext cx="2304256" cy="2287395"/>
          </a:xfrm>
          <a:prstGeom prst="rect">
            <a:avLst/>
          </a:prstGeom>
        </p:spPr>
      </p:pic>
      <p:pic>
        <p:nvPicPr>
          <p:cNvPr id="5" name="Picture 4">
            <a:extLst>
              <a:ext uri="{FF2B5EF4-FFF2-40B4-BE49-F238E27FC236}">
                <a16:creationId xmlns:a16="http://schemas.microsoft.com/office/drawing/2014/main" id="{7B310160-B759-4959-AE8E-F86529D3ECE3}"/>
              </a:ext>
            </a:extLst>
          </p:cNvPr>
          <p:cNvPicPr>
            <a:picLocks noChangeAspect="1"/>
          </p:cNvPicPr>
          <p:nvPr/>
        </p:nvPicPr>
        <p:blipFill rotWithShape="1">
          <a:blip r:embed="rId3">
            <a:lum bright="-36000" contrast="60000"/>
          </a:blip>
          <a:srcRect l="75011" t="15145" r="-701" b="3833"/>
          <a:stretch/>
        </p:blipFill>
        <p:spPr>
          <a:xfrm>
            <a:off x="611560" y="4077072"/>
            <a:ext cx="2109956" cy="2016224"/>
          </a:xfrm>
          <a:prstGeom prst="rect">
            <a:avLst/>
          </a:prstGeom>
        </p:spPr>
      </p:pic>
      <p:graphicFrame>
        <p:nvGraphicFramePr>
          <p:cNvPr id="6" name="Object 5">
            <a:extLst>
              <a:ext uri="{FF2B5EF4-FFF2-40B4-BE49-F238E27FC236}">
                <a16:creationId xmlns:a16="http://schemas.microsoft.com/office/drawing/2014/main" id="{6887E1B1-FD6B-479D-9AA2-1AC37ED536A2}"/>
              </a:ext>
            </a:extLst>
          </p:cNvPr>
          <p:cNvGraphicFramePr>
            <a:graphicFrameLocks noChangeAspect="1"/>
          </p:cNvGraphicFramePr>
          <p:nvPr>
            <p:extLst>
              <p:ext uri="{D42A27DB-BD31-4B8C-83A1-F6EECF244321}">
                <p14:modId xmlns:p14="http://schemas.microsoft.com/office/powerpoint/2010/main" val="3277701501"/>
              </p:ext>
            </p:extLst>
          </p:nvPr>
        </p:nvGraphicFramePr>
        <p:xfrm>
          <a:off x="7774252" y="3016184"/>
          <a:ext cx="392807" cy="854577"/>
        </p:xfrm>
        <a:graphic>
          <a:graphicData uri="http://schemas.openxmlformats.org/presentationml/2006/ole">
            <mc:AlternateContent xmlns:mc="http://schemas.openxmlformats.org/markup-compatibility/2006">
              <mc:Choice xmlns:v="urn:schemas-microsoft-com:vml" Requires="v">
                <p:oleObj name="CS ChemDraw Drawing" r:id="rId4" imgW="208178" imgH="452270" progId="ChemDraw.Document.6.0">
                  <p:embed/>
                </p:oleObj>
              </mc:Choice>
              <mc:Fallback>
                <p:oleObj name="CS ChemDraw Drawing" r:id="rId4" imgW="208178" imgH="452270" progId="ChemDraw.Document.6.0">
                  <p:embed/>
                  <p:pic>
                    <p:nvPicPr>
                      <p:cNvPr id="0" name=""/>
                      <p:cNvPicPr/>
                      <p:nvPr/>
                    </p:nvPicPr>
                    <p:blipFill>
                      <a:blip r:embed="rId5"/>
                      <a:stretch>
                        <a:fillRect/>
                      </a:stretch>
                    </p:blipFill>
                    <p:spPr>
                      <a:xfrm>
                        <a:off x="7774252" y="3016184"/>
                        <a:ext cx="392807" cy="85457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B04C7E0-60D0-4C5B-AC03-E8887840A027}"/>
              </a:ext>
            </a:extLst>
          </p:cNvPr>
          <p:cNvGraphicFramePr>
            <a:graphicFrameLocks noChangeAspect="1"/>
          </p:cNvGraphicFramePr>
          <p:nvPr>
            <p:extLst>
              <p:ext uri="{D42A27DB-BD31-4B8C-83A1-F6EECF244321}">
                <p14:modId xmlns:p14="http://schemas.microsoft.com/office/powerpoint/2010/main" val="3017232861"/>
              </p:ext>
            </p:extLst>
          </p:nvPr>
        </p:nvGraphicFramePr>
        <p:xfrm>
          <a:off x="5855218" y="4840079"/>
          <a:ext cx="1047919" cy="481676"/>
        </p:xfrm>
        <a:graphic>
          <a:graphicData uri="http://schemas.openxmlformats.org/presentationml/2006/ole">
            <mc:AlternateContent xmlns:mc="http://schemas.openxmlformats.org/markup-compatibility/2006">
              <mc:Choice xmlns:v="urn:schemas-microsoft-com:vml" Requires="v">
                <p:oleObj name="CS ChemDraw Drawing" r:id="rId6" imgW="452217" imgH="208324" progId="ChemDraw.Document.6.0">
                  <p:embed/>
                </p:oleObj>
              </mc:Choice>
              <mc:Fallback>
                <p:oleObj name="CS ChemDraw Drawing" r:id="rId6" imgW="452217" imgH="208324" progId="ChemDraw.Document.6.0">
                  <p:embed/>
                  <p:pic>
                    <p:nvPicPr>
                      <p:cNvPr id="0" name=""/>
                      <p:cNvPicPr/>
                      <p:nvPr/>
                    </p:nvPicPr>
                    <p:blipFill>
                      <a:blip r:embed="rId7"/>
                      <a:stretch>
                        <a:fillRect/>
                      </a:stretch>
                    </p:blipFill>
                    <p:spPr>
                      <a:xfrm>
                        <a:off x="5855218" y="4840079"/>
                        <a:ext cx="1047919" cy="48167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152D6-6FA1-4CAC-A9F9-5C9BC5E42DB6}"/>
              </a:ext>
            </a:extLst>
          </p:cNvPr>
          <p:cNvGraphicFramePr>
            <a:graphicFrameLocks noChangeAspect="1"/>
          </p:cNvGraphicFramePr>
          <p:nvPr>
            <p:extLst>
              <p:ext uri="{D42A27DB-BD31-4B8C-83A1-F6EECF244321}">
                <p14:modId xmlns:p14="http://schemas.microsoft.com/office/powerpoint/2010/main" val="3867405734"/>
              </p:ext>
            </p:extLst>
          </p:nvPr>
        </p:nvGraphicFramePr>
        <p:xfrm>
          <a:off x="2597578" y="4930517"/>
          <a:ext cx="1047919" cy="481676"/>
        </p:xfrm>
        <a:graphic>
          <a:graphicData uri="http://schemas.openxmlformats.org/presentationml/2006/ole">
            <mc:AlternateContent xmlns:mc="http://schemas.openxmlformats.org/markup-compatibility/2006">
              <mc:Choice xmlns:v="urn:schemas-microsoft-com:vml" Requires="v">
                <p:oleObj name="CS ChemDraw Drawing" r:id="rId6" imgW="452217" imgH="208324" progId="ChemDraw.Document.6.0">
                  <p:embed/>
                </p:oleObj>
              </mc:Choice>
              <mc:Fallback>
                <p:oleObj name="CS ChemDraw Drawing" r:id="rId6" imgW="452217" imgH="208324" progId="ChemDraw.Document.6.0">
                  <p:embed/>
                  <p:pic>
                    <p:nvPicPr>
                      <p:cNvPr id="7" name="Object 6">
                        <a:extLst>
                          <a:ext uri="{FF2B5EF4-FFF2-40B4-BE49-F238E27FC236}">
                            <a16:creationId xmlns:a16="http://schemas.microsoft.com/office/drawing/2014/main" id="{9B04C7E0-60D0-4C5B-AC03-E8887840A027}"/>
                          </a:ext>
                        </a:extLst>
                      </p:cNvPr>
                      <p:cNvPicPr/>
                      <p:nvPr/>
                    </p:nvPicPr>
                    <p:blipFill>
                      <a:blip r:embed="rId7"/>
                      <a:stretch>
                        <a:fillRect/>
                      </a:stretch>
                    </p:blipFill>
                    <p:spPr>
                      <a:xfrm>
                        <a:off x="2597578" y="4930517"/>
                        <a:ext cx="1047919" cy="481676"/>
                      </a:xfrm>
                      <a:prstGeom prst="rect">
                        <a:avLst/>
                      </a:prstGeom>
                    </p:spPr>
                  </p:pic>
                </p:oleObj>
              </mc:Fallback>
            </mc:AlternateContent>
          </a:graphicData>
        </a:graphic>
      </p:graphicFrame>
      <p:sp>
        <p:nvSpPr>
          <p:cNvPr id="9" name="Marcador de número de diapositiva 8"/>
          <p:cNvSpPr>
            <a:spLocks noGrp="1"/>
          </p:cNvSpPr>
          <p:nvPr>
            <p:ph type="sldNum" sz="quarter" idx="12"/>
          </p:nvPr>
        </p:nvSpPr>
        <p:spPr/>
        <p:txBody>
          <a:bodyPr/>
          <a:lstStyle/>
          <a:p>
            <a:fld id="{EB493397-2A67-4761-BDFC-FF3C650B2965}" type="slidenum">
              <a:rPr lang="es-MX" smtClean="0"/>
              <a:pPr/>
              <a:t>51</a:t>
            </a:fld>
            <a:endParaRPr lang="es-MX"/>
          </a:p>
        </p:txBody>
      </p:sp>
      <p:sp>
        <p:nvSpPr>
          <p:cNvPr id="10" name="CuadroTexto 9"/>
          <p:cNvSpPr txBox="1"/>
          <p:nvPr/>
        </p:nvSpPr>
        <p:spPr>
          <a:xfrm>
            <a:off x="2874514" y="1558496"/>
            <a:ext cx="494046" cy="369332"/>
          </a:xfrm>
          <a:prstGeom prst="rect">
            <a:avLst/>
          </a:prstGeom>
          <a:noFill/>
        </p:spPr>
        <p:txBody>
          <a:bodyPr wrap="none" rtlCol="0">
            <a:spAutoFit/>
          </a:bodyPr>
          <a:lstStyle/>
          <a:p>
            <a:r>
              <a:rPr lang="es-MX" dirty="0"/>
              <a:t>IGF</a:t>
            </a:r>
          </a:p>
        </p:txBody>
      </p:sp>
      <p:sp>
        <p:nvSpPr>
          <p:cNvPr id="11" name="Forma libre 10"/>
          <p:cNvSpPr/>
          <p:nvPr/>
        </p:nvSpPr>
        <p:spPr>
          <a:xfrm>
            <a:off x="5059110" y="1947275"/>
            <a:ext cx="384561" cy="204488"/>
          </a:xfrm>
          <a:custGeom>
            <a:avLst/>
            <a:gdLst>
              <a:gd name="connsiteX0" fmla="*/ 0 w 384561"/>
              <a:gd name="connsiteY0" fmla="*/ 43895 h 204488"/>
              <a:gd name="connsiteX1" fmla="*/ 145279 w 384561"/>
              <a:gd name="connsiteY1" fmla="*/ 9712 h 204488"/>
              <a:gd name="connsiteX2" fmla="*/ 230737 w 384561"/>
              <a:gd name="connsiteY2" fmla="*/ 197719 h 204488"/>
              <a:gd name="connsiteX3" fmla="*/ 384561 w 384561"/>
              <a:gd name="connsiteY3" fmla="*/ 154990 h 204488"/>
            </a:gdLst>
            <a:ahLst/>
            <a:cxnLst>
              <a:cxn ang="0">
                <a:pos x="connsiteX0" y="connsiteY0"/>
              </a:cxn>
              <a:cxn ang="0">
                <a:pos x="connsiteX1" y="connsiteY1"/>
              </a:cxn>
              <a:cxn ang="0">
                <a:pos x="connsiteX2" y="connsiteY2"/>
              </a:cxn>
              <a:cxn ang="0">
                <a:pos x="connsiteX3" y="connsiteY3"/>
              </a:cxn>
            </a:cxnLst>
            <a:rect l="l" t="t" r="r" b="b"/>
            <a:pathLst>
              <a:path w="384561" h="204488">
                <a:moveTo>
                  <a:pt x="0" y="43895"/>
                </a:moveTo>
                <a:cubicBezTo>
                  <a:pt x="53411" y="13985"/>
                  <a:pt x="106823" y="-15925"/>
                  <a:pt x="145279" y="9712"/>
                </a:cubicBezTo>
                <a:cubicBezTo>
                  <a:pt x="183735" y="35349"/>
                  <a:pt x="190857" y="173506"/>
                  <a:pt x="230737" y="197719"/>
                </a:cubicBezTo>
                <a:cubicBezTo>
                  <a:pt x="270617" y="221932"/>
                  <a:pt x="363197" y="174930"/>
                  <a:pt x="384561" y="15499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12" name="CuadroTexto 11"/>
          <p:cNvSpPr txBox="1"/>
          <p:nvPr/>
        </p:nvSpPr>
        <p:spPr>
          <a:xfrm>
            <a:off x="8060865" y="3181693"/>
            <a:ext cx="494046" cy="369332"/>
          </a:xfrm>
          <a:prstGeom prst="rect">
            <a:avLst/>
          </a:prstGeom>
          <a:noFill/>
        </p:spPr>
        <p:txBody>
          <a:bodyPr wrap="none" rtlCol="0">
            <a:spAutoFit/>
          </a:bodyPr>
          <a:lstStyle/>
          <a:p>
            <a:r>
              <a:rPr lang="es-MX" dirty="0"/>
              <a:t>IGF</a:t>
            </a:r>
          </a:p>
        </p:txBody>
      </p:sp>
      <p:sp>
        <p:nvSpPr>
          <p:cNvPr id="13" name="CuadroTexto 12"/>
          <p:cNvSpPr txBox="1"/>
          <p:nvPr/>
        </p:nvSpPr>
        <p:spPr>
          <a:xfrm>
            <a:off x="3026914" y="1710896"/>
            <a:ext cx="494046" cy="369332"/>
          </a:xfrm>
          <a:prstGeom prst="rect">
            <a:avLst/>
          </a:prstGeom>
          <a:noFill/>
        </p:spPr>
        <p:txBody>
          <a:bodyPr wrap="none" rtlCol="0">
            <a:spAutoFit/>
          </a:bodyPr>
          <a:lstStyle/>
          <a:p>
            <a:r>
              <a:rPr lang="es-MX" dirty="0"/>
              <a:t>IGF</a:t>
            </a:r>
          </a:p>
        </p:txBody>
      </p:sp>
      <p:sp>
        <p:nvSpPr>
          <p:cNvPr id="14" name="Forma libre 13"/>
          <p:cNvSpPr/>
          <p:nvPr/>
        </p:nvSpPr>
        <p:spPr>
          <a:xfrm>
            <a:off x="8265159" y="4372749"/>
            <a:ext cx="384561" cy="204488"/>
          </a:xfrm>
          <a:custGeom>
            <a:avLst/>
            <a:gdLst>
              <a:gd name="connsiteX0" fmla="*/ 0 w 384561"/>
              <a:gd name="connsiteY0" fmla="*/ 43895 h 204488"/>
              <a:gd name="connsiteX1" fmla="*/ 145279 w 384561"/>
              <a:gd name="connsiteY1" fmla="*/ 9712 h 204488"/>
              <a:gd name="connsiteX2" fmla="*/ 230737 w 384561"/>
              <a:gd name="connsiteY2" fmla="*/ 197719 h 204488"/>
              <a:gd name="connsiteX3" fmla="*/ 384561 w 384561"/>
              <a:gd name="connsiteY3" fmla="*/ 154990 h 204488"/>
            </a:gdLst>
            <a:ahLst/>
            <a:cxnLst>
              <a:cxn ang="0">
                <a:pos x="connsiteX0" y="connsiteY0"/>
              </a:cxn>
              <a:cxn ang="0">
                <a:pos x="connsiteX1" y="connsiteY1"/>
              </a:cxn>
              <a:cxn ang="0">
                <a:pos x="connsiteX2" y="connsiteY2"/>
              </a:cxn>
              <a:cxn ang="0">
                <a:pos x="connsiteX3" y="connsiteY3"/>
              </a:cxn>
            </a:cxnLst>
            <a:rect l="l" t="t" r="r" b="b"/>
            <a:pathLst>
              <a:path w="384561" h="204488">
                <a:moveTo>
                  <a:pt x="0" y="43895"/>
                </a:moveTo>
                <a:cubicBezTo>
                  <a:pt x="53411" y="13985"/>
                  <a:pt x="106823" y="-15925"/>
                  <a:pt x="145279" y="9712"/>
                </a:cubicBezTo>
                <a:cubicBezTo>
                  <a:pt x="183735" y="35349"/>
                  <a:pt x="190857" y="173506"/>
                  <a:pt x="230737" y="197719"/>
                </a:cubicBezTo>
                <a:cubicBezTo>
                  <a:pt x="270617" y="221932"/>
                  <a:pt x="363197" y="174930"/>
                  <a:pt x="384561" y="15499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15" name="Forma libre 14"/>
          <p:cNvSpPr/>
          <p:nvPr/>
        </p:nvSpPr>
        <p:spPr>
          <a:xfrm>
            <a:off x="4767800" y="4663753"/>
            <a:ext cx="384561" cy="204488"/>
          </a:xfrm>
          <a:custGeom>
            <a:avLst/>
            <a:gdLst>
              <a:gd name="connsiteX0" fmla="*/ 0 w 384561"/>
              <a:gd name="connsiteY0" fmla="*/ 43895 h 204488"/>
              <a:gd name="connsiteX1" fmla="*/ 145279 w 384561"/>
              <a:gd name="connsiteY1" fmla="*/ 9712 h 204488"/>
              <a:gd name="connsiteX2" fmla="*/ 230737 w 384561"/>
              <a:gd name="connsiteY2" fmla="*/ 197719 h 204488"/>
              <a:gd name="connsiteX3" fmla="*/ 384561 w 384561"/>
              <a:gd name="connsiteY3" fmla="*/ 154990 h 204488"/>
            </a:gdLst>
            <a:ahLst/>
            <a:cxnLst>
              <a:cxn ang="0">
                <a:pos x="connsiteX0" y="connsiteY0"/>
              </a:cxn>
              <a:cxn ang="0">
                <a:pos x="connsiteX1" y="connsiteY1"/>
              </a:cxn>
              <a:cxn ang="0">
                <a:pos x="connsiteX2" y="connsiteY2"/>
              </a:cxn>
              <a:cxn ang="0">
                <a:pos x="connsiteX3" y="connsiteY3"/>
              </a:cxn>
            </a:cxnLst>
            <a:rect l="l" t="t" r="r" b="b"/>
            <a:pathLst>
              <a:path w="384561" h="204488">
                <a:moveTo>
                  <a:pt x="0" y="43895"/>
                </a:moveTo>
                <a:cubicBezTo>
                  <a:pt x="53411" y="13985"/>
                  <a:pt x="106823" y="-15925"/>
                  <a:pt x="145279" y="9712"/>
                </a:cubicBezTo>
                <a:cubicBezTo>
                  <a:pt x="183735" y="35349"/>
                  <a:pt x="190857" y="173506"/>
                  <a:pt x="230737" y="197719"/>
                </a:cubicBezTo>
                <a:cubicBezTo>
                  <a:pt x="270617" y="221932"/>
                  <a:pt x="363197" y="174930"/>
                  <a:pt x="384561" y="15499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525081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44EC1-41AF-4225-BB8F-1F9A242789B1}"/>
              </a:ext>
            </a:extLst>
          </p:cNvPr>
          <p:cNvPicPr>
            <a:picLocks noChangeAspect="1"/>
          </p:cNvPicPr>
          <p:nvPr/>
        </p:nvPicPr>
        <p:blipFill rotWithShape="1">
          <a:blip r:embed="rId2">
            <a:lum bright="-48000" contrast="78000"/>
          </a:blip>
          <a:srcRect l="4070" b="140"/>
          <a:stretch/>
        </p:blipFill>
        <p:spPr>
          <a:xfrm>
            <a:off x="83765" y="530026"/>
            <a:ext cx="9060235" cy="2898974"/>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52</a:t>
            </a:fld>
            <a:endParaRPr lang="es-MX"/>
          </a:p>
        </p:txBody>
      </p:sp>
      <p:sp>
        <p:nvSpPr>
          <p:cNvPr id="4" name="Forma libre 3"/>
          <p:cNvSpPr/>
          <p:nvPr/>
        </p:nvSpPr>
        <p:spPr>
          <a:xfrm>
            <a:off x="1115616" y="1628800"/>
            <a:ext cx="384561" cy="204488"/>
          </a:xfrm>
          <a:custGeom>
            <a:avLst/>
            <a:gdLst>
              <a:gd name="connsiteX0" fmla="*/ 0 w 384561"/>
              <a:gd name="connsiteY0" fmla="*/ 43895 h 204488"/>
              <a:gd name="connsiteX1" fmla="*/ 145279 w 384561"/>
              <a:gd name="connsiteY1" fmla="*/ 9712 h 204488"/>
              <a:gd name="connsiteX2" fmla="*/ 230737 w 384561"/>
              <a:gd name="connsiteY2" fmla="*/ 197719 h 204488"/>
              <a:gd name="connsiteX3" fmla="*/ 384561 w 384561"/>
              <a:gd name="connsiteY3" fmla="*/ 154990 h 204488"/>
            </a:gdLst>
            <a:ahLst/>
            <a:cxnLst>
              <a:cxn ang="0">
                <a:pos x="connsiteX0" y="connsiteY0"/>
              </a:cxn>
              <a:cxn ang="0">
                <a:pos x="connsiteX1" y="connsiteY1"/>
              </a:cxn>
              <a:cxn ang="0">
                <a:pos x="connsiteX2" y="connsiteY2"/>
              </a:cxn>
              <a:cxn ang="0">
                <a:pos x="connsiteX3" y="connsiteY3"/>
              </a:cxn>
            </a:cxnLst>
            <a:rect l="l" t="t" r="r" b="b"/>
            <a:pathLst>
              <a:path w="384561" h="204488">
                <a:moveTo>
                  <a:pt x="0" y="43895"/>
                </a:moveTo>
                <a:cubicBezTo>
                  <a:pt x="53411" y="13985"/>
                  <a:pt x="106823" y="-15925"/>
                  <a:pt x="145279" y="9712"/>
                </a:cubicBezTo>
                <a:cubicBezTo>
                  <a:pt x="183735" y="35349"/>
                  <a:pt x="190857" y="173506"/>
                  <a:pt x="230737" y="197719"/>
                </a:cubicBezTo>
                <a:cubicBezTo>
                  <a:pt x="270617" y="221932"/>
                  <a:pt x="363197" y="174930"/>
                  <a:pt x="384561" y="15499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 name="Forma libre 4"/>
          <p:cNvSpPr/>
          <p:nvPr/>
        </p:nvSpPr>
        <p:spPr>
          <a:xfrm>
            <a:off x="611560" y="2348880"/>
            <a:ext cx="384561" cy="204488"/>
          </a:xfrm>
          <a:custGeom>
            <a:avLst/>
            <a:gdLst>
              <a:gd name="connsiteX0" fmla="*/ 0 w 384561"/>
              <a:gd name="connsiteY0" fmla="*/ 43895 h 204488"/>
              <a:gd name="connsiteX1" fmla="*/ 145279 w 384561"/>
              <a:gd name="connsiteY1" fmla="*/ 9712 h 204488"/>
              <a:gd name="connsiteX2" fmla="*/ 230737 w 384561"/>
              <a:gd name="connsiteY2" fmla="*/ 197719 h 204488"/>
              <a:gd name="connsiteX3" fmla="*/ 384561 w 384561"/>
              <a:gd name="connsiteY3" fmla="*/ 154990 h 204488"/>
            </a:gdLst>
            <a:ahLst/>
            <a:cxnLst>
              <a:cxn ang="0">
                <a:pos x="connsiteX0" y="connsiteY0"/>
              </a:cxn>
              <a:cxn ang="0">
                <a:pos x="connsiteX1" y="connsiteY1"/>
              </a:cxn>
              <a:cxn ang="0">
                <a:pos x="connsiteX2" y="connsiteY2"/>
              </a:cxn>
              <a:cxn ang="0">
                <a:pos x="connsiteX3" y="connsiteY3"/>
              </a:cxn>
            </a:cxnLst>
            <a:rect l="l" t="t" r="r" b="b"/>
            <a:pathLst>
              <a:path w="384561" h="204488">
                <a:moveTo>
                  <a:pt x="0" y="43895"/>
                </a:moveTo>
                <a:cubicBezTo>
                  <a:pt x="53411" y="13985"/>
                  <a:pt x="106823" y="-15925"/>
                  <a:pt x="145279" y="9712"/>
                </a:cubicBezTo>
                <a:cubicBezTo>
                  <a:pt x="183735" y="35349"/>
                  <a:pt x="190857" y="173506"/>
                  <a:pt x="230737" y="197719"/>
                </a:cubicBezTo>
                <a:cubicBezTo>
                  <a:pt x="270617" y="221932"/>
                  <a:pt x="363197" y="174930"/>
                  <a:pt x="384561" y="15499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pic>
        <p:nvPicPr>
          <p:cNvPr id="6" name="Imagen 5"/>
          <p:cNvPicPr>
            <a:picLocks noChangeAspect="1"/>
          </p:cNvPicPr>
          <p:nvPr/>
        </p:nvPicPr>
        <p:blipFill>
          <a:blip r:embed="rId3"/>
          <a:stretch>
            <a:fillRect/>
          </a:stretch>
        </p:blipFill>
        <p:spPr>
          <a:xfrm rot="2485485">
            <a:off x="4868876" y="2338337"/>
            <a:ext cx="402371" cy="225572"/>
          </a:xfrm>
          <a:prstGeom prst="rect">
            <a:avLst/>
          </a:prstGeom>
        </p:spPr>
      </p:pic>
    </p:spTree>
    <p:extLst>
      <p:ext uri="{BB962C8B-B14F-4D97-AF65-F5344CB8AC3E}">
        <p14:creationId xmlns:p14="http://schemas.microsoft.com/office/powerpoint/2010/main" val="3842506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F8CC5-7AA7-49E4-B0CD-234972ADBD8E}"/>
              </a:ext>
            </a:extLst>
          </p:cNvPr>
          <p:cNvPicPr>
            <a:picLocks noChangeAspect="1"/>
          </p:cNvPicPr>
          <p:nvPr/>
        </p:nvPicPr>
        <p:blipFill rotWithShape="1">
          <a:blip r:embed="rId2">
            <a:lum bright="-45000" contrast="75000"/>
          </a:blip>
          <a:srcRect t="46739" r="30616" b="1847"/>
          <a:stretch/>
        </p:blipFill>
        <p:spPr>
          <a:xfrm>
            <a:off x="534646" y="936104"/>
            <a:ext cx="8074707" cy="2016224"/>
          </a:xfrm>
          <a:prstGeom prst="rect">
            <a:avLst/>
          </a:prstGeom>
        </p:spPr>
      </p:pic>
      <p:pic>
        <p:nvPicPr>
          <p:cNvPr id="3" name="Picture 2">
            <a:extLst>
              <a:ext uri="{FF2B5EF4-FFF2-40B4-BE49-F238E27FC236}">
                <a16:creationId xmlns:a16="http://schemas.microsoft.com/office/drawing/2014/main" id="{CB810368-D7D4-4CED-B056-E857E0C01754}"/>
              </a:ext>
            </a:extLst>
          </p:cNvPr>
          <p:cNvPicPr>
            <a:picLocks noChangeAspect="1"/>
          </p:cNvPicPr>
          <p:nvPr/>
        </p:nvPicPr>
        <p:blipFill rotWithShape="1">
          <a:blip r:embed="rId3">
            <a:lum bright="-57000" contrast="87000"/>
          </a:blip>
          <a:srcRect l="5900" t="7607" r="74167" b="14805"/>
          <a:stretch/>
        </p:blipFill>
        <p:spPr>
          <a:xfrm>
            <a:off x="6588224" y="3501008"/>
            <a:ext cx="2134825" cy="2016224"/>
          </a:xfrm>
          <a:prstGeom prst="rect">
            <a:avLst/>
          </a:prstGeom>
        </p:spPr>
      </p:pic>
      <p:pic>
        <p:nvPicPr>
          <p:cNvPr id="6" name="Picture 5">
            <a:extLst>
              <a:ext uri="{FF2B5EF4-FFF2-40B4-BE49-F238E27FC236}">
                <a16:creationId xmlns:a16="http://schemas.microsoft.com/office/drawing/2014/main" id="{E3E89DEF-0BD8-44E5-87E0-66CC42780D4C}"/>
              </a:ext>
            </a:extLst>
          </p:cNvPr>
          <p:cNvPicPr>
            <a:picLocks noChangeAspect="1"/>
          </p:cNvPicPr>
          <p:nvPr/>
        </p:nvPicPr>
        <p:blipFill rotWithShape="1">
          <a:blip r:embed="rId2">
            <a:lum bright="-45000" contrast="75000"/>
          </a:blip>
          <a:srcRect l="69383" t="77120" r="16442" b="11195"/>
          <a:stretch/>
        </p:blipFill>
        <p:spPr>
          <a:xfrm>
            <a:off x="7329398" y="2996952"/>
            <a:ext cx="1814602" cy="504056"/>
          </a:xfrm>
          <a:prstGeom prst="rect">
            <a:avLst/>
          </a:prstGeom>
        </p:spPr>
      </p:pic>
      <p:pic>
        <p:nvPicPr>
          <p:cNvPr id="7" name="Picture 6">
            <a:extLst>
              <a:ext uri="{FF2B5EF4-FFF2-40B4-BE49-F238E27FC236}">
                <a16:creationId xmlns:a16="http://schemas.microsoft.com/office/drawing/2014/main" id="{19197E96-C395-4D76-A2A1-8C167E5787D2}"/>
              </a:ext>
            </a:extLst>
          </p:cNvPr>
          <p:cNvPicPr>
            <a:picLocks noChangeAspect="1"/>
          </p:cNvPicPr>
          <p:nvPr/>
        </p:nvPicPr>
        <p:blipFill rotWithShape="1">
          <a:blip r:embed="rId2">
            <a:lum bright="-45000" contrast="75000"/>
          </a:blip>
          <a:srcRect l="6384" r="58966" b="85978"/>
          <a:stretch/>
        </p:blipFill>
        <p:spPr>
          <a:xfrm>
            <a:off x="395536" y="504056"/>
            <a:ext cx="3168352" cy="432048"/>
          </a:xfrm>
          <a:prstGeom prst="rect">
            <a:avLst/>
          </a:prstGeom>
        </p:spPr>
      </p:pic>
      <p:pic>
        <p:nvPicPr>
          <p:cNvPr id="8" name="Picture 7">
            <a:extLst>
              <a:ext uri="{FF2B5EF4-FFF2-40B4-BE49-F238E27FC236}">
                <a16:creationId xmlns:a16="http://schemas.microsoft.com/office/drawing/2014/main" id="{D6B3C845-9876-4B81-9A1D-2F61B55107A4}"/>
              </a:ext>
            </a:extLst>
          </p:cNvPr>
          <p:cNvPicPr>
            <a:picLocks noChangeAspect="1"/>
          </p:cNvPicPr>
          <p:nvPr/>
        </p:nvPicPr>
        <p:blipFill rotWithShape="1">
          <a:blip r:embed="rId3">
            <a:lum bright="-57000" contrast="87000"/>
          </a:blip>
          <a:srcRect l="43898" t="4031" r="37230" b="20872"/>
          <a:stretch/>
        </p:blipFill>
        <p:spPr>
          <a:xfrm>
            <a:off x="3716974" y="3372013"/>
            <a:ext cx="2088232" cy="2016224"/>
          </a:xfrm>
          <a:prstGeom prst="rect">
            <a:avLst/>
          </a:prstGeom>
        </p:spPr>
      </p:pic>
      <p:pic>
        <p:nvPicPr>
          <p:cNvPr id="10" name="Picture 9">
            <a:extLst>
              <a:ext uri="{FF2B5EF4-FFF2-40B4-BE49-F238E27FC236}">
                <a16:creationId xmlns:a16="http://schemas.microsoft.com/office/drawing/2014/main" id="{482C7AF5-A8B7-40EA-B40F-31CF06585223}"/>
              </a:ext>
            </a:extLst>
          </p:cNvPr>
          <p:cNvPicPr>
            <a:picLocks noChangeAspect="1"/>
          </p:cNvPicPr>
          <p:nvPr/>
        </p:nvPicPr>
        <p:blipFill rotWithShape="1">
          <a:blip r:embed="rId3">
            <a:lum bright="-57000" contrast="87000"/>
          </a:blip>
          <a:srcRect l="80436" t="13312" r="1076" b="14437"/>
          <a:stretch/>
        </p:blipFill>
        <p:spPr>
          <a:xfrm>
            <a:off x="176518" y="3951354"/>
            <a:ext cx="1803193" cy="1709894"/>
          </a:xfrm>
          <a:prstGeom prst="rect">
            <a:avLst/>
          </a:prstGeom>
        </p:spPr>
      </p:pic>
      <p:sp>
        <p:nvSpPr>
          <p:cNvPr id="14" name="TextBox 13">
            <a:extLst>
              <a:ext uri="{FF2B5EF4-FFF2-40B4-BE49-F238E27FC236}">
                <a16:creationId xmlns:a16="http://schemas.microsoft.com/office/drawing/2014/main" id="{786C7735-CAFB-4732-A655-1C2D854AFB7E}"/>
              </a:ext>
            </a:extLst>
          </p:cNvPr>
          <p:cNvSpPr txBox="1"/>
          <p:nvPr/>
        </p:nvSpPr>
        <p:spPr>
          <a:xfrm>
            <a:off x="1779841" y="4003242"/>
            <a:ext cx="1935530" cy="1384995"/>
          </a:xfrm>
          <a:prstGeom prst="rect">
            <a:avLst/>
          </a:prstGeom>
          <a:noFill/>
        </p:spPr>
        <p:txBody>
          <a:bodyPr wrap="none" rtlCol="0">
            <a:spAutoFit/>
          </a:bodyPr>
          <a:lstStyle/>
          <a:p>
            <a:pPr marL="179388" indent="-179388">
              <a:buAutoNum type="arabicParenR"/>
            </a:pPr>
            <a:r>
              <a:rPr lang="es-MX" sz="1400" b="1" dirty="0" err="1"/>
              <a:t>LiCl</a:t>
            </a:r>
            <a:r>
              <a:rPr lang="es-MX" sz="1400" b="1" dirty="0"/>
              <a:t>, 23 </a:t>
            </a:r>
            <a:r>
              <a:rPr lang="es-MX" sz="1400" b="1" baseline="30000" dirty="0"/>
              <a:t>O</a:t>
            </a:r>
            <a:r>
              <a:rPr lang="es-MX" sz="1400" b="1" dirty="0"/>
              <a:t>C, 48 h</a:t>
            </a:r>
          </a:p>
          <a:p>
            <a:pPr marL="179388" indent="-179388">
              <a:buAutoNum type="arabicParenR"/>
            </a:pPr>
            <a:r>
              <a:rPr lang="es-MX" sz="1400" b="1" dirty="0"/>
              <a:t>(CH</a:t>
            </a:r>
            <a:r>
              <a:rPr lang="es-MX" sz="1400" b="1" baseline="-25000" dirty="0"/>
              <a:t>2</a:t>
            </a:r>
            <a:r>
              <a:rPr lang="es-MX" sz="1400" b="1" dirty="0"/>
              <a:t>OH)</a:t>
            </a:r>
            <a:r>
              <a:rPr lang="es-MX" sz="1400" b="1" baseline="-25000" dirty="0"/>
              <a:t>2</a:t>
            </a:r>
            <a:r>
              <a:rPr lang="es-MX" sz="1400" b="1" dirty="0"/>
              <a:t>, </a:t>
            </a:r>
            <a:r>
              <a:rPr lang="es-MX" sz="1400" b="1" dirty="0" err="1"/>
              <a:t>TsOH</a:t>
            </a:r>
            <a:endParaRPr lang="es-MX" sz="1400" b="1" dirty="0"/>
          </a:p>
          <a:p>
            <a:pPr marL="179388" indent="-179388">
              <a:buAutoNum type="arabicParenR"/>
            </a:pPr>
            <a:r>
              <a:rPr lang="es-MX" sz="1400" b="1" dirty="0"/>
              <a:t>LAH</a:t>
            </a:r>
          </a:p>
          <a:p>
            <a:endParaRPr lang="es-MX" sz="1400" b="1" dirty="0"/>
          </a:p>
          <a:p>
            <a:r>
              <a:rPr lang="es-MX" sz="1400" b="1" dirty="0"/>
              <a:t>4) PCC</a:t>
            </a:r>
          </a:p>
          <a:p>
            <a:r>
              <a:rPr lang="es-MX" sz="1400" b="1" dirty="0"/>
              <a:t>5) HClO4, H2O/Acetona</a:t>
            </a:r>
          </a:p>
        </p:txBody>
      </p:sp>
      <p:sp>
        <p:nvSpPr>
          <p:cNvPr id="15" name="TextBox 14">
            <a:extLst>
              <a:ext uri="{FF2B5EF4-FFF2-40B4-BE49-F238E27FC236}">
                <a16:creationId xmlns:a16="http://schemas.microsoft.com/office/drawing/2014/main" id="{A562D21D-F0A4-417F-B77F-29E91617FB10}"/>
              </a:ext>
            </a:extLst>
          </p:cNvPr>
          <p:cNvSpPr txBox="1"/>
          <p:nvPr/>
        </p:nvSpPr>
        <p:spPr>
          <a:xfrm>
            <a:off x="5735450" y="3987280"/>
            <a:ext cx="1168910" cy="954107"/>
          </a:xfrm>
          <a:prstGeom prst="rect">
            <a:avLst/>
          </a:prstGeom>
          <a:noFill/>
        </p:spPr>
        <p:txBody>
          <a:bodyPr wrap="none" rtlCol="0">
            <a:spAutoFit/>
          </a:bodyPr>
          <a:lstStyle/>
          <a:p>
            <a:pPr algn="ctr"/>
            <a:r>
              <a:rPr lang="es-MX" sz="1400" b="1" dirty="0"/>
              <a:t>KI</a:t>
            </a:r>
            <a:r>
              <a:rPr lang="es-MX" sz="1400" b="1" baseline="-25000" dirty="0"/>
              <a:t>3</a:t>
            </a:r>
          </a:p>
          <a:p>
            <a:pPr algn="ctr"/>
            <a:r>
              <a:rPr lang="es-MX" sz="1400" b="1" dirty="0"/>
              <a:t>Dioxano/H</a:t>
            </a:r>
            <a:r>
              <a:rPr lang="es-MX" sz="1400" b="1" baseline="-25000" dirty="0"/>
              <a:t>2</a:t>
            </a:r>
            <a:r>
              <a:rPr lang="es-MX" sz="1400" b="1" dirty="0"/>
              <a:t>O</a:t>
            </a:r>
          </a:p>
          <a:p>
            <a:pPr algn="ctr"/>
            <a:endParaRPr lang="es-MX" sz="1400" b="1" dirty="0"/>
          </a:p>
          <a:p>
            <a:pPr algn="ctr"/>
            <a:r>
              <a:rPr lang="es-MX" sz="1400" b="1" dirty="0"/>
              <a:t>NaHSO</a:t>
            </a:r>
            <a:r>
              <a:rPr lang="es-MX" sz="1400" b="1" baseline="-25000" dirty="0"/>
              <a:t>3</a:t>
            </a:r>
          </a:p>
        </p:txBody>
      </p:sp>
      <p:cxnSp>
        <p:nvCxnSpPr>
          <p:cNvPr id="17" name="Straight Arrow Connector 16">
            <a:extLst>
              <a:ext uri="{FF2B5EF4-FFF2-40B4-BE49-F238E27FC236}">
                <a16:creationId xmlns:a16="http://schemas.microsoft.com/office/drawing/2014/main" id="{E50F1398-D2C2-4AD1-9E10-5696AE3AEF43}"/>
              </a:ext>
            </a:extLst>
          </p:cNvPr>
          <p:cNvCxnSpPr/>
          <p:nvPr/>
        </p:nvCxnSpPr>
        <p:spPr>
          <a:xfrm>
            <a:off x="7329398" y="2952328"/>
            <a:ext cx="0" cy="7647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7FDD8C4-C2FD-453D-B1B2-C077758053A7}"/>
              </a:ext>
            </a:extLst>
          </p:cNvPr>
          <p:cNvCxnSpPr>
            <a:cxnSpLocks/>
          </p:cNvCxnSpPr>
          <p:nvPr/>
        </p:nvCxnSpPr>
        <p:spPr>
          <a:xfrm flipH="1">
            <a:off x="5631112" y="4581128"/>
            <a:ext cx="127004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DB5C8C7-FECE-4829-87B6-70D4EDA8F2F8}"/>
              </a:ext>
            </a:extLst>
          </p:cNvPr>
          <p:cNvCxnSpPr>
            <a:cxnSpLocks/>
          </p:cNvCxnSpPr>
          <p:nvPr/>
        </p:nvCxnSpPr>
        <p:spPr>
          <a:xfrm flipH="1">
            <a:off x="1691680" y="4797152"/>
            <a:ext cx="187220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Marcador de número de diapositiva 3"/>
          <p:cNvSpPr>
            <a:spLocks noGrp="1"/>
          </p:cNvSpPr>
          <p:nvPr>
            <p:ph type="sldNum" sz="quarter" idx="12"/>
          </p:nvPr>
        </p:nvSpPr>
        <p:spPr/>
        <p:txBody>
          <a:bodyPr/>
          <a:lstStyle/>
          <a:p>
            <a:fld id="{EB493397-2A67-4761-BDFC-FF3C650B2965}" type="slidenum">
              <a:rPr lang="es-MX" smtClean="0"/>
              <a:pPr/>
              <a:t>53</a:t>
            </a:fld>
            <a:endParaRPr lang="es-MX"/>
          </a:p>
        </p:txBody>
      </p:sp>
    </p:spTree>
    <p:extLst>
      <p:ext uri="{BB962C8B-B14F-4D97-AF65-F5344CB8AC3E}">
        <p14:creationId xmlns:p14="http://schemas.microsoft.com/office/powerpoint/2010/main" val="430380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72378-C5D0-4343-B076-55DAE832EF21}"/>
              </a:ext>
            </a:extLst>
          </p:cNvPr>
          <p:cNvPicPr>
            <a:picLocks noChangeAspect="1"/>
          </p:cNvPicPr>
          <p:nvPr/>
        </p:nvPicPr>
        <p:blipFill rotWithShape="1">
          <a:blip r:embed="rId2">
            <a:lum bright="-48000" contrast="78000"/>
          </a:blip>
          <a:srcRect r="56688" b="4332"/>
          <a:stretch/>
        </p:blipFill>
        <p:spPr>
          <a:xfrm>
            <a:off x="724787" y="212477"/>
            <a:ext cx="6650830" cy="2312675"/>
          </a:xfrm>
          <a:prstGeom prst="rect">
            <a:avLst/>
          </a:prstGeom>
        </p:spPr>
      </p:pic>
      <p:pic>
        <p:nvPicPr>
          <p:cNvPr id="3" name="Picture 2">
            <a:extLst>
              <a:ext uri="{FF2B5EF4-FFF2-40B4-BE49-F238E27FC236}">
                <a16:creationId xmlns:a16="http://schemas.microsoft.com/office/drawing/2014/main" id="{98CCAFD7-EFB7-4929-8F82-0621AD0BE4E6}"/>
              </a:ext>
            </a:extLst>
          </p:cNvPr>
          <p:cNvPicPr>
            <a:picLocks noChangeAspect="1"/>
          </p:cNvPicPr>
          <p:nvPr/>
        </p:nvPicPr>
        <p:blipFill rotWithShape="1">
          <a:blip r:embed="rId2">
            <a:lum bright="-48000" contrast="78000"/>
          </a:blip>
          <a:srcRect l="44099" t="19964" r="40938" b="55025"/>
          <a:stretch/>
        </p:blipFill>
        <p:spPr>
          <a:xfrm>
            <a:off x="6489722" y="2698152"/>
            <a:ext cx="2189044" cy="576064"/>
          </a:xfrm>
          <a:prstGeom prst="rect">
            <a:avLst/>
          </a:prstGeom>
        </p:spPr>
      </p:pic>
      <p:pic>
        <p:nvPicPr>
          <p:cNvPr id="4" name="Picture 3">
            <a:extLst>
              <a:ext uri="{FF2B5EF4-FFF2-40B4-BE49-F238E27FC236}">
                <a16:creationId xmlns:a16="http://schemas.microsoft.com/office/drawing/2014/main" id="{281B708B-3B05-4FAA-841D-199EA621BF2A}"/>
              </a:ext>
            </a:extLst>
          </p:cNvPr>
          <p:cNvPicPr>
            <a:picLocks noChangeAspect="1"/>
          </p:cNvPicPr>
          <p:nvPr/>
        </p:nvPicPr>
        <p:blipFill rotWithShape="1">
          <a:blip r:embed="rId2">
            <a:lum bright="-48000" contrast="78000"/>
          </a:blip>
          <a:srcRect l="58014" t="8521" r="29387"/>
          <a:stretch/>
        </p:blipFill>
        <p:spPr>
          <a:xfrm>
            <a:off x="5324347" y="3429000"/>
            <a:ext cx="2330749" cy="2663981"/>
          </a:xfrm>
          <a:prstGeom prst="rect">
            <a:avLst/>
          </a:prstGeom>
        </p:spPr>
      </p:pic>
      <p:pic>
        <p:nvPicPr>
          <p:cNvPr id="5" name="Picture 4">
            <a:extLst>
              <a:ext uri="{FF2B5EF4-FFF2-40B4-BE49-F238E27FC236}">
                <a16:creationId xmlns:a16="http://schemas.microsoft.com/office/drawing/2014/main" id="{C774B2EE-9276-4274-B1F4-AA9FF5C9C11F}"/>
              </a:ext>
            </a:extLst>
          </p:cNvPr>
          <p:cNvPicPr>
            <a:picLocks noChangeAspect="1"/>
          </p:cNvPicPr>
          <p:nvPr/>
        </p:nvPicPr>
        <p:blipFill rotWithShape="1">
          <a:blip r:embed="rId2">
            <a:lum bright="-48000" contrast="78000"/>
          </a:blip>
          <a:srcRect l="70087" t="2" r="14599" b="51616"/>
          <a:stretch/>
        </p:blipFill>
        <p:spPr>
          <a:xfrm>
            <a:off x="3080167" y="3827182"/>
            <a:ext cx="2244180" cy="1116160"/>
          </a:xfrm>
          <a:prstGeom prst="rect">
            <a:avLst/>
          </a:prstGeom>
        </p:spPr>
      </p:pic>
      <p:cxnSp>
        <p:nvCxnSpPr>
          <p:cNvPr id="7" name="Straight Arrow Connector 6">
            <a:extLst>
              <a:ext uri="{FF2B5EF4-FFF2-40B4-BE49-F238E27FC236}">
                <a16:creationId xmlns:a16="http://schemas.microsoft.com/office/drawing/2014/main" id="{6BF43987-BB8C-4080-8E66-91EFF3EF13D4}"/>
              </a:ext>
            </a:extLst>
          </p:cNvPr>
          <p:cNvCxnSpPr>
            <a:cxnSpLocks/>
          </p:cNvCxnSpPr>
          <p:nvPr/>
        </p:nvCxnSpPr>
        <p:spPr>
          <a:xfrm>
            <a:off x="6385523" y="2640051"/>
            <a:ext cx="0" cy="9221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6ACBAAA6-DDCA-4166-86BA-5C8AE8295D00}"/>
              </a:ext>
            </a:extLst>
          </p:cNvPr>
          <p:cNvPicPr>
            <a:picLocks noChangeAspect="1"/>
          </p:cNvPicPr>
          <p:nvPr/>
        </p:nvPicPr>
        <p:blipFill rotWithShape="1">
          <a:blip r:embed="rId2">
            <a:lum bright="-48000" contrast="78000"/>
          </a:blip>
          <a:srcRect l="84938" t="5503" r="1490" b="7407"/>
          <a:stretch/>
        </p:blipFill>
        <p:spPr>
          <a:xfrm>
            <a:off x="335815" y="3429000"/>
            <a:ext cx="2330748" cy="2354568"/>
          </a:xfrm>
          <a:prstGeom prst="rect">
            <a:avLst/>
          </a:prstGeom>
        </p:spPr>
      </p:pic>
      <p:pic>
        <p:nvPicPr>
          <p:cNvPr id="11" name="Picture 10">
            <a:extLst>
              <a:ext uri="{FF2B5EF4-FFF2-40B4-BE49-F238E27FC236}">
                <a16:creationId xmlns:a16="http://schemas.microsoft.com/office/drawing/2014/main" id="{9F4BA798-C950-4B27-BD41-7E4F752E25BB}"/>
              </a:ext>
            </a:extLst>
          </p:cNvPr>
          <p:cNvPicPr>
            <a:picLocks noChangeAspect="1"/>
          </p:cNvPicPr>
          <p:nvPr/>
        </p:nvPicPr>
        <p:blipFill rotWithShape="1">
          <a:blip r:embed="rId2">
            <a:lum bright="-48000" contrast="78000"/>
          </a:blip>
          <a:srcRect l="70087" t="54256" r="14599" b="-2857"/>
          <a:stretch/>
        </p:blipFill>
        <p:spPr>
          <a:xfrm>
            <a:off x="2635410" y="5125471"/>
            <a:ext cx="1936590" cy="967510"/>
          </a:xfrm>
          <a:prstGeom prst="rect">
            <a:avLst/>
          </a:prstGeom>
        </p:spPr>
      </p:pic>
      <p:cxnSp>
        <p:nvCxnSpPr>
          <p:cNvPr id="12" name="Straight Arrow Connector 11">
            <a:extLst>
              <a:ext uri="{FF2B5EF4-FFF2-40B4-BE49-F238E27FC236}">
                <a16:creationId xmlns:a16="http://schemas.microsoft.com/office/drawing/2014/main" id="{1AEE822F-D56B-46B1-B063-E9FD70D9D78C}"/>
              </a:ext>
            </a:extLst>
          </p:cNvPr>
          <p:cNvCxnSpPr>
            <a:cxnSpLocks/>
          </p:cNvCxnSpPr>
          <p:nvPr/>
        </p:nvCxnSpPr>
        <p:spPr>
          <a:xfrm flipH="1">
            <a:off x="2917983" y="5054135"/>
            <a:ext cx="226443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Marcador de número de diapositiva 5"/>
          <p:cNvSpPr>
            <a:spLocks noGrp="1"/>
          </p:cNvSpPr>
          <p:nvPr>
            <p:ph type="sldNum" sz="quarter" idx="12"/>
          </p:nvPr>
        </p:nvSpPr>
        <p:spPr/>
        <p:txBody>
          <a:bodyPr/>
          <a:lstStyle/>
          <a:p>
            <a:fld id="{EB493397-2A67-4761-BDFC-FF3C650B2965}" type="slidenum">
              <a:rPr lang="es-MX" smtClean="0"/>
              <a:pPr/>
              <a:t>54</a:t>
            </a:fld>
            <a:endParaRPr lang="es-MX"/>
          </a:p>
        </p:txBody>
      </p:sp>
      <p:sp>
        <p:nvSpPr>
          <p:cNvPr id="8" name="CuadroTexto 7"/>
          <p:cNvSpPr txBox="1"/>
          <p:nvPr/>
        </p:nvSpPr>
        <p:spPr>
          <a:xfrm>
            <a:off x="6490035" y="2698152"/>
            <a:ext cx="2328073" cy="369332"/>
          </a:xfrm>
          <a:prstGeom prst="rect">
            <a:avLst/>
          </a:prstGeom>
          <a:solidFill>
            <a:schemeClr val="bg1"/>
          </a:solidFill>
        </p:spPr>
        <p:txBody>
          <a:bodyPr wrap="none" rtlCol="0">
            <a:spAutoFit/>
          </a:bodyPr>
          <a:lstStyle/>
          <a:p>
            <a:r>
              <a:rPr lang="es-MX" b="1" dirty="0"/>
              <a:t>Acetato de </a:t>
            </a:r>
            <a:r>
              <a:rPr lang="es-MX" b="1" dirty="0" err="1"/>
              <a:t>pirrolidinio</a:t>
            </a:r>
            <a:endParaRPr lang="es-MX" b="1" dirty="0"/>
          </a:p>
        </p:txBody>
      </p:sp>
    </p:spTree>
    <p:extLst>
      <p:ext uri="{BB962C8B-B14F-4D97-AF65-F5344CB8AC3E}">
        <p14:creationId xmlns:p14="http://schemas.microsoft.com/office/powerpoint/2010/main" val="2825134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CCFBD-63C7-4629-BE72-4BD5B470BD89}"/>
              </a:ext>
            </a:extLst>
          </p:cNvPr>
          <p:cNvPicPr>
            <a:picLocks noChangeAspect="1"/>
          </p:cNvPicPr>
          <p:nvPr/>
        </p:nvPicPr>
        <p:blipFill>
          <a:blip r:embed="rId2">
            <a:lum bright="-48000" contrast="78000"/>
          </a:blip>
          <a:stretch>
            <a:fillRect/>
          </a:stretch>
        </p:blipFill>
        <p:spPr>
          <a:xfrm>
            <a:off x="21559" y="332656"/>
            <a:ext cx="9033207" cy="2091563"/>
          </a:xfrm>
          <a:prstGeom prst="rect">
            <a:avLst/>
          </a:prstGeom>
        </p:spPr>
      </p:pic>
      <p:pic>
        <p:nvPicPr>
          <p:cNvPr id="3" name="Picture 2">
            <a:extLst>
              <a:ext uri="{FF2B5EF4-FFF2-40B4-BE49-F238E27FC236}">
                <a16:creationId xmlns:a16="http://schemas.microsoft.com/office/drawing/2014/main" id="{71F60291-A2FC-4CFD-BD58-A703315C1ABB}"/>
              </a:ext>
            </a:extLst>
          </p:cNvPr>
          <p:cNvPicPr>
            <a:picLocks noChangeAspect="1"/>
          </p:cNvPicPr>
          <p:nvPr/>
        </p:nvPicPr>
        <p:blipFill rotWithShape="1">
          <a:blip r:embed="rId3">
            <a:lum bright="-51000" contrast="84000"/>
          </a:blip>
          <a:srcRect l="81686" b="1458"/>
          <a:stretch/>
        </p:blipFill>
        <p:spPr>
          <a:xfrm>
            <a:off x="2367428" y="3527239"/>
            <a:ext cx="2125835" cy="2550093"/>
          </a:xfrm>
          <a:prstGeom prst="rect">
            <a:avLst/>
          </a:prstGeom>
        </p:spPr>
      </p:pic>
      <p:pic>
        <p:nvPicPr>
          <p:cNvPr id="4" name="Picture 3">
            <a:extLst>
              <a:ext uri="{FF2B5EF4-FFF2-40B4-BE49-F238E27FC236}">
                <a16:creationId xmlns:a16="http://schemas.microsoft.com/office/drawing/2014/main" id="{CB3CB8BA-4A2D-4CA0-8A20-BC162E1FA3CA}"/>
              </a:ext>
            </a:extLst>
          </p:cNvPr>
          <p:cNvPicPr>
            <a:picLocks noChangeAspect="1"/>
          </p:cNvPicPr>
          <p:nvPr/>
        </p:nvPicPr>
        <p:blipFill rotWithShape="1">
          <a:blip r:embed="rId3">
            <a:lum bright="-51000" contrast="84000"/>
          </a:blip>
          <a:srcRect l="41047" t="7388" r="39637" b="8955"/>
          <a:stretch/>
        </p:blipFill>
        <p:spPr>
          <a:xfrm>
            <a:off x="6663998" y="3647302"/>
            <a:ext cx="2296723" cy="2217481"/>
          </a:xfrm>
          <a:prstGeom prst="rect">
            <a:avLst/>
          </a:prstGeom>
        </p:spPr>
      </p:pic>
      <p:pic>
        <p:nvPicPr>
          <p:cNvPr id="5" name="Picture 4">
            <a:extLst>
              <a:ext uri="{FF2B5EF4-FFF2-40B4-BE49-F238E27FC236}">
                <a16:creationId xmlns:a16="http://schemas.microsoft.com/office/drawing/2014/main" id="{894A760B-5958-4ABC-8832-35B1E39B5971}"/>
              </a:ext>
            </a:extLst>
          </p:cNvPr>
          <p:cNvPicPr>
            <a:picLocks noChangeAspect="1"/>
          </p:cNvPicPr>
          <p:nvPr/>
        </p:nvPicPr>
        <p:blipFill rotWithShape="1">
          <a:blip r:embed="rId3">
            <a:lum bright="-51000" contrast="84000"/>
          </a:blip>
          <a:srcRect l="24847" t="4832" r="65185" b="53649"/>
          <a:stretch/>
        </p:blipFill>
        <p:spPr>
          <a:xfrm>
            <a:off x="7938653" y="2424219"/>
            <a:ext cx="1008112" cy="936104"/>
          </a:xfrm>
          <a:prstGeom prst="rect">
            <a:avLst/>
          </a:prstGeom>
        </p:spPr>
      </p:pic>
      <p:pic>
        <p:nvPicPr>
          <p:cNvPr id="6" name="Picture 5">
            <a:extLst>
              <a:ext uri="{FF2B5EF4-FFF2-40B4-BE49-F238E27FC236}">
                <a16:creationId xmlns:a16="http://schemas.microsoft.com/office/drawing/2014/main" id="{FEF03F25-8FB1-4F40-A687-C2FD36CED679}"/>
              </a:ext>
            </a:extLst>
          </p:cNvPr>
          <p:cNvPicPr>
            <a:picLocks noChangeAspect="1"/>
          </p:cNvPicPr>
          <p:nvPr/>
        </p:nvPicPr>
        <p:blipFill rotWithShape="1">
          <a:blip r:embed="rId4"/>
          <a:srcRect l="62567" t="28185" r="18927" b="53200"/>
          <a:stretch/>
        </p:blipFill>
        <p:spPr>
          <a:xfrm>
            <a:off x="4416148" y="4365104"/>
            <a:ext cx="2125835" cy="477796"/>
          </a:xfrm>
          <a:prstGeom prst="rect">
            <a:avLst/>
          </a:prstGeom>
        </p:spPr>
      </p:pic>
      <p:cxnSp>
        <p:nvCxnSpPr>
          <p:cNvPr id="7" name="Straight Arrow Connector 6">
            <a:extLst>
              <a:ext uri="{FF2B5EF4-FFF2-40B4-BE49-F238E27FC236}">
                <a16:creationId xmlns:a16="http://schemas.microsoft.com/office/drawing/2014/main" id="{298E255B-51B9-4E4D-8E8B-56C1126B27F5}"/>
              </a:ext>
            </a:extLst>
          </p:cNvPr>
          <p:cNvCxnSpPr>
            <a:cxnSpLocks/>
          </p:cNvCxnSpPr>
          <p:nvPr/>
        </p:nvCxnSpPr>
        <p:spPr>
          <a:xfrm>
            <a:off x="7938653" y="2837030"/>
            <a:ext cx="0" cy="13120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7091259-083F-44E6-ACD7-396B00CB382C}"/>
              </a:ext>
            </a:extLst>
          </p:cNvPr>
          <p:cNvCxnSpPr>
            <a:cxnSpLocks/>
          </p:cNvCxnSpPr>
          <p:nvPr/>
        </p:nvCxnSpPr>
        <p:spPr>
          <a:xfrm flipH="1">
            <a:off x="4493263" y="5013176"/>
            <a:ext cx="204872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Marcador de número de diapositiva 7"/>
          <p:cNvSpPr>
            <a:spLocks noGrp="1"/>
          </p:cNvSpPr>
          <p:nvPr>
            <p:ph type="sldNum" sz="quarter" idx="12"/>
          </p:nvPr>
        </p:nvSpPr>
        <p:spPr/>
        <p:txBody>
          <a:bodyPr/>
          <a:lstStyle/>
          <a:p>
            <a:fld id="{EB493397-2A67-4761-BDFC-FF3C650B2965}" type="slidenum">
              <a:rPr lang="es-MX" smtClean="0"/>
              <a:pPr/>
              <a:t>55</a:t>
            </a:fld>
            <a:endParaRPr lang="es-MX"/>
          </a:p>
        </p:txBody>
      </p:sp>
      <p:sp>
        <p:nvSpPr>
          <p:cNvPr id="10" name="Rectángulo 9"/>
          <p:cNvSpPr/>
          <p:nvPr/>
        </p:nvSpPr>
        <p:spPr>
          <a:xfrm>
            <a:off x="3366652" y="2865957"/>
            <a:ext cx="4572000" cy="276999"/>
          </a:xfrm>
          <a:prstGeom prst="rect">
            <a:avLst/>
          </a:prstGeom>
        </p:spPr>
        <p:txBody>
          <a:bodyPr>
            <a:spAutoFit/>
          </a:bodyPr>
          <a:lstStyle/>
          <a:p>
            <a:pPr algn="r"/>
            <a:r>
              <a:rPr lang="es-MX" sz="1200" b="1" dirty="0">
                <a:latin typeface="Gotham"/>
              </a:rPr>
              <a:t>1,3-DIIODO-5,5-DIMETIL-IMIDAZOLIDIN-2-ONA</a:t>
            </a:r>
            <a:endParaRPr lang="es-MX" sz="1200" b="1" i="0" dirty="0">
              <a:effectLst/>
              <a:latin typeface="Gotham"/>
            </a:endParaRPr>
          </a:p>
        </p:txBody>
      </p:sp>
    </p:spTree>
    <p:extLst>
      <p:ext uri="{BB962C8B-B14F-4D97-AF65-F5344CB8AC3E}">
        <p14:creationId xmlns:p14="http://schemas.microsoft.com/office/powerpoint/2010/main" val="3514650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C59364-5C06-44DB-A8A5-F2CE6AAEC330}"/>
              </a:ext>
            </a:extLst>
          </p:cNvPr>
          <p:cNvPicPr>
            <a:picLocks noChangeAspect="1"/>
          </p:cNvPicPr>
          <p:nvPr/>
        </p:nvPicPr>
        <p:blipFill rotWithShape="1">
          <a:blip r:embed="rId2">
            <a:lum bright="-57000" contrast="91000"/>
          </a:blip>
          <a:srcRect l="40215" r="41912" b="16479"/>
          <a:stretch/>
        </p:blipFill>
        <p:spPr>
          <a:xfrm>
            <a:off x="6078688" y="-56713"/>
            <a:ext cx="2406392" cy="2627999"/>
          </a:xfrm>
          <a:prstGeom prst="rect">
            <a:avLst/>
          </a:prstGeom>
        </p:spPr>
      </p:pic>
      <p:pic>
        <p:nvPicPr>
          <p:cNvPr id="3" name="Picture 2">
            <a:extLst>
              <a:ext uri="{FF2B5EF4-FFF2-40B4-BE49-F238E27FC236}">
                <a16:creationId xmlns:a16="http://schemas.microsoft.com/office/drawing/2014/main" id="{137BEC0B-63C3-448B-8C91-2B87A75BD31E}"/>
              </a:ext>
            </a:extLst>
          </p:cNvPr>
          <p:cNvPicPr>
            <a:picLocks noChangeAspect="1"/>
          </p:cNvPicPr>
          <p:nvPr/>
        </p:nvPicPr>
        <p:blipFill rotWithShape="1">
          <a:blip r:embed="rId2">
            <a:lum bright="-57000" contrast="91000"/>
          </a:blip>
          <a:srcRect l="79657" b="10023"/>
          <a:stretch/>
        </p:blipFill>
        <p:spPr>
          <a:xfrm>
            <a:off x="4897848" y="3834742"/>
            <a:ext cx="2800479" cy="2894707"/>
          </a:xfrm>
          <a:prstGeom prst="rect">
            <a:avLst/>
          </a:prstGeom>
        </p:spPr>
      </p:pic>
      <p:pic>
        <p:nvPicPr>
          <p:cNvPr id="4" name="Picture 3">
            <a:extLst>
              <a:ext uri="{FF2B5EF4-FFF2-40B4-BE49-F238E27FC236}">
                <a16:creationId xmlns:a16="http://schemas.microsoft.com/office/drawing/2014/main" id="{FFF0EA40-B891-4962-BDFF-F1B04E27DCEE}"/>
              </a:ext>
            </a:extLst>
          </p:cNvPr>
          <p:cNvPicPr>
            <a:picLocks noChangeAspect="1"/>
          </p:cNvPicPr>
          <p:nvPr/>
        </p:nvPicPr>
        <p:blipFill rotWithShape="1">
          <a:blip r:embed="rId2">
            <a:lum bright="-57000" contrast="91000"/>
          </a:blip>
          <a:srcRect l="57422" r="20742" b="58473"/>
          <a:stretch/>
        </p:blipFill>
        <p:spPr>
          <a:xfrm>
            <a:off x="6438189" y="2669198"/>
            <a:ext cx="2520276" cy="1120125"/>
          </a:xfrm>
          <a:prstGeom prst="rect">
            <a:avLst/>
          </a:prstGeom>
        </p:spPr>
      </p:pic>
      <p:cxnSp>
        <p:nvCxnSpPr>
          <p:cNvPr id="5" name="Straight Arrow Connector 4">
            <a:extLst>
              <a:ext uri="{FF2B5EF4-FFF2-40B4-BE49-F238E27FC236}">
                <a16:creationId xmlns:a16="http://schemas.microsoft.com/office/drawing/2014/main" id="{DF37F50D-DBF6-449A-A381-6A9152F8EF8C}"/>
              </a:ext>
            </a:extLst>
          </p:cNvPr>
          <p:cNvCxnSpPr>
            <a:cxnSpLocks/>
          </p:cNvCxnSpPr>
          <p:nvPr/>
        </p:nvCxnSpPr>
        <p:spPr>
          <a:xfrm>
            <a:off x="6444208" y="2669198"/>
            <a:ext cx="0" cy="13120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4578" name="Picture 2" descr="File:Lithiumtriethylborohydride.svg">
            <a:extLst>
              <a:ext uri="{FF2B5EF4-FFF2-40B4-BE49-F238E27FC236}">
                <a16:creationId xmlns:a16="http://schemas.microsoft.com/office/drawing/2014/main" id="{FC382ACA-C96D-4B54-8607-2910243A6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44" y="2261051"/>
            <a:ext cx="1768904" cy="1083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EA14F06-95AD-4665-9DB4-A5FD5DE7DD7B}"/>
              </a:ext>
            </a:extLst>
          </p:cNvPr>
          <p:cNvPicPr>
            <a:picLocks noChangeAspect="1"/>
          </p:cNvPicPr>
          <p:nvPr/>
        </p:nvPicPr>
        <p:blipFill rotWithShape="1">
          <a:blip r:embed="rId2">
            <a:lum bright="-57000" contrast="91000"/>
          </a:blip>
          <a:srcRect l="1" r="82126" b="16479"/>
          <a:stretch/>
        </p:blipFill>
        <p:spPr>
          <a:xfrm>
            <a:off x="758416" y="65732"/>
            <a:ext cx="2294272" cy="2505554"/>
          </a:xfrm>
          <a:prstGeom prst="rect">
            <a:avLst/>
          </a:prstGeom>
        </p:spPr>
      </p:pic>
      <p:graphicFrame>
        <p:nvGraphicFramePr>
          <p:cNvPr id="7" name="Object 6">
            <a:extLst>
              <a:ext uri="{FF2B5EF4-FFF2-40B4-BE49-F238E27FC236}">
                <a16:creationId xmlns:a16="http://schemas.microsoft.com/office/drawing/2014/main" id="{300B58C4-0EF0-44CA-8A7C-19F7D2C3AADE}"/>
              </a:ext>
            </a:extLst>
          </p:cNvPr>
          <p:cNvGraphicFramePr>
            <a:graphicFrameLocks noChangeAspect="1"/>
          </p:cNvGraphicFramePr>
          <p:nvPr>
            <p:extLst>
              <p:ext uri="{D42A27DB-BD31-4B8C-83A1-F6EECF244321}">
                <p14:modId xmlns:p14="http://schemas.microsoft.com/office/powerpoint/2010/main" val="1895787828"/>
              </p:ext>
            </p:extLst>
          </p:nvPr>
        </p:nvGraphicFramePr>
        <p:xfrm>
          <a:off x="3177269" y="731300"/>
          <a:ext cx="2573437" cy="1433342"/>
        </p:xfrm>
        <a:graphic>
          <a:graphicData uri="http://schemas.openxmlformats.org/presentationml/2006/ole">
            <mc:AlternateContent xmlns:mc="http://schemas.openxmlformats.org/markup-compatibility/2006">
              <mc:Choice xmlns:v="urn:schemas-microsoft-com:vml" Requires="v">
                <p:oleObj name="CS ChemDraw Drawing" r:id="rId4" imgW="1490253" imgH="830116" progId="ChemDraw.Document.6.0">
                  <p:embed/>
                </p:oleObj>
              </mc:Choice>
              <mc:Fallback>
                <p:oleObj name="CS ChemDraw Drawing" r:id="rId4" imgW="1490253" imgH="830116" progId="ChemDraw.Document.6.0">
                  <p:embed/>
                  <p:pic>
                    <p:nvPicPr>
                      <p:cNvPr id="0" name=""/>
                      <p:cNvPicPr/>
                      <p:nvPr/>
                    </p:nvPicPr>
                    <p:blipFill>
                      <a:blip r:embed="rId5"/>
                      <a:stretch>
                        <a:fillRect/>
                      </a:stretch>
                    </p:blipFill>
                    <p:spPr>
                      <a:xfrm>
                        <a:off x="3177269" y="731300"/>
                        <a:ext cx="2573437" cy="1433342"/>
                      </a:xfrm>
                      <a:prstGeom prst="rect">
                        <a:avLst/>
                      </a:prstGeom>
                    </p:spPr>
                  </p:pic>
                </p:oleObj>
              </mc:Fallback>
            </mc:AlternateContent>
          </a:graphicData>
        </a:graphic>
      </p:graphicFrame>
      <p:cxnSp>
        <p:nvCxnSpPr>
          <p:cNvPr id="10" name="Straight Arrow Connector 9">
            <a:extLst>
              <a:ext uri="{FF2B5EF4-FFF2-40B4-BE49-F238E27FC236}">
                <a16:creationId xmlns:a16="http://schemas.microsoft.com/office/drawing/2014/main" id="{DB60D57E-2493-484C-9DEC-C6647A257EAE}"/>
              </a:ext>
            </a:extLst>
          </p:cNvPr>
          <p:cNvCxnSpPr/>
          <p:nvPr/>
        </p:nvCxnSpPr>
        <p:spPr>
          <a:xfrm>
            <a:off x="2987824" y="1700808"/>
            <a:ext cx="295232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Marcador de número de diapositiva 5"/>
          <p:cNvSpPr>
            <a:spLocks noGrp="1"/>
          </p:cNvSpPr>
          <p:nvPr>
            <p:ph type="sldNum" sz="quarter" idx="12"/>
          </p:nvPr>
        </p:nvSpPr>
        <p:spPr/>
        <p:txBody>
          <a:bodyPr/>
          <a:lstStyle/>
          <a:p>
            <a:fld id="{EB493397-2A67-4761-BDFC-FF3C650B2965}" type="slidenum">
              <a:rPr lang="es-MX" smtClean="0"/>
              <a:pPr/>
              <a:t>56</a:t>
            </a:fld>
            <a:endParaRPr lang="es-MX"/>
          </a:p>
        </p:txBody>
      </p:sp>
    </p:spTree>
    <p:extLst>
      <p:ext uri="{BB962C8B-B14F-4D97-AF65-F5344CB8AC3E}">
        <p14:creationId xmlns:p14="http://schemas.microsoft.com/office/powerpoint/2010/main" val="2378598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34000" contrast="67000"/>
          </a:blip>
          <a:stretch>
            <a:fillRect/>
          </a:stretch>
        </p:blipFill>
        <p:spPr>
          <a:xfrm>
            <a:off x="2339752" y="1340768"/>
            <a:ext cx="4529056" cy="3096344"/>
          </a:xfrm>
          <a:prstGeom prst="rect">
            <a:avLst/>
          </a:prstGeom>
        </p:spPr>
      </p:pic>
      <p:pic>
        <p:nvPicPr>
          <p:cNvPr id="7" name="Picture 6"/>
          <p:cNvPicPr>
            <a:picLocks noChangeAspect="1"/>
          </p:cNvPicPr>
          <p:nvPr/>
        </p:nvPicPr>
        <p:blipFill>
          <a:blip r:embed="rId3">
            <a:lum bright="-21000" contrast="38000"/>
          </a:blip>
          <a:stretch>
            <a:fillRect/>
          </a:stretch>
        </p:blipFill>
        <p:spPr>
          <a:xfrm>
            <a:off x="398745" y="5085184"/>
            <a:ext cx="8103001" cy="1224136"/>
          </a:xfrm>
          <a:prstGeom prst="rect">
            <a:avLst/>
          </a:prstGeom>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57</a:t>
            </a:fld>
            <a:endParaRPr lang="es-MX"/>
          </a:p>
        </p:txBody>
      </p:sp>
    </p:spTree>
    <p:extLst>
      <p:ext uri="{BB962C8B-B14F-4D97-AF65-F5344CB8AC3E}">
        <p14:creationId xmlns:p14="http://schemas.microsoft.com/office/powerpoint/2010/main" val="4150805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760" y="836712"/>
            <a:ext cx="4464496" cy="2617060"/>
          </a:xfrm>
          <a:prstGeom prst="rect">
            <a:avLst/>
          </a:prstGeom>
        </p:spPr>
      </p:pic>
      <p:pic>
        <p:nvPicPr>
          <p:cNvPr id="3" name="Picture 2"/>
          <p:cNvPicPr>
            <a:picLocks noChangeAspect="1"/>
          </p:cNvPicPr>
          <p:nvPr/>
        </p:nvPicPr>
        <p:blipFill>
          <a:blip r:embed="rId3">
            <a:lum bright="-17000" contrast="40000"/>
          </a:blip>
          <a:stretch>
            <a:fillRect/>
          </a:stretch>
        </p:blipFill>
        <p:spPr>
          <a:xfrm>
            <a:off x="251090" y="4365104"/>
            <a:ext cx="8785836" cy="1368152"/>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58</a:t>
            </a:fld>
            <a:endParaRPr lang="es-MX"/>
          </a:p>
        </p:txBody>
      </p:sp>
    </p:spTree>
    <p:extLst>
      <p:ext uri="{BB962C8B-B14F-4D97-AF65-F5344CB8AC3E}">
        <p14:creationId xmlns:p14="http://schemas.microsoft.com/office/powerpoint/2010/main" val="2749562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5000" contrast="70000"/>
          </a:blip>
          <a:stretch>
            <a:fillRect/>
          </a:stretch>
        </p:blipFill>
        <p:spPr>
          <a:xfrm>
            <a:off x="2915816" y="1124744"/>
            <a:ext cx="3000457" cy="3024336"/>
          </a:xfrm>
          <a:prstGeom prst="rect">
            <a:avLst/>
          </a:prstGeom>
        </p:spPr>
      </p:pic>
      <p:pic>
        <p:nvPicPr>
          <p:cNvPr id="3" name="Picture 2"/>
          <p:cNvPicPr>
            <a:picLocks noChangeAspect="1"/>
          </p:cNvPicPr>
          <p:nvPr/>
        </p:nvPicPr>
        <p:blipFill>
          <a:blip r:embed="rId3">
            <a:lum bright="-43000" contrast="83000"/>
          </a:blip>
          <a:stretch>
            <a:fillRect/>
          </a:stretch>
        </p:blipFill>
        <p:spPr>
          <a:xfrm>
            <a:off x="228115" y="4509120"/>
            <a:ext cx="8375857" cy="864097"/>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59</a:t>
            </a:fld>
            <a:endParaRPr lang="es-MX"/>
          </a:p>
        </p:txBody>
      </p:sp>
    </p:spTree>
    <p:extLst>
      <p:ext uri="{BB962C8B-B14F-4D97-AF65-F5344CB8AC3E}">
        <p14:creationId xmlns:p14="http://schemas.microsoft.com/office/powerpoint/2010/main" val="162968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964AFE-C34B-46D5-A020-D8BBF7429D72}"/>
              </a:ext>
            </a:extLst>
          </p:cNvPr>
          <p:cNvSpPr/>
          <p:nvPr/>
        </p:nvSpPr>
        <p:spPr>
          <a:xfrm>
            <a:off x="395536" y="350205"/>
            <a:ext cx="8352928" cy="1077218"/>
          </a:xfrm>
          <a:prstGeom prst="rect">
            <a:avLst/>
          </a:prstGeom>
        </p:spPr>
        <p:txBody>
          <a:bodyPr wrap="square">
            <a:spAutoFit/>
          </a:bodyPr>
          <a:lstStyle/>
          <a:p>
            <a:r>
              <a:rPr lang="es-MX" sz="1600" dirty="0">
                <a:solidFill>
                  <a:srgbClr val="0000FF"/>
                </a:solidFill>
              </a:rPr>
              <a:t>En el párrafo 6, Euler continúa explicando los detalles de su método. Él le dice al lector que si hay más de un puente que se puede cruzar al pasar de una masa de tierra al otro, no importa qué puente se utiliza. Por ejemplo, a pesar de que hay dos puentes, a y b, que pueden tener un viajero de A </a:t>
            </a:r>
            <a:r>
              <a:rPr lang="es-MX" sz="1600" dirty="0" err="1">
                <a:solidFill>
                  <a:srgbClr val="0000FF"/>
                </a:solidFill>
              </a:rPr>
              <a:t>a</a:t>
            </a:r>
            <a:r>
              <a:rPr lang="es-MX" sz="1600" dirty="0">
                <a:solidFill>
                  <a:srgbClr val="0000FF"/>
                </a:solidFill>
              </a:rPr>
              <a:t> B, no importa con la notación de Euler, que se toma puente. </a:t>
            </a:r>
          </a:p>
        </p:txBody>
      </p:sp>
      <p:sp>
        <p:nvSpPr>
          <p:cNvPr id="3" name="Rectangle 2">
            <a:extLst>
              <a:ext uri="{FF2B5EF4-FFF2-40B4-BE49-F238E27FC236}">
                <a16:creationId xmlns:a16="http://schemas.microsoft.com/office/drawing/2014/main" id="{4A85A7D0-12E3-401C-A599-F3A2154ACAEE}"/>
              </a:ext>
            </a:extLst>
          </p:cNvPr>
          <p:cNvSpPr/>
          <p:nvPr/>
        </p:nvSpPr>
        <p:spPr>
          <a:xfrm>
            <a:off x="215516" y="4753469"/>
            <a:ext cx="8712968" cy="1323439"/>
          </a:xfrm>
          <a:prstGeom prst="rect">
            <a:avLst/>
          </a:prstGeom>
        </p:spPr>
        <p:txBody>
          <a:bodyPr wrap="square">
            <a:spAutoFit/>
          </a:bodyPr>
          <a:lstStyle/>
          <a:p>
            <a:r>
              <a:rPr lang="es-MX" sz="1600" dirty="0">
                <a:solidFill>
                  <a:srgbClr val="0000FF"/>
                </a:solidFill>
              </a:rPr>
              <a:t>En este apartado, Euler también discute el problema específico que está tratando. Explica, usando su figura original, que el problema Königsberg necesita exactamente ocho cartas, donde los pares de (A, B) y (A, C) debe aparecer al lado del otro exactamente el doble, no importa qué letra aparece por primera vez. Además, los pares (A, D), (B, D), y (C, D) deben ocurrir juntos exactamente una vez por un camino que atraviesa cada puente una vez y sólo una vez de existir</a:t>
            </a:r>
            <a:endParaRPr lang="es-MX" sz="1600" dirty="0"/>
          </a:p>
        </p:txBody>
      </p:sp>
      <p:pic>
        <p:nvPicPr>
          <p:cNvPr id="4" name="Picture 3" descr="http://www.maa.org/sites/default/files/images/upload_library/46/1/old_convergence/Paoletti/Figure-2-perchance.png">
            <a:extLst>
              <a:ext uri="{FF2B5EF4-FFF2-40B4-BE49-F238E27FC236}">
                <a16:creationId xmlns:a16="http://schemas.microsoft.com/office/drawing/2014/main" id="{452B6E2F-EF4D-4711-9BA5-7577CF29F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5792323" cy="2822787"/>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EB493397-2A67-4761-BDFC-FF3C650B2965}" type="slidenum">
              <a:rPr lang="es-MX" smtClean="0"/>
              <a:pPr/>
              <a:t>6</a:t>
            </a:fld>
            <a:endParaRPr lang="es-MX"/>
          </a:p>
        </p:txBody>
      </p:sp>
    </p:spTree>
    <p:extLst>
      <p:ext uri="{BB962C8B-B14F-4D97-AF65-F5344CB8AC3E}">
        <p14:creationId xmlns:p14="http://schemas.microsoft.com/office/powerpoint/2010/main" val="4038112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05898" y="492514"/>
            <a:ext cx="7744749" cy="461665"/>
          </a:xfrm>
          <a:prstGeom prst="rect">
            <a:avLst/>
          </a:prstGeom>
          <a:noFill/>
        </p:spPr>
        <p:txBody>
          <a:bodyPr wrap="none" rtlCol="0">
            <a:spAutoFit/>
          </a:bodyPr>
          <a:lstStyle/>
          <a:p>
            <a:r>
              <a:rPr lang="es-MX" sz="2400" b="1" dirty="0" err="1">
                <a:solidFill>
                  <a:srgbClr val="0000FF"/>
                </a:solidFill>
              </a:rPr>
              <a:t>Corey</a:t>
            </a:r>
            <a:r>
              <a:rPr lang="es-MX" sz="2400" b="1" dirty="0">
                <a:solidFill>
                  <a:srgbClr val="0000FF"/>
                </a:solidFill>
              </a:rPr>
              <a:t> y el </a:t>
            </a:r>
            <a:r>
              <a:rPr lang="es-MX" sz="2400" b="1" dirty="0" err="1">
                <a:solidFill>
                  <a:srgbClr val="0000FF"/>
                </a:solidFill>
              </a:rPr>
              <a:t>retrón</a:t>
            </a:r>
            <a:r>
              <a:rPr lang="es-MX" sz="2400" b="1" dirty="0">
                <a:solidFill>
                  <a:srgbClr val="0000FF"/>
                </a:solidFill>
              </a:rPr>
              <a:t> por una </a:t>
            </a:r>
            <a:r>
              <a:rPr lang="es-MX" sz="2400" b="1" dirty="0" err="1">
                <a:solidFill>
                  <a:srgbClr val="0000FF"/>
                </a:solidFill>
              </a:rPr>
              <a:t>cicloadición</a:t>
            </a:r>
            <a:r>
              <a:rPr lang="es-MX" sz="2400" b="1" dirty="0">
                <a:solidFill>
                  <a:srgbClr val="0000FF"/>
                </a:solidFill>
              </a:rPr>
              <a:t> [2 + 1] </a:t>
            </a:r>
            <a:r>
              <a:rPr lang="es-MX" sz="2400" b="1" dirty="0" err="1">
                <a:solidFill>
                  <a:srgbClr val="0000FF"/>
                </a:solidFill>
              </a:rPr>
              <a:t>intramolecular</a:t>
            </a:r>
            <a:endParaRPr lang="es-MX" sz="2400" b="1" dirty="0">
              <a:solidFill>
                <a:srgbClr val="0000FF"/>
              </a:solidFill>
            </a:endParaRPr>
          </a:p>
        </p:txBody>
      </p:sp>
      <p:sp>
        <p:nvSpPr>
          <p:cNvPr id="6" name="5 CuadroTexto"/>
          <p:cNvSpPr txBox="1"/>
          <p:nvPr/>
        </p:nvSpPr>
        <p:spPr>
          <a:xfrm>
            <a:off x="1331640" y="4581128"/>
            <a:ext cx="6768752" cy="830997"/>
          </a:xfrm>
          <a:prstGeom prst="rect">
            <a:avLst/>
          </a:prstGeom>
          <a:solidFill>
            <a:schemeClr val="bg1"/>
          </a:solidFill>
        </p:spPr>
        <p:txBody>
          <a:bodyPr wrap="square" rtlCol="0">
            <a:spAutoFit/>
          </a:bodyPr>
          <a:lstStyle/>
          <a:p>
            <a:pPr algn="ctr"/>
            <a:r>
              <a:rPr lang="es-MX" sz="2400" b="1" dirty="0">
                <a:solidFill>
                  <a:srgbClr val="0000FF"/>
                </a:solidFill>
              </a:rPr>
              <a:t>Reacción similar usada en la síntesis de la </a:t>
            </a:r>
            <a:br>
              <a:rPr lang="es-MX" sz="2400" b="1" dirty="0">
                <a:solidFill>
                  <a:srgbClr val="0000FF"/>
                </a:solidFill>
              </a:rPr>
            </a:br>
            <a:r>
              <a:rPr lang="es-MX" sz="2400" b="1" i="1" dirty="0" err="1">
                <a:solidFill>
                  <a:srgbClr val="0000FF"/>
                </a:solidFill>
              </a:rPr>
              <a:t>d,l</a:t>
            </a:r>
            <a:r>
              <a:rPr lang="es-MX" sz="2400" b="1" dirty="0" err="1">
                <a:solidFill>
                  <a:srgbClr val="0000FF"/>
                </a:solidFill>
              </a:rPr>
              <a:t>-serenina</a:t>
            </a:r>
            <a:endParaRPr lang="es-MX" sz="2400" b="1" dirty="0">
              <a:solidFill>
                <a:srgbClr val="0000FF"/>
              </a:solidFill>
            </a:endParaRPr>
          </a:p>
        </p:txBody>
      </p:sp>
      <p:sp>
        <p:nvSpPr>
          <p:cNvPr id="5" name="4 Rectángulo"/>
          <p:cNvSpPr/>
          <p:nvPr/>
        </p:nvSpPr>
        <p:spPr>
          <a:xfrm>
            <a:off x="705898" y="3707355"/>
            <a:ext cx="2381087" cy="369332"/>
          </a:xfrm>
          <a:prstGeom prst="rect">
            <a:avLst/>
          </a:prstGeom>
          <a:solidFill>
            <a:schemeClr val="bg1"/>
          </a:solidFill>
        </p:spPr>
        <p:txBody>
          <a:bodyPr wrap="square">
            <a:spAutoFit/>
          </a:bodyPr>
          <a:lstStyle/>
          <a:p>
            <a:pPr algn="ctr"/>
            <a:r>
              <a:rPr lang="es-MX" b="1" i="1" dirty="0">
                <a:solidFill>
                  <a:srgbClr val="0000FF"/>
                </a:solidFill>
              </a:rPr>
              <a:t>d,l</a:t>
            </a:r>
            <a:r>
              <a:rPr lang="es-MX" b="1" dirty="0">
                <a:solidFill>
                  <a:srgbClr val="0000FF"/>
                </a:solidFill>
              </a:rPr>
              <a:t>-sesquicareno</a:t>
            </a:r>
          </a:p>
        </p:txBody>
      </p:sp>
      <p:graphicFrame>
        <p:nvGraphicFramePr>
          <p:cNvPr id="7" name="Object 6"/>
          <p:cNvGraphicFramePr>
            <a:graphicFrameLocks noChangeAspect="1"/>
          </p:cNvGraphicFramePr>
          <p:nvPr>
            <p:extLst>
              <p:ext uri="{D42A27DB-BD31-4B8C-83A1-F6EECF244321}">
                <p14:modId xmlns:p14="http://schemas.microsoft.com/office/powerpoint/2010/main" val="1301623411"/>
              </p:ext>
            </p:extLst>
          </p:nvPr>
        </p:nvGraphicFramePr>
        <p:xfrm>
          <a:off x="951861" y="1468855"/>
          <a:ext cx="6927895" cy="2237557"/>
        </p:xfrm>
        <a:graphic>
          <a:graphicData uri="http://schemas.openxmlformats.org/presentationml/2006/ole">
            <mc:AlternateContent xmlns:mc="http://schemas.openxmlformats.org/markup-compatibility/2006">
              <mc:Choice xmlns:v="urn:schemas-microsoft-com:vml" Requires="v">
                <p:oleObj name="CS ChemDraw Drawing" r:id="rId2" imgW="2707906" imgH="874325" progId="ChemDraw.Document.6.0">
                  <p:embed/>
                </p:oleObj>
              </mc:Choice>
              <mc:Fallback>
                <p:oleObj name="CS ChemDraw Drawing" r:id="rId2" imgW="2707906" imgH="874325" progId="ChemDraw.Document.6.0">
                  <p:embed/>
                  <p:pic>
                    <p:nvPicPr>
                      <p:cNvPr id="0" name=""/>
                      <p:cNvPicPr/>
                      <p:nvPr/>
                    </p:nvPicPr>
                    <p:blipFill>
                      <a:blip r:embed="rId3"/>
                      <a:stretch>
                        <a:fillRect/>
                      </a:stretch>
                    </p:blipFill>
                    <p:spPr>
                      <a:xfrm>
                        <a:off x="951861" y="1468855"/>
                        <a:ext cx="6927895" cy="2237557"/>
                      </a:xfrm>
                      <a:prstGeom prst="rect">
                        <a:avLst/>
                      </a:prstGeom>
                    </p:spPr>
                  </p:pic>
                </p:oleObj>
              </mc:Fallback>
            </mc:AlternateContent>
          </a:graphicData>
        </a:graphic>
      </p:graphicFrame>
      <p:sp>
        <p:nvSpPr>
          <p:cNvPr id="3" name="Marcador de número de diapositiva 2"/>
          <p:cNvSpPr>
            <a:spLocks noGrp="1"/>
          </p:cNvSpPr>
          <p:nvPr>
            <p:ph type="sldNum" sz="quarter" idx="12"/>
          </p:nvPr>
        </p:nvSpPr>
        <p:spPr/>
        <p:txBody>
          <a:bodyPr/>
          <a:lstStyle/>
          <a:p>
            <a:fld id="{EB493397-2A67-4761-BDFC-FF3C650B2965}" type="slidenum">
              <a:rPr lang="es-MX" smtClean="0"/>
              <a:pPr/>
              <a:t>60</a:t>
            </a:fld>
            <a:endParaRPr lang="es-MX"/>
          </a:p>
        </p:txBody>
      </p:sp>
    </p:spTree>
    <p:extLst>
      <p:ext uri="{BB962C8B-B14F-4D97-AF65-F5344CB8AC3E}">
        <p14:creationId xmlns:p14="http://schemas.microsoft.com/office/powerpoint/2010/main" val="1565639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5816" y="544810"/>
            <a:ext cx="3168352" cy="4120990"/>
          </a:xfrm>
          <a:prstGeom prst="rect">
            <a:avLst/>
          </a:prstGeom>
        </p:spPr>
      </p:pic>
      <p:pic>
        <p:nvPicPr>
          <p:cNvPr id="3" name="Picture 2"/>
          <p:cNvPicPr>
            <a:picLocks noChangeAspect="1"/>
          </p:cNvPicPr>
          <p:nvPr/>
        </p:nvPicPr>
        <p:blipFill>
          <a:blip r:embed="rId3">
            <a:lum bright="-19000" contrast="36000"/>
          </a:blip>
          <a:stretch>
            <a:fillRect/>
          </a:stretch>
        </p:blipFill>
        <p:spPr>
          <a:xfrm>
            <a:off x="611560" y="4509120"/>
            <a:ext cx="7886220" cy="1609505"/>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61</a:t>
            </a:fld>
            <a:endParaRPr lang="es-MX"/>
          </a:p>
        </p:txBody>
      </p:sp>
    </p:spTree>
    <p:extLst>
      <p:ext uri="{BB962C8B-B14F-4D97-AF65-F5344CB8AC3E}">
        <p14:creationId xmlns:p14="http://schemas.microsoft.com/office/powerpoint/2010/main" val="1602799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7280" y="37471"/>
            <a:ext cx="8856984" cy="1538883"/>
          </a:xfrm>
          <a:prstGeom prst="rect">
            <a:avLst/>
          </a:prstGeom>
          <a:noFill/>
        </p:spPr>
        <p:txBody>
          <a:bodyPr wrap="square" rtlCol="0">
            <a:spAutoFit/>
          </a:bodyPr>
          <a:lstStyle/>
          <a:p>
            <a:pPr algn="just"/>
            <a:r>
              <a:rPr lang="es-MX" sz="2000" b="1" dirty="0">
                <a:solidFill>
                  <a:srgbClr val="0000FF"/>
                </a:solidFill>
              </a:rPr>
              <a:t>Sistemas con anillos fusionados: el objetivo es reducir a cadenas con el mínimo de ramificaciones (anillos simples = OK).</a:t>
            </a:r>
          </a:p>
          <a:p>
            <a:pPr algn="just"/>
            <a:endParaRPr lang="es-MX" sz="1400" b="1" dirty="0">
              <a:solidFill>
                <a:srgbClr val="0000FF"/>
              </a:solidFill>
            </a:endParaRPr>
          </a:p>
          <a:p>
            <a:pPr algn="just"/>
            <a:r>
              <a:rPr lang="es-MX" sz="2000" b="1" dirty="0">
                <a:solidFill>
                  <a:srgbClr val="0000FF"/>
                </a:solidFill>
              </a:rPr>
              <a:t>Aproximación por la teoría de gráficas – Muy apropiada para ver </a:t>
            </a:r>
            <a:r>
              <a:rPr lang="es-MX" sz="2000" b="1" dirty="0" err="1">
                <a:solidFill>
                  <a:srgbClr val="0000FF"/>
                </a:solidFill>
              </a:rPr>
              <a:t>retrones</a:t>
            </a:r>
            <a:r>
              <a:rPr lang="es-MX" sz="2000" b="1" dirty="0">
                <a:solidFill>
                  <a:srgbClr val="0000FF"/>
                </a:solidFill>
              </a:rPr>
              <a:t> por </a:t>
            </a:r>
            <a:r>
              <a:rPr lang="es-MX" sz="2000" b="1" dirty="0" err="1">
                <a:solidFill>
                  <a:srgbClr val="0000FF"/>
                </a:solidFill>
              </a:rPr>
              <a:t>ciclizaciones</a:t>
            </a:r>
            <a:r>
              <a:rPr lang="es-MX" sz="2000" b="1" dirty="0">
                <a:solidFill>
                  <a:srgbClr val="0000FF"/>
                </a:solidFill>
              </a:rPr>
              <a:t> </a:t>
            </a:r>
            <a:r>
              <a:rPr lang="es-MX" sz="2000" b="1" dirty="0">
                <a:solidFill>
                  <a:srgbClr val="0000FF"/>
                </a:solidFill>
                <a:latin typeface="Symbol" pitchFamily="18" charset="2"/>
              </a:rPr>
              <a:t>p</a:t>
            </a:r>
            <a:r>
              <a:rPr lang="es-MX" sz="2000" b="1" dirty="0">
                <a:solidFill>
                  <a:srgbClr val="0000FF"/>
                </a:solidFill>
              </a:rPr>
              <a:t>-catión y </a:t>
            </a:r>
            <a:r>
              <a:rPr lang="es-MX" sz="2000" b="1" dirty="0" err="1">
                <a:solidFill>
                  <a:srgbClr val="0000FF"/>
                </a:solidFill>
              </a:rPr>
              <a:t>polianulaciones</a:t>
            </a:r>
            <a:r>
              <a:rPr lang="es-MX" sz="2000" b="1" dirty="0">
                <a:solidFill>
                  <a:srgbClr val="0000FF"/>
                </a:solidFill>
              </a:rPr>
              <a:t> de Robinson</a:t>
            </a:r>
          </a:p>
        </p:txBody>
      </p:sp>
      <p:sp>
        <p:nvSpPr>
          <p:cNvPr id="2" name="1 Rectángulo"/>
          <p:cNvSpPr/>
          <p:nvPr/>
        </p:nvSpPr>
        <p:spPr>
          <a:xfrm>
            <a:off x="1043608" y="4221088"/>
            <a:ext cx="6480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5651"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5000" contrast="65000"/>
                    </a14:imgEffect>
                  </a14:imgLayer>
                </a14:imgProps>
              </a:ext>
              <a:ext uri="{28A0092B-C50C-407E-A947-70E740481C1C}">
                <a14:useLocalDpi xmlns:a14="http://schemas.microsoft.com/office/drawing/2010/main" val="0"/>
              </a:ext>
            </a:extLst>
          </a:blip>
          <a:srcRect t="9419" r="86439" b="-7838"/>
          <a:stretch/>
        </p:blipFill>
        <p:spPr bwMode="auto">
          <a:xfrm>
            <a:off x="107504" y="1916832"/>
            <a:ext cx="144016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8050088" y="2757628"/>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565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contrast="81000"/>
                    </a14:imgEffect>
                  </a14:imgLayer>
                </a14:imgProps>
              </a:ext>
              <a:ext uri="{28A0092B-C50C-407E-A947-70E740481C1C}">
                <a14:useLocalDpi xmlns:a14="http://schemas.microsoft.com/office/drawing/2010/main" val="0"/>
              </a:ext>
            </a:extLst>
          </a:blip>
          <a:srcRect/>
          <a:stretch>
            <a:fillRect/>
          </a:stretch>
        </p:blipFill>
        <p:spPr bwMode="auto">
          <a:xfrm>
            <a:off x="6902390" y="4872678"/>
            <a:ext cx="1487016" cy="165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7798737" y="6021288"/>
            <a:ext cx="1037322" cy="67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5000" contrast="65000"/>
                    </a14:imgEffect>
                  </a14:imgLayer>
                </a14:imgProps>
              </a:ext>
              <a:ext uri="{28A0092B-C50C-407E-A947-70E740481C1C}">
                <a14:useLocalDpi xmlns:a14="http://schemas.microsoft.com/office/drawing/2010/main" val="0"/>
              </a:ext>
            </a:extLst>
          </a:blip>
          <a:srcRect l="32545" r="55251" b="719"/>
          <a:stretch/>
        </p:blipFill>
        <p:spPr bwMode="auto">
          <a:xfrm>
            <a:off x="3563888" y="1758330"/>
            <a:ext cx="1296144" cy="167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5000" contrast="65000"/>
                    </a14:imgEffect>
                  </a14:imgLayer>
                </a14:imgProps>
              </a:ext>
              <a:ext uri="{28A0092B-C50C-407E-A947-70E740481C1C}">
                <a14:useLocalDpi xmlns:a14="http://schemas.microsoft.com/office/drawing/2010/main" val="0"/>
              </a:ext>
            </a:extLst>
          </a:blip>
          <a:srcRect l="63733" r="22698" b="719"/>
          <a:stretch/>
        </p:blipFill>
        <p:spPr bwMode="auto">
          <a:xfrm>
            <a:off x="6876256" y="1758330"/>
            <a:ext cx="1441142" cy="167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441696" y="1967967"/>
            <a:ext cx="2122192" cy="1028985"/>
            <a:chOff x="1441696" y="1967967"/>
            <a:chExt cx="2122192" cy="1028985"/>
          </a:xfrm>
        </p:grpSpPr>
        <p:sp>
          <p:nvSpPr>
            <p:cNvPr id="4" name="3 CuadroTexto"/>
            <p:cNvSpPr txBox="1"/>
            <p:nvPr/>
          </p:nvSpPr>
          <p:spPr>
            <a:xfrm>
              <a:off x="1522682" y="1967967"/>
              <a:ext cx="1923324" cy="523220"/>
            </a:xfrm>
            <a:prstGeom prst="rect">
              <a:avLst/>
            </a:prstGeom>
            <a:solidFill>
              <a:schemeClr val="bg1"/>
            </a:solidFill>
          </p:spPr>
          <p:txBody>
            <a:bodyPr wrap="square" rtlCol="0">
              <a:spAutoFit/>
            </a:bodyPr>
            <a:lstStyle/>
            <a:p>
              <a:r>
                <a:rPr lang="es-MX" sz="1400" b="1" dirty="0">
                  <a:solidFill>
                    <a:srgbClr val="0000FF"/>
                  </a:solidFill>
                </a:rPr>
                <a:t>2. Desconecte un enlace fuera del núcleo</a:t>
              </a:r>
            </a:p>
          </p:txBody>
        </p:sp>
        <p:sp>
          <p:nvSpPr>
            <p:cNvPr id="5" name="Rectangle 1"/>
            <p:cNvSpPr>
              <a:spLocks noChangeArrowheads="1"/>
            </p:cNvSpPr>
            <p:nvPr/>
          </p:nvSpPr>
          <p:spPr bwMode="auto">
            <a:xfrm>
              <a:off x="1441696" y="2781508"/>
              <a:ext cx="1943664"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400" b="1" i="0" u="none" strike="noStrike" cap="none" normalizeH="0" baseline="0" dirty="0">
                  <a:ln>
                    <a:noFill/>
                  </a:ln>
                  <a:solidFill>
                    <a:srgbClr val="212121"/>
                  </a:solidFill>
                  <a:effectLst/>
                  <a:latin typeface="inherit"/>
                  <a:cs typeface="Arial" pitchFamily="34" charset="0"/>
                </a:rPr>
                <a:t>obtener duales lineal</a:t>
              </a:r>
              <a:r>
                <a:rPr kumimoji="0" lang="es-MX" altLang="es-MX" sz="1400" b="1" i="0" u="none" strike="noStrike" cap="none" normalizeH="0" baseline="0" dirty="0">
                  <a:ln>
                    <a:noFill/>
                  </a:ln>
                  <a:solidFill>
                    <a:schemeClr val="tx1"/>
                  </a:solidFill>
                  <a:effectLst/>
                  <a:latin typeface="Arial" pitchFamily="34" charset="0"/>
                  <a:cs typeface="Arial" pitchFamily="34" charset="0"/>
                </a:rPr>
                <a:t> </a:t>
              </a:r>
            </a:p>
          </p:txBody>
        </p:sp>
        <p:sp>
          <p:nvSpPr>
            <p:cNvPr id="7" name="Right Arrow 6"/>
            <p:cNvSpPr/>
            <p:nvPr/>
          </p:nvSpPr>
          <p:spPr>
            <a:xfrm>
              <a:off x="1441696" y="2564904"/>
              <a:ext cx="2122192" cy="1927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oup 15"/>
          <p:cNvGrpSpPr/>
          <p:nvPr/>
        </p:nvGrpSpPr>
        <p:grpSpPr>
          <a:xfrm>
            <a:off x="4898080" y="1826240"/>
            <a:ext cx="2004310" cy="920640"/>
            <a:chOff x="4898080" y="1826240"/>
            <a:chExt cx="2004310" cy="920640"/>
          </a:xfrm>
        </p:grpSpPr>
        <p:sp>
          <p:nvSpPr>
            <p:cNvPr id="8" name="7 CuadroTexto"/>
            <p:cNvSpPr txBox="1"/>
            <p:nvPr/>
          </p:nvSpPr>
          <p:spPr>
            <a:xfrm>
              <a:off x="4928741" y="1826240"/>
              <a:ext cx="1973649" cy="738664"/>
            </a:xfrm>
            <a:prstGeom prst="rect">
              <a:avLst/>
            </a:prstGeom>
            <a:solidFill>
              <a:schemeClr val="bg1"/>
            </a:solidFill>
          </p:spPr>
          <p:txBody>
            <a:bodyPr wrap="square" rtlCol="0">
              <a:spAutoFit/>
            </a:bodyPr>
            <a:lstStyle/>
            <a:p>
              <a:r>
                <a:rPr lang="es-MX" sz="1400" b="1" dirty="0">
                  <a:solidFill>
                    <a:srgbClr val="0000FF"/>
                  </a:solidFill>
                </a:rPr>
                <a:t>2. Desconecte los enlaces </a:t>
              </a:r>
              <a:r>
                <a:rPr lang="es-MX" sz="1400" b="1" dirty="0">
                  <a:solidFill>
                    <a:srgbClr val="FF0000"/>
                  </a:solidFill>
                </a:rPr>
                <a:t>e</a:t>
              </a:r>
              <a:r>
                <a:rPr lang="es-MX" sz="1400" b="1" dirty="0">
                  <a:solidFill>
                    <a:srgbClr val="0000FF"/>
                  </a:solidFill>
                </a:rPr>
                <a:t> a los dos anillos fuera del núcleo</a:t>
              </a:r>
            </a:p>
          </p:txBody>
        </p:sp>
        <p:sp>
          <p:nvSpPr>
            <p:cNvPr id="18" name="Right Arrow 17"/>
            <p:cNvSpPr/>
            <p:nvPr/>
          </p:nvSpPr>
          <p:spPr>
            <a:xfrm>
              <a:off x="4898080" y="2554156"/>
              <a:ext cx="1978176" cy="1927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oup 19"/>
          <p:cNvGrpSpPr/>
          <p:nvPr/>
        </p:nvGrpSpPr>
        <p:grpSpPr>
          <a:xfrm>
            <a:off x="7425034" y="3549183"/>
            <a:ext cx="1718966" cy="1319977"/>
            <a:chOff x="7425034" y="3549183"/>
            <a:chExt cx="1718966" cy="1319977"/>
          </a:xfrm>
        </p:grpSpPr>
        <p:sp>
          <p:nvSpPr>
            <p:cNvPr id="9" name="8 CuadroTexto"/>
            <p:cNvSpPr txBox="1"/>
            <p:nvPr/>
          </p:nvSpPr>
          <p:spPr>
            <a:xfrm>
              <a:off x="7569050" y="3633059"/>
              <a:ext cx="1574950" cy="1015663"/>
            </a:xfrm>
            <a:prstGeom prst="rect">
              <a:avLst/>
            </a:prstGeom>
            <a:solidFill>
              <a:schemeClr val="bg1"/>
            </a:solidFill>
          </p:spPr>
          <p:txBody>
            <a:bodyPr wrap="square" rtlCol="0">
              <a:spAutoFit/>
            </a:bodyPr>
            <a:lstStyle/>
            <a:p>
              <a:r>
                <a:rPr lang="es-MX" sz="1200" b="1" dirty="0">
                  <a:solidFill>
                    <a:srgbClr val="0000FF"/>
                  </a:solidFill>
                </a:rPr>
                <a:t>2. Desconecte los enlaces </a:t>
              </a:r>
              <a:r>
                <a:rPr lang="es-MX" sz="1200" b="1" dirty="0">
                  <a:solidFill>
                    <a:srgbClr val="FF0000"/>
                  </a:solidFill>
                </a:rPr>
                <a:t>e</a:t>
              </a:r>
              <a:r>
                <a:rPr lang="es-MX" sz="1200" b="1" dirty="0">
                  <a:solidFill>
                    <a:srgbClr val="0000FF"/>
                  </a:solidFill>
                </a:rPr>
                <a:t> terminales que se encuentran conectados a la cadena</a:t>
              </a:r>
            </a:p>
          </p:txBody>
        </p:sp>
        <p:sp>
          <p:nvSpPr>
            <p:cNvPr id="19" name="Right Arrow 18"/>
            <p:cNvSpPr/>
            <p:nvPr/>
          </p:nvSpPr>
          <p:spPr>
            <a:xfrm rot="5400000">
              <a:off x="6850153" y="4124064"/>
              <a:ext cx="1319977" cy="17021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aphicFrame>
        <p:nvGraphicFramePr>
          <p:cNvPr id="21" name="Object 20"/>
          <p:cNvGraphicFramePr>
            <a:graphicFrameLocks noChangeAspect="1"/>
          </p:cNvGraphicFramePr>
          <p:nvPr>
            <p:extLst>
              <p:ext uri="{D42A27DB-BD31-4B8C-83A1-F6EECF244321}">
                <p14:modId xmlns:p14="http://schemas.microsoft.com/office/powerpoint/2010/main" val="4070992797"/>
              </p:ext>
            </p:extLst>
          </p:nvPr>
        </p:nvGraphicFramePr>
        <p:xfrm>
          <a:off x="972325" y="2664471"/>
          <a:ext cx="380107" cy="449517"/>
        </p:xfrm>
        <a:graphic>
          <a:graphicData uri="http://schemas.openxmlformats.org/presentationml/2006/ole">
            <mc:AlternateContent xmlns:mc="http://schemas.openxmlformats.org/markup-compatibility/2006">
              <mc:Choice xmlns:v="urn:schemas-microsoft-com:vml" Requires="v">
                <p:oleObj name="CS ChemDraw Drawing" r:id="rId6" imgW="182473" imgH="215957" progId="ChemDraw.Document.6.0">
                  <p:embed/>
                </p:oleObj>
              </mc:Choice>
              <mc:Fallback>
                <p:oleObj name="CS ChemDraw Drawing" r:id="rId6" imgW="182473" imgH="215957" progId="ChemDraw.Document.6.0">
                  <p:embed/>
                  <p:pic>
                    <p:nvPicPr>
                      <p:cNvPr id="0" name=""/>
                      <p:cNvPicPr/>
                      <p:nvPr/>
                    </p:nvPicPr>
                    <p:blipFill>
                      <a:blip r:embed="rId7"/>
                      <a:stretch>
                        <a:fillRect/>
                      </a:stretch>
                    </p:blipFill>
                    <p:spPr>
                      <a:xfrm>
                        <a:off x="972325" y="2664471"/>
                        <a:ext cx="380107" cy="449517"/>
                      </a:xfrm>
                      <a:prstGeom prst="rect">
                        <a:avLst/>
                      </a:prstGeom>
                    </p:spPr>
                  </p:pic>
                </p:oleObj>
              </mc:Fallback>
            </mc:AlternateContent>
          </a:graphicData>
        </a:graphic>
      </p:graphicFrame>
      <p:grpSp>
        <p:nvGrpSpPr>
          <p:cNvPr id="24" name="Group 23"/>
          <p:cNvGrpSpPr/>
          <p:nvPr/>
        </p:nvGrpSpPr>
        <p:grpSpPr>
          <a:xfrm>
            <a:off x="3941687" y="2287711"/>
            <a:ext cx="512430" cy="574908"/>
            <a:chOff x="3941687" y="2287711"/>
            <a:chExt cx="512430" cy="574908"/>
          </a:xfrm>
        </p:grpSpPr>
        <p:graphicFrame>
          <p:nvGraphicFramePr>
            <p:cNvPr id="25" name="Object 24"/>
            <p:cNvGraphicFramePr>
              <a:graphicFrameLocks noChangeAspect="1"/>
            </p:cNvGraphicFramePr>
            <p:nvPr>
              <p:extLst>
                <p:ext uri="{D42A27DB-BD31-4B8C-83A1-F6EECF244321}">
                  <p14:modId xmlns:p14="http://schemas.microsoft.com/office/powerpoint/2010/main" val="2502559499"/>
                </p:ext>
              </p:extLst>
            </p:nvPr>
          </p:nvGraphicFramePr>
          <p:xfrm>
            <a:off x="4074010" y="2287711"/>
            <a:ext cx="380107" cy="449517"/>
          </p:xfrm>
          <a:graphic>
            <a:graphicData uri="http://schemas.openxmlformats.org/presentationml/2006/ole">
              <mc:AlternateContent xmlns:mc="http://schemas.openxmlformats.org/markup-compatibility/2006">
                <mc:Choice xmlns:v="urn:schemas-microsoft-com:vml" Requires="v">
                  <p:oleObj name="CS ChemDraw Drawing" r:id="rId6" imgW="182473" imgH="215957" progId="ChemDraw.Document.6.0">
                    <p:embed/>
                  </p:oleObj>
                </mc:Choice>
                <mc:Fallback>
                  <p:oleObj name="CS ChemDraw Drawing" r:id="rId6" imgW="182473" imgH="215957" progId="ChemDraw.Document.6.0">
                    <p:embed/>
                    <p:pic>
                      <p:nvPicPr>
                        <p:cNvPr id="21" name="Object 20"/>
                        <p:cNvPicPr/>
                        <p:nvPr/>
                      </p:nvPicPr>
                      <p:blipFill>
                        <a:blip r:embed="rId7"/>
                        <a:stretch>
                          <a:fillRect/>
                        </a:stretch>
                      </p:blipFill>
                      <p:spPr>
                        <a:xfrm>
                          <a:off x="4074010" y="2287711"/>
                          <a:ext cx="380107" cy="44951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78061698"/>
                </p:ext>
              </p:extLst>
            </p:nvPr>
          </p:nvGraphicFramePr>
          <p:xfrm>
            <a:off x="3941687" y="2564904"/>
            <a:ext cx="408682" cy="297715"/>
          </p:xfrm>
          <a:graphic>
            <a:graphicData uri="http://schemas.openxmlformats.org/presentationml/2006/ole">
              <mc:AlternateContent xmlns:mc="http://schemas.openxmlformats.org/markup-compatibility/2006">
                <mc:Choice xmlns:v="urn:schemas-microsoft-com:vml" Requires="v">
                  <p:oleObj name="CS ChemDraw Drawing" r:id="rId8" imgW="238961" imgH="174929" progId="ChemDraw.Document.6.0">
                    <p:embed/>
                  </p:oleObj>
                </mc:Choice>
                <mc:Fallback>
                  <p:oleObj name="CS ChemDraw Drawing" r:id="rId8" imgW="238961" imgH="174929" progId="ChemDraw.Document.6.0">
                    <p:embed/>
                    <p:pic>
                      <p:nvPicPr>
                        <p:cNvPr id="0" name=""/>
                        <p:cNvPicPr/>
                        <p:nvPr/>
                      </p:nvPicPr>
                      <p:blipFill>
                        <a:blip r:embed="rId9"/>
                        <a:stretch>
                          <a:fillRect/>
                        </a:stretch>
                      </p:blipFill>
                      <p:spPr>
                        <a:xfrm>
                          <a:off x="3941687" y="2564904"/>
                          <a:ext cx="408682" cy="297715"/>
                        </a:xfrm>
                        <a:prstGeom prst="rect">
                          <a:avLst/>
                        </a:prstGeom>
                      </p:spPr>
                    </p:pic>
                  </p:oleObj>
                </mc:Fallback>
              </mc:AlternateContent>
            </a:graphicData>
          </a:graphic>
        </p:graphicFrame>
      </p:grpSp>
      <p:grpSp>
        <p:nvGrpSpPr>
          <p:cNvPr id="27" name="Group 26"/>
          <p:cNvGrpSpPr/>
          <p:nvPr/>
        </p:nvGrpSpPr>
        <p:grpSpPr>
          <a:xfrm>
            <a:off x="7009823" y="1838691"/>
            <a:ext cx="1000636" cy="1403852"/>
            <a:chOff x="4860032" y="2817236"/>
            <a:chExt cx="1000636" cy="1403852"/>
          </a:xfrm>
        </p:grpSpPr>
        <p:graphicFrame>
          <p:nvGraphicFramePr>
            <p:cNvPr id="26" name="Object 25"/>
            <p:cNvGraphicFramePr>
              <a:graphicFrameLocks noChangeAspect="1"/>
            </p:cNvGraphicFramePr>
            <p:nvPr>
              <p:extLst>
                <p:ext uri="{D42A27DB-BD31-4B8C-83A1-F6EECF244321}">
                  <p14:modId xmlns:p14="http://schemas.microsoft.com/office/powerpoint/2010/main" val="3586396574"/>
                </p:ext>
              </p:extLst>
            </p:nvPr>
          </p:nvGraphicFramePr>
          <p:xfrm>
            <a:off x="5480561" y="2817236"/>
            <a:ext cx="380107" cy="449517"/>
          </p:xfrm>
          <a:graphic>
            <a:graphicData uri="http://schemas.openxmlformats.org/presentationml/2006/ole">
              <mc:AlternateContent xmlns:mc="http://schemas.openxmlformats.org/markup-compatibility/2006">
                <mc:Choice xmlns:v="urn:schemas-microsoft-com:vml" Requires="v">
                  <p:oleObj name="CS ChemDraw Drawing" r:id="rId6" imgW="182473" imgH="215957" progId="ChemDraw.Document.6.0">
                    <p:embed/>
                  </p:oleObj>
                </mc:Choice>
                <mc:Fallback>
                  <p:oleObj name="CS ChemDraw Drawing" r:id="rId6" imgW="182473" imgH="215957" progId="ChemDraw.Document.6.0">
                    <p:embed/>
                    <p:pic>
                      <p:nvPicPr>
                        <p:cNvPr id="25" name="Object 24"/>
                        <p:cNvPicPr/>
                        <p:nvPr/>
                      </p:nvPicPr>
                      <p:blipFill>
                        <a:blip r:embed="rId7"/>
                        <a:stretch>
                          <a:fillRect/>
                        </a:stretch>
                      </p:blipFill>
                      <p:spPr>
                        <a:xfrm>
                          <a:off x="5480561" y="2817236"/>
                          <a:ext cx="380107" cy="44951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200203469"/>
                </p:ext>
              </p:extLst>
            </p:nvPr>
          </p:nvGraphicFramePr>
          <p:xfrm>
            <a:off x="4860032" y="3923373"/>
            <a:ext cx="408682" cy="297715"/>
          </p:xfrm>
          <a:graphic>
            <a:graphicData uri="http://schemas.openxmlformats.org/presentationml/2006/ole">
              <mc:AlternateContent xmlns:mc="http://schemas.openxmlformats.org/markup-compatibility/2006">
                <mc:Choice xmlns:v="urn:schemas-microsoft-com:vml" Requires="v">
                  <p:oleObj name="CS ChemDraw Drawing" r:id="rId8" imgW="238961" imgH="174929" progId="ChemDraw.Document.6.0">
                    <p:embed/>
                  </p:oleObj>
                </mc:Choice>
                <mc:Fallback>
                  <p:oleObj name="CS ChemDraw Drawing" r:id="rId8" imgW="238961" imgH="174929" progId="ChemDraw.Document.6.0">
                    <p:embed/>
                    <p:pic>
                      <p:nvPicPr>
                        <p:cNvPr id="22" name="Object 21"/>
                        <p:cNvPicPr/>
                        <p:nvPr/>
                      </p:nvPicPr>
                      <p:blipFill>
                        <a:blip r:embed="rId9"/>
                        <a:stretch>
                          <a:fillRect/>
                        </a:stretch>
                      </p:blipFill>
                      <p:spPr>
                        <a:xfrm>
                          <a:off x="4860032" y="3923373"/>
                          <a:ext cx="408682" cy="297715"/>
                        </a:xfrm>
                        <a:prstGeom prst="rect">
                          <a:avLst/>
                        </a:prstGeom>
                      </p:spPr>
                    </p:pic>
                  </p:oleObj>
                </mc:Fallback>
              </mc:AlternateContent>
            </a:graphicData>
          </a:graphic>
        </p:graphicFrame>
      </p:grpSp>
      <p:sp>
        <p:nvSpPr>
          <p:cNvPr id="11" name="Marcador de número de diapositiva 10"/>
          <p:cNvSpPr>
            <a:spLocks noGrp="1"/>
          </p:cNvSpPr>
          <p:nvPr>
            <p:ph type="sldNum" sz="quarter" idx="12"/>
          </p:nvPr>
        </p:nvSpPr>
        <p:spPr/>
        <p:txBody>
          <a:bodyPr/>
          <a:lstStyle/>
          <a:p>
            <a:fld id="{EB493397-2A67-4761-BDFC-FF3C650B2965}" type="slidenum">
              <a:rPr lang="es-MX" smtClean="0"/>
              <a:pPr/>
              <a:t>62</a:t>
            </a:fld>
            <a:endParaRPr lang="es-MX"/>
          </a:p>
        </p:txBody>
      </p:sp>
    </p:spTree>
    <p:extLst>
      <p:ext uri="{BB962C8B-B14F-4D97-AF65-F5344CB8AC3E}">
        <p14:creationId xmlns:p14="http://schemas.microsoft.com/office/powerpoint/2010/main" val="4945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716049" y="3711194"/>
            <a:ext cx="3719173" cy="2110435"/>
            <a:chOff x="4716049" y="3711194"/>
            <a:chExt cx="3719173" cy="2110435"/>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756" t="9594" r="4664" b="24669"/>
            <a:stretch/>
          </p:blipFill>
          <p:spPr bwMode="auto">
            <a:xfrm>
              <a:off x="4716049" y="3711194"/>
              <a:ext cx="2802577" cy="196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166553" y="5113743"/>
              <a:ext cx="2268669" cy="707886"/>
            </a:xfrm>
            <a:prstGeom prst="rect">
              <a:avLst/>
            </a:prstGeom>
            <a:solidFill>
              <a:schemeClr val="bg1"/>
            </a:solidFill>
          </p:spPr>
          <p:txBody>
            <a:bodyPr wrap="square" rtlCol="0">
              <a:spAutoFit/>
            </a:bodyPr>
            <a:lstStyle/>
            <a:p>
              <a:r>
                <a:rPr lang="es-MX" sz="2000" b="1" dirty="0">
                  <a:solidFill>
                    <a:srgbClr val="FF0000"/>
                  </a:solidFill>
                </a:rPr>
                <a:t>¿En donde mas se puede romper?</a:t>
              </a:r>
            </a:p>
          </p:txBody>
        </p:sp>
      </p:grpSp>
      <p:pic>
        <p:nvPicPr>
          <p:cNvPr id="141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4" t="12532" r="78257" b="21016"/>
          <a:stretch/>
        </p:blipFill>
        <p:spPr bwMode="auto">
          <a:xfrm>
            <a:off x="391217" y="547688"/>
            <a:ext cx="2660696" cy="207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838855" y="2598101"/>
            <a:ext cx="1765420" cy="369332"/>
          </a:xfrm>
          <a:prstGeom prst="rect">
            <a:avLst/>
          </a:prstGeom>
          <a:noFill/>
        </p:spPr>
        <p:txBody>
          <a:bodyPr wrap="none" rtlCol="0">
            <a:spAutoFit/>
          </a:bodyPr>
          <a:lstStyle/>
          <a:p>
            <a:r>
              <a:rPr lang="es-MX" dirty="0">
                <a:solidFill>
                  <a:srgbClr val="0000FF"/>
                </a:solidFill>
              </a:rPr>
              <a:t>pasar a la regla 3</a:t>
            </a:r>
          </a:p>
        </p:txBody>
      </p:sp>
      <p:cxnSp>
        <p:nvCxnSpPr>
          <p:cNvPr id="8" name="7 Conector recto de flecha"/>
          <p:cNvCxnSpPr/>
          <p:nvPr/>
        </p:nvCxnSpPr>
        <p:spPr>
          <a:xfrm flipH="1" flipV="1">
            <a:off x="5918368" y="4459535"/>
            <a:ext cx="453832" cy="6962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87" t="9594" r="44807" b="21016"/>
          <a:stretch/>
        </p:blipFill>
        <p:spPr bwMode="auto">
          <a:xfrm>
            <a:off x="4869720" y="186777"/>
            <a:ext cx="3004960" cy="228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3232199" y="1583226"/>
            <a:ext cx="1483850" cy="30030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 name="Group 11"/>
          <p:cNvGrpSpPr/>
          <p:nvPr/>
        </p:nvGrpSpPr>
        <p:grpSpPr>
          <a:xfrm>
            <a:off x="3927423" y="2874919"/>
            <a:ext cx="4111338" cy="998176"/>
            <a:chOff x="4225768" y="3074837"/>
            <a:chExt cx="4111338" cy="998176"/>
          </a:xfrm>
        </p:grpSpPr>
        <p:sp>
          <p:nvSpPr>
            <p:cNvPr id="5" name="4 CuadroTexto"/>
            <p:cNvSpPr txBox="1"/>
            <p:nvPr/>
          </p:nvSpPr>
          <p:spPr>
            <a:xfrm>
              <a:off x="6464898" y="3191408"/>
              <a:ext cx="1872208" cy="523220"/>
            </a:xfrm>
            <a:prstGeom prst="rect">
              <a:avLst/>
            </a:prstGeom>
            <a:solidFill>
              <a:schemeClr val="bg1"/>
            </a:solidFill>
          </p:spPr>
          <p:txBody>
            <a:bodyPr wrap="square" rtlCol="0">
              <a:spAutoFit/>
            </a:bodyPr>
            <a:lstStyle/>
            <a:p>
              <a:r>
                <a:rPr lang="es-MX" sz="1400" b="1" dirty="0">
                  <a:solidFill>
                    <a:srgbClr val="0000FF"/>
                  </a:solidFill>
                </a:rPr>
                <a:t>Método de adición de un doble enlace</a:t>
              </a:r>
            </a:p>
          </p:txBody>
        </p:sp>
        <p:sp>
          <p:nvSpPr>
            <p:cNvPr id="6" name="5 CuadroTexto"/>
            <p:cNvSpPr txBox="1"/>
            <p:nvPr/>
          </p:nvSpPr>
          <p:spPr>
            <a:xfrm>
              <a:off x="4225768" y="3213053"/>
              <a:ext cx="1872208" cy="738664"/>
            </a:xfrm>
            <a:prstGeom prst="rect">
              <a:avLst/>
            </a:prstGeom>
            <a:solidFill>
              <a:schemeClr val="bg1"/>
            </a:solidFill>
          </p:spPr>
          <p:txBody>
            <a:bodyPr wrap="square" rtlCol="0">
              <a:spAutoFit/>
            </a:bodyPr>
            <a:lstStyle/>
            <a:p>
              <a:r>
                <a:rPr lang="es-MX" sz="1400" b="1" dirty="0">
                  <a:solidFill>
                    <a:srgbClr val="0000FF"/>
                  </a:solidFill>
                </a:rPr>
                <a:t>O se puede empujar el retro a partir del producto</a:t>
              </a:r>
            </a:p>
          </p:txBody>
        </p:sp>
        <p:sp>
          <p:nvSpPr>
            <p:cNvPr id="13" name="Right Arrow 12"/>
            <p:cNvSpPr/>
            <p:nvPr/>
          </p:nvSpPr>
          <p:spPr>
            <a:xfrm rot="5400000">
              <a:off x="5771988" y="3400825"/>
              <a:ext cx="998176" cy="346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Marcador de número de diapositiva 1"/>
          <p:cNvSpPr>
            <a:spLocks noGrp="1"/>
          </p:cNvSpPr>
          <p:nvPr>
            <p:ph type="sldNum" sz="quarter" idx="12"/>
          </p:nvPr>
        </p:nvSpPr>
        <p:spPr/>
        <p:txBody>
          <a:bodyPr/>
          <a:lstStyle/>
          <a:p>
            <a:fld id="{EB493397-2A67-4761-BDFC-FF3C650B2965}" type="slidenum">
              <a:rPr lang="es-MX" smtClean="0"/>
              <a:pPr/>
              <a:t>63</a:t>
            </a:fld>
            <a:endParaRPr lang="es-MX"/>
          </a:p>
        </p:txBody>
      </p:sp>
    </p:spTree>
    <p:extLst>
      <p:ext uri="{BB962C8B-B14F-4D97-AF65-F5344CB8AC3E}">
        <p14:creationId xmlns:p14="http://schemas.microsoft.com/office/powerpoint/2010/main" val="27397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D61FBB7-814D-426B-B3FE-AC04C2A0AF00}"/>
              </a:ext>
            </a:extLst>
          </p:cNvPr>
          <p:cNvGrpSpPr/>
          <p:nvPr/>
        </p:nvGrpSpPr>
        <p:grpSpPr>
          <a:xfrm>
            <a:off x="1928513" y="2564905"/>
            <a:ext cx="5993692" cy="3397476"/>
            <a:chOff x="1928513" y="2856647"/>
            <a:chExt cx="6856938" cy="3912697"/>
          </a:xfrm>
        </p:grpSpPr>
        <p:grpSp>
          <p:nvGrpSpPr>
            <p:cNvPr id="4" name="Group 3">
              <a:extLst>
                <a:ext uri="{FF2B5EF4-FFF2-40B4-BE49-F238E27FC236}">
                  <a16:creationId xmlns:a16="http://schemas.microsoft.com/office/drawing/2014/main" id="{D0C48D27-8187-4B76-92B8-91BD81CAE032}"/>
                </a:ext>
              </a:extLst>
            </p:cNvPr>
            <p:cNvGrpSpPr/>
            <p:nvPr/>
          </p:nvGrpSpPr>
          <p:grpSpPr>
            <a:xfrm>
              <a:off x="2588369" y="2856647"/>
              <a:ext cx="4752528" cy="3037115"/>
              <a:chOff x="1979712" y="908720"/>
              <a:chExt cx="4752528" cy="3037115"/>
            </a:xfrm>
          </p:grpSpPr>
          <p:pic>
            <p:nvPicPr>
              <p:cNvPr id="143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693"/>
              <a:stretch/>
            </p:blipFill>
            <p:spPr bwMode="auto">
              <a:xfrm>
                <a:off x="1979712" y="1052736"/>
                <a:ext cx="4752528" cy="289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635896" y="90872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 name="2 CuadroTexto"/>
            <p:cNvSpPr txBox="1"/>
            <p:nvPr/>
          </p:nvSpPr>
          <p:spPr>
            <a:xfrm>
              <a:off x="1928513" y="6024998"/>
              <a:ext cx="6856938" cy="744346"/>
            </a:xfrm>
            <a:prstGeom prst="rect">
              <a:avLst/>
            </a:prstGeom>
            <a:noFill/>
          </p:spPr>
          <p:txBody>
            <a:bodyPr wrap="none" rtlCol="0">
              <a:spAutoFit/>
            </a:bodyPr>
            <a:lstStyle/>
            <a:p>
              <a:pPr marL="342900" indent="-342900">
                <a:buAutoNum type="arabicPeriod"/>
              </a:pPr>
              <a:r>
                <a:rPr lang="es-MX" dirty="0">
                  <a:solidFill>
                    <a:srgbClr val="0000FF"/>
                  </a:solidFill>
                </a:rPr>
                <a:t>Desconecte los enlaces marcados con las líneas punteadas</a:t>
              </a:r>
            </a:p>
            <a:p>
              <a:pPr marL="342900" indent="-342900">
                <a:buAutoNum type="arabicPeriod"/>
              </a:pPr>
              <a:r>
                <a:rPr lang="es-MX" dirty="0">
                  <a:solidFill>
                    <a:srgbClr val="0000FF"/>
                  </a:solidFill>
                </a:rPr>
                <a:t>Haga el tratamiento como en el caso a</a:t>
              </a:r>
            </a:p>
          </p:txBody>
        </p:sp>
      </p:grpSp>
      <p:graphicFrame>
        <p:nvGraphicFramePr>
          <p:cNvPr id="5" name="Object 4">
            <a:extLst>
              <a:ext uri="{FF2B5EF4-FFF2-40B4-BE49-F238E27FC236}">
                <a16:creationId xmlns:a16="http://schemas.microsoft.com/office/drawing/2014/main" id="{A5EB2550-827A-44C2-B6C9-3B6E6E644631}"/>
              </a:ext>
            </a:extLst>
          </p:cNvPr>
          <p:cNvGraphicFramePr>
            <a:graphicFrameLocks noChangeAspect="1"/>
          </p:cNvGraphicFramePr>
          <p:nvPr>
            <p:extLst>
              <p:ext uri="{D42A27DB-BD31-4B8C-83A1-F6EECF244321}">
                <p14:modId xmlns:p14="http://schemas.microsoft.com/office/powerpoint/2010/main" val="1436125308"/>
              </p:ext>
            </p:extLst>
          </p:nvPr>
        </p:nvGraphicFramePr>
        <p:xfrm>
          <a:off x="2856693" y="116632"/>
          <a:ext cx="3711823" cy="2358774"/>
        </p:xfrm>
        <a:graphic>
          <a:graphicData uri="http://schemas.openxmlformats.org/presentationml/2006/ole">
            <mc:AlternateContent xmlns:mc="http://schemas.openxmlformats.org/markup-compatibility/2006">
              <mc:Choice xmlns:v="urn:schemas-microsoft-com:vml" Requires="v">
                <p:oleObj name="CS ChemDraw Drawing" r:id="rId3" imgW="1951672" imgH="1240085" progId="ChemDraw.Document.6.0">
                  <p:embed/>
                </p:oleObj>
              </mc:Choice>
              <mc:Fallback>
                <p:oleObj name="CS ChemDraw Drawing" r:id="rId3" imgW="1951672" imgH="1240085" progId="ChemDraw.Document.6.0">
                  <p:embed/>
                  <p:pic>
                    <p:nvPicPr>
                      <p:cNvPr id="0" name=""/>
                      <p:cNvPicPr/>
                      <p:nvPr/>
                    </p:nvPicPr>
                    <p:blipFill>
                      <a:blip r:embed="rId4"/>
                      <a:stretch>
                        <a:fillRect/>
                      </a:stretch>
                    </p:blipFill>
                    <p:spPr>
                      <a:xfrm>
                        <a:off x="2856693" y="116632"/>
                        <a:ext cx="3711823" cy="2358774"/>
                      </a:xfrm>
                      <a:prstGeom prst="rect">
                        <a:avLst/>
                      </a:prstGeom>
                    </p:spPr>
                  </p:pic>
                </p:oleObj>
              </mc:Fallback>
            </mc:AlternateContent>
          </a:graphicData>
        </a:graphic>
      </p:graphicFrame>
      <p:sp>
        <p:nvSpPr>
          <p:cNvPr id="7" name="Marcador de número de diapositiva 6"/>
          <p:cNvSpPr>
            <a:spLocks noGrp="1"/>
          </p:cNvSpPr>
          <p:nvPr>
            <p:ph type="sldNum" sz="quarter" idx="12"/>
          </p:nvPr>
        </p:nvSpPr>
        <p:spPr/>
        <p:txBody>
          <a:bodyPr/>
          <a:lstStyle/>
          <a:p>
            <a:fld id="{EB493397-2A67-4761-BDFC-FF3C650B2965}" type="slidenum">
              <a:rPr lang="es-MX" smtClean="0"/>
              <a:pPr/>
              <a:t>64</a:t>
            </a:fld>
            <a:endParaRPr lang="es-MX"/>
          </a:p>
        </p:txBody>
      </p:sp>
    </p:spTree>
    <p:extLst>
      <p:ext uri="{BB962C8B-B14F-4D97-AF65-F5344CB8AC3E}">
        <p14:creationId xmlns:p14="http://schemas.microsoft.com/office/powerpoint/2010/main" val="37335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3659" y="3774522"/>
            <a:ext cx="9120342" cy="1670702"/>
            <a:chOff x="334686" y="1124744"/>
            <a:chExt cx="8766313" cy="1440160"/>
          </a:xfrm>
        </p:grpSpPr>
        <p:pic>
          <p:nvPicPr>
            <p:cNvPr id="14233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8000" contrast="93000"/>
                      </a14:imgEffect>
                    </a14:imgLayer>
                  </a14:imgProps>
                </a:ext>
                <a:ext uri="{28A0092B-C50C-407E-A947-70E740481C1C}">
                  <a14:useLocalDpi xmlns:a14="http://schemas.microsoft.com/office/drawing/2010/main" val="0"/>
                </a:ext>
              </a:extLst>
            </a:blip>
            <a:srcRect l="3594" r="867"/>
            <a:stretch/>
          </p:blipFill>
          <p:spPr bwMode="auto">
            <a:xfrm>
              <a:off x="334686" y="1196752"/>
              <a:ext cx="876631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34686" y="1124744"/>
              <a:ext cx="1578247" cy="291837"/>
            </a:xfrm>
            <a:prstGeom prst="rect">
              <a:avLst/>
            </a:prstGeom>
            <a:solidFill>
              <a:schemeClr val="bg1"/>
            </a:solidFill>
          </p:spPr>
          <p:txBody>
            <a:bodyPr wrap="square" rtlCol="0">
              <a:spAutoFit/>
            </a:bodyPr>
            <a:lstStyle/>
            <a:p>
              <a:r>
                <a:rPr lang="es-MX" sz="1600" b="1" dirty="0">
                  <a:solidFill>
                    <a:srgbClr val="0000FF"/>
                  </a:solidFill>
                </a:rPr>
                <a:t>Reporte reciente</a:t>
              </a:r>
            </a:p>
          </p:txBody>
        </p:sp>
        <p:sp>
          <p:nvSpPr>
            <p:cNvPr id="4" name="3 CuadroTexto"/>
            <p:cNvSpPr txBox="1"/>
            <p:nvPr/>
          </p:nvSpPr>
          <p:spPr>
            <a:xfrm>
              <a:off x="2411760" y="1650286"/>
              <a:ext cx="1602584" cy="265307"/>
            </a:xfrm>
            <a:prstGeom prst="rect">
              <a:avLst/>
            </a:prstGeom>
            <a:solidFill>
              <a:schemeClr val="bg1"/>
            </a:solidFill>
          </p:spPr>
          <p:txBody>
            <a:bodyPr wrap="square" rtlCol="0">
              <a:spAutoFit/>
            </a:bodyPr>
            <a:lstStyle/>
            <a:p>
              <a:pPr algn="ctr"/>
              <a:r>
                <a:rPr lang="es-MX" sz="1400" b="1" dirty="0">
                  <a:solidFill>
                    <a:srgbClr val="FF0000"/>
                  </a:solidFill>
                </a:rPr>
                <a:t>¿Qué vio </a:t>
              </a:r>
              <a:r>
                <a:rPr lang="es-MX" sz="1400" b="1" dirty="0" err="1">
                  <a:solidFill>
                    <a:srgbClr val="FF0000"/>
                  </a:solidFill>
                </a:rPr>
                <a:t>Corey</a:t>
              </a:r>
              <a:r>
                <a:rPr lang="es-MX" sz="1400" b="1" dirty="0">
                  <a:solidFill>
                    <a:srgbClr val="FF0000"/>
                  </a:solidFill>
                </a:rPr>
                <a:t>?</a:t>
              </a:r>
            </a:p>
          </p:txBody>
        </p:sp>
        <p:sp>
          <p:nvSpPr>
            <p:cNvPr id="6" name="5 CuadroTexto"/>
            <p:cNvSpPr txBox="1"/>
            <p:nvPr/>
          </p:nvSpPr>
          <p:spPr>
            <a:xfrm>
              <a:off x="6084168" y="1219399"/>
              <a:ext cx="1152128" cy="523220"/>
            </a:xfrm>
            <a:prstGeom prst="rect">
              <a:avLst/>
            </a:prstGeom>
            <a:solidFill>
              <a:schemeClr val="bg1"/>
            </a:solidFill>
          </p:spPr>
          <p:txBody>
            <a:bodyPr wrap="square" rtlCol="0">
              <a:spAutoFit/>
            </a:bodyPr>
            <a:lstStyle/>
            <a:p>
              <a:pPr algn="ctr"/>
              <a:r>
                <a:rPr lang="es-MX" sz="1400" b="1" dirty="0">
                  <a:solidFill>
                    <a:srgbClr val="0000FF"/>
                  </a:solidFill>
                </a:rPr>
                <a:t>Establecer el </a:t>
              </a:r>
              <a:r>
                <a:rPr lang="es-MX" sz="1400" b="1" dirty="0" err="1">
                  <a:solidFill>
                    <a:srgbClr val="0000FF"/>
                  </a:solidFill>
                </a:rPr>
                <a:t>sintón</a:t>
              </a:r>
              <a:endParaRPr lang="es-MX" sz="1400" b="1" dirty="0">
                <a:solidFill>
                  <a:srgbClr val="0000FF"/>
                </a:solidFill>
              </a:endParaRPr>
            </a:p>
          </p:txBody>
        </p:sp>
      </p:grpSp>
      <p:pic>
        <p:nvPicPr>
          <p:cNvPr id="142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0918" y="652382"/>
            <a:ext cx="31432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340"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30000" contrast="87000"/>
                    </a14:imgEffect>
                  </a14:imgLayer>
                </a14:imgProps>
              </a:ext>
              <a:ext uri="{28A0092B-C50C-407E-A947-70E740481C1C}">
                <a14:useLocalDpi xmlns:a14="http://schemas.microsoft.com/office/drawing/2010/main" val="0"/>
              </a:ext>
            </a:extLst>
          </a:blip>
          <a:srcRect/>
          <a:stretch>
            <a:fillRect/>
          </a:stretch>
        </p:blipFill>
        <p:spPr bwMode="auto">
          <a:xfrm>
            <a:off x="2728817" y="1767653"/>
            <a:ext cx="3710024" cy="137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DD6EF1E4-4781-4728-8C8A-B6847AC0D8B4}"/>
              </a:ext>
            </a:extLst>
          </p:cNvPr>
          <p:cNvSpPr/>
          <p:nvPr/>
        </p:nvSpPr>
        <p:spPr>
          <a:xfrm>
            <a:off x="2184615" y="3774522"/>
            <a:ext cx="2243369" cy="116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73600FFF-A5B7-4D8D-913B-A591A0502466}"/>
              </a:ext>
            </a:extLst>
          </p:cNvPr>
          <p:cNvSpPr/>
          <p:nvPr/>
        </p:nvSpPr>
        <p:spPr>
          <a:xfrm>
            <a:off x="3897891" y="3858057"/>
            <a:ext cx="2114986" cy="158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angle 10">
            <a:extLst>
              <a:ext uri="{FF2B5EF4-FFF2-40B4-BE49-F238E27FC236}">
                <a16:creationId xmlns:a16="http://schemas.microsoft.com/office/drawing/2014/main" id="{D81432D8-E2C0-410F-8119-8FFC270082DB}"/>
              </a:ext>
            </a:extLst>
          </p:cNvPr>
          <p:cNvSpPr/>
          <p:nvPr/>
        </p:nvSpPr>
        <p:spPr>
          <a:xfrm>
            <a:off x="6013616" y="3805208"/>
            <a:ext cx="3106726" cy="158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6"/>
          <p:cNvSpPr>
            <a:spLocks noGrp="1"/>
          </p:cNvSpPr>
          <p:nvPr>
            <p:ph type="sldNum" sz="quarter" idx="12"/>
          </p:nvPr>
        </p:nvSpPr>
        <p:spPr/>
        <p:txBody>
          <a:bodyPr/>
          <a:lstStyle/>
          <a:p>
            <a:fld id="{EB493397-2A67-4761-BDFC-FF3C650B2965}" type="slidenum">
              <a:rPr lang="es-MX" smtClean="0"/>
              <a:pPr/>
              <a:t>65</a:t>
            </a:fld>
            <a:endParaRPr lang="es-MX"/>
          </a:p>
        </p:txBody>
      </p:sp>
    </p:spTree>
    <p:extLst>
      <p:ext uri="{BB962C8B-B14F-4D97-AF65-F5344CB8AC3E}">
        <p14:creationId xmlns:p14="http://schemas.microsoft.com/office/powerpoint/2010/main" val="292943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790"/>
          <a:stretch/>
        </p:blipFill>
        <p:spPr bwMode="auto">
          <a:xfrm>
            <a:off x="1619672" y="1226380"/>
            <a:ext cx="5978869" cy="162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796"/>
          <a:stretch/>
        </p:blipFill>
        <p:spPr bwMode="auto">
          <a:xfrm>
            <a:off x="2051719" y="3573016"/>
            <a:ext cx="552223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66</a:t>
            </a:fld>
            <a:endParaRPr lang="es-MX"/>
          </a:p>
        </p:txBody>
      </p:sp>
    </p:spTree>
    <p:extLst>
      <p:ext uri="{BB962C8B-B14F-4D97-AF65-F5344CB8AC3E}">
        <p14:creationId xmlns:p14="http://schemas.microsoft.com/office/powerpoint/2010/main" val="3270481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9" t="21242" r="68250" b="10741"/>
          <a:stretch/>
        </p:blipFill>
        <p:spPr bwMode="auto">
          <a:xfrm>
            <a:off x="2447826" y="821296"/>
            <a:ext cx="3758406" cy="138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788024" y="6098323"/>
            <a:ext cx="3157788" cy="307777"/>
          </a:xfrm>
          <a:prstGeom prst="rect">
            <a:avLst/>
          </a:prstGeom>
          <a:noFill/>
        </p:spPr>
        <p:txBody>
          <a:bodyPr wrap="none" rtlCol="0">
            <a:spAutoFit/>
          </a:bodyPr>
          <a:lstStyle/>
          <a:p>
            <a:r>
              <a:rPr lang="es-MX" sz="1400" b="1" dirty="0">
                <a:solidFill>
                  <a:srgbClr val="0000FF"/>
                </a:solidFill>
              </a:rPr>
              <a:t>IMDA = DIELS ALDER INTRAMOLECULAR</a:t>
            </a:r>
          </a:p>
        </p:txBody>
      </p:sp>
      <p:sp>
        <p:nvSpPr>
          <p:cNvPr id="4" name="3 Rectángulo"/>
          <p:cNvSpPr/>
          <p:nvPr/>
        </p:nvSpPr>
        <p:spPr>
          <a:xfrm>
            <a:off x="226483" y="332656"/>
            <a:ext cx="8739188" cy="369332"/>
          </a:xfrm>
          <a:prstGeom prst="rect">
            <a:avLst/>
          </a:prstGeom>
        </p:spPr>
        <p:txBody>
          <a:bodyPr wrap="square">
            <a:spAutoFit/>
          </a:bodyPr>
          <a:lstStyle/>
          <a:p>
            <a:r>
              <a:rPr lang="es-MX" b="1" dirty="0">
                <a:solidFill>
                  <a:srgbClr val="0000FF"/>
                </a:solidFill>
              </a:rPr>
              <a:t>En forma alterna, la IMDA como un </a:t>
            </a:r>
            <a:r>
              <a:rPr lang="es-MX" b="1" dirty="0" err="1">
                <a:solidFill>
                  <a:srgbClr val="0000FF"/>
                </a:solidFill>
              </a:rPr>
              <a:t>retron</a:t>
            </a:r>
            <a:r>
              <a:rPr lang="es-MX" b="1" dirty="0">
                <a:solidFill>
                  <a:srgbClr val="0000FF"/>
                </a:solidFill>
              </a:rPr>
              <a:t> </a:t>
            </a:r>
            <a:r>
              <a:rPr lang="es-MX" b="1" dirty="0" err="1">
                <a:solidFill>
                  <a:srgbClr val="0000FF"/>
                </a:solidFill>
              </a:rPr>
              <a:t>biciclización</a:t>
            </a:r>
            <a:r>
              <a:rPr lang="es-MX" b="1" dirty="0">
                <a:solidFill>
                  <a:srgbClr val="0000FF"/>
                </a:solidFill>
              </a:rPr>
              <a:t> (corte la fusión y </a:t>
            </a:r>
            <a:r>
              <a:rPr lang="es-MX" b="1" dirty="0" err="1">
                <a:solidFill>
                  <a:srgbClr val="0000FF"/>
                </a:solidFill>
              </a:rPr>
              <a:t>exendo</a:t>
            </a:r>
            <a:r>
              <a:rPr lang="es-MX" b="1" dirty="0">
                <a:solidFill>
                  <a:srgbClr val="0000FF"/>
                </a:solidFill>
              </a:rPr>
              <a:t> </a:t>
            </a:r>
            <a:r>
              <a:rPr lang="es-MX" b="1" dirty="0">
                <a:solidFill>
                  <a:srgbClr val="0000FF"/>
                </a:solidFill>
                <a:latin typeface="Symbol" panose="05050102010706020507" pitchFamily="18" charset="2"/>
              </a:rPr>
              <a:t>b</a:t>
            </a:r>
            <a:r>
              <a:rPr lang="es-MX" b="1" dirty="0">
                <a:solidFill>
                  <a:srgbClr val="0000FF"/>
                </a:solidFill>
              </a:rPr>
              <a:t> a el)</a:t>
            </a:r>
            <a:endParaRPr lang="es-MX" dirty="0"/>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86" t="20242" r="34013"/>
          <a:stretch/>
        </p:blipFill>
        <p:spPr bwMode="auto">
          <a:xfrm>
            <a:off x="2162069" y="2417440"/>
            <a:ext cx="4329920" cy="170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789" t="18960"/>
          <a:stretch/>
        </p:blipFill>
        <p:spPr bwMode="auto">
          <a:xfrm>
            <a:off x="2429368" y="4365104"/>
            <a:ext cx="4540703" cy="173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arcador de número de diapositiva 4"/>
          <p:cNvSpPr>
            <a:spLocks noGrp="1"/>
          </p:cNvSpPr>
          <p:nvPr>
            <p:ph type="sldNum" sz="quarter" idx="12"/>
          </p:nvPr>
        </p:nvSpPr>
        <p:spPr/>
        <p:txBody>
          <a:bodyPr/>
          <a:lstStyle/>
          <a:p>
            <a:fld id="{EB493397-2A67-4761-BDFC-FF3C650B2965}" type="slidenum">
              <a:rPr lang="es-MX" smtClean="0"/>
              <a:pPr/>
              <a:t>67</a:t>
            </a:fld>
            <a:endParaRPr lang="es-MX"/>
          </a:p>
        </p:txBody>
      </p:sp>
    </p:spTree>
    <p:extLst>
      <p:ext uri="{BB962C8B-B14F-4D97-AF65-F5344CB8AC3E}">
        <p14:creationId xmlns:p14="http://schemas.microsoft.com/office/powerpoint/2010/main" val="3436789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476672"/>
            <a:ext cx="6357253" cy="369332"/>
          </a:xfrm>
          <a:prstGeom prst="rect">
            <a:avLst/>
          </a:prstGeom>
          <a:noFill/>
        </p:spPr>
        <p:txBody>
          <a:bodyPr wrap="none" rtlCol="0">
            <a:spAutoFit/>
          </a:bodyPr>
          <a:lstStyle/>
          <a:p>
            <a:r>
              <a:rPr lang="es-MX" b="1" dirty="0">
                <a:solidFill>
                  <a:srgbClr val="0000FF"/>
                </a:solidFill>
              </a:rPr>
              <a:t>Criterios topológicos para la desconexión de sistemas fusionados</a:t>
            </a:r>
          </a:p>
        </p:txBody>
      </p:sp>
      <p:pic>
        <p:nvPicPr>
          <p:cNvPr id="144393"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
                    </a14:imgEffect>
                    <a14:imgEffect>
                      <a14:brightnessContrast bright="-26000" contrast="65000"/>
                    </a14:imgEffect>
                  </a14:imgLayer>
                </a14:imgProps>
              </a:ext>
              <a:ext uri="{28A0092B-C50C-407E-A947-70E740481C1C}">
                <a14:useLocalDpi xmlns:a14="http://schemas.microsoft.com/office/drawing/2010/main" val="0"/>
              </a:ext>
            </a:extLst>
          </a:blip>
          <a:srcRect/>
          <a:stretch>
            <a:fillRect/>
          </a:stretch>
        </p:blipFill>
        <p:spPr bwMode="auto">
          <a:xfrm>
            <a:off x="1424303" y="1682434"/>
            <a:ext cx="6295393" cy="148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94" name="Picture 10"/>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3000"/>
                    </a14:imgEffect>
                    <a14:imgEffect>
                      <a14:brightnessContrast bright="1000" contrast="85000"/>
                    </a14:imgEffect>
                  </a14:imgLayer>
                </a14:imgProps>
              </a:ext>
              <a:ext uri="{28A0092B-C50C-407E-A947-70E740481C1C}">
                <a14:useLocalDpi xmlns:a14="http://schemas.microsoft.com/office/drawing/2010/main" val="0"/>
              </a:ext>
            </a:extLst>
          </a:blip>
          <a:srcRect/>
          <a:stretch>
            <a:fillRect/>
          </a:stretch>
        </p:blipFill>
        <p:spPr bwMode="auto">
          <a:xfrm>
            <a:off x="1635335" y="4005064"/>
            <a:ext cx="558325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1500" y="1052736"/>
            <a:ext cx="9001000" cy="646331"/>
          </a:xfrm>
          <a:prstGeom prst="rect">
            <a:avLst/>
          </a:prstGeom>
          <a:noFill/>
        </p:spPr>
        <p:txBody>
          <a:bodyPr wrap="square" rtlCol="0">
            <a:spAutoFit/>
          </a:bodyPr>
          <a:lstStyle/>
          <a:p>
            <a:r>
              <a:rPr lang="es-MX" dirty="0"/>
              <a:t>1. Ruptura de dos enlaces </a:t>
            </a:r>
            <a:r>
              <a:rPr lang="es-MX" dirty="0" err="1">
                <a:solidFill>
                  <a:srgbClr val="FF0000"/>
                </a:solidFill>
              </a:rPr>
              <a:t>cocíclicos</a:t>
            </a:r>
            <a:r>
              <a:rPr lang="es-MX" dirty="0"/>
              <a:t> los cuales son ex-</a:t>
            </a:r>
            <a:r>
              <a:rPr lang="es-MX" dirty="0" err="1"/>
              <a:t>endo</a:t>
            </a:r>
            <a:r>
              <a:rPr lang="es-MX" dirty="0"/>
              <a:t> a un enlace común a los dos anillos, en especial los enlaces que involucran a </a:t>
            </a:r>
            <a:r>
              <a:rPr lang="es-MX" dirty="0" err="1"/>
              <a:t>heteroátomos</a:t>
            </a:r>
            <a:endParaRPr lang="es-MX" dirty="0"/>
          </a:p>
        </p:txBody>
      </p:sp>
      <p:sp>
        <p:nvSpPr>
          <p:cNvPr id="20" name="19 CuadroTexto"/>
          <p:cNvSpPr txBox="1"/>
          <p:nvPr/>
        </p:nvSpPr>
        <p:spPr>
          <a:xfrm>
            <a:off x="117848" y="2992833"/>
            <a:ext cx="9001000" cy="923330"/>
          </a:xfrm>
          <a:prstGeom prst="rect">
            <a:avLst/>
          </a:prstGeom>
          <a:noFill/>
        </p:spPr>
        <p:txBody>
          <a:bodyPr wrap="square" rtlCol="0">
            <a:spAutoFit/>
          </a:bodyPr>
          <a:lstStyle/>
          <a:p>
            <a:r>
              <a:rPr lang="es-MX" dirty="0"/>
              <a:t>2. La desconexión de un par </a:t>
            </a:r>
            <a:r>
              <a:rPr lang="es-MX" dirty="0" err="1"/>
              <a:t>co</a:t>
            </a:r>
            <a:r>
              <a:rPr lang="es-MX" dirty="0"/>
              <a:t>-cíclico puede ser la estrategia si hay una transformada por </a:t>
            </a:r>
            <a:r>
              <a:rPr lang="es-MX" dirty="0" err="1"/>
              <a:t>cicloadición</a:t>
            </a:r>
            <a:r>
              <a:rPr lang="es-MX" dirty="0"/>
              <a:t> potencialmente aplicable a ese par. La desconexión par-enlace en general involucra a un enlace de la fusión</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68</a:t>
            </a:fld>
            <a:endParaRPr lang="es-MX"/>
          </a:p>
        </p:txBody>
      </p:sp>
    </p:spTree>
    <p:extLst>
      <p:ext uri="{BB962C8B-B14F-4D97-AF65-F5344CB8AC3E}">
        <p14:creationId xmlns:p14="http://schemas.microsoft.com/office/powerpoint/2010/main" val="2645180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572161" y="3284984"/>
            <a:ext cx="753879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7066" y="980728"/>
            <a:ext cx="8755414" cy="1754326"/>
          </a:xfrm>
          <a:prstGeom prst="rect">
            <a:avLst/>
          </a:prstGeom>
          <a:noFill/>
        </p:spPr>
        <p:txBody>
          <a:bodyPr wrap="square" rtlCol="0">
            <a:spAutoFit/>
          </a:bodyPr>
          <a:lstStyle/>
          <a:p>
            <a:r>
              <a:rPr lang="es-MX" dirty="0"/>
              <a:t>3. Todas las desconexiones posibles [2 + 1] y [2 + 2] de anillos fusionados de 3 y 4-miembros son estratégicas</a:t>
            </a:r>
          </a:p>
          <a:p>
            <a:r>
              <a:rPr lang="es-MX" dirty="0"/>
              <a:t>4. Los enlaces fusión no son candidatos para una desconexión de un enlace, si esta da lugar a un anillo &gt; 7 miembros</a:t>
            </a:r>
          </a:p>
          <a:p>
            <a:r>
              <a:rPr lang="es-MX" dirty="0"/>
              <a:t>5. La estructuras con anillos fusionados con secuencias contiguas </a:t>
            </a:r>
            <a:r>
              <a:rPr lang="es-MX" dirty="0" err="1"/>
              <a:t>exendo</a:t>
            </a:r>
            <a:r>
              <a:rPr lang="es-MX" dirty="0"/>
              <a:t> y enlaces de la fusión en alternancia puede ser una desconexión estratégica</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69</a:t>
            </a:fld>
            <a:endParaRPr lang="es-MX"/>
          </a:p>
        </p:txBody>
      </p:sp>
    </p:spTree>
    <p:extLst>
      <p:ext uri="{BB962C8B-B14F-4D97-AF65-F5344CB8AC3E}">
        <p14:creationId xmlns:p14="http://schemas.microsoft.com/office/powerpoint/2010/main" val="272301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640960" cy="5632311"/>
          </a:xfrm>
          <a:prstGeom prst="rect">
            <a:avLst/>
          </a:prstGeom>
        </p:spPr>
        <p:txBody>
          <a:bodyPr wrap="square">
            <a:spAutoFit/>
          </a:bodyPr>
          <a:lstStyle/>
          <a:p>
            <a:r>
              <a:rPr lang="es-MX" sz="2000" dirty="0">
                <a:solidFill>
                  <a:srgbClr val="0000FF"/>
                </a:solidFill>
              </a:rPr>
              <a:t>Ejemplos</a:t>
            </a:r>
          </a:p>
          <a:p>
            <a:r>
              <a:rPr lang="es-MX" sz="2000" dirty="0">
                <a:solidFill>
                  <a:srgbClr val="0000FF"/>
                </a:solidFill>
              </a:rPr>
              <a:t>Utilizando el problema </a:t>
            </a:r>
            <a:r>
              <a:rPr lang="es-MX" sz="2000" dirty="0" err="1">
                <a:solidFill>
                  <a:srgbClr val="0000FF"/>
                </a:solidFill>
              </a:rPr>
              <a:t>Konigsberg</a:t>
            </a:r>
            <a:r>
              <a:rPr lang="es-MX" sz="2000" dirty="0">
                <a:solidFill>
                  <a:srgbClr val="0000FF"/>
                </a:solidFill>
              </a:rPr>
              <a:t> como su primer ejemplo de Euler muestra lo siguiente:</a:t>
            </a:r>
          </a:p>
          <a:p>
            <a:endParaRPr lang="es-MX" sz="2000" dirty="0">
              <a:solidFill>
                <a:srgbClr val="0000FF"/>
              </a:solidFill>
            </a:endParaRPr>
          </a:p>
          <a:p>
            <a:r>
              <a:rPr lang="es-MX" sz="2000" dirty="0">
                <a:solidFill>
                  <a:srgbClr val="0000FF"/>
                </a:solidFill>
              </a:rPr>
              <a:t>                   Número de puentes = 7, número de puentes más uno = 8</a:t>
            </a:r>
          </a:p>
          <a:p>
            <a:endParaRPr lang="es-MX" sz="2000" dirty="0">
              <a:solidFill>
                <a:srgbClr val="0000FF"/>
              </a:solidFill>
            </a:endParaRPr>
          </a:p>
          <a:p>
            <a:r>
              <a:rPr lang="es-MX" sz="2000" dirty="0">
                <a:solidFill>
                  <a:srgbClr val="0000FF"/>
                </a:solidFill>
              </a:rPr>
              <a:t>                     Región Puentes tiempos región debe aparecer</a:t>
            </a:r>
          </a:p>
          <a:p>
            <a:endParaRPr lang="es-MX" sz="2000" dirty="0">
              <a:solidFill>
                <a:srgbClr val="0000FF"/>
              </a:solidFill>
            </a:endParaRPr>
          </a:p>
          <a:p>
            <a:r>
              <a:rPr lang="es-MX" sz="2000" dirty="0">
                <a:solidFill>
                  <a:srgbClr val="0000FF"/>
                </a:solidFill>
              </a:rPr>
              <a:t>                        A 5 </a:t>
            </a:r>
            <a:r>
              <a:rPr lang="es-MX" sz="2000" dirty="0">
                <a:solidFill>
                  <a:srgbClr val="FF0000"/>
                </a:solidFill>
              </a:rPr>
              <a:t>3</a:t>
            </a:r>
          </a:p>
          <a:p>
            <a:endParaRPr lang="es-MX" sz="2000" dirty="0">
              <a:solidFill>
                <a:srgbClr val="0000FF"/>
              </a:solidFill>
            </a:endParaRPr>
          </a:p>
          <a:p>
            <a:r>
              <a:rPr lang="es-MX" sz="2000" dirty="0">
                <a:solidFill>
                  <a:srgbClr val="0000FF"/>
                </a:solidFill>
              </a:rPr>
              <a:t>                        B 3 </a:t>
            </a:r>
            <a:r>
              <a:rPr lang="es-MX" sz="2000" dirty="0">
                <a:solidFill>
                  <a:srgbClr val="FF0000"/>
                </a:solidFill>
              </a:rPr>
              <a:t>2</a:t>
            </a:r>
          </a:p>
          <a:p>
            <a:endParaRPr lang="es-MX" sz="2000" dirty="0">
              <a:solidFill>
                <a:srgbClr val="0000FF"/>
              </a:solidFill>
            </a:endParaRPr>
          </a:p>
          <a:p>
            <a:r>
              <a:rPr lang="es-MX" sz="2000" dirty="0">
                <a:solidFill>
                  <a:srgbClr val="0000FF"/>
                </a:solidFill>
              </a:rPr>
              <a:t>                        C 3 </a:t>
            </a:r>
            <a:r>
              <a:rPr lang="es-MX" sz="2000" dirty="0">
                <a:solidFill>
                  <a:srgbClr val="FF0000"/>
                </a:solidFill>
              </a:rPr>
              <a:t>2</a:t>
            </a:r>
          </a:p>
          <a:p>
            <a:endParaRPr lang="es-MX" sz="2000" dirty="0">
              <a:solidFill>
                <a:srgbClr val="0000FF"/>
              </a:solidFill>
            </a:endParaRPr>
          </a:p>
          <a:p>
            <a:r>
              <a:rPr lang="es-MX" sz="2000" dirty="0">
                <a:solidFill>
                  <a:srgbClr val="0000FF"/>
                </a:solidFill>
              </a:rPr>
              <a:t>                        D 3 </a:t>
            </a:r>
            <a:r>
              <a:rPr lang="es-MX" sz="2000" dirty="0">
                <a:solidFill>
                  <a:srgbClr val="FF0000"/>
                </a:solidFill>
              </a:rPr>
              <a:t>2</a:t>
            </a:r>
          </a:p>
          <a:p>
            <a:endParaRPr lang="es-MX" sz="2000" dirty="0">
              <a:solidFill>
                <a:srgbClr val="0000FF"/>
              </a:solidFill>
            </a:endParaRPr>
          </a:p>
          <a:p>
            <a:r>
              <a:rPr lang="es-MX" sz="2000" dirty="0">
                <a:solidFill>
                  <a:srgbClr val="0000FF"/>
                </a:solidFill>
              </a:rPr>
              <a:t>Sin embargo, </a:t>
            </a:r>
            <a:r>
              <a:rPr lang="es-MX" sz="2000" dirty="0">
                <a:solidFill>
                  <a:srgbClr val="FF0000"/>
                </a:solidFill>
              </a:rPr>
              <a:t>3 + 2 + 2 + 2 = 9</a:t>
            </a:r>
            <a:r>
              <a:rPr lang="es-MX" sz="2000" dirty="0">
                <a:solidFill>
                  <a:srgbClr val="0000FF"/>
                </a:solidFill>
              </a:rPr>
              <a:t>, que es más de 8, por lo que el viaje es imposible.</a:t>
            </a:r>
          </a:p>
          <a:p>
            <a:endParaRPr lang="es-MX" sz="2000" dirty="0">
              <a:solidFill>
                <a:srgbClr val="0000FF"/>
              </a:solidFill>
            </a:endParaRP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7</a:t>
            </a:fld>
            <a:endParaRPr lang="es-MX"/>
          </a:p>
        </p:txBody>
      </p:sp>
    </p:spTree>
    <p:extLst>
      <p:ext uri="{BB962C8B-B14F-4D97-AF65-F5344CB8AC3E}">
        <p14:creationId xmlns:p14="http://schemas.microsoft.com/office/powerpoint/2010/main" val="864701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867" y="44624"/>
            <a:ext cx="8352928" cy="461665"/>
          </a:xfrm>
          <a:prstGeom prst="rect">
            <a:avLst/>
          </a:prstGeom>
          <a:noFill/>
        </p:spPr>
        <p:txBody>
          <a:bodyPr wrap="square" rtlCol="0">
            <a:spAutoFit/>
          </a:bodyPr>
          <a:lstStyle/>
          <a:p>
            <a:r>
              <a:rPr lang="es-MX" sz="2400" b="1" dirty="0">
                <a:solidFill>
                  <a:srgbClr val="0000FF"/>
                </a:solidFill>
              </a:rPr>
              <a:t>Anillos puenteados</a:t>
            </a:r>
          </a:p>
        </p:txBody>
      </p:sp>
      <p:sp>
        <p:nvSpPr>
          <p:cNvPr id="4" name="3 CuadroTexto"/>
          <p:cNvSpPr txBox="1"/>
          <p:nvPr/>
        </p:nvSpPr>
        <p:spPr>
          <a:xfrm>
            <a:off x="128717" y="548680"/>
            <a:ext cx="8852622" cy="5509200"/>
          </a:xfrm>
          <a:prstGeom prst="rect">
            <a:avLst/>
          </a:prstGeom>
          <a:noFill/>
        </p:spPr>
        <p:txBody>
          <a:bodyPr wrap="square" rtlCol="0">
            <a:spAutoFit/>
          </a:bodyPr>
          <a:lstStyle/>
          <a:p>
            <a:pPr marL="457200" indent="-457200">
              <a:buAutoNum type="arabicPeriod"/>
            </a:pPr>
            <a:r>
              <a:rPr lang="es-MX" sz="1600" b="1" dirty="0">
                <a:solidFill>
                  <a:srgbClr val="0000FF"/>
                </a:solidFill>
              </a:rPr>
              <a:t>Desconecte </a:t>
            </a:r>
            <a:r>
              <a:rPr lang="es-MX" sz="1600" b="1" dirty="0"/>
              <a:t>enlaces</a:t>
            </a:r>
            <a:r>
              <a:rPr lang="es-MX" sz="1600" b="1" dirty="0">
                <a:solidFill>
                  <a:srgbClr val="FF0000"/>
                </a:solidFill>
              </a:rPr>
              <a:t> e </a:t>
            </a:r>
            <a:r>
              <a:rPr lang="es-MX" sz="1600" b="1" dirty="0"/>
              <a:t>en anillos de 4 a 7 miembros 1b. </a:t>
            </a:r>
            <a:r>
              <a:rPr lang="es-MX" sz="1600" b="1" dirty="0">
                <a:solidFill>
                  <a:srgbClr val="FF0000"/>
                </a:solidFill>
              </a:rPr>
              <a:t>No desconecte </a:t>
            </a:r>
            <a:r>
              <a:rPr lang="es-MX" sz="1600" b="1" dirty="0"/>
              <a:t>enlaces en anillos de 4 a 7 miembros que sean </a:t>
            </a:r>
            <a:r>
              <a:rPr lang="es-MX" sz="1600" b="1" dirty="0" err="1"/>
              <a:t>exo</a:t>
            </a:r>
            <a:r>
              <a:rPr lang="es-MX" sz="1600" b="1" dirty="0"/>
              <a:t> a anillos de 3 miembros</a:t>
            </a:r>
          </a:p>
          <a:p>
            <a:pPr marL="457200" indent="-457200">
              <a:buAutoNum type="arabicPeriod"/>
            </a:pPr>
            <a:endParaRPr lang="es-MX" sz="1600" b="1" dirty="0"/>
          </a:p>
          <a:p>
            <a:pPr marL="457200" indent="-457200">
              <a:buAutoNum type="arabicPeriod"/>
            </a:pPr>
            <a:r>
              <a:rPr lang="es-MX" sz="1600" b="1" dirty="0">
                <a:solidFill>
                  <a:srgbClr val="FF0000"/>
                </a:solidFill>
              </a:rPr>
              <a:t>No desconecte </a:t>
            </a:r>
            <a:r>
              <a:rPr lang="es-MX" sz="1600" b="1" dirty="0"/>
              <a:t>puentes que den como resultado anillos &gt; 7 miembros</a:t>
            </a:r>
          </a:p>
          <a:p>
            <a:pPr marL="457200" indent="-457200">
              <a:buAutoNum type="arabicPeriod"/>
            </a:pPr>
            <a:endParaRPr lang="es-MX" sz="1600" b="1" dirty="0"/>
          </a:p>
          <a:p>
            <a:pPr marL="457200" indent="-457200">
              <a:buAutoNum type="arabicPeriod"/>
            </a:pPr>
            <a:r>
              <a:rPr lang="es-MX" sz="1600" b="1" dirty="0">
                <a:solidFill>
                  <a:srgbClr val="0000FF"/>
                </a:solidFill>
              </a:rPr>
              <a:t>Desconecte enlaces </a:t>
            </a:r>
            <a:r>
              <a:rPr lang="es-MX" sz="1600" b="1" dirty="0"/>
              <a:t>en anillos que contengan al mayor número de átomos cabeza de puente pero que no violen la regla 2.</a:t>
            </a:r>
          </a:p>
          <a:p>
            <a:pPr marL="457200" indent="-457200">
              <a:buAutoNum type="arabicPeriod"/>
            </a:pPr>
            <a:endParaRPr lang="es-MX" sz="1600" b="1" dirty="0"/>
          </a:p>
          <a:p>
            <a:pPr marL="457200" indent="-457200">
              <a:buAutoNum type="arabicPeriod"/>
            </a:pPr>
            <a:r>
              <a:rPr lang="es-MX" sz="1600" b="1" dirty="0">
                <a:solidFill>
                  <a:srgbClr val="FF0000"/>
                </a:solidFill>
              </a:rPr>
              <a:t>No haga desconexiones que den como resultado un </a:t>
            </a:r>
            <a:r>
              <a:rPr lang="es-MX" sz="1600" b="1" dirty="0" err="1">
                <a:solidFill>
                  <a:srgbClr val="FF0000"/>
                </a:solidFill>
              </a:rPr>
              <a:t>estereocentro</a:t>
            </a:r>
            <a:r>
              <a:rPr lang="es-MX" sz="1600" b="1" dirty="0">
                <a:solidFill>
                  <a:srgbClr val="FF0000"/>
                </a:solidFill>
              </a:rPr>
              <a:t> (OK si esta en un punto de unión)</a:t>
            </a:r>
          </a:p>
          <a:p>
            <a:pPr marL="457200" indent="-457200">
              <a:buAutoNum type="arabicPeriod"/>
            </a:pPr>
            <a:endParaRPr lang="es-MX" sz="1600" b="1" dirty="0">
              <a:solidFill>
                <a:srgbClr val="FF0000"/>
              </a:solidFill>
            </a:endParaRPr>
          </a:p>
          <a:p>
            <a:pPr marL="457200" indent="-457200">
              <a:buAutoNum type="arabicPeriod"/>
            </a:pPr>
            <a:r>
              <a:rPr lang="es-MX" sz="1600" b="1" dirty="0">
                <a:solidFill>
                  <a:srgbClr val="FF0000"/>
                </a:solidFill>
              </a:rPr>
              <a:t>No desconecte </a:t>
            </a:r>
            <a:r>
              <a:rPr lang="es-MX" sz="1600" b="1" dirty="0"/>
              <a:t>enlaces dentro de anillos aromáticos o </a:t>
            </a:r>
            <a:r>
              <a:rPr lang="es-MX" sz="1600" b="1" dirty="0" err="1"/>
              <a:t>heteroaromáticos</a:t>
            </a:r>
            <a:r>
              <a:rPr lang="es-MX" sz="1600" b="1" dirty="0"/>
              <a:t>.</a:t>
            </a:r>
          </a:p>
          <a:p>
            <a:pPr marL="457200" indent="-457200">
              <a:buAutoNum type="arabicPeriod"/>
            </a:pPr>
            <a:endParaRPr lang="es-MX" sz="1600" b="1" dirty="0"/>
          </a:p>
          <a:p>
            <a:pPr marL="457200" indent="-457200">
              <a:buAutoNum type="arabicPeriod"/>
            </a:pPr>
            <a:r>
              <a:rPr lang="es-MX" sz="1600" b="1" dirty="0">
                <a:solidFill>
                  <a:srgbClr val="0000FF"/>
                </a:solidFill>
              </a:rPr>
              <a:t>Desconecte</a:t>
            </a:r>
            <a:r>
              <a:rPr lang="es-MX" sz="1600" b="1" dirty="0"/>
              <a:t> enlaces O, N o S (que no se encuentren en un anillo con el máximo de puentes. </a:t>
            </a:r>
            <a:r>
              <a:rPr lang="es-MX" sz="1600" b="1" dirty="0">
                <a:solidFill>
                  <a:srgbClr val="FF0000"/>
                </a:solidFill>
              </a:rPr>
              <a:t>Tenga en cuenta: en general es más fácil formar enlaces C-X que enlaces C-C. Las mejores desconexiones minimizan centros </a:t>
            </a:r>
            <a:r>
              <a:rPr lang="es-MX" sz="1600" b="1" dirty="0" err="1">
                <a:solidFill>
                  <a:srgbClr val="FF0000"/>
                </a:solidFill>
              </a:rPr>
              <a:t>quirales</a:t>
            </a:r>
            <a:r>
              <a:rPr lang="es-MX" sz="1600" b="1" dirty="0">
                <a:solidFill>
                  <a:srgbClr val="FF0000"/>
                </a:solidFill>
              </a:rPr>
              <a:t>, anillos de tamaño medio. Anillos puenteados</a:t>
            </a:r>
          </a:p>
          <a:p>
            <a:pPr marL="457200" indent="-457200">
              <a:buAutoNum type="arabicPeriod"/>
            </a:pPr>
            <a:endParaRPr lang="es-MX" sz="1600" b="1" dirty="0">
              <a:solidFill>
                <a:srgbClr val="FF0000"/>
              </a:solidFill>
            </a:endParaRPr>
          </a:p>
          <a:p>
            <a:pPr marL="457200" indent="-457200">
              <a:buAutoNum type="arabicPeriod"/>
            </a:pPr>
            <a:r>
              <a:rPr lang="es-MX" sz="1600" b="1" dirty="0">
                <a:solidFill>
                  <a:srgbClr val="0000FF"/>
                </a:solidFill>
              </a:rPr>
              <a:t>Desconecte</a:t>
            </a:r>
            <a:r>
              <a:rPr lang="es-MX" sz="1600" b="1" dirty="0"/>
              <a:t> para reducir el número de puentes</a:t>
            </a:r>
          </a:p>
          <a:p>
            <a:pPr marL="457200" indent="-457200">
              <a:buAutoNum type="arabicPeriod"/>
            </a:pPr>
            <a:endParaRPr lang="es-MX" sz="1600" b="1" dirty="0"/>
          </a:p>
          <a:p>
            <a:pPr marL="457200" indent="-457200">
              <a:buAutoNum type="arabicPeriod"/>
            </a:pPr>
            <a:r>
              <a:rPr lang="es-MX" sz="1600" b="1" dirty="0">
                <a:solidFill>
                  <a:srgbClr val="FF0000"/>
                </a:solidFill>
              </a:rPr>
              <a:t>No desconecte </a:t>
            </a:r>
            <a:r>
              <a:rPr lang="es-MX" sz="1600" b="1" dirty="0"/>
              <a:t>enlaces que den lugar a anillos de tamaño medio como un intermediario</a:t>
            </a:r>
          </a:p>
          <a:p>
            <a:pPr marL="457200" indent="-457200">
              <a:buAutoNum type="arabicPeriod"/>
            </a:pPr>
            <a:endParaRPr lang="es-MX" sz="1600" b="1" dirty="0"/>
          </a:p>
          <a:p>
            <a:pPr marL="457200" indent="-457200">
              <a:buAutoNum type="arabicPeriod"/>
            </a:pPr>
            <a:r>
              <a:rPr lang="es-MX" sz="1600" b="1" dirty="0">
                <a:solidFill>
                  <a:srgbClr val="FF0000"/>
                </a:solidFill>
              </a:rPr>
              <a:t>No desconecte </a:t>
            </a:r>
            <a:r>
              <a:rPr lang="es-MX" sz="1600" b="1" dirty="0"/>
              <a:t>enlaces que creen cadenas pendientes</a:t>
            </a: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70</a:t>
            </a:fld>
            <a:endParaRPr lang="es-MX"/>
          </a:p>
        </p:txBody>
      </p:sp>
    </p:spTree>
    <p:extLst>
      <p:ext uri="{BB962C8B-B14F-4D97-AF65-F5344CB8AC3E}">
        <p14:creationId xmlns:p14="http://schemas.microsoft.com/office/powerpoint/2010/main" val="1701212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68144" y="2050983"/>
            <a:ext cx="2349554" cy="369332"/>
          </a:xfrm>
          <a:prstGeom prst="rect">
            <a:avLst/>
          </a:prstGeom>
          <a:noFill/>
        </p:spPr>
        <p:txBody>
          <a:bodyPr wrap="none" rtlCol="0">
            <a:spAutoFit/>
          </a:bodyPr>
          <a:lstStyle/>
          <a:p>
            <a:r>
              <a:rPr lang="es-MX" dirty="0">
                <a:solidFill>
                  <a:srgbClr val="0000FF"/>
                </a:solidFill>
              </a:rPr>
              <a:t>¿CABEZAS DE PUENTE?</a:t>
            </a:r>
          </a:p>
        </p:txBody>
      </p:sp>
      <p:grpSp>
        <p:nvGrpSpPr>
          <p:cNvPr id="10" name="Grupo 9"/>
          <p:cNvGrpSpPr/>
          <p:nvPr/>
        </p:nvGrpSpPr>
        <p:grpSpPr>
          <a:xfrm>
            <a:off x="5868144" y="2432552"/>
            <a:ext cx="1872208" cy="1485903"/>
            <a:chOff x="3563888" y="320907"/>
            <a:chExt cx="1872208" cy="1485903"/>
          </a:xfrm>
        </p:grpSpPr>
        <p:graphicFrame>
          <p:nvGraphicFramePr>
            <p:cNvPr id="3" name="Objeto 2"/>
            <p:cNvGraphicFramePr>
              <a:graphicFrameLocks noChangeAspect="1"/>
            </p:cNvGraphicFramePr>
            <p:nvPr>
              <p:extLst>
                <p:ext uri="{D42A27DB-BD31-4B8C-83A1-F6EECF244321}">
                  <p14:modId xmlns:p14="http://schemas.microsoft.com/office/powerpoint/2010/main" val="2635884634"/>
                </p:ext>
              </p:extLst>
            </p:nvPr>
          </p:nvGraphicFramePr>
          <p:xfrm>
            <a:off x="3563888" y="404664"/>
            <a:ext cx="1872208" cy="1125147"/>
          </p:xfrm>
          <a:graphic>
            <a:graphicData uri="http://schemas.openxmlformats.org/presentationml/2006/ole">
              <mc:AlternateContent xmlns:mc="http://schemas.openxmlformats.org/markup-compatibility/2006">
                <mc:Choice xmlns:v="urn:schemas-microsoft-com:vml" Requires="v">
                  <p:oleObj name="CS ChemDraw Drawing" r:id="rId2" imgW="652516" imgH="391542" progId="ChemDraw.Document.6.0">
                    <p:embed/>
                  </p:oleObj>
                </mc:Choice>
                <mc:Fallback>
                  <p:oleObj name="CS ChemDraw Drawing" r:id="rId2" imgW="652516" imgH="391542" progId="ChemDraw.Document.6.0">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4664"/>
                          <a:ext cx="1872208" cy="1125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adroTexto 4"/>
            <p:cNvSpPr txBox="1"/>
            <p:nvPr/>
          </p:nvSpPr>
          <p:spPr>
            <a:xfrm>
              <a:off x="4427984" y="1345145"/>
              <a:ext cx="300082" cy="369332"/>
            </a:xfrm>
            <a:prstGeom prst="rect">
              <a:avLst/>
            </a:prstGeom>
            <a:noFill/>
          </p:spPr>
          <p:txBody>
            <a:bodyPr wrap="none" rtlCol="0">
              <a:spAutoFit/>
            </a:bodyPr>
            <a:lstStyle/>
            <a:p>
              <a:r>
                <a:rPr lang="es-MX" dirty="0">
                  <a:solidFill>
                    <a:srgbClr val="FF0000"/>
                  </a:solidFill>
                </a:rPr>
                <a:t>*</a:t>
              </a:r>
            </a:p>
          </p:txBody>
        </p:sp>
        <p:sp>
          <p:nvSpPr>
            <p:cNvPr id="6" name="CuadroTexto 5"/>
            <p:cNvSpPr txBox="1"/>
            <p:nvPr/>
          </p:nvSpPr>
          <p:spPr>
            <a:xfrm>
              <a:off x="3923928" y="1437478"/>
              <a:ext cx="300082" cy="369332"/>
            </a:xfrm>
            <a:prstGeom prst="rect">
              <a:avLst/>
            </a:prstGeom>
            <a:noFill/>
          </p:spPr>
          <p:txBody>
            <a:bodyPr wrap="none" rtlCol="0">
              <a:spAutoFit/>
            </a:bodyPr>
            <a:lstStyle/>
            <a:p>
              <a:r>
                <a:rPr lang="es-MX" dirty="0">
                  <a:solidFill>
                    <a:srgbClr val="FF0000"/>
                  </a:solidFill>
                </a:rPr>
                <a:t>*</a:t>
              </a:r>
            </a:p>
          </p:txBody>
        </p:sp>
        <p:sp>
          <p:nvSpPr>
            <p:cNvPr id="7" name="CuadroTexto 6"/>
            <p:cNvSpPr txBox="1"/>
            <p:nvPr/>
          </p:nvSpPr>
          <p:spPr>
            <a:xfrm>
              <a:off x="4046992" y="832432"/>
              <a:ext cx="300082" cy="369332"/>
            </a:xfrm>
            <a:prstGeom prst="rect">
              <a:avLst/>
            </a:prstGeom>
            <a:noFill/>
          </p:spPr>
          <p:txBody>
            <a:bodyPr wrap="none" rtlCol="0">
              <a:spAutoFit/>
            </a:bodyPr>
            <a:lstStyle/>
            <a:p>
              <a:r>
                <a:rPr lang="es-MX" dirty="0">
                  <a:solidFill>
                    <a:srgbClr val="FF0000"/>
                  </a:solidFill>
                </a:rPr>
                <a:t>*</a:t>
              </a:r>
            </a:p>
          </p:txBody>
        </p:sp>
        <p:sp>
          <p:nvSpPr>
            <p:cNvPr id="8" name="CuadroTexto 7"/>
            <p:cNvSpPr txBox="1"/>
            <p:nvPr/>
          </p:nvSpPr>
          <p:spPr>
            <a:xfrm>
              <a:off x="4387884" y="320907"/>
              <a:ext cx="300082" cy="369332"/>
            </a:xfrm>
            <a:prstGeom prst="rect">
              <a:avLst/>
            </a:prstGeom>
            <a:noFill/>
          </p:spPr>
          <p:txBody>
            <a:bodyPr wrap="none" rtlCol="0">
              <a:spAutoFit/>
            </a:bodyPr>
            <a:lstStyle/>
            <a:p>
              <a:r>
                <a:rPr lang="es-MX" dirty="0">
                  <a:solidFill>
                    <a:srgbClr val="FF0000"/>
                  </a:solidFill>
                </a:rPr>
                <a:t>*</a:t>
              </a:r>
            </a:p>
          </p:txBody>
        </p:sp>
      </p:grpSp>
      <p:graphicFrame>
        <p:nvGraphicFramePr>
          <p:cNvPr id="9" name="Objeto 8"/>
          <p:cNvGraphicFramePr>
            <a:graphicFrameLocks noChangeAspect="1"/>
          </p:cNvGraphicFramePr>
          <p:nvPr>
            <p:extLst>
              <p:ext uri="{D42A27DB-BD31-4B8C-83A1-F6EECF244321}">
                <p14:modId xmlns:p14="http://schemas.microsoft.com/office/powerpoint/2010/main" val="1572788961"/>
              </p:ext>
            </p:extLst>
          </p:nvPr>
        </p:nvGraphicFramePr>
        <p:xfrm>
          <a:off x="827584" y="4346313"/>
          <a:ext cx="7598525" cy="1195919"/>
        </p:xfrm>
        <a:graphic>
          <a:graphicData uri="http://schemas.openxmlformats.org/presentationml/2006/ole">
            <mc:AlternateContent xmlns:mc="http://schemas.openxmlformats.org/markup-compatibility/2006">
              <mc:Choice xmlns:v="urn:schemas-microsoft-com:vml" Requires="v">
                <p:oleObj name="CS ChemDraw Drawing" r:id="rId4" imgW="4619026" imgH="727089" progId="ChemDraw.Document.6.0">
                  <p:embed/>
                </p:oleObj>
              </mc:Choice>
              <mc:Fallback>
                <p:oleObj name="CS ChemDraw Drawing" r:id="rId4" imgW="4619026" imgH="727089"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346313"/>
                        <a:ext cx="7598525" cy="11959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1489972612"/>
              </p:ext>
            </p:extLst>
          </p:nvPr>
        </p:nvGraphicFramePr>
        <p:xfrm>
          <a:off x="2292735" y="2188262"/>
          <a:ext cx="1872208" cy="1125147"/>
        </p:xfrm>
        <a:graphic>
          <a:graphicData uri="http://schemas.openxmlformats.org/presentationml/2006/ole">
            <mc:AlternateContent xmlns:mc="http://schemas.openxmlformats.org/markup-compatibility/2006">
              <mc:Choice xmlns:v="urn:schemas-microsoft-com:vml" Requires="v">
                <p:oleObj name="CS ChemDraw Drawing" r:id="rId2" imgW="652516" imgH="391542" progId="ChemDraw.Document.6.0">
                  <p:embed/>
                </p:oleObj>
              </mc:Choice>
              <mc:Fallback>
                <p:oleObj name="CS ChemDraw Drawing" r:id="rId2" imgW="652516" imgH="391542" progId="ChemDraw.Document.6.0">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735" y="2188262"/>
                        <a:ext cx="1872208" cy="1125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uadroTexto 16"/>
          <p:cNvSpPr txBox="1"/>
          <p:nvPr/>
        </p:nvSpPr>
        <p:spPr>
          <a:xfrm>
            <a:off x="2294168" y="5602014"/>
            <a:ext cx="2808312" cy="523220"/>
          </a:xfrm>
          <a:prstGeom prst="rect">
            <a:avLst/>
          </a:prstGeom>
          <a:noFill/>
        </p:spPr>
        <p:txBody>
          <a:bodyPr wrap="square" rtlCol="0">
            <a:spAutoFit/>
          </a:bodyPr>
          <a:lstStyle/>
          <a:p>
            <a:r>
              <a:rPr lang="es-MX" sz="1400" dirty="0">
                <a:solidFill>
                  <a:srgbClr val="FF0000"/>
                </a:solidFill>
              </a:rPr>
              <a:t>ANILLO EN EL NÚCLEO CON EL MÁXIMO DE CABEZAS DE PUENTE</a:t>
            </a:r>
          </a:p>
        </p:txBody>
      </p:sp>
      <p:sp>
        <p:nvSpPr>
          <p:cNvPr id="18" name="Rectángulo 17"/>
          <p:cNvSpPr/>
          <p:nvPr/>
        </p:nvSpPr>
        <p:spPr>
          <a:xfrm>
            <a:off x="313522" y="143063"/>
            <a:ext cx="8626647" cy="1785104"/>
          </a:xfrm>
          <a:prstGeom prst="rect">
            <a:avLst/>
          </a:prstGeom>
        </p:spPr>
        <p:txBody>
          <a:bodyPr wrap="square">
            <a:spAutoFit/>
          </a:bodyPr>
          <a:lstStyle/>
          <a:p>
            <a:pPr marL="457200" indent="-457200">
              <a:buAutoNum type="arabicPeriod"/>
            </a:pPr>
            <a:r>
              <a:rPr lang="es-MX" b="1" dirty="0">
                <a:solidFill>
                  <a:srgbClr val="0000FF"/>
                </a:solidFill>
              </a:rPr>
              <a:t>Desconecte </a:t>
            </a:r>
            <a:r>
              <a:rPr lang="es-MX" b="1" dirty="0"/>
              <a:t>enlaces</a:t>
            </a:r>
            <a:r>
              <a:rPr lang="es-MX" b="1" dirty="0">
                <a:solidFill>
                  <a:srgbClr val="FF0000"/>
                </a:solidFill>
              </a:rPr>
              <a:t> e </a:t>
            </a:r>
            <a:r>
              <a:rPr lang="es-MX" b="1" dirty="0"/>
              <a:t>en anillos de 4 a 7 miembros 1b. </a:t>
            </a:r>
            <a:r>
              <a:rPr lang="es-MX" b="1" dirty="0">
                <a:solidFill>
                  <a:srgbClr val="FF0000"/>
                </a:solidFill>
              </a:rPr>
              <a:t>No desconecte </a:t>
            </a:r>
            <a:r>
              <a:rPr lang="es-MX" b="1" dirty="0"/>
              <a:t>enlaces en anillos de 4 a 7 miembros que sean </a:t>
            </a:r>
            <a:r>
              <a:rPr lang="es-MX" b="1" dirty="0" err="1"/>
              <a:t>exo</a:t>
            </a:r>
            <a:r>
              <a:rPr lang="es-MX" b="1" dirty="0"/>
              <a:t> a anillos de 3 miembros</a:t>
            </a:r>
          </a:p>
          <a:p>
            <a:pPr marL="457200" indent="-457200">
              <a:buAutoNum type="arabicPeriod"/>
            </a:pPr>
            <a:endParaRPr lang="es-MX" sz="1000" b="1" dirty="0"/>
          </a:p>
          <a:p>
            <a:pPr marL="457200" indent="-457200">
              <a:buAutoNum type="arabicPeriod"/>
            </a:pPr>
            <a:r>
              <a:rPr lang="es-MX" b="1" dirty="0">
                <a:solidFill>
                  <a:srgbClr val="FF0000"/>
                </a:solidFill>
              </a:rPr>
              <a:t>No desconecte </a:t>
            </a:r>
            <a:r>
              <a:rPr lang="es-MX" b="1" dirty="0"/>
              <a:t>puentes que den como resultado anillos &gt; 7 miembros</a:t>
            </a:r>
          </a:p>
          <a:p>
            <a:pPr marL="457200" indent="-457200">
              <a:buAutoNum type="arabicPeriod"/>
            </a:pPr>
            <a:endParaRPr lang="es-MX" sz="1000" b="1" dirty="0"/>
          </a:p>
          <a:p>
            <a:pPr marL="457200" indent="-457200">
              <a:buAutoNum type="arabicPeriod"/>
            </a:pPr>
            <a:r>
              <a:rPr lang="es-MX" b="1" dirty="0">
                <a:solidFill>
                  <a:srgbClr val="0000FF"/>
                </a:solidFill>
              </a:rPr>
              <a:t>Desconecte enlaces </a:t>
            </a:r>
            <a:r>
              <a:rPr lang="es-MX" b="1" dirty="0"/>
              <a:t>en anillos que contengan al mayor número de átomos cabeza de puente pero que no violen la regla 2</a:t>
            </a:r>
            <a:endParaRPr lang="es-MX" dirty="0"/>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71</a:t>
            </a:fld>
            <a:endParaRPr lang="es-MX"/>
          </a:p>
        </p:txBody>
      </p:sp>
    </p:spTree>
    <p:extLst>
      <p:ext uri="{BB962C8B-B14F-4D97-AF65-F5344CB8AC3E}">
        <p14:creationId xmlns:p14="http://schemas.microsoft.com/office/powerpoint/2010/main" val="35216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060848"/>
            <a:ext cx="1728192" cy="249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81741" y="538257"/>
            <a:ext cx="3614195" cy="646331"/>
          </a:xfrm>
          <a:prstGeom prst="rect">
            <a:avLst/>
          </a:prstGeom>
          <a:noFill/>
        </p:spPr>
        <p:txBody>
          <a:bodyPr wrap="none" rtlCol="0">
            <a:spAutoFit/>
          </a:bodyPr>
          <a:lstStyle/>
          <a:p>
            <a:pPr algn="ctr"/>
            <a:r>
              <a:rPr lang="es-MX" b="1" dirty="0">
                <a:solidFill>
                  <a:srgbClr val="0000FF"/>
                </a:solidFill>
              </a:rPr>
              <a:t>Para la siguiente molécula</a:t>
            </a:r>
          </a:p>
          <a:p>
            <a:pPr algn="ctr"/>
            <a:r>
              <a:rPr lang="es-MX" b="1" dirty="0">
                <a:solidFill>
                  <a:srgbClr val="0000FF"/>
                </a:solidFill>
              </a:rPr>
              <a:t>¿Cuáles enlaces serían estratégicos?</a:t>
            </a:r>
          </a:p>
        </p:txBody>
      </p:sp>
      <p:sp>
        <p:nvSpPr>
          <p:cNvPr id="3" name="Rectángulo 2"/>
          <p:cNvSpPr/>
          <p:nvPr/>
        </p:nvSpPr>
        <p:spPr>
          <a:xfrm>
            <a:off x="302310" y="5301208"/>
            <a:ext cx="8867327" cy="523220"/>
          </a:xfrm>
          <a:prstGeom prst="rect">
            <a:avLst/>
          </a:prstGeom>
        </p:spPr>
        <p:txBody>
          <a:bodyPr wrap="square">
            <a:spAutoFit/>
          </a:bodyPr>
          <a:lstStyle/>
          <a:p>
            <a:r>
              <a:rPr lang="en-US" sz="1400" dirty="0" err="1">
                <a:solidFill>
                  <a:srgbClr val="0000FF"/>
                </a:solidFill>
                <a:latin typeface="Arial" panose="020B0604020202020204" pitchFamily="34" charset="0"/>
                <a:cs typeface="Arial" panose="020B0604020202020204" pitchFamily="34" charset="0"/>
              </a:rPr>
              <a:t>Ruecker</a:t>
            </a:r>
            <a:r>
              <a:rPr lang="en-US" sz="1400" dirty="0">
                <a:solidFill>
                  <a:srgbClr val="0000FF"/>
                </a:solidFill>
                <a:latin typeface="Arial" panose="020B0604020202020204" pitchFamily="34" charset="0"/>
                <a:cs typeface="Arial" panose="020B0604020202020204" pitchFamily="34" charset="0"/>
              </a:rPr>
              <a:t>, C.; </a:t>
            </a:r>
            <a:r>
              <a:rPr lang="en-US" sz="1400" dirty="0" err="1">
                <a:solidFill>
                  <a:srgbClr val="0000FF"/>
                </a:solidFill>
                <a:latin typeface="Arial" panose="020B0604020202020204" pitchFamily="34" charset="0"/>
                <a:cs typeface="Arial" panose="020B0604020202020204" pitchFamily="34" charset="0"/>
              </a:rPr>
              <a:t>Ruecker</a:t>
            </a:r>
            <a:r>
              <a:rPr lang="en-US" sz="1400" dirty="0">
                <a:solidFill>
                  <a:srgbClr val="0000FF"/>
                </a:solidFill>
                <a:latin typeface="Arial" panose="020B0604020202020204" pitchFamily="34" charset="0"/>
                <a:cs typeface="Arial" panose="020B0604020202020204" pitchFamily="34" charset="0"/>
              </a:rPr>
              <a:t>, G.; </a:t>
            </a:r>
            <a:r>
              <a:rPr lang="en-US" sz="1400" dirty="0" err="1">
                <a:solidFill>
                  <a:srgbClr val="0000FF"/>
                </a:solidFill>
                <a:latin typeface="Arial" panose="020B0604020202020204" pitchFamily="34" charset="0"/>
                <a:cs typeface="Arial" panose="020B0604020202020204" pitchFamily="34" charset="0"/>
              </a:rPr>
              <a:t>Bertz</a:t>
            </a:r>
            <a:r>
              <a:rPr lang="en-US" sz="1400" dirty="0">
                <a:solidFill>
                  <a:srgbClr val="0000FF"/>
                </a:solidFill>
                <a:latin typeface="Arial" panose="020B0604020202020204" pitchFamily="34" charset="0"/>
                <a:cs typeface="Arial" panose="020B0604020202020204" pitchFamily="34" charset="0"/>
              </a:rPr>
              <a:t>, S. H., "Organic synthesis - art or science?" </a:t>
            </a:r>
            <a:r>
              <a:rPr lang="en-US" sz="1400" i="1" dirty="0">
                <a:solidFill>
                  <a:srgbClr val="0000FF"/>
                </a:solidFill>
                <a:latin typeface="Arial" panose="020B0604020202020204" pitchFamily="34" charset="0"/>
                <a:cs typeface="Arial" panose="020B0604020202020204" pitchFamily="34" charset="0"/>
              </a:rPr>
              <a:t>J. Chem. Inf. </a:t>
            </a:r>
            <a:r>
              <a:rPr lang="en-US" sz="1400" i="1" dirty="0" err="1">
                <a:solidFill>
                  <a:srgbClr val="0000FF"/>
                </a:solidFill>
                <a:latin typeface="Arial" panose="020B0604020202020204" pitchFamily="34" charset="0"/>
                <a:cs typeface="Arial" panose="020B0604020202020204" pitchFamily="34" charset="0"/>
              </a:rPr>
              <a:t>Comput</a:t>
            </a:r>
            <a:r>
              <a:rPr lang="en-US" sz="1400" i="1" dirty="0">
                <a:solidFill>
                  <a:srgbClr val="0000FF"/>
                </a:solidFill>
                <a:latin typeface="Arial" panose="020B0604020202020204" pitchFamily="34" charset="0"/>
                <a:cs typeface="Arial" panose="020B0604020202020204" pitchFamily="34" charset="0"/>
              </a:rPr>
              <a:t>. Sci. </a:t>
            </a:r>
            <a:r>
              <a:rPr lang="en-US" sz="1400" b="1" dirty="0">
                <a:solidFill>
                  <a:srgbClr val="0000FF"/>
                </a:solidFill>
                <a:latin typeface="Arial" panose="020B0604020202020204" pitchFamily="34" charset="0"/>
                <a:cs typeface="Arial" panose="020B0604020202020204" pitchFamily="34" charset="0"/>
              </a:rPr>
              <a:t>2004</a:t>
            </a:r>
            <a:r>
              <a:rPr lang="en-US" sz="1400" dirty="0">
                <a:solidFill>
                  <a:srgbClr val="0000FF"/>
                </a:solidFill>
                <a:latin typeface="Arial" panose="020B0604020202020204" pitchFamily="34" charset="0"/>
                <a:cs typeface="Arial" panose="020B0604020202020204" pitchFamily="34" charset="0"/>
              </a:rPr>
              <a:t>, </a:t>
            </a:r>
            <a:r>
              <a:rPr lang="en-US" sz="1400" i="1" dirty="0">
                <a:solidFill>
                  <a:srgbClr val="0000FF"/>
                </a:solidFill>
                <a:latin typeface="Arial" panose="020B0604020202020204" pitchFamily="34" charset="0"/>
                <a:cs typeface="Arial" panose="020B0604020202020204" pitchFamily="34" charset="0"/>
              </a:rPr>
              <a:t>44</a:t>
            </a:r>
            <a:r>
              <a:rPr lang="en-US" sz="1400" dirty="0">
                <a:solidFill>
                  <a:srgbClr val="0000FF"/>
                </a:solidFill>
                <a:latin typeface="Arial" panose="020B0604020202020204" pitchFamily="34" charset="0"/>
                <a:cs typeface="Arial" panose="020B0604020202020204" pitchFamily="34" charset="0"/>
              </a:rPr>
              <a:t>, 378-386.</a:t>
            </a:r>
            <a:endParaRPr lang="es-MX" sz="1400" dirty="0">
              <a:solidFill>
                <a:srgbClr val="0000FF"/>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72</a:t>
            </a:fld>
            <a:endParaRPr lang="es-MX"/>
          </a:p>
        </p:txBody>
      </p:sp>
    </p:spTree>
    <p:extLst>
      <p:ext uri="{BB962C8B-B14F-4D97-AF65-F5344CB8AC3E}">
        <p14:creationId xmlns:p14="http://schemas.microsoft.com/office/powerpoint/2010/main" val="1724108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70853" y="6298242"/>
            <a:ext cx="4123821" cy="307777"/>
          </a:xfrm>
          <a:prstGeom prst="rect">
            <a:avLst/>
          </a:prstGeom>
          <a:noFill/>
        </p:spPr>
        <p:txBody>
          <a:bodyPr wrap="none" rtlCol="0">
            <a:spAutoFit/>
          </a:bodyPr>
          <a:lstStyle/>
          <a:p>
            <a:r>
              <a:rPr lang="es-MX" sz="1400" b="1" dirty="0">
                <a:solidFill>
                  <a:srgbClr val="FF0000"/>
                </a:solidFill>
              </a:rPr>
              <a:t>X e Y no están definidos. Son marcadores de posición</a:t>
            </a:r>
          </a:p>
        </p:txBody>
      </p:sp>
      <p:grpSp>
        <p:nvGrpSpPr>
          <p:cNvPr id="9" name="Group 8"/>
          <p:cNvGrpSpPr/>
          <p:nvPr/>
        </p:nvGrpSpPr>
        <p:grpSpPr>
          <a:xfrm>
            <a:off x="224592" y="126577"/>
            <a:ext cx="4328796" cy="1597926"/>
            <a:chOff x="251520" y="0"/>
            <a:chExt cx="4320480" cy="1628800"/>
          </a:xfrm>
        </p:grpSpPr>
        <p:pic>
          <p:nvPicPr>
            <p:cNvPr id="142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 t="-305" r="781" b="75429"/>
            <a:stretch/>
          </p:blipFill>
          <p:spPr bwMode="auto">
            <a:xfrm>
              <a:off x="251520" y="0"/>
              <a:ext cx="316835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419872" y="101640"/>
              <a:ext cx="1152128" cy="1169551"/>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 8 formar un anillo de tamaño medio</a:t>
              </a:r>
            </a:p>
          </p:txBody>
        </p:sp>
      </p:grpSp>
      <p:grpSp>
        <p:nvGrpSpPr>
          <p:cNvPr id="8" name="Group 7"/>
          <p:cNvGrpSpPr/>
          <p:nvPr/>
        </p:nvGrpSpPr>
        <p:grpSpPr>
          <a:xfrm>
            <a:off x="4716016" y="70917"/>
            <a:ext cx="4320480" cy="1557883"/>
            <a:chOff x="4716016" y="70917"/>
            <a:chExt cx="4320480" cy="1557883"/>
          </a:xfrm>
        </p:grpSpPr>
        <p:pic>
          <p:nvPicPr>
            <p:cNvPr id="1423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675"/>
            <a:stretch/>
          </p:blipFill>
          <p:spPr bwMode="auto">
            <a:xfrm>
              <a:off x="4716016" y="70917"/>
              <a:ext cx="2828464" cy="155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7884368" y="668094"/>
              <a:ext cx="1152128" cy="307777"/>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reglas 4.9</a:t>
              </a:r>
            </a:p>
          </p:txBody>
        </p:sp>
      </p:grpSp>
      <p:grpSp>
        <p:nvGrpSpPr>
          <p:cNvPr id="24" name="Group 23"/>
          <p:cNvGrpSpPr/>
          <p:nvPr/>
        </p:nvGrpSpPr>
        <p:grpSpPr>
          <a:xfrm>
            <a:off x="385077" y="4982926"/>
            <a:ext cx="4091713" cy="1417890"/>
            <a:chOff x="432542" y="5003370"/>
            <a:chExt cx="4543221" cy="1606208"/>
          </a:xfrm>
        </p:grpSpPr>
        <p:sp>
          <p:nvSpPr>
            <p:cNvPr id="12" name="11 CuadroTexto"/>
            <p:cNvSpPr txBox="1"/>
            <p:nvPr/>
          </p:nvSpPr>
          <p:spPr>
            <a:xfrm>
              <a:off x="3563490" y="5455566"/>
              <a:ext cx="1412273" cy="348655"/>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reglas 4.9</a:t>
              </a: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 t="74061" r="781" b="1408"/>
            <a:stretch/>
          </p:blipFill>
          <p:spPr bwMode="auto">
            <a:xfrm>
              <a:off x="432542" y="5003370"/>
              <a:ext cx="3168352" cy="160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4716016" y="1628800"/>
            <a:ext cx="4307499" cy="1584176"/>
            <a:chOff x="4716016" y="1628800"/>
            <a:chExt cx="4307499" cy="1584176"/>
          </a:xfrm>
        </p:grpSpPr>
        <p:sp>
          <p:nvSpPr>
            <p:cNvPr id="14" name="13 CuadroTexto"/>
            <p:cNvSpPr txBox="1"/>
            <p:nvPr/>
          </p:nvSpPr>
          <p:spPr>
            <a:xfrm>
              <a:off x="7871387" y="2312004"/>
              <a:ext cx="1152128" cy="307777"/>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 9</a:t>
              </a:r>
            </a:p>
          </p:txBody>
        </p:sp>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25" b="50939"/>
            <a:stretch/>
          </p:blipFill>
          <p:spPr bwMode="auto">
            <a:xfrm>
              <a:off x="4716016" y="1628800"/>
              <a:ext cx="28284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4792857" y="3284641"/>
            <a:ext cx="3816424" cy="1441208"/>
            <a:chOff x="4716016" y="3212976"/>
            <a:chExt cx="4272206" cy="1656184"/>
          </a:xfrm>
        </p:grpSpPr>
        <p:sp>
          <p:nvSpPr>
            <p:cNvPr id="15" name="14 CuadroTexto"/>
            <p:cNvSpPr txBox="1"/>
            <p:nvPr/>
          </p:nvSpPr>
          <p:spPr>
            <a:xfrm>
              <a:off x="7836094" y="3768325"/>
              <a:ext cx="1152128" cy="307777"/>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 9</a:t>
              </a:r>
            </a:p>
          </p:txBody>
        </p:sp>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061" b="25079"/>
            <a:stretch/>
          </p:blipFill>
          <p:spPr bwMode="auto">
            <a:xfrm>
              <a:off x="4716016" y="3212976"/>
              <a:ext cx="282846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4842203" y="5009629"/>
            <a:ext cx="2777797" cy="1258383"/>
            <a:chOff x="4625856" y="4884133"/>
            <a:chExt cx="3834576" cy="1599224"/>
          </a:xfrm>
        </p:grpSpPr>
        <p:sp>
          <p:nvSpPr>
            <p:cNvPr id="7" name="6 CuadroTexto"/>
            <p:cNvSpPr txBox="1"/>
            <p:nvPr/>
          </p:nvSpPr>
          <p:spPr>
            <a:xfrm>
              <a:off x="8060964" y="5367172"/>
              <a:ext cx="399468" cy="369332"/>
            </a:xfrm>
            <a:prstGeom prst="rect">
              <a:avLst/>
            </a:prstGeom>
            <a:noFill/>
          </p:spPr>
          <p:txBody>
            <a:bodyPr wrap="none" rtlCol="0">
              <a:spAutoFit/>
            </a:bodyPr>
            <a:lstStyle/>
            <a:p>
              <a:r>
                <a:rPr lang="es-MX" dirty="0"/>
                <a:t>¿?</a:t>
              </a:r>
            </a:p>
          </p:txBody>
        </p:sp>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029"/>
            <a:stretch/>
          </p:blipFill>
          <p:spPr bwMode="auto">
            <a:xfrm>
              <a:off x="4625856" y="4884133"/>
              <a:ext cx="2828464" cy="159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269889" y="1831197"/>
            <a:ext cx="4119220" cy="1447346"/>
            <a:chOff x="269889" y="1697808"/>
            <a:chExt cx="4327976" cy="1656883"/>
          </a:xfrm>
        </p:grpSpPr>
        <p:grpSp>
          <p:nvGrpSpPr>
            <p:cNvPr id="22" name="Group 21"/>
            <p:cNvGrpSpPr/>
            <p:nvPr/>
          </p:nvGrpSpPr>
          <p:grpSpPr>
            <a:xfrm>
              <a:off x="269889" y="1697808"/>
              <a:ext cx="4327976" cy="1584176"/>
              <a:chOff x="251520" y="1700808"/>
              <a:chExt cx="4327976" cy="1584176"/>
            </a:xfrm>
          </p:grpSpPr>
          <p:sp>
            <p:nvSpPr>
              <p:cNvPr id="10" name="9 CuadroTexto"/>
              <p:cNvSpPr txBox="1"/>
              <p:nvPr/>
            </p:nvSpPr>
            <p:spPr>
              <a:xfrm>
                <a:off x="3427368" y="1988840"/>
                <a:ext cx="1152128" cy="954107"/>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 2 formar un anillos de 10 C</a:t>
                </a: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 t="25671" r="781" b="50134"/>
              <a:stretch/>
            </p:blipFill>
            <p:spPr bwMode="auto">
              <a:xfrm>
                <a:off x="251520" y="1700808"/>
                <a:ext cx="316835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tangle 24"/>
            <p:cNvSpPr/>
            <p:nvPr/>
          </p:nvSpPr>
          <p:spPr>
            <a:xfrm>
              <a:off x="2771800" y="3148474"/>
              <a:ext cx="504056" cy="20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oup 26"/>
          <p:cNvGrpSpPr/>
          <p:nvPr/>
        </p:nvGrpSpPr>
        <p:grpSpPr>
          <a:xfrm>
            <a:off x="269889" y="3241963"/>
            <a:ext cx="3702094" cy="1602576"/>
            <a:chOff x="269889" y="3241963"/>
            <a:chExt cx="4347408" cy="1769806"/>
          </a:xfrm>
        </p:grpSpPr>
        <p:grpSp>
          <p:nvGrpSpPr>
            <p:cNvPr id="23" name="Group 22"/>
            <p:cNvGrpSpPr/>
            <p:nvPr/>
          </p:nvGrpSpPr>
          <p:grpSpPr>
            <a:xfrm>
              <a:off x="269889" y="3241963"/>
              <a:ext cx="4347408" cy="1687281"/>
              <a:chOff x="251520" y="3253886"/>
              <a:chExt cx="4347408" cy="1687281"/>
            </a:xfrm>
          </p:grpSpPr>
          <p:sp>
            <p:nvSpPr>
              <p:cNvPr id="11" name="10 CuadroTexto"/>
              <p:cNvSpPr txBox="1"/>
              <p:nvPr/>
            </p:nvSpPr>
            <p:spPr>
              <a:xfrm>
                <a:off x="3446800" y="3789040"/>
                <a:ext cx="1152128" cy="307777"/>
              </a:xfrm>
              <a:prstGeom prst="rect">
                <a:avLst/>
              </a:prstGeom>
              <a:noFill/>
            </p:spPr>
            <p:txBody>
              <a:bodyPr wrap="square" rtlCol="0">
                <a:spAutoFit/>
              </a:bodyPr>
              <a:lstStyle/>
              <a:p>
                <a:pPr marL="182563" indent="-182563"/>
                <a:r>
                  <a:rPr lang="es-MX" sz="1400" b="1" dirty="0">
                    <a:solidFill>
                      <a:srgbClr val="FF0000"/>
                    </a:solidFill>
                  </a:rPr>
                  <a:t>X</a:t>
                </a:r>
                <a:r>
                  <a:rPr lang="es-MX" sz="1400" b="1" dirty="0"/>
                  <a:t>  regla 9</a:t>
                </a:r>
              </a:p>
            </p:txBody>
          </p:sp>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 t="49391" r="781" b="24840"/>
              <a:stretch/>
            </p:blipFill>
            <p:spPr bwMode="auto">
              <a:xfrm>
                <a:off x="251520" y="3253886"/>
                <a:ext cx="3168352" cy="168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Rectangle 28"/>
            <p:cNvSpPr/>
            <p:nvPr/>
          </p:nvSpPr>
          <p:spPr>
            <a:xfrm>
              <a:off x="2685702" y="4831631"/>
              <a:ext cx="479743" cy="180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8" name="Rectangle 27">
            <a:extLst>
              <a:ext uri="{FF2B5EF4-FFF2-40B4-BE49-F238E27FC236}">
                <a16:creationId xmlns:a16="http://schemas.microsoft.com/office/drawing/2014/main" id="{AF23B30D-671A-4EDE-BF7E-B98295B58318}"/>
              </a:ext>
            </a:extLst>
          </p:cNvPr>
          <p:cNvSpPr/>
          <p:nvPr/>
        </p:nvSpPr>
        <p:spPr>
          <a:xfrm>
            <a:off x="702506" y="4763558"/>
            <a:ext cx="196579" cy="26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angle 31">
            <a:extLst>
              <a:ext uri="{FF2B5EF4-FFF2-40B4-BE49-F238E27FC236}">
                <a16:creationId xmlns:a16="http://schemas.microsoft.com/office/drawing/2014/main" id="{64DF760B-EC0E-4D74-88D0-AB72D6947CC3}"/>
              </a:ext>
            </a:extLst>
          </p:cNvPr>
          <p:cNvSpPr/>
          <p:nvPr/>
        </p:nvSpPr>
        <p:spPr>
          <a:xfrm>
            <a:off x="823727" y="4781027"/>
            <a:ext cx="455420" cy="23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Marcador de número de diapositiva 29"/>
          <p:cNvSpPr>
            <a:spLocks noGrp="1"/>
          </p:cNvSpPr>
          <p:nvPr>
            <p:ph type="sldNum" sz="quarter" idx="12"/>
          </p:nvPr>
        </p:nvSpPr>
        <p:spPr/>
        <p:txBody>
          <a:bodyPr/>
          <a:lstStyle/>
          <a:p>
            <a:fld id="{EB493397-2A67-4761-BDFC-FF3C650B2965}" type="slidenum">
              <a:rPr lang="es-MX" smtClean="0"/>
              <a:pPr/>
              <a:t>73</a:t>
            </a:fld>
            <a:endParaRPr lang="es-MX"/>
          </a:p>
        </p:txBody>
      </p:sp>
    </p:spTree>
    <p:extLst>
      <p:ext uri="{BB962C8B-B14F-4D97-AF65-F5344CB8AC3E}">
        <p14:creationId xmlns:p14="http://schemas.microsoft.com/office/powerpoint/2010/main" val="5277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 r="34214" b="35736"/>
          <a:stretch/>
        </p:blipFill>
        <p:spPr bwMode="auto">
          <a:xfrm>
            <a:off x="321019" y="563785"/>
            <a:ext cx="5516624" cy="248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837643" y="563784"/>
            <a:ext cx="2880356" cy="2433167"/>
            <a:chOff x="5837643" y="563784"/>
            <a:chExt cx="2880356" cy="2433167"/>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698" t="2480" b="37180"/>
            <a:stretch/>
          </p:blipFill>
          <p:spPr bwMode="auto">
            <a:xfrm>
              <a:off x="5837643" y="563784"/>
              <a:ext cx="2880356" cy="243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740352" y="1196752"/>
              <a:ext cx="792124" cy="1569660"/>
            </a:xfrm>
            <a:prstGeom prst="rect">
              <a:avLst/>
            </a:prstGeom>
            <a:solidFill>
              <a:schemeClr val="bg1"/>
            </a:solidFill>
          </p:spPr>
          <p:txBody>
            <a:bodyPr wrap="square" rtlCol="0">
              <a:spAutoFit/>
            </a:bodyPr>
            <a:lstStyle/>
            <a:p>
              <a:r>
                <a:rPr lang="es-MX" sz="1600" b="1" dirty="0">
                  <a:solidFill>
                    <a:srgbClr val="0000FF"/>
                  </a:solidFill>
                </a:rPr>
                <a:t>¿Por qué razón esta es la mejor?</a:t>
              </a:r>
            </a:p>
          </p:txBody>
        </p:sp>
      </p:grpSp>
      <p:sp>
        <p:nvSpPr>
          <p:cNvPr id="3" name="2 CuadroTexto"/>
          <p:cNvSpPr txBox="1"/>
          <p:nvPr/>
        </p:nvSpPr>
        <p:spPr>
          <a:xfrm>
            <a:off x="4607977" y="3386492"/>
            <a:ext cx="3600400" cy="2246769"/>
          </a:xfrm>
          <a:prstGeom prst="rect">
            <a:avLst/>
          </a:prstGeom>
          <a:noFill/>
        </p:spPr>
        <p:txBody>
          <a:bodyPr wrap="square" rtlCol="0">
            <a:spAutoFit/>
          </a:bodyPr>
          <a:lstStyle/>
          <a:p>
            <a:r>
              <a:rPr lang="es-MX" sz="2000" dirty="0"/>
              <a:t>iii = ii – i</a:t>
            </a:r>
          </a:p>
          <a:p>
            <a:r>
              <a:rPr lang="es-MX" sz="2000" dirty="0">
                <a:solidFill>
                  <a:srgbClr val="0000FF"/>
                </a:solidFill>
              </a:rPr>
              <a:t>corta el átomo cero del puente y no se genera como resultado una cadena con un  grupo pendiente. </a:t>
            </a:r>
          </a:p>
          <a:p>
            <a:r>
              <a:rPr lang="es-MX" sz="2000" dirty="0">
                <a:solidFill>
                  <a:srgbClr val="FF0000"/>
                </a:solidFill>
              </a:rPr>
              <a:t>En general esto es lo más deseable</a:t>
            </a:r>
          </a:p>
        </p:txBody>
      </p:sp>
      <p:sp>
        <p:nvSpPr>
          <p:cNvPr id="4" name="Rectangle 3"/>
          <p:cNvSpPr/>
          <p:nvPr/>
        </p:nvSpPr>
        <p:spPr>
          <a:xfrm>
            <a:off x="320501" y="3262797"/>
            <a:ext cx="1806255" cy="2031325"/>
          </a:xfrm>
          <a:prstGeom prst="rect">
            <a:avLst/>
          </a:prstGeom>
        </p:spPr>
        <p:txBody>
          <a:bodyPr wrap="square">
            <a:spAutoFit/>
          </a:bodyPr>
          <a:lstStyle/>
          <a:p>
            <a:r>
              <a:rPr lang="es-MX" dirty="0"/>
              <a:t>i = </a:t>
            </a:r>
          </a:p>
          <a:p>
            <a:r>
              <a:rPr lang="es-MX" dirty="0">
                <a:solidFill>
                  <a:srgbClr val="0000FF"/>
                </a:solidFill>
              </a:rPr>
              <a:t>todos los enlaces </a:t>
            </a:r>
            <a:r>
              <a:rPr lang="es-MX" i="1" dirty="0" err="1">
                <a:solidFill>
                  <a:srgbClr val="0000FF"/>
                </a:solidFill>
              </a:rPr>
              <a:t>exo-endo</a:t>
            </a:r>
            <a:r>
              <a:rPr lang="es-MX" dirty="0">
                <a:solidFill>
                  <a:srgbClr val="0000FF"/>
                </a:solidFill>
              </a:rPr>
              <a:t>; la ruptura reduce el número de anillos en el núcleo</a:t>
            </a:r>
          </a:p>
        </p:txBody>
      </p:sp>
      <p:sp>
        <p:nvSpPr>
          <p:cNvPr id="5" name="Rectangle 4"/>
          <p:cNvSpPr/>
          <p:nvPr/>
        </p:nvSpPr>
        <p:spPr>
          <a:xfrm>
            <a:off x="2263864" y="3289852"/>
            <a:ext cx="2040535" cy="1754326"/>
          </a:xfrm>
          <a:prstGeom prst="rect">
            <a:avLst/>
          </a:prstGeom>
        </p:spPr>
        <p:txBody>
          <a:bodyPr wrap="square">
            <a:spAutoFit/>
          </a:bodyPr>
          <a:lstStyle/>
          <a:p>
            <a:pPr marL="357188" indent="-357188"/>
            <a:r>
              <a:rPr lang="es-MX" dirty="0"/>
              <a:t>ii = </a:t>
            </a:r>
          </a:p>
          <a:p>
            <a:r>
              <a:rPr lang="es-MX" i="1" dirty="0" err="1">
                <a:solidFill>
                  <a:srgbClr val="0000FF"/>
                </a:solidFill>
              </a:rPr>
              <a:t>endo-endo</a:t>
            </a:r>
            <a:r>
              <a:rPr lang="es-MX" dirty="0">
                <a:solidFill>
                  <a:srgbClr val="0000FF"/>
                </a:solidFill>
              </a:rPr>
              <a:t>, enlaces en el núcleo; la ruptura da lugar a un anillo de tamaño medio</a:t>
            </a:r>
          </a:p>
        </p:txBody>
      </p:sp>
      <p:sp>
        <p:nvSpPr>
          <p:cNvPr id="8" name="Marcador de número de diapositiva 7"/>
          <p:cNvSpPr>
            <a:spLocks noGrp="1"/>
          </p:cNvSpPr>
          <p:nvPr>
            <p:ph type="sldNum" sz="quarter" idx="12"/>
          </p:nvPr>
        </p:nvSpPr>
        <p:spPr/>
        <p:txBody>
          <a:bodyPr/>
          <a:lstStyle/>
          <a:p>
            <a:fld id="{EB493397-2A67-4761-BDFC-FF3C650B2965}" type="slidenum">
              <a:rPr lang="es-MX" smtClean="0"/>
              <a:pPr/>
              <a:t>74</a:t>
            </a:fld>
            <a:endParaRPr lang="es-MX"/>
          </a:p>
        </p:txBody>
      </p:sp>
    </p:spTree>
    <p:extLst>
      <p:ext uri="{BB962C8B-B14F-4D97-AF65-F5344CB8AC3E}">
        <p14:creationId xmlns:p14="http://schemas.microsoft.com/office/powerpoint/2010/main" val="426778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052736"/>
            <a:ext cx="8182557" cy="3693319"/>
          </a:xfrm>
          <a:prstGeom prst="rect">
            <a:avLst/>
          </a:prstGeom>
          <a:noFill/>
        </p:spPr>
        <p:txBody>
          <a:bodyPr wrap="square" rtlCol="0">
            <a:spAutoFit/>
          </a:bodyPr>
          <a:lstStyle/>
          <a:p>
            <a:r>
              <a:rPr lang="es-MX" b="1" dirty="0">
                <a:solidFill>
                  <a:srgbClr val="0000CC"/>
                </a:solidFill>
                <a:latin typeface="Arial" pitchFamily="34" charset="0"/>
                <a:cs typeface="Arial" pitchFamily="34" charset="0"/>
              </a:rPr>
              <a:t>Consejos (</a:t>
            </a:r>
            <a:r>
              <a:rPr lang="es-MX" b="1" dirty="0" err="1">
                <a:solidFill>
                  <a:srgbClr val="0000CC"/>
                </a:solidFill>
                <a:latin typeface="Arial" pitchFamily="34" charset="0"/>
                <a:cs typeface="Arial" pitchFamily="34" charset="0"/>
              </a:rPr>
              <a:t>Tips</a:t>
            </a:r>
            <a:r>
              <a:rPr lang="es-MX" b="1" dirty="0">
                <a:solidFill>
                  <a:srgbClr val="0000CC"/>
                </a:solidFill>
                <a:latin typeface="Arial" pitchFamily="34" charset="0"/>
                <a:cs typeface="Arial" pitchFamily="34" charset="0"/>
              </a:rPr>
              <a:t>):</a:t>
            </a:r>
          </a:p>
          <a:p>
            <a:endParaRPr lang="es-MX" dirty="0">
              <a:latin typeface="Arial" pitchFamily="34" charset="0"/>
              <a:cs typeface="Arial" pitchFamily="34" charset="0"/>
            </a:endParaRPr>
          </a:p>
          <a:p>
            <a:pPr marL="342900" indent="-342900">
              <a:buAutoNum type="arabicPeriod"/>
            </a:pPr>
            <a:r>
              <a:rPr lang="es-MX" dirty="0">
                <a:latin typeface="Arial" pitchFamily="34" charset="0"/>
                <a:cs typeface="Arial" pitchFamily="34" charset="0"/>
              </a:rPr>
              <a:t>Identificar al anillo con más puentes</a:t>
            </a:r>
          </a:p>
          <a:p>
            <a:pPr marL="342900" indent="-342900">
              <a:buAutoNum type="arabicPeriod"/>
            </a:pPr>
            <a:endParaRPr lang="es-MX" dirty="0">
              <a:latin typeface="Arial" pitchFamily="34" charset="0"/>
              <a:cs typeface="Arial" pitchFamily="34" charset="0"/>
            </a:endParaRPr>
          </a:p>
          <a:p>
            <a:pPr marL="342900" indent="-342900">
              <a:buAutoNum type="arabicPeriod"/>
            </a:pPr>
            <a:r>
              <a:rPr lang="es-MX" dirty="0">
                <a:latin typeface="Arial" pitchFamily="34" charset="0"/>
                <a:cs typeface="Arial" pitchFamily="34" charset="0"/>
              </a:rPr>
              <a:t>Si uno o más enlaces se encuentran dentro del núcleo (</a:t>
            </a:r>
            <a:r>
              <a:rPr lang="es-MX" dirty="0" err="1">
                <a:latin typeface="Arial" pitchFamily="34" charset="0"/>
                <a:cs typeface="Arial" pitchFamily="34" charset="0"/>
              </a:rPr>
              <a:t>endo-endo</a:t>
            </a:r>
            <a:r>
              <a:rPr lang="es-MX" dirty="0">
                <a:latin typeface="Arial" pitchFamily="34" charset="0"/>
                <a:cs typeface="Arial" pitchFamily="34" charset="0"/>
              </a:rPr>
              <a:t>, fusión) </a:t>
            </a:r>
            <a:r>
              <a:rPr lang="es-MX" dirty="0">
                <a:solidFill>
                  <a:srgbClr val="FF0000"/>
                </a:solidFill>
                <a:latin typeface="Arial" pitchFamily="34" charset="0"/>
                <a:cs typeface="Arial" pitchFamily="34" charset="0"/>
              </a:rPr>
              <a:t>no se desconectan</a:t>
            </a:r>
          </a:p>
          <a:p>
            <a:pPr marL="342900" indent="-342900">
              <a:buAutoNum type="arabicPeriod"/>
            </a:pPr>
            <a:endParaRPr lang="es-MX" dirty="0">
              <a:solidFill>
                <a:srgbClr val="FF0000"/>
              </a:solidFill>
              <a:latin typeface="Arial" pitchFamily="34" charset="0"/>
              <a:cs typeface="Arial" pitchFamily="34" charset="0"/>
            </a:endParaRPr>
          </a:p>
          <a:p>
            <a:pPr marL="342900" indent="-342900">
              <a:buAutoNum type="arabicPeriod"/>
            </a:pPr>
            <a:r>
              <a:rPr lang="es-MX" dirty="0">
                <a:latin typeface="Arial" pitchFamily="34" charset="0"/>
                <a:cs typeface="Arial" pitchFamily="34" charset="0"/>
              </a:rPr>
              <a:t> De los enlaces remanentes; identificar los enlaces </a:t>
            </a:r>
            <a:r>
              <a:rPr lang="es-MX" dirty="0" err="1">
                <a:latin typeface="Arial" pitchFamily="34" charset="0"/>
                <a:cs typeface="Arial" pitchFamily="34" charset="0"/>
              </a:rPr>
              <a:t>exo-endo</a:t>
            </a:r>
            <a:endParaRPr lang="es-MX" dirty="0">
              <a:latin typeface="Arial" pitchFamily="34" charset="0"/>
              <a:cs typeface="Arial" pitchFamily="34" charset="0"/>
            </a:endParaRPr>
          </a:p>
          <a:p>
            <a:pPr marL="342900" indent="-342900">
              <a:buAutoNum type="arabicPeriod"/>
            </a:pPr>
            <a:endParaRPr lang="es-MX" dirty="0">
              <a:latin typeface="Arial" pitchFamily="34" charset="0"/>
              <a:cs typeface="Arial" pitchFamily="34" charset="0"/>
            </a:endParaRPr>
          </a:p>
          <a:p>
            <a:pPr marL="342900" indent="-342900">
              <a:buAutoNum type="arabicPeriod"/>
            </a:pPr>
            <a:r>
              <a:rPr lang="es-MX" dirty="0">
                <a:latin typeface="Arial" pitchFamily="34" charset="0"/>
                <a:cs typeface="Arial" pitchFamily="34" charset="0"/>
              </a:rPr>
              <a:t>Si hay varios enlaces remanentes (</a:t>
            </a:r>
            <a:r>
              <a:rPr lang="es-MX" dirty="0">
                <a:solidFill>
                  <a:srgbClr val="0000FF"/>
                </a:solidFill>
                <a:latin typeface="Arial" pitchFamily="34" charset="0"/>
                <a:cs typeface="Arial" pitchFamily="34" charset="0"/>
              </a:rPr>
              <a:t>SB</a:t>
            </a:r>
            <a:r>
              <a:rPr lang="es-MX" dirty="0">
                <a:latin typeface="Arial" pitchFamily="34" charset="0"/>
                <a:cs typeface="Arial" pitchFamily="34" charset="0"/>
              </a:rPr>
              <a:t>), confirmar si cada uno se encuentra en un anillo con </a:t>
            </a:r>
            <a:r>
              <a:rPr lang="es-MX" dirty="0" err="1">
                <a:latin typeface="Arial" pitchFamily="34" charset="0"/>
                <a:cs typeface="Arial" pitchFamily="34" charset="0"/>
              </a:rPr>
              <a:t>estereocentros</a:t>
            </a:r>
            <a:r>
              <a:rPr lang="es-MX" dirty="0">
                <a:latin typeface="Arial" pitchFamily="34" charset="0"/>
                <a:cs typeface="Arial" pitchFamily="34" charset="0"/>
              </a:rPr>
              <a:t>; si así es, </a:t>
            </a:r>
            <a:r>
              <a:rPr lang="es-MX" dirty="0">
                <a:solidFill>
                  <a:srgbClr val="FF0000"/>
                </a:solidFill>
                <a:latin typeface="Arial" pitchFamily="34" charset="0"/>
                <a:cs typeface="Arial" pitchFamily="34" charset="0"/>
              </a:rPr>
              <a:t>no lo desconecte</a:t>
            </a:r>
          </a:p>
          <a:p>
            <a:pPr marL="342900" indent="-342900">
              <a:buAutoNum type="arabicPeriod"/>
            </a:pPr>
            <a:endParaRPr lang="es-MX" dirty="0">
              <a:solidFill>
                <a:srgbClr val="FF0000"/>
              </a:solidFill>
              <a:latin typeface="Arial" pitchFamily="34" charset="0"/>
              <a:cs typeface="Arial" pitchFamily="34" charset="0"/>
            </a:endParaRPr>
          </a:p>
          <a:p>
            <a:pPr marL="342900" indent="-342900">
              <a:buAutoNum type="arabicPeriod"/>
            </a:pPr>
            <a:r>
              <a:rPr lang="es-MX" dirty="0">
                <a:latin typeface="Arial" pitchFamily="34" charset="0"/>
                <a:cs typeface="Arial" pitchFamily="34" charset="0"/>
              </a:rPr>
              <a:t>Desconecte un enlace restante</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75</a:t>
            </a:fld>
            <a:endParaRPr lang="es-MX"/>
          </a:p>
        </p:txBody>
      </p:sp>
    </p:spTree>
    <p:extLst>
      <p:ext uri="{BB962C8B-B14F-4D97-AF65-F5344CB8AC3E}">
        <p14:creationId xmlns:p14="http://schemas.microsoft.com/office/powerpoint/2010/main" val="2100308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9279" y="218532"/>
            <a:ext cx="8287140" cy="461665"/>
          </a:xfrm>
          <a:prstGeom prst="rect">
            <a:avLst/>
          </a:prstGeom>
          <a:noFill/>
        </p:spPr>
        <p:txBody>
          <a:bodyPr wrap="none" rtlCol="0">
            <a:spAutoFit/>
          </a:bodyPr>
          <a:lstStyle/>
          <a:p>
            <a:r>
              <a:rPr lang="es-MX" sz="2400" b="1" dirty="0">
                <a:solidFill>
                  <a:srgbClr val="0000FF"/>
                </a:solidFill>
              </a:rPr>
              <a:t>Criterios topológicos para la desconexión de anillos puenteados</a:t>
            </a:r>
          </a:p>
        </p:txBody>
      </p:sp>
      <p:sp>
        <p:nvSpPr>
          <p:cNvPr id="5" name="4 CuadroTexto"/>
          <p:cNvSpPr txBox="1"/>
          <p:nvPr/>
        </p:nvSpPr>
        <p:spPr>
          <a:xfrm>
            <a:off x="122310" y="1124744"/>
            <a:ext cx="9001000" cy="1477328"/>
          </a:xfrm>
          <a:prstGeom prst="rect">
            <a:avLst/>
          </a:prstGeom>
          <a:noFill/>
        </p:spPr>
        <p:txBody>
          <a:bodyPr wrap="square" rtlCol="0">
            <a:spAutoFit/>
          </a:bodyPr>
          <a:lstStyle/>
          <a:p>
            <a:pPr marL="342900" indent="-342900">
              <a:buAutoNum type="arabicPeriod"/>
            </a:pPr>
            <a:r>
              <a:rPr lang="es-MX" dirty="0"/>
              <a:t>Un enlace estratégico debe ser </a:t>
            </a:r>
            <a:r>
              <a:rPr lang="es-MX" dirty="0" err="1"/>
              <a:t>exendo</a:t>
            </a:r>
            <a:r>
              <a:rPr lang="es-MX" dirty="0"/>
              <a:t> a un anillo primario de 4 -7 miembros y </a:t>
            </a:r>
            <a:r>
              <a:rPr lang="es-MX" dirty="0" err="1"/>
              <a:t>exo</a:t>
            </a:r>
            <a:r>
              <a:rPr lang="es-MX" dirty="0"/>
              <a:t> a un anillo primario &gt; 3 miembros</a:t>
            </a:r>
          </a:p>
          <a:p>
            <a:endParaRPr lang="es-MX" dirty="0"/>
          </a:p>
          <a:p>
            <a:pPr marL="269875" indent="-269875"/>
            <a:r>
              <a:rPr lang="es-MX" dirty="0"/>
              <a:t>2. Un enlace no es estratégico si este es común a dos anillos primarios puenteados y su desconexión genera un nuevo anillo &gt; 7 miembros</a:t>
            </a:r>
          </a:p>
        </p:txBody>
      </p:sp>
      <p:sp>
        <p:nvSpPr>
          <p:cNvPr id="15" name="14 CuadroTexto"/>
          <p:cNvSpPr txBox="1"/>
          <p:nvPr/>
        </p:nvSpPr>
        <p:spPr>
          <a:xfrm>
            <a:off x="89845" y="2818468"/>
            <a:ext cx="9001000" cy="1754326"/>
          </a:xfrm>
          <a:prstGeom prst="rect">
            <a:avLst/>
          </a:prstGeom>
          <a:noFill/>
        </p:spPr>
        <p:txBody>
          <a:bodyPr wrap="square" rtlCol="0">
            <a:spAutoFit/>
          </a:bodyPr>
          <a:lstStyle/>
          <a:p>
            <a:pPr marL="269875" indent="-269875"/>
            <a:r>
              <a:rPr lang="es-MX" dirty="0"/>
              <a:t>3. Un enlace estratégico debe ser </a:t>
            </a:r>
            <a:r>
              <a:rPr lang="es-MX" i="1" dirty="0" err="1"/>
              <a:t>endo</a:t>
            </a:r>
            <a:r>
              <a:rPr lang="es-MX" i="1" dirty="0"/>
              <a:t> </a:t>
            </a:r>
            <a:r>
              <a:rPr lang="es-MX" dirty="0"/>
              <a:t>a un anillo que contenga el puente más grande. Dentro de la estructura puente, es usual que el anillo puente más grande que sea sintéticamente significativo, conteniendo el número más grande de átomos cabeza de puente</a:t>
            </a:r>
          </a:p>
          <a:p>
            <a:endParaRPr lang="es-MX" dirty="0"/>
          </a:p>
          <a:p>
            <a:pPr marL="269875" indent="-269875"/>
            <a:r>
              <a:rPr lang="es-MX" dirty="0"/>
              <a:t>4. La desconexión de un enlace estratégico no puede generar un apéndice que posea </a:t>
            </a:r>
            <a:r>
              <a:rPr lang="es-MX" dirty="0" err="1"/>
              <a:t>estereocentros</a:t>
            </a:r>
            <a:endParaRPr lang="es-MX" dirty="0"/>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76</a:t>
            </a:fld>
            <a:endParaRPr lang="es-MX"/>
          </a:p>
        </p:txBody>
      </p:sp>
    </p:spTree>
    <p:extLst>
      <p:ext uri="{BB962C8B-B14F-4D97-AF65-F5344CB8AC3E}">
        <p14:creationId xmlns:p14="http://schemas.microsoft.com/office/powerpoint/2010/main" val="3831819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320"/>
          <a:stretch/>
        </p:blipFill>
        <p:spPr bwMode="auto">
          <a:xfrm>
            <a:off x="172405" y="302977"/>
            <a:ext cx="4261822" cy="173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340"/>
          <a:stretch/>
        </p:blipFill>
        <p:spPr bwMode="auto">
          <a:xfrm>
            <a:off x="4434227" y="441168"/>
            <a:ext cx="4496123" cy="166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771"/>
          <a:stretch/>
        </p:blipFill>
        <p:spPr bwMode="auto">
          <a:xfrm>
            <a:off x="2336515" y="3514145"/>
            <a:ext cx="4487503" cy="186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049863" y="2024514"/>
            <a:ext cx="877163" cy="1323439"/>
          </a:xfrm>
          <a:prstGeom prst="rect">
            <a:avLst/>
          </a:prstGeom>
        </p:spPr>
        <p:txBody>
          <a:bodyPr wrap="none">
            <a:spAutoFit/>
          </a:bodyPr>
          <a:lstStyle/>
          <a:p>
            <a:r>
              <a:rPr lang="es-MX" sz="8000" dirty="0">
                <a:sym typeface="Wingdings"/>
              </a:rPr>
              <a:t></a:t>
            </a:r>
            <a:endParaRPr lang="es-MX" sz="8000" dirty="0"/>
          </a:p>
        </p:txBody>
      </p:sp>
      <p:sp>
        <p:nvSpPr>
          <p:cNvPr id="8" name="7 Rectángulo"/>
          <p:cNvSpPr/>
          <p:nvPr/>
        </p:nvSpPr>
        <p:spPr>
          <a:xfrm>
            <a:off x="5401802" y="2024515"/>
            <a:ext cx="877163" cy="1323439"/>
          </a:xfrm>
          <a:prstGeom prst="rect">
            <a:avLst/>
          </a:prstGeom>
        </p:spPr>
        <p:txBody>
          <a:bodyPr wrap="none">
            <a:spAutoFit/>
          </a:bodyPr>
          <a:lstStyle/>
          <a:p>
            <a:r>
              <a:rPr lang="es-MX" sz="8000" dirty="0">
                <a:sym typeface="Wingdings"/>
              </a:rPr>
              <a:t></a:t>
            </a:r>
            <a:endParaRPr lang="es-MX" sz="8000" dirty="0"/>
          </a:p>
        </p:txBody>
      </p:sp>
      <p:sp>
        <p:nvSpPr>
          <p:cNvPr id="9" name="8 Rectángulo"/>
          <p:cNvSpPr/>
          <p:nvPr/>
        </p:nvSpPr>
        <p:spPr>
          <a:xfrm>
            <a:off x="5330744" y="5157192"/>
            <a:ext cx="877163" cy="1323439"/>
          </a:xfrm>
          <a:prstGeom prst="rect">
            <a:avLst/>
          </a:prstGeom>
        </p:spPr>
        <p:txBody>
          <a:bodyPr wrap="none">
            <a:spAutoFit/>
          </a:bodyPr>
          <a:lstStyle/>
          <a:p>
            <a:r>
              <a:rPr lang="es-MX" sz="8000" dirty="0">
                <a:sym typeface="Wingdings"/>
              </a:rPr>
              <a:t></a:t>
            </a:r>
            <a:endParaRPr lang="es-MX" sz="8000" dirty="0"/>
          </a:p>
        </p:txBody>
      </p:sp>
      <p:sp>
        <p:nvSpPr>
          <p:cNvPr id="10" name="9 Rectángulo"/>
          <p:cNvSpPr/>
          <p:nvPr/>
        </p:nvSpPr>
        <p:spPr>
          <a:xfrm>
            <a:off x="2859343" y="1927586"/>
            <a:ext cx="877163" cy="1323439"/>
          </a:xfrm>
          <a:prstGeom prst="rect">
            <a:avLst/>
          </a:prstGeom>
        </p:spPr>
        <p:txBody>
          <a:bodyPr wrap="none">
            <a:spAutoFit/>
          </a:bodyPr>
          <a:lstStyle/>
          <a:p>
            <a:r>
              <a:rPr lang="es-MX" sz="8000" dirty="0">
                <a:sym typeface="Wingdings"/>
              </a:rPr>
              <a:t></a:t>
            </a:r>
            <a:endParaRPr lang="es-MX" sz="8000" dirty="0"/>
          </a:p>
        </p:txBody>
      </p:sp>
      <p:sp>
        <p:nvSpPr>
          <p:cNvPr id="11" name="10 Rectángulo"/>
          <p:cNvSpPr/>
          <p:nvPr/>
        </p:nvSpPr>
        <p:spPr>
          <a:xfrm>
            <a:off x="7295306" y="1864546"/>
            <a:ext cx="877163" cy="1323439"/>
          </a:xfrm>
          <a:prstGeom prst="rect">
            <a:avLst/>
          </a:prstGeom>
        </p:spPr>
        <p:txBody>
          <a:bodyPr wrap="none">
            <a:spAutoFit/>
          </a:bodyPr>
          <a:lstStyle/>
          <a:p>
            <a:r>
              <a:rPr lang="es-MX" sz="8000" dirty="0">
                <a:sym typeface="Wingdings"/>
              </a:rPr>
              <a:t></a:t>
            </a:r>
            <a:endParaRPr lang="es-MX" sz="8000" dirty="0"/>
          </a:p>
        </p:txBody>
      </p:sp>
      <p:sp>
        <p:nvSpPr>
          <p:cNvPr id="12" name="11 Rectángulo"/>
          <p:cNvSpPr/>
          <p:nvPr/>
        </p:nvSpPr>
        <p:spPr>
          <a:xfrm>
            <a:off x="3078165" y="5144349"/>
            <a:ext cx="877163" cy="1323439"/>
          </a:xfrm>
          <a:prstGeom prst="rect">
            <a:avLst/>
          </a:prstGeom>
        </p:spPr>
        <p:txBody>
          <a:bodyPr wrap="none">
            <a:spAutoFit/>
          </a:bodyPr>
          <a:lstStyle/>
          <a:p>
            <a:r>
              <a:rPr lang="es-MX" sz="8000" dirty="0">
                <a:sym typeface="Wingdings"/>
              </a:rPr>
              <a:t></a:t>
            </a:r>
            <a:endParaRPr lang="es-MX" sz="8000" dirty="0"/>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77</a:t>
            </a:fld>
            <a:endParaRPr lang="es-MX"/>
          </a:p>
        </p:txBody>
      </p:sp>
    </p:spTree>
    <p:extLst>
      <p:ext uri="{BB962C8B-B14F-4D97-AF65-F5344CB8AC3E}">
        <p14:creationId xmlns:p14="http://schemas.microsoft.com/office/powerpoint/2010/main" val="27345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8032" y="884193"/>
            <a:ext cx="8976246" cy="707886"/>
          </a:xfrm>
          <a:prstGeom prst="rect">
            <a:avLst/>
          </a:prstGeom>
          <a:noFill/>
        </p:spPr>
        <p:txBody>
          <a:bodyPr wrap="square" rtlCol="0">
            <a:spAutoFit/>
          </a:bodyPr>
          <a:lstStyle/>
          <a:p>
            <a:r>
              <a:rPr lang="es-MX" sz="2000" b="1" dirty="0">
                <a:solidFill>
                  <a:srgbClr val="0000FF"/>
                </a:solidFill>
              </a:rPr>
              <a:t>Algunas desconexiones estratégicas de un enlace pueden inducir una aproximación </a:t>
            </a:r>
            <a:r>
              <a:rPr lang="es-MX" sz="2000" b="1" dirty="0">
                <a:solidFill>
                  <a:srgbClr val="FF0000"/>
                </a:solidFill>
              </a:rPr>
              <a:t>de arriba hacia abajo </a:t>
            </a:r>
            <a:r>
              <a:rPr lang="es-MX" sz="2000" b="1" dirty="0">
                <a:solidFill>
                  <a:srgbClr val="0000FF"/>
                </a:solidFill>
              </a:rPr>
              <a:t>(de una estructura puenteada a una fusionada a una lineal)</a:t>
            </a:r>
          </a:p>
        </p:txBody>
      </p:sp>
      <p:grpSp>
        <p:nvGrpSpPr>
          <p:cNvPr id="6" name="5 Grupo"/>
          <p:cNvGrpSpPr/>
          <p:nvPr/>
        </p:nvGrpSpPr>
        <p:grpSpPr>
          <a:xfrm>
            <a:off x="-5720" y="2013352"/>
            <a:ext cx="9083750" cy="2245856"/>
            <a:chOff x="0" y="1348616"/>
            <a:chExt cx="9083750" cy="2245856"/>
          </a:xfrm>
        </p:grpSpPr>
        <p:grpSp>
          <p:nvGrpSpPr>
            <p:cNvPr id="5" name="4 Grupo"/>
            <p:cNvGrpSpPr/>
            <p:nvPr/>
          </p:nvGrpSpPr>
          <p:grpSpPr>
            <a:xfrm>
              <a:off x="0" y="1348616"/>
              <a:ext cx="9083750" cy="1790824"/>
              <a:chOff x="0" y="1348616"/>
              <a:chExt cx="9083750" cy="1790824"/>
            </a:xfrm>
          </p:grpSpPr>
          <p:pic>
            <p:nvPicPr>
              <p:cNvPr id="145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813" b="16328"/>
              <a:stretch/>
            </p:blipFill>
            <p:spPr bwMode="auto">
              <a:xfrm>
                <a:off x="0" y="1564640"/>
                <a:ext cx="908375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403648" y="1348616"/>
                <a:ext cx="58326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00FF"/>
                    </a:solidFill>
                  </a:rPr>
                  <a:t>¿Puede ver la sistemas fusionados presentes?</a:t>
                </a:r>
              </a:p>
            </p:txBody>
          </p:sp>
        </p:grpSp>
        <p:sp>
          <p:nvSpPr>
            <p:cNvPr id="8" name="7 Rectángulo"/>
            <p:cNvSpPr/>
            <p:nvPr/>
          </p:nvSpPr>
          <p:spPr>
            <a:xfrm>
              <a:off x="1436792" y="3162424"/>
              <a:ext cx="58326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00FF"/>
                  </a:solidFill>
                </a:rPr>
                <a:t>¿Puede ver las materias primas?</a:t>
              </a:r>
            </a:p>
          </p:txBody>
        </p:sp>
      </p:grpSp>
      <p:sp>
        <p:nvSpPr>
          <p:cNvPr id="2" name="Marcador de número de diapositiva 1"/>
          <p:cNvSpPr>
            <a:spLocks noGrp="1"/>
          </p:cNvSpPr>
          <p:nvPr>
            <p:ph type="sldNum" sz="quarter" idx="12"/>
          </p:nvPr>
        </p:nvSpPr>
        <p:spPr/>
        <p:txBody>
          <a:bodyPr/>
          <a:lstStyle/>
          <a:p>
            <a:fld id="{EB493397-2A67-4761-BDFC-FF3C650B2965}" type="slidenum">
              <a:rPr lang="es-MX" smtClean="0"/>
              <a:pPr/>
              <a:t>78</a:t>
            </a:fld>
            <a:endParaRPr lang="es-MX"/>
          </a:p>
        </p:txBody>
      </p:sp>
    </p:spTree>
    <p:extLst>
      <p:ext uri="{BB962C8B-B14F-4D97-AF65-F5344CB8AC3E}">
        <p14:creationId xmlns:p14="http://schemas.microsoft.com/office/powerpoint/2010/main" val="141370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890" b="-1"/>
          <a:stretch/>
        </p:blipFill>
        <p:spPr bwMode="auto">
          <a:xfrm>
            <a:off x="323528" y="1331842"/>
            <a:ext cx="8382136" cy="339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51279" y="599796"/>
            <a:ext cx="3180871" cy="369332"/>
          </a:xfrm>
          <a:prstGeom prst="rect">
            <a:avLst/>
          </a:prstGeom>
          <a:noFill/>
        </p:spPr>
        <p:txBody>
          <a:bodyPr wrap="none" rtlCol="0">
            <a:spAutoFit/>
          </a:bodyPr>
          <a:lstStyle/>
          <a:p>
            <a:r>
              <a:rPr lang="es-MX" b="1" dirty="0">
                <a:solidFill>
                  <a:srgbClr val="0000FF"/>
                </a:solidFill>
              </a:rPr>
              <a:t>ANÁLISIS ENLACE ESTRATÉGICO</a:t>
            </a:r>
          </a:p>
        </p:txBody>
      </p:sp>
      <p:sp>
        <p:nvSpPr>
          <p:cNvPr id="3" name="2 CuadroTexto"/>
          <p:cNvSpPr txBox="1"/>
          <p:nvPr/>
        </p:nvSpPr>
        <p:spPr>
          <a:xfrm>
            <a:off x="1907704" y="3429000"/>
            <a:ext cx="1261884" cy="369332"/>
          </a:xfrm>
          <a:prstGeom prst="rect">
            <a:avLst/>
          </a:prstGeom>
          <a:noFill/>
        </p:spPr>
        <p:txBody>
          <a:bodyPr wrap="none" rtlCol="0">
            <a:spAutoFit/>
          </a:bodyPr>
          <a:lstStyle/>
          <a:p>
            <a:r>
              <a:rPr lang="es-MX" b="1" dirty="0">
                <a:solidFill>
                  <a:srgbClr val="0000FF"/>
                </a:solidFill>
                <a:latin typeface="Arial" panose="020B0604020202020204" pitchFamily="34" charset="0"/>
                <a:cs typeface="Arial" panose="020B0604020202020204" pitchFamily="34" charset="0"/>
              </a:rPr>
              <a:t>FR901843</a:t>
            </a:r>
          </a:p>
        </p:txBody>
      </p:sp>
      <p:sp>
        <p:nvSpPr>
          <p:cNvPr id="4" name="3 Rectángulo redondeado"/>
          <p:cNvSpPr/>
          <p:nvPr/>
        </p:nvSpPr>
        <p:spPr>
          <a:xfrm>
            <a:off x="4686111" y="3197174"/>
            <a:ext cx="4104456" cy="17751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latin typeface="Arial" panose="020B0604020202020204" pitchFamily="34" charset="0"/>
                <a:cs typeface="Arial" panose="020B0604020202020204" pitchFamily="34" charset="0"/>
              </a:rPr>
              <a:t>a y c son mejores que b. </a:t>
            </a:r>
          </a:p>
          <a:p>
            <a:pPr algn="ctr"/>
            <a:r>
              <a:rPr lang="es-MX" sz="2400" dirty="0">
                <a:solidFill>
                  <a:schemeClr val="tx1"/>
                </a:solidFill>
                <a:latin typeface="Arial" panose="020B0604020202020204" pitchFamily="34" charset="0"/>
                <a:cs typeface="Arial" panose="020B0604020202020204" pitchFamily="34" charset="0"/>
              </a:rPr>
              <a:t>¿Por qué razón?</a:t>
            </a:r>
          </a:p>
        </p:txBody>
      </p:sp>
      <p:sp>
        <p:nvSpPr>
          <p:cNvPr id="6" name="5 Rectángulo redondeado"/>
          <p:cNvSpPr/>
          <p:nvPr/>
        </p:nvSpPr>
        <p:spPr>
          <a:xfrm>
            <a:off x="3926774" y="1976848"/>
            <a:ext cx="753238" cy="575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rgbClr val="FF0000"/>
                </a:solidFill>
              </a:rPr>
              <a:t>ver</a:t>
            </a:r>
            <a:endParaRPr lang="es-MX" sz="2800" dirty="0">
              <a:solidFill>
                <a:srgbClr val="0000FF"/>
              </a:solidFill>
            </a:endParaRPr>
          </a:p>
        </p:txBody>
      </p:sp>
      <p:sp>
        <p:nvSpPr>
          <p:cNvPr id="5" name="4 Rectángulo"/>
          <p:cNvSpPr/>
          <p:nvPr/>
        </p:nvSpPr>
        <p:spPr>
          <a:xfrm>
            <a:off x="1475656" y="5142504"/>
            <a:ext cx="6552728" cy="830997"/>
          </a:xfrm>
          <a:prstGeom prst="rect">
            <a:avLst/>
          </a:prstGeom>
        </p:spPr>
        <p:txBody>
          <a:bodyPr wrap="square">
            <a:spAutoFit/>
          </a:bodyPr>
          <a:lstStyle/>
          <a:p>
            <a:pPr algn="ctr"/>
            <a:r>
              <a:rPr lang="es-MX" sz="2000" dirty="0">
                <a:solidFill>
                  <a:srgbClr val="0000FF"/>
                </a:solidFill>
                <a:latin typeface="Arial" panose="020B0604020202020204" pitchFamily="34" charset="0"/>
                <a:cs typeface="Arial" panose="020B0604020202020204" pitchFamily="34" charset="0"/>
              </a:rPr>
              <a:t>5 de 6 síntesis totales escogieron la formación de </a:t>
            </a:r>
            <a:r>
              <a:rPr lang="es-MX" sz="2800" dirty="0">
                <a:latin typeface="Arial" panose="020B0604020202020204" pitchFamily="34" charset="0"/>
                <a:cs typeface="Arial" panose="020B0604020202020204" pitchFamily="34" charset="0"/>
              </a:rPr>
              <a:t>a </a:t>
            </a:r>
            <a:r>
              <a:rPr lang="es-MX" sz="2000" dirty="0">
                <a:solidFill>
                  <a:srgbClr val="0000FF"/>
                </a:solidFill>
                <a:latin typeface="Arial" panose="020B0604020202020204" pitchFamily="34" charset="0"/>
                <a:cs typeface="Arial" panose="020B0604020202020204" pitchFamily="34" charset="0"/>
              </a:rPr>
              <a:t>como un intermediario clave</a:t>
            </a:r>
          </a:p>
        </p:txBody>
      </p:sp>
      <p:sp>
        <p:nvSpPr>
          <p:cNvPr id="7" name="Marcador de número de diapositiva 6"/>
          <p:cNvSpPr>
            <a:spLocks noGrp="1"/>
          </p:cNvSpPr>
          <p:nvPr>
            <p:ph type="sldNum" sz="quarter" idx="12"/>
          </p:nvPr>
        </p:nvSpPr>
        <p:spPr/>
        <p:txBody>
          <a:bodyPr/>
          <a:lstStyle/>
          <a:p>
            <a:fld id="{EB493397-2A67-4761-BDFC-FF3C650B2965}" type="slidenum">
              <a:rPr lang="es-MX" smtClean="0"/>
              <a:pPr/>
              <a:t>79</a:t>
            </a:fld>
            <a:endParaRPr lang="es-MX"/>
          </a:p>
        </p:txBody>
      </p:sp>
    </p:spTree>
    <p:extLst>
      <p:ext uri="{BB962C8B-B14F-4D97-AF65-F5344CB8AC3E}">
        <p14:creationId xmlns:p14="http://schemas.microsoft.com/office/powerpoint/2010/main" val="35477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2/26/Mug_and_Torus_morph.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00808"/>
            <a:ext cx="3310163" cy="33101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30478"/>
            <a:ext cx="9018240" cy="369332"/>
          </a:xfrm>
          <a:prstGeom prst="rect">
            <a:avLst/>
          </a:prstGeom>
        </p:spPr>
        <p:txBody>
          <a:bodyPr wrap="square">
            <a:spAutoFit/>
          </a:bodyPr>
          <a:lstStyle/>
          <a:p>
            <a:r>
              <a:rPr lang="es-MX" dirty="0">
                <a:solidFill>
                  <a:srgbClr val="0000FF"/>
                </a:solidFill>
              </a:rPr>
              <a:t>https://es.wikipedia.org/wiki/Topolog%C3%ADa#/media/File:Mug_and_Torus_morph.gif</a:t>
            </a:r>
          </a:p>
        </p:txBody>
      </p:sp>
      <p:sp>
        <p:nvSpPr>
          <p:cNvPr id="3" name="Rectangle 2"/>
          <p:cNvSpPr/>
          <p:nvPr/>
        </p:nvSpPr>
        <p:spPr>
          <a:xfrm>
            <a:off x="323528" y="188640"/>
            <a:ext cx="8475768" cy="923330"/>
          </a:xfrm>
          <a:prstGeom prst="rect">
            <a:avLst/>
          </a:prstGeom>
        </p:spPr>
        <p:txBody>
          <a:bodyPr wrap="square">
            <a:spAutoFit/>
          </a:bodyPr>
          <a:lstStyle/>
          <a:p>
            <a:r>
              <a:rPr lang="es-MX" dirty="0">
                <a:solidFill>
                  <a:srgbClr val="0000FF"/>
                </a:solidFill>
                <a:latin typeface="Arial" panose="020B0604020202020204" pitchFamily="34" charset="0"/>
              </a:rPr>
              <a:t>Un chiste habitual entre los </a:t>
            </a:r>
            <a:r>
              <a:rPr lang="es-MX" dirty="0" err="1">
                <a:solidFill>
                  <a:srgbClr val="0000FF"/>
                </a:solidFill>
                <a:latin typeface="Arial" panose="020B0604020202020204" pitchFamily="34" charset="0"/>
              </a:rPr>
              <a:t>topólogos</a:t>
            </a:r>
            <a:r>
              <a:rPr lang="es-MX" dirty="0">
                <a:solidFill>
                  <a:srgbClr val="0000FF"/>
                </a:solidFill>
                <a:latin typeface="Arial" panose="020B0604020202020204" pitchFamily="34" charset="0"/>
              </a:rPr>
              <a:t> (los matemáticos que se dedican a la topología) es que «un </a:t>
            </a:r>
            <a:r>
              <a:rPr lang="es-MX" dirty="0" err="1">
                <a:solidFill>
                  <a:srgbClr val="0000FF"/>
                </a:solidFill>
                <a:latin typeface="Arial" panose="020B0604020202020204" pitchFamily="34" charset="0"/>
              </a:rPr>
              <a:t>topólogo</a:t>
            </a:r>
            <a:r>
              <a:rPr lang="es-MX" dirty="0">
                <a:solidFill>
                  <a:srgbClr val="0000FF"/>
                </a:solidFill>
                <a:latin typeface="Arial" panose="020B0604020202020204" pitchFamily="34" charset="0"/>
              </a:rPr>
              <a:t> es una persona incapaz de distinguir una taza de una rosquilla»</a:t>
            </a:r>
            <a:endParaRPr lang="es-MX" dirty="0">
              <a:solidFill>
                <a:srgbClr val="0000FF"/>
              </a:solidFill>
            </a:endParaRP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8</a:t>
            </a:fld>
            <a:endParaRPr lang="es-MX"/>
          </a:p>
        </p:txBody>
      </p:sp>
    </p:spTree>
    <p:extLst>
      <p:ext uri="{BB962C8B-B14F-4D97-AF65-F5344CB8AC3E}">
        <p14:creationId xmlns:p14="http://schemas.microsoft.com/office/powerpoint/2010/main" val="4168002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http://www.mpbio.com/images/product-images/molecular-structure/0215526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836712"/>
            <a:ext cx="1944216" cy="2508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flipH="1">
            <a:off x="1763688" y="3645024"/>
            <a:ext cx="5832648"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2000" i="0" u="none" strike="noStrike" cap="none" normalizeH="0" baseline="0" dirty="0" err="1">
                <a:ln>
                  <a:noFill/>
                </a:ln>
                <a:solidFill>
                  <a:srgbClr val="0000FF"/>
                </a:solidFill>
                <a:effectLst/>
                <a:latin typeface="inherit"/>
                <a:cs typeface="Arial" pitchFamily="34" charset="0"/>
              </a:rPr>
              <a:t>Longifoleno</a:t>
            </a:r>
            <a:endParaRPr kumimoji="0" lang="es-MX" altLang="es-MX" sz="2000" i="0" u="none" strike="noStrike" cap="none" normalizeH="0" baseline="0" dirty="0">
              <a:ln>
                <a:noFill/>
              </a:ln>
              <a:solidFill>
                <a:srgbClr val="0000FF"/>
              </a:solidFill>
              <a:effectLst/>
              <a:latin typeface="inheri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altLang="es-MX" sz="2000" i="0" u="none" strike="noStrike" cap="none" normalizeH="0" baseline="0" dirty="0">
              <a:ln>
                <a:noFill/>
              </a:ln>
              <a:solidFill>
                <a:srgbClr val="0000FF"/>
              </a:solidFill>
              <a:effectLst/>
              <a:latin typeface="inherit"/>
              <a:cs typeface="Arial" pitchFamily="34" charset="0"/>
            </a:endParaRPr>
          </a:p>
          <a:p>
            <a:pPr lvl="0" algn="just" fontAlgn="base">
              <a:spcBef>
                <a:spcPct val="0"/>
              </a:spcBef>
              <a:spcAft>
                <a:spcPct val="0"/>
              </a:spcAft>
            </a:pPr>
            <a:r>
              <a:rPr kumimoji="0" lang="es-MX" altLang="es-MX" sz="2000" i="0" u="none" strike="noStrike" cap="none" normalizeH="0" baseline="0" dirty="0">
                <a:ln>
                  <a:noFill/>
                </a:ln>
                <a:solidFill>
                  <a:srgbClr val="0000FF"/>
                </a:solidFill>
                <a:effectLst/>
                <a:latin typeface="inherit"/>
                <a:cs typeface="Arial" pitchFamily="34" charset="0"/>
              </a:rPr>
              <a:t>es el nombre químico común (o trivial) de un </a:t>
            </a:r>
            <a:r>
              <a:rPr lang="es-MX" altLang="es-MX" sz="2000" dirty="0">
                <a:solidFill>
                  <a:srgbClr val="0000FF"/>
                </a:solidFill>
                <a:latin typeface="inherit"/>
                <a:cs typeface="Arial" pitchFamily="34" charset="0"/>
              </a:rPr>
              <a:t>hidrocarburo, de  </a:t>
            </a:r>
            <a:r>
              <a:rPr kumimoji="0" lang="es-MX" altLang="es-MX" sz="2000" i="0" u="none" strike="noStrike" cap="none" normalizeH="0" baseline="0" dirty="0">
                <a:ln>
                  <a:noFill/>
                </a:ln>
                <a:solidFill>
                  <a:srgbClr val="0000FF"/>
                </a:solidFill>
                <a:effectLst/>
                <a:latin typeface="inherit"/>
                <a:cs typeface="Arial" pitchFamily="34" charset="0"/>
              </a:rPr>
              <a:t>origen natura. Es un líquido aceitoso que se encuentra principalmente en la fracción de alto punto de ebullición de ciertas resinas de pino .</a:t>
            </a:r>
            <a:r>
              <a:rPr kumimoji="0" lang="es-MX" altLang="es-MX" sz="2000" i="0" u="none" strike="noStrike" cap="none" normalizeH="0" baseline="0" dirty="0">
                <a:ln>
                  <a:noFill/>
                </a:ln>
                <a:solidFill>
                  <a:srgbClr val="0000FF"/>
                </a:solidFill>
                <a:effectLst/>
                <a:latin typeface="Arial" pitchFamily="34" charset="0"/>
                <a:cs typeface="Arial" pitchFamily="34" charset="0"/>
              </a:rPr>
              <a:t> </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80</a:t>
            </a:fld>
            <a:endParaRPr lang="es-MX"/>
          </a:p>
        </p:txBody>
      </p:sp>
    </p:spTree>
    <p:extLst>
      <p:ext uri="{BB962C8B-B14F-4D97-AF65-F5344CB8AC3E}">
        <p14:creationId xmlns:p14="http://schemas.microsoft.com/office/powerpoint/2010/main" val="607826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39" t="22466" r="22257" b="27308"/>
          <a:stretch/>
        </p:blipFill>
        <p:spPr bwMode="auto">
          <a:xfrm>
            <a:off x="1435300" y="1412776"/>
            <a:ext cx="600250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843806" y="476672"/>
            <a:ext cx="3185487" cy="646331"/>
          </a:xfrm>
          <a:prstGeom prst="rect">
            <a:avLst/>
          </a:prstGeom>
        </p:spPr>
        <p:txBody>
          <a:bodyPr wrap="none">
            <a:spAutoFit/>
          </a:bodyPr>
          <a:lstStyle/>
          <a:p>
            <a:pPr lvl="0" algn="ctr" fontAlgn="base">
              <a:spcBef>
                <a:spcPct val="0"/>
              </a:spcBef>
              <a:spcAft>
                <a:spcPct val="0"/>
              </a:spcAft>
            </a:pPr>
            <a:r>
              <a:rPr lang="es-MX" altLang="es-MX" b="1" dirty="0">
                <a:solidFill>
                  <a:srgbClr val="0000FF"/>
                </a:solidFill>
                <a:latin typeface="inherit"/>
                <a:cs typeface="Arial" pitchFamily="34" charset="0"/>
              </a:rPr>
              <a:t>Un análisis del </a:t>
            </a:r>
            <a:r>
              <a:rPr lang="es-MX" altLang="es-MX" b="1" dirty="0" err="1">
                <a:solidFill>
                  <a:srgbClr val="0000FF"/>
                </a:solidFill>
                <a:latin typeface="inherit"/>
                <a:cs typeface="Arial" pitchFamily="34" charset="0"/>
              </a:rPr>
              <a:t>Longifoleno</a:t>
            </a:r>
            <a:endParaRPr lang="es-MX" altLang="es-MX" b="1" dirty="0">
              <a:solidFill>
                <a:srgbClr val="0000FF"/>
              </a:solidFill>
              <a:latin typeface="inherit"/>
              <a:cs typeface="Arial" pitchFamily="34" charset="0"/>
            </a:endParaRPr>
          </a:p>
          <a:p>
            <a:pPr lvl="0" algn="ctr" fontAlgn="base">
              <a:spcBef>
                <a:spcPct val="0"/>
              </a:spcBef>
              <a:spcAft>
                <a:spcPct val="0"/>
              </a:spcAft>
            </a:pPr>
            <a:r>
              <a:rPr lang="es-MX" altLang="es-MX" b="1" i="1" dirty="0" err="1">
                <a:solidFill>
                  <a:srgbClr val="0000FF"/>
                </a:solidFill>
                <a:latin typeface="inherit"/>
                <a:cs typeface="Arial" pitchFamily="34" charset="0"/>
              </a:rPr>
              <a:t>J.Org</a:t>
            </a:r>
            <a:r>
              <a:rPr lang="es-MX" altLang="es-MX" b="1" i="1" dirty="0">
                <a:solidFill>
                  <a:srgbClr val="0000FF"/>
                </a:solidFill>
                <a:latin typeface="inherit"/>
                <a:cs typeface="Arial" pitchFamily="34" charset="0"/>
              </a:rPr>
              <a:t>. </a:t>
            </a:r>
            <a:r>
              <a:rPr lang="es-MX" altLang="es-MX" b="1" i="1" dirty="0" err="1">
                <a:solidFill>
                  <a:srgbClr val="0000FF"/>
                </a:solidFill>
                <a:latin typeface="inherit"/>
                <a:cs typeface="Arial" pitchFamily="34" charset="0"/>
              </a:rPr>
              <a:t>Chem</a:t>
            </a:r>
            <a:r>
              <a:rPr lang="es-MX" altLang="es-MX" b="1" i="1" dirty="0">
                <a:solidFill>
                  <a:srgbClr val="0000FF"/>
                </a:solidFill>
                <a:latin typeface="inherit"/>
                <a:cs typeface="Arial" pitchFamily="34" charset="0"/>
              </a:rPr>
              <a:t>.</a:t>
            </a:r>
            <a:r>
              <a:rPr lang="es-MX" altLang="es-MX" b="1" dirty="0">
                <a:solidFill>
                  <a:srgbClr val="0000FF"/>
                </a:solidFill>
                <a:latin typeface="inherit"/>
                <a:cs typeface="Arial" pitchFamily="34" charset="0"/>
              </a:rPr>
              <a:t>, 1993, </a:t>
            </a:r>
            <a:r>
              <a:rPr lang="es-MX" altLang="es-MX" i="1" dirty="0">
                <a:solidFill>
                  <a:srgbClr val="0000FF"/>
                </a:solidFill>
                <a:latin typeface="inherit"/>
                <a:cs typeface="Arial" pitchFamily="34" charset="0"/>
              </a:rPr>
              <a:t>58</a:t>
            </a:r>
            <a:r>
              <a:rPr lang="es-MX" altLang="es-MX" b="1" dirty="0">
                <a:solidFill>
                  <a:srgbClr val="0000FF"/>
                </a:solidFill>
                <a:latin typeface="inherit"/>
                <a:cs typeface="Arial" pitchFamily="34" charset="0"/>
              </a:rPr>
              <a:t>, </a:t>
            </a:r>
            <a:r>
              <a:rPr lang="es-MX" altLang="es-MX" dirty="0">
                <a:solidFill>
                  <a:srgbClr val="0000FF"/>
                </a:solidFill>
                <a:latin typeface="inherit"/>
                <a:cs typeface="Arial" pitchFamily="34" charset="0"/>
              </a:rPr>
              <a:t>8</a:t>
            </a:r>
          </a:p>
        </p:txBody>
      </p:sp>
      <p:sp>
        <p:nvSpPr>
          <p:cNvPr id="5" name="4 Rectángulo"/>
          <p:cNvSpPr/>
          <p:nvPr/>
        </p:nvSpPr>
        <p:spPr>
          <a:xfrm>
            <a:off x="157809" y="3467663"/>
            <a:ext cx="8964488" cy="1415772"/>
          </a:xfrm>
          <a:prstGeom prst="rect">
            <a:avLst/>
          </a:prstGeom>
        </p:spPr>
        <p:txBody>
          <a:bodyPr wrap="square">
            <a:spAutoFit/>
          </a:bodyPr>
          <a:lstStyle/>
          <a:p>
            <a:r>
              <a:rPr lang="es-MX" dirty="0"/>
              <a:t>1) i es el mas puenteado</a:t>
            </a:r>
          </a:p>
          <a:p>
            <a:r>
              <a:rPr lang="es-MX" dirty="0"/>
              <a:t>2) ii = átomo puente cero = más alta prioridad</a:t>
            </a:r>
          </a:p>
          <a:p>
            <a:pPr marL="447675" indent="-447675"/>
            <a:endParaRPr lang="es-MX" dirty="0">
              <a:solidFill>
                <a:srgbClr val="FF0000"/>
              </a:solidFill>
            </a:endParaRPr>
          </a:p>
          <a:p>
            <a:pPr algn="just"/>
            <a:r>
              <a:rPr lang="es-MX" sz="1600" dirty="0">
                <a:solidFill>
                  <a:srgbClr val="0000FF"/>
                </a:solidFill>
              </a:rPr>
              <a:t>3 de 7 síntesis totales exitosas del </a:t>
            </a:r>
            <a:r>
              <a:rPr lang="es-MX" sz="1600" dirty="0" err="1">
                <a:solidFill>
                  <a:srgbClr val="0000FF"/>
                </a:solidFill>
              </a:rPr>
              <a:t>Longifoleno</a:t>
            </a:r>
            <a:r>
              <a:rPr lang="es-MX" sz="1600" dirty="0">
                <a:solidFill>
                  <a:srgbClr val="0000FF"/>
                </a:solidFill>
              </a:rPr>
              <a:t>, precisamente  escogieron el enlace resaltado en ii como estratégico</a:t>
            </a:r>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81</a:t>
            </a:fld>
            <a:endParaRPr lang="es-MX"/>
          </a:p>
        </p:txBody>
      </p:sp>
    </p:spTree>
    <p:extLst>
      <p:ext uri="{BB962C8B-B14F-4D97-AF65-F5344CB8AC3E}">
        <p14:creationId xmlns:p14="http://schemas.microsoft.com/office/powerpoint/2010/main" val="3673537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76672"/>
            <a:ext cx="538300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EB493397-2A67-4761-BDFC-FF3C650B2965}" type="slidenum">
              <a:rPr lang="es-MX" smtClean="0"/>
              <a:pPr/>
              <a:t>82</a:t>
            </a:fld>
            <a:endParaRPr lang="es-MX"/>
          </a:p>
        </p:txBody>
      </p:sp>
    </p:spTree>
    <p:extLst>
      <p:ext uri="{BB962C8B-B14F-4D97-AF65-F5344CB8AC3E}">
        <p14:creationId xmlns:p14="http://schemas.microsoft.com/office/powerpoint/2010/main" val="1762900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92" b="71126"/>
          <a:stretch/>
        </p:blipFill>
        <p:spPr bwMode="auto">
          <a:xfrm>
            <a:off x="2444241" y="904272"/>
            <a:ext cx="444719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793705" y="231758"/>
            <a:ext cx="3748270" cy="461665"/>
          </a:xfrm>
          <a:prstGeom prst="rect">
            <a:avLst/>
          </a:prstGeom>
          <a:noFill/>
        </p:spPr>
        <p:txBody>
          <a:bodyPr wrap="none" rtlCol="0">
            <a:spAutoFit/>
          </a:bodyPr>
          <a:lstStyle/>
          <a:p>
            <a:r>
              <a:rPr lang="es-MX" sz="2400" b="1" dirty="0">
                <a:solidFill>
                  <a:srgbClr val="0000FF"/>
                </a:solidFill>
              </a:rPr>
              <a:t>Desconexión de dos enlaces</a:t>
            </a:r>
          </a:p>
        </p:txBody>
      </p:sp>
      <p:pic>
        <p:nvPicPr>
          <p:cNvPr id="140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2" t="13419" r="1728"/>
          <a:stretch/>
        </p:blipFill>
        <p:spPr bwMode="auto">
          <a:xfrm>
            <a:off x="2592490" y="2348880"/>
            <a:ext cx="4150702" cy="38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44144" y="4941168"/>
            <a:ext cx="3719771" cy="1668434"/>
          </a:xfrm>
          <a:prstGeom prst="rect">
            <a:avLst/>
          </a:prstGeom>
          <a:solidFill>
            <a:schemeClr val="bg1"/>
          </a:solidFill>
        </p:spPr>
        <p:txBody>
          <a:bodyPr wrap="square" rtlCol="0">
            <a:spAutoFit/>
          </a:bodyPr>
          <a:lstStyle/>
          <a:p>
            <a:pPr algn="just"/>
            <a:r>
              <a:rPr lang="es-MX" sz="1600" b="1" dirty="0">
                <a:solidFill>
                  <a:srgbClr val="0000FF"/>
                </a:solidFill>
              </a:rPr>
              <a:t>No es la mejor estrategia, comparada con la de dos enlaces</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83</a:t>
            </a:fld>
            <a:endParaRPr lang="es-MX"/>
          </a:p>
        </p:txBody>
      </p:sp>
    </p:spTree>
    <p:extLst>
      <p:ext uri="{BB962C8B-B14F-4D97-AF65-F5344CB8AC3E}">
        <p14:creationId xmlns:p14="http://schemas.microsoft.com/office/powerpoint/2010/main" val="93518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653596973"/>
              </p:ext>
            </p:extLst>
          </p:nvPr>
        </p:nvGraphicFramePr>
        <p:xfrm>
          <a:off x="2981906" y="692696"/>
          <a:ext cx="2852401" cy="1800200"/>
        </p:xfrm>
        <a:graphic>
          <a:graphicData uri="http://schemas.openxmlformats.org/presentationml/2006/ole">
            <mc:AlternateContent xmlns:mc="http://schemas.openxmlformats.org/markup-compatibility/2006">
              <mc:Choice xmlns:v="urn:schemas-microsoft-com:vml" Requires="v">
                <p:oleObj name="CS ChemDraw Drawing" r:id="rId2" imgW="1264903" imgH="798780" progId="ChemDraw.Document.6.0">
                  <p:embed/>
                </p:oleObj>
              </mc:Choice>
              <mc:Fallback>
                <p:oleObj name="CS ChemDraw Drawing" r:id="rId2" imgW="1264903" imgH="798780" progId="ChemDraw.Document.6.0">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906" y="692696"/>
                        <a:ext cx="2852401"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2 Grupo"/>
          <p:cNvGrpSpPr/>
          <p:nvPr/>
        </p:nvGrpSpPr>
        <p:grpSpPr>
          <a:xfrm>
            <a:off x="899592" y="3573016"/>
            <a:ext cx="3070202" cy="1851550"/>
            <a:chOff x="1428801" y="897535"/>
            <a:chExt cx="3070202" cy="1851550"/>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72118" b="45176"/>
            <a:stretch/>
          </p:blipFill>
          <p:spPr bwMode="auto">
            <a:xfrm>
              <a:off x="1428801" y="897535"/>
              <a:ext cx="1951518" cy="82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4"/>
            <p:cNvSpPr>
              <a:spLocks noChangeArrowheads="1"/>
            </p:cNvSpPr>
            <p:nvPr/>
          </p:nvSpPr>
          <p:spPr bwMode="auto">
            <a:xfrm>
              <a:off x="3229001" y="1764200"/>
              <a:ext cx="1270002" cy="98488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FF0000"/>
                  </a:solidFill>
                  <a:effectLst/>
                  <a:latin typeface="inherit"/>
                  <a:cs typeface="Arial" pitchFamily="34" charset="0"/>
                </a:rPr>
                <a:t>parece ser el núcleo, pero se rompe y se obtiene:</a:t>
              </a:r>
              <a:r>
                <a:rPr kumimoji="0" lang="es-MX" altLang="es-MX" sz="1600" b="0" i="0" u="none" strike="noStrike" cap="none" normalizeH="0" baseline="0" dirty="0">
                  <a:ln>
                    <a:noFill/>
                  </a:ln>
                  <a:solidFill>
                    <a:srgbClr val="FF0000"/>
                  </a:solidFill>
                  <a:effectLst/>
                  <a:latin typeface="Arial" pitchFamily="34" charset="0"/>
                  <a:cs typeface="Arial" pitchFamily="34" charset="0"/>
                </a:rPr>
                <a:t> </a:t>
              </a:r>
            </a:p>
          </p:txBody>
        </p:sp>
      </p:grpSp>
      <p:sp>
        <p:nvSpPr>
          <p:cNvPr id="5" name="Right Arrow 4"/>
          <p:cNvSpPr/>
          <p:nvPr/>
        </p:nvSpPr>
        <p:spPr>
          <a:xfrm>
            <a:off x="3113905" y="3948986"/>
            <a:ext cx="837954" cy="2335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oup 13">
            <a:extLst>
              <a:ext uri="{FF2B5EF4-FFF2-40B4-BE49-F238E27FC236}">
                <a16:creationId xmlns:a16="http://schemas.microsoft.com/office/drawing/2014/main" id="{053816DD-B041-420D-B3F0-ABC32F6DF53B}"/>
              </a:ext>
            </a:extLst>
          </p:cNvPr>
          <p:cNvGrpSpPr/>
          <p:nvPr/>
        </p:nvGrpSpPr>
        <p:grpSpPr>
          <a:xfrm>
            <a:off x="4248184" y="3115749"/>
            <a:ext cx="4736301" cy="1742837"/>
            <a:chOff x="4248184" y="3115749"/>
            <a:chExt cx="4736301" cy="1742837"/>
          </a:xfrm>
        </p:grpSpPr>
        <p:grpSp>
          <p:nvGrpSpPr>
            <p:cNvPr id="3" name="2 Grupo"/>
            <p:cNvGrpSpPr/>
            <p:nvPr/>
          </p:nvGrpSpPr>
          <p:grpSpPr>
            <a:xfrm>
              <a:off x="4248184" y="3506485"/>
              <a:ext cx="4736301" cy="1352101"/>
              <a:chOff x="4084171" y="2683160"/>
              <a:chExt cx="4736301" cy="1352101"/>
            </a:xfrm>
          </p:grpSpPr>
          <p:pic>
            <p:nvPicPr>
              <p:cNvPr id="1443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025" t="-1" b="31337"/>
              <a:stretch/>
            </p:blipFill>
            <p:spPr bwMode="auto">
              <a:xfrm>
                <a:off x="4084171" y="2683160"/>
                <a:ext cx="4127784" cy="103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4139952" y="3789040"/>
                <a:ext cx="468052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altLang="es-MX" sz="16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Pero </a:t>
                </a:r>
                <a:r>
                  <a:rPr lang="es-MX" sz="1600" dirty="0">
                    <a:solidFill>
                      <a:srgbClr val="0000FF"/>
                    </a:solidFill>
                    <a:latin typeface="Arial" panose="020B0604020202020204" pitchFamily="34" charset="0"/>
                    <a:cs typeface="Arial" panose="020B0604020202020204" pitchFamily="34" charset="0"/>
                  </a:rPr>
                  <a:t>hacer el sistema fusionado = puede romper</a:t>
                </a:r>
                <a:endParaRPr kumimoji="0" lang="es-MX" altLang="es-MX" sz="1600" b="0" i="0" u="none" strike="noStrike" cap="none" normalizeH="0" baseline="0" dirty="0">
                  <a:ln>
                    <a:noFill/>
                  </a:ln>
                  <a:solidFill>
                    <a:srgbClr val="0000FF"/>
                  </a:solidFill>
                  <a:effectLst/>
                  <a:latin typeface="Arial" pitchFamily="34" charset="0"/>
                  <a:cs typeface="Arial" pitchFamily="34" charset="0"/>
                </a:endParaRPr>
              </a:p>
            </p:txBody>
          </p:sp>
        </p:grpSp>
        <p:sp>
          <p:nvSpPr>
            <p:cNvPr id="4" name="TextBox 3"/>
            <p:cNvSpPr txBox="1"/>
            <p:nvPr/>
          </p:nvSpPr>
          <p:spPr>
            <a:xfrm>
              <a:off x="5148064" y="3115749"/>
              <a:ext cx="301686" cy="646331"/>
            </a:xfrm>
            <a:prstGeom prst="rect">
              <a:avLst/>
            </a:prstGeom>
            <a:noFill/>
          </p:spPr>
          <p:txBody>
            <a:bodyPr wrap="none" rtlCol="0">
              <a:spAutoFit/>
            </a:bodyPr>
            <a:lstStyle/>
            <a:p>
              <a:r>
                <a:rPr lang="es-MX" sz="3600" dirty="0">
                  <a:solidFill>
                    <a:srgbClr val="FF0000"/>
                  </a:solidFill>
                </a:rPr>
                <a:t>.</a:t>
              </a:r>
            </a:p>
          </p:txBody>
        </p:sp>
        <p:sp>
          <p:nvSpPr>
            <p:cNvPr id="11" name="TextBox 10"/>
            <p:cNvSpPr txBox="1"/>
            <p:nvPr/>
          </p:nvSpPr>
          <p:spPr>
            <a:xfrm>
              <a:off x="5148064" y="3406016"/>
              <a:ext cx="301686" cy="646331"/>
            </a:xfrm>
            <a:prstGeom prst="rect">
              <a:avLst/>
            </a:prstGeom>
            <a:noFill/>
          </p:spPr>
          <p:txBody>
            <a:bodyPr wrap="none" rtlCol="0">
              <a:spAutoFit/>
            </a:bodyPr>
            <a:lstStyle/>
            <a:p>
              <a:r>
                <a:rPr lang="es-MX" sz="3600" dirty="0">
                  <a:solidFill>
                    <a:srgbClr val="FF0000"/>
                  </a:solidFill>
                </a:rPr>
                <a:t>.</a:t>
              </a:r>
            </a:p>
          </p:txBody>
        </p:sp>
        <p:sp>
          <p:nvSpPr>
            <p:cNvPr id="12" name="TextBox 11"/>
            <p:cNvSpPr txBox="1"/>
            <p:nvPr/>
          </p:nvSpPr>
          <p:spPr>
            <a:xfrm>
              <a:off x="7424610" y="3214717"/>
              <a:ext cx="226661" cy="646331"/>
            </a:xfrm>
            <a:prstGeom prst="rect">
              <a:avLst/>
            </a:prstGeom>
            <a:noFill/>
          </p:spPr>
          <p:txBody>
            <a:bodyPr wrap="none" rtlCol="0">
              <a:spAutoFit/>
            </a:bodyPr>
            <a:lstStyle/>
            <a:p>
              <a:r>
                <a:rPr lang="es-MX" sz="3600" dirty="0">
                  <a:solidFill>
                    <a:srgbClr val="FF0000"/>
                  </a:solidFill>
                </a:rPr>
                <a:t>.</a:t>
              </a:r>
            </a:p>
          </p:txBody>
        </p:sp>
        <p:sp>
          <p:nvSpPr>
            <p:cNvPr id="13" name="TextBox 12"/>
            <p:cNvSpPr txBox="1"/>
            <p:nvPr/>
          </p:nvSpPr>
          <p:spPr>
            <a:xfrm>
              <a:off x="6804248" y="4077072"/>
              <a:ext cx="226661" cy="646331"/>
            </a:xfrm>
            <a:prstGeom prst="rect">
              <a:avLst/>
            </a:prstGeom>
            <a:noFill/>
          </p:spPr>
          <p:txBody>
            <a:bodyPr wrap="none" rtlCol="0">
              <a:spAutoFit/>
            </a:bodyPr>
            <a:lstStyle/>
            <a:p>
              <a:r>
                <a:rPr lang="es-MX" sz="3600" dirty="0">
                  <a:solidFill>
                    <a:srgbClr val="FF0000"/>
                  </a:solidFill>
                </a:rPr>
                <a:t>.</a:t>
              </a:r>
            </a:p>
          </p:txBody>
        </p:sp>
      </p:grpSp>
      <p:sp>
        <p:nvSpPr>
          <p:cNvPr id="6" name="Marcador de número de diapositiva 5"/>
          <p:cNvSpPr>
            <a:spLocks noGrp="1"/>
          </p:cNvSpPr>
          <p:nvPr>
            <p:ph type="sldNum" sz="quarter" idx="12"/>
          </p:nvPr>
        </p:nvSpPr>
        <p:spPr/>
        <p:txBody>
          <a:bodyPr/>
          <a:lstStyle/>
          <a:p>
            <a:fld id="{EB493397-2A67-4761-BDFC-FF3C650B2965}" type="slidenum">
              <a:rPr lang="es-MX" smtClean="0"/>
              <a:pPr/>
              <a:t>84</a:t>
            </a:fld>
            <a:endParaRPr lang="es-MX"/>
          </a:p>
        </p:txBody>
      </p:sp>
    </p:spTree>
    <p:extLst>
      <p:ext uri="{BB962C8B-B14F-4D97-AF65-F5344CB8AC3E}">
        <p14:creationId xmlns:p14="http://schemas.microsoft.com/office/powerpoint/2010/main" val="40410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0" contrast="76000"/>
                    </a14:imgEffect>
                  </a14:imgLayer>
                </a14:imgProps>
              </a:ext>
              <a:ext uri="{28A0092B-C50C-407E-A947-70E740481C1C}">
                <a14:useLocalDpi xmlns:a14="http://schemas.microsoft.com/office/drawing/2010/main" val="0"/>
              </a:ext>
            </a:extLst>
          </a:blip>
          <a:srcRect l="6224" t="29375" r="65759" b="12347"/>
          <a:stretch/>
        </p:blipFill>
        <p:spPr bwMode="auto">
          <a:xfrm>
            <a:off x="6588224" y="936798"/>
            <a:ext cx="2088232" cy="117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35547" y="251356"/>
            <a:ext cx="3865930" cy="461665"/>
          </a:xfrm>
          <a:prstGeom prst="rect">
            <a:avLst/>
          </a:prstGeom>
          <a:noFill/>
        </p:spPr>
        <p:txBody>
          <a:bodyPr wrap="none" rtlCol="0">
            <a:spAutoFit/>
          </a:bodyPr>
          <a:lstStyle/>
          <a:p>
            <a:r>
              <a:rPr lang="es-MX" sz="2400" b="1" dirty="0">
                <a:solidFill>
                  <a:srgbClr val="0000FF"/>
                </a:solidFill>
              </a:rPr>
              <a:t>Método de doblar (envolver)</a:t>
            </a:r>
          </a:p>
        </p:txBody>
      </p:sp>
      <p:sp>
        <p:nvSpPr>
          <p:cNvPr id="3" name="2 CuadroTexto"/>
          <p:cNvSpPr txBox="1"/>
          <p:nvPr/>
        </p:nvSpPr>
        <p:spPr>
          <a:xfrm>
            <a:off x="2123728" y="1201239"/>
            <a:ext cx="4171463" cy="646331"/>
          </a:xfrm>
          <a:prstGeom prst="rect">
            <a:avLst/>
          </a:prstGeom>
          <a:noFill/>
        </p:spPr>
        <p:txBody>
          <a:bodyPr wrap="none" rtlCol="0">
            <a:spAutoFit/>
          </a:bodyPr>
          <a:lstStyle/>
          <a:p>
            <a:r>
              <a:rPr lang="es-MX" dirty="0"/>
              <a:t>Romper al doblar = anillo grande (8 o más)</a:t>
            </a:r>
          </a:p>
          <a:p>
            <a:r>
              <a:rPr lang="es-MX" dirty="0"/>
              <a:t>No sería estratégico</a:t>
            </a:r>
          </a:p>
        </p:txBody>
      </p:sp>
      <p:cxnSp>
        <p:nvCxnSpPr>
          <p:cNvPr id="5" name="4 Conector recto de flecha"/>
          <p:cNvCxnSpPr/>
          <p:nvPr/>
        </p:nvCxnSpPr>
        <p:spPr>
          <a:xfrm>
            <a:off x="7668344" y="2276872"/>
            <a:ext cx="0" cy="11961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2721355" y="4941168"/>
            <a:ext cx="1274581"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FF"/>
                </a:solidFill>
                <a:effectLst/>
                <a:latin typeface="inherit"/>
                <a:cs typeface="Arial" pitchFamily="34" charset="0"/>
              </a:rPr>
              <a:t>se rompe y se obtiene:</a:t>
            </a:r>
            <a:r>
              <a:rPr kumimoji="0" lang="es-MX" altLang="es-MX" sz="1600" b="1" i="0" u="none" strike="noStrike" cap="none" normalizeH="0" baseline="0" dirty="0">
                <a:ln>
                  <a:noFill/>
                </a:ln>
                <a:solidFill>
                  <a:srgbClr val="0000FF"/>
                </a:solidFill>
                <a:effectLst/>
                <a:latin typeface="Arial" pitchFamily="34" charset="0"/>
                <a:cs typeface="Arial" pitchFamily="34" charset="0"/>
              </a:rPr>
              <a:t> </a:t>
            </a:r>
          </a:p>
        </p:txBody>
      </p:sp>
      <p:sp>
        <p:nvSpPr>
          <p:cNvPr id="10" name="Rectangle 4"/>
          <p:cNvSpPr>
            <a:spLocks noChangeArrowheads="1"/>
          </p:cNvSpPr>
          <p:nvPr/>
        </p:nvSpPr>
        <p:spPr bwMode="auto">
          <a:xfrm>
            <a:off x="4209459" y="5184308"/>
            <a:ext cx="18002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FF"/>
                </a:solidFill>
                <a:effectLst/>
                <a:latin typeface="inherit"/>
                <a:cs typeface="Arial" pitchFamily="34" charset="0"/>
              </a:rPr>
              <a:t>Anillo grande = </a:t>
            </a:r>
            <a:r>
              <a:rPr lang="es-MX" altLang="es-MX" sz="1600" b="1" dirty="0">
                <a:solidFill>
                  <a:srgbClr val="FF0000"/>
                </a:solidFill>
                <a:latin typeface="inherit"/>
                <a:cs typeface="Arial" pitchFamily="34" charset="0"/>
              </a:rPr>
              <a:t>X</a:t>
            </a:r>
            <a:endParaRPr kumimoji="0" lang="es-MX" altLang="es-MX" sz="1600" b="1"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11" name="10 Objeto"/>
          <p:cNvGraphicFramePr>
            <a:graphicFrameLocks noChangeAspect="1"/>
          </p:cNvGraphicFramePr>
          <p:nvPr>
            <p:extLst>
              <p:ext uri="{D42A27DB-BD31-4B8C-83A1-F6EECF244321}">
                <p14:modId xmlns:p14="http://schemas.microsoft.com/office/powerpoint/2010/main" val="3168930490"/>
              </p:ext>
            </p:extLst>
          </p:nvPr>
        </p:nvGraphicFramePr>
        <p:xfrm>
          <a:off x="1116013" y="3473450"/>
          <a:ext cx="7412037" cy="1409700"/>
        </p:xfrm>
        <a:graphic>
          <a:graphicData uri="http://schemas.openxmlformats.org/presentationml/2006/ole">
            <mc:AlternateContent xmlns:mc="http://schemas.openxmlformats.org/markup-compatibility/2006">
              <mc:Choice xmlns:v="urn:schemas-microsoft-com:vml" Requires="v">
                <p:oleObj name="CS ChemDraw Drawing" r:id="rId4" imgW="5740969" imgH="1092755" progId="ChemDraw.Document.6.0">
                  <p:embed/>
                </p:oleObj>
              </mc:Choice>
              <mc:Fallback>
                <p:oleObj name="CS ChemDraw Drawing" r:id="rId4" imgW="5740969" imgH="1092755" progId="ChemDraw.Document.6.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473450"/>
                        <a:ext cx="7412037"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3 CuadroTexto"/>
          <p:cNvSpPr txBox="1"/>
          <p:nvPr/>
        </p:nvSpPr>
        <p:spPr>
          <a:xfrm>
            <a:off x="981493" y="5712844"/>
            <a:ext cx="7040069" cy="369332"/>
          </a:xfrm>
          <a:prstGeom prst="rect">
            <a:avLst/>
          </a:prstGeom>
          <a:noFill/>
        </p:spPr>
        <p:txBody>
          <a:bodyPr wrap="none" rtlCol="0">
            <a:spAutoFit/>
          </a:bodyPr>
          <a:lstStyle/>
          <a:p>
            <a:r>
              <a:rPr lang="es-MX" dirty="0">
                <a:solidFill>
                  <a:srgbClr val="FF0000"/>
                </a:solidFill>
              </a:rPr>
              <a:t>Un anillo no es primario si este se puede expresar como  anillos doblados</a:t>
            </a:r>
          </a:p>
        </p:txBody>
      </p:sp>
      <p:sp>
        <p:nvSpPr>
          <p:cNvPr id="6" name="Marcador de número de diapositiva 5"/>
          <p:cNvSpPr>
            <a:spLocks noGrp="1"/>
          </p:cNvSpPr>
          <p:nvPr>
            <p:ph type="sldNum" sz="quarter" idx="12"/>
          </p:nvPr>
        </p:nvSpPr>
        <p:spPr/>
        <p:txBody>
          <a:bodyPr/>
          <a:lstStyle/>
          <a:p>
            <a:fld id="{EB493397-2A67-4761-BDFC-FF3C650B2965}" type="slidenum">
              <a:rPr lang="es-MX" smtClean="0"/>
              <a:pPr/>
              <a:t>85</a:t>
            </a:fld>
            <a:endParaRPr lang="es-MX"/>
          </a:p>
        </p:txBody>
      </p:sp>
    </p:spTree>
    <p:extLst>
      <p:ext uri="{BB962C8B-B14F-4D97-AF65-F5344CB8AC3E}">
        <p14:creationId xmlns:p14="http://schemas.microsoft.com/office/powerpoint/2010/main" val="11186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2915816" y="1819659"/>
            <a:ext cx="3456384" cy="2611490"/>
          </a:xfrm>
          <a:prstGeom prst="rect">
            <a:avLst/>
          </a:prstGeom>
        </p:spPr>
      </p:pic>
      <p:sp>
        <p:nvSpPr>
          <p:cNvPr id="4" name="CuadroTexto 3"/>
          <p:cNvSpPr txBox="1"/>
          <p:nvPr/>
        </p:nvSpPr>
        <p:spPr>
          <a:xfrm>
            <a:off x="3779912" y="4246483"/>
            <a:ext cx="1530740" cy="523220"/>
          </a:xfrm>
          <a:prstGeom prst="rect">
            <a:avLst/>
          </a:prstGeom>
          <a:noFill/>
        </p:spPr>
        <p:txBody>
          <a:bodyPr wrap="none" rtlCol="0">
            <a:spAutoFit/>
          </a:bodyPr>
          <a:lstStyle/>
          <a:p>
            <a:r>
              <a:rPr lang="es-MX" sz="2800" b="1" dirty="0" err="1">
                <a:solidFill>
                  <a:srgbClr val="0000FF"/>
                </a:solidFill>
              </a:rPr>
              <a:t>Twistano</a:t>
            </a:r>
            <a:endParaRPr lang="es-MX" sz="2800" b="1" dirty="0">
              <a:solidFill>
                <a:srgbClr val="0000FF"/>
              </a:solidFill>
            </a:endParaRPr>
          </a:p>
        </p:txBody>
      </p:sp>
      <p:sp>
        <p:nvSpPr>
          <p:cNvPr id="2" name="Marcador de número de diapositiva 1"/>
          <p:cNvSpPr>
            <a:spLocks noGrp="1"/>
          </p:cNvSpPr>
          <p:nvPr>
            <p:ph type="sldNum" sz="quarter" idx="12"/>
          </p:nvPr>
        </p:nvSpPr>
        <p:spPr/>
        <p:txBody>
          <a:bodyPr/>
          <a:lstStyle/>
          <a:p>
            <a:fld id="{EB493397-2A67-4761-BDFC-FF3C650B2965}" type="slidenum">
              <a:rPr lang="es-MX" smtClean="0"/>
              <a:pPr/>
              <a:t>86</a:t>
            </a:fld>
            <a:endParaRPr lang="es-MX"/>
          </a:p>
        </p:txBody>
      </p:sp>
    </p:spTree>
    <p:extLst>
      <p:ext uri="{BB962C8B-B14F-4D97-AF65-F5344CB8AC3E}">
        <p14:creationId xmlns:p14="http://schemas.microsoft.com/office/powerpoint/2010/main" val="3944735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8370001" cy="1836000"/>
          </a:xfrm>
          <a:prstGeom prst="rect">
            <a:avLst/>
          </a:prstGeom>
        </p:spPr>
      </p:pic>
      <p:pic>
        <p:nvPicPr>
          <p:cNvPr id="3" name="Imagen 2"/>
          <p:cNvPicPr>
            <a:picLocks noChangeAspect="1"/>
          </p:cNvPicPr>
          <p:nvPr/>
        </p:nvPicPr>
        <p:blipFill>
          <a:blip r:embed="rId3" cstate="print"/>
          <a:stretch>
            <a:fillRect/>
          </a:stretch>
        </p:blipFill>
        <p:spPr>
          <a:xfrm>
            <a:off x="1187624" y="3212976"/>
            <a:ext cx="6750001" cy="2380000"/>
          </a:xfrm>
          <a:prstGeom prst="rect">
            <a:avLst/>
          </a:prstGeom>
        </p:spPr>
      </p:pic>
      <p:sp>
        <p:nvSpPr>
          <p:cNvPr id="4" name="Marcador de número de diapositiva 3"/>
          <p:cNvSpPr>
            <a:spLocks noGrp="1"/>
          </p:cNvSpPr>
          <p:nvPr>
            <p:ph type="sldNum" sz="quarter" idx="12"/>
          </p:nvPr>
        </p:nvSpPr>
        <p:spPr/>
        <p:txBody>
          <a:bodyPr/>
          <a:lstStyle/>
          <a:p>
            <a:fld id="{EB493397-2A67-4761-BDFC-FF3C650B2965}" type="slidenum">
              <a:rPr lang="es-MX" smtClean="0"/>
              <a:pPr/>
              <a:t>87</a:t>
            </a:fld>
            <a:endParaRPr lang="es-MX"/>
          </a:p>
        </p:txBody>
      </p:sp>
    </p:spTree>
    <p:extLst>
      <p:ext uri="{BB962C8B-B14F-4D97-AF65-F5344CB8AC3E}">
        <p14:creationId xmlns:p14="http://schemas.microsoft.com/office/powerpoint/2010/main" val="429472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619670" y="4005064"/>
            <a:ext cx="5940001" cy="2017334"/>
          </a:xfrm>
          <a:prstGeom prst="rect">
            <a:avLst/>
          </a:prstGeom>
        </p:spPr>
      </p:pic>
      <p:pic>
        <p:nvPicPr>
          <p:cNvPr id="3" name="Imagen 2"/>
          <p:cNvPicPr>
            <a:picLocks noChangeAspect="1"/>
          </p:cNvPicPr>
          <p:nvPr/>
        </p:nvPicPr>
        <p:blipFill>
          <a:blip r:embed="rId3" cstate="print"/>
          <a:stretch>
            <a:fillRect/>
          </a:stretch>
        </p:blipFill>
        <p:spPr>
          <a:xfrm>
            <a:off x="1214671" y="836712"/>
            <a:ext cx="6750001" cy="2380000"/>
          </a:xfrm>
          <a:prstGeom prst="rect">
            <a:avLst/>
          </a:prstGeom>
        </p:spPr>
      </p:pic>
      <p:sp>
        <p:nvSpPr>
          <p:cNvPr id="4" name="CuadroTexto 3"/>
          <p:cNvSpPr txBox="1"/>
          <p:nvPr/>
        </p:nvSpPr>
        <p:spPr>
          <a:xfrm>
            <a:off x="2181789" y="3635732"/>
            <a:ext cx="5377882" cy="369332"/>
          </a:xfrm>
          <a:prstGeom prst="rect">
            <a:avLst/>
          </a:prstGeom>
          <a:noFill/>
        </p:spPr>
        <p:txBody>
          <a:bodyPr wrap="none" rtlCol="0">
            <a:spAutoFit/>
          </a:bodyPr>
          <a:lstStyle/>
          <a:p>
            <a:r>
              <a:rPr lang="es-MX" dirty="0"/>
              <a:t>Mismo patrón que productos de </a:t>
            </a:r>
            <a:r>
              <a:rPr lang="es-MX" dirty="0" err="1"/>
              <a:t>anillación</a:t>
            </a:r>
            <a:r>
              <a:rPr lang="es-MX" dirty="0"/>
              <a:t> de Robinson</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88</a:t>
            </a:fld>
            <a:endParaRPr lang="es-MX"/>
          </a:p>
        </p:txBody>
      </p:sp>
    </p:spTree>
    <p:extLst>
      <p:ext uri="{BB962C8B-B14F-4D97-AF65-F5344CB8AC3E}">
        <p14:creationId xmlns:p14="http://schemas.microsoft.com/office/powerpoint/2010/main" val="29293409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395536" y="764704"/>
            <a:ext cx="6467106" cy="1368152"/>
          </a:xfrm>
          <a:prstGeom prst="rect">
            <a:avLst/>
          </a:prstGeom>
        </p:spPr>
      </p:pic>
      <p:pic>
        <p:nvPicPr>
          <p:cNvPr id="3" name="Imagen 2"/>
          <p:cNvPicPr>
            <a:picLocks noChangeAspect="1"/>
          </p:cNvPicPr>
          <p:nvPr/>
        </p:nvPicPr>
        <p:blipFill rotWithShape="1">
          <a:blip r:embed="rId3" cstate="print"/>
          <a:srcRect l="3637" r="57571"/>
          <a:stretch/>
        </p:blipFill>
        <p:spPr>
          <a:xfrm>
            <a:off x="6948264" y="627962"/>
            <a:ext cx="1681288" cy="1471936"/>
          </a:xfrm>
          <a:prstGeom prst="rect">
            <a:avLst/>
          </a:prstGeom>
        </p:spPr>
      </p:pic>
      <p:pic>
        <p:nvPicPr>
          <p:cNvPr id="4" name="Imagen 3"/>
          <p:cNvPicPr>
            <a:picLocks noChangeAspect="1"/>
          </p:cNvPicPr>
          <p:nvPr/>
        </p:nvPicPr>
        <p:blipFill>
          <a:blip r:embed="rId4" cstate="print"/>
          <a:stretch>
            <a:fillRect/>
          </a:stretch>
        </p:blipFill>
        <p:spPr>
          <a:xfrm>
            <a:off x="107504" y="2996952"/>
            <a:ext cx="8884405" cy="2952328"/>
          </a:xfrm>
          <a:prstGeom prst="rect">
            <a:avLst/>
          </a:prstGeom>
        </p:spPr>
      </p:pic>
      <p:pic>
        <p:nvPicPr>
          <p:cNvPr id="5" name="Imagen 4"/>
          <p:cNvPicPr>
            <a:picLocks noChangeAspect="1"/>
          </p:cNvPicPr>
          <p:nvPr/>
        </p:nvPicPr>
        <p:blipFill>
          <a:blip r:embed="rId5" cstate="print"/>
          <a:stretch>
            <a:fillRect/>
          </a:stretch>
        </p:blipFill>
        <p:spPr>
          <a:xfrm>
            <a:off x="7789272" y="4725144"/>
            <a:ext cx="1334266" cy="1008112"/>
          </a:xfrm>
          <a:prstGeom prst="rect">
            <a:avLst/>
          </a:prstGeom>
        </p:spPr>
      </p:pic>
      <p:sp>
        <p:nvSpPr>
          <p:cNvPr id="6" name="5 CuadroTexto"/>
          <p:cNvSpPr txBox="1"/>
          <p:nvPr/>
        </p:nvSpPr>
        <p:spPr>
          <a:xfrm>
            <a:off x="1596019" y="4797152"/>
            <a:ext cx="527709" cy="307777"/>
          </a:xfrm>
          <a:prstGeom prst="rect">
            <a:avLst/>
          </a:prstGeom>
          <a:solidFill>
            <a:schemeClr val="bg1"/>
          </a:solidFill>
        </p:spPr>
        <p:txBody>
          <a:bodyPr wrap="none" rtlCol="0">
            <a:spAutoFit/>
          </a:bodyPr>
          <a:lstStyle/>
          <a:p>
            <a:r>
              <a:rPr lang="es-MX" sz="1400" dirty="0" err="1"/>
              <a:t>MsO</a:t>
            </a:r>
            <a:endParaRPr lang="es-MX" sz="1400" dirty="0"/>
          </a:p>
        </p:txBody>
      </p:sp>
      <p:cxnSp>
        <p:nvCxnSpPr>
          <p:cNvPr id="8" name="7 Conector recto"/>
          <p:cNvCxnSpPr/>
          <p:nvPr/>
        </p:nvCxnSpPr>
        <p:spPr>
          <a:xfrm flipH="1" flipV="1">
            <a:off x="5508104" y="4797152"/>
            <a:ext cx="72008" cy="23577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p:cNvSpPr>
            <a:spLocks noGrp="1"/>
          </p:cNvSpPr>
          <p:nvPr>
            <p:ph type="sldNum" sz="quarter" idx="12"/>
          </p:nvPr>
        </p:nvSpPr>
        <p:spPr/>
        <p:txBody>
          <a:bodyPr/>
          <a:lstStyle/>
          <a:p>
            <a:fld id="{EB493397-2A67-4761-BDFC-FF3C650B2965}" type="slidenum">
              <a:rPr lang="es-MX" smtClean="0"/>
              <a:pPr/>
              <a:t>89</a:t>
            </a:fld>
            <a:endParaRPr lang="es-MX"/>
          </a:p>
        </p:txBody>
      </p:sp>
    </p:spTree>
    <p:extLst>
      <p:ext uri="{BB962C8B-B14F-4D97-AF65-F5344CB8AC3E}">
        <p14:creationId xmlns:p14="http://schemas.microsoft.com/office/powerpoint/2010/main" val="99902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rmAutofit/>
          </a:bodyPr>
          <a:lstStyle/>
          <a:p>
            <a:r>
              <a:rPr lang="es-MX" b="1" dirty="0">
                <a:solidFill>
                  <a:srgbClr val="0000FF"/>
                </a:solidFill>
              </a:rPr>
              <a:t>ESTRATEGIAS BASADAS EN LA TOPOLOGÍA</a:t>
            </a:r>
            <a:endParaRPr lang="es-MX" dirty="0"/>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a:t>
            </a:fld>
            <a:endParaRPr lang="es-MX"/>
          </a:p>
        </p:txBody>
      </p:sp>
    </p:spTree>
    <p:extLst>
      <p:ext uri="{BB962C8B-B14F-4D97-AF65-F5344CB8AC3E}">
        <p14:creationId xmlns:p14="http://schemas.microsoft.com/office/powerpoint/2010/main" val="3708420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699792" y="959590"/>
            <a:ext cx="2212071" cy="2520280"/>
          </a:xfrm>
          <a:prstGeom prst="rect">
            <a:avLst/>
          </a:prstGeom>
        </p:spPr>
      </p:pic>
      <p:sp>
        <p:nvSpPr>
          <p:cNvPr id="4" name="CuadroTexto 3"/>
          <p:cNvSpPr txBox="1"/>
          <p:nvPr/>
        </p:nvSpPr>
        <p:spPr>
          <a:xfrm>
            <a:off x="4909312" y="4149080"/>
            <a:ext cx="3123227" cy="369332"/>
          </a:xfrm>
          <a:prstGeom prst="rect">
            <a:avLst/>
          </a:prstGeom>
          <a:noFill/>
        </p:spPr>
        <p:txBody>
          <a:bodyPr wrap="none" rtlCol="0">
            <a:spAutoFit/>
          </a:bodyPr>
          <a:lstStyle/>
          <a:p>
            <a:r>
              <a:rPr lang="es-MX" dirty="0">
                <a:solidFill>
                  <a:srgbClr val="0000FF"/>
                </a:solidFill>
              </a:rPr>
              <a:t>Austral. J. </a:t>
            </a:r>
            <a:r>
              <a:rPr lang="es-MX" dirty="0" err="1">
                <a:solidFill>
                  <a:srgbClr val="0000FF"/>
                </a:solidFill>
              </a:rPr>
              <a:t>Chem</a:t>
            </a:r>
            <a:r>
              <a:rPr lang="es-MX" dirty="0">
                <a:solidFill>
                  <a:srgbClr val="0000FF"/>
                </a:solidFill>
              </a:rPr>
              <a:t>., </a:t>
            </a:r>
            <a:r>
              <a:rPr lang="es-MX" b="1" dirty="0">
                <a:solidFill>
                  <a:srgbClr val="0000FF"/>
                </a:solidFill>
              </a:rPr>
              <a:t>1976</a:t>
            </a:r>
            <a:r>
              <a:rPr lang="es-MX" dirty="0">
                <a:solidFill>
                  <a:srgbClr val="0000FF"/>
                </a:solidFill>
              </a:rPr>
              <a:t>, </a:t>
            </a:r>
            <a:r>
              <a:rPr lang="es-MX" i="1" dirty="0">
                <a:solidFill>
                  <a:srgbClr val="0000FF"/>
                </a:solidFill>
              </a:rPr>
              <a:t>29</a:t>
            </a:r>
            <a:r>
              <a:rPr lang="es-MX" dirty="0">
                <a:solidFill>
                  <a:srgbClr val="0000FF"/>
                </a:solidFill>
              </a:rPr>
              <a:t>, 145</a:t>
            </a:r>
          </a:p>
        </p:txBody>
      </p:sp>
      <p:sp>
        <p:nvSpPr>
          <p:cNvPr id="3" name="2 CuadroTexto"/>
          <p:cNvSpPr txBox="1"/>
          <p:nvPr/>
        </p:nvSpPr>
        <p:spPr>
          <a:xfrm>
            <a:off x="1582727" y="949370"/>
            <a:ext cx="755143" cy="369332"/>
          </a:xfrm>
          <a:prstGeom prst="rect">
            <a:avLst/>
          </a:prstGeom>
          <a:noFill/>
        </p:spPr>
        <p:txBody>
          <a:bodyPr wrap="none" rtlCol="0">
            <a:spAutoFit/>
          </a:bodyPr>
          <a:lstStyle/>
          <a:p>
            <a:r>
              <a:rPr lang="es-MX" dirty="0"/>
              <a:t>Tarea:</a:t>
            </a:r>
          </a:p>
        </p:txBody>
      </p:sp>
      <p:sp>
        <p:nvSpPr>
          <p:cNvPr id="5" name="Marcador de número de diapositiva 4"/>
          <p:cNvSpPr>
            <a:spLocks noGrp="1"/>
          </p:cNvSpPr>
          <p:nvPr>
            <p:ph type="sldNum" sz="quarter" idx="12"/>
          </p:nvPr>
        </p:nvSpPr>
        <p:spPr/>
        <p:txBody>
          <a:bodyPr/>
          <a:lstStyle/>
          <a:p>
            <a:fld id="{EB493397-2A67-4761-BDFC-FF3C650B2965}" type="slidenum">
              <a:rPr lang="es-MX" smtClean="0"/>
              <a:pPr/>
              <a:t>90</a:t>
            </a:fld>
            <a:endParaRPr lang="es-MX"/>
          </a:p>
        </p:txBody>
      </p:sp>
    </p:spTree>
    <p:extLst>
      <p:ext uri="{BB962C8B-B14F-4D97-AF65-F5344CB8AC3E}">
        <p14:creationId xmlns:p14="http://schemas.microsoft.com/office/powerpoint/2010/main" val="2829348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35188" y="668796"/>
            <a:ext cx="421196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rgbClr val="0000FF"/>
                </a:solidFill>
                <a:effectLst/>
                <a:latin typeface="Arial" pitchFamily="34" charset="0"/>
                <a:cs typeface="Arial" pitchFamily="34" charset="0"/>
              </a:rPr>
              <a:t>Un caso: anillos </a:t>
            </a:r>
            <a:r>
              <a:rPr lang="es-MX" sz="2000" b="1" dirty="0">
                <a:solidFill>
                  <a:srgbClr val="0000FF"/>
                </a:solidFill>
                <a:latin typeface="Arial" pitchFamily="34" charset="0"/>
                <a:cs typeface="Arial" pitchFamily="34" charset="0"/>
              </a:rPr>
              <a:t>de </a:t>
            </a:r>
            <a:r>
              <a:rPr kumimoji="0" lang="es-MX" sz="2000" b="1" i="0" u="none" strike="noStrike" cap="none" normalizeH="0" baseline="0" dirty="0">
                <a:ln>
                  <a:noFill/>
                </a:ln>
                <a:solidFill>
                  <a:srgbClr val="0000FF"/>
                </a:solidFill>
                <a:effectLst/>
                <a:latin typeface="Arial" pitchFamily="34" charset="0"/>
                <a:cs typeface="Arial" pitchFamily="34" charset="0"/>
              </a:rPr>
              <a:t>seis miembros</a:t>
            </a:r>
          </a:p>
        </p:txBody>
      </p:sp>
      <p:sp>
        <p:nvSpPr>
          <p:cNvPr id="4" name="3 Rectángulo"/>
          <p:cNvSpPr/>
          <p:nvPr/>
        </p:nvSpPr>
        <p:spPr>
          <a:xfrm>
            <a:off x="611560" y="3857723"/>
            <a:ext cx="8064896" cy="707886"/>
          </a:xfrm>
          <a:prstGeom prst="rect">
            <a:avLst/>
          </a:prstGeom>
        </p:spPr>
        <p:txBody>
          <a:bodyPr wrap="square">
            <a:spAutoFit/>
          </a:bodyPr>
          <a:lstStyle/>
          <a:p>
            <a:r>
              <a:rPr lang="es-MX" sz="2000" b="1" dirty="0">
                <a:solidFill>
                  <a:srgbClr val="0000FF"/>
                </a:solidFill>
                <a:latin typeface="Arial" pitchFamily="34" charset="0"/>
                <a:cs typeface="Arial" pitchFamily="34" charset="0"/>
              </a:rPr>
              <a:t>¿Es posible imaginar una manera sencilla de pensar en una transformada sintética en estas estructuras cíclicas ? </a:t>
            </a:r>
          </a:p>
        </p:txBody>
      </p:sp>
      <p:graphicFrame>
        <p:nvGraphicFramePr>
          <p:cNvPr id="2" name="Object 1"/>
          <p:cNvGraphicFramePr>
            <a:graphicFrameLocks noChangeAspect="1"/>
          </p:cNvGraphicFramePr>
          <p:nvPr>
            <p:extLst>
              <p:ext uri="{D42A27DB-BD31-4B8C-83A1-F6EECF244321}">
                <p14:modId xmlns:p14="http://schemas.microsoft.com/office/powerpoint/2010/main" val="2671432946"/>
              </p:ext>
            </p:extLst>
          </p:nvPr>
        </p:nvGraphicFramePr>
        <p:xfrm>
          <a:off x="1547664" y="1700808"/>
          <a:ext cx="5980185" cy="1594217"/>
        </p:xfrm>
        <a:graphic>
          <a:graphicData uri="http://schemas.openxmlformats.org/presentationml/2006/ole">
            <mc:AlternateContent xmlns:mc="http://schemas.openxmlformats.org/markup-compatibility/2006">
              <mc:Choice xmlns:v="urn:schemas-microsoft-com:vml" Requires="v">
                <p:oleObj name="CS ChemDraw Drawing" r:id="rId2" imgW="2537174" imgH="676179" progId="ChemDraw.Document.6.0">
                  <p:embed/>
                </p:oleObj>
              </mc:Choice>
              <mc:Fallback>
                <p:oleObj name="CS ChemDraw Drawing" r:id="rId2" imgW="2537174" imgH="676179" progId="ChemDraw.Document.6.0">
                  <p:embed/>
                  <p:pic>
                    <p:nvPicPr>
                      <p:cNvPr id="0" name=""/>
                      <p:cNvPicPr/>
                      <p:nvPr/>
                    </p:nvPicPr>
                    <p:blipFill>
                      <a:blip r:embed="rId3"/>
                      <a:stretch>
                        <a:fillRect/>
                      </a:stretch>
                    </p:blipFill>
                    <p:spPr>
                      <a:xfrm>
                        <a:off x="1547664" y="1700808"/>
                        <a:ext cx="5980185" cy="1594217"/>
                      </a:xfrm>
                      <a:prstGeom prst="rect">
                        <a:avLst/>
                      </a:prstGeom>
                    </p:spPr>
                  </p:pic>
                </p:oleObj>
              </mc:Fallback>
            </mc:AlternateContent>
          </a:graphicData>
        </a:graphic>
      </p:graphicFrame>
      <p:sp>
        <p:nvSpPr>
          <p:cNvPr id="5" name="Marcador de número de diapositiva 4"/>
          <p:cNvSpPr>
            <a:spLocks noGrp="1"/>
          </p:cNvSpPr>
          <p:nvPr>
            <p:ph type="sldNum" sz="quarter" idx="12"/>
          </p:nvPr>
        </p:nvSpPr>
        <p:spPr/>
        <p:txBody>
          <a:bodyPr/>
          <a:lstStyle/>
          <a:p>
            <a:fld id="{EB493397-2A67-4761-BDFC-FF3C650B2965}" type="slidenum">
              <a:rPr lang="es-MX" smtClean="0"/>
              <a:pPr/>
              <a:t>91</a:t>
            </a:fld>
            <a:endParaRPr lang="es-MX"/>
          </a:p>
        </p:txBody>
      </p:sp>
    </p:spTree>
    <p:extLst>
      <p:ext uri="{BB962C8B-B14F-4D97-AF65-F5344CB8AC3E}">
        <p14:creationId xmlns:p14="http://schemas.microsoft.com/office/powerpoint/2010/main" val="10911991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75856" y="3304441"/>
            <a:ext cx="2448272" cy="461665"/>
          </a:xfrm>
          <a:prstGeom prst="rect">
            <a:avLst/>
          </a:prstGeom>
          <a:solidFill>
            <a:schemeClr val="bg1"/>
          </a:solidFill>
        </p:spPr>
        <p:txBody>
          <a:bodyPr wrap="square" rtlCol="0">
            <a:spAutoFit/>
          </a:bodyPr>
          <a:lstStyle/>
          <a:p>
            <a:r>
              <a:rPr lang="es-MX" sz="2400" b="1" dirty="0">
                <a:solidFill>
                  <a:srgbClr val="0000FF"/>
                </a:solidFill>
              </a:rPr>
              <a:t>Desconexión C-O</a:t>
            </a:r>
          </a:p>
        </p:txBody>
      </p:sp>
      <p:sp>
        <p:nvSpPr>
          <p:cNvPr id="3" name="Rectangle 3"/>
          <p:cNvSpPr>
            <a:spLocks noChangeArrowheads="1"/>
          </p:cNvSpPr>
          <p:nvPr/>
        </p:nvSpPr>
        <p:spPr bwMode="auto">
          <a:xfrm>
            <a:off x="323528" y="836712"/>
            <a:ext cx="8352928"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sz="2400" b="0" i="0" u="none" strike="noStrike" cap="none" normalizeH="0" baseline="0" dirty="0">
                <a:ln>
                  <a:noFill/>
                </a:ln>
                <a:solidFill>
                  <a:srgbClr val="0000FF"/>
                </a:solidFill>
                <a:effectLst/>
                <a:latin typeface="Arial" pitchFamily="34" charset="0"/>
                <a:cs typeface="Arial" pitchFamily="34" charset="0"/>
              </a:rPr>
              <a:t>En el caso del </a:t>
            </a:r>
            <a:r>
              <a:rPr kumimoji="0" lang="es-MX" sz="2400" b="0" i="0" u="none" strike="noStrike" cap="none" normalizeH="0" baseline="0" dirty="0" err="1">
                <a:ln>
                  <a:noFill/>
                </a:ln>
                <a:solidFill>
                  <a:srgbClr val="0000FF"/>
                </a:solidFill>
                <a:effectLst/>
                <a:latin typeface="Arial" pitchFamily="34" charset="0"/>
                <a:cs typeface="Arial" pitchFamily="34" charset="0"/>
              </a:rPr>
              <a:t>tetrahidropirano</a:t>
            </a:r>
            <a:r>
              <a:rPr lang="es-MX" sz="2400" dirty="0">
                <a:solidFill>
                  <a:srgbClr val="0000FF"/>
                </a:solidFill>
                <a:latin typeface="Arial" pitchFamily="34" charset="0"/>
                <a:cs typeface="Arial" pitchFamily="34" charset="0"/>
              </a:rPr>
              <a:t>, se puede prever con facilidad </a:t>
            </a:r>
            <a:r>
              <a:rPr kumimoji="0" lang="es-MX" sz="2400" b="0" i="0" u="none" strike="noStrike" cap="none" normalizeH="0" baseline="0" dirty="0">
                <a:ln>
                  <a:noFill/>
                </a:ln>
                <a:solidFill>
                  <a:srgbClr val="0000FF"/>
                </a:solidFill>
                <a:effectLst/>
                <a:latin typeface="Arial" pitchFamily="34" charset="0"/>
                <a:cs typeface="Arial" pitchFamily="34" charset="0"/>
              </a:rPr>
              <a:t>una desconexión sencilla, basada en procesos S</a:t>
            </a:r>
            <a:r>
              <a:rPr kumimoji="0" lang="es-MX" sz="2400" b="0" i="0" u="none" strike="noStrike" cap="none" normalizeH="0" baseline="-25000" dirty="0">
                <a:ln>
                  <a:noFill/>
                </a:ln>
                <a:solidFill>
                  <a:srgbClr val="0000FF"/>
                </a:solidFill>
                <a:effectLst/>
                <a:latin typeface="Arial" pitchFamily="34" charset="0"/>
                <a:cs typeface="Arial" pitchFamily="34" charset="0"/>
              </a:rPr>
              <a:t>N</a:t>
            </a:r>
            <a:r>
              <a:rPr kumimoji="0" lang="es-MX" sz="2400" b="0" i="0" u="none" strike="noStrike" cap="none" normalizeH="0" baseline="0" dirty="0">
                <a:ln>
                  <a:noFill/>
                </a:ln>
                <a:solidFill>
                  <a:srgbClr val="0000FF"/>
                </a:solidFill>
                <a:effectLst/>
                <a:latin typeface="Arial" pitchFamily="34" charset="0"/>
                <a:cs typeface="Arial" pitchFamily="34" charset="0"/>
              </a:rPr>
              <a:t>2 o S</a:t>
            </a:r>
            <a:r>
              <a:rPr kumimoji="0" lang="es-MX" sz="2400" b="0" i="0" u="none" strike="noStrike" cap="none" normalizeH="0" baseline="-25000" dirty="0">
                <a:ln>
                  <a:noFill/>
                </a:ln>
                <a:solidFill>
                  <a:srgbClr val="0000FF"/>
                </a:solidFill>
                <a:effectLst/>
                <a:latin typeface="Arial" pitchFamily="34" charset="0"/>
                <a:cs typeface="Arial" pitchFamily="34" charset="0"/>
              </a:rPr>
              <a:t>N</a:t>
            </a:r>
            <a:r>
              <a:rPr kumimoji="0" lang="es-MX" sz="2400" b="0" i="0" u="none" strike="noStrike" cap="none" normalizeH="0" baseline="0" dirty="0">
                <a:ln>
                  <a:noFill/>
                </a:ln>
                <a:solidFill>
                  <a:srgbClr val="0000FF"/>
                </a:solidFill>
                <a:effectLst/>
                <a:latin typeface="Arial" pitchFamily="34" charset="0"/>
                <a:cs typeface="Arial" pitchFamily="34" charset="0"/>
              </a:rPr>
              <a:t>1</a:t>
            </a:r>
          </a:p>
        </p:txBody>
      </p:sp>
      <p:graphicFrame>
        <p:nvGraphicFramePr>
          <p:cNvPr id="5" name="Object 4"/>
          <p:cNvGraphicFramePr>
            <a:graphicFrameLocks noChangeAspect="1"/>
          </p:cNvGraphicFramePr>
          <p:nvPr>
            <p:extLst>
              <p:ext uri="{D42A27DB-BD31-4B8C-83A1-F6EECF244321}">
                <p14:modId xmlns:p14="http://schemas.microsoft.com/office/powerpoint/2010/main" val="336113705"/>
              </p:ext>
            </p:extLst>
          </p:nvPr>
        </p:nvGraphicFramePr>
        <p:xfrm>
          <a:off x="2267744" y="1998132"/>
          <a:ext cx="4464496" cy="1345218"/>
        </p:xfrm>
        <a:graphic>
          <a:graphicData uri="http://schemas.openxmlformats.org/presentationml/2006/ole">
            <mc:AlternateContent xmlns:mc="http://schemas.openxmlformats.org/markup-compatibility/2006">
              <mc:Choice xmlns:v="urn:schemas-microsoft-com:vml" Requires="v">
                <p:oleObj name="CS ChemDraw Drawing" r:id="rId2" imgW="1569272" imgH="473580" progId="ChemDraw.Document.6.0">
                  <p:embed/>
                </p:oleObj>
              </mc:Choice>
              <mc:Fallback>
                <p:oleObj name="CS ChemDraw Drawing" r:id="rId2" imgW="1569272" imgH="473580" progId="ChemDraw.Document.6.0">
                  <p:embed/>
                  <p:pic>
                    <p:nvPicPr>
                      <p:cNvPr id="0" name=""/>
                      <p:cNvPicPr/>
                      <p:nvPr/>
                    </p:nvPicPr>
                    <p:blipFill>
                      <a:blip r:embed="rId3"/>
                      <a:stretch>
                        <a:fillRect/>
                      </a:stretch>
                    </p:blipFill>
                    <p:spPr>
                      <a:xfrm>
                        <a:off x="2267744" y="1998132"/>
                        <a:ext cx="4464496" cy="1345218"/>
                      </a:xfrm>
                      <a:prstGeom prst="rect">
                        <a:avLst/>
                      </a:prstGeom>
                    </p:spPr>
                  </p:pic>
                </p:oleObj>
              </mc:Fallback>
            </mc:AlternateContent>
          </a:graphicData>
        </a:graphic>
      </p:graphicFrame>
      <p:sp>
        <p:nvSpPr>
          <p:cNvPr id="4" name="Marcador de número de diapositiva 3"/>
          <p:cNvSpPr>
            <a:spLocks noGrp="1"/>
          </p:cNvSpPr>
          <p:nvPr>
            <p:ph type="sldNum" sz="quarter" idx="12"/>
          </p:nvPr>
        </p:nvSpPr>
        <p:spPr/>
        <p:txBody>
          <a:bodyPr/>
          <a:lstStyle/>
          <a:p>
            <a:fld id="{EB493397-2A67-4761-BDFC-FF3C650B2965}" type="slidenum">
              <a:rPr lang="es-MX" smtClean="0"/>
              <a:pPr/>
              <a:t>92</a:t>
            </a:fld>
            <a:endParaRPr lang="es-MX"/>
          </a:p>
        </p:txBody>
      </p:sp>
    </p:spTree>
    <p:extLst>
      <p:ext uri="{BB962C8B-B14F-4D97-AF65-F5344CB8AC3E}">
        <p14:creationId xmlns:p14="http://schemas.microsoft.com/office/powerpoint/2010/main" val="2905133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5000" contrast="85000"/>
                    </a14:imgEffect>
                  </a14:imgLayer>
                </a14:imgProps>
              </a:ext>
              <a:ext uri="{28A0092B-C50C-407E-A947-70E740481C1C}">
                <a14:useLocalDpi xmlns:a14="http://schemas.microsoft.com/office/drawing/2010/main" val="0"/>
              </a:ext>
            </a:extLst>
          </a:blip>
          <a:srcRect/>
          <a:stretch>
            <a:fillRect/>
          </a:stretch>
        </p:blipFill>
        <p:spPr bwMode="auto">
          <a:xfrm>
            <a:off x="68550" y="1433513"/>
            <a:ext cx="8967946" cy="36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7544" y="677887"/>
            <a:ext cx="5915530" cy="461665"/>
          </a:xfrm>
          <a:prstGeom prst="rect">
            <a:avLst/>
          </a:prstGeom>
          <a:noFill/>
        </p:spPr>
        <p:txBody>
          <a:bodyPr wrap="none" rtlCol="0">
            <a:spAutoFit/>
          </a:bodyPr>
          <a:lstStyle/>
          <a:p>
            <a:r>
              <a:rPr lang="es-MX" sz="2400" b="1" dirty="0">
                <a:solidFill>
                  <a:srgbClr val="0000FF"/>
                </a:solidFill>
                <a:latin typeface="Arial" pitchFamily="34" charset="0"/>
                <a:cs typeface="Arial" pitchFamily="34" charset="0"/>
              </a:rPr>
              <a:t>Síntesis del </a:t>
            </a:r>
            <a:r>
              <a:rPr lang="es-MX" sz="2400" b="1" dirty="0" err="1">
                <a:solidFill>
                  <a:srgbClr val="0000FF"/>
                </a:solidFill>
                <a:latin typeface="Arial" pitchFamily="34" charset="0"/>
                <a:cs typeface="Arial" pitchFamily="34" charset="0"/>
              </a:rPr>
              <a:t>Forboxazol</a:t>
            </a:r>
            <a:r>
              <a:rPr lang="es-MX" sz="2400" b="1" dirty="0">
                <a:solidFill>
                  <a:srgbClr val="0000FF"/>
                </a:solidFill>
                <a:latin typeface="Arial" pitchFamily="34" charset="0"/>
                <a:cs typeface="Arial" pitchFamily="34" charset="0"/>
              </a:rPr>
              <a:t> A por Williams:</a:t>
            </a:r>
          </a:p>
        </p:txBody>
      </p:sp>
      <p:sp>
        <p:nvSpPr>
          <p:cNvPr id="3" name="2 Rectángulo"/>
          <p:cNvSpPr/>
          <p:nvPr/>
        </p:nvSpPr>
        <p:spPr>
          <a:xfrm>
            <a:off x="1043608" y="3613666"/>
            <a:ext cx="1638013" cy="369332"/>
          </a:xfrm>
          <a:prstGeom prst="rect">
            <a:avLst/>
          </a:prstGeom>
          <a:solidFill>
            <a:schemeClr val="bg1"/>
          </a:solidFill>
        </p:spPr>
        <p:txBody>
          <a:bodyPr wrap="none">
            <a:spAutoFit/>
          </a:bodyPr>
          <a:lstStyle/>
          <a:p>
            <a:r>
              <a:rPr lang="es-MX" b="1" dirty="0" err="1">
                <a:solidFill>
                  <a:srgbClr val="0000FF"/>
                </a:solidFill>
                <a:latin typeface="Arial" pitchFamily="34" charset="0"/>
                <a:cs typeface="Arial" pitchFamily="34" charset="0"/>
              </a:rPr>
              <a:t>Forboxazol</a:t>
            </a:r>
            <a:r>
              <a:rPr lang="es-MX" b="1" dirty="0">
                <a:solidFill>
                  <a:srgbClr val="0000FF"/>
                </a:solidFill>
                <a:latin typeface="Arial" pitchFamily="34" charset="0"/>
                <a:cs typeface="Arial" pitchFamily="34" charset="0"/>
              </a:rPr>
              <a:t> A</a:t>
            </a:r>
            <a:endParaRPr lang="es-MX" dirty="0"/>
          </a:p>
        </p:txBody>
      </p:sp>
      <p:sp>
        <p:nvSpPr>
          <p:cNvPr id="5" name="4 Rectángulo"/>
          <p:cNvSpPr/>
          <p:nvPr/>
        </p:nvSpPr>
        <p:spPr>
          <a:xfrm>
            <a:off x="3419872" y="1844824"/>
            <a:ext cx="1795346" cy="523220"/>
          </a:xfrm>
          <a:prstGeom prst="rect">
            <a:avLst/>
          </a:prstGeom>
          <a:solidFill>
            <a:schemeClr val="bg1"/>
          </a:solidFill>
        </p:spPr>
        <p:txBody>
          <a:bodyPr wrap="square">
            <a:spAutoFit/>
          </a:bodyPr>
          <a:lstStyle/>
          <a:p>
            <a:pPr algn="ctr"/>
            <a:r>
              <a:rPr lang="es-MX" sz="1400" b="1" dirty="0">
                <a:solidFill>
                  <a:srgbClr val="0000FF"/>
                </a:solidFill>
                <a:latin typeface="Arial" pitchFamily="34" charset="0"/>
                <a:cs typeface="Arial" pitchFamily="34" charset="0"/>
              </a:rPr>
              <a:t>Desconexión C-O S</a:t>
            </a:r>
            <a:r>
              <a:rPr lang="es-MX" sz="1400" b="1" baseline="-25000" dirty="0">
                <a:solidFill>
                  <a:srgbClr val="0000FF"/>
                </a:solidFill>
                <a:latin typeface="Arial" pitchFamily="34" charset="0"/>
                <a:cs typeface="Arial" pitchFamily="34" charset="0"/>
              </a:rPr>
              <a:t>N</a:t>
            </a:r>
            <a:r>
              <a:rPr lang="es-MX" sz="1400" b="1" dirty="0">
                <a:solidFill>
                  <a:srgbClr val="0000FF"/>
                </a:solidFill>
                <a:latin typeface="Arial" pitchFamily="34" charset="0"/>
                <a:cs typeface="Arial" pitchFamily="34" charset="0"/>
              </a:rPr>
              <a:t>1</a:t>
            </a:r>
            <a:endParaRPr lang="es-MX" sz="1400" dirty="0"/>
          </a:p>
        </p:txBody>
      </p:sp>
      <p:sp>
        <p:nvSpPr>
          <p:cNvPr id="6" name="5 Rectángulo"/>
          <p:cNvSpPr/>
          <p:nvPr/>
        </p:nvSpPr>
        <p:spPr>
          <a:xfrm>
            <a:off x="7196583" y="3090446"/>
            <a:ext cx="1795346" cy="523220"/>
          </a:xfrm>
          <a:prstGeom prst="rect">
            <a:avLst/>
          </a:prstGeom>
          <a:solidFill>
            <a:schemeClr val="bg1"/>
          </a:solidFill>
        </p:spPr>
        <p:txBody>
          <a:bodyPr wrap="square">
            <a:spAutoFit/>
          </a:bodyPr>
          <a:lstStyle/>
          <a:p>
            <a:pPr algn="ctr"/>
            <a:r>
              <a:rPr lang="es-MX" sz="1400" b="1" dirty="0">
                <a:solidFill>
                  <a:srgbClr val="0000FF"/>
                </a:solidFill>
                <a:latin typeface="Arial" pitchFamily="34" charset="0"/>
                <a:cs typeface="Arial" pitchFamily="34" charset="0"/>
              </a:rPr>
              <a:t>Observe la posición </a:t>
            </a:r>
            <a:r>
              <a:rPr lang="es-MX" sz="1400" b="1" dirty="0" err="1">
                <a:solidFill>
                  <a:srgbClr val="0000FF"/>
                </a:solidFill>
                <a:latin typeface="Arial" pitchFamily="34" charset="0"/>
                <a:cs typeface="Arial" pitchFamily="34" charset="0"/>
              </a:rPr>
              <a:t>alílica</a:t>
            </a:r>
            <a:endParaRPr lang="es-MX" sz="1400" dirty="0"/>
          </a:p>
        </p:txBody>
      </p:sp>
      <p:sp>
        <p:nvSpPr>
          <p:cNvPr id="7" name="6 Rectángulo"/>
          <p:cNvSpPr/>
          <p:nvPr/>
        </p:nvSpPr>
        <p:spPr>
          <a:xfrm>
            <a:off x="3495130" y="3352056"/>
            <a:ext cx="2887944" cy="523220"/>
          </a:xfrm>
          <a:prstGeom prst="rect">
            <a:avLst/>
          </a:prstGeom>
          <a:solidFill>
            <a:schemeClr val="bg1"/>
          </a:solidFill>
        </p:spPr>
        <p:txBody>
          <a:bodyPr wrap="square">
            <a:spAutoFit/>
          </a:bodyPr>
          <a:lstStyle/>
          <a:p>
            <a:pPr algn="ctr"/>
            <a:r>
              <a:rPr lang="es-MX" sz="1400" b="1" dirty="0">
                <a:solidFill>
                  <a:srgbClr val="0000FF"/>
                </a:solidFill>
                <a:latin typeface="Arial" pitchFamily="34" charset="0"/>
                <a:cs typeface="Arial" pitchFamily="34" charset="0"/>
              </a:rPr>
              <a:t>Desde un punto de vista sintético</a:t>
            </a:r>
            <a:endParaRPr lang="es-MX" sz="1400" dirty="0"/>
          </a:p>
        </p:txBody>
      </p:sp>
      <p:sp>
        <p:nvSpPr>
          <p:cNvPr id="4" name="Marcador de número de diapositiva 3"/>
          <p:cNvSpPr>
            <a:spLocks noGrp="1"/>
          </p:cNvSpPr>
          <p:nvPr>
            <p:ph type="sldNum" sz="quarter" idx="12"/>
          </p:nvPr>
        </p:nvSpPr>
        <p:spPr/>
        <p:txBody>
          <a:bodyPr/>
          <a:lstStyle/>
          <a:p>
            <a:fld id="{EB493397-2A67-4761-BDFC-FF3C650B2965}" type="slidenum">
              <a:rPr lang="es-MX" smtClean="0"/>
              <a:pPr/>
              <a:t>93</a:t>
            </a:fld>
            <a:endParaRPr lang="es-MX"/>
          </a:p>
        </p:txBody>
      </p:sp>
    </p:spTree>
    <p:extLst>
      <p:ext uri="{BB962C8B-B14F-4D97-AF65-F5344CB8AC3E}">
        <p14:creationId xmlns:p14="http://schemas.microsoft.com/office/powerpoint/2010/main" val="752931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289316" y="522762"/>
            <a:ext cx="8208912"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0000FF"/>
                </a:solidFill>
                <a:effectLst/>
                <a:latin typeface="Arial" pitchFamily="34" charset="0"/>
                <a:cs typeface="Arial" pitchFamily="34" charset="0"/>
              </a:rPr>
              <a:t>Sin embargo , se hace más difícil identificar una transformación similar en el caso </a:t>
            </a:r>
            <a:r>
              <a:rPr kumimoji="0" lang="es-MX" sz="1400" b="1" i="0" u="none" strike="noStrike" cap="none" normalizeH="0" baseline="0" dirty="0" err="1">
                <a:ln>
                  <a:noFill/>
                </a:ln>
                <a:solidFill>
                  <a:srgbClr val="0000FF"/>
                </a:solidFill>
                <a:effectLst/>
                <a:latin typeface="Arial" pitchFamily="34" charset="0"/>
                <a:cs typeface="Arial" pitchFamily="34" charset="0"/>
              </a:rPr>
              <a:t>ciclohexano</a:t>
            </a:r>
            <a:r>
              <a:rPr kumimoji="0" lang="es-MX" sz="1400" b="1" i="0" u="none" strike="noStrike" cap="none" normalizeH="0" baseline="0" dirty="0">
                <a:ln>
                  <a:noFill/>
                </a:ln>
                <a:solidFill>
                  <a:srgbClr val="0000FF"/>
                </a:solidFill>
                <a:effectLst/>
                <a:latin typeface="Arial" pitchFamily="34" charset="0"/>
                <a:cs typeface="Arial" pitchFamily="34" charset="0"/>
              </a:rPr>
              <a:t> ... </a:t>
            </a:r>
          </a:p>
        </p:txBody>
      </p:sp>
      <p:pic>
        <p:nvPicPr>
          <p:cNvPr id="1669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74" y="1181713"/>
            <a:ext cx="900614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228494" y="1228034"/>
            <a:ext cx="2682466" cy="369332"/>
          </a:xfrm>
          <a:prstGeom prst="rect">
            <a:avLst/>
          </a:prstGeom>
          <a:solidFill>
            <a:schemeClr val="bg1"/>
          </a:solidFill>
        </p:spPr>
        <p:txBody>
          <a:bodyPr wrap="none" rtlCol="0">
            <a:spAutoFit/>
          </a:bodyPr>
          <a:lstStyle/>
          <a:p>
            <a:r>
              <a:rPr lang="es-MX" dirty="0"/>
              <a:t>¿Desconexión </a:t>
            </a:r>
            <a:r>
              <a:rPr lang="es-MX" dirty="0" err="1"/>
              <a:t>homolítica</a:t>
            </a:r>
            <a:r>
              <a:rPr lang="es-MX" dirty="0"/>
              <a:t>?</a:t>
            </a:r>
          </a:p>
        </p:txBody>
      </p:sp>
      <p:sp>
        <p:nvSpPr>
          <p:cNvPr id="6" name="5 CuadroTexto"/>
          <p:cNvSpPr txBox="1"/>
          <p:nvPr/>
        </p:nvSpPr>
        <p:spPr>
          <a:xfrm>
            <a:off x="5260942" y="1213186"/>
            <a:ext cx="2756973" cy="369332"/>
          </a:xfrm>
          <a:prstGeom prst="rect">
            <a:avLst/>
          </a:prstGeom>
          <a:solidFill>
            <a:schemeClr val="bg1"/>
          </a:solidFill>
        </p:spPr>
        <p:txBody>
          <a:bodyPr wrap="none" rtlCol="0">
            <a:spAutoFit/>
          </a:bodyPr>
          <a:lstStyle/>
          <a:p>
            <a:r>
              <a:rPr lang="es-MX" dirty="0"/>
              <a:t>¿Desconexión </a:t>
            </a:r>
            <a:r>
              <a:rPr lang="es-MX" dirty="0" err="1"/>
              <a:t>heterolítica</a:t>
            </a:r>
            <a:r>
              <a:rPr lang="es-MX" dirty="0"/>
              <a:t>?</a:t>
            </a:r>
          </a:p>
        </p:txBody>
      </p:sp>
      <p:sp>
        <p:nvSpPr>
          <p:cNvPr id="7" name="6 CuadroTexto"/>
          <p:cNvSpPr txBox="1"/>
          <p:nvPr/>
        </p:nvSpPr>
        <p:spPr>
          <a:xfrm>
            <a:off x="299886" y="2432137"/>
            <a:ext cx="8212505" cy="369332"/>
          </a:xfrm>
          <a:prstGeom prst="rect">
            <a:avLst/>
          </a:prstGeom>
          <a:noFill/>
        </p:spPr>
        <p:txBody>
          <a:bodyPr wrap="none" rtlCol="0">
            <a:spAutoFit/>
          </a:bodyPr>
          <a:lstStyle/>
          <a:p>
            <a:r>
              <a:rPr lang="es-MX" dirty="0">
                <a:solidFill>
                  <a:srgbClr val="0000FF"/>
                </a:solidFill>
                <a:latin typeface="Arial" pitchFamily="34" charset="0"/>
                <a:cs typeface="Arial" pitchFamily="34" charset="0"/>
              </a:rPr>
              <a:t>Por lo que se requiere la transformada de adición de un grupo funcional (FGA)</a:t>
            </a:r>
          </a:p>
        </p:txBody>
      </p:sp>
      <p:pic>
        <p:nvPicPr>
          <p:cNvPr id="166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81190"/>
            <a:ext cx="6715473" cy="295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508104" y="3237927"/>
            <a:ext cx="3149535" cy="983161"/>
          </a:xfrm>
          <a:prstGeom prst="rect">
            <a:avLst/>
          </a:prstGeom>
          <a:solidFill>
            <a:schemeClr val="bg1"/>
          </a:solidFill>
        </p:spPr>
        <p:txBody>
          <a:bodyPr wrap="square" rtlCol="0">
            <a:spAutoFit/>
          </a:bodyPr>
          <a:lstStyle/>
          <a:p>
            <a:r>
              <a:rPr lang="es-MX" sz="1400" dirty="0" err="1">
                <a:solidFill>
                  <a:srgbClr val="FF0000"/>
                </a:solidFill>
                <a:latin typeface="Arial" pitchFamily="34" charset="0"/>
                <a:cs typeface="Arial" pitchFamily="34" charset="0"/>
              </a:rPr>
              <a:t>Retrón</a:t>
            </a:r>
            <a:r>
              <a:rPr lang="es-MX" sz="1400" dirty="0">
                <a:solidFill>
                  <a:srgbClr val="FF0000"/>
                </a:solidFill>
                <a:latin typeface="Arial" pitchFamily="34" charset="0"/>
                <a:cs typeface="Arial" pitchFamily="34" charset="0"/>
              </a:rPr>
              <a:t> para una </a:t>
            </a:r>
          </a:p>
          <a:p>
            <a:pPr marL="285750" indent="-285750">
              <a:buFont typeface="Arial" pitchFamily="34" charset="0"/>
              <a:buChar char="•"/>
            </a:pPr>
            <a:r>
              <a:rPr lang="es-MX" sz="1400" dirty="0" err="1">
                <a:solidFill>
                  <a:srgbClr val="FF0000"/>
                </a:solidFill>
                <a:latin typeface="Arial" pitchFamily="34" charset="0"/>
                <a:cs typeface="Arial" pitchFamily="34" charset="0"/>
              </a:rPr>
              <a:t>Cicloadición</a:t>
            </a:r>
            <a:r>
              <a:rPr lang="es-MX" sz="1400" dirty="0">
                <a:solidFill>
                  <a:srgbClr val="FF0000"/>
                </a:solidFill>
                <a:latin typeface="Arial" pitchFamily="34" charset="0"/>
                <a:cs typeface="Arial" pitchFamily="34" charset="0"/>
              </a:rPr>
              <a:t> </a:t>
            </a:r>
            <a:r>
              <a:rPr lang="es-MX" sz="1400" dirty="0" err="1">
                <a:solidFill>
                  <a:srgbClr val="FF0000"/>
                </a:solidFill>
                <a:latin typeface="Arial" pitchFamily="34" charset="0"/>
                <a:cs typeface="Arial" pitchFamily="34" charset="0"/>
              </a:rPr>
              <a:t>Diels-Alder</a:t>
            </a:r>
            <a:endParaRPr lang="es-MX" sz="1400" dirty="0">
              <a:solidFill>
                <a:srgbClr val="FF0000"/>
              </a:solidFill>
              <a:latin typeface="Arial" pitchFamily="34" charset="0"/>
              <a:cs typeface="Arial" pitchFamily="34" charset="0"/>
            </a:endParaRPr>
          </a:p>
          <a:p>
            <a:pPr marL="285750" indent="-285750">
              <a:buFont typeface="Arial" pitchFamily="34" charset="0"/>
              <a:buChar char="•"/>
            </a:pPr>
            <a:r>
              <a:rPr lang="es-MX" sz="1400" dirty="0" err="1">
                <a:solidFill>
                  <a:srgbClr val="FF0000"/>
                </a:solidFill>
                <a:latin typeface="Arial" pitchFamily="34" charset="0"/>
                <a:cs typeface="Arial" pitchFamily="34" charset="0"/>
              </a:rPr>
              <a:t>Anillación</a:t>
            </a:r>
            <a:r>
              <a:rPr lang="es-MX" sz="1400" dirty="0">
                <a:solidFill>
                  <a:srgbClr val="FF0000"/>
                </a:solidFill>
                <a:latin typeface="Arial" pitchFamily="34" charset="0"/>
                <a:cs typeface="Arial" pitchFamily="34" charset="0"/>
              </a:rPr>
              <a:t> de Robinson</a:t>
            </a:r>
          </a:p>
        </p:txBody>
      </p:sp>
      <p:sp>
        <p:nvSpPr>
          <p:cNvPr id="10" name="9 CuadroTexto"/>
          <p:cNvSpPr txBox="1"/>
          <p:nvPr/>
        </p:nvSpPr>
        <p:spPr>
          <a:xfrm>
            <a:off x="2347120" y="4936731"/>
            <a:ext cx="6165271" cy="954107"/>
          </a:xfrm>
          <a:prstGeom prst="rect">
            <a:avLst/>
          </a:prstGeom>
          <a:solidFill>
            <a:schemeClr val="bg1"/>
          </a:solidFill>
        </p:spPr>
        <p:txBody>
          <a:bodyPr wrap="square" rtlCol="0">
            <a:spAutoFit/>
          </a:bodyPr>
          <a:lstStyle/>
          <a:p>
            <a:r>
              <a:rPr lang="es-MX" sz="1400" dirty="0" err="1">
                <a:solidFill>
                  <a:srgbClr val="FF0000"/>
                </a:solidFill>
                <a:latin typeface="Arial" pitchFamily="34" charset="0"/>
                <a:cs typeface="Arial" pitchFamily="34" charset="0"/>
              </a:rPr>
              <a:t>Retrón</a:t>
            </a:r>
            <a:r>
              <a:rPr lang="es-MX" sz="1400" dirty="0">
                <a:solidFill>
                  <a:srgbClr val="FF0000"/>
                </a:solidFill>
                <a:latin typeface="Arial" pitchFamily="34" charset="0"/>
                <a:cs typeface="Arial" pitchFamily="34" charset="0"/>
              </a:rPr>
              <a:t> para una </a:t>
            </a:r>
          </a:p>
          <a:p>
            <a:pPr marL="285750" indent="-285750">
              <a:buFont typeface="Arial" pitchFamily="34" charset="0"/>
              <a:buChar char="•"/>
            </a:pPr>
            <a:r>
              <a:rPr lang="es-MX" sz="1400" dirty="0" err="1">
                <a:solidFill>
                  <a:srgbClr val="FF0000"/>
                </a:solidFill>
                <a:latin typeface="Arial" pitchFamily="34" charset="0"/>
                <a:cs typeface="Arial" pitchFamily="34" charset="0"/>
              </a:rPr>
              <a:t>Cicloadición</a:t>
            </a:r>
            <a:r>
              <a:rPr lang="es-MX" sz="1400" dirty="0">
                <a:solidFill>
                  <a:srgbClr val="FF0000"/>
                </a:solidFill>
                <a:latin typeface="Arial" pitchFamily="34" charset="0"/>
                <a:cs typeface="Arial" pitchFamily="34" charset="0"/>
              </a:rPr>
              <a:t> </a:t>
            </a:r>
            <a:r>
              <a:rPr lang="es-MX" sz="1400" dirty="0" err="1">
                <a:solidFill>
                  <a:srgbClr val="FF0000"/>
                </a:solidFill>
                <a:latin typeface="Arial" pitchFamily="34" charset="0"/>
                <a:cs typeface="Arial" pitchFamily="34" charset="0"/>
              </a:rPr>
              <a:t>Diels-Alder</a:t>
            </a:r>
            <a:endParaRPr lang="es-MX" sz="1400" dirty="0">
              <a:solidFill>
                <a:srgbClr val="FF0000"/>
              </a:solidFill>
              <a:latin typeface="Arial" pitchFamily="34" charset="0"/>
              <a:cs typeface="Arial" pitchFamily="34" charset="0"/>
            </a:endParaRPr>
          </a:p>
          <a:p>
            <a:pPr marL="285750" indent="-285750">
              <a:buFont typeface="Arial" pitchFamily="34" charset="0"/>
              <a:buChar char="•"/>
            </a:pPr>
            <a:r>
              <a:rPr lang="es-MX" sz="1400" dirty="0" err="1">
                <a:solidFill>
                  <a:srgbClr val="FF0000"/>
                </a:solidFill>
                <a:latin typeface="Arial" pitchFamily="34" charset="0"/>
                <a:cs typeface="Arial" pitchFamily="34" charset="0"/>
              </a:rPr>
              <a:t>Metatesis</a:t>
            </a:r>
            <a:endParaRPr lang="es-MX" sz="1400" dirty="0">
              <a:solidFill>
                <a:srgbClr val="FF0000"/>
              </a:solidFill>
              <a:latin typeface="Arial" pitchFamily="34" charset="0"/>
              <a:cs typeface="Arial" pitchFamily="34" charset="0"/>
            </a:endParaRPr>
          </a:p>
          <a:p>
            <a:pPr marL="285750" indent="-285750">
              <a:buFont typeface="Arial" pitchFamily="34" charset="0"/>
              <a:buChar char="•"/>
            </a:pPr>
            <a:r>
              <a:rPr lang="es-MX" sz="1400" dirty="0">
                <a:solidFill>
                  <a:srgbClr val="FF0000"/>
                </a:solidFill>
                <a:latin typeface="Arial" pitchFamily="34" charset="0"/>
                <a:cs typeface="Arial" pitchFamily="34" charset="0"/>
              </a:rPr>
              <a:t>Formación catiónica de un anillo</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94</a:t>
            </a:fld>
            <a:endParaRPr lang="es-MX"/>
          </a:p>
        </p:txBody>
      </p:sp>
    </p:spTree>
    <p:extLst>
      <p:ext uri="{BB962C8B-B14F-4D97-AF65-F5344CB8AC3E}">
        <p14:creationId xmlns:p14="http://schemas.microsoft.com/office/powerpoint/2010/main" val="13189705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090499"/>
            <a:ext cx="8650128"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sz="1400" i="0" u="none" strike="noStrike" cap="none" normalizeH="0" baseline="0" dirty="0">
                <a:ln>
                  <a:noFill/>
                </a:ln>
                <a:solidFill>
                  <a:srgbClr val="0000FF"/>
                </a:solidFill>
                <a:effectLst/>
                <a:latin typeface="inherit"/>
                <a:cs typeface="Arial" pitchFamily="34" charset="0"/>
              </a:rPr>
              <a:t>El </a:t>
            </a:r>
            <a:r>
              <a:rPr lang="es-MX" sz="1400" dirty="0" err="1">
                <a:solidFill>
                  <a:srgbClr val="0000FF"/>
                </a:solidFill>
                <a:latin typeface="inherit"/>
                <a:cs typeface="Arial" pitchFamily="34" charset="0"/>
              </a:rPr>
              <a:t>r</a:t>
            </a:r>
            <a:r>
              <a:rPr kumimoji="0" lang="es-MX" sz="1400" i="0" u="none" strike="noStrike" cap="none" normalizeH="0" baseline="0" dirty="0" err="1">
                <a:ln>
                  <a:noFill/>
                </a:ln>
                <a:solidFill>
                  <a:srgbClr val="0000FF"/>
                </a:solidFill>
                <a:effectLst/>
                <a:latin typeface="inherit"/>
                <a:cs typeface="Arial" pitchFamily="34" charset="0"/>
              </a:rPr>
              <a:t>etron</a:t>
            </a:r>
            <a:r>
              <a:rPr kumimoji="0" lang="es-MX" sz="1400" i="0" u="none" strike="noStrike" cap="none" normalizeH="0" baseline="0" dirty="0">
                <a:ln>
                  <a:noFill/>
                </a:ln>
                <a:solidFill>
                  <a:srgbClr val="0000FF"/>
                </a:solidFill>
                <a:effectLst/>
                <a:latin typeface="inherit"/>
                <a:cs typeface="Arial" pitchFamily="34" charset="0"/>
              </a:rPr>
              <a:t> para la </a:t>
            </a:r>
            <a:r>
              <a:rPr lang="es-MX" sz="1400" dirty="0">
                <a:solidFill>
                  <a:srgbClr val="0000FF"/>
                </a:solidFill>
                <a:latin typeface="inherit"/>
                <a:cs typeface="Arial" pitchFamily="34" charset="0"/>
              </a:rPr>
              <a:t>transformada </a:t>
            </a:r>
            <a:r>
              <a:rPr lang="es-MX" sz="1400" dirty="0" err="1">
                <a:solidFill>
                  <a:srgbClr val="FF0000"/>
                </a:solidFill>
                <a:latin typeface="inherit"/>
                <a:cs typeface="Arial" pitchFamily="34" charset="0"/>
              </a:rPr>
              <a:t>ciclización</a:t>
            </a:r>
            <a:r>
              <a:rPr lang="es-MX" sz="1400" dirty="0">
                <a:solidFill>
                  <a:srgbClr val="FF0000"/>
                </a:solidFill>
                <a:latin typeface="inherit"/>
                <a:cs typeface="Arial" pitchFamily="34" charset="0"/>
              </a:rPr>
              <a:t> </a:t>
            </a:r>
            <a:r>
              <a:rPr kumimoji="0" lang="es-MX" sz="1400" i="0" u="none" strike="noStrike" cap="none" normalizeH="0" baseline="0" dirty="0">
                <a:ln>
                  <a:noFill/>
                </a:ln>
                <a:solidFill>
                  <a:srgbClr val="FF0000"/>
                </a:solidFill>
                <a:effectLst/>
                <a:latin typeface="inherit"/>
                <a:cs typeface="Arial" pitchFamily="34" charset="0"/>
              </a:rPr>
              <a:t>catión-π </a:t>
            </a:r>
            <a:r>
              <a:rPr kumimoji="0" lang="es-MX" sz="1400" i="0" u="none" strike="noStrike" cap="none" normalizeH="0" baseline="0" dirty="0">
                <a:ln>
                  <a:noFill/>
                </a:ln>
                <a:solidFill>
                  <a:srgbClr val="0000FF"/>
                </a:solidFill>
                <a:effectLst/>
                <a:latin typeface="inherit"/>
                <a:cs typeface="Arial" pitchFamily="34" charset="0"/>
              </a:rPr>
              <a:t>se puede definir como un </a:t>
            </a:r>
            <a:r>
              <a:rPr kumimoji="0" lang="es-MX" sz="1400" i="0" u="none" strike="noStrike" cap="none" normalizeH="0" baseline="0" dirty="0" err="1">
                <a:ln>
                  <a:noFill/>
                </a:ln>
                <a:solidFill>
                  <a:srgbClr val="0000FF"/>
                </a:solidFill>
                <a:effectLst/>
                <a:latin typeface="inherit"/>
                <a:cs typeface="Arial" pitchFamily="34" charset="0"/>
              </a:rPr>
              <a:t>carbocatión</a:t>
            </a:r>
            <a:r>
              <a:rPr kumimoji="0" lang="es-MX" sz="1400" i="0" u="none" strike="noStrike" cap="none" normalizeH="0" baseline="0" dirty="0">
                <a:ln>
                  <a:noFill/>
                </a:ln>
                <a:solidFill>
                  <a:srgbClr val="0000FF"/>
                </a:solidFill>
                <a:effectLst/>
                <a:latin typeface="inherit"/>
                <a:cs typeface="Arial" pitchFamily="34" charset="0"/>
              </a:rPr>
              <a:t> con carga en la posición β a un enlace del anillo que ha de ser escindido</a:t>
            </a:r>
            <a:r>
              <a:rPr kumimoji="0" lang="es-MX" sz="1400" i="0" u="none" strike="noStrike" cap="none" normalizeH="0" baseline="0" dirty="0">
                <a:ln>
                  <a:noFill/>
                </a:ln>
                <a:solidFill>
                  <a:srgbClr val="0000FF"/>
                </a:solidFill>
                <a:effectLst/>
                <a:latin typeface="Arial" pitchFamily="34" charset="0"/>
                <a:cs typeface="Arial" pitchFamily="34" charset="0"/>
              </a:rPr>
              <a:t> </a:t>
            </a:r>
          </a:p>
        </p:txBody>
      </p:sp>
      <p:pic>
        <p:nvPicPr>
          <p:cNvPr id="167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64"/>
          <a:stretch/>
        </p:blipFill>
        <p:spPr bwMode="auto">
          <a:xfrm>
            <a:off x="467544" y="1616026"/>
            <a:ext cx="8099161" cy="210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53"/>
          <a:stretch/>
        </p:blipFill>
        <p:spPr bwMode="auto">
          <a:xfrm>
            <a:off x="2295535" y="3933056"/>
            <a:ext cx="4443178" cy="20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45840" y="1664659"/>
            <a:ext cx="3445046" cy="369332"/>
          </a:xfrm>
          <a:prstGeom prst="rect">
            <a:avLst/>
          </a:prstGeom>
          <a:solidFill>
            <a:schemeClr val="bg1"/>
          </a:solidFill>
        </p:spPr>
        <p:txBody>
          <a:bodyPr wrap="none" rtlCol="0">
            <a:spAutoFit/>
          </a:bodyPr>
          <a:lstStyle/>
          <a:p>
            <a:r>
              <a:rPr lang="es-MX" b="1" dirty="0">
                <a:solidFill>
                  <a:srgbClr val="FF0000"/>
                </a:solidFill>
              </a:rPr>
              <a:t>Enlace que va a ser desconectado</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95</a:t>
            </a:fld>
            <a:endParaRPr lang="es-MX"/>
          </a:p>
        </p:txBody>
      </p:sp>
      <p:sp>
        <p:nvSpPr>
          <p:cNvPr id="8" name="6 CuadroTexto"/>
          <p:cNvSpPr txBox="1"/>
          <p:nvPr/>
        </p:nvSpPr>
        <p:spPr>
          <a:xfrm>
            <a:off x="3635896" y="3837696"/>
            <a:ext cx="3816424" cy="369332"/>
          </a:xfrm>
          <a:prstGeom prst="rect">
            <a:avLst/>
          </a:prstGeom>
          <a:solidFill>
            <a:schemeClr val="bg1"/>
          </a:solidFill>
        </p:spPr>
        <p:txBody>
          <a:bodyPr wrap="square" rtlCol="0">
            <a:spAutoFit/>
          </a:bodyPr>
          <a:lstStyle/>
          <a:p>
            <a:r>
              <a:rPr lang="es-MX" b="1" dirty="0">
                <a:solidFill>
                  <a:srgbClr val="FF0000"/>
                </a:solidFill>
              </a:rPr>
              <a:t>Enlace que va a ser desconectado</a:t>
            </a:r>
          </a:p>
        </p:txBody>
      </p:sp>
    </p:spTree>
    <p:extLst>
      <p:ext uri="{BB962C8B-B14F-4D97-AF65-F5344CB8AC3E}">
        <p14:creationId xmlns:p14="http://schemas.microsoft.com/office/powerpoint/2010/main" val="709364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786732"/>
            <a:ext cx="883453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s-MX" sz="1600" i="0" u="none" strike="noStrike" cap="none" normalizeH="0" baseline="0" dirty="0">
                <a:ln>
                  <a:noFill/>
                </a:ln>
                <a:solidFill>
                  <a:srgbClr val="0000FF"/>
                </a:solidFill>
                <a:effectLst/>
                <a:latin typeface="Arial" pitchFamily="34" charset="0"/>
                <a:cs typeface="Arial" pitchFamily="34" charset="0"/>
              </a:rPr>
              <a:t>De una manera similar, el </a:t>
            </a:r>
            <a:r>
              <a:rPr kumimoji="0" lang="es-MX" sz="1600" i="0" u="none" strike="noStrike" cap="none" normalizeH="0" baseline="0" dirty="0" err="1">
                <a:ln>
                  <a:noFill/>
                </a:ln>
                <a:solidFill>
                  <a:srgbClr val="0000FF"/>
                </a:solidFill>
                <a:effectLst/>
                <a:latin typeface="Arial" pitchFamily="34" charset="0"/>
                <a:cs typeface="Arial" pitchFamily="34" charset="0"/>
              </a:rPr>
              <a:t>retron</a:t>
            </a:r>
            <a:r>
              <a:rPr kumimoji="0" lang="es-MX" sz="1600" i="0" u="none" strike="noStrike" cap="none" normalizeH="0" baseline="0" dirty="0">
                <a:ln>
                  <a:noFill/>
                </a:ln>
                <a:solidFill>
                  <a:srgbClr val="0000FF"/>
                </a:solidFill>
                <a:effectLst/>
                <a:latin typeface="Arial" pitchFamily="34" charset="0"/>
                <a:cs typeface="Arial" pitchFamily="34" charset="0"/>
              </a:rPr>
              <a:t> para la </a:t>
            </a:r>
            <a:r>
              <a:rPr lang="es-MX" sz="1600" dirty="0">
                <a:solidFill>
                  <a:srgbClr val="0000FF"/>
                </a:solidFill>
                <a:latin typeface="Arial" pitchFamily="34" charset="0"/>
                <a:cs typeface="Arial" pitchFamily="34" charset="0"/>
              </a:rPr>
              <a:t>transformada </a:t>
            </a:r>
            <a:r>
              <a:rPr lang="es-MX" sz="1600" dirty="0" err="1">
                <a:solidFill>
                  <a:srgbClr val="FF0000"/>
                </a:solidFill>
                <a:latin typeface="inherit"/>
                <a:cs typeface="Arial" pitchFamily="34" charset="0"/>
              </a:rPr>
              <a:t>ciclización</a:t>
            </a:r>
            <a:r>
              <a:rPr lang="es-MX" sz="1600" dirty="0">
                <a:solidFill>
                  <a:srgbClr val="FF0000"/>
                </a:solidFill>
                <a:latin typeface="inherit"/>
                <a:cs typeface="Arial" pitchFamily="34" charset="0"/>
              </a:rPr>
              <a:t> radical </a:t>
            </a:r>
            <a:r>
              <a:rPr kumimoji="0" lang="es-MX" sz="1600" i="0" u="none" strike="noStrike" cap="none" normalizeH="0" baseline="0" dirty="0">
                <a:ln>
                  <a:noFill/>
                </a:ln>
                <a:solidFill>
                  <a:srgbClr val="FF0000"/>
                </a:solidFill>
                <a:effectLst/>
                <a:latin typeface="Arial" pitchFamily="34" charset="0"/>
                <a:cs typeface="Arial" pitchFamily="34" charset="0"/>
              </a:rPr>
              <a:t>π</a:t>
            </a:r>
            <a:r>
              <a:rPr kumimoji="0" lang="es-MX" sz="1600" i="0" u="none" strike="noStrike" cap="none" normalizeH="0" baseline="0" dirty="0">
                <a:ln>
                  <a:noFill/>
                </a:ln>
                <a:solidFill>
                  <a:srgbClr val="0000FF"/>
                </a:solidFill>
                <a:effectLst/>
                <a:latin typeface="Arial" pitchFamily="34" charset="0"/>
                <a:cs typeface="Arial" pitchFamily="34" charset="0"/>
              </a:rPr>
              <a:t>, se puede definir como un radical </a:t>
            </a:r>
            <a:r>
              <a:rPr lang="es-MX" sz="1600" dirty="0">
                <a:solidFill>
                  <a:srgbClr val="0000FF"/>
                </a:solidFill>
                <a:latin typeface="inherit"/>
                <a:cs typeface="Arial" pitchFamily="34" charset="0"/>
              </a:rPr>
              <a:t>en la posición </a:t>
            </a:r>
            <a:r>
              <a:rPr kumimoji="0" lang="es-MX" sz="1600" i="0" u="none" strike="noStrike" cap="none" normalizeH="0" baseline="0" dirty="0">
                <a:ln>
                  <a:noFill/>
                </a:ln>
                <a:solidFill>
                  <a:srgbClr val="0000FF"/>
                </a:solidFill>
                <a:effectLst/>
                <a:latin typeface="Arial" pitchFamily="34" charset="0"/>
                <a:cs typeface="Arial" pitchFamily="34" charset="0"/>
              </a:rPr>
              <a:t>β a un enlace del anillo que ha de ser escindido, pero ... </a:t>
            </a:r>
          </a:p>
        </p:txBody>
      </p:sp>
      <p:pic>
        <p:nvPicPr>
          <p:cNvPr id="168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95" y="1379698"/>
            <a:ext cx="7509708" cy="236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46" y="3625146"/>
            <a:ext cx="7629615" cy="240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36518" y="1783327"/>
            <a:ext cx="3445046" cy="369332"/>
          </a:xfrm>
          <a:prstGeom prst="rect">
            <a:avLst/>
          </a:prstGeom>
          <a:solidFill>
            <a:schemeClr val="bg1"/>
          </a:solidFill>
        </p:spPr>
        <p:txBody>
          <a:bodyPr wrap="none" rtlCol="0">
            <a:spAutoFit/>
          </a:bodyPr>
          <a:lstStyle/>
          <a:p>
            <a:r>
              <a:rPr lang="es-MX" b="1" dirty="0">
                <a:solidFill>
                  <a:srgbClr val="FF0000"/>
                </a:solidFill>
              </a:rPr>
              <a:t>Enlace que va a ser desconectado</a:t>
            </a:r>
          </a:p>
        </p:txBody>
      </p:sp>
      <p:sp>
        <p:nvSpPr>
          <p:cNvPr id="6" name="5 CuadroTexto"/>
          <p:cNvSpPr txBox="1"/>
          <p:nvPr/>
        </p:nvSpPr>
        <p:spPr>
          <a:xfrm>
            <a:off x="725739" y="4073160"/>
            <a:ext cx="3445046" cy="369332"/>
          </a:xfrm>
          <a:prstGeom prst="rect">
            <a:avLst/>
          </a:prstGeom>
          <a:solidFill>
            <a:schemeClr val="bg1"/>
          </a:solidFill>
        </p:spPr>
        <p:txBody>
          <a:bodyPr wrap="none" rtlCol="0">
            <a:spAutoFit/>
          </a:bodyPr>
          <a:lstStyle/>
          <a:p>
            <a:r>
              <a:rPr lang="es-MX" b="1" dirty="0">
                <a:solidFill>
                  <a:srgbClr val="FF0000"/>
                </a:solidFill>
              </a:rPr>
              <a:t>Enlace que va a ser desconectado</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96</a:t>
            </a:fld>
            <a:endParaRPr lang="es-MX"/>
          </a:p>
        </p:txBody>
      </p:sp>
    </p:spTree>
    <p:extLst>
      <p:ext uri="{BB962C8B-B14F-4D97-AF65-F5344CB8AC3E}">
        <p14:creationId xmlns:p14="http://schemas.microsoft.com/office/powerpoint/2010/main" val="12760036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394211"/>
            <a:ext cx="8421489"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2000" b="1" dirty="0">
                <a:solidFill>
                  <a:srgbClr val="0000FF"/>
                </a:solidFill>
                <a:latin typeface="Arial" pitchFamily="34" charset="0"/>
                <a:cs typeface="Arial" pitchFamily="34" charset="0"/>
              </a:rPr>
              <a:t>U</a:t>
            </a:r>
            <a:r>
              <a:rPr kumimoji="0" lang="es-MX" sz="2000" b="1" i="0" u="none" strike="noStrike" cap="none" normalizeH="0" baseline="0" dirty="0">
                <a:ln>
                  <a:noFill/>
                </a:ln>
                <a:solidFill>
                  <a:srgbClr val="0000FF"/>
                </a:solidFill>
                <a:effectLst/>
                <a:latin typeface="Arial" pitchFamily="34" charset="0"/>
                <a:cs typeface="Arial" pitchFamily="34" charset="0"/>
              </a:rPr>
              <a:t>n clásico de </a:t>
            </a:r>
            <a:r>
              <a:rPr kumimoji="0" lang="es-MX" sz="2000" b="1" i="0" u="none" strike="noStrike" cap="none" normalizeH="0" baseline="0" dirty="0" err="1">
                <a:ln>
                  <a:noFill/>
                </a:ln>
                <a:solidFill>
                  <a:srgbClr val="0000FF"/>
                </a:solidFill>
                <a:effectLst/>
                <a:latin typeface="Arial" pitchFamily="34" charset="0"/>
                <a:cs typeface="Arial" pitchFamily="34" charset="0"/>
              </a:rPr>
              <a:t>ciclización</a:t>
            </a:r>
            <a:r>
              <a:rPr kumimoji="0" lang="es-MX" sz="2000" b="1" i="0" u="none" strike="noStrike" cap="none" normalizeH="0" baseline="0" dirty="0">
                <a:ln>
                  <a:noFill/>
                </a:ln>
                <a:solidFill>
                  <a:srgbClr val="0000FF"/>
                </a:solidFill>
                <a:effectLst/>
                <a:latin typeface="Arial" pitchFamily="34" charset="0"/>
                <a:cs typeface="Arial" pitchFamily="34" charset="0"/>
              </a:rPr>
              <a:t> catión π: síntesis de la progesterona por Johnson </a:t>
            </a:r>
          </a:p>
        </p:txBody>
      </p:sp>
      <p:pic>
        <p:nvPicPr>
          <p:cNvPr id="17203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2000" contrast="95000"/>
                    </a14:imgEffect>
                  </a14:imgLayer>
                </a14:imgProps>
              </a:ext>
              <a:ext uri="{28A0092B-C50C-407E-A947-70E740481C1C}">
                <a14:useLocalDpi xmlns:a14="http://schemas.microsoft.com/office/drawing/2010/main" val="0"/>
              </a:ext>
            </a:extLst>
          </a:blip>
          <a:srcRect/>
          <a:stretch>
            <a:fillRect/>
          </a:stretch>
        </p:blipFill>
        <p:spPr bwMode="auto">
          <a:xfrm>
            <a:off x="0" y="1196752"/>
            <a:ext cx="914746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801416" y="4221088"/>
            <a:ext cx="2842592" cy="1200329"/>
          </a:xfrm>
          <a:prstGeom prst="rect">
            <a:avLst/>
          </a:prstGeom>
          <a:solidFill>
            <a:schemeClr val="bg1"/>
          </a:solidFill>
        </p:spPr>
        <p:txBody>
          <a:bodyPr wrap="square" rtlCol="0">
            <a:spAutoFit/>
          </a:bodyPr>
          <a:lstStyle/>
          <a:p>
            <a:pPr algn="just"/>
            <a:r>
              <a:rPr lang="es-MX" sz="1200" b="1" dirty="0">
                <a:solidFill>
                  <a:srgbClr val="0000FF"/>
                </a:solidFill>
              </a:rPr>
              <a:t>La estereoquímica del proceso se explica  en efectos </a:t>
            </a:r>
            <a:r>
              <a:rPr lang="es-MX" sz="1200" b="1" dirty="0" err="1">
                <a:solidFill>
                  <a:srgbClr val="0000FF"/>
                </a:solidFill>
              </a:rPr>
              <a:t>estereoelectrónicos</a:t>
            </a:r>
            <a:r>
              <a:rPr lang="es-MX" sz="1200" b="1" dirty="0">
                <a:solidFill>
                  <a:srgbClr val="0000FF"/>
                </a:solidFill>
              </a:rPr>
              <a:t>, de acuerdo a la hipótesis de </a:t>
            </a:r>
            <a:r>
              <a:rPr lang="es-MX" sz="1200" b="1" dirty="0" err="1">
                <a:solidFill>
                  <a:srgbClr val="0000FF"/>
                </a:solidFill>
              </a:rPr>
              <a:t>Stork-Eschenmoser</a:t>
            </a:r>
            <a:r>
              <a:rPr lang="es-MX" sz="1200" b="1" dirty="0">
                <a:solidFill>
                  <a:srgbClr val="0000FF"/>
                </a:solidFill>
              </a:rPr>
              <a:t>. Tres anillos y seis </a:t>
            </a:r>
            <a:r>
              <a:rPr lang="es-MX" sz="1200" b="1" dirty="0" err="1">
                <a:solidFill>
                  <a:srgbClr val="0000FF"/>
                </a:solidFill>
              </a:rPr>
              <a:t>estereocentros</a:t>
            </a:r>
            <a:r>
              <a:rPr lang="es-MX" sz="1200" b="1" dirty="0">
                <a:solidFill>
                  <a:srgbClr val="0000FF"/>
                </a:solidFill>
              </a:rPr>
              <a:t> contiguos se crean en forma simultánea</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97</a:t>
            </a:fld>
            <a:endParaRPr lang="es-MX"/>
          </a:p>
        </p:txBody>
      </p:sp>
    </p:spTree>
    <p:extLst>
      <p:ext uri="{BB962C8B-B14F-4D97-AF65-F5344CB8AC3E}">
        <p14:creationId xmlns:p14="http://schemas.microsoft.com/office/powerpoint/2010/main" val="7789706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857" y="188640"/>
            <a:ext cx="8208143" cy="3838517"/>
          </a:xfrm>
        </p:spPr>
        <p:txBody>
          <a:bodyPr>
            <a:normAutofit/>
          </a:bodyPr>
          <a:lstStyle/>
          <a:p>
            <a:pPr algn="ctr"/>
            <a:r>
              <a:rPr lang="es-ES_tradnl" sz="2400" dirty="0">
                <a:solidFill>
                  <a:srgbClr val="0000FF"/>
                </a:solidFill>
              </a:rPr>
              <a:t>SINTESIS TOTAL Y ASIMÉTRICA DEL </a:t>
            </a:r>
            <a:br>
              <a:rPr lang="es-ES_tradnl" sz="2400" dirty="0">
                <a:solidFill>
                  <a:srgbClr val="0000FF"/>
                </a:solidFill>
              </a:rPr>
            </a:br>
            <a:r>
              <a:rPr lang="es-ES_tradnl" sz="2400" dirty="0">
                <a:solidFill>
                  <a:srgbClr val="0000FF"/>
                </a:solidFill>
              </a:rPr>
              <a:t>(-) -ALCOHOL DE PATCHOULI </a:t>
            </a:r>
            <a:br>
              <a:rPr lang="es-ES_tradnl" sz="2400" dirty="0">
                <a:solidFill>
                  <a:srgbClr val="0000FF"/>
                </a:solidFill>
              </a:rPr>
            </a:br>
            <a:endParaRPr lang="es-ES_tradnl" sz="2400" dirty="0">
              <a:solidFill>
                <a:srgbClr val="0000FF"/>
              </a:solidFill>
            </a:endParaRPr>
          </a:p>
        </p:txBody>
      </p:sp>
      <p:pic>
        <p:nvPicPr>
          <p:cNvPr id="5" name="Imagen 4"/>
          <p:cNvPicPr>
            <a:picLocks noChangeAspect="1"/>
          </p:cNvPicPr>
          <p:nvPr/>
        </p:nvPicPr>
        <p:blipFill>
          <a:blip r:embed="rId2"/>
          <a:stretch>
            <a:fillRect/>
          </a:stretch>
        </p:blipFill>
        <p:spPr>
          <a:xfrm>
            <a:off x="3475127" y="2425837"/>
            <a:ext cx="2745199" cy="2919191"/>
          </a:xfrm>
          <a:prstGeom prst="rect">
            <a:avLst/>
          </a:prstGeom>
        </p:spPr>
      </p:pic>
      <p:sp>
        <p:nvSpPr>
          <p:cNvPr id="3" name="Marcador de número de diapositiva 2"/>
          <p:cNvSpPr>
            <a:spLocks noGrp="1"/>
          </p:cNvSpPr>
          <p:nvPr>
            <p:ph type="sldNum" sz="quarter" idx="12"/>
          </p:nvPr>
        </p:nvSpPr>
        <p:spPr/>
        <p:txBody>
          <a:bodyPr/>
          <a:lstStyle/>
          <a:p>
            <a:fld id="{EB493397-2A67-4761-BDFC-FF3C650B2965}" type="slidenum">
              <a:rPr lang="es-MX" smtClean="0"/>
              <a:pPr/>
              <a:t>98</a:t>
            </a:fld>
            <a:endParaRPr lang="es-MX"/>
          </a:p>
        </p:txBody>
      </p:sp>
    </p:spTree>
    <p:extLst>
      <p:ext uri="{BB962C8B-B14F-4D97-AF65-F5344CB8AC3E}">
        <p14:creationId xmlns:p14="http://schemas.microsoft.com/office/powerpoint/2010/main" val="21742893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354" y="1008248"/>
            <a:ext cx="7200900" cy="255297"/>
          </a:xfrm>
        </p:spPr>
        <p:txBody>
          <a:bodyPr>
            <a:normAutofit fontScale="90000"/>
          </a:bodyPr>
          <a:lstStyle/>
          <a:p>
            <a:pPr algn="ctr"/>
            <a:r>
              <a:rPr lang="es-ES_tradnl" sz="1350" b="1" dirty="0">
                <a:solidFill>
                  <a:srgbClr val="0000FF"/>
                </a:solidFill>
              </a:rPr>
              <a:t>DESCRIPCIÓN E IMPORTANCIA DEL ALCOHOL DE PATCHOULI</a:t>
            </a:r>
          </a:p>
        </p:txBody>
      </p:sp>
      <p:pic>
        <p:nvPicPr>
          <p:cNvPr id="1026" name="Picture 2" descr="https://www.sigmaaldrich.com/content/dam/sigma-aldrich/structure8/101/mfcd14702367.eps/_jcr_content/renditions/mfcd14702367-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426" y="1402045"/>
            <a:ext cx="1672143" cy="114959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764569" y="1355404"/>
            <a:ext cx="4652556" cy="300082"/>
          </a:xfrm>
          <a:prstGeom prst="rect">
            <a:avLst/>
          </a:prstGeom>
        </p:spPr>
        <p:txBody>
          <a:bodyPr wrap="none">
            <a:spAutoFit/>
          </a:bodyPr>
          <a:lstStyle/>
          <a:p>
            <a:pPr defTabSz="685800"/>
            <a:r>
              <a:rPr lang="es-MX" sz="1350" dirty="0">
                <a:solidFill>
                  <a:srgbClr val="0000FF"/>
                </a:solidFill>
                <a:latin typeface="Franklin Gothic Book" panose="020B0503020102020204"/>
              </a:rPr>
              <a:t> (1</a:t>
            </a:r>
            <a:r>
              <a:rPr lang="es-MX" sz="1350" i="1" dirty="0">
                <a:solidFill>
                  <a:srgbClr val="0000FF"/>
                </a:solidFill>
                <a:latin typeface="Franklin Gothic Book" panose="020B0503020102020204"/>
              </a:rPr>
              <a:t>R</a:t>
            </a:r>
            <a:r>
              <a:rPr lang="es-MX" sz="1350" dirty="0">
                <a:solidFill>
                  <a:srgbClr val="0000FF"/>
                </a:solidFill>
                <a:latin typeface="Franklin Gothic Book" panose="020B0503020102020204"/>
              </a:rPr>
              <a:t>,3</a:t>
            </a:r>
            <a:r>
              <a:rPr lang="es-MX" sz="1350" i="1" dirty="0">
                <a:solidFill>
                  <a:srgbClr val="0000FF"/>
                </a:solidFill>
                <a:latin typeface="Franklin Gothic Book" panose="020B0503020102020204"/>
              </a:rPr>
              <a:t>R</a:t>
            </a:r>
            <a:r>
              <a:rPr lang="es-MX" sz="1350" dirty="0">
                <a:solidFill>
                  <a:srgbClr val="0000FF"/>
                </a:solidFill>
                <a:latin typeface="Franklin Gothic Book" panose="020B0503020102020204"/>
              </a:rPr>
              <a:t>,6</a:t>
            </a:r>
            <a:r>
              <a:rPr lang="es-MX" sz="1350" i="1" dirty="0">
                <a:solidFill>
                  <a:srgbClr val="0000FF"/>
                </a:solidFill>
                <a:latin typeface="Franklin Gothic Book" panose="020B0503020102020204"/>
              </a:rPr>
              <a:t>S</a:t>
            </a:r>
            <a:r>
              <a:rPr lang="es-MX" sz="1350" dirty="0">
                <a:solidFill>
                  <a:srgbClr val="0000FF"/>
                </a:solidFill>
                <a:latin typeface="Franklin Gothic Book" panose="020B0503020102020204"/>
              </a:rPr>
              <a:t>)-2,2,6,8-Tetramethyltricyclo[5.3.1.03,8]undec-3-ol</a:t>
            </a:r>
          </a:p>
        </p:txBody>
      </p:sp>
      <p:sp>
        <p:nvSpPr>
          <p:cNvPr id="8" name="Rectángulo 7"/>
          <p:cNvSpPr/>
          <p:nvPr/>
        </p:nvSpPr>
        <p:spPr>
          <a:xfrm>
            <a:off x="3786656" y="1667302"/>
            <a:ext cx="4920800" cy="1338828"/>
          </a:xfrm>
          <a:prstGeom prst="rect">
            <a:avLst/>
          </a:prstGeom>
        </p:spPr>
        <p:txBody>
          <a:bodyPr wrap="square">
            <a:spAutoFit/>
          </a:bodyPr>
          <a:lstStyle/>
          <a:p>
            <a:pPr algn="just" defTabSz="685800"/>
            <a:r>
              <a:rPr lang="es-MX" sz="1350" dirty="0">
                <a:solidFill>
                  <a:srgbClr val="0000FF"/>
                </a:solidFill>
                <a:latin typeface="Franklin Gothic Book" panose="020B0503020102020204"/>
              </a:rPr>
              <a:t>El </a:t>
            </a:r>
            <a:r>
              <a:rPr lang="es-MX" sz="1350" dirty="0" err="1">
                <a:solidFill>
                  <a:srgbClr val="0000FF"/>
                </a:solidFill>
                <a:latin typeface="Franklin Gothic Book" panose="020B0503020102020204"/>
              </a:rPr>
              <a:t>pachulol</a:t>
            </a:r>
            <a:r>
              <a:rPr lang="es-MX" sz="1350" dirty="0">
                <a:solidFill>
                  <a:srgbClr val="0000FF"/>
                </a:solidFill>
                <a:latin typeface="Franklin Gothic Book" panose="020B0503020102020204"/>
              </a:rPr>
              <a:t> o el alcohol de pachulí (C</a:t>
            </a:r>
            <a:r>
              <a:rPr lang="es-MX" sz="1350" baseline="-25000" dirty="0">
                <a:solidFill>
                  <a:srgbClr val="0000FF"/>
                </a:solidFill>
                <a:latin typeface="Franklin Gothic Book" panose="020B0503020102020204"/>
              </a:rPr>
              <a:t>15</a:t>
            </a:r>
            <a:r>
              <a:rPr lang="es-MX" sz="1350" dirty="0">
                <a:solidFill>
                  <a:srgbClr val="0000FF"/>
                </a:solidFill>
                <a:latin typeface="Franklin Gothic Book" panose="020B0503020102020204"/>
              </a:rPr>
              <a:t>H</a:t>
            </a:r>
            <a:r>
              <a:rPr lang="es-MX" sz="1350" baseline="-25000" dirty="0">
                <a:solidFill>
                  <a:srgbClr val="0000FF"/>
                </a:solidFill>
                <a:latin typeface="Franklin Gothic Book" panose="020B0503020102020204"/>
              </a:rPr>
              <a:t>26</a:t>
            </a:r>
            <a:r>
              <a:rPr lang="es-MX" sz="1350" dirty="0">
                <a:solidFill>
                  <a:srgbClr val="0000FF"/>
                </a:solidFill>
                <a:latin typeface="Franklin Gothic Book" panose="020B0503020102020204"/>
              </a:rPr>
              <a:t>O) es un alcohol </a:t>
            </a:r>
            <a:r>
              <a:rPr lang="es-MX" sz="1350" dirty="0" err="1">
                <a:solidFill>
                  <a:srgbClr val="0000FF"/>
                </a:solidFill>
                <a:latin typeface="Franklin Gothic Book" panose="020B0503020102020204"/>
              </a:rPr>
              <a:t>sesquiterpénico</a:t>
            </a:r>
            <a:r>
              <a:rPr lang="es-MX" sz="1350" dirty="0">
                <a:solidFill>
                  <a:srgbClr val="0000FF"/>
                </a:solidFill>
                <a:latin typeface="Franklin Gothic Book" panose="020B0503020102020204"/>
              </a:rPr>
              <a:t> que se encuentra en el pachulí. El aceite de pachulí es un material importante en perfumería. El (-) - isómero óptico es uno de los compuestos orgánicos responsables del típico aroma de pachulí. El </a:t>
            </a:r>
            <a:r>
              <a:rPr lang="es-MX" sz="1350" dirty="0" err="1">
                <a:solidFill>
                  <a:srgbClr val="0000FF"/>
                </a:solidFill>
                <a:latin typeface="Franklin Gothic Book" panose="020B0503020102020204"/>
              </a:rPr>
              <a:t>pachulol</a:t>
            </a:r>
            <a:r>
              <a:rPr lang="es-MX" sz="1350" dirty="0">
                <a:solidFill>
                  <a:srgbClr val="0000FF"/>
                </a:solidFill>
                <a:latin typeface="Franklin Gothic Book" panose="020B0503020102020204"/>
              </a:rPr>
              <a:t> también se usa en la síntesis del medicamento de quimioterapia </a:t>
            </a:r>
            <a:r>
              <a:rPr lang="es-MX" sz="1350" dirty="0" err="1">
                <a:solidFill>
                  <a:srgbClr val="0000FF"/>
                </a:solidFill>
                <a:latin typeface="Franklin Gothic Book" panose="020B0503020102020204"/>
              </a:rPr>
              <a:t>Taxol</a:t>
            </a:r>
            <a:r>
              <a:rPr lang="es-MX" sz="1350" dirty="0">
                <a:solidFill>
                  <a:srgbClr val="0000FF"/>
                </a:solidFill>
                <a:latin typeface="Franklin Gothic Book" panose="020B0503020102020204"/>
              </a:rPr>
              <a:t>.</a:t>
            </a:r>
          </a:p>
        </p:txBody>
      </p:sp>
      <p:pic>
        <p:nvPicPr>
          <p:cNvPr id="1028" name="Picture 4" descr="Pogostemon cablin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1906" y="3263716"/>
            <a:ext cx="3182214" cy="2386661"/>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715426" y="5745145"/>
            <a:ext cx="4572000" cy="230832"/>
          </a:xfrm>
          <a:prstGeom prst="rect">
            <a:avLst/>
          </a:prstGeom>
        </p:spPr>
        <p:txBody>
          <a:bodyPr>
            <a:spAutoFit/>
          </a:bodyPr>
          <a:lstStyle/>
          <a:p>
            <a:pPr defTabSz="685800"/>
            <a:r>
              <a:rPr lang="es-MX" sz="900" dirty="0">
                <a:solidFill>
                  <a:srgbClr val="0000FF"/>
                </a:solidFill>
                <a:latin typeface="Franklin Gothic Book" panose="020B0503020102020204"/>
              </a:rPr>
              <a:t>https://upload.wikimedia.org/wikipedia/commons/1/17/Pogostemon_cablin_001.jpg</a:t>
            </a:r>
          </a:p>
        </p:txBody>
      </p:sp>
      <p:sp>
        <p:nvSpPr>
          <p:cNvPr id="11" name="Rectángulo 10"/>
          <p:cNvSpPr/>
          <p:nvPr/>
        </p:nvSpPr>
        <p:spPr>
          <a:xfrm>
            <a:off x="5224237" y="3918577"/>
            <a:ext cx="3864215" cy="1061829"/>
          </a:xfrm>
          <a:prstGeom prst="rect">
            <a:avLst/>
          </a:prstGeom>
        </p:spPr>
        <p:txBody>
          <a:bodyPr wrap="square">
            <a:spAutoFit/>
          </a:bodyPr>
          <a:lstStyle/>
          <a:p>
            <a:pPr defTabSz="685800"/>
            <a:r>
              <a:rPr lang="es-MX" sz="1050" dirty="0">
                <a:solidFill>
                  <a:srgbClr val="0000FF"/>
                </a:solidFill>
                <a:latin typeface="Franklin Gothic Book" panose="020B0503020102020204"/>
              </a:rPr>
              <a:t>El aroma fuerte y fuerte del pachulí se ha utilizado durante siglos en perfumes y,  más recientemente, en incienso, repelentes de insectos y medicinas alternativas. </a:t>
            </a:r>
          </a:p>
          <a:p>
            <a:pPr defTabSz="685800"/>
            <a:r>
              <a:rPr lang="es-MX" sz="1050" dirty="0">
                <a:solidFill>
                  <a:srgbClr val="0000FF"/>
                </a:solidFill>
                <a:latin typeface="Franklin Gothic Book" panose="020B0503020102020204"/>
              </a:rPr>
              <a:t>Las especies </a:t>
            </a:r>
            <a:r>
              <a:rPr lang="es-MX" sz="1050" i="1" dirty="0" err="1">
                <a:solidFill>
                  <a:srgbClr val="0000FF"/>
                </a:solidFill>
                <a:latin typeface="Franklin Gothic Book" panose="020B0503020102020204"/>
              </a:rPr>
              <a:t>Pogostemon</a:t>
            </a:r>
            <a:r>
              <a:rPr lang="es-MX" sz="1050" i="1" dirty="0">
                <a:solidFill>
                  <a:srgbClr val="0000FF"/>
                </a:solidFill>
                <a:latin typeface="Franklin Gothic Book" panose="020B0503020102020204"/>
              </a:rPr>
              <a:t> </a:t>
            </a:r>
            <a:r>
              <a:rPr lang="es-MX" sz="1050" i="1" dirty="0" err="1">
                <a:solidFill>
                  <a:srgbClr val="0000FF"/>
                </a:solidFill>
                <a:latin typeface="Franklin Gothic Book" panose="020B0503020102020204"/>
              </a:rPr>
              <a:t>cablin</a:t>
            </a:r>
            <a:r>
              <a:rPr lang="es-MX" sz="1050" i="1" dirty="0">
                <a:solidFill>
                  <a:srgbClr val="0000FF"/>
                </a:solidFill>
                <a:latin typeface="Franklin Gothic Book" panose="020B0503020102020204"/>
              </a:rPr>
              <a:t>, P. </a:t>
            </a:r>
            <a:r>
              <a:rPr lang="es-MX" sz="1050" i="1" dirty="0" err="1">
                <a:solidFill>
                  <a:srgbClr val="0000FF"/>
                </a:solidFill>
                <a:latin typeface="Franklin Gothic Book" panose="020B0503020102020204"/>
              </a:rPr>
              <a:t>commosum</a:t>
            </a:r>
            <a:r>
              <a:rPr lang="es-MX" sz="1050" i="1" dirty="0">
                <a:solidFill>
                  <a:srgbClr val="0000FF"/>
                </a:solidFill>
                <a:latin typeface="Franklin Gothic Book" panose="020B0503020102020204"/>
              </a:rPr>
              <a:t>, P. </a:t>
            </a:r>
            <a:r>
              <a:rPr lang="es-MX" sz="1050" i="1" dirty="0" err="1">
                <a:solidFill>
                  <a:srgbClr val="0000FF"/>
                </a:solidFill>
                <a:latin typeface="Franklin Gothic Book" panose="020B0503020102020204"/>
              </a:rPr>
              <a:t>hortensis</a:t>
            </a:r>
            <a:r>
              <a:rPr lang="es-MX" sz="1050" i="1" dirty="0">
                <a:solidFill>
                  <a:srgbClr val="0000FF"/>
                </a:solidFill>
                <a:latin typeface="Franklin Gothic Book" panose="020B0503020102020204"/>
              </a:rPr>
              <a:t>, </a:t>
            </a:r>
            <a:br>
              <a:rPr lang="es-MX" sz="1050" i="1" dirty="0">
                <a:solidFill>
                  <a:srgbClr val="0000FF"/>
                </a:solidFill>
                <a:latin typeface="Franklin Gothic Book" panose="020B0503020102020204"/>
              </a:rPr>
            </a:br>
            <a:r>
              <a:rPr lang="es-MX" sz="1050" i="1" dirty="0">
                <a:solidFill>
                  <a:srgbClr val="0000FF"/>
                </a:solidFill>
                <a:latin typeface="Franklin Gothic Book" panose="020B0503020102020204"/>
              </a:rPr>
              <a:t>P. </a:t>
            </a:r>
            <a:r>
              <a:rPr lang="es-MX" sz="1050" i="1" dirty="0" err="1">
                <a:solidFill>
                  <a:srgbClr val="0000FF"/>
                </a:solidFill>
                <a:latin typeface="Franklin Gothic Book" panose="020B0503020102020204"/>
              </a:rPr>
              <a:t>heyneasus</a:t>
            </a:r>
            <a:r>
              <a:rPr lang="es-MX" sz="1050" i="1" dirty="0">
                <a:solidFill>
                  <a:srgbClr val="0000FF"/>
                </a:solidFill>
                <a:latin typeface="Franklin Gothic Book" panose="020B0503020102020204"/>
              </a:rPr>
              <a:t> y P. </a:t>
            </a:r>
            <a:r>
              <a:rPr lang="es-MX" sz="1050" i="1" dirty="0" err="1">
                <a:solidFill>
                  <a:srgbClr val="0000FF"/>
                </a:solidFill>
                <a:latin typeface="Franklin Gothic Book" panose="020B0503020102020204"/>
              </a:rPr>
              <a:t>plectranthoides</a:t>
            </a:r>
            <a:r>
              <a:rPr lang="es-MX" sz="1050" i="1" dirty="0">
                <a:solidFill>
                  <a:srgbClr val="0000FF"/>
                </a:solidFill>
                <a:latin typeface="Franklin Gothic Book" panose="020B0503020102020204"/>
              </a:rPr>
              <a:t>, </a:t>
            </a:r>
            <a:r>
              <a:rPr lang="es-MX" sz="1050" dirty="0">
                <a:solidFill>
                  <a:srgbClr val="0000FF"/>
                </a:solidFill>
                <a:latin typeface="Franklin Gothic Book" panose="020B0503020102020204"/>
              </a:rPr>
              <a:t>se cultivan por su aceite esencial, conocido como aceite de pachulí.</a:t>
            </a:r>
          </a:p>
        </p:txBody>
      </p:sp>
      <p:sp>
        <p:nvSpPr>
          <p:cNvPr id="3" name="Marcador de número de diapositiva 2"/>
          <p:cNvSpPr>
            <a:spLocks noGrp="1"/>
          </p:cNvSpPr>
          <p:nvPr>
            <p:ph type="sldNum" sz="quarter" idx="12"/>
          </p:nvPr>
        </p:nvSpPr>
        <p:spPr/>
        <p:txBody>
          <a:bodyPr/>
          <a:lstStyle/>
          <a:p>
            <a:fld id="{EB493397-2A67-4761-BDFC-FF3C650B2965}" type="slidenum">
              <a:rPr lang="es-MX" smtClean="0"/>
              <a:pPr/>
              <a:t>99</a:t>
            </a:fld>
            <a:endParaRPr lang="es-MX"/>
          </a:p>
        </p:txBody>
      </p:sp>
    </p:spTree>
    <p:extLst>
      <p:ext uri="{BB962C8B-B14F-4D97-AF65-F5344CB8AC3E}">
        <p14:creationId xmlns:p14="http://schemas.microsoft.com/office/powerpoint/2010/main" val="13676971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TotalTime>
  <Words>5001</Words>
  <Application>Microsoft Office PowerPoint</Application>
  <PresentationFormat>Presentación en pantalla (4:3)</PresentationFormat>
  <Paragraphs>574</Paragraphs>
  <Slides>120</Slides>
  <Notes>1</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120</vt:i4>
      </vt:variant>
    </vt:vector>
  </HeadingPairs>
  <TitlesOfParts>
    <vt:vector size="133" baseType="lpstr">
      <vt:lpstr>AdvPS_TTB</vt:lpstr>
      <vt:lpstr>AdvPS_TTI</vt:lpstr>
      <vt:lpstr>AdvPS_TTR</vt:lpstr>
      <vt:lpstr>Arial</vt:lpstr>
      <vt:lpstr>Calibri</vt:lpstr>
      <vt:lpstr>Franklin Gothic Book</vt:lpstr>
      <vt:lpstr>Gotham</vt:lpstr>
      <vt:lpstr>inherit</vt:lpstr>
      <vt:lpstr>Symbol</vt:lpstr>
      <vt:lpstr>Trebuchet MS</vt:lpstr>
      <vt:lpstr>Wingdings</vt:lpstr>
      <vt:lpstr>Tema de Office</vt:lpstr>
      <vt:lpstr>CS ChemDraw Drawing</vt:lpstr>
      <vt:lpstr>Presentación de PowerPoint</vt:lpstr>
      <vt:lpstr>Presentación de PowerPoint</vt:lpstr>
      <vt:lpstr>Presentación de PowerPoint</vt:lpstr>
      <vt:lpstr>El artículo no sólo muestra que el problema de cruzar los siete puentes en un solo viaje es imposible, pero generaliza el problema de demostrar que, en la notación de hoy, Un gráfico que tiene un camino que atraviesa cada arista exactamente una vez si exactamente dos vértices tienen grado impar</vt:lpstr>
      <vt:lpstr>Presentación de PowerPoint</vt:lpstr>
      <vt:lpstr>Presentación de PowerPoint</vt:lpstr>
      <vt:lpstr>Presentación de PowerPoint</vt:lpstr>
      <vt:lpstr>Presentación de PowerPoint</vt:lpstr>
      <vt:lpstr>ESTRATEGIAS BASADAS EN LA TOPOLOGÍA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SINTESIS TOTAL Y ASIMÉTRICA DEL  (-) -ALCOHOL DE PATCHOULI  </vt:lpstr>
      <vt:lpstr>DESCRIPCIÓN E IMPORTANCIA DEL ALCOHOL DE PATCHOULI</vt:lpstr>
      <vt:lpstr>Presentación de PowerPoint</vt:lpstr>
      <vt:lpstr>Presentación de PowerPoint</vt:lpstr>
      <vt:lpstr>Presentación de PowerPoint</vt:lpstr>
      <vt:lpstr>Presentación de PowerPoint</vt:lpstr>
      <vt:lpstr>SINTONES</vt:lpstr>
      <vt:lpstr>ANÁLISIS RETROSINTÉTICO</vt:lpstr>
      <vt:lpstr>RUTA SINTÉTICA</vt:lpstr>
      <vt:lpstr>RUTA SINTÉTICA</vt:lpstr>
      <vt:lpstr>RUTA SINTÉTICA</vt:lpstr>
      <vt:lpstr>Presentación de PowerPoint</vt:lpstr>
      <vt:lpstr>RUTA SINTÉTICA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FLeon</dc:creator>
  <cp:lastModifiedBy>XXXXX</cp:lastModifiedBy>
  <cp:revision>135</cp:revision>
  <dcterms:created xsi:type="dcterms:W3CDTF">2016-02-15T22:46:46Z</dcterms:created>
  <dcterms:modified xsi:type="dcterms:W3CDTF">2025-11-19T21:26:48Z</dcterms:modified>
</cp:coreProperties>
</file>