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76" r:id="rId2"/>
    <p:sldId id="256" r:id="rId3"/>
    <p:sldId id="260" r:id="rId4"/>
    <p:sldId id="262" r:id="rId5"/>
    <p:sldId id="263" r:id="rId6"/>
    <p:sldId id="264" r:id="rId7"/>
    <p:sldId id="265" r:id="rId8"/>
    <p:sldId id="372" r:id="rId9"/>
    <p:sldId id="266" r:id="rId10"/>
    <p:sldId id="373" r:id="rId11"/>
    <p:sldId id="267" r:id="rId12"/>
    <p:sldId id="268" r:id="rId13"/>
    <p:sldId id="269" r:id="rId14"/>
    <p:sldId id="270" r:id="rId15"/>
    <p:sldId id="271" r:id="rId16"/>
    <p:sldId id="363" r:id="rId17"/>
    <p:sldId id="374" r:id="rId18"/>
    <p:sldId id="26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/>
    <p:restoredTop sz="95588"/>
  </p:normalViewPr>
  <p:slideViewPr>
    <p:cSldViewPr snapToGrid="0" snapToObjects="1">
      <p:cViewPr varScale="1">
        <p:scale>
          <a:sx n="72" d="100"/>
          <a:sy n="72" d="100"/>
        </p:scale>
        <p:origin x="11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39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61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665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33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51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82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39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46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281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57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406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3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6uLtAVyR_0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CAKfm77cUoU" TargetMode="External"/><Relationship Id="rId5" Type="http://schemas.openxmlformats.org/officeDocument/2006/relationships/hyperlink" Target="http://mediacampus.cuaed.unam.mx/node/4196" TargetMode="Externa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ites.google.com/site/fpelectronicaweb/home/ciliados/ciliados-agua-dulce?tmpl=%2Fsystem%2Fapp%2Ftemplates%2Fprint%2F&amp;showPrintDialog=1" TargetMode="Externa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inkoholic.com/2008/11/09/photo-gallery-ASIB-algal-collection-of-the-institute-of-botany-innsbruck-s523-en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RJ0G4l4J3E" TargetMode="External"/><Relationship Id="rId3" Type="http://schemas.openxmlformats.org/officeDocument/2006/relationships/hyperlink" Target="https://www.youtube.com/watch?v=BiK5Z5ohJbQ" TargetMode="External"/><Relationship Id="rId7" Type="http://schemas.openxmlformats.org/officeDocument/2006/relationships/hyperlink" Target="https://www.youtube.com/watch?v=oFESECcbH1c" TargetMode="External"/><Relationship Id="rId2" Type="http://schemas.openxmlformats.org/officeDocument/2006/relationships/hyperlink" Target="https://www.youtube.com/watch?v=yUE5OukAHdI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sdeFebJWcpw" TargetMode="External"/><Relationship Id="rId5" Type="http://schemas.openxmlformats.org/officeDocument/2006/relationships/hyperlink" Target="https://www.youtube.com/watch?v=jTyw8nrMYlc" TargetMode="External"/><Relationship Id="rId10" Type="http://schemas.openxmlformats.org/officeDocument/2006/relationships/hyperlink" Target="https://www.youtube.com/watch?v=NQ24B9XN84A" TargetMode="External"/><Relationship Id="rId4" Type="http://schemas.openxmlformats.org/officeDocument/2006/relationships/hyperlink" Target="https://www.youtube.com/watch?v=0JZPSO_-v-U" TargetMode="External"/><Relationship Id="rId9" Type="http://schemas.openxmlformats.org/officeDocument/2006/relationships/hyperlink" Target="https://www.youtube.com/watch?v=N_uQ_uEc6u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7.gif"/><Relationship Id="rId7" Type="http://schemas.openxmlformats.org/officeDocument/2006/relationships/image" Target="../media/image2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>
            <a:extLst>
              <a:ext uri="{FF2B5EF4-FFF2-40B4-BE49-F238E27FC236}">
                <a16:creationId xmlns:a16="http://schemas.microsoft.com/office/drawing/2014/main" id="{34693830-6A50-45D4-B64F-26998422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6480" cy="7864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A7AEB0-D72A-4B37-A879-76502713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4" y="2363789"/>
            <a:ext cx="3876844" cy="1843254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Comic Sans MS" panose="030F0702030302020204" pitchFamily="66" charset="0"/>
              </a:rPr>
              <a:t>Tema 5 ESTUDIO Y CULTIVO DE PROTOZOARIOS y MICROALGAS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4160AF-12E5-479D-B567-F87604D46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790" y="4494212"/>
            <a:ext cx="3483867" cy="1290140"/>
          </a:xfrm>
        </p:spPr>
        <p:txBody>
          <a:bodyPr>
            <a:normAutofit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Microbiología Experimental</a:t>
            </a:r>
          </a:p>
          <a:p>
            <a:r>
              <a:rPr lang="es-MX" dirty="0">
                <a:latin typeface="Comic Sans MS" panose="030F0702030302020204" pitchFamily="66" charset="0"/>
              </a:rPr>
              <a:t>Elaboró: Micro </a:t>
            </a:r>
            <a:r>
              <a:rPr lang="es-MX" dirty="0" err="1">
                <a:latin typeface="Comic Sans MS" panose="030F0702030302020204" pitchFamily="66" charset="0"/>
              </a:rPr>
              <a:t>Exp</a:t>
            </a:r>
            <a:r>
              <a:rPr lang="es-MX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900" dirty="0">
                <a:latin typeface="Comic Sans MS" panose="030F0702030302020204" pitchFamily="66" charset="0"/>
              </a:rPr>
              <a:t>https://www.facebook.com/profile.php?id=100010129183459</a:t>
            </a:r>
          </a:p>
        </p:txBody>
      </p:sp>
      <p:pic>
        <p:nvPicPr>
          <p:cNvPr id="11" name="Picture 6" descr="Paramecium sp">
            <a:extLst>
              <a:ext uri="{FF2B5EF4-FFF2-40B4-BE49-F238E27FC236}">
                <a16:creationId xmlns:a16="http://schemas.microsoft.com/office/drawing/2014/main" id="{8D271821-EC1C-4BDD-897B-50ECC13FC96D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r="23405"/>
          <a:stretch>
            <a:fillRect/>
          </a:stretch>
        </p:blipFill>
        <p:spPr bwMode="auto">
          <a:xfrm>
            <a:off x="4572000" y="974558"/>
            <a:ext cx="4320210" cy="259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>
            <a:extLst>
              <a:ext uri="{FF2B5EF4-FFF2-40B4-BE49-F238E27FC236}">
                <a16:creationId xmlns:a16="http://schemas.microsoft.com/office/drawing/2014/main" id="{557BF49B-C901-451A-96FE-2F85815788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4572000" y="3285416"/>
            <a:ext cx="4320210" cy="27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5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DBBA-311E-424A-BEB3-D13F1271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Protozoarios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7C200-B450-4510-9BDC-D7FB9A674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425933"/>
          </a:xfrm>
        </p:spPr>
        <p:txBody>
          <a:bodyPr/>
          <a:lstStyle/>
          <a:p>
            <a:r>
              <a:rPr lang="es-MX" dirty="0"/>
              <a:t>Protozoarios parásitos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22EC8-6DFC-4636-B628-6043241DB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25933"/>
          </a:xfrm>
        </p:spPr>
        <p:txBody>
          <a:bodyPr/>
          <a:lstStyle/>
          <a:p>
            <a:r>
              <a:rPr lang="es-MX" dirty="0"/>
              <a:t>Protozoarios de vida libre</a:t>
            </a:r>
            <a:endParaRPr lang="en-US" dirty="0"/>
          </a:p>
        </p:txBody>
      </p:sp>
      <p:pic>
        <p:nvPicPr>
          <p:cNvPr id="1026" name="Picture 2" descr="Hallada la manera de eliminar un elemento clave de la malaria">
            <a:extLst>
              <a:ext uri="{FF2B5EF4-FFF2-40B4-BE49-F238E27FC236}">
                <a16:creationId xmlns:a16="http://schemas.microsoft.com/office/drawing/2014/main" id="{AFA297CF-B0C5-400E-A025-DFD54B0B79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7" y="2067669"/>
            <a:ext cx="2168629" cy="12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56536-638C-4B7F-9C6D-514AA8339D35}"/>
              </a:ext>
            </a:extLst>
          </p:cNvPr>
          <p:cNvSpPr txBox="1"/>
          <p:nvPr/>
        </p:nvSpPr>
        <p:spPr>
          <a:xfrm>
            <a:off x="455181" y="3236472"/>
            <a:ext cx="15632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Plasmodium</a:t>
            </a:r>
            <a:r>
              <a:rPr lang="es-MX" sz="1400" i="1" dirty="0"/>
              <a:t> </a:t>
            </a:r>
            <a:r>
              <a:rPr lang="es-MX" sz="1400" i="1" dirty="0" err="1"/>
              <a:t>sp</a:t>
            </a:r>
            <a:r>
              <a:rPr lang="es-MX" sz="1400" i="1" dirty="0"/>
              <a:t>.</a:t>
            </a:r>
          </a:p>
          <a:p>
            <a:pPr algn="ctr"/>
            <a:r>
              <a:rPr lang="es-MX" sz="1400" dirty="0"/>
              <a:t>Causante de </a:t>
            </a:r>
          </a:p>
          <a:p>
            <a:pPr algn="ctr"/>
            <a:r>
              <a:rPr lang="es-MX" sz="1400" dirty="0"/>
              <a:t>malaria/paludismo</a:t>
            </a:r>
            <a:endParaRPr lang="en-US" sz="1400" dirty="0"/>
          </a:p>
        </p:txBody>
      </p:sp>
      <p:pic>
        <p:nvPicPr>
          <p:cNvPr id="1028" name="Picture 4" descr="Big Ben: November 2006">
            <a:extLst>
              <a:ext uri="{FF2B5EF4-FFF2-40B4-BE49-F238E27FC236}">
                <a16:creationId xmlns:a16="http://schemas.microsoft.com/office/drawing/2014/main" id="{0707EB3C-C63C-4B43-905B-79A31384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66" y="2025932"/>
            <a:ext cx="1838363" cy="13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4BC09-0539-4805-A8FD-494C71106AFF}"/>
              </a:ext>
            </a:extLst>
          </p:cNvPr>
          <p:cNvSpPr txBox="1"/>
          <p:nvPr/>
        </p:nvSpPr>
        <p:spPr>
          <a:xfrm>
            <a:off x="2512844" y="3288397"/>
            <a:ext cx="17540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Leshmania</a:t>
            </a:r>
            <a:r>
              <a:rPr lang="es-MX" sz="1400" i="1" dirty="0"/>
              <a:t> mexicana.</a:t>
            </a:r>
          </a:p>
          <a:p>
            <a:pPr algn="ctr"/>
            <a:r>
              <a:rPr lang="es-MX" sz="1400" dirty="0"/>
              <a:t>Causante de </a:t>
            </a:r>
          </a:p>
          <a:p>
            <a:pPr algn="ctr"/>
            <a:r>
              <a:rPr lang="es-MX" sz="1400" dirty="0"/>
              <a:t>malaria/paludismo</a:t>
            </a:r>
            <a:endParaRPr lang="en-US" sz="1400" dirty="0"/>
          </a:p>
        </p:txBody>
      </p:sp>
      <p:pic>
        <p:nvPicPr>
          <p:cNvPr id="1030" name="Picture 6" descr="Steam Community :: :: E. Histolytica:P">
            <a:extLst>
              <a:ext uri="{FF2B5EF4-FFF2-40B4-BE49-F238E27FC236}">
                <a16:creationId xmlns:a16="http://schemas.microsoft.com/office/drawing/2014/main" id="{F93DE39E-8DB6-4CE9-A6FA-3D828983F0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7" y="4115063"/>
            <a:ext cx="2075863" cy="12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784F47-CC7F-4E61-A18D-82C2444C866E}"/>
              </a:ext>
            </a:extLst>
          </p:cNvPr>
          <p:cNvSpPr txBox="1"/>
          <p:nvPr/>
        </p:nvSpPr>
        <p:spPr>
          <a:xfrm>
            <a:off x="351819" y="5396097"/>
            <a:ext cx="1937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Entoameoba</a:t>
            </a:r>
            <a:r>
              <a:rPr lang="es-MX" sz="1400" i="1" dirty="0"/>
              <a:t> </a:t>
            </a:r>
            <a:r>
              <a:rPr lang="es-MX" sz="1400" i="1" dirty="0" err="1"/>
              <a:t>hystolitica</a:t>
            </a:r>
            <a:r>
              <a:rPr lang="es-MX" sz="1400" i="1" dirty="0"/>
              <a:t>.</a:t>
            </a:r>
          </a:p>
          <a:p>
            <a:pPr algn="ctr"/>
            <a:r>
              <a:rPr lang="es-MX" sz="1400" dirty="0"/>
              <a:t>Causante de </a:t>
            </a:r>
          </a:p>
          <a:p>
            <a:pPr algn="ctr"/>
            <a:r>
              <a:rPr lang="es-MX" sz="1400" dirty="0"/>
              <a:t>amibiasis</a:t>
            </a:r>
            <a:endParaRPr lang="en-US" sz="1400" dirty="0"/>
          </a:p>
        </p:txBody>
      </p:sp>
      <p:pic>
        <p:nvPicPr>
          <p:cNvPr id="1032" name="Picture 8" descr="Best Trypanosoma Brucei GIFs | Gfycat">
            <a:extLst>
              <a:ext uri="{FF2B5EF4-FFF2-40B4-BE49-F238E27FC236}">
                <a16:creationId xmlns:a16="http://schemas.microsoft.com/office/drawing/2014/main" id="{D0A8246D-770F-4755-82D1-8939F98E9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8" y="4066881"/>
            <a:ext cx="1838363" cy="13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67FA16-3D61-4E43-8B03-A8FE3F8B628E}"/>
              </a:ext>
            </a:extLst>
          </p:cNvPr>
          <p:cNvSpPr txBox="1"/>
          <p:nvPr/>
        </p:nvSpPr>
        <p:spPr>
          <a:xfrm>
            <a:off x="2774364" y="5483619"/>
            <a:ext cx="1561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/>
              <a:t>Tripanosoma </a:t>
            </a:r>
            <a:r>
              <a:rPr lang="es-MX" sz="1400" i="1" dirty="0" err="1"/>
              <a:t>cruzi</a:t>
            </a:r>
            <a:endParaRPr lang="es-MX" sz="1400" i="1" dirty="0"/>
          </a:p>
          <a:p>
            <a:pPr algn="ctr"/>
            <a:r>
              <a:rPr lang="es-MX" sz="1400" dirty="0"/>
              <a:t>Causante de </a:t>
            </a:r>
          </a:p>
          <a:p>
            <a:pPr algn="ctr"/>
            <a:r>
              <a:rPr lang="es-MX" sz="1400" dirty="0"/>
              <a:t>amibiasis</a:t>
            </a:r>
            <a:endParaRPr lang="en-US" sz="1400" dirty="0"/>
          </a:p>
        </p:txBody>
      </p:sp>
      <p:pic>
        <p:nvPicPr>
          <p:cNvPr id="1034" name="Picture 10" descr="stentor - [PROTISTES] - Mikroscopia">
            <a:extLst>
              <a:ext uri="{FF2B5EF4-FFF2-40B4-BE49-F238E27FC236}">
                <a16:creationId xmlns:a16="http://schemas.microsoft.com/office/drawing/2014/main" id="{376CF7E0-4D8F-4C81-9E6F-685EF1D787F6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54" y="2147099"/>
            <a:ext cx="2029164" cy="14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BC513B-6EA7-4C26-8B1B-8D86C905CC2A}"/>
              </a:ext>
            </a:extLst>
          </p:cNvPr>
          <p:cNvSpPr txBox="1"/>
          <p:nvPr/>
        </p:nvSpPr>
        <p:spPr>
          <a:xfrm>
            <a:off x="5305431" y="3599113"/>
            <a:ext cx="961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Stentor</a:t>
            </a:r>
            <a:r>
              <a:rPr lang="es-MX" sz="1400" i="1" dirty="0"/>
              <a:t> </a:t>
            </a:r>
            <a:r>
              <a:rPr lang="es-MX" sz="1400" i="1" dirty="0" err="1"/>
              <a:t>sp</a:t>
            </a:r>
            <a:r>
              <a:rPr lang="es-MX" sz="1400" i="1" dirty="0"/>
              <a:t>.</a:t>
            </a:r>
            <a:endParaRPr lang="en-US" sz="1400" dirty="0"/>
          </a:p>
        </p:txBody>
      </p:sp>
      <p:pic>
        <p:nvPicPr>
          <p:cNvPr id="1036" name="Picture 12" descr="Best Paramecium GIFs | Gfycat">
            <a:extLst>
              <a:ext uri="{FF2B5EF4-FFF2-40B4-BE49-F238E27FC236}">
                <a16:creationId xmlns:a16="http://schemas.microsoft.com/office/drawing/2014/main" id="{361E1363-3060-43E1-A9B8-FCB0C8F02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67669"/>
            <a:ext cx="1997536" cy="15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791405-E649-49CF-9808-B88E95E45C12}"/>
              </a:ext>
            </a:extLst>
          </p:cNvPr>
          <p:cNvSpPr txBox="1"/>
          <p:nvPr/>
        </p:nvSpPr>
        <p:spPr>
          <a:xfrm>
            <a:off x="7346000" y="3605804"/>
            <a:ext cx="134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Paramecium</a:t>
            </a:r>
            <a:r>
              <a:rPr lang="es-MX" sz="1400" i="1" dirty="0"/>
              <a:t> </a:t>
            </a:r>
            <a:r>
              <a:rPr lang="es-MX" sz="1400" i="1" dirty="0" err="1"/>
              <a:t>sp</a:t>
            </a:r>
            <a:r>
              <a:rPr lang="es-MX" sz="1400" i="1" dirty="0"/>
              <a:t>.</a:t>
            </a:r>
            <a:endParaRPr lang="en-US" sz="1400" dirty="0"/>
          </a:p>
        </p:txBody>
      </p:sp>
      <p:pic>
        <p:nvPicPr>
          <p:cNvPr id="1038" name="Picture 14" descr="A Microcosm in a Drop of Water - Album on Imgur">
            <a:extLst>
              <a:ext uri="{FF2B5EF4-FFF2-40B4-BE49-F238E27FC236}">
                <a16:creationId xmlns:a16="http://schemas.microsoft.com/office/drawing/2014/main" id="{EA8EEF67-8D43-41E7-A76E-C1C89D234D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80" y="4066881"/>
            <a:ext cx="2202872" cy="14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EEDC3B-C1E7-4018-80D5-6BF4D38E8ABA}"/>
              </a:ext>
            </a:extLst>
          </p:cNvPr>
          <p:cNvSpPr txBox="1"/>
          <p:nvPr/>
        </p:nvSpPr>
        <p:spPr>
          <a:xfrm>
            <a:off x="5311864" y="5558898"/>
            <a:ext cx="111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Vorticella</a:t>
            </a:r>
            <a:r>
              <a:rPr lang="es-MX" sz="1400" i="1" dirty="0"/>
              <a:t> </a:t>
            </a:r>
            <a:r>
              <a:rPr lang="es-MX" sz="1400" i="1" dirty="0" err="1"/>
              <a:t>sp</a:t>
            </a:r>
            <a:r>
              <a:rPr lang="es-MX" sz="1400" i="1" dirty="0"/>
              <a:t>.</a:t>
            </a:r>
            <a:endParaRPr lang="en-US" sz="1400" dirty="0"/>
          </a:p>
        </p:txBody>
      </p:sp>
      <p:pic>
        <p:nvPicPr>
          <p:cNvPr id="1040" name="Picture 16" descr="Tiny Starfish Larva Mesmerizes in Award-Winning Video | Live Science">
            <a:extLst>
              <a:ext uri="{FF2B5EF4-FFF2-40B4-BE49-F238E27FC236}">
                <a16:creationId xmlns:a16="http://schemas.microsoft.com/office/drawing/2014/main" id="{9AC8EF3F-7D8E-41B3-8944-C45A955A5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50" y="4121062"/>
            <a:ext cx="1831884" cy="1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8AD785-542F-4808-9FD0-00346778A511}"/>
              </a:ext>
            </a:extLst>
          </p:cNvPr>
          <p:cNvSpPr txBox="1"/>
          <p:nvPr/>
        </p:nvSpPr>
        <p:spPr>
          <a:xfrm>
            <a:off x="7415699" y="556472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 err="1"/>
              <a:t>Lacrimaria</a:t>
            </a:r>
            <a:r>
              <a:rPr lang="es-MX" sz="1400" i="1" dirty="0"/>
              <a:t> </a:t>
            </a:r>
            <a:r>
              <a:rPr lang="es-MX" sz="1400" i="1" dirty="0" err="1"/>
              <a:t>sp</a:t>
            </a:r>
            <a:r>
              <a:rPr lang="es-MX" sz="1400" i="1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434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F6B6-1783-41CF-AB11-49634D66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7907"/>
            <a:ext cx="7886700" cy="752767"/>
          </a:xfrm>
        </p:spPr>
        <p:txBody>
          <a:bodyPr>
            <a:normAutofit/>
          </a:bodyPr>
          <a:lstStyle/>
          <a:p>
            <a:r>
              <a:rPr lang="es-MX" sz="2400" dirty="0">
                <a:latin typeface="Comic Sans MS" panose="030F0702030302020204" pitchFamily="66" charset="0"/>
              </a:rPr>
              <a:t>Medios de cultivo para protozoarios de vida libre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2040B-47E7-4FBB-9763-1C1351BE5D88}"/>
              </a:ext>
            </a:extLst>
          </p:cNvPr>
          <p:cNvSpPr txBox="1"/>
          <p:nvPr/>
        </p:nvSpPr>
        <p:spPr>
          <a:xfrm>
            <a:off x="3860889" y="5612856"/>
            <a:ext cx="491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*La base del medio puede ser suplida por agua de manantial y con los complementos se pueden preparar infusiones</a:t>
            </a:r>
            <a:endParaRPr lang="en-US" sz="1200" dirty="0"/>
          </a:p>
        </p:txBody>
      </p:sp>
      <p:pic>
        <p:nvPicPr>
          <p:cNvPr id="8" name="Picture 2" descr="Resultado de imagen para cultivo protozoarios">
            <a:extLst>
              <a:ext uri="{FF2B5EF4-FFF2-40B4-BE49-F238E27FC236}">
                <a16:creationId xmlns:a16="http://schemas.microsoft.com/office/drawing/2014/main" id="{99A13F3B-82E6-4286-86A1-91EBC02B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2" y="2150006"/>
            <a:ext cx="2789938" cy="38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2E4018-F758-4B29-B13B-C050F06FC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231152"/>
              </p:ext>
            </p:extLst>
          </p:nvPr>
        </p:nvGraphicFramePr>
        <p:xfrm>
          <a:off x="3373320" y="2739231"/>
          <a:ext cx="5407378" cy="2652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9409">
                  <a:extLst>
                    <a:ext uri="{9D8B030D-6E8A-4147-A177-3AD203B41FA5}">
                      <a16:colId xmlns:a16="http://schemas.microsoft.com/office/drawing/2014/main" val="1234556342"/>
                    </a:ext>
                  </a:extLst>
                </a:gridCol>
                <a:gridCol w="3317969">
                  <a:extLst>
                    <a:ext uri="{9D8B030D-6E8A-4147-A177-3AD203B41FA5}">
                      <a16:colId xmlns:a16="http://schemas.microsoft.com/office/drawing/2014/main" val="550605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Base de medio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Complementos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(Dependiendo de objetivo)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528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CaCl</a:t>
                      </a:r>
                      <a:r>
                        <a:rPr lang="es-MX" sz="1400" baseline="-2500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 0.006 g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8 granos de arroz (Para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Ameoba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Paramecium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715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KCl 0.004 g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10 g de Paja  (Para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Amoeba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665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NaCl 0.1 g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8 granos de trigo (Para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Paramecium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5609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Agua destilada 1 L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1 g  de yema de huevo duro (Para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Vorticella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627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7 granos de trigo/arroz+1.6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mL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 de lecha descremada (Para 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Euglena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346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40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1 pastilla de alfalfa (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Paramecium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es-MX" sz="1400" dirty="0" err="1">
                          <a:effectLst/>
                          <a:latin typeface="Comic Sans MS" panose="030F0702030302020204" pitchFamily="66" charset="0"/>
                        </a:rPr>
                        <a:t>Stentor</a:t>
                      </a:r>
                      <a:r>
                        <a:rPr lang="es-MX" sz="1400" dirty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en-US" sz="1400" dirty="0">
                        <a:effectLst/>
                        <a:latin typeface="Comic Sans MS" panose="030F0702030302020204" pitchFamily="66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59465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A2256A-53ED-4430-B7B9-925BB74421B3}"/>
              </a:ext>
            </a:extLst>
          </p:cNvPr>
          <p:cNvSpPr txBox="1"/>
          <p:nvPr/>
        </p:nvSpPr>
        <p:spPr>
          <a:xfrm>
            <a:off x="5156289" y="2215655"/>
            <a:ext cx="19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Medio de </a:t>
            </a:r>
            <a:r>
              <a:rPr lang="es-MX" dirty="0" err="1"/>
              <a:t>Chalkley</a:t>
            </a:r>
            <a:r>
              <a:rPr lang="es-MX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6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9A86-0F95-4FB9-B77A-2F5DDC3B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Toma de muestra</a:t>
            </a:r>
            <a:endParaRPr lang="en-US" dirty="0"/>
          </a:p>
        </p:txBody>
      </p:sp>
      <p:pic>
        <p:nvPicPr>
          <p:cNvPr id="8194" name="Picture 2" descr="Simple steps for water sampling | Good Fruit Grower">
            <a:extLst>
              <a:ext uri="{FF2B5EF4-FFF2-40B4-BE49-F238E27FC236}">
                <a16:creationId xmlns:a16="http://schemas.microsoft.com/office/drawing/2014/main" id="{8C50AC3C-2742-4EBB-A2A9-3EFCD4FE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1858206"/>
            <a:ext cx="4071895" cy="23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ater sampling from the lake and type of bottles used for samples. |  Download Scientific Diagram">
            <a:extLst>
              <a:ext uri="{FF2B5EF4-FFF2-40B4-BE49-F238E27FC236}">
                <a16:creationId xmlns:a16="http://schemas.microsoft.com/office/drawing/2014/main" id="{9E9F764F-07CE-478C-842C-9F6CA3C0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57" y="1806116"/>
            <a:ext cx="3582904" cy="24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63063-8DB9-48FD-8D50-E9B8C06F74AF}"/>
              </a:ext>
            </a:extLst>
          </p:cNvPr>
          <p:cNvSpPr txBox="1"/>
          <p:nvPr/>
        </p:nvSpPr>
        <p:spPr>
          <a:xfrm>
            <a:off x="628650" y="4311753"/>
            <a:ext cx="3583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Toma de muestra.</a:t>
            </a:r>
          </a:p>
          <a:p>
            <a:pPr algn="ctr"/>
            <a:r>
              <a:rPr lang="es-MX" dirty="0"/>
              <a:t>Tomar especialmente del sedimento</a:t>
            </a:r>
          </a:p>
          <a:p>
            <a:pPr algn="ctr"/>
            <a:r>
              <a:rPr lang="es-MX" dirty="0"/>
              <a:t>(Heterótrofos, no fotosintéticos)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D23DB-7535-48A2-9944-A575D3251815}"/>
              </a:ext>
            </a:extLst>
          </p:cNvPr>
          <p:cNvSpPr txBox="1"/>
          <p:nvPr/>
        </p:nvSpPr>
        <p:spPr>
          <a:xfrm>
            <a:off x="4804016" y="4361872"/>
            <a:ext cx="344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Etiquetar, transportar</a:t>
            </a:r>
          </a:p>
          <a:p>
            <a:pPr algn="ctr"/>
            <a:r>
              <a:rPr lang="es-MX" dirty="0"/>
              <a:t> y almacenar a 5°C  </a:t>
            </a:r>
          </a:p>
        </p:txBody>
      </p:sp>
    </p:spTree>
    <p:extLst>
      <p:ext uri="{BB962C8B-B14F-4D97-AF65-F5344CB8AC3E}">
        <p14:creationId xmlns:p14="http://schemas.microsoft.com/office/powerpoint/2010/main" val="210157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6F03-88AC-4065-98F6-218904E6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7359"/>
            <a:ext cx="7886700" cy="923330"/>
          </a:xfrm>
        </p:spPr>
        <p:txBody>
          <a:bodyPr/>
          <a:lstStyle/>
          <a:p>
            <a:r>
              <a:rPr lang="es-MX" dirty="0"/>
              <a:t>Inoculación e incubación </a:t>
            </a:r>
            <a:endParaRPr lang="en-US" dirty="0"/>
          </a:p>
        </p:txBody>
      </p:sp>
      <p:pic>
        <p:nvPicPr>
          <p:cNvPr id="9218" name="Picture 2" descr="SIEMBRA CON ASA EN MEDIO LIQUIDO - YouTube">
            <a:extLst>
              <a:ext uri="{FF2B5EF4-FFF2-40B4-BE49-F238E27FC236}">
                <a16:creationId xmlns:a16="http://schemas.microsoft.com/office/drawing/2014/main" id="{60093F37-E1F5-419B-8484-959A1666A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4386" b="9397"/>
          <a:stretch/>
        </p:blipFill>
        <p:spPr bwMode="auto">
          <a:xfrm>
            <a:off x="106017" y="2234432"/>
            <a:ext cx="3576438" cy="269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66F45-C6D6-4929-B000-CC264C72CD36}"/>
              </a:ext>
            </a:extLst>
          </p:cNvPr>
          <p:cNvSpPr txBox="1"/>
          <p:nvPr/>
        </p:nvSpPr>
        <p:spPr>
          <a:xfrm>
            <a:off x="245504" y="5066868"/>
            <a:ext cx="357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Inoculación</a:t>
            </a:r>
          </a:p>
          <a:p>
            <a:pPr algn="ctr"/>
            <a:r>
              <a:rPr lang="es-MX" dirty="0"/>
              <a:t>Transferir muestra con pipeta al medio </a:t>
            </a:r>
          </a:p>
          <a:p>
            <a:pPr algn="ctr"/>
            <a:r>
              <a:rPr lang="es-MX" dirty="0"/>
              <a:t>de cultivo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2BB9C-A817-4322-B66A-0FE68D29AB5E}"/>
              </a:ext>
            </a:extLst>
          </p:cNvPr>
          <p:cNvSpPr txBox="1"/>
          <p:nvPr/>
        </p:nvSpPr>
        <p:spPr>
          <a:xfrm>
            <a:off x="4031550" y="5130050"/>
            <a:ext cx="5092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Incubación temperatura ambiente</a:t>
            </a:r>
            <a:r>
              <a:rPr lang="en-US" dirty="0"/>
              <a:t>, </a:t>
            </a:r>
            <a:r>
              <a:rPr lang="en-US" dirty="0" err="1"/>
              <a:t>cubrir</a:t>
            </a:r>
            <a:r>
              <a:rPr lang="en-US" dirty="0"/>
              <a:t> con </a:t>
            </a:r>
            <a:r>
              <a:rPr lang="en-US" dirty="0" err="1"/>
              <a:t>gasa</a:t>
            </a:r>
            <a:r>
              <a:rPr lang="en-US" dirty="0"/>
              <a:t> (</a:t>
            </a:r>
            <a:r>
              <a:rPr lang="en-US" dirty="0" err="1"/>
              <a:t>intercambio</a:t>
            </a:r>
            <a:r>
              <a:rPr lang="en-US" dirty="0"/>
              <a:t> </a:t>
            </a:r>
            <a:r>
              <a:rPr lang="en-US" dirty="0" err="1"/>
              <a:t>gaseoso</a:t>
            </a:r>
            <a:r>
              <a:rPr lang="en-US" dirty="0"/>
              <a:t>/</a:t>
            </a:r>
            <a:r>
              <a:rPr lang="en-US" dirty="0" err="1"/>
              <a:t>bacterias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Baja luz, 5-7 </a:t>
            </a:r>
            <a:r>
              <a:rPr lang="en-US" dirty="0" err="1"/>
              <a:t>días</a:t>
            </a:r>
            <a:endParaRPr lang="es-MX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35B305E-65CD-4160-8997-C2FF334132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6C2D2-8AE5-4D8C-9866-E5054E5E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13" y="2234432"/>
            <a:ext cx="4996070" cy="28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DDA1-41F1-4CE6-952D-08386060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8310"/>
            <a:ext cx="7886700" cy="966369"/>
          </a:xfrm>
        </p:spPr>
        <p:txBody>
          <a:bodyPr/>
          <a:lstStyle/>
          <a:p>
            <a:r>
              <a:rPr lang="es-MX" dirty="0"/>
              <a:t>Observación y registro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7C96F-7C37-4CA4-B82F-E86C53D25768}"/>
              </a:ext>
            </a:extLst>
          </p:cNvPr>
          <p:cNvSpPr txBox="1"/>
          <p:nvPr/>
        </p:nvSpPr>
        <p:spPr>
          <a:xfrm>
            <a:off x="-103772" y="5033698"/>
            <a:ext cx="364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Tinción vital con rojo neutro= </a:t>
            </a:r>
          </a:p>
          <a:p>
            <a:pPr algn="ctr"/>
            <a:r>
              <a:rPr lang="es-MX" dirty="0"/>
              <a:t>Vacuolas digestivas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8525D-1BD8-4405-8E45-CC0A516ACE1F}"/>
              </a:ext>
            </a:extLst>
          </p:cNvPr>
          <p:cNvSpPr txBox="1"/>
          <p:nvPr/>
        </p:nvSpPr>
        <p:spPr>
          <a:xfrm>
            <a:off x="4742064" y="4541643"/>
            <a:ext cx="393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Morfología, mecanismos de locomoción</a:t>
            </a:r>
            <a:endParaRPr lang="en-US" dirty="0"/>
          </a:p>
        </p:txBody>
      </p:sp>
      <p:pic>
        <p:nvPicPr>
          <p:cNvPr id="7" name="Picture 2" descr="Resultado de imagen para ameba gif">
            <a:extLst>
              <a:ext uri="{FF2B5EF4-FFF2-40B4-BE49-F238E27FC236}">
                <a16:creationId xmlns:a16="http://schemas.microsoft.com/office/drawing/2014/main" id="{FD8451E4-22F9-4B7A-9B1D-9AC7FDAE36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41" y="1883728"/>
            <a:ext cx="3381376" cy="258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E23CDD-6ED1-4E03-A773-31ED382BF560}"/>
              </a:ext>
            </a:extLst>
          </p:cNvPr>
          <p:cNvSpPr/>
          <p:nvPr/>
        </p:nvSpPr>
        <p:spPr>
          <a:xfrm>
            <a:off x="100710" y="5650030"/>
            <a:ext cx="5160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https://www.youtube.com/watch?v=X6uLtAVyR_0</a:t>
            </a:r>
            <a:r>
              <a:rPr lang="en-US" sz="1100" dirty="0"/>
              <a:t> </a:t>
            </a:r>
          </a:p>
        </p:txBody>
      </p:sp>
      <p:pic>
        <p:nvPicPr>
          <p:cNvPr id="19458" name="Picture 2" descr="Paramecium Caudatum Colored Food Vacuole | Animals/Wildlife Stock Image  92793055">
            <a:extLst>
              <a:ext uri="{FF2B5EF4-FFF2-40B4-BE49-F238E27FC236}">
                <a16:creationId xmlns:a16="http://schemas.microsoft.com/office/drawing/2014/main" id="{D222D937-69BE-46AE-9466-CFE4026A9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1"/>
          <a:stretch/>
        </p:blipFill>
        <p:spPr bwMode="auto">
          <a:xfrm>
            <a:off x="427569" y="1788257"/>
            <a:ext cx="2587269" cy="31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0B8C4-98F2-4BAE-A5DB-05536ED08445}"/>
              </a:ext>
            </a:extLst>
          </p:cNvPr>
          <p:cNvSpPr/>
          <p:nvPr/>
        </p:nvSpPr>
        <p:spPr>
          <a:xfrm>
            <a:off x="4742064" y="498002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000"/>
              </a:spcAft>
            </a:pPr>
            <a:r>
              <a:rPr lang="es-ES_tradnl" sz="1050" dirty="0">
                <a:latin typeface="Arial" panose="020B0604020202020204" pitchFamily="34" charset="0"/>
                <a:ea typeface="Arial" panose="020B0604020202020204" pitchFamily="34" charset="0"/>
              </a:rPr>
              <a:t>Preparación en fresco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S_tradnl" sz="105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http://mediacampus.cuaed.unam.mx/node/4196</a:t>
            </a:r>
            <a:r>
              <a:rPr lang="es-ES_tradnl" sz="105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S_tradnl" sz="1050" dirty="0">
                <a:latin typeface="Arial" panose="020B0604020202020204" pitchFamily="34" charset="0"/>
                <a:ea typeface="Arial" panose="020B0604020202020204" pitchFamily="34" charset="0"/>
              </a:rPr>
              <a:t>Video gota pendiente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S_tradnl" sz="105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https://www.youtube.com/watch?v=CAKfm77cUoU</a:t>
            </a:r>
            <a:r>
              <a:rPr lang="es-ES_tradnl" sz="105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B7CFD-49F8-4CA7-82FC-B8CEDBCD6BD6}"/>
              </a:ext>
            </a:extLst>
          </p:cNvPr>
          <p:cNvSpPr txBox="1"/>
          <p:nvPr/>
        </p:nvSpPr>
        <p:spPr>
          <a:xfrm>
            <a:off x="3046616" y="2466079"/>
            <a:ext cx="177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Observar a 10x</a:t>
            </a:r>
          </a:p>
          <a:p>
            <a:r>
              <a:rPr lang="es-MX" dirty="0"/>
              <a:t>Y 40x con baja </a:t>
            </a:r>
          </a:p>
          <a:p>
            <a:r>
              <a:rPr lang="es-MX" dirty="0"/>
              <a:t>Intensidad de luz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8D30-0B88-47F5-8500-CBFAB1F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68" y="782221"/>
            <a:ext cx="7886700" cy="1325563"/>
          </a:xfrm>
        </p:spPr>
        <p:txBody>
          <a:bodyPr/>
          <a:lstStyle/>
          <a:p>
            <a:r>
              <a:rPr lang="es-MX" dirty="0"/>
              <a:t>Comparación/ identificación </a:t>
            </a:r>
            <a:endParaRPr lang="en-US" dirty="0"/>
          </a:p>
        </p:txBody>
      </p:sp>
      <p:pic>
        <p:nvPicPr>
          <p:cNvPr id="11266" name="Picture 2" descr="Atlas de ciliados y otros microorganismos frecuentes en sistemas de  tratamiento aerobio de aguas 8626000000295 libro">
            <a:extLst>
              <a:ext uri="{FF2B5EF4-FFF2-40B4-BE49-F238E27FC236}">
                <a16:creationId xmlns:a16="http://schemas.microsoft.com/office/drawing/2014/main" id="{9ABF54CC-A6C6-4785-B3DE-203F4D4B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8" y="1829803"/>
            <a:ext cx="2813385" cy="38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identificacion de protozoarios">
            <a:extLst>
              <a:ext uri="{FF2B5EF4-FFF2-40B4-BE49-F238E27FC236}">
                <a16:creationId xmlns:a16="http://schemas.microsoft.com/office/drawing/2014/main" id="{04E7C93C-B463-4627-BF11-2FDD5602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50" y="1704975"/>
            <a:ext cx="4784239" cy="399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168A3-6DE4-4AFC-80D8-650BA5DC8740}"/>
              </a:ext>
            </a:extLst>
          </p:cNvPr>
          <p:cNvSpPr/>
          <p:nvPr/>
        </p:nvSpPr>
        <p:spPr>
          <a:xfrm>
            <a:off x="685800" y="5696571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https://sites.google.com/site/fpelectronicaweb/home/ciliados/ciliados-agua-dulce?tmpl=%2Fsystem%2Fapp%2Ftemplates%2Fprint%2F&amp;showPrintDialog=1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87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FC36-6B6C-4EB7-A794-D85BE480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Referencias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09F9D-2314-43FB-A5EB-F9ABDDE52E48}"/>
              </a:ext>
            </a:extLst>
          </p:cNvPr>
          <p:cNvSpPr/>
          <p:nvPr/>
        </p:nvSpPr>
        <p:spPr>
          <a:xfrm>
            <a:off x="588065" y="5292545"/>
            <a:ext cx="8273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Thinkoholic</a:t>
            </a:r>
            <a:r>
              <a:rPr lang="en-US" dirty="0"/>
              <a:t>.(2008), photo gallery: ASIB – algal collection of the institute of botany, Innsbruck</a:t>
            </a:r>
            <a:r>
              <a:rPr lang="en-US" b="1" dirty="0"/>
              <a:t>,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http://www.thinkoholic.com/2008/11/09/photo-gallery-ASIB-algal-collection-of-the-institute-of-botany-innsbruck-s523-en/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56A9B-C92F-4C1B-BCE5-212C23063907}"/>
              </a:ext>
            </a:extLst>
          </p:cNvPr>
          <p:cNvSpPr/>
          <p:nvPr/>
        </p:nvSpPr>
        <p:spPr>
          <a:xfrm>
            <a:off x="690769" y="1180225"/>
            <a:ext cx="788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Andersen, R. A., 2005.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Algal Culturing Techniques.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China: Elsevier Inc. Phycological Society of America.</a:t>
            </a:r>
            <a:endParaRPr lang="en-US" altLang="en-US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6D802-328F-481A-A3C5-8A401F7D0BC7}"/>
              </a:ext>
            </a:extLst>
          </p:cNvPr>
          <p:cNvSpPr/>
          <p:nvPr/>
        </p:nvSpPr>
        <p:spPr>
          <a:xfrm>
            <a:off x="588065" y="1878053"/>
            <a:ext cx="786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Flinn Scientific, 2016.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Chalkley's Medium for Protists,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s.l.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Flinn Scientific, Inc..</a:t>
            </a:r>
            <a:endParaRPr lang="en-US" altLang="en-US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31B795-0F3B-4667-B20E-77AC26B01432}"/>
              </a:ext>
            </a:extLst>
          </p:cNvPr>
          <p:cNvSpPr/>
          <p:nvPr/>
        </p:nvSpPr>
        <p:spPr>
          <a:xfrm>
            <a:off x="628650" y="2330808"/>
            <a:ext cx="8335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Hummer, P. J., 1993. Culturing &amp; Using Protozoans in the Laboratory.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American Biology Teacher,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Sep., 55(6), pp. 357-360.</a:t>
            </a:r>
            <a:endParaRPr lang="en-US" alt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90010-DAF3-4D01-9196-8E1550B915C2}"/>
              </a:ext>
            </a:extLst>
          </p:cNvPr>
          <p:cNvSpPr/>
          <p:nvPr/>
        </p:nvSpPr>
        <p:spPr>
          <a:xfrm>
            <a:off x="588065" y="3713599"/>
            <a:ext cx="8453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Littleford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R. A., 1960. Culture of Protozoa in the Classroom.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American Biology Teacher,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22(9), pp. 551-559.</a:t>
            </a:r>
            <a:endParaRPr lang="en-US" altLang="en-US" sz="1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C29AC-C64C-42B2-AE64-6C8D4A3F2312}"/>
              </a:ext>
            </a:extLst>
          </p:cNvPr>
          <p:cNvSpPr/>
          <p:nvPr/>
        </p:nvSpPr>
        <p:spPr>
          <a:xfrm>
            <a:off x="588065" y="2890176"/>
            <a:ext cx="7865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Kudo, R. R., 1931.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Handbook of Protozoology.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Illinois: Charles C Thomas Publisher.</a:t>
            </a:r>
            <a:endParaRPr lang="en-US" altLang="en-US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Leboffe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M. J. &amp; Burton, P. E., 2010.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Microbiology. Laboratory Theory &amp; Application.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 ed. USA: Morton Publishing Company.</a:t>
            </a:r>
            <a:endParaRPr lang="en-US" alt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6ABFFB-3EE2-4453-AF4C-262A6788153C}"/>
              </a:ext>
            </a:extLst>
          </p:cNvPr>
          <p:cNvSpPr/>
          <p:nvPr/>
        </p:nvSpPr>
        <p:spPr>
          <a:xfrm>
            <a:off x="588065" y="4776765"/>
            <a:ext cx="824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Ramírez-Gama, R. M. et al., 2015.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Técnicas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básicas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Microbiología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y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fundamento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Mexico: Editorial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Trillas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-UNAM.</a:t>
            </a:r>
            <a:endParaRPr lang="en-US" alt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9E497-759C-41AA-9C93-A16A3F2E50AA}"/>
              </a:ext>
            </a:extLst>
          </p:cNvPr>
          <p:cNvSpPr/>
          <p:nvPr/>
        </p:nvSpPr>
        <p:spPr>
          <a:xfrm>
            <a:off x="690769" y="4248487"/>
            <a:ext cx="7485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Quinquet</a:t>
            </a:r>
            <a:r>
              <a:rPr lang="en-US" dirty="0"/>
              <a:t> (2004) Stentor sp., </a:t>
            </a:r>
            <a:r>
              <a:rPr lang="en-US" dirty="0" err="1"/>
              <a:t>Mikroscopia</a:t>
            </a:r>
            <a:r>
              <a:rPr lang="en-US" dirty="0"/>
              <a:t>. Com,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línea:https</a:t>
            </a:r>
            <a:r>
              <a:rPr lang="en-US" dirty="0"/>
              <a:t>://forum.mikroscopia.com/topic/1028-stentor/</a:t>
            </a:r>
          </a:p>
        </p:txBody>
      </p:sp>
    </p:spTree>
    <p:extLst>
      <p:ext uri="{BB962C8B-B14F-4D97-AF65-F5344CB8AC3E}">
        <p14:creationId xmlns:p14="http://schemas.microsoft.com/office/powerpoint/2010/main" val="337224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CE0AD-8B66-4DE9-AC3F-11752701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2" y="776330"/>
            <a:ext cx="7886700" cy="1325563"/>
          </a:xfrm>
        </p:spPr>
        <p:txBody>
          <a:bodyPr/>
          <a:lstStyle/>
          <a:p>
            <a:r>
              <a:rPr lang="es-MX" dirty="0"/>
              <a:t>Material de consulta adicional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2C4E1-67B8-4BFC-B52C-B5332E183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Microalgas 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E9C239C-E844-4339-B4F2-F176B0ED806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2881807"/>
              </p:ext>
            </p:extLst>
          </p:nvPr>
        </p:nvGraphicFramePr>
        <p:xfrm>
          <a:off x="407049" y="2638423"/>
          <a:ext cx="3887390" cy="26274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87390">
                  <a:extLst>
                    <a:ext uri="{9D8B030D-6E8A-4147-A177-3AD203B41FA5}">
                      <a16:colId xmlns:a16="http://schemas.microsoft.com/office/drawing/2014/main" val="103163910"/>
                    </a:ext>
                  </a:extLst>
                </a:gridCol>
              </a:tblGrid>
              <a:tr h="26274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200" dirty="0">
                          <a:effectLst/>
                        </a:rPr>
                        <a:t>Presentaciones características de las microalgas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2"/>
                        </a:rPr>
                        <a:t>https://www.youtube.com/watch?v=yUE5OukAHdI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2. Cultivo de microalgas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3"/>
                        </a:rPr>
                        <a:t>https://www.youtube.com/watch?v=BiK5Z5ohJbQ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En laboratorio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4"/>
                        </a:rPr>
                        <a:t>https://www.youtube.com/watch?v=0JZPSO_-v-U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 </a:t>
                      </a:r>
                      <a:r>
                        <a:rPr lang="es-ES_tradnl" sz="1200" dirty="0">
                          <a:effectLst/>
                        </a:rPr>
                        <a:t>Caso-problema: Cultivo de </a:t>
                      </a:r>
                      <a:r>
                        <a:rPr lang="es-ES_tradnl" sz="1200" dirty="0" err="1">
                          <a:effectLst/>
                        </a:rPr>
                        <a:t>Chlorella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5"/>
                        </a:rPr>
                        <a:t>https://www.youtube.com/watch?v=jTyw8nrMYlc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 </a:t>
                      </a:r>
                      <a:r>
                        <a:rPr lang="es-ES_tradnl" sz="1200" dirty="0">
                          <a:effectLst/>
                        </a:rPr>
                        <a:t>Caso-problema: </a:t>
                      </a:r>
                      <a:r>
                        <a:rPr lang="es-ES_tradnl" sz="1200" dirty="0" err="1">
                          <a:effectLst/>
                        </a:rPr>
                        <a:t>Chlamydomonas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6"/>
                        </a:rPr>
                        <a:t>https://www.youtube.com/watch?v=sdeFebJWcpw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22" marR="42722" marT="0" marB="0"/>
                </a:tc>
                <a:extLst>
                  <a:ext uri="{0D108BD9-81ED-4DB2-BD59-A6C34878D82A}">
                    <a16:rowId xmlns:a16="http://schemas.microsoft.com/office/drawing/2014/main" val="1049382391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1CDA7F-6D56-4797-A9C4-75E777A2F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Protozoarios</a:t>
            </a: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B78022D-37C8-469A-870F-B56F273FC81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23764903"/>
              </p:ext>
            </p:extLst>
          </p:nvPr>
        </p:nvGraphicFramePr>
        <p:xfrm>
          <a:off x="4572000" y="2655054"/>
          <a:ext cx="3887788" cy="26274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87788">
                  <a:extLst>
                    <a:ext uri="{9D8B030D-6E8A-4147-A177-3AD203B41FA5}">
                      <a16:colId xmlns:a16="http://schemas.microsoft.com/office/drawing/2014/main" val="132194633"/>
                    </a:ext>
                  </a:extLst>
                </a:gridCol>
              </a:tblGrid>
              <a:tr h="26274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200" dirty="0">
                          <a:effectLst/>
                        </a:rPr>
                        <a:t>Presentaciones características de los protozoarios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7"/>
                        </a:rPr>
                        <a:t>https://www.youtube.com/watch?v=oFESECcbH1c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2. Cultivo de protozoarios-infusiones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8"/>
                        </a:rPr>
                        <a:t>https://www.youtube.com/watch?v=6RJ0G4l4J3E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3. Depredadores ambientales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9"/>
                        </a:rPr>
                        <a:t>https://www.youtube.com/watch?v=N_uQ_uEc6u0</a:t>
                      </a:r>
                      <a:r>
                        <a:rPr lang="es-ES_tradnl" sz="1200" dirty="0">
                          <a:effectLst/>
                        </a:rPr>
                        <a:t> 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4. Caso-problema: Tratamiento biológico de aguas residuales</a:t>
                      </a:r>
                      <a:endParaRPr lang="en-US" sz="1200" dirty="0">
                        <a:effectLst/>
                      </a:endParaRP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10"/>
                        </a:rPr>
                        <a:t>https://www.youtube.com/watch?v=NQ24B9XN84A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33" marR="42933" marT="0" marB="0"/>
                </a:tc>
                <a:extLst>
                  <a:ext uri="{0D108BD9-81ED-4DB2-BD59-A6C34878D82A}">
                    <a16:rowId xmlns:a16="http://schemas.microsoft.com/office/drawing/2014/main" val="160197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254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15DF0-3198-4093-A3A6-3F0BFB9BE4B1}"/>
              </a:ext>
            </a:extLst>
          </p:cNvPr>
          <p:cNvGrpSpPr/>
          <p:nvPr/>
        </p:nvGrpSpPr>
        <p:grpSpPr>
          <a:xfrm>
            <a:off x="625643" y="1010652"/>
            <a:ext cx="6144126" cy="5394107"/>
            <a:chOff x="427364" y="453240"/>
            <a:chExt cx="7250507" cy="5951520"/>
          </a:xfrm>
        </p:grpSpPr>
        <p:pic>
          <p:nvPicPr>
            <p:cNvPr id="4" name="Imagen 2">
              <a:extLst>
                <a:ext uri="{FF2B5EF4-FFF2-40B4-BE49-F238E27FC236}">
                  <a16:creationId xmlns:a16="http://schemas.microsoft.com/office/drawing/2014/main" id="{853FB580-FFD0-4C6E-AF33-1F3A0318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364" y="453240"/>
              <a:ext cx="1803772" cy="1803772"/>
            </a:xfrm>
            <a:prstGeom prst="rect">
              <a:avLst/>
            </a:prstGeom>
          </p:spPr>
        </p:pic>
        <p:sp>
          <p:nvSpPr>
            <p:cNvPr id="6" name="CuadroTexto 3">
              <a:extLst>
                <a:ext uri="{FF2B5EF4-FFF2-40B4-BE49-F238E27FC236}">
                  <a16:creationId xmlns:a16="http://schemas.microsoft.com/office/drawing/2014/main" id="{3A005E4B-1440-4723-A722-AFA37ED6530C}"/>
                </a:ext>
              </a:extLst>
            </p:cNvPr>
            <p:cNvSpPr txBox="1"/>
            <p:nvPr/>
          </p:nvSpPr>
          <p:spPr>
            <a:xfrm>
              <a:off x="2008700" y="5850762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latin typeface="Century Gothic" panose="020B0502020202020204" pitchFamily="34" charset="0"/>
                </a:rPr>
                <a:t>FACULTAD DE QUÍMICA, UNAM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0FA851C-FBC4-444F-ADFF-108F0BC1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64" y="2645294"/>
              <a:ext cx="1803772" cy="1803772"/>
            </a:xfrm>
            <a:prstGeom prst="rect">
              <a:avLst/>
            </a:prstGeom>
          </p:spPr>
        </p:pic>
        <p:pic>
          <p:nvPicPr>
            <p:cNvPr id="8" name="Imagen 8">
              <a:extLst>
                <a:ext uri="{FF2B5EF4-FFF2-40B4-BE49-F238E27FC236}">
                  <a16:creationId xmlns:a16="http://schemas.microsoft.com/office/drawing/2014/main" id="{9201D777-50BE-49A0-8B69-4BF5376F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364" y="4600988"/>
              <a:ext cx="1803772" cy="1803772"/>
            </a:xfrm>
            <a:prstGeom prst="rect">
              <a:avLst/>
            </a:prstGeom>
          </p:spPr>
        </p:pic>
        <p:sp>
          <p:nvSpPr>
            <p:cNvPr id="9" name="CuadroTexto 9">
              <a:extLst>
                <a:ext uri="{FF2B5EF4-FFF2-40B4-BE49-F238E27FC236}">
                  <a16:creationId xmlns:a16="http://schemas.microsoft.com/office/drawing/2014/main" id="{E412E9B8-86BD-40A2-9F70-1D63815947D8}"/>
                </a:ext>
              </a:extLst>
            </p:cNvPr>
            <p:cNvSpPr txBox="1"/>
            <p:nvPr/>
          </p:nvSpPr>
          <p:spPr>
            <a:xfrm>
              <a:off x="2141367" y="3776888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FACULTAD DE QUÍMICA, UNAM</a:t>
              </a:r>
            </a:p>
          </p:txBody>
        </p:sp>
        <p:sp>
          <p:nvSpPr>
            <p:cNvPr id="10" name="CuadroTexto 10">
              <a:extLst>
                <a:ext uri="{FF2B5EF4-FFF2-40B4-BE49-F238E27FC236}">
                  <a16:creationId xmlns:a16="http://schemas.microsoft.com/office/drawing/2014/main" id="{5759FE2D-D085-4D29-80DD-B0E23F686403}"/>
                </a:ext>
              </a:extLst>
            </p:cNvPr>
            <p:cNvSpPr txBox="1"/>
            <p:nvPr/>
          </p:nvSpPr>
          <p:spPr>
            <a:xfrm>
              <a:off x="2008700" y="1586599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FACULTAD DE QUÍMICA, UNAM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81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>
            <a:extLst>
              <a:ext uri="{FF2B5EF4-FFF2-40B4-BE49-F238E27FC236}">
                <a16:creationId xmlns:a16="http://schemas.microsoft.com/office/drawing/2014/main" id="{34693830-6A50-45D4-B64F-26998422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6480" cy="7864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A7AEB0-D72A-4B37-A879-76502713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3" y="2363789"/>
            <a:ext cx="4056083" cy="1843254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Comic Sans MS" panose="030F0702030302020204" pitchFamily="66" charset="0"/>
              </a:rPr>
              <a:t>Tema 5.1 ESTUDIO Y CULTIVO DE PROTOZOARIOS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4160AF-12E5-479D-B567-F87604D46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790" y="4494212"/>
            <a:ext cx="3483867" cy="1290140"/>
          </a:xfrm>
        </p:spPr>
        <p:txBody>
          <a:bodyPr>
            <a:normAutofit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Microbiología Experimental</a:t>
            </a:r>
          </a:p>
          <a:p>
            <a:r>
              <a:rPr lang="es-MX" dirty="0">
                <a:latin typeface="Comic Sans MS" panose="030F0702030302020204" pitchFamily="66" charset="0"/>
              </a:rPr>
              <a:t>Elaboró: Micro </a:t>
            </a:r>
            <a:r>
              <a:rPr lang="es-MX" dirty="0" err="1">
                <a:latin typeface="Comic Sans MS" panose="030F0702030302020204" pitchFamily="66" charset="0"/>
              </a:rPr>
              <a:t>Exp</a:t>
            </a:r>
            <a:r>
              <a:rPr lang="es-MX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900" dirty="0">
                <a:latin typeface="Comic Sans MS" panose="030F0702030302020204" pitchFamily="66" charset="0"/>
              </a:rPr>
              <a:t>https://www.facebook.com/profile.php?id=100010129183459</a:t>
            </a:r>
          </a:p>
        </p:txBody>
      </p:sp>
      <p:pic>
        <p:nvPicPr>
          <p:cNvPr id="11" name="Picture 6" descr="Paramecium sp">
            <a:extLst>
              <a:ext uri="{FF2B5EF4-FFF2-40B4-BE49-F238E27FC236}">
                <a16:creationId xmlns:a16="http://schemas.microsoft.com/office/drawing/2014/main" id="{8D271821-EC1C-4BDD-897B-50ECC13FC96D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r="23405"/>
          <a:stretch>
            <a:fillRect/>
          </a:stretch>
        </p:blipFill>
        <p:spPr bwMode="auto">
          <a:xfrm>
            <a:off x="3887787" y="987425"/>
            <a:ext cx="4807033" cy="50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9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4D976D-DDFD-43CF-AEB1-303479B4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" y="914400"/>
            <a:ext cx="3943348" cy="808373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Características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26807-D07C-4A18-8170-C1D87A391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565" y="2260349"/>
            <a:ext cx="3886200" cy="2857083"/>
          </a:xfrm>
        </p:spPr>
        <p:txBody>
          <a:bodyPr>
            <a:normAutofit fontScale="92500" lnSpcReduction="10000"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Eucariontes</a:t>
            </a:r>
          </a:p>
          <a:p>
            <a:r>
              <a:rPr lang="es-MX" dirty="0">
                <a:latin typeface="Comic Sans MS" panose="030F0702030302020204" pitchFamily="66" charset="0"/>
              </a:rPr>
              <a:t>Unicelulares</a:t>
            </a:r>
          </a:p>
          <a:p>
            <a:r>
              <a:rPr lang="es-MX" dirty="0">
                <a:latin typeface="Comic Sans MS" panose="030F0702030302020204" pitchFamily="66" charset="0"/>
              </a:rPr>
              <a:t>Heterótrofos</a:t>
            </a:r>
          </a:p>
          <a:p>
            <a:r>
              <a:rPr lang="es-MX" dirty="0">
                <a:latin typeface="Comic Sans MS" panose="030F0702030302020204" pitchFamily="66" charset="0"/>
              </a:rPr>
              <a:t>Típicamente móviles </a:t>
            </a:r>
            <a:r>
              <a:rPr lang="es-MX" sz="2400" dirty="0">
                <a:latin typeface="Comic Sans MS" panose="030F0702030302020204" pitchFamily="66" charset="0"/>
              </a:rPr>
              <a:t>(de vida libre)</a:t>
            </a:r>
          </a:p>
          <a:p>
            <a:r>
              <a:rPr lang="es-MX" sz="3000" dirty="0">
                <a:latin typeface="Comic Sans MS" panose="030F0702030302020204" pitchFamily="66" charset="0"/>
              </a:rPr>
              <a:t>Depredadores del medio ambiente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Amoeba science GIF - Find on GIFER">
            <a:extLst>
              <a:ext uri="{FF2B5EF4-FFF2-40B4-BE49-F238E27FC236}">
                <a16:creationId xmlns:a16="http://schemas.microsoft.com/office/drawing/2014/main" id="{DC27E421-34B3-4CF9-B302-7B162C4E00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1" y="1178537"/>
            <a:ext cx="2291013" cy="24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non Protozoa GIFs - Get the best GIF on GIPHY">
            <a:extLst>
              <a:ext uri="{FF2B5EF4-FFF2-40B4-BE49-F238E27FC236}">
                <a16:creationId xmlns:a16="http://schemas.microsoft.com/office/drawing/2014/main" id="{585BE26D-7CFC-4A65-9023-1BB300FA6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753" y="3633206"/>
            <a:ext cx="4606681" cy="26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tozoa GIFs - Get the best GIF on GIPHY">
            <a:extLst>
              <a:ext uri="{FF2B5EF4-FFF2-40B4-BE49-F238E27FC236}">
                <a16:creationId xmlns:a16="http://schemas.microsoft.com/office/drawing/2014/main" id="{59D65B25-E14E-4694-8373-3DF2A9E27F1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753" y="1221906"/>
            <a:ext cx="2335033" cy="24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5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CB50E7-055D-4EEE-9603-4148600E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04" y="808804"/>
            <a:ext cx="7886700" cy="712121"/>
          </a:xfrm>
        </p:spPr>
        <p:txBody>
          <a:bodyPr>
            <a:noAutofit/>
          </a:bodyPr>
          <a:lstStyle/>
          <a:p>
            <a:r>
              <a:rPr lang="es-MX" sz="3200" dirty="0">
                <a:latin typeface="Comic Sans MS" panose="030F0702030302020204" pitchFamily="66" charset="0"/>
              </a:rPr>
              <a:t>Poseen una gran diversidad morfológica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Various Ciliated Protozoa. Kingdom Protista. DIC Lighting Technique. GIF by  geor... | Gfycat">
            <a:extLst>
              <a:ext uri="{FF2B5EF4-FFF2-40B4-BE49-F238E27FC236}">
                <a16:creationId xmlns:a16="http://schemas.microsoft.com/office/drawing/2014/main" id="{24FA8683-C8DC-47A5-94F7-6BC3E55A97E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2" y="1365948"/>
            <a:ext cx="3186762" cy="179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oeba GIF | Gfycat">
            <a:extLst>
              <a:ext uri="{FF2B5EF4-FFF2-40B4-BE49-F238E27FC236}">
                <a16:creationId xmlns:a16="http://schemas.microsoft.com/office/drawing/2014/main" id="{3CB2E245-6124-4316-83F6-8F9B8B5B2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04" y="1365947"/>
            <a:ext cx="2660754" cy="18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st protozoa GIFs - Primo GIF - Latest Animated GIFs">
            <a:extLst>
              <a:ext uri="{FF2B5EF4-FFF2-40B4-BE49-F238E27FC236}">
                <a16:creationId xmlns:a16="http://schemas.microsoft.com/office/drawing/2014/main" id="{BD79E7B9-A599-4414-AA0D-72381A055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57" y="1365948"/>
            <a:ext cx="2951913" cy="18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c-UK: Suctoria">
            <a:extLst>
              <a:ext uri="{FF2B5EF4-FFF2-40B4-BE49-F238E27FC236}">
                <a16:creationId xmlns:a16="http://schemas.microsoft.com/office/drawing/2014/main" id="{D8B6AA46-9D3B-4402-951C-0A6C874D0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5" y="3160296"/>
            <a:ext cx="3358145" cy="251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orticella | Tumblr">
            <a:extLst>
              <a:ext uri="{FF2B5EF4-FFF2-40B4-BE49-F238E27FC236}">
                <a16:creationId xmlns:a16="http://schemas.microsoft.com/office/drawing/2014/main" id="{7F6AF805-2968-4743-A83C-9AF9ECA27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72" y="3165948"/>
            <a:ext cx="2436165" cy="25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dex of /mag/imgjun03">
            <a:extLst>
              <a:ext uri="{FF2B5EF4-FFF2-40B4-BE49-F238E27FC236}">
                <a16:creationId xmlns:a16="http://schemas.microsoft.com/office/drawing/2014/main" id="{1E3BBF4E-5F1E-4232-97FA-5AABEDC24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5" y="3263246"/>
            <a:ext cx="3048000" cy="24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AF97-CBD9-4648-A196-9EBE448A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8569"/>
            <a:ext cx="8809122" cy="513348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latin typeface="Comic Sans MS" panose="030F0702030302020204" pitchFamily="66" charset="0"/>
              </a:rPr>
              <a:t>Tamaño variable </a:t>
            </a:r>
            <a:r>
              <a:rPr lang="es-MX" sz="2800" dirty="0" err="1">
                <a:latin typeface="Comic Sans MS" panose="030F0702030302020204" pitchFamily="66" charset="0"/>
              </a:rPr>
              <a:t>usalmente</a:t>
            </a:r>
            <a:r>
              <a:rPr lang="es-MX" sz="2800" dirty="0">
                <a:latin typeface="Comic Sans MS" panose="030F0702030302020204" pitchFamily="66" charset="0"/>
              </a:rPr>
              <a:t> desde 10µm a 3 mm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El tamaño de los microorganismos | Agrologia">
            <a:extLst>
              <a:ext uri="{FF2B5EF4-FFF2-40B4-BE49-F238E27FC236}">
                <a16:creationId xmlns:a16="http://schemas.microsoft.com/office/drawing/2014/main" id="{C6AF23B4-4BF8-4062-B2E3-FB654B86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863"/>
            <a:ext cx="9144000" cy="36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ología1 C201: 2019">
            <a:extLst>
              <a:ext uri="{FF2B5EF4-FFF2-40B4-BE49-F238E27FC236}">
                <a16:creationId xmlns:a16="http://schemas.microsoft.com/office/drawing/2014/main" id="{4E3FBDCD-9341-4F73-B985-88A6440429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60" y="1491917"/>
            <a:ext cx="2321133" cy="17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icrobe Profiles: Suctorians. Learn the story of a microbe straight… | by  Bayleigh Murray | Protozoan | Medium">
            <a:extLst>
              <a:ext uri="{FF2B5EF4-FFF2-40B4-BE49-F238E27FC236}">
                <a16:creationId xmlns:a16="http://schemas.microsoft.com/office/drawing/2014/main" id="{A3CDAAC8-CF8B-40FE-A455-15305308D0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77" y="1553080"/>
            <a:ext cx="2206388" cy="16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686B53-9759-4741-A5E8-147DBB328E46}"/>
              </a:ext>
            </a:extLst>
          </p:cNvPr>
          <p:cNvSpPr/>
          <p:nvPr/>
        </p:nvSpPr>
        <p:spPr>
          <a:xfrm>
            <a:off x="5630779" y="3272040"/>
            <a:ext cx="1122947" cy="5745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47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B45EBE-EAEF-497C-A290-574C394D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831" y="1257300"/>
            <a:ext cx="2949178" cy="667753"/>
          </a:xfrm>
        </p:spPr>
        <p:txBody>
          <a:bodyPr/>
          <a:lstStyle/>
          <a:p>
            <a:r>
              <a:rPr lang="es-MX" dirty="0">
                <a:latin typeface="Comic Sans MS" panose="030F0702030302020204" pitchFamily="66" charset="0"/>
              </a:rPr>
              <a:t>ESTRUCTURA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ACE2CA-5C6C-47C8-ACC7-E5C2A9C16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6831" y="2265948"/>
            <a:ext cx="357319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Núcleo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Citostoma/cavidad 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err="1">
                <a:latin typeface="Comic Sans MS" panose="030F0702030302020204" pitchFamily="66" charset="0"/>
              </a:rPr>
              <a:t>Citopigio</a:t>
            </a:r>
            <a:r>
              <a:rPr lang="es-MX" sz="2000" dirty="0">
                <a:latin typeface="Comic Sans MS" panose="030F0702030302020204" pitchFamily="66" charset="0"/>
              </a:rPr>
              <a:t>/Poro anal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Vacuolas: contráctiles o alimenticias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en-US" sz="2000" dirty="0" err="1">
                <a:latin typeface="Comic Sans MS" panose="030F0702030302020204" pitchFamily="66" charset="0"/>
              </a:rPr>
              <a:t>digestivas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es-MX" sz="2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apítulo 28. Los protistas">
            <a:extLst>
              <a:ext uri="{FF2B5EF4-FFF2-40B4-BE49-F238E27FC236}">
                <a16:creationId xmlns:a16="http://schemas.microsoft.com/office/drawing/2014/main" id="{C5D35DE8-12C7-4AEC-9C4E-0B57F9D4A0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9741"/>
          <a:stretch/>
        </p:blipFill>
        <p:spPr bwMode="auto">
          <a:xfrm>
            <a:off x="117040" y="944479"/>
            <a:ext cx="4454960" cy="51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9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868736-50A8-45C3-8840-1D67223C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60" y="821727"/>
            <a:ext cx="8996614" cy="766442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Comic Sans MS" panose="030F0702030302020204" pitchFamily="66" charset="0"/>
              </a:rPr>
              <a:t>Clasificación por mecanismos de movilidad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Various Ciliated Protozoa. Kingdom Protista. DIC Lighting Technique. GIF by  geor... | Gfycat">
            <a:extLst>
              <a:ext uri="{FF2B5EF4-FFF2-40B4-BE49-F238E27FC236}">
                <a16:creationId xmlns:a16="http://schemas.microsoft.com/office/drawing/2014/main" id="{1A87F506-1CBC-4713-B784-9909FB11FEE4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8" y="1550534"/>
            <a:ext cx="2211850" cy="19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moeba science GIF - Find on GIFER">
            <a:extLst>
              <a:ext uri="{FF2B5EF4-FFF2-40B4-BE49-F238E27FC236}">
                <a16:creationId xmlns:a16="http://schemas.microsoft.com/office/drawing/2014/main" id="{7B4970C8-EA94-46B4-8F2D-701954A08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40" y="1534519"/>
            <a:ext cx="1881238" cy="19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moeba GIF | Gfycat">
            <a:extLst>
              <a:ext uri="{FF2B5EF4-FFF2-40B4-BE49-F238E27FC236}">
                <a16:creationId xmlns:a16="http://schemas.microsoft.com/office/drawing/2014/main" id="{9326CF93-B07E-496A-A09A-22FC7CD294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60" y="1588170"/>
            <a:ext cx="1809320" cy="17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atest Ameba GIFs | Gfycat">
            <a:extLst>
              <a:ext uri="{FF2B5EF4-FFF2-40B4-BE49-F238E27FC236}">
                <a16:creationId xmlns:a16="http://schemas.microsoft.com/office/drawing/2014/main" id="{AA9CB97E-6958-4812-A149-A8EB263A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88" y="1588169"/>
            <a:ext cx="2342747" cy="17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wo flagellates Dancing on Make a GIF">
            <a:extLst>
              <a:ext uri="{FF2B5EF4-FFF2-40B4-BE49-F238E27FC236}">
                <a16:creationId xmlns:a16="http://schemas.microsoft.com/office/drawing/2014/main" id="{73E84037-1014-408A-B66D-EFE56B730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36" y="3938227"/>
            <a:ext cx="2470805" cy="16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FE4137-D142-4FA1-BD9E-BE841D544FDE}"/>
              </a:ext>
            </a:extLst>
          </p:cNvPr>
          <p:cNvSpPr txBox="1"/>
          <p:nvPr/>
        </p:nvSpPr>
        <p:spPr>
          <a:xfrm>
            <a:off x="1065372" y="3429000"/>
            <a:ext cx="1911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Cilliophora</a:t>
            </a:r>
            <a:r>
              <a:rPr lang="es-MX" dirty="0"/>
              <a:t>/</a:t>
            </a:r>
            <a:r>
              <a:rPr lang="es-MX" dirty="0" err="1"/>
              <a:t>Cilliata</a:t>
            </a:r>
            <a:endParaRPr lang="es-MX" dirty="0"/>
          </a:p>
          <a:p>
            <a:pPr algn="ctr"/>
            <a:r>
              <a:rPr lang="es-MX" dirty="0"/>
              <a:t>(Cilios/Cirros)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01531-ADD0-48C1-A9D7-9ABE91510549}"/>
              </a:ext>
            </a:extLst>
          </p:cNvPr>
          <p:cNvSpPr txBox="1"/>
          <p:nvPr/>
        </p:nvSpPr>
        <p:spPr>
          <a:xfrm>
            <a:off x="4506586" y="5560431"/>
            <a:ext cx="326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Mastigophora</a:t>
            </a:r>
            <a:r>
              <a:rPr lang="es-MX" dirty="0"/>
              <a:t>/</a:t>
            </a:r>
            <a:r>
              <a:rPr lang="es-MX" dirty="0" err="1"/>
              <a:t>Flagellata</a:t>
            </a:r>
            <a:endParaRPr lang="es-MX" dirty="0"/>
          </a:p>
          <a:p>
            <a:pPr algn="ctr"/>
            <a:r>
              <a:rPr lang="es-MX" dirty="0"/>
              <a:t>(Flagelos/ membrana ondulante)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0E564-7F1A-4A36-A5E2-96CCBA3948DF}"/>
              </a:ext>
            </a:extLst>
          </p:cNvPr>
          <p:cNvSpPr txBox="1"/>
          <p:nvPr/>
        </p:nvSpPr>
        <p:spPr>
          <a:xfrm>
            <a:off x="5867162" y="3251135"/>
            <a:ext cx="158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Sarcodina</a:t>
            </a:r>
            <a:endParaRPr lang="es-MX" dirty="0"/>
          </a:p>
          <a:p>
            <a:pPr algn="ctr"/>
            <a:r>
              <a:rPr lang="es-MX" dirty="0"/>
              <a:t>(</a:t>
            </a:r>
            <a:r>
              <a:rPr lang="es-MX" dirty="0" err="1"/>
              <a:t>Pseudopodos</a:t>
            </a:r>
            <a:r>
              <a:rPr lang="es-MX" dirty="0"/>
              <a:t>)</a:t>
            </a:r>
            <a:endParaRPr lang="en-US" dirty="0"/>
          </a:p>
        </p:txBody>
      </p:sp>
      <p:pic>
        <p:nvPicPr>
          <p:cNvPr id="5126" name="Picture 6" descr="Ciclosporiasis |intoxicación alimentaria por cyclospora - MirnaTherapeutics">
            <a:extLst>
              <a:ext uri="{FF2B5EF4-FFF2-40B4-BE49-F238E27FC236}">
                <a16:creationId xmlns:a16="http://schemas.microsoft.com/office/drawing/2014/main" id="{18F51218-F9DF-42FF-BA28-B4C1A7ADA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6361" r="30016" b="28401"/>
          <a:stretch/>
        </p:blipFill>
        <p:spPr bwMode="auto">
          <a:xfrm>
            <a:off x="326831" y="4243336"/>
            <a:ext cx="1694059" cy="19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733636-F169-4F68-BACC-28C4FB57F824}"/>
              </a:ext>
            </a:extLst>
          </p:cNvPr>
          <p:cNvSpPr txBox="1"/>
          <p:nvPr/>
        </p:nvSpPr>
        <p:spPr>
          <a:xfrm>
            <a:off x="2151840" y="4808149"/>
            <a:ext cx="138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Apicomplexa</a:t>
            </a:r>
            <a:r>
              <a:rPr lang="es-MX" dirty="0"/>
              <a:t>/</a:t>
            </a:r>
            <a:r>
              <a:rPr lang="es-MX" dirty="0" err="1"/>
              <a:t>Sporozoa</a:t>
            </a:r>
            <a:endParaRPr lang="es-MX" dirty="0"/>
          </a:p>
          <a:p>
            <a:pPr algn="ctr"/>
            <a:r>
              <a:rPr lang="es-MX" dirty="0"/>
              <a:t>(No </a:t>
            </a:r>
            <a:r>
              <a:rPr lang="es-MX" dirty="0" err="1"/>
              <a:t>moviles</a:t>
            </a:r>
            <a:r>
              <a:rPr lang="es-MX" dirty="0"/>
              <a:t>)</a:t>
            </a:r>
            <a:endParaRPr lang="en-US" dirty="0"/>
          </a:p>
        </p:txBody>
      </p:sp>
      <p:pic>
        <p:nvPicPr>
          <p:cNvPr id="1026" name="Picture 2" descr="Trypanosoma brucei bloodstream form. animated gif">
            <a:extLst>
              <a:ext uri="{FF2B5EF4-FFF2-40B4-BE49-F238E27FC236}">
                <a16:creationId xmlns:a16="http://schemas.microsoft.com/office/drawing/2014/main" id="{BAE20C0F-5F93-4EB5-A0AA-4557E6C91A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51" y="3938227"/>
            <a:ext cx="2259672" cy="16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3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B4C8C-5BFB-44CD-B3A9-432503BD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949570"/>
            <a:ext cx="7514035" cy="131444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Puede presentarse en dos formas: </a:t>
            </a:r>
            <a:br>
              <a:rPr lang="es-MX" sz="2000" dirty="0"/>
            </a:br>
            <a:r>
              <a:rPr lang="es-MX" sz="2000" b="1" dirty="0" err="1"/>
              <a:t>Trofozoito</a:t>
            </a:r>
            <a:r>
              <a:rPr lang="es-MX" sz="2000" dirty="0"/>
              <a:t> (célula vegetativa/reproducción) </a:t>
            </a:r>
            <a:br>
              <a:rPr lang="es-MX" sz="2000" dirty="0"/>
            </a:br>
            <a:r>
              <a:rPr lang="es-MX" sz="2000" b="1" dirty="0"/>
              <a:t> </a:t>
            </a:r>
            <a:r>
              <a:rPr lang="es-MX" sz="2000" b="1" dirty="0" err="1"/>
              <a:t>Quíste</a:t>
            </a:r>
            <a:r>
              <a:rPr lang="es-MX" sz="2000" b="1" dirty="0"/>
              <a:t> </a:t>
            </a:r>
            <a:r>
              <a:rPr lang="es-MX" sz="2000" dirty="0"/>
              <a:t>(célula en dormancia/resistencia)</a:t>
            </a:r>
          </a:p>
        </p:txBody>
      </p:sp>
      <p:pic>
        <p:nvPicPr>
          <p:cNvPr id="1026" name="Picture 2" descr="Resultado de imagen para trofozoito y quiste">
            <a:extLst>
              <a:ext uri="{FF2B5EF4-FFF2-40B4-BE49-F238E27FC236}">
                <a16:creationId xmlns:a16="http://schemas.microsoft.com/office/drawing/2014/main" id="{D67BE961-65B6-41D7-9CCC-842D67B290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4310" y="2326481"/>
            <a:ext cx="50006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5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590E-4FFD-4844-8E65-222D41F0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728" y="767556"/>
            <a:ext cx="7886700" cy="1325563"/>
          </a:xfrm>
        </p:spPr>
        <p:txBody>
          <a:bodyPr/>
          <a:lstStyle/>
          <a:p>
            <a:r>
              <a:rPr lang="es-MX" dirty="0"/>
              <a:t>Cultivo de protozoarios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542C7-F8B2-4F2E-AD10-DDBC3885D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dirty="0"/>
              <a:t>Parásitos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F2AAC6-8F22-4B5A-AE23-4F7486040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dirty="0"/>
              <a:t>Vida libre</a:t>
            </a:r>
            <a:endParaRPr lang="en-US" dirty="0"/>
          </a:p>
        </p:txBody>
      </p:sp>
      <p:pic>
        <p:nvPicPr>
          <p:cNvPr id="6146" name="Picture 2" descr="Plasmodium falciparum in vitro continuous culture conditions: A comparison  of parasite susceptibility and tolerance to anti-malarial drugs throughout  the asexual intra-erythrocytic life cycle - ScienceDirect">
            <a:extLst>
              <a:ext uri="{FF2B5EF4-FFF2-40B4-BE49-F238E27FC236}">
                <a16:creationId xmlns:a16="http://schemas.microsoft.com/office/drawing/2014/main" id="{637E9CA9-D0BD-41D5-BF1E-975F3E9F95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0" y="2093119"/>
            <a:ext cx="4141166" cy="39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otozoa Live Culture Set: 3 Types">
            <a:extLst>
              <a:ext uri="{FF2B5EF4-FFF2-40B4-BE49-F238E27FC236}">
                <a16:creationId xmlns:a16="http://schemas.microsoft.com/office/drawing/2014/main" id="{82F428CD-1ACF-4071-93AC-9866CD6DFD0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94" y="2213113"/>
            <a:ext cx="3744500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741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924</Words>
  <Application>Microsoft Office PowerPoint</Application>
  <PresentationFormat>On-screen Show (4:3)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Comic Sans MS</vt:lpstr>
      <vt:lpstr>Tema de Office</vt:lpstr>
      <vt:lpstr>Tema 5 ESTUDIO Y CULTIVO DE PROTOZOARIOS y MICROALGAS</vt:lpstr>
      <vt:lpstr>Tema 5.1 ESTUDIO Y CULTIVO DE PROTOZOARIOS</vt:lpstr>
      <vt:lpstr>Características</vt:lpstr>
      <vt:lpstr>Poseen una gran diversidad morfológica</vt:lpstr>
      <vt:lpstr>Tamaño variable usalmente desde 10µm a 3 mm</vt:lpstr>
      <vt:lpstr>ESTRUCTURA</vt:lpstr>
      <vt:lpstr>Clasificación por mecanismos de movilidad</vt:lpstr>
      <vt:lpstr>Puede presentarse en dos formas:  Trofozoito (célula vegetativa/reproducción)   Quíste (célula en dormancia/resistencia)</vt:lpstr>
      <vt:lpstr>Cultivo de protozoarios</vt:lpstr>
      <vt:lpstr>Protozoarios </vt:lpstr>
      <vt:lpstr>Medios de cultivo para protozoarios de vida libre</vt:lpstr>
      <vt:lpstr>Toma de muestra</vt:lpstr>
      <vt:lpstr>Inoculación e incubación </vt:lpstr>
      <vt:lpstr>Observación y registro</vt:lpstr>
      <vt:lpstr>Comparación/ identificación </vt:lpstr>
      <vt:lpstr>Referencias</vt:lpstr>
      <vt:lpstr>Material de consulta adicional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soniabr</dc:creator>
  <cp:lastModifiedBy>DANIEL RAMOS PEREZ</cp:lastModifiedBy>
  <cp:revision>57</cp:revision>
  <dcterms:created xsi:type="dcterms:W3CDTF">2020-08-21T01:48:14Z</dcterms:created>
  <dcterms:modified xsi:type="dcterms:W3CDTF">2020-11-06T22:21:17Z</dcterms:modified>
</cp:coreProperties>
</file>