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0" r:id="rId6"/>
    <p:sldId id="262" r:id="rId7"/>
    <p:sldId id="263" r:id="rId8"/>
    <p:sldId id="296" r:id="rId9"/>
    <p:sldId id="297" r:id="rId10"/>
    <p:sldId id="264" r:id="rId11"/>
    <p:sldId id="261" r:id="rId12"/>
    <p:sldId id="265" r:id="rId13"/>
    <p:sldId id="266" r:id="rId14"/>
    <p:sldId id="269" r:id="rId15"/>
    <p:sldId id="270" r:id="rId16"/>
    <p:sldId id="271" r:id="rId17"/>
    <p:sldId id="272" r:id="rId18"/>
    <p:sldId id="273" r:id="rId19"/>
    <p:sldId id="267" r:id="rId20"/>
    <p:sldId id="268" r:id="rId21"/>
    <p:sldId id="274" r:id="rId22"/>
    <p:sldId id="275" r:id="rId23"/>
    <p:sldId id="277" r:id="rId24"/>
    <p:sldId id="278" r:id="rId25"/>
    <p:sldId id="287" r:id="rId26"/>
    <p:sldId id="288" r:id="rId27"/>
    <p:sldId id="289" r:id="rId28"/>
    <p:sldId id="290" r:id="rId29"/>
    <p:sldId id="279" r:id="rId30"/>
    <p:sldId id="291" r:id="rId31"/>
    <p:sldId id="295" r:id="rId32"/>
    <p:sldId id="292" r:id="rId33"/>
    <p:sldId id="293" r:id="rId34"/>
    <p:sldId id="294" r:id="rId35"/>
    <p:sldId id="286" r:id="rId36"/>
    <p:sldId id="280" r:id="rId37"/>
    <p:sldId id="281" r:id="rId38"/>
    <p:sldId id="282" r:id="rId39"/>
    <p:sldId id="283" r:id="rId40"/>
    <p:sldId id="284" r:id="rId41"/>
    <p:sldId id="285" r:id="rId42"/>
  </p:sldIdLst>
  <p:sldSz cx="9144000" cy="6858000" type="screen4x3"/>
  <p:notesSz cx="6858000" cy="9144000"/>
  <p:defaultTextStyle>
    <a:defPPr>
      <a:defRPr lang="es-ES"/>
    </a:defPPr>
    <a:lvl1pPr algn="l" rtl="0" fontAlgn="base">
      <a:spcBef>
        <a:spcPct val="0"/>
      </a:spcBef>
      <a:spcAft>
        <a:spcPct val="0"/>
      </a:spcAft>
      <a:defRPr sz="2400" kern="1200">
        <a:solidFill>
          <a:schemeClr val="bg2"/>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bg2"/>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bg2"/>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bg2"/>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bg2"/>
        </a:solidFill>
        <a:latin typeface="Times New Roman" panose="02020603050405020304" pitchFamily="18" charset="0"/>
        <a:ea typeface="+mn-ea"/>
        <a:cs typeface="+mn-cs"/>
      </a:defRPr>
    </a:lvl5pPr>
    <a:lvl6pPr marL="2286000" algn="l" defTabSz="914400" rtl="0" eaLnBrk="1" latinLnBrk="0" hangingPunct="1">
      <a:defRPr sz="2400" kern="1200">
        <a:solidFill>
          <a:schemeClr val="bg2"/>
        </a:solidFill>
        <a:latin typeface="Times New Roman" panose="02020603050405020304" pitchFamily="18" charset="0"/>
        <a:ea typeface="+mn-ea"/>
        <a:cs typeface="+mn-cs"/>
      </a:defRPr>
    </a:lvl6pPr>
    <a:lvl7pPr marL="2743200" algn="l" defTabSz="914400" rtl="0" eaLnBrk="1" latinLnBrk="0" hangingPunct="1">
      <a:defRPr sz="2400" kern="1200">
        <a:solidFill>
          <a:schemeClr val="bg2"/>
        </a:solidFill>
        <a:latin typeface="Times New Roman" panose="02020603050405020304" pitchFamily="18" charset="0"/>
        <a:ea typeface="+mn-ea"/>
        <a:cs typeface="+mn-cs"/>
      </a:defRPr>
    </a:lvl7pPr>
    <a:lvl8pPr marL="3200400" algn="l" defTabSz="914400" rtl="0" eaLnBrk="1" latinLnBrk="0" hangingPunct="1">
      <a:defRPr sz="2400" kern="1200">
        <a:solidFill>
          <a:schemeClr val="bg2"/>
        </a:solidFill>
        <a:latin typeface="Times New Roman" panose="02020603050405020304" pitchFamily="18" charset="0"/>
        <a:ea typeface="+mn-ea"/>
        <a:cs typeface="+mn-cs"/>
      </a:defRPr>
    </a:lvl8pPr>
    <a:lvl9pPr marL="3657600" algn="l" defTabSz="914400" rtl="0" eaLnBrk="1" latinLnBrk="0" hangingPunct="1">
      <a:defRPr sz="2400" kern="1200">
        <a:solidFill>
          <a:schemeClr val="bg2"/>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99FFCC"/>
    <a:srgbClr val="00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4693" autoAdjust="0"/>
  </p:normalViewPr>
  <p:slideViewPr>
    <p:cSldViewPr>
      <p:cViewPr varScale="1">
        <p:scale>
          <a:sx n="64" d="100"/>
          <a:sy n="64" d="100"/>
        </p:scale>
        <p:origin x="1340" y="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8.png"/></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0.png"/></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2.png"/></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6.png"/></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37.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38.png"/></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image" Target="../media/image3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4" Type="http://schemas.openxmlformats.org/officeDocument/2006/relationships/image" Target="../media/image23.wmf"/></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26C60C9B-07DC-4778-8DBC-D2BC29A3778D}"/>
              </a:ext>
            </a:extLst>
          </p:cNvPr>
          <p:cNvGrpSpPr>
            <a:grpSpLocks/>
          </p:cNvGrpSpPr>
          <p:nvPr/>
        </p:nvGrpSpPr>
        <p:grpSpPr bwMode="auto">
          <a:xfrm>
            <a:off x="0" y="0"/>
            <a:ext cx="9144000" cy="3365500"/>
            <a:chOff x="0" y="0"/>
            <a:chExt cx="5760" cy="2120"/>
          </a:xfrm>
        </p:grpSpPr>
        <p:pic>
          <p:nvPicPr>
            <p:cNvPr id="5" name="Picture 3" descr="ARTBANNA">
              <a:extLst>
                <a:ext uri="{FF2B5EF4-FFF2-40B4-BE49-F238E27FC236}">
                  <a16:creationId xmlns:a16="http://schemas.microsoft.com/office/drawing/2014/main" id="{720BA4E5-5C36-4432-B154-5272C26FEC9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8125"/>
            <a:stretch>
              <a:fillRect/>
            </a:stretch>
          </p:blipFill>
          <p:spPr bwMode="invGray">
            <a:xfrm>
              <a:off x="0" y="0"/>
              <a:ext cx="5760"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Arthsepa">
              <a:extLst>
                <a:ext uri="{FF2B5EF4-FFF2-40B4-BE49-F238E27FC236}">
                  <a16:creationId xmlns:a16="http://schemas.microsoft.com/office/drawing/2014/main" id="{7F3B9C21-2AB9-4EE6-A9DE-848BE1C7976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8" y="2059"/>
              <a:ext cx="2832"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01" name="Rectangle 5"/>
          <p:cNvSpPr>
            <a:spLocks noGrp="1" noChangeArrowheads="1"/>
          </p:cNvSpPr>
          <p:nvPr>
            <p:ph type="ctrTitle"/>
          </p:nvPr>
        </p:nvSpPr>
        <p:spPr>
          <a:xfrm>
            <a:off x="990600" y="1905000"/>
            <a:ext cx="7772400" cy="1143000"/>
          </a:xfrm>
        </p:spPr>
        <p:txBody>
          <a:bodyPr/>
          <a:lstStyle>
            <a:lvl1pPr algn="r">
              <a:defRPr/>
            </a:lvl1pPr>
          </a:lstStyle>
          <a:p>
            <a:r>
              <a:rPr lang="es-ES"/>
              <a:t>Haga clic para modificar el estilo de título del patrón</a:t>
            </a:r>
          </a:p>
        </p:txBody>
      </p:sp>
      <p:sp>
        <p:nvSpPr>
          <p:cNvPr id="4102" name="Rectangle 6"/>
          <p:cNvSpPr>
            <a:spLocks noGrp="1" noChangeArrowheads="1"/>
          </p:cNvSpPr>
          <p:nvPr>
            <p:ph type="subTitle" idx="1"/>
          </p:nvPr>
        </p:nvSpPr>
        <p:spPr>
          <a:xfrm>
            <a:off x="2686050" y="3492500"/>
            <a:ext cx="6102350" cy="1752600"/>
          </a:xfrm>
        </p:spPr>
        <p:txBody>
          <a:bodyPr/>
          <a:lstStyle>
            <a:lvl1pPr marL="0" indent="0" algn="r">
              <a:buFont typeface="Wingdings" pitchFamily="2" charset="2"/>
              <a:buNone/>
              <a:defRPr/>
            </a:lvl1pPr>
          </a:lstStyle>
          <a:p>
            <a:r>
              <a:rPr lang="es-ES"/>
              <a:t>Haga clic para modificar el estilo de subtítulo del patrón</a:t>
            </a:r>
          </a:p>
        </p:txBody>
      </p:sp>
      <p:sp>
        <p:nvSpPr>
          <p:cNvPr id="7" name="Rectangle 7">
            <a:extLst>
              <a:ext uri="{FF2B5EF4-FFF2-40B4-BE49-F238E27FC236}">
                <a16:creationId xmlns:a16="http://schemas.microsoft.com/office/drawing/2014/main" id="{F0A5421D-3347-4CD7-8C0D-06177FEE078A}"/>
              </a:ext>
            </a:extLst>
          </p:cNvPr>
          <p:cNvSpPr>
            <a:spLocks noGrp="1" noChangeArrowheads="1"/>
          </p:cNvSpPr>
          <p:nvPr>
            <p:ph type="dt" sz="half" idx="10"/>
          </p:nvPr>
        </p:nvSpPr>
        <p:spPr>
          <a:xfrm>
            <a:off x="3359150" y="6343650"/>
            <a:ext cx="1905000" cy="457200"/>
          </a:xfrm>
        </p:spPr>
        <p:txBody>
          <a:bodyPr/>
          <a:lstStyle>
            <a:lvl1pPr>
              <a:defRPr/>
            </a:lvl1pPr>
          </a:lstStyle>
          <a:p>
            <a:pPr>
              <a:defRPr/>
            </a:pPr>
            <a:endParaRPr lang="es-ES"/>
          </a:p>
        </p:txBody>
      </p:sp>
      <p:sp>
        <p:nvSpPr>
          <p:cNvPr id="8" name="Rectangle 8">
            <a:extLst>
              <a:ext uri="{FF2B5EF4-FFF2-40B4-BE49-F238E27FC236}">
                <a16:creationId xmlns:a16="http://schemas.microsoft.com/office/drawing/2014/main" id="{E0A257D1-C5A1-4CA8-9F69-8D5BA7AA8F37}"/>
              </a:ext>
            </a:extLst>
          </p:cNvPr>
          <p:cNvSpPr>
            <a:spLocks noGrp="1" noChangeArrowheads="1"/>
          </p:cNvSpPr>
          <p:nvPr>
            <p:ph type="ftr" sz="quarter" idx="11"/>
          </p:nvPr>
        </p:nvSpPr>
        <p:spPr>
          <a:xfrm>
            <a:off x="6019800" y="6343650"/>
            <a:ext cx="2895600" cy="457200"/>
          </a:xfrm>
        </p:spPr>
        <p:txBody>
          <a:bodyPr/>
          <a:lstStyle>
            <a:lvl1pPr>
              <a:defRPr/>
            </a:lvl1pPr>
          </a:lstStyle>
          <a:p>
            <a:pPr>
              <a:defRPr/>
            </a:pPr>
            <a:endParaRPr lang="es-ES"/>
          </a:p>
        </p:txBody>
      </p:sp>
      <p:sp>
        <p:nvSpPr>
          <p:cNvPr id="9" name="Rectangle 9">
            <a:extLst>
              <a:ext uri="{FF2B5EF4-FFF2-40B4-BE49-F238E27FC236}">
                <a16:creationId xmlns:a16="http://schemas.microsoft.com/office/drawing/2014/main" id="{3E38F71A-C496-485F-8E42-101FA4753740}"/>
              </a:ext>
            </a:extLst>
          </p:cNvPr>
          <p:cNvSpPr>
            <a:spLocks noGrp="1" noChangeArrowheads="1"/>
          </p:cNvSpPr>
          <p:nvPr>
            <p:ph type="sldNum" sz="quarter" idx="12"/>
          </p:nvPr>
        </p:nvSpPr>
        <p:spPr>
          <a:xfrm>
            <a:off x="125413" y="6361113"/>
            <a:ext cx="1905000" cy="457200"/>
          </a:xfrm>
        </p:spPr>
        <p:txBody>
          <a:bodyPr/>
          <a:lstStyle>
            <a:lvl1pPr>
              <a:defRPr/>
            </a:lvl1pPr>
          </a:lstStyle>
          <a:p>
            <a:fld id="{C457B48B-AF3C-4295-BB42-738BAFE4707B}" type="slidenum">
              <a:rPr lang="es-ES" altLang="es-MX"/>
              <a:pPr/>
              <a:t>‹Nº›</a:t>
            </a:fld>
            <a:endParaRPr lang="es-ES" altLang="es-MX"/>
          </a:p>
        </p:txBody>
      </p:sp>
    </p:spTree>
    <p:extLst>
      <p:ext uri="{BB962C8B-B14F-4D97-AF65-F5344CB8AC3E}">
        <p14:creationId xmlns:p14="http://schemas.microsoft.com/office/powerpoint/2010/main" val="3418599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Rectangle 7">
            <a:extLst>
              <a:ext uri="{FF2B5EF4-FFF2-40B4-BE49-F238E27FC236}">
                <a16:creationId xmlns:a16="http://schemas.microsoft.com/office/drawing/2014/main" id="{C873A199-3EE3-41D4-986E-4F7CF977FF2C}"/>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8">
            <a:extLst>
              <a:ext uri="{FF2B5EF4-FFF2-40B4-BE49-F238E27FC236}">
                <a16:creationId xmlns:a16="http://schemas.microsoft.com/office/drawing/2014/main" id="{F9D0511A-C28A-42D6-AAB3-0942454A8B4D}"/>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9">
            <a:extLst>
              <a:ext uri="{FF2B5EF4-FFF2-40B4-BE49-F238E27FC236}">
                <a16:creationId xmlns:a16="http://schemas.microsoft.com/office/drawing/2014/main" id="{E3B9B4E1-658C-49AD-BADB-9E513C98AE98}"/>
              </a:ext>
            </a:extLst>
          </p:cNvPr>
          <p:cNvSpPr>
            <a:spLocks noGrp="1" noChangeArrowheads="1"/>
          </p:cNvSpPr>
          <p:nvPr>
            <p:ph type="sldNum" sz="quarter" idx="12"/>
          </p:nvPr>
        </p:nvSpPr>
        <p:spPr>
          <a:ln/>
        </p:spPr>
        <p:txBody>
          <a:bodyPr/>
          <a:lstStyle>
            <a:lvl1pPr>
              <a:defRPr/>
            </a:lvl1pPr>
          </a:lstStyle>
          <a:p>
            <a:fld id="{265BEC00-27F1-4E73-8FC8-5E8917805AEB}" type="slidenum">
              <a:rPr lang="es-ES" altLang="es-MX"/>
              <a:pPr/>
              <a:t>‹Nº›</a:t>
            </a:fld>
            <a:endParaRPr lang="es-ES" altLang="es-MX"/>
          </a:p>
        </p:txBody>
      </p:sp>
    </p:spTree>
    <p:extLst>
      <p:ext uri="{BB962C8B-B14F-4D97-AF65-F5344CB8AC3E}">
        <p14:creationId xmlns:p14="http://schemas.microsoft.com/office/powerpoint/2010/main" val="4091994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96088" y="722313"/>
            <a:ext cx="2159000" cy="5334000"/>
          </a:xfrm>
        </p:spPr>
        <p:txBody>
          <a:bodyPr vert="eaVert"/>
          <a:lstStyle/>
          <a:p>
            <a:r>
              <a:rPr lang="es-ES"/>
              <a:t>Haga clic para modificar el estilo de título del patrón</a:t>
            </a:r>
            <a:endParaRPr lang="en-US"/>
          </a:p>
        </p:txBody>
      </p:sp>
      <p:sp>
        <p:nvSpPr>
          <p:cNvPr id="3" name="2 Marcador de texto vertical"/>
          <p:cNvSpPr>
            <a:spLocks noGrp="1"/>
          </p:cNvSpPr>
          <p:nvPr>
            <p:ph type="body" orient="vert" idx="1"/>
          </p:nvPr>
        </p:nvSpPr>
        <p:spPr>
          <a:xfrm>
            <a:off x="317500" y="722313"/>
            <a:ext cx="6326188" cy="53340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Rectangle 7">
            <a:extLst>
              <a:ext uri="{FF2B5EF4-FFF2-40B4-BE49-F238E27FC236}">
                <a16:creationId xmlns:a16="http://schemas.microsoft.com/office/drawing/2014/main" id="{ABDE99BF-15B3-4F5E-9AE4-6FEDB8E74727}"/>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8">
            <a:extLst>
              <a:ext uri="{FF2B5EF4-FFF2-40B4-BE49-F238E27FC236}">
                <a16:creationId xmlns:a16="http://schemas.microsoft.com/office/drawing/2014/main" id="{996D0E5F-FBF2-49A3-B322-FD09D986C3DE}"/>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9">
            <a:extLst>
              <a:ext uri="{FF2B5EF4-FFF2-40B4-BE49-F238E27FC236}">
                <a16:creationId xmlns:a16="http://schemas.microsoft.com/office/drawing/2014/main" id="{70D4CA4C-DEE8-4147-A048-C8B25E24F2B7}"/>
              </a:ext>
            </a:extLst>
          </p:cNvPr>
          <p:cNvSpPr>
            <a:spLocks noGrp="1" noChangeArrowheads="1"/>
          </p:cNvSpPr>
          <p:nvPr>
            <p:ph type="sldNum" sz="quarter" idx="12"/>
          </p:nvPr>
        </p:nvSpPr>
        <p:spPr>
          <a:ln/>
        </p:spPr>
        <p:txBody>
          <a:bodyPr/>
          <a:lstStyle>
            <a:lvl1pPr>
              <a:defRPr/>
            </a:lvl1pPr>
          </a:lstStyle>
          <a:p>
            <a:fld id="{095EEEB7-C3F3-4E46-8FBE-2DEA1A427D17}" type="slidenum">
              <a:rPr lang="es-ES" altLang="es-MX"/>
              <a:pPr/>
              <a:t>‹Nº›</a:t>
            </a:fld>
            <a:endParaRPr lang="es-ES" altLang="es-MX"/>
          </a:p>
        </p:txBody>
      </p:sp>
    </p:spTree>
    <p:extLst>
      <p:ext uri="{BB962C8B-B14F-4D97-AF65-F5344CB8AC3E}">
        <p14:creationId xmlns:p14="http://schemas.microsoft.com/office/powerpoint/2010/main" val="3544239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Rectangle 7">
            <a:extLst>
              <a:ext uri="{FF2B5EF4-FFF2-40B4-BE49-F238E27FC236}">
                <a16:creationId xmlns:a16="http://schemas.microsoft.com/office/drawing/2014/main" id="{3EF07EB5-54C4-4422-A372-0949204A5437}"/>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8">
            <a:extLst>
              <a:ext uri="{FF2B5EF4-FFF2-40B4-BE49-F238E27FC236}">
                <a16:creationId xmlns:a16="http://schemas.microsoft.com/office/drawing/2014/main" id="{4FF9A295-70C6-41E0-89B5-49A3B373656A}"/>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9">
            <a:extLst>
              <a:ext uri="{FF2B5EF4-FFF2-40B4-BE49-F238E27FC236}">
                <a16:creationId xmlns:a16="http://schemas.microsoft.com/office/drawing/2014/main" id="{14450641-FE2E-4140-A0F5-1E2242F9F344}"/>
              </a:ext>
            </a:extLst>
          </p:cNvPr>
          <p:cNvSpPr>
            <a:spLocks noGrp="1" noChangeArrowheads="1"/>
          </p:cNvSpPr>
          <p:nvPr>
            <p:ph type="sldNum" sz="quarter" idx="12"/>
          </p:nvPr>
        </p:nvSpPr>
        <p:spPr>
          <a:ln/>
        </p:spPr>
        <p:txBody>
          <a:bodyPr/>
          <a:lstStyle>
            <a:lvl1pPr>
              <a:defRPr/>
            </a:lvl1pPr>
          </a:lstStyle>
          <a:p>
            <a:fld id="{FCE0DF27-F38F-4E3A-BD13-D402B9ACD0F9}" type="slidenum">
              <a:rPr lang="es-ES" altLang="es-MX"/>
              <a:pPr/>
              <a:t>‹Nº›</a:t>
            </a:fld>
            <a:endParaRPr lang="es-ES" altLang="es-MX"/>
          </a:p>
        </p:txBody>
      </p:sp>
    </p:spTree>
    <p:extLst>
      <p:ext uri="{BB962C8B-B14F-4D97-AF65-F5344CB8AC3E}">
        <p14:creationId xmlns:p14="http://schemas.microsoft.com/office/powerpoint/2010/main" val="4034818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n-U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7">
            <a:extLst>
              <a:ext uri="{FF2B5EF4-FFF2-40B4-BE49-F238E27FC236}">
                <a16:creationId xmlns:a16="http://schemas.microsoft.com/office/drawing/2014/main" id="{6119E88B-43C3-457E-81CA-295146FE1C17}"/>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8">
            <a:extLst>
              <a:ext uri="{FF2B5EF4-FFF2-40B4-BE49-F238E27FC236}">
                <a16:creationId xmlns:a16="http://schemas.microsoft.com/office/drawing/2014/main" id="{A320881D-7D83-4EF0-B7D0-3C64DD5142E8}"/>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9">
            <a:extLst>
              <a:ext uri="{FF2B5EF4-FFF2-40B4-BE49-F238E27FC236}">
                <a16:creationId xmlns:a16="http://schemas.microsoft.com/office/drawing/2014/main" id="{CE82EDFF-8C7D-4903-8078-36E38B298E93}"/>
              </a:ext>
            </a:extLst>
          </p:cNvPr>
          <p:cNvSpPr>
            <a:spLocks noGrp="1" noChangeArrowheads="1"/>
          </p:cNvSpPr>
          <p:nvPr>
            <p:ph type="sldNum" sz="quarter" idx="12"/>
          </p:nvPr>
        </p:nvSpPr>
        <p:spPr>
          <a:ln/>
        </p:spPr>
        <p:txBody>
          <a:bodyPr/>
          <a:lstStyle>
            <a:lvl1pPr>
              <a:defRPr/>
            </a:lvl1pPr>
          </a:lstStyle>
          <a:p>
            <a:fld id="{803D41CF-0607-4F37-A9F1-7CF911CFFB23}" type="slidenum">
              <a:rPr lang="es-ES" altLang="es-MX"/>
              <a:pPr/>
              <a:t>‹Nº›</a:t>
            </a:fld>
            <a:endParaRPr lang="es-ES" altLang="es-MX"/>
          </a:p>
        </p:txBody>
      </p:sp>
    </p:spTree>
    <p:extLst>
      <p:ext uri="{BB962C8B-B14F-4D97-AF65-F5344CB8AC3E}">
        <p14:creationId xmlns:p14="http://schemas.microsoft.com/office/powerpoint/2010/main" val="419006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contenido"/>
          <p:cNvSpPr>
            <a:spLocks noGrp="1"/>
          </p:cNvSpPr>
          <p:nvPr>
            <p:ph sz="half" idx="1"/>
          </p:nvPr>
        </p:nvSpPr>
        <p:spPr>
          <a:xfrm>
            <a:off x="328613" y="1941513"/>
            <a:ext cx="402748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3 Marcador de contenido"/>
          <p:cNvSpPr>
            <a:spLocks noGrp="1"/>
          </p:cNvSpPr>
          <p:nvPr>
            <p:ph sz="half" idx="2"/>
          </p:nvPr>
        </p:nvSpPr>
        <p:spPr>
          <a:xfrm>
            <a:off x="4508500" y="1941513"/>
            <a:ext cx="40290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Rectangle 7">
            <a:extLst>
              <a:ext uri="{FF2B5EF4-FFF2-40B4-BE49-F238E27FC236}">
                <a16:creationId xmlns:a16="http://schemas.microsoft.com/office/drawing/2014/main" id="{DCE493E5-F230-4C3D-8BC6-886997DFDDA8}"/>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8">
            <a:extLst>
              <a:ext uri="{FF2B5EF4-FFF2-40B4-BE49-F238E27FC236}">
                <a16:creationId xmlns:a16="http://schemas.microsoft.com/office/drawing/2014/main" id="{B7B850AB-A306-43C1-ACCC-782172992105}"/>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9">
            <a:extLst>
              <a:ext uri="{FF2B5EF4-FFF2-40B4-BE49-F238E27FC236}">
                <a16:creationId xmlns:a16="http://schemas.microsoft.com/office/drawing/2014/main" id="{87D2C22D-AF24-463D-91E6-3256157AB675}"/>
              </a:ext>
            </a:extLst>
          </p:cNvPr>
          <p:cNvSpPr>
            <a:spLocks noGrp="1" noChangeArrowheads="1"/>
          </p:cNvSpPr>
          <p:nvPr>
            <p:ph type="sldNum" sz="quarter" idx="12"/>
          </p:nvPr>
        </p:nvSpPr>
        <p:spPr>
          <a:ln/>
        </p:spPr>
        <p:txBody>
          <a:bodyPr/>
          <a:lstStyle>
            <a:lvl1pPr>
              <a:defRPr/>
            </a:lvl1pPr>
          </a:lstStyle>
          <a:p>
            <a:fld id="{035F45EC-CEB8-462C-AC59-F71A015B0F92}" type="slidenum">
              <a:rPr lang="es-ES" altLang="es-MX"/>
              <a:pPr/>
              <a:t>‹Nº›</a:t>
            </a:fld>
            <a:endParaRPr lang="es-ES" altLang="es-MX"/>
          </a:p>
        </p:txBody>
      </p:sp>
    </p:spTree>
    <p:extLst>
      <p:ext uri="{BB962C8B-B14F-4D97-AF65-F5344CB8AC3E}">
        <p14:creationId xmlns:p14="http://schemas.microsoft.com/office/powerpoint/2010/main" val="2704875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n-U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Rectangle 7">
            <a:extLst>
              <a:ext uri="{FF2B5EF4-FFF2-40B4-BE49-F238E27FC236}">
                <a16:creationId xmlns:a16="http://schemas.microsoft.com/office/drawing/2014/main" id="{70692546-6C0A-4004-B44F-E0FD30E89C4E}"/>
              </a:ext>
            </a:extLst>
          </p:cNvPr>
          <p:cNvSpPr>
            <a:spLocks noGrp="1" noChangeArrowheads="1"/>
          </p:cNvSpPr>
          <p:nvPr>
            <p:ph type="dt" sz="half" idx="10"/>
          </p:nvPr>
        </p:nvSpPr>
        <p:spPr>
          <a:ln/>
        </p:spPr>
        <p:txBody>
          <a:bodyPr/>
          <a:lstStyle>
            <a:lvl1pPr>
              <a:defRPr/>
            </a:lvl1pPr>
          </a:lstStyle>
          <a:p>
            <a:pPr>
              <a:defRPr/>
            </a:pPr>
            <a:endParaRPr lang="es-ES"/>
          </a:p>
        </p:txBody>
      </p:sp>
      <p:sp>
        <p:nvSpPr>
          <p:cNvPr id="8" name="Rectangle 8">
            <a:extLst>
              <a:ext uri="{FF2B5EF4-FFF2-40B4-BE49-F238E27FC236}">
                <a16:creationId xmlns:a16="http://schemas.microsoft.com/office/drawing/2014/main" id="{EB1AB3D8-3377-4D58-845A-40B2B37695DD}"/>
              </a:ext>
            </a:extLst>
          </p:cNvPr>
          <p:cNvSpPr>
            <a:spLocks noGrp="1" noChangeArrowheads="1"/>
          </p:cNvSpPr>
          <p:nvPr>
            <p:ph type="ftr" sz="quarter" idx="11"/>
          </p:nvPr>
        </p:nvSpPr>
        <p:spPr>
          <a:ln/>
        </p:spPr>
        <p:txBody>
          <a:bodyPr/>
          <a:lstStyle>
            <a:lvl1pPr>
              <a:defRPr/>
            </a:lvl1pPr>
          </a:lstStyle>
          <a:p>
            <a:pPr>
              <a:defRPr/>
            </a:pPr>
            <a:endParaRPr lang="es-ES"/>
          </a:p>
        </p:txBody>
      </p:sp>
      <p:sp>
        <p:nvSpPr>
          <p:cNvPr id="9" name="Rectangle 9">
            <a:extLst>
              <a:ext uri="{FF2B5EF4-FFF2-40B4-BE49-F238E27FC236}">
                <a16:creationId xmlns:a16="http://schemas.microsoft.com/office/drawing/2014/main" id="{2AE0555F-A921-4528-B700-99F9B8A03AF5}"/>
              </a:ext>
            </a:extLst>
          </p:cNvPr>
          <p:cNvSpPr>
            <a:spLocks noGrp="1" noChangeArrowheads="1"/>
          </p:cNvSpPr>
          <p:nvPr>
            <p:ph type="sldNum" sz="quarter" idx="12"/>
          </p:nvPr>
        </p:nvSpPr>
        <p:spPr>
          <a:ln/>
        </p:spPr>
        <p:txBody>
          <a:bodyPr/>
          <a:lstStyle>
            <a:lvl1pPr>
              <a:defRPr/>
            </a:lvl1pPr>
          </a:lstStyle>
          <a:p>
            <a:fld id="{C76B8F67-ECDB-43FC-8AD7-A283955A6461}" type="slidenum">
              <a:rPr lang="es-ES" altLang="es-MX"/>
              <a:pPr/>
              <a:t>‹Nº›</a:t>
            </a:fld>
            <a:endParaRPr lang="es-ES" altLang="es-MX"/>
          </a:p>
        </p:txBody>
      </p:sp>
    </p:spTree>
    <p:extLst>
      <p:ext uri="{BB962C8B-B14F-4D97-AF65-F5344CB8AC3E}">
        <p14:creationId xmlns:p14="http://schemas.microsoft.com/office/powerpoint/2010/main" val="3070286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Rectangle 7">
            <a:extLst>
              <a:ext uri="{FF2B5EF4-FFF2-40B4-BE49-F238E27FC236}">
                <a16:creationId xmlns:a16="http://schemas.microsoft.com/office/drawing/2014/main" id="{AC907ED6-A019-4D44-8D30-A441898680B6}"/>
              </a:ext>
            </a:extLst>
          </p:cNvPr>
          <p:cNvSpPr>
            <a:spLocks noGrp="1" noChangeArrowheads="1"/>
          </p:cNvSpPr>
          <p:nvPr>
            <p:ph type="dt" sz="half" idx="10"/>
          </p:nvPr>
        </p:nvSpPr>
        <p:spPr>
          <a:ln/>
        </p:spPr>
        <p:txBody>
          <a:bodyPr/>
          <a:lstStyle>
            <a:lvl1pPr>
              <a:defRPr/>
            </a:lvl1pPr>
          </a:lstStyle>
          <a:p>
            <a:pPr>
              <a:defRPr/>
            </a:pPr>
            <a:endParaRPr lang="es-ES"/>
          </a:p>
        </p:txBody>
      </p:sp>
      <p:sp>
        <p:nvSpPr>
          <p:cNvPr id="4" name="Rectangle 8">
            <a:extLst>
              <a:ext uri="{FF2B5EF4-FFF2-40B4-BE49-F238E27FC236}">
                <a16:creationId xmlns:a16="http://schemas.microsoft.com/office/drawing/2014/main" id="{0305D2A9-1B5C-4449-A370-5861FCD9F0C3}"/>
              </a:ext>
            </a:extLst>
          </p:cNvPr>
          <p:cNvSpPr>
            <a:spLocks noGrp="1" noChangeArrowheads="1"/>
          </p:cNvSpPr>
          <p:nvPr>
            <p:ph type="ftr" sz="quarter" idx="11"/>
          </p:nvPr>
        </p:nvSpPr>
        <p:spPr>
          <a:ln/>
        </p:spPr>
        <p:txBody>
          <a:bodyPr/>
          <a:lstStyle>
            <a:lvl1pPr>
              <a:defRPr/>
            </a:lvl1pPr>
          </a:lstStyle>
          <a:p>
            <a:pPr>
              <a:defRPr/>
            </a:pPr>
            <a:endParaRPr lang="es-ES"/>
          </a:p>
        </p:txBody>
      </p:sp>
      <p:sp>
        <p:nvSpPr>
          <p:cNvPr id="5" name="Rectangle 9">
            <a:extLst>
              <a:ext uri="{FF2B5EF4-FFF2-40B4-BE49-F238E27FC236}">
                <a16:creationId xmlns:a16="http://schemas.microsoft.com/office/drawing/2014/main" id="{B7D9CD27-1834-449F-A3D6-9305D7DEF146}"/>
              </a:ext>
            </a:extLst>
          </p:cNvPr>
          <p:cNvSpPr>
            <a:spLocks noGrp="1" noChangeArrowheads="1"/>
          </p:cNvSpPr>
          <p:nvPr>
            <p:ph type="sldNum" sz="quarter" idx="12"/>
          </p:nvPr>
        </p:nvSpPr>
        <p:spPr>
          <a:ln/>
        </p:spPr>
        <p:txBody>
          <a:bodyPr/>
          <a:lstStyle>
            <a:lvl1pPr>
              <a:defRPr/>
            </a:lvl1pPr>
          </a:lstStyle>
          <a:p>
            <a:fld id="{A8A7D39D-D9CC-4D0D-A530-63D0775CC83F}" type="slidenum">
              <a:rPr lang="es-ES" altLang="es-MX"/>
              <a:pPr/>
              <a:t>‹Nº›</a:t>
            </a:fld>
            <a:endParaRPr lang="es-ES" altLang="es-MX"/>
          </a:p>
        </p:txBody>
      </p:sp>
    </p:spTree>
    <p:extLst>
      <p:ext uri="{BB962C8B-B14F-4D97-AF65-F5344CB8AC3E}">
        <p14:creationId xmlns:p14="http://schemas.microsoft.com/office/powerpoint/2010/main" val="3719472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525A4682-98BC-4E89-BDBB-430EF9B647E9}"/>
              </a:ext>
            </a:extLst>
          </p:cNvPr>
          <p:cNvSpPr>
            <a:spLocks noGrp="1" noChangeArrowheads="1"/>
          </p:cNvSpPr>
          <p:nvPr>
            <p:ph type="dt" sz="half" idx="10"/>
          </p:nvPr>
        </p:nvSpPr>
        <p:spPr>
          <a:ln/>
        </p:spPr>
        <p:txBody>
          <a:bodyPr/>
          <a:lstStyle>
            <a:lvl1pPr>
              <a:defRPr/>
            </a:lvl1pPr>
          </a:lstStyle>
          <a:p>
            <a:pPr>
              <a:defRPr/>
            </a:pPr>
            <a:endParaRPr lang="es-ES"/>
          </a:p>
        </p:txBody>
      </p:sp>
      <p:sp>
        <p:nvSpPr>
          <p:cNvPr id="3" name="Rectangle 8">
            <a:extLst>
              <a:ext uri="{FF2B5EF4-FFF2-40B4-BE49-F238E27FC236}">
                <a16:creationId xmlns:a16="http://schemas.microsoft.com/office/drawing/2014/main" id="{1856870D-5F56-4FAC-99C2-8680368CCC53}"/>
              </a:ext>
            </a:extLst>
          </p:cNvPr>
          <p:cNvSpPr>
            <a:spLocks noGrp="1" noChangeArrowheads="1"/>
          </p:cNvSpPr>
          <p:nvPr>
            <p:ph type="ftr" sz="quarter" idx="11"/>
          </p:nvPr>
        </p:nvSpPr>
        <p:spPr>
          <a:ln/>
        </p:spPr>
        <p:txBody>
          <a:bodyPr/>
          <a:lstStyle>
            <a:lvl1pPr>
              <a:defRPr/>
            </a:lvl1pPr>
          </a:lstStyle>
          <a:p>
            <a:pPr>
              <a:defRPr/>
            </a:pPr>
            <a:endParaRPr lang="es-ES"/>
          </a:p>
        </p:txBody>
      </p:sp>
      <p:sp>
        <p:nvSpPr>
          <p:cNvPr id="4" name="Rectangle 9">
            <a:extLst>
              <a:ext uri="{FF2B5EF4-FFF2-40B4-BE49-F238E27FC236}">
                <a16:creationId xmlns:a16="http://schemas.microsoft.com/office/drawing/2014/main" id="{94FB6EB3-4A75-4323-8D89-8FA740716442}"/>
              </a:ext>
            </a:extLst>
          </p:cNvPr>
          <p:cNvSpPr>
            <a:spLocks noGrp="1" noChangeArrowheads="1"/>
          </p:cNvSpPr>
          <p:nvPr>
            <p:ph type="sldNum" sz="quarter" idx="12"/>
          </p:nvPr>
        </p:nvSpPr>
        <p:spPr>
          <a:ln/>
        </p:spPr>
        <p:txBody>
          <a:bodyPr/>
          <a:lstStyle>
            <a:lvl1pPr>
              <a:defRPr/>
            </a:lvl1pPr>
          </a:lstStyle>
          <a:p>
            <a:fld id="{F663BDF3-A9B6-41EF-B7CA-328EEBA7C736}" type="slidenum">
              <a:rPr lang="es-ES" altLang="es-MX"/>
              <a:pPr/>
              <a:t>‹Nº›</a:t>
            </a:fld>
            <a:endParaRPr lang="es-ES" altLang="es-MX"/>
          </a:p>
        </p:txBody>
      </p:sp>
    </p:spTree>
    <p:extLst>
      <p:ext uri="{BB962C8B-B14F-4D97-AF65-F5344CB8AC3E}">
        <p14:creationId xmlns:p14="http://schemas.microsoft.com/office/powerpoint/2010/main" val="4245167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a:t>Haga clic para modificar el estilo de título del patrón</a:t>
            </a:r>
            <a:endParaRPr lang="en-U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7">
            <a:extLst>
              <a:ext uri="{FF2B5EF4-FFF2-40B4-BE49-F238E27FC236}">
                <a16:creationId xmlns:a16="http://schemas.microsoft.com/office/drawing/2014/main" id="{959435C7-947C-4C82-9A93-6B5C9AB876B7}"/>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8">
            <a:extLst>
              <a:ext uri="{FF2B5EF4-FFF2-40B4-BE49-F238E27FC236}">
                <a16:creationId xmlns:a16="http://schemas.microsoft.com/office/drawing/2014/main" id="{79599229-7509-4596-B343-9FA12535DDC2}"/>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9">
            <a:extLst>
              <a:ext uri="{FF2B5EF4-FFF2-40B4-BE49-F238E27FC236}">
                <a16:creationId xmlns:a16="http://schemas.microsoft.com/office/drawing/2014/main" id="{12ED4316-712B-4C0D-99B6-2D71A6524687}"/>
              </a:ext>
            </a:extLst>
          </p:cNvPr>
          <p:cNvSpPr>
            <a:spLocks noGrp="1" noChangeArrowheads="1"/>
          </p:cNvSpPr>
          <p:nvPr>
            <p:ph type="sldNum" sz="quarter" idx="12"/>
          </p:nvPr>
        </p:nvSpPr>
        <p:spPr>
          <a:ln/>
        </p:spPr>
        <p:txBody>
          <a:bodyPr/>
          <a:lstStyle>
            <a:lvl1pPr>
              <a:defRPr/>
            </a:lvl1pPr>
          </a:lstStyle>
          <a:p>
            <a:fld id="{DF6E460F-85AC-4BC2-B064-3F8FBAD0ED05}" type="slidenum">
              <a:rPr lang="es-ES" altLang="es-MX"/>
              <a:pPr/>
              <a:t>‹Nº›</a:t>
            </a:fld>
            <a:endParaRPr lang="es-ES" altLang="es-MX"/>
          </a:p>
        </p:txBody>
      </p:sp>
    </p:spTree>
    <p:extLst>
      <p:ext uri="{BB962C8B-B14F-4D97-AF65-F5344CB8AC3E}">
        <p14:creationId xmlns:p14="http://schemas.microsoft.com/office/powerpoint/2010/main" val="877870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a:t>Haga clic para modificar el estilo de título del patrón</a:t>
            </a:r>
            <a:endParaRPr lang="en-U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7">
            <a:extLst>
              <a:ext uri="{FF2B5EF4-FFF2-40B4-BE49-F238E27FC236}">
                <a16:creationId xmlns:a16="http://schemas.microsoft.com/office/drawing/2014/main" id="{4EC8DB0A-7A86-463C-A614-28BF674BE91C}"/>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8">
            <a:extLst>
              <a:ext uri="{FF2B5EF4-FFF2-40B4-BE49-F238E27FC236}">
                <a16:creationId xmlns:a16="http://schemas.microsoft.com/office/drawing/2014/main" id="{F38CAB7B-DC72-4283-828D-705A54DFA60C}"/>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9">
            <a:extLst>
              <a:ext uri="{FF2B5EF4-FFF2-40B4-BE49-F238E27FC236}">
                <a16:creationId xmlns:a16="http://schemas.microsoft.com/office/drawing/2014/main" id="{CEB76C85-708F-4D4F-92B6-263BE7F7823E}"/>
              </a:ext>
            </a:extLst>
          </p:cNvPr>
          <p:cNvSpPr>
            <a:spLocks noGrp="1" noChangeArrowheads="1"/>
          </p:cNvSpPr>
          <p:nvPr>
            <p:ph type="sldNum" sz="quarter" idx="12"/>
          </p:nvPr>
        </p:nvSpPr>
        <p:spPr>
          <a:ln/>
        </p:spPr>
        <p:txBody>
          <a:bodyPr/>
          <a:lstStyle>
            <a:lvl1pPr>
              <a:defRPr/>
            </a:lvl1pPr>
          </a:lstStyle>
          <a:p>
            <a:fld id="{1489E988-1E67-4704-B597-92BCE228F4D8}" type="slidenum">
              <a:rPr lang="es-ES" altLang="es-MX"/>
              <a:pPr/>
              <a:t>‹Nº›</a:t>
            </a:fld>
            <a:endParaRPr lang="es-ES" altLang="es-MX"/>
          </a:p>
        </p:txBody>
      </p:sp>
    </p:spTree>
    <p:extLst>
      <p:ext uri="{BB962C8B-B14F-4D97-AF65-F5344CB8AC3E}">
        <p14:creationId xmlns:p14="http://schemas.microsoft.com/office/powerpoint/2010/main" val="2923862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grpSp>
        <p:nvGrpSpPr>
          <p:cNvPr id="22530" name="Group 2">
            <a:extLst>
              <a:ext uri="{FF2B5EF4-FFF2-40B4-BE49-F238E27FC236}">
                <a16:creationId xmlns:a16="http://schemas.microsoft.com/office/drawing/2014/main" id="{DF227C9E-2185-469C-951C-A32BCE1A08AD}"/>
              </a:ext>
            </a:extLst>
          </p:cNvPr>
          <p:cNvGrpSpPr>
            <a:grpSpLocks/>
          </p:cNvGrpSpPr>
          <p:nvPr/>
        </p:nvGrpSpPr>
        <p:grpSpPr bwMode="auto">
          <a:xfrm>
            <a:off x="-7938" y="1636713"/>
            <a:ext cx="9148763" cy="4618037"/>
            <a:chOff x="-5" y="1031"/>
            <a:chExt cx="5763" cy="2909"/>
          </a:xfrm>
        </p:grpSpPr>
        <p:pic>
          <p:nvPicPr>
            <p:cNvPr id="22536" name="Picture 3" descr="ARTHSEPA">
              <a:extLst>
                <a:ext uri="{FF2B5EF4-FFF2-40B4-BE49-F238E27FC236}">
                  <a16:creationId xmlns:a16="http://schemas.microsoft.com/office/drawing/2014/main" id="{334EC559-107B-46DC-B0B0-175D266D34CB}"/>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gray">
            <a:xfrm>
              <a:off x="3778" y="3893"/>
              <a:ext cx="1980" cy="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7" name="Picture 4" descr="Arthsepa">
              <a:extLst>
                <a:ext uri="{FF2B5EF4-FFF2-40B4-BE49-F238E27FC236}">
                  <a16:creationId xmlns:a16="http://schemas.microsoft.com/office/drawing/2014/main" id="{3A886562-DDC1-4696-83E8-20FE1D6A080A}"/>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 y="1031"/>
              <a:ext cx="2832"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2531" name="Rectangle 5">
            <a:extLst>
              <a:ext uri="{FF2B5EF4-FFF2-40B4-BE49-F238E27FC236}">
                <a16:creationId xmlns:a16="http://schemas.microsoft.com/office/drawing/2014/main" id="{4F856257-04D9-494B-BB9D-C37D8EA460FD}"/>
              </a:ext>
            </a:extLst>
          </p:cNvPr>
          <p:cNvSpPr>
            <a:spLocks noGrp="1" noChangeArrowheads="1"/>
          </p:cNvSpPr>
          <p:nvPr>
            <p:ph type="title"/>
          </p:nvPr>
        </p:nvSpPr>
        <p:spPr bwMode="auto">
          <a:xfrm>
            <a:off x="317500" y="722313"/>
            <a:ext cx="863758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spAutoFit/>
          </a:bodyPr>
          <a:lstStyle/>
          <a:p>
            <a:pPr lvl="0"/>
            <a:r>
              <a:rPr lang="es-ES" altLang="es-MX"/>
              <a:t>Haga clic para modificar el estilo de título del patrón</a:t>
            </a:r>
          </a:p>
        </p:txBody>
      </p:sp>
      <p:sp>
        <p:nvSpPr>
          <p:cNvPr id="22532" name="Rectangle 6">
            <a:extLst>
              <a:ext uri="{FF2B5EF4-FFF2-40B4-BE49-F238E27FC236}">
                <a16:creationId xmlns:a16="http://schemas.microsoft.com/office/drawing/2014/main" id="{680D65EC-F78A-4899-8865-017AAF554553}"/>
              </a:ext>
            </a:extLst>
          </p:cNvPr>
          <p:cNvSpPr>
            <a:spLocks noGrp="1" noChangeArrowheads="1"/>
          </p:cNvSpPr>
          <p:nvPr>
            <p:ph type="body" idx="1"/>
          </p:nvPr>
        </p:nvSpPr>
        <p:spPr bwMode="auto">
          <a:xfrm>
            <a:off x="328613" y="1941513"/>
            <a:ext cx="8208962"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MX"/>
              <a:t>Haga clic para modificar el estilo de texto del patrón</a:t>
            </a:r>
          </a:p>
          <a:p>
            <a:pPr lvl="1"/>
            <a:r>
              <a:rPr lang="es-ES" altLang="es-MX"/>
              <a:t>Segundo nivel</a:t>
            </a:r>
          </a:p>
          <a:p>
            <a:pPr lvl="2"/>
            <a:r>
              <a:rPr lang="es-ES" altLang="es-MX"/>
              <a:t>Tercer nivel</a:t>
            </a:r>
          </a:p>
          <a:p>
            <a:pPr lvl="3"/>
            <a:r>
              <a:rPr lang="es-ES" altLang="es-MX"/>
              <a:t>Cuarto nivel</a:t>
            </a:r>
          </a:p>
          <a:p>
            <a:pPr lvl="4"/>
            <a:r>
              <a:rPr lang="es-ES" altLang="es-MX"/>
              <a:t>Quinto nivel</a:t>
            </a:r>
          </a:p>
        </p:txBody>
      </p:sp>
      <p:sp>
        <p:nvSpPr>
          <p:cNvPr id="3079" name="Rectangle 7">
            <a:extLst>
              <a:ext uri="{FF2B5EF4-FFF2-40B4-BE49-F238E27FC236}">
                <a16:creationId xmlns:a16="http://schemas.microsoft.com/office/drawing/2014/main" id="{A3881DF3-A31E-4908-8312-10FF867DE4F5}"/>
              </a:ext>
            </a:extLst>
          </p:cNvPr>
          <p:cNvSpPr>
            <a:spLocks noGrp="1" noChangeArrowheads="1"/>
          </p:cNvSpPr>
          <p:nvPr>
            <p:ph type="dt" sz="half" idx="2"/>
          </p:nvPr>
        </p:nvSpPr>
        <p:spPr bwMode="auto">
          <a:xfrm>
            <a:off x="3433763" y="634365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solidFill>
                  <a:schemeClr val="tx1"/>
                </a:solidFill>
                <a:latin typeface="+mn-lt"/>
              </a:defRPr>
            </a:lvl1pPr>
          </a:lstStyle>
          <a:p>
            <a:pPr>
              <a:defRPr/>
            </a:pPr>
            <a:endParaRPr lang="es-ES"/>
          </a:p>
        </p:txBody>
      </p:sp>
      <p:sp>
        <p:nvSpPr>
          <p:cNvPr id="3080" name="Rectangle 8">
            <a:extLst>
              <a:ext uri="{FF2B5EF4-FFF2-40B4-BE49-F238E27FC236}">
                <a16:creationId xmlns:a16="http://schemas.microsoft.com/office/drawing/2014/main" id="{33070189-6B12-47BF-8FD7-979274E2A9EA}"/>
              </a:ext>
            </a:extLst>
          </p:cNvPr>
          <p:cNvSpPr>
            <a:spLocks noGrp="1" noChangeArrowheads="1"/>
          </p:cNvSpPr>
          <p:nvPr>
            <p:ph type="ftr" sz="quarter" idx="3"/>
          </p:nvPr>
        </p:nvSpPr>
        <p:spPr bwMode="auto">
          <a:xfrm>
            <a:off x="6108700" y="634365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solidFill>
                  <a:schemeClr val="tx1"/>
                </a:solidFill>
                <a:latin typeface="+mn-lt"/>
              </a:defRPr>
            </a:lvl1pPr>
          </a:lstStyle>
          <a:p>
            <a:pPr>
              <a:defRPr/>
            </a:pPr>
            <a:endParaRPr lang="es-ES"/>
          </a:p>
        </p:txBody>
      </p:sp>
      <p:sp>
        <p:nvSpPr>
          <p:cNvPr id="3081" name="Rectangle 9">
            <a:extLst>
              <a:ext uri="{FF2B5EF4-FFF2-40B4-BE49-F238E27FC236}">
                <a16:creationId xmlns:a16="http://schemas.microsoft.com/office/drawing/2014/main" id="{DD713A92-C01C-4CBA-9087-1F9CF0973EC3}"/>
              </a:ext>
            </a:extLst>
          </p:cNvPr>
          <p:cNvSpPr>
            <a:spLocks noGrp="1" noChangeArrowheads="1"/>
          </p:cNvSpPr>
          <p:nvPr>
            <p:ph type="sldNum" sz="quarter" idx="4"/>
          </p:nvPr>
        </p:nvSpPr>
        <p:spPr bwMode="auto">
          <a:xfrm>
            <a:off x="146050" y="636111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anose="020B0604020202020204" pitchFamily="34" charset="0"/>
              </a:defRPr>
            </a:lvl1pPr>
          </a:lstStyle>
          <a:p>
            <a:fld id="{F31722A9-D7AF-4E14-AD1F-CF946841C8D0}" type="slidenum">
              <a:rPr lang="es-ES" altLang="es-MX"/>
              <a:pPr/>
              <a:t>‹Nº›</a:t>
            </a:fld>
            <a:endParaRPr lang="es-ES" altLang="es-MX"/>
          </a:p>
        </p:txBody>
      </p:sp>
    </p:spTree>
  </p:cSld>
  <p:clrMap bg1="dk2" tx1="lt1" bg2="dk1" tx2="lt2" accent1="accent1" accent2="accent2" accent3="accent3" accent4="accent4" accent5="accent5" accent6="accent6" hlink="hlink" folHlink="folHlink"/>
  <p:sldLayoutIdLst>
    <p:sldLayoutId id="2147483684"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lr>
          <a:srgbClr val="CCFF33"/>
        </a:buClr>
        <a:buSzPct val="7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6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rgbClr val="0099CC"/>
        </a:buClr>
        <a:buSzPct val="65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tx2"/>
        </a:buClr>
        <a:buSzPct val="7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5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0.wmf"/><Relationship Id="rId5" Type="http://schemas.openxmlformats.org/officeDocument/2006/relationships/oleObject" Target="../embeddings/oleObject5.bin"/><Relationship Id="rId4" Type="http://schemas.openxmlformats.org/officeDocument/2006/relationships/image" Target="../media/image9.wmf"/></Relationships>
</file>

<file path=ppt/slides/_rels/slide11.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12.wmf"/><Relationship Id="rId5" Type="http://schemas.openxmlformats.org/officeDocument/2006/relationships/oleObject" Target="../embeddings/oleObject7.bin"/><Relationship Id="rId4" Type="http://schemas.openxmlformats.org/officeDocument/2006/relationships/image" Target="../media/image11.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15.wmf"/><Relationship Id="rId5" Type="http://schemas.openxmlformats.org/officeDocument/2006/relationships/oleObject" Target="../embeddings/oleObject10.bin"/><Relationship Id="rId4" Type="http://schemas.openxmlformats.org/officeDocument/2006/relationships/image" Target="../media/image14.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image" Target="../media/image16.wmf"/></Relationships>
</file>

<file path=ppt/slides/_rels/slide14.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18.wmf"/><Relationship Id="rId5" Type="http://schemas.openxmlformats.org/officeDocument/2006/relationships/oleObject" Target="../embeddings/oleObject13.bin"/><Relationship Id="rId4" Type="http://schemas.openxmlformats.org/officeDocument/2006/relationships/image" Target="../media/image17.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image" Target="../media/image24.wmf"/><Relationship Id="rId7" Type="http://schemas.openxmlformats.org/officeDocument/2006/relationships/image" Target="../media/image21.wmf"/><Relationship Id="rId12" Type="http://schemas.openxmlformats.org/officeDocument/2006/relationships/image" Target="../media/image23.wmf"/><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oleObject" Target="../embeddings/oleObject16.bin"/><Relationship Id="rId11" Type="http://schemas.openxmlformats.org/officeDocument/2006/relationships/oleObject" Target="../embeddings/oleObject19.bin"/><Relationship Id="rId5" Type="http://schemas.openxmlformats.org/officeDocument/2006/relationships/image" Target="../media/image20.wmf"/><Relationship Id="rId10" Type="http://schemas.openxmlformats.org/officeDocument/2006/relationships/image" Target="../media/image22.wmf"/><Relationship Id="rId4" Type="http://schemas.openxmlformats.org/officeDocument/2006/relationships/oleObject" Target="../embeddings/oleObject15.bin"/><Relationship Id="rId9" Type="http://schemas.openxmlformats.org/officeDocument/2006/relationships/oleObject" Target="../embeddings/oleObject18.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7.xml"/><Relationship Id="rId1" Type="http://schemas.openxmlformats.org/officeDocument/2006/relationships/vmlDrawing" Target="../drawings/vmlDrawing10.vml"/><Relationship Id="rId4" Type="http://schemas.openxmlformats.org/officeDocument/2006/relationships/image" Target="../media/image25.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7.xml"/><Relationship Id="rId1" Type="http://schemas.openxmlformats.org/officeDocument/2006/relationships/vmlDrawing" Target="../drawings/vmlDrawing11.vml"/><Relationship Id="rId4" Type="http://schemas.openxmlformats.org/officeDocument/2006/relationships/image" Target="../media/image26.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7.xml"/><Relationship Id="rId1" Type="http://schemas.openxmlformats.org/officeDocument/2006/relationships/vmlDrawing" Target="../drawings/vmlDrawing12.vml"/><Relationship Id="rId4" Type="http://schemas.openxmlformats.org/officeDocument/2006/relationships/image" Target="../media/image27.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slideLayout" Target="../slideLayouts/slideLayout7.xml"/><Relationship Id="rId1" Type="http://schemas.openxmlformats.org/officeDocument/2006/relationships/vmlDrawing" Target="../drawings/vmlDrawing13.vml"/><Relationship Id="rId5" Type="http://schemas.openxmlformats.org/officeDocument/2006/relationships/image" Target="../media/image28.png"/><Relationship Id="rId4" Type="http://schemas.openxmlformats.org/officeDocument/2006/relationships/oleObject" Target="../embeddings/oleObject23.bin"/></Relationships>
</file>

<file path=ppt/slides/_rels/slide24.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slideLayout" Target="../slideLayouts/slideLayout7.xml"/><Relationship Id="rId1" Type="http://schemas.openxmlformats.org/officeDocument/2006/relationships/vmlDrawing" Target="../drawings/vmlDrawing14.vml"/><Relationship Id="rId5" Type="http://schemas.openxmlformats.org/officeDocument/2006/relationships/image" Target="../media/image30.png"/><Relationship Id="rId4" Type="http://schemas.openxmlformats.org/officeDocument/2006/relationships/oleObject" Target="../embeddings/oleObject24.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7.xml"/><Relationship Id="rId1" Type="http://schemas.openxmlformats.org/officeDocument/2006/relationships/vmlDrawing" Target="../drawings/vmlDrawing15.vml"/><Relationship Id="rId4" Type="http://schemas.openxmlformats.org/officeDocument/2006/relationships/image" Target="../media/image32.png"/></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7.xml"/><Relationship Id="rId1" Type="http://schemas.openxmlformats.org/officeDocument/2006/relationships/vmlDrawing" Target="../drawings/vmlDrawing16.vml"/><Relationship Id="rId4" Type="http://schemas.openxmlformats.org/officeDocument/2006/relationships/image" Target="../media/image33.w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7.xml"/><Relationship Id="rId1" Type="http://schemas.openxmlformats.org/officeDocument/2006/relationships/vmlDrawing" Target="../drawings/vmlDrawing17.vml"/><Relationship Id="rId6" Type="http://schemas.openxmlformats.org/officeDocument/2006/relationships/image" Target="../media/image35.wmf"/><Relationship Id="rId5" Type="http://schemas.openxmlformats.org/officeDocument/2006/relationships/oleObject" Target="../embeddings/oleObject28.bin"/><Relationship Id="rId4" Type="http://schemas.openxmlformats.org/officeDocument/2006/relationships/image" Target="../media/image34.wmf"/></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7.xml"/><Relationship Id="rId1" Type="http://schemas.openxmlformats.org/officeDocument/2006/relationships/vmlDrawing" Target="../drawings/vmlDrawing18.vml"/><Relationship Id="rId4" Type="http://schemas.openxmlformats.org/officeDocument/2006/relationships/image" Target="../media/image36.png"/></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7.xml"/><Relationship Id="rId1" Type="http://schemas.openxmlformats.org/officeDocument/2006/relationships/vmlDrawing" Target="../drawings/vmlDrawing19.vml"/><Relationship Id="rId4" Type="http://schemas.openxmlformats.org/officeDocument/2006/relationships/image" Target="../media/image37.png"/></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7.xml"/><Relationship Id="rId1" Type="http://schemas.openxmlformats.org/officeDocument/2006/relationships/vmlDrawing" Target="../drawings/vmlDrawing20.vml"/><Relationship Id="rId4" Type="http://schemas.openxmlformats.org/officeDocument/2006/relationships/image" Target="../media/image38.png"/></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7.xml"/><Relationship Id="rId1" Type="http://schemas.openxmlformats.org/officeDocument/2006/relationships/vmlDrawing" Target="../drawings/vmlDrawing21.vml"/><Relationship Id="rId6" Type="http://schemas.openxmlformats.org/officeDocument/2006/relationships/image" Target="../media/image40.wmf"/><Relationship Id="rId5" Type="http://schemas.openxmlformats.org/officeDocument/2006/relationships/oleObject" Target="../embeddings/oleObject33.bin"/><Relationship Id="rId4" Type="http://schemas.openxmlformats.org/officeDocument/2006/relationships/image" Target="../media/image39.wmf"/></Relationships>
</file>

<file path=ppt/slides/_rels/slide39.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40.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7.xml"/><Relationship Id="rId1" Type="http://schemas.openxmlformats.org/officeDocument/2006/relationships/video" Target="file:///C:\Documents%20and%20Settings\silvia\Mis%20documentos\Curso%20Cin&#233;tica\Clases\video%20Tcolisiones.avi"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7.xml"/><Relationship Id="rId1" Type="http://schemas.openxmlformats.org/officeDocument/2006/relationships/video" Target="file:///C:\Documents%20and%20Settings\silvia\Mis%20documentos\Curso%20Cin&#233;tica\Clases\colisiones2.av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9A44F692-6BC2-41B6-98C9-1BB9905690DD}"/>
              </a:ext>
            </a:extLst>
          </p:cNvPr>
          <p:cNvSpPr>
            <a:spLocks noChangeArrowheads="1"/>
          </p:cNvSpPr>
          <p:nvPr/>
        </p:nvSpPr>
        <p:spPr bwMode="auto">
          <a:xfrm>
            <a:off x="0" y="457200"/>
            <a:ext cx="9144000" cy="814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ctr" eaLnBrk="1" hangingPunct="1"/>
            <a:r>
              <a:rPr lang="es-ES" altLang="es-MX" sz="3200" b="1" i="1">
                <a:latin typeface="Arial" panose="020B0604020202020204" pitchFamily="34" charset="0"/>
                <a:cs typeface="Times New Roman" panose="02020603050405020304" pitchFamily="18" charset="0"/>
              </a:rPr>
              <a:t>TEORIA DE LA CINETICA QUIMICA</a:t>
            </a:r>
            <a:r>
              <a:rPr lang="es-ES" altLang="es-MX" sz="1000" b="1" i="1">
                <a:latin typeface="Arial" panose="020B0604020202020204" pitchFamily="34" charset="0"/>
                <a:cs typeface="Times New Roman" panose="02020603050405020304" pitchFamily="18" charset="0"/>
              </a:rPr>
              <a:t>.</a:t>
            </a:r>
            <a:endParaRPr lang="es-ES" altLang="es-MX" sz="1200">
              <a:cs typeface="Times New Roman" panose="02020603050405020304" pitchFamily="18" charset="0"/>
            </a:endParaRPr>
          </a:p>
          <a:p>
            <a:pPr algn="just"/>
            <a:r>
              <a:rPr lang="es-ES" altLang="es-MX" i="1">
                <a:latin typeface="Arial" panose="020B0604020202020204" pitchFamily="34" charset="0"/>
                <a:cs typeface="Times New Roman" panose="02020603050405020304" pitchFamily="18" charset="0"/>
              </a:rPr>
              <a:t> </a:t>
            </a:r>
            <a:endParaRPr lang="es-ES_tradnl" altLang="es-MX" i="1">
              <a:latin typeface="Arial" panose="020B0604020202020204" pitchFamily="34" charset="0"/>
              <a:cs typeface="Times New Roman" panose="02020603050405020304" pitchFamily="18" charset="0"/>
            </a:endParaRPr>
          </a:p>
          <a:p>
            <a:pPr algn="just"/>
            <a:endParaRPr lang="es-ES_tradnl" altLang="es-MX" i="1">
              <a:latin typeface="Arial" panose="020B0604020202020204" pitchFamily="34" charset="0"/>
              <a:cs typeface="Times New Roman" panose="02020603050405020304" pitchFamily="18" charset="0"/>
            </a:endParaRPr>
          </a:p>
          <a:p>
            <a:pPr algn="just"/>
            <a:r>
              <a:rPr lang="es-ES" altLang="es-MX" i="1">
                <a:latin typeface="Arial" panose="020B0604020202020204" pitchFamily="34" charset="0"/>
                <a:cs typeface="Times New Roman" panose="02020603050405020304" pitchFamily="18" charset="0"/>
              </a:rPr>
              <a:t>	</a:t>
            </a:r>
            <a:r>
              <a:rPr lang="es-ES" altLang="es-MX" sz="2800" i="1">
                <a:latin typeface="Arial" panose="020B0604020202020204" pitchFamily="34" charset="0"/>
                <a:cs typeface="Times New Roman" panose="02020603050405020304" pitchFamily="18" charset="0"/>
              </a:rPr>
              <a:t>Hasta el momento se han revisado básicamente los aspectos fenomenológicos de la cinética química. En este momento nos dedicaremos a la teoría cinética. Deben cumplirse dos requisitos para tener una teoría de velocidades exitosa: que muestre los factores que control</a:t>
            </a:r>
            <a:r>
              <a:rPr lang="es-ES_tradnl" altLang="es-MX" sz="2800" i="1">
                <a:latin typeface="Arial" panose="020B0604020202020204" pitchFamily="34" charset="0"/>
                <a:cs typeface="Times New Roman" panose="02020603050405020304" pitchFamily="18" charset="0"/>
              </a:rPr>
              <a:t>an</a:t>
            </a:r>
            <a:r>
              <a:rPr lang="es-ES" altLang="es-MX" sz="2800" i="1">
                <a:latin typeface="Arial" panose="020B0604020202020204" pitchFamily="34" charset="0"/>
                <a:cs typeface="Times New Roman" panose="02020603050405020304" pitchFamily="18" charset="0"/>
              </a:rPr>
              <a:t> las velocidades de reacción y que permita el cálculo de las velocidades a partir de primeros principios, que dentro de este contexto significa, a partir de información no cinética, tal como tamaño y forma molecular, datos espectroscópicos sobre modos de vibración, y propiedades físicas tales </a:t>
            </a:r>
            <a:endParaRPr lang="es-ES_tradnl" altLang="es-MX" sz="2800" i="1">
              <a:latin typeface="Arial" panose="020B0604020202020204" pitchFamily="34" charset="0"/>
              <a:cs typeface="Times New Roman" panose="02020603050405020304" pitchFamily="18" charset="0"/>
            </a:endParaRPr>
          </a:p>
          <a:p>
            <a:pPr algn="just"/>
            <a:r>
              <a:rPr lang="es-ES" altLang="es-MX" sz="2800" i="1">
                <a:latin typeface="Arial" panose="020B0604020202020204" pitchFamily="34" charset="0"/>
                <a:cs typeface="Times New Roman" panose="02020603050405020304" pitchFamily="18" charset="0"/>
              </a:rPr>
              <a:t>como viscosidad y densidad. </a:t>
            </a:r>
            <a:endParaRPr lang="es-ES_tradnl" altLang="es-MX" sz="2800" i="1">
              <a:latin typeface="Arial" panose="020B0604020202020204" pitchFamily="34" charset="0"/>
              <a:cs typeface="Times New Roman" panose="02020603050405020304" pitchFamily="18" charset="0"/>
            </a:endParaRPr>
          </a:p>
          <a:p>
            <a:pPr algn="just"/>
            <a:endParaRPr lang="es-ES_tradnl" altLang="es-MX" sz="2800" i="1">
              <a:latin typeface="Arial" panose="020B0604020202020204" pitchFamily="34" charset="0"/>
              <a:cs typeface="Times New Roman" panose="02020603050405020304" pitchFamily="18" charset="0"/>
            </a:endParaRPr>
          </a:p>
          <a:p>
            <a:pPr algn="just"/>
            <a:endParaRPr lang="es-ES_tradnl" altLang="es-MX" sz="2800" i="1">
              <a:latin typeface="Arial" panose="020B0604020202020204" pitchFamily="34" charset="0"/>
              <a:cs typeface="Times New Roman" panose="02020603050405020304" pitchFamily="18" charset="0"/>
            </a:endParaRPr>
          </a:p>
          <a:p>
            <a:pPr algn="just"/>
            <a:endParaRPr lang="es-ES_tradnl" altLang="es-MX" sz="2800" i="1">
              <a:latin typeface="Arial" panose="020B0604020202020204" pitchFamily="34" charset="0"/>
              <a:cs typeface="Times New Roman" panose="02020603050405020304" pitchFamily="18" charset="0"/>
            </a:endParaRPr>
          </a:p>
          <a:p>
            <a:pPr algn="just"/>
            <a:endParaRPr lang="es-ES_tradnl" altLang="es-MX" sz="2800" i="1">
              <a:latin typeface="Arial" panose="020B0604020202020204" pitchFamily="34"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a:extLst>
              <a:ext uri="{FF2B5EF4-FFF2-40B4-BE49-F238E27FC236}">
                <a16:creationId xmlns:a16="http://schemas.microsoft.com/office/drawing/2014/main" id="{ADCC2CF3-1519-485F-BDAA-B73F6E9AB678}"/>
              </a:ext>
            </a:extLst>
          </p:cNvPr>
          <p:cNvSpPr>
            <a:spLocks noChangeArrowheads="1"/>
          </p:cNvSpPr>
          <p:nvPr/>
        </p:nvSpPr>
        <p:spPr bwMode="auto">
          <a:xfrm>
            <a:off x="0" y="228600"/>
            <a:ext cx="9144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spcBef>
                <a:spcPct val="50000"/>
              </a:spcBef>
            </a:pPr>
            <a:r>
              <a:rPr lang="es-ES" altLang="es-MX" sz="2800" i="1">
                <a:latin typeface="Arial" panose="020B0604020202020204" pitchFamily="34" charset="0"/>
                <a:cs typeface="Arial" panose="020B0604020202020204" pitchFamily="34" charset="0"/>
              </a:rPr>
              <a:t>Con este propósito consideramos el caso relativamente sencil</a:t>
            </a:r>
            <a:r>
              <a:rPr lang="es-ES_tradnl" altLang="es-MX" sz="2800" i="1">
                <a:latin typeface="Arial" panose="020B0604020202020204" pitchFamily="34" charset="0"/>
                <a:cs typeface="Arial" panose="020B0604020202020204" pitchFamily="34" charset="0"/>
              </a:rPr>
              <a:t>l</a:t>
            </a:r>
            <a:r>
              <a:rPr lang="es-ES" altLang="es-MX" sz="2800" i="1">
                <a:latin typeface="Arial" panose="020B0604020202020204" pitchFamily="34" charset="0"/>
                <a:cs typeface="Arial" panose="020B0604020202020204" pitchFamily="34" charset="0"/>
              </a:rPr>
              <a:t>o de gases diluídos.</a:t>
            </a:r>
          </a:p>
        </p:txBody>
      </p:sp>
      <p:sp>
        <p:nvSpPr>
          <p:cNvPr id="4101" name="Rectangle 5">
            <a:extLst>
              <a:ext uri="{FF2B5EF4-FFF2-40B4-BE49-F238E27FC236}">
                <a16:creationId xmlns:a16="http://schemas.microsoft.com/office/drawing/2014/main" id="{7788187A-CF41-45A2-9193-C3167388E851}"/>
              </a:ext>
            </a:extLst>
          </p:cNvPr>
          <p:cNvSpPr>
            <a:spLocks noChangeArrowheads="1"/>
          </p:cNvSpPr>
          <p:nvPr/>
        </p:nvSpPr>
        <p:spPr bwMode="auto">
          <a:xfrm>
            <a:off x="0" y="1828800"/>
            <a:ext cx="87630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sz="2800" i="1">
                <a:latin typeface="Arial" panose="020B0604020202020204" pitchFamily="34" charset="0"/>
                <a:cs typeface="Arial" panose="020B0604020202020204" pitchFamily="34" charset="0"/>
              </a:rPr>
              <a:t>Suponga que una partícula A se mueve a través del espacio con una velocidad promedio A tendrá una colisión con una partícula B si su distancia centro a centro es menor o igual a </a:t>
            </a:r>
            <a:endParaRPr lang="es-ES" altLang="es-MX" sz="2800">
              <a:cs typeface="Times New Roman" panose="02020603050405020304" pitchFamily="18" charset="0"/>
            </a:endParaRPr>
          </a:p>
          <a:p>
            <a:pPr algn="just"/>
            <a:endParaRPr lang="es-ES_tradnl" altLang="es-MX" sz="2800" i="1">
              <a:latin typeface="Arial" panose="020B0604020202020204" pitchFamily="34" charset="0"/>
              <a:cs typeface="Arial" panose="020B0604020202020204" pitchFamily="34" charset="0"/>
            </a:endParaRPr>
          </a:p>
          <a:p>
            <a:pPr algn="just"/>
            <a:r>
              <a:rPr lang="es-ES" altLang="es-MX" sz="2800" i="1">
                <a:latin typeface="Arial" panose="020B0604020202020204" pitchFamily="34" charset="0"/>
                <a:cs typeface="Arial" panose="020B0604020202020204" pitchFamily="34" charset="0"/>
              </a:rPr>
              <a:t>Entonces, una partícula A barre un área igual a:</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lgn="just"/>
            <a:endParaRPr lang="es-ES_tradnl" altLang="es-MX" sz="2800" i="1">
              <a:latin typeface="Arial" panose="020B0604020202020204" pitchFamily="34" charset="0"/>
              <a:cs typeface="Arial" panose="020B0604020202020204" pitchFamily="34" charset="0"/>
            </a:endParaRPr>
          </a:p>
          <a:p>
            <a:pPr algn="just"/>
            <a:r>
              <a:rPr lang="es-ES" altLang="es-MX" sz="2800" i="1">
                <a:latin typeface="Arial" panose="020B0604020202020204" pitchFamily="34" charset="0"/>
                <a:cs typeface="Arial" panose="020B0604020202020204" pitchFamily="34" charset="0"/>
              </a:rPr>
              <a:t>en la cual puede chocar con B, y el volumen barrido por segundo es:</a:t>
            </a:r>
            <a:endParaRPr lang="es-ES" altLang="es-MX" sz="2800">
              <a:cs typeface="Times New Roman" panose="02020603050405020304" pitchFamily="18" charset="0"/>
            </a:endParaRPr>
          </a:p>
          <a:p>
            <a:endParaRPr lang="es-ES" altLang="es-MX" sz="2800"/>
          </a:p>
        </p:txBody>
      </p:sp>
      <p:graphicFrame>
        <p:nvGraphicFramePr>
          <p:cNvPr id="4098" name="Object 1024">
            <a:extLst>
              <a:ext uri="{FF2B5EF4-FFF2-40B4-BE49-F238E27FC236}">
                <a16:creationId xmlns:a16="http://schemas.microsoft.com/office/drawing/2014/main" id="{DA8CF7FB-AD17-461D-9A18-A7C32570BB71}"/>
              </a:ext>
            </a:extLst>
          </p:cNvPr>
          <p:cNvGraphicFramePr>
            <a:graphicFrameLocks noChangeAspect="1"/>
          </p:cNvGraphicFramePr>
          <p:nvPr/>
        </p:nvGraphicFramePr>
        <p:xfrm>
          <a:off x="4648200" y="3048000"/>
          <a:ext cx="1371600" cy="657225"/>
        </p:xfrm>
        <a:graphic>
          <a:graphicData uri="http://schemas.openxmlformats.org/presentationml/2006/ole">
            <mc:AlternateContent xmlns:mc="http://schemas.openxmlformats.org/markup-compatibility/2006">
              <mc:Choice xmlns:v="urn:schemas-microsoft-com:vml" Requires="v">
                <p:oleObj spid="_x0000_s4102" r:id="rId3" imgW="457002" imgH="215806" progId="Equation.3">
                  <p:embed/>
                </p:oleObj>
              </mc:Choice>
              <mc:Fallback>
                <p:oleObj r:id="rId3" imgW="457002" imgH="215806" progId="Equation.3">
                  <p:embed/>
                  <p:pic>
                    <p:nvPicPr>
                      <p:cNvPr id="0" name="Object 10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8200" y="3048000"/>
                        <a:ext cx="1371600" cy="657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9" name="Object 1025">
            <a:extLst>
              <a:ext uri="{FF2B5EF4-FFF2-40B4-BE49-F238E27FC236}">
                <a16:creationId xmlns:a16="http://schemas.microsoft.com/office/drawing/2014/main" id="{83C77C29-BE3F-47CF-BA32-DF652A8E6A1A}"/>
              </a:ext>
            </a:extLst>
          </p:cNvPr>
          <p:cNvGraphicFramePr>
            <a:graphicFrameLocks noChangeAspect="1"/>
          </p:cNvGraphicFramePr>
          <p:nvPr/>
        </p:nvGraphicFramePr>
        <p:xfrm>
          <a:off x="3581400" y="4529138"/>
          <a:ext cx="1828800" cy="644525"/>
        </p:xfrm>
        <a:graphic>
          <a:graphicData uri="http://schemas.openxmlformats.org/presentationml/2006/ole">
            <mc:AlternateContent xmlns:mc="http://schemas.openxmlformats.org/markup-compatibility/2006">
              <mc:Choice xmlns:v="urn:schemas-microsoft-com:vml" Requires="v">
                <p:oleObj spid="_x0000_s4103" r:id="rId5" imgW="672808" imgH="241195" progId="Equation.3">
                  <p:embed/>
                </p:oleObj>
              </mc:Choice>
              <mc:Fallback>
                <p:oleObj r:id="rId5" imgW="672808" imgH="241195" progId="Equation.3">
                  <p:embed/>
                  <p:pic>
                    <p:nvPicPr>
                      <p:cNvPr id="0" name="Object 10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81400" y="4529138"/>
                        <a:ext cx="1828800" cy="644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6">
            <a:extLst>
              <a:ext uri="{FF2B5EF4-FFF2-40B4-BE49-F238E27FC236}">
                <a16:creationId xmlns:a16="http://schemas.microsoft.com/office/drawing/2014/main" id="{84DE4F5D-421F-4547-AFA3-95BED4FED62F}"/>
              </a:ext>
            </a:extLst>
          </p:cNvPr>
          <p:cNvSpPr>
            <a:spLocks noChangeArrowheads="1"/>
          </p:cNvSpPr>
          <p:nvPr/>
        </p:nvSpPr>
        <p:spPr bwMode="auto">
          <a:xfrm>
            <a:off x="0" y="1524000"/>
            <a:ext cx="8915400" cy="451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sz="1000" i="1">
                <a:latin typeface="Arial" panose="020B0604020202020204" pitchFamily="34" charset="0"/>
                <a:cs typeface="Arial" panose="020B0604020202020204" pitchFamily="34" charset="0"/>
              </a:rPr>
              <a:t> </a:t>
            </a:r>
            <a:endParaRPr lang="es-ES" altLang="es-MX" sz="12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Si la concentración de B es n</a:t>
            </a:r>
            <a:r>
              <a:rPr lang="es-ES" altLang="es-MX" sz="2800" i="1" baseline="-30000">
                <a:latin typeface="Arial" panose="020B0604020202020204" pitchFamily="34" charset="0"/>
                <a:cs typeface="Arial" panose="020B0604020202020204" pitchFamily="34" charset="0"/>
              </a:rPr>
              <a:t>B</a:t>
            </a:r>
            <a:r>
              <a:rPr lang="es-ES" altLang="es-MX" sz="2800" i="1">
                <a:latin typeface="Arial" panose="020B0604020202020204" pitchFamily="34" charset="0"/>
                <a:cs typeface="Arial" panose="020B0604020202020204" pitchFamily="34" charset="0"/>
              </a:rPr>
              <a:t> moléculas cm</a:t>
            </a:r>
            <a:r>
              <a:rPr lang="es-ES" altLang="es-MX" sz="2800" i="1" baseline="30000">
                <a:latin typeface="Arial" panose="020B0604020202020204" pitchFamily="34" charset="0"/>
                <a:cs typeface="Arial" panose="020B0604020202020204" pitchFamily="34" charset="0"/>
              </a:rPr>
              <a:t>-3</a:t>
            </a:r>
            <a:r>
              <a:rPr lang="es-ES" altLang="es-MX" sz="2800" i="1">
                <a:latin typeface="Arial" panose="020B0604020202020204" pitchFamily="34" charset="0"/>
                <a:cs typeface="Arial" panose="020B0604020202020204" pitchFamily="34" charset="0"/>
              </a:rPr>
              <a:t>, el número de colisiones de B partículas por esta única partícula A, por segundo es:</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lgn="ctr"/>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Sin embargo en este volumen también se encuentran A partículas con una concentración n</a:t>
            </a:r>
            <a:r>
              <a:rPr lang="es-ES" altLang="es-MX" sz="2800" i="1" baseline="-30000">
                <a:latin typeface="Arial" panose="020B0604020202020204" pitchFamily="34" charset="0"/>
                <a:cs typeface="Arial" panose="020B0604020202020204" pitchFamily="34" charset="0"/>
              </a:rPr>
              <a:t>A</a:t>
            </a:r>
            <a:r>
              <a:rPr lang="es-ES" altLang="es-MX" sz="2800" i="1">
                <a:latin typeface="Arial" panose="020B0604020202020204" pitchFamily="34" charset="0"/>
                <a:cs typeface="Arial" panose="020B0604020202020204" pitchFamily="34" charset="0"/>
              </a:rPr>
              <a:t> moléculas cm</a:t>
            </a:r>
            <a:r>
              <a:rPr lang="es-ES" altLang="es-MX" sz="2800" i="1" baseline="30000">
                <a:latin typeface="Arial" panose="020B0604020202020204" pitchFamily="34" charset="0"/>
                <a:cs typeface="Arial" panose="020B0604020202020204" pitchFamily="34" charset="0"/>
              </a:rPr>
              <a:t>-3</a:t>
            </a:r>
            <a:r>
              <a:rPr lang="es-ES" altLang="es-MX" sz="2800" i="1">
                <a:latin typeface="Arial" panose="020B0604020202020204" pitchFamily="34" charset="0"/>
                <a:cs typeface="Arial" panose="020B0604020202020204" pitchFamily="34" charset="0"/>
              </a:rPr>
              <a:t>, de forma que el número total de colisiones por segundo es: </a:t>
            </a:r>
            <a:endParaRPr lang="es-ES" altLang="es-MX" sz="2800">
              <a:cs typeface="Times New Roman" panose="02020603050405020304" pitchFamily="18" charset="0"/>
            </a:endParaRPr>
          </a:p>
          <a:p>
            <a:pPr algn="ctr"/>
            <a:r>
              <a:rPr lang="es-ES" altLang="es-MX" sz="2800" i="1">
                <a:latin typeface="Arial" panose="020B0604020202020204" pitchFamily="34" charset="0"/>
                <a:cs typeface="Arial" panose="020B0604020202020204" pitchFamily="34" charset="0"/>
              </a:rPr>
              <a:t>				(161)</a:t>
            </a:r>
            <a:endParaRPr lang="es-ES" altLang="es-MX" sz="2800">
              <a:cs typeface="Times New Roman" panose="02020603050405020304" pitchFamily="18" charset="0"/>
            </a:endParaRPr>
          </a:p>
        </p:txBody>
      </p:sp>
      <p:graphicFrame>
        <p:nvGraphicFramePr>
          <p:cNvPr id="5122" name="Object 5">
            <a:extLst>
              <a:ext uri="{FF2B5EF4-FFF2-40B4-BE49-F238E27FC236}">
                <a16:creationId xmlns:a16="http://schemas.microsoft.com/office/drawing/2014/main" id="{CD78746D-2BCF-47DB-81D7-23EC6F49FE94}"/>
              </a:ext>
            </a:extLst>
          </p:cNvPr>
          <p:cNvGraphicFramePr>
            <a:graphicFrameLocks noChangeAspect="1"/>
          </p:cNvGraphicFramePr>
          <p:nvPr/>
        </p:nvGraphicFramePr>
        <p:xfrm>
          <a:off x="3733800" y="457200"/>
          <a:ext cx="1981200" cy="782638"/>
        </p:xfrm>
        <a:graphic>
          <a:graphicData uri="http://schemas.openxmlformats.org/presentationml/2006/ole">
            <mc:AlternateContent xmlns:mc="http://schemas.openxmlformats.org/markup-compatibility/2006">
              <mc:Choice xmlns:v="urn:schemas-microsoft-com:vml" Requires="v">
                <p:oleObj spid="_x0000_s5126" r:id="rId3" imgW="774364" imgH="304668" progId="Equation.3">
                  <p:embed/>
                </p:oleObj>
              </mc:Choice>
              <mc:Fallback>
                <p:oleObj r:id="rId3" imgW="774364" imgH="304668"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457200"/>
                        <a:ext cx="1981200" cy="7826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3" name="Object 4">
            <a:extLst>
              <a:ext uri="{FF2B5EF4-FFF2-40B4-BE49-F238E27FC236}">
                <a16:creationId xmlns:a16="http://schemas.microsoft.com/office/drawing/2014/main" id="{2667B708-4D0E-47BD-844F-3F58319FE645}"/>
              </a:ext>
            </a:extLst>
          </p:cNvPr>
          <p:cNvGraphicFramePr>
            <a:graphicFrameLocks noChangeAspect="1"/>
          </p:cNvGraphicFramePr>
          <p:nvPr/>
        </p:nvGraphicFramePr>
        <p:xfrm>
          <a:off x="3429000" y="2971800"/>
          <a:ext cx="2286000" cy="754063"/>
        </p:xfrm>
        <a:graphic>
          <a:graphicData uri="http://schemas.openxmlformats.org/presentationml/2006/ole">
            <mc:AlternateContent xmlns:mc="http://schemas.openxmlformats.org/markup-compatibility/2006">
              <mc:Choice xmlns:v="urn:schemas-microsoft-com:vml" Requires="v">
                <p:oleObj spid="_x0000_s5127" r:id="rId5" imgW="926698" imgH="304668" progId="Equation.3">
                  <p:embed/>
                </p:oleObj>
              </mc:Choice>
              <mc:Fallback>
                <p:oleObj r:id="rId5" imgW="926698" imgH="304668"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2971800"/>
                        <a:ext cx="2286000" cy="754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3">
            <a:extLst>
              <a:ext uri="{FF2B5EF4-FFF2-40B4-BE49-F238E27FC236}">
                <a16:creationId xmlns:a16="http://schemas.microsoft.com/office/drawing/2014/main" id="{999CEE4D-822B-4F6D-AA29-808767D8DE60}"/>
              </a:ext>
            </a:extLst>
          </p:cNvPr>
          <p:cNvGraphicFramePr>
            <a:graphicFrameLocks noChangeAspect="1"/>
          </p:cNvGraphicFramePr>
          <p:nvPr/>
        </p:nvGraphicFramePr>
        <p:xfrm>
          <a:off x="2438400" y="5334000"/>
          <a:ext cx="3276600" cy="749300"/>
        </p:xfrm>
        <a:graphic>
          <a:graphicData uri="http://schemas.openxmlformats.org/presentationml/2006/ole">
            <mc:AlternateContent xmlns:mc="http://schemas.openxmlformats.org/markup-compatibility/2006">
              <mc:Choice xmlns:v="urn:schemas-microsoft-com:vml" Requires="v">
                <p:oleObj spid="_x0000_s5128" r:id="rId7" imgW="1333500" imgH="304800" progId="Equation.3">
                  <p:embed/>
                </p:oleObj>
              </mc:Choice>
              <mc:Fallback>
                <p:oleObj r:id="rId7" imgW="1333500" imgH="304800" progId="Equation.3">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38400" y="5334000"/>
                        <a:ext cx="3276600" cy="749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3">
            <a:extLst>
              <a:ext uri="{FF2B5EF4-FFF2-40B4-BE49-F238E27FC236}">
                <a16:creationId xmlns:a16="http://schemas.microsoft.com/office/drawing/2014/main" id="{B3812311-BB07-46C4-B425-AC28DC602B89}"/>
              </a:ext>
            </a:extLst>
          </p:cNvPr>
          <p:cNvSpPr>
            <a:spLocks noChangeArrowheads="1"/>
          </p:cNvSpPr>
          <p:nvPr/>
        </p:nvSpPr>
        <p:spPr bwMode="auto">
          <a:xfrm>
            <a:off x="0" y="381000"/>
            <a:ext cx="8839200" cy="308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spcBef>
                <a:spcPct val="50000"/>
              </a:spcBef>
            </a:pPr>
            <a:r>
              <a:rPr lang="es-ES" altLang="es-MX" sz="2800" i="1">
                <a:latin typeface="Arial" panose="020B0604020202020204" pitchFamily="34" charset="0"/>
                <a:cs typeface="Arial" panose="020B0604020202020204" pitchFamily="34" charset="0"/>
              </a:rPr>
              <a:t>  </a:t>
            </a:r>
            <a:endParaRPr lang="es-ES_tradnl" altLang="es-MX" sz="2800" i="1">
              <a:latin typeface="Arial" panose="020B0604020202020204" pitchFamily="34" charset="0"/>
              <a:cs typeface="Arial" panose="020B0604020202020204" pitchFamily="34" charset="0"/>
            </a:endParaRPr>
          </a:p>
          <a:p>
            <a:pPr>
              <a:spcBef>
                <a:spcPct val="50000"/>
              </a:spcBef>
            </a:pPr>
            <a:r>
              <a:rPr lang="es-ES" altLang="es-MX" sz="2800" i="1">
                <a:latin typeface="Arial" panose="020B0604020202020204" pitchFamily="34" charset="0"/>
                <a:cs typeface="Arial" panose="020B0604020202020204" pitchFamily="34" charset="0"/>
              </a:rPr>
              <a:t>La velocidad molecular promedio es</a:t>
            </a:r>
            <a:endParaRPr lang="es-ES_tradnl" altLang="es-MX" sz="2800" i="1">
              <a:latin typeface="Arial" panose="020B0604020202020204" pitchFamily="34" charset="0"/>
              <a:cs typeface="Arial" panose="020B0604020202020204" pitchFamily="34" charset="0"/>
            </a:endParaRPr>
          </a:p>
          <a:p>
            <a:pPr>
              <a:spcBef>
                <a:spcPct val="50000"/>
              </a:spcBef>
            </a:pPr>
            <a:endParaRPr lang="es-ES" altLang="es-MX" sz="2800">
              <a:cs typeface="Times New Roman" panose="02020603050405020304" pitchFamily="18" charset="0"/>
            </a:endParaRPr>
          </a:p>
          <a:p>
            <a:pPr>
              <a:spcBef>
                <a:spcPct val="50000"/>
              </a:spcBef>
            </a:pPr>
            <a:r>
              <a:rPr lang="es-ES" altLang="es-MX" sz="2800" i="1">
                <a:latin typeface="Arial" panose="020B0604020202020204" pitchFamily="34" charset="0"/>
                <a:cs typeface="Arial" panose="020B0604020202020204" pitchFamily="34" charset="0"/>
              </a:rPr>
              <a:t> 				</a:t>
            </a:r>
            <a:r>
              <a:rPr lang="es-ES_tradnl" altLang="es-MX" sz="2800" i="1">
                <a:latin typeface="Arial" panose="020B0604020202020204" pitchFamily="34" charset="0"/>
                <a:cs typeface="Arial" panose="020B0604020202020204" pitchFamily="34" charset="0"/>
              </a:rPr>
              <a:t>			</a:t>
            </a:r>
            <a:r>
              <a:rPr lang="es-ES" altLang="es-MX" sz="2800" i="1">
                <a:latin typeface="Arial" panose="020B0604020202020204" pitchFamily="34" charset="0"/>
                <a:cs typeface="Arial" panose="020B0604020202020204" pitchFamily="34" charset="0"/>
              </a:rPr>
              <a:t>(162)</a:t>
            </a:r>
            <a:endParaRPr lang="es-ES" altLang="es-MX" sz="2800">
              <a:cs typeface="Times New Roman" panose="02020603050405020304" pitchFamily="18" charset="0"/>
            </a:endParaRPr>
          </a:p>
          <a:p>
            <a:pPr>
              <a:spcBef>
                <a:spcPct val="50000"/>
              </a:spcBef>
            </a:pPr>
            <a:endParaRPr lang="es-ES" altLang="es-MX" sz="2800"/>
          </a:p>
        </p:txBody>
      </p:sp>
      <p:graphicFrame>
        <p:nvGraphicFramePr>
          <p:cNvPr id="6146" name="Object 1024">
            <a:extLst>
              <a:ext uri="{FF2B5EF4-FFF2-40B4-BE49-F238E27FC236}">
                <a16:creationId xmlns:a16="http://schemas.microsoft.com/office/drawing/2014/main" id="{10DCE46D-6D34-4983-BEEF-837C10E5AC84}"/>
              </a:ext>
            </a:extLst>
          </p:cNvPr>
          <p:cNvGraphicFramePr>
            <a:graphicFrameLocks noChangeAspect="1"/>
          </p:cNvGraphicFramePr>
          <p:nvPr/>
        </p:nvGraphicFramePr>
        <p:xfrm>
          <a:off x="3429000" y="1752600"/>
          <a:ext cx="2135188" cy="1211263"/>
        </p:xfrm>
        <a:graphic>
          <a:graphicData uri="http://schemas.openxmlformats.org/presentationml/2006/ole">
            <mc:AlternateContent xmlns:mc="http://schemas.openxmlformats.org/markup-compatibility/2006">
              <mc:Choice xmlns:v="urn:schemas-microsoft-com:vml" Requires="v">
                <p:oleObj spid="_x0000_s6150" name="Ecuación" r:id="rId3" imgW="876240" imgH="495000" progId="Equation.3">
                  <p:embed/>
                </p:oleObj>
              </mc:Choice>
              <mc:Fallback>
                <p:oleObj name="Ecuación" r:id="rId3" imgW="876240" imgH="495000" progId="Equation.3">
                  <p:embed/>
                  <p:pic>
                    <p:nvPicPr>
                      <p:cNvPr id="0" name="Object 10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1752600"/>
                        <a:ext cx="2135188" cy="1211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49" name="Rectangle 6">
            <a:extLst>
              <a:ext uri="{FF2B5EF4-FFF2-40B4-BE49-F238E27FC236}">
                <a16:creationId xmlns:a16="http://schemas.microsoft.com/office/drawing/2014/main" id="{6010EC20-2A19-4F1D-9F2B-0EC96220E98B}"/>
              </a:ext>
            </a:extLst>
          </p:cNvPr>
          <p:cNvSpPr>
            <a:spLocks noChangeArrowheads="1"/>
          </p:cNvSpPr>
          <p:nvPr/>
        </p:nvSpPr>
        <p:spPr bwMode="auto">
          <a:xfrm>
            <a:off x="152400" y="3124200"/>
            <a:ext cx="8534400" cy="308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sz="2800" i="1">
                <a:latin typeface="Arial" panose="020B0604020202020204" pitchFamily="34" charset="0"/>
                <a:cs typeface="Arial" panose="020B0604020202020204" pitchFamily="34" charset="0"/>
              </a:rPr>
              <a:t>donde </a:t>
            </a:r>
            <a:r>
              <a:rPr lang="es-ES" altLang="es-MX" sz="2800" i="1">
                <a:latin typeface="Arial" panose="020B0604020202020204" pitchFamily="34" charset="0"/>
                <a:cs typeface="Times New Roman" panose="02020603050405020304" pitchFamily="18" charset="0"/>
                <a:sym typeface="Symbol" panose="05050102010706020507" pitchFamily="18" charset="2"/>
              </a:rPr>
              <a:t></a:t>
            </a:r>
            <a:r>
              <a:rPr lang="es-ES" altLang="es-MX" sz="2800" i="1">
                <a:latin typeface="Arial" panose="020B0604020202020204" pitchFamily="34" charset="0"/>
                <a:cs typeface="Arial" panose="020B0604020202020204" pitchFamily="34" charset="0"/>
              </a:rPr>
              <a:t> es la masa reducida,</a:t>
            </a:r>
            <a:endParaRPr lang="es-ES" altLang="es-MX" sz="2800">
              <a:cs typeface="Times New Roman" panose="02020603050405020304" pitchFamily="18" charset="0"/>
              <a:sym typeface="Symbol" panose="05050102010706020507" pitchFamily="18" charset="2"/>
            </a:endParaRPr>
          </a:p>
          <a:p>
            <a:pPr algn="just"/>
            <a:r>
              <a:rPr lang="es-ES" altLang="es-MX" sz="2800" i="1">
                <a:latin typeface="Arial" panose="020B0604020202020204" pitchFamily="34" charset="0"/>
                <a:cs typeface="Arial" panose="020B0604020202020204" pitchFamily="34" charset="0"/>
                <a:sym typeface="Symbol" panose="05050102010706020507" pitchFamily="18" charset="2"/>
              </a:rPr>
              <a:t> </a:t>
            </a:r>
            <a:endParaRPr lang="es-ES" altLang="es-MX" sz="2800">
              <a:cs typeface="Times New Roman" panose="02020603050405020304" pitchFamily="18" charset="0"/>
              <a:sym typeface="Symbol" panose="05050102010706020507" pitchFamily="18" charset="2"/>
            </a:endParaRPr>
          </a:p>
          <a:p>
            <a:pPr algn="ctr"/>
            <a:r>
              <a:rPr lang="es-ES" altLang="es-MX" sz="2800" i="1">
                <a:latin typeface="Arial" panose="020B0604020202020204" pitchFamily="34" charset="0"/>
                <a:cs typeface="Arial" panose="020B0604020202020204" pitchFamily="34" charset="0"/>
                <a:sym typeface="Symbol" panose="05050102010706020507" pitchFamily="18" charset="2"/>
              </a:rPr>
              <a:t>				(163)</a:t>
            </a:r>
            <a:endParaRPr lang="es-ES" altLang="es-MX" sz="2800">
              <a:cs typeface="Times New Roman" panose="02020603050405020304" pitchFamily="18" charset="0"/>
              <a:sym typeface="Symbol" panose="05050102010706020507" pitchFamily="18" charset="2"/>
            </a:endParaRPr>
          </a:p>
          <a:p>
            <a:pPr algn="just"/>
            <a:r>
              <a:rPr lang="es-ES" altLang="es-MX" sz="2800" i="1">
                <a:latin typeface="Arial" panose="020B0604020202020204" pitchFamily="34" charset="0"/>
                <a:cs typeface="Arial" panose="020B0604020202020204" pitchFamily="34" charset="0"/>
                <a:sym typeface="Symbol" panose="05050102010706020507" pitchFamily="18" charset="2"/>
              </a:rPr>
              <a:t> </a:t>
            </a:r>
            <a:endParaRPr lang="es-ES" altLang="es-MX" sz="2800">
              <a:cs typeface="Times New Roman" panose="02020603050405020304" pitchFamily="18" charset="0"/>
              <a:sym typeface="Symbol" panose="05050102010706020507" pitchFamily="18" charset="2"/>
            </a:endParaRPr>
          </a:p>
          <a:p>
            <a:pPr algn="just"/>
            <a:r>
              <a:rPr lang="es-ES" altLang="es-MX" sz="2800" i="1">
                <a:latin typeface="Arial" panose="020B0604020202020204" pitchFamily="34" charset="0"/>
                <a:cs typeface="Arial" panose="020B0604020202020204" pitchFamily="34" charset="0"/>
                <a:sym typeface="Symbol" panose="05050102010706020507" pitchFamily="18" charset="2"/>
              </a:rPr>
              <a:t>m</a:t>
            </a:r>
            <a:r>
              <a:rPr lang="es-ES" altLang="es-MX" sz="2800" i="1" baseline="-30000">
                <a:latin typeface="Arial" panose="020B0604020202020204" pitchFamily="34" charset="0"/>
                <a:cs typeface="Arial" panose="020B0604020202020204" pitchFamily="34" charset="0"/>
                <a:sym typeface="Symbol" panose="05050102010706020507" pitchFamily="18" charset="2"/>
              </a:rPr>
              <a:t>A</a:t>
            </a:r>
            <a:r>
              <a:rPr lang="es-ES" altLang="es-MX" sz="2800" i="1">
                <a:latin typeface="Arial" panose="020B0604020202020204" pitchFamily="34" charset="0"/>
                <a:cs typeface="Arial" panose="020B0604020202020204" pitchFamily="34" charset="0"/>
                <a:sym typeface="Symbol" panose="05050102010706020507" pitchFamily="18" charset="2"/>
              </a:rPr>
              <a:t> y m</a:t>
            </a:r>
            <a:r>
              <a:rPr lang="es-ES" altLang="es-MX" sz="2800" i="1" baseline="-30000">
                <a:latin typeface="Arial" panose="020B0604020202020204" pitchFamily="34" charset="0"/>
                <a:cs typeface="Arial" panose="020B0604020202020204" pitchFamily="34" charset="0"/>
                <a:sym typeface="Symbol" panose="05050102010706020507" pitchFamily="18" charset="2"/>
              </a:rPr>
              <a:t>B</a:t>
            </a:r>
            <a:r>
              <a:rPr lang="es-ES" altLang="es-MX" sz="2800" i="1">
                <a:latin typeface="Arial" panose="020B0604020202020204" pitchFamily="34" charset="0"/>
                <a:cs typeface="Arial" panose="020B0604020202020204" pitchFamily="34" charset="0"/>
                <a:sym typeface="Symbol" panose="05050102010706020507" pitchFamily="18" charset="2"/>
              </a:rPr>
              <a:t> son las masas moleculares de A y B. Si se combinan las ecuaciones (161) y (162), se tiene:</a:t>
            </a:r>
            <a:endParaRPr lang="es-ES" altLang="es-MX" sz="2800">
              <a:cs typeface="Times New Roman" panose="02020603050405020304" pitchFamily="18" charset="0"/>
              <a:sym typeface="Symbol" panose="05050102010706020507" pitchFamily="18" charset="2"/>
            </a:endParaRPr>
          </a:p>
          <a:p>
            <a:endParaRPr lang="es-ES" altLang="es-MX" sz="2800" i="1">
              <a:latin typeface="Arial" panose="020B0604020202020204" pitchFamily="34" charset="0"/>
              <a:cs typeface="Times New Roman" panose="02020603050405020304" pitchFamily="18" charset="0"/>
              <a:sym typeface="Symbol" panose="05050102010706020507" pitchFamily="18" charset="2"/>
            </a:endParaRPr>
          </a:p>
        </p:txBody>
      </p:sp>
      <p:graphicFrame>
        <p:nvGraphicFramePr>
          <p:cNvPr id="6147" name="Object 1025">
            <a:extLst>
              <a:ext uri="{FF2B5EF4-FFF2-40B4-BE49-F238E27FC236}">
                <a16:creationId xmlns:a16="http://schemas.microsoft.com/office/drawing/2014/main" id="{7EC47580-7789-47E6-9B77-BC5CE66FDAC4}"/>
              </a:ext>
            </a:extLst>
          </p:cNvPr>
          <p:cNvGraphicFramePr>
            <a:graphicFrameLocks noChangeAspect="1"/>
          </p:cNvGraphicFramePr>
          <p:nvPr/>
        </p:nvGraphicFramePr>
        <p:xfrm>
          <a:off x="3276600" y="3733800"/>
          <a:ext cx="1905000" cy="974725"/>
        </p:xfrm>
        <a:graphic>
          <a:graphicData uri="http://schemas.openxmlformats.org/presentationml/2006/ole">
            <mc:AlternateContent xmlns:mc="http://schemas.openxmlformats.org/markup-compatibility/2006">
              <mc:Choice xmlns:v="urn:schemas-microsoft-com:vml" Requires="v">
                <p:oleObj spid="_x0000_s6151" r:id="rId5" imgW="837836" imgH="431613" progId="Equation.3">
                  <p:embed/>
                </p:oleObj>
              </mc:Choice>
              <mc:Fallback>
                <p:oleObj r:id="rId5" imgW="837836" imgH="431613" progId="Equation.3">
                  <p:embed/>
                  <p:pic>
                    <p:nvPicPr>
                      <p:cNvPr id="0" name="Object 10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3733800"/>
                        <a:ext cx="1905000" cy="974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a:extLst>
              <a:ext uri="{FF2B5EF4-FFF2-40B4-BE49-F238E27FC236}">
                <a16:creationId xmlns:a16="http://schemas.microsoft.com/office/drawing/2014/main" id="{B8CB1DC1-214F-4517-BE22-CCD860314772}"/>
              </a:ext>
            </a:extLst>
          </p:cNvPr>
          <p:cNvSpPr>
            <a:spLocks noChangeArrowheads="1"/>
          </p:cNvSpPr>
          <p:nvPr/>
        </p:nvSpPr>
        <p:spPr bwMode="auto">
          <a:xfrm>
            <a:off x="304800" y="1905000"/>
            <a:ext cx="8610600" cy="436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r>
              <a:rPr lang="es-ES" altLang="es-MX" sz="1000" i="1">
                <a:solidFill>
                  <a:schemeClr val="tx1"/>
                </a:solidFill>
                <a:latin typeface="Arial" panose="020B0604020202020204" pitchFamily="34" charset="0"/>
                <a:cs typeface="Arial" panose="020B0604020202020204" pitchFamily="34" charset="0"/>
              </a:rPr>
              <a:t> </a:t>
            </a:r>
            <a:r>
              <a:rPr lang="es-ES" altLang="es-MX" sz="2800" i="1">
                <a:latin typeface="Arial" panose="020B0604020202020204" pitchFamily="34" charset="0"/>
                <a:cs typeface="Arial" panose="020B0604020202020204" pitchFamily="34" charset="0"/>
              </a:rPr>
              <a:t>La ecuación (164) se puede derivar en una forma más rigurosa. Esta ecuación proprociona el </a:t>
            </a:r>
            <a:r>
              <a:rPr lang="es-ES_tradnl" altLang="es-MX" sz="2800" i="1">
                <a:latin typeface="Arial" panose="020B0604020202020204" pitchFamily="34" charset="0"/>
                <a:cs typeface="Arial" panose="020B0604020202020204" pitchFamily="34" charset="0"/>
              </a:rPr>
              <a:t>número de colisiones bimoleculares por unidad de tiempo y volumen, pero no todas estas colisiones llevan a reacción. </a:t>
            </a:r>
          </a:p>
          <a:p>
            <a:pPr eaLnBrk="1" hangingPunct="1"/>
            <a:endParaRPr lang="es-ES_tradnl" altLang="es-MX" sz="2800" i="1">
              <a:latin typeface="Arial" panose="020B0604020202020204" pitchFamily="34" charset="0"/>
              <a:cs typeface="Arial" panose="020B0604020202020204" pitchFamily="34" charset="0"/>
            </a:endParaRPr>
          </a:p>
          <a:p>
            <a:pPr eaLnBrk="1" hangingPunct="1"/>
            <a:r>
              <a:rPr lang="es-ES_tradnl" altLang="es-MX" sz="2800" i="1">
                <a:latin typeface="Arial" panose="020B0604020202020204" pitchFamily="34" charset="0"/>
                <a:cs typeface="Arial" panose="020B0604020202020204" pitchFamily="34" charset="0"/>
              </a:rPr>
              <a:t>Por tanto escribimos que la rapidez es igual a la frecuencia de colisiones por la fracción de colisiones que tienen energía igual o mayor que la requerida para la reacción:</a:t>
            </a:r>
            <a:endParaRPr lang="es-ES" altLang="es-MX" sz="2800"/>
          </a:p>
        </p:txBody>
      </p:sp>
      <p:graphicFrame>
        <p:nvGraphicFramePr>
          <p:cNvPr id="7170" name="Object 1024">
            <a:extLst>
              <a:ext uri="{FF2B5EF4-FFF2-40B4-BE49-F238E27FC236}">
                <a16:creationId xmlns:a16="http://schemas.microsoft.com/office/drawing/2014/main" id="{2832A06C-59D7-4AE5-9607-277BAE39722E}"/>
              </a:ext>
            </a:extLst>
          </p:cNvPr>
          <p:cNvGraphicFramePr>
            <a:graphicFrameLocks noChangeAspect="1"/>
          </p:cNvGraphicFramePr>
          <p:nvPr/>
        </p:nvGraphicFramePr>
        <p:xfrm>
          <a:off x="2079625" y="381000"/>
          <a:ext cx="3919538" cy="1058863"/>
        </p:xfrm>
        <a:graphic>
          <a:graphicData uri="http://schemas.openxmlformats.org/presentationml/2006/ole">
            <mc:AlternateContent xmlns:mc="http://schemas.openxmlformats.org/markup-compatibility/2006">
              <mc:Choice xmlns:v="urn:schemas-microsoft-com:vml" Requires="v">
                <p:oleObj spid="_x0000_s7173" name="Ecuación" r:id="rId3" imgW="1828800" imgH="495000" progId="Equation.3">
                  <p:embed/>
                </p:oleObj>
              </mc:Choice>
              <mc:Fallback>
                <p:oleObj name="Ecuación" r:id="rId3" imgW="1828800" imgH="495000" progId="Equation.3">
                  <p:embed/>
                  <p:pic>
                    <p:nvPicPr>
                      <p:cNvPr id="0" name="Object 10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9625" y="381000"/>
                        <a:ext cx="3919538" cy="1058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72" name="Rectangle 4">
            <a:extLst>
              <a:ext uri="{FF2B5EF4-FFF2-40B4-BE49-F238E27FC236}">
                <a16:creationId xmlns:a16="http://schemas.microsoft.com/office/drawing/2014/main" id="{47DFF846-EAE6-4B4A-BDFD-D1AAF92AAD58}"/>
              </a:ext>
            </a:extLst>
          </p:cNvPr>
          <p:cNvSpPr>
            <a:spLocks noChangeArrowheads="1"/>
          </p:cNvSpPr>
          <p:nvPr/>
        </p:nvSpPr>
        <p:spPr bwMode="auto">
          <a:xfrm>
            <a:off x="6553200" y="609600"/>
            <a:ext cx="10175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r>
              <a:rPr lang="es-ES" altLang="es-MX" sz="2800" i="1">
                <a:latin typeface="Arial" panose="020B0604020202020204" pitchFamily="34" charset="0"/>
                <a:cs typeface="Arial" panose="020B0604020202020204" pitchFamily="34" charset="0"/>
              </a:rPr>
              <a:t>(164)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Rectangle 1027">
            <a:extLst>
              <a:ext uri="{FF2B5EF4-FFF2-40B4-BE49-F238E27FC236}">
                <a16:creationId xmlns:a16="http://schemas.microsoft.com/office/drawing/2014/main" id="{A5386D59-DEC2-4517-A1D5-33D5EB58232C}"/>
              </a:ext>
            </a:extLst>
          </p:cNvPr>
          <p:cNvSpPr>
            <a:spLocks noChangeArrowheads="1"/>
          </p:cNvSpPr>
          <p:nvPr/>
        </p:nvSpPr>
        <p:spPr bwMode="auto">
          <a:xfrm>
            <a:off x="3967163" y="32337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endParaRPr lang="en-US" altLang="es-MX"/>
          </a:p>
        </p:txBody>
      </p:sp>
      <p:graphicFrame>
        <p:nvGraphicFramePr>
          <p:cNvPr id="8194" name="Object 1024">
            <a:extLst>
              <a:ext uri="{FF2B5EF4-FFF2-40B4-BE49-F238E27FC236}">
                <a16:creationId xmlns:a16="http://schemas.microsoft.com/office/drawing/2014/main" id="{B355FFD2-E33F-402B-B3BF-8206BE3CD24F}"/>
              </a:ext>
            </a:extLst>
          </p:cNvPr>
          <p:cNvGraphicFramePr>
            <a:graphicFrameLocks noChangeAspect="1"/>
          </p:cNvGraphicFramePr>
          <p:nvPr/>
        </p:nvGraphicFramePr>
        <p:xfrm>
          <a:off x="2971800" y="512763"/>
          <a:ext cx="2971800" cy="960437"/>
        </p:xfrm>
        <a:graphic>
          <a:graphicData uri="http://schemas.openxmlformats.org/presentationml/2006/ole">
            <mc:AlternateContent xmlns:mc="http://schemas.openxmlformats.org/markup-compatibility/2006">
              <mc:Choice xmlns:v="urn:schemas-microsoft-com:vml" Requires="v">
                <p:oleObj spid="_x0000_s8200" r:id="rId3" imgW="1205977" imgH="393529" progId="Equation.3">
                  <p:embed/>
                </p:oleObj>
              </mc:Choice>
              <mc:Fallback>
                <p:oleObj r:id="rId3" imgW="1205977" imgH="393529" progId="Equation.3">
                  <p:embed/>
                  <p:pic>
                    <p:nvPicPr>
                      <p:cNvPr id="0" name="Object 10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512763"/>
                        <a:ext cx="2971800" cy="9604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198" name="Rectangle 1030">
            <a:extLst>
              <a:ext uri="{FF2B5EF4-FFF2-40B4-BE49-F238E27FC236}">
                <a16:creationId xmlns:a16="http://schemas.microsoft.com/office/drawing/2014/main" id="{F7F0B384-C590-4F9A-ADE4-F91E6A4C76AE}"/>
              </a:ext>
            </a:extLst>
          </p:cNvPr>
          <p:cNvSpPr>
            <a:spLocks noChangeArrowheads="1"/>
          </p:cNvSpPr>
          <p:nvPr/>
        </p:nvSpPr>
        <p:spPr bwMode="auto">
          <a:xfrm>
            <a:off x="228600" y="1905000"/>
            <a:ext cx="86868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r>
              <a:rPr lang="es-ES" altLang="es-MX" sz="2800" i="1">
                <a:latin typeface="Arial" panose="020B0604020202020204" pitchFamily="34" charset="0"/>
                <a:cs typeface="Arial" panose="020B0604020202020204" pitchFamily="34" charset="0"/>
              </a:rPr>
              <a:t>donde E es la energía requerida (por mol). Para convertir ésta en las unidades usuales de</a:t>
            </a:r>
            <a:r>
              <a:rPr lang="es-ES_tradnl" altLang="es-MX" sz="2800" i="1">
                <a:latin typeface="Arial" panose="020B0604020202020204" pitchFamily="34" charset="0"/>
                <a:cs typeface="Arial" panose="020B0604020202020204" pitchFamily="34" charset="0"/>
              </a:rPr>
              <a:t> c</a:t>
            </a:r>
            <a:r>
              <a:rPr lang="es-ES" altLang="es-MX" sz="2800" i="1">
                <a:latin typeface="Arial" panose="020B0604020202020204" pitchFamily="34" charset="0"/>
                <a:cs typeface="Arial" panose="020B0604020202020204" pitchFamily="34" charset="0"/>
              </a:rPr>
              <a:t>oncentración molar c utilizamos la relación</a:t>
            </a: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lgn="ctr"/>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Entonces:</a:t>
            </a: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lgn="just"/>
            <a:r>
              <a:rPr lang="es-ES" altLang="es-MX" sz="1000" i="1">
                <a:solidFill>
                  <a:schemeClr val="tx1"/>
                </a:solidFill>
                <a:latin typeface="Arial" panose="020B0604020202020204" pitchFamily="34" charset="0"/>
                <a:cs typeface="Arial" panose="020B0604020202020204" pitchFamily="34" charset="0"/>
              </a:rPr>
              <a:t> </a:t>
            </a:r>
            <a:endParaRPr lang="es-ES" altLang="es-MX" sz="1200">
              <a:solidFill>
                <a:schemeClr val="tx1"/>
              </a:solidFill>
              <a:cs typeface="Times New Roman" panose="02020603050405020304" pitchFamily="18" charset="0"/>
            </a:endParaRPr>
          </a:p>
          <a:p>
            <a:pPr algn="just"/>
            <a:r>
              <a:rPr lang="es-ES" altLang="es-MX" sz="1000" i="1">
                <a:solidFill>
                  <a:schemeClr val="tx1"/>
                </a:solidFill>
                <a:latin typeface="Arial" panose="020B0604020202020204" pitchFamily="34" charset="0"/>
                <a:cs typeface="Arial" panose="020B0604020202020204" pitchFamily="34" charset="0"/>
              </a:rPr>
              <a:t> </a:t>
            </a:r>
            <a:endParaRPr lang="es-ES" altLang="es-MX" sz="1200">
              <a:solidFill>
                <a:schemeClr val="tx1"/>
              </a:solidFill>
              <a:cs typeface="Times New Roman" panose="02020603050405020304" pitchFamily="18" charset="0"/>
            </a:endParaRPr>
          </a:p>
          <a:p>
            <a:pPr algn="just"/>
            <a:r>
              <a:rPr lang="es-ES" altLang="es-MX" sz="1000" i="1">
                <a:solidFill>
                  <a:schemeClr val="tx1"/>
                </a:solidFill>
                <a:latin typeface="Arial" panose="020B0604020202020204" pitchFamily="34" charset="0"/>
                <a:cs typeface="Arial" panose="020B0604020202020204" pitchFamily="34" charset="0"/>
              </a:rPr>
              <a:t>ó</a:t>
            </a:r>
            <a:endParaRPr lang="es-ES" altLang="es-MX" sz="1200">
              <a:solidFill>
                <a:schemeClr val="tx1"/>
              </a:solidFill>
              <a:cs typeface="Times New Roman" panose="02020603050405020304" pitchFamily="18" charset="0"/>
            </a:endParaRPr>
          </a:p>
          <a:p>
            <a:pPr algn="just"/>
            <a:r>
              <a:rPr lang="es-ES" altLang="es-MX" sz="1000" i="1">
                <a:solidFill>
                  <a:schemeClr val="tx1"/>
                </a:solidFill>
                <a:latin typeface="Arial" panose="020B0604020202020204" pitchFamily="34" charset="0"/>
                <a:cs typeface="Arial" panose="020B0604020202020204" pitchFamily="34" charset="0"/>
              </a:rPr>
              <a:t> </a:t>
            </a:r>
            <a:endParaRPr lang="es-ES" altLang="es-MX" sz="1200">
              <a:solidFill>
                <a:schemeClr val="tx1"/>
              </a:solidFill>
              <a:cs typeface="Times New Roman" panose="02020603050405020304" pitchFamily="18" charset="0"/>
            </a:endParaRPr>
          </a:p>
          <a:p>
            <a:pPr algn="just"/>
            <a:r>
              <a:rPr lang="es-ES" altLang="es-MX" sz="1000" i="1">
                <a:solidFill>
                  <a:schemeClr val="tx1"/>
                </a:solidFill>
                <a:latin typeface="Arial" panose="020B0604020202020204" pitchFamily="34" charset="0"/>
                <a:cs typeface="Arial" panose="020B0604020202020204" pitchFamily="34" charset="0"/>
              </a:rPr>
              <a:t> </a:t>
            </a:r>
            <a:endParaRPr lang="es-ES" altLang="es-MX" sz="1200">
              <a:solidFill>
                <a:schemeClr val="tx1"/>
              </a:solidFill>
              <a:cs typeface="Times New Roman" panose="02020603050405020304" pitchFamily="18" charset="0"/>
            </a:endParaRPr>
          </a:p>
          <a:p>
            <a:pPr algn="just"/>
            <a:r>
              <a:rPr lang="es-ES" altLang="es-MX" sz="1000" i="1">
                <a:solidFill>
                  <a:schemeClr val="tx1"/>
                </a:solidFill>
                <a:latin typeface="Arial" panose="020B0604020202020204" pitchFamily="34" charset="0"/>
                <a:cs typeface="Arial" panose="020B0604020202020204" pitchFamily="34" charset="0"/>
              </a:rPr>
              <a:t> </a:t>
            </a:r>
            <a:endParaRPr lang="es-ES" altLang="es-MX" sz="1200">
              <a:solidFill>
                <a:schemeClr val="tx1"/>
              </a:solidFill>
              <a:cs typeface="Times New Roman" panose="02020603050405020304" pitchFamily="18" charset="0"/>
            </a:endParaRPr>
          </a:p>
          <a:p>
            <a:pPr algn="just"/>
            <a:r>
              <a:rPr lang="es-ES" altLang="es-MX" sz="1000" i="1">
                <a:solidFill>
                  <a:schemeClr val="tx1"/>
                </a:solidFill>
                <a:latin typeface="Arial" panose="020B0604020202020204" pitchFamily="34" charset="0"/>
                <a:cs typeface="Arial" panose="020B0604020202020204" pitchFamily="34" charset="0"/>
              </a:rPr>
              <a:t> </a:t>
            </a:r>
            <a:endParaRPr lang="es-ES" altLang="es-MX" sz="1200">
              <a:solidFill>
                <a:schemeClr val="tx1"/>
              </a:solidFill>
              <a:cs typeface="Times New Roman" panose="02020603050405020304" pitchFamily="18" charset="0"/>
            </a:endParaRPr>
          </a:p>
          <a:p>
            <a:endParaRPr lang="es-ES" altLang="es-MX">
              <a:solidFill>
                <a:schemeClr val="tx1"/>
              </a:solidFill>
            </a:endParaRPr>
          </a:p>
        </p:txBody>
      </p:sp>
      <p:graphicFrame>
        <p:nvGraphicFramePr>
          <p:cNvPr id="8195" name="Object 1025">
            <a:extLst>
              <a:ext uri="{FF2B5EF4-FFF2-40B4-BE49-F238E27FC236}">
                <a16:creationId xmlns:a16="http://schemas.microsoft.com/office/drawing/2014/main" id="{25F06183-316D-47CC-B98F-122E956358A9}"/>
              </a:ext>
            </a:extLst>
          </p:cNvPr>
          <p:cNvGraphicFramePr>
            <a:graphicFrameLocks noChangeAspect="1"/>
          </p:cNvGraphicFramePr>
          <p:nvPr/>
        </p:nvGraphicFramePr>
        <p:xfrm>
          <a:off x="3352800" y="3505200"/>
          <a:ext cx="2362200" cy="650875"/>
        </p:xfrm>
        <a:graphic>
          <a:graphicData uri="http://schemas.openxmlformats.org/presentationml/2006/ole">
            <mc:AlternateContent xmlns:mc="http://schemas.openxmlformats.org/markup-compatibility/2006">
              <mc:Choice xmlns:v="urn:schemas-microsoft-com:vml" Requires="v">
                <p:oleObj spid="_x0000_s8201" r:id="rId5" imgW="825500" imgH="228600" progId="Equation.3">
                  <p:embed/>
                </p:oleObj>
              </mc:Choice>
              <mc:Fallback>
                <p:oleObj r:id="rId5" imgW="825500" imgH="228600" progId="Equation.3">
                  <p:embed/>
                  <p:pic>
                    <p:nvPicPr>
                      <p:cNvPr id="0" name="Object 10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52800" y="3505200"/>
                        <a:ext cx="2362200" cy="650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1026">
            <a:extLst>
              <a:ext uri="{FF2B5EF4-FFF2-40B4-BE49-F238E27FC236}">
                <a16:creationId xmlns:a16="http://schemas.microsoft.com/office/drawing/2014/main" id="{516910F5-3FBF-4E77-9AE2-5343F87DB214}"/>
              </a:ext>
            </a:extLst>
          </p:cNvPr>
          <p:cNvGraphicFramePr>
            <a:graphicFrameLocks noChangeAspect="1"/>
          </p:cNvGraphicFramePr>
          <p:nvPr/>
        </p:nvGraphicFramePr>
        <p:xfrm>
          <a:off x="2590800" y="4953000"/>
          <a:ext cx="4800600" cy="701675"/>
        </p:xfrm>
        <a:graphic>
          <a:graphicData uri="http://schemas.openxmlformats.org/presentationml/2006/ole">
            <mc:AlternateContent xmlns:mc="http://schemas.openxmlformats.org/markup-compatibility/2006">
              <mc:Choice xmlns:v="urn:schemas-microsoft-com:vml" Requires="v">
                <p:oleObj spid="_x0000_s8202" r:id="rId7" imgW="1562100" imgH="228600" progId="Equation.3">
                  <p:embed/>
                </p:oleObj>
              </mc:Choice>
              <mc:Fallback>
                <p:oleObj r:id="rId7" imgW="1562100" imgH="228600" progId="Equation.3">
                  <p:embed/>
                  <p:pic>
                    <p:nvPicPr>
                      <p:cNvPr id="0" name="Object 10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0800" y="4953000"/>
                        <a:ext cx="4800600" cy="701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199" name="Rectangle 1031">
            <a:extLst>
              <a:ext uri="{FF2B5EF4-FFF2-40B4-BE49-F238E27FC236}">
                <a16:creationId xmlns:a16="http://schemas.microsoft.com/office/drawing/2014/main" id="{1BA2299F-9D4E-43FE-80B4-F342BFFE87F2}"/>
              </a:ext>
            </a:extLst>
          </p:cNvPr>
          <p:cNvSpPr>
            <a:spLocks noChangeArrowheads="1"/>
          </p:cNvSpPr>
          <p:nvPr/>
        </p:nvSpPr>
        <p:spPr bwMode="auto">
          <a:xfrm>
            <a:off x="6172200" y="685800"/>
            <a:ext cx="10175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r>
              <a:rPr lang="es-ES" altLang="es-MX" sz="2800" i="1">
                <a:latin typeface="Arial" panose="020B0604020202020204" pitchFamily="34" charset="0"/>
                <a:cs typeface="Arial" panose="020B0604020202020204" pitchFamily="34" charset="0"/>
              </a:rPr>
              <a:t>(165)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3" name="Rectangle 3">
            <a:extLst>
              <a:ext uri="{FF2B5EF4-FFF2-40B4-BE49-F238E27FC236}">
                <a16:creationId xmlns:a16="http://schemas.microsoft.com/office/drawing/2014/main" id="{D44223CA-A99A-4685-B380-163220AD7052}"/>
              </a:ext>
            </a:extLst>
          </p:cNvPr>
          <p:cNvSpPr>
            <a:spLocks noChangeArrowheads="1"/>
          </p:cNvSpPr>
          <p:nvPr/>
        </p:nvSpPr>
        <p:spPr bwMode="auto">
          <a:xfrm>
            <a:off x="0" y="2841625"/>
            <a:ext cx="914400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ctr" eaLnBrk="1" hangingPunct="1"/>
            <a:endParaRPr lang="es-ES" altLang="es-MX" sz="1200">
              <a:solidFill>
                <a:schemeClr val="tx1"/>
              </a:solidFill>
              <a:cs typeface="Times New Roman" panose="02020603050405020304" pitchFamily="18" charset="0"/>
            </a:endParaRPr>
          </a:p>
          <a:p>
            <a:pPr algn="just"/>
            <a:r>
              <a:rPr lang="es-ES" altLang="es-MX" sz="1000" i="1">
                <a:solidFill>
                  <a:schemeClr val="tx1"/>
                </a:solidFill>
                <a:latin typeface="Arial" panose="020B0604020202020204" pitchFamily="34" charset="0"/>
                <a:cs typeface="Arial" panose="020B0604020202020204" pitchFamily="34" charset="0"/>
              </a:rPr>
              <a:t> </a:t>
            </a:r>
            <a:endParaRPr lang="es-ES" altLang="es-MX" sz="1200">
              <a:solidFill>
                <a:schemeClr val="tx1"/>
              </a:solidFill>
              <a:cs typeface="Times New Roman" panose="02020603050405020304" pitchFamily="18" charset="0"/>
            </a:endParaRPr>
          </a:p>
          <a:p>
            <a:pPr algn="just"/>
            <a:r>
              <a:rPr lang="es-ES" altLang="es-MX" sz="1000" i="1">
                <a:solidFill>
                  <a:schemeClr val="tx1"/>
                </a:solidFill>
                <a:latin typeface="Arial" panose="020B0604020202020204" pitchFamily="34" charset="0"/>
                <a:cs typeface="Arial" panose="020B0604020202020204" pitchFamily="34" charset="0"/>
              </a:rPr>
              <a:t> </a:t>
            </a:r>
            <a:endParaRPr lang="es-ES" altLang="es-MX" sz="1200">
              <a:solidFill>
                <a:schemeClr val="tx1"/>
              </a:solidFill>
              <a:cs typeface="Times New Roman" panose="02020603050405020304" pitchFamily="18" charset="0"/>
            </a:endParaRPr>
          </a:p>
          <a:p>
            <a:pPr algn="just"/>
            <a:endParaRPr lang="es-ES" altLang="es-MX" sz="1200">
              <a:solidFill>
                <a:schemeClr val="tx1"/>
              </a:solidFill>
              <a:cs typeface="Times New Roman" panose="02020603050405020304" pitchFamily="18" charset="0"/>
            </a:endParaRPr>
          </a:p>
          <a:p>
            <a:pPr algn="just"/>
            <a:r>
              <a:rPr lang="es-ES" altLang="es-MX" sz="1000" i="1">
                <a:solidFill>
                  <a:schemeClr val="tx1"/>
                </a:solidFill>
                <a:latin typeface="Arial" panose="020B0604020202020204" pitchFamily="34" charset="0"/>
                <a:cs typeface="Arial" panose="020B0604020202020204" pitchFamily="34" charset="0"/>
              </a:rPr>
              <a:t> </a:t>
            </a:r>
            <a:endParaRPr lang="es-ES" altLang="es-MX" sz="1200">
              <a:solidFill>
                <a:schemeClr val="tx1"/>
              </a:solidFill>
              <a:cs typeface="Times New Roman" panose="02020603050405020304" pitchFamily="18" charset="0"/>
            </a:endParaRPr>
          </a:p>
          <a:p>
            <a:r>
              <a:rPr lang="es-ES" altLang="es-MX" sz="1000" i="1">
                <a:solidFill>
                  <a:schemeClr val="tx1"/>
                </a:solidFill>
                <a:latin typeface="Arial" panose="020B0604020202020204" pitchFamily="34" charset="0"/>
                <a:cs typeface="Arial" panose="020B0604020202020204" pitchFamily="34" charset="0"/>
              </a:rPr>
              <a:t> </a:t>
            </a:r>
            <a:r>
              <a:rPr lang="es-ES" altLang="es-MX" sz="1000">
                <a:solidFill>
                  <a:schemeClr val="tx1"/>
                </a:solidFill>
                <a:cs typeface="Times New Roman" panose="02020603050405020304" pitchFamily="18" charset="0"/>
              </a:rPr>
              <a:t/>
            </a:r>
            <a:r>
              <a:rPr lang="es-ES" altLang="es-MX" sz="1000" i="1">
                <a:solidFill>
                  <a:schemeClr val="tx1"/>
                </a:solidFill>
                <a:latin typeface="Arial" panose="020B0604020202020204" pitchFamily="34" charset="0"/>
                <a:cs typeface="Arial" panose="020B0604020202020204" pitchFamily="34" charset="0"/>
              </a:rPr>
              <a:t/>
            </a:r>
            <a:r>
              <a:rPr lang="es-ES" altLang="es-MX" sz="1100">
                <a:solidFill>
                  <a:schemeClr val="tx1"/>
                </a:solidFill>
              </a:rPr>
              <a:t> </a:t>
            </a:r>
            <a:endParaRPr lang="es-ES" altLang="es-MX">
              <a:solidFill>
                <a:schemeClr val="tx1"/>
              </a:solidFill>
            </a:endParaRPr>
          </a:p>
        </p:txBody>
      </p:sp>
      <p:pic>
        <p:nvPicPr>
          <p:cNvPr id="9224" name="Picture 2">
            <a:extLst>
              <a:ext uri="{FF2B5EF4-FFF2-40B4-BE49-F238E27FC236}">
                <a16:creationId xmlns:a16="http://schemas.microsoft.com/office/drawing/2014/main" id="{779310F3-0D1F-4839-9028-043A4521ED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28600"/>
            <a:ext cx="716280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5" name="Rectangle 4">
            <a:extLst>
              <a:ext uri="{FF2B5EF4-FFF2-40B4-BE49-F238E27FC236}">
                <a16:creationId xmlns:a16="http://schemas.microsoft.com/office/drawing/2014/main" id="{B77A18A7-B959-4C5E-A1EB-C337DFDEB441}"/>
              </a:ext>
            </a:extLst>
          </p:cNvPr>
          <p:cNvSpPr>
            <a:spLocks noChangeArrowheads="1"/>
          </p:cNvSpPr>
          <p:nvPr/>
        </p:nvSpPr>
        <p:spPr bwMode="auto">
          <a:xfrm>
            <a:off x="0" y="3124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sz="1000" i="1">
                <a:solidFill>
                  <a:schemeClr val="tx1"/>
                </a:solidFill>
                <a:latin typeface="Arial" panose="020B0604020202020204" pitchFamily="34" charset="0"/>
                <a:cs typeface="Arial" panose="020B0604020202020204" pitchFamily="34" charset="0"/>
              </a:rPr>
              <a:t>(166)</a:t>
            </a:r>
            <a:endParaRPr lang="es-ES" altLang="es-MX" sz="1200">
              <a:solidFill>
                <a:schemeClr val="tx1"/>
              </a:solidFill>
              <a:cs typeface="Times New Roman" panose="02020603050405020304" pitchFamily="18" charset="0"/>
            </a:endParaRPr>
          </a:p>
          <a:p>
            <a:endParaRPr lang="es-ES" altLang="es-MX">
              <a:solidFill>
                <a:schemeClr val="tx1"/>
              </a:solidFill>
            </a:endParaRPr>
          </a:p>
        </p:txBody>
      </p:sp>
      <p:sp>
        <p:nvSpPr>
          <p:cNvPr id="9226" name="Rectangle 10">
            <a:extLst>
              <a:ext uri="{FF2B5EF4-FFF2-40B4-BE49-F238E27FC236}">
                <a16:creationId xmlns:a16="http://schemas.microsoft.com/office/drawing/2014/main" id="{8E8FCEFB-6C88-4E98-93A8-0BA34D220289}"/>
              </a:ext>
            </a:extLst>
          </p:cNvPr>
          <p:cNvSpPr>
            <a:spLocks noChangeArrowheads="1"/>
          </p:cNvSpPr>
          <p:nvPr/>
        </p:nvSpPr>
        <p:spPr bwMode="auto">
          <a:xfrm>
            <a:off x="0" y="1676400"/>
            <a:ext cx="8991600" cy="564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sz="2800" i="1">
                <a:latin typeface="Arial" panose="020B0604020202020204" pitchFamily="34" charset="0"/>
                <a:cs typeface="Arial" panose="020B0604020202020204" pitchFamily="34" charset="0"/>
              </a:rPr>
              <a:t>Esto da:</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lgn="ctr"/>
            <a:r>
              <a:rPr lang="es-ES" altLang="es-MX" sz="2800" i="1">
                <a:latin typeface="Arial" panose="020B0604020202020204" pitchFamily="34" charset="0"/>
                <a:cs typeface="Arial" panose="020B0604020202020204" pitchFamily="34" charset="0"/>
              </a:rPr>
              <a:t>				(167)</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Si se igualan las ecuaciones (165) y (167) y se despeja k:</a:t>
            </a:r>
            <a:endParaRPr lang="es-ES" altLang="es-MX" sz="2800">
              <a:cs typeface="Times New Roman" panose="02020603050405020304" pitchFamily="18" charset="0"/>
            </a:endParaRPr>
          </a:p>
          <a:p>
            <a:pPr algn="ctr"/>
            <a:r>
              <a:rPr lang="es-ES" altLang="es-MX" sz="2800" i="1">
                <a:latin typeface="Arial" panose="020B0604020202020204" pitchFamily="34" charset="0"/>
                <a:cs typeface="Arial" panose="020B0604020202020204" pitchFamily="34" charset="0"/>
              </a:rPr>
              <a:t>				(168)</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El valor de Z se da en (164), por lo que (168) queda:</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lgn="ctr"/>
            <a:r>
              <a:rPr lang="es-ES_tradnl" altLang="es-MX" sz="2800" i="1">
                <a:latin typeface="Arial" panose="020B0604020202020204" pitchFamily="34" charset="0"/>
                <a:cs typeface="Arial" panose="020B0604020202020204" pitchFamily="34" charset="0"/>
              </a:rPr>
              <a:t>   </a:t>
            </a:r>
            <a:r>
              <a:rPr lang="es-ES" altLang="es-MX" sz="2800" i="1">
                <a:latin typeface="Arial" panose="020B0604020202020204" pitchFamily="34" charset="0"/>
                <a:cs typeface="Arial" panose="020B0604020202020204" pitchFamily="34" charset="0"/>
              </a:rPr>
              <a:t>(169)</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endParaRPr lang="es-ES" altLang="es-MX" sz="2800"/>
          </a:p>
        </p:txBody>
      </p:sp>
      <p:graphicFrame>
        <p:nvGraphicFramePr>
          <p:cNvPr id="9218" name="Object 9">
            <a:extLst>
              <a:ext uri="{FF2B5EF4-FFF2-40B4-BE49-F238E27FC236}">
                <a16:creationId xmlns:a16="http://schemas.microsoft.com/office/drawing/2014/main" id="{B6F48FF9-DEA0-4A5D-ACE6-0AF534FC8BFB}"/>
              </a:ext>
            </a:extLst>
          </p:cNvPr>
          <p:cNvGraphicFramePr>
            <a:graphicFrameLocks noChangeAspect="1"/>
          </p:cNvGraphicFramePr>
          <p:nvPr/>
        </p:nvGraphicFramePr>
        <p:xfrm>
          <a:off x="2514600" y="2133600"/>
          <a:ext cx="2819400" cy="1198563"/>
        </p:xfrm>
        <a:graphic>
          <a:graphicData uri="http://schemas.openxmlformats.org/presentationml/2006/ole">
            <mc:AlternateContent xmlns:mc="http://schemas.openxmlformats.org/markup-compatibility/2006">
              <mc:Choice xmlns:v="urn:schemas-microsoft-com:vml" Requires="v">
                <p:oleObj spid="_x0000_s9228" r:id="rId4" imgW="1079500" imgH="457200" progId="Equation.3">
                  <p:embed/>
                </p:oleObj>
              </mc:Choice>
              <mc:Fallback>
                <p:oleObj r:id="rId4" imgW="1079500" imgH="457200" progId="Equation.3">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2133600"/>
                        <a:ext cx="2819400" cy="1198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19" name="Object 8">
            <a:extLst>
              <a:ext uri="{FF2B5EF4-FFF2-40B4-BE49-F238E27FC236}">
                <a16:creationId xmlns:a16="http://schemas.microsoft.com/office/drawing/2014/main" id="{DFCC48B5-D9BE-48F5-93F5-76D6AC869A92}"/>
              </a:ext>
            </a:extLst>
          </p:cNvPr>
          <p:cNvGraphicFramePr>
            <a:graphicFrameLocks noChangeAspect="1"/>
          </p:cNvGraphicFramePr>
          <p:nvPr/>
        </p:nvGraphicFramePr>
        <p:xfrm>
          <a:off x="0" y="2759075"/>
          <a:ext cx="190500" cy="419100"/>
        </p:xfrm>
        <a:graphic>
          <a:graphicData uri="http://schemas.openxmlformats.org/presentationml/2006/ole">
            <mc:AlternateContent xmlns:mc="http://schemas.openxmlformats.org/markup-compatibility/2006">
              <mc:Choice xmlns:v="urn:schemas-microsoft-com:vml" Requires="v">
                <p:oleObj spid="_x0000_s9229" r:id="rId6" imgW="190500" imgH="419100" progId="Equation.2">
                  <p:embed/>
                </p:oleObj>
              </mc:Choice>
              <mc:Fallback>
                <p:oleObj r:id="rId6" imgW="190500" imgH="419100" progId="Equation.2">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2759075"/>
                        <a:ext cx="1905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7">
            <a:extLst>
              <a:ext uri="{FF2B5EF4-FFF2-40B4-BE49-F238E27FC236}">
                <a16:creationId xmlns:a16="http://schemas.microsoft.com/office/drawing/2014/main" id="{03A3B5C0-24E4-480B-A9C7-78494236D5B6}"/>
              </a:ext>
            </a:extLst>
          </p:cNvPr>
          <p:cNvGraphicFramePr>
            <a:graphicFrameLocks noChangeAspect="1"/>
          </p:cNvGraphicFramePr>
          <p:nvPr/>
        </p:nvGraphicFramePr>
        <p:xfrm>
          <a:off x="0" y="2759075"/>
          <a:ext cx="190500" cy="419100"/>
        </p:xfrm>
        <a:graphic>
          <a:graphicData uri="http://schemas.openxmlformats.org/presentationml/2006/ole">
            <mc:AlternateContent xmlns:mc="http://schemas.openxmlformats.org/markup-compatibility/2006">
              <mc:Choice xmlns:v="urn:schemas-microsoft-com:vml" Requires="v">
                <p:oleObj spid="_x0000_s9230" r:id="rId8" imgW="190500" imgH="419100" progId="Equation.2">
                  <p:embed/>
                </p:oleObj>
              </mc:Choice>
              <mc:Fallback>
                <p:oleObj r:id="rId8" imgW="190500" imgH="419100" progId="Equation.2">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2759075"/>
                        <a:ext cx="1905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6">
            <a:extLst>
              <a:ext uri="{FF2B5EF4-FFF2-40B4-BE49-F238E27FC236}">
                <a16:creationId xmlns:a16="http://schemas.microsoft.com/office/drawing/2014/main" id="{7B7CABF9-A217-4ECC-96C8-BF4794EF2E09}"/>
              </a:ext>
            </a:extLst>
          </p:cNvPr>
          <p:cNvGraphicFramePr>
            <a:graphicFrameLocks noChangeAspect="1"/>
          </p:cNvGraphicFramePr>
          <p:nvPr/>
        </p:nvGraphicFramePr>
        <p:xfrm>
          <a:off x="3048000" y="4046538"/>
          <a:ext cx="2743200" cy="1036637"/>
        </p:xfrm>
        <a:graphic>
          <a:graphicData uri="http://schemas.openxmlformats.org/presentationml/2006/ole">
            <mc:AlternateContent xmlns:mc="http://schemas.openxmlformats.org/markup-compatibility/2006">
              <mc:Choice xmlns:v="urn:schemas-microsoft-com:vml" Requires="v">
                <p:oleObj spid="_x0000_s9231" r:id="rId9" imgW="1206500" imgH="457200" progId="Equation.3">
                  <p:embed/>
                </p:oleObj>
              </mc:Choice>
              <mc:Fallback>
                <p:oleObj r:id="rId9" imgW="1206500" imgH="457200" progId="Equation.3">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48000" y="4046538"/>
                        <a:ext cx="2743200" cy="10366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5">
            <a:extLst>
              <a:ext uri="{FF2B5EF4-FFF2-40B4-BE49-F238E27FC236}">
                <a16:creationId xmlns:a16="http://schemas.microsoft.com/office/drawing/2014/main" id="{526D8891-51B2-41CA-AF8B-A444D3EA94EF}"/>
              </a:ext>
            </a:extLst>
          </p:cNvPr>
          <p:cNvGraphicFramePr>
            <a:graphicFrameLocks noChangeAspect="1"/>
          </p:cNvGraphicFramePr>
          <p:nvPr/>
        </p:nvGraphicFramePr>
        <p:xfrm>
          <a:off x="1524000" y="5791200"/>
          <a:ext cx="2362200" cy="620713"/>
        </p:xfrm>
        <a:graphic>
          <a:graphicData uri="http://schemas.openxmlformats.org/presentationml/2006/ole">
            <mc:AlternateContent xmlns:mc="http://schemas.openxmlformats.org/markup-compatibility/2006">
              <mc:Choice xmlns:v="urn:schemas-microsoft-com:vml" Requires="v">
                <p:oleObj spid="_x0000_s9232" r:id="rId11" imgW="761669" imgH="203112" progId="Equation.3">
                  <p:embed/>
                </p:oleObj>
              </mc:Choice>
              <mc:Fallback>
                <p:oleObj r:id="rId11" imgW="761669" imgH="203112" progId="Equation.3">
                  <p:embed/>
                  <p:pic>
                    <p:nvPicPr>
                      <p:cNvPr id="0" name="Object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24000" y="5791200"/>
                        <a:ext cx="2362200" cy="620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7" name="Rectangle 11">
            <a:extLst>
              <a:ext uri="{FF2B5EF4-FFF2-40B4-BE49-F238E27FC236}">
                <a16:creationId xmlns:a16="http://schemas.microsoft.com/office/drawing/2014/main" id="{FA67E0F4-5EA3-4681-95F8-39728380E45A}"/>
              </a:ext>
            </a:extLst>
          </p:cNvPr>
          <p:cNvSpPr>
            <a:spLocks noChangeArrowheads="1"/>
          </p:cNvSpPr>
          <p:nvPr/>
        </p:nvSpPr>
        <p:spPr bwMode="auto">
          <a:xfrm>
            <a:off x="7315200" y="609600"/>
            <a:ext cx="13128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r>
              <a:rPr lang="es-ES_tradnl" altLang="es-MX" sz="2800" i="1">
                <a:latin typeface="Arial" panose="020B0604020202020204" pitchFamily="34" charset="0"/>
                <a:cs typeface="Arial" panose="020B0604020202020204" pitchFamily="34" charset="0"/>
              </a:rPr>
              <a:t>   </a:t>
            </a:r>
            <a:r>
              <a:rPr lang="es-ES" altLang="es-MX" sz="2800" i="1">
                <a:latin typeface="Arial" panose="020B0604020202020204" pitchFamily="34" charset="0"/>
                <a:cs typeface="Arial" panose="020B0604020202020204" pitchFamily="34" charset="0"/>
              </a:rPr>
              <a:t>(16</a:t>
            </a:r>
            <a:r>
              <a:rPr lang="es-ES_tradnl" altLang="es-MX" sz="2800" i="1">
                <a:latin typeface="Arial" panose="020B0604020202020204" pitchFamily="34" charset="0"/>
                <a:cs typeface="Arial" panose="020B0604020202020204" pitchFamily="34" charset="0"/>
              </a:rPr>
              <a:t>6</a:t>
            </a:r>
            <a:r>
              <a:rPr lang="es-ES" altLang="es-MX" sz="2800" i="1">
                <a:latin typeface="Arial" panose="020B0604020202020204" pitchFamily="34" charset="0"/>
                <a:cs typeface="Arial" panose="020B0604020202020204" pitchFamily="34" charset="0"/>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a:extLst>
              <a:ext uri="{FF2B5EF4-FFF2-40B4-BE49-F238E27FC236}">
                <a16:creationId xmlns:a16="http://schemas.microsoft.com/office/drawing/2014/main" id="{C7FA60D7-58E8-47A4-8132-6835BCFEE1A4}"/>
              </a:ext>
            </a:extLst>
          </p:cNvPr>
          <p:cNvSpPr>
            <a:spLocks noChangeArrowheads="1"/>
          </p:cNvSpPr>
          <p:nvPr/>
        </p:nvSpPr>
        <p:spPr bwMode="auto">
          <a:xfrm>
            <a:off x="0" y="0"/>
            <a:ext cx="9144000" cy="586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spcBef>
                <a:spcPct val="50000"/>
              </a:spcBef>
            </a:pPr>
            <a:endParaRPr lang="es-ES_tradnl" altLang="es-MX" sz="2800" i="1">
              <a:latin typeface="Arial" panose="020B0604020202020204" pitchFamily="34" charset="0"/>
              <a:cs typeface="Arial" panose="020B0604020202020204" pitchFamily="34" charset="0"/>
            </a:endParaRPr>
          </a:p>
          <a:p>
            <a:pPr>
              <a:spcBef>
                <a:spcPct val="50000"/>
              </a:spcBef>
            </a:pPr>
            <a:r>
              <a:rPr lang="es-ES" altLang="es-MX" sz="2800" i="1">
                <a:latin typeface="Arial" panose="020B0604020202020204" pitchFamily="34" charset="0"/>
                <a:cs typeface="Arial" panose="020B0604020202020204" pitchFamily="34" charset="0"/>
              </a:rPr>
              <a:t>que es de la forma de Arrhenius, el factor pre-exponencial está dado por (170):</a:t>
            </a:r>
            <a:endParaRPr lang="es-ES" altLang="es-MX" sz="2800">
              <a:cs typeface="Times New Roman" panose="02020603050405020304" pitchFamily="18" charset="0"/>
            </a:endParaRPr>
          </a:p>
          <a:p>
            <a:pPr>
              <a:spcBef>
                <a:spcPct val="50000"/>
              </a:spcBef>
            </a:pPr>
            <a:r>
              <a:rPr lang="es-ES" altLang="es-MX" sz="2800" i="1">
                <a:latin typeface="Arial" panose="020B0604020202020204" pitchFamily="34" charset="0"/>
                <a:cs typeface="Arial" panose="020B0604020202020204" pitchFamily="34" charset="0"/>
              </a:rPr>
              <a:t> </a:t>
            </a:r>
            <a:r>
              <a:rPr lang="es-ES" altLang="es-MX" sz="2800" i="1">
                <a:latin typeface="Arial" panose="020B0604020202020204" pitchFamily="34" charset="0"/>
                <a:cs typeface="Times New Roman" panose="02020603050405020304" pitchFamily="18" charset="0"/>
              </a:rPr>
              <a:t>		</a:t>
            </a:r>
            <a:r>
              <a:rPr lang="es-ES_tradnl" altLang="es-MX" sz="2800" i="1">
                <a:latin typeface="Arial" panose="020B0604020202020204" pitchFamily="34" charset="0"/>
                <a:cs typeface="Times New Roman" panose="02020603050405020304" pitchFamily="18" charset="0"/>
              </a:rPr>
              <a:t>                                              </a:t>
            </a:r>
            <a:r>
              <a:rPr lang="es-ES" altLang="es-MX" sz="2800" i="1">
                <a:latin typeface="Arial" panose="020B0604020202020204" pitchFamily="34" charset="0"/>
                <a:cs typeface="Times New Roman" panose="02020603050405020304" pitchFamily="18" charset="0"/>
              </a:rPr>
              <a:t>(170)</a:t>
            </a:r>
            <a:endParaRPr lang="es-ES_tradnl" altLang="es-MX" sz="2800" i="1">
              <a:latin typeface="Arial" panose="020B0604020202020204" pitchFamily="34" charset="0"/>
              <a:cs typeface="Times New Roman" panose="02020603050405020304" pitchFamily="18" charset="0"/>
            </a:endParaRPr>
          </a:p>
          <a:p>
            <a:pPr>
              <a:spcBef>
                <a:spcPct val="50000"/>
              </a:spcBef>
            </a:pPr>
            <a:endParaRPr lang="es-ES" altLang="es-MX" sz="2800" i="1">
              <a:latin typeface="Arial" panose="020B0604020202020204" pitchFamily="34" charset="0"/>
              <a:cs typeface="Times New Roman" panose="02020603050405020304" pitchFamily="18" charset="0"/>
            </a:endParaRPr>
          </a:p>
          <a:p>
            <a:pPr algn="just">
              <a:spcBef>
                <a:spcPct val="50000"/>
              </a:spcBef>
            </a:pPr>
            <a:r>
              <a:rPr lang="es-ES" altLang="es-MX" sz="2800" i="1">
                <a:latin typeface="Arial" panose="020B0604020202020204" pitchFamily="34" charset="0"/>
                <a:cs typeface="Times New Roman" panose="02020603050405020304" pitchFamily="18" charset="0"/>
              </a:rPr>
              <a:t> Note que la teoría de colisiones predice que A es proporcional a T</a:t>
            </a:r>
            <a:r>
              <a:rPr lang="es-ES" altLang="es-MX" sz="2800" i="1" baseline="30000">
                <a:latin typeface="Arial" panose="020B0604020202020204" pitchFamily="34" charset="0"/>
                <a:cs typeface="Times New Roman" panose="02020603050405020304" pitchFamily="18" charset="0"/>
              </a:rPr>
              <a:t>1/2</a:t>
            </a:r>
            <a:r>
              <a:rPr lang="es-ES" altLang="es-MX" sz="2800" i="1">
                <a:latin typeface="Arial" panose="020B0604020202020204" pitchFamily="34" charset="0"/>
                <a:cs typeface="Times New Roman" panose="02020603050405020304" pitchFamily="18" charset="0"/>
              </a:rPr>
              <a:t>. Para reacciones bimoleculares A tiene unidades de M</a:t>
            </a:r>
            <a:r>
              <a:rPr lang="es-ES" altLang="es-MX" sz="2800" i="1" baseline="30000">
                <a:latin typeface="Arial" panose="020B0604020202020204" pitchFamily="34" charset="0"/>
                <a:cs typeface="Times New Roman" panose="02020603050405020304" pitchFamily="18" charset="0"/>
              </a:rPr>
              <a:t>-1</a:t>
            </a:r>
            <a:r>
              <a:rPr lang="es-ES" altLang="es-MX" sz="2800" i="1">
                <a:latin typeface="Arial" panose="020B0604020202020204" pitchFamily="34" charset="0"/>
                <a:cs typeface="Times New Roman" panose="02020603050405020304" pitchFamily="18" charset="0"/>
              </a:rPr>
              <a:t> s</a:t>
            </a:r>
            <a:r>
              <a:rPr lang="es-ES" altLang="es-MX" sz="2800" i="1" baseline="30000">
                <a:latin typeface="Arial" panose="020B0604020202020204" pitchFamily="34" charset="0"/>
                <a:cs typeface="Times New Roman" panose="02020603050405020304" pitchFamily="18" charset="0"/>
              </a:rPr>
              <a:t>-1</a:t>
            </a:r>
            <a:r>
              <a:rPr lang="es-ES" altLang="es-MX" sz="2800" i="1">
                <a:latin typeface="Arial" panose="020B0604020202020204" pitchFamily="34" charset="0"/>
                <a:cs typeface="Times New Roman" panose="02020603050405020304" pitchFamily="18" charset="0"/>
              </a:rPr>
              <a:t>. </a:t>
            </a:r>
          </a:p>
          <a:p>
            <a:pPr algn="just">
              <a:spcBef>
                <a:spcPct val="50000"/>
              </a:spcBef>
            </a:pPr>
            <a:r>
              <a:rPr lang="es-ES" altLang="es-MX" sz="2800" i="1">
                <a:latin typeface="Arial" panose="020B0604020202020204" pitchFamily="34" charset="0"/>
                <a:cs typeface="Arial" panose="020B0604020202020204" pitchFamily="34" charset="0"/>
              </a:rPr>
              <a:t>Estimemos un valor típico de A; se elige por ejemplo r</a:t>
            </a:r>
            <a:r>
              <a:rPr lang="es-ES" altLang="es-MX" sz="2800" i="1" baseline="-30000">
                <a:latin typeface="Arial" panose="020B0604020202020204" pitchFamily="34" charset="0"/>
                <a:cs typeface="Arial" panose="020B0604020202020204" pitchFamily="34" charset="0"/>
              </a:rPr>
              <a:t>A</a:t>
            </a:r>
            <a:r>
              <a:rPr lang="es-ES" altLang="es-MX" sz="2800" i="1">
                <a:latin typeface="Arial" panose="020B0604020202020204" pitchFamily="34" charset="0"/>
                <a:cs typeface="Arial" panose="020B0604020202020204" pitchFamily="34" charset="0"/>
              </a:rPr>
              <a:t>+r</a:t>
            </a:r>
            <a:r>
              <a:rPr lang="es-ES" altLang="es-MX" sz="2800" i="1" baseline="-30000">
                <a:latin typeface="Arial" panose="020B0604020202020204" pitchFamily="34" charset="0"/>
                <a:cs typeface="Arial" panose="020B0604020202020204" pitchFamily="34" charset="0"/>
              </a:rPr>
              <a:t>B</a:t>
            </a:r>
            <a:r>
              <a:rPr lang="es-ES" altLang="es-MX" sz="2800" i="1">
                <a:latin typeface="Arial" panose="020B0604020202020204" pitchFamily="34" charset="0"/>
                <a:cs typeface="Arial" panose="020B0604020202020204" pitchFamily="34" charset="0"/>
              </a:rPr>
              <a:t> = 5 Å, </a:t>
            </a:r>
            <a:r>
              <a:rPr lang="es-ES" altLang="es-MX" sz="2800" i="1">
                <a:latin typeface="Arial" panose="020B0604020202020204" pitchFamily="34" charset="0"/>
                <a:cs typeface="Times New Roman" panose="02020603050405020304" pitchFamily="18" charset="0"/>
                <a:sym typeface="Symbol" panose="05050102010706020507" pitchFamily="18" charset="2"/>
              </a:rPr>
              <a:t></a:t>
            </a:r>
            <a:r>
              <a:rPr lang="es-ES" altLang="es-MX" sz="2800" i="1">
                <a:latin typeface="Arial" panose="020B0604020202020204" pitchFamily="34" charset="0"/>
                <a:cs typeface="Arial" panose="020B0604020202020204" pitchFamily="34" charset="0"/>
              </a:rPr>
              <a:t> = 2 x 10</a:t>
            </a:r>
            <a:r>
              <a:rPr lang="es-ES" altLang="es-MX" sz="2800" i="1" baseline="30000">
                <a:latin typeface="Arial" panose="020B0604020202020204" pitchFamily="34" charset="0"/>
                <a:cs typeface="Arial" panose="020B0604020202020204" pitchFamily="34" charset="0"/>
                <a:sym typeface="Symbol" panose="05050102010706020507" pitchFamily="18" charset="2"/>
              </a:rPr>
              <a:t>-22</a:t>
            </a:r>
            <a:r>
              <a:rPr lang="es-ES" altLang="es-MX" sz="2800" i="1">
                <a:latin typeface="Arial" panose="020B0604020202020204" pitchFamily="34" charset="0"/>
                <a:cs typeface="Arial" panose="020B0604020202020204" pitchFamily="34" charset="0"/>
                <a:sym typeface="Symbol" panose="05050102010706020507" pitchFamily="18" charset="2"/>
              </a:rPr>
              <a:t> g, T = 300 K, encontramos que A </a:t>
            </a:r>
            <a:r>
              <a:rPr lang="es-ES" altLang="es-MX" sz="2800" i="1">
                <a:latin typeface="Arial" panose="020B0604020202020204" pitchFamily="34" charset="0"/>
                <a:cs typeface="Times New Roman" panose="02020603050405020304" pitchFamily="18" charset="0"/>
                <a:sym typeface="Symbol" panose="05050102010706020507" pitchFamily="18" charset="2"/>
              </a:rPr>
              <a:t></a:t>
            </a:r>
            <a:r>
              <a:rPr lang="es-ES" altLang="es-MX" sz="2800" i="1">
                <a:latin typeface="Arial" panose="020B0604020202020204" pitchFamily="34" charset="0"/>
                <a:cs typeface="Arial" panose="020B0604020202020204" pitchFamily="34" charset="0"/>
              </a:rPr>
              <a:t> 4 x 10</a:t>
            </a:r>
            <a:r>
              <a:rPr lang="es-ES" altLang="es-MX" sz="2800" i="1" baseline="30000">
                <a:latin typeface="Arial" panose="020B0604020202020204" pitchFamily="34" charset="0"/>
                <a:cs typeface="Arial" panose="020B0604020202020204" pitchFamily="34" charset="0"/>
                <a:sym typeface="Symbol" panose="05050102010706020507" pitchFamily="18" charset="2"/>
              </a:rPr>
              <a:t>11</a:t>
            </a:r>
            <a:r>
              <a:rPr lang="es-ES" altLang="es-MX" sz="2800" i="1">
                <a:latin typeface="Arial" panose="020B0604020202020204" pitchFamily="34" charset="0"/>
                <a:cs typeface="Arial" panose="020B0604020202020204" pitchFamily="34" charset="0"/>
                <a:sym typeface="Symbol" panose="05050102010706020507" pitchFamily="18" charset="2"/>
              </a:rPr>
              <a:t> M</a:t>
            </a:r>
            <a:r>
              <a:rPr lang="es-ES" altLang="es-MX" sz="2800" i="1" baseline="30000">
                <a:latin typeface="Arial" panose="020B0604020202020204" pitchFamily="34" charset="0"/>
                <a:cs typeface="Arial" panose="020B0604020202020204" pitchFamily="34" charset="0"/>
                <a:sym typeface="Symbol" panose="05050102010706020507" pitchFamily="18" charset="2"/>
              </a:rPr>
              <a:t>-1</a:t>
            </a:r>
            <a:r>
              <a:rPr lang="es-ES" altLang="es-MX" sz="2800" i="1">
                <a:latin typeface="Arial" panose="020B0604020202020204" pitchFamily="34" charset="0"/>
                <a:cs typeface="Arial" panose="020B0604020202020204" pitchFamily="34" charset="0"/>
                <a:sym typeface="Symbol" panose="05050102010706020507" pitchFamily="18" charset="2"/>
              </a:rPr>
              <a:t> s</a:t>
            </a:r>
            <a:r>
              <a:rPr lang="es-ES" altLang="es-MX" sz="2800" i="1" baseline="30000">
                <a:latin typeface="Arial" panose="020B0604020202020204" pitchFamily="34" charset="0"/>
                <a:cs typeface="Arial" panose="020B0604020202020204" pitchFamily="34" charset="0"/>
                <a:sym typeface="Symbol" panose="05050102010706020507" pitchFamily="18" charset="2"/>
              </a:rPr>
              <a:t>-1</a:t>
            </a:r>
            <a:r>
              <a:rPr lang="es-ES" altLang="es-MX" sz="2800" i="1">
                <a:latin typeface="Arial" panose="020B0604020202020204" pitchFamily="34" charset="0"/>
                <a:cs typeface="Arial" panose="020B0604020202020204" pitchFamily="34" charset="0"/>
                <a:sym typeface="Symbol" panose="05050102010706020507" pitchFamily="18" charset="2"/>
              </a:rPr>
              <a:t> (en fase gaseosa).</a:t>
            </a:r>
          </a:p>
        </p:txBody>
      </p:sp>
      <p:sp>
        <p:nvSpPr>
          <p:cNvPr id="10244" name="Rectangle 4">
            <a:extLst>
              <a:ext uri="{FF2B5EF4-FFF2-40B4-BE49-F238E27FC236}">
                <a16:creationId xmlns:a16="http://schemas.microsoft.com/office/drawing/2014/main" id="{F281CCEA-F330-40A3-88FC-9336ABAFCA81}"/>
              </a:ext>
            </a:extLst>
          </p:cNvPr>
          <p:cNvSpPr>
            <a:spLocks noChangeArrowheads="1"/>
          </p:cNvSpPr>
          <p:nvPr/>
        </p:nvSpPr>
        <p:spPr bwMode="auto">
          <a:xfrm>
            <a:off x="3538538" y="33099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endParaRPr lang="en-US" altLang="es-MX"/>
          </a:p>
        </p:txBody>
      </p:sp>
      <p:graphicFrame>
        <p:nvGraphicFramePr>
          <p:cNvPr id="10242" name="Object 3">
            <a:extLst>
              <a:ext uri="{FF2B5EF4-FFF2-40B4-BE49-F238E27FC236}">
                <a16:creationId xmlns:a16="http://schemas.microsoft.com/office/drawing/2014/main" id="{CF7C02BC-2DB7-4DBE-B069-CB8E4D5C946B}"/>
              </a:ext>
            </a:extLst>
          </p:cNvPr>
          <p:cNvGraphicFramePr>
            <a:graphicFrameLocks noChangeAspect="1"/>
          </p:cNvGraphicFramePr>
          <p:nvPr/>
        </p:nvGraphicFramePr>
        <p:xfrm>
          <a:off x="292100" y="1828800"/>
          <a:ext cx="5969000" cy="668338"/>
        </p:xfrm>
        <a:graphic>
          <a:graphicData uri="http://schemas.openxmlformats.org/presentationml/2006/ole">
            <mc:AlternateContent xmlns:mc="http://schemas.openxmlformats.org/markup-compatibility/2006">
              <mc:Choice xmlns:v="urn:schemas-microsoft-com:vml" Requires="v">
                <p:oleObj spid="_x0000_s10245" name="Ecuación" r:id="rId3" imgW="2133360" imgH="241200" progId="Equation.3">
                  <p:embed/>
                </p:oleObj>
              </mc:Choice>
              <mc:Fallback>
                <p:oleObj name="Ecuación" r:id="rId3" imgW="2133360" imgH="2412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100" y="1828800"/>
                        <a:ext cx="5969000" cy="668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A20AD848-BE2F-4024-A768-A68E0750E955}"/>
              </a:ext>
            </a:extLst>
          </p:cNvPr>
          <p:cNvSpPr>
            <a:spLocks noChangeArrowheads="1"/>
          </p:cNvSpPr>
          <p:nvPr/>
        </p:nvSpPr>
        <p:spPr bwMode="auto">
          <a:xfrm>
            <a:off x="228600" y="381000"/>
            <a:ext cx="8763000" cy="564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sz="2800" i="1">
                <a:latin typeface="Arial" panose="020B0604020202020204" pitchFamily="34" charset="0"/>
                <a:cs typeface="Arial" panose="020B0604020202020204" pitchFamily="34" charset="0"/>
                <a:sym typeface="Symbol" panose="05050102010706020507" pitchFamily="18" charset="2"/>
              </a:rPr>
              <a:t>En solución la situación es algo distinta, debido al efecto del disolvente, en virtud de que una especie rodeada por moléculas de disolvente, presenta muchas colisiones con éstas antes de chocar con las moléculas o especies de otro reactivo; lo que tiene como resultado que el valor de A para soluciones líquidas sea mayor que para gases. </a:t>
            </a:r>
            <a:endParaRPr lang="es-ES" altLang="es-MX" sz="2800">
              <a:cs typeface="Times New Roman" panose="02020603050405020304" pitchFamily="18" charset="0"/>
              <a:sym typeface="Symbol" panose="05050102010706020507" pitchFamily="18" charset="2"/>
            </a:endParaRPr>
          </a:p>
          <a:p>
            <a:r>
              <a:rPr lang="es-ES" altLang="es-MX" sz="2800" i="1">
                <a:latin typeface="Arial" panose="020B0604020202020204" pitchFamily="34" charset="0"/>
                <a:cs typeface="Times New Roman" panose="02020603050405020304" pitchFamily="18" charset="0"/>
                <a:sym typeface="Symbol" panose="05050102010706020507" pitchFamily="18" charset="2"/>
              </a:rPr>
              <a:t>La dependencia de la temperatura que muestra A tiene una contribución muy pequeña a la dependencia de la constante de velocidad en la temperatura, por lo que no es factible predecir mediante estudios de la constante de velocidad en función de la temperatura esta dependencia de A.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1DB86A7C-EC70-44F0-ACE2-2335F2D0C0BA}"/>
              </a:ext>
            </a:extLst>
          </p:cNvPr>
          <p:cNvSpPr>
            <a:spLocks noChangeArrowheads="1"/>
          </p:cNvSpPr>
          <p:nvPr/>
        </p:nvSpPr>
        <p:spPr bwMode="auto">
          <a:xfrm>
            <a:off x="304800" y="381000"/>
            <a:ext cx="8686800" cy="564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sz="1000" i="1">
                <a:solidFill>
                  <a:schemeClr val="tx1"/>
                </a:solidFill>
                <a:latin typeface="Arial" panose="020B0604020202020204" pitchFamily="34" charset="0"/>
                <a:cs typeface="Arial" panose="020B0604020202020204" pitchFamily="34" charset="0"/>
              </a:rPr>
              <a:t>. </a:t>
            </a:r>
            <a:r>
              <a:rPr lang="es-ES" altLang="es-MX" sz="2800" i="1">
                <a:latin typeface="Arial" panose="020B0604020202020204" pitchFamily="34" charset="0"/>
                <a:cs typeface="Arial" panose="020B0604020202020204" pitchFamily="34" charset="0"/>
              </a:rPr>
              <a:t>La incertidumbre en la determinación de A tiende a ser bastante grande dado que este parámetro se determina mediante una extrapolación grande de la gráfica de Arrhenius al valor de 1/T = 0.</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La teoría de colisiones se prueba al comparar valor calculados y experimentales del factor pre-exponencial, en términos de P:</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lgn="ctr"/>
            <a:r>
              <a:rPr lang="es-ES" altLang="es-MX" sz="2800" i="1">
                <a:latin typeface="Arial" panose="020B0604020202020204" pitchFamily="34" charset="0"/>
                <a:cs typeface="Arial" panose="020B0604020202020204" pitchFamily="34" charset="0"/>
              </a:rPr>
              <a:t>				(171)</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r>
              <a:rPr lang="es-ES" altLang="es-MX" sz="2800" i="1">
                <a:latin typeface="Arial" panose="020B0604020202020204" pitchFamily="34" charset="0"/>
                <a:cs typeface="Arial" panose="020B0604020202020204" pitchFamily="34" charset="0"/>
              </a:rPr>
              <a:t>A pesar de la simplicidad extrema de la teoría de colisiones de esferas rígidas es sorprendente que para muchas reacciones, tanto en fase gaseosa</a:t>
            </a:r>
          </a:p>
        </p:txBody>
      </p:sp>
      <p:graphicFrame>
        <p:nvGraphicFramePr>
          <p:cNvPr id="11266" name="Object 2">
            <a:extLst>
              <a:ext uri="{FF2B5EF4-FFF2-40B4-BE49-F238E27FC236}">
                <a16:creationId xmlns:a16="http://schemas.microsoft.com/office/drawing/2014/main" id="{B2CE3BFB-0186-4E5B-AE8F-8D73042C310A}"/>
              </a:ext>
            </a:extLst>
          </p:cNvPr>
          <p:cNvGraphicFramePr>
            <a:graphicFrameLocks noChangeAspect="1"/>
          </p:cNvGraphicFramePr>
          <p:nvPr/>
        </p:nvGraphicFramePr>
        <p:xfrm>
          <a:off x="3048000" y="3505200"/>
          <a:ext cx="2590800" cy="919163"/>
        </p:xfrm>
        <a:graphic>
          <a:graphicData uri="http://schemas.openxmlformats.org/presentationml/2006/ole">
            <mc:AlternateContent xmlns:mc="http://schemas.openxmlformats.org/markup-compatibility/2006">
              <mc:Choice xmlns:v="urn:schemas-microsoft-com:vml" Requires="v">
                <p:oleObj spid="_x0000_s11268" r:id="rId3" imgW="1180588" imgH="418918" progId="Equation.3">
                  <p:embed/>
                </p:oleObj>
              </mc:Choice>
              <mc:Fallback>
                <p:oleObj r:id="rId3" imgW="1180588" imgH="418918"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3505200"/>
                        <a:ext cx="2590800" cy="9191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E7848B56-F684-4AEE-B4EF-F53C3A4E64C6}"/>
              </a:ext>
            </a:extLst>
          </p:cNvPr>
          <p:cNvSpPr>
            <a:spLocks noChangeArrowheads="1"/>
          </p:cNvSpPr>
          <p:nvPr/>
        </p:nvSpPr>
        <p:spPr bwMode="auto">
          <a:xfrm>
            <a:off x="0" y="228600"/>
            <a:ext cx="9144000" cy="649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r>
              <a:rPr lang="es-ES" altLang="es-MX" sz="2800" i="1">
                <a:latin typeface="Arial" panose="020B0604020202020204" pitchFamily="34" charset="0"/>
                <a:cs typeface="Arial" panose="020B0604020202020204" pitchFamily="34" charset="0"/>
              </a:rPr>
              <a:t>como líquida P es cercano a la unidad, sin embargo hay muchos ejemplos en que se presentan desviaciones grandes de este valor.</a:t>
            </a:r>
            <a:endParaRPr lang="es-ES_tradnl" altLang="es-MX" sz="2800" i="1">
              <a:latin typeface="Arial" panose="020B0604020202020204" pitchFamily="34" charset="0"/>
              <a:cs typeface="Arial" panose="020B0604020202020204" pitchFamily="34" charset="0"/>
            </a:endParaRPr>
          </a:p>
          <a:p>
            <a:pPr eaLnBrk="1" hangingPunct="1"/>
            <a:endParaRPr lang="es-ES_tradnl" altLang="es-MX" sz="2800" i="1">
              <a:latin typeface="Arial" panose="020B0604020202020204" pitchFamily="34" charset="0"/>
              <a:cs typeface="Arial" panose="020B0604020202020204" pitchFamily="34" charset="0"/>
            </a:endParaRPr>
          </a:p>
          <a:p>
            <a:pPr eaLnBrk="1" hangingPunct="1"/>
            <a:r>
              <a:rPr lang="es-ES" altLang="es-MX" sz="2800" i="1">
                <a:latin typeface="Arial" panose="020B0604020202020204" pitchFamily="34" charset="0"/>
                <a:cs typeface="Times New Roman" panose="02020603050405020304" pitchFamily="18" charset="0"/>
              </a:rPr>
              <a:t>Algunos factores que contribuyen a esta desviación , quizá el más obvio es que las partículas reactivas no son esferas. La teoría de colisiones no considera la los requerimientos geométricos del acercamiento para que se lleve a cabo la reacción, y dado que puede haber severos impedimentos estéricos, éstos se reflejarán en un valor de P bajo. Otro factor es que no todas las colisiones liberan la energía cinética que poseen los reactivos cuando y donde se requiere para que se lleve a cabo la reacción. Los cálculos para reacciones en solución se complican por la presencia del disolvente.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5F96B778-22AC-4AF3-AF6D-D4E63FFF44F9}"/>
              </a:ext>
            </a:extLst>
          </p:cNvPr>
          <p:cNvSpPr>
            <a:spLocks noChangeArrowheads="1"/>
          </p:cNvSpPr>
          <p:nvPr/>
        </p:nvSpPr>
        <p:spPr bwMode="auto">
          <a:xfrm>
            <a:off x="381000" y="1981200"/>
            <a:ext cx="8534400" cy="393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sz="2800" i="1">
                <a:latin typeface="Arial" panose="020B0604020202020204" pitchFamily="34" charset="0"/>
                <a:cs typeface="Arial" panose="020B0604020202020204" pitchFamily="34" charset="0"/>
              </a:rPr>
              <a:t>Los experimentalistas no deseamos poder calcular constantes de velocidad de reacción o parámetros de activación que podemos medir, sino queremos saber como las podemos relacionar con variables del sistema o cantidades similares para otras reacciones. Sería quizá deseable tener capacidad hasta cierto límite de predecir, combinando hallazgos experimentales con la teoría.</a:t>
            </a:r>
            <a:endParaRPr lang="es-ES" altLang="es-MX" sz="2800">
              <a:cs typeface="Times New Roman" panose="02020603050405020304" pitchFamily="18" charset="0"/>
            </a:endParaRPr>
          </a:p>
          <a:p>
            <a:endParaRPr lang="es-ES" altLang="es-MX" sz="2800"/>
          </a:p>
        </p:txBody>
      </p:sp>
      <p:sp>
        <p:nvSpPr>
          <p:cNvPr id="25603" name="Rectangle 3">
            <a:extLst>
              <a:ext uri="{FF2B5EF4-FFF2-40B4-BE49-F238E27FC236}">
                <a16:creationId xmlns:a16="http://schemas.microsoft.com/office/drawing/2014/main" id="{BF47059C-0D8C-4C0A-AB2F-45C74E388365}"/>
              </a:ext>
            </a:extLst>
          </p:cNvPr>
          <p:cNvSpPr>
            <a:spLocks noChangeArrowheads="1"/>
          </p:cNvSpPr>
          <p:nvPr/>
        </p:nvSpPr>
        <p:spPr bwMode="auto">
          <a:xfrm>
            <a:off x="533400" y="228600"/>
            <a:ext cx="83058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r>
              <a:rPr lang="es-ES" altLang="es-MX" sz="2800" i="1">
                <a:latin typeface="Arial" panose="020B0604020202020204" pitchFamily="34" charset="0"/>
                <a:cs typeface="Times New Roman" panose="02020603050405020304" pitchFamily="18" charset="0"/>
              </a:rPr>
              <a:t>Los experimentalistas inquieren cosas adicionales de una teoría: se requiere un marco conceptual con el cual interpretar nuestros datos cinéticos.</a:t>
            </a:r>
            <a:r>
              <a:rPr lang="es-ES" altLang="es-MX" i="1">
                <a:latin typeface="Arial" panose="020B0604020202020204" pitchFamily="34" charset="0"/>
                <a:cs typeface="Times New Roman" panose="02020603050405020304" pitchFamily="18" charset="0"/>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E060055C-1AA2-4747-84C1-0416D947DD8F}"/>
              </a:ext>
            </a:extLst>
          </p:cNvPr>
          <p:cNvSpPr>
            <a:spLocks noGrp="1" noChangeArrowheads="1"/>
          </p:cNvSpPr>
          <p:nvPr>
            <p:ph type="title" idx="4294967295"/>
          </p:nvPr>
        </p:nvSpPr>
        <p:spPr>
          <a:xfrm>
            <a:off x="317500" y="111125"/>
            <a:ext cx="8637588" cy="1373188"/>
          </a:xfrm>
        </p:spPr>
        <p:txBody>
          <a:bodyPr/>
          <a:lstStyle/>
          <a:p>
            <a:pPr eaLnBrk="1" hangingPunct="1"/>
            <a:r>
              <a:rPr lang="es-ES" altLang="es-MX" sz="2800" i="1">
                <a:solidFill>
                  <a:schemeClr val="bg2"/>
                </a:solidFill>
                <a:cs typeface="Times New Roman" panose="02020603050405020304" pitchFamily="18" charset="0"/>
              </a:rPr>
              <a:t>Adicionalmente, debe recordarse que la teoría se aplica a reacciones elementales y que muchas de las reaccciones en solución son complejas.</a:t>
            </a:r>
          </a:p>
        </p:txBody>
      </p:sp>
      <p:sp>
        <p:nvSpPr>
          <p:cNvPr id="12292" name="Rectangle 3">
            <a:extLst>
              <a:ext uri="{FF2B5EF4-FFF2-40B4-BE49-F238E27FC236}">
                <a16:creationId xmlns:a16="http://schemas.microsoft.com/office/drawing/2014/main" id="{D682B438-71EF-479A-A28E-8EA6379C7F95}"/>
              </a:ext>
            </a:extLst>
          </p:cNvPr>
          <p:cNvSpPr>
            <a:spLocks noChangeArrowheads="1"/>
          </p:cNvSpPr>
          <p:nvPr/>
        </p:nvSpPr>
        <p:spPr bwMode="auto">
          <a:xfrm>
            <a:off x="0" y="1828800"/>
            <a:ext cx="91440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ctr" eaLnBrk="1" hangingPunct="1"/>
            <a:r>
              <a:rPr lang="es-ES" altLang="es-MX" sz="2800" b="1" i="1">
                <a:latin typeface="Arial" panose="020B0604020202020204" pitchFamily="34" charset="0"/>
                <a:cs typeface="Arial" panose="020B0604020202020204" pitchFamily="34" charset="0"/>
              </a:rPr>
              <a:t>Datos cinéticos y valores de P </a:t>
            </a:r>
            <a:endParaRPr lang="es-ES" altLang="es-MX" sz="2800">
              <a:cs typeface="Times New Roman" panose="02020603050405020304" pitchFamily="18" charset="0"/>
            </a:endParaRPr>
          </a:p>
          <a:p>
            <a:pPr algn="ctr"/>
            <a:r>
              <a:rPr lang="es-ES" altLang="es-MX" sz="2800" b="1" i="1">
                <a:latin typeface="Arial" panose="020B0604020202020204" pitchFamily="34" charset="0"/>
                <a:cs typeface="Arial" panose="020B0604020202020204" pitchFamily="34" charset="0"/>
              </a:rPr>
              <a:t>para algunas reacciones.</a:t>
            </a:r>
            <a:endParaRPr lang="es-ES" altLang="es-MX" sz="2800">
              <a:cs typeface="Times New Roman" panose="02020603050405020304" pitchFamily="18" charset="0"/>
            </a:endParaRPr>
          </a:p>
          <a:p>
            <a:endParaRPr lang="es-ES" altLang="es-MX" sz="2800"/>
          </a:p>
        </p:txBody>
      </p:sp>
      <p:graphicFrame>
        <p:nvGraphicFramePr>
          <p:cNvPr id="12290" name="Object 0">
            <a:extLst>
              <a:ext uri="{FF2B5EF4-FFF2-40B4-BE49-F238E27FC236}">
                <a16:creationId xmlns:a16="http://schemas.microsoft.com/office/drawing/2014/main" id="{540DC824-2415-4A9B-9C7A-7B5A9D1FD1AC}"/>
              </a:ext>
            </a:extLst>
          </p:cNvPr>
          <p:cNvGraphicFramePr>
            <a:graphicFrameLocks noChangeAspect="1"/>
          </p:cNvGraphicFramePr>
          <p:nvPr/>
        </p:nvGraphicFramePr>
        <p:xfrm>
          <a:off x="152400" y="2895600"/>
          <a:ext cx="12039600" cy="2895600"/>
        </p:xfrm>
        <a:graphic>
          <a:graphicData uri="http://schemas.openxmlformats.org/presentationml/2006/ole">
            <mc:AlternateContent xmlns:mc="http://schemas.openxmlformats.org/markup-compatibility/2006">
              <mc:Choice xmlns:v="urn:schemas-microsoft-com:vml" Requires="v">
                <p:oleObj spid="_x0000_s12293" name="Documento" r:id="rId3" imgW="5768280" imgH="1331640" progId="Word.Document.8">
                  <p:embed/>
                </p:oleObj>
              </mc:Choice>
              <mc:Fallback>
                <p:oleObj name="Documento" r:id="rId3" imgW="5768280" imgH="1331640" progId="Word.Document.8">
                  <p:embed/>
                  <p:pic>
                    <p:nvPicPr>
                      <p:cNvPr id="0" name="Object 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2895600"/>
                        <a:ext cx="120396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8B15ED0B-AFB0-4EBD-8F8F-170E7E60611A}"/>
              </a:ext>
            </a:extLst>
          </p:cNvPr>
          <p:cNvSpPr>
            <a:spLocks noChangeArrowheads="1"/>
          </p:cNvSpPr>
          <p:nvPr/>
        </p:nvSpPr>
        <p:spPr bwMode="auto">
          <a:xfrm>
            <a:off x="381000" y="2590800"/>
            <a:ext cx="8763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endParaRPr lang="es-MX" altLang="es-MX" sz="2800"/>
          </a:p>
        </p:txBody>
      </p:sp>
      <p:sp>
        <p:nvSpPr>
          <p:cNvPr id="32771" name="Rectangle 3">
            <a:extLst>
              <a:ext uri="{FF2B5EF4-FFF2-40B4-BE49-F238E27FC236}">
                <a16:creationId xmlns:a16="http://schemas.microsoft.com/office/drawing/2014/main" id="{C30D8B47-B97D-4EDC-8F90-B4E9213B7A08}"/>
              </a:ext>
            </a:extLst>
          </p:cNvPr>
          <p:cNvSpPr>
            <a:spLocks noChangeArrowheads="1"/>
          </p:cNvSpPr>
          <p:nvPr/>
        </p:nvSpPr>
        <p:spPr bwMode="auto">
          <a:xfrm>
            <a:off x="0" y="152400"/>
            <a:ext cx="9144000" cy="714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spcBef>
                <a:spcPct val="50000"/>
              </a:spcBef>
            </a:pPr>
            <a:r>
              <a:rPr lang="es-ES" altLang="es-MX" sz="2800" i="1">
                <a:latin typeface="Arial" panose="020B0604020202020204" pitchFamily="34" charset="0"/>
                <a:cs typeface="Arial" panose="020B0604020202020204" pitchFamily="34" charset="0"/>
              </a:rPr>
              <a:t>El hecho de que algunos valores de P sean mucho mayores que uno puede ser el resultado de contribuciones entrópicas muy favorables.</a:t>
            </a:r>
            <a:endParaRPr lang="es-ES" altLang="es-MX" sz="2800">
              <a:cs typeface="Times New Roman" panose="02020603050405020304" pitchFamily="18" charset="0"/>
            </a:endParaRPr>
          </a:p>
          <a:p>
            <a:pPr>
              <a:spcBef>
                <a:spcPct val="50000"/>
              </a:spcBef>
            </a:pPr>
            <a:r>
              <a:rPr lang="es-ES" altLang="es-MX" sz="2800" i="1">
                <a:latin typeface="Arial" panose="020B0604020202020204" pitchFamily="34" charset="0"/>
                <a:cs typeface="Arial" panose="020B0604020202020204" pitchFamily="34" charset="0"/>
              </a:rPr>
              <a:t> 	</a:t>
            </a:r>
            <a:endParaRPr lang="es-ES_tradnl" altLang="es-MX" sz="2800" i="1">
              <a:latin typeface="Arial" panose="020B0604020202020204" pitchFamily="34" charset="0"/>
              <a:cs typeface="Arial" panose="020B0604020202020204" pitchFamily="34" charset="0"/>
            </a:endParaRPr>
          </a:p>
          <a:p>
            <a:pPr>
              <a:spcBef>
                <a:spcPct val="50000"/>
              </a:spcBef>
            </a:pPr>
            <a:r>
              <a:rPr lang="es-ES_tradnl" altLang="es-MX" sz="2800" i="1">
                <a:latin typeface="Arial" panose="020B0604020202020204" pitchFamily="34" charset="0"/>
                <a:cs typeface="Arial" panose="020B0604020202020204" pitchFamily="34" charset="0"/>
              </a:rPr>
              <a:t>	</a:t>
            </a:r>
            <a:r>
              <a:rPr lang="es-ES" altLang="es-MX" sz="2800" i="1">
                <a:latin typeface="Arial" panose="020B0604020202020204" pitchFamily="34" charset="0"/>
                <a:cs typeface="Arial" panose="020B0604020202020204" pitchFamily="34" charset="0"/>
              </a:rPr>
              <a:t>La teoría de colisiones no proporciona una interpretación detallada de la barrera energética o un método para el cálculo de la energía de activación. También falla en la interpretación en términos de estructura molecular.</a:t>
            </a:r>
            <a:endParaRPr lang="es-ES" altLang="es-MX" sz="2800">
              <a:cs typeface="Times New Roman" panose="02020603050405020304" pitchFamily="18" charset="0"/>
            </a:endParaRPr>
          </a:p>
          <a:p>
            <a:pPr>
              <a:spcBef>
                <a:spcPct val="50000"/>
              </a:spcBef>
            </a:pPr>
            <a:r>
              <a:rPr lang="es-ES" altLang="es-MX" sz="2800" i="1">
                <a:latin typeface="Arial" panose="020B0604020202020204" pitchFamily="34" charset="0"/>
                <a:cs typeface="Arial" panose="020B0604020202020204" pitchFamily="34" charset="0"/>
              </a:rPr>
              <a:t>	Lo más notable de la teoría es que con medios muy simples nos da la base para definir </a:t>
            </a:r>
            <a:r>
              <a:rPr lang="es-ES_tradnl" altLang="es-MX" sz="2800" i="1">
                <a:latin typeface="Arial" panose="020B0604020202020204" pitchFamily="34" charset="0"/>
                <a:cs typeface="Arial" panose="020B0604020202020204" pitchFamily="34" charset="0"/>
              </a:rPr>
              <a:t>c</a:t>
            </a:r>
            <a:r>
              <a:rPr lang="es-ES" altLang="es-MX" sz="2800" i="1">
                <a:latin typeface="Arial" panose="020B0604020202020204" pitchFamily="34" charset="0"/>
                <a:cs typeface="Arial" panose="020B0604020202020204" pitchFamily="34" charset="0"/>
              </a:rPr>
              <a:t>omportamiento cinético normal o típico.</a:t>
            </a:r>
            <a:endParaRPr lang="es-ES" altLang="es-MX" sz="2800">
              <a:cs typeface="Times New Roman" panose="02020603050405020304" pitchFamily="18" charset="0"/>
            </a:endParaRPr>
          </a:p>
          <a:p>
            <a:pPr>
              <a:spcBef>
                <a:spcPct val="50000"/>
              </a:spcBef>
            </a:pPr>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spcBef>
                <a:spcPct val="50000"/>
              </a:spcBef>
            </a:pPr>
            <a:endParaRPr lang="es-ES" altLang="es-MX" sz="28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50EEB7C3-47CB-4000-A01C-9B61FB26889B}"/>
              </a:ext>
            </a:extLst>
          </p:cNvPr>
          <p:cNvSpPr>
            <a:spLocks noChangeArrowheads="1"/>
          </p:cNvSpPr>
          <p:nvPr/>
        </p:nvSpPr>
        <p:spPr bwMode="auto">
          <a:xfrm>
            <a:off x="0" y="533400"/>
            <a:ext cx="8534400" cy="613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ctr" eaLnBrk="1" hangingPunct="1"/>
            <a:r>
              <a:rPr lang="es-ES" altLang="es-MX" sz="3200" i="1" u="sng">
                <a:latin typeface="Arial" panose="020B0604020202020204" pitchFamily="34" charset="0"/>
                <a:cs typeface="Arial" panose="020B0604020202020204" pitchFamily="34" charset="0"/>
              </a:rPr>
              <a:t>Superficies de Energía Potencial.</a:t>
            </a:r>
            <a:endParaRPr lang="es-ES" altLang="es-MX" sz="32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endParaRPr lang="es-ES_tradnl" altLang="es-MX" sz="2800" i="1">
              <a:latin typeface="Arial" panose="020B0604020202020204" pitchFamily="34" charset="0"/>
              <a:cs typeface="Arial" panose="020B0604020202020204" pitchFamily="34" charset="0"/>
            </a:endParaRPr>
          </a:p>
          <a:p>
            <a:pPr algn="just"/>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Si calculáramos la energía potencial V de una molécula diatómica AB como una función de la distancia r</a:t>
            </a:r>
            <a:r>
              <a:rPr lang="es-ES" altLang="es-MX" sz="2800" i="1" baseline="-30000">
                <a:latin typeface="Arial" panose="020B0604020202020204" pitchFamily="34" charset="0"/>
                <a:cs typeface="Arial" panose="020B0604020202020204" pitchFamily="34" charset="0"/>
              </a:rPr>
              <a:t>AB</a:t>
            </a:r>
            <a:r>
              <a:rPr lang="es-ES" altLang="es-MX" sz="2800" i="1">
                <a:latin typeface="Arial" panose="020B0604020202020204" pitchFamily="34" charset="0"/>
                <a:cs typeface="Arial" panose="020B0604020202020204" pitchFamily="34" charset="0"/>
              </a:rPr>
              <a:t> entre los centros de los átomos, el resultado sería una curva con una forma como la que se ve en la siguiente figura. </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r>
              <a:rPr lang="es-ES_tradnl" altLang="es-MX" sz="2800" i="1">
                <a:latin typeface="Arial" panose="020B0604020202020204" pitchFamily="34" charset="0"/>
                <a:cs typeface="Arial" panose="020B0604020202020204" pitchFamily="34" charset="0"/>
              </a:rPr>
              <a:t>É</a:t>
            </a:r>
            <a:r>
              <a:rPr lang="es-ES" altLang="es-MX" sz="2800" i="1">
                <a:latin typeface="Arial" panose="020B0604020202020204" pitchFamily="34" charset="0"/>
                <a:cs typeface="Arial" panose="020B0604020202020204" pitchFamily="34" charset="0"/>
              </a:rPr>
              <a:t>sta es una curva de la disociación de un enlace, la trayectoria a partir de un mínimo (la distancia internuclear de equilibrio para una molécula diatómica) a valores mayores de r</a:t>
            </a:r>
            <a:r>
              <a:rPr lang="es-ES" altLang="es-MX" sz="2800" i="1" baseline="-30000">
                <a:latin typeface="Arial" panose="020B0604020202020204" pitchFamily="34" charset="0"/>
                <a:cs typeface="Arial" panose="020B0604020202020204" pitchFamily="34" charset="0"/>
              </a:rPr>
              <a:t>AB</a:t>
            </a:r>
            <a:r>
              <a:rPr lang="es-ES" altLang="es-MX" sz="2800" i="1">
                <a:latin typeface="Arial" panose="020B0604020202020204" pitchFamily="34" charset="0"/>
                <a:cs typeface="Arial" panose="020B0604020202020204" pitchFamily="34" charset="0"/>
              </a:rPr>
              <a:t> que describen la disociación de la molécula. </a:t>
            </a:r>
            <a:endParaRPr lang="es-ES" altLang="es-MX" sz="28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Picture 2" descr="Figure 4.1">
            <a:extLst>
              <a:ext uri="{FF2B5EF4-FFF2-40B4-BE49-F238E27FC236}">
                <a16:creationId xmlns:a16="http://schemas.microsoft.com/office/drawing/2014/main" id="{2895E7F7-4274-4B4D-B094-D40D87E9ABB2}"/>
              </a:ext>
            </a:extLst>
          </p:cNvPr>
          <p:cNvPicPr>
            <a:picLocks noChangeAspect="1" noChangeArrowheads="1"/>
          </p:cNvPicPr>
          <p:nvPr/>
        </p:nvPicPr>
        <p:blipFill>
          <a:blip r:embed="rId3">
            <a:lum contrast="6000"/>
            <a:extLst>
              <a:ext uri="{28A0092B-C50C-407E-A947-70E740481C1C}">
                <a14:useLocalDpi xmlns:a14="http://schemas.microsoft.com/office/drawing/2010/main" val="0"/>
              </a:ext>
            </a:extLst>
          </a:blip>
          <a:srcRect/>
          <a:stretch>
            <a:fillRect/>
          </a:stretch>
        </p:blipFill>
        <p:spPr bwMode="auto">
          <a:xfrm>
            <a:off x="2057400" y="2057400"/>
            <a:ext cx="4000500" cy="301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Rectangle 3">
            <a:extLst>
              <a:ext uri="{FF2B5EF4-FFF2-40B4-BE49-F238E27FC236}">
                <a16:creationId xmlns:a16="http://schemas.microsoft.com/office/drawing/2014/main" id="{BF5AEEB2-A5B5-4030-9237-8D89F25A7272}"/>
              </a:ext>
            </a:extLst>
          </p:cNvPr>
          <p:cNvSpPr>
            <a:spLocks noChangeArrowheads="1"/>
          </p:cNvSpPr>
          <p:nvPr/>
        </p:nvSpPr>
        <p:spPr bwMode="auto">
          <a:xfrm>
            <a:off x="228600" y="152400"/>
            <a:ext cx="86868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spcBef>
                <a:spcPct val="50000"/>
              </a:spcBef>
            </a:pPr>
            <a:r>
              <a:rPr lang="es-ES" altLang="es-MX" sz="2800" i="1">
                <a:latin typeface="Arial" panose="020B0604020202020204" pitchFamily="34" charset="0"/>
                <a:cs typeface="Arial" panose="020B0604020202020204" pitchFamily="34" charset="0"/>
              </a:rPr>
              <a:t>Convencionalmente se toma como cero la energía de las especies que se encuentran separadas una distancia infinita.</a:t>
            </a:r>
          </a:p>
        </p:txBody>
      </p:sp>
      <p:sp>
        <p:nvSpPr>
          <p:cNvPr id="13317" name="Text Box 4">
            <a:extLst>
              <a:ext uri="{FF2B5EF4-FFF2-40B4-BE49-F238E27FC236}">
                <a16:creationId xmlns:a16="http://schemas.microsoft.com/office/drawing/2014/main" id="{EC5FBDF2-99F5-48C8-B507-408578FDE967}"/>
              </a:ext>
            </a:extLst>
          </p:cNvPr>
          <p:cNvSpPr txBox="1">
            <a:spLocks noChangeArrowheads="1"/>
          </p:cNvSpPr>
          <p:nvPr/>
        </p:nvSpPr>
        <p:spPr bwMode="auto">
          <a:xfrm>
            <a:off x="669925" y="5221288"/>
            <a:ext cx="78343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r>
              <a:rPr lang="es-ES_tradnl" altLang="es-MX">
                <a:latin typeface="Arial" panose="020B0604020202020204" pitchFamily="34" charset="0"/>
              </a:rPr>
              <a:t>Curva de energía potencial para una molécula diatómica</a:t>
            </a:r>
            <a:endParaRPr lang="es-ES" altLang="es-MX">
              <a:latin typeface="Arial" panose="020B0604020202020204" pitchFamily="34" charset="0"/>
            </a:endParaRPr>
          </a:p>
        </p:txBody>
      </p:sp>
      <p:graphicFrame>
        <p:nvGraphicFramePr>
          <p:cNvPr id="13314" name="Object 5">
            <a:extLst>
              <a:ext uri="{FF2B5EF4-FFF2-40B4-BE49-F238E27FC236}">
                <a16:creationId xmlns:a16="http://schemas.microsoft.com/office/drawing/2014/main" id="{8E1079DB-915C-442B-83B0-100006AFB235}"/>
              </a:ext>
            </a:extLst>
          </p:cNvPr>
          <p:cNvGraphicFramePr>
            <a:graphicFrameLocks noChangeAspect="1"/>
          </p:cNvGraphicFramePr>
          <p:nvPr/>
        </p:nvGraphicFramePr>
        <p:xfrm>
          <a:off x="1676400" y="1752600"/>
          <a:ext cx="4691063" cy="3352800"/>
        </p:xfrm>
        <a:graphic>
          <a:graphicData uri="http://schemas.openxmlformats.org/presentationml/2006/ole">
            <mc:AlternateContent xmlns:mc="http://schemas.openxmlformats.org/markup-compatibility/2006">
              <mc:Choice xmlns:v="urn:schemas-microsoft-com:vml" Requires="v">
                <p:oleObj spid="_x0000_s13318" name="Imagen de mapa de bits" r:id="rId4" imgW="3591426" imgH="2629267" progId="Paint.Picture">
                  <p:embed/>
                </p:oleObj>
              </mc:Choice>
              <mc:Fallback>
                <p:oleObj name="Imagen de mapa de bits" r:id="rId4" imgW="3591426" imgH="2629267" progId="Paint.Picture">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1752600"/>
                        <a:ext cx="4691063"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Picture 2" descr="Figure 4.3">
            <a:extLst>
              <a:ext uri="{FF2B5EF4-FFF2-40B4-BE49-F238E27FC236}">
                <a16:creationId xmlns:a16="http://schemas.microsoft.com/office/drawing/2014/main" id="{EBBDE289-816A-44CA-9E62-BAA0EAB7E0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2133600"/>
            <a:ext cx="4000500" cy="287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0" name="Text Box 3">
            <a:extLst>
              <a:ext uri="{FF2B5EF4-FFF2-40B4-BE49-F238E27FC236}">
                <a16:creationId xmlns:a16="http://schemas.microsoft.com/office/drawing/2014/main" id="{12EAEEF1-0D1F-4EA7-B0A9-5C7570AD43C5}"/>
              </a:ext>
            </a:extLst>
          </p:cNvPr>
          <p:cNvSpPr txBox="1">
            <a:spLocks noChangeArrowheads="1"/>
          </p:cNvSpPr>
          <p:nvPr/>
        </p:nvSpPr>
        <p:spPr bwMode="auto">
          <a:xfrm>
            <a:off x="441325" y="496888"/>
            <a:ext cx="69183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r>
              <a:rPr lang="es-ES_tradnl" altLang="es-MX">
                <a:latin typeface="Arial" panose="020B0604020202020204" pitchFamily="34" charset="0"/>
              </a:rPr>
              <a:t>Curva de energía potencial cuando no hay enlace</a:t>
            </a:r>
            <a:endParaRPr lang="es-ES" altLang="es-MX">
              <a:latin typeface="Arial" panose="020B0604020202020204" pitchFamily="34" charset="0"/>
            </a:endParaRPr>
          </a:p>
        </p:txBody>
      </p:sp>
      <p:graphicFrame>
        <p:nvGraphicFramePr>
          <p:cNvPr id="14338" name="Object 4">
            <a:extLst>
              <a:ext uri="{FF2B5EF4-FFF2-40B4-BE49-F238E27FC236}">
                <a16:creationId xmlns:a16="http://schemas.microsoft.com/office/drawing/2014/main" id="{C71EBD2D-15AB-4995-B491-2D822DEBAEAD}"/>
              </a:ext>
            </a:extLst>
          </p:cNvPr>
          <p:cNvGraphicFramePr>
            <a:graphicFrameLocks noChangeAspect="1"/>
          </p:cNvGraphicFramePr>
          <p:nvPr/>
        </p:nvGraphicFramePr>
        <p:xfrm>
          <a:off x="1981200" y="1828800"/>
          <a:ext cx="4486275" cy="3200400"/>
        </p:xfrm>
        <a:graphic>
          <a:graphicData uri="http://schemas.openxmlformats.org/presentationml/2006/ole">
            <mc:AlternateContent xmlns:mc="http://schemas.openxmlformats.org/markup-compatibility/2006">
              <mc:Choice xmlns:v="urn:schemas-microsoft-com:vml" Requires="v">
                <p:oleObj spid="_x0000_s14341" name="Imagen de mapa de bits" r:id="rId4" imgW="3790476" imgH="2629267" progId="Paint.Picture">
                  <p:embed/>
                </p:oleObj>
              </mc:Choice>
              <mc:Fallback>
                <p:oleObj name="Imagen de mapa de bits" r:id="rId4" imgW="3790476" imgH="2629267" progId="Paint.Picture">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1828800"/>
                        <a:ext cx="4486275"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06E08DA6-4323-4B55-8486-9CE51DC720E3}"/>
              </a:ext>
            </a:extLst>
          </p:cNvPr>
          <p:cNvSpPr>
            <a:spLocks noChangeArrowheads="1"/>
          </p:cNvSpPr>
          <p:nvPr/>
        </p:nvSpPr>
        <p:spPr bwMode="auto">
          <a:xfrm>
            <a:off x="228600" y="152400"/>
            <a:ext cx="8763000" cy="739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i="1">
                <a:latin typeface="Arial" panose="020B0604020202020204" pitchFamily="34" charset="0"/>
                <a:cs typeface="Arial" panose="020B0604020202020204" pitchFamily="34" charset="0"/>
              </a:rPr>
              <a:t>La mayoría de las reacciones químicas son más complicadas que el caso anterior y la energía potencial del sistema es función de más de una variable. Considere la siguiente reacción que se ha generalizado como una reacción de transferencia de un grupo:</a:t>
            </a:r>
            <a:endParaRPr lang="es-ES" altLang="es-MX">
              <a:latin typeface="Arial" panose="020B0604020202020204" pitchFamily="34" charset="0"/>
              <a:cs typeface="Times New Roman" panose="02020603050405020304" pitchFamily="18" charset="0"/>
            </a:endParaRPr>
          </a:p>
          <a:p>
            <a:pPr algn="ctr"/>
            <a:r>
              <a:rPr lang="en-GB" altLang="es-MX" i="1">
                <a:latin typeface="Arial" panose="020B0604020202020204" pitchFamily="34" charset="0"/>
                <a:cs typeface="Times New Roman" panose="02020603050405020304" pitchFamily="18" charset="0"/>
              </a:rPr>
              <a:t>A + BC </a:t>
            </a:r>
            <a:r>
              <a:rPr lang="es-ES" altLang="es-MX" i="1">
                <a:latin typeface="Arial" panose="020B0604020202020204" pitchFamily="34" charset="0"/>
                <a:cs typeface="Times New Roman" panose="02020603050405020304" pitchFamily="18" charset="0"/>
                <a:sym typeface="Symbol" panose="05050102010706020507" pitchFamily="18" charset="2"/>
              </a:rPr>
              <a:t></a:t>
            </a:r>
            <a:r>
              <a:rPr lang="en-GB" altLang="es-MX" i="1">
                <a:latin typeface="Arial" panose="020B0604020202020204" pitchFamily="34" charset="0"/>
                <a:cs typeface="Times New Roman" panose="02020603050405020304" pitchFamily="18" charset="0"/>
              </a:rPr>
              <a:t> AB + C</a:t>
            </a:r>
            <a:endParaRPr lang="es-ES" altLang="es-MX">
              <a:latin typeface="Arial" panose="020B0604020202020204" pitchFamily="34" charset="0"/>
              <a:cs typeface="Times New Roman" panose="02020603050405020304" pitchFamily="18" charset="0"/>
            </a:endParaRPr>
          </a:p>
          <a:p>
            <a:pPr algn="just"/>
            <a:r>
              <a:rPr lang="es-ES" altLang="es-MX" i="1">
                <a:latin typeface="Arial" panose="020B0604020202020204" pitchFamily="34" charset="0"/>
                <a:cs typeface="Times New Roman" panose="02020603050405020304" pitchFamily="18" charset="0"/>
              </a:rPr>
              <a:t>En el caso más simple, los ejes de los enlaces AB y BC permanecerán colineales a través de la reacción; entonces la energía potencial se puede expresar como una función de las distancias de enlace r</a:t>
            </a:r>
            <a:r>
              <a:rPr lang="es-ES" altLang="es-MX" i="1" baseline="-30000">
                <a:latin typeface="Arial" panose="020B0604020202020204" pitchFamily="34" charset="0"/>
                <a:cs typeface="Times New Roman" panose="02020603050405020304" pitchFamily="18" charset="0"/>
              </a:rPr>
              <a:t>AB</a:t>
            </a:r>
            <a:r>
              <a:rPr lang="es-ES" altLang="es-MX" i="1">
                <a:latin typeface="Arial" panose="020B0604020202020204" pitchFamily="34" charset="0"/>
                <a:cs typeface="Times New Roman" panose="02020603050405020304" pitchFamily="18" charset="0"/>
              </a:rPr>
              <a:t> y r</a:t>
            </a:r>
            <a:r>
              <a:rPr lang="es-ES" altLang="es-MX" i="1" baseline="-30000">
                <a:latin typeface="Arial" panose="020B0604020202020204" pitchFamily="34" charset="0"/>
                <a:cs typeface="Times New Roman" panose="02020603050405020304" pitchFamily="18" charset="0"/>
              </a:rPr>
              <a:t>BC </a:t>
            </a:r>
            <a:r>
              <a:rPr lang="es-ES" altLang="es-MX" i="1">
                <a:latin typeface="Arial" panose="020B0604020202020204" pitchFamily="34" charset="0"/>
                <a:cs typeface="Times New Roman" panose="02020603050405020304" pitchFamily="18" charset="0"/>
              </a:rPr>
              <a:t>y la figura tridimensional se podría construir con V en el eje z y r</a:t>
            </a:r>
            <a:r>
              <a:rPr lang="es-ES" altLang="es-MX" i="1" baseline="-30000">
                <a:latin typeface="Arial" panose="020B0604020202020204" pitchFamily="34" charset="0"/>
                <a:cs typeface="Times New Roman" panose="02020603050405020304" pitchFamily="18" charset="0"/>
              </a:rPr>
              <a:t>AB</a:t>
            </a:r>
            <a:r>
              <a:rPr lang="es-ES" altLang="es-MX" i="1">
                <a:latin typeface="Arial" panose="020B0604020202020204" pitchFamily="34" charset="0"/>
                <a:cs typeface="Times New Roman" panose="02020603050405020304" pitchFamily="18" charset="0"/>
              </a:rPr>
              <a:t> y r</a:t>
            </a:r>
            <a:r>
              <a:rPr lang="es-ES" altLang="es-MX" i="1" baseline="-30000">
                <a:latin typeface="Arial" panose="020B0604020202020204" pitchFamily="34" charset="0"/>
                <a:cs typeface="Times New Roman" panose="02020603050405020304" pitchFamily="18" charset="0"/>
              </a:rPr>
              <a:t>BC </a:t>
            </a:r>
            <a:r>
              <a:rPr lang="es-ES" altLang="es-MX" i="1">
                <a:latin typeface="Arial" panose="020B0604020202020204" pitchFamily="34" charset="0"/>
                <a:cs typeface="Times New Roman" panose="02020603050405020304" pitchFamily="18" charset="0"/>
              </a:rPr>
              <a:t>corresponderían a las coordenadas x e y. </a:t>
            </a:r>
            <a:endParaRPr lang="es-ES" altLang="es-MX">
              <a:latin typeface="Arial" panose="020B0604020202020204" pitchFamily="34" charset="0"/>
              <a:cs typeface="Times New Roman" panose="02020603050405020304" pitchFamily="18" charset="0"/>
            </a:endParaRPr>
          </a:p>
          <a:p>
            <a:pPr algn="just"/>
            <a:r>
              <a:rPr lang="es-ES" altLang="es-MX" i="1">
                <a:latin typeface="Arial" panose="020B0604020202020204" pitchFamily="34" charset="0"/>
                <a:cs typeface="Times New Roman" panose="02020603050405020304" pitchFamily="18" charset="0"/>
              </a:rPr>
              <a:t>Esta figura constituye una superficie de energía potencial. </a:t>
            </a:r>
            <a:endParaRPr lang="es-ES" altLang="es-MX">
              <a:latin typeface="Arial" panose="020B0604020202020204" pitchFamily="34" charset="0"/>
              <a:cs typeface="Times New Roman" panose="02020603050405020304" pitchFamily="18" charset="0"/>
            </a:endParaRPr>
          </a:p>
          <a:p>
            <a:pPr algn="just"/>
            <a:r>
              <a:rPr lang="es-ES" altLang="es-MX" i="1">
                <a:latin typeface="Arial" panose="020B0604020202020204" pitchFamily="34" charset="0"/>
                <a:cs typeface="Times New Roman" panose="02020603050405020304" pitchFamily="18" charset="0"/>
              </a:rPr>
              <a:t>Si la energía potencial depende de más de dos variables (por ejemplo r</a:t>
            </a:r>
            <a:r>
              <a:rPr lang="es-ES" altLang="es-MX" i="1" baseline="-30000">
                <a:latin typeface="Arial" panose="020B0604020202020204" pitchFamily="34" charset="0"/>
                <a:cs typeface="Times New Roman" panose="02020603050405020304" pitchFamily="18" charset="0"/>
              </a:rPr>
              <a:t>AB</a:t>
            </a:r>
            <a:r>
              <a:rPr lang="es-ES" altLang="es-MX" i="1">
                <a:latin typeface="Arial" panose="020B0604020202020204" pitchFamily="34" charset="0"/>
                <a:cs typeface="Times New Roman" panose="02020603050405020304" pitchFamily="18" charset="0"/>
              </a:rPr>
              <a:t> y r</a:t>
            </a:r>
            <a:r>
              <a:rPr lang="es-ES" altLang="es-MX" i="1" baseline="-30000">
                <a:latin typeface="Arial" panose="020B0604020202020204" pitchFamily="34" charset="0"/>
                <a:cs typeface="Times New Roman" panose="02020603050405020304" pitchFamily="18" charset="0"/>
              </a:rPr>
              <a:t>BC </a:t>
            </a:r>
            <a:r>
              <a:rPr lang="es-ES" altLang="es-MX" i="1">
                <a:latin typeface="Arial" panose="020B0604020202020204" pitchFamily="34" charset="0"/>
                <a:cs typeface="Times New Roman" panose="02020603050405020304" pitchFamily="18" charset="0"/>
              </a:rPr>
              <a:t>y en este caso del ángulo A-B-C), se requiere de una hipersuperficie en un espacio multidimensional para representar el sistema. </a:t>
            </a:r>
          </a:p>
          <a:p>
            <a:pPr algn="just"/>
            <a:r>
              <a:rPr lang="es-ES" altLang="es-MX" i="1">
                <a:latin typeface="Arial" panose="020B0604020202020204" pitchFamily="34" charset="0"/>
                <a:cs typeface="Times New Roman" panose="02020603050405020304" pitchFamily="18" charset="0"/>
              </a:rPr>
              <a:t> </a:t>
            </a:r>
          </a:p>
          <a:p>
            <a:pPr algn="just"/>
            <a:r>
              <a:rPr lang="es-ES" altLang="es-MX" i="1">
                <a:latin typeface="Arial" panose="020B0604020202020204" pitchFamily="34" charset="0"/>
                <a:cs typeface="Times New Roman" panose="02020603050405020304" pitchFamily="18" charset="0"/>
              </a:rPr>
              <a:t> </a:t>
            </a:r>
            <a:endParaRPr lang="es-ES" altLang="es-MX">
              <a:latin typeface="Arial" panose="020B0604020202020204" pitchFamily="34" charset="0"/>
              <a:cs typeface="Times New Roman" panose="02020603050405020304" pitchFamily="18" charset="0"/>
            </a:endParaRPr>
          </a:p>
          <a:p>
            <a:endParaRPr lang="es-ES" altLang="es-MX">
              <a:latin typeface="Arial" panose="020B0604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DC289E0E-A212-48DD-AB38-0C4E780C8790}"/>
              </a:ext>
            </a:extLst>
          </p:cNvPr>
          <p:cNvSpPr>
            <a:spLocks noChangeArrowheads="1"/>
          </p:cNvSpPr>
          <p:nvPr/>
        </p:nvSpPr>
        <p:spPr bwMode="auto">
          <a:xfrm>
            <a:off x="152400" y="152400"/>
            <a:ext cx="8763000" cy="666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i="1">
                <a:latin typeface="Arial" panose="020B0604020202020204" pitchFamily="34" charset="0"/>
                <a:cs typeface="Arial" panose="020B0604020202020204" pitchFamily="34" charset="0"/>
              </a:rPr>
              <a:t>A menudo es posible hacer simplificaciones con objeto de lograr tener una representación conveniente, fijando casi todas las variables, con excepción de dos. Continuaremos la discusión considerando la transferencia del grupo con un ángulo A-B-C igual a 180</a:t>
            </a:r>
            <a:r>
              <a:rPr lang="es-ES" altLang="es-MX" i="1">
                <a:latin typeface="Arial" panose="020B0604020202020204" pitchFamily="34" charset="0"/>
                <a:cs typeface="Times New Roman" panose="02020603050405020304" pitchFamily="18" charset="0"/>
                <a:sym typeface="Symbol" panose="05050102010706020507" pitchFamily="18" charset="2"/>
              </a:rPr>
              <a:t></a:t>
            </a:r>
            <a:r>
              <a:rPr lang="es-ES" altLang="es-MX" i="1">
                <a:latin typeface="Arial" panose="020B0604020202020204" pitchFamily="34" charset="0"/>
                <a:cs typeface="Arial" panose="020B0604020202020204" pitchFamily="34" charset="0"/>
              </a:rPr>
              <a:t>, es decir, el caso colineal.</a:t>
            </a:r>
            <a:endParaRPr lang="es-ES" altLang="es-MX">
              <a:latin typeface="Arial" panose="020B0604020202020204" pitchFamily="34" charset="0"/>
              <a:cs typeface="Times New Roman" panose="02020603050405020304" pitchFamily="18" charset="0"/>
              <a:sym typeface="Symbol" panose="05050102010706020507" pitchFamily="18" charset="2"/>
            </a:endParaRPr>
          </a:p>
          <a:p>
            <a:pPr algn="just"/>
            <a:r>
              <a:rPr lang="es-ES" altLang="es-MX" i="1">
                <a:latin typeface="Arial" panose="020B0604020202020204" pitchFamily="34" charset="0"/>
                <a:cs typeface="Arial" panose="020B0604020202020204" pitchFamily="34" charset="0"/>
                <a:sym typeface="Symbol" panose="05050102010706020507" pitchFamily="18" charset="2"/>
              </a:rPr>
              <a:t> </a:t>
            </a:r>
            <a:endParaRPr lang="es-ES" altLang="es-MX">
              <a:latin typeface="Arial" panose="020B0604020202020204" pitchFamily="34" charset="0"/>
              <a:cs typeface="Times New Roman" panose="02020603050405020304" pitchFamily="18" charset="0"/>
              <a:sym typeface="Symbol" panose="05050102010706020507" pitchFamily="18" charset="2"/>
            </a:endParaRPr>
          </a:p>
          <a:p>
            <a:pPr algn="just"/>
            <a:r>
              <a:rPr lang="es-ES" altLang="es-MX" i="1">
                <a:latin typeface="Arial" panose="020B0604020202020204" pitchFamily="34" charset="0"/>
                <a:cs typeface="Arial" panose="020B0604020202020204" pitchFamily="34" charset="0"/>
                <a:sym typeface="Symbol" panose="05050102010706020507" pitchFamily="18" charset="2"/>
              </a:rPr>
              <a:t>	Para representar las dos dimensiones es conveniente dibujar un mapa de contorno (análogo a un mapa topográfico con características geográficas), en el que r</a:t>
            </a:r>
            <a:r>
              <a:rPr lang="es-ES" altLang="es-MX" i="1" baseline="-30000">
                <a:latin typeface="Arial" panose="020B0604020202020204" pitchFamily="34" charset="0"/>
                <a:cs typeface="Arial" panose="020B0604020202020204" pitchFamily="34" charset="0"/>
                <a:sym typeface="Symbol" panose="05050102010706020507" pitchFamily="18" charset="2"/>
              </a:rPr>
              <a:t>AB</a:t>
            </a:r>
            <a:r>
              <a:rPr lang="es-ES" altLang="es-MX" i="1">
                <a:latin typeface="Arial" panose="020B0604020202020204" pitchFamily="34" charset="0"/>
                <a:cs typeface="Arial" panose="020B0604020202020204" pitchFamily="34" charset="0"/>
                <a:sym typeface="Symbol" panose="05050102010706020507" pitchFamily="18" charset="2"/>
              </a:rPr>
              <a:t> y r</a:t>
            </a:r>
            <a:r>
              <a:rPr lang="es-ES" altLang="es-MX" i="1" baseline="-30000">
                <a:latin typeface="Arial" panose="020B0604020202020204" pitchFamily="34" charset="0"/>
                <a:cs typeface="Arial" panose="020B0604020202020204" pitchFamily="34" charset="0"/>
                <a:sym typeface="Symbol" panose="05050102010706020507" pitchFamily="18" charset="2"/>
              </a:rPr>
              <a:t>BC</a:t>
            </a:r>
            <a:r>
              <a:rPr lang="es-ES" altLang="es-MX" i="1">
                <a:latin typeface="Arial" panose="020B0604020202020204" pitchFamily="34" charset="0"/>
                <a:cs typeface="Arial" panose="020B0604020202020204" pitchFamily="34" charset="0"/>
                <a:sym typeface="Symbol" panose="05050102010706020507" pitchFamily="18" charset="2"/>
              </a:rPr>
              <a:t> son las coordenadas y se dibujan los contornos de energía potencial constante. </a:t>
            </a:r>
            <a:endParaRPr lang="es-ES" altLang="es-MX">
              <a:latin typeface="Arial" panose="020B0604020202020204" pitchFamily="34" charset="0"/>
              <a:cs typeface="Times New Roman" panose="02020603050405020304" pitchFamily="18" charset="0"/>
              <a:sym typeface="Symbol" panose="05050102010706020507" pitchFamily="18" charset="2"/>
            </a:endParaRPr>
          </a:p>
          <a:p>
            <a:pPr algn="just"/>
            <a:r>
              <a:rPr lang="es-ES" altLang="es-MX" i="1">
                <a:latin typeface="Arial" panose="020B0604020202020204" pitchFamily="34" charset="0"/>
                <a:cs typeface="Arial" panose="020B0604020202020204" pitchFamily="34" charset="0"/>
                <a:sym typeface="Symbol" panose="05050102010706020507" pitchFamily="18" charset="2"/>
              </a:rPr>
              <a:t> </a:t>
            </a:r>
            <a:r>
              <a:rPr lang="es-ES" altLang="es-MX" i="1">
                <a:latin typeface="Arial" panose="020B0604020202020204" pitchFamily="34" charset="0"/>
                <a:cs typeface="Times New Roman" panose="02020603050405020304" pitchFamily="18" charset="0"/>
                <a:sym typeface="Symbol" panose="05050102010706020507" pitchFamily="18" charset="2"/>
              </a:rPr>
              <a:t>Un diagrama de contorno de energía potencial hipotético se muestra a continuación. Si la distancia r</a:t>
            </a:r>
            <a:r>
              <a:rPr lang="es-ES" altLang="es-MX" i="1" baseline="-30000">
                <a:latin typeface="Arial" panose="020B0604020202020204" pitchFamily="34" charset="0"/>
                <a:cs typeface="Times New Roman" panose="02020603050405020304" pitchFamily="18" charset="0"/>
                <a:sym typeface="Symbol" panose="05050102010706020507" pitchFamily="18" charset="2"/>
              </a:rPr>
              <a:t>BC </a:t>
            </a:r>
            <a:r>
              <a:rPr lang="es-ES" altLang="es-MX" i="1">
                <a:latin typeface="Arial" panose="020B0604020202020204" pitchFamily="34" charset="0"/>
                <a:cs typeface="Times New Roman" panose="02020603050405020304" pitchFamily="18" charset="0"/>
                <a:sym typeface="Symbol" panose="05050102010706020507" pitchFamily="18" charset="2"/>
              </a:rPr>
              <a:t>es muy grande, el sistema consiste del compuesto AB (con C muy lejos), por lo que una sección a lo largo de la línea punteada ab es equivalente a la figura para una molécula diatómica AB.</a:t>
            </a:r>
          </a:p>
          <a:p>
            <a:pPr algn="just"/>
            <a:endParaRPr lang="es-ES" altLang="es-MX">
              <a:latin typeface="Arial" panose="020B0604020202020204" pitchFamily="34" charset="0"/>
              <a:cs typeface="Times New Roman" panose="02020603050405020304" pitchFamily="18" charset="0"/>
              <a:sym typeface="Symbol" panose="05050102010706020507" pitchFamily="18" charset="2"/>
            </a:endParaRPr>
          </a:p>
          <a:p>
            <a:endParaRPr lang="es-ES" altLang="es-MX" i="1">
              <a:latin typeface="Arial" panose="020B0604020202020204" pitchFamily="34" charset="0"/>
              <a:cs typeface="Times New Roman" panose="02020603050405020304" pitchFamily="18" charset="0"/>
              <a:sym typeface="Symbol" panose="05050102010706020507" pitchFamily="18" charset="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317E8F23-1E46-4AFE-A321-9A1324A54863}"/>
              </a:ext>
            </a:extLst>
          </p:cNvPr>
          <p:cNvSpPr>
            <a:spLocks noChangeArrowheads="1"/>
          </p:cNvSpPr>
          <p:nvPr/>
        </p:nvSpPr>
        <p:spPr bwMode="auto">
          <a:xfrm>
            <a:off x="304800" y="228600"/>
            <a:ext cx="8610600" cy="629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spcBef>
                <a:spcPct val="50000"/>
              </a:spcBef>
            </a:pPr>
            <a:endParaRPr lang="es-ES_tradnl" altLang="es-MX" i="1">
              <a:latin typeface="Arial" panose="020B0604020202020204" pitchFamily="34" charset="0"/>
              <a:cs typeface="Times New Roman" panose="02020603050405020304" pitchFamily="18" charset="0"/>
              <a:sym typeface="Symbol" panose="05050102010706020507" pitchFamily="18" charset="2"/>
            </a:endParaRPr>
          </a:p>
          <a:p>
            <a:pPr>
              <a:spcBef>
                <a:spcPct val="50000"/>
              </a:spcBef>
            </a:pPr>
            <a:r>
              <a:rPr lang="es-ES" altLang="es-MX" i="1">
                <a:latin typeface="Arial" panose="020B0604020202020204" pitchFamily="34" charset="0"/>
                <a:cs typeface="Times New Roman" panose="02020603050405020304" pitchFamily="18" charset="0"/>
                <a:sym typeface="Symbol" panose="05050102010706020507" pitchFamily="18" charset="2"/>
              </a:rPr>
              <a:t>La superficie de energía potencial está constituida por dos valles separados por un valle o silla de montar. </a:t>
            </a:r>
            <a:endParaRPr lang="es-ES" altLang="es-MX">
              <a:latin typeface="Arial" panose="020B0604020202020204" pitchFamily="34" charset="0"/>
              <a:cs typeface="Times New Roman" panose="02020603050405020304" pitchFamily="18" charset="0"/>
              <a:sym typeface="Symbol" panose="05050102010706020507" pitchFamily="18" charset="2"/>
            </a:endParaRPr>
          </a:p>
          <a:p>
            <a:pPr algn="just">
              <a:spcBef>
                <a:spcPct val="50000"/>
              </a:spcBef>
            </a:pPr>
            <a:r>
              <a:rPr lang="es-ES" altLang="es-MX" i="1">
                <a:latin typeface="Arial" panose="020B0604020202020204" pitchFamily="34" charset="0"/>
                <a:cs typeface="Times New Roman" panose="02020603050405020304" pitchFamily="18" charset="0"/>
                <a:sym typeface="Symbol" panose="05050102010706020507" pitchFamily="18" charset="2"/>
              </a:rPr>
              <a:t>El sistema reaccionante tenderá a seguir una trayectoria de mínima energía potencial durante el cambio del estado inicial de los reactivos (A + BC) a productos (AB + C). Esta trayectoria se indica mediante la línea punteada de reactivos a productos en la figura. Esta trayectoria se conoce como </a:t>
            </a:r>
            <a:r>
              <a:rPr lang="es-ES" altLang="es-MX" i="1" u="sng">
                <a:latin typeface="Arial" panose="020B0604020202020204" pitchFamily="34" charset="0"/>
                <a:cs typeface="Times New Roman" panose="02020603050405020304" pitchFamily="18" charset="0"/>
                <a:sym typeface="Symbol" panose="05050102010706020507" pitchFamily="18" charset="2"/>
              </a:rPr>
              <a:t>coordenada de reacción</a:t>
            </a:r>
            <a:r>
              <a:rPr lang="es-ES" altLang="es-MX" i="1">
                <a:latin typeface="Arial" panose="020B0604020202020204" pitchFamily="34" charset="0"/>
                <a:cs typeface="Times New Roman" panose="02020603050405020304" pitchFamily="18" charset="0"/>
                <a:sym typeface="Symbol" panose="05050102010706020507" pitchFamily="18" charset="2"/>
              </a:rPr>
              <a:t>, y una gráfica de la coordenada de reacción se conoce como </a:t>
            </a:r>
            <a:r>
              <a:rPr lang="es-ES" altLang="es-MX" i="1" u="sng">
                <a:latin typeface="Arial" panose="020B0604020202020204" pitchFamily="34" charset="0"/>
                <a:cs typeface="Times New Roman" panose="02020603050405020304" pitchFamily="18" charset="0"/>
                <a:sym typeface="Symbol" panose="05050102010706020507" pitchFamily="18" charset="2"/>
              </a:rPr>
              <a:t>diagrama de la coordenada de reacción</a:t>
            </a:r>
            <a:r>
              <a:rPr lang="es-ES" altLang="es-MX" i="1">
                <a:latin typeface="Arial" panose="020B0604020202020204" pitchFamily="34" charset="0"/>
                <a:cs typeface="Times New Roman" panose="02020603050405020304" pitchFamily="18" charset="0"/>
                <a:sym typeface="Symbol" panose="05050102010706020507" pitchFamily="18" charset="2"/>
              </a:rPr>
              <a:t>.</a:t>
            </a:r>
          </a:p>
          <a:p>
            <a:pPr algn="just">
              <a:spcBef>
                <a:spcPct val="50000"/>
              </a:spcBef>
            </a:pPr>
            <a:r>
              <a:rPr lang="es-ES" altLang="es-MX" i="1">
                <a:latin typeface="Arial" panose="020B0604020202020204" pitchFamily="34" charset="0"/>
                <a:cs typeface="Times New Roman" panose="02020603050405020304" pitchFamily="18" charset="0"/>
                <a:sym typeface="Symbol" panose="05050102010706020507" pitchFamily="18" charset="2"/>
              </a:rPr>
              <a:t> 	La siguiente figura es el diagrama de la coordenada de reacción para la superficie de energía potencial para la reacción A + BC  AB + C. </a:t>
            </a:r>
          </a:p>
          <a:p>
            <a:pPr>
              <a:spcBef>
                <a:spcPct val="50000"/>
              </a:spcBef>
            </a:pPr>
            <a:endParaRPr lang="es-ES" altLang="es-MX" i="1">
              <a:latin typeface="Arial" panose="020B0604020202020204" pitchFamily="34" charset="0"/>
              <a:cs typeface="Times New Roman" panose="02020603050405020304" pitchFamily="18" charset="0"/>
              <a:sym typeface="Symbol" panose="05050102010706020507" pitchFamily="18" charset="2"/>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A2D58121-37E7-4379-AF86-D82F2DAF2DF0}"/>
              </a:ext>
            </a:extLst>
          </p:cNvPr>
          <p:cNvSpPr>
            <a:spLocks noChangeArrowheads="1"/>
          </p:cNvSpPr>
          <p:nvPr/>
        </p:nvSpPr>
        <p:spPr bwMode="auto">
          <a:xfrm>
            <a:off x="228600" y="152400"/>
            <a:ext cx="8763000" cy="666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r>
              <a:rPr lang="es-ES" altLang="es-MX" i="1">
                <a:latin typeface="Arial" panose="020B0604020202020204" pitchFamily="34" charset="0"/>
                <a:cs typeface="Times New Roman" panose="02020603050405020304" pitchFamily="18" charset="0"/>
                <a:sym typeface="Symbol" panose="05050102010706020507" pitchFamily="18" charset="2"/>
              </a:rPr>
              <a:t>Es importante notar la región de máxima energía potencial en la coordenada de reacción; ésta adquiere gran importancia en la teoría cinética.</a:t>
            </a:r>
            <a:r>
              <a:rPr lang="es-ES_tradnl" altLang="es-MX" i="1">
                <a:latin typeface="Arial" panose="020B0604020202020204" pitchFamily="34" charset="0"/>
                <a:cs typeface="Times New Roman" panose="02020603050405020304" pitchFamily="18" charset="0"/>
                <a:sym typeface="Symbol" panose="05050102010706020507" pitchFamily="18" charset="2"/>
              </a:rPr>
              <a:t> </a:t>
            </a:r>
            <a:r>
              <a:rPr lang="es-ES" altLang="es-MX" i="1">
                <a:latin typeface="Arial" panose="020B0604020202020204" pitchFamily="34" charset="0"/>
                <a:cs typeface="Times New Roman" panose="02020603050405020304" pitchFamily="18" charset="0"/>
                <a:sym typeface="Symbol" panose="05050102010706020507" pitchFamily="18" charset="2"/>
              </a:rPr>
              <a:t>En este punto el sistema es inestable con respecto al movimiento a lo largo de la coordenada de reacción. Sin embargo, en este mismo punto el sistema posee un mínimo de energía con respecto al movimiento a lo largo de la línea punteada cd. Esta porción de la coordenada de reacción se conoce como </a:t>
            </a:r>
            <a:r>
              <a:rPr lang="es-ES" altLang="es-MX" i="1" u="sng">
                <a:latin typeface="Arial" panose="020B0604020202020204" pitchFamily="34" charset="0"/>
                <a:cs typeface="Times New Roman" panose="02020603050405020304" pitchFamily="18" charset="0"/>
                <a:sym typeface="Symbol" panose="05050102010706020507" pitchFamily="18" charset="2"/>
              </a:rPr>
              <a:t>estado de transición</a:t>
            </a:r>
            <a:r>
              <a:rPr lang="es-ES" altLang="es-MX" i="1">
                <a:latin typeface="Arial" panose="020B0604020202020204" pitchFamily="34" charset="0"/>
                <a:cs typeface="Times New Roman" panose="02020603050405020304" pitchFamily="18" charset="0"/>
                <a:sym typeface="Symbol" panose="05050102010706020507" pitchFamily="18" charset="2"/>
              </a:rPr>
              <a:t> de la reacción.</a:t>
            </a:r>
          </a:p>
          <a:p>
            <a:pPr algn="just" eaLnBrk="1" hangingPunct="1"/>
            <a:r>
              <a:rPr lang="es-ES" altLang="es-MX" i="1">
                <a:latin typeface="Arial" panose="020B0604020202020204" pitchFamily="34" charset="0"/>
                <a:cs typeface="Times New Roman" panose="02020603050405020304" pitchFamily="18" charset="0"/>
                <a:sym typeface="Symbol" panose="05050102010706020507" pitchFamily="18" charset="2"/>
              </a:rPr>
              <a:t>Enseguida consideraremos los métodos utilizados para calcular este tipo de superficies, sin entrar en demasiado detalle, en virtud de que los cálculos teóricos rebasan el interés de este curso (Los procedimientos detallados se presentan en: H. Eyring, et al, “Basic Chemical Kinetics”, Wiley-Interscience: New York, 1980). </a:t>
            </a:r>
          </a:p>
          <a:p>
            <a:pPr algn="just" eaLnBrk="1" hangingPunct="1"/>
            <a:r>
              <a:rPr lang="es-ES" altLang="es-MX" i="1">
                <a:latin typeface="Arial" panose="020B0604020202020204" pitchFamily="34" charset="0"/>
                <a:cs typeface="Times New Roman" panose="02020603050405020304" pitchFamily="18" charset="0"/>
                <a:sym typeface="Symbol" panose="05050102010706020507" pitchFamily="18" charset="2"/>
              </a:rPr>
              <a:t>	</a:t>
            </a:r>
          </a:p>
          <a:p>
            <a:pPr algn="just" eaLnBrk="1" hangingPunct="1"/>
            <a:r>
              <a:rPr lang="es-ES" altLang="es-MX" i="1">
                <a:latin typeface="Arial" panose="020B0604020202020204" pitchFamily="34" charset="0"/>
                <a:cs typeface="Times New Roman" panose="02020603050405020304" pitchFamily="18" charset="0"/>
                <a:sym typeface="Symbol" panose="05050102010706020507" pitchFamily="18" charset="2"/>
              </a:rPr>
              <a:t> </a:t>
            </a:r>
          </a:p>
          <a:p>
            <a:pPr eaLnBrk="1" hangingPunct="1"/>
            <a:endParaRPr lang="es-ES_tradnl" altLang="es-MX" i="1">
              <a:latin typeface="Arial" panose="020B0604020202020204" pitchFamily="34" charset="0"/>
              <a:cs typeface="Times New Roman" panose="02020603050405020304" pitchFamily="18" charset="0"/>
              <a:sym typeface="Symbol" panose="05050102010706020507" pitchFamily="18" charset="2"/>
            </a:endParaRPr>
          </a:p>
          <a:p>
            <a:pPr eaLnBrk="1" hangingPunct="1"/>
            <a:endParaRPr lang="es-ES" altLang="es-MX" i="1">
              <a:latin typeface="Arial" panose="020B0604020202020204" pitchFamily="34" charset="0"/>
              <a:cs typeface="Times New Roman" panose="02020603050405020304" pitchFamily="18" charset="0"/>
              <a:sym typeface="Symbol" panose="05050102010706020507" pitchFamily="18" charset="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2" name="Object 47">
            <a:extLst>
              <a:ext uri="{FF2B5EF4-FFF2-40B4-BE49-F238E27FC236}">
                <a16:creationId xmlns:a16="http://schemas.microsoft.com/office/drawing/2014/main" id="{571D816C-D945-4931-8E0C-98A0BA6E0B17}"/>
              </a:ext>
            </a:extLst>
          </p:cNvPr>
          <p:cNvGraphicFramePr>
            <a:graphicFrameLocks noChangeAspect="1"/>
          </p:cNvGraphicFramePr>
          <p:nvPr/>
        </p:nvGraphicFramePr>
        <p:xfrm>
          <a:off x="1600200" y="838200"/>
          <a:ext cx="6477000" cy="5257800"/>
        </p:xfrm>
        <a:graphic>
          <a:graphicData uri="http://schemas.openxmlformats.org/presentationml/2006/ole">
            <mc:AlternateContent xmlns:mc="http://schemas.openxmlformats.org/markup-compatibility/2006">
              <mc:Choice xmlns:v="urn:schemas-microsoft-com:vml" Requires="v">
                <p:oleObj spid="_x0000_s15363" name="Imagen de mapa de bits" r:id="rId3" imgW="5095238" imgH="4495238" progId="Paint.Picture">
                  <p:embed/>
                </p:oleObj>
              </mc:Choice>
              <mc:Fallback>
                <p:oleObj name="Imagen de mapa de bits" r:id="rId3" imgW="5095238" imgH="4495238" progId="Paint.Picture">
                  <p:embed/>
                  <p:pic>
                    <p:nvPicPr>
                      <p:cNvPr id="0" name="Object 4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838200"/>
                        <a:ext cx="64770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B767F693-AF4B-4F17-8413-A9D564F950AB}"/>
              </a:ext>
            </a:extLst>
          </p:cNvPr>
          <p:cNvSpPr>
            <a:spLocks noChangeArrowheads="1"/>
          </p:cNvSpPr>
          <p:nvPr/>
        </p:nvSpPr>
        <p:spPr bwMode="auto">
          <a:xfrm>
            <a:off x="0" y="1196975"/>
            <a:ext cx="91440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ctr" eaLnBrk="1" hangingPunct="1"/>
            <a:r>
              <a:rPr lang="es-ES" altLang="es-MX" sz="2800" i="1" u="sng">
                <a:latin typeface="Arial" panose="020B0604020202020204" pitchFamily="34" charset="0"/>
                <a:cs typeface="Arial" panose="020B0604020202020204" pitchFamily="34" charset="0"/>
              </a:rPr>
              <a:t>La ecuación de Arrhenius</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Una gran parte del campo de la cinética química se puede describir, o discutir en términos de la ecuación de Arrhenius:</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lgn="ctr"/>
            <a:r>
              <a:rPr lang="es-ES" altLang="es-MX" sz="2800" i="1">
                <a:latin typeface="Arial" panose="020B0604020202020204" pitchFamily="34" charset="0"/>
                <a:cs typeface="Arial" panose="020B0604020202020204" pitchFamily="34" charset="0"/>
              </a:rPr>
              <a:t>					(159)</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La ecuación de Arrhenius relaciona la constante de velocidad k de una reacción elemental con la temperatura absoluta T; R es la constante de los gases. El parámetro E</a:t>
            </a:r>
            <a:r>
              <a:rPr lang="es-ES" altLang="es-MX" sz="2800" i="1" baseline="-30000">
                <a:latin typeface="Arial" panose="020B0604020202020204" pitchFamily="34" charset="0"/>
                <a:cs typeface="Arial" panose="020B0604020202020204" pitchFamily="34" charset="0"/>
              </a:rPr>
              <a:t>a</a:t>
            </a:r>
            <a:r>
              <a:rPr lang="es-ES" altLang="es-MX" sz="2800" i="1">
                <a:latin typeface="Arial" panose="020B0604020202020204" pitchFamily="34" charset="0"/>
                <a:cs typeface="Arial" panose="020B0604020202020204" pitchFamily="34" charset="0"/>
              </a:rPr>
              <a:t> es la </a:t>
            </a:r>
            <a:r>
              <a:rPr lang="es-ES" altLang="es-MX" sz="2800">
                <a:latin typeface="Arial" panose="020B0604020202020204" pitchFamily="34" charset="0"/>
                <a:cs typeface="Arial" panose="020B0604020202020204" pitchFamily="34" charset="0"/>
              </a:rPr>
              <a:t>energía de activación</a:t>
            </a:r>
            <a:r>
              <a:rPr lang="es-ES" altLang="es-MX" sz="2800" i="1">
                <a:latin typeface="Arial" panose="020B0604020202020204" pitchFamily="34" charset="0"/>
                <a:cs typeface="Arial" panose="020B0604020202020204" pitchFamily="34" charset="0"/>
              </a:rPr>
              <a:t>, con</a:t>
            </a:r>
            <a:endParaRPr lang="es-ES" altLang="es-MX" sz="2800"/>
          </a:p>
        </p:txBody>
      </p:sp>
      <p:graphicFrame>
        <p:nvGraphicFramePr>
          <p:cNvPr id="1026" name="Object 2">
            <a:extLst>
              <a:ext uri="{FF2B5EF4-FFF2-40B4-BE49-F238E27FC236}">
                <a16:creationId xmlns:a16="http://schemas.microsoft.com/office/drawing/2014/main" id="{136617FD-C553-4E3F-8CAE-EB7EC646FF2B}"/>
              </a:ext>
            </a:extLst>
          </p:cNvPr>
          <p:cNvGraphicFramePr>
            <a:graphicFrameLocks noChangeAspect="1"/>
          </p:cNvGraphicFramePr>
          <p:nvPr/>
        </p:nvGraphicFramePr>
        <p:xfrm>
          <a:off x="3059113" y="3573463"/>
          <a:ext cx="2514600" cy="635000"/>
        </p:xfrm>
        <a:graphic>
          <a:graphicData uri="http://schemas.openxmlformats.org/presentationml/2006/ole">
            <mc:AlternateContent xmlns:mc="http://schemas.openxmlformats.org/markup-compatibility/2006">
              <mc:Choice xmlns:v="urn:schemas-microsoft-com:vml" Requires="v">
                <p:oleObj spid="_x0000_s1029" r:id="rId3" imgW="787058" imgH="203112" progId="Equation.3">
                  <p:embed/>
                </p:oleObj>
              </mc:Choice>
              <mc:Fallback>
                <p:oleObj r:id="rId3" imgW="787058" imgH="203112"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9113" y="3573463"/>
                        <a:ext cx="2514600"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8" name="Rectangle 4">
            <a:extLst>
              <a:ext uri="{FF2B5EF4-FFF2-40B4-BE49-F238E27FC236}">
                <a16:creationId xmlns:a16="http://schemas.microsoft.com/office/drawing/2014/main" id="{86AAFA3E-FC17-4119-83EE-5E675E164E82}"/>
              </a:ext>
            </a:extLst>
          </p:cNvPr>
          <p:cNvSpPr>
            <a:spLocks noChangeArrowheads="1"/>
          </p:cNvSpPr>
          <p:nvPr/>
        </p:nvSpPr>
        <p:spPr bwMode="auto">
          <a:xfrm>
            <a:off x="3886200" y="484188"/>
            <a:ext cx="1809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r>
              <a:rPr lang="es-ES" altLang="es-MX" sz="3600" b="1" i="1">
                <a:latin typeface="Arial" panose="020B0604020202020204" pitchFamily="34" charset="0"/>
                <a:cs typeface="Arial" panose="020B0604020202020204" pitchFamily="34" charset="0"/>
              </a:rPr>
              <a:t>Teorías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7183E7BE-C942-4330-9C38-BC5B6700EC1A}"/>
              </a:ext>
            </a:extLst>
          </p:cNvPr>
          <p:cNvSpPr>
            <a:spLocks noChangeArrowheads="1"/>
          </p:cNvSpPr>
          <p:nvPr/>
        </p:nvSpPr>
        <p:spPr bwMode="auto">
          <a:xfrm>
            <a:off x="250825" y="1654175"/>
            <a:ext cx="8686800" cy="520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r>
              <a:rPr lang="es-ES" altLang="es-MX" i="1">
                <a:latin typeface="Arial" panose="020B0604020202020204" pitchFamily="34" charset="0"/>
                <a:cs typeface="Times New Roman" panose="02020603050405020304" pitchFamily="18" charset="0"/>
                <a:sym typeface="Symbol" panose="05050102010706020507" pitchFamily="18" charset="2"/>
              </a:rPr>
              <a:t>El </a:t>
            </a:r>
            <a:r>
              <a:rPr lang="es-ES" altLang="es-MX" i="1" u="sng">
                <a:latin typeface="Arial" panose="020B0604020202020204" pitchFamily="34" charset="0"/>
                <a:cs typeface="Times New Roman" panose="02020603050405020304" pitchFamily="18" charset="0"/>
                <a:sym typeface="Symbol" panose="05050102010706020507" pitchFamily="18" charset="2"/>
              </a:rPr>
              <a:t>método más básico es puramente teórico</a:t>
            </a:r>
            <a:r>
              <a:rPr lang="es-ES" altLang="es-MX" i="1">
                <a:latin typeface="Arial" panose="020B0604020202020204" pitchFamily="34" charset="0"/>
                <a:cs typeface="Times New Roman" panose="02020603050405020304" pitchFamily="18" charset="0"/>
                <a:sym typeface="Symbol" panose="05050102010706020507" pitchFamily="18" charset="2"/>
              </a:rPr>
              <a:t>, en el sentido de que solamente usa cantidades físicas fundamentales, tales como carga electrónica.</a:t>
            </a:r>
            <a:endParaRPr lang="es-ES_tradnl" altLang="es-MX" i="1">
              <a:latin typeface="Arial" panose="020B0604020202020204" pitchFamily="34" charset="0"/>
              <a:cs typeface="Times New Roman" panose="02020603050405020304" pitchFamily="18" charset="0"/>
              <a:sym typeface="Symbol" panose="05050102010706020507" pitchFamily="18" charset="2"/>
            </a:endParaRPr>
          </a:p>
          <a:p>
            <a:pPr algn="just" eaLnBrk="1" hangingPunct="1"/>
            <a:r>
              <a:rPr lang="es-ES" altLang="es-MX" i="1">
                <a:latin typeface="Arial" panose="020B0604020202020204" pitchFamily="34" charset="0"/>
                <a:cs typeface="Times New Roman" panose="02020603050405020304" pitchFamily="18" charset="0"/>
                <a:sym typeface="Symbol" panose="05050102010706020507" pitchFamily="18" charset="2"/>
              </a:rPr>
              <a:t>El siguiente nivel es un método </a:t>
            </a:r>
            <a:r>
              <a:rPr lang="es-ES" altLang="es-MX" i="1" u="sng">
                <a:latin typeface="Arial" panose="020B0604020202020204" pitchFamily="34" charset="0"/>
                <a:cs typeface="Times New Roman" panose="02020603050405020304" pitchFamily="18" charset="0"/>
                <a:sym typeface="Symbol" panose="05050102010706020507" pitchFamily="18" charset="2"/>
              </a:rPr>
              <a:t>semiempírico</a:t>
            </a:r>
            <a:r>
              <a:rPr lang="es-ES" altLang="es-MX" i="1">
                <a:latin typeface="Arial" panose="020B0604020202020204" pitchFamily="34" charset="0"/>
                <a:cs typeface="Times New Roman" panose="02020603050405020304" pitchFamily="18" charset="0"/>
                <a:sym typeface="Symbol" panose="05050102010706020507" pitchFamily="18" charset="2"/>
              </a:rPr>
              <a:t>, que introduce datos experimentales en los cálculos, de forma limitada. </a:t>
            </a:r>
          </a:p>
          <a:p>
            <a:pPr algn="just" eaLnBrk="1" hangingPunct="1"/>
            <a:r>
              <a:rPr lang="es-ES" altLang="es-MX" i="1">
                <a:latin typeface="Arial" panose="020B0604020202020204" pitchFamily="34" charset="0"/>
                <a:cs typeface="Times New Roman" panose="02020603050405020304" pitchFamily="18" charset="0"/>
                <a:sym typeface="Symbol" panose="05050102010706020507" pitchFamily="18" charset="2"/>
              </a:rPr>
              <a:t> </a:t>
            </a:r>
          </a:p>
          <a:p>
            <a:pPr algn="just" eaLnBrk="1" hangingPunct="1"/>
            <a:r>
              <a:rPr lang="es-ES" altLang="es-MX" i="1">
                <a:latin typeface="Arial" panose="020B0604020202020204" pitchFamily="34" charset="0"/>
                <a:cs typeface="Times New Roman" panose="02020603050405020304" pitchFamily="18" charset="0"/>
                <a:sym typeface="Symbol" panose="05050102010706020507" pitchFamily="18" charset="2"/>
              </a:rPr>
              <a:t>	El tercer método, </a:t>
            </a:r>
            <a:r>
              <a:rPr lang="es-ES" altLang="es-MX" i="1" u="sng">
                <a:latin typeface="Arial" panose="020B0604020202020204" pitchFamily="34" charset="0"/>
                <a:cs typeface="Times New Roman" panose="02020603050405020304" pitchFamily="18" charset="0"/>
                <a:sym typeface="Symbol" panose="05050102010706020507" pitchFamily="18" charset="2"/>
              </a:rPr>
              <a:t>empírico</a:t>
            </a:r>
            <a:r>
              <a:rPr lang="es-ES" altLang="es-MX" i="1">
                <a:latin typeface="Arial" panose="020B0604020202020204" pitchFamily="34" charset="0"/>
                <a:cs typeface="Times New Roman" panose="02020603050405020304" pitchFamily="18" charset="0"/>
                <a:sym typeface="Symbol" panose="05050102010706020507" pitchFamily="18" charset="2"/>
              </a:rPr>
              <a:t>, utiliza ampliamente datos experimentales.</a:t>
            </a:r>
          </a:p>
          <a:p>
            <a:pPr algn="just" eaLnBrk="1" hangingPunct="1"/>
            <a:r>
              <a:rPr lang="es-ES" altLang="es-MX" i="1">
                <a:latin typeface="Arial" panose="020B0604020202020204" pitchFamily="34" charset="0"/>
                <a:cs typeface="Times New Roman" panose="02020603050405020304" pitchFamily="18" charset="0"/>
                <a:sym typeface="Symbol" panose="05050102010706020507" pitchFamily="18" charset="2"/>
              </a:rPr>
              <a:t> </a:t>
            </a:r>
          </a:p>
          <a:p>
            <a:pPr eaLnBrk="1" hangingPunct="1"/>
            <a:r>
              <a:rPr lang="es-ES" altLang="es-MX" i="1">
                <a:latin typeface="Arial" panose="020B0604020202020204" pitchFamily="34" charset="0"/>
                <a:cs typeface="Times New Roman" panose="02020603050405020304" pitchFamily="18" charset="0"/>
                <a:sym typeface="Symbol" panose="05050102010706020507" pitchFamily="18" charset="2"/>
              </a:rPr>
              <a:t>	Un cálculo teórico de una superficie de energía potencial debe ser un cálculo de mecánica cuántica, y las dificultades matemáticas asociadas con el método requieren que se hagan aproximaciones:</a:t>
            </a:r>
          </a:p>
          <a:p>
            <a:pPr eaLnBrk="1" hangingPunct="1"/>
            <a:endParaRPr lang="es-ES" altLang="es-MX" i="1">
              <a:latin typeface="Arial" panose="020B0604020202020204" pitchFamily="34" charset="0"/>
              <a:cs typeface="Times New Roman" panose="02020603050405020304" pitchFamily="18" charset="0"/>
              <a:sym typeface="Symbol" panose="05050102010706020507" pitchFamily="18" charset="2"/>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4">
            <a:extLst>
              <a:ext uri="{FF2B5EF4-FFF2-40B4-BE49-F238E27FC236}">
                <a16:creationId xmlns:a16="http://schemas.microsoft.com/office/drawing/2014/main" id="{0AC4E81D-019E-450C-8355-8A64D95AB0E3}"/>
              </a:ext>
            </a:extLst>
          </p:cNvPr>
          <p:cNvSpPr txBox="1">
            <a:spLocks noChangeArrowheads="1"/>
          </p:cNvSpPr>
          <p:nvPr/>
        </p:nvSpPr>
        <p:spPr bwMode="auto">
          <a:xfrm>
            <a:off x="539750" y="1989138"/>
            <a:ext cx="7993063"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b="1" i="1">
                <a:sym typeface="Symbol" panose="05050102010706020507" pitchFamily="18" charset="2"/>
              </a:rPr>
              <a:t>La primera de éstas es la de </a:t>
            </a:r>
            <a:r>
              <a:rPr lang="es-ES" altLang="es-MX" b="1" i="1" u="sng">
                <a:sym typeface="Symbol" panose="05050102010706020507" pitchFamily="18" charset="2"/>
              </a:rPr>
              <a:t>Born-Oppenheimer</a:t>
            </a:r>
            <a:r>
              <a:rPr lang="es-ES" altLang="es-MX" b="1" i="1">
                <a:sym typeface="Symbol" panose="05050102010706020507" pitchFamily="18" charset="2"/>
              </a:rPr>
              <a:t>, que asegura que es aceptable desacoplar el movimiento electrónico y el movimiento nuclear, como consecuencia de la gran disparidad de las masas electrónicas y nucleares. </a:t>
            </a:r>
          </a:p>
          <a:p>
            <a:pPr algn="just" eaLnBrk="1" hangingPunct="1"/>
            <a:endParaRPr lang="es-ES" altLang="es-MX" b="1" i="1">
              <a:sym typeface="Symbol" panose="05050102010706020507" pitchFamily="18" charset="2"/>
            </a:endParaRPr>
          </a:p>
          <a:p>
            <a:pPr algn="just" eaLnBrk="1" hangingPunct="1"/>
            <a:r>
              <a:rPr lang="es-ES" altLang="es-MX" b="1" i="1">
                <a:sym typeface="Symbol" panose="05050102010706020507" pitchFamily="18" charset="2"/>
              </a:rPr>
              <a:t>Por lo tanto los cálculos pueden proceder fijando la posición de los núcleos y calculando la energía potencial debida a la configuración electrónica de esa geometría particular. </a:t>
            </a:r>
          </a:p>
          <a:p>
            <a:pPr eaLnBrk="1" hangingPunct="1"/>
            <a:r>
              <a:rPr lang="es-ES" altLang="es-MX" i="1">
                <a:sym typeface="Symbol" panose="05050102010706020507" pitchFamily="18" charset="2"/>
              </a:rPr>
              <a:t> </a:t>
            </a:r>
          </a:p>
          <a:p>
            <a:pPr eaLnBrk="1" hangingPunct="1"/>
            <a:r>
              <a:rPr lang="es-ES" altLang="es-MX" i="1">
                <a:sym typeface="Symbol" panose="05050102010706020507" pitchFamily="18" charset="2"/>
              </a:rPr>
              <a:t>	</a:t>
            </a:r>
            <a:endParaRPr lang="es-ES" altLang="es-MX"/>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026">
            <a:extLst>
              <a:ext uri="{FF2B5EF4-FFF2-40B4-BE49-F238E27FC236}">
                <a16:creationId xmlns:a16="http://schemas.microsoft.com/office/drawing/2014/main" id="{43D25F1B-5EFF-4F09-855F-2A0CEBBFE89D}"/>
              </a:ext>
            </a:extLst>
          </p:cNvPr>
          <p:cNvSpPr>
            <a:spLocks noChangeArrowheads="1"/>
          </p:cNvSpPr>
          <p:nvPr/>
        </p:nvSpPr>
        <p:spPr bwMode="auto">
          <a:xfrm>
            <a:off x="228600" y="152400"/>
            <a:ext cx="8763000" cy="739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spcBef>
                <a:spcPct val="50000"/>
              </a:spcBef>
            </a:pPr>
            <a:r>
              <a:rPr lang="es-ES" altLang="es-MX" i="1">
                <a:latin typeface="Arial" panose="020B0604020202020204" pitchFamily="34" charset="0"/>
                <a:cs typeface="Times New Roman" panose="02020603050405020304" pitchFamily="18" charset="0"/>
                <a:sym typeface="Symbol" panose="05050102010706020507" pitchFamily="18" charset="2"/>
              </a:rPr>
              <a:t>En ese momento, se puede cambiar la separación de los núcleos y repetir el cálculo, y así sucesivamente para construir el mapa de la superfice completa. </a:t>
            </a:r>
            <a:endParaRPr lang="es-ES_tradnl" altLang="es-MX" i="1">
              <a:latin typeface="Arial" panose="020B0604020202020204" pitchFamily="34" charset="0"/>
              <a:cs typeface="Times New Roman" panose="02020603050405020304" pitchFamily="18" charset="0"/>
              <a:sym typeface="Symbol" panose="05050102010706020507" pitchFamily="18" charset="2"/>
            </a:endParaRPr>
          </a:p>
          <a:p>
            <a:pPr eaLnBrk="1" hangingPunct="1">
              <a:spcBef>
                <a:spcPct val="50000"/>
              </a:spcBef>
            </a:pPr>
            <a:endParaRPr lang="es-ES_tradnl" altLang="es-MX" i="1">
              <a:latin typeface="Arial" panose="020B0604020202020204" pitchFamily="34" charset="0"/>
              <a:cs typeface="Times New Roman" panose="02020603050405020304" pitchFamily="18" charset="0"/>
              <a:sym typeface="Symbol" panose="05050102010706020507" pitchFamily="18" charset="2"/>
            </a:endParaRPr>
          </a:p>
          <a:p>
            <a:pPr eaLnBrk="1" hangingPunct="1">
              <a:spcBef>
                <a:spcPct val="50000"/>
              </a:spcBef>
            </a:pPr>
            <a:r>
              <a:rPr lang="es-ES" altLang="es-MX" i="1">
                <a:latin typeface="Arial" panose="020B0604020202020204" pitchFamily="34" charset="0"/>
                <a:cs typeface="Times New Roman" panose="02020603050405020304" pitchFamily="18" charset="0"/>
                <a:sym typeface="Symbol" panose="05050102010706020507" pitchFamily="18" charset="2"/>
              </a:rPr>
              <a:t> 	La </a:t>
            </a:r>
            <a:r>
              <a:rPr lang="es-ES" altLang="es-MX" i="1" u="sng">
                <a:latin typeface="Arial" panose="020B0604020202020204" pitchFamily="34" charset="0"/>
                <a:cs typeface="Times New Roman" panose="02020603050405020304" pitchFamily="18" charset="0"/>
                <a:sym typeface="Symbol" panose="05050102010706020507" pitchFamily="18" charset="2"/>
              </a:rPr>
              <a:t>segunda suposición</a:t>
            </a:r>
            <a:r>
              <a:rPr lang="es-ES" altLang="es-MX" i="1">
                <a:latin typeface="Arial" panose="020B0604020202020204" pitchFamily="34" charset="0"/>
                <a:cs typeface="Times New Roman" panose="02020603050405020304" pitchFamily="18" charset="0"/>
                <a:sym typeface="Symbol" panose="05050102010706020507" pitchFamily="18" charset="2"/>
              </a:rPr>
              <a:t> es que los electrones permanecen en el mismo estado de energía electrónica (generalmente el estado basal) durante toda la reacción. Esta es la suposición </a:t>
            </a:r>
            <a:r>
              <a:rPr lang="es-ES" altLang="es-MX" i="1" u="sng">
                <a:latin typeface="Arial" panose="020B0604020202020204" pitchFamily="34" charset="0"/>
                <a:cs typeface="Times New Roman" panose="02020603050405020304" pitchFamily="18" charset="0"/>
                <a:sym typeface="Symbol" panose="05050102010706020507" pitchFamily="18" charset="2"/>
              </a:rPr>
              <a:t>adiabática</a:t>
            </a:r>
            <a:r>
              <a:rPr lang="es-ES" altLang="es-MX" i="1">
                <a:latin typeface="Arial" panose="020B0604020202020204" pitchFamily="34" charset="0"/>
                <a:cs typeface="Times New Roman" panose="02020603050405020304" pitchFamily="18" charset="0"/>
                <a:sym typeface="Symbol" panose="05050102010706020507" pitchFamily="18" charset="2"/>
              </a:rPr>
              <a:t> y lleva a que una sola superficie de energía potencial describe la reacción completa. (Diferentes estados electrónicos llevan a diferentes superficies de energía potencial y es posible para un sistema reaccionante cruzar de una superficie a otra).</a:t>
            </a:r>
          </a:p>
          <a:p>
            <a:pPr algn="just" eaLnBrk="1" hangingPunct="1">
              <a:spcBef>
                <a:spcPct val="50000"/>
              </a:spcBef>
            </a:pPr>
            <a:r>
              <a:rPr lang="es-ES" altLang="es-MX" i="1">
                <a:latin typeface="Arial" panose="020B0604020202020204" pitchFamily="34" charset="0"/>
                <a:cs typeface="Times New Roman" panose="02020603050405020304" pitchFamily="18" charset="0"/>
                <a:sym typeface="Symbol" panose="05050102010706020507" pitchFamily="18" charset="2"/>
              </a:rPr>
              <a:t> 	Los cálculos de mecánica cuántica más amplios se han llevado a cabo en la reacción:</a:t>
            </a:r>
          </a:p>
          <a:p>
            <a:pPr algn="just" eaLnBrk="1" hangingPunct="1">
              <a:spcBef>
                <a:spcPct val="50000"/>
              </a:spcBef>
            </a:pPr>
            <a:r>
              <a:rPr lang="es-ES" altLang="es-MX" i="1">
                <a:latin typeface="Arial" panose="020B0604020202020204" pitchFamily="34" charset="0"/>
                <a:cs typeface="Times New Roman" panose="02020603050405020304" pitchFamily="18" charset="0"/>
                <a:sym typeface="Symbol" panose="05050102010706020507" pitchFamily="18" charset="2"/>
              </a:rPr>
              <a:t> </a:t>
            </a:r>
            <a:r>
              <a:rPr lang="es-ES_tradnl" altLang="es-MX" i="1">
                <a:latin typeface="Arial" panose="020B0604020202020204" pitchFamily="34" charset="0"/>
                <a:cs typeface="Times New Roman" panose="02020603050405020304" pitchFamily="18" charset="0"/>
                <a:sym typeface="Symbol" panose="05050102010706020507" pitchFamily="18" charset="2"/>
              </a:rPr>
              <a:t>			</a:t>
            </a:r>
            <a:r>
              <a:rPr lang="en-GB" altLang="es-MX" i="1">
                <a:latin typeface="Arial" panose="020B0604020202020204" pitchFamily="34" charset="0"/>
                <a:cs typeface="Times New Roman" panose="02020603050405020304" pitchFamily="18" charset="0"/>
                <a:sym typeface="Symbol" panose="05050102010706020507" pitchFamily="18" charset="2"/>
              </a:rPr>
              <a:t>H + H-H* </a:t>
            </a:r>
            <a:r>
              <a:rPr lang="es-ES" altLang="es-MX" i="1">
                <a:latin typeface="Arial" panose="020B0604020202020204" pitchFamily="34" charset="0"/>
                <a:cs typeface="Times New Roman" panose="02020603050405020304" pitchFamily="18" charset="0"/>
                <a:sym typeface="Symbol" panose="05050102010706020507" pitchFamily="18" charset="2"/>
              </a:rPr>
              <a:t></a:t>
            </a:r>
            <a:r>
              <a:rPr lang="en-GB" altLang="es-MX" i="1">
                <a:latin typeface="Arial" panose="020B0604020202020204" pitchFamily="34" charset="0"/>
                <a:cs typeface="Times New Roman" panose="02020603050405020304" pitchFamily="18" charset="0"/>
                <a:sym typeface="Symbol" panose="05050102010706020507" pitchFamily="18" charset="2"/>
              </a:rPr>
              <a:t> H-H + H*</a:t>
            </a:r>
            <a:endParaRPr lang="es-ES" altLang="es-MX" i="1">
              <a:latin typeface="Arial" panose="020B0604020202020204" pitchFamily="34" charset="0"/>
              <a:cs typeface="Times New Roman" panose="02020603050405020304" pitchFamily="18" charset="0"/>
              <a:sym typeface="Symbol" panose="05050102010706020507" pitchFamily="18" charset="2"/>
            </a:endParaRPr>
          </a:p>
          <a:p>
            <a:pPr algn="just" eaLnBrk="1" hangingPunct="1">
              <a:spcBef>
                <a:spcPct val="50000"/>
              </a:spcBef>
            </a:pPr>
            <a:r>
              <a:rPr lang="en-GB" altLang="es-MX" i="1">
                <a:latin typeface="Arial" panose="020B0604020202020204" pitchFamily="34" charset="0"/>
                <a:cs typeface="Times New Roman" panose="02020603050405020304" pitchFamily="18" charset="0"/>
                <a:sym typeface="Symbol" panose="05050102010706020507" pitchFamily="18" charset="2"/>
              </a:rPr>
              <a:t> </a:t>
            </a:r>
            <a:endParaRPr lang="es-ES" altLang="es-MX" i="1">
              <a:latin typeface="Arial" panose="020B0604020202020204" pitchFamily="34" charset="0"/>
              <a:cs typeface="Times New Roman" panose="02020603050405020304" pitchFamily="18" charset="0"/>
              <a:sym typeface="Symbol" panose="05050102010706020507" pitchFamily="18" charset="2"/>
            </a:endParaRPr>
          </a:p>
          <a:p>
            <a:pPr eaLnBrk="1" hangingPunct="1">
              <a:spcBef>
                <a:spcPct val="50000"/>
              </a:spcBef>
            </a:pPr>
            <a:endParaRPr lang="es-ES" altLang="es-MX" i="1">
              <a:latin typeface="Arial" panose="020B0604020202020204" pitchFamily="34" charset="0"/>
              <a:cs typeface="Times New Roman" panose="02020603050405020304" pitchFamily="18" charset="0"/>
              <a:sym typeface="Symbol" panose="05050102010706020507" pitchFamily="18" charset="2"/>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a:extLst>
              <a:ext uri="{FF2B5EF4-FFF2-40B4-BE49-F238E27FC236}">
                <a16:creationId xmlns:a16="http://schemas.microsoft.com/office/drawing/2014/main" id="{30405693-C2E5-4B4C-A25C-BC5DA9455D41}"/>
              </a:ext>
            </a:extLst>
          </p:cNvPr>
          <p:cNvSpPr>
            <a:spLocks noChangeArrowheads="1"/>
          </p:cNvSpPr>
          <p:nvPr/>
        </p:nvSpPr>
        <p:spPr bwMode="auto">
          <a:xfrm>
            <a:off x="304800" y="228600"/>
            <a:ext cx="8458200" cy="593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spcBef>
                <a:spcPct val="50000"/>
              </a:spcBef>
            </a:pPr>
            <a:r>
              <a:rPr lang="es-ES" altLang="es-MX" i="1">
                <a:latin typeface="Arial" panose="020B0604020202020204" pitchFamily="34" charset="0"/>
                <a:cs typeface="Times New Roman" panose="02020603050405020304" pitchFamily="18" charset="0"/>
                <a:sym typeface="Symbol" panose="05050102010706020507" pitchFamily="18" charset="2"/>
              </a:rPr>
              <a:t>Los cálculos se iniciaron en 1927 con el tratamiento mecánico cuántico aproximado de Heitler y London de la molécula de H</a:t>
            </a:r>
            <a:r>
              <a:rPr lang="es-ES" altLang="es-MX" i="1" baseline="-30000">
                <a:latin typeface="Arial" panose="020B0604020202020204" pitchFamily="34" charset="0"/>
                <a:cs typeface="Times New Roman" panose="02020603050405020304" pitchFamily="18" charset="0"/>
                <a:sym typeface="Symbol" panose="05050102010706020507" pitchFamily="18" charset="2"/>
              </a:rPr>
              <a:t>2</a:t>
            </a:r>
            <a:r>
              <a:rPr lang="es-ES" altLang="es-MX" i="1">
                <a:latin typeface="Arial" panose="020B0604020202020204" pitchFamily="34" charset="0"/>
                <a:cs typeface="Times New Roman" panose="02020603050405020304" pitchFamily="18" charset="0"/>
                <a:sym typeface="Symbol" panose="05050102010706020507" pitchFamily="18" charset="2"/>
              </a:rPr>
              <a:t>, que llevó a la ecuación (172):</a:t>
            </a:r>
          </a:p>
          <a:p>
            <a:pPr eaLnBrk="1" hangingPunct="1">
              <a:spcBef>
                <a:spcPct val="50000"/>
              </a:spcBef>
            </a:pPr>
            <a:r>
              <a:rPr lang="es-ES" altLang="es-MX" i="1">
                <a:latin typeface="Arial" panose="020B0604020202020204" pitchFamily="34" charset="0"/>
                <a:cs typeface="Times New Roman" panose="02020603050405020304" pitchFamily="18" charset="0"/>
                <a:sym typeface="Symbol" panose="05050102010706020507" pitchFamily="18" charset="2"/>
              </a:rPr>
              <a:t> </a:t>
            </a:r>
          </a:p>
          <a:p>
            <a:pPr eaLnBrk="1" hangingPunct="1">
              <a:spcBef>
                <a:spcPct val="50000"/>
              </a:spcBef>
            </a:pPr>
            <a:r>
              <a:rPr lang="es-ES" altLang="es-MX" i="1">
                <a:latin typeface="Arial" panose="020B0604020202020204" pitchFamily="34" charset="0"/>
                <a:cs typeface="Times New Roman" panose="02020603050405020304" pitchFamily="18" charset="0"/>
                <a:sym typeface="Symbol" panose="05050102010706020507" pitchFamily="18" charset="2"/>
              </a:rPr>
              <a:t>				</a:t>
            </a:r>
            <a:r>
              <a:rPr lang="es-ES_tradnl" altLang="es-MX" i="1">
                <a:latin typeface="Arial" panose="020B0604020202020204" pitchFamily="34" charset="0"/>
                <a:cs typeface="Times New Roman" panose="02020603050405020304" pitchFamily="18" charset="0"/>
                <a:sym typeface="Symbol" panose="05050102010706020507" pitchFamily="18" charset="2"/>
              </a:rPr>
              <a:t>                     </a:t>
            </a:r>
            <a:r>
              <a:rPr lang="es-ES" altLang="es-MX" i="1">
                <a:latin typeface="Arial" panose="020B0604020202020204" pitchFamily="34" charset="0"/>
                <a:cs typeface="Times New Roman" panose="02020603050405020304" pitchFamily="18" charset="0"/>
                <a:sym typeface="Symbol" panose="05050102010706020507" pitchFamily="18" charset="2"/>
              </a:rPr>
              <a:t>(172)</a:t>
            </a:r>
          </a:p>
          <a:p>
            <a:pPr eaLnBrk="1" hangingPunct="1">
              <a:spcBef>
                <a:spcPct val="50000"/>
              </a:spcBef>
            </a:pPr>
            <a:endParaRPr lang="es-ES" altLang="es-MX" i="1">
              <a:latin typeface="Arial" panose="020B0604020202020204" pitchFamily="34" charset="0"/>
              <a:cs typeface="Times New Roman" panose="02020603050405020304" pitchFamily="18" charset="0"/>
              <a:sym typeface="Symbol" panose="05050102010706020507" pitchFamily="18" charset="2"/>
            </a:endParaRPr>
          </a:p>
          <a:p>
            <a:pPr algn="just" eaLnBrk="1" hangingPunct="1">
              <a:spcBef>
                <a:spcPct val="50000"/>
              </a:spcBef>
            </a:pPr>
            <a:r>
              <a:rPr lang="es-ES" altLang="es-MX" i="1">
                <a:latin typeface="Arial" panose="020B0604020202020204" pitchFamily="34" charset="0"/>
                <a:cs typeface="Times New Roman" panose="02020603050405020304" pitchFamily="18" charset="0"/>
                <a:sym typeface="Symbol" panose="05050102010706020507" pitchFamily="18" charset="2"/>
              </a:rPr>
              <a:t>Q, J y S son las integrales coulómbicas, de intercambio (resonancia) y de traslape, respectivamente. El uso de signos positivos origina el estado de menor energía (enlace), debido a que las integrales son negativas.</a:t>
            </a:r>
          </a:p>
          <a:p>
            <a:pPr algn="just" eaLnBrk="1" hangingPunct="1">
              <a:spcBef>
                <a:spcPct val="50000"/>
              </a:spcBef>
            </a:pPr>
            <a:r>
              <a:rPr lang="es-ES" altLang="es-MX" i="1">
                <a:latin typeface="Arial" panose="020B0604020202020204" pitchFamily="34" charset="0"/>
                <a:cs typeface="Times New Roman" panose="02020603050405020304" pitchFamily="18" charset="0"/>
                <a:sym typeface="Symbol" panose="05050102010706020507" pitchFamily="18" charset="2"/>
              </a:rPr>
              <a:t>	Si se desprecia la integral de traslape, la ecuación de Heitler y London resulta:</a:t>
            </a:r>
          </a:p>
          <a:p>
            <a:pPr algn="just" eaLnBrk="1" hangingPunct="1">
              <a:spcBef>
                <a:spcPct val="50000"/>
              </a:spcBef>
            </a:pPr>
            <a:r>
              <a:rPr lang="es-ES" altLang="es-MX" i="1">
                <a:latin typeface="Arial" panose="020B0604020202020204" pitchFamily="34" charset="0"/>
                <a:cs typeface="Times New Roman" panose="02020603050405020304" pitchFamily="18" charset="0"/>
                <a:sym typeface="Symbol" panose="05050102010706020507" pitchFamily="18" charset="2"/>
              </a:rPr>
              <a:t> 						</a:t>
            </a:r>
          </a:p>
        </p:txBody>
      </p:sp>
      <p:graphicFrame>
        <p:nvGraphicFramePr>
          <p:cNvPr id="16386" name="Object 0">
            <a:extLst>
              <a:ext uri="{FF2B5EF4-FFF2-40B4-BE49-F238E27FC236}">
                <a16:creationId xmlns:a16="http://schemas.microsoft.com/office/drawing/2014/main" id="{7D2D8BC0-97FE-4ABD-B8F4-25A8DA55B254}"/>
              </a:ext>
            </a:extLst>
          </p:cNvPr>
          <p:cNvGraphicFramePr>
            <a:graphicFrameLocks noChangeAspect="1"/>
          </p:cNvGraphicFramePr>
          <p:nvPr/>
        </p:nvGraphicFramePr>
        <p:xfrm>
          <a:off x="3352800" y="1935163"/>
          <a:ext cx="1371600" cy="801687"/>
        </p:xfrm>
        <a:graphic>
          <a:graphicData uri="http://schemas.openxmlformats.org/presentationml/2006/ole">
            <mc:AlternateContent xmlns:mc="http://schemas.openxmlformats.org/markup-compatibility/2006">
              <mc:Choice xmlns:v="urn:schemas-microsoft-com:vml" Requires="v">
                <p:oleObj spid="_x0000_s16388" name="Ecuación" r:id="rId3" imgW="672840" imgH="393480" progId="Equation.3">
                  <p:embed/>
                </p:oleObj>
              </mc:Choice>
              <mc:Fallback>
                <p:oleObj name="Ecuación" r:id="rId3" imgW="672840" imgH="393480" progId="Equation.3">
                  <p:embed/>
                  <p:pic>
                    <p:nvPicPr>
                      <p:cNvPr id="0" name="Object 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1935163"/>
                        <a:ext cx="1371600" cy="801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1026">
            <a:extLst>
              <a:ext uri="{FF2B5EF4-FFF2-40B4-BE49-F238E27FC236}">
                <a16:creationId xmlns:a16="http://schemas.microsoft.com/office/drawing/2014/main" id="{18DA9C98-4D22-4F3D-A396-79602A15AB5A}"/>
              </a:ext>
            </a:extLst>
          </p:cNvPr>
          <p:cNvSpPr>
            <a:spLocks noChangeArrowheads="1"/>
          </p:cNvSpPr>
          <p:nvPr/>
        </p:nvSpPr>
        <p:spPr bwMode="auto">
          <a:xfrm>
            <a:off x="152400" y="685800"/>
            <a:ext cx="8763000" cy="173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ctr" eaLnBrk="1" hangingPunct="1">
              <a:spcBef>
                <a:spcPct val="50000"/>
              </a:spcBef>
            </a:pPr>
            <a:r>
              <a:rPr lang="es-ES" altLang="es-MX" i="1">
                <a:latin typeface="Arial" panose="020B0604020202020204" pitchFamily="34" charset="0"/>
                <a:cs typeface="Times New Roman" panose="02020603050405020304" pitchFamily="18" charset="0"/>
                <a:sym typeface="Symbol" panose="05050102010706020507" pitchFamily="18" charset="2"/>
              </a:rPr>
              <a:t>					(173)</a:t>
            </a:r>
            <a:endParaRPr lang="es-ES_tradnl" altLang="es-MX" i="1">
              <a:latin typeface="Arial" panose="020B0604020202020204" pitchFamily="34" charset="0"/>
              <a:cs typeface="Times New Roman" panose="02020603050405020304" pitchFamily="18" charset="0"/>
              <a:sym typeface="Symbol" panose="05050102010706020507" pitchFamily="18" charset="2"/>
            </a:endParaRPr>
          </a:p>
          <a:p>
            <a:pPr algn="ctr" eaLnBrk="1" hangingPunct="1">
              <a:spcBef>
                <a:spcPct val="50000"/>
              </a:spcBef>
            </a:pPr>
            <a:r>
              <a:rPr lang="es-ES" altLang="es-MX" i="1">
                <a:latin typeface="Arial" panose="020B0604020202020204" pitchFamily="34" charset="0"/>
                <a:cs typeface="Times New Roman" panose="02020603050405020304" pitchFamily="18" charset="0"/>
                <a:sym typeface="Symbol" panose="05050102010706020507" pitchFamily="18" charset="2"/>
              </a:rPr>
              <a:t>London amplió posteriormente el tratamiento al sistema de tres átomos de hidrógeno, que pueden designarse como A, B y C y escribió la siguiente ecuación para este sistema:</a:t>
            </a:r>
          </a:p>
        </p:txBody>
      </p:sp>
      <p:graphicFrame>
        <p:nvGraphicFramePr>
          <p:cNvPr id="17410" name="Object 1024">
            <a:extLst>
              <a:ext uri="{FF2B5EF4-FFF2-40B4-BE49-F238E27FC236}">
                <a16:creationId xmlns:a16="http://schemas.microsoft.com/office/drawing/2014/main" id="{B79F3B57-8CF6-44D0-8392-BD0D4D4AA760}"/>
              </a:ext>
            </a:extLst>
          </p:cNvPr>
          <p:cNvGraphicFramePr>
            <a:graphicFrameLocks noChangeAspect="1"/>
          </p:cNvGraphicFramePr>
          <p:nvPr/>
        </p:nvGraphicFramePr>
        <p:xfrm>
          <a:off x="4038600" y="609600"/>
          <a:ext cx="1752600" cy="550863"/>
        </p:xfrm>
        <a:graphic>
          <a:graphicData uri="http://schemas.openxmlformats.org/presentationml/2006/ole">
            <mc:AlternateContent xmlns:mc="http://schemas.openxmlformats.org/markup-compatibility/2006">
              <mc:Choice xmlns:v="urn:schemas-microsoft-com:vml" Requires="v">
                <p:oleObj spid="_x0000_s17415" name="Ecuación" r:id="rId3" imgW="647640" imgH="203040" progId="Equation.3">
                  <p:embed/>
                </p:oleObj>
              </mc:Choice>
              <mc:Fallback>
                <p:oleObj name="Ecuación" r:id="rId3" imgW="647640" imgH="203040" progId="Equation.3">
                  <p:embed/>
                  <p:pic>
                    <p:nvPicPr>
                      <p:cNvPr id="0" name="Object 10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609600"/>
                        <a:ext cx="1752600" cy="550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1" name="Object 1025">
            <a:extLst>
              <a:ext uri="{FF2B5EF4-FFF2-40B4-BE49-F238E27FC236}">
                <a16:creationId xmlns:a16="http://schemas.microsoft.com/office/drawing/2014/main" id="{E6C339AF-7507-484A-ADAF-8E88D103F0F7}"/>
              </a:ext>
            </a:extLst>
          </p:cNvPr>
          <p:cNvGraphicFramePr>
            <a:graphicFrameLocks noChangeAspect="1"/>
          </p:cNvGraphicFramePr>
          <p:nvPr/>
        </p:nvGraphicFramePr>
        <p:xfrm>
          <a:off x="914400" y="2679700"/>
          <a:ext cx="6705600" cy="1204913"/>
        </p:xfrm>
        <a:graphic>
          <a:graphicData uri="http://schemas.openxmlformats.org/presentationml/2006/ole">
            <mc:AlternateContent xmlns:mc="http://schemas.openxmlformats.org/markup-compatibility/2006">
              <mc:Choice xmlns:v="urn:schemas-microsoft-com:vml" Requires="v">
                <p:oleObj spid="_x0000_s17416" name="Ecuación" r:id="rId5" imgW="3251160" imgH="583920" progId="Equation.3">
                  <p:embed/>
                </p:oleObj>
              </mc:Choice>
              <mc:Fallback>
                <p:oleObj name="Ecuación" r:id="rId5" imgW="3251160" imgH="583920" progId="Equation.3">
                  <p:embed/>
                  <p:pic>
                    <p:nvPicPr>
                      <p:cNvPr id="0" name="Object 10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2679700"/>
                        <a:ext cx="6705600" cy="1204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413" name="Rectangle 1029">
            <a:extLst>
              <a:ext uri="{FF2B5EF4-FFF2-40B4-BE49-F238E27FC236}">
                <a16:creationId xmlns:a16="http://schemas.microsoft.com/office/drawing/2014/main" id="{6FED2477-5C25-483C-BB65-35C7A5A4B3FD}"/>
              </a:ext>
            </a:extLst>
          </p:cNvPr>
          <p:cNvSpPr>
            <a:spLocks noChangeArrowheads="1"/>
          </p:cNvSpPr>
          <p:nvPr/>
        </p:nvSpPr>
        <p:spPr bwMode="auto">
          <a:xfrm>
            <a:off x="7696200" y="3048000"/>
            <a:ext cx="8969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spcBef>
                <a:spcPct val="50000"/>
              </a:spcBef>
            </a:pPr>
            <a:r>
              <a:rPr lang="es-ES" altLang="es-MX" i="1">
                <a:latin typeface="Arial" panose="020B0604020202020204" pitchFamily="34" charset="0"/>
                <a:cs typeface="Times New Roman" panose="02020603050405020304" pitchFamily="18" charset="0"/>
                <a:sym typeface="Symbol" panose="05050102010706020507" pitchFamily="18" charset="2"/>
              </a:rPr>
              <a:t>(17</a:t>
            </a:r>
            <a:r>
              <a:rPr lang="es-ES_tradnl" altLang="es-MX" i="1">
                <a:latin typeface="Arial" panose="020B0604020202020204" pitchFamily="34" charset="0"/>
                <a:cs typeface="Times New Roman" panose="02020603050405020304" pitchFamily="18" charset="0"/>
                <a:sym typeface="Symbol" panose="05050102010706020507" pitchFamily="18" charset="2"/>
              </a:rPr>
              <a:t>4</a:t>
            </a:r>
            <a:r>
              <a:rPr lang="es-ES" altLang="es-MX" i="1">
                <a:latin typeface="Arial" panose="020B0604020202020204" pitchFamily="34" charset="0"/>
                <a:cs typeface="Times New Roman" panose="02020603050405020304" pitchFamily="18" charset="0"/>
                <a:sym typeface="Symbol" panose="05050102010706020507" pitchFamily="18" charset="2"/>
              </a:rPr>
              <a:t>)</a:t>
            </a:r>
            <a:endParaRPr lang="es-ES_tradnl" altLang="es-MX" i="1">
              <a:latin typeface="Arial" panose="020B0604020202020204" pitchFamily="34" charset="0"/>
              <a:cs typeface="Times New Roman" panose="02020603050405020304" pitchFamily="18" charset="0"/>
              <a:sym typeface="Symbol" panose="05050102010706020507" pitchFamily="18" charset="2"/>
            </a:endParaRPr>
          </a:p>
        </p:txBody>
      </p:sp>
      <p:sp>
        <p:nvSpPr>
          <p:cNvPr id="17414" name="Rectangle 1031">
            <a:extLst>
              <a:ext uri="{FF2B5EF4-FFF2-40B4-BE49-F238E27FC236}">
                <a16:creationId xmlns:a16="http://schemas.microsoft.com/office/drawing/2014/main" id="{31FC38DF-203C-4A02-A96A-41AB7790A2B6}"/>
              </a:ext>
            </a:extLst>
          </p:cNvPr>
          <p:cNvSpPr>
            <a:spLocks noChangeArrowheads="1"/>
          </p:cNvSpPr>
          <p:nvPr/>
        </p:nvSpPr>
        <p:spPr bwMode="auto">
          <a:xfrm>
            <a:off x="152400" y="4210050"/>
            <a:ext cx="87630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i="1">
                <a:latin typeface="Arial" panose="020B0604020202020204" pitchFamily="34" charset="0"/>
                <a:cs typeface="Arial" panose="020B0604020202020204" pitchFamily="34" charset="0"/>
              </a:rPr>
              <a:t>Las Q’s y J’s son las integrales coulómbicas y de intercambio.</a:t>
            </a:r>
            <a:endParaRPr lang="es-ES" altLang="es-MX">
              <a:latin typeface="Arial" panose="020B0604020202020204" pitchFamily="34" charset="0"/>
              <a:cs typeface="Times New Roman" panose="02020603050405020304" pitchFamily="18" charset="0"/>
            </a:endParaRPr>
          </a:p>
          <a:p>
            <a:pPr algn="just"/>
            <a:r>
              <a:rPr lang="es-ES" altLang="es-MX" i="1">
                <a:latin typeface="Arial" panose="020B0604020202020204" pitchFamily="34" charset="0"/>
                <a:cs typeface="Arial" panose="020B0604020202020204" pitchFamily="34" charset="0"/>
              </a:rPr>
              <a:t>	Las superficies de energía potencial calculadas mediante la ecuación (174) no pueden ser demasiado precisas, sin embargo, los resultados han sido útiles para revelar la forma general de la superficie y de la coordenada de reacción.</a:t>
            </a:r>
            <a:endParaRPr lang="es-ES" altLang="es-MX">
              <a:latin typeface="Arial" panose="020B0604020202020204" pitchFamily="34" charset="0"/>
              <a:cs typeface="Times New Roman" panose="02020603050405020304" pitchFamily="18" charset="0"/>
            </a:endParaRPr>
          </a:p>
          <a:p>
            <a:endParaRPr lang="es-ES" altLang="es-MX">
              <a:latin typeface="Arial" panose="020B0604020202020204"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4" name="Object 3">
            <a:extLst>
              <a:ext uri="{FF2B5EF4-FFF2-40B4-BE49-F238E27FC236}">
                <a16:creationId xmlns:a16="http://schemas.microsoft.com/office/drawing/2014/main" id="{AEA9055D-4567-4984-A616-27ED0790B868}"/>
              </a:ext>
            </a:extLst>
          </p:cNvPr>
          <p:cNvGraphicFramePr>
            <a:graphicFrameLocks noChangeAspect="1"/>
          </p:cNvGraphicFramePr>
          <p:nvPr/>
        </p:nvGraphicFramePr>
        <p:xfrm>
          <a:off x="914400" y="1676400"/>
          <a:ext cx="7135813" cy="4460875"/>
        </p:xfrm>
        <a:graphic>
          <a:graphicData uri="http://schemas.openxmlformats.org/presentationml/2006/ole">
            <mc:AlternateContent xmlns:mc="http://schemas.openxmlformats.org/markup-compatibility/2006">
              <mc:Choice xmlns:v="urn:schemas-microsoft-com:vml" Requires="v">
                <p:oleObj spid="_x0000_s18435" name="Imagen de mapa de bits" r:id="rId3" imgW="5896798" imgH="3400900" progId="Paint.Picture">
                  <p:embed/>
                </p:oleObj>
              </mc:Choice>
              <mc:Fallback>
                <p:oleObj name="Imagen de mapa de bits" r:id="rId3" imgW="5896798" imgH="3400900" progId="Paint.Picture">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676400"/>
                        <a:ext cx="7135813" cy="446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458" name="Object 3">
            <a:extLst>
              <a:ext uri="{FF2B5EF4-FFF2-40B4-BE49-F238E27FC236}">
                <a16:creationId xmlns:a16="http://schemas.microsoft.com/office/drawing/2014/main" id="{871FC450-F904-4CC2-8266-616F2913938D}"/>
              </a:ext>
            </a:extLst>
          </p:cNvPr>
          <p:cNvGraphicFramePr>
            <a:graphicFrameLocks noChangeAspect="1"/>
          </p:cNvGraphicFramePr>
          <p:nvPr/>
        </p:nvGraphicFramePr>
        <p:xfrm>
          <a:off x="1676400" y="762000"/>
          <a:ext cx="6248400" cy="4795838"/>
        </p:xfrm>
        <a:graphic>
          <a:graphicData uri="http://schemas.openxmlformats.org/presentationml/2006/ole">
            <mc:AlternateContent xmlns:mc="http://schemas.openxmlformats.org/markup-compatibility/2006">
              <mc:Choice xmlns:v="urn:schemas-microsoft-com:vml" Requires="v">
                <p:oleObj spid="_x0000_s19459" name="Imagen de mapa de bits" r:id="rId3" imgW="4648849" imgH="4258269" progId="Paint.Picture">
                  <p:embed/>
                </p:oleObj>
              </mc:Choice>
              <mc:Fallback>
                <p:oleObj name="Imagen de mapa de bits" r:id="rId3" imgW="4648849" imgH="4258269" progId="Paint.Picture">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762000"/>
                        <a:ext cx="6248400" cy="4795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482" name="Object 4">
            <a:extLst>
              <a:ext uri="{FF2B5EF4-FFF2-40B4-BE49-F238E27FC236}">
                <a16:creationId xmlns:a16="http://schemas.microsoft.com/office/drawing/2014/main" id="{C9522112-B44A-40A6-A14D-AFAEFF07EB3E}"/>
              </a:ext>
            </a:extLst>
          </p:cNvPr>
          <p:cNvGraphicFramePr>
            <a:graphicFrameLocks noChangeAspect="1"/>
          </p:cNvGraphicFramePr>
          <p:nvPr/>
        </p:nvGraphicFramePr>
        <p:xfrm>
          <a:off x="415925" y="1566863"/>
          <a:ext cx="8313738" cy="3724275"/>
        </p:xfrm>
        <a:graphic>
          <a:graphicData uri="http://schemas.openxmlformats.org/presentationml/2006/ole">
            <mc:AlternateContent xmlns:mc="http://schemas.openxmlformats.org/markup-compatibility/2006">
              <mc:Choice xmlns:v="urn:schemas-microsoft-com:vml" Requires="v">
                <p:oleObj spid="_x0000_s20483" name="Imagen de mapa de bits" r:id="rId3" imgW="8314286" imgH="3723810" progId="Paint.Picture">
                  <p:embed/>
                </p:oleObj>
              </mc:Choice>
              <mc:Fallback>
                <p:oleObj name="Imagen de mapa de bits" r:id="rId3" imgW="8314286" imgH="3723810" progId="Paint.Picture">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5925" y="1566863"/>
                        <a:ext cx="8313738"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a:extLst>
              <a:ext uri="{FF2B5EF4-FFF2-40B4-BE49-F238E27FC236}">
                <a16:creationId xmlns:a16="http://schemas.microsoft.com/office/drawing/2014/main" id="{E7BA7A19-85A8-42B9-965C-A6772197480B}"/>
              </a:ext>
            </a:extLst>
          </p:cNvPr>
          <p:cNvSpPr>
            <a:spLocks noChangeArrowheads="1"/>
          </p:cNvSpPr>
          <p:nvPr/>
        </p:nvSpPr>
        <p:spPr bwMode="auto">
          <a:xfrm>
            <a:off x="0" y="152400"/>
            <a:ext cx="9144000" cy="410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i="1">
                <a:latin typeface="Arial" panose="020B0604020202020204" pitchFamily="34" charset="0"/>
                <a:cs typeface="Arial" panose="020B0604020202020204" pitchFamily="34" charset="0"/>
              </a:rPr>
              <a:t>Otro tratamiento mecánico cuántico más preciso utiliza el método variacional. La meta es resolver la ecuación de onda básica:</a:t>
            </a:r>
            <a:endParaRPr lang="es-ES" altLang="es-MX">
              <a:latin typeface="Arial" panose="020B0604020202020204" pitchFamily="34" charset="0"/>
              <a:cs typeface="Times New Roman" panose="02020603050405020304" pitchFamily="18" charset="0"/>
            </a:endParaRPr>
          </a:p>
          <a:p>
            <a:pPr algn="just"/>
            <a:r>
              <a:rPr lang="es-ES" altLang="es-MX" i="1">
                <a:latin typeface="Arial" panose="020B0604020202020204" pitchFamily="34" charset="0"/>
                <a:cs typeface="Arial" panose="020B0604020202020204" pitchFamily="34" charset="0"/>
              </a:rPr>
              <a:t> </a:t>
            </a:r>
            <a:endParaRPr lang="es-ES" altLang="es-MX">
              <a:latin typeface="Arial" panose="020B0604020202020204" pitchFamily="34" charset="0"/>
              <a:cs typeface="Times New Roman" panose="02020603050405020304" pitchFamily="18" charset="0"/>
            </a:endParaRPr>
          </a:p>
          <a:p>
            <a:pPr algn="just"/>
            <a:r>
              <a:rPr lang="es-ES" altLang="es-MX" i="1">
                <a:latin typeface="Arial" panose="020B0604020202020204" pitchFamily="34" charset="0"/>
                <a:cs typeface="Arial" panose="020B0604020202020204" pitchFamily="34" charset="0"/>
              </a:rPr>
              <a:t> </a:t>
            </a:r>
            <a:endParaRPr lang="es-ES" altLang="es-MX">
              <a:latin typeface="Arial" panose="020B0604020202020204" pitchFamily="34" charset="0"/>
              <a:cs typeface="Times New Roman" panose="02020603050405020304" pitchFamily="18" charset="0"/>
            </a:endParaRPr>
          </a:p>
          <a:p>
            <a:pPr algn="just"/>
            <a:r>
              <a:rPr lang="es-ES" altLang="es-MX" i="1">
                <a:latin typeface="Arial" panose="020B0604020202020204" pitchFamily="34" charset="0"/>
                <a:cs typeface="Arial" panose="020B0604020202020204" pitchFamily="34" charset="0"/>
              </a:rPr>
              <a:t>lo cual no es posible para problemas con muchos electrones. La función de onda </a:t>
            </a:r>
            <a:r>
              <a:rPr lang="es-ES" altLang="es-MX" i="1">
                <a:latin typeface="Arial" panose="020B0604020202020204" pitchFamily="34" charset="0"/>
                <a:cs typeface="Times New Roman" panose="02020603050405020304" pitchFamily="18" charset="0"/>
                <a:sym typeface="Symbol" panose="05050102010706020507" pitchFamily="18" charset="2"/>
              </a:rPr>
              <a:t></a:t>
            </a:r>
            <a:r>
              <a:rPr lang="es-ES" altLang="es-MX" i="1">
                <a:latin typeface="Arial" panose="020B0604020202020204" pitchFamily="34" charset="0"/>
                <a:cs typeface="Arial" panose="020B0604020202020204" pitchFamily="34" charset="0"/>
              </a:rPr>
              <a:t> se puede expander en términos de eigenfunciones, </a:t>
            </a:r>
            <a:r>
              <a:rPr lang="es-ES" altLang="es-MX" i="1">
                <a:latin typeface="Arial" panose="020B0604020202020204" pitchFamily="34" charset="0"/>
                <a:cs typeface="Times New Roman" panose="02020603050405020304" pitchFamily="18" charset="0"/>
                <a:sym typeface="Symbol" panose="05050102010706020507" pitchFamily="18" charset="2"/>
              </a:rPr>
              <a:t></a:t>
            </a:r>
            <a:r>
              <a:rPr lang="es-ES" altLang="es-MX" i="1" baseline="-30000">
                <a:latin typeface="Arial" panose="020B0604020202020204" pitchFamily="34" charset="0"/>
                <a:cs typeface="Arial" panose="020B0604020202020204" pitchFamily="34" charset="0"/>
              </a:rPr>
              <a:t>i</a:t>
            </a:r>
            <a:r>
              <a:rPr lang="es-ES" altLang="es-MX" i="1">
                <a:latin typeface="Arial" panose="020B0604020202020204" pitchFamily="34" charset="0"/>
                <a:cs typeface="Arial" panose="020B0604020202020204" pitchFamily="34" charset="0"/>
                <a:sym typeface="Symbol" panose="05050102010706020507" pitchFamily="18" charset="2"/>
              </a:rPr>
              <a:t>, y se puede mostrar que independientemente de que tan pequeño se tome este valor, la integral</a:t>
            </a:r>
            <a:endParaRPr lang="es-ES" altLang="es-MX">
              <a:latin typeface="Arial" panose="020B0604020202020204" pitchFamily="34" charset="0"/>
              <a:cs typeface="Times New Roman" panose="02020603050405020304" pitchFamily="18" charset="0"/>
              <a:sym typeface="Symbol" panose="05050102010706020507" pitchFamily="18" charset="2"/>
            </a:endParaRPr>
          </a:p>
          <a:p>
            <a:pPr algn="just"/>
            <a:r>
              <a:rPr lang="es-ES" altLang="es-MX" i="1">
                <a:latin typeface="Arial" panose="020B0604020202020204" pitchFamily="34" charset="0"/>
                <a:cs typeface="Arial" panose="020B0604020202020204" pitchFamily="34" charset="0"/>
                <a:sym typeface="Symbol" panose="05050102010706020507" pitchFamily="18" charset="2"/>
              </a:rPr>
              <a:t> </a:t>
            </a:r>
            <a:endParaRPr lang="es-ES" altLang="es-MX">
              <a:latin typeface="Arial" panose="020B0604020202020204" pitchFamily="34" charset="0"/>
              <a:cs typeface="Times New Roman" panose="02020603050405020304" pitchFamily="18" charset="0"/>
              <a:sym typeface="Symbol" panose="05050102010706020507" pitchFamily="18" charset="2"/>
            </a:endParaRPr>
          </a:p>
          <a:p>
            <a:pPr algn="just"/>
            <a:r>
              <a:rPr lang="es-ES" altLang="es-MX" i="1">
                <a:latin typeface="Arial" panose="020B0604020202020204" pitchFamily="34" charset="0"/>
                <a:cs typeface="Arial" panose="020B0604020202020204" pitchFamily="34" charset="0"/>
                <a:sym typeface="Symbol" panose="05050102010706020507" pitchFamily="18" charset="2"/>
              </a:rPr>
              <a:t> </a:t>
            </a:r>
            <a:endParaRPr lang="es-ES" altLang="es-MX">
              <a:latin typeface="Arial" panose="020B0604020202020204" pitchFamily="34" charset="0"/>
              <a:cs typeface="Times New Roman" panose="02020603050405020304" pitchFamily="18" charset="0"/>
              <a:sym typeface="Symbol" panose="05050102010706020507" pitchFamily="18" charset="2"/>
            </a:endParaRPr>
          </a:p>
          <a:p>
            <a:endParaRPr lang="es-ES" altLang="es-MX" i="1">
              <a:latin typeface="Arial" panose="020B0604020202020204" pitchFamily="34" charset="0"/>
              <a:cs typeface="Times New Roman" panose="02020603050405020304" pitchFamily="18" charset="0"/>
              <a:sym typeface="Symbol" panose="05050102010706020507" pitchFamily="18" charset="2"/>
            </a:endParaRPr>
          </a:p>
        </p:txBody>
      </p:sp>
      <p:graphicFrame>
        <p:nvGraphicFramePr>
          <p:cNvPr id="21506" name="Object 0">
            <a:extLst>
              <a:ext uri="{FF2B5EF4-FFF2-40B4-BE49-F238E27FC236}">
                <a16:creationId xmlns:a16="http://schemas.microsoft.com/office/drawing/2014/main" id="{C2414DD0-C51C-4503-B7C8-DDA57FB4B564}"/>
              </a:ext>
            </a:extLst>
          </p:cNvPr>
          <p:cNvGraphicFramePr>
            <a:graphicFrameLocks noChangeAspect="1"/>
          </p:cNvGraphicFramePr>
          <p:nvPr/>
        </p:nvGraphicFramePr>
        <p:xfrm>
          <a:off x="3886200" y="990600"/>
          <a:ext cx="2133600" cy="525463"/>
        </p:xfrm>
        <a:graphic>
          <a:graphicData uri="http://schemas.openxmlformats.org/presentationml/2006/ole">
            <mc:AlternateContent xmlns:mc="http://schemas.openxmlformats.org/markup-compatibility/2006">
              <mc:Choice xmlns:v="urn:schemas-microsoft-com:vml" Requires="v">
                <p:oleObj spid="_x0000_s21510" r:id="rId3" imgW="660113" imgH="165028" progId="Equation.3">
                  <p:embed/>
                </p:oleObj>
              </mc:Choice>
              <mc:Fallback>
                <p:oleObj r:id="rId3" imgW="660113" imgH="165028" progId="Equation.3">
                  <p:embed/>
                  <p:pic>
                    <p:nvPicPr>
                      <p:cNvPr id="0" name="Object 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990600"/>
                        <a:ext cx="2133600" cy="5254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7" name="Object 1">
            <a:extLst>
              <a:ext uri="{FF2B5EF4-FFF2-40B4-BE49-F238E27FC236}">
                <a16:creationId xmlns:a16="http://schemas.microsoft.com/office/drawing/2014/main" id="{8EC4B114-8A57-4452-B983-078BDF4490BC}"/>
              </a:ext>
            </a:extLst>
          </p:cNvPr>
          <p:cNvGraphicFramePr>
            <a:graphicFrameLocks noChangeAspect="1"/>
          </p:cNvGraphicFramePr>
          <p:nvPr/>
        </p:nvGraphicFramePr>
        <p:xfrm>
          <a:off x="3657600" y="3124200"/>
          <a:ext cx="1752600" cy="990600"/>
        </p:xfrm>
        <a:graphic>
          <a:graphicData uri="http://schemas.openxmlformats.org/presentationml/2006/ole">
            <mc:AlternateContent xmlns:mc="http://schemas.openxmlformats.org/markup-compatibility/2006">
              <mc:Choice xmlns:v="urn:schemas-microsoft-com:vml" Requires="v">
                <p:oleObj spid="_x0000_s21511" r:id="rId5" imgW="660400" imgH="368300" progId="Equation.3">
                  <p:embed/>
                </p:oleObj>
              </mc:Choice>
              <mc:Fallback>
                <p:oleObj r:id="rId5" imgW="660400" imgH="368300" progId="Equation.3">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3124200"/>
                        <a:ext cx="17526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09" name="Rectangle 5">
            <a:extLst>
              <a:ext uri="{FF2B5EF4-FFF2-40B4-BE49-F238E27FC236}">
                <a16:creationId xmlns:a16="http://schemas.microsoft.com/office/drawing/2014/main" id="{D1FB8B75-01EC-4A15-9942-FBA904452846}"/>
              </a:ext>
            </a:extLst>
          </p:cNvPr>
          <p:cNvSpPr>
            <a:spLocks noChangeArrowheads="1"/>
          </p:cNvSpPr>
          <p:nvPr/>
        </p:nvSpPr>
        <p:spPr bwMode="auto">
          <a:xfrm>
            <a:off x="0" y="4038600"/>
            <a:ext cx="91440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i="1">
                <a:latin typeface="Arial" panose="020B0604020202020204" pitchFamily="34" charset="0"/>
                <a:cs typeface="Arial" panose="020B0604020202020204" pitchFamily="34" charset="0"/>
              </a:rPr>
              <a:t>no puede ser nunca menor que la energía real del sistema. Se han ideado muchas funciones para la aplicación del método variacional al problema H + H</a:t>
            </a:r>
            <a:r>
              <a:rPr lang="es-ES" altLang="es-MX" i="1" baseline="-30000">
                <a:latin typeface="Arial" panose="020B0604020202020204" pitchFamily="34" charset="0"/>
                <a:cs typeface="Arial" panose="020B0604020202020204" pitchFamily="34" charset="0"/>
              </a:rPr>
              <a:t>2</a:t>
            </a:r>
            <a:r>
              <a:rPr lang="es-ES" altLang="es-MX" i="1">
                <a:latin typeface="Arial" panose="020B0604020202020204" pitchFamily="34" charset="0"/>
                <a:cs typeface="Arial" panose="020B0604020202020204" pitchFamily="34" charset="0"/>
              </a:rPr>
              <a:t>, y al parecer este sistema se entiende bastante bien. Los cálculos a partir de primeros principios para reacciones más complicadas son mucho más difíciles.</a:t>
            </a:r>
            <a:endParaRPr lang="es-ES" altLang="es-MX">
              <a:latin typeface="Arial" panose="020B0604020202020204" pitchFamily="34" charset="0"/>
              <a:cs typeface="Times New Roman" panose="02020603050405020304" pitchFamily="18" charset="0"/>
            </a:endParaRPr>
          </a:p>
          <a:p>
            <a:endParaRPr lang="es-ES" altLang="es-MX">
              <a:latin typeface="Arial" panose="020B0604020202020204"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4">
            <a:extLst>
              <a:ext uri="{FF2B5EF4-FFF2-40B4-BE49-F238E27FC236}">
                <a16:creationId xmlns:a16="http://schemas.microsoft.com/office/drawing/2014/main" id="{3D57A971-A146-4524-8B92-6C79FA3667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4150" y="671513"/>
            <a:ext cx="4511675" cy="551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a:extLst>
              <a:ext uri="{FF2B5EF4-FFF2-40B4-BE49-F238E27FC236}">
                <a16:creationId xmlns:a16="http://schemas.microsoft.com/office/drawing/2014/main" id="{2E98D5AF-3636-4A9C-95BF-C2E514278FC5}"/>
              </a:ext>
            </a:extLst>
          </p:cNvPr>
          <p:cNvSpPr>
            <a:spLocks noChangeArrowheads="1"/>
          </p:cNvSpPr>
          <p:nvPr/>
        </p:nvSpPr>
        <p:spPr bwMode="auto">
          <a:xfrm>
            <a:off x="304800" y="152400"/>
            <a:ext cx="88392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r>
              <a:rPr lang="es-ES" altLang="es-MX" sz="2800" i="1">
                <a:latin typeface="Arial" panose="020B0604020202020204" pitchFamily="34" charset="0"/>
                <a:cs typeface="Arial" panose="020B0604020202020204" pitchFamily="34" charset="0"/>
              </a:rPr>
              <a:t>dimensiones de energía por mol, y A es el </a:t>
            </a:r>
            <a:r>
              <a:rPr lang="es-ES" altLang="es-MX" sz="2800" i="1" u="sng">
                <a:latin typeface="Arial" panose="020B0604020202020204" pitchFamily="34" charset="0"/>
                <a:cs typeface="Arial" panose="020B0604020202020204" pitchFamily="34" charset="0"/>
              </a:rPr>
              <a:t>factor pre-exponencial</a:t>
            </a:r>
            <a:r>
              <a:rPr lang="es-ES" altLang="es-MX" sz="2800" i="1">
                <a:latin typeface="Arial" panose="020B0604020202020204" pitchFamily="34" charset="0"/>
                <a:cs typeface="Arial" panose="020B0604020202020204" pitchFamily="34" charset="0"/>
              </a:rPr>
              <a:t>, que tiene las unidades de k y que a</a:t>
            </a:r>
            <a:r>
              <a:rPr lang="es-ES_tradnl" altLang="es-MX" sz="2800" i="1">
                <a:latin typeface="Arial" panose="020B0604020202020204" pitchFamily="34" charset="0"/>
                <a:cs typeface="Arial" panose="020B0604020202020204" pitchFamily="34" charset="0"/>
              </a:rPr>
              <a:t> </a:t>
            </a:r>
            <a:r>
              <a:rPr lang="es-ES" altLang="es-MX" sz="2800" i="1">
                <a:latin typeface="Arial" panose="020B0604020202020204" pitchFamily="34" charset="0"/>
                <a:cs typeface="Arial" panose="020B0604020202020204" pitchFamily="34" charset="0"/>
              </a:rPr>
              <a:t>veces se llama </a:t>
            </a:r>
            <a:r>
              <a:rPr lang="es-ES" altLang="es-MX" sz="2800" i="1" u="sng">
                <a:latin typeface="Arial" panose="020B0604020202020204" pitchFamily="34" charset="0"/>
                <a:cs typeface="Arial" panose="020B0604020202020204" pitchFamily="34" charset="0"/>
              </a:rPr>
              <a:t>factor frecuencia</a:t>
            </a:r>
            <a:r>
              <a:rPr lang="es-ES_tradnl" altLang="es-MX" sz="2800" i="1" u="sng">
                <a:latin typeface="Arial" panose="020B0604020202020204" pitchFamily="34" charset="0"/>
                <a:cs typeface="Arial" panose="020B0604020202020204" pitchFamily="34" charset="0"/>
              </a:rPr>
              <a:t>.</a:t>
            </a:r>
            <a:endParaRPr lang="es-ES" altLang="es-MX" sz="2800" i="1" u="sng">
              <a:latin typeface="Arial" panose="020B0604020202020204" pitchFamily="34" charset="0"/>
              <a:cs typeface="Arial" panose="020B0604020202020204" pitchFamily="34" charset="0"/>
            </a:endParaRPr>
          </a:p>
        </p:txBody>
      </p:sp>
      <p:sp>
        <p:nvSpPr>
          <p:cNvPr id="2052" name="Rectangle 4">
            <a:extLst>
              <a:ext uri="{FF2B5EF4-FFF2-40B4-BE49-F238E27FC236}">
                <a16:creationId xmlns:a16="http://schemas.microsoft.com/office/drawing/2014/main" id="{5FAF91E9-81D0-4B60-AD84-AB7D16EA8E47}"/>
              </a:ext>
            </a:extLst>
          </p:cNvPr>
          <p:cNvSpPr>
            <a:spLocks noChangeArrowheads="1"/>
          </p:cNvSpPr>
          <p:nvPr/>
        </p:nvSpPr>
        <p:spPr bwMode="auto">
          <a:xfrm>
            <a:off x="152400" y="1905000"/>
            <a:ext cx="8763000" cy="308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sz="1000" i="1">
                <a:latin typeface="Arial" panose="020B0604020202020204" pitchFamily="34" charset="0"/>
                <a:cs typeface="Arial" panose="020B0604020202020204" pitchFamily="34" charset="0"/>
              </a:rPr>
              <a:t>	</a:t>
            </a:r>
            <a:r>
              <a:rPr lang="es-ES" altLang="es-MX" sz="2800" i="1">
                <a:latin typeface="Arial" panose="020B0604020202020204" pitchFamily="34" charset="0"/>
                <a:cs typeface="Arial" panose="020B0604020202020204" pitchFamily="34" charset="0"/>
              </a:rPr>
              <a:t>La ecuación de Arrhenius se visualiza como una relación empírica que describe muy bien los datos cinéticos. Generalmente se aplica en su forma linealizada:</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pPr algn="ctr"/>
            <a:r>
              <a:rPr lang="es-ES" altLang="es-MX" sz="2800" i="1">
                <a:latin typeface="Arial" panose="020B0604020202020204" pitchFamily="34" charset="0"/>
                <a:cs typeface="Arial" panose="020B0604020202020204" pitchFamily="34" charset="0"/>
              </a:rPr>
              <a:t>				(160)</a:t>
            </a:r>
            <a:endParaRPr lang="es-ES" altLang="es-MX" sz="2800">
              <a:cs typeface="Times New Roman" panose="02020603050405020304" pitchFamily="18" charset="0"/>
            </a:endParaRPr>
          </a:p>
          <a:p>
            <a:endParaRPr lang="es-ES" altLang="es-MX" sz="2800"/>
          </a:p>
        </p:txBody>
      </p:sp>
      <p:graphicFrame>
        <p:nvGraphicFramePr>
          <p:cNvPr id="2050" name="Object 1024">
            <a:extLst>
              <a:ext uri="{FF2B5EF4-FFF2-40B4-BE49-F238E27FC236}">
                <a16:creationId xmlns:a16="http://schemas.microsoft.com/office/drawing/2014/main" id="{2B0F2F6B-90F3-4C3E-B1E5-635C35B144E7}"/>
              </a:ext>
            </a:extLst>
          </p:cNvPr>
          <p:cNvGraphicFramePr>
            <a:graphicFrameLocks noChangeAspect="1"/>
          </p:cNvGraphicFramePr>
          <p:nvPr/>
        </p:nvGraphicFramePr>
        <p:xfrm>
          <a:off x="2743200" y="3754438"/>
          <a:ext cx="3048000" cy="874712"/>
        </p:xfrm>
        <a:graphic>
          <a:graphicData uri="http://schemas.openxmlformats.org/presentationml/2006/ole">
            <mc:AlternateContent xmlns:mc="http://schemas.openxmlformats.org/markup-compatibility/2006">
              <mc:Choice xmlns:v="urn:schemas-microsoft-com:vml" Requires="v">
                <p:oleObj spid="_x0000_s2054" r:id="rId3" imgW="1358310" imgH="393529" progId="Equation.3">
                  <p:embed/>
                </p:oleObj>
              </mc:Choice>
              <mc:Fallback>
                <p:oleObj r:id="rId3" imgW="1358310" imgH="393529" progId="Equation.3">
                  <p:embed/>
                  <p:pic>
                    <p:nvPicPr>
                      <p:cNvPr id="0" name="Object 10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3754438"/>
                        <a:ext cx="3048000" cy="874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3" name="Rectangle 5">
            <a:extLst>
              <a:ext uri="{FF2B5EF4-FFF2-40B4-BE49-F238E27FC236}">
                <a16:creationId xmlns:a16="http://schemas.microsoft.com/office/drawing/2014/main" id="{3B1ED4DD-602B-4482-9158-2A8B4556072B}"/>
              </a:ext>
            </a:extLst>
          </p:cNvPr>
          <p:cNvSpPr>
            <a:spLocks noChangeArrowheads="1"/>
          </p:cNvSpPr>
          <p:nvPr/>
        </p:nvSpPr>
        <p:spPr bwMode="auto">
          <a:xfrm>
            <a:off x="0" y="4724400"/>
            <a:ext cx="89916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r>
              <a:rPr lang="es-ES" altLang="es-MX" sz="2800" i="1">
                <a:latin typeface="Arial" panose="020B0604020202020204" pitchFamily="34" charset="0"/>
                <a:cs typeface="Arial" panose="020B0604020202020204" pitchFamily="34" charset="0"/>
              </a:rPr>
              <a:t>Esta descripción implica que A y E</a:t>
            </a:r>
            <a:r>
              <a:rPr lang="es-ES" altLang="es-MX" sz="2800" i="1" baseline="-30000">
                <a:latin typeface="Arial" panose="020B0604020202020204" pitchFamily="34" charset="0"/>
                <a:cs typeface="Arial" panose="020B0604020202020204" pitchFamily="34" charset="0"/>
              </a:rPr>
              <a:t>a</a:t>
            </a:r>
            <a:r>
              <a:rPr lang="es-ES" altLang="es-MX" sz="2800" i="1">
                <a:latin typeface="Arial" panose="020B0604020202020204" pitchFamily="34" charset="0"/>
                <a:cs typeface="Arial" panose="020B0604020202020204" pitchFamily="34" charset="0"/>
              </a:rPr>
              <a:t> son independientes de la temperatura, implicación difícil de probar dado que siempre se emplea un intervalo de temperaturas pequeño en los estudios. </a:t>
            </a:r>
            <a:endParaRPr lang="es-ES" altLang="es-MX" sz="28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4">
            <a:extLst>
              <a:ext uri="{FF2B5EF4-FFF2-40B4-BE49-F238E27FC236}">
                <a16:creationId xmlns:a16="http://schemas.microsoft.com/office/drawing/2014/main" id="{B5DFF411-574D-4B7C-9956-72F2E30747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6013" y="836613"/>
            <a:ext cx="6696075" cy="535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4">
            <a:extLst>
              <a:ext uri="{FF2B5EF4-FFF2-40B4-BE49-F238E27FC236}">
                <a16:creationId xmlns:a16="http://schemas.microsoft.com/office/drawing/2014/main" id="{BA75BAE0-929B-457F-8059-BB86ED7A19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500063"/>
            <a:ext cx="3743325" cy="341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5" name="Picture 6">
            <a:extLst>
              <a:ext uri="{FF2B5EF4-FFF2-40B4-BE49-F238E27FC236}">
                <a16:creationId xmlns:a16="http://schemas.microsoft.com/office/drawing/2014/main" id="{71C82975-D6EA-400E-B999-1E47D12BAD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2484438"/>
            <a:ext cx="3824288" cy="340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BEDD2E8F-1BF0-4D95-AA51-16E88B7B0AF2}"/>
              </a:ext>
            </a:extLst>
          </p:cNvPr>
          <p:cNvSpPr>
            <a:spLocks noChangeArrowheads="1"/>
          </p:cNvSpPr>
          <p:nvPr/>
        </p:nvSpPr>
        <p:spPr bwMode="auto">
          <a:xfrm>
            <a:off x="152400" y="304800"/>
            <a:ext cx="8763000" cy="521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sz="2800" i="1">
                <a:latin typeface="Arial" panose="020B0604020202020204" pitchFamily="34" charset="0"/>
                <a:cs typeface="Arial" panose="020B0604020202020204" pitchFamily="34" charset="0"/>
              </a:rPr>
              <a:t>Sin embargo, más adelante se discutirá la posible dependencia de la temperatura para estos parámetros. Sin embargo, es razonable aceptar que son esencialmente independientes de la temperatura a excepción de casos no usuales.</a:t>
            </a:r>
            <a:endParaRPr lang="es-ES" altLang="es-MX" sz="2800">
              <a:cs typeface="Times New Roman" panose="02020603050405020304" pitchFamily="18" charset="0"/>
            </a:endParaRPr>
          </a:p>
          <a:p>
            <a:pPr algn="just"/>
            <a:r>
              <a:rPr lang="es-ES" altLang="es-MX" sz="2800" i="1">
                <a:latin typeface="Arial" panose="020B0604020202020204" pitchFamily="34" charset="0"/>
                <a:cs typeface="Arial" panose="020B0604020202020204" pitchFamily="34" charset="0"/>
              </a:rPr>
              <a:t> </a:t>
            </a:r>
            <a:endParaRPr lang="es-ES" altLang="es-MX" sz="2800">
              <a:cs typeface="Times New Roman" panose="02020603050405020304" pitchFamily="18" charset="0"/>
            </a:endParaRPr>
          </a:p>
          <a:p>
            <a:r>
              <a:rPr lang="es-ES" altLang="es-MX" sz="2800" i="1">
                <a:latin typeface="Arial" panose="020B0604020202020204" pitchFamily="34" charset="0"/>
                <a:cs typeface="Arial" panose="020B0604020202020204" pitchFamily="34" charset="0"/>
              </a:rPr>
              <a:t>	Dado que una meta de la teoría cinética es el cálculo de las constantes de velocidad, esto es equivalente al cálculo de A y E</a:t>
            </a:r>
            <a:r>
              <a:rPr lang="es-ES" altLang="es-MX" sz="2800" i="1" baseline="-30000">
                <a:latin typeface="Arial" panose="020B0604020202020204" pitchFamily="34" charset="0"/>
                <a:cs typeface="Arial" panose="020B0604020202020204" pitchFamily="34" charset="0"/>
              </a:rPr>
              <a:t>a</a:t>
            </a:r>
            <a:r>
              <a:rPr lang="es-ES" altLang="es-MX" sz="2800" i="1">
                <a:latin typeface="Arial" panose="020B0604020202020204" pitchFamily="34" charset="0"/>
                <a:cs typeface="Arial" panose="020B0604020202020204" pitchFamily="34" charset="0"/>
              </a:rPr>
              <a:t>. Una pregunta central de esta teoría </a:t>
            </a:r>
            <a:r>
              <a:rPr lang="es-ES_tradnl" altLang="es-MX" sz="2800" i="1">
                <a:latin typeface="Arial" panose="020B0604020202020204" pitchFamily="34" charset="0"/>
                <a:cs typeface="Arial" panose="020B0604020202020204" pitchFamily="34" charset="0"/>
              </a:rPr>
              <a:t>es </a:t>
            </a:r>
            <a:r>
              <a:rPr lang="es-ES" altLang="es-MX" sz="2800" i="1">
                <a:latin typeface="Arial" panose="020B0604020202020204" pitchFamily="34" charset="0"/>
                <a:cs typeface="Arial" panose="020B0604020202020204" pitchFamily="34" charset="0"/>
              </a:rPr>
              <a:t>por qué no reaccionan todas las moléculas en la unidad de tiempo, a pesar de que algunas de ellas sí lo hacen. </a:t>
            </a:r>
            <a:endParaRPr lang="es-ES" altLang="es-MX"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BFDFD8E3-BC9A-489A-9665-9B927FA61AA5}"/>
              </a:ext>
            </a:extLst>
          </p:cNvPr>
          <p:cNvSpPr>
            <a:spLocks noChangeArrowheads="1"/>
          </p:cNvSpPr>
          <p:nvPr/>
        </p:nvSpPr>
        <p:spPr bwMode="auto">
          <a:xfrm>
            <a:off x="228600" y="228600"/>
            <a:ext cx="8686800" cy="6497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r>
              <a:rPr lang="es-ES" altLang="es-MX" sz="2800" i="1">
                <a:latin typeface="Arial" panose="020B0604020202020204" pitchFamily="34" charset="0"/>
                <a:cs typeface="Arial" panose="020B0604020202020204" pitchFamily="34" charset="0"/>
              </a:rPr>
              <a:t>Es decir, por qué algunas moléculas se comportan diferente a las demás dentro de un mismo ensamblaje. </a:t>
            </a:r>
            <a:endParaRPr lang="es-ES_tradnl" altLang="es-MX" sz="2800" i="1">
              <a:latin typeface="Arial" panose="020B0604020202020204" pitchFamily="34" charset="0"/>
              <a:cs typeface="Arial" panose="020B0604020202020204" pitchFamily="34" charset="0"/>
            </a:endParaRPr>
          </a:p>
          <a:p>
            <a:pPr algn="just" eaLnBrk="1" hangingPunct="1"/>
            <a:endParaRPr lang="es-ES_tradnl" altLang="es-MX" sz="2800" i="1">
              <a:latin typeface="Arial" panose="020B0604020202020204" pitchFamily="34" charset="0"/>
              <a:cs typeface="Arial" panose="020B0604020202020204" pitchFamily="34" charset="0"/>
            </a:endParaRPr>
          </a:p>
          <a:p>
            <a:pPr algn="just" eaLnBrk="1" hangingPunct="1"/>
            <a:r>
              <a:rPr lang="es-ES" altLang="es-MX" sz="2800" i="1">
                <a:latin typeface="Arial" panose="020B0604020202020204" pitchFamily="34" charset="0"/>
                <a:cs typeface="Arial" panose="020B0604020202020204" pitchFamily="34" charset="0"/>
              </a:rPr>
              <a:t>La respuesta que da Arrhenius es que una molécula debe poseer cierta energía umbral </a:t>
            </a:r>
            <a:r>
              <a:rPr lang="es-ES" altLang="es-MX" sz="2800" i="1">
                <a:latin typeface="Arial" panose="020B0604020202020204" pitchFamily="34" charset="0"/>
                <a:cs typeface="Times New Roman" panose="02020603050405020304" pitchFamily="18" charset="0"/>
                <a:sym typeface="Symbol" panose="05050102010706020507" pitchFamily="18" charset="2"/>
              </a:rPr>
              <a:t></a:t>
            </a:r>
            <a:r>
              <a:rPr lang="es-ES" altLang="es-MX" sz="2800" i="1">
                <a:latin typeface="Arial" panose="020B0604020202020204" pitchFamily="34" charset="0"/>
                <a:cs typeface="Arial" panose="020B0604020202020204" pitchFamily="34" charset="0"/>
              </a:rPr>
              <a:t> antes de que puedan reaccionar y la fracción de moléculas que poseen esta cantidad de energía está dada por la función </a:t>
            </a:r>
            <a:endParaRPr lang="es-ES_tradnl" altLang="es-MX" sz="2800" i="1">
              <a:latin typeface="Arial" panose="020B0604020202020204" pitchFamily="34" charset="0"/>
              <a:cs typeface="Arial" panose="020B0604020202020204" pitchFamily="34" charset="0"/>
              <a:sym typeface="Symbol" panose="05050102010706020507" pitchFamily="18" charset="2"/>
            </a:endParaRPr>
          </a:p>
          <a:p>
            <a:pPr algn="just" eaLnBrk="1" hangingPunct="1"/>
            <a:endParaRPr lang="es-ES_tradnl" altLang="es-MX" sz="2800" i="1">
              <a:latin typeface="Arial" panose="020B0604020202020204" pitchFamily="34" charset="0"/>
              <a:cs typeface="Arial" panose="020B0604020202020204" pitchFamily="34" charset="0"/>
              <a:sym typeface="Symbol" panose="05050102010706020507" pitchFamily="18" charset="2"/>
            </a:endParaRPr>
          </a:p>
          <a:p>
            <a:pPr algn="just" eaLnBrk="1" hangingPunct="1"/>
            <a:r>
              <a:rPr lang="es-ES" altLang="es-MX" sz="2800" i="1">
                <a:latin typeface="Arial" panose="020B0604020202020204" pitchFamily="34" charset="0"/>
                <a:cs typeface="Arial" panose="020B0604020202020204" pitchFamily="34" charset="0"/>
                <a:sym typeface="Symbol" panose="05050102010706020507" pitchFamily="18" charset="2"/>
              </a:rPr>
              <a:t>Esta idea explica la naturaleza exponencial de la ecuación y, en cierta manera, este concepto se encuentra dentro de todas las teorías de la cinética química.</a:t>
            </a:r>
            <a:endParaRPr lang="es-ES" altLang="es-MX" sz="2800">
              <a:cs typeface="Times New Roman" panose="02020603050405020304" pitchFamily="18" charset="0"/>
              <a:sym typeface="Symbol" panose="05050102010706020507" pitchFamily="18" charset="2"/>
            </a:endParaRPr>
          </a:p>
          <a:p>
            <a:endParaRPr lang="es-ES" altLang="es-MX" sz="2800" i="1">
              <a:latin typeface="Arial" panose="020B0604020202020204" pitchFamily="34" charset="0"/>
              <a:cs typeface="Times New Roman" panose="02020603050405020304" pitchFamily="18" charset="0"/>
              <a:sym typeface="Symbol" panose="05050102010706020507" pitchFamily="18" charset="2"/>
            </a:endParaRPr>
          </a:p>
        </p:txBody>
      </p:sp>
      <p:graphicFrame>
        <p:nvGraphicFramePr>
          <p:cNvPr id="3074" name="Object 1024">
            <a:extLst>
              <a:ext uri="{FF2B5EF4-FFF2-40B4-BE49-F238E27FC236}">
                <a16:creationId xmlns:a16="http://schemas.microsoft.com/office/drawing/2014/main" id="{36562EDA-AA3E-408A-BE32-583C64DEB4CD}"/>
              </a:ext>
            </a:extLst>
          </p:cNvPr>
          <p:cNvGraphicFramePr>
            <a:graphicFrameLocks noChangeAspect="1"/>
          </p:cNvGraphicFramePr>
          <p:nvPr/>
        </p:nvGraphicFramePr>
        <p:xfrm>
          <a:off x="1752600" y="3505200"/>
          <a:ext cx="1981200" cy="668338"/>
        </p:xfrm>
        <a:graphic>
          <a:graphicData uri="http://schemas.openxmlformats.org/presentationml/2006/ole">
            <mc:AlternateContent xmlns:mc="http://schemas.openxmlformats.org/markup-compatibility/2006">
              <mc:Choice xmlns:v="urn:schemas-microsoft-com:vml" Requires="v">
                <p:oleObj spid="_x0000_s3076" r:id="rId3" imgW="876300" imgH="292100" progId="Equation.3">
                  <p:embed/>
                </p:oleObj>
              </mc:Choice>
              <mc:Fallback>
                <p:oleObj r:id="rId3" imgW="876300" imgH="292100" progId="Equation.3">
                  <p:embed/>
                  <p:pic>
                    <p:nvPicPr>
                      <p:cNvPr id="0" name="Object 10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3505200"/>
                        <a:ext cx="1981200" cy="668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74377696-1E97-4365-9C10-70307DE9CBE1}"/>
              </a:ext>
            </a:extLst>
          </p:cNvPr>
          <p:cNvSpPr>
            <a:spLocks noChangeArrowheads="1"/>
          </p:cNvSpPr>
          <p:nvPr/>
        </p:nvSpPr>
        <p:spPr bwMode="auto">
          <a:xfrm>
            <a:off x="228600" y="0"/>
            <a:ext cx="8686800" cy="643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algn="just" eaLnBrk="1" hangingPunct="1"/>
            <a:endParaRPr lang="es-ES_tradnl" altLang="es-MX" sz="4000" i="1" u="sng">
              <a:latin typeface="Arial" panose="020B0604020202020204" pitchFamily="34" charset="0"/>
              <a:cs typeface="Arial" panose="020B0604020202020204" pitchFamily="34" charset="0"/>
            </a:endParaRPr>
          </a:p>
          <a:p>
            <a:pPr algn="just" eaLnBrk="1" hangingPunct="1"/>
            <a:r>
              <a:rPr lang="es-ES" altLang="es-MX" sz="4000" i="1" u="sng">
                <a:latin typeface="Arial" panose="020B0604020202020204" pitchFamily="34" charset="0"/>
                <a:cs typeface="Arial" panose="020B0604020202020204" pitchFamily="34" charset="0"/>
              </a:rPr>
              <a:t>Teoría de las colisiones.</a:t>
            </a:r>
            <a:endParaRPr lang="es-ES" altLang="es-MX" sz="4000">
              <a:cs typeface="Times New Roman" panose="02020603050405020304" pitchFamily="18" charset="0"/>
            </a:endParaRPr>
          </a:p>
          <a:p>
            <a:pPr algn="just"/>
            <a:endParaRPr lang="es-ES_tradnl" altLang="es-MX" sz="2800" i="1">
              <a:latin typeface="Arial" panose="020B0604020202020204" pitchFamily="34" charset="0"/>
              <a:cs typeface="Arial" panose="020B0604020202020204" pitchFamily="34" charset="0"/>
            </a:endParaRPr>
          </a:p>
          <a:p>
            <a:pPr algn="just"/>
            <a:r>
              <a:rPr lang="es-ES" altLang="es-MX" sz="2800" i="1">
                <a:latin typeface="Arial" panose="020B0604020202020204" pitchFamily="34" charset="0"/>
                <a:cs typeface="Arial" panose="020B0604020202020204" pitchFamily="34" charset="0"/>
              </a:rPr>
              <a:t>Estamos interesados en reacciones bimoleculares entre los reactivos A y B. Es obvio que los reactivos  deben aproximarse uno a otro a una distancia más bien cercana a nivel molecular para que haya una interacción significativa entre ellos. La situación más simple es la reacción en</a:t>
            </a:r>
            <a:r>
              <a:rPr lang="es-ES_tradnl" altLang="es-MX" sz="2800" i="1">
                <a:latin typeface="Arial" panose="020B0604020202020204" pitchFamily="34" charset="0"/>
                <a:cs typeface="Arial" panose="020B0604020202020204" pitchFamily="34" charset="0"/>
              </a:rPr>
              <a:t>tre </a:t>
            </a:r>
            <a:r>
              <a:rPr lang="es-ES" altLang="es-MX" sz="2800" i="1">
                <a:latin typeface="Arial" panose="020B0604020202020204" pitchFamily="34" charset="0"/>
                <a:cs typeface="Arial" panose="020B0604020202020204" pitchFamily="34" charset="0"/>
              </a:rPr>
              <a:t>dos reactivos esféricos de radios r</a:t>
            </a:r>
            <a:r>
              <a:rPr lang="es-ES" altLang="es-MX" sz="2800" i="1" baseline="-30000">
                <a:latin typeface="Arial" panose="020B0604020202020204" pitchFamily="34" charset="0"/>
                <a:cs typeface="Arial" panose="020B0604020202020204" pitchFamily="34" charset="0"/>
              </a:rPr>
              <a:t>A</a:t>
            </a:r>
            <a:r>
              <a:rPr lang="es-ES" altLang="es-MX" sz="2800" i="1">
                <a:latin typeface="Arial" panose="020B0604020202020204" pitchFamily="34" charset="0"/>
                <a:cs typeface="Arial" panose="020B0604020202020204" pitchFamily="34" charset="0"/>
              </a:rPr>
              <a:t> y r</a:t>
            </a:r>
            <a:r>
              <a:rPr lang="es-ES" altLang="es-MX" sz="2800" i="1" baseline="-30000">
                <a:latin typeface="Arial" panose="020B0604020202020204" pitchFamily="34" charset="0"/>
                <a:cs typeface="Arial" panose="020B0604020202020204" pitchFamily="34" charset="0"/>
              </a:rPr>
              <a:t>B</a:t>
            </a:r>
            <a:r>
              <a:rPr lang="es-ES_tradnl" altLang="es-MX" sz="2800" i="1">
                <a:latin typeface="Arial" panose="020B0604020202020204" pitchFamily="34" charset="0"/>
                <a:cs typeface="Arial" panose="020B0604020202020204" pitchFamily="34" charset="0"/>
              </a:rPr>
              <a:t>, la que </a:t>
            </a:r>
            <a:r>
              <a:rPr lang="es-ES" altLang="es-MX" sz="2800" i="1">
                <a:latin typeface="Arial" panose="020B0604020202020204" pitchFamily="34" charset="0"/>
                <a:cs typeface="Arial" panose="020B0604020202020204" pitchFamily="34" charset="0"/>
              </a:rPr>
              <a:t>solamente es posible en caso de que éstos sufran una colisión</a:t>
            </a:r>
            <a:r>
              <a:rPr lang="es-ES_tradnl" altLang="es-MX" sz="2800" i="1">
                <a:latin typeface="Arial" panose="020B0604020202020204" pitchFamily="34" charset="0"/>
                <a:cs typeface="Arial" panose="020B0604020202020204" pitchFamily="34" charset="0"/>
              </a:rPr>
              <a:t>.</a:t>
            </a:r>
            <a:r>
              <a:rPr lang="es-ES" altLang="es-MX" sz="2800" i="1">
                <a:latin typeface="Arial" panose="020B0604020202020204" pitchFamily="34" charset="0"/>
                <a:cs typeface="Arial" panose="020B0604020202020204" pitchFamily="34" charset="0"/>
              </a:rPr>
              <a:t> </a:t>
            </a:r>
            <a:r>
              <a:rPr lang="es-ES_tradnl" altLang="es-MX" sz="2800" i="1">
                <a:latin typeface="Arial" panose="020B0604020202020204" pitchFamily="34" charset="0"/>
                <a:cs typeface="Arial" panose="020B0604020202020204" pitchFamily="34" charset="0"/>
              </a:rPr>
              <a:t>Esto implica</a:t>
            </a:r>
            <a:r>
              <a:rPr lang="es-ES" altLang="es-MX" sz="2800" i="1">
                <a:latin typeface="Arial" panose="020B0604020202020204" pitchFamily="34" charset="0"/>
                <a:cs typeface="Arial" panose="020B0604020202020204" pitchFamily="34" charset="0"/>
              </a:rPr>
              <a:t> que la distancia entre sus centros igual</a:t>
            </a:r>
            <a:r>
              <a:rPr lang="es-ES_tradnl" altLang="es-MX" sz="2800" i="1">
                <a:latin typeface="Arial" panose="020B0604020202020204" pitchFamily="34" charset="0"/>
                <a:cs typeface="Arial" panose="020B0604020202020204" pitchFamily="34" charset="0"/>
              </a:rPr>
              <a:t>a</a:t>
            </a:r>
            <a:r>
              <a:rPr lang="es-ES" altLang="es-MX" sz="2800" i="1">
                <a:latin typeface="Arial" panose="020B0604020202020204" pitchFamily="34" charset="0"/>
                <a:cs typeface="Arial" panose="020B0604020202020204" pitchFamily="34" charset="0"/>
              </a:rPr>
              <a:t> la suma de sus radios. Esta es la base de la teoría de colisiones de esferas rígidas. </a:t>
            </a:r>
            <a:endParaRPr lang="es-ES" altLang="es-MX"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6">
            <a:extLst>
              <a:ext uri="{FF2B5EF4-FFF2-40B4-BE49-F238E27FC236}">
                <a16:creationId xmlns:a16="http://schemas.microsoft.com/office/drawing/2014/main" id="{D8793F0C-948A-4D44-BC25-844D90A55325}"/>
              </a:ext>
            </a:extLst>
          </p:cNvPr>
          <p:cNvSpPr txBox="1">
            <a:spLocks noChangeArrowheads="1"/>
          </p:cNvSpPr>
          <p:nvPr/>
        </p:nvSpPr>
        <p:spPr bwMode="auto">
          <a:xfrm>
            <a:off x="3419475" y="692150"/>
            <a:ext cx="244951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bg2"/>
                </a:solidFill>
                <a:latin typeface="Times New Roman" panose="02020603050405020304" pitchFamily="18" charset="0"/>
              </a:defRPr>
            </a:lvl1pPr>
            <a:lvl2pPr marL="742950" indent="-285750" eaLnBrk="0" hangingPunct="0">
              <a:defRPr sz="2400">
                <a:solidFill>
                  <a:schemeClr val="bg2"/>
                </a:solidFill>
                <a:latin typeface="Times New Roman" panose="02020603050405020304" pitchFamily="18" charset="0"/>
              </a:defRPr>
            </a:lvl2pPr>
            <a:lvl3pPr marL="1143000" indent="-228600" eaLnBrk="0" hangingPunct="0">
              <a:defRPr sz="2400">
                <a:solidFill>
                  <a:schemeClr val="bg2"/>
                </a:solidFill>
                <a:latin typeface="Times New Roman" panose="02020603050405020304" pitchFamily="18" charset="0"/>
              </a:defRPr>
            </a:lvl3pPr>
            <a:lvl4pPr marL="1600200" indent="-228600" eaLnBrk="0" hangingPunct="0">
              <a:defRPr sz="2400">
                <a:solidFill>
                  <a:schemeClr val="bg2"/>
                </a:solidFill>
                <a:latin typeface="Times New Roman" panose="02020603050405020304" pitchFamily="18" charset="0"/>
              </a:defRPr>
            </a:lvl4pPr>
            <a:lvl5pPr marL="2057400" indent="-228600" eaLnBrk="0" hangingPunct="0">
              <a:defRPr sz="2400">
                <a:solidFill>
                  <a:schemeClr val="bg2"/>
                </a:solidFill>
                <a:latin typeface="Times New Roman" panose="02020603050405020304" pitchFamily="18" charset="0"/>
              </a:defRPr>
            </a:lvl5pPr>
            <a:lvl6pPr marL="2514600" indent="-228600" eaLnBrk="0" fontAlgn="base" hangingPunct="0">
              <a:spcBef>
                <a:spcPct val="0"/>
              </a:spcBef>
              <a:spcAft>
                <a:spcPct val="0"/>
              </a:spcAft>
              <a:defRPr sz="2400">
                <a:solidFill>
                  <a:schemeClr val="bg2"/>
                </a:solidFill>
                <a:latin typeface="Times New Roman" panose="02020603050405020304" pitchFamily="18" charset="0"/>
              </a:defRPr>
            </a:lvl6pPr>
            <a:lvl7pPr marL="2971800" indent="-228600" eaLnBrk="0" fontAlgn="base" hangingPunct="0">
              <a:spcBef>
                <a:spcPct val="0"/>
              </a:spcBef>
              <a:spcAft>
                <a:spcPct val="0"/>
              </a:spcAft>
              <a:defRPr sz="2400">
                <a:solidFill>
                  <a:schemeClr val="bg2"/>
                </a:solidFill>
                <a:latin typeface="Times New Roman" panose="02020603050405020304" pitchFamily="18" charset="0"/>
              </a:defRPr>
            </a:lvl7pPr>
            <a:lvl8pPr marL="3429000" indent="-228600" eaLnBrk="0" fontAlgn="base" hangingPunct="0">
              <a:spcBef>
                <a:spcPct val="0"/>
              </a:spcBef>
              <a:spcAft>
                <a:spcPct val="0"/>
              </a:spcAft>
              <a:defRPr sz="2400">
                <a:solidFill>
                  <a:schemeClr val="bg2"/>
                </a:solidFill>
                <a:latin typeface="Times New Roman" panose="02020603050405020304" pitchFamily="18" charset="0"/>
              </a:defRPr>
            </a:lvl8pPr>
            <a:lvl9pPr marL="3886200" indent="-228600" eaLnBrk="0" fontAlgn="base" hangingPunct="0">
              <a:spcBef>
                <a:spcPct val="0"/>
              </a:spcBef>
              <a:spcAft>
                <a:spcPct val="0"/>
              </a:spcAft>
              <a:defRPr sz="2400">
                <a:solidFill>
                  <a:schemeClr val="bg2"/>
                </a:solidFill>
                <a:latin typeface="Times New Roman" panose="02020603050405020304" pitchFamily="18" charset="0"/>
              </a:defRPr>
            </a:lvl9pPr>
          </a:lstStyle>
          <a:p>
            <a:pPr eaLnBrk="1" hangingPunct="1">
              <a:spcBef>
                <a:spcPct val="50000"/>
              </a:spcBef>
            </a:pPr>
            <a:r>
              <a:rPr lang="es-ES_tradnl" altLang="es-MX" sz="2800" b="1">
                <a:latin typeface="Arial" panose="020B0604020202020204" pitchFamily="34" charset="0"/>
              </a:rPr>
              <a:t>H</a:t>
            </a:r>
            <a:r>
              <a:rPr lang="es-ES_tradnl" altLang="es-MX" sz="2800" b="1" baseline="-25000">
                <a:latin typeface="Arial" panose="020B0604020202020204" pitchFamily="34" charset="0"/>
              </a:rPr>
              <a:t>2 </a:t>
            </a:r>
            <a:r>
              <a:rPr lang="es-ES_tradnl" altLang="es-MX" sz="2800" b="1">
                <a:latin typeface="Arial" panose="020B0604020202020204" pitchFamily="34" charset="0"/>
              </a:rPr>
              <a:t>+ I</a:t>
            </a:r>
            <a:r>
              <a:rPr lang="es-ES_tradnl" altLang="es-MX" sz="2800" b="1" baseline="-25000">
                <a:latin typeface="Arial" panose="020B0604020202020204" pitchFamily="34" charset="0"/>
              </a:rPr>
              <a:t>2</a:t>
            </a:r>
            <a:r>
              <a:rPr lang="es-ES_tradnl" altLang="es-MX" sz="2800" b="1">
                <a:latin typeface="Arial" panose="020B0604020202020204" pitchFamily="34" charset="0"/>
              </a:rPr>
              <a:t> </a:t>
            </a:r>
            <a:r>
              <a:rPr lang="es-ES_tradnl" altLang="es-MX" sz="2800" b="1">
                <a:latin typeface="Arial" panose="020B0604020202020204" pitchFamily="34" charset="0"/>
                <a:sym typeface="Symbol" panose="05050102010706020507" pitchFamily="18" charset="2"/>
              </a:rPr>
              <a:t> 2HI</a:t>
            </a:r>
          </a:p>
        </p:txBody>
      </p:sp>
      <p:pic>
        <p:nvPicPr>
          <p:cNvPr id="7" name="video Tcolisiones.avi">
            <a:hlinkClick r:id="" action="ppaction://media"/>
            <a:extLst>
              <a:ext uri="{FF2B5EF4-FFF2-40B4-BE49-F238E27FC236}">
                <a16:creationId xmlns:a16="http://schemas.microsoft.com/office/drawing/2014/main" id="{3C375867-E5B7-4258-AEC3-016AD6E6918E}"/>
              </a:ext>
            </a:extLst>
          </p:cNvPr>
          <p:cNvPicPr>
            <a:picLocks noRot="1" noChangeAspect="1"/>
          </p:cNvPicPr>
          <p:nvPr>
            <a:videoFile r:link="rId1"/>
          </p:nvPr>
        </p:nvPicPr>
        <p:blipFill>
          <a:blip r:embed="rId3">
            <a:extLst>
              <a:ext uri="{28A0092B-C50C-407E-A947-70E740481C1C}">
                <a14:useLocalDpi xmlns:a14="http://schemas.microsoft.com/office/drawing/2010/main" val="0"/>
              </a:ext>
            </a:extLst>
          </a:blip>
          <a:srcRect/>
          <a:stretch>
            <a:fillRect/>
          </a:stretch>
        </p:blipFill>
        <p:spPr bwMode="auto">
          <a:xfrm>
            <a:off x="1143000" y="1500188"/>
            <a:ext cx="7158038"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36175"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7"/>
                </p:tgtEl>
              </p:cMediaNode>
            </p:video>
            <p:seq concurrent="1" nextAc="seek">
              <p:cTn id="8" restart="whenNotActive" fill="hold" evtFilter="cancelBubble" nodeType="interactiveSeq">
                <p:stCondLst>
                  <p:cond evt="onClick" delay="0">
                    <p:tgtEl>
                      <p:spTgt spid="7"/>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 presetClass="mediacall" presetSubtype="0" fill="hold" nodeType="clickEffect">
                                  <p:stCondLst>
                                    <p:cond delay="0"/>
                                  </p:stCondLst>
                                  <p:childTnLst>
                                    <p:cmd type="call" cmd="togglePause">
                                      <p:cBhvr>
                                        <p:cTn id="12" dur="1" fill="hold"/>
                                        <p:tgtEl>
                                          <p:spTgt spid="7"/>
                                        </p:tgtEl>
                                      </p:cBhvr>
                                    </p:cmd>
                                  </p:childTnLst>
                                </p:cTn>
                              </p:par>
                            </p:childTnLst>
                          </p:cTn>
                        </p:par>
                      </p:childTnLst>
                    </p:cTn>
                  </p:par>
                </p:childTnLst>
              </p:cTn>
              <p:nextCondLst>
                <p:cond evt="onClick" delay="0">
                  <p:tgtEl>
                    <p:spTgt spid="7"/>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lisiones2.avi">
            <a:hlinkClick r:id="" action="ppaction://media"/>
            <a:extLst>
              <a:ext uri="{FF2B5EF4-FFF2-40B4-BE49-F238E27FC236}">
                <a16:creationId xmlns:a16="http://schemas.microsoft.com/office/drawing/2014/main" id="{EA3CED86-23E4-476E-B640-2C98BE765C87}"/>
              </a:ext>
            </a:extLst>
          </p:cNvPr>
          <p:cNvPicPr>
            <a:picLocks noRot="1" noChangeAspect="1"/>
          </p:cNvPicPr>
          <p:nvPr>
            <a:videoFile r:link="rId1"/>
          </p:nvPr>
        </p:nvPicPr>
        <p:blipFill>
          <a:blip r:embed="rId3">
            <a:extLst>
              <a:ext uri="{28A0092B-C50C-407E-A947-70E740481C1C}">
                <a14:useLocalDpi xmlns:a14="http://schemas.microsoft.com/office/drawing/2010/main" val="0"/>
              </a:ext>
            </a:extLst>
          </a:blip>
          <a:srcRect/>
          <a:stretch>
            <a:fillRect/>
          </a:stretch>
        </p:blipFill>
        <p:spPr bwMode="auto">
          <a:xfrm>
            <a:off x="857250" y="1000125"/>
            <a:ext cx="76200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4404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theme/theme1.xml><?xml version="1.0" encoding="utf-8"?>
<a:theme xmlns:a="http://schemas.openxmlformats.org/drawingml/2006/main" name="Bohemio">
  <a:themeElements>
    <a:clrScheme name="Bohemio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fontScheme name="Bohemi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sz="2400" b="0" i="0" u="none" strike="noStrike" cap="none" normalizeH="0" baseline="0" smtClean="0">
            <a:ln>
              <a:noFill/>
            </a:ln>
            <a:solidFill>
              <a:schemeClr val="bg2"/>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sz="2400" b="0" i="0" u="none" strike="noStrike" cap="none" normalizeH="0" baseline="0" smtClean="0">
            <a:ln>
              <a:noFill/>
            </a:ln>
            <a:solidFill>
              <a:schemeClr val="bg2"/>
            </a:solidFill>
            <a:effectLst/>
            <a:latin typeface="Times New Roman" pitchFamily="18" charset="0"/>
          </a:defRPr>
        </a:defPPr>
      </a:lstStyle>
    </a:lnDef>
  </a:objectDefaults>
  <a:extraClrSchemeLst>
    <a:extraClrScheme>
      <a:clrScheme name="Bohemio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clrMap bg1="dk2" tx1="lt1" bg2="dk1" tx2="lt2" accent1="accent1" accent2="accent2" accent3="accent3" accent4="accent4" accent5="accent5" accent6="accent6" hlink="hlink" folHlink="folHlink"/>
    </a:extraClrScheme>
    <a:extraClrScheme>
      <a:clrScheme name="Bohemio 2">
        <a:dk1>
          <a:srgbClr val="660033"/>
        </a:dk1>
        <a:lt1>
          <a:srgbClr val="FFFFFF"/>
        </a:lt1>
        <a:dk2>
          <a:srgbClr val="B60009"/>
        </a:dk2>
        <a:lt2>
          <a:srgbClr val="B2B2B2"/>
        </a:lt2>
        <a:accent1>
          <a:srgbClr val="CCCC00"/>
        </a:accent1>
        <a:accent2>
          <a:srgbClr val="DE9ABC"/>
        </a:accent2>
        <a:accent3>
          <a:srgbClr val="FFFFFF"/>
        </a:accent3>
        <a:accent4>
          <a:srgbClr val="56002A"/>
        </a:accent4>
        <a:accent5>
          <a:srgbClr val="E2E2AA"/>
        </a:accent5>
        <a:accent6>
          <a:srgbClr val="C98BAA"/>
        </a:accent6>
        <a:hlink>
          <a:srgbClr val="FFAFAF"/>
        </a:hlink>
        <a:folHlink>
          <a:srgbClr val="969696"/>
        </a:folHlink>
      </a:clrScheme>
      <a:clrMap bg1="lt1" tx1="dk1" bg2="lt2" tx2="dk2" accent1="accent1" accent2="accent2" accent3="accent3" accent4="accent4" accent5="accent5" accent6="accent6" hlink="hlink" folHlink="folHlink"/>
    </a:extraClrScheme>
    <a:extraClrScheme>
      <a:clrScheme name="Bohemio 3">
        <a:dk1>
          <a:srgbClr val="000000"/>
        </a:dk1>
        <a:lt1>
          <a:srgbClr val="FFFFFF"/>
        </a:lt1>
        <a:dk2>
          <a:srgbClr val="000000"/>
        </a:dk2>
        <a:lt2>
          <a:srgbClr val="B2B2B2"/>
        </a:lt2>
        <a:accent1>
          <a:srgbClr val="C0C0C0"/>
        </a:accent1>
        <a:accent2>
          <a:srgbClr val="DDDDDD"/>
        </a:accent2>
        <a:accent3>
          <a:srgbClr val="FFFFFF"/>
        </a:accent3>
        <a:accent4>
          <a:srgbClr val="000000"/>
        </a:accent4>
        <a:accent5>
          <a:srgbClr val="DCDCDC"/>
        </a:accent5>
        <a:accent6>
          <a:srgbClr val="C8C8C8"/>
        </a:accent6>
        <a:hlink>
          <a:srgbClr val="808080"/>
        </a:hlink>
        <a:folHlink>
          <a:srgbClr val="969696"/>
        </a:folHlink>
      </a:clrScheme>
      <a:clrMap bg1="lt1" tx1="dk1" bg2="lt2" tx2="dk2" accent1="accent1" accent2="accent2" accent3="accent3" accent4="accent4" accent5="accent5" accent6="accent6" hlink="hlink" folHlink="folHlink"/>
    </a:extraClrScheme>
    <a:extraClrScheme>
      <a:clrScheme name="Bohemio 4">
        <a:dk1>
          <a:srgbClr val="2C2C42"/>
        </a:dk1>
        <a:lt1>
          <a:srgbClr val="FFFFCC"/>
        </a:lt1>
        <a:dk2>
          <a:srgbClr val="666699"/>
        </a:dk2>
        <a:lt2>
          <a:srgbClr val="FFCC00"/>
        </a:lt2>
        <a:accent1>
          <a:srgbClr val="FF9933"/>
        </a:accent1>
        <a:accent2>
          <a:srgbClr val="808000"/>
        </a:accent2>
        <a:accent3>
          <a:srgbClr val="B8B8CA"/>
        </a:accent3>
        <a:accent4>
          <a:srgbClr val="DADAAE"/>
        </a:accent4>
        <a:accent5>
          <a:srgbClr val="FFCAAD"/>
        </a:accent5>
        <a:accent6>
          <a:srgbClr val="737300"/>
        </a:accent6>
        <a:hlink>
          <a:srgbClr val="CC6600"/>
        </a:hlink>
        <a:folHlink>
          <a:srgbClr val="333399"/>
        </a:folHlink>
      </a:clrScheme>
      <a:clrMap bg1="dk2" tx1="lt1" bg2="dk1" tx2="lt2" accent1="accent1" accent2="accent2" accent3="accent3" accent4="accent4" accent5="accent5" accent6="accent6" hlink="hlink" folHlink="folHlink"/>
    </a:extraClrScheme>
    <a:extraClrScheme>
      <a:clrScheme name="Bohemio 5">
        <a:dk1>
          <a:srgbClr val="50000F"/>
        </a:dk1>
        <a:lt1>
          <a:srgbClr val="FFCC00"/>
        </a:lt1>
        <a:dk2>
          <a:srgbClr val="800000"/>
        </a:dk2>
        <a:lt2>
          <a:srgbClr val="FFFFCC"/>
        </a:lt2>
        <a:accent1>
          <a:srgbClr val="808000"/>
        </a:accent1>
        <a:accent2>
          <a:srgbClr val="993366"/>
        </a:accent2>
        <a:accent3>
          <a:srgbClr val="C0AAAA"/>
        </a:accent3>
        <a:accent4>
          <a:srgbClr val="DAAE00"/>
        </a:accent4>
        <a:accent5>
          <a:srgbClr val="C0C0AA"/>
        </a:accent5>
        <a:accent6>
          <a:srgbClr val="8A2D5C"/>
        </a:accent6>
        <a:hlink>
          <a:srgbClr val="FF5050"/>
        </a:hlink>
        <a:folHlink>
          <a:srgbClr val="993300"/>
        </a:folHlink>
      </a:clrScheme>
      <a:clrMap bg1="dk2" tx1="lt1" bg2="dk1" tx2="lt2" accent1="accent1" accent2="accent2" accent3="accent3" accent4="accent4" accent5="accent5" accent6="accent6" hlink="hlink" folHlink="folHlink"/>
    </a:extraClrScheme>
    <a:extraClrScheme>
      <a:clrScheme name="Bohemio 6">
        <a:dk1>
          <a:srgbClr val="333300"/>
        </a:dk1>
        <a:lt1>
          <a:srgbClr val="FFCC00"/>
        </a:lt1>
        <a:dk2>
          <a:srgbClr val="666633"/>
        </a:dk2>
        <a:lt2>
          <a:srgbClr val="FFFFCC"/>
        </a:lt2>
        <a:accent1>
          <a:srgbClr val="8F7401"/>
        </a:accent1>
        <a:accent2>
          <a:srgbClr val="CC6600"/>
        </a:accent2>
        <a:accent3>
          <a:srgbClr val="B8B8AD"/>
        </a:accent3>
        <a:accent4>
          <a:srgbClr val="DAAE00"/>
        </a:accent4>
        <a:accent5>
          <a:srgbClr val="C6BCAA"/>
        </a:accent5>
        <a:accent6>
          <a:srgbClr val="B95C00"/>
        </a:accent6>
        <a:hlink>
          <a:srgbClr val="666699"/>
        </a:hlink>
        <a:folHlink>
          <a:srgbClr val="808000"/>
        </a:folHlink>
      </a:clrScheme>
      <a:clrMap bg1="dk2" tx1="lt1" bg2="dk1" tx2="lt2" accent1="accent1" accent2="accent2" accent3="accent3" accent4="accent4" accent5="accent5" accent6="accent6" hlink="hlink" folHlink="folHlink"/>
    </a:extraClrScheme>
    <a:extraClrScheme>
      <a:clrScheme name="Bohemio 7">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C:\Archivos de programa\Microsoft Office\Templates\Diseños de presentaciones\Bohemio.pot</Template>
  <TotalTime>453</TotalTime>
  <Words>1589</Words>
  <Application>Microsoft Office PowerPoint</Application>
  <PresentationFormat>Presentación en pantalla (4:3)</PresentationFormat>
  <Paragraphs>182</Paragraphs>
  <Slides>41</Slides>
  <Notes>0</Notes>
  <HiddenSlides>0</HiddenSlides>
  <MMClips>2</MMClips>
  <ScaleCrop>false</ScaleCrop>
  <HeadingPairs>
    <vt:vector size="8" baseType="variant">
      <vt:variant>
        <vt:lpstr>Fuentes usadas</vt:lpstr>
      </vt:variant>
      <vt:variant>
        <vt:i4>5</vt:i4>
      </vt:variant>
      <vt:variant>
        <vt:lpstr>Tema</vt:lpstr>
      </vt:variant>
      <vt:variant>
        <vt:i4>1</vt:i4>
      </vt:variant>
      <vt:variant>
        <vt:lpstr>Servidores OLE incrustados</vt:lpstr>
      </vt:variant>
      <vt:variant>
        <vt:i4>4</vt:i4>
      </vt:variant>
      <vt:variant>
        <vt:lpstr>Títulos de diapositiva</vt:lpstr>
      </vt:variant>
      <vt:variant>
        <vt:i4>41</vt:i4>
      </vt:variant>
    </vt:vector>
  </HeadingPairs>
  <TitlesOfParts>
    <vt:vector size="51" baseType="lpstr">
      <vt:lpstr>Times New Roman</vt:lpstr>
      <vt:lpstr>Arial</vt:lpstr>
      <vt:lpstr>Wingdings</vt:lpstr>
      <vt:lpstr>Calibri</vt:lpstr>
      <vt:lpstr>Symbol</vt:lpstr>
      <vt:lpstr>Bohemio</vt:lpstr>
      <vt:lpstr>Microsoft Editor de ecuaciones 3.0</vt:lpstr>
      <vt:lpstr>Microsoft Editor de ecuaciones 2.0</vt:lpstr>
      <vt:lpstr>Documento Microsoft Word</vt:lpstr>
      <vt:lpstr>Imagen de mapa de bits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Adicionalmente, debe recordarse que la teoría se aplica a reacciones elementales y que muchas de las reaccciones en solución son complejas.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 </dc:creator>
  <cp:lastModifiedBy>Silvia Castillo Blum</cp:lastModifiedBy>
  <cp:revision>68</cp:revision>
  <dcterms:created xsi:type="dcterms:W3CDTF">2003-10-14T03:41:27Z</dcterms:created>
  <dcterms:modified xsi:type="dcterms:W3CDTF">2018-05-02T18:16:27Z</dcterms:modified>
</cp:coreProperties>
</file>