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6" r:id="rId9"/>
    <p:sldId id="292" r:id="rId10"/>
    <p:sldId id="296" r:id="rId11"/>
    <p:sldId id="293" r:id="rId12"/>
    <p:sldId id="260" r:id="rId13"/>
    <p:sldId id="261" r:id="rId14"/>
    <p:sldId id="268" r:id="rId15"/>
    <p:sldId id="265" r:id="rId16"/>
    <p:sldId id="270" r:id="rId17"/>
    <p:sldId id="271" r:id="rId18"/>
    <p:sldId id="267" r:id="rId19"/>
    <p:sldId id="288" r:id="rId20"/>
    <p:sldId id="289" r:id="rId21"/>
    <p:sldId id="290" r:id="rId22"/>
    <p:sldId id="275" r:id="rId23"/>
    <p:sldId id="291" r:id="rId24"/>
    <p:sldId id="272" r:id="rId25"/>
    <p:sldId id="274" r:id="rId26"/>
    <p:sldId id="276" r:id="rId27"/>
    <p:sldId id="282" r:id="rId28"/>
    <p:sldId id="277" r:id="rId29"/>
    <p:sldId id="283" r:id="rId30"/>
    <p:sldId id="278" r:id="rId31"/>
    <p:sldId id="285" r:id="rId32"/>
    <p:sldId id="279" r:id="rId33"/>
    <p:sldId id="286" r:id="rId34"/>
    <p:sldId id="280" r:id="rId35"/>
    <p:sldId id="284" r:id="rId36"/>
    <p:sldId id="281" r:id="rId37"/>
    <p:sldId id="287" r:id="rId38"/>
    <p:sldId id="294" r:id="rId39"/>
    <p:sldId id="29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711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9562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635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2658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6771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6403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1042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8856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22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434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837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882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956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002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676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5283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459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CB7B-4142-4715-9826-7DE685C1A22F}" type="datetimeFigureOut">
              <a:rPr lang="es-MX" smtClean="0"/>
              <a:t>05/01/2021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7A3BB-934E-498E-9C14-C04C34A204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03587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profile.php?id=100010129183459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mic.eucast.org/Eucast2/SearchController/search.jsp?action=performSearch&amp;BeginIndex=0&amp;Micdif=dif&amp;NumberIndex=50&amp;Antib=326&amp;Specium=-1&amp;Discstrength=-1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lsi.org/media/1872/_m100_archived_drugs_table.pdf" TargetMode="External"/><Relationship Id="rId5" Type="http://schemas.openxmlformats.org/officeDocument/2006/relationships/hyperlink" Target="https://clsi.org/meetings/microbiology/" TargetMode="Externa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gw1916.net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safe.govt.nz/Consumers/CMI/b/brolene.pdf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labmaver.com/producto/bonux-solucion-canino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film.cl/solarclean-jabones/104-jabon-triclosanjabon-triclosan-jabon-triclosan-solarclean-es-un-producto-con-triclosan-al-03-como-agente-antiseptico-sin-perfume.html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-medical-solutions.com/assets/images/IFU/JJ-ASP-Cidex-Activated-Dialdehyde-Solution-IFU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2927" y="1404403"/>
            <a:ext cx="11553106" cy="1825096"/>
          </a:xfrm>
        </p:spPr>
        <p:txBody>
          <a:bodyPr>
            <a:noAutofit/>
          </a:bodyPr>
          <a:lstStyle/>
          <a:p>
            <a:pPr algn="r"/>
            <a:r>
              <a:rPr lang="es-MX" sz="4000" dirty="0"/>
              <a:t>Tema 9 Condiciones para el desarrollo de los microorganismos: </a:t>
            </a:r>
            <a:br>
              <a:rPr lang="es-MX" sz="4000" dirty="0"/>
            </a:br>
            <a:r>
              <a:rPr lang="es-MX" sz="4000" dirty="0"/>
              <a:t>9.2 Efecto de agentes químicos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8989" y="3229499"/>
            <a:ext cx="9873916" cy="2236419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r>
              <a:rPr lang="es-MX" dirty="0"/>
              <a:t>Microbiología experimental 2020-1</a:t>
            </a:r>
          </a:p>
          <a:p>
            <a:pPr algn="r">
              <a:lnSpc>
                <a:spcPct val="110000"/>
              </a:lnSpc>
            </a:pPr>
            <a:r>
              <a:rPr lang="es-MX" dirty="0"/>
              <a:t>Elaboró: Micro </a:t>
            </a:r>
            <a:r>
              <a:rPr lang="es-MX" dirty="0" err="1"/>
              <a:t>Exp</a:t>
            </a:r>
            <a:r>
              <a:rPr lang="es-MX" dirty="0"/>
              <a:t>. </a:t>
            </a:r>
          </a:p>
          <a:p>
            <a:pPr algn="r">
              <a:lnSpc>
                <a:spcPct val="110000"/>
              </a:lnSpc>
            </a:pPr>
            <a:r>
              <a:rPr lang="es-MX" dirty="0">
                <a:hlinkClick r:id="rId2"/>
              </a:rPr>
              <a:t>https://www.facebook.com/profile.php?id=100010129183459</a:t>
            </a:r>
            <a:endParaRPr lang="es-MX" dirty="0"/>
          </a:p>
          <a:p>
            <a:pPr algn="r">
              <a:lnSpc>
                <a:spcPct val="110000"/>
              </a:lnSpc>
            </a:pPr>
            <a:r>
              <a:rPr lang="es-MX" dirty="0"/>
              <a:t>Dudas y sugerencias en </a:t>
            </a:r>
            <a:r>
              <a:rPr lang="es-MX" dirty="0" err="1"/>
              <a:t>Inbox</a:t>
            </a:r>
            <a:r>
              <a:rPr lang="es-MX" dirty="0"/>
              <a:t> Micro </a:t>
            </a:r>
            <a:r>
              <a:rPr lang="es-MX" dirty="0" err="1"/>
              <a:t>Exp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1145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7F17-AB6D-49A4-987C-E321B362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DC4510-583F-4B5C-BD0D-969732FDD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407" b="-1233"/>
          <a:stretch/>
        </p:blipFill>
        <p:spPr>
          <a:xfrm>
            <a:off x="479102" y="2747354"/>
            <a:ext cx="11236648" cy="2663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57A3A-DD04-4C0B-A197-8AADBD8F9612}"/>
              </a:ext>
            </a:extLst>
          </p:cNvPr>
          <p:cNvSpPr txBox="1"/>
          <p:nvPr/>
        </p:nvSpPr>
        <p:spPr>
          <a:xfrm>
            <a:off x="7410734" y="6250675"/>
            <a:ext cx="2090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sz="1400" dirty="0"/>
              <a:t>Calvo y Martinez,2009</a:t>
            </a:r>
          </a:p>
        </p:txBody>
      </p:sp>
    </p:spTree>
    <p:extLst>
      <p:ext uri="{BB962C8B-B14F-4D97-AF65-F5344CB8AC3E}">
        <p14:creationId xmlns:p14="http://schemas.microsoft.com/office/powerpoint/2010/main" val="3270482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B8FAD1-FA16-45F0-BBE6-4BD6DFBB1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517" y="191070"/>
            <a:ext cx="7499222" cy="5830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656548-4B2E-4FEE-9D45-37FBEE276547}"/>
              </a:ext>
            </a:extLst>
          </p:cNvPr>
          <p:cNvSpPr txBox="1"/>
          <p:nvPr/>
        </p:nvSpPr>
        <p:spPr>
          <a:xfrm>
            <a:off x="7410734" y="6250675"/>
            <a:ext cx="197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sz="1400" dirty="0"/>
              <a:t>Suárez y Gudiol,2009</a:t>
            </a:r>
          </a:p>
        </p:txBody>
      </p:sp>
    </p:spTree>
    <p:extLst>
      <p:ext uri="{BB962C8B-B14F-4D97-AF65-F5344CB8AC3E}">
        <p14:creationId xmlns:p14="http://schemas.microsoft.com/office/powerpoint/2010/main" val="2447866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FACTORES QUE MODIFICAN EL EFECTO DE AGENTES ANTIMICROBIANOS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Tipo de microorganismo.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Tipo de compuesto.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Concentración del agente químico.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Tiempo de exposición.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Degradación del compuesto químico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Factores ambientales</a:t>
            </a:r>
          </a:p>
        </p:txBody>
      </p:sp>
      <p:pic>
        <p:nvPicPr>
          <p:cNvPr id="4098" name="Picture 2" descr="Resultado de imagen para antimicrobian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56" y="1200944"/>
            <a:ext cx="3680721" cy="27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antimicrobia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55" y="3637321"/>
            <a:ext cx="3998890" cy="299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medicamentos antimicrobian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56" y="3900254"/>
            <a:ext cx="30480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medicamentos antimicrobian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239" y="1138777"/>
            <a:ext cx="3799406" cy="260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24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51234"/>
            <a:ext cx="4114800" cy="1600200"/>
          </a:xfrm>
        </p:spPr>
        <p:txBody>
          <a:bodyPr>
            <a:normAutofit fontScale="90000"/>
          </a:bodyPr>
          <a:lstStyle/>
          <a:p>
            <a:r>
              <a:rPr lang="es-MX" dirty="0"/>
              <a:t>METODOS PARA EVALUAR LA ACCIÓN DE AGENTES ANTIMICROBIANOS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5800" y="2354095"/>
            <a:ext cx="4114800" cy="3864590"/>
          </a:xfrm>
        </p:spPr>
        <p:txBody>
          <a:bodyPr>
            <a:normAutofit fontScale="92500" lnSpcReduction="10000"/>
          </a:bodyPr>
          <a:lstStyle/>
          <a:p>
            <a:r>
              <a:rPr lang="es-MX" sz="1800" dirty="0"/>
              <a:t>CONCENTRACIÓN MÍNIMA INHIBITORIA= concentración mínima de un antimicrobiano que inhibe su crecimiento después de incubación.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TÉCNICA DE DIFUSIÓN EN AGAR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dirty="0"/>
              <a:t>Utiliza </a:t>
            </a:r>
            <a:r>
              <a:rPr lang="es-MX" sz="1600" dirty="0" err="1"/>
              <a:t>sensidiscos</a:t>
            </a:r>
            <a:r>
              <a:rPr lang="es-MX" sz="1600" dirty="0"/>
              <a:t> impregnados con el agente a probar. </a:t>
            </a:r>
            <a:r>
              <a:rPr lang="es-MX" sz="2200" i="1" dirty="0" err="1"/>
              <a:t>Metodo</a:t>
            </a:r>
            <a:r>
              <a:rPr lang="es-MX" sz="2200" i="1" dirty="0"/>
              <a:t> de </a:t>
            </a:r>
            <a:r>
              <a:rPr lang="es-MX" sz="2200" i="1" dirty="0" err="1"/>
              <a:t>Kirby</a:t>
            </a:r>
            <a:r>
              <a:rPr lang="es-MX" sz="2200" i="1" dirty="0"/>
              <a:t>-Bauer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dirty="0"/>
              <a:t>Permite aproximar a la CMI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TÉCNICA DE DILUCIÓN EN AGAR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dirty="0"/>
              <a:t>Prueba de diluciones de agente con inóculo constante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dirty="0"/>
              <a:t>Permite establecer la “concentración mínima inhibitoria”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1600" dirty="0"/>
          </a:p>
        </p:txBody>
      </p:sp>
      <p:pic>
        <p:nvPicPr>
          <p:cNvPr id="5124" name="Picture 4" descr="Resultado de imagen para metodo de dilucion en ag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29" y="136187"/>
            <a:ext cx="6761325" cy="359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metodo de macrodiluciones antibiotic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0"/>
          <a:stretch/>
        </p:blipFill>
        <p:spPr bwMode="auto">
          <a:xfrm>
            <a:off x="5389124" y="3779196"/>
            <a:ext cx="5858795" cy="307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3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42318-1DDF-4CDD-982E-213CDD4EB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s-MX" dirty="0" err="1"/>
              <a:t>étodo</a:t>
            </a:r>
            <a:r>
              <a:rPr lang="es-MX" dirty="0"/>
              <a:t> de </a:t>
            </a:r>
            <a:r>
              <a:rPr lang="es-MX" dirty="0" err="1"/>
              <a:t>kirby</a:t>
            </a:r>
            <a:r>
              <a:rPr lang="es-MX" dirty="0"/>
              <a:t> </a:t>
            </a:r>
            <a:r>
              <a:rPr lang="es-MX" dirty="0" err="1"/>
              <a:t>bauer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F93EE9-1AF4-4BB0-AD50-2CA8083FA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863" y="949428"/>
            <a:ext cx="6930442" cy="539237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84541-89D5-4D4E-B9DE-87B6B7F36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Método estandarizado.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Inoculación con hisopo.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Colocar </a:t>
            </a:r>
            <a:r>
              <a:rPr lang="es-MX" dirty="0" err="1"/>
              <a:t>sensidiscos</a:t>
            </a:r>
            <a:r>
              <a:rPr lang="es-MX" dirty="0"/>
              <a:t> con concentración de antibiótico definida.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63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8711" r="21222" b="9295"/>
          <a:stretch/>
        </p:blipFill>
        <p:spPr>
          <a:xfrm>
            <a:off x="979859" y="347859"/>
            <a:ext cx="8963219" cy="4992271"/>
          </a:xfrm>
        </p:spPr>
      </p:pic>
      <p:cxnSp>
        <p:nvCxnSpPr>
          <p:cNvPr id="9" name="Conector recto de flecha 8"/>
          <p:cNvCxnSpPr/>
          <p:nvPr/>
        </p:nvCxnSpPr>
        <p:spPr>
          <a:xfrm flipH="1">
            <a:off x="6096000" y="2929064"/>
            <a:ext cx="1868556" cy="516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7677714" y="2433627"/>
            <a:ext cx="2265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Colonias satélite en el </a:t>
            </a:r>
          </a:p>
          <a:p>
            <a:r>
              <a:rPr lang="es-MX" sz="1400" b="1" dirty="0">
                <a:solidFill>
                  <a:schemeClr val="bg1"/>
                </a:solidFill>
              </a:rPr>
              <a:t>Halo indican resistencia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5667C-A5E9-40D7-8C46-88FBA6666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008" y="5244845"/>
            <a:ext cx="7420512" cy="161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78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9FF6C-3445-4D2C-8A9A-3B377E0E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37" y="305064"/>
            <a:ext cx="8610600" cy="680969"/>
          </a:xfrm>
        </p:spPr>
        <p:txBody>
          <a:bodyPr/>
          <a:lstStyle/>
          <a:p>
            <a:r>
              <a:rPr lang="es-MX" dirty="0"/>
              <a:t>MÉTODO DE </a:t>
            </a:r>
            <a:r>
              <a:rPr lang="es-MX" dirty="0" err="1"/>
              <a:t>KIRbY</a:t>
            </a:r>
            <a:r>
              <a:rPr lang="es-MX" dirty="0"/>
              <a:t> </a:t>
            </a:r>
            <a:r>
              <a:rPr lang="es-MX" dirty="0" err="1"/>
              <a:t>bAUER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0BD587-897E-4B53-92CE-78C0DD602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882" y="1319345"/>
            <a:ext cx="2019901" cy="1663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B1297-AF61-40F5-9E64-6414CA305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290" y="1351406"/>
            <a:ext cx="1913694" cy="1879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B6E3BE-E6F3-4B13-B7E6-7DAFDC6E3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860" y="986033"/>
            <a:ext cx="1994316" cy="1584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3961CA-B6D4-45CF-9738-774A970D1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785" y="1778417"/>
            <a:ext cx="2182761" cy="1731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9925BB-075C-4A05-8179-A090D951F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84" y="-39048"/>
            <a:ext cx="1500001" cy="3269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907B8D-615F-4C98-B410-2D52D6F06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6184" y="3653001"/>
            <a:ext cx="1539285" cy="3269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B8EE0D-29BA-4B74-9246-3D268B70C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7878" y="4302154"/>
            <a:ext cx="1566893" cy="2100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6E20BB-BEA3-4A9B-BBED-0E62905E4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828" y="3808423"/>
            <a:ext cx="3823477" cy="23822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FF4B07-DCB1-4892-97F0-CE4B6ADD26C4}"/>
              </a:ext>
            </a:extLst>
          </p:cNvPr>
          <p:cNvSpPr txBox="1"/>
          <p:nvPr/>
        </p:nvSpPr>
        <p:spPr>
          <a:xfrm>
            <a:off x="215022" y="3142355"/>
            <a:ext cx="226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Suspender colonia</a:t>
            </a:r>
          </a:p>
          <a:p>
            <a:pPr algn="ctr"/>
            <a:r>
              <a:rPr lang="es-MX" dirty="0"/>
              <a:t>en SSI 0.5 </a:t>
            </a:r>
            <a:r>
              <a:rPr lang="es-MX" dirty="0" err="1"/>
              <a:t>McF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694302-9733-45FA-8696-438DE20182F2}"/>
              </a:ext>
            </a:extLst>
          </p:cNvPr>
          <p:cNvSpPr txBox="1"/>
          <p:nvPr/>
        </p:nvSpPr>
        <p:spPr>
          <a:xfrm>
            <a:off x="3517642" y="3575863"/>
            <a:ext cx="438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Inocular por hisopo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268760-F435-4B61-9745-EFC45A9F2B26}"/>
              </a:ext>
            </a:extLst>
          </p:cNvPr>
          <p:cNvSpPr txBox="1"/>
          <p:nvPr/>
        </p:nvSpPr>
        <p:spPr>
          <a:xfrm rot="16200000">
            <a:off x="7516476" y="3180380"/>
            <a:ext cx="4385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Colocar </a:t>
            </a:r>
            <a:r>
              <a:rPr lang="es-MX" dirty="0" err="1"/>
              <a:t>sensidiscos</a:t>
            </a:r>
            <a:r>
              <a:rPr lang="es-MX" dirty="0"/>
              <a:t> con técnica aséptica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1093A8-4DD3-44AF-B090-C60BB6FC73B9}"/>
              </a:ext>
            </a:extLst>
          </p:cNvPr>
          <p:cNvSpPr txBox="1"/>
          <p:nvPr/>
        </p:nvSpPr>
        <p:spPr>
          <a:xfrm>
            <a:off x="4999318" y="6465949"/>
            <a:ext cx="438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Incubar y medir halo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655FB1-EADD-4FBB-A760-317C4D5DC4AF}"/>
              </a:ext>
            </a:extLst>
          </p:cNvPr>
          <p:cNvSpPr txBox="1"/>
          <p:nvPr/>
        </p:nvSpPr>
        <p:spPr>
          <a:xfrm>
            <a:off x="726826" y="6096795"/>
            <a:ext cx="4385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Comparar con halos de referencia EUCAST/CSLI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3322E3-D289-4657-BC5D-6811B90D7C22}"/>
              </a:ext>
            </a:extLst>
          </p:cNvPr>
          <p:cNvCxnSpPr>
            <a:stCxn id="4" idx="3"/>
          </p:cNvCxnSpPr>
          <p:nvPr/>
        </p:nvCxnSpPr>
        <p:spPr>
          <a:xfrm flipV="1">
            <a:off x="2478783" y="2150921"/>
            <a:ext cx="97450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66F375-B9EE-4AA9-BA2E-166F3108FB6E}"/>
              </a:ext>
            </a:extLst>
          </p:cNvPr>
          <p:cNvCxnSpPr>
            <a:stCxn id="7" idx="3"/>
            <a:endCxn id="16" idx="0"/>
          </p:cNvCxnSpPr>
          <p:nvPr/>
        </p:nvCxnSpPr>
        <p:spPr>
          <a:xfrm>
            <a:off x="8913546" y="2644094"/>
            <a:ext cx="472438" cy="8594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3309C2-D3EC-43C7-A9F8-196E36A82424}"/>
              </a:ext>
            </a:extLst>
          </p:cNvPr>
          <p:cNvCxnSpPr/>
          <p:nvPr/>
        </p:nvCxnSpPr>
        <p:spPr>
          <a:xfrm flipH="1">
            <a:off x="8030817" y="3760529"/>
            <a:ext cx="1353847" cy="1527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67A6A9-AD6F-4DB3-A414-B6CCD72EADEE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4704522" y="5352426"/>
            <a:ext cx="155335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759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F7EDF-8B8B-4CE4-ABBF-965D530A1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49244" y="215889"/>
            <a:ext cx="13270172" cy="1295400"/>
          </a:xfrm>
        </p:spPr>
        <p:txBody>
          <a:bodyPr>
            <a:normAutofit/>
          </a:bodyPr>
          <a:lstStyle/>
          <a:p>
            <a:r>
              <a:rPr lang="es-MX" sz="3200" dirty="0"/>
              <a:t>BUSQUEDA E INTERPRETACIÓN DE HALOS DE REFERENCIA o puntos de corte (BREAK POINT FOR AST)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1E87D-BA02-4F16-A87E-C11F66BB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401" y="1771846"/>
            <a:ext cx="5079991" cy="82391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MX" dirty="0" err="1"/>
              <a:t>Clinical</a:t>
            </a:r>
            <a:r>
              <a:rPr lang="es-MX" dirty="0"/>
              <a:t> &amp; </a:t>
            </a:r>
            <a:r>
              <a:rPr lang="es-MX" dirty="0" err="1"/>
              <a:t>Laboratory</a:t>
            </a:r>
            <a:r>
              <a:rPr lang="es-MX" dirty="0"/>
              <a:t> </a:t>
            </a:r>
            <a:r>
              <a:rPr lang="es-MX" dirty="0" err="1"/>
              <a:t>Standar</a:t>
            </a:r>
            <a:r>
              <a:rPr lang="es-MX" dirty="0"/>
              <a:t> </a:t>
            </a:r>
            <a:r>
              <a:rPr lang="es-MX" dirty="0" err="1"/>
              <a:t>Institute</a:t>
            </a:r>
            <a:r>
              <a:rPr lang="es-MX" dirty="0"/>
              <a:t> (CLSI)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BD1E65-DD19-4EFF-9CDD-EAE46EBE79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617" y="2595758"/>
            <a:ext cx="5311775" cy="193915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92B536-381D-48A7-AD10-0D287332F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983" y="1511289"/>
            <a:ext cx="5105400" cy="82391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MX" dirty="0" err="1"/>
              <a:t>European</a:t>
            </a:r>
            <a:r>
              <a:rPr lang="es-MX" dirty="0"/>
              <a:t> </a:t>
            </a:r>
            <a:r>
              <a:rPr lang="es-MX" dirty="0" err="1"/>
              <a:t>Commite</a:t>
            </a:r>
            <a:r>
              <a:rPr lang="es-MX" dirty="0"/>
              <a:t> </a:t>
            </a:r>
            <a:r>
              <a:rPr lang="es-MX" dirty="0" err="1"/>
              <a:t>on</a:t>
            </a:r>
            <a:r>
              <a:rPr lang="es-MX" dirty="0"/>
              <a:t> </a:t>
            </a:r>
            <a:r>
              <a:rPr lang="es-MX" dirty="0" err="1"/>
              <a:t>Antimicrobial</a:t>
            </a:r>
            <a:r>
              <a:rPr lang="es-MX" dirty="0"/>
              <a:t> </a:t>
            </a:r>
            <a:r>
              <a:rPr lang="es-MX" dirty="0" err="1"/>
              <a:t>Susceptibility</a:t>
            </a:r>
            <a:r>
              <a:rPr lang="es-MX" dirty="0"/>
              <a:t> </a:t>
            </a:r>
            <a:r>
              <a:rPr lang="es-MX" dirty="0" err="1"/>
              <a:t>Testing</a:t>
            </a:r>
            <a:r>
              <a:rPr lang="es-MX" dirty="0"/>
              <a:t> (EUCAST)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DB9341D-1DE3-49A0-90AF-1FA9D4DBDD4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56983" y="2319600"/>
            <a:ext cx="5334000" cy="2187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552752-68EA-4492-8D05-22F72FC3A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342" y="3419670"/>
            <a:ext cx="2686050" cy="1514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0D1E2F-55CA-4B22-A8B5-EB2A4CD591B5}"/>
              </a:ext>
            </a:extLst>
          </p:cNvPr>
          <p:cNvSpPr/>
          <p:nvPr/>
        </p:nvSpPr>
        <p:spPr>
          <a:xfrm>
            <a:off x="207342" y="4989494"/>
            <a:ext cx="4560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https://clsi.org/meetings/microbiology/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92B415-0EBA-458E-8B70-FFF3A5030DE4}"/>
              </a:ext>
            </a:extLst>
          </p:cNvPr>
          <p:cNvSpPr/>
          <p:nvPr/>
        </p:nvSpPr>
        <p:spPr>
          <a:xfrm>
            <a:off x="207342" y="5502183"/>
            <a:ext cx="5734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https://clsi.org/media/1872/_m100_archived_drugs_table.pdf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1BB96-D73F-44D8-85F0-B2A46BEC4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7990" y="3321939"/>
            <a:ext cx="3914564" cy="23697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73F4FD-3069-4466-B6D1-5B532377FB83}"/>
              </a:ext>
            </a:extLst>
          </p:cNvPr>
          <p:cNvSpPr/>
          <p:nvPr/>
        </p:nvSpPr>
        <p:spPr>
          <a:xfrm>
            <a:off x="5961683" y="57126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8"/>
              </a:rPr>
              <a:t>https://mic.eucast.org/Eucast2/SearchController/search.jsp?action=performSearch&amp;BeginIndex=0&amp;Micdif=dif&amp;NumberIndex=50&amp;Antib=326&amp;Specium=-1&amp;Discstrength=-1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53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20986-3EC1-4126-B81C-E6A3D3A12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035" y="505066"/>
            <a:ext cx="8610600" cy="1293028"/>
          </a:xfrm>
        </p:spPr>
        <p:txBody>
          <a:bodyPr/>
          <a:lstStyle/>
          <a:p>
            <a:r>
              <a:rPr lang="es-MX" dirty="0"/>
              <a:t>ALGUNOS ANTIBIÓTICOS A PRUEBA PARA </a:t>
            </a:r>
            <a:r>
              <a:rPr lang="es-MX" dirty="0" err="1"/>
              <a:t>KiRBY</a:t>
            </a:r>
            <a:r>
              <a:rPr lang="es-MX" dirty="0"/>
              <a:t> BAUER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B60D2C86-9CA8-40C5-8E25-3C3B0A12C4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0852884"/>
              </p:ext>
            </p:extLst>
          </p:nvPr>
        </p:nvGraphicFramePr>
        <p:xfrm>
          <a:off x="530087" y="2057401"/>
          <a:ext cx="10977548" cy="389282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87718">
                  <a:extLst>
                    <a:ext uri="{9D8B030D-6E8A-4147-A177-3AD203B41FA5}">
                      <a16:colId xmlns:a16="http://schemas.microsoft.com/office/drawing/2014/main" val="472450296"/>
                    </a:ext>
                  </a:extLst>
                </a:gridCol>
                <a:gridCol w="939197">
                  <a:extLst>
                    <a:ext uri="{9D8B030D-6E8A-4147-A177-3AD203B41FA5}">
                      <a16:colId xmlns:a16="http://schemas.microsoft.com/office/drawing/2014/main" val="749816911"/>
                    </a:ext>
                  </a:extLst>
                </a:gridCol>
                <a:gridCol w="1664368">
                  <a:extLst>
                    <a:ext uri="{9D8B030D-6E8A-4147-A177-3AD203B41FA5}">
                      <a16:colId xmlns:a16="http://schemas.microsoft.com/office/drawing/2014/main" val="2320131942"/>
                    </a:ext>
                  </a:extLst>
                </a:gridCol>
                <a:gridCol w="1412616">
                  <a:extLst>
                    <a:ext uri="{9D8B030D-6E8A-4147-A177-3AD203B41FA5}">
                      <a16:colId xmlns:a16="http://schemas.microsoft.com/office/drawing/2014/main" val="1003877332"/>
                    </a:ext>
                  </a:extLst>
                </a:gridCol>
                <a:gridCol w="1818218">
                  <a:extLst>
                    <a:ext uri="{9D8B030D-6E8A-4147-A177-3AD203B41FA5}">
                      <a16:colId xmlns:a16="http://schemas.microsoft.com/office/drawing/2014/main" val="3383988435"/>
                    </a:ext>
                  </a:extLst>
                </a:gridCol>
                <a:gridCol w="1197941">
                  <a:extLst>
                    <a:ext uri="{9D8B030D-6E8A-4147-A177-3AD203B41FA5}">
                      <a16:colId xmlns:a16="http://schemas.microsoft.com/office/drawing/2014/main" val="3307921772"/>
                    </a:ext>
                  </a:extLst>
                </a:gridCol>
                <a:gridCol w="1234255">
                  <a:extLst>
                    <a:ext uri="{9D8B030D-6E8A-4147-A177-3AD203B41FA5}">
                      <a16:colId xmlns:a16="http://schemas.microsoft.com/office/drawing/2014/main" val="1140316755"/>
                    </a:ext>
                  </a:extLst>
                </a:gridCol>
                <a:gridCol w="1223235">
                  <a:extLst>
                    <a:ext uri="{9D8B030D-6E8A-4147-A177-3AD203B41FA5}">
                      <a16:colId xmlns:a16="http://schemas.microsoft.com/office/drawing/2014/main" val="1015361506"/>
                    </a:ext>
                  </a:extLst>
                </a:gridCol>
              </a:tblGrid>
              <a:tr h="72899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Cepa: S. </a:t>
                      </a:r>
                      <a:r>
                        <a:rPr lang="es-MX" sz="1100" u="none" strike="noStrike" dirty="0" err="1">
                          <a:effectLst/>
                        </a:rPr>
                        <a:t>aureus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Cepa: E. </a:t>
                      </a:r>
                      <a:r>
                        <a:rPr lang="es-MX" sz="1100" u="none" strike="noStrike" dirty="0" err="1">
                          <a:effectLst/>
                        </a:rPr>
                        <a:t>coli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Cepa: </a:t>
                      </a:r>
                      <a:r>
                        <a:rPr lang="es-MX" sz="1100" u="none" strike="noStrike" dirty="0" err="1">
                          <a:effectLst/>
                        </a:rPr>
                        <a:t>Enterococcus</a:t>
                      </a:r>
                      <a:r>
                        <a:rPr lang="es-MX" sz="1100" u="none" strike="noStrike" dirty="0"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</a:rPr>
                        <a:t>faecalis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Cepa: Pseudomonas </a:t>
                      </a:r>
                      <a:r>
                        <a:rPr lang="es-MX" sz="1100" u="none" strike="noStrike" dirty="0" err="1">
                          <a:effectLst/>
                        </a:rPr>
                        <a:t>aeruginosa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6118"/>
                  </a:ext>
                </a:extLst>
              </a:tr>
              <a:tr h="65973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Antimicrobiano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Concentración </a:t>
                      </a:r>
                    </a:p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(</a:t>
                      </a:r>
                      <a:r>
                        <a:rPr lang="es-MX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µg)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Antimicrobiano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Concentración </a:t>
                      </a:r>
                    </a:p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(</a:t>
                      </a:r>
                      <a:r>
                        <a:rPr lang="es-MX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µg)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Antimicrobiano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Concentración </a:t>
                      </a:r>
                    </a:p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(</a:t>
                      </a:r>
                      <a:r>
                        <a:rPr lang="es-MX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µg)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Antimicrobiano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Concentración </a:t>
                      </a:r>
                    </a:p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(</a:t>
                      </a:r>
                      <a:r>
                        <a:rPr lang="es-MX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µg)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875439"/>
                  </a:ext>
                </a:extLst>
              </a:tr>
              <a:tr h="36449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Cefoxitina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30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Cefalotina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30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 err="1">
                          <a:effectLst/>
                        </a:rPr>
                        <a:t>Linezolid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30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 err="1">
                          <a:effectLst/>
                        </a:rPr>
                        <a:t>Cefepime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30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7021045"/>
                  </a:ext>
                </a:extLst>
              </a:tr>
              <a:tr h="8201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 err="1">
                          <a:effectLst/>
                        </a:rPr>
                        <a:t>Trimetoprim</a:t>
                      </a:r>
                      <a:r>
                        <a:rPr lang="es-MX" sz="1100" b="1" u="none" strike="noStrike" dirty="0">
                          <a:effectLst/>
                        </a:rPr>
                        <a:t>/ sulfametoxazol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1.25/23.75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Ampicilina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Penicilina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10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 err="1">
                          <a:effectLst/>
                        </a:rPr>
                        <a:t>Ceftazidima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0615375"/>
                  </a:ext>
                </a:extLst>
              </a:tr>
              <a:tr h="65973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Penicilina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Ceftriaxona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30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 err="1">
                          <a:effectLst/>
                        </a:rPr>
                        <a:t>Trimetoprim</a:t>
                      </a:r>
                      <a:r>
                        <a:rPr lang="es-MX" sz="1100" b="1" u="none" strike="noStrike">
                          <a:effectLst/>
                        </a:rPr>
                        <a:t>/</a:t>
                      </a:r>
                    </a:p>
                    <a:p>
                      <a:pPr algn="ctr" fontAlgn="b"/>
                      <a:r>
                        <a:rPr lang="es-MX" sz="1100" b="1" u="none" strike="noStrike">
                          <a:effectLst/>
                        </a:rPr>
                        <a:t>sulfametozaxol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1.25/23.75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Aztreonam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1.25/23.75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4526000"/>
                  </a:ext>
                </a:extLst>
              </a:tr>
              <a:tr h="65973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Azitromicina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 err="1">
                          <a:effectLst/>
                        </a:rPr>
                        <a:t>Piperacilina</a:t>
                      </a:r>
                      <a:r>
                        <a:rPr lang="es-MX" sz="1100" b="1" u="none" strike="noStrike" dirty="0">
                          <a:effectLst/>
                        </a:rPr>
                        <a:t>/</a:t>
                      </a:r>
                    </a:p>
                    <a:p>
                      <a:pPr algn="ctr" fontAlgn="b"/>
                      <a:r>
                        <a:rPr lang="es-MX" sz="1100" b="1" u="none" strike="noStrike" dirty="0" err="1">
                          <a:effectLst/>
                        </a:rPr>
                        <a:t>Tazobactam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100/10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Ampicilina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 err="1">
                          <a:effectLst/>
                        </a:rPr>
                        <a:t>Piperacilina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10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450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8665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2AF6B-8340-4085-862B-BE441945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958" y="450474"/>
            <a:ext cx="10591800" cy="1293028"/>
          </a:xfrm>
        </p:spPr>
        <p:txBody>
          <a:bodyPr>
            <a:normAutofit/>
          </a:bodyPr>
          <a:lstStyle/>
          <a:p>
            <a:r>
              <a:rPr lang="es-US" sz="3200" dirty="0"/>
              <a:t>Uso de ABIS online para interpretación de resultados de susceptibilidad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63EEEC-CAE4-4462-A99B-1C6167CB6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70" t="16349" r="25340" b="13438"/>
          <a:stretch/>
        </p:blipFill>
        <p:spPr>
          <a:xfrm>
            <a:off x="102071" y="2606762"/>
            <a:ext cx="3073798" cy="34866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DBC97A-2405-493E-BE5C-1F860414F108}"/>
              </a:ext>
            </a:extLst>
          </p:cNvPr>
          <p:cNvSpPr/>
          <p:nvPr/>
        </p:nvSpPr>
        <p:spPr>
          <a:xfrm>
            <a:off x="0" y="1912133"/>
            <a:ext cx="3175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s-US" dirty="0"/>
              <a:t>Ingresa </a:t>
            </a:r>
          </a:p>
          <a:p>
            <a:r>
              <a:rPr lang="es-US" dirty="0">
                <a:hlinkClick r:id="rId3"/>
              </a:rPr>
              <a:t>https://www.tgw1916.net/</a:t>
            </a:r>
            <a:r>
              <a:rPr lang="es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0C7C14-B721-49F9-B4B0-409B117D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18" t="29642" r="60336" b="13016"/>
          <a:stretch/>
        </p:blipFill>
        <p:spPr>
          <a:xfrm>
            <a:off x="3775452" y="2606762"/>
            <a:ext cx="2011198" cy="31253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58A3EE-745A-465E-B30F-459FC90C5730}"/>
              </a:ext>
            </a:extLst>
          </p:cNvPr>
          <p:cNvSpPr/>
          <p:nvPr/>
        </p:nvSpPr>
        <p:spPr>
          <a:xfrm>
            <a:off x="3331430" y="1912133"/>
            <a:ext cx="3151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dirty="0"/>
              <a:t>2 .Selecciona </a:t>
            </a:r>
            <a:r>
              <a:rPr lang="es-US" i="1" dirty="0" err="1"/>
              <a:t>Antibiogram</a:t>
            </a:r>
            <a:endParaRPr lang="es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494C7C-D924-41B6-99FE-2395EB8F3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03" t="17145" r="27015" b="33259"/>
          <a:stretch/>
        </p:blipFill>
        <p:spPr>
          <a:xfrm>
            <a:off x="6769858" y="2425052"/>
            <a:ext cx="5567719" cy="4211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735CC5-ED4A-46E4-ABD7-63A8203C3AFA}"/>
              </a:ext>
            </a:extLst>
          </p:cNvPr>
          <p:cNvSpPr/>
          <p:nvPr/>
        </p:nvSpPr>
        <p:spPr>
          <a:xfrm>
            <a:off x="7332499" y="1990466"/>
            <a:ext cx="4176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dirty="0"/>
              <a:t>3 .Selecciona </a:t>
            </a:r>
            <a:r>
              <a:rPr lang="es-US" i="1" dirty="0" err="1"/>
              <a:t>Antibiogram</a:t>
            </a:r>
            <a:r>
              <a:rPr lang="es-US" i="1" dirty="0"/>
              <a:t> software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B6E528B-EEC0-487A-AADF-8238F6A0B043}"/>
              </a:ext>
            </a:extLst>
          </p:cNvPr>
          <p:cNvSpPr/>
          <p:nvPr/>
        </p:nvSpPr>
        <p:spPr>
          <a:xfrm>
            <a:off x="6483255" y="6093441"/>
            <a:ext cx="286603" cy="314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6629C0A-E770-4295-9BDE-95A83765233B}"/>
              </a:ext>
            </a:extLst>
          </p:cNvPr>
          <p:cNvSpPr/>
          <p:nvPr/>
        </p:nvSpPr>
        <p:spPr>
          <a:xfrm>
            <a:off x="3775452" y="4094368"/>
            <a:ext cx="286603" cy="314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588569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¿Qué efecto tienen las sustancias químicas en el crecimiento microbiano¿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37591" y="2185036"/>
            <a:ext cx="4893366" cy="4024125"/>
          </a:xfrm>
        </p:spPr>
        <p:txBody>
          <a:bodyPr/>
          <a:lstStyle/>
          <a:p>
            <a:r>
              <a:rPr lang="es-MX" dirty="0"/>
              <a:t>Estimulante= Nutrientes</a:t>
            </a:r>
          </a:p>
          <a:p>
            <a:pPr marL="0" indent="0">
              <a:buNone/>
            </a:pPr>
            <a:r>
              <a:rPr lang="es-MX" dirty="0"/>
              <a:t> Diseño de medios de cultivo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347791" y="2202511"/>
            <a:ext cx="4326835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Inhibidor o Destructivo= Antimicrobianos</a:t>
            </a:r>
          </a:p>
        </p:txBody>
      </p:sp>
      <p:pic>
        <p:nvPicPr>
          <p:cNvPr id="1026" name="Picture 2" descr="Resultado de imagen para microorganismo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26" y="4535130"/>
            <a:ext cx="2262195" cy="190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vorecen la descomposición de las molécu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47" y="3172992"/>
            <a:ext cx="3627027" cy="13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muerte de bacteri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05" y="4292902"/>
            <a:ext cx="3199605" cy="23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no bacteri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40" y="2382286"/>
            <a:ext cx="32004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5830929" y="3140644"/>
            <a:ext cx="371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Alteran equilibrio y fisiología celular</a:t>
            </a:r>
          </a:p>
        </p:txBody>
      </p:sp>
    </p:spTree>
    <p:extLst>
      <p:ext uri="{BB962C8B-B14F-4D97-AF65-F5344CB8AC3E}">
        <p14:creationId xmlns:p14="http://schemas.microsoft.com/office/powerpoint/2010/main" val="2795561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15E6D7-DA94-441E-B647-1B569CD1D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57" t="16022" r="44979" b="28360"/>
          <a:stretch/>
        </p:blipFill>
        <p:spPr>
          <a:xfrm>
            <a:off x="-4337" y="1808222"/>
            <a:ext cx="6656673" cy="4060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C49D11-ABA4-492C-BB6D-3F1DB5E7E297}"/>
              </a:ext>
            </a:extLst>
          </p:cNvPr>
          <p:cNvSpPr/>
          <p:nvPr/>
        </p:nvSpPr>
        <p:spPr>
          <a:xfrm>
            <a:off x="146036" y="348585"/>
            <a:ext cx="5636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dirty="0"/>
              <a:t>4 .Selecciona la base de datos a utilizar para la interpretación, el software tiene cargado la CLSI  y la EUCAST de 2016</a:t>
            </a:r>
            <a:endParaRPr lang="es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B67A0-5328-4029-A786-D7440994D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3" t="17098" r="46381" b="27950"/>
          <a:stretch/>
        </p:blipFill>
        <p:spPr>
          <a:xfrm>
            <a:off x="6236915" y="1808222"/>
            <a:ext cx="5955085" cy="40604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1E3FC4-640B-4462-AFA1-D4DCA4A2A452}"/>
              </a:ext>
            </a:extLst>
          </p:cNvPr>
          <p:cNvSpPr/>
          <p:nvPr/>
        </p:nvSpPr>
        <p:spPr>
          <a:xfrm>
            <a:off x="6233020" y="198460"/>
            <a:ext cx="5636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dirty="0"/>
              <a:t>5 .Selecciona el grupo bacteriano a probar, de acuerdo a éste se te dará el listado de antibióticos a utilizar para ese grupo específicamente</a:t>
            </a:r>
            <a:endParaRPr lang="es-US" i="1" dirty="0"/>
          </a:p>
        </p:txBody>
      </p:sp>
    </p:spTree>
    <p:extLst>
      <p:ext uri="{BB962C8B-B14F-4D97-AF65-F5344CB8AC3E}">
        <p14:creationId xmlns:p14="http://schemas.microsoft.com/office/powerpoint/2010/main" val="1335024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FDFED6-7331-4DE5-A07A-D8F373B65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3" t="17098" r="48875" b="13017"/>
          <a:stretch/>
        </p:blipFill>
        <p:spPr>
          <a:xfrm>
            <a:off x="304400" y="1880130"/>
            <a:ext cx="5401182" cy="46948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6A9B7C-D371-4909-9050-FAB6F75D05A5}"/>
              </a:ext>
            </a:extLst>
          </p:cNvPr>
          <p:cNvSpPr/>
          <p:nvPr/>
        </p:nvSpPr>
        <p:spPr>
          <a:xfrm>
            <a:off x="21945" y="553302"/>
            <a:ext cx="5955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dirty="0"/>
              <a:t>6 .Coloca el nombre de la cepa a probar y la longitud del diámetro de los halos de inhibición medidos, da </a:t>
            </a:r>
            <a:r>
              <a:rPr lang="es-US" dirty="0" err="1"/>
              <a:t>click</a:t>
            </a:r>
            <a:r>
              <a:rPr lang="es-US" dirty="0"/>
              <a:t> en </a:t>
            </a:r>
            <a:r>
              <a:rPr lang="es-US" i="1" dirty="0" err="1"/>
              <a:t>Continue</a:t>
            </a:r>
            <a:endParaRPr lang="es-US" i="1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8961670-A83E-41A9-B788-D63E30575A05}"/>
              </a:ext>
            </a:extLst>
          </p:cNvPr>
          <p:cNvSpPr/>
          <p:nvPr/>
        </p:nvSpPr>
        <p:spPr>
          <a:xfrm>
            <a:off x="21945" y="1746913"/>
            <a:ext cx="401136" cy="464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CE1D440-17FB-4F24-AC8D-96AC3E115B2B}"/>
              </a:ext>
            </a:extLst>
          </p:cNvPr>
          <p:cNvSpPr/>
          <p:nvPr/>
        </p:nvSpPr>
        <p:spPr>
          <a:xfrm>
            <a:off x="-29099" y="3232898"/>
            <a:ext cx="401137" cy="298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9AC5897-03C9-49DB-A3A6-B570F12E10B5}"/>
              </a:ext>
            </a:extLst>
          </p:cNvPr>
          <p:cNvSpPr/>
          <p:nvPr/>
        </p:nvSpPr>
        <p:spPr>
          <a:xfrm>
            <a:off x="-37396" y="2934606"/>
            <a:ext cx="401137" cy="298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7B5C889-A902-4B9B-B81F-682AF2FAF019}"/>
              </a:ext>
            </a:extLst>
          </p:cNvPr>
          <p:cNvSpPr/>
          <p:nvPr/>
        </p:nvSpPr>
        <p:spPr>
          <a:xfrm>
            <a:off x="3412412" y="3485624"/>
            <a:ext cx="401137" cy="298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2B04E5-A6A0-4FAD-AF92-28772E5A2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6" t="17695" r="60373" b="40493"/>
          <a:stretch/>
        </p:blipFill>
        <p:spPr>
          <a:xfrm>
            <a:off x="6245644" y="1191985"/>
            <a:ext cx="5135899" cy="28660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609438-7BC2-4D32-88E3-EFDE7E243A3D}"/>
              </a:ext>
            </a:extLst>
          </p:cNvPr>
          <p:cNvSpPr/>
          <p:nvPr/>
        </p:nvSpPr>
        <p:spPr>
          <a:xfrm>
            <a:off x="5945578" y="438194"/>
            <a:ext cx="5955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dirty="0"/>
              <a:t>6 .El sistema realizará la comparación y te dirá si la bacteria probada es susceptible, intermedia o resistente a los antibióticos de prueba</a:t>
            </a:r>
            <a:endParaRPr lang="es-US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EC3A19-E028-4302-952A-BE6290256C4D}"/>
              </a:ext>
            </a:extLst>
          </p:cNvPr>
          <p:cNvSpPr/>
          <p:nvPr/>
        </p:nvSpPr>
        <p:spPr>
          <a:xfrm>
            <a:off x="5945578" y="3975837"/>
            <a:ext cx="5955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sz="1200" i="1" dirty="0"/>
              <a:t>1. Nombre de antibiótico (concentración de prueba), diámetro experimental, (diferencia con el punto de corte, si es +, el halo de referencia es mayor; si es – el halo de referencia es menor), grupo al que pertenece el antibiótico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8F6B7-677F-4AD7-BBD0-3DD75CE98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32" t="36173" r="26343" b="32230"/>
          <a:stretch/>
        </p:blipFill>
        <p:spPr>
          <a:xfrm>
            <a:off x="8161360" y="5018991"/>
            <a:ext cx="3921457" cy="16537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956A47-BDF5-4996-99C0-6D108FBBCDDD}"/>
              </a:ext>
            </a:extLst>
          </p:cNvPr>
          <p:cNvSpPr/>
          <p:nvPr/>
        </p:nvSpPr>
        <p:spPr>
          <a:xfrm>
            <a:off x="5705582" y="5661178"/>
            <a:ext cx="2783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dirty="0"/>
              <a:t>7 .No olvides referenciar</a:t>
            </a:r>
            <a:endParaRPr lang="es-US" i="1" dirty="0"/>
          </a:p>
        </p:txBody>
      </p:sp>
    </p:spTree>
    <p:extLst>
      <p:ext uri="{BB962C8B-B14F-4D97-AF65-F5344CB8AC3E}">
        <p14:creationId xmlns:p14="http://schemas.microsoft.com/office/powerpoint/2010/main" val="3689638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F1C7-98E8-45FC-9663-BE351C96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644" y="381601"/>
            <a:ext cx="8610600" cy="681655"/>
          </a:xfrm>
        </p:spPr>
        <p:txBody>
          <a:bodyPr/>
          <a:lstStyle/>
          <a:p>
            <a:r>
              <a:rPr lang="es-US" dirty="0"/>
              <a:t>SINERGISMO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7B114B-8446-4705-9556-4D654E4A6A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5" y="1208589"/>
            <a:ext cx="5212793" cy="389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56CB51-1485-4F1E-B62F-C9B263B8E0EA}"/>
              </a:ext>
            </a:extLst>
          </p:cNvPr>
          <p:cNvSpPr txBox="1"/>
          <p:nvPr/>
        </p:nvSpPr>
        <p:spPr>
          <a:xfrm>
            <a:off x="267554" y="3988685"/>
            <a:ext cx="2287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S" dirty="0">
                <a:solidFill>
                  <a:schemeClr val="bg1"/>
                </a:solidFill>
              </a:rPr>
              <a:t>Ampicilina+</a:t>
            </a:r>
          </a:p>
          <a:p>
            <a:pPr algn="ctr"/>
            <a:r>
              <a:rPr lang="es-MX" dirty="0">
                <a:solidFill>
                  <a:schemeClr val="bg1"/>
                </a:solidFill>
              </a:rPr>
              <a:t>á</a:t>
            </a:r>
            <a:r>
              <a:rPr lang="es-US" dirty="0" err="1">
                <a:solidFill>
                  <a:schemeClr val="bg1"/>
                </a:solidFill>
              </a:rPr>
              <a:t>cido</a:t>
            </a:r>
            <a:r>
              <a:rPr lang="es-US" dirty="0">
                <a:solidFill>
                  <a:schemeClr val="bg1"/>
                </a:solidFill>
              </a:rPr>
              <a:t> clavulánico </a:t>
            </a:r>
          </a:p>
          <a:p>
            <a:pPr algn="ctr"/>
            <a:r>
              <a:rPr lang="es-US" dirty="0">
                <a:solidFill>
                  <a:schemeClr val="bg1"/>
                </a:solidFill>
              </a:rPr>
              <a:t>(AMC)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6B961-FA9E-4B82-94AE-8C9BAD0164A4}"/>
              </a:ext>
            </a:extLst>
          </p:cNvPr>
          <p:cNvSpPr txBox="1"/>
          <p:nvPr/>
        </p:nvSpPr>
        <p:spPr>
          <a:xfrm>
            <a:off x="2774138" y="4022058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S" dirty="0">
                <a:solidFill>
                  <a:schemeClr val="bg1"/>
                </a:solidFill>
              </a:rPr>
              <a:t>Ampicilina</a:t>
            </a:r>
          </a:p>
          <a:p>
            <a:pPr algn="ctr"/>
            <a:r>
              <a:rPr lang="es-US" dirty="0">
                <a:solidFill>
                  <a:schemeClr val="bg1"/>
                </a:solidFill>
              </a:rPr>
              <a:t>(AMP)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D1AA2-2FE7-4174-98AD-485B4DCFD7EB}"/>
              </a:ext>
            </a:extLst>
          </p:cNvPr>
          <p:cNvSpPr txBox="1"/>
          <p:nvPr/>
        </p:nvSpPr>
        <p:spPr>
          <a:xfrm>
            <a:off x="1322841" y="1208589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S" i="1" dirty="0" err="1">
                <a:solidFill>
                  <a:schemeClr val="bg1"/>
                </a:solidFill>
              </a:rPr>
              <a:t>Klebsiella</a:t>
            </a:r>
            <a:r>
              <a:rPr lang="es-US" i="1" dirty="0">
                <a:solidFill>
                  <a:schemeClr val="bg1"/>
                </a:solidFill>
              </a:rPr>
              <a:t> </a:t>
            </a:r>
            <a:r>
              <a:rPr lang="es-US" i="1" dirty="0" err="1">
                <a:solidFill>
                  <a:schemeClr val="bg1"/>
                </a:solidFill>
              </a:rPr>
              <a:t>pneumonie</a:t>
            </a:r>
            <a:endParaRPr lang="es-US" i="1" dirty="0">
              <a:solidFill>
                <a:schemeClr val="bg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B9AACB9-8F76-4F6C-BE30-0163043C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31" y="1208590"/>
            <a:ext cx="5450736" cy="389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D0F3ED-6BFC-4D13-930F-217572AA1E17}"/>
              </a:ext>
            </a:extLst>
          </p:cNvPr>
          <p:cNvSpPr txBox="1"/>
          <p:nvPr/>
        </p:nvSpPr>
        <p:spPr>
          <a:xfrm>
            <a:off x="6354154" y="3883558"/>
            <a:ext cx="15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S" dirty="0">
                <a:solidFill>
                  <a:schemeClr val="bg1"/>
                </a:solidFill>
              </a:rPr>
              <a:t>Fosfomicina</a:t>
            </a:r>
          </a:p>
          <a:p>
            <a:pPr algn="ctr"/>
            <a:r>
              <a:rPr lang="es-US" dirty="0">
                <a:solidFill>
                  <a:schemeClr val="bg1"/>
                </a:solidFill>
              </a:rPr>
              <a:t>(FOS)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7BEB8-B3BE-458F-942E-4F96129C3104}"/>
              </a:ext>
            </a:extLst>
          </p:cNvPr>
          <p:cNvSpPr txBox="1"/>
          <p:nvPr/>
        </p:nvSpPr>
        <p:spPr>
          <a:xfrm>
            <a:off x="9725450" y="1254755"/>
            <a:ext cx="124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S" dirty="0">
                <a:solidFill>
                  <a:schemeClr val="bg1"/>
                </a:solidFill>
              </a:rPr>
              <a:t>Penicilina</a:t>
            </a:r>
          </a:p>
          <a:p>
            <a:pPr algn="ctr"/>
            <a:r>
              <a:rPr lang="es-US" dirty="0">
                <a:solidFill>
                  <a:schemeClr val="bg1"/>
                </a:solidFill>
              </a:rPr>
              <a:t>(P)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491EF-B961-45F4-85B6-47FA6508AC4C}"/>
              </a:ext>
            </a:extLst>
          </p:cNvPr>
          <p:cNvSpPr txBox="1"/>
          <p:nvPr/>
        </p:nvSpPr>
        <p:spPr>
          <a:xfrm>
            <a:off x="267554" y="5364316"/>
            <a:ext cx="5212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Ácido clavulánico= inhibidor de β-</a:t>
            </a:r>
            <a:r>
              <a:rPr lang="es-MX" dirty="0" err="1"/>
              <a:t>lactamasas</a:t>
            </a:r>
            <a:endParaRPr lang="es-MX" dirty="0"/>
          </a:p>
          <a:p>
            <a:pPr algn="ctr"/>
            <a:r>
              <a:rPr lang="es-MX" dirty="0"/>
              <a:t>Ampicilina, inhibe la transpeptidasa, impide la síntesis de peptidoglucano, pierde efecto en presencia de β-</a:t>
            </a:r>
            <a:r>
              <a:rPr lang="es-MX" dirty="0" err="1"/>
              <a:t>lactamasa</a:t>
            </a:r>
            <a:endParaRPr lang="es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E8F0A-8226-4408-8667-B83047BAA2E3}"/>
              </a:ext>
            </a:extLst>
          </p:cNvPr>
          <p:cNvSpPr txBox="1"/>
          <p:nvPr/>
        </p:nvSpPr>
        <p:spPr>
          <a:xfrm>
            <a:off x="6406996" y="5255361"/>
            <a:ext cx="4816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Fosfomicina, inhibe la </a:t>
            </a:r>
            <a:r>
              <a:rPr lang="es-MX" dirty="0" err="1"/>
              <a:t>enolpiruvato</a:t>
            </a:r>
            <a:r>
              <a:rPr lang="es-MX" dirty="0"/>
              <a:t> transferasa, impidiendo la síntesis del peptidoglucano.</a:t>
            </a:r>
          </a:p>
          <a:p>
            <a:pPr algn="ctr"/>
            <a:r>
              <a:rPr lang="es-MX" dirty="0"/>
              <a:t>Penicilina, inhibe la transpeptidasa, impide la síntesis de peptidoglucano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79809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B2A7-6E90-41BD-8D70-E8C8A884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791" y="129772"/>
            <a:ext cx="8610600" cy="1293028"/>
          </a:xfrm>
        </p:spPr>
        <p:txBody>
          <a:bodyPr/>
          <a:lstStyle/>
          <a:p>
            <a:r>
              <a:rPr lang="es-US" dirty="0"/>
              <a:t>MECANISMOS DE RESISTENCIA, identificación por sinergia</a:t>
            </a:r>
          </a:p>
        </p:txBody>
      </p:sp>
      <p:pic>
        <p:nvPicPr>
          <p:cNvPr id="15362" name="Picture 2" descr="Comparación de cuatro métodos fenotípicos para la detección de  beta-lactamasas de espectro extendido">
            <a:extLst>
              <a:ext uri="{FF2B5EF4-FFF2-40B4-BE49-F238E27FC236}">
                <a16:creationId xmlns:a16="http://schemas.microsoft.com/office/drawing/2014/main" id="{8943F9E1-DA7A-4915-B464-5DF8EA1E17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97" y="1674323"/>
            <a:ext cx="3096834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769CF2-EBAB-4C33-A38F-B2A89BB0BC21}"/>
              </a:ext>
            </a:extLst>
          </p:cNvPr>
          <p:cNvSpPr txBox="1"/>
          <p:nvPr/>
        </p:nvSpPr>
        <p:spPr>
          <a:xfrm>
            <a:off x="1841194" y="5698636"/>
            <a:ext cx="2707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600" dirty="0"/>
              <a:t>Cepas productoras de </a:t>
            </a:r>
            <a:r>
              <a:rPr lang="es-US" sz="1600" dirty="0" err="1"/>
              <a:t>BetaLactamasas</a:t>
            </a:r>
            <a:r>
              <a:rPr lang="es-US" sz="1600" dirty="0"/>
              <a:t> de Espectro Extendido (BLEE)/(ESBL)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7EE22-1A6C-4E6F-9156-056B9E6F6901}"/>
              </a:ext>
            </a:extLst>
          </p:cNvPr>
          <p:cNvSpPr txBox="1"/>
          <p:nvPr/>
        </p:nvSpPr>
        <p:spPr>
          <a:xfrm>
            <a:off x="7448571" y="5696740"/>
            <a:ext cx="2707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600" dirty="0"/>
              <a:t>Cepas productoras de </a:t>
            </a:r>
            <a:r>
              <a:rPr lang="es-US" sz="1600" dirty="0" err="1"/>
              <a:t>Staphylococcus</a:t>
            </a:r>
            <a:r>
              <a:rPr lang="es-US" sz="1600" dirty="0"/>
              <a:t> </a:t>
            </a:r>
            <a:r>
              <a:rPr lang="es-US" sz="1600" dirty="0" err="1"/>
              <a:t>aureus</a:t>
            </a:r>
            <a:r>
              <a:rPr lang="es-US" sz="1600" dirty="0"/>
              <a:t> Resistentes a la Meticilina (SARM)/(MRSA).</a:t>
            </a:r>
          </a:p>
          <a:p>
            <a:pPr algn="ctr"/>
            <a:endParaRPr lang="es-US" sz="1600" dirty="0"/>
          </a:p>
        </p:txBody>
      </p:sp>
      <p:pic>
        <p:nvPicPr>
          <p:cNvPr id="15364" name="Picture 4" descr="Plate 1a: Staphylococcus aureus resistant to penicillin (P0.5) only. Note  the annular radius of the zone of inhibition of 9.5 mm around the cefoxitin  (FOX. - ppt download">
            <a:extLst>
              <a:ext uri="{FF2B5EF4-FFF2-40B4-BE49-F238E27FC236}">
                <a16:creationId xmlns:a16="http://schemas.microsoft.com/office/drawing/2014/main" id="{9A0D44EC-C922-487D-A119-D863CDCC0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464" y="1693969"/>
            <a:ext cx="3594328" cy="38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5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8D87C-B60E-4A36-85EE-C249E73B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18" y="1035325"/>
            <a:ext cx="4114800" cy="1600200"/>
          </a:xfrm>
        </p:spPr>
        <p:txBody>
          <a:bodyPr>
            <a:normAutofit fontScale="90000"/>
          </a:bodyPr>
          <a:lstStyle/>
          <a:p>
            <a:r>
              <a:rPr lang="es-MX" dirty="0"/>
              <a:t>APROXIMACIÓN A LA EVALUACIÓN DE GRADO DE ACCIÓN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1C4A4C0-F372-4BFB-89BF-C950224BF5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513807"/>
              </p:ext>
            </p:extLst>
          </p:nvPr>
        </p:nvGraphicFramePr>
        <p:xfrm>
          <a:off x="8273844" y="2027583"/>
          <a:ext cx="3905867" cy="3146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930">
                  <a:extLst>
                    <a:ext uri="{9D8B030D-6E8A-4147-A177-3AD203B41FA5}">
                      <a16:colId xmlns:a16="http://schemas.microsoft.com/office/drawing/2014/main" val="282993060"/>
                    </a:ext>
                  </a:extLst>
                </a:gridCol>
                <a:gridCol w="823668">
                  <a:extLst>
                    <a:ext uri="{9D8B030D-6E8A-4147-A177-3AD203B41FA5}">
                      <a16:colId xmlns:a16="http://schemas.microsoft.com/office/drawing/2014/main" val="2365278200"/>
                    </a:ext>
                  </a:extLst>
                </a:gridCol>
                <a:gridCol w="726835">
                  <a:extLst>
                    <a:ext uri="{9D8B030D-6E8A-4147-A177-3AD203B41FA5}">
                      <a16:colId xmlns:a16="http://schemas.microsoft.com/office/drawing/2014/main" val="1104777452"/>
                    </a:ext>
                  </a:extLst>
                </a:gridCol>
                <a:gridCol w="1339434">
                  <a:extLst>
                    <a:ext uri="{9D8B030D-6E8A-4147-A177-3AD203B41FA5}">
                      <a16:colId xmlns:a16="http://schemas.microsoft.com/office/drawing/2014/main" val="4126075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u="none" strike="noStrike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u="sng">
                          <a:effectLst/>
                        </a:rPr>
                        <a:t>Agente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u="sng">
                          <a:effectLst/>
                        </a:rPr>
                        <a:t>Diámetro día 1. (mm)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u="sng">
                          <a:effectLst/>
                        </a:rPr>
                        <a:t>Diámetro día 2. (mm)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u="none" strike="noStrike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u="sng">
                          <a:effectLst/>
                        </a:rPr>
                        <a:t>Clasificación.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7969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Clorox.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50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40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err="1">
                          <a:effectLst/>
                        </a:rPr>
                        <a:t>Bacterioestático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6577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Axión.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20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Bacteriostático.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5988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Antibacterial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13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13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Bactericida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57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Listerine.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Bactericida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5686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Cristal violeta.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20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Biocida.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2653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Lugol.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Biocida.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8163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Etanol.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15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15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?.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780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Pinol.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15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15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Biocida.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9641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Lyson.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10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Biocida.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69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Sulfometoxa-no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27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28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Biocida.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9686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Penicilina.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27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21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 err="1">
                          <a:effectLst/>
                        </a:rPr>
                        <a:t>Bacteroestático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5649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Azitomicina.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37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38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Biocida.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8308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Lefoxiton.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>
                          <a:effectLst/>
                        </a:rPr>
                        <a:t>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50" dirty="0">
                          <a:effectLst/>
                        </a:rPr>
                        <a:t>-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252837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D196B6-E736-4A36-A9DC-46910F2AA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6002" y="2728190"/>
            <a:ext cx="4114800" cy="309448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Evaluación a partir de la incubación a dos tiempos por método de difusión en disco: t</a:t>
            </a:r>
            <a:r>
              <a:rPr lang="es-MX" baseline="-25000" dirty="0"/>
              <a:t>1</a:t>
            </a:r>
            <a:r>
              <a:rPr lang="es-MX" dirty="0"/>
              <a:t>= 24h y t</a:t>
            </a:r>
            <a:r>
              <a:rPr lang="es-MX" baseline="-25000" dirty="0"/>
              <a:t>2</a:t>
            </a:r>
            <a:r>
              <a:rPr lang="es-MX" dirty="0"/>
              <a:t>=48 h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Supone</a:t>
            </a:r>
            <a:r>
              <a:rPr lang="en-US" dirty="0"/>
              <a:t> que al </a:t>
            </a:r>
            <a:r>
              <a:rPr lang="en-US" dirty="0" err="1"/>
              <a:t>día</a:t>
            </a:r>
            <a:r>
              <a:rPr lang="en-US" dirty="0"/>
              <a:t> 1 se </a:t>
            </a:r>
            <a:r>
              <a:rPr lang="en-US" dirty="0" err="1"/>
              <a:t>tiene</a:t>
            </a:r>
            <a:r>
              <a:rPr lang="en-US" dirty="0"/>
              <a:t> la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difusión</a:t>
            </a:r>
            <a:r>
              <a:rPr lang="en-US" dirty="0"/>
              <a:t> del </a:t>
            </a:r>
            <a:r>
              <a:rPr lang="en-US" dirty="0" err="1"/>
              <a:t>agente</a:t>
            </a:r>
            <a:r>
              <a:rPr lang="en-US" dirty="0"/>
              <a:t> y al </a:t>
            </a:r>
            <a:r>
              <a:rPr lang="en-US" dirty="0" err="1"/>
              <a:t>día</a:t>
            </a:r>
            <a:r>
              <a:rPr lang="en-US" dirty="0"/>
              <a:t> 2,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disminuye</a:t>
            </a:r>
            <a:r>
              <a:rPr lang="en-US" dirty="0"/>
              <a:t> por la </a:t>
            </a:r>
            <a:r>
              <a:rPr lang="en-US" dirty="0" err="1"/>
              <a:t>degradación</a:t>
            </a:r>
            <a:r>
              <a:rPr lang="en-US" dirty="0"/>
              <a:t> del </a:t>
            </a:r>
            <a:r>
              <a:rPr lang="en-US" dirty="0" err="1"/>
              <a:t>agente</a:t>
            </a:r>
            <a:r>
              <a:rPr lang="en-US" dirty="0"/>
              <a:t>*.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 el halo </a:t>
            </a:r>
            <a:r>
              <a:rPr lang="en-US" dirty="0" err="1"/>
              <a:t>disminuye</a:t>
            </a:r>
            <a:r>
              <a:rPr lang="en-US" dirty="0"/>
              <a:t> de </a:t>
            </a:r>
            <a:r>
              <a:rPr lang="en-US" dirty="0" err="1"/>
              <a:t>tamaño</a:t>
            </a:r>
            <a:r>
              <a:rPr lang="en-US" dirty="0"/>
              <a:t>= </a:t>
            </a:r>
            <a:r>
              <a:rPr lang="en-US" b="1" dirty="0"/>
              <a:t>BACTERIOSTÁTICO.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 el halo se </a:t>
            </a:r>
            <a:r>
              <a:rPr lang="en-US" dirty="0" err="1"/>
              <a:t>mantiene</a:t>
            </a:r>
            <a:r>
              <a:rPr lang="en-US" dirty="0"/>
              <a:t>, es </a:t>
            </a:r>
            <a:r>
              <a:rPr lang="en-US" b="1" dirty="0"/>
              <a:t>BACTERICIDA.</a:t>
            </a:r>
            <a:endParaRPr lang="es-MX" b="1" dirty="0"/>
          </a:p>
        </p:txBody>
      </p:sp>
      <p:pic>
        <p:nvPicPr>
          <p:cNvPr id="9" name="Imagen 16">
            <a:extLst>
              <a:ext uri="{FF2B5EF4-FFF2-40B4-BE49-F238E27FC236}">
                <a16:creationId xmlns:a16="http://schemas.microsoft.com/office/drawing/2014/main" id="{48C56650-5249-4C4E-B0B7-06BA5C840D85}"/>
              </a:ext>
            </a:extLst>
          </p:cNvPr>
          <p:cNvPicPr/>
          <p:nvPr/>
        </p:nvPicPr>
        <p:blipFill rotWithShape="1">
          <a:blip r:embed="rId2"/>
          <a:srcRect l="15114" t="23908" r="14999" b="21642"/>
          <a:stretch/>
        </p:blipFill>
        <p:spPr>
          <a:xfrm>
            <a:off x="4567618" y="1457739"/>
            <a:ext cx="3706226" cy="4255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E0781D-C5C5-454C-9E91-24FCEBB4247D}"/>
              </a:ext>
            </a:extLst>
          </p:cNvPr>
          <p:cNvSpPr txBox="1"/>
          <p:nvPr/>
        </p:nvSpPr>
        <p:spPr>
          <a:xfrm>
            <a:off x="594370" y="6251900"/>
            <a:ext cx="10455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*Sin embargo, esto puede ser afectado por la concentración del agente en el disco, su degradación, el desarrollo de </a:t>
            </a:r>
          </a:p>
          <a:p>
            <a:r>
              <a:rPr lang="es-MX" sz="1400" dirty="0"/>
              <a:t>Mecanismos de resistencia por parte del microorganismo, etc.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4288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CA4D7B-82EC-450A-A76B-4DFB44E00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116" y="1744804"/>
            <a:ext cx="9448800" cy="1146277"/>
          </a:xfrm>
        </p:spPr>
        <p:txBody>
          <a:bodyPr/>
          <a:lstStyle/>
          <a:p>
            <a:r>
              <a:rPr lang="es-US" dirty="0"/>
              <a:t>PROYECTO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23D70C9-D9B3-4848-B87E-B13172397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116" y="2891082"/>
            <a:ext cx="9448800" cy="1146276"/>
          </a:xfrm>
        </p:spPr>
        <p:txBody>
          <a:bodyPr>
            <a:normAutofit fontScale="85000" lnSpcReduction="20000"/>
          </a:bodyPr>
          <a:lstStyle/>
          <a:p>
            <a:r>
              <a:rPr lang="es-US" dirty="0"/>
              <a:t>Determina el mecanismos de acción del principio activo.</a:t>
            </a:r>
          </a:p>
          <a:p>
            <a:r>
              <a:rPr lang="es-US" dirty="0"/>
              <a:t>Evalúa la resistencia/sensibilidad de la cepa probada.</a:t>
            </a:r>
          </a:p>
          <a:p>
            <a:r>
              <a:rPr lang="es-US" dirty="0"/>
              <a:t>Propón un agente químico ideal para resolver el problema (desinfectante, antiséptico, quimioterapéutico)</a:t>
            </a: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935806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2CF2-7E95-4F08-8CC5-CD499B6B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021" y="321066"/>
            <a:ext cx="8610600" cy="1293028"/>
          </a:xfrm>
        </p:spPr>
        <p:txBody>
          <a:bodyPr/>
          <a:lstStyle/>
          <a:p>
            <a:r>
              <a:rPr lang="es-US" dirty="0"/>
              <a:t>EQUIPO 1</a:t>
            </a:r>
          </a:p>
        </p:txBody>
      </p:sp>
      <p:pic>
        <p:nvPicPr>
          <p:cNvPr id="8194" name="Picture 2" descr="CLORO 10 L CLOROX 1 PZA | Pedidos.com">
            <a:extLst>
              <a:ext uri="{FF2B5EF4-FFF2-40B4-BE49-F238E27FC236}">
                <a16:creationId xmlns:a16="http://schemas.microsoft.com/office/drawing/2014/main" id="{736C6CE8-A0B3-4C98-92C0-61550E60C5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7" y="2333870"/>
            <a:ext cx="4024313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elva Laboratorio">
            <a:extLst>
              <a:ext uri="{FF2B5EF4-FFF2-40B4-BE49-F238E27FC236}">
                <a16:creationId xmlns:a16="http://schemas.microsoft.com/office/drawing/2014/main" id="{FB65A5C1-84DA-4D33-A20C-67E8A25E8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90" y="2333870"/>
            <a:ext cx="3277028" cy="420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enzoato de Sodio: aditivo alimenticio – Qpros">
            <a:extLst>
              <a:ext uri="{FF2B5EF4-FFF2-40B4-BE49-F238E27FC236}">
                <a16:creationId xmlns:a16="http://schemas.microsoft.com/office/drawing/2014/main" id="{5D71D15F-5A1C-424A-9A0A-ECE8C24A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319" y="2459241"/>
            <a:ext cx="4631070" cy="372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76B842-9156-43AB-A2F4-1B0A20DB1BC3}"/>
              </a:ext>
            </a:extLst>
          </p:cNvPr>
          <p:cNvSpPr txBox="1"/>
          <p:nvPr/>
        </p:nvSpPr>
        <p:spPr>
          <a:xfrm>
            <a:off x="83378" y="1040842"/>
            <a:ext cx="8748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Identifica el principio activo y su mecanismo de acción. Clasifica el agente químico de acuerdo a su espectro de acción y aplicación. Elige otros dos productos de tu casa y haz lo mismo</a:t>
            </a: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947685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F7C99-B635-419B-8015-48A73569C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141" y="498393"/>
            <a:ext cx="8610600" cy="764176"/>
          </a:xfrm>
        </p:spPr>
        <p:txBody>
          <a:bodyPr>
            <a:noAutofit/>
          </a:bodyPr>
          <a:lstStyle/>
          <a:p>
            <a:r>
              <a:rPr lang="es-US" sz="2400" dirty="0"/>
              <a:t>Indica si la cepa es resistente, intermedia o sensible a los antibióticos de prueba e identifica el mecanismo de acción</a:t>
            </a:r>
          </a:p>
        </p:txBody>
      </p:sp>
      <p:pic>
        <p:nvPicPr>
          <p:cNvPr id="9218" name="Picture 2" descr="The CDS Antibiotic Susceptibility Test">
            <a:extLst>
              <a:ext uri="{FF2B5EF4-FFF2-40B4-BE49-F238E27FC236}">
                <a16:creationId xmlns:a16="http://schemas.microsoft.com/office/drawing/2014/main" id="{D48A3F32-D22B-4C96-9DF6-E808206F47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6" y="1637731"/>
            <a:ext cx="4302319" cy="47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D7FDA-0FA0-4C17-9BBC-6593B0DA4FE2}"/>
              </a:ext>
            </a:extLst>
          </p:cNvPr>
          <p:cNvSpPr txBox="1"/>
          <p:nvPr/>
        </p:nvSpPr>
        <p:spPr>
          <a:xfrm>
            <a:off x="6591869" y="1811194"/>
            <a:ext cx="357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Cepa: </a:t>
            </a:r>
            <a:r>
              <a:rPr lang="es-US" i="1" dirty="0" err="1"/>
              <a:t>Staphylococcus</a:t>
            </a:r>
            <a:r>
              <a:rPr lang="es-US" i="1" dirty="0"/>
              <a:t> </a:t>
            </a:r>
            <a:r>
              <a:rPr lang="es-US" i="1" dirty="0" err="1"/>
              <a:t>aureus</a:t>
            </a:r>
            <a:endParaRPr lang="es-US" i="1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9E740AE-A5CC-48BE-A7E7-DA317584B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60429"/>
              </p:ext>
            </p:extLst>
          </p:nvPr>
        </p:nvGraphicFramePr>
        <p:xfrm>
          <a:off x="5002617" y="2400765"/>
          <a:ext cx="675512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499">
                  <a:extLst>
                    <a:ext uri="{9D8B030D-6E8A-4147-A177-3AD203B41FA5}">
                      <a16:colId xmlns:a16="http://schemas.microsoft.com/office/drawing/2014/main" val="1203798960"/>
                    </a:ext>
                  </a:extLst>
                </a:gridCol>
                <a:gridCol w="1476571">
                  <a:extLst>
                    <a:ext uri="{9D8B030D-6E8A-4147-A177-3AD203B41FA5}">
                      <a16:colId xmlns:a16="http://schemas.microsoft.com/office/drawing/2014/main" val="1265764902"/>
                    </a:ext>
                  </a:extLst>
                </a:gridCol>
                <a:gridCol w="1309273">
                  <a:extLst>
                    <a:ext uri="{9D8B030D-6E8A-4147-A177-3AD203B41FA5}">
                      <a16:colId xmlns:a16="http://schemas.microsoft.com/office/drawing/2014/main" val="4070143867"/>
                    </a:ext>
                  </a:extLst>
                </a:gridCol>
                <a:gridCol w="1688781">
                  <a:extLst>
                    <a:ext uri="{9D8B030D-6E8A-4147-A177-3AD203B41FA5}">
                      <a16:colId xmlns:a16="http://schemas.microsoft.com/office/drawing/2014/main" val="4178676069"/>
                    </a:ext>
                  </a:extLst>
                </a:gridCol>
              </a:tblGrid>
              <a:tr h="830400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Antibiótico de 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Diámetro de halo (mm)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Resultado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Mecanismo de acción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102077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Amikacina (30 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83451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 err="1"/>
                        <a:t>Amoxicilina+acidoclavulánico</a:t>
                      </a:r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490013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Azitromicina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41600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 err="1"/>
                        <a:t>Cefoxitin</a:t>
                      </a:r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2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995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05AE-F98F-495C-B1C4-3047B7B2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896" y="-218266"/>
            <a:ext cx="8610600" cy="1293028"/>
          </a:xfrm>
        </p:spPr>
        <p:txBody>
          <a:bodyPr/>
          <a:lstStyle/>
          <a:p>
            <a:r>
              <a:rPr lang="es-US" dirty="0"/>
              <a:t>EQUIPO 2</a:t>
            </a:r>
          </a:p>
        </p:txBody>
      </p:sp>
      <p:pic>
        <p:nvPicPr>
          <p:cNvPr id="7170" name="Picture 2" descr="Blanqueador Cloralex Garrafon de 10 L">
            <a:extLst>
              <a:ext uri="{FF2B5EF4-FFF2-40B4-BE49-F238E27FC236}">
                <a16:creationId xmlns:a16="http://schemas.microsoft.com/office/drawing/2014/main" id="{848F9337-6A97-420A-BE7D-1A454AD452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57" y="2707424"/>
            <a:ext cx="3545086" cy="353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mazon.com: LiftMode Sorbato de potasio aditivo natural para alimentos –  extiende la vida útil de los alimentos, antimicrobiano, conservante |  vegetariano, vegano, sin OMG, sin gluten, 1: Health &amp; Personal Care">
            <a:extLst>
              <a:ext uri="{FF2B5EF4-FFF2-40B4-BE49-F238E27FC236}">
                <a16:creationId xmlns:a16="http://schemas.microsoft.com/office/drawing/2014/main" id="{E5EDB582-24D9-49DA-86E2-34430896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1074762"/>
            <a:ext cx="4048125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s-slider">
            <a:extLst>
              <a:ext uri="{FF2B5EF4-FFF2-40B4-BE49-F238E27FC236}">
                <a16:creationId xmlns:a16="http://schemas.microsoft.com/office/drawing/2014/main" id="{609B7699-107B-46B2-808A-9E874D38B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6" y="1241947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666AC1-561B-42AD-ABE0-E6A3D3FD18FA}"/>
              </a:ext>
            </a:extLst>
          </p:cNvPr>
          <p:cNvSpPr txBox="1"/>
          <p:nvPr/>
        </p:nvSpPr>
        <p:spPr>
          <a:xfrm>
            <a:off x="910561" y="428248"/>
            <a:ext cx="7233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Identifica el principio activo y su mecanismo de acción. Clasifica el agente químico de acuerdo a su espectro de acción y aplicación. Elige otros dos productos de tu casa y haz lo mismo</a:t>
            </a: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660378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91B9-B356-49EA-8413-352304A3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896" y="258452"/>
            <a:ext cx="8610600" cy="900654"/>
          </a:xfrm>
        </p:spPr>
        <p:txBody>
          <a:bodyPr>
            <a:noAutofit/>
          </a:bodyPr>
          <a:lstStyle/>
          <a:p>
            <a:r>
              <a:rPr lang="es-US" sz="2400" dirty="0"/>
              <a:t>Indica si la cepa es resistente, intermedia o sensible a los antibióticos de prueba</a:t>
            </a:r>
          </a:p>
        </p:txBody>
      </p:sp>
      <p:pic>
        <p:nvPicPr>
          <p:cNvPr id="10242" name="Picture 2" descr="Antimicrobial susceptibility test of Chromobacterium violaceum. | Download  Scientific Diagram">
            <a:extLst>
              <a:ext uri="{FF2B5EF4-FFF2-40B4-BE49-F238E27FC236}">
                <a16:creationId xmlns:a16="http://schemas.microsoft.com/office/drawing/2014/main" id="{B58D986E-978D-42DD-BA0F-6C9F311326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4" y="1296537"/>
            <a:ext cx="4666684" cy="53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EAD6B-11C2-475F-976E-99D059FBFF5D}"/>
              </a:ext>
            </a:extLst>
          </p:cNvPr>
          <p:cNvSpPr txBox="1"/>
          <p:nvPr/>
        </p:nvSpPr>
        <p:spPr>
          <a:xfrm>
            <a:off x="6591869" y="1281108"/>
            <a:ext cx="344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Cepa: </a:t>
            </a:r>
            <a:r>
              <a:rPr lang="es-US" i="1" dirty="0" err="1"/>
              <a:t>Enterococcus</a:t>
            </a:r>
            <a:r>
              <a:rPr lang="es-US" i="1" dirty="0"/>
              <a:t> </a:t>
            </a:r>
            <a:r>
              <a:rPr lang="es-US" i="1" dirty="0" err="1"/>
              <a:t>faecalis</a:t>
            </a:r>
            <a:endParaRPr lang="es-US" i="1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0949DF7E-6C0B-4135-97DF-AF1569D6D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471771"/>
              </p:ext>
            </p:extLst>
          </p:nvPr>
        </p:nvGraphicFramePr>
        <p:xfrm>
          <a:off x="4954137" y="2508270"/>
          <a:ext cx="7046799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678">
                  <a:extLst>
                    <a:ext uri="{9D8B030D-6E8A-4147-A177-3AD203B41FA5}">
                      <a16:colId xmlns:a16="http://schemas.microsoft.com/office/drawing/2014/main" val="1203798960"/>
                    </a:ext>
                  </a:extLst>
                </a:gridCol>
                <a:gridCol w="1166721">
                  <a:extLst>
                    <a:ext uri="{9D8B030D-6E8A-4147-A177-3AD203B41FA5}">
                      <a16:colId xmlns:a16="http://schemas.microsoft.com/office/drawing/2014/main" val="1265764902"/>
                    </a:ext>
                  </a:extLst>
                </a:gridCol>
                <a:gridCol w="1761700">
                  <a:extLst>
                    <a:ext uri="{9D8B030D-6E8A-4147-A177-3AD203B41FA5}">
                      <a16:colId xmlns:a16="http://schemas.microsoft.com/office/drawing/2014/main" val="4070143867"/>
                    </a:ext>
                  </a:extLst>
                </a:gridCol>
                <a:gridCol w="1761700">
                  <a:extLst>
                    <a:ext uri="{9D8B030D-6E8A-4147-A177-3AD203B41FA5}">
                      <a16:colId xmlns:a16="http://schemas.microsoft.com/office/drawing/2014/main" val="4178676069"/>
                    </a:ext>
                  </a:extLst>
                </a:gridCol>
              </a:tblGrid>
              <a:tr h="830400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Antibiótico de 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Diámetro de halo (mm)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Resultado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Mecanismo de acción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102077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 err="1"/>
                        <a:t>Linezolid</a:t>
                      </a:r>
                      <a:r>
                        <a:rPr lang="es-US" dirty="0"/>
                        <a:t> (30µg)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83451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Ampicilina (10µg)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490013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Fosfomicina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41600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 err="1"/>
                        <a:t>Levoflozacino</a:t>
                      </a:r>
                      <a:r>
                        <a:rPr lang="es-US" dirty="0"/>
                        <a:t> (5µg)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2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54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5704" y="446320"/>
            <a:ext cx="9558821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EFECTO DE AGENTES ANTIMICROBIANO EN EL CRECIMIENTO </a:t>
            </a:r>
            <a:br>
              <a:rPr lang="es-MX" dirty="0"/>
            </a:br>
            <a:r>
              <a:rPr lang="es-MX" dirty="0"/>
              <a:t>(GRADO DE ACCIÓN)</a:t>
            </a:r>
          </a:p>
        </p:txBody>
      </p:sp>
      <p:pic>
        <p:nvPicPr>
          <p:cNvPr id="2050" name="Picture 2" descr="Resultado de imagen para bacteriolitico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0" b="32631"/>
          <a:stretch/>
        </p:blipFill>
        <p:spPr bwMode="auto">
          <a:xfrm>
            <a:off x="1372290" y="2057402"/>
            <a:ext cx="9017414" cy="336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21356" y="5539409"/>
            <a:ext cx="2001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BIOCIDA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908314" y="5539409"/>
            <a:ext cx="2378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BIOSTÁTICO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626626" y="5539409"/>
            <a:ext cx="304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err="1"/>
              <a:t>BACTERIOLíTICO</a:t>
            </a:r>
            <a:endParaRPr lang="es-MX" sz="28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1755082" y="5970271"/>
            <a:ext cx="2782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Lesiones reversibles-conserva viabilidad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789003" y="5924129"/>
            <a:ext cx="2865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Lesiones irreversibles-perdida de viabilidad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749209" y="5993379"/>
            <a:ext cx="332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Lesiones irreversibles-destrucción de las estructuras celulares (en bacterias) </a:t>
            </a:r>
          </a:p>
        </p:txBody>
      </p:sp>
    </p:spTree>
    <p:extLst>
      <p:ext uri="{BB962C8B-B14F-4D97-AF65-F5344CB8AC3E}">
        <p14:creationId xmlns:p14="http://schemas.microsoft.com/office/powerpoint/2010/main" val="1342307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05AE-F98F-495C-B1C4-3047B7B2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248" y="-131586"/>
            <a:ext cx="8610600" cy="1293028"/>
          </a:xfrm>
        </p:spPr>
        <p:txBody>
          <a:bodyPr/>
          <a:lstStyle/>
          <a:p>
            <a:r>
              <a:rPr lang="es-US" dirty="0"/>
              <a:t>EQUIPO 3</a:t>
            </a:r>
          </a:p>
        </p:txBody>
      </p:sp>
      <p:pic>
        <p:nvPicPr>
          <p:cNvPr id="4100" name="Picture 4" descr="Brolene colirio 10ml | eBay">
            <a:extLst>
              <a:ext uri="{FF2B5EF4-FFF2-40B4-BE49-F238E27FC236}">
                <a16:creationId xmlns:a16="http://schemas.microsoft.com/office/drawing/2014/main" id="{AF063733-0E3D-449A-A851-4D10E5C3FC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5" y="2206732"/>
            <a:ext cx="3275748" cy="363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ED3DDD-E236-4696-B88E-C05A50D8610C}"/>
              </a:ext>
            </a:extLst>
          </p:cNvPr>
          <p:cNvSpPr/>
          <p:nvPr/>
        </p:nvSpPr>
        <p:spPr>
          <a:xfrm>
            <a:off x="142138" y="6177032"/>
            <a:ext cx="3638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dirty="0">
                <a:hlinkClick r:id="rId3"/>
              </a:rPr>
              <a:t>https://www.medsafe.govt.nz/Consumers/CMI/b/brolene.pdf</a:t>
            </a:r>
            <a:r>
              <a:rPr lang="es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C377B-53AE-4DCD-9810-7CAED4193DE3}"/>
              </a:ext>
            </a:extLst>
          </p:cNvPr>
          <p:cNvSpPr txBox="1"/>
          <p:nvPr/>
        </p:nvSpPr>
        <p:spPr>
          <a:xfrm>
            <a:off x="1319918" y="582287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 err="1"/>
              <a:t>Brolene</a:t>
            </a:r>
            <a:endParaRPr lang="es-US" dirty="0"/>
          </a:p>
        </p:txBody>
      </p:sp>
      <p:sp>
        <p:nvSpPr>
          <p:cNvPr id="6" name="AutoShape 6" descr="RM INGREDIENTES | Propionato De Calcio Bulto De 25 Kg - $ 2,199.00">
            <a:extLst>
              <a:ext uri="{FF2B5EF4-FFF2-40B4-BE49-F238E27FC236}">
                <a16:creationId xmlns:a16="http://schemas.microsoft.com/office/drawing/2014/main" id="{64FA66DA-87C5-4AE2-A90B-17F54E0ACE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45103-4A5F-4E37-9499-C44A14495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634" y="2206732"/>
            <a:ext cx="4467366" cy="3350525"/>
          </a:xfrm>
          <a:prstGeom prst="rect">
            <a:avLst/>
          </a:prstGeom>
        </p:spPr>
      </p:pic>
      <p:pic>
        <p:nvPicPr>
          <p:cNvPr id="4104" name="Picture 8" descr="Derman - Infecciones micoticas y pie de atleta tratamiento">
            <a:extLst>
              <a:ext uri="{FF2B5EF4-FFF2-40B4-BE49-F238E27FC236}">
                <a16:creationId xmlns:a16="http://schemas.microsoft.com/office/drawing/2014/main" id="{07D931A0-A9B4-4C80-BEB1-66473AA3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20" y="2825264"/>
            <a:ext cx="4713228" cy="240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1A28A8-628F-4FEF-9BEC-B49DC1A7E9E5}"/>
              </a:ext>
            </a:extLst>
          </p:cNvPr>
          <p:cNvSpPr txBox="1"/>
          <p:nvPr/>
        </p:nvSpPr>
        <p:spPr>
          <a:xfrm>
            <a:off x="672152" y="955679"/>
            <a:ext cx="7929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Identifica el principio activo y su mecanismo de acción. Clasifica el agente químico de acuerdo a su espectro de acción y aplicación. Elige otros dos productos de tu casa y haz lo mismo</a:t>
            </a: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615140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6CD81-0752-45F8-9D2E-1F1D9D0F0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316" y="0"/>
            <a:ext cx="8610600" cy="914400"/>
          </a:xfrm>
        </p:spPr>
        <p:txBody>
          <a:bodyPr>
            <a:normAutofit/>
          </a:bodyPr>
          <a:lstStyle/>
          <a:p>
            <a:endParaRPr lang="es-US" dirty="0"/>
          </a:p>
        </p:txBody>
      </p:sp>
      <p:pic>
        <p:nvPicPr>
          <p:cNvPr id="12290" name="Picture 2" descr="Biolife">
            <a:extLst>
              <a:ext uri="{FF2B5EF4-FFF2-40B4-BE49-F238E27FC236}">
                <a16:creationId xmlns:a16="http://schemas.microsoft.com/office/drawing/2014/main" id="{6129629D-8E6B-46AE-B26E-7C83FDB15E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93" y="1351129"/>
            <a:ext cx="4935127" cy="49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2020FD-9C14-419C-AF14-1992233E72EA}"/>
              </a:ext>
            </a:extLst>
          </p:cNvPr>
          <p:cNvSpPr txBox="1"/>
          <p:nvPr/>
        </p:nvSpPr>
        <p:spPr>
          <a:xfrm>
            <a:off x="6637881" y="1351129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Cepa: </a:t>
            </a:r>
            <a:r>
              <a:rPr lang="es-US" i="1" dirty="0" err="1"/>
              <a:t>Klebsiella</a:t>
            </a:r>
            <a:r>
              <a:rPr lang="es-US" i="1" dirty="0"/>
              <a:t> </a:t>
            </a:r>
            <a:r>
              <a:rPr lang="es-US" i="1" dirty="0" err="1"/>
              <a:t>pneumonie</a:t>
            </a:r>
            <a:endParaRPr lang="es-US" i="1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9D7D7023-6D5B-41DF-8838-E6CF2A2FF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05591"/>
              </p:ext>
            </p:extLst>
          </p:nvPr>
        </p:nvGraphicFramePr>
        <p:xfrm>
          <a:off x="5459104" y="2508270"/>
          <a:ext cx="6541832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643">
                  <a:extLst>
                    <a:ext uri="{9D8B030D-6E8A-4147-A177-3AD203B41FA5}">
                      <a16:colId xmlns:a16="http://schemas.microsoft.com/office/drawing/2014/main" val="1203798960"/>
                    </a:ext>
                  </a:extLst>
                </a:gridCol>
                <a:gridCol w="1206273">
                  <a:extLst>
                    <a:ext uri="{9D8B030D-6E8A-4147-A177-3AD203B41FA5}">
                      <a16:colId xmlns:a16="http://schemas.microsoft.com/office/drawing/2014/main" val="1265764902"/>
                    </a:ext>
                  </a:extLst>
                </a:gridCol>
                <a:gridCol w="1635458">
                  <a:extLst>
                    <a:ext uri="{9D8B030D-6E8A-4147-A177-3AD203B41FA5}">
                      <a16:colId xmlns:a16="http://schemas.microsoft.com/office/drawing/2014/main" val="4070143867"/>
                    </a:ext>
                  </a:extLst>
                </a:gridCol>
                <a:gridCol w="1635458">
                  <a:extLst>
                    <a:ext uri="{9D8B030D-6E8A-4147-A177-3AD203B41FA5}">
                      <a16:colId xmlns:a16="http://schemas.microsoft.com/office/drawing/2014/main" val="4178676069"/>
                    </a:ext>
                  </a:extLst>
                </a:gridCol>
              </a:tblGrid>
              <a:tr h="830400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Antibiótico de 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Diámetro de halo (mm)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Resultado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Mecanismo de acción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102077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Amoxicilina (25 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83451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Ciprofloxacino (5 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490013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Sulfato de colistina (25µg)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41600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Meropenem (10µg)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2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244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3D4E-A761-4E33-B64A-D95EE2EC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EQUIPO 4</a:t>
            </a:r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76C783A2-7E3E-4D52-81F5-6F2D177DB1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CE749-A1B0-4359-9AF5-5B89475856E1}"/>
              </a:ext>
            </a:extLst>
          </p:cNvPr>
          <p:cNvSpPr txBox="1"/>
          <p:nvPr/>
        </p:nvSpPr>
        <p:spPr>
          <a:xfrm>
            <a:off x="1236487" y="5252185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BONUX solución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0E9C6-FDBC-447F-A3F3-32D967AC74F8}"/>
              </a:ext>
            </a:extLst>
          </p:cNvPr>
          <p:cNvSpPr/>
          <p:nvPr/>
        </p:nvSpPr>
        <p:spPr>
          <a:xfrm>
            <a:off x="727099" y="5697378"/>
            <a:ext cx="3226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400" dirty="0">
                <a:hlinkClick r:id="rId2"/>
              </a:rPr>
              <a:t>http://labmaver.com/producto/bonux-solucion-caninos/</a:t>
            </a:r>
            <a:r>
              <a:rPr lang="es-US" sz="1400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0DEB8E-8967-4365-99AD-55D3FF7F2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1618" b="5940"/>
          <a:stretch/>
        </p:blipFill>
        <p:spPr>
          <a:xfrm>
            <a:off x="727099" y="1986476"/>
            <a:ext cx="3418433" cy="3189848"/>
          </a:xfrm>
          <a:prstGeom prst="rect">
            <a:avLst/>
          </a:prstGeom>
        </p:spPr>
      </p:pic>
      <p:pic>
        <p:nvPicPr>
          <p:cNvPr id="5124" name="Picture 4" descr="Facebook">
            <a:extLst>
              <a:ext uri="{FF2B5EF4-FFF2-40B4-BE49-F238E27FC236}">
                <a16:creationId xmlns:a16="http://schemas.microsoft.com/office/drawing/2014/main" id="{97A25CF2-9549-453B-9E89-DD3B3E22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719" y="1747615"/>
            <a:ext cx="3873902" cy="38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3 Conazol Spray Para El Tratamiento Del Pie De Atleta 85g. for sale online  | eBay">
            <a:extLst>
              <a:ext uri="{FF2B5EF4-FFF2-40B4-BE49-F238E27FC236}">
                <a16:creationId xmlns:a16="http://schemas.microsoft.com/office/drawing/2014/main" id="{6081DFCA-5F60-4EF5-9155-DBD68A9F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7" b="23191"/>
          <a:stretch/>
        </p:blipFill>
        <p:spPr bwMode="auto">
          <a:xfrm>
            <a:off x="4235912" y="2016457"/>
            <a:ext cx="3954807" cy="28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73A1A1-47AE-4CBF-A024-F9F23DD23302}"/>
              </a:ext>
            </a:extLst>
          </p:cNvPr>
          <p:cNvSpPr txBox="1"/>
          <p:nvPr/>
        </p:nvSpPr>
        <p:spPr>
          <a:xfrm>
            <a:off x="1135632" y="704645"/>
            <a:ext cx="6578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Identifica el principio activo y su mecanismo de acción. Clasifica el agente químico de acuerdo a su espectro de acción y aplicación. Elige otros dos productos de tu casa y haz lo mismo</a:t>
            </a: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747948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9ADEC-9802-4FC9-A12A-E1C5AD12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532164"/>
          </a:xfrm>
        </p:spPr>
        <p:txBody>
          <a:bodyPr>
            <a:normAutofit fontScale="90000"/>
          </a:bodyPr>
          <a:lstStyle/>
          <a:p>
            <a:endParaRPr lang="es-US" dirty="0"/>
          </a:p>
        </p:txBody>
      </p:sp>
      <p:pic>
        <p:nvPicPr>
          <p:cNvPr id="13314" name="Picture 2" descr="View Image">
            <a:extLst>
              <a:ext uri="{FF2B5EF4-FFF2-40B4-BE49-F238E27FC236}">
                <a16:creationId xmlns:a16="http://schemas.microsoft.com/office/drawing/2014/main" id="{51355B04-C760-4B7A-9D1B-CAD3A41F89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5" y="1610436"/>
            <a:ext cx="4415207" cy="498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229A9-FC44-4C72-BDF6-E0DA239C2ADE}"/>
              </a:ext>
            </a:extLst>
          </p:cNvPr>
          <p:cNvSpPr txBox="1"/>
          <p:nvPr/>
        </p:nvSpPr>
        <p:spPr>
          <a:xfrm>
            <a:off x="6637880" y="1425770"/>
            <a:ext cx="3869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Cepa: </a:t>
            </a:r>
            <a:r>
              <a:rPr lang="es-US" i="1" dirty="0"/>
              <a:t>Pseudomonas </a:t>
            </a:r>
            <a:r>
              <a:rPr lang="es-US" i="1" dirty="0" err="1"/>
              <a:t>aeruginosa</a:t>
            </a:r>
            <a:endParaRPr lang="es-US" i="1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44D256D7-D77D-4919-9B04-43903CDF1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672653"/>
              </p:ext>
            </p:extLst>
          </p:nvPr>
        </p:nvGraphicFramePr>
        <p:xfrm>
          <a:off x="5245810" y="2508270"/>
          <a:ext cx="6755124" cy="339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781">
                  <a:extLst>
                    <a:ext uri="{9D8B030D-6E8A-4147-A177-3AD203B41FA5}">
                      <a16:colId xmlns:a16="http://schemas.microsoft.com/office/drawing/2014/main" val="1203798960"/>
                    </a:ext>
                  </a:extLst>
                </a:gridCol>
                <a:gridCol w="1688781">
                  <a:extLst>
                    <a:ext uri="{9D8B030D-6E8A-4147-A177-3AD203B41FA5}">
                      <a16:colId xmlns:a16="http://schemas.microsoft.com/office/drawing/2014/main" val="1265764902"/>
                    </a:ext>
                  </a:extLst>
                </a:gridCol>
                <a:gridCol w="1688781">
                  <a:extLst>
                    <a:ext uri="{9D8B030D-6E8A-4147-A177-3AD203B41FA5}">
                      <a16:colId xmlns:a16="http://schemas.microsoft.com/office/drawing/2014/main" val="4070143867"/>
                    </a:ext>
                  </a:extLst>
                </a:gridCol>
                <a:gridCol w="1688781">
                  <a:extLst>
                    <a:ext uri="{9D8B030D-6E8A-4147-A177-3AD203B41FA5}">
                      <a16:colId xmlns:a16="http://schemas.microsoft.com/office/drawing/2014/main" val="4178676069"/>
                    </a:ext>
                  </a:extLst>
                </a:gridCol>
              </a:tblGrid>
              <a:tr h="830400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Antibiótico de 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Diámetro de halo (mm)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Resultado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Mecanismo de acción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102077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Amoxicilina (25µg)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83451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Sulfato de </a:t>
                      </a:r>
                      <a:r>
                        <a:rPr lang="es-US" dirty="0" err="1"/>
                        <a:t>colestina</a:t>
                      </a:r>
                      <a:r>
                        <a:rPr lang="es-US" dirty="0"/>
                        <a:t> (25µg)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490013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Gentamicina (10 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41600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Tetraciclina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2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609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3D4E-A761-4E33-B64A-D95EE2EC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-25469"/>
            <a:ext cx="8610600" cy="1293028"/>
          </a:xfrm>
        </p:spPr>
        <p:txBody>
          <a:bodyPr/>
          <a:lstStyle/>
          <a:p>
            <a:r>
              <a:rPr lang="es-US" dirty="0"/>
              <a:t>EQUIPO 5</a:t>
            </a:r>
          </a:p>
        </p:txBody>
      </p:sp>
      <p:pic>
        <p:nvPicPr>
          <p:cNvPr id="4" name="Picture 8" descr="Jabon Triclosan">
            <a:extLst>
              <a:ext uri="{FF2B5EF4-FFF2-40B4-BE49-F238E27FC236}">
                <a16:creationId xmlns:a16="http://schemas.microsoft.com/office/drawing/2014/main" id="{34E4015A-C73E-40D5-9211-908033971E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14831"/>
          <a:stretch/>
        </p:blipFill>
        <p:spPr bwMode="auto">
          <a:xfrm>
            <a:off x="696036" y="1936374"/>
            <a:ext cx="2768720" cy="375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D69160-6437-4CA5-9E97-6F1FBA9F07EC}"/>
              </a:ext>
            </a:extLst>
          </p:cNvPr>
          <p:cNvSpPr txBox="1"/>
          <p:nvPr/>
        </p:nvSpPr>
        <p:spPr>
          <a:xfrm>
            <a:off x="1002132" y="5715847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Jabón </a:t>
            </a:r>
            <a:r>
              <a:rPr lang="es-US" dirty="0" err="1"/>
              <a:t>triclosan</a:t>
            </a:r>
            <a:endParaRPr lang="es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A1C934-3B23-4773-B62B-C747CEE75746}"/>
              </a:ext>
            </a:extLst>
          </p:cNvPr>
          <p:cNvSpPr/>
          <p:nvPr/>
        </p:nvSpPr>
        <p:spPr>
          <a:xfrm>
            <a:off x="109182" y="6035604"/>
            <a:ext cx="3985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200" dirty="0">
                <a:hlinkClick r:id="rId3"/>
              </a:rPr>
              <a:t>https://solarfilm.cl/solarclean-jabones/104-jabon-triclosanjabon-triclosan-jabon-triclosan-solarclean-es-un-producto-con-triclosan-al-03-como-agente-antiseptico-sin-perfume.html</a:t>
            </a:r>
            <a:r>
              <a:rPr lang="es-US" sz="12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870DE-A575-40B8-99FF-5E9E107A4BE3}"/>
              </a:ext>
            </a:extLst>
          </p:cNvPr>
          <p:cNvSpPr txBox="1"/>
          <p:nvPr/>
        </p:nvSpPr>
        <p:spPr>
          <a:xfrm>
            <a:off x="8388296" y="5986226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E223 Metabisulfito de sodio</a:t>
            </a:r>
          </a:p>
        </p:txBody>
      </p:sp>
      <p:pic>
        <p:nvPicPr>
          <p:cNvPr id="6150" name="Picture 6" descr="Metabisulfito Sódico E-223 UPS - Flavia Conservantes compra online">
            <a:extLst>
              <a:ext uri="{FF2B5EF4-FFF2-40B4-BE49-F238E27FC236}">
                <a16:creationId xmlns:a16="http://schemas.microsoft.com/office/drawing/2014/main" id="{37896A5B-404F-47BE-85F9-90B914A1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7" y="1663344"/>
            <a:ext cx="4024313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acciones a los conservantes: sulfitos - Tengo AlergiaTengo Alergia">
            <a:extLst>
              <a:ext uri="{FF2B5EF4-FFF2-40B4-BE49-F238E27FC236}">
                <a16:creationId xmlns:a16="http://schemas.microsoft.com/office/drawing/2014/main" id="{867C190B-FDE6-44EB-AC65-950F5FD8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463" y="4265785"/>
            <a:ext cx="3219355" cy="181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Lomecan V">
            <a:extLst>
              <a:ext uri="{FF2B5EF4-FFF2-40B4-BE49-F238E27FC236}">
                <a16:creationId xmlns:a16="http://schemas.microsoft.com/office/drawing/2014/main" id="{BC9FBA86-23BF-497F-B17A-ABED489FE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t="17163" r="11367" b="15224"/>
          <a:stretch/>
        </p:blipFill>
        <p:spPr bwMode="auto">
          <a:xfrm>
            <a:off x="3939923" y="2032676"/>
            <a:ext cx="4033523" cy="35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E9F171-F80A-48BD-BFD6-4E9B2220A993}"/>
              </a:ext>
            </a:extLst>
          </p:cNvPr>
          <p:cNvSpPr txBox="1"/>
          <p:nvPr/>
        </p:nvSpPr>
        <p:spPr>
          <a:xfrm>
            <a:off x="1201002" y="861902"/>
            <a:ext cx="10294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Identifica el principio activo y su mecanismo de acción. Clasifica el agente químico de acuerdo a su espectro de acción y aplicación. Elige otros dos productos de tu casa y haz lo mismo</a:t>
            </a: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050713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61FB-759F-43D9-8356-4ABFC663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373" y="163871"/>
            <a:ext cx="8610600" cy="1050779"/>
          </a:xfrm>
        </p:spPr>
        <p:txBody>
          <a:bodyPr>
            <a:noAutofit/>
          </a:bodyPr>
          <a:lstStyle/>
          <a:p>
            <a:r>
              <a:rPr lang="es-US" sz="2400" dirty="0"/>
              <a:t>Indica si la cepa es resistente, intermedia o sensible a los antibióticos de prueba</a:t>
            </a:r>
          </a:p>
        </p:txBody>
      </p:sp>
      <p:pic>
        <p:nvPicPr>
          <p:cNvPr id="11266" name="Picture 2" descr="Microbiology Services - Antimicrobial Susceptibility Testing Service  Provider from Bengaluru">
            <a:extLst>
              <a:ext uri="{FF2B5EF4-FFF2-40B4-BE49-F238E27FC236}">
                <a16:creationId xmlns:a16="http://schemas.microsoft.com/office/drawing/2014/main" id="{6CA226E1-ED63-47A8-8690-3A0C76A4E1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3" y="1371611"/>
            <a:ext cx="5049956" cy="504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994E4-14EF-418C-A0B4-060996BEE32A}"/>
              </a:ext>
            </a:extLst>
          </p:cNvPr>
          <p:cNvSpPr txBox="1"/>
          <p:nvPr/>
        </p:nvSpPr>
        <p:spPr>
          <a:xfrm>
            <a:off x="7005853" y="1214650"/>
            <a:ext cx="362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Cepa: </a:t>
            </a:r>
            <a:r>
              <a:rPr lang="es-US" i="1" dirty="0" err="1"/>
              <a:t>Haemophilus</a:t>
            </a:r>
            <a:r>
              <a:rPr lang="es-US" i="1" dirty="0"/>
              <a:t> </a:t>
            </a:r>
            <a:r>
              <a:rPr lang="es-US" i="1" dirty="0" err="1"/>
              <a:t>influenzae</a:t>
            </a:r>
            <a:endParaRPr lang="es-US" i="1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B44CF9CA-35B3-4742-9EAE-0DA652124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934910"/>
              </p:ext>
            </p:extLst>
          </p:nvPr>
        </p:nvGraphicFramePr>
        <p:xfrm>
          <a:off x="5245810" y="2508270"/>
          <a:ext cx="675512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488">
                  <a:extLst>
                    <a:ext uri="{9D8B030D-6E8A-4147-A177-3AD203B41FA5}">
                      <a16:colId xmlns:a16="http://schemas.microsoft.com/office/drawing/2014/main" val="1203798960"/>
                    </a:ext>
                  </a:extLst>
                </a:gridCol>
                <a:gridCol w="1458074">
                  <a:extLst>
                    <a:ext uri="{9D8B030D-6E8A-4147-A177-3AD203B41FA5}">
                      <a16:colId xmlns:a16="http://schemas.microsoft.com/office/drawing/2014/main" val="1265764902"/>
                    </a:ext>
                  </a:extLst>
                </a:gridCol>
                <a:gridCol w="1688781">
                  <a:extLst>
                    <a:ext uri="{9D8B030D-6E8A-4147-A177-3AD203B41FA5}">
                      <a16:colId xmlns:a16="http://schemas.microsoft.com/office/drawing/2014/main" val="4070143867"/>
                    </a:ext>
                  </a:extLst>
                </a:gridCol>
                <a:gridCol w="1688781">
                  <a:extLst>
                    <a:ext uri="{9D8B030D-6E8A-4147-A177-3AD203B41FA5}">
                      <a16:colId xmlns:a16="http://schemas.microsoft.com/office/drawing/2014/main" val="4178676069"/>
                    </a:ext>
                  </a:extLst>
                </a:gridCol>
              </a:tblGrid>
              <a:tr h="830400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Antibiótico de 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Diámetro de halo (mm)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Resultado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Mecanismo de acción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102077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Amoxicilina </a:t>
                      </a:r>
                    </a:p>
                    <a:p>
                      <a:pPr algn="ctr"/>
                      <a:r>
                        <a:rPr lang="es-US" dirty="0"/>
                        <a:t>(25 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83451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Azitromicina (15 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490013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 err="1"/>
                        <a:t>Cefepime</a:t>
                      </a:r>
                      <a:r>
                        <a:rPr lang="es-US" dirty="0"/>
                        <a:t> </a:t>
                      </a:r>
                    </a:p>
                    <a:p>
                      <a:pPr algn="ctr"/>
                      <a:r>
                        <a:rPr lang="es-US" dirty="0"/>
                        <a:t>(30 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41600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Claritromicina (15 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2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120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3D4E-A761-4E33-B64A-D95EE2EC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913" y="15218"/>
            <a:ext cx="8586980" cy="818866"/>
          </a:xfrm>
        </p:spPr>
        <p:txBody>
          <a:bodyPr/>
          <a:lstStyle/>
          <a:p>
            <a:r>
              <a:rPr lang="es-US" dirty="0"/>
              <a:t>EQUIPO 6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8A5854C-EE33-49CE-93F7-41883044D8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45" y="1374219"/>
            <a:ext cx="2647666" cy="401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5E3C5-1E89-42D5-B75C-0E5456FE5C33}"/>
              </a:ext>
            </a:extLst>
          </p:cNvPr>
          <p:cNvSpPr/>
          <p:nvPr/>
        </p:nvSpPr>
        <p:spPr>
          <a:xfrm>
            <a:off x="486372" y="5786774"/>
            <a:ext cx="345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400" dirty="0">
                <a:hlinkClick r:id="rId3"/>
              </a:rPr>
              <a:t>https://www.global-medical-solutions.com/assets/images/IFU/JJ-ASP-Cidex-Activated-Dialdehyde-Solution-IFU.pdf</a:t>
            </a:r>
            <a:r>
              <a:rPr lang="es-US" sz="1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77FD2-7D1B-4C76-A88F-3D3F0874D5BB}"/>
              </a:ext>
            </a:extLst>
          </p:cNvPr>
          <p:cNvSpPr txBox="1"/>
          <p:nvPr/>
        </p:nvSpPr>
        <p:spPr>
          <a:xfrm>
            <a:off x="1528550" y="628599"/>
            <a:ext cx="10294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Identifica el principio activo y su mecanismo de acción. Clasifica el agente químico de acuerdo a su espectro de acción y aplicación. Elige otros dos productos de tu casa y haz lo mismo</a:t>
            </a:r>
          </a:p>
          <a:p>
            <a:endParaRPr lang="es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D4664-93F5-45C9-8417-EF4BA6884CB9}"/>
              </a:ext>
            </a:extLst>
          </p:cNvPr>
          <p:cNvSpPr txBox="1"/>
          <p:nvPr/>
        </p:nvSpPr>
        <p:spPr>
          <a:xfrm>
            <a:off x="1193269" y="5299115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Solución CIDEX</a:t>
            </a:r>
          </a:p>
        </p:txBody>
      </p:sp>
      <p:pic>
        <p:nvPicPr>
          <p:cNvPr id="3082" name="Picture 10" descr="Fabricación De Puro Natural Nisina E234 Precio Para Conservantes De  Alimentos - Buy Nicina Nicin Precio Nisina E234 Product on Alibaba.com">
            <a:extLst>
              <a:ext uri="{FF2B5EF4-FFF2-40B4-BE49-F238E27FC236}">
                <a16:creationId xmlns:a16="http://schemas.microsoft.com/office/drawing/2014/main" id="{B02C6DC4-0A98-48DD-97BF-EF4D871E0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4"/>
          <a:stretch/>
        </p:blipFill>
        <p:spPr bwMode="auto">
          <a:xfrm>
            <a:off x="7787185" y="1551929"/>
            <a:ext cx="4404815" cy="35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2CFCA0-484B-492A-A401-5201FC2DF2E8}"/>
              </a:ext>
            </a:extLst>
          </p:cNvPr>
          <p:cNvSpPr txBox="1"/>
          <p:nvPr/>
        </p:nvSpPr>
        <p:spPr>
          <a:xfrm>
            <a:off x="9589371" y="5199826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E234 Nisina</a:t>
            </a:r>
          </a:p>
        </p:txBody>
      </p:sp>
      <p:pic>
        <p:nvPicPr>
          <p:cNvPr id="3084" name="Picture 12" descr="Merthiolate Blanco Frasco Con 60 Ml">
            <a:extLst>
              <a:ext uri="{FF2B5EF4-FFF2-40B4-BE49-F238E27FC236}">
                <a16:creationId xmlns:a16="http://schemas.microsoft.com/office/drawing/2014/main" id="{2A1938C7-AB09-49FE-876B-D752CD611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3781" r="31037" b="5473"/>
          <a:stretch/>
        </p:blipFill>
        <p:spPr bwMode="auto">
          <a:xfrm>
            <a:off x="4746106" y="1457357"/>
            <a:ext cx="2159035" cy="483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576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902D-2DE1-412C-9B98-4461A255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30" y="191167"/>
            <a:ext cx="8610600" cy="764176"/>
          </a:xfrm>
        </p:spPr>
        <p:txBody>
          <a:bodyPr/>
          <a:lstStyle/>
          <a:p>
            <a:endParaRPr lang="es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CC885-0A3F-490F-8174-D34EE24ABC34}"/>
              </a:ext>
            </a:extLst>
          </p:cNvPr>
          <p:cNvSpPr txBox="1"/>
          <p:nvPr/>
        </p:nvSpPr>
        <p:spPr>
          <a:xfrm>
            <a:off x="7606871" y="112552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Cepa: </a:t>
            </a:r>
            <a:r>
              <a:rPr lang="es-US" i="1" dirty="0" err="1"/>
              <a:t>Escherichia</a:t>
            </a:r>
            <a:r>
              <a:rPr lang="es-US" i="1" dirty="0"/>
              <a:t> </a:t>
            </a:r>
            <a:r>
              <a:rPr lang="es-US" i="1" dirty="0" err="1"/>
              <a:t>coli</a:t>
            </a:r>
            <a:endParaRPr lang="es-US" i="1" dirty="0"/>
          </a:p>
        </p:txBody>
      </p:sp>
      <p:pic>
        <p:nvPicPr>
          <p:cNvPr id="14340" name="Picture 4" descr="Kirby-Bauer/ Disk Diffusion Method using E. coli | Microbiology lab,  Microbiology, Science lab">
            <a:extLst>
              <a:ext uri="{FF2B5EF4-FFF2-40B4-BE49-F238E27FC236}">
                <a16:creationId xmlns:a16="http://schemas.microsoft.com/office/drawing/2014/main" id="{166F242B-2346-4793-9F79-39A9C88E44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776"/>
            <a:ext cx="6506919" cy="530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D7610DB-2FD5-4285-ACF2-4C92632DB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973876"/>
              </p:ext>
            </p:extLst>
          </p:nvPr>
        </p:nvGraphicFramePr>
        <p:xfrm>
          <a:off x="5743074" y="2593040"/>
          <a:ext cx="6129527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517">
                  <a:extLst>
                    <a:ext uri="{9D8B030D-6E8A-4147-A177-3AD203B41FA5}">
                      <a16:colId xmlns:a16="http://schemas.microsoft.com/office/drawing/2014/main" val="1203798960"/>
                    </a:ext>
                  </a:extLst>
                </a:gridCol>
                <a:gridCol w="1130246">
                  <a:extLst>
                    <a:ext uri="{9D8B030D-6E8A-4147-A177-3AD203B41FA5}">
                      <a16:colId xmlns:a16="http://schemas.microsoft.com/office/drawing/2014/main" val="1265764902"/>
                    </a:ext>
                  </a:extLst>
                </a:gridCol>
                <a:gridCol w="1532382">
                  <a:extLst>
                    <a:ext uri="{9D8B030D-6E8A-4147-A177-3AD203B41FA5}">
                      <a16:colId xmlns:a16="http://schemas.microsoft.com/office/drawing/2014/main" val="4070143867"/>
                    </a:ext>
                  </a:extLst>
                </a:gridCol>
                <a:gridCol w="1532382">
                  <a:extLst>
                    <a:ext uri="{9D8B030D-6E8A-4147-A177-3AD203B41FA5}">
                      <a16:colId xmlns:a16="http://schemas.microsoft.com/office/drawing/2014/main" val="4178676069"/>
                    </a:ext>
                  </a:extLst>
                </a:gridCol>
              </a:tblGrid>
              <a:tr h="755891"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Antibiótico de 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Diámetro de halo (mm)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Resultado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Mecanismo de acción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102077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Amoxicilina (10 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83451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sz="1600" dirty="0" err="1"/>
                        <a:t>Tobranicina</a:t>
                      </a:r>
                      <a:r>
                        <a:rPr lang="es-US" sz="1600" dirty="0"/>
                        <a:t> (5 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490013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Sulfato de colistina (25µg)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41600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Tetraciclina (30µg)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sz="16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2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61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3D4E-A761-4E33-B64A-D95EE2EC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-25469"/>
            <a:ext cx="8610600" cy="1293028"/>
          </a:xfrm>
        </p:spPr>
        <p:txBody>
          <a:bodyPr/>
          <a:lstStyle/>
          <a:p>
            <a:r>
              <a:rPr lang="es-US" dirty="0"/>
              <a:t>EQUIPO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69160-6437-4CA5-9E97-6F1FBA9F07EC}"/>
              </a:ext>
            </a:extLst>
          </p:cNvPr>
          <p:cNvSpPr txBox="1"/>
          <p:nvPr/>
        </p:nvSpPr>
        <p:spPr>
          <a:xfrm>
            <a:off x="1666240" y="6161127"/>
            <a:ext cx="66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PCE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9F171-F80A-48BD-BFD6-4E9B2220A993}"/>
              </a:ext>
            </a:extLst>
          </p:cNvPr>
          <p:cNvSpPr txBox="1"/>
          <p:nvPr/>
        </p:nvSpPr>
        <p:spPr>
          <a:xfrm>
            <a:off x="1201002" y="861902"/>
            <a:ext cx="10294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Identifica el principio activo y su mecanismo de acción. Clasifica el agente químico de acuerdo a su espectro de acción y aplicación. Elige otros dos productos de tu casa y haz lo mismo</a:t>
            </a:r>
          </a:p>
          <a:p>
            <a:endParaRPr lang="es-US" dirty="0"/>
          </a:p>
        </p:txBody>
      </p:sp>
      <p:pic>
        <p:nvPicPr>
          <p:cNvPr id="1026" name="Picture 2" descr="Plata coloidal">
            <a:extLst>
              <a:ext uri="{FF2B5EF4-FFF2-40B4-BE49-F238E27FC236}">
                <a16:creationId xmlns:a16="http://schemas.microsoft.com/office/drawing/2014/main" id="{1976F7AF-63CD-44B6-9164-94AFBE314E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3941"/>
            <a:ext cx="3670338" cy="37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xion Detergente para Trastes Limón envase 900ml">
            <a:extLst>
              <a:ext uri="{FF2B5EF4-FFF2-40B4-BE49-F238E27FC236}">
                <a16:creationId xmlns:a16="http://schemas.microsoft.com/office/drawing/2014/main" id="{D359D050-F064-4DF0-B530-DBBC4CA67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83" y="206223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ORBATO POTASIO E202 – Quimics Dalmau">
            <a:extLst>
              <a:ext uri="{FF2B5EF4-FFF2-40B4-BE49-F238E27FC236}">
                <a16:creationId xmlns:a16="http://schemas.microsoft.com/office/drawing/2014/main" id="{E5811F7B-6E36-4598-91F3-43205D35F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964" y="1814581"/>
            <a:ext cx="2162034" cy="29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gregados de aditivos para lograr... - Churros y algo mas | Facebook">
            <a:extLst>
              <a:ext uri="{FF2B5EF4-FFF2-40B4-BE49-F238E27FC236}">
                <a16:creationId xmlns:a16="http://schemas.microsoft.com/office/drawing/2014/main" id="{C4E0B586-8CF0-4F9C-9D58-56BD9E95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98" y="4269343"/>
            <a:ext cx="22098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55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91B9-B356-49EA-8413-352304A3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896" y="258452"/>
            <a:ext cx="8610600" cy="900654"/>
          </a:xfrm>
        </p:spPr>
        <p:txBody>
          <a:bodyPr>
            <a:noAutofit/>
          </a:bodyPr>
          <a:lstStyle/>
          <a:p>
            <a:r>
              <a:rPr lang="es-US" sz="2400" dirty="0"/>
              <a:t>Indica si la cepa es resistente, intermedia o sensible a los antibióticos de prueba</a:t>
            </a:r>
          </a:p>
        </p:txBody>
      </p:sp>
      <p:pic>
        <p:nvPicPr>
          <p:cNvPr id="10242" name="Picture 2" descr="Antimicrobial susceptibility test of Chromobacterium violaceum. | Download  Scientific Diagram">
            <a:extLst>
              <a:ext uri="{FF2B5EF4-FFF2-40B4-BE49-F238E27FC236}">
                <a16:creationId xmlns:a16="http://schemas.microsoft.com/office/drawing/2014/main" id="{B58D986E-978D-42DD-BA0F-6C9F311326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4" y="1296537"/>
            <a:ext cx="4666684" cy="53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EAD6B-11C2-475F-976E-99D059FBFF5D}"/>
              </a:ext>
            </a:extLst>
          </p:cNvPr>
          <p:cNvSpPr txBox="1"/>
          <p:nvPr/>
        </p:nvSpPr>
        <p:spPr>
          <a:xfrm>
            <a:off x="6591869" y="1281108"/>
            <a:ext cx="344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Cepa: </a:t>
            </a:r>
            <a:r>
              <a:rPr lang="es-US" i="1" dirty="0" err="1"/>
              <a:t>Enterococcus</a:t>
            </a:r>
            <a:r>
              <a:rPr lang="es-US" i="1" dirty="0"/>
              <a:t> </a:t>
            </a:r>
            <a:r>
              <a:rPr lang="es-US" i="1" dirty="0" err="1"/>
              <a:t>faecalis</a:t>
            </a:r>
            <a:endParaRPr lang="es-US" i="1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0949DF7E-6C0B-4135-97DF-AF1569D6DC52}"/>
              </a:ext>
            </a:extLst>
          </p:cNvPr>
          <p:cNvGraphicFramePr>
            <a:graphicFrameLocks noGrp="1"/>
          </p:cNvGraphicFramePr>
          <p:nvPr/>
        </p:nvGraphicFramePr>
        <p:xfrm>
          <a:off x="4954137" y="2508270"/>
          <a:ext cx="7046799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678">
                  <a:extLst>
                    <a:ext uri="{9D8B030D-6E8A-4147-A177-3AD203B41FA5}">
                      <a16:colId xmlns:a16="http://schemas.microsoft.com/office/drawing/2014/main" val="1203798960"/>
                    </a:ext>
                  </a:extLst>
                </a:gridCol>
                <a:gridCol w="1166721">
                  <a:extLst>
                    <a:ext uri="{9D8B030D-6E8A-4147-A177-3AD203B41FA5}">
                      <a16:colId xmlns:a16="http://schemas.microsoft.com/office/drawing/2014/main" val="1265764902"/>
                    </a:ext>
                  </a:extLst>
                </a:gridCol>
                <a:gridCol w="1761700">
                  <a:extLst>
                    <a:ext uri="{9D8B030D-6E8A-4147-A177-3AD203B41FA5}">
                      <a16:colId xmlns:a16="http://schemas.microsoft.com/office/drawing/2014/main" val="4070143867"/>
                    </a:ext>
                  </a:extLst>
                </a:gridCol>
                <a:gridCol w="1761700">
                  <a:extLst>
                    <a:ext uri="{9D8B030D-6E8A-4147-A177-3AD203B41FA5}">
                      <a16:colId xmlns:a16="http://schemas.microsoft.com/office/drawing/2014/main" val="4178676069"/>
                    </a:ext>
                  </a:extLst>
                </a:gridCol>
              </a:tblGrid>
              <a:tr h="830400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Antibiótico de prueba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Diámetro de halo (mm)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Resultado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Mecanismo de acción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102077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 err="1"/>
                        <a:t>Linezolid</a:t>
                      </a:r>
                      <a:r>
                        <a:rPr lang="es-US" dirty="0"/>
                        <a:t> (30µg)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83451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Ampicilina (10µg)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490013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Fosfomicina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341600"/>
                  </a:ext>
                </a:extLst>
              </a:tr>
              <a:tr h="336773">
                <a:tc>
                  <a:txBody>
                    <a:bodyPr/>
                    <a:lstStyle/>
                    <a:p>
                      <a:pPr algn="ctr"/>
                      <a:r>
                        <a:rPr lang="es-US" dirty="0" err="1"/>
                        <a:t>Levoflozacino</a:t>
                      </a:r>
                      <a:r>
                        <a:rPr lang="es-US" dirty="0"/>
                        <a:t> (5µg)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2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86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Clasificación DE AGENTES ANTIMICROBIANOS 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885275"/>
              </p:ext>
            </p:extLst>
          </p:nvPr>
        </p:nvGraphicFramePr>
        <p:xfrm>
          <a:off x="1298714" y="2345629"/>
          <a:ext cx="10207486" cy="402866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220454">
                  <a:extLst>
                    <a:ext uri="{9D8B030D-6E8A-4147-A177-3AD203B41FA5}">
                      <a16:colId xmlns:a16="http://schemas.microsoft.com/office/drawing/2014/main" val="4280477069"/>
                    </a:ext>
                  </a:extLst>
                </a:gridCol>
                <a:gridCol w="3490701">
                  <a:extLst>
                    <a:ext uri="{9D8B030D-6E8A-4147-A177-3AD203B41FA5}">
                      <a16:colId xmlns:a16="http://schemas.microsoft.com/office/drawing/2014/main" val="1765124666"/>
                    </a:ext>
                  </a:extLst>
                </a:gridCol>
                <a:gridCol w="3496331">
                  <a:extLst>
                    <a:ext uri="{9D8B030D-6E8A-4147-A177-3AD203B41FA5}">
                      <a16:colId xmlns:a16="http://schemas.microsoft.com/office/drawing/2014/main" val="1944781390"/>
                    </a:ext>
                  </a:extLst>
                </a:gridCol>
              </a:tblGrid>
              <a:tr h="115104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</a:rPr>
                        <a:t>GRADO DE ACCIÓN (EFECTO)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ESPECTRO DE ACCIÓN</a:t>
                      </a:r>
                    </a:p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 (¿A QUIEN AFECTA?¿CON QUE EFECTO?)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 APLICACIÓN </a:t>
                      </a:r>
                    </a:p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(¿PARA QUE SIRVE?)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4487415"/>
                  </a:ext>
                </a:extLst>
              </a:tr>
              <a:tr h="287762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</a:rPr>
                        <a:t>BIOCIDA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Bactericida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Quimioterapéutico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0225702"/>
                  </a:ext>
                </a:extLst>
              </a:tr>
              <a:tr h="2877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Bacteriolítico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Esterilizante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1291435"/>
                  </a:ext>
                </a:extLst>
              </a:tr>
              <a:tr h="2877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Fungicida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Antiséptico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3247645"/>
                  </a:ext>
                </a:extLst>
              </a:tr>
              <a:tr h="2877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Fungilítico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Desinfectante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9216378"/>
                  </a:ext>
                </a:extLst>
              </a:tr>
              <a:tr h="2877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 err="1">
                          <a:effectLst/>
                        </a:rPr>
                        <a:t>Algicida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Conservador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9769939"/>
                  </a:ext>
                </a:extLst>
              </a:tr>
              <a:tr h="2877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Esporocida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 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6786383"/>
                  </a:ext>
                </a:extLst>
              </a:tr>
              <a:tr h="2877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Viricida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 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1540121"/>
                  </a:ext>
                </a:extLst>
              </a:tr>
              <a:tr h="2877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BIOSTÁTICO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Bacteriostático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 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2602307"/>
                  </a:ext>
                </a:extLst>
              </a:tr>
              <a:tr h="2877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Fungistático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 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8884141"/>
                  </a:ext>
                </a:extLst>
              </a:tr>
              <a:tr h="2877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>
                          <a:effectLst/>
                        </a:rPr>
                        <a:t>Algistático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 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4116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78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9429" y="-158928"/>
            <a:ext cx="8610600" cy="1293028"/>
          </a:xfrm>
        </p:spPr>
        <p:txBody>
          <a:bodyPr/>
          <a:lstStyle/>
          <a:p>
            <a:r>
              <a:rPr lang="es-MX" dirty="0"/>
              <a:t>APLICACIÓN</a:t>
            </a:r>
          </a:p>
        </p:txBody>
      </p:sp>
      <p:pic>
        <p:nvPicPr>
          <p:cNvPr id="1026" name="Picture 2" descr="Resultado de imagen para quimioterapéutic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55" y="1134100"/>
            <a:ext cx="2635181" cy="229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ntisep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854" y="4285406"/>
            <a:ext cx="3665339" cy="24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antisept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58" y="4159045"/>
            <a:ext cx="1924050" cy="25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hospedero huesped parasi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8" y="261585"/>
            <a:ext cx="4208452" cy="42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743495" y="1229259"/>
            <a:ext cx="40224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QUIMIOTERAPÉUTICO</a:t>
            </a:r>
          </a:p>
          <a:p>
            <a:r>
              <a:rPr lang="es-MX" dirty="0"/>
              <a:t>Sustancia química que actúa selectivamente sobre los microorganismos causantes de infecciones son dañar las células del hospedero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257917" y="4811311"/>
            <a:ext cx="40224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ANTISÉPTICO</a:t>
            </a:r>
          </a:p>
          <a:p>
            <a:r>
              <a:rPr lang="es-MX" dirty="0"/>
              <a:t>Sustancia química que destruyen o inhiben la actividad de la mayoría de los microorganismos y que se pueden aplicar sobre la piel o mucosas (tejido vivo)</a:t>
            </a:r>
          </a:p>
        </p:txBody>
      </p:sp>
    </p:spTree>
    <p:extLst>
      <p:ext uri="{BB962C8B-B14F-4D97-AF65-F5344CB8AC3E}">
        <p14:creationId xmlns:p14="http://schemas.microsoft.com/office/powerpoint/2010/main" val="2641751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6769768" y="2805561"/>
            <a:ext cx="47364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DESINFECTANTES</a:t>
            </a:r>
          </a:p>
          <a:p>
            <a:r>
              <a:rPr lang="es-MX" sz="2000" dirty="0"/>
              <a:t>Sustancia químicas muy tóxicas que aseguran la destrucción de la mayoría de los microorganismo (no esporas), su uso se restringe al uso de objetos inanimados </a:t>
            </a:r>
          </a:p>
        </p:txBody>
      </p:sp>
      <p:pic>
        <p:nvPicPr>
          <p:cNvPr id="6" name="Picture 2" descr="Resultado de imagen para desinfectante">
            <a:extLst>
              <a:ext uri="{FF2B5EF4-FFF2-40B4-BE49-F238E27FC236}">
                <a16:creationId xmlns:a16="http://schemas.microsoft.com/office/drawing/2014/main" id="{4B09BE46-83C3-4285-9221-CB2744A509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4" y="1187116"/>
            <a:ext cx="6322756" cy="490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46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Resultado de imagen para conservadores aliment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66708"/>
            <a:ext cx="5861661" cy="56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898105" y="3012557"/>
            <a:ext cx="40084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CONSERVADORES DE ALIMENTOS</a:t>
            </a:r>
          </a:p>
          <a:p>
            <a:r>
              <a:rPr lang="es-MX" dirty="0"/>
              <a:t>Sustancias que en concentraciones bajas inhiben el desarrollo de microorganismos. Actúan como </a:t>
            </a:r>
            <a:r>
              <a:rPr lang="es-MX" dirty="0" err="1"/>
              <a:t>biostáticos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87041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MECANISMO DE ACCIÓN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2082068"/>
              </p:ext>
            </p:extLst>
          </p:nvPr>
        </p:nvGraphicFramePr>
        <p:xfrm>
          <a:off x="705853" y="1745801"/>
          <a:ext cx="10999303" cy="483201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254895">
                  <a:extLst>
                    <a:ext uri="{9D8B030D-6E8A-4147-A177-3AD203B41FA5}">
                      <a16:colId xmlns:a16="http://schemas.microsoft.com/office/drawing/2014/main" val="2809458431"/>
                    </a:ext>
                  </a:extLst>
                </a:gridCol>
                <a:gridCol w="4096680">
                  <a:extLst>
                    <a:ext uri="{9D8B030D-6E8A-4147-A177-3AD203B41FA5}">
                      <a16:colId xmlns:a16="http://schemas.microsoft.com/office/drawing/2014/main" val="3572830827"/>
                    </a:ext>
                  </a:extLst>
                </a:gridCol>
                <a:gridCol w="3647728">
                  <a:extLst>
                    <a:ext uri="{9D8B030D-6E8A-4147-A177-3AD203B41FA5}">
                      <a16:colId xmlns:a16="http://schemas.microsoft.com/office/drawing/2014/main" val="1428640307"/>
                    </a:ext>
                  </a:extLst>
                </a:gridCol>
              </a:tblGrid>
              <a:tr h="29203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AGENTE QUÍMICO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MECANISMO DE ACCIÓN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APLICACIÓN 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ctr"/>
                </a:tc>
                <a:extLst>
                  <a:ext uri="{0D108BD9-81ED-4DB2-BD59-A6C34878D82A}">
                    <a16:rowId xmlns:a16="http://schemas.microsoft.com/office/drawing/2014/main" val="1324568042"/>
                  </a:ext>
                </a:extLst>
              </a:tr>
              <a:tr h="43805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ALCOHOLES (ETANOL, ISOPROPANOL)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Afecta la membrana, solubiliza lipidos y desnaturaliza proteinas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Antiséptico local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extLst>
                  <a:ext uri="{0D108BD9-81ED-4DB2-BD59-A6C34878D82A}">
                    <a16:rowId xmlns:a16="http://schemas.microsoft.com/office/drawing/2014/main" val="3939231663"/>
                  </a:ext>
                </a:extLst>
              </a:tr>
              <a:tr h="40746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HALÓGENOS = Cloro, hipoclorito de sodio 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Oxidación de enzimas y proteinas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Desinfeccion de superficies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extLst>
                  <a:ext uri="{0D108BD9-81ED-4DB2-BD59-A6C34878D82A}">
                    <a16:rowId xmlns:a16="http://schemas.microsoft.com/office/drawing/2014/main" val="1144344691"/>
                  </a:ext>
                </a:extLst>
              </a:tr>
              <a:tr h="40694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COLORANTES=cristal violeta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Se combinan con ácidos nucleicos, se unen a la pared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Agentes biostáticos. Antisépticos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extLst>
                  <a:ext uri="{0D108BD9-81ED-4DB2-BD59-A6C34878D82A}">
                    <a16:rowId xmlns:a16="http://schemas.microsoft.com/office/drawing/2014/main" val="3608077103"/>
                  </a:ext>
                </a:extLst>
              </a:tr>
              <a:tr h="73009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ÁCIDOS ORGÁNICOS Y SALES= Acido benzoico, </a:t>
                      </a:r>
                      <a:r>
                        <a:rPr lang="es-MX" sz="1600" u="none" strike="noStrike" dirty="0" err="1">
                          <a:effectLst/>
                        </a:rPr>
                        <a:t>sorbico</a:t>
                      </a:r>
                      <a:r>
                        <a:rPr lang="es-MX" sz="1600" u="none" strike="noStrike" dirty="0">
                          <a:effectLst/>
                        </a:rPr>
                        <a:t>, </a:t>
                      </a:r>
                      <a:r>
                        <a:rPr lang="es-MX" sz="1600" u="none" strike="noStrike" dirty="0" err="1">
                          <a:effectLst/>
                        </a:rPr>
                        <a:t>citrico</a:t>
                      </a:r>
                      <a:r>
                        <a:rPr lang="es-MX" sz="1600" u="none" strike="noStrike" dirty="0">
                          <a:effectLst/>
                        </a:rPr>
                        <a:t>, etc.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Inhiben enzimas 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Conservadores en alimentos. Efecto biostático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extLst>
                  <a:ext uri="{0D108BD9-81ED-4DB2-BD59-A6C34878D82A}">
                    <a16:rowId xmlns:a16="http://schemas.microsoft.com/office/drawing/2014/main" val="1167391589"/>
                  </a:ext>
                </a:extLst>
              </a:tr>
              <a:tr h="67359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DETERGENTES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Rompe la membrana por interaccion con fosfolipidos . Inactiva enzimas y desnaturaliza proteinas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Deinfeccion 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extLst>
                  <a:ext uri="{0D108BD9-81ED-4DB2-BD59-A6C34878D82A}">
                    <a16:rowId xmlns:a16="http://schemas.microsoft.com/office/drawing/2014/main" val="2327603492"/>
                  </a:ext>
                </a:extLst>
              </a:tr>
              <a:tr h="14601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QUIMIOTERAPÉUTICOS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054990"/>
                  </a:ext>
                </a:extLst>
              </a:tr>
              <a:tr h="40694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PENICILINA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Inhibe la sintesis de peptidoglucano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Actúa contra bacterias Gram (+) principalmente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extLst>
                  <a:ext uri="{0D108BD9-81ED-4DB2-BD59-A6C34878D82A}">
                    <a16:rowId xmlns:a16="http://schemas.microsoft.com/office/drawing/2014/main" val="3286056020"/>
                  </a:ext>
                </a:extLst>
              </a:tr>
              <a:tr h="54027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CLORANFENICOL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Inhibe la síntesis de la </a:t>
                      </a:r>
                      <a:r>
                        <a:rPr lang="es-MX" sz="1600" u="none" strike="noStrike" dirty="0" err="1">
                          <a:effectLst/>
                        </a:rPr>
                        <a:t>proteinas,se</a:t>
                      </a:r>
                      <a:r>
                        <a:rPr lang="es-MX" sz="1600" u="none" strike="noStrike" dirty="0">
                          <a:effectLst/>
                        </a:rPr>
                        <a:t> une a subunidad 50 S del ribosoma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Bacteriostático de amplio espectro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extLst>
                  <a:ext uri="{0D108BD9-81ED-4DB2-BD59-A6C34878D82A}">
                    <a16:rowId xmlns:a16="http://schemas.microsoft.com/office/drawing/2014/main" val="2709007833"/>
                  </a:ext>
                </a:extLst>
              </a:tr>
              <a:tr h="29203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GRISEOFULVINAS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Inhibición de la síntesis de DNA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Tratamiento de micosis profundas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7153" marB="0" anchor="b"/>
                </a:tc>
                <a:extLst>
                  <a:ext uri="{0D108BD9-81ED-4DB2-BD59-A6C34878D82A}">
                    <a16:rowId xmlns:a16="http://schemas.microsoft.com/office/drawing/2014/main" val="2434889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65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6EF2D3-9F4B-465C-A03C-7A94A4E7F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321"/>
          <a:stretch/>
        </p:blipFill>
        <p:spPr>
          <a:xfrm>
            <a:off x="1265583" y="509147"/>
            <a:ext cx="9660833" cy="606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24720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1823</TotalTime>
  <Words>1929</Words>
  <Application>Microsoft Office PowerPoint</Application>
  <PresentationFormat>Widescreen</PresentationFormat>
  <Paragraphs>396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Century Gothic</vt:lpstr>
      <vt:lpstr>Times New Roman</vt:lpstr>
      <vt:lpstr>Estela de condensación</vt:lpstr>
      <vt:lpstr>Tema 9 Condiciones para el desarrollo de los microorganismos:  9.2 Efecto de agentes químicos</vt:lpstr>
      <vt:lpstr>¿Qué efecto tienen las sustancias químicas en el crecimiento microbiano¿</vt:lpstr>
      <vt:lpstr>EFECTO DE AGENTES ANTIMICROBIANO EN EL CRECIMIENTO  (GRADO DE ACCIÓN)</vt:lpstr>
      <vt:lpstr>Clasificación DE AGENTES ANTIMICROBIANOS </vt:lpstr>
      <vt:lpstr>APLICACIÓN</vt:lpstr>
      <vt:lpstr>PowerPoint Presentation</vt:lpstr>
      <vt:lpstr>PowerPoint Presentation</vt:lpstr>
      <vt:lpstr>MECANISMO DE ACCIÓN </vt:lpstr>
      <vt:lpstr>PowerPoint Presentation</vt:lpstr>
      <vt:lpstr>PowerPoint Presentation</vt:lpstr>
      <vt:lpstr>PowerPoint Presentation</vt:lpstr>
      <vt:lpstr>FACTORES QUE MODIFICAN EL EFECTO DE AGENTES ANTIMICROBIANOS</vt:lpstr>
      <vt:lpstr>METODOS PARA EVALUAR LA ACCIÓN DE AGENTES ANTIMICROBIANOS</vt:lpstr>
      <vt:lpstr>Método de kirby bauer</vt:lpstr>
      <vt:lpstr>PowerPoint Presentation</vt:lpstr>
      <vt:lpstr>MÉTODO DE KIRbY bAUER</vt:lpstr>
      <vt:lpstr>BUSQUEDA E INTERPRETACIÓN DE HALOS DE REFERENCIA o puntos de corte (BREAK POINT FOR AST)</vt:lpstr>
      <vt:lpstr>ALGUNOS ANTIBIÓTICOS A PRUEBA PARA KiRBY BAUER</vt:lpstr>
      <vt:lpstr>Uso de ABIS online para interpretación de resultados de susceptibilidad </vt:lpstr>
      <vt:lpstr>PowerPoint Presentation</vt:lpstr>
      <vt:lpstr>PowerPoint Presentation</vt:lpstr>
      <vt:lpstr>SINERGISMO</vt:lpstr>
      <vt:lpstr>MECANISMOS DE RESISTENCIA, identificación por sinergia</vt:lpstr>
      <vt:lpstr>APROXIMACIÓN A LA EVALUACIÓN DE GRADO DE ACCIÓN</vt:lpstr>
      <vt:lpstr>PROYECTO </vt:lpstr>
      <vt:lpstr>EQUIPO 1</vt:lpstr>
      <vt:lpstr>Indica si la cepa es resistente, intermedia o sensible a los antibióticos de prueba e identifica el mecanismo de acción</vt:lpstr>
      <vt:lpstr>EQUIPO 2</vt:lpstr>
      <vt:lpstr>Indica si la cepa es resistente, intermedia o sensible a los antibióticos de prueba</vt:lpstr>
      <vt:lpstr>EQUIPO 3</vt:lpstr>
      <vt:lpstr>PowerPoint Presentation</vt:lpstr>
      <vt:lpstr>EQUIPO 4</vt:lpstr>
      <vt:lpstr>PowerPoint Presentation</vt:lpstr>
      <vt:lpstr>EQUIPO 5</vt:lpstr>
      <vt:lpstr>Indica si la cepa es resistente, intermedia o sensible a los antibióticos de prueba</vt:lpstr>
      <vt:lpstr>EQUIPO 6</vt:lpstr>
      <vt:lpstr>PowerPoint Presentation</vt:lpstr>
      <vt:lpstr>EQUIPO 7</vt:lpstr>
      <vt:lpstr>Indica si la cepa es resistente, intermedia o sensible a los antibióticos de prueba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Práctica 12 EFECTO DE AGENTES QUÍMICOS</dc:title>
  <dc:creator>Daniel Ramos</dc:creator>
  <cp:lastModifiedBy>DANIEL RAMOS PEREZ</cp:lastModifiedBy>
  <cp:revision>76</cp:revision>
  <dcterms:created xsi:type="dcterms:W3CDTF">2016-10-26T00:55:42Z</dcterms:created>
  <dcterms:modified xsi:type="dcterms:W3CDTF">2021-01-05T19:04:32Z</dcterms:modified>
</cp:coreProperties>
</file>