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261" r:id="rId3"/>
    <p:sldId id="264" r:id="rId4"/>
    <p:sldId id="338" r:id="rId5"/>
    <p:sldId id="339" r:id="rId6"/>
    <p:sldId id="341" r:id="rId7"/>
    <p:sldId id="353" r:id="rId8"/>
    <p:sldId id="355" r:id="rId9"/>
    <p:sldId id="354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271" r:id="rId20"/>
    <p:sldId id="273" r:id="rId21"/>
    <p:sldId id="260" r:id="rId22"/>
    <p:sldId id="262" r:id="rId23"/>
    <p:sldId id="292" r:id="rId24"/>
    <p:sldId id="352" r:id="rId25"/>
    <p:sldId id="351" r:id="rId26"/>
    <p:sldId id="293" r:id="rId27"/>
    <p:sldId id="294" r:id="rId28"/>
    <p:sldId id="295" r:id="rId29"/>
    <p:sldId id="296" r:id="rId30"/>
    <p:sldId id="297" r:id="rId31"/>
    <p:sldId id="298" r:id="rId32"/>
    <p:sldId id="259" r:id="rId33"/>
    <p:sldId id="263" r:id="rId34"/>
    <p:sldId id="322" r:id="rId35"/>
    <p:sldId id="299" r:id="rId36"/>
    <p:sldId id="300" r:id="rId37"/>
    <p:sldId id="304" r:id="rId38"/>
    <p:sldId id="306" r:id="rId39"/>
    <p:sldId id="307" r:id="rId40"/>
    <p:sldId id="308" r:id="rId41"/>
    <p:sldId id="309" r:id="rId42"/>
    <p:sldId id="312" r:id="rId43"/>
    <p:sldId id="313" r:id="rId44"/>
    <p:sldId id="268" r:id="rId45"/>
    <p:sldId id="265" r:id="rId46"/>
    <p:sldId id="317" r:id="rId47"/>
    <p:sldId id="301" r:id="rId48"/>
    <p:sldId id="324" r:id="rId49"/>
    <p:sldId id="269" r:id="rId50"/>
    <p:sldId id="323" r:id="rId51"/>
    <p:sldId id="302" r:id="rId52"/>
    <p:sldId id="270" r:id="rId53"/>
    <p:sldId id="274" r:id="rId54"/>
    <p:sldId id="275" r:id="rId55"/>
    <p:sldId id="276" r:id="rId56"/>
    <p:sldId id="277" r:id="rId57"/>
    <p:sldId id="278" r:id="rId58"/>
    <p:sldId id="279" r:id="rId59"/>
    <p:sldId id="340" r:id="rId60"/>
    <p:sldId id="288" r:id="rId61"/>
    <p:sldId id="281" r:id="rId62"/>
    <p:sldId id="331" r:id="rId63"/>
    <p:sldId id="303" r:id="rId64"/>
    <p:sldId id="333" r:id="rId65"/>
    <p:sldId id="326" r:id="rId66"/>
    <p:sldId id="305" r:id="rId67"/>
    <p:sldId id="334" r:id="rId68"/>
    <p:sldId id="335" r:id="rId69"/>
    <p:sldId id="336" r:id="rId70"/>
    <p:sldId id="337" r:id="rId71"/>
    <p:sldId id="318" r:id="rId72"/>
    <p:sldId id="319" r:id="rId73"/>
    <p:sldId id="320" r:id="rId74"/>
    <p:sldId id="321" r:id="rId75"/>
    <p:sldId id="325" r:id="rId76"/>
    <p:sldId id="327" r:id="rId77"/>
    <p:sldId id="266" r:id="rId78"/>
    <p:sldId id="267" r:id="rId79"/>
    <p:sldId id="257" r:id="rId80"/>
    <p:sldId id="291" r:id="rId81"/>
    <p:sldId id="272" r:id="rId82"/>
    <p:sldId id="258" r:id="rId8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909E-9951-4C67-ABD1-90AC259848B0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E76A5-320E-445A-B32F-0E634A722E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17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496EF8-C8B2-4EA5-B765-7684F223B135}" type="datetime1">
              <a:rPr lang="es-ES" smtClean="0"/>
              <a:t>18/09/2023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963-7D0E-4BBA-83D4-699CFBEEC88F}" type="datetime1">
              <a:rPr lang="es-ES" smtClean="0"/>
              <a:t>18/09/2023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397E-B5A5-4880-AE84-676E7F67B52C}" type="datetime1">
              <a:rPr lang="es-ES" smtClean="0"/>
              <a:t>18/09/2023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BBD2-31FE-410A-8477-C8C12BABB023}" type="datetime1">
              <a:rPr lang="es-ES" smtClean="0"/>
              <a:t>18/09/2023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12D4-7BFB-42BC-9B13-06BF550CF0C7}" type="datetime1">
              <a:rPr lang="es-ES" smtClean="0"/>
              <a:t>18/09/2023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8193-1747-497F-AB67-7303AC0AB3FE}" type="datetime1">
              <a:rPr lang="es-ES" smtClean="0"/>
              <a:t>18/09/2023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EB713D-0A8A-48C3-91FD-B155A7419554}" type="datetime1">
              <a:rPr lang="es-ES" smtClean="0"/>
              <a:t>18/09/2023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F8129D-CD66-4DE0-B3D6-33D5E277A411}" type="datetime1">
              <a:rPr lang="es-ES" smtClean="0"/>
              <a:t>18/09/2023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F444-5337-4172-B74D-FAD3057D16E5}" type="datetime1">
              <a:rPr lang="es-ES" smtClean="0"/>
              <a:t>18/09/2023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5A7E-4A95-435F-BA4E-CF6EC7F19B1E}" type="datetime1">
              <a:rPr lang="es-ES" smtClean="0"/>
              <a:t>18/09/2023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9EE3-AC1C-4D49-A50E-4BD81360A59C}" type="datetime1">
              <a:rPr lang="es-ES" smtClean="0"/>
              <a:t>18/09/2023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29CE14-C02F-4ECB-AEF8-EEF096E0EB46}" type="datetime1">
              <a:rPr lang="es-ES" smtClean="0"/>
              <a:t>18/09/2023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2C661C-361C-4720-BBBD-9523B7497F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vanderbilt.edu/bsci111a/photosynthesis/photosynthesis.htm" TargetMode="External"/><Relationship Id="rId2" Type="http://schemas.openxmlformats.org/officeDocument/2006/relationships/hyperlink" Target="http://www.lenntech.com/espanol/tabla-peiodica/M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llo.scripps.edu/PROMISE/MNSOD.html" TargetMode="External"/><Relationship Id="rId4" Type="http://schemas.openxmlformats.org/officeDocument/2006/relationships/hyperlink" Target="http://www.princeton.edu/~catalase/group.html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dirty="0">
                <a:latin typeface="Comic Sans MS" pitchFamily="66" charset="0"/>
              </a:rPr>
              <a:t>Manganeso y Fotosíntesis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229600" cy="432511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400" dirty="0">
                <a:latin typeface="Comic Sans MS" pitchFamily="66" charset="0"/>
              </a:rPr>
              <a:t>Cada sitio activo de la catalasa contiene dos átomos de Mn que pueden operar en una variedad de estados de oxidación. </a:t>
            </a:r>
          </a:p>
          <a:p>
            <a:pPr eaLnBrk="1" hangingPunct="1"/>
            <a:r>
              <a:rPr lang="es-ES" sz="2400" dirty="0">
                <a:latin typeface="Comic Sans MS" pitchFamily="66" charset="0"/>
              </a:rPr>
              <a:t>A través de estudios de EPR, UV-visible y XAS se han determinado claramente 4 estados: </a:t>
            </a:r>
          </a:p>
          <a:p>
            <a:pPr lvl="1" eaLnBrk="1" hangingPunct="1"/>
            <a:r>
              <a:rPr lang="es-ES" sz="2400" dirty="0">
                <a:latin typeface="Comic Sans MS" pitchFamily="66" charset="0"/>
              </a:rPr>
              <a:t>Reducido 		       2	Mn II</a:t>
            </a:r>
          </a:p>
          <a:p>
            <a:pPr lvl="1" eaLnBrk="1" hangingPunct="1"/>
            <a:r>
              <a:rPr lang="es-ES" sz="2400" dirty="0">
                <a:latin typeface="Comic Sans MS" pitchFamily="66" charset="0"/>
              </a:rPr>
              <a:t>De valencia mezclada 	Mn II	Mn III</a:t>
            </a:r>
          </a:p>
          <a:p>
            <a:pPr lvl="1" eaLnBrk="1" hangingPunct="1"/>
            <a:r>
              <a:rPr lang="es-ES" sz="2400" dirty="0">
                <a:latin typeface="Comic Sans MS" pitchFamily="66" charset="0"/>
              </a:rPr>
              <a:t>Oxidado		       2 Mn III</a:t>
            </a:r>
          </a:p>
          <a:p>
            <a:pPr lvl="1" eaLnBrk="1" hangingPunct="1"/>
            <a:r>
              <a:rPr lang="es-ES" sz="2400" dirty="0" err="1">
                <a:latin typeface="Comic Sans MS" pitchFamily="66" charset="0"/>
              </a:rPr>
              <a:t>Superoxidado</a:t>
            </a:r>
            <a:r>
              <a:rPr lang="es-ES" sz="2400" dirty="0">
                <a:latin typeface="Comic Sans MS" pitchFamily="66" charset="0"/>
              </a:rPr>
              <a:t>			Mn III	Mn IV</a:t>
            </a:r>
          </a:p>
          <a:p>
            <a:pPr eaLnBrk="1" hangingPunct="1">
              <a:buFont typeface="Wingdings" pitchFamily="2" charset="2"/>
              <a:buNone/>
            </a:pPr>
            <a:endParaRPr lang="es-ES" sz="2400" dirty="0">
              <a:latin typeface="Comic Sans MS" pitchFamily="66" charset="0"/>
            </a:endParaRPr>
          </a:p>
          <a:p>
            <a:pPr eaLnBrk="1" hangingPunct="1"/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53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142984"/>
            <a:ext cx="7313612" cy="2538412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El estado </a:t>
            </a:r>
            <a:r>
              <a:rPr lang="es-ES" dirty="0" err="1">
                <a:latin typeface="Comic Sans MS" pitchFamily="66" charset="0"/>
              </a:rPr>
              <a:t>superoxidado</a:t>
            </a:r>
            <a:r>
              <a:rPr lang="es-ES" dirty="0">
                <a:latin typeface="Comic Sans MS" pitchFamily="66" charset="0"/>
              </a:rPr>
              <a:t> es inactivo </a:t>
            </a:r>
          </a:p>
          <a:p>
            <a:pPr eaLnBrk="1" hangingPunct="1"/>
            <a:r>
              <a:rPr lang="es-ES" dirty="0">
                <a:latin typeface="Comic Sans MS" pitchFamily="66" charset="0"/>
              </a:rPr>
              <a:t>La forma de valencia mezclada no ha sido aislada debido a su inestabilidad.</a:t>
            </a:r>
          </a:p>
          <a:p>
            <a:pPr eaLnBrk="1" hangingPunct="1"/>
            <a:r>
              <a:rPr lang="es-ES" dirty="0">
                <a:latin typeface="Comic Sans MS" pitchFamily="66" charset="0"/>
              </a:rPr>
              <a:t>El modelo más aceptado es: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5695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85852" y="5214950"/>
            <a:ext cx="73136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 sz="2900" dirty="0">
                <a:latin typeface="Comic Sans MS" pitchFamily="66" charset="0"/>
              </a:rPr>
              <a:t>Hasta el 2004 no se había aislado el complejo Mn-</a:t>
            </a:r>
            <a:r>
              <a:rPr lang="es-ES" sz="2900" dirty="0" err="1">
                <a:latin typeface="Comic Sans MS" pitchFamily="66" charset="0"/>
              </a:rPr>
              <a:t>peroxo</a:t>
            </a:r>
            <a:r>
              <a:rPr lang="es-ES" sz="2900" dirty="0">
                <a:latin typeface="Comic Sans MS" pitchFamily="66" charset="0"/>
              </a:rPr>
              <a:t>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15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PDB Catalasa y el mutante Y42F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59753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11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20688"/>
            <a:ext cx="8229600" cy="1066800"/>
          </a:xfrm>
        </p:spPr>
        <p:txBody>
          <a:bodyPr/>
          <a:lstStyle/>
          <a:p>
            <a:pPr eaLnBrk="1" hangingPunct="1"/>
            <a:r>
              <a:rPr lang="es-ES" dirty="0" err="1">
                <a:latin typeface="Comic Sans MS" pitchFamily="66" charset="0"/>
              </a:rPr>
              <a:t>Superóxido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Dismutasa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214" y="1681682"/>
            <a:ext cx="7313612" cy="102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err="1">
                <a:latin typeface="Comic Sans MS" pitchFamily="66" charset="0"/>
              </a:rPr>
              <a:t>Metaloenzima</a:t>
            </a:r>
            <a:r>
              <a:rPr lang="es-ES" dirty="0">
                <a:latin typeface="Comic Sans MS" pitchFamily="66" charset="0"/>
              </a:rPr>
              <a:t> antioxidante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latin typeface="Comic Sans MS" pitchFamily="66" charset="0"/>
              </a:rPr>
              <a:t>Cataliza la reacción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536" y="3429074"/>
            <a:ext cx="8599785" cy="11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 sz="2900" dirty="0">
                <a:latin typeface="Comic Sans MS" pitchFamily="66" charset="0"/>
              </a:rPr>
              <a:t>Se encuentra relacionada con la SOD de hierro en secuencia y estructura tridimensional.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s-ES" sz="29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 sz="2900" dirty="0">
                <a:latin typeface="Comic Sans MS" pitchFamily="66" charset="0"/>
              </a:rPr>
              <a:t>El mecanismo más aceptado es: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926" y="2566070"/>
            <a:ext cx="5688632" cy="8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1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28451"/>
              </p:ext>
            </p:extLst>
          </p:nvPr>
        </p:nvGraphicFramePr>
        <p:xfrm>
          <a:off x="1619250" y="5470525"/>
          <a:ext cx="6551613" cy="914400"/>
        </p:xfrm>
        <a:graphic>
          <a:graphicData uri="http://schemas.openxmlformats.org/drawingml/2006/table">
            <a:tbl>
              <a:tblPr/>
              <a:tblGrid>
                <a:gridCol w="544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  <a:r>
                        <a:rPr kumimoji="0" lang="es-E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O</a:t>
                      </a:r>
                      <a:r>
                        <a:rPr kumimoji="0" lang="es-E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·¯  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    Mn</a:t>
                      </a:r>
                      <a:r>
                        <a:rPr kumimoji="0" lang="es-E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O</a:t>
                      </a:r>
                      <a:r>
                        <a:rPr kumimoji="0" lang="es-E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  <a:r>
                        <a:rPr kumimoji="0" lang="es-E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O</a:t>
                      </a:r>
                      <a:r>
                        <a:rPr kumimoji="0" lang="es-E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·¯ + 2H</a:t>
                      </a:r>
                      <a:r>
                        <a:rPr kumimoji="0" lang="es-E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 Mn</a:t>
                      </a:r>
                      <a:r>
                        <a:rPr kumimoji="0" lang="es-E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H</a:t>
                      </a:r>
                      <a:r>
                        <a:rPr kumimoji="0" lang="es-E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s-ES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>
                <a:latin typeface="Comic Sans MS" pitchFamily="66" charset="0"/>
              </a:rPr>
              <a:pPr/>
              <a:t>13</a:t>
            </a:fld>
            <a:endParaRPr lang="es-MX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Sitio de reacción y mecanismo</a:t>
            </a:r>
          </a:p>
        </p:txBody>
      </p:sp>
      <p:pic>
        <p:nvPicPr>
          <p:cNvPr id="31747" name="Picture 5" descr="Mn-SOD Mn 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57338"/>
            <a:ext cx="23749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4643438" y="2133600"/>
            <a:ext cx="371608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sz="3200">
                <a:latin typeface="Comic Sans MS" pitchFamily="66" charset="0"/>
              </a:rPr>
              <a:t>Mn (N</a:t>
            </a:r>
            <a:r>
              <a:rPr lang="es-ES" sz="3200" baseline="-30000">
                <a:latin typeface="Comic Sans MS" pitchFamily="66" charset="0"/>
              </a:rPr>
              <a:t>His</a:t>
            </a:r>
            <a:r>
              <a:rPr lang="es-ES" sz="3200">
                <a:latin typeface="Comic Sans MS" pitchFamily="66" charset="0"/>
              </a:rPr>
              <a:t>)</a:t>
            </a:r>
            <a:r>
              <a:rPr lang="es-ES" sz="3200" baseline="-30000">
                <a:latin typeface="Comic Sans MS" pitchFamily="66" charset="0"/>
              </a:rPr>
              <a:t>3</a:t>
            </a:r>
            <a:r>
              <a:rPr lang="es-ES" sz="3200">
                <a:latin typeface="Comic Sans MS" pitchFamily="66" charset="0"/>
              </a:rPr>
              <a:t>O</a:t>
            </a:r>
            <a:r>
              <a:rPr lang="es-ES" sz="3200" baseline="-30000">
                <a:latin typeface="Comic Sans MS" pitchFamily="66" charset="0"/>
              </a:rPr>
              <a:t>Asp</a:t>
            </a:r>
            <a:r>
              <a:rPr lang="es-ES" sz="3200">
                <a:latin typeface="Comic Sans MS" pitchFamily="66" charset="0"/>
              </a:rPr>
              <a:t>H</a:t>
            </a:r>
            <a:r>
              <a:rPr lang="es-ES" sz="3200" baseline="-30000">
                <a:latin typeface="Comic Sans MS" pitchFamily="66" charset="0"/>
              </a:rPr>
              <a:t>2</a:t>
            </a:r>
            <a:r>
              <a:rPr lang="es-ES" sz="3200">
                <a:latin typeface="Comic Sans MS" pitchFamily="66" charset="0"/>
              </a:rPr>
              <a:t>O</a:t>
            </a:r>
          </a:p>
          <a:p>
            <a:pPr algn="ctr" eaLnBrk="0" hangingPunct="0"/>
            <a:endParaRPr lang="es-ES" sz="3200" baseline="30000">
              <a:latin typeface="Comic Sans MS" pitchFamily="66" charset="0"/>
            </a:endParaRPr>
          </a:p>
        </p:txBody>
      </p: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573463"/>
            <a:ext cx="4733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73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Importancia de la capa externa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773238"/>
            <a:ext cx="48387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759450" y="3214686"/>
            <a:ext cx="3384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 err="1">
                <a:latin typeface="Comic Sans MS" pitchFamily="66" charset="0"/>
              </a:rPr>
              <a:t>Superóxido</a:t>
            </a:r>
            <a:r>
              <a:rPr lang="es-ES" sz="1600" b="1" dirty="0">
                <a:latin typeface="Comic Sans MS" pitchFamily="66" charset="0"/>
              </a:rPr>
              <a:t> </a:t>
            </a:r>
            <a:r>
              <a:rPr lang="es-ES" sz="1600" b="1" dirty="0" err="1">
                <a:latin typeface="Comic Sans MS" pitchFamily="66" charset="0"/>
              </a:rPr>
              <a:t>Dismutasa</a:t>
            </a:r>
            <a:r>
              <a:rPr lang="es-ES" sz="1600" b="1" dirty="0">
                <a:latin typeface="Comic Sans MS" pitchFamily="66" charset="0"/>
              </a:rPr>
              <a:t> de Mn humana: Inserción de </a:t>
            </a:r>
            <a:r>
              <a:rPr lang="es-ES" sz="1600" b="1" dirty="0" err="1">
                <a:latin typeface="Comic Sans MS" pitchFamily="66" charset="0"/>
              </a:rPr>
              <a:t>Valina</a:t>
            </a:r>
            <a:r>
              <a:rPr lang="es-ES" sz="1600" b="1" dirty="0">
                <a:latin typeface="Comic Sans MS" pitchFamily="66" charset="0"/>
              </a:rPr>
              <a:t> en el canal de acceso del sustrato.</a:t>
            </a:r>
          </a:p>
          <a:p>
            <a:r>
              <a:rPr lang="es-ES" sz="1600" dirty="0" err="1">
                <a:latin typeface="Comic Sans MS" pitchFamily="66" charset="0"/>
              </a:rPr>
              <a:t>Amy</a:t>
            </a:r>
            <a:r>
              <a:rPr lang="es-ES" sz="1600" dirty="0">
                <a:latin typeface="Comic Sans MS" pitchFamily="66" charset="0"/>
              </a:rPr>
              <a:t> S. </a:t>
            </a:r>
            <a:r>
              <a:rPr lang="es-ES" sz="1600" dirty="0" err="1">
                <a:latin typeface="Comic Sans MS" pitchFamily="66" charset="0"/>
              </a:rPr>
              <a:t>Hearn</a:t>
            </a:r>
            <a:r>
              <a:rPr lang="es-ES" sz="1600" dirty="0">
                <a:latin typeface="Comic Sans MS" pitchFamily="66" charset="0"/>
              </a:rPr>
              <a:t>, M. Elizabeth </a:t>
            </a:r>
            <a:r>
              <a:rPr lang="es-ES" sz="1600" dirty="0" err="1">
                <a:latin typeface="Comic Sans MS" pitchFamily="66" charset="0"/>
              </a:rPr>
              <a:t>Stroupe</a:t>
            </a:r>
            <a:r>
              <a:rPr lang="es-ES" sz="1600" dirty="0">
                <a:latin typeface="Comic Sans MS" pitchFamily="66" charset="0"/>
              </a:rPr>
              <a:t>, Diane E. </a:t>
            </a:r>
            <a:r>
              <a:rPr lang="es-ES" sz="1600" dirty="0" err="1">
                <a:latin typeface="Comic Sans MS" pitchFamily="66" charset="0"/>
              </a:rPr>
              <a:t>Cabelli</a:t>
            </a:r>
            <a:r>
              <a:rPr lang="es-ES" sz="1600" dirty="0">
                <a:latin typeface="Comic Sans MS" pitchFamily="66" charset="0"/>
              </a:rPr>
              <a:t>, Cecilia A. </a:t>
            </a:r>
            <a:r>
              <a:rPr lang="es-ES" sz="1600" dirty="0" err="1">
                <a:latin typeface="Comic Sans MS" pitchFamily="66" charset="0"/>
              </a:rPr>
              <a:t>Ramilo</a:t>
            </a:r>
            <a:r>
              <a:rPr lang="es-ES" sz="1600" dirty="0">
                <a:latin typeface="Comic Sans MS" pitchFamily="66" charset="0"/>
              </a:rPr>
              <a:t>, James P. </a:t>
            </a:r>
            <a:r>
              <a:rPr lang="es-ES" sz="1600" dirty="0" err="1">
                <a:latin typeface="Comic Sans MS" pitchFamily="66" charset="0"/>
              </a:rPr>
              <a:t>Luba</a:t>
            </a:r>
            <a:r>
              <a:rPr lang="es-ES" sz="1600" dirty="0">
                <a:latin typeface="Comic Sans MS" pitchFamily="66" charset="0"/>
              </a:rPr>
              <a:t>, John A. </a:t>
            </a:r>
            <a:r>
              <a:rPr lang="es-ES" sz="1600" dirty="0" err="1">
                <a:latin typeface="Comic Sans MS" pitchFamily="66" charset="0"/>
              </a:rPr>
              <a:t>Tainer</a:t>
            </a:r>
            <a:r>
              <a:rPr lang="es-ES" sz="1600" dirty="0">
                <a:latin typeface="Comic Sans MS" pitchFamily="66" charset="0"/>
              </a:rPr>
              <a:t>, Harry S. Nick and David N. </a:t>
            </a:r>
            <a:r>
              <a:rPr lang="es-ES" sz="1600" dirty="0" err="1">
                <a:latin typeface="Comic Sans MS" pitchFamily="66" charset="0"/>
              </a:rPr>
              <a:t>Silverman</a:t>
            </a:r>
            <a:endParaRPr lang="es-ES" sz="1600" dirty="0">
              <a:latin typeface="Comic Sans MS" pitchFamily="66" charset="0"/>
            </a:endParaRPr>
          </a:p>
          <a:p>
            <a:r>
              <a:rPr lang="es-ES" sz="1600" i="1" dirty="0" err="1">
                <a:latin typeface="Comic Sans MS" pitchFamily="66" charset="0"/>
              </a:rPr>
              <a:t>Biochemistry</a:t>
            </a:r>
            <a:r>
              <a:rPr lang="es-ES" sz="1600" i="1" dirty="0">
                <a:latin typeface="Comic Sans MS" pitchFamily="66" charset="0"/>
              </a:rPr>
              <a:t> </a:t>
            </a:r>
            <a:r>
              <a:rPr lang="es-ES" sz="1600" b="1" dirty="0">
                <a:latin typeface="Comic Sans MS" pitchFamily="66" charset="0"/>
              </a:rPr>
              <a:t>2003, </a:t>
            </a:r>
            <a:r>
              <a:rPr lang="es-ES" sz="1600" i="1" dirty="0">
                <a:latin typeface="Comic Sans MS" pitchFamily="66" charset="0"/>
              </a:rPr>
              <a:t>42, </a:t>
            </a:r>
            <a:r>
              <a:rPr lang="es-ES" sz="1600" dirty="0">
                <a:latin typeface="Comic Sans MS" pitchFamily="66" charset="0"/>
              </a:rPr>
              <a:t>2781-2789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41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16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755576" y="1052736"/>
            <a:ext cx="79208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Arginasas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enzimas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no redox de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endParaRPr lang="en-US" dirty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err="1">
                <a:latin typeface="Comic Sans MS" pitchFamily="66" charset="0"/>
              </a:rPr>
              <a:t>Contienen</a:t>
            </a:r>
            <a:r>
              <a:rPr lang="en-US" sz="2400" dirty="0">
                <a:latin typeface="Comic Sans MS" pitchFamily="66" charset="0"/>
              </a:rPr>
              <a:t> un </a:t>
            </a:r>
            <a:r>
              <a:rPr lang="en-US" sz="2400" dirty="0" err="1">
                <a:latin typeface="Comic Sans MS" pitchFamily="66" charset="0"/>
              </a:rPr>
              <a:t>centro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dinuclear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Mn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algn="just"/>
            <a:endParaRPr lang="en-US" sz="2400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Catalizan</a:t>
            </a:r>
            <a:r>
              <a:rPr lang="en-US" sz="2400" dirty="0">
                <a:latin typeface="Comic Sans MS" pitchFamily="66" charset="0"/>
              </a:rPr>
              <a:t> la </a:t>
            </a:r>
            <a:r>
              <a:rPr lang="en-US" sz="2400" dirty="0" err="1">
                <a:latin typeface="Comic Sans MS" pitchFamily="66" charset="0"/>
              </a:rPr>
              <a:t>hidrólisis</a:t>
            </a:r>
            <a:r>
              <a:rPr lang="en-US" sz="2400" dirty="0">
                <a:latin typeface="Comic Sans MS" pitchFamily="66" charset="0"/>
              </a:rPr>
              <a:t> de L-</a:t>
            </a:r>
            <a:r>
              <a:rPr lang="en-US" sz="2400" dirty="0" err="1">
                <a:latin typeface="Comic Sans MS" pitchFamily="66" charset="0"/>
              </a:rPr>
              <a:t>arginina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para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dar</a:t>
            </a:r>
            <a:r>
              <a:rPr lang="en-US" sz="2400" dirty="0">
                <a:latin typeface="Comic Sans MS" pitchFamily="66" charset="0"/>
              </a:rPr>
              <a:t> L-</a:t>
            </a:r>
            <a:r>
              <a:rPr lang="en-US" sz="2400" dirty="0" err="1">
                <a:latin typeface="Comic Sans MS" pitchFamily="66" charset="0"/>
              </a:rPr>
              <a:t>ornitina</a:t>
            </a:r>
            <a:r>
              <a:rPr lang="en-US" sz="2400" dirty="0">
                <a:latin typeface="Comic Sans MS" pitchFamily="66" charset="0"/>
              </a:rPr>
              <a:t> y urea.</a:t>
            </a:r>
          </a:p>
        </p:txBody>
      </p:sp>
    </p:spTree>
    <p:extLst>
      <p:ext uri="{BB962C8B-B14F-4D97-AF65-F5344CB8AC3E}">
        <p14:creationId xmlns:p14="http://schemas.microsoft.com/office/powerpoint/2010/main" val="391760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4030"/>
            <a:ext cx="7624424" cy="544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87468" y="71569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Centro Activo de </a:t>
            </a:r>
            <a:r>
              <a:rPr lang="es-MX" sz="36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Arginasa</a:t>
            </a:r>
            <a:endParaRPr lang="es-MX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2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8177" r="4064" b="9190"/>
          <a:stretch/>
        </p:blipFill>
        <p:spPr bwMode="auto">
          <a:xfrm>
            <a:off x="326667" y="1287884"/>
            <a:ext cx="8634681" cy="53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Mecanismo de </a:t>
            </a:r>
            <a:r>
              <a:rPr lang="es-MX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Arginasa</a:t>
            </a:r>
            <a:endParaRPr lang="es-MX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1736" y="92867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Fotosíntesis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1785926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</a:rPr>
              <a:t> Es un proceso biológico en que se acopia energía luminosa que se utiliza para llevar a cabo reacciones bioquímicas que requieren energía.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</a:rPr>
              <a:t>La vida se mantiene por una continua afluencia de luz que es cosechada por los organismos fotosintéticos y transformada en energía química.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</a:rPr>
              <a:t>La fotosíntesis es la fuerza directriz de todos los demás procesos biológicos en la biósfera.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</a:rPr>
              <a:t>Bajo condiciones óptimas los organismos fotosintéticos empleando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luz roja </a:t>
            </a:r>
            <a:r>
              <a:rPr lang="es-MX" sz="2400" dirty="0">
                <a:latin typeface="Comic Sans MS" pitchFamily="66" charset="0"/>
              </a:rPr>
              <a:t>pueden convertir 30% de la energía absorbida; de luz blanca sólo el 20%.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428736"/>
            <a:ext cx="8501122" cy="521495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Nombre 					Manganeso 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Número atómico 			25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Valencia  					2,3,4,6,7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Estado de oxidación 			+2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Electronegatividad   			1.5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Radio covalente (Å)  			1.39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Radio iónico (Å)			          0.80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Radio atómico (Å) 			1.26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Configuración electrónica 	          [Ar]3d</a:t>
            </a:r>
            <a:r>
              <a:rPr kumimoji="0" lang="es-ES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5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4s</a:t>
            </a:r>
            <a:r>
              <a:rPr kumimoji="0" lang="es-ES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Primer </a:t>
            </a:r>
            <a:r>
              <a:rPr lang="es-ES" sz="2400" dirty="0">
                <a:latin typeface="Comic Sans MS" pitchFamily="66" charset="0"/>
              </a:rPr>
              <a:t>p</a:t>
            </a:r>
            <a:r>
              <a:rPr kumimoji="0" lang="es-E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otencial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ionización (eV)       7.46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00298" y="71435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Generalidades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5984" y="57148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Fotosíntesis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8596" y="1428736"/>
            <a:ext cx="8286808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</a:rPr>
              <a:t>Los organismos fotosintéticos pueden convertir hasta el 10% de la radiación total incidente (los pigmentos en plantas verdes absorben radiación de </a:t>
            </a:r>
            <a:r>
              <a:rPr lang="es-MX" sz="2400" dirty="0">
                <a:latin typeface="Comic Sans MS" pitchFamily="66" charset="0"/>
                <a:sym typeface="Symbol"/>
              </a:rPr>
              <a:t> &lt; 700 nm).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es-MX" sz="2400" dirty="0">
                <a:latin typeface="Comic Sans MS" pitchFamily="66" charset="0"/>
                <a:sym typeface="Symbol"/>
              </a:rPr>
              <a:t>Bajo condiciones naturales absorben sólo aprox. 1% de la energía solar que llega a la superficie de la Tierra.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kumimoji="1" lang="es-MX" sz="2400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La fotosíntesis es un proceso fisicoquímico mediante el cual la energía  de la luz solar es transformada en energía química para ser utilizada pro los sistemas biológicos.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endParaRPr lang="es-MX" sz="2400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otosynthrx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143800" cy="530945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71472" y="64291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Fotosíntesis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6"/>
            <a:ext cx="3888727" cy="6429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lorophy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692150"/>
            <a:ext cx="8385175" cy="5673725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67288" y="1714488"/>
            <a:ext cx="4176712" cy="2870200"/>
          </a:xfrm>
          <a:prstGeom prst="rect">
            <a:avLst/>
          </a:prstGeom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A5047"/>
              </a:buClr>
              <a:buSzPct val="75000"/>
              <a:defRPr/>
            </a:pPr>
            <a:r>
              <a:rPr kumimoji="1" lang="es-MX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</a:rPr>
              <a:t>	</a:t>
            </a:r>
            <a:r>
              <a:rPr kumimoji="1" lang="es-MX" sz="3200" kern="0" dirty="0">
                <a:ln w="1905"/>
                <a:latin typeface="Comic Sans MS" pitchFamily="66" charset="0"/>
              </a:rPr>
              <a:t>Reacciones luminosas y síntesis de ATP en la membrana </a:t>
            </a:r>
            <a:r>
              <a:rPr kumimoji="1" lang="es-MX" sz="3200" kern="0" dirty="0" err="1">
                <a:ln w="1905"/>
                <a:latin typeface="Comic Sans MS" pitchFamily="66" charset="0"/>
              </a:rPr>
              <a:t>tilacoide</a:t>
            </a:r>
            <a:r>
              <a:rPr kumimoji="1" lang="es-MX" sz="3200" kern="0" dirty="0">
                <a:ln w="1905"/>
                <a:latin typeface="Comic Sans MS" pitchFamily="66" charset="0"/>
              </a:rPr>
              <a:t> de los cloroplastos.</a:t>
            </a:r>
            <a:endParaRPr kumimoji="1" lang="es-ES" sz="3200" kern="0" dirty="0">
              <a:ln w="1905"/>
              <a:latin typeface="Comic Sans MS" pitchFamily="66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8596" y="785794"/>
            <a:ext cx="6118225" cy="5218249"/>
            <a:chOff x="1815" y="1778"/>
            <a:chExt cx="3033" cy="2771"/>
          </a:xfrm>
        </p:grpSpPr>
        <p:pic>
          <p:nvPicPr>
            <p:cNvPr id="17412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5" y="2309"/>
              <a:ext cx="1212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16"/>
            <p:cNvSpPr txBox="1">
              <a:spLocks noChangeArrowheads="1"/>
            </p:cNvSpPr>
            <p:nvPr/>
          </p:nvSpPr>
          <p:spPr bwMode="auto">
            <a:xfrm>
              <a:off x="2958" y="2036"/>
              <a:ext cx="9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s-ES"/>
            </a:p>
          </p:txBody>
        </p:sp>
        <p:sp>
          <p:nvSpPr>
            <p:cNvPr id="17414" name="Text Box 17"/>
            <p:cNvSpPr txBox="1">
              <a:spLocks noChangeArrowheads="1"/>
            </p:cNvSpPr>
            <p:nvPr/>
          </p:nvSpPr>
          <p:spPr bwMode="auto">
            <a:xfrm>
              <a:off x="2559" y="1778"/>
              <a:ext cx="228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MX" sz="4000" b="1" i="1" dirty="0"/>
                <a:t>Membrana </a:t>
              </a:r>
              <a:r>
                <a:rPr lang="es-MX" sz="4000" b="1" i="1" dirty="0" err="1"/>
                <a:t>tilacoide</a:t>
              </a:r>
              <a:endParaRPr lang="es-ES" sz="4000" b="1" i="1" dirty="0"/>
            </a:p>
          </p:txBody>
        </p: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2736" y="4206"/>
              <a:ext cx="1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MX" sz="3600" dirty="0">
                  <a:latin typeface="Comic Sans MS" pitchFamily="66" charset="0"/>
                </a:rPr>
                <a:t>Espacio </a:t>
              </a:r>
              <a:r>
                <a:rPr lang="es-MX" sz="3600" dirty="0" err="1">
                  <a:latin typeface="Comic Sans MS" pitchFamily="66" charset="0"/>
                </a:rPr>
                <a:t>tilacoide</a:t>
              </a:r>
              <a:endParaRPr lang="es-ES" sz="3600" dirty="0">
                <a:latin typeface="Comic Sans MS" pitchFamily="66" charset="0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786050" y="2571744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50% Proteínas</a:t>
            </a:r>
          </a:p>
          <a:p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12% Pigmentos</a:t>
            </a:r>
          </a:p>
          <a:p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38% Lípidos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831E32-F1EF-4F6B-8DEB-57298A4A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5A1C90-877F-4519-8C17-EAD2E5D5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7" y="1556792"/>
            <a:ext cx="744260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F23A03-9E23-4AE6-B271-BC9F1EDE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A349BB-480D-4701-B437-89ED08CA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3"/>
            <a:ext cx="91440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4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2428860" y="1785926"/>
            <a:ext cx="4119583" cy="3751762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3" name="2 CuadroTexto"/>
          <p:cNvSpPr txBox="1"/>
          <p:nvPr/>
        </p:nvSpPr>
        <p:spPr>
          <a:xfrm>
            <a:off x="214282" y="357166"/>
            <a:ext cx="3214341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Reacción de Hill</a:t>
            </a:r>
          </a:p>
          <a:p>
            <a:r>
              <a:rPr lang="es-ES" sz="3200" dirty="0">
                <a:latin typeface="Comic Sans MS" pitchFamily="66" charset="0"/>
              </a:rPr>
              <a:t> (1937)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5143536" cy="8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929330"/>
            <a:ext cx="54589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42910" y="5500702"/>
            <a:ext cx="821537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Severo Ochoa demostró que el NADP+  es el aceptor biológico de electrones en los cloroplastos: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oj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2857496"/>
            <a:ext cx="335755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50004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defRPr/>
            </a:pPr>
            <a:r>
              <a:rPr kumimoji="1" lang="es-MX" sz="3600" b="1" kern="0" dirty="0">
                <a:solidFill>
                  <a:schemeClr val="accent3">
                    <a:lumMod val="10000"/>
                  </a:schemeClr>
                </a:solidFill>
                <a:effectLst/>
                <a:latin typeface="+mn-lt"/>
              </a:rPr>
              <a:t>	La primera etapa de la fotosíntesis es la absorción de la luz por una molécula de clorofila.</a:t>
            </a:r>
          </a:p>
        </p:txBody>
      </p: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7200"/>
            <a:ext cx="33115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17"/>
          <p:cNvSpPr>
            <a:spLocks noChangeShapeType="1"/>
          </p:cNvSpPr>
          <p:nvPr/>
        </p:nvSpPr>
        <p:spPr bwMode="auto">
          <a:xfrm flipV="1">
            <a:off x="2555875" y="3284538"/>
            <a:ext cx="2447925" cy="1728787"/>
          </a:xfrm>
          <a:prstGeom prst="line">
            <a:avLst/>
          </a:prstGeom>
          <a:noFill/>
          <a:ln w="603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8" name="Line 19"/>
          <p:cNvSpPr>
            <a:spLocks noChangeShapeType="1"/>
          </p:cNvSpPr>
          <p:nvPr/>
        </p:nvSpPr>
        <p:spPr bwMode="auto">
          <a:xfrm flipV="1">
            <a:off x="2555875" y="5084763"/>
            <a:ext cx="2447925" cy="144462"/>
          </a:xfrm>
          <a:prstGeom prst="line">
            <a:avLst/>
          </a:prstGeom>
          <a:noFill/>
          <a:ln w="635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928670"/>
            <a:ext cx="8990532" cy="40005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428596" y="714356"/>
            <a:ext cx="8009799" cy="56436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571480"/>
            <a:ext cx="5929354" cy="785818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Manganeso en la salud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357298"/>
            <a:ext cx="6802437" cy="1457325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Comic Sans MS" pitchFamily="66" charset="0"/>
              </a:rPr>
              <a:t>El manganeso es un elemento vestigial esencial y tóxico.</a:t>
            </a:r>
          </a:p>
          <a:p>
            <a:pPr algn="just"/>
            <a:r>
              <a:rPr lang="es-ES" sz="2400" dirty="0">
                <a:latin typeface="Comic Sans MS" pitchFamily="66" charset="0"/>
              </a:rPr>
              <a:t>Se encuentra en:</a:t>
            </a:r>
          </a:p>
        </p:txBody>
      </p:sp>
      <p:pic>
        <p:nvPicPr>
          <p:cNvPr id="7172" name="Picture 4" descr="CAVSLP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979738"/>
            <a:ext cx="1009650" cy="809625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31913" y="4076700"/>
            <a:ext cx="7056437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 sz="2400" dirty="0">
                <a:latin typeface="Comic Sans MS" pitchFamily="66" charset="0"/>
              </a:rPr>
              <a:t>Efectos por envenenamiento: Alucinaciones, Parkinson, embolia de pulmones y bronquitis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 sz="2400" dirty="0">
                <a:latin typeface="Comic Sans MS" pitchFamily="66" charset="0"/>
              </a:rPr>
              <a:t>Efectos por deficiencia: Engordar, intolerancia a la glucosa, formación de coágulos, problemas en la piel, bajos niveles de colesterol, cambios de color de pelo y síntomas neurológicos.</a:t>
            </a:r>
          </a:p>
        </p:txBody>
      </p:sp>
      <p:pic>
        <p:nvPicPr>
          <p:cNvPr id="7174" name="Picture 6" descr="dagr_jornadas_ace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924175"/>
            <a:ext cx="914400" cy="908050"/>
          </a:xfrm>
          <a:prstGeom prst="rect">
            <a:avLst/>
          </a:prstGeom>
          <a:noFill/>
        </p:spPr>
      </p:pic>
      <p:pic>
        <p:nvPicPr>
          <p:cNvPr id="7175" name="Picture 7" descr="gra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565400"/>
            <a:ext cx="1039812" cy="1271588"/>
          </a:xfrm>
          <a:prstGeom prst="rect">
            <a:avLst/>
          </a:prstGeom>
          <a:noFill/>
        </p:spPr>
      </p:pic>
      <p:pic>
        <p:nvPicPr>
          <p:cNvPr id="7176" name="Picture 8" descr="Ostras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636838"/>
            <a:ext cx="1728787" cy="1189037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3562969" y="500042"/>
            <a:ext cx="5581031" cy="55007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9" name="8 Recortar y redondear rectángulo de esquina sencilla"/>
          <p:cNvSpPr/>
          <p:nvPr/>
        </p:nvSpPr>
        <p:spPr>
          <a:xfrm>
            <a:off x="0" y="1928802"/>
            <a:ext cx="357158" cy="285752"/>
          </a:xfrm>
          <a:prstGeom prst="snip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dondear rectángulo de esquina sencilla"/>
          <p:cNvSpPr/>
          <p:nvPr/>
        </p:nvSpPr>
        <p:spPr>
          <a:xfrm>
            <a:off x="0" y="2571744"/>
            <a:ext cx="428596" cy="285752"/>
          </a:xfrm>
          <a:prstGeom prst="round1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0" y="3500438"/>
            <a:ext cx="428596" cy="285752"/>
          </a:xfrm>
          <a:prstGeom prst="round1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2" name="11 Redondear rectángulo de esquina sencilla"/>
          <p:cNvSpPr/>
          <p:nvPr/>
        </p:nvSpPr>
        <p:spPr>
          <a:xfrm>
            <a:off x="0" y="4143380"/>
            <a:ext cx="428596" cy="285752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034" y="1928802"/>
            <a:ext cx="300039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Clorofila a</a:t>
            </a: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Clorofila b</a:t>
            </a:r>
          </a:p>
          <a:p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Pigmento accesorio</a:t>
            </a:r>
          </a:p>
          <a:p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Proteínas transmembranales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57224" y="500042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Comic Sans MS" pitchFamily="66" charset="0"/>
              </a:rPr>
              <a:t>Monómero LHC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42910" y="114298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latin typeface="Comic Sans MS" pitchFamily="66" charset="0"/>
              </a:rPr>
              <a:t>LHC= light </a:t>
            </a:r>
            <a:r>
              <a:rPr lang="es-MX" sz="2000" i="1" dirty="0" err="1">
                <a:latin typeface="Comic Sans MS" pitchFamily="66" charset="0"/>
              </a:rPr>
              <a:t>harvesting</a:t>
            </a:r>
            <a:r>
              <a:rPr lang="es-MX" sz="2000" i="1" dirty="0">
                <a:latin typeface="Comic Sans MS" pitchFamily="66" charset="0"/>
              </a:rPr>
              <a:t> </a:t>
            </a:r>
            <a:r>
              <a:rPr lang="es-MX" sz="2000" i="1" dirty="0" err="1">
                <a:latin typeface="Comic Sans MS" pitchFamily="66" charset="0"/>
              </a:rPr>
              <a:t>complex</a:t>
            </a:r>
            <a:endParaRPr lang="es-MX" sz="2000" i="1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048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00034" y="928670"/>
            <a:ext cx="725390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Espectro de acción de la fotosíntesis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1714488"/>
            <a:ext cx="4629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5000636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1882 por  T. W. </a:t>
            </a:r>
            <a:r>
              <a:rPr lang="es-ES" dirty="0" err="1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Englemann</a:t>
            </a:r>
            <a:endParaRPr lang="es-ES" dirty="0">
              <a:ln>
                <a:solidFill>
                  <a:srgbClr val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285720" y="476902"/>
            <a:ext cx="8143900" cy="638109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hotosystemIand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683486"/>
            <a:ext cx="6811987" cy="617451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 rot="16200000">
            <a:off x="-563294" y="3013476"/>
            <a:ext cx="2638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>
                <a:latin typeface="Comic Sans MS" pitchFamily="66" charset="0"/>
              </a:rPr>
              <a:t>Diagrama Z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643042" y="642918"/>
            <a:ext cx="4325313" cy="500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1104900"/>
            <a:ext cx="3905250" cy="5753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3786182" y="2143116"/>
            <a:ext cx="5018503" cy="17145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36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http://www.unizar.es/departamentos/bioquimica_biologia/docencia/Biofvirtual/Tema-FOTO/PSII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539494" cy="38576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itchFamily="66" charset="0"/>
              </a:rPr>
              <a:t>http://www.unizar.es/departamentos/bioquimica_biologia/docencia/Biofvirtual/Tema-FOTO/PSII6B.jpg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857620" cy="3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753" y="857232"/>
            <a:ext cx="50802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omic Sans MS" pitchFamily="66" charset="0"/>
              </a:rPr>
              <a:t>Barber</a:t>
            </a:r>
            <a:r>
              <a:rPr lang="es-ES" dirty="0">
                <a:latin typeface="Comic Sans MS" pitchFamily="66" charset="0"/>
              </a:rPr>
              <a:t>, James: , </a:t>
            </a:r>
            <a:r>
              <a:rPr lang="es-ES" dirty="0" err="1">
                <a:latin typeface="Comic Sans MS" pitchFamily="66" charset="0"/>
              </a:rPr>
              <a:t>Photosystem</a:t>
            </a:r>
            <a:r>
              <a:rPr lang="es-ES" dirty="0">
                <a:latin typeface="Comic Sans MS" pitchFamily="66" charset="0"/>
              </a:rPr>
              <a:t> II: a </a:t>
            </a:r>
            <a:r>
              <a:rPr lang="es-ES" dirty="0" err="1">
                <a:latin typeface="Comic Sans MS" pitchFamily="66" charset="0"/>
              </a:rPr>
              <a:t>multisubunit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membrane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protein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that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oxidises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water</a:t>
            </a:r>
            <a:r>
              <a:rPr lang="es-ES" dirty="0">
                <a:latin typeface="Comic Sans MS" pitchFamily="66" charset="0"/>
              </a:rPr>
              <a:t>. </a:t>
            </a:r>
            <a:r>
              <a:rPr lang="es-ES" dirty="0" err="1">
                <a:latin typeface="Comic Sans MS" pitchFamily="66" charset="0"/>
              </a:rPr>
              <a:t>Elsevier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Science</a:t>
            </a:r>
            <a:r>
              <a:rPr lang="es-ES" dirty="0">
                <a:latin typeface="Comic Sans MS" pitchFamily="66" charset="0"/>
              </a:rPr>
              <a:t> Ltd., 12:523-530 (2002).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785794"/>
            <a:ext cx="5500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PSII  corresponde al centro de reacción y al set de moléculas antena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0034" y="228599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PSII</a:t>
            </a:r>
          </a:p>
        </p:txBody>
      </p:sp>
      <p:pic>
        <p:nvPicPr>
          <p:cNvPr id="64516" name="Picture 4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76200"/>
          </a:xfrm>
          <a:prstGeom prst="rect">
            <a:avLst/>
          </a:prstGeom>
          <a:noFill/>
        </p:spPr>
      </p:pic>
      <p:pic>
        <p:nvPicPr>
          <p:cNvPr id="64517" name="Picture 5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64518" name="Picture 6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2" y="702980"/>
            <a:ext cx="5524500" cy="1285860"/>
          </a:xfrm>
          <a:prstGeom prst="rect">
            <a:avLst/>
          </a:prstGeom>
          <a:noFill/>
        </p:spPr>
      </p:pic>
      <p:pic>
        <p:nvPicPr>
          <p:cNvPr id="64519" name="Picture 7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64520" name="Picture 8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</p:spPr>
      </p:pic>
      <p:pic>
        <p:nvPicPr>
          <p:cNvPr id="64521" name="Picture 9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4500" cy="9525"/>
          </a:xfrm>
          <a:prstGeom prst="rect">
            <a:avLst/>
          </a:prstGeom>
          <a:noFill/>
        </p:spPr>
      </p:pic>
      <p:pic>
        <p:nvPicPr>
          <p:cNvPr id="64522" name="Picture 10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</p:spPr>
      </p:pic>
      <p:pic>
        <p:nvPicPr>
          <p:cNvPr id="64523" name="Picture 11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64524" name="Picture 12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4500" cy="95250"/>
          </a:xfrm>
          <a:prstGeom prst="rect">
            <a:avLst/>
          </a:prstGeom>
          <a:noFill/>
        </p:spPr>
      </p:pic>
      <p:pic>
        <p:nvPicPr>
          <p:cNvPr id="64525" name="Picture 13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64526" name="Picture 14" descr="Fig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5715000" cy="3209925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0" y="6211669"/>
            <a:ext cx="9171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latin typeface="Comic Sans MS" pitchFamily="66" charset="0"/>
              </a:rPr>
              <a:t>Ildiko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Szabó</a:t>
            </a:r>
            <a:r>
              <a:rPr lang="es-ES" sz="1600" dirty="0">
                <a:latin typeface="Comic Sans MS" pitchFamily="66" charset="0"/>
              </a:rPr>
              <a:t>, </a:t>
            </a:r>
            <a:r>
              <a:rPr lang="es-ES" sz="1600" dirty="0" err="1">
                <a:latin typeface="Comic Sans MS" pitchFamily="66" charset="0"/>
              </a:rPr>
              <a:t>Elisabetta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Bergatino</a:t>
            </a:r>
            <a:r>
              <a:rPr lang="es-ES" sz="1600" dirty="0">
                <a:latin typeface="Comic Sans MS" pitchFamily="66" charset="0"/>
              </a:rPr>
              <a:t>; Light and </a:t>
            </a:r>
            <a:r>
              <a:rPr lang="es-ES" sz="1600" dirty="0" err="1">
                <a:latin typeface="Comic Sans MS" pitchFamily="66" charset="0"/>
              </a:rPr>
              <a:t>oxygenic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photosynthesis</a:t>
            </a:r>
            <a:r>
              <a:rPr lang="es-ES" sz="1600" dirty="0">
                <a:latin typeface="Comic Sans MS" pitchFamily="66" charset="0"/>
              </a:rPr>
              <a:t>: </a:t>
            </a:r>
            <a:r>
              <a:rPr lang="es-ES" sz="1600" dirty="0" err="1">
                <a:latin typeface="Comic Sans MS" pitchFamily="66" charset="0"/>
              </a:rPr>
              <a:t>energy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dissipation</a:t>
            </a:r>
            <a:r>
              <a:rPr lang="es-ES" sz="1600" dirty="0">
                <a:latin typeface="Comic Sans MS" pitchFamily="66" charset="0"/>
              </a:rPr>
              <a:t> as a </a:t>
            </a:r>
          </a:p>
          <a:p>
            <a:r>
              <a:rPr lang="es-ES" sz="1600" dirty="0" err="1">
                <a:latin typeface="Comic Sans MS" pitchFamily="66" charset="0"/>
              </a:rPr>
              <a:t>protection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mechanism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against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photo-oxidation</a:t>
            </a:r>
            <a:r>
              <a:rPr lang="es-ES" sz="1600" dirty="0">
                <a:latin typeface="Comic Sans MS" pitchFamily="66" charset="0"/>
              </a:rPr>
              <a:t>. EBO </a:t>
            </a:r>
            <a:r>
              <a:rPr lang="es-ES" sz="1600" dirty="0" err="1">
                <a:latin typeface="Comic Sans MS" pitchFamily="66" charset="0"/>
              </a:rPr>
              <a:t>reports</a:t>
            </a:r>
            <a:r>
              <a:rPr lang="es-ES" sz="1600" dirty="0">
                <a:latin typeface="Comic Sans MS" pitchFamily="66" charset="0"/>
              </a:rPr>
              <a:t> 6, 7, 629-634 (2005).</a:t>
            </a:r>
          </a:p>
        </p:txBody>
      </p:sp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42918"/>
            <a:ext cx="33822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1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258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86493" y="642918"/>
            <a:ext cx="7285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Grupos prostéticos de los </a:t>
            </a:r>
            <a:r>
              <a:rPr lang="es-ES" sz="3200" dirty="0" err="1">
                <a:latin typeface="Comic Sans MS" pitchFamily="66" charset="0"/>
              </a:rPr>
              <a:t>citocromos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857628"/>
            <a:ext cx="5143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91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Flecha abajo"/>
          <p:cNvSpPr/>
          <p:nvPr/>
        </p:nvSpPr>
        <p:spPr>
          <a:xfrm>
            <a:off x="4467288" y="335510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429132"/>
            <a:ext cx="214803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42844" y="571480"/>
            <a:ext cx="520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omic Sans MS" pitchFamily="66" charset="0"/>
              </a:rPr>
              <a:t>CENTROS HIERRO-AZUFRE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14942" y="4714884"/>
            <a:ext cx="3142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mic Sans MS" pitchFamily="66" charset="0"/>
              </a:rPr>
              <a:t>FERREDOXINA; 2Fe-2S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39552" y="90872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mic Sans MS" pitchFamily="66" charset="0"/>
              </a:rPr>
              <a:t>La mayor parte de la </a:t>
            </a:r>
            <a:r>
              <a:rPr lang="en-US" sz="2000" dirty="0" err="1">
                <a:latin typeface="Comic Sans MS" pitchFamily="66" charset="0"/>
              </a:rPr>
              <a:t>bioquímica</a:t>
            </a:r>
            <a:r>
              <a:rPr lang="en-US" sz="2000" dirty="0">
                <a:latin typeface="Comic Sans MS" pitchFamily="66" charset="0"/>
              </a:rPr>
              <a:t> del Mn</a:t>
            </a:r>
            <a:r>
              <a:rPr lang="en-US" sz="2000" baseline="30000" dirty="0">
                <a:latin typeface="Comic Sans MS" pitchFamily="66" charset="0"/>
              </a:rPr>
              <a:t>2+</a:t>
            </a:r>
            <a:r>
              <a:rPr lang="en-US" sz="2000" dirty="0">
                <a:latin typeface="Comic Sans MS" pitchFamily="66" charset="0"/>
              </a:rPr>
              <a:t>  se </a:t>
            </a:r>
            <a:r>
              <a:rPr lang="en-US" sz="2000" dirty="0" err="1">
                <a:latin typeface="Comic Sans MS" pitchFamily="66" charset="0"/>
              </a:rPr>
              <a:t>puede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explicar</a:t>
            </a:r>
            <a:r>
              <a:rPr lang="en-US" sz="2000" dirty="0">
                <a:latin typeface="Comic Sans MS" pitchFamily="66" charset="0"/>
              </a:rPr>
              <a:t> en </a:t>
            </a:r>
            <a:r>
              <a:rPr lang="en-US" sz="2000" dirty="0" err="1">
                <a:latin typeface="Comic Sans MS" pitchFamily="66" charset="0"/>
              </a:rPr>
              <a:t>términos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sus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propiedades</a:t>
            </a:r>
            <a:r>
              <a:rPr lang="en-US" sz="2000" dirty="0">
                <a:latin typeface="Comic Sans MS" pitchFamily="66" charset="0"/>
              </a:rPr>
              <a:t> redox: </a:t>
            </a:r>
            <a:r>
              <a:rPr lang="en-US" sz="2000" dirty="0" err="1">
                <a:latin typeface="Comic Sans MS" pitchFamily="66" charset="0"/>
              </a:rPr>
              <a:t>es</a:t>
            </a:r>
            <a:r>
              <a:rPr lang="en-US" sz="2000" dirty="0">
                <a:latin typeface="Comic Sans MS" pitchFamily="66" charset="0"/>
              </a:rPr>
              <a:t> redox </a:t>
            </a:r>
            <a:r>
              <a:rPr lang="en-US" sz="2000" dirty="0" err="1">
                <a:latin typeface="Comic Sans MS" pitchFamily="66" charset="0"/>
              </a:rPr>
              <a:t>activo</a:t>
            </a:r>
            <a:r>
              <a:rPr lang="en-US" sz="2000" dirty="0">
                <a:latin typeface="Comic Sans MS" pitchFamily="66" charset="0"/>
              </a:rPr>
              <a:t> y </a:t>
            </a:r>
            <a:r>
              <a:rPr lang="en-US" sz="2000" dirty="0" err="1">
                <a:latin typeface="Comic Sans MS" pitchFamily="66" charset="0"/>
              </a:rPr>
              <a:t>cercano</a:t>
            </a:r>
            <a:r>
              <a:rPr lang="en-US" sz="2000" dirty="0">
                <a:latin typeface="Comic Sans MS" pitchFamily="66" charset="0"/>
              </a:rPr>
              <a:t> a Mg</a:t>
            </a:r>
            <a:r>
              <a:rPr lang="en-US" sz="2000" baseline="30000" dirty="0">
                <a:latin typeface="Comic Sans MS" pitchFamily="66" charset="0"/>
              </a:rPr>
              <a:t>2+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pero</a:t>
            </a:r>
            <a:r>
              <a:rPr lang="en-US" sz="2000" dirty="0">
                <a:latin typeface="Comic Sans MS" pitchFamily="66" charset="0"/>
              </a:rPr>
              <a:t> no </a:t>
            </a:r>
            <a:r>
              <a:rPr lang="en-US" sz="2000" dirty="0" err="1">
                <a:latin typeface="Comic Sans MS" pitchFamily="66" charset="0"/>
              </a:rPr>
              <a:t>igual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 algn="just"/>
            <a:endParaRPr lang="en-US" sz="2000" dirty="0">
              <a:latin typeface="Comic Sans MS" pitchFamily="66" charset="0"/>
            </a:endParaRPr>
          </a:p>
          <a:p>
            <a:pPr algn="just"/>
            <a:r>
              <a:rPr lang="en-US" sz="2000" dirty="0">
                <a:latin typeface="Comic Sans MS" pitchFamily="66" charset="0"/>
              </a:rPr>
              <a:t>En forma </a:t>
            </a:r>
            <a:r>
              <a:rPr lang="en-US" sz="2000" dirty="0" err="1">
                <a:latin typeface="Comic Sans MS" pitchFamily="66" charset="0"/>
              </a:rPr>
              <a:t>semejante</a:t>
            </a:r>
            <a:r>
              <a:rPr lang="en-US" sz="2000" dirty="0">
                <a:latin typeface="Comic Sans MS" pitchFamily="66" charset="0"/>
              </a:rPr>
              <a:t> al </a:t>
            </a:r>
            <a:r>
              <a:rPr lang="en-US" sz="2000" dirty="0" err="1">
                <a:latin typeface="Comic Sans MS" pitchFamily="66" charset="0"/>
              </a:rPr>
              <a:t>hierro</a:t>
            </a:r>
            <a:r>
              <a:rPr lang="en-US" sz="2000" dirty="0">
                <a:latin typeface="Comic Sans MS" pitchFamily="66" charset="0"/>
              </a:rPr>
              <a:t>, el </a:t>
            </a:r>
            <a:r>
              <a:rPr lang="en-US" sz="2000" dirty="0" err="1">
                <a:latin typeface="Comic Sans MS" pitchFamily="66" charset="0"/>
              </a:rPr>
              <a:t>manganeso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puede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presentar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ciclos</a:t>
            </a:r>
            <a:r>
              <a:rPr lang="en-US" sz="2000" dirty="0">
                <a:latin typeface="Comic Sans MS" pitchFamily="66" charset="0"/>
              </a:rPr>
              <a:t> entre los </a:t>
            </a:r>
            <a:r>
              <a:rPr lang="en-US" sz="2000" dirty="0" err="1">
                <a:latin typeface="Comic Sans MS" pitchFamily="66" charset="0"/>
              </a:rPr>
              <a:t>estados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oxidación</a:t>
            </a:r>
            <a:r>
              <a:rPr lang="en-US" sz="2000" dirty="0">
                <a:latin typeface="Comic Sans MS" pitchFamily="66" charset="0"/>
              </a:rPr>
              <a:t> 2+ y 3+, </a:t>
            </a:r>
            <a:r>
              <a:rPr lang="en-US" sz="2000" dirty="0" err="1">
                <a:latin typeface="Comic Sans MS" pitchFamily="66" charset="0"/>
              </a:rPr>
              <a:t>pero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último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menos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reductor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que</a:t>
            </a:r>
            <a:r>
              <a:rPr lang="en-US" sz="2000" dirty="0">
                <a:latin typeface="Comic Sans MS" pitchFamily="66" charset="0"/>
              </a:rPr>
              <a:t> el </a:t>
            </a:r>
            <a:r>
              <a:rPr lang="en-US" sz="2000" dirty="0" err="1">
                <a:latin typeface="Comic Sans MS" pitchFamily="66" charset="0"/>
              </a:rPr>
              <a:t>hierro</a:t>
            </a:r>
            <a:r>
              <a:rPr lang="en-US" sz="2000" dirty="0">
                <a:latin typeface="Comic Sans MS" pitchFamily="66" charset="0"/>
              </a:rPr>
              <a:t> en la </a:t>
            </a:r>
            <a:r>
              <a:rPr lang="en-US" sz="2000" dirty="0" err="1">
                <a:latin typeface="Comic Sans MS" pitchFamily="66" charset="0"/>
              </a:rPr>
              <a:t>mayoría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las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condiciones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biológicas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por</a:t>
            </a:r>
            <a:r>
              <a:rPr lang="en-US" sz="2000" dirty="0">
                <a:latin typeface="Comic Sans MS" pitchFamily="66" charset="0"/>
              </a:rPr>
              <a:t> lo </a:t>
            </a:r>
            <a:r>
              <a:rPr lang="en-US" sz="2000" dirty="0" err="1">
                <a:latin typeface="Comic Sans MS" pitchFamily="66" charset="0"/>
              </a:rPr>
              <a:t>que</a:t>
            </a:r>
            <a:r>
              <a:rPr lang="en-US" sz="2000" dirty="0">
                <a:latin typeface="Comic Sans MS" pitchFamily="66" charset="0"/>
              </a:rPr>
              <a:t> se </a:t>
            </a:r>
            <a:r>
              <a:rPr lang="en-US" sz="2000" dirty="0" err="1">
                <a:latin typeface="Comic Sans MS" pitchFamily="66" charset="0"/>
              </a:rPr>
              <a:t>puede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encontrar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libre</a:t>
            </a:r>
            <a:r>
              <a:rPr lang="en-US" sz="2000" dirty="0">
                <a:latin typeface="Comic Sans MS" pitchFamily="66" charset="0"/>
              </a:rPr>
              <a:t> en el </a:t>
            </a:r>
            <a:r>
              <a:rPr lang="en-US" sz="2000" dirty="0" err="1">
                <a:latin typeface="Comic Sans MS" pitchFamily="66" charset="0"/>
              </a:rPr>
              <a:t>citoplasma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bacterias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 algn="just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s-MX" sz="2000" dirty="0">
                <a:latin typeface="Comic Sans MS" pitchFamily="66" charset="0"/>
              </a:rPr>
              <a:t>Mn</a:t>
            </a:r>
            <a:r>
              <a:rPr lang="es-MX" sz="2000" baseline="30000" dirty="0">
                <a:latin typeface="Comic Sans MS" pitchFamily="66" charset="0"/>
              </a:rPr>
              <a:t>3+</a:t>
            </a:r>
            <a:r>
              <a:rPr lang="es-MX" sz="2000" dirty="0">
                <a:latin typeface="Comic Sans MS" pitchFamily="66" charset="0"/>
              </a:rPr>
              <a:t> + e</a:t>
            </a:r>
            <a:r>
              <a:rPr lang="es-MX" sz="2000" baseline="30000" dirty="0">
                <a:latin typeface="Comic Sans MS" pitchFamily="66" charset="0"/>
              </a:rPr>
              <a:t>-</a:t>
            </a:r>
            <a:r>
              <a:rPr lang="es-MX" sz="2000" dirty="0">
                <a:latin typeface="Comic Sans MS" pitchFamily="66" charset="0"/>
              </a:rPr>
              <a:t> </a:t>
            </a:r>
            <a:r>
              <a:rPr lang="es-MX" sz="2000" dirty="0">
                <a:latin typeface="Comic Sans MS" pitchFamily="66" charset="0"/>
                <a:sym typeface="Symbol"/>
              </a:rPr>
              <a:t> </a:t>
            </a:r>
            <a:r>
              <a:rPr lang="es-MX" sz="2000" dirty="0">
                <a:latin typeface="Comic Sans MS" pitchFamily="66" charset="0"/>
              </a:rPr>
              <a:t>Mn</a:t>
            </a:r>
            <a:r>
              <a:rPr lang="es-MX" sz="2000" baseline="30000" dirty="0">
                <a:latin typeface="Comic Sans MS" pitchFamily="66" charset="0"/>
              </a:rPr>
              <a:t>2+</a:t>
            </a:r>
            <a:r>
              <a:rPr lang="es-MX" sz="2000" dirty="0">
                <a:latin typeface="Comic Sans MS" pitchFamily="66" charset="0"/>
              </a:rPr>
              <a:t>       E</a:t>
            </a:r>
            <a:r>
              <a:rPr lang="es-MX" sz="2000" baseline="30000" dirty="0">
                <a:latin typeface="Comic Sans MS" pitchFamily="66" charset="0"/>
              </a:rPr>
              <a:t>0</a:t>
            </a:r>
            <a:r>
              <a:rPr lang="es-MX" sz="2000" dirty="0">
                <a:latin typeface="Comic Sans MS" pitchFamily="66" charset="0"/>
              </a:rPr>
              <a:t> = </a:t>
            </a:r>
            <a:r>
              <a:rPr lang="en-US" sz="2000" dirty="0">
                <a:latin typeface="Comic Sans MS" pitchFamily="66" charset="0"/>
              </a:rPr>
              <a:t>+1.51 V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s-MX" sz="2000" dirty="0">
                <a:latin typeface="Comic Sans MS" pitchFamily="66" charset="0"/>
              </a:rPr>
              <a:t>Fe</a:t>
            </a:r>
            <a:r>
              <a:rPr lang="es-MX" sz="2000" baseline="30000" dirty="0">
                <a:latin typeface="Comic Sans MS" pitchFamily="66" charset="0"/>
              </a:rPr>
              <a:t>3+</a:t>
            </a:r>
            <a:r>
              <a:rPr lang="es-MX" sz="2000" dirty="0">
                <a:latin typeface="Comic Sans MS" pitchFamily="66" charset="0"/>
              </a:rPr>
              <a:t> + e</a:t>
            </a:r>
            <a:r>
              <a:rPr lang="es-MX" sz="2000" baseline="30000" dirty="0">
                <a:latin typeface="Comic Sans MS" pitchFamily="66" charset="0"/>
              </a:rPr>
              <a:t>-</a:t>
            </a:r>
            <a:r>
              <a:rPr lang="es-MX" sz="2000" dirty="0">
                <a:latin typeface="Comic Sans MS" pitchFamily="66" charset="0"/>
              </a:rPr>
              <a:t> </a:t>
            </a:r>
            <a:r>
              <a:rPr lang="es-MX" sz="2000" dirty="0">
                <a:latin typeface="Comic Sans MS" pitchFamily="66" charset="0"/>
                <a:sym typeface="Symbol"/>
              </a:rPr>
              <a:t> </a:t>
            </a:r>
            <a:r>
              <a:rPr lang="es-MX" sz="2000" dirty="0">
                <a:latin typeface="Comic Sans MS" pitchFamily="66" charset="0"/>
              </a:rPr>
              <a:t>Fe</a:t>
            </a:r>
            <a:r>
              <a:rPr lang="es-MX" sz="2000" baseline="30000" dirty="0">
                <a:latin typeface="Comic Sans MS" pitchFamily="66" charset="0"/>
              </a:rPr>
              <a:t>2+</a:t>
            </a:r>
            <a:r>
              <a:rPr lang="es-MX" sz="2000" dirty="0">
                <a:latin typeface="Comic Sans MS" pitchFamily="66" charset="0"/>
              </a:rPr>
              <a:t>       E</a:t>
            </a:r>
            <a:r>
              <a:rPr lang="es-MX" sz="2000" baseline="30000" dirty="0">
                <a:latin typeface="Comic Sans MS" pitchFamily="66" charset="0"/>
              </a:rPr>
              <a:t>0</a:t>
            </a:r>
            <a:r>
              <a:rPr lang="es-MX" sz="2000" dirty="0">
                <a:latin typeface="Comic Sans MS" pitchFamily="66" charset="0"/>
              </a:rPr>
              <a:t> = </a:t>
            </a:r>
            <a:r>
              <a:rPr lang="en-US" sz="2000" dirty="0">
                <a:latin typeface="Comic Sans MS" pitchFamily="66" charset="0"/>
              </a:rPr>
              <a:t>+0.77 V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just"/>
            <a:r>
              <a:rPr lang="es-MX" sz="2000" dirty="0">
                <a:latin typeface="Comic Sans MS" pitchFamily="66" charset="0"/>
              </a:rPr>
              <a:t>Fe</a:t>
            </a:r>
            <a:r>
              <a:rPr lang="es-MX" sz="2000" baseline="30000" dirty="0">
                <a:latin typeface="Comic Sans MS" pitchFamily="66" charset="0"/>
              </a:rPr>
              <a:t>2+</a:t>
            </a:r>
            <a:r>
              <a:rPr lang="es-MX" sz="2000" dirty="0">
                <a:latin typeface="Comic Sans MS" pitchFamily="66" charset="0"/>
              </a:rPr>
              <a:t> + H</a:t>
            </a:r>
            <a:r>
              <a:rPr lang="es-MX" sz="2000" baseline="-25000" dirty="0">
                <a:latin typeface="Comic Sans MS" pitchFamily="66" charset="0"/>
              </a:rPr>
              <a:t>2</a:t>
            </a:r>
            <a:r>
              <a:rPr lang="es-MX" sz="2000" dirty="0">
                <a:latin typeface="Comic Sans MS" pitchFamily="66" charset="0"/>
              </a:rPr>
              <a:t>O</a:t>
            </a:r>
            <a:r>
              <a:rPr lang="es-MX" sz="2000" baseline="-25000" dirty="0">
                <a:latin typeface="Comic Sans MS" pitchFamily="66" charset="0"/>
              </a:rPr>
              <a:t>2</a:t>
            </a:r>
            <a:r>
              <a:rPr lang="es-MX" sz="2000" dirty="0">
                <a:latin typeface="Comic Sans MS" pitchFamily="66" charset="0"/>
              </a:rPr>
              <a:t> </a:t>
            </a:r>
            <a:r>
              <a:rPr lang="es-MX" sz="2000" dirty="0">
                <a:latin typeface="Comic Sans MS" pitchFamily="66" charset="0"/>
                <a:sym typeface="Symbol"/>
              </a:rPr>
              <a:t> </a:t>
            </a:r>
            <a:r>
              <a:rPr lang="es-MX" sz="2000" dirty="0">
                <a:latin typeface="Comic Sans MS" pitchFamily="66" charset="0"/>
              </a:rPr>
              <a:t>Fe</a:t>
            </a:r>
            <a:r>
              <a:rPr lang="es-MX" sz="2000" baseline="30000" dirty="0">
                <a:latin typeface="Comic Sans MS" pitchFamily="66" charset="0"/>
              </a:rPr>
              <a:t>3+</a:t>
            </a:r>
            <a:r>
              <a:rPr lang="es-MX" sz="2000" dirty="0">
                <a:latin typeface="Comic Sans MS" pitchFamily="66" charset="0"/>
              </a:rPr>
              <a:t> + OH</a:t>
            </a:r>
            <a:r>
              <a:rPr lang="es-MX" sz="2000" baseline="30000" dirty="0">
                <a:latin typeface="Comic Sans MS" pitchFamily="66" charset="0"/>
              </a:rPr>
              <a:t>-</a:t>
            </a:r>
            <a:r>
              <a:rPr lang="es-MX" sz="2000" dirty="0">
                <a:latin typeface="Comic Sans MS" pitchFamily="66" charset="0"/>
              </a:rPr>
              <a:t> + </a:t>
            </a:r>
            <a:r>
              <a:rPr lang="en-US" sz="2000" dirty="0">
                <a:latin typeface="Comic Sans MS" pitchFamily="66" charset="0"/>
              </a:rPr>
              <a:t>OH· radical </a:t>
            </a:r>
            <a:r>
              <a:rPr lang="en-US" sz="2000" dirty="0" err="1">
                <a:latin typeface="Comic Sans MS" pitchFamily="66" charset="0"/>
              </a:rPr>
              <a:t>libre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Reacción</a:t>
            </a:r>
            <a:r>
              <a:rPr lang="en-US" sz="2000" dirty="0">
                <a:latin typeface="Comic Sans MS" pitchFamily="66" charset="0"/>
              </a:rPr>
              <a:t> de Fenton)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endParaRPr lang="es-MX" sz="20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6319192"/>
            <a:ext cx="7050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Comic Sans MS" pitchFamily="66" charset="0"/>
              </a:rPr>
              <a:t>D.G. </a:t>
            </a:r>
            <a:r>
              <a:rPr lang="es-MX" sz="1400" dirty="0" err="1">
                <a:latin typeface="Comic Sans MS" pitchFamily="66" charset="0"/>
              </a:rPr>
              <a:t>Kehres</a:t>
            </a:r>
            <a:r>
              <a:rPr lang="es-MX" sz="1400" dirty="0">
                <a:latin typeface="Comic Sans MS" pitchFamily="66" charset="0"/>
              </a:rPr>
              <a:t>, M.E. </a:t>
            </a:r>
            <a:r>
              <a:rPr lang="es-MX" sz="1400" dirty="0" err="1">
                <a:latin typeface="Comic Sans MS" pitchFamily="66" charset="0"/>
              </a:rPr>
              <a:t>Maguire</a:t>
            </a:r>
            <a:r>
              <a:rPr lang="es-MX" sz="1400" dirty="0">
                <a:latin typeface="Comic Sans MS" pitchFamily="66" charset="0"/>
              </a:rPr>
              <a:t> , FEMS </a:t>
            </a:r>
            <a:r>
              <a:rPr lang="es-MX" sz="1400" dirty="0" err="1">
                <a:latin typeface="Comic Sans MS" pitchFamily="66" charset="0"/>
              </a:rPr>
              <a:t>Microbiology</a:t>
            </a:r>
            <a:r>
              <a:rPr lang="es-MX" sz="1400" dirty="0">
                <a:latin typeface="Comic Sans MS" pitchFamily="66" charset="0"/>
              </a:rPr>
              <a:t> </a:t>
            </a:r>
            <a:r>
              <a:rPr lang="es-MX" sz="1400" dirty="0" err="1">
                <a:latin typeface="Comic Sans MS" pitchFamily="66" charset="0"/>
              </a:rPr>
              <a:t>Reviews</a:t>
            </a:r>
            <a:r>
              <a:rPr lang="es-MX" sz="1400" dirty="0">
                <a:latin typeface="Comic Sans MS" pitchFamily="66" charset="0"/>
              </a:rPr>
              <a:t> 27 (2003) 263-290</a:t>
            </a:r>
          </a:p>
        </p:txBody>
      </p:sp>
    </p:spTree>
    <p:extLst>
      <p:ext uri="{BB962C8B-B14F-4D97-AF65-F5344CB8AC3E}">
        <p14:creationId xmlns:p14="http://schemas.microsoft.com/office/powerpoint/2010/main" val="2362482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1714488"/>
            <a:ext cx="9144064" cy="30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40</a:t>
            </a:fld>
            <a:endParaRPr lang="es-MX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sic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26442"/>
            <a:ext cx="5214974" cy="368864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7194" y="714356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latin typeface="Comic Sans MS" pitchFamily="66" charset="0"/>
              </a:rPr>
              <a:t>Interconversión</a:t>
            </a:r>
            <a:r>
              <a:rPr lang="en-US" sz="2400" dirty="0">
                <a:latin typeface="Comic Sans MS" pitchFamily="66" charset="0"/>
              </a:rPr>
              <a:t> de FAD </a:t>
            </a:r>
            <a:r>
              <a:rPr lang="en-US" sz="2400" dirty="0" err="1">
                <a:latin typeface="Comic Sans MS" pitchFamily="66" charset="0"/>
              </a:rPr>
              <a:t>oxidado</a:t>
            </a:r>
            <a:r>
              <a:rPr lang="en-US" sz="2400" dirty="0">
                <a:latin typeface="Comic Sans MS" pitchFamily="66" charset="0"/>
              </a:rPr>
              <a:t> y FAD </a:t>
            </a:r>
            <a:r>
              <a:rPr lang="en-US" sz="2400" dirty="0" err="1">
                <a:latin typeface="Comic Sans MS" pitchFamily="66" charset="0"/>
              </a:rPr>
              <a:t>reducido</a:t>
            </a:r>
            <a:r>
              <a:rPr lang="en-US" sz="2400" dirty="0">
                <a:latin typeface="Comic Sans MS" pitchFamily="66" charset="0"/>
              </a:rPr>
              <a:t> (FADH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): El FAD (</a:t>
            </a:r>
            <a:r>
              <a:rPr lang="en-US" sz="2400" dirty="0" err="1">
                <a:latin typeface="Comic Sans MS" pitchFamily="66" charset="0"/>
              </a:rPr>
              <a:t>Dinucleótido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Flavina</a:t>
            </a:r>
            <a:r>
              <a:rPr lang="en-US" sz="2400" dirty="0">
                <a:latin typeface="Comic Sans MS" pitchFamily="66" charset="0"/>
              </a:rPr>
              <a:t> y </a:t>
            </a:r>
            <a:r>
              <a:rPr lang="en-US" sz="2400" dirty="0" err="1">
                <a:latin typeface="Comic Sans MS" pitchFamily="66" charset="0"/>
              </a:rPr>
              <a:t>Adenina</a:t>
            </a:r>
            <a:r>
              <a:rPr lang="en-US" sz="2400" dirty="0">
                <a:latin typeface="Comic Sans MS" pitchFamily="66" charset="0"/>
              </a:rPr>
              <a:t>) </a:t>
            </a:r>
            <a:r>
              <a:rPr lang="en-US" sz="2400" dirty="0" err="1">
                <a:latin typeface="Comic Sans MS" pitchFamily="66" charset="0"/>
              </a:rPr>
              <a:t>puede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aceptar</a:t>
            </a:r>
            <a:r>
              <a:rPr lang="en-US" sz="2400" dirty="0">
                <a:latin typeface="Comic Sans MS" pitchFamily="66" charset="0"/>
              </a:rPr>
              <a:t> y </a:t>
            </a:r>
            <a:r>
              <a:rPr lang="en-US" sz="2400" dirty="0" err="1">
                <a:latin typeface="Comic Sans MS" pitchFamily="66" charset="0"/>
              </a:rPr>
              <a:t>donar</a:t>
            </a:r>
            <a:r>
              <a:rPr lang="en-US" sz="2400" dirty="0">
                <a:latin typeface="Comic Sans MS" pitchFamily="66" charset="0"/>
              </a:rPr>
              <a:t> dos </a:t>
            </a:r>
            <a:r>
              <a:rPr lang="en-US" sz="2400" dirty="0" err="1">
                <a:latin typeface="Comic Sans MS" pitchFamily="66" charset="0"/>
              </a:rPr>
              <a:t>electrones</a:t>
            </a:r>
            <a:r>
              <a:rPr lang="en-US" sz="2400" dirty="0">
                <a:latin typeface="Comic Sans MS" pitchFamily="66" charset="0"/>
              </a:rPr>
              <a:t> y dos </a:t>
            </a:r>
            <a:r>
              <a:rPr lang="en-US" sz="2400" dirty="0" err="1">
                <a:latin typeface="Comic Sans MS" pitchFamily="66" charset="0"/>
              </a:rPr>
              <a:t>protones</a:t>
            </a:r>
            <a:r>
              <a:rPr lang="en-US" sz="2400" dirty="0">
                <a:latin typeface="Comic Sans MS" pitchFamily="66" charset="0"/>
              </a:rPr>
              <a:t>; </a:t>
            </a:r>
            <a:r>
              <a:rPr lang="en-US" sz="2400" dirty="0" err="1">
                <a:latin typeface="Comic Sans MS" pitchFamily="66" charset="0"/>
              </a:rPr>
              <a:t>es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decir</a:t>
            </a:r>
            <a:r>
              <a:rPr lang="en-US" sz="2400" dirty="0">
                <a:latin typeface="Comic Sans MS" pitchFamily="66" charset="0"/>
              </a:rPr>
              <a:t>, dos </a:t>
            </a:r>
            <a:r>
              <a:rPr lang="en-US" sz="2400" dirty="0" err="1">
                <a:latin typeface="Comic Sans MS" pitchFamily="66" charset="0"/>
              </a:rPr>
              <a:t>átomos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hidrógeno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41</a:t>
            </a:fld>
            <a:endParaRPr lang="es-MX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000100" y="2214554"/>
            <a:ext cx="7105380" cy="5715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857224" y="4357694"/>
            <a:ext cx="7669328" cy="85725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4" name="3 CuadroTexto"/>
          <p:cNvSpPr txBox="1"/>
          <p:nvPr/>
        </p:nvSpPr>
        <p:spPr>
          <a:xfrm>
            <a:off x="142812" y="1071546"/>
            <a:ext cx="878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Ecuación química para la formación de NADPH por medio de la fotosíntesis: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335756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Reacción global en el </a:t>
            </a:r>
            <a:r>
              <a:rPr lang="es-ES" sz="2400" dirty="0" err="1">
                <a:latin typeface="Comic Sans MS" pitchFamily="66" charset="0"/>
              </a:rPr>
              <a:t>fotosistema</a:t>
            </a:r>
            <a:r>
              <a:rPr lang="es-ES" sz="2400" dirty="0">
                <a:latin typeface="Comic Sans MS" pitchFamily="66" charset="0"/>
              </a:rPr>
              <a:t> II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42</a:t>
            </a:fld>
            <a:endParaRPr lang="es-MX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3064646" y="1546486"/>
            <a:ext cx="5685649" cy="38113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643578"/>
            <a:ext cx="78704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7158" y="2500306"/>
            <a:ext cx="335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Reacción llevada a cabo en la </a:t>
            </a:r>
            <a:r>
              <a:rPr lang="es-ES" sz="2400" dirty="0" err="1">
                <a:latin typeface="Comic Sans MS" pitchFamily="66" charset="0"/>
              </a:rPr>
              <a:t>flavoproteína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ferredoxina</a:t>
            </a:r>
            <a:r>
              <a:rPr lang="es-ES" sz="2400" dirty="0">
                <a:latin typeface="Comic Sans MS" pitchFamily="66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14356"/>
            <a:ext cx="71600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43</a:t>
            </a:fld>
            <a:endParaRPr lang="es-MX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500042"/>
            <a:ext cx="4714908" cy="10668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Fotosistema II</a:t>
            </a:r>
          </a:p>
        </p:txBody>
      </p:sp>
      <p:pic>
        <p:nvPicPr>
          <p:cNvPr id="12293" name="Picture 5" descr="ps2comp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4962525" cy="510540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8639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S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540500" cy="6289675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3984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357158" y="1071546"/>
            <a:ext cx="8483714" cy="46434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46</a:t>
            </a:fld>
            <a:endParaRPr lang="es-MX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162050"/>
            <a:ext cx="73628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" y="60007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Comic Sans MS" pitchFamily="66" charset="0"/>
              </a:rPr>
              <a:t>Hammarstrôm</a:t>
            </a:r>
            <a:r>
              <a:rPr lang="es-ES" sz="1600" dirty="0">
                <a:latin typeface="Comic Sans MS" pitchFamily="66" charset="0"/>
              </a:rPr>
              <a:t>, </a:t>
            </a:r>
            <a:r>
              <a:rPr lang="es-ES" sz="1600" dirty="0" err="1">
                <a:latin typeface="Comic Sans MS" pitchFamily="66" charset="0"/>
              </a:rPr>
              <a:t>Leif</a:t>
            </a:r>
            <a:r>
              <a:rPr lang="es-ES" sz="1600" dirty="0">
                <a:latin typeface="Comic Sans MS" pitchFamily="66" charset="0"/>
              </a:rPr>
              <a:t>. , </a:t>
            </a:r>
            <a:r>
              <a:rPr lang="es-ES" sz="1600" dirty="0" err="1">
                <a:latin typeface="Comic Sans MS" pitchFamily="66" charset="0"/>
              </a:rPr>
              <a:t>Towards</a:t>
            </a:r>
            <a:r>
              <a:rPr lang="es-ES" sz="1600" dirty="0">
                <a:latin typeface="Comic Sans MS" pitchFamily="66" charset="0"/>
              </a:rPr>
              <a:t> artificial </a:t>
            </a:r>
            <a:r>
              <a:rPr lang="es-ES" sz="1600" dirty="0" err="1">
                <a:latin typeface="Comic Sans MS" pitchFamily="66" charset="0"/>
              </a:rPr>
              <a:t>photosynthesis</a:t>
            </a:r>
            <a:r>
              <a:rPr lang="es-ES" sz="1600" dirty="0">
                <a:latin typeface="Comic Sans MS" pitchFamily="66" charset="0"/>
              </a:rPr>
              <a:t>: </a:t>
            </a:r>
            <a:r>
              <a:rPr lang="es-ES" sz="1600" dirty="0" err="1">
                <a:latin typeface="Comic Sans MS" pitchFamily="66" charset="0"/>
              </a:rPr>
              <a:t>rutenium-manganese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chemistry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mimicking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photosystem</a:t>
            </a:r>
            <a:r>
              <a:rPr lang="es-ES" sz="1600" dirty="0">
                <a:latin typeface="Comic Sans MS" pitchFamily="66" charset="0"/>
              </a:rPr>
              <a:t> II </a:t>
            </a:r>
            <a:r>
              <a:rPr lang="es-ES" sz="1600" dirty="0" err="1">
                <a:latin typeface="Comic Sans MS" pitchFamily="66" charset="0"/>
              </a:rPr>
              <a:t>reactions</a:t>
            </a:r>
            <a:r>
              <a:rPr lang="es-ES" sz="1600" dirty="0">
                <a:latin typeface="Comic Sans MS" pitchFamily="66" charset="0"/>
              </a:rPr>
              <a:t>.  </a:t>
            </a:r>
            <a:r>
              <a:rPr lang="es-ES" sz="1600" dirty="0" err="1">
                <a:latin typeface="Comic Sans MS" pitchFamily="66" charset="0"/>
              </a:rPr>
              <a:t>Elsevier</a:t>
            </a:r>
            <a:r>
              <a:rPr lang="es-ES" sz="1600" dirty="0">
                <a:latin typeface="Comic Sans MS" pitchFamily="66" charset="0"/>
              </a:rPr>
              <a:t> Ltd.  7: 666-673, (2003).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48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643042" y="2000240"/>
            <a:ext cx="6101261" cy="59797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1857356" y="2857496"/>
            <a:ext cx="6113002" cy="10001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2143108" y="4214818"/>
            <a:ext cx="5858761" cy="7858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ltGray">
          <a:xfrm>
            <a:off x="1785918" y="5643578"/>
            <a:ext cx="5864635" cy="500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6" name="5 CuadroTexto"/>
          <p:cNvSpPr txBox="1"/>
          <p:nvPr/>
        </p:nvSpPr>
        <p:spPr>
          <a:xfrm>
            <a:off x="214346" y="637270"/>
            <a:ext cx="8715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Reacciones llevadas a cabo para la formación del O</a:t>
            </a:r>
            <a:r>
              <a:rPr lang="es-ES" sz="3200" baseline="-25000" dirty="0">
                <a:latin typeface="Comic Sans MS" pitchFamily="66" charset="0"/>
              </a:rPr>
              <a:t>2</a:t>
            </a:r>
            <a:r>
              <a:rPr lang="es-ES" sz="3200" dirty="0">
                <a:latin typeface="Comic Sans MS" pitchFamily="66" charset="0"/>
              </a:rPr>
              <a:t>: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523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714356"/>
            <a:ext cx="3786214" cy="10668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Comic Sans MS" pitchFamily="66" charset="0"/>
              </a:rPr>
              <a:t>Fotosistema 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8229600" cy="4325112"/>
          </a:xfrm>
        </p:spPr>
        <p:txBody>
          <a:bodyPr/>
          <a:lstStyle/>
          <a:p>
            <a:pPr algn="just"/>
            <a:r>
              <a:rPr lang="es-ES" dirty="0">
                <a:latin typeface="Comic Sans MS" pitchFamily="66" charset="0"/>
              </a:rPr>
              <a:t>El manganeso se encuentra en el fotosistema II, en la región cercana al interior del tilacoide y son en realidad 4 átomos de Mn.</a:t>
            </a:r>
          </a:p>
          <a:p>
            <a:pPr>
              <a:spcBef>
                <a:spcPts val="1200"/>
              </a:spcBef>
            </a:pPr>
            <a:r>
              <a:rPr lang="es-ES" dirty="0">
                <a:latin typeface="Comic Sans MS" pitchFamily="66" charset="0"/>
              </a:rPr>
              <a:t>Debido a los experimentos de Joliot en 1969, se concluyó que para la liberación de oxígeno se necesitaba la intervención de 4 fotones.  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7340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1" dirty="0" err="1">
                <a:latin typeface="Comic Sans MS" pitchFamily="66" charset="0"/>
              </a:rPr>
              <a:t>Manganese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Cluster</a:t>
            </a:r>
            <a:r>
              <a:rPr lang="es-ES" b="1" dirty="0">
                <a:latin typeface="Comic Sans MS" pitchFamily="66" charset="0"/>
              </a:rPr>
              <a:t> in </a:t>
            </a:r>
            <a:r>
              <a:rPr lang="es-ES" b="1" dirty="0" err="1">
                <a:latin typeface="Comic Sans MS" pitchFamily="66" charset="0"/>
              </a:rPr>
              <a:t>Photosynthesis</a:t>
            </a:r>
            <a:r>
              <a:rPr lang="es-ES" b="1" dirty="0">
                <a:latin typeface="Comic Sans MS" pitchFamily="66" charset="0"/>
              </a:rPr>
              <a:t>: </a:t>
            </a:r>
            <a:r>
              <a:rPr lang="es-ES" b="1" dirty="0" err="1">
                <a:latin typeface="Comic Sans MS" pitchFamily="66" charset="0"/>
              </a:rPr>
              <a:t>Where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Plants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Oxidize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Water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to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Dioxygen</a:t>
            </a:r>
            <a:r>
              <a:rPr lang="es-ES" b="1" dirty="0">
                <a:latin typeface="Comic Sans MS" pitchFamily="66" charset="0"/>
              </a:rPr>
              <a:t>. </a:t>
            </a:r>
            <a:r>
              <a:rPr lang="es-ES" dirty="0" err="1">
                <a:latin typeface="Comic Sans MS" pitchFamily="66" charset="0"/>
              </a:rPr>
              <a:t>Yachandra</a:t>
            </a:r>
            <a:r>
              <a:rPr lang="es-ES" dirty="0">
                <a:latin typeface="Comic Sans MS" pitchFamily="66" charset="0"/>
              </a:rPr>
              <a:t>, Sauer Klein   </a:t>
            </a:r>
            <a:r>
              <a:rPr lang="es-ES" dirty="0" err="1">
                <a:latin typeface="Comic Sans MS" pitchFamily="66" charset="0"/>
              </a:rPr>
              <a:t>Chem</a:t>
            </a:r>
            <a:r>
              <a:rPr lang="es-ES" dirty="0">
                <a:latin typeface="Comic Sans MS" pitchFamily="66" charset="0"/>
              </a:rPr>
              <a:t>. Rev. </a:t>
            </a:r>
            <a:r>
              <a:rPr lang="es-ES" b="1" dirty="0">
                <a:latin typeface="Comic Sans MS" pitchFamily="66" charset="0"/>
              </a:rPr>
              <a:t>1996, </a:t>
            </a:r>
            <a:r>
              <a:rPr lang="es-ES" dirty="0">
                <a:latin typeface="Comic Sans MS" pitchFamily="66" charset="0"/>
              </a:rPr>
              <a:t>96, 2927-2950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43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755576" y="119675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Mn</a:t>
            </a:r>
            <a:r>
              <a:rPr lang="en-US" sz="2400" baseline="30000" dirty="0">
                <a:latin typeface="Comic Sans MS" pitchFamily="66" charset="0"/>
              </a:rPr>
              <a:t>2+</a:t>
            </a:r>
            <a:r>
              <a:rPr lang="en-US" sz="2400" dirty="0">
                <a:latin typeface="Comic Sans MS" pitchFamily="66" charset="0"/>
              </a:rPr>
              <a:t> y la </a:t>
            </a:r>
            <a:r>
              <a:rPr lang="en-US" sz="2400" dirty="0" err="1">
                <a:latin typeface="Comic Sans MS" pitchFamily="66" charset="0"/>
              </a:rPr>
              <a:t>destoxificación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radicales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libres</a:t>
            </a:r>
            <a:r>
              <a:rPr lang="en-US" sz="2400" dirty="0">
                <a:latin typeface="Comic Sans MS" pitchFamily="66" charset="0"/>
              </a:rPr>
              <a:t>: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La </a:t>
            </a:r>
            <a:r>
              <a:rPr lang="en-US" sz="2400" dirty="0" err="1">
                <a:latin typeface="Comic Sans MS" pitchFamily="66" charset="0"/>
              </a:rPr>
              <a:t>destoxifación</a:t>
            </a:r>
            <a:r>
              <a:rPr lang="en-US" sz="2400" dirty="0">
                <a:latin typeface="Comic Sans MS" pitchFamily="66" charset="0"/>
              </a:rPr>
              <a:t> del </a:t>
            </a:r>
            <a:r>
              <a:rPr lang="en-US" sz="2400" dirty="0" err="1">
                <a:latin typeface="Comic Sans MS" pitchFamily="66" charset="0"/>
              </a:rPr>
              <a:t>superóxido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superóxido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dismutasa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que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contiene</a:t>
            </a:r>
            <a:r>
              <a:rPr lang="en-US" sz="2400" dirty="0">
                <a:latin typeface="Comic Sans MS" pitchFamily="66" charset="0"/>
              </a:rPr>
              <a:t> cofactor de Mn</a:t>
            </a:r>
            <a:r>
              <a:rPr lang="en-US" sz="2400" baseline="30000" dirty="0">
                <a:latin typeface="Comic Sans MS" pitchFamily="66" charset="0"/>
              </a:rPr>
              <a:t>2+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s-MX" sz="2400" dirty="0">
                <a:latin typeface="Comic Sans MS" pitchFamily="66" charset="0"/>
              </a:rPr>
              <a:t>(Bacterias </a:t>
            </a:r>
            <a:r>
              <a:rPr lang="es-MX" sz="2400">
                <a:latin typeface="Comic Sans MS" pitchFamily="66" charset="0"/>
              </a:rPr>
              <a:t>y Arquea</a:t>
            </a:r>
            <a:r>
              <a:rPr lang="es-MX" sz="2400" dirty="0">
                <a:latin typeface="Comic Sans MS" pitchFamily="66" charset="0"/>
              </a:rPr>
              <a:t>)</a:t>
            </a:r>
          </a:p>
          <a:p>
            <a:endParaRPr lang="es-MX" sz="2400" dirty="0">
              <a:latin typeface="Comic Sans MS" pitchFamily="66" charset="0"/>
            </a:endParaRPr>
          </a:p>
          <a:p>
            <a:pPr algn="just"/>
            <a:r>
              <a:rPr lang="en-US" sz="2400" dirty="0" err="1">
                <a:latin typeface="Comic Sans MS" pitchFamily="66" charset="0"/>
              </a:rPr>
              <a:t>Catalasas</a:t>
            </a:r>
            <a:r>
              <a:rPr lang="en-US" sz="2400" dirty="0">
                <a:latin typeface="Comic Sans MS" pitchFamily="66" charset="0"/>
              </a:rPr>
              <a:t>. Una </a:t>
            </a:r>
            <a:r>
              <a:rPr lang="en-US" sz="2400" dirty="0" err="1">
                <a:latin typeface="Comic Sans MS" pitchFamily="66" charset="0"/>
              </a:rPr>
              <a:t>familia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enzimas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dependientes</a:t>
            </a:r>
            <a:r>
              <a:rPr lang="en-US" sz="2400" dirty="0">
                <a:latin typeface="Comic Sans MS" pitchFamily="66" charset="0"/>
              </a:rPr>
              <a:t> de Mn</a:t>
            </a:r>
            <a:r>
              <a:rPr lang="en-US" sz="2400" baseline="30000" dirty="0">
                <a:latin typeface="Comic Sans MS" pitchFamily="66" charset="0"/>
              </a:rPr>
              <a:t>2+ </a:t>
            </a:r>
            <a:r>
              <a:rPr lang="en-US" sz="2400" dirty="0">
                <a:latin typeface="Comic Sans MS" pitchFamily="66" charset="0"/>
              </a:rPr>
              <a:t>que </a:t>
            </a:r>
            <a:r>
              <a:rPr lang="en-US" sz="2400" dirty="0" err="1">
                <a:latin typeface="Comic Sans MS" pitchFamily="66" charset="0"/>
              </a:rPr>
              <a:t>llevan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400" dirty="0" err="1">
                <a:latin typeface="Comic Sans MS" pitchFamily="66" charset="0"/>
              </a:rPr>
              <a:t>cabo</a:t>
            </a:r>
            <a:r>
              <a:rPr lang="en-US" sz="2400" dirty="0">
                <a:latin typeface="Comic Sans MS" pitchFamily="66" charset="0"/>
              </a:rPr>
              <a:t> la </a:t>
            </a:r>
            <a:r>
              <a:rPr lang="en-US" sz="2400" dirty="0" err="1">
                <a:latin typeface="Comic Sans MS" pitchFamily="66" charset="0"/>
              </a:rPr>
              <a:t>dismutación</a:t>
            </a:r>
            <a:r>
              <a:rPr lang="en-US" sz="2400" dirty="0">
                <a:latin typeface="Comic Sans MS" pitchFamily="66" charset="0"/>
              </a:rPr>
              <a:t> del H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para </a:t>
            </a:r>
            <a:r>
              <a:rPr lang="en-US" sz="2400" dirty="0" err="1">
                <a:latin typeface="Comic Sans MS" pitchFamily="66" charset="0"/>
              </a:rPr>
              <a:t>dar</a:t>
            </a:r>
            <a:r>
              <a:rPr lang="en-US" sz="2400" dirty="0">
                <a:latin typeface="Comic Sans MS" pitchFamily="66" charset="0"/>
              </a:rPr>
              <a:t> 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y H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O. Se les ha </a:t>
            </a:r>
            <a:r>
              <a:rPr lang="en-US" sz="2400" dirty="0" err="1">
                <a:latin typeface="Comic Sans MS" pitchFamily="66" charset="0"/>
              </a:rPr>
              <a:t>llamado</a:t>
            </a:r>
            <a:r>
              <a:rPr lang="en-US" sz="2400" dirty="0">
                <a:latin typeface="Comic Sans MS" pitchFamily="66" charset="0"/>
              </a:rPr>
              <a:t> “</a:t>
            </a:r>
            <a:r>
              <a:rPr lang="en-US" sz="2400" dirty="0" err="1">
                <a:latin typeface="Comic Sans MS" pitchFamily="66" charset="0"/>
              </a:rPr>
              <a:t>catalasas</a:t>
            </a:r>
            <a:r>
              <a:rPr lang="en-US" sz="2400" dirty="0">
                <a:latin typeface="Comic Sans MS" pitchFamily="66" charset="0"/>
              </a:rPr>
              <a:t> no </a:t>
            </a:r>
            <a:r>
              <a:rPr lang="en-US" sz="2400" dirty="0" err="1">
                <a:latin typeface="Comic Sans MS" pitchFamily="66" charset="0"/>
              </a:rPr>
              <a:t>hemo</a:t>
            </a:r>
            <a:r>
              <a:rPr lang="en-US" sz="2400" dirty="0">
                <a:latin typeface="Comic Sans MS" pitchFamily="66" charset="0"/>
              </a:rPr>
              <a:t>” </a:t>
            </a:r>
            <a:r>
              <a:rPr lang="en-US" sz="2400" dirty="0" err="1">
                <a:latin typeface="Comic Sans MS" pitchFamily="66" charset="0"/>
              </a:rPr>
              <a:t>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que</a:t>
            </a:r>
            <a:r>
              <a:rPr lang="en-US" sz="2400" dirty="0">
                <a:latin typeface="Comic Sans MS" pitchFamily="66" charset="0"/>
              </a:rPr>
              <a:t> no </a:t>
            </a:r>
            <a:r>
              <a:rPr lang="en-US" sz="2400" dirty="0" err="1">
                <a:latin typeface="Comic Sans MS" pitchFamily="66" charset="0"/>
              </a:rPr>
              <a:t>están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mecanística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estructuralmente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relacionadas</a:t>
            </a:r>
            <a:r>
              <a:rPr lang="en-US" sz="2400" dirty="0">
                <a:latin typeface="Comic Sans MS" pitchFamily="66" charset="0"/>
              </a:rPr>
              <a:t> con </a:t>
            </a:r>
            <a:r>
              <a:rPr lang="en-US" sz="2400" dirty="0" err="1">
                <a:latin typeface="Comic Sans MS" pitchFamily="66" charset="0"/>
              </a:rPr>
              <a:t>las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catalasas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convencionales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que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contienen</a:t>
            </a:r>
            <a:r>
              <a:rPr lang="en-US" sz="2400" dirty="0">
                <a:latin typeface="Comic Sans MS" pitchFamily="66" charset="0"/>
              </a:rPr>
              <a:t> al </a:t>
            </a:r>
            <a:r>
              <a:rPr lang="en-US" sz="2400" dirty="0" err="1">
                <a:latin typeface="Comic Sans MS" pitchFamily="66" charset="0"/>
              </a:rPr>
              <a:t>grupo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prostético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hemo</a:t>
            </a:r>
            <a:r>
              <a:rPr lang="en-US" sz="2400" dirty="0">
                <a:latin typeface="Comic Sans MS" pitchFamily="66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708786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928670"/>
            <a:ext cx="9157005" cy="43577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25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76639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282" y="64291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Esquema que muestra los estados de oxidación de los diferentes manganesos del cúmulo  involucrados en la oxidación del agua. </a:t>
            </a:r>
          </a:p>
          <a:p>
            <a:r>
              <a:rPr lang="es-E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So;  Estados de oxidación de los Mn (II,III,III,III) o (II,III,IV,IV).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59293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Comic Sans MS" pitchFamily="66" charset="0"/>
              </a:rPr>
              <a:t>Hammarstrôm</a:t>
            </a:r>
            <a:r>
              <a:rPr lang="es-ES" sz="1600" dirty="0">
                <a:latin typeface="Comic Sans MS" pitchFamily="66" charset="0"/>
              </a:rPr>
              <a:t>, </a:t>
            </a:r>
            <a:r>
              <a:rPr lang="es-ES" sz="1600" dirty="0" err="1">
                <a:latin typeface="Comic Sans MS" pitchFamily="66" charset="0"/>
              </a:rPr>
              <a:t>Leif</a:t>
            </a:r>
            <a:r>
              <a:rPr lang="es-ES" sz="1600" dirty="0">
                <a:latin typeface="Comic Sans MS" pitchFamily="66" charset="0"/>
              </a:rPr>
              <a:t>. , </a:t>
            </a:r>
            <a:r>
              <a:rPr lang="es-ES" sz="1600" dirty="0" err="1">
                <a:latin typeface="Comic Sans MS" pitchFamily="66" charset="0"/>
              </a:rPr>
              <a:t>Towards</a:t>
            </a:r>
            <a:r>
              <a:rPr lang="es-ES" sz="1600" dirty="0">
                <a:latin typeface="Comic Sans MS" pitchFamily="66" charset="0"/>
              </a:rPr>
              <a:t> artificial </a:t>
            </a:r>
            <a:r>
              <a:rPr lang="es-ES" sz="1600" dirty="0" err="1">
                <a:latin typeface="Comic Sans MS" pitchFamily="66" charset="0"/>
              </a:rPr>
              <a:t>photosynthesis</a:t>
            </a:r>
            <a:r>
              <a:rPr lang="es-ES" sz="1600" dirty="0">
                <a:latin typeface="Comic Sans MS" pitchFamily="66" charset="0"/>
              </a:rPr>
              <a:t>: </a:t>
            </a:r>
            <a:r>
              <a:rPr lang="es-ES" sz="1600" dirty="0" err="1">
                <a:latin typeface="Comic Sans MS" pitchFamily="66" charset="0"/>
              </a:rPr>
              <a:t>rutenium-manganese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chemistry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mimicking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photosystem</a:t>
            </a:r>
            <a:r>
              <a:rPr lang="es-ES" sz="1600" dirty="0">
                <a:latin typeface="Comic Sans MS" pitchFamily="66" charset="0"/>
              </a:rPr>
              <a:t> II </a:t>
            </a:r>
            <a:r>
              <a:rPr lang="es-ES" sz="1600" dirty="0" err="1">
                <a:latin typeface="Comic Sans MS" pitchFamily="66" charset="0"/>
              </a:rPr>
              <a:t>reactions</a:t>
            </a:r>
            <a:r>
              <a:rPr lang="es-ES" sz="1600" dirty="0">
                <a:latin typeface="Comic Sans MS" pitchFamily="66" charset="0"/>
              </a:rPr>
              <a:t>.  </a:t>
            </a:r>
            <a:r>
              <a:rPr lang="es-ES" sz="1600" dirty="0" err="1">
                <a:latin typeface="Comic Sans MS" pitchFamily="66" charset="0"/>
              </a:rPr>
              <a:t>Elsevier</a:t>
            </a:r>
            <a:r>
              <a:rPr lang="es-ES" sz="1600" dirty="0">
                <a:latin typeface="Comic Sans MS" pitchFamily="66" charset="0"/>
              </a:rPr>
              <a:t> Ltd.  7: 666-673, (2003).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697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1484313"/>
            <a:ext cx="8243887" cy="4638675"/>
          </a:xfr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502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7325"/>
            <a:ext cx="669607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561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>
                <a:latin typeface="Comic Sans MS" pitchFamily="66" charset="0"/>
              </a:rPr>
              <a:t>EPR del PS II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7113" y="1557338"/>
            <a:ext cx="40560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4295775"/>
            <a:ext cx="46386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57158" y="1785926"/>
            <a:ext cx="46466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F</a:t>
            </a:r>
            <a:r>
              <a:rPr lang="es-ES" sz="2000" baseline="30000" dirty="0">
                <a:latin typeface="Comic Sans MS" pitchFamily="66" charset="0"/>
              </a:rPr>
              <a:t>-</a:t>
            </a:r>
            <a:r>
              <a:rPr lang="es-ES" sz="2000" dirty="0">
                <a:latin typeface="Comic Sans MS" pitchFamily="66" charset="0"/>
              </a:rPr>
              <a:t> inhibe el desprendimiento de O</a:t>
            </a:r>
            <a:r>
              <a:rPr lang="es-ES" sz="2000" baseline="-25000" dirty="0">
                <a:latin typeface="Comic Sans MS" pitchFamily="66" charset="0"/>
              </a:rPr>
              <a:t>2</a:t>
            </a:r>
            <a:r>
              <a:rPr lang="es-ES" sz="2000" dirty="0">
                <a:latin typeface="Comic Sans MS" pitchFamily="66" charset="0"/>
              </a:rPr>
              <a:t>. Sólo se observan señales para el estado S</a:t>
            </a:r>
            <a:r>
              <a:rPr lang="es-ES" sz="2000" baseline="-25000" dirty="0">
                <a:latin typeface="Comic Sans MS" pitchFamily="66" charset="0"/>
              </a:rPr>
              <a:t>2</a:t>
            </a:r>
            <a:r>
              <a:rPr lang="es-ES" sz="2000" dirty="0">
                <a:latin typeface="Comic Sans MS" pitchFamily="66" charset="0"/>
              </a:rPr>
              <a:t>. Probablemente debido al </a:t>
            </a:r>
            <a:r>
              <a:rPr lang="es-ES" sz="2000" dirty="0" err="1">
                <a:latin typeface="Comic Sans MS" pitchFamily="66" charset="0"/>
              </a:rPr>
              <a:t>acomplamiento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err="1">
                <a:latin typeface="Comic Sans MS" pitchFamily="66" charset="0"/>
              </a:rPr>
              <a:t>antiferromagnético</a:t>
            </a:r>
            <a:r>
              <a:rPr lang="es-ES" sz="2000" dirty="0">
                <a:latin typeface="Comic Sans MS" pitchFamily="66" charset="0"/>
              </a:rPr>
              <a:t> de Mn</a:t>
            </a:r>
            <a:r>
              <a:rPr lang="es-ES" sz="2000" baseline="-25000" dirty="0">
                <a:latin typeface="Comic Sans MS" pitchFamily="66" charset="0"/>
              </a:rPr>
              <a:t>4</a:t>
            </a:r>
            <a:r>
              <a:rPr lang="es-ES" sz="2000" dirty="0">
                <a:latin typeface="Comic Sans MS" pitchFamily="66" charset="0"/>
              </a:rPr>
              <a:t>(III,IV</a:t>
            </a:r>
            <a:r>
              <a:rPr lang="es-ES" sz="2000" baseline="-25000" dirty="0">
                <a:latin typeface="Comic Sans MS" pitchFamily="66" charset="0"/>
              </a:rPr>
              <a:t>3</a:t>
            </a:r>
            <a:r>
              <a:rPr lang="es-ES" sz="2000" dirty="0">
                <a:latin typeface="Comic Sans MS" pitchFamily="66" charset="0"/>
              </a:rPr>
              <a:t>).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010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8229600" cy="714380"/>
          </a:xfrm>
        </p:spPr>
        <p:txBody>
          <a:bodyPr/>
          <a:lstStyle/>
          <a:p>
            <a:pPr eaLnBrk="1" hangingPunct="1"/>
            <a:r>
              <a:rPr lang="es-ES" sz="3000" dirty="0">
                <a:latin typeface="Comic Sans MS" pitchFamily="66" charset="0"/>
              </a:rPr>
              <a:t>NMR-PRE (</a:t>
            </a:r>
            <a:r>
              <a:rPr lang="es-ES" sz="3000" dirty="0" err="1">
                <a:latin typeface="Comic Sans MS" pitchFamily="66" charset="0"/>
              </a:rPr>
              <a:t>Proton</a:t>
            </a:r>
            <a:r>
              <a:rPr lang="es-ES" sz="3000" dirty="0">
                <a:latin typeface="Comic Sans MS" pitchFamily="66" charset="0"/>
              </a:rPr>
              <a:t> </a:t>
            </a:r>
            <a:r>
              <a:rPr lang="es-ES" sz="3000" dirty="0" err="1">
                <a:latin typeface="Comic Sans MS" pitchFamily="66" charset="0"/>
              </a:rPr>
              <a:t>relaxed</a:t>
            </a:r>
            <a:r>
              <a:rPr lang="es-ES" sz="3000" dirty="0">
                <a:latin typeface="Comic Sans MS" pitchFamily="66" charset="0"/>
              </a:rPr>
              <a:t> </a:t>
            </a:r>
            <a:r>
              <a:rPr lang="es-ES" sz="3000" dirty="0" err="1">
                <a:latin typeface="Comic Sans MS" pitchFamily="66" charset="0"/>
              </a:rPr>
              <a:t>enhancement</a:t>
            </a:r>
            <a:r>
              <a:rPr lang="es-ES" sz="3000" dirty="0">
                <a:latin typeface="Comic Sans MS" pitchFamily="66" charset="0"/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229600" cy="485778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400" dirty="0">
                <a:latin typeface="Comic Sans MS" pitchFamily="66" charset="0"/>
              </a:rPr>
              <a:t>La velocidad de relajación es proporcional a los electrones desapareados.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S</a:t>
            </a:r>
            <a:r>
              <a:rPr lang="es-ES" sz="2400" baseline="-25000" dirty="0">
                <a:latin typeface="Comic Sans MS" pitchFamily="66" charset="0"/>
              </a:rPr>
              <a:t>1</a:t>
            </a:r>
            <a:r>
              <a:rPr lang="es-ES" sz="2400" dirty="0">
                <a:latin typeface="Comic Sans MS" pitchFamily="66" charset="0"/>
                <a:cs typeface="Arial" charset="0"/>
              </a:rPr>
              <a:t>→S</a:t>
            </a:r>
            <a:r>
              <a:rPr lang="es-ES" sz="2400" baseline="-25000" dirty="0">
                <a:latin typeface="Comic Sans MS" pitchFamily="66" charset="0"/>
                <a:cs typeface="Arial" charset="0"/>
              </a:rPr>
              <a:t>2 </a:t>
            </a:r>
            <a:r>
              <a:rPr lang="es-ES" sz="2400" dirty="0">
                <a:latin typeface="Comic Sans MS" pitchFamily="66" charset="0"/>
                <a:cs typeface="Arial" charset="0"/>
              </a:rPr>
              <a:t>Se observa un incremento en la velocidad de relajación indicando Mn III → Mn IV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S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  <a:cs typeface="Arial" charset="0"/>
              </a:rPr>
              <a:t>→S</a:t>
            </a:r>
            <a:r>
              <a:rPr lang="es-ES" sz="2400" baseline="-25000" dirty="0">
                <a:latin typeface="Comic Sans MS" pitchFamily="66" charset="0"/>
                <a:cs typeface="Arial" charset="0"/>
              </a:rPr>
              <a:t>3</a:t>
            </a:r>
            <a:r>
              <a:rPr lang="es-ES" sz="2400" dirty="0">
                <a:latin typeface="Comic Sans MS" pitchFamily="66" charset="0"/>
                <a:cs typeface="Arial" charset="0"/>
              </a:rPr>
              <a:t> No se observa cambio en el PRE por lo que no se atribuye oxidación alguna.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  <a:cs typeface="Arial" charset="0"/>
              </a:rPr>
              <a:t>El estado S</a:t>
            </a:r>
            <a:r>
              <a:rPr lang="es-ES" sz="2400" baseline="-25000" dirty="0">
                <a:latin typeface="Comic Sans MS" pitchFamily="66" charset="0"/>
                <a:cs typeface="Arial" charset="0"/>
              </a:rPr>
              <a:t>0</a:t>
            </a:r>
            <a:r>
              <a:rPr lang="es-ES" sz="2400" dirty="0">
                <a:latin typeface="Comic Sans MS" pitchFamily="66" charset="0"/>
                <a:cs typeface="Arial" charset="0"/>
              </a:rPr>
              <a:t> es un estado de relajación rápido por lo que se espera un Mn II.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S</a:t>
            </a:r>
            <a:r>
              <a:rPr lang="es-ES" sz="2400" baseline="-25000" dirty="0">
                <a:latin typeface="Comic Sans MS" pitchFamily="66" charset="0"/>
              </a:rPr>
              <a:t>0</a:t>
            </a:r>
            <a:r>
              <a:rPr lang="es-ES" sz="2400" dirty="0">
                <a:latin typeface="Comic Sans MS" pitchFamily="66" charset="0"/>
                <a:cs typeface="Arial" charset="0"/>
              </a:rPr>
              <a:t>→S</a:t>
            </a:r>
            <a:r>
              <a:rPr lang="es-ES" sz="2400" baseline="-25000" dirty="0">
                <a:latin typeface="Comic Sans MS" pitchFamily="66" charset="0"/>
                <a:cs typeface="Arial" charset="0"/>
              </a:rPr>
              <a:t>1</a:t>
            </a:r>
            <a:r>
              <a:rPr lang="es-ES" sz="2400" dirty="0">
                <a:latin typeface="Comic Sans MS" pitchFamily="66" charset="0"/>
                <a:cs typeface="Arial" charset="0"/>
              </a:rPr>
              <a:t> se baja la velocidad de relajación por lo que se especula una oxidación de Mn</a:t>
            </a:r>
            <a:r>
              <a:rPr lang="es-ES" sz="2400" dirty="0">
                <a:latin typeface="Comic Sans MS" pitchFamily="66" charset="0"/>
              </a:rPr>
              <a:t> II </a:t>
            </a:r>
            <a:r>
              <a:rPr lang="es-ES" sz="2400" dirty="0">
                <a:latin typeface="Comic Sans MS" pitchFamily="66" charset="0"/>
                <a:cs typeface="Arial" charset="0"/>
              </a:rPr>
              <a:t>→ Mn III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  <a:cs typeface="Arial" charset="0"/>
              </a:rPr>
              <a:t>Por lo tanto se propone que Mn IV es el responsable de la señal en g =4.1 del EPR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2503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EPR de pulsos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" y="2035110"/>
            <a:ext cx="8229600" cy="4325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>
                <a:latin typeface="Comic Sans MS" pitchFamily="66" charset="0"/>
              </a:rPr>
              <a:t>No existe oxidación de Mn en el paso de S</a:t>
            </a:r>
            <a:r>
              <a:rPr lang="es-ES" baseline="-25000" dirty="0">
                <a:latin typeface="Comic Sans MS" pitchFamily="66" charset="0"/>
              </a:rPr>
              <a:t>2</a:t>
            </a:r>
            <a:r>
              <a:rPr lang="es-ES" dirty="0">
                <a:latin typeface="Comic Sans MS" pitchFamily="66" charset="0"/>
                <a:cs typeface="Arial" charset="0"/>
              </a:rPr>
              <a:t>→S</a:t>
            </a:r>
            <a:r>
              <a:rPr lang="es-ES" baseline="-25000" dirty="0">
                <a:latin typeface="Comic Sans MS" pitchFamily="66" charset="0"/>
                <a:cs typeface="Arial" charset="0"/>
              </a:rPr>
              <a:t>3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dirty="0">
                <a:latin typeface="Comic Sans MS" pitchFamily="66" charset="0"/>
              </a:rPr>
              <a:t>Existe un S=½ para los estados S</a:t>
            </a:r>
            <a:r>
              <a:rPr lang="es-ES" baseline="-25000" dirty="0">
                <a:latin typeface="Comic Sans MS" pitchFamily="66" charset="0"/>
              </a:rPr>
              <a:t>3 </a:t>
            </a:r>
            <a:r>
              <a:rPr lang="es-ES" dirty="0">
                <a:latin typeface="Comic Sans MS" pitchFamily="66" charset="0"/>
                <a:cs typeface="Arial" charset="0"/>
              </a:rPr>
              <a:t>y S</a:t>
            </a:r>
            <a:r>
              <a:rPr lang="es-ES" baseline="-25000" dirty="0">
                <a:latin typeface="Comic Sans MS" pitchFamily="66" charset="0"/>
                <a:cs typeface="Arial" charset="0"/>
              </a:rPr>
              <a:t>2.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dirty="0">
                <a:latin typeface="Comic Sans MS" pitchFamily="66" charset="0"/>
                <a:cs typeface="Arial" charset="0"/>
              </a:rPr>
              <a:t>Existe un cúmulo casi diamagnético de Mn en </a:t>
            </a:r>
            <a:r>
              <a:rPr lang="es-ES" dirty="0">
                <a:latin typeface="Comic Sans MS" pitchFamily="66" charset="0"/>
              </a:rPr>
              <a:t>S</a:t>
            </a:r>
            <a:r>
              <a:rPr lang="es-ES" baseline="-25000" dirty="0">
                <a:latin typeface="Comic Sans MS" pitchFamily="66" charset="0"/>
              </a:rPr>
              <a:t>1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s-ES" dirty="0">
                <a:latin typeface="Comic Sans MS" pitchFamily="66" charset="0"/>
              </a:rPr>
              <a:t>S</a:t>
            </a:r>
            <a:r>
              <a:rPr lang="es-ES" baseline="-25000" dirty="0">
                <a:latin typeface="Comic Sans MS" pitchFamily="66" charset="0"/>
              </a:rPr>
              <a:t>0</a:t>
            </a:r>
            <a:r>
              <a:rPr lang="es-ES" baseline="-25000" dirty="0">
                <a:latin typeface="Comic Sans MS" pitchFamily="66" charset="0"/>
                <a:cs typeface="Arial" charset="0"/>
              </a:rPr>
              <a:t> </a:t>
            </a:r>
            <a:r>
              <a:rPr lang="es-ES" dirty="0">
                <a:latin typeface="Comic Sans MS" pitchFamily="66" charset="0"/>
                <a:cs typeface="Arial" charset="0"/>
              </a:rPr>
              <a:t>Presenta un </a:t>
            </a:r>
            <a:r>
              <a:rPr lang="es-ES" dirty="0">
                <a:latin typeface="Comic Sans MS" pitchFamily="66" charset="0"/>
              </a:rPr>
              <a:t>S=½ atribuido a un Mn II en el cúmulo metálico.</a:t>
            </a:r>
          </a:p>
          <a:p>
            <a:pPr eaLnBrk="1" hangingPunct="1">
              <a:lnSpc>
                <a:spcPct val="90000"/>
              </a:lnSpc>
            </a:pPr>
            <a:endParaRPr lang="es-ES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982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01" y="245182"/>
            <a:ext cx="8388424" cy="71438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XANES </a:t>
            </a:r>
            <a:r>
              <a:rPr lang="en-US" sz="2200" b="1" dirty="0">
                <a:latin typeface="Comic Sans MS" panose="030F0702030302020204" pitchFamily="66" charset="0"/>
              </a:rPr>
              <a:t>X-ray absorption near edge structure</a:t>
            </a:r>
            <a:r>
              <a:rPr lang="en-US" sz="2200" dirty="0">
                <a:latin typeface="Comic Sans MS" panose="030F0702030302020204" pitchFamily="66" charset="0"/>
              </a:rPr>
              <a:t> (</a:t>
            </a:r>
            <a:r>
              <a:rPr lang="en-US" sz="2200" b="1" dirty="0">
                <a:latin typeface="Comic Sans MS" panose="030F0702030302020204" pitchFamily="66" charset="0"/>
              </a:rPr>
              <a:t>XANES</a:t>
            </a:r>
            <a:r>
              <a:rPr lang="en-US" sz="2200" dirty="0">
                <a:latin typeface="Comic Sans MS" panose="030F0702030302020204" pitchFamily="66" charset="0"/>
              </a:rPr>
              <a:t>)</a:t>
            </a:r>
            <a:endParaRPr lang="es-ES" sz="2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836712"/>
            <a:ext cx="8568952" cy="547260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es-ES" sz="2200" dirty="0">
                <a:latin typeface="Comic Sans MS" pitchFamily="66" charset="0"/>
              </a:rPr>
              <a:t>Se cree que la principal señal observada es debida a la transición 1s (metálico)</a:t>
            </a:r>
            <a:r>
              <a:rPr lang="es-ES" sz="2200" dirty="0">
                <a:latin typeface="Comic Sans MS" pitchFamily="66" charset="0"/>
                <a:cs typeface="Arial" charset="0"/>
              </a:rPr>
              <a:t>→ Orbital molecular con carácter p.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s-ES" sz="2200" dirty="0">
                <a:latin typeface="Comic Sans MS" pitchFamily="66" charset="0"/>
                <a:cs typeface="Arial" charset="0"/>
              </a:rPr>
              <a:t>La posición del K-</a:t>
            </a:r>
            <a:r>
              <a:rPr lang="es-ES" sz="2200" dirty="0" err="1">
                <a:latin typeface="Comic Sans MS" pitchFamily="66" charset="0"/>
                <a:cs typeface="Arial" charset="0"/>
              </a:rPr>
              <a:t>edge</a:t>
            </a:r>
            <a:r>
              <a:rPr lang="es-ES" sz="2200" dirty="0">
                <a:latin typeface="Comic Sans MS" pitchFamily="66" charset="0"/>
                <a:cs typeface="Arial" charset="0"/>
              </a:rPr>
              <a:t> depende de la naturaleza de los ligantes:</a:t>
            </a:r>
            <a:r>
              <a:rPr lang="es-ES" sz="2200" baseline="-25000" dirty="0">
                <a:latin typeface="Comic Sans MS" pitchFamily="66" charset="0"/>
                <a:cs typeface="Arial" charset="0"/>
              </a:rPr>
              <a:t> </a:t>
            </a:r>
            <a:r>
              <a:rPr lang="es-ES" sz="2200" dirty="0">
                <a:latin typeface="Comic Sans MS" pitchFamily="66" charset="0"/>
                <a:cs typeface="Arial" charset="0"/>
              </a:rPr>
              <a:t>un átomo metálico con más ligantes </a:t>
            </a:r>
            <a:r>
              <a:rPr lang="es-ES" sz="2200" dirty="0" err="1">
                <a:latin typeface="Comic Sans MS" pitchFamily="66" charset="0"/>
                <a:cs typeface="Arial" charset="0"/>
              </a:rPr>
              <a:t>electrodonadores</a:t>
            </a:r>
            <a:r>
              <a:rPr lang="es-ES" sz="2200" dirty="0">
                <a:latin typeface="Comic Sans MS" pitchFamily="66" charset="0"/>
                <a:cs typeface="Arial" charset="0"/>
              </a:rPr>
              <a:t> tendrá un menor punto de inflexión energético. 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s-ES" sz="2200" dirty="0">
                <a:latin typeface="Comic Sans MS" pitchFamily="66" charset="0"/>
                <a:cs typeface="Arial" charset="0"/>
              </a:rPr>
              <a:t>Un metal con alto estado de  oxidación eleva su punto de inflexión energético 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s-ES" sz="2200" dirty="0">
                <a:latin typeface="Comic Sans MS" pitchFamily="66" charset="0"/>
              </a:rPr>
              <a:t>Si no existe un cambio en los ligantes se puede asociar el cambio de punto de inflexión a la  oxidación o reducción del metal.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s-ES" sz="2200" dirty="0">
                <a:latin typeface="Comic Sans MS" pitchFamily="66" charset="0"/>
              </a:rPr>
              <a:t>En la transición S</a:t>
            </a:r>
            <a:r>
              <a:rPr lang="es-ES" sz="2200" baseline="-25000" dirty="0">
                <a:latin typeface="Comic Sans MS" pitchFamily="66" charset="0"/>
              </a:rPr>
              <a:t>1</a:t>
            </a:r>
            <a:r>
              <a:rPr lang="es-ES" sz="2200" dirty="0">
                <a:latin typeface="Comic Sans MS" pitchFamily="66" charset="0"/>
                <a:cs typeface="Arial" charset="0"/>
              </a:rPr>
              <a:t>→S</a:t>
            </a:r>
            <a:r>
              <a:rPr lang="es-ES" sz="2200" baseline="-25000" dirty="0">
                <a:latin typeface="Comic Sans MS" pitchFamily="66" charset="0"/>
                <a:cs typeface="Arial" charset="0"/>
              </a:rPr>
              <a:t>2 </a:t>
            </a:r>
            <a:r>
              <a:rPr lang="es-ES" sz="2200" dirty="0">
                <a:latin typeface="Comic Sans MS" pitchFamily="66" charset="0"/>
                <a:cs typeface="Arial" charset="0"/>
              </a:rPr>
              <a:t>el desplazamiento del K-</a:t>
            </a:r>
            <a:r>
              <a:rPr lang="es-ES" sz="2200" dirty="0" err="1">
                <a:latin typeface="Comic Sans MS" pitchFamily="66" charset="0"/>
                <a:cs typeface="Arial" charset="0"/>
              </a:rPr>
              <a:t>edge</a:t>
            </a:r>
            <a:r>
              <a:rPr lang="es-ES" sz="2200" dirty="0">
                <a:latin typeface="Comic Sans MS" pitchFamily="66" charset="0"/>
                <a:cs typeface="Arial" charset="0"/>
              </a:rPr>
              <a:t> del PS II por 1.6 eV es interpretado como evidencia de la oxidación de </a:t>
            </a:r>
            <a:r>
              <a:rPr lang="es-ES" sz="2200" dirty="0" err="1">
                <a:latin typeface="Comic Sans MS" pitchFamily="66" charset="0"/>
                <a:cs typeface="Arial" charset="0"/>
              </a:rPr>
              <a:t>Mn.</a:t>
            </a:r>
            <a:endParaRPr lang="es-ES" sz="2200" baseline="-25000" dirty="0">
              <a:latin typeface="Comic Sans MS" pitchFamily="66" charset="0"/>
              <a:cs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076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1954" y="869238"/>
            <a:ext cx="90919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235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59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99" y="1543132"/>
            <a:ext cx="6172832" cy="45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15716" y="54868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424456"/>
                </a:solidFill>
                <a:latin typeface="Comic Sans MS" pitchFamily="66" charset="0"/>
                <a:ea typeface="+mj-ea"/>
                <a:cs typeface="+mj-cs"/>
              </a:rPr>
              <a:t>Esquema de oxidación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403648" y="630932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omic Sans MS" pitchFamily="66" charset="0"/>
              </a:rPr>
              <a:t>http://www.uncg.edu/che/faculty/haddy/research.html</a:t>
            </a:r>
          </a:p>
        </p:txBody>
      </p:sp>
    </p:spTree>
    <p:extLst>
      <p:ext uri="{BB962C8B-B14F-4D97-AF65-F5344CB8AC3E}">
        <p14:creationId xmlns:p14="http://schemas.microsoft.com/office/powerpoint/2010/main" val="28173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714380"/>
          </a:xfrm>
        </p:spPr>
        <p:txBody>
          <a:bodyPr/>
          <a:lstStyle/>
          <a:p>
            <a:pPr eaLnBrk="1" hangingPunct="1"/>
            <a:r>
              <a:rPr lang="es-ES" dirty="0">
                <a:latin typeface="Comic Sans MS" pitchFamily="66" charset="0"/>
              </a:rPr>
              <a:t>Catalasas de Manganeso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32511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" sz="2400" dirty="0">
                <a:latin typeface="Comic Sans MS" pitchFamily="66" charset="0"/>
              </a:rPr>
              <a:t>El peróxido de hidrógeno es sintetizado en organismos aeróbicos como una reducción parcial de O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. Éste es un compuesto tóxico que debe ser desechado.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Existen </a:t>
            </a:r>
            <a:r>
              <a:rPr lang="es-ES" sz="2400" dirty="0" err="1">
                <a:latin typeface="Comic Sans MS" pitchFamily="66" charset="0"/>
              </a:rPr>
              <a:t>hemo</a:t>
            </a:r>
            <a:r>
              <a:rPr lang="es-ES" sz="2400" dirty="0">
                <a:latin typeface="Comic Sans MS" pitchFamily="66" charset="0"/>
              </a:rPr>
              <a:t>-catalasas, que también realizan la </a:t>
            </a:r>
            <a:r>
              <a:rPr lang="es-ES" sz="2400" dirty="0" err="1">
                <a:latin typeface="Comic Sans MS" pitchFamily="66" charset="0"/>
              </a:rPr>
              <a:t>dismutación</a:t>
            </a:r>
            <a:r>
              <a:rPr lang="es-ES" sz="2400" dirty="0">
                <a:latin typeface="Comic Sans MS" pitchFamily="66" charset="0"/>
              </a:rPr>
              <a:t> de H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O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 a H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O y O</a:t>
            </a:r>
            <a:r>
              <a:rPr lang="es-ES" sz="2400" baseline="-25000" dirty="0">
                <a:latin typeface="Comic Sans MS" pitchFamily="66" charset="0"/>
              </a:rPr>
              <a:t>2</a:t>
            </a:r>
            <a:r>
              <a:rPr lang="es-ES" sz="2400" dirty="0">
                <a:latin typeface="Comic Sans MS" pitchFamily="66" charset="0"/>
              </a:rPr>
              <a:t>. Las catalasas de Mn realizan la reacción con una velocidad inferior 100:1 que sus contrapartes </a:t>
            </a:r>
            <a:r>
              <a:rPr lang="es-ES" sz="2400" dirty="0" err="1">
                <a:latin typeface="Comic Sans MS" pitchFamily="66" charset="0"/>
              </a:rPr>
              <a:t>hemocatalasas</a:t>
            </a:r>
            <a:r>
              <a:rPr lang="es-ES" sz="2400" dirty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Los estudios de alineación de secuencias sugieren que estas enzimas se encuentran ampliamente conservadas.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es-ES" sz="2400" dirty="0">
                <a:latin typeface="Comic Sans MS" pitchFamily="66" charset="0"/>
              </a:rPr>
              <a:t>La primera en identificarse fue la de </a:t>
            </a:r>
            <a:r>
              <a:rPr lang="es-ES" sz="2400" i="1" dirty="0" err="1">
                <a:latin typeface="Comic Sans MS" pitchFamily="66" charset="0"/>
              </a:rPr>
              <a:t>Lactobacillus</a:t>
            </a:r>
            <a:r>
              <a:rPr lang="es-ES" sz="2400" i="1" dirty="0">
                <a:latin typeface="Comic Sans MS" pitchFamily="66" charset="0"/>
              </a:rPr>
              <a:t> </a:t>
            </a:r>
            <a:r>
              <a:rPr lang="es-ES" sz="2400" i="1" dirty="0" err="1">
                <a:latin typeface="Comic Sans MS" pitchFamily="66" charset="0"/>
              </a:rPr>
              <a:t>plantarum</a:t>
            </a:r>
            <a:r>
              <a:rPr lang="es-ES" sz="2400" dirty="0">
                <a:latin typeface="Comic Sans MS" pitchFamily="66" charset="0"/>
              </a:rPr>
              <a:t> en 1983.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733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129" y="260648"/>
            <a:ext cx="4500594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Ca y Cl en el PSII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836712"/>
            <a:ext cx="8856984" cy="3402012"/>
          </a:xfrm>
        </p:spPr>
        <p:txBody>
          <a:bodyPr>
            <a:noAutofit/>
          </a:bodyPr>
          <a:lstStyle/>
          <a:p>
            <a:pPr algn="just" eaLnBrk="1" hangingPunct="1"/>
            <a:r>
              <a:rPr lang="es-ES" sz="2400" dirty="0">
                <a:latin typeface="Comic Sans MS" pitchFamily="66" charset="0"/>
              </a:rPr>
              <a:t>Evidencias de proximidad del Ca</a:t>
            </a:r>
            <a:r>
              <a:rPr lang="es-ES" sz="2400" baseline="30000" dirty="0">
                <a:latin typeface="Comic Sans MS" pitchFamily="66" charset="0"/>
              </a:rPr>
              <a:t>2+</a:t>
            </a:r>
            <a:r>
              <a:rPr lang="es-ES" sz="2400" dirty="0">
                <a:latin typeface="Comic Sans MS" pitchFamily="66" charset="0"/>
              </a:rPr>
              <a:t> al cúmulo de Mn:</a:t>
            </a:r>
          </a:p>
          <a:p>
            <a:pPr lvl="1" algn="just" eaLnBrk="1" hangingPunct="1"/>
            <a:r>
              <a:rPr lang="es-ES" sz="2400" dirty="0">
                <a:latin typeface="Comic Sans MS" pitchFamily="66" charset="0"/>
              </a:rPr>
              <a:t>Al remover el Mn del PS II cambia la constante de unión del Ca</a:t>
            </a:r>
          </a:p>
          <a:p>
            <a:pPr lvl="1" algn="just" eaLnBrk="1" hangingPunct="1"/>
            <a:r>
              <a:rPr lang="es-ES" sz="2400" dirty="0">
                <a:latin typeface="Comic Sans MS" pitchFamily="66" charset="0"/>
              </a:rPr>
              <a:t>Sr puede reemplazar al Ca con actividad parcial del PS II</a:t>
            </a:r>
          </a:p>
          <a:p>
            <a:pPr lvl="1" algn="just" eaLnBrk="1" hangingPunct="1"/>
            <a:r>
              <a:rPr lang="es-ES" sz="2400" dirty="0">
                <a:latin typeface="Comic Sans MS" pitchFamily="66" charset="0"/>
              </a:rPr>
              <a:t>Cambio del EPR del cúmulo de Mn cuando se reconstituye el PS II con Sr.</a:t>
            </a:r>
          </a:p>
          <a:p>
            <a:pPr algn="just" eaLnBrk="1" hangingPunct="1"/>
            <a:r>
              <a:rPr lang="es-ES" sz="2400" dirty="0">
                <a:latin typeface="Comic Sans MS" pitchFamily="66" charset="0"/>
              </a:rPr>
              <a:t>Se considera que es necesario la presencia de un ion Cl</a:t>
            </a:r>
            <a:r>
              <a:rPr lang="es-ES" sz="2400" baseline="30000" dirty="0">
                <a:latin typeface="Comic Sans MS" pitchFamily="66" charset="0"/>
              </a:rPr>
              <a:t>-</a:t>
            </a:r>
            <a:r>
              <a:rPr lang="es-ES" sz="2400" dirty="0">
                <a:latin typeface="Comic Sans MS" pitchFamily="66" charset="0"/>
              </a:rPr>
              <a:t> para el funcionamiento del PS II debido a la estabilización de cargas. Se aprecian variaciones cuando se sustituye por F</a:t>
            </a:r>
            <a:r>
              <a:rPr lang="es-ES" sz="2400" baseline="30000" dirty="0">
                <a:latin typeface="Comic Sans MS" pitchFamily="66" charset="0"/>
              </a:rPr>
              <a:t>-</a:t>
            </a:r>
            <a:r>
              <a:rPr lang="es-ES" sz="2400" dirty="0">
                <a:latin typeface="Comic Sans MS" pitchFamily="66" charset="0"/>
              </a:rPr>
              <a:t> y I</a:t>
            </a:r>
            <a:r>
              <a:rPr lang="es-ES" sz="2400" baseline="30000" dirty="0">
                <a:latin typeface="Comic Sans MS" pitchFamily="66" charset="0"/>
              </a:rPr>
              <a:t>-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74999" y="4815195"/>
            <a:ext cx="3600400" cy="20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125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57166"/>
            <a:ext cx="6526571" cy="64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 rot="-5400000">
            <a:off x="-1417638" y="3632201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Resultados obtenidos por EXAFS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048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5441476" cy="54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2892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unizar.es/departamentos/bioquimica_biologia/docencia/Biofvirtual/Tema-FOTO/PSII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83761" cy="38576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5720" y="585789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Comic Sans MS" pitchFamily="66" charset="0"/>
              </a:rPr>
              <a:t>http://www.unizar.es/departamentos/bioquimica_biologia/docencia/Biofvirtual/Tema-FOTO/PSII6B.jpg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126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basic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5088835" cy="335122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400" dirty="0" err="1">
                <a:latin typeface="Comic Sans MS" pitchFamily="66" charset="0"/>
              </a:rPr>
              <a:t>Interconversión</a:t>
            </a:r>
            <a:r>
              <a:rPr lang="en-US" sz="2400" dirty="0">
                <a:latin typeface="Comic Sans MS" pitchFamily="66" charset="0"/>
              </a:rPr>
              <a:t> de NAD </a:t>
            </a:r>
            <a:r>
              <a:rPr lang="en-US" sz="2400" dirty="0" err="1">
                <a:latin typeface="Comic Sans MS" pitchFamily="66" charset="0"/>
              </a:rPr>
              <a:t>oxidado</a:t>
            </a:r>
            <a:r>
              <a:rPr lang="en-US" sz="2400" dirty="0">
                <a:latin typeface="Comic Sans MS" pitchFamily="66" charset="0"/>
              </a:rPr>
              <a:t> (NAD</a:t>
            </a:r>
            <a:r>
              <a:rPr lang="en-US" sz="2400" baseline="30000" dirty="0">
                <a:latin typeface="Comic Sans MS" pitchFamily="66" charset="0"/>
              </a:rPr>
              <a:t>+</a:t>
            </a:r>
            <a:r>
              <a:rPr lang="en-US" sz="2400" dirty="0">
                <a:latin typeface="Comic Sans MS" pitchFamily="66" charset="0"/>
              </a:rPr>
              <a:t>) y NAD </a:t>
            </a:r>
            <a:r>
              <a:rPr lang="en-US" sz="2400" dirty="0" err="1">
                <a:latin typeface="Comic Sans MS" pitchFamily="66" charset="0"/>
              </a:rPr>
              <a:t>reducido</a:t>
            </a:r>
            <a:r>
              <a:rPr lang="en-US" sz="2400" dirty="0">
                <a:latin typeface="Comic Sans MS" pitchFamily="66" charset="0"/>
              </a:rPr>
              <a:t> (NADH) : El NAD (</a:t>
            </a:r>
            <a:r>
              <a:rPr lang="en-US" sz="2400" dirty="0" err="1">
                <a:latin typeface="Comic Sans MS" pitchFamily="66" charset="0"/>
              </a:rPr>
              <a:t>Dinucleótido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Adenina</a:t>
            </a:r>
            <a:r>
              <a:rPr lang="en-US" sz="2400" dirty="0">
                <a:latin typeface="Comic Sans MS" pitchFamily="66" charset="0"/>
              </a:rPr>
              <a:t> y </a:t>
            </a:r>
            <a:r>
              <a:rPr lang="en-US" sz="2400" dirty="0" err="1">
                <a:latin typeface="Comic Sans MS" pitchFamily="66" charset="0"/>
              </a:rPr>
              <a:t>Nicotinamida</a:t>
            </a:r>
            <a:r>
              <a:rPr lang="en-US" sz="2400" dirty="0">
                <a:latin typeface="Comic Sans MS" pitchFamily="66" charset="0"/>
              </a:rPr>
              <a:t>) </a:t>
            </a:r>
            <a:r>
              <a:rPr lang="en-US" sz="2400" dirty="0" err="1">
                <a:latin typeface="Comic Sans MS" pitchFamily="66" charset="0"/>
              </a:rPr>
              <a:t>puede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aceptar</a:t>
            </a:r>
            <a:r>
              <a:rPr lang="en-US" sz="2400" dirty="0">
                <a:latin typeface="Comic Sans MS" pitchFamily="66" charset="0"/>
              </a:rPr>
              <a:t> y </a:t>
            </a:r>
            <a:r>
              <a:rPr lang="en-US" sz="2400" dirty="0" err="1">
                <a:latin typeface="Comic Sans MS" pitchFamily="66" charset="0"/>
              </a:rPr>
              <a:t>donar</a:t>
            </a:r>
            <a:r>
              <a:rPr lang="en-US" sz="2400" dirty="0">
                <a:latin typeface="Comic Sans MS" pitchFamily="66" charset="0"/>
              </a:rPr>
              <a:t> dos </a:t>
            </a:r>
            <a:r>
              <a:rPr lang="en-US" sz="2400" dirty="0" err="1">
                <a:latin typeface="Comic Sans MS" pitchFamily="66" charset="0"/>
              </a:rPr>
              <a:t>electrones</a:t>
            </a:r>
            <a:r>
              <a:rPr lang="en-US" sz="2400" dirty="0">
                <a:latin typeface="Comic Sans MS" pitchFamily="66" charset="0"/>
              </a:rPr>
              <a:t> y un </a:t>
            </a:r>
            <a:r>
              <a:rPr lang="en-US" sz="2400">
                <a:latin typeface="Comic Sans MS" pitchFamily="66" charset="0"/>
              </a:rPr>
              <a:t>protón; </a:t>
            </a:r>
            <a:r>
              <a:rPr lang="en-US" sz="2400" dirty="0" err="1">
                <a:latin typeface="Comic Sans MS" pitchFamily="66" charset="0"/>
              </a:rPr>
              <a:t>es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decir</a:t>
            </a:r>
            <a:r>
              <a:rPr lang="en-US" sz="2400" dirty="0">
                <a:latin typeface="Comic Sans MS" pitchFamily="66" charset="0"/>
              </a:rPr>
              <a:t>, un </a:t>
            </a:r>
            <a:r>
              <a:rPr lang="en-US" sz="2400" dirty="0" err="1">
                <a:latin typeface="Comic Sans MS" pitchFamily="66" charset="0"/>
              </a:rPr>
              <a:t>átomo</a:t>
            </a:r>
            <a:r>
              <a:rPr lang="en-US" sz="2400" dirty="0">
                <a:latin typeface="Comic Sans MS" pitchFamily="66" charset="0"/>
              </a:rPr>
              <a:t> de </a:t>
            </a:r>
            <a:r>
              <a:rPr lang="en-US" sz="2400" dirty="0" err="1">
                <a:latin typeface="Comic Sans MS" pitchFamily="66" charset="0"/>
              </a:rPr>
              <a:t>hidrógeno</a:t>
            </a:r>
            <a:r>
              <a:rPr lang="en-US" sz="2400" dirty="0">
                <a:latin typeface="Comic Sans MS" pitchFamily="66" charset="0"/>
              </a:rPr>
              <a:t> y un </a:t>
            </a:r>
            <a:r>
              <a:rPr lang="en-US" sz="2400" dirty="0" err="1">
                <a:latin typeface="Comic Sans MS" pitchFamily="66" charset="0"/>
              </a:rPr>
              <a:t>electrón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073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2000232" y="2000240"/>
            <a:ext cx="5845613" cy="7858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4" name="3 CuadroTexto"/>
          <p:cNvSpPr txBox="1"/>
          <p:nvPr/>
        </p:nvSpPr>
        <p:spPr>
          <a:xfrm>
            <a:off x="500034" y="64291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Síntesis de ATP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2857488" y="4000504"/>
            <a:ext cx="4205157" cy="85725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031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86050"/>
            <a:ext cx="8334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57220"/>
            <a:ext cx="1695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ayo"/>
          <p:cNvSpPr/>
          <p:nvPr/>
        </p:nvSpPr>
        <p:spPr>
          <a:xfrm>
            <a:off x="5286380" y="1714488"/>
            <a:ext cx="500066" cy="92869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ayo"/>
          <p:cNvSpPr/>
          <p:nvPr/>
        </p:nvSpPr>
        <p:spPr>
          <a:xfrm>
            <a:off x="2928926" y="1857364"/>
            <a:ext cx="500066" cy="785818"/>
          </a:xfrm>
          <a:prstGeom prst="lightningBol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571480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nsolas" pitchFamily="49" charset="0"/>
              </a:rPr>
              <a:t>ATP sintasa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32818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71435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itchFamily="66" charset="0"/>
              </a:rPr>
              <a:t>PSI:</a:t>
            </a:r>
          </a:p>
          <a:p>
            <a:endParaRPr lang="es-ES" sz="3600" dirty="0">
              <a:latin typeface="Comic Sans MS" pitchFamily="66" charset="0"/>
            </a:endParaRPr>
          </a:p>
          <a:p>
            <a:r>
              <a:rPr lang="es-ES" sz="3600" dirty="0">
                <a:latin typeface="Comic Sans MS" pitchFamily="66" charset="0"/>
              </a:rPr>
              <a:t>El potencial redox estándar de P700 se encuentra alrededor de  +450 </a:t>
            </a:r>
            <a:r>
              <a:rPr lang="es-ES" sz="3600" dirty="0" err="1">
                <a:latin typeface="Comic Sans MS" pitchFamily="66" charset="0"/>
              </a:rPr>
              <a:t>mV</a:t>
            </a:r>
            <a:r>
              <a:rPr lang="es-ES" sz="3600" dirty="0">
                <a:latin typeface="Comic Sans MS" pitchFamily="66" charset="0"/>
              </a:rPr>
              <a:t>.</a:t>
            </a:r>
          </a:p>
          <a:p>
            <a:endParaRPr lang="es-ES" sz="3600" dirty="0">
              <a:latin typeface="Comic Sans MS" pitchFamily="66" charset="0"/>
            </a:endParaRPr>
          </a:p>
          <a:p>
            <a:r>
              <a:rPr lang="es-ES" sz="3600" dirty="0">
                <a:latin typeface="Comic Sans MS" pitchFamily="66" charset="0"/>
              </a:rPr>
              <a:t>Tiempo del transporte del </a:t>
            </a:r>
            <a:r>
              <a:rPr lang="es-ES" sz="3600">
                <a:latin typeface="Comic Sans MS" pitchFamily="66" charset="0"/>
              </a:rPr>
              <a:t>electrón  a </a:t>
            </a:r>
            <a:r>
              <a:rPr lang="es-ES" sz="3600" dirty="0">
                <a:latin typeface="Comic Sans MS" pitchFamily="66" charset="0"/>
              </a:rPr>
              <a:t>través de la membrana  es de 20 </a:t>
            </a:r>
            <a:r>
              <a:rPr lang="es-ES" sz="3600" dirty="0" err="1">
                <a:latin typeface="Comic Sans MS" pitchFamily="66" charset="0"/>
              </a:rPr>
              <a:t>ns</a:t>
            </a:r>
            <a:r>
              <a:rPr lang="es-ES" sz="3600" dirty="0">
                <a:latin typeface="Comic Sans MS" pitchFamily="66" charset="0"/>
              </a:rPr>
              <a:t>.</a:t>
            </a:r>
          </a:p>
          <a:p>
            <a:endParaRPr lang="es-ES" sz="36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67</a:t>
            </a:fld>
            <a:endParaRPr lang="es-MX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336675"/>
            <a:ext cx="9097963" cy="55213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5" name="4 CuadroTexto"/>
          <p:cNvSpPr txBox="1"/>
          <p:nvPr/>
        </p:nvSpPr>
        <p:spPr>
          <a:xfrm>
            <a:off x="214282" y="642918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>
                <a:latin typeface="Comic Sans MS" pitchFamily="66" charset="0"/>
              </a:rPr>
              <a:t>Fotosistema</a:t>
            </a:r>
            <a:r>
              <a:rPr lang="es-ES" sz="2800" dirty="0">
                <a:latin typeface="Comic Sans MS" pitchFamily="66" charset="0"/>
              </a:rPr>
              <a:t> I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68</a:t>
            </a:fld>
            <a:endParaRPr lang="es-MX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2000232" y="1214422"/>
            <a:ext cx="5121275" cy="483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69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C3B0B-DF5C-4309-A44E-BDAE5DDE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FB95B6-BA31-4CBA-BC6E-D7C5AB3AC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6" t="32153" r="16990" b="31865"/>
          <a:stretch/>
        </p:blipFill>
        <p:spPr>
          <a:xfrm>
            <a:off x="637605" y="1196752"/>
            <a:ext cx="8273260" cy="38884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C7F831-6753-461E-9282-4580A1F75472}"/>
              </a:ext>
            </a:extLst>
          </p:cNvPr>
          <p:cNvSpPr txBox="1"/>
          <p:nvPr/>
        </p:nvSpPr>
        <p:spPr>
          <a:xfrm>
            <a:off x="899592" y="530120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Sitio activo de catalasa de manganeso de Lactobacillus </a:t>
            </a:r>
            <a:r>
              <a:rPr lang="es-MX" dirty="0" err="1"/>
              <a:t>plantarum</a:t>
            </a:r>
            <a:r>
              <a:rPr lang="es-MX" dirty="0"/>
              <a:t>, Mn(III) Mn(III). Vista estereoscópica</a:t>
            </a:r>
          </a:p>
        </p:txBody>
      </p:sp>
    </p:spTree>
    <p:extLst>
      <p:ext uri="{BB962C8B-B14F-4D97-AF65-F5344CB8AC3E}">
        <p14:creationId xmlns:p14="http://schemas.microsoft.com/office/powerpoint/2010/main" val="42867665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785918" y="1214422"/>
            <a:ext cx="5222875" cy="49942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70</a:t>
            </a:fld>
            <a:endParaRPr lang="es-MX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857224" y="571479"/>
            <a:ext cx="7000924" cy="56007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71</a:t>
            </a:fld>
            <a:endParaRPr lang="es-MX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785918" y="642918"/>
            <a:ext cx="5286412" cy="59588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72</a:t>
            </a:fld>
            <a:endParaRPr lang="es-MX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500166" y="1183888"/>
            <a:ext cx="5875339" cy="503433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73</a:t>
            </a:fld>
            <a:endParaRPr lang="es-MX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833563" y="661988"/>
            <a:ext cx="5475287" cy="55324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74</a:t>
            </a:fld>
            <a:endParaRPr lang="es-MX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1643042" y="285728"/>
            <a:ext cx="3863975" cy="27209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1600200" y="2468563"/>
            <a:ext cx="7543800" cy="43894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0" y="785794"/>
            <a:ext cx="4800600" cy="1793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75</a:t>
            </a:fld>
            <a:endParaRPr lang="es-MX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782638" y="1354138"/>
            <a:ext cx="7578725" cy="4149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76</a:t>
            </a:fld>
            <a:endParaRPr lang="es-MX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4" name="Picture 4" descr="thylakoid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382000" cy="5983288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77</a:t>
            </a:fld>
            <a:endParaRPr lang="es-MX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15888"/>
            <a:ext cx="7313612" cy="1098534"/>
          </a:xfrm>
        </p:spPr>
        <p:txBody>
          <a:bodyPr/>
          <a:lstStyle/>
          <a:p>
            <a:r>
              <a:rPr lang="es-ES" dirty="0">
                <a:latin typeface="Comic Sans MS" pitchFamily="66" charset="0"/>
              </a:rPr>
              <a:t>Antena </a:t>
            </a:r>
          </a:p>
        </p:txBody>
      </p:sp>
      <p:pic>
        <p:nvPicPr>
          <p:cNvPr id="11268" name="Picture 4" descr="ant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7272338" cy="5589587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78</a:t>
            </a:fld>
            <a:endParaRPr lang="es-MX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44" y="500042"/>
          <a:ext cx="6215106" cy="621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olecule" r:id="rId2" imgW="3048426" imgH="3048426" progId="WebLabViewerPro.Molecule">
                  <p:embed/>
                </p:oleObj>
              </mc:Choice>
              <mc:Fallback>
                <p:oleObj name="Molecule" r:id="rId2" imgW="3048426" imgH="3048426" progId="WebLabViewerPro.Molecu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00042"/>
                        <a:ext cx="6215106" cy="621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72264" y="1071546"/>
            <a:ext cx="23574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Comic Sans MS" pitchFamily="66" charset="0"/>
              </a:rPr>
              <a:t>Fotosistema</a:t>
            </a:r>
            <a:r>
              <a:rPr lang="es-MX" sz="2400" dirty="0">
                <a:latin typeface="Comic Sans MS" pitchFamily="66" charset="0"/>
              </a:rPr>
              <a:t> I</a:t>
            </a:r>
          </a:p>
          <a:p>
            <a:r>
              <a:rPr lang="es-ES" sz="2400" dirty="0">
                <a:latin typeface="Comic Sans MS" pitchFamily="66" charset="0"/>
              </a:rPr>
              <a:t>1JB0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1600" dirty="0" err="1">
                <a:latin typeface="Comic Sans MS" pitchFamily="66" charset="0"/>
              </a:rPr>
              <a:t>Jordan</a:t>
            </a:r>
            <a:r>
              <a:rPr lang="es-ES" sz="1600" dirty="0">
                <a:latin typeface="Comic Sans MS" pitchFamily="66" charset="0"/>
              </a:rPr>
              <a:t>, P.,  </a:t>
            </a:r>
            <a:r>
              <a:rPr lang="es-ES" sz="1600" dirty="0" err="1">
                <a:latin typeface="Comic Sans MS" pitchFamily="66" charset="0"/>
              </a:rPr>
              <a:t>Fromme</a:t>
            </a:r>
            <a:r>
              <a:rPr lang="es-ES" sz="1600" dirty="0">
                <a:latin typeface="Comic Sans MS" pitchFamily="66" charset="0"/>
              </a:rPr>
              <a:t>, P.,  Witt, H.T.,  </a:t>
            </a:r>
            <a:r>
              <a:rPr lang="es-ES" sz="1600" dirty="0" err="1">
                <a:latin typeface="Comic Sans MS" pitchFamily="66" charset="0"/>
              </a:rPr>
              <a:t>Klukas</a:t>
            </a:r>
            <a:r>
              <a:rPr lang="es-ES" sz="1600" dirty="0">
                <a:latin typeface="Comic Sans MS" pitchFamily="66" charset="0"/>
              </a:rPr>
              <a:t>, O.,  </a:t>
            </a:r>
            <a:r>
              <a:rPr lang="es-ES" sz="1600" dirty="0" err="1">
                <a:latin typeface="Comic Sans MS" pitchFamily="66" charset="0"/>
              </a:rPr>
              <a:t>Saenger</a:t>
            </a:r>
            <a:r>
              <a:rPr lang="es-ES" sz="1600" dirty="0">
                <a:latin typeface="Comic Sans MS" pitchFamily="66" charset="0"/>
              </a:rPr>
              <a:t>, W.,  </a:t>
            </a:r>
            <a:r>
              <a:rPr lang="es-ES" sz="1600" dirty="0" err="1">
                <a:latin typeface="Comic Sans MS" pitchFamily="66" charset="0"/>
              </a:rPr>
              <a:t>Krauss</a:t>
            </a:r>
            <a:r>
              <a:rPr lang="es-ES" sz="1600" dirty="0">
                <a:latin typeface="Comic Sans MS" pitchFamily="66" charset="0"/>
              </a:rPr>
              <a:t>, N. (2001) </a:t>
            </a:r>
            <a:r>
              <a:rPr lang="es-ES" sz="1600" dirty="0" err="1">
                <a:latin typeface="Comic Sans MS" pitchFamily="66" charset="0"/>
              </a:rPr>
              <a:t>Three</a:t>
            </a:r>
            <a:r>
              <a:rPr lang="es-ES" sz="1600" dirty="0">
                <a:latin typeface="Comic Sans MS" pitchFamily="66" charset="0"/>
              </a:rPr>
              <a:t>-dimensional </a:t>
            </a:r>
            <a:r>
              <a:rPr lang="es-ES" sz="1600" dirty="0" err="1">
                <a:latin typeface="Comic Sans MS" pitchFamily="66" charset="0"/>
              </a:rPr>
              <a:t>Structure</a:t>
            </a:r>
            <a:r>
              <a:rPr lang="es-ES" sz="1600" dirty="0">
                <a:latin typeface="Comic Sans MS" pitchFamily="66" charset="0"/>
              </a:rPr>
              <a:t> of </a:t>
            </a:r>
            <a:r>
              <a:rPr lang="es-ES" sz="1600" dirty="0" err="1">
                <a:latin typeface="Comic Sans MS" pitchFamily="66" charset="0"/>
              </a:rPr>
              <a:t>Cyanobacterial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dirty="0" err="1">
                <a:latin typeface="Comic Sans MS" pitchFamily="66" charset="0"/>
              </a:rPr>
              <a:t>Photosystem</a:t>
            </a:r>
            <a:r>
              <a:rPr lang="es-ES" sz="1600" dirty="0">
                <a:latin typeface="Comic Sans MS" pitchFamily="66" charset="0"/>
              </a:rPr>
              <a:t> I at 2.5 A </a:t>
            </a:r>
            <a:r>
              <a:rPr lang="es-ES" sz="1600" dirty="0" err="1">
                <a:latin typeface="Comic Sans MS" pitchFamily="66" charset="0"/>
              </a:rPr>
              <a:t>Resolution</a:t>
            </a:r>
            <a:r>
              <a:rPr lang="es-ES" sz="1600" dirty="0">
                <a:latin typeface="Comic Sans MS" pitchFamily="66" charset="0"/>
              </a:rPr>
              <a:t> , </a:t>
            </a:r>
            <a:r>
              <a:rPr lang="es-ES" sz="1600" i="1" dirty="0" err="1">
                <a:latin typeface="Comic Sans MS" pitchFamily="66" charset="0"/>
              </a:rPr>
              <a:t>Nature</a:t>
            </a:r>
            <a:r>
              <a:rPr lang="es-ES" sz="1600" dirty="0">
                <a:latin typeface="Comic Sans MS" pitchFamily="66" charset="0"/>
              </a:rPr>
              <a:t> </a:t>
            </a:r>
            <a:r>
              <a:rPr lang="es-ES" sz="1600" b="1" dirty="0">
                <a:latin typeface="Comic Sans MS" pitchFamily="66" charset="0"/>
              </a:rPr>
              <a:t>411, </a:t>
            </a:r>
            <a:r>
              <a:rPr lang="es-ES" sz="1600" dirty="0">
                <a:latin typeface="Comic Sans MS" pitchFamily="66" charset="0"/>
              </a:rPr>
              <a:t>909-917 </a:t>
            </a:r>
            <a:endParaRPr lang="es-MX" sz="1600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79</a:t>
            </a:fld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950A367-703F-F14F-BB84-1C5CA3D4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51F4F-4ADE-CB14-B4B6-01A2E088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93" y="587325"/>
            <a:ext cx="6684998" cy="58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049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/>
          <a:lstStyle/>
          <a:p>
            <a:pPr eaLnBrk="1" hangingPunct="1"/>
            <a:r>
              <a:rPr lang="es-ES" dirty="0" err="1">
                <a:latin typeface="Comic Sans MS" pitchFamily="66" charset="0"/>
              </a:rPr>
              <a:t>Bibliografia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1700" dirty="0">
                <a:latin typeface="Comic Sans MS" pitchFamily="66" charset="0"/>
                <a:hlinkClick r:id="rId2"/>
              </a:rPr>
              <a:t>http://www.lenntech.com/espanol/tabla-peiodica/Mn.htm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700" dirty="0">
                <a:latin typeface="Comic Sans MS" pitchFamily="66" charset="0"/>
                <a:hlinkClick r:id="rId3"/>
              </a:rPr>
              <a:t>http://www.cas.vanderbilt.edu/bsci111a/photosynthesis/photosynthesis.htm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700" dirty="0">
                <a:latin typeface="Comic Sans MS" pitchFamily="66" charset="0"/>
                <a:hlinkClick r:id="rId4"/>
              </a:rPr>
              <a:t>http://www.princeton.edu/~catalase/group.html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700" dirty="0">
                <a:latin typeface="Comic Sans MS" pitchFamily="66" charset="0"/>
                <a:hlinkClick r:id="rId5"/>
              </a:rPr>
              <a:t>http://metallo.scripps.edu/PROMISE/MNSOD.html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s-ES" sz="1700" b="1" dirty="0" err="1">
                <a:latin typeface="Comic Sans MS" pitchFamily="66" charset="0"/>
              </a:rPr>
              <a:t>Manganese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Cluster</a:t>
            </a:r>
            <a:r>
              <a:rPr lang="es-ES" sz="1700" b="1" dirty="0">
                <a:latin typeface="Comic Sans MS" pitchFamily="66" charset="0"/>
              </a:rPr>
              <a:t> in </a:t>
            </a:r>
            <a:r>
              <a:rPr lang="es-ES" sz="1700" b="1" dirty="0" err="1">
                <a:latin typeface="Comic Sans MS" pitchFamily="66" charset="0"/>
              </a:rPr>
              <a:t>Photosynthesis</a:t>
            </a:r>
            <a:r>
              <a:rPr lang="es-ES" sz="1700" b="1" dirty="0">
                <a:latin typeface="Comic Sans MS" pitchFamily="66" charset="0"/>
              </a:rPr>
              <a:t>: </a:t>
            </a:r>
            <a:r>
              <a:rPr lang="es-ES" sz="1700" b="1" dirty="0" err="1">
                <a:latin typeface="Comic Sans MS" pitchFamily="66" charset="0"/>
              </a:rPr>
              <a:t>Where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Plants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Oxidize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Water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to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Dioxygen</a:t>
            </a:r>
            <a:endParaRPr lang="es-ES" sz="1700" b="1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dirty="0">
                <a:latin typeface="Comic Sans MS" pitchFamily="66" charset="0"/>
              </a:rPr>
              <a:t>	</a:t>
            </a:r>
            <a:r>
              <a:rPr lang="es-ES" sz="1700" dirty="0" err="1">
                <a:latin typeface="Comic Sans MS" pitchFamily="66" charset="0"/>
              </a:rPr>
              <a:t>Vittal</a:t>
            </a:r>
            <a:r>
              <a:rPr lang="es-ES" sz="1700" dirty="0">
                <a:latin typeface="Comic Sans MS" pitchFamily="66" charset="0"/>
              </a:rPr>
              <a:t> K. </a:t>
            </a:r>
            <a:r>
              <a:rPr lang="es-ES" sz="1700" dirty="0" err="1">
                <a:latin typeface="Comic Sans MS" pitchFamily="66" charset="0"/>
              </a:rPr>
              <a:t>Yachandra</a:t>
            </a:r>
            <a:r>
              <a:rPr lang="es-ES" sz="1700" dirty="0">
                <a:latin typeface="Comic Sans MS" pitchFamily="66" charset="0"/>
              </a:rPr>
              <a:t>, Kenneth </a:t>
            </a:r>
            <a:r>
              <a:rPr lang="es-ES" sz="1700" dirty="0" err="1">
                <a:latin typeface="Comic Sans MS" pitchFamily="66" charset="0"/>
              </a:rPr>
              <a:t>Sauerand</a:t>
            </a:r>
            <a:r>
              <a:rPr lang="es-ES" sz="1700" dirty="0">
                <a:latin typeface="Comic Sans MS" pitchFamily="66" charset="0"/>
              </a:rPr>
              <a:t> Melvin P. Klein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dirty="0">
                <a:latin typeface="Comic Sans MS" pitchFamily="66" charset="0"/>
              </a:rPr>
              <a:t>	</a:t>
            </a:r>
            <a:r>
              <a:rPr lang="es-ES" sz="1700" dirty="0" err="1">
                <a:latin typeface="Comic Sans MS" pitchFamily="66" charset="0"/>
              </a:rPr>
              <a:t>Chem</a:t>
            </a:r>
            <a:r>
              <a:rPr lang="es-ES" sz="1700" dirty="0">
                <a:latin typeface="Comic Sans MS" pitchFamily="66" charset="0"/>
              </a:rPr>
              <a:t>. Rev. </a:t>
            </a:r>
            <a:r>
              <a:rPr lang="es-ES" sz="1700" b="1" dirty="0">
                <a:latin typeface="Comic Sans MS" pitchFamily="66" charset="0"/>
              </a:rPr>
              <a:t>1996, </a:t>
            </a:r>
            <a:r>
              <a:rPr lang="es-ES" sz="1700" dirty="0">
                <a:latin typeface="Comic Sans MS" pitchFamily="66" charset="0"/>
              </a:rPr>
              <a:t>96, 2927-295</a:t>
            </a:r>
          </a:p>
          <a:p>
            <a:pPr eaLnBrk="1" hangingPunct="1">
              <a:lnSpc>
                <a:spcPct val="120000"/>
              </a:lnSpc>
            </a:pPr>
            <a:r>
              <a:rPr lang="es-ES" sz="1700" b="1" dirty="0" err="1">
                <a:latin typeface="Comic Sans MS" pitchFamily="66" charset="0"/>
              </a:rPr>
              <a:t>Structural</a:t>
            </a:r>
            <a:r>
              <a:rPr lang="es-ES" sz="1700" b="1" dirty="0">
                <a:latin typeface="Comic Sans MS" pitchFamily="66" charset="0"/>
              </a:rPr>
              <a:t>, </a:t>
            </a:r>
            <a:r>
              <a:rPr lang="es-ES" sz="1700" b="1" dirty="0" err="1">
                <a:latin typeface="Comic Sans MS" pitchFamily="66" charset="0"/>
              </a:rPr>
              <a:t>Spectroscopic</a:t>
            </a:r>
            <a:r>
              <a:rPr lang="es-ES" sz="1700" b="1" dirty="0">
                <a:latin typeface="Comic Sans MS" pitchFamily="66" charset="0"/>
              </a:rPr>
              <a:t>, and </a:t>
            </a:r>
            <a:r>
              <a:rPr lang="es-ES" sz="1700" b="1" dirty="0" err="1">
                <a:latin typeface="Comic Sans MS" pitchFamily="66" charset="0"/>
              </a:rPr>
              <a:t>Reactivity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Models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for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the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Manganese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Catalases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dirty="0">
                <a:latin typeface="Comic Sans MS" pitchFamily="66" charset="0"/>
              </a:rPr>
              <a:t>	</a:t>
            </a:r>
            <a:r>
              <a:rPr lang="es-ES" sz="1700" dirty="0" err="1">
                <a:latin typeface="Comic Sans MS" pitchFamily="66" charset="0"/>
              </a:rPr>
              <a:t>Amy</a:t>
            </a:r>
            <a:r>
              <a:rPr lang="es-ES" sz="1700" dirty="0">
                <a:latin typeface="Comic Sans MS" pitchFamily="66" charset="0"/>
              </a:rPr>
              <a:t> J. </a:t>
            </a:r>
            <a:r>
              <a:rPr lang="es-ES" sz="1700" dirty="0" err="1">
                <a:latin typeface="Comic Sans MS" pitchFamily="66" charset="0"/>
              </a:rPr>
              <a:t>Wu</a:t>
            </a:r>
            <a:r>
              <a:rPr lang="es-ES" sz="1700" dirty="0">
                <a:latin typeface="Comic Sans MS" pitchFamily="66" charset="0"/>
              </a:rPr>
              <a:t>, James E. </a:t>
            </a:r>
            <a:r>
              <a:rPr lang="es-ES" sz="1700" dirty="0" err="1">
                <a:latin typeface="Comic Sans MS" pitchFamily="66" charset="0"/>
              </a:rPr>
              <a:t>Penner</a:t>
            </a:r>
            <a:r>
              <a:rPr lang="es-ES" sz="1700" dirty="0">
                <a:latin typeface="Comic Sans MS" pitchFamily="66" charset="0"/>
              </a:rPr>
              <a:t>-Hahn, and </a:t>
            </a:r>
            <a:r>
              <a:rPr lang="es-ES" sz="1700" dirty="0" err="1">
                <a:latin typeface="Comic Sans MS" pitchFamily="66" charset="0"/>
              </a:rPr>
              <a:t>Vincent</a:t>
            </a:r>
            <a:r>
              <a:rPr lang="es-ES" sz="1700" dirty="0">
                <a:latin typeface="Comic Sans MS" pitchFamily="66" charset="0"/>
              </a:rPr>
              <a:t> L. </a:t>
            </a:r>
            <a:r>
              <a:rPr lang="es-ES" sz="1700" dirty="0" err="1">
                <a:latin typeface="Comic Sans MS" pitchFamily="66" charset="0"/>
              </a:rPr>
              <a:t>Pecoraro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i="1" dirty="0">
                <a:latin typeface="Comic Sans MS" pitchFamily="66" charset="0"/>
              </a:rPr>
              <a:t>	</a:t>
            </a:r>
            <a:r>
              <a:rPr lang="es-ES" sz="1700" i="1" dirty="0" err="1">
                <a:latin typeface="Comic Sans MS" pitchFamily="66" charset="0"/>
              </a:rPr>
              <a:t>Chem</a:t>
            </a:r>
            <a:r>
              <a:rPr lang="es-ES" sz="1700" i="1" dirty="0">
                <a:latin typeface="Comic Sans MS" pitchFamily="66" charset="0"/>
              </a:rPr>
              <a:t>. Rev. </a:t>
            </a:r>
            <a:r>
              <a:rPr lang="es-ES" sz="1700" b="1" dirty="0">
                <a:latin typeface="Comic Sans MS" pitchFamily="66" charset="0"/>
              </a:rPr>
              <a:t>2004, </a:t>
            </a:r>
            <a:r>
              <a:rPr lang="es-ES" sz="1700" i="1" dirty="0">
                <a:latin typeface="Comic Sans MS" pitchFamily="66" charset="0"/>
              </a:rPr>
              <a:t>104, </a:t>
            </a:r>
            <a:r>
              <a:rPr lang="es-ES" sz="1700" dirty="0">
                <a:latin typeface="Comic Sans MS" pitchFamily="66" charset="0"/>
              </a:rPr>
              <a:t>903-938</a:t>
            </a:r>
          </a:p>
          <a:p>
            <a:pPr eaLnBrk="1" hangingPunct="1">
              <a:lnSpc>
                <a:spcPct val="120000"/>
              </a:lnSpc>
            </a:pPr>
            <a:r>
              <a:rPr lang="es-ES" sz="1700" b="1" dirty="0" err="1">
                <a:latin typeface="Comic Sans MS" pitchFamily="66" charset="0"/>
              </a:rPr>
              <a:t>Catalytic</a:t>
            </a:r>
            <a:r>
              <a:rPr lang="es-ES" sz="1700" b="1" dirty="0">
                <a:latin typeface="Comic Sans MS" pitchFamily="66" charset="0"/>
              </a:rPr>
              <a:t> and </a:t>
            </a:r>
            <a:r>
              <a:rPr lang="es-ES" sz="1700" b="1" dirty="0" err="1">
                <a:latin typeface="Comic Sans MS" pitchFamily="66" charset="0"/>
              </a:rPr>
              <a:t>Structural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Effects</a:t>
            </a:r>
            <a:r>
              <a:rPr lang="es-ES" sz="1700" b="1" dirty="0">
                <a:latin typeface="Comic Sans MS" pitchFamily="66" charset="0"/>
              </a:rPr>
              <a:t> of Amino </a:t>
            </a:r>
            <a:r>
              <a:rPr lang="es-ES" sz="1700" b="1" dirty="0" err="1">
                <a:latin typeface="Comic Sans MS" pitchFamily="66" charset="0"/>
              </a:rPr>
              <a:t>Acid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Substitution</a:t>
            </a:r>
            <a:r>
              <a:rPr lang="es-ES" sz="1700" b="1" dirty="0">
                <a:latin typeface="Comic Sans MS" pitchFamily="66" charset="0"/>
              </a:rPr>
              <a:t> at </a:t>
            </a:r>
            <a:r>
              <a:rPr lang="es-ES" sz="1700" b="1" dirty="0" err="1">
                <a:latin typeface="Comic Sans MS" pitchFamily="66" charset="0"/>
              </a:rPr>
              <a:t>Histidine</a:t>
            </a:r>
            <a:r>
              <a:rPr lang="es-ES" sz="1700" b="1" dirty="0">
                <a:latin typeface="Comic Sans MS" pitchFamily="66" charset="0"/>
              </a:rPr>
              <a:t> 30 in </a:t>
            </a:r>
            <a:r>
              <a:rPr lang="es-ES" sz="1700" b="1" dirty="0" err="1">
                <a:latin typeface="Comic Sans MS" pitchFamily="66" charset="0"/>
              </a:rPr>
              <a:t>Human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Manganese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Superoxide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Dismutase</a:t>
            </a:r>
            <a:r>
              <a:rPr lang="es-ES" sz="1700" b="1" dirty="0">
                <a:latin typeface="Comic Sans MS" pitchFamily="66" charset="0"/>
              </a:rPr>
              <a:t>: </a:t>
            </a:r>
            <a:r>
              <a:rPr lang="es-ES" sz="1700" b="1" dirty="0" err="1">
                <a:latin typeface="Comic Sans MS" pitchFamily="66" charset="0"/>
              </a:rPr>
              <a:t>Insertion</a:t>
            </a:r>
            <a:r>
              <a:rPr lang="es-ES" sz="1700" b="1" dirty="0">
                <a:latin typeface="Comic Sans MS" pitchFamily="66" charset="0"/>
              </a:rPr>
              <a:t> of </a:t>
            </a:r>
            <a:r>
              <a:rPr lang="es-ES" sz="1700" b="1" dirty="0" err="1">
                <a:latin typeface="Comic Sans MS" pitchFamily="66" charset="0"/>
              </a:rPr>
              <a:t>Valine</a:t>
            </a:r>
            <a:r>
              <a:rPr lang="es-ES" sz="1700" b="1" dirty="0">
                <a:latin typeface="Comic Sans MS" pitchFamily="66" charset="0"/>
              </a:rPr>
              <a:t> C</a:t>
            </a:r>
            <a:r>
              <a:rPr lang="es-ES" sz="1700" b="1" i="1" dirty="0">
                <a:latin typeface="Comic Sans MS" pitchFamily="66" charset="0"/>
              </a:rPr>
              <a:t>Á </a:t>
            </a:r>
            <a:r>
              <a:rPr lang="es-ES" sz="1700" b="1" dirty="0" err="1">
                <a:latin typeface="Comic Sans MS" pitchFamily="66" charset="0"/>
              </a:rPr>
              <a:t>into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the</a:t>
            </a:r>
            <a:r>
              <a:rPr lang="es-ES" sz="1700" b="1" dirty="0">
                <a:latin typeface="Comic Sans MS" pitchFamily="66" charset="0"/>
              </a:rPr>
              <a:t> </a:t>
            </a:r>
            <a:r>
              <a:rPr lang="es-ES" sz="1700" b="1" dirty="0" err="1">
                <a:latin typeface="Comic Sans MS" pitchFamily="66" charset="0"/>
              </a:rPr>
              <a:t>Substrate</a:t>
            </a:r>
            <a:r>
              <a:rPr lang="es-ES" sz="1700" b="1" dirty="0">
                <a:latin typeface="Comic Sans MS" pitchFamily="66" charset="0"/>
              </a:rPr>
              <a:t> Access </a:t>
            </a:r>
            <a:r>
              <a:rPr lang="es-ES" sz="1700" b="1" dirty="0" err="1">
                <a:latin typeface="Comic Sans MS" pitchFamily="66" charset="0"/>
              </a:rPr>
              <a:t>Channel</a:t>
            </a:r>
            <a:endParaRPr lang="es-ES" sz="1700" b="1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dirty="0">
                <a:latin typeface="Comic Sans MS" pitchFamily="66" charset="0"/>
              </a:rPr>
              <a:t>	</a:t>
            </a:r>
            <a:r>
              <a:rPr lang="es-ES" sz="1700" dirty="0" err="1">
                <a:latin typeface="Comic Sans MS" pitchFamily="66" charset="0"/>
              </a:rPr>
              <a:t>Amy</a:t>
            </a:r>
            <a:r>
              <a:rPr lang="es-ES" sz="1700" dirty="0">
                <a:latin typeface="Comic Sans MS" pitchFamily="66" charset="0"/>
              </a:rPr>
              <a:t> S. </a:t>
            </a:r>
            <a:r>
              <a:rPr lang="es-ES" sz="1700" dirty="0" err="1">
                <a:latin typeface="Comic Sans MS" pitchFamily="66" charset="0"/>
              </a:rPr>
              <a:t>Hearn</a:t>
            </a:r>
            <a:r>
              <a:rPr lang="es-ES" sz="1700" dirty="0">
                <a:latin typeface="Comic Sans MS" pitchFamily="66" charset="0"/>
              </a:rPr>
              <a:t>, M. Elizabeth </a:t>
            </a:r>
            <a:r>
              <a:rPr lang="es-ES" sz="1700" dirty="0" err="1">
                <a:latin typeface="Comic Sans MS" pitchFamily="66" charset="0"/>
              </a:rPr>
              <a:t>Stroupe</a:t>
            </a:r>
            <a:r>
              <a:rPr lang="es-ES" sz="1700" dirty="0">
                <a:latin typeface="Comic Sans MS" pitchFamily="66" charset="0"/>
              </a:rPr>
              <a:t>, Diane E. </a:t>
            </a:r>
            <a:r>
              <a:rPr lang="es-ES" sz="1700" dirty="0" err="1">
                <a:latin typeface="Comic Sans MS" pitchFamily="66" charset="0"/>
              </a:rPr>
              <a:t>Cabelli</a:t>
            </a:r>
            <a:r>
              <a:rPr lang="es-ES" sz="1700" dirty="0">
                <a:latin typeface="Comic Sans MS" pitchFamily="66" charset="0"/>
              </a:rPr>
              <a:t>, Cecilia A. </a:t>
            </a:r>
            <a:r>
              <a:rPr lang="es-ES" sz="1700" dirty="0" err="1">
                <a:latin typeface="Comic Sans MS" pitchFamily="66" charset="0"/>
              </a:rPr>
              <a:t>Ramilo</a:t>
            </a:r>
            <a:r>
              <a:rPr lang="es-ES" sz="1700" dirty="0">
                <a:latin typeface="Comic Sans MS" pitchFamily="66" charset="0"/>
              </a:rPr>
              <a:t>, James P. </a:t>
            </a:r>
            <a:r>
              <a:rPr lang="es-ES" sz="1700" dirty="0" err="1">
                <a:latin typeface="Comic Sans MS" pitchFamily="66" charset="0"/>
              </a:rPr>
              <a:t>Luba</a:t>
            </a:r>
            <a:r>
              <a:rPr lang="es-ES" sz="1700" dirty="0">
                <a:latin typeface="Comic Sans MS" pitchFamily="66" charset="0"/>
              </a:rPr>
              <a:t>, John A. </a:t>
            </a:r>
            <a:r>
              <a:rPr lang="es-ES" sz="1700" dirty="0" err="1">
                <a:latin typeface="Comic Sans MS" pitchFamily="66" charset="0"/>
              </a:rPr>
              <a:t>Tainer</a:t>
            </a:r>
            <a:r>
              <a:rPr lang="es-ES" sz="1700" dirty="0">
                <a:latin typeface="Comic Sans MS" pitchFamily="66" charset="0"/>
              </a:rPr>
              <a:t>, Harry S. Nick and David N. </a:t>
            </a:r>
            <a:r>
              <a:rPr lang="es-ES" sz="1700" dirty="0" err="1">
                <a:latin typeface="Comic Sans MS" pitchFamily="66" charset="0"/>
              </a:rPr>
              <a:t>Silverman</a:t>
            </a: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s-ES" sz="1700" i="1" dirty="0">
                <a:latin typeface="Comic Sans MS" pitchFamily="66" charset="0"/>
              </a:rPr>
              <a:t>	</a:t>
            </a:r>
            <a:r>
              <a:rPr lang="es-ES" sz="1700" i="1" dirty="0" err="1">
                <a:latin typeface="Comic Sans MS" pitchFamily="66" charset="0"/>
              </a:rPr>
              <a:t>Biochemistry</a:t>
            </a:r>
            <a:r>
              <a:rPr lang="es-ES" sz="1700" i="1" dirty="0">
                <a:latin typeface="Comic Sans MS" pitchFamily="66" charset="0"/>
              </a:rPr>
              <a:t> </a:t>
            </a:r>
            <a:r>
              <a:rPr lang="es-ES" sz="1700" b="1" dirty="0">
                <a:latin typeface="Comic Sans MS" pitchFamily="66" charset="0"/>
              </a:rPr>
              <a:t>2003, </a:t>
            </a:r>
            <a:r>
              <a:rPr lang="es-ES" sz="1700" i="1" dirty="0">
                <a:latin typeface="Comic Sans MS" pitchFamily="66" charset="0"/>
              </a:rPr>
              <a:t>42, </a:t>
            </a:r>
            <a:r>
              <a:rPr lang="es-ES" sz="1700" dirty="0">
                <a:latin typeface="Comic Sans MS" pitchFamily="66" charset="0"/>
              </a:rPr>
              <a:t>2781-2789</a:t>
            </a:r>
          </a:p>
          <a:p>
            <a:pPr eaLnBrk="1" hangingPunct="1">
              <a:lnSpc>
                <a:spcPct val="120000"/>
              </a:lnSpc>
            </a:pPr>
            <a:endParaRPr lang="es-ES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</a:pPr>
            <a:endParaRPr lang="es-ES" sz="1200" dirty="0">
              <a:latin typeface="Comic Sans MS" pitchFamily="66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80</a:t>
            </a:fld>
            <a:endParaRPr lang="es-MX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81</a:t>
            </a:fld>
            <a:endParaRPr lang="es-MX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82</a:t>
            </a:fld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536D68-1172-43AE-8820-62833CFB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61C-361C-4720-BBBD-9523B7497FDB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49E10-6920-4CEE-AA73-1CA7DF0BA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2" t="20601" r="16926" b="27600"/>
          <a:stretch/>
        </p:blipFill>
        <p:spPr>
          <a:xfrm>
            <a:off x="2339752" y="548680"/>
            <a:ext cx="5198198" cy="62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14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958</TotalTime>
  <Words>2251</Words>
  <Application>Microsoft Office PowerPoint</Application>
  <PresentationFormat>Presentación en pantalla (4:3)</PresentationFormat>
  <Paragraphs>271</Paragraphs>
  <Slides>82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94" baseType="lpstr">
      <vt:lpstr>Arial</vt:lpstr>
      <vt:lpstr>Calibri</vt:lpstr>
      <vt:lpstr>Comic Sans MS</vt:lpstr>
      <vt:lpstr>Consolas</vt:lpstr>
      <vt:lpstr>Courier New</vt:lpstr>
      <vt:lpstr>Georgia</vt:lpstr>
      <vt:lpstr>Trebuchet MS</vt:lpstr>
      <vt:lpstr>Verdana</vt:lpstr>
      <vt:lpstr>Wingdings</vt:lpstr>
      <vt:lpstr>Wingdings 2</vt:lpstr>
      <vt:lpstr>Urbano</vt:lpstr>
      <vt:lpstr>Molecule</vt:lpstr>
      <vt:lpstr>Manganeso y Fotosíntesis</vt:lpstr>
      <vt:lpstr>Presentación de PowerPoint</vt:lpstr>
      <vt:lpstr>Manganeso en la salud</vt:lpstr>
      <vt:lpstr>Presentación de PowerPoint</vt:lpstr>
      <vt:lpstr>Presentación de PowerPoint</vt:lpstr>
      <vt:lpstr>Catalasas de Manganeso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PDB Catalasa y el mutante Y42F</vt:lpstr>
      <vt:lpstr>Superóxido Dismutasa</vt:lpstr>
      <vt:lpstr>Sitio de reacción y mecanismo</vt:lpstr>
      <vt:lpstr>Importancia de la capa externa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Fotosistema II</vt:lpstr>
      <vt:lpstr>Presentación de PowerPoint</vt:lpstr>
      <vt:lpstr>Presentación de PowerPoint</vt:lpstr>
      <vt:lpstr>Presentación de PowerPoint</vt:lpstr>
      <vt:lpstr>Presentación de PowerPoint</vt:lpstr>
      <vt:lpstr>Fotosistema II</vt:lpstr>
      <vt:lpstr>Presentación de PowerPoint</vt:lpstr>
      <vt:lpstr>Presentación de PowerPoint</vt:lpstr>
      <vt:lpstr>Presentación de PowerPoint</vt:lpstr>
      <vt:lpstr>Presentación de PowerPoint</vt:lpstr>
      <vt:lpstr>EPR del PS II</vt:lpstr>
      <vt:lpstr>NMR-PRE (Proton relaxed enhancement)</vt:lpstr>
      <vt:lpstr>EPR de pulsos</vt:lpstr>
      <vt:lpstr>XANES X-ray absorption near edge structure (XANES)</vt:lpstr>
      <vt:lpstr>Presentación de PowerPoint</vt:lpstr>
      <vt:lpstr>Presentación de PowerPoint</vt:lpstr>
      <vt:lpstr>Ca y Cl en el PSII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Antena </vt:lpstr>
      <vt:lpstr>Presentación de PowerPoint</vt:lpstr>
      <vt:lpstr>Bibliografia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Castillo</dc:creator>
  <cp:lastModifiedBy>blum</cp:lastModifiedBy>
  <cp:revision>136</cp:revision>
  <dcterms:created xsi:type="dcterms:W3CDTF">2008-11-10T03:43:35Z</dcterms:created>
  <dcterms:modified xsi:type="dcterms:W3CDTF">2023-09-18T15:24:14Z</dcterms:modified>
</cp:coreProperties>
</file>