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7"/>
    <p:restoredTop sz="94720"/>
  </p:normalViewPr>
  <p:slideViewPr>
    <p:cSldViewPr snapToGrid="0">
      <p:cViewPr varScale="1">
        <p:scale>
          <a:sx n="204" d="100"/>
          <a:sy n="204" d="100"/>
        </p:scale>
        <p:origin x="23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2833A-60BD-E849-A47A-4496F2C69132}" type="datetimeFigureOut">
              <a:rPr lang="es-MX" smtClean="0"/>
              <a:t>12/04/23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3ECCB-2DC2-BE45-B0E0-C01BF39E42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505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A437E-E69C-968F-1C1A-4C319DBA9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6E73B8-CA7F-59BF-FADB-E491E9B44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B66C8F-BA04-92FE-9031-13CA31FA2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7BC4-8A6D-1D4A-8A8C-E86F94D46DD4}" type="datetime1">
              <a:rPr lang="es-MX" smtClean="0"/>
              <a:t>12/04/23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8A6A4C-0518-6E35-7DC8-21D1C460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F9FDDE-2FD2-FBE3-3C32-B8A41E9DE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938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DCF36-EAD1-E324-B74E-2A8BDB80D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D9A4DC-4339-0041-AF88-28D61E875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A4102-A6E4-DABB-46F1-51717173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933C-397B-3D4A-8F02-E6373EBACFCB}" type="datetime1">
              <a:rPr lang="es-MX" smtClean="0"/>
              <a:t>12/04/23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32993F-503C-B900-79F8-C38D86055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315ED0-C1BF-D83B-3F03-53323ACB4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382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C191DDA-FBCE-5614-0A67-55A6EE88E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E6BDD1-E0EC-BB3F-F935-470C43B33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00A3E7-07C7-2BED-2723-755CA72A5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DD4F-CC77-C244-92C4-1922BFB1CF30}" type="datetime1">
              <a:rPr lang="es-MX" smtClean="0"/>
              <a:t>12/04/23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E1ECBE-FFAC-94EB-8B13-1F5F8535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2CF7C0-BB17-7728-48E7-371D9F83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984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C5C0D-92B8-0596-DDFC-0F2E8ABC5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B19521-5BD3-B97D-A321-F74FE3F4C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DE0D98-EC23-E19A-CCC6-273EE9BA4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6531-C454-CC41-99EA-BDBAAA5F4C99}" type="datetime1">
              <a:rPr lang="es-MX" smtClean="0"/>
              <a:t>12/04/23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FC105E-8991-E5FE-F543-FAB28526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1185EE-7449-4013-58DA-44CFF220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502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8279E-416C-37D6-0E3F-C3144F5E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45197C-AABA-0C87-8AB6-F3EBBCB00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FE3A53-9628-B772-11AF-1445BCF5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EF83-FBE8-F74C-999E-2953433E5878}" type="datetime1">
              <a:rPr lang="es-MX" smtClean="0"/>
              <a:t>12/04/23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FEB077-15A8-A8AA-0636-F01C9D0CA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620474-312E-F0C7-608F-06CE67463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890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67A2B-C44D-3929-B9E5-6277F43E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C70DB7-C96F-6106-E830-C0CF62F91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6182C5-C923-D35D-DFB1-18E5B053C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021BCF-F525-FD50-848E-9ACE87882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ED271-9226-3C46-92B2-96DD3C073349}" type="datetime1">
              <a:rPr lang="es-MX" smtClean="0"/>
              <a:t>12/04/23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511AE4-3424-9AA2-E4FF-D4E15AB3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80DF7F-B210-EF95-DCD2-DA56EB49F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056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44699-24C5-709A-D734-6EB1320F4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30013D-6322-FC83-AAB7-4DD10EF4A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42D7885-763C-0A6F-3A26-C45A1E7B6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D2F2F0E-5C3C-CD2A-6A58-630DAA9A2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9C686C-5AAD-2D0D-B899-6E2500D3F9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D7BBFB2-D397-F925-A8AB-4C22EFEBC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7CB1D-83E2-E245-8862-3CD835D66A6D}" type="datetime1">
              <a:rPr lang="es-MX" smtClean="0"/>
              <a:t>12/04/23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E6A3CE1-0004-6D3F-41E1-E931D3C07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2C2AAB7-D485-8A39-5351-C9BE09340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74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58BC36-405B-A058-F74F-9C443A000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B86E6B-3FB6-FCE4-64DA-39E433B3B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00B5-81BA-2642-A840-57BADB539D95}" type="datetime1">
              <a:rPr lang="es-MX" smtClean="0"/>
              <a:t>12/04/23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073326-2F1B-C3D1-F8CA-9BE6B0F1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7BF7E2E-95AC-EF40-FB8C-84C0BA82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535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FEE2D1-EB6A-1527-8685-163CD8A0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D3F5-8D1B-1147-9D99-101EE5709ABC}" type="datetime1">
              <a:rPr lang="es-MX" smtClean="0"/>
              <a:t>12/04/23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77B4EBB-0020-95B7-43ED-0E7AEB96F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672529-4188-E8D0-B24E-BAC74C656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2975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023772-662C-740B-8212-E349BF840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C2DF85-093D-495C-DFDF-002C581FA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7BE87E-06C9-164F-284A-CB56682CD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8B135E-1EF1-EF27-13AD-21454EFBC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9626F-5865-7B40-BF84-8E75B0E7D2AD}" type="datetime1">
              <a:rPr lang="es-MX" smtClean="0"/>
              <a:t>12/04/23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271104-4A00-4627-5474-E40BA2050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01384C-B9BB-06FC-2F2D-0D093D18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952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2A75AD-850E-3722-D33E-2415455E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972E92D-25CD-2CD3-CD73-7DD18B4BC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80242D-D3F0-9F6B-36DF-98053026C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5558F9-74CD-201B-4EBD-391963F12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E1025-E6DA-C44F-B752-F48AE977D16A}" type="datetime1">
              <a:rPr lang="es-MX" smtClean="0"/>
              <a:t>12/04/23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600B87-1749-B2A0-B49A-372A9F455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A20456-C63E-8B54-93C5-AD3B5D49D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414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791A43-1AD6-17D0-2546-FFAE03B31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536CFC-2A32-5160-5077-6DBB3273F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54C1EE-1404-FB4E-0AF5-7434DADD0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273A4-C64A-8D44-A529-595C3C7758C9}" type="datetime1">
              <a:rPr lang="es-MX" smtClean="0"/>
              <a:t>12/04/23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7A633-B90B-0D25-9624-4B0E9C6F22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0B09AF-175B-44D1-A883-852427ED2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793AE-5C43-5641-976F-1BADC5DE0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463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C06856-357A-F696-3B2D-0B780C9A89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0070C0"/>
                </a:solidFill>
              </a:rPr>
              <a:t>Melec.              </a:t>
            </a:r>
            <a:br>
              <a:rPr lang="es-MX" b="1" dirty="0">
                <a:solidFill>
                  <a:srgbClr val="0070C0"/>
                </a:solidFill>
              </a:rPr>
            </a:br>
            <a:r>
              <a:rPr lang="es-MX" b="1" dirty="0">
                <a:solidFill>
                  <a:srgbClr val="0070C0"/>
                </a:solidFill>
              </a:rPr>
              <a:t>Química Electroanalítica</a:t>
            </a:r>
            <a:br>
              <a:rPr lang="es-MX" b="1" dirty="0">
                <a:solidFill>
                  <a:srgbClr val="0070C0"/>
                </a:solidFill>
              </a:rPr>
            </a:br>
            <a:r>
              <a:rPr lang="es-MX" b="1" dirty="0">
                <a:solidFill>
                  <a:srgbClr val="0070C0"/>
                </a:solidFill>
              </a:rPr>
              <a:t>Electroanálisis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FBAEDB-AADA-ABA1-BD17-80D40341CD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  <a:p>
            <a:r>
              <a:rPr lang="es-MX" dirty="0"/>
              <a:t>Aplicación de las curvas I/E en RDP o RDC</a:t>
            </a:r>
          </a:p>
          <a:p>
            <a:r>
              <a:rPr lang="es-MX" dirty="0"/>
              <a:t>Sistemas de medición, monitorización y caracterización</a:t>
            </a:r>
          </a:p>
          <a:p>
            <a:r>
              <a:rPr lang="es-MX" dirty="0"/>
              <a:t>Sistemas electroactivos.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E42DBB9-8727-F8C8-2EB5-4555E619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z="1400" b="1" dirty="0">
                <a:solidFill>
                  <a:schemeClr val="tx1"/>
                </a:solidFill>
              </a:rPr>
              <a:t>Alejandro BAEZA               FQ                         2023-II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66170B-3B5A-AA58-0CC5-3A56015E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61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14653D6D-9711-D0B8-96CD-DBC5FB041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3C69EE5E-BE39-1823-EE28-1C975D29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2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395B2FB-78C1-7A98-85DB-984A4574F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096" y="2234387"/>
            <a:ext cx="3271082" cy="71354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A030F25-FD6E-C5E0-8BE4-434EDA877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096" y="3856146"/>
            <a:ext cx="3271082" cy="77748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F9C7F7CC-8CC9-3759-0756-7A294F38F874}"/>
              </a:ext>
            </a:extLst>
          </p:cNvPr>
          <p:cNvSpPr txBox="1"/>
          <p:nvPr/>
        </p:nvSpPr>
        <p:spPr>
          <a:xfrm>
            <a:off x="3695178" y="2354893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RDP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71A3935-2CF8-851E-9DD9-2BA316AF08A5}"/>
              </a:ext>
            </a:extLst>
          </p:cNvPr>
          <p:cNvSpPr txBox="1"/>
          <p:nvPr/>
        </p:nvSpPr>
        <p:spPr>
          <a:xfrm>
            <a:off x="3695178" y="4060224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RDC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5B65D627-906A-A142-8060-834C9D178C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3195" y="3961148"/>
            <a:ext cx="7135660" cy="777489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DF7D962F-358E-E382-6B13-CE59DF12BC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7692" y="2012827"/>
            <a:ext cx="6438900" cy="1428331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06DD6791-7D9F-3341-FA01-DC084FF04206}"/>
              </a:ext>
            </a:extLst>
          </p:cNvPr>
          <p:cNvSpPr txBox="1"/>
          <p:nvPr/>
        </p:nvSpPr>
        <p:spPr>
          <a:xfrm>
            <a:off x="4266168" y="803835"/>
            <a:ext cx="3512693" cy="369332"/>
          </a:xfrm>
          <a:prstGeom prst="rect">
            <a:avLst/>
          </a:pr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397277"/>
                      <a:gd name="connsiteY0" fmla="*/ 0 h 369332"/>
                      <a:gd name="connsiteX1" fmla="*/ 532240 w 3397277"/>
                      <a:gd name="connsiteY1" fmla="*/ 0 h 369332"/>
                      <a:gd name="connsiteX2" fmla="*/ 996535 w 3397277"/>
                      <a:gd name="connsiteY2" fmla="*/ 0 h 369332"/>
                      <a:gd name="connsiteX3" fmla="*/ 1630693 w 3397277"/>
                      <a:gd name="connsiteY3" fmla="*/ 0 h 369332"/>
                      <a:gd name="connsiteX4" fmla="*/ 2162933 w 3397277"/>
                      <a:gd name="connsiteY4" fmla="*/ 0 h 369332"/>
                      <a:gd name="connsiteX5" fmla="*/ 2695173 w 3397277"/>
                      <a:gd name="connsiteY5" fmla="*/ 0 h 369332"/>
                      <a:gd name="connsiteX6" fmla="*/ 3397277 w 3397277"/>
                      <a:gd name="connsiteY6" fmla="*/ 0 h 369332"/>
                      <a:gd name="connsiteX7" fmla="*/ 3397277 w 3397277"/>
                      <a:gd name="connsiteY7" fmla="*/ 369332 h 369332"/>
                      <a:gd name="connsiteX8" fmla="*/ 2831064 w 3397277"/>
                      <a:gd name="connsiteY8" fmla="*/ 369332 h 369332"/>
                      <a:gd name="connsiteX9" fmla="*/ 2366770 w 3397277"/>
                      <a:gd name="connsiteY9" fmla="*/ 369332 h 369332"/>
                      <a:gd name="connsiteX10" fmla="*/ 1800557 w 3397277"/>
                      <a:gd name="connsiteY10" fmla="*/ 369332 h 369332"/>
                      <a:gd name="connsiteX11" fmla="*/ 1234344 w 3397277"/>
                      <a:gd name="connsiteY11" fmla="*/ 369332 h 369332"/>
                      <a:gd name="connsiteX12" fmla="*/ 702104 w 3397277"/>
                      <a:gd name="connsiteY12" fmla="*/ 369332 h 369332"/>
                      <a:gd name="connsiteX13" fmla="*/ 0 w 3397277"/>
                      <a:gd name="connsiteY13" fmla="*/ 369332 h 369332"/>
                      <a:gd name="connsiteX14" fmla="*/ 0 w 3397277"/>
                      <a:gd name="connsiteY14" fmla="*/ 0 h 3693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397277" h="369332" extrusionOk="0">
                        <a:moveTo>
                          <a:pt x="0" y="0"/>
                        </a:moveTo>
                        <a:cubicBezTo>
                          <a:pt x="170271" y="-12877"/>
                          <a:pt x="326277" y="31763"/>
                          <a:pt x="532240" y="0"/>
                        </a:cubicBezTo>
                        <a:cubicBezTo>
                          <a:pt x="738203" y="-31763"/>
                          <a:pt x="894510" y="5500"/>
                          <a:pt x="996535" y="0"/>
                        </a:cubicBezTo>
                        <a:cubicBezTo>
                          <a:pt x="1098560" y="-5500"/>
                          <a:pt x="1480636" y="33617"/>
                          <a:pt x="1630693" y="0"/>
                        </a:cubicBezTo>
                        <a:cubicBezTo>
                          <a:pt x="1780750" y="-33617"/>
                          <a:pt x="1959871" y="23723"/>
                          <a:pt x="2162933" y="0"/>
                        </a:cubicBezTo>
                        <a:cubicBezTo>
                          <a:pt x="2365995" y="-23723"/>
                          <a:pt x="2538065" y="45006"/>
                          <a:pt x="2695173" y="0"/>
                        </a:cubicBezTo>
                        <a:cubicBezTo>
                          <a:pt x="2852281" y="-45006"/>
                          <a:pt x="3169393" y="34268"/>
                          <a:pt x="3397277" y="0"/>
                        </a:cubicBezTo>
                        <a:cubicBezTo>
                          <a:pt x="3418956" y="103222"/>
                          <a:pt x="3364116" y="284950"/>
                          <a:pt x="3397277" y="369332"/>
                        </a:cubicBezTo>
                        <a:cubicBezTo>
                          <a:pt x="3228154" y="385720"/>
                          <a:pt x="2961263" y="346860"/>
                          <a:pt x="2831064" y="369332"/>
                        </a:cubicBezTo>
                        <a:cubicBezTo>
                          <a:pt x="2700865" y="391804"/>
                          <a:pt x="2516983" y="362574"/>
                          <a:pt x="2366770" y="369332"/>
                        </a:cubicBezTo>
                        <a:cubicBezTo>
                          <a:pt x="2216557" y="376090"/>
                          <a:pt x="1986128" y="348578"/>
                          <a:pt x="1800557" y="369332"/>
                        </a:cubicBezTo>
                        <a:cubicBezTo>
                          <a:pt x="1614986" y="390086"/>
                          <a:pt x="1448235" y="313754"/>
                          <a:pt x="1234344" y="369332"/>
                        </a:cubicBezTo>
                        <a:cubicBezTo>
                          <a:pt x="1020453" y="424910"/>
                          <a:pt x="904939" y="338074"/>
                          <a:pt x="702104" y="369332"/>
                        </a:cubicBezTo>
                        <a:cubicBezTo>
                          <a:pt x="499269" y="400590"/>
                          <a:pt x="207221" y="296681"/>
                          <a:pt x="0" y="369332"/>
                        </a:cubicBezTo>
                        <a:cubicBezTo>
                          <a:pt x="-8026" y="274434"/>
                          <a:pt x="20480" y="12446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none" rtlCol="0">
            <a:spAutoFit/>
          </a:bodyPr>
          <a:lstStyle/>
          <a:p>
            <a:r>
              <a:rPr lang="es-MX" dirty="0"/>
              <a:t>Curvas I/E </a:t>
            </a:r>
            <a:r>
              <a:rPr lang="es-MX" dirty="0">
                <a:sym typeface="Wingdings" pitchFamily="2" charset="2"/>
              </a:rPr>
              <a:t>   Voltamperogramas:  </a:t>
            </a:r>
            <a:endParaRPr lang="es-MX" dirty="0"/>
          </a:p>
        </p:txBody>
      </p:sp>
      <p:sp>
        <p:nvSpPr>
          <p:cNvPr id="18" name="Llaves 17">
            <a:extLst>
              <a:ext uri="{FF2B5EF4-FFF2-40B4-BE49-F238E27FC236}">
                <a16:creationId xmlns:a16="http://schemas.microsoft.com/office/drawing/2014/main" id="{1EE5E311-F6E8-F50F-1269-07BF74828064}"/>
              </a:ext>
            </a:extLst>
          </p:cNvPr>
          <p:cNvSpPr/>
          <p:nvPr/>
        </p:nvSpPr>
        <p:spPr>
          <a:xfrm rot="5400000">
            <a:off x="4110157" y="-2456762"/>
            <a:ext cx="3845490" cy="11470003"/>
          </a:xfrm>
          <a:prstGeom prst="brace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0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5A42FF-1967-EB12-AD33-66B033DC4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Alejandro BAEZA            FQ                         2023-II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3E0B5853-117C-7E9B-8E80-1EA594B9A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793AE-5C43-5641-976F-1BADC5DE0864}" type="slidenum">
              <a:rPr lang="es-MX" smtClean="0"/>
              <a:t>3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9A3D835-30B2-0A68-E58A-14620BA32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813" y="1142730"/>
            <a:ext cx="3684187" cy="36547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9E7B239-24D0-11AF-DF35-BBD49C50AAB0}"/>
              </a:ext>
            </a:extLst>
          </p:cNvPr>
          <p:cNvSpPr txBox="1"/>
          <p:nvPr/>
        </p:nvSpPr>
        <p:spPr>
          <a:xfrm>
            <a:off x="1319559" y="547051"/>
            <a:ext cx="3512693" cy="369332"/>
          </a:xfrm>
          <a:prstGeom prst="rect">
            <a:avLst/>
          </a:pr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397277"/>
                      <a:gd name="connsiteY0" fmla="*/ 0 h 369332"/>
                      <a:gd name="connsiteX1" fmla="*/ 532240 w 3397277"/>
                      <a:gd name="connsiteY1" fmla="*/ 0 h 369332"/>
                      <a:gd name="connsiteX2" fmla="*/ 996535 w 3397277"/>
                      <a:gd name="connsiteY2" fmla="*/ 0 h 369332"/>
                      <a:gd name="connsiteX3" fmla="*/ 1630693 w 3397277"/>
                      <a:gd name="connsiteY3" fmla="*/ 0 h 369332"/>
                      <a:gd name="connsiteX4" fmla="*/ 2162933 w 3397277"/>
                      <a:gd name="connsiteY4" fmla="*/ 0 h 369332"/>
                      <a:gd name="connsiteX5" fmla="*/ 2695173 w 3397277"/>
                      <a:gd name="connsiteY5" fmla="*/ 0 h 369332"/>
                      <a:gd name="connsiteX6" fmla="*/ 3397277 w 3397277"/>
                      <a:gd name="connsiteY6" fmla="*/ 0 h 369332"/>
                      <a:gd name="connsiteX7" fmla="*/ 3397277 w 3397277"/>
                      <a:gd name="connsiteY7" fmla="*/ 369332 h 369332"/>
                      <a:gd name="connsiteX8" fmla="*/ 2831064 w 3397277"/>
                      <a:gd name="connsiteY8" fmla="*/ 369332 h 369332"/>
                      <a:gd name="connsiteX9" fmla="*/ 2366770 w 3397277"/>
                      <a:gd name="connsiteY9" fmla="*/ 369332 h 369332"/>
                      <a:gd name="connsiteX10" fmla="*/ 1800557 w 3397277"/>
                      <a:gd name="connsiteY10" fmla="*/ 369332 h 369332"/>
                      <a:gd name="connsiteX11" fmla="*/ 1234344 w 3397277"/>
                      <a:gd name="connsiteY11" fmla="*/ 369332 h 369332"/>
                      <a:gd name="connsiteX12" fmla="*/ 702104 w 3397277"/>
                      <a:gd name="connsiteY12" fmla="*/ 369332 h 369332"/>
                      <a:gd name="connsiteX13" fmla="*/ 0 w 3397277"/>
                      <a:gd name="connsiteY13" fmla="*/ 369332 h 369332"/>
                      <a:gd name="connsiteX14" fmla="*/ 0 w 3397277"/>
                      <a:gd name="connsiteY14" fmla="*/ 0 h 3693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397277" h="369332" extrusionOk="0">
                        <a:moveTo>
                          <a:pt x="0" y="0"/>
                        </a:moveTo>
                        <a:cubicBezTo>
                          <a:pt x="170271" y="-12877"/>
                          <a:pt x="326277" y="31763"/>
                          <a:pt x="532240" y="0"/>
                        </a:cubicBezTo>
                        <a:cubicBezTo>
                          <a:pt x="738203" y="-31763"/>
                          <a:pt x="894510" y="5500"/>
                          <a:pt x="996535" y="0"/>
                        </a:cubicBezTo>
                        <a:cubicBezTo>
                          <a:pt x="1098560" y="-5500"/>
                          <a:pt x="1480636" y="33617"/>
                          <a:pt x="1630693" y="0"/>
                        </a:cubicBezTo>
                        <a:cubicBezTo>
                          <a:pt x="1780750" y="-33617"/>
                          <a:pt x="1959871" y="23723"/>
                          <a:pt x="2162933" y="0"/>
                        </a:cubicBezTo>
                        <a:cubicBezTo>
                          <a:pt x="2365995" y="-23723"/>
                          <a:pt x="2538065" y="45006"/>
                          <a:pt x="2695173" y="0"/>
                        </a:cubicBezTo>
                        <a:cubicBezTo>
                          <a:pt x="2852281" y="-45006"/>
                          <a:pt x="3169393" y="34268"/>
                          <a:pt x="3397277" y="0"/>
                        </a:cubicBezTo>
                        <a:cubicBezTo>
                          <a:pt x="3418956" y="103222"/>
                          <a:pt x="3364116" y="284950"/>
                          <a:pt x="3397277" y="369332"/>
                        </a:cubicBezTo>
                        <a:cubicBezTo>
                          <a:pt x="3228154" y="385720"/>
                          <a:pt x="2961263" y="346860"/>
                          <a:pt x="2831064" y="369332"/>
                        </a:cubicBezTo>
                        <a:cubicBezTo>
                          <a:pt x="2700865" y="391804"/>
                          <a:pt x="2516983" y="362574"/>
                          <a:pt x="2366770" y="369332"/>
                        </a:cubicBezTo>
                        <a:cubicBezTo>
                          <a:pt x="2216557" y="376090"/>
                          <a:pt x="1986128" y="348578"/>
                          <a:pt x="1800557" y="369332"/>
                        </a:cubicBezTo>
                        <a:cubicBezTo>
                          <a:pt x="1614986" y="390086"/>
                          <a:pt x="1448235" y="313754"/>
                          <a:pt x="1234344" y="369332"/>
                        </a:cubicBezTo>
                        <a:cubicBezTo>
                          <a:pt x="1020453" y="424910"/>
                          <a:pt x="904939" y="338074"/>
                          <a:pt x="702104" y="369332"/>
                        </a:cubicBezTo>
                        <a:cubicBezTo>
                          <a:pt x="499269" y="400590"/>
                          <a:pt x="207221" y="296681"/>
                          <a:pt x="0" y="369332"/>
                        </a:cubicBezTo>
                        <a:cubicBezTo>
                          <a:pt x="-8026" y="274434"/>
                          <a:pt x="20480" y="12446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none" rtlCol="0">
            <a:spAutoFit/>
          </a:bodyPr>
          <a:lstStyle/>
          <a:p>
            <a:r>
              <a:rPr lang="es-MX" dirty="0"/>
              <a:t>Curvas I/E </a:t>
            </a:r>
            <a:r>
              <a:rPr lang="es-MX" dirty="0">
                <a:sym typeface="Wingdings" pitchFamily="2" charset="2"/>
              </a:rPr>
              <a:t>   Voltamperogramas:  </a:t>
            </a:r>
            <a:endParaRPr lang="es-MX" dirty="0"/>
          </a:p>
        </p:txBody>
      </p:sp>
      <p:sp>
        <p:nvSpPr>
          <p:cNvPr id="6" name="Abrir llave 5">
            <a:extLst>
              <a:ext uri="{FF2B5EF4-FFF2-40B4-BE49-F238E27FC236}">
                <a16:creationId xmlns:a16="http://schemas.microsoft.com/office/drawing/2014/main" id="{F8C2DAF6-D8D1-01AE-8B80-C782AD60FF0F}"/>
              </a:ext>
            </a:extLst>
          </p:cNvPr>
          <p:cNvSpPr/>
          <p:nvPr/>
        </p:nvSpPr>
        <p:spPr>
          <a:xfrm>
            <a:off x="5554249" y="916382"/>
            <a:ext cx="1083501" cy="5064795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5D7BBAE-4616-6F00-462E-75C4876B98C9}"/>
              </a:ext>
            </a:extLst>
          </p:cNvPr>
          <p:cNvSpPr txBox="1"/>
          <p:nvPr/>
        </p:nvSpPr>
        <p:spPr>
          <a:xfrm>
            <a:off x="6441758" y="1080244"/>
            <a:ext cx="451642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s-MX" dirty="0">
                <a:solidFill>
                  <a:srgbClr val="FF0000"/>
                </a:solidFill>
              </a:rPr>
              <a:t>Metodos electroquímicos</a:t>
            </a:r>
          </a:p>
          <a:p>
            <a:r>
              <a:rPr lang="es-MX" dirty="0">
                <a:solidFill>
                  <a:srgbClr val="FF0000"/>
                </a:solidFill>
              </a:rPr>
              <a:t>       en titulaciones químicas y electroquímicas</a:t>
            </a:r>
          </a:p>
          <a:p>
            <a:r>
              <a:rPr lang="es-MX" dirty="0">
                <a:solidFill>
                  <a:srgbClr val="FF0000"/>
                </a:solidFill>
              </a:rPr>
              <a:t>       1) 	Potenciometría EI/ER</a:t>
            </a:r>
          </a:p>
          <a:p>
            <a:r>
              <a:rPr lang="es-MX" dirty="0">
                <a:solidFill>
                  <a:srgbClr val="FF0000"/>
                </a:solidFill>
              </a:rPr>
              <a:t>	Potenciométría EI/EI</a:t>
            </a:r>
          </a:p>
          <a:p>
            <a:r>
              <a:rPr lang="es-MX" dirty="0">
                <a:solidFill>
                  <a:srgbClr val="FF0000"/>
                </a:solidFill>
              </a:rPr>
              <a:t>       2)       Amperometría EI/ER</a:t>
            </a:r>
          </a:p>
          <a:p>
            <a:r>
              <a:rPr lang="es-MX" dirty="0">
                <a:solidFill>
                  <a:srgbClr val="FF0000"/>
                </a:solidFill>
              </a:rPr>
              <a:t>	Amperometría EI/EI</a:t>
            </a:r>
          </a:p>
          <a:p>
            <a:endParaRPr lang="es-MX" dirty="0"/>
          </a:p>
          <a:p>
            <a:endParaRPr lang="es-MX" dirty="0"/>
          </a:p>
          <a:p>
            <a:endParaRPr lang="es-MX" b="1" dirty="0">
              <a:solidFill>
                <a:srgbClr val="0070C0"/>
              </a:solidFill>
            </a:endParaRPr>
          </a:p>
          <a:p>
            <a:pPr marL="342900" indent="-342900">
              <a:buAutoNum type="alphaLcParenR" startAt="2"/>
            </a:pPr>
            <a:r>
              <a:rPr lang="es-MX" b="1" dirty="0">
                <a:solidFill>
                  <a:srgbClr val="0070C0"/>
                </a:solidFill>
              </a:rPr>
              <a:t>Determinación de K´´´ con E</a:t>
            </a:r>
            <a:r>
              <a:rPr lang="es-MX" b="1" baseline="-25000" dirty="0">
                <a:solidFill>
                  <a:srgbClr val="0070C0"/>
                </a:solidFill>
              </a:rPr>
              <a:t>1/2</a:t>
            </a:r>
            <a:r>
              <a:rPr lang="es-MX" b="1" baseline="30000" dirty="0">
                <a:solidFill>
                  <a:srgbClr val="0070C0"/>
                </a:solidFill>
              </a:rPr>
              <a:t>´´´</a:t>
            </a:r>
          </a:p>
          <a:p>
            <a:pPr marL="342900" indent="-342900">
              <a:buAutoNum type="alphaLcParenR" startAt="2"/>
            </a:pPr>
            <a:endParaRPr lang="es-MX" baseline="30000" dirty="0"/>
          </a:p>
          <a:p>
            <a:pPr marL="342900" indent="-342900">
              <a:buAutoNum type="alphaLcParenR" startAt="2"/>
            </a:pPr>
            <a:endParaRPr lang="es-MX" baseline="30000" dirty="0"/>
          </a:p>
          <a:p>
            <a:pPr marL="342900" indent="-342900">
              <a:buAutoNum type="alphaLcParenR" startAt="2"/>
            </a:pPr>
            <a:endParaRPr lang="es-MX" baseline="30000" dirty="0"/>
          </a:p>
          <a:p>
            <a:pPr marL="342900" indent="-342900">
              <a:buAutoNum type="alphaLcParenR" startAt="2"/>
            </a:pPr>
            <a:endParaRPr lang="es-MX" baseline="30000" dirty="0"/>
          </a:p>
          <a:p>
            <a:pPr marL="342900" indent="-342900">
              <a:buAutoNum type="alphaLcParenR" startAt="2"/>
            </a:pPr>
            <a:endParaRPr lang="es-MX" b="1" baseline="30000" dirty="0">
              <a:solidFill>
                <a:schemeClr val="accent4">
                  <a:lumMod val="75000"/>
                </a:schemeClr>
              </a:solidFill>
            </a:endParaRPr>
          </a:p>
          <a:p>
            <a:pPr marL="342900" indent="-342900">
              <a:buAutoNum type="alphaLcParenR" startAt="2"/>
            </a:pPr>
            <a:r>
              <a:rPr lang="es-MX" b="1" dirty="0">
                <a:solidFill>
                  <a:schemeClr val="accent4">
                    <a:lumMod val="75000"/>
                  </a:schemeClr>
                </a:solidFill>
              </a:rPr>
              <a:t>Electroanálisis por curvas de calbración</a:t>
            </a:r>
          </a:p>
          <a:p>
            <a:r>
              <a:rPr lang="es-MX" b="1" dirty="0">
                <a:solidFill>
                  <a:schemeClr val="accent4">
                    <a:lumMod val="75000"/>
                  </a:schemeClr>
                </a:solidFill>
              </a:rPr>
              <a:t>       amperométricas.</a:t>
            </a:r>
          </a:p>
          <a:p>
            <a:pPr marL="342900" indent="-342900">
              <a:buAutoNum type="alphaLcParenR" startAt="2"/>
            </a:pPr>
            <a:endParaRPr lang="es-MX" dirty="0"/>
          </a:p>
          <a:p>
            <a:r>
              <a:rPr lang="es-MX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3520828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108</Words>
  <Application>Microsoft Macintosh PowerPoint</Application>
  <PresentationFormat>Panorámica</PresentationFormat>
  <Paragraphs>41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Melec.               Química Electroanalítica Electroanálisis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Melec.               Química Electroanalítica Electroanálisis</dc:title>
  <dc:creator>Alejandro Baeza Reyes</dc:creator>
  <cp:lastModifiedBy>Alejandro Baeza Reyes</cp:lastModifiedBy>
  <cp:revision>1</cp:revision>
  <dcterms:created xsi:type="dcterms:W3CDTF">2023-04-12T22:44:58Z</dcterms:created>
  <dcterms:modified xsi:type="dcterms:W3CDTF">2023-04-12T23:38:42Z</dcterms:modified>
</cp:coreProperties>
</file>