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0" r:id="rId3"/>
    <p:sldId id="272" r:id="rId4"/>
    <p:sldId id="263" r:id="rId5"/>
    <p:sldId id="258" r:id="rId6"/>
    <p:sldId id="259" r:id="rId7"/>
    <p:sldId id="265" r:id="rId8"/>
    <p:sldId id="266" r:id="rId9"/>
    <p:sldId id="264" r:id="rId10"/>
    <p:sldId id="273" r:id="rId11"/>
    <p:sldId id="274" r:id="rId12"/>
    <p:sldId id="277" r:id="rId13"/>
    <p:sldId id="262" r:id="rId14"/>
    <p:sldId id="278" r:id="rId15"/>
    <p:sldId id="281" r:id="rId16"/>
    <p:sldId id="269" r:id="rId17"/>
    <p:sldId id="282" r:id="rId18"/>
    <p:sldId id="280" r:id="rId19"/>
    <p:sldId id="270" r:id="rId20"/>
    <p:sldId id="276" r:id="rId21"/>
    <p:sldId id="283" r:id="rId22"/>
    <p:sldId id="284" r:id="rId23"/>
    <p:sldId id="285" r:id="rId24"/>
    <p:sldId id="286" r:id="rId25"/>
    <p:sldId id="287" r:id="rId26"/>
    <p:sldId id="288" r:id="rId27"/>
    <p:sldId id="291" r:id="rId28"/>
    <p:sldId id="289" r:id="rId29"/>
    <p:sldId id="290" r:id="rId30"/>
    <p:sldId id="292" r:id="rId31"/>
    <p:sldId id="293" r:id="rId32"/>
    <p:sldId id="295" r:id="rId33"/>
    <p:sldId id="297" r:id="rId34"/>
    <p:sldId id="294" r:id="rId35"/>
    <p:sldId id="29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6B6-2A59-44CB-80CD-673DACD44656}" type="datetimeFigureOut">
              <a:rPr lang="es-MX" smtClean="0"/>
              <a:t>16/11/2020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A9E2055-B391-4AE3-BA89-A0137A3F60DD}" type="slidenum">
              <a:rPr lang="es-MX" smtClean="0"/>
              <a:t>‹#›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6B6-2A59-44CB-80CD-673DACD44656}" type="datetimeFigureOut">
              <a:rPr lang="es-MX" smtClean="0"/>
              <a:t>16/11/2020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055-B391-4AE3-BA89-A0137A3F60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943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6B6-2A59-44CB-80CD-673DACD44656}" type="datetimeFigureOut">
              <a:rPr lang="es-MX" smtClean="0"/>
              <a:t>16/11/2020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055-B391-4AE3-BA89-A0137A3F60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19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6B6-2A59-44CB-80CD-673DACD44656}" type="datetimeFigureOut">
              <a:rPr lang="es-MX" smtClean="0"/>
              <a:t>16/11/2020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055-B391-4AE3-BA89-A0137A3F60DD}" type="slidenum">
              <a:rPr lang="es-MX" smtClean="0"/>
              <a:t>‹#›</a:t>
            </a:fld>
            <a:endParaRPr lang="es-MX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6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6B6-2A59-44CB-80CD-673DACD44656}" type="datetimeFigureOut">
              <a:rPr lang="es-MX" smtClean="0"/>
              <a:t>16/11/2020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055-B391-4AE3-BA89-A0137A3F60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987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6B6-2A59-44CB-80CD-673DACD44656}" type="datetimeFigureOut">
              <a:rPr lang="es-MX" smtClean="0"/>
              <a:t>16/11/2020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055-B391-4AE3-BA89-A0137A3F60DD}" type="slidenum">
              <a:rPr lang="es-MX" smtClean="0"/>
              <a:t>‹#›</a:t>
            </a:fld>
            <a:endParaRPr lang="es-MX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8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6B6-2A59-44CB-80CD-673DACD44656}" type="datetimeFigureOut">
              <a:rPr lang="es-MX" smtClean="0"/>
              <a:t>16/11/2020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055-B391-4AE3-BA89-A0137A3F60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368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6B6-2A59-44CB-80CD-673DACD44656}" type="datetimeFigureOut">
              <a:rPr lang="es-MX" smtClean="0"/>
              <a:t>16/11/2020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055-B391-4AE3-BA89-A0137A3F60DD}" type="slidenum">
              <a:rPr lang="es-MX" smtClean="0"/>
              <a:t>‹#›</a:t>
            </a:fld>
            <a:endParaRPr lang="es-MX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9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6B6-2A59-44CB-80CD-673DACD44656}" type="datetimeFigureOut">
              <a:rPr lang="es-MX" smtClean="0"/>
              <a:t>16/11/2020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055-B391-4AE3-BA89-A0137A3F60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06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6B6-2A59-44CB-80CD-673DACD44656}" type="datetimeFigureOut">
              <a:rPr lang="es-MX" smtClean="0"/>
              <a:t>16/11/2020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055-B391-4AE3-BA89-A0137A3F60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041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6B6-2A59-44CB-80CD-673DACD44656}" type="datetimeFigureOut">
              <a:rPr lang="es-MX" smtClean="0"/>
              <a:t>16/11/2020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055-B391-4AE3-BA89-A0137A3F60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889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96E66B6-2A59-44CB-80CD-673DACD44656}" type="datetimeFigureOut">
              <a:rPr lang="es-MX" smtClean="0"/>
              <a:t>16/11/2020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E2055-B391-4AE3-BA89-A0137A3F60DD}" type="slidenum">
              <a:rPr lang="es-MX" smtClean="0"/>
              <a:t>‹#›</a:t>
            </a:fld>
            <a:endParaRPr lang="es-MX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1123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rofile.php?id=10001012918345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81450-DE9C-4B6D-A74A-F234BB8CD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6902" y="1541667"/>
            <a:ext cx="7727947" cy="1989810"/>
          </a:xfrm>
        </p:spPr>
        <p:txBody>
          <a:bodyPr>
            <a:normAutofit fontScale="90000"/>
          </a:bodyPr>
          <a:lstStyle/>
          <a:p>
            <a:r>
              <a:rPr lang="es-MX" dirty="0"/>
              <a:t>AISLAMIENTO DE MICROORGANISMOS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E27248-5769-4AF3-A5EF-34ADE6481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9409" y="4899992"/>
            <a:ext cx="7175440" cy="1712843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s-MX" dirty="0"/>
              <a:t>Microbiología experimental</a:t>
            </a:r>
          </a:p>
          <a:p>
            <a:pPr algn="r"/>
            <a:r>
              <a:rPr lang="es-MX" dirty="0"/>
              <a:t>Elaborado por Micro </a:t>
            </a:r>
            <a:r>
              <a:rPr lang="es-MX" dirty="0" err="1"/>
              <a:t>Exp</a:t>
            </a:r>
            <a:r>
              <a:rPr lang="es-MX" dirty="0"/>
              <a:t>.</a:t>
            </a:r>
          </a:p>
          <a:p>
            <a:pPr algn="r"/>
            <a:r>
              <a:rPr lang="es-MX" dirty="0">
                <a:hlinkClick r:id="rId2"/>
              </a:rPr>
              <a:t>https://www.facebook.com/profile.php?id=100010129183459</a:t>
            </a:r>
            <a:endParaRPr lang="es-MX" dirty="0"/>
          </a:p>
          <a:p>
            <a:pPr algn="r"/>
            <a:r>
              <a:rPr lang="es-MX" dirty="0"/>
              <a:t>Dudas y sugerencias en </a:t>
            </a:r>
            <a:r>
              <a:rPr lang="es-MX" dirty="0" err="1"/>
              <a:t>Inbox</a:t>
            </a:r>
            <a:r>
              <a:rPr lang="es-MX" dirty="0"/>
              <a:t> Micro </a:t>
            </a:r>
            <a:r>
              <a:rPr lang="es-MX" dirty="0" err="1"/>
              <a:t>Exp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491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39ECF-4D8B-4C81-BE48-638D03341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970" y="1030470"/>
            <a:ext cx="3513712" cy="901964"/>
          </a:xfrm>
        </p:spPr>
        <p:txBody>
          <a:bodyPr/>
          <a:lstStyle/>
          <a:p>
            <a:pPr algn="ctr"/>
            <a:r>
              <a:rPr lang="es-MX" dirty="0"/>
              <a:t>¿Qué NECESITO SABER?</a:t>
            </a:r>
          </a:p>
        </p:txBody>
      </p:sp>
      <p:sp>
        <p:nvSpPr>
          <p:cNvPr id="5" name="Content Placeholder 1030">
            <a:extLst>
              <a:ext uri="{FF2B5EF4-FFF2-40B4-BE49-F238E27FC236}">
                <a16:creationId xmlns:a16="http://schemas.microsoft.com/office/drawing/2014/main" id="{DE7545FC-B26B-4C18-850C-167C5B6A2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852" y="759297"/>
            <a:ext cx="6510618" cy="547192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INHIBIDOR:?</a:t>
            </a:r>
          </a:p>
          <a:p>
            <a:r>
              <a:rPr lang="en-US" sz="2400" dirty="0"/>
              <a:t>INDICADOR:?</a:t>
            </a:r>
          </a:p>
          <a:p>
            <a:pPr lvl="1"/>
            <a:r>
              <a:rPr lang="en-US" dirty="0"/>
              <a:t>¿QUE TIPO DE INDICADOR? (pH, Redox)</a:t>
            </a:r>
          </a:p>
          <a:p>
            <a:pPr lvl="2"/>
            <a:r>
              <a:rPr lang="en-US" dirty="0" err="1"/>
              <a:t>Positivo</a:t>
            </a:r>
            <a:endParaRPr lang="en-US" dirty="0"/>
          </a:p>
          <a:p>
            <a:pPr lvl="2"/>
            <a:r>
              <a:rPr lang="en-US" dirty="0" err="1"/>
              <a:t>Negativo</a:t>
            </a:r>
            <a:endParaRPr lang="en-US" dirty="0"/>
          </a:p>
          <a:p>
            <a:pPr lvl="2"/>
            <a:r>
              <a:rPr lang="en-US" dirty="0"/>
              <a:t>Sin </a:t>
            </a:r>
            <a:r>
              <a:rPr lang="en-US" dirty="0" err="1"/>
              <a:t>inocular</a:t>
            </a:r>
            <a:endParaRPr lang="en-US" dirty="0"/>
          </a:p>
          <a:p>
            <a:r>
              <a:rPr lang="en-US" sz="2400" dirty="0"/>
              <a:t>FUENTE PRIMARIA DE C: ?</a:t>
            </a:r>
          </a:p>
          <a:p>
            <a:r>
              <a:rPr lang="en-US" sz="2400" dirty="0"/>
              <a:t>FUENTE SECUNDARIA DE C:?</a:t>
            </a:r>
          </a:p>
          <a:p>
            <a:r>
              <a:rPr lang="en-US" sz="2400" dirty="0"/>
              <a:t>FUENTE DE NITRÓGENO:?</a:t>
            </a:r>
          </a:p>
          <a:p>
            <a:r>
              <a:rPr lang="en-US" sz="2400" dirty="0"/>
              <a:t>TIEMPOS Y CONDICIONES DE INCUBACI</a:t>
            </a:r>
            <a:r>
              <a:rPr lang="es-MX" sz="2400" dirty="0"/>
              <a:t>ÓN</a:t>
            </a:r>
          </a:p>
          <a:p>
            <a:r>
              <a:rPr lang="es-MX" sz="2400" dirty="0"/>
              <a:t>INTERPRETACIÓN</a:t>
            </a:r>
            <a:endParaRPr lang="en-US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7C1F141-5EBE-4E96-A24D-4FD56CBBB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70" y="2117964"/>
            <a:ext cx="3661121" cy="39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68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AFA4FA3-5F48-4342-BF8E-76C86B70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353555"/>
            <a:ext cx="11608904" cy="41507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ANÁLISIS DE MEDIOS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A3634328-3A2D-4A60-98D3-7B7545F2DC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953340"/>
              </p:ext>
            </p:extLst>
          </p:nvPr>
        </p:nvGraphicFramePr>
        <p:xfrm>
          <a:off x="460361" y="1047737"/>
          <a:ext cx="10878200" cy="559043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01107">
                  <a:extLst>
                    <a:ext uri="{9D8B030D-6E8A-4147-A177-3AD203B41FA5}">
                      <a16:colId xmlns:a16="http://schemas.microsoft.com/office/drawing/2014/main" val="2212211570"/>
                    </a:ext>
                  </a:extLst>
                </a:gridCol>
                <a:gridCol w="551218">
                  <a:extLst>
                    <a:ext uri="{9D8B030D-6E8A-4147-A177-3AD203B41FA5}">
                      <a16:colId xmlns:a16="http://schemas.microsoft.com/office/drawing/2014/main" val="17269088"/>
                    </a:ext>
                  </a:extLst>
                </a:gridCol>
                <a:gridCol w="1043973">
                  <a:extLst>
                    <a:ext uri="{9D8B030D-6E8A-4147-A177-3AD203B41FA5}">
                      <a16:colId xmlns:a16="http://schemas.microsoft.com/office/drawing/2014/main" val="151192967"/>
                    </a:ext>
                  </a:extLst>
                </a:gridCol>
                <a:gridCol w="845618">
                  <a:extLst>
                    <a:ext uri="{9D8B030D-6E8A-4147-A177-3AD203B41FA5}">
                      <a16:colId xmlns:a16="http://schemas.microsoft.com/office/drawing/2014/main" val="283255372"/>
                    </a:ext>
                  </a:extLst>
                </a:gridCol>
                <a:gridCol w="1043973">
                  <a:extLst>
                    <a:ext uri="{9D8B030D-6E8A-4147-A177-3AD203B41FA5}">
                      <a16:colId xmlns:a16="http://schemas.microsoft.com/office/drawing/2014/main" val="2433957659"/>
                    </a:ext>
                  </a:extLst>
                </a:gridCol>
                <a:gridCol w="823033">
                  <a:extLst>
                    <a:ext uri="{9D8B030D-6E8A-4147-A177-3AD203B41FA5}">
                      <a16:colId xmlns:a16="http://schemas.microsoft.com/office/drawing/2014/main" val="4037679486"/>
                    </a:ext>
                  </a:extLst>
                </a:gridCol>
                <a:gridCol w="1590632">
                  <a:extLst>
                    <a:ext uri="{9D8B030D-6E8A-4147-A177-3AD203B41FA5}">
                      <a16:colId xmlns:a16="http://schemas.microsoft.com/office/drawing/2014/main" val="1595699609"/>
                    </a:ext>
                  </a:extLst>
                </a:gridCol>
                <a:gridCol w="2188168">
                  <a:extLst>
                    <a:ext uri="{9D8B030D-6E8A-4147-A177-3AD203B41FA5}">
                      <a16:colId xmlns:a16="http://schemas.microsoft.com/office/drawing/2014/main" val="3691091604"/>
                    </a:ext>
                  </a:extLst>
                </a:gridCol>
                <a:gridCol w="1146283">
                  <a:extLst>
                    <a:ext uri="{9D8B030D-6E8A-4147-A177-3AD203B41FA5}">
                      <a16:colId xmlns:a16="http://schemas.microsoft.com/office/drawing/2014/main" val="2495234054"/>
                    </a:ext>
                  </a:extLst>
                </a:gridCol>
                <a:gridCol w="1144195">
                  <a:extLst>
                    <a:ext uri="{9D8B030D-6E8A-4147-A177-3AD203B41FA5}">
                      <a16:colId xmlns:a16="http://schemas.microsoft.com/office/drawing/2014/main" val="1179718127"/>
                    </a:ext>
                  </a:extLst>
                </a:gridCol>
              </a:tblGrid>
              <a:tr h="49848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Medio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Color inicial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Composición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Fuentes de 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Inhibidor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Condiciones de incubación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Indicador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Interpretación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Microorganismos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850279"/>
                  </a:ext>
                </a:extLst>
              </a:tr>
              <a:tr h="8252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Nombre del medio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Color antes de inocular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Listado y concentración de componentes del medio de cultivo (g/L)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Fuente primaria o principal, fuente secundaria de 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Componente o condición de inhibición/  Espectro de inhibición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Tiempo y temperatura de incubación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Mecanismo de acción (Redox/ pH/ complejos)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Interpretación con base en el diseño del medio</a:t>
                      </a:r>
                    </a:p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 (tomar en cuenta inhibidor, condiciones e indicadores)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s-MX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Características de crecimiento de un microorganismo en el medio</a:t>
                      </a:r>
                      <a:endParaRPr lang="es-MX" dirty="0"/>
                    </a:p>
                  </a:txBody>
                  <a:tcPr marL="6233" marR="6233" marT="623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233" marR="6233" marT="6233" marB="0" anchor="ctr"/>
                </a:tc>
                <a:extLst>
                  <a:ext uri="{0D108BD9-81ED-4DB2-BD59-A6C34878D82A}">
                    <a16:rowId xmlns:a16="http://schemas.microsoft.com/office/drawing/2014/main" val="340743324"/>
                  </a:ext>
                </a:extLst>
              </a:tr>
              <a:tr h="49848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(Agar EMB)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(Purpura vinoso)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Peptona 10.0 g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Fuente primaria: Lactosa-sacarosa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Eosina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Temperatura: 35-37°C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Eosina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POSITIVO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i="1" u="none" strike="noStrike" dirty="0" err="1">
                          <a:effectLst/>
                        </a:rPr>
                        <a:t>Escherichia</a:t>
                      </a:r>
                      <a:r>
                        <a:rPr lang="es-MX" sz="1000" i="1" u="none" strike="noStrike" dirty="0">
                          <a:effectLst/>
                        </a:rPr>
                        <a:t> </a:t>
                      </a:r>
                      <a:r>
                        <a:rPr lang="es-MX" sz="1000" i="1" u="none" strike="noStrike" dirty="0" err="1">
                          <a:effectLst/>
                        </a:rPr>
                        <a:t>coli</a:t>
                      </a:r>
                      <a:endParaRPr lang="es-MX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Colonias purpuras-azules con centros oscuros y brillo verde metálico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/>
                </a:tc>
                <a:extLst>
                  <a:ext uri="{0D108BD9-81ED-4DB2-BD59-A6C34878D82A}">
                    <a16:rowId xmlns:a16="http://schemas.microsoft.com/office/drawing/2014/main" val="3481022817"/>
                  </a:ext>
                </a:extLst>
              </a:tr>
              <a:tr h="4984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Lactosa 5.0 g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Fuente secundaria: Peptona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Azul de metileno (colorante)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Tiempo: 24 h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Azul de metileno (colorante)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Fuerte acidificación</a:t>
                      </a:r>
                    </a:p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 fermentación de lactosa= colonias oscuras con presencia de brillo verde metálico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i="1" u="none" strike="noStrike" dirty="0" err="1">
                          <a:effectLst/>
                        </a:rPr>
                        <a:t>Klebsiella</a:t>
                      </a:r>
                      <a:r>
                        <a:rPr lang="es-MX" sz="1000" i="1" u="none" strike="noStrike" dirty="0">
                          <a:effectLst/>
                        </a:rPr>
                        <a:t> </a:t>
                      </a:r>
                      <a:r>
                        <a:rPr lang="es-MX" sz="1000" i="1" u="none" strike="noStrike" dirty="0" err="1">
                          <a:effectLst/>
                        </a:rPr>
                        <a:t>pneumonie</a:t>
                      </a:r>
                      <a:endParaRPr lang="es-MX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Colonias mucoides purpuras con centro oscuro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extLst>
                  <a:ext uri="{0D108BD9-81ED-4DB2-BD59-A6C34878D82A}">
                    <a16:rowId xmlns:a16="http://schemas.microsoft.com/office/drawing/2014/main" val="2898266637"/>
                  </a:ext>
                </a:extLst>
              </a:tr>
              <a:tr h="6618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Sacarosa 2.0 g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Se forma un complejo </a:t>
                      </a:r>
                      <a:r>
                        <a:rPr lang="es-MX" sz="1000" u="none" strike="noStrike" dirty="0" err="1">
                          <a:effectLst/>
                        </a:rPr>
                        <a:t>tiazina-eosinato</a:t>
                      </a:r>
                      <a:r>
                        <a:rPr lang="es-MX" sz="1000" u="none" strike="noStrike" dirty="0">
                          <a:effectLst/>
                        </a:rPr>
                        <a:t> que tiñe las estructuras neutras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Aerobiosis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El complejo </a:t>
                      </a:r>
                      <a:r>
                        <a:rPr lang="es-MX" sz="1000" u="none" strike="noStrike" dirty="0" err="1">
                          <a:effectLst/>
                        </a:rPr>
                        <a:t>tiazina-eosinato</a:t>
                      </a:r>
                      <a:r>
                        <a:rPr lang="es-MX" sz="1000" u="none" strike="noStrike" dirty="0">
                          <a:effectLst/>
                        </a:rPr>
                        <a:t> relación 1:1 es dependiente del pH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Ligera acidificación</a:t>
                      </a:r>
                    </a:p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 </a:t>
                      </a:r>
                      <a:r>
                        <a:rPr lang="es-MX" sz="1000" u="none" strike="noStrike" dirty="0">
                          <a:effectLst/>
                        </a:rPr>
                        <a:t>fermentación de lactosa-sacarosa= colonias purpura oscuras.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extLst>
                  <a:ext uri="{0D108BD9-81ED-4DB2-BD59-A6C34878D82A}">
                    <a16:rowId xmlns:a16="http://schemas.microsoft.com/office/drawing/2014/main" val="3419620057"/>
                  </a:ext>
                </a:extLst>
              </a:tr>
              <a:tr h="6618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Fosfato dipotasico 2.0 g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Inhibe los microorganismos Gram (+)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En condiciones muy ácidas se forma un enlace amida entre los dos colorantes que presenta una coloración verde </a:t>
                      </a:r>
                      <a:r>
                        <a:rPr lang="es-MX" sz="1000" u="none" strike="noStrike" dirty="0" err="1">
                          <a:effectLst/>
                        </a:rPr>
                        <a:t>metalica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NEGATIVO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extLst>
                  <a:ext uri="{0D108BD9-81ED-4DB2-BD59-A6C34878D82A}">
                    <a16:rowId xmlns:a16="http://schemas.microsoft.com/office/drawing/2014/main" val="204400227"/>
                  </a:ext>
                </a:extLst>
              </a:tr>
              <a:tr h="5261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Eosina 0.4 g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No acidificación del medio. Utilización de fuente secundaria de C= peptonas, color del medio o rosa claro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extLst>
                  <a:ext uri="{0D108BD9-81ED-4DB2-BD59-A6C34878D82A}">
                    <a16:rowId xmlns:a16="http://schemas.microsoft.com/office/drawing/2014/main" val="753983587"/>
                  </a:ext>
                </a:extLst>
              </a:tr>
              <a:tr h="3507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Azul de metileno= 0.065 g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extLst>
                  <a:ext uri="{0D108BD9-81ED-4DB2-BD59-A6C34878D82A}">
                    <a16:rowId xmlns:a16="http://schemas.microsoft.com/office/drawing/2014/main" val="2463321940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Agar= 13.5 g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extLst>
                  <a:ext uri="{0D108BD9-81ED-4DB2-BD59-A6C34878D82A}">
                    <a16:rowId xmlns:a16="http://schemas.microsoft.com/office/drawing/2014/main" val="3568830530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Agua 1000 mL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extLst>
                  <a:ext uri="{0D108BD9-81ED-4DB2-BD59-A6C34878D82A}">
                    <a16:rowId xmlns:a16="http://schemas.microsoft.com/office/drawing/2014/main" val="31548623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pH= 7.2+/- 0.2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33" marR="6233" marT="6233" marB="0" anchor="b"/>
                </a:tc>
                <a:extLst>
                  <a:ext uri="{0D108BD9-81ED-4DB2-BD59-A6C34878D82A}">
                    <a16:rowId xmlns:a16="http://schemas.microsoft.com/office/drawing/2014/main" val="4052470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91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652C-648B-4E00-8A2D-50AEEEB8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886" y="542422"/>
            <a:ext cx="8915316" cy="633047"/>
          </a:xfrm>
        </p:spPr>
        <p:txBody>
          <a:bodyPr anchor="b">
            <a:normAutofit/>
          </a:bodyPr>
          <a:lstStyle/>
          <a:p>
            <a:pPr algn="l"/>
            <a:r>
              <a:rPr lang="es-MX" sz="2700" dirty="0"/>
              <a:t>ETAPAS DEL AISLAMIENTO DE MICROORGANISMOS</a:t>
            </a:r>
            <a:endParaRPr lang="en-US" sz="2700" dirty="0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FD4D8B4E-4475-4CCF-8B07-FBFD3F5C4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22" y="1417983"/>
            <a:ext cx="5277678" cy="4978455"/>
          </a:xfrm>
        </p:spPr>
        <p:txBody>
          <a:bodyPr>
            <a:normAutofit fontScale="92500" lnSpcReduction="10000"/>
          </a:bodyPr>
          <a:lstStyle/>
          <a:p>
            <a:r>
              <a:rPr lang="es-MX" sz="1600" dirty="0"/>
              <a:t>INOCULACIÓN INICIAL</a:t>
            </a:r>
          </a:p>
          <a:p>
            <a:pPr lvl="1"/>
            <a:r>
              <a:rPr lang="es-MX" sz="1400" dirty="0"/>
              <a:t>Selección de medios selectivos diferenciales para la población objetivo e inoculación.</a:t>
            </a:r>
          </a:p>
          <a:p>
            <a:pPr lvl="1"/>
            <a:r>
              <a:rPr lang="es-MX" sz="1400" dirty="0"/>
              <a:t>Puede utilizarse un </a:t>
            </a:r>
            <a:r>
              <a:rPr lang="es-MX" sz="1400" dirty="0" err="1"/>
              <a:t>preenriquecimiento</a:t>
            </a:r>
            <a:r>
              <a:rPr lang="es-MX" sz="1400" dirty="0"/>
              <a:t> para recuperar la población objetivo.</a:t>
            </a:r>
          </a:p>
          <a:p>
            <a:pPr lvl="1"/>
            <a:r>
              <a:rPr lang="es-MX" sz="1400" dirty="0"/>
              <a:t>Al final de incubación, verificar pureza mediante tinción de Gram</a:t>
            </a:r>
          </a:p>
          <a:p>
            <a:r>
              <a:rPr lang="es-MX" sz="1600" dirty="0"/>
              <a:t>RESIEMBRA (PURIFICACIÓN)</a:t>
            </a:r>
          </a:p>
          <a:p>
            <a:pPr lvl="1"/>
            <a:r>
              <a:rPr lang="es-MX" sz="1400" dirty="0"/>
              <a:t>Seleccionar una colonia, suspender en SSI </a:t>
            </a:r>
          </a:p>
          <a:p>
            <a:pPr lvl="1"/>
            <a:r>
              <a:rPr lang="es-MX" sz="1400" dirty="0"/>
              <a:t>Verificar pureza mediante tinción de Gram.</a:t>
            </a:r>
          </a:p>
          <a:p>
            <a:pPr lvl="1"/>
            <a:r>
              <a:rPr lang="es-MX" sz="1400" dirty="0"/>
              <a:t>En caso de no estar puro, realizar nuevamente la resiembra</a:t>
            </a:r>
          </a:p>
          <a:p>
            <a:r>
              <a:rPr lang="es-MX" sz="1600" dirty="0"/>
              <a:t>CONSERVACIÓN</a:t>
            </a:r>
          </a:p>
          <a:p>
            <a:pPr lvl="1"/>
            <a:r>
              <a:rPr lang="es-MX" sz="1400" dirty="0"/>
              <a:t>Aplicar alguna técnica de conservación a corto, mediano o largo plazo hasta llevar a cabo la IDENTIFICACIÓN </a:t>
            </a:r>
          </a:p>
          <a:p>
            <a:pPr marL="0" indent="0">
              <a:buNone/>
            </a:pPr>
            <a:endParaRPr lang="es-MX" sz="1600" dirty="0"/>
          </a:p>
        </p:txBody>
      </p:sp>
      <p:pic>
        <p:nvPicPr>
          <p:cNvPr id="2050" name="Picture 2" descr="Resultado de imagen para aislamiento bacteriano">
            <a:extLst>
              <a:ext uri="{FF2B5EF4-FFF2-40B4-BE49-F238E27FC236}">
                <a16:creationId xmlns:a16="http://schemas.microsoft.com/office/drawing/2014/main" id="{3B727240-FE24-4A42-BC9F-97BDBB3B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903011"/>
            <a:ext cx="5786740" cy="419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55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Resultado de imagen para agar macconke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22531" r="3919"/>
          <a:stretch/>
        </p:blipFill>
        <p:spPr>
          <a:xfrm>
            <a:off x="6096000" y="1213021"/>
            <a:ext cx="5268402" cy="54480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FA21C8-12AB-41F3-B5A1-1959A976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543" y="413637"/>
            <a:ext cx="3977639" cy="799384"/>
          </a:xfrm>
        </p:spPr>
        <p:txBody>
          <a:bodyPr anchor="b">
            <a:normAutofit/>
          </a:bodyPr>
          <a:lstStyle/>
          <a:p>
            <a:pPr algn="l"/>
            <a:r>
              <a:rPr lang="es-MX" sz="3200" dirty="0"/>
              <a:t>AGAR MC CONKEY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C0B72-16A4-4578-B301-168550D54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432" y="1476091"/>
            <a:ext cx="4544568" cy="5185015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Fuente C primaria: </a:t>
            </a:r>
          </a:p>
          <a:p>
            <a:pPr lvl="1"/>
            <a:r>
              <a:rPr lang="es-MX" dirty="0"/>
              <a:t>Lactosa</a:t>
            </a:r>
          </a:p>
          <a:p>
            <a:r>
              <a:rPr lang="es-MX" dirty="0"/>
              <a:t>Fuente C secundaria:</a:t>
            </a:r>
          </a:p>
          <a:p>
            <a:pPr lvl="1"/>
            <a:r>
              <a:rPr lang="es-MX" dirty="0"/>
              <a:t>Peptonas</a:t>
            </a:r>
          </a:p>
          <a:p>
            <a:r>
              <a:rPr lang="es-MX" dirty="0"/>
              <a:t>Inhibidor:</a:t>
            </a:r>
          </a:p>
          <a:p>
            <a:pPr lvl="1"/>
            <a:r>
              <a:rPr lang="es-MX" dirty="0"/>
              <a:t>Sales biliares</a:t>
            </a:r>
          </a:p>
          <a:p>
            <a:pPr lvl="1"/>
            <a:r>
              <a:rPr lang="es-MX" dirty="0"/>
              <a:t>Cristal violeta</a:t>
            </a:r>
          </a:p>
          <a:p>
            <a:r>
              <a:rPr lang="es-MX" dirty="0"/>
              <a:t>Indicador</a:t>
            </a:r>
          </a:p>
          <a:p>
            <a:pPr lvl="1"/>
            <a:r>
              <a:rPr lang="es-MX" dirty="0"/>
              <a:t>Rojo neutro</a:t>
            </a:r>
          </a:p>
          <a:p>
            <a:r>
              <a:rPr lang="es-MX" dirty="0"/>
              <a:t>Población objetivo</a:t>
            </a:r>
          </a:p>
          <a:p>
            <a:pPr lvl="1"/>
            <a:r>
              <a:rPr lang="es-MX" dirty="0"/>
              <a:t>Bacterias coliformes Gram (-)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AF3B1-500E-4FFD-A61B-882183B46CFE}"/>
              </a:ext>
            </a:extLst>
          </p:cNvPr>
          <p:cNvSpPr txBox="1"/>
          <p:nvPr/>
        </p:nvSpPr>
        <p:spPr>
          <a:xfrm>
            <a:off x="10479863" y="1347041"/>
            <a:ext cx="91636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Lactosa (+)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F982E-FDAB-4631-8480-BB13365F30E6}"/>
              </a:ext>
            </a:extLst>
          </p:cNvPr>
          <p:cNvSpPr txBox="1"/>
          <p:nvPr/>
        </p:nvSpPr>
        <p:spPr>
          <a:xfrm>
            <a:off x="10448036" y="5585792"/>
            <a:ext cx="916366" cy="93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Lactosa (+)/ halo precipitado sales biliares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0ED74-3CCB-4447-94E5-CF206D307C3A}"/>
              </a:ext>
            </a:extLst>
          </p:cNvPr>
          <p:cNvSpPr txBox="1"/>
          <p:nvPr/>
        </p:nvSpPr>
        <p:spPr>
          <a:xfrm>
            <a:off x="6096000" y="5644979"/>
            <a:ext cx="91636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Lactosa (-)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099B0-DC4C-4BAF-9C61-41323A806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34" y="353556"/>
            <a:ext cx="6006549" cy="960885"/>
          </a:xfrm>
        </p:spPr>
        <p:txBody>
          <a:bodyPr anchor="b">
            <a:normAutofit fontScale="90000"/>
          </a:bodyPr>
          <a:lstStyle/>
          <a:p>
            <a:pPr algn="l"/>
            <a:r>
              <a:rPr lang="es-MX" sz="3200" dirty="0"/>
              <a:t>INTERPRETACIÓN/Mc CONKEY</a:t>
            </a:r>
            <a:endParaRPr lang="en-US" sz="3200" dirty="0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E763B9F5-E19E-44DF-8A45-79FB728A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504" y="2364573"/>
            <a:ext cx="3112935" cy="3854112"/>
          </a:xfrm>
        </p:spPr>
        <p:txBody>
          <a:bodyPr>
            <a:normAutofit/>
          </a:bodyPr>
          <a:lstStyle/>
          <a:p>
            <a:r>
              <a:rPr lang="es-MX" sz="2000" dirty="0"/>
              <a:t>Bacteria resistente a las sales biliares</a:t>
            </a:r>
            <a:r>
              <a:rPr lang="en-US" sz="2000" dirty="0"/>
              <a:t>.</a:t>
            </a:r>
            <a:r>
              <a:rPr lang="es-MX" sz="2000" dirty="0"/>
              <a:t> Fermenta la lactosa.</a:t>
            </a:r>
          </a:p>
          <a:p>
            <a:r>
              <a:rPr lang="es-MX" sz="2000" dirty="0"/>
              <a:t>Probablemente coliforme</a:t>
            </a:r>
            <a:endParaRPr lang="en-US" sz="2000" dirty="0"/>
          </a:p>
        </p:txBody>
      </p:sp>
      <p:pic>
        <p:nvPicPr>
          <p:cNvPr id="3074" name="Picture 2" descr="Resultado de imagen para agar macconkey">
            <a:extLst>
              <a:ext uri="{FF2B5EF4-FFF2-40B4-BE49-F238E27FC236}">
                <a16:creationId xmlns:a16="http://schemas.microsoft.com/office/drawing/2014/main" id="{6EAA0E83-16FF-4BF4-B900-0E060ED22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1725" y="1725258"/>
            <a:ext cx="6533501" cy="527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09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F527-9238-409A-B608-2AF5654D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4" y="785089"/>
            <a:ext cx="7368207" cy="560844"/>
          </a:xfrm>
        </p:spPr>
        <p:txBody>
          <a:bodyPr anchor="b">
            <a:normAutofit/>
          </a:bodyPr>
          <a:lstStyle/>
          <a:p>
            <a:pPr algn="l"/>
            <a:r>
              <a:rPr lang="es-MX" sz="3200" dirty="0"/>
              <a:t>INTERPRETACIÓN MC CONKEY</a:t>
            </a:r>
            <a:endParaRPr lang="en-US" sz="3200" dirty="0"/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87E74349-752D-4D76-BDAB-C8AD72A17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730" y="2364573"/>
            <a:ext cx="3258709" cy="3854112"/>
          </a:xfrm>
        </p:spPr>
        <p:txBody>
          <a:bodyPr>
            <a:normAutofit/>
          </a:bodyPr>
          <a:lstStyle/>
          <a:p>
            <a:r>
              <a:rPr lang="es-MX" sz="2000" dirty="0"/>
              <a:t>Bacteria resistente a las sales biliares</a:t>
            </a:r>
          </a:p>
          <a:p>
            <a:r>
              <a:rPr lang="es-MX" sz="2000" dirty="0"/>
              <a:t>No fermentadora de lactosa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122" name="Picture 2" descr="Resultado de imagen para agar macconkey">
            <a:extLst>
              <a:ext uri="{FF2B5EF4-FFF2-40B4-BE49-F238E27FC236}">
                <a16:creationId xmlns:a16="http://schemas.microsoft.com/office/drawing/2014/main" id="{80D473BD-C684-40F7-9453-A6EBB1313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r="9301"/>
          <a:stretch/>
        </p:blipFill>
        <p:spPr bwMode="auto">
          <a:xfrm>
            <a:off x="4972699" y="1555350"/>
            <a:ext cx="6533501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2" descr="Resultado de imagen para manitol sal aga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1" b="1"/>
          <a:stretch/>
        </p:blipFill>
        <p:spPr>
          <a:xfrm>
            <a:off x="5179746" y="1529915"/>
            <a:ext cx="5993296" cy="50200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259B43-F04F-4BF6-A56E-4EF2E1F5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22" y="543339"/>
            <a:ext cx="7290155" cy="639316"/>
          </a:xfrm>
        </p:spPr>
        <p:txBody>
          <a:bodyPr anchor="b">
            <a:normAutofit/>
          </a:bodyPr>
          <a:lstStyle/>
          <a:p>
            <a:pPr algn="l"/>
            <a:r>
              <a:rPr lang="es-MX" sz="3200" dirty="0"/>
              <a:t>AGAR MANITOL SAL (MSA)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D805C5C-60C8-48C6-9685-52685C60B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58" y="1596683"/>
            <a:ext cx="3828288" cy="5185015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Fuente C primaria: </a:t>
            </a:r>
          </a:p>
          <a:p>
            <a:pPr lvl="1"/>
            <a:r>
              <a:rPr lang="es-MX" dirty="0"/>
              <a:t>Manitol</a:t>
            </a:r>
          </a:p>
          <a:p>
            <a:r>
              <a:rPr lang="es-MX" dirty="0"/>
              <a:t>Fuente C secundaria:</a:t>
            </a:r>
          </a:p>
          <a:p>
            <a:pPr lvl="1"/>
            <a:r>
              <a:rPr lang="es-MX" dirty="0"/>
              <a:t>Digerido </a:t>
            </a:r>
            <a:r>
              <a:rPr lang="es-MX" dirty="0" err="1"/>
              <a:t>pancreatico</a:t>
            </a:r>
            <a:r>
              <a:rPr lang="es-MX" dirty="0"/>
              <a:t> y extracto de carne</a:t>
            </a:r>
          </a:p>
          <a:p>
            <a:r>
              <a:rPr lang="es-MX" dirty="0"/>
              <a:t>Inhibidor:</a:t>
            </a:r>
          </a:p>
          <a:p>
            <a:pPr lvl="1"/>
            <a:r>
              <a:rPr lang="es-MX" dirty="0"/>
              <a:t>NaCl 7.5%</a:t>
            </a:r>
          </a:p>
          <a:p>
            <a:r>
              <a:rPr lang="es-MX" dirty="0"/>
              <a:t>Indicador</a:t>
            </a:r>
          </a:p>
          <a:p>
            <a:pPr lvl="1"/>
            <a:r>
              <a:rPr lang="es-MX" dirty="0"/>
              <a:t>Rojo fenol</a:t>
            </a:r>
          </a:p>
          <a:p>
            <a:r>
              <a:rPr lang="es-MX" dirty="0"/>
              <a:t>Población objetivo</a:t>
            </a:r>
          </a:p>
          <a:p>
            <a:pPr lvl="1"/>
            <a:r>
              <a:rPr lang="es-MX" dirty="0"/>
              <a:t>Bacterias </a:t>
            </a:r>
            <a:r>
              <a:rPr lang="es-MX" dirty="0" err="1"/>
              <a:t>halotolerantes</a:t>
            </a:r>
            <a:r>
              <a:rPr lang="es-MX" dirty="0"/>
              <a:t>, usualmente Gram (+). Cocos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31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9154-C39A-4E7F-AB9D-4AD6AFB2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084" y="708102"/>
            <a:ext cx="7183557" cy="1293028"/>
          </a:xfrm>
        </p:spPr>
        <p:txBody>
          <a:bodyPr/>
          <a:lstStyle/>
          <a:p>
            <a:r>
              <a:rPr lang="es-MX" dirty="0"/>
              <a:t>FERMENTACIÓN DE MANITOL</a:t>
            </a:r>
            <a:endParaRPr lang="en-US" dirty="0"/>
          </a:p>
        </p:txBody>
      </p:sp>
      <p:pic>
        <p:nvPicPr>
          <p:cNvPr id="7170" name="Picture 2" descr="Resultado de imagen para agar sal manitol negativo">
            <a:extLst>
              <a:ext uri="{FF2B5EF4-FFF2-40B4-BE49-F238E27FC236}">
                <a16:creationId xmlns:a16="http://schemas.microsoft.com/office/drawing/2014/main" id="{D98F0E9B-30D6-4DFB-91FE-8365A6519E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9052" y="1769165"/>
            <a:ext cx="7699663" cy="435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368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1541-E392-461F-ACA2-DC2F2393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654" y="348727"/>
            <a:ext cx="5459896" cy="960885"/>
          </a:xfrm>
        </p:spPr>
        <p:txBody>
          <a:bodyPr anchor="b">
            <a:normAutofit/>
          </a:bodyPr>
          <a:lstStyle/>
          <a:p>
            <a:pPr algn="l"/>
            <a:r>
              <a:rPr lang="es-MX" sz="3200" dirty="0"/>
              <a:t>INTERPRETACIÓN /MSA</a:t>
            </a:r>
            <a:endParaRPr lang="en-US" sz="3200" dirty="0"/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02F9F4D1-50D2-4D96-818F-3E55D2056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3" y="2364573"/>
            <a:ext cx="3483996" cy="3854112"/>
          </a:xfrm>
        </p:spPr>
        <p:txBody>
          <a:bodyPr>
            <a:normAutofit/>
          </a:bodyPr>
          <a:lstStyle/>
          <a:p>
            <a:r>
              <a:rPr lang="es-MX" sz="2000" dirty="0"/>
              <a:t>Bacteria </a:t>
            </a:r>
            <a:r>
              <a:rPr lang="es-MX" sz="2000" dirty="0" err="1"/>
              <a:t>halotolerante</a:t>
            </a:r>
            <a:endParaRPr lang="es-MX" sz="2000" dirty="0"/>
          </a:p>
          <a:p>
            <a:r>
              <a:rPr lang="es-MX" sz="2000" dirty="0"/>
              <a:t>Fermentadora de manitol</a:t>
            </a:r>
          </a:p>
          <a:p>
            <a:endParaRPr lang="en-US" sz="2000" dirty="0"/>
          </a:p>
        </p:txBody>
      </p:sp>
      <p:pic>
        <p:nvPicPr>
          <p:cNvPr id="6146" name="Picture 2" descr="Resultado de imagen para agar sal manitol">
            <a:extLst>
              <a:ext uri="{FF2B5EF4-FFF2-40B4-BE49-F238E27FC236}">
                <a16:creationId xmlns:a16="http://schemas.microsoft.com/office/drawing/2014/main" id="{5B8B4024-FD7E-4A8B-9B87-B33EAE098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0" r="2" b="8220"/>
          <a:stretch/>
        </p:blipFill>
        <p:spPr bwMode="auto">
          <a:xfrm>
            <a:off x="5459896" y="1600201"/>
            <a:ext cx="5860774" cy="490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05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4" descr="Resultado de imagen para rose bengala ag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791098"/>
            <a:ext cx="5066902" cy="50669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B7624C-ECFE-4A16-AC98-C181F2B6F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706" y="495105"/>
            <a:ext cx="8948145" cy="833324"/>
          </a:xfrm>
        </p:spPr>
        <p:txBody>
          <a:bodyPr anchor="b">
            <a:normAutofit fontScale="90000"/>
          </a:bodyPr>
          <a:lstStyle/>
          <a:p>
            <a:pPr algn="l"/>
            <a:r>
              <a:rPr lang="es-MX" sz="3200" dirty="0"/>
              <a:t>AGAR SABOURAUD +ROSA DE BENGALA (SRB) </a:t>
            </a:r>
          </a:p>
        </p:txBody>
      </p:sp>
      <p:sp>
        <p:nvSpPr>
          <p:cNvPr id="5129" name="Content Placeholder 5128"/>
          <p:cNvSpPr>
            <a:spLocks noGrp="1"/>
          </p:cNvSpPr>
          <p:nvPr>
            <p:ph idx="1"/>
          </p:nvPr>
        </p:nvSpPr>
        <p:spPr>
          <a:xfrm>
            <a:off x="1325217" y="1669774"/>
            <a:ext cx="4583927" cy="4904364"/>
          </a:xfrm>
        </p:spPr>
        <p:txBody>
          <a:bodyPr>
            <a:normAutofit/>
          </a:bodyPr>
          <a:lstStyle/>
          <a:p>
            <a:r>
              <a:rPr lang="es-MX" sz="1400" dirty="0"/>
              <a:t>Fuente C primaria: </a:t>
            </a:r>
          </a:p>
          <a:p>
            <a:pPr lvl="1"/>
            <a:r>
              <a:rPr lang="es-MX" sz="1200" dirty="0"/>
              <a:t>Dextrosa</a:t>
            </a:r>
          </a:p>
          <a:p>
            <a:r>
              <a:rPr lang="es-MX" sz="1400" dirty="0"/>
              <a:t>Fuente C secundaria:</a:t>
            </a:r>
          </a:p>
          <a:p>
            <a:pPr lvl="1"/>
            <a:r>
              <a:rPr lang="es-MX" sz="1200" dirty="0"/>
              <a:t>Peptona de Soya</a:t>
            </a:r>
          </a:p>
          <a:p>
            <a:r>
              <a:rPr lang="es-MX" sz="1400" dirty="0"/>
              <a:t>Inhibidor:</a:t>
            </a:r>
          </a:p>
          <a:p>
            <a:pPr lvl="1"/>
            <a:r>
              <a:rPr lang="es-MX" sz="1200" dirty="0"/>
              <a:t>Rosa de Bengala</a:t>
            </a:r>
          </a:p>
          <a:p>
            <a:pPr lvl="1"/>
            <a:r>
              <a:rPr lang="es-MX" sz="1200" dirty="0"/>
              <a:t>Puede agregarse cloranfenicol</a:t>
            </a:r>
          </a:p>
          <a:p>
            <a:r>
              <a:rPr lang="es-MX" sz="1400" dirty="0"/>
              <a:t>Indicador</a:t>
            </a:r>
          </a:p>
          <a:p>
            <a:pPr lvl="1"/>
            <a:r>
              <a:rPr lang="es-MX" sz="1200" dirty="0"/>
              <a:t>No contiene</a:t>
            </a:r>
          </a:p>
          <a:p>
            <a:r>
              <a:rPr lang="es-MX" sz="1400" dirty="0"/>
              <a:t>Población objetivo</a:t>
            </a:r>
          </a:p>
          <a:p>
            <a:pPr lvl="1"/>
            <a:r>
              <a:rPr lang="es-MX" sz="1200" dirty="0"/>
              <a:t>Microorganismos </a:t>
            </a:r>
            <a:r>
              <a:rPr lang="es-MX" sz="1200" dirty="0" err="1"/>
              <a:t>osmotolerantes</a:t>
            </a:r>
            <a:r>
              <a:rPr lang="es-MX" sz="1200" dirty="0"/>
              <a:t>:</a:t>
            </a:r>
          </a:p>
          <a:p>
            <a:pPr marL="457200" lvl="1" indent="0">
              <a:buNone/>
            </a:pPr>
            <a:r>
              <a:rPr lang="es-MX" sz="1200" dirty="0"/>
              <a:t>Hongos levaduriformes y filamentosos</a:t>
            </a:r>
            <a:endParaRPr lang="en-US" sz="12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9297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5BF35E-AB97-4CFB-9DC2-43B638C18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06F57B-7F62-49EF-9B23-B0BDF0C31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B78202-005C-497D-8A4B-C001345A4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71B25-98AE-4AEC-87DE-2FA17CF8C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0F0AD9-C262-4256-B713-D5BF2AAC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78B44C-A14C-4022-B8F8-6018F9836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81DFD4-3A2D-469D-8ACE-C1E55D890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2A0FC1-EDBC-4828-971B-757419C011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3363" r="-1" b="10757"/>
          <a:stretch/>
        </p:blipFill>
        <p:spPr>
          <a:xfrm>
            <a:off x="19965" y="-2"/>
            <a:ext cx="12191695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CCFC05F-DF0D-4B1B-8FD8-51B508CBC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42" y="0"/>
            <a:ext cx="11228892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0288E7-21F0-43C9-9728-F4F26D1A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054" y="3428998"/>
            <a:ext cx="5816024" cy="2623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/>
              <a:t>¿PARA QUÉ AISLAR?</a:t>
            </a:r>
          </a:p>
        </p:txBody>
      </p:sp>
    </p:spTree>
    <p:extLst>
      <p:ext uri="{BB962C8B-B14F-4D97-AF65-F5344CB8AC3E}">
        <p14:creationId xmlns:p14="http://schemas.microsoft.com/office/powerpoint/2010/main" val="3077446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59B43-F04F-4BF6-A56E-4EF2E1F5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81" y="346770"/>
            <a:ext cx="2820628" cy="980661"/>
          </a:xfrm>
        </p:spPr>
        <p:txBody>
          <a:bodyPr anchor="b">
            <a:normAutofit/>
          </a:bodyPr>
          <a:lstStyle/>
          <a:p>
            <a:pPr algn="l"/>
            <a:r>
              <a:rPr lang="es-MX" sz="3200" dirty="0"/>
              <a:t>AGAR K9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14BCF5-6DA5-4C1F-BDB9-F261A77A7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758" y="1569709"/>
            <a:ext cx="3524559" cy="4939609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Fuente C primaria: </a:t>
            </a:r>
          </a:p>
          <a:p>
            <a:pPr lvl="1"/>
            <a:r>
              <a:rPr lang="es-MX" dirty="0"/>
              <a:t>El CO</a:t>
            </a:r>
            <a:r>
              <a:rPr lang="es-MX" baseline="-25000" dirty="0"/>
              <a:t>2</a:t>
            </a:r>
            <a:r>
              <a:rPr lang="es-MX" dirty="0"/>
              <a:t> procedente del aire </a:t>
            </a:r>
          </a:p>
          <a:p>
            <a:r>
              <a:rPr lang="es-MX" dirty="0"/>
              <a:t>Fuente C secundaria:</a:t>
            </a:r>
          </a:p>
          <a:p>
            <a:pPr lvl="1"/>
            <a:r>
              <a:rPr lang="es-MX" dirty="0"/>
              <a:t>No existe</a:t>
            </a:r>
          </a:p>
          <a:p>
            <a:r>
              <a:rPr lang="es-MX" dirty="0"/>
              <a:t>Inhibidor:</a:t>
            </a:r>
          </a:p>
          <a:p>
            <a:pPr lvl="1"/>
            <a:r>
              <a:rPr lang="es-MX" dirty="0"/>
              <a:t>CO</a:t>
            </a:r>
            <a:r>
              <a:rPr lang="es-MX" baseline="-25000" dirty="0"/>
              <a:t>2</a:t>
            </a:r>
            <a:r>
              <a:rPr lang="es-MX" dirty="0"/>
              <a:t> como única fuente de C</a:t>
            </a:r>
          </a:p>
          <a:p>
            <a:pPr lvl="1"/>
            <a:r>
              <a:rPr lang="es-MX" dirty="0"/>
              <a:t>Fuente de energía Fe (II)</a:t>
            </a:r>
          </a:p>
          <a:p>
            <a:pPr lvl="1"/>
            <a:r>
              <a:rPr lang="es-MX" dirty="0"/>
              <a:t>pH= 2.5</a:t>
            </a:r>
          </a:p>
          <a:p>
            <a:r>
              <a:rPr lang="es-MX" dirty="0"/>
              <a:t>Indicador</a:t>
            </a:r>
          </a:p>
          <a:p>
            <a:pPr lvl="1"/>
            <a:r>
              <a:rPr lang="es-MX" dirty="0"/>
              <a:t>Oxidación de Fe(II) a Fe (III)</a:t>
            </a:r>
          </a:p>
          <a:p>
            <a:r>
              <a:rPr lang="es-MX" dirty="0"/>
              <a:t>Población objetivo</a:t>
            </a:r>
          </a:p>
          <a:p>
            <a:pPr lvl="1"/>
            <a:r>
              <a:rPr lang="es-MX" dirty="0"/>
              <a:t>Bacterias acidófilas </a:t>
            </a:r>
            <a:r>
              <a:rPr lang="es-MX" dirty="0" err="1"/>
              <a:t>quimiolitótrofas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627428-1421-4F28-BE2A-1E5AC7E50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08" y="837101"/>
            <a:ext cx="6723200" cy="567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26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17DF-FFF4-459F-9BE8-368856720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648" y="757673"/>
            <a:ext cx="6832600" cy="1293028"/>
          </a:xfrm>
        </p:spPr>
        <p:txBody>
          <a:bodyPr>
            <a:normAutofit/>
          </a:bodyPr>
          <a:lstStyle/>
          <a:p>
            <a:pPr algn="l"/>
            <a:r>
              <a:rPr lang="es-MX" dirty="0"/>
              <a:t>AGAR ANAERÓBICO DE BREWER</a:t>
            </a:r>
            <a:endParaRPr lang="en-US" dirty="0"/>
          </a:p>
        </p:txBody>
      </p: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C3660B52-6788-4983-A238-B44EA634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340" y="2354744"/>
            <a:ext cx="5504290" cy="4024125"/>
          </a:xfrm>
        </p:spPr>
        <p:txBody>
          <a:bodyPr>
            <a:normAutofit lnSpcReduction="10000"/>
          </a:bodyPr>
          <a:lstStyle/>
          <a:p>
            <a:r>
              <a:rPr lang="es-MX" dirty="0"/>
              <a:t>Fuente  de C</a:t>
            </a:r>
          </a:p>
          <a:p>
            <a:pPr lvl="1"/>
            <a:r>
              <a:rPr lang="es-MX" dirty="0"/>
              <a:t>Digerido pancreático</a:t>
            </a:r>
          </a:p>
          <a:p>
            <a:r>
              <a:rPr lang="es-MX" dirty="0"/>
              <a:t>Inhibidor:</a:t>
            </a:r>
          </a:p>
          <a:p>
            <a:pPr lvl="1"/>
            <a:r>
              <a:rPr lang="es-MX" dirty="0"/>
              <a:t>Incubación en atmósfera libre de oxígeno</a:t>
            </a:r>
          </a:p>
          <a:p>
            <a:r>
              <a:rPr lang="es-MX" dirty="0"/>
              <a:t>Indicador</a:t>
            </a:r>
          </a:p>
          <a:p>
            <a:pPr lvl="1"/>
            <a:r>
              <a:rPr lang="es-MX" dirty="0"/>
              <a:t>Azul de metileno</a:t>
            </a:r>
          </a:p>
          <a:p>
            <a:r>
              <a:rPr lang="es-MX" dirty="0"/>
              <a:t>Población objetivo</a:t>
            </a:r>
          </a:p>
          <a:p>
            <a:pPr lvl="1"/>
            <a:r>
              <a:rPr lang="es-MX" dirty="0"/>
              <a:t>Microorganismos anaerobios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Resultado de imagen para agar anaerobico de Brewer">
            <a:extLst>
              <a:ext uri="{FF2B5EF4-FFF2-40B4-BE49-F238E27FC236}">
                <a16:creationId xmlns:a16="http://schemas.microsoft.com/office/drawing/2014/main" id="{D3AE1CFF-106E-4E7B-A19D-4171C9957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3698" y="2354744"/>
            <a:ext cx="3644962" cy="383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881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0673-6C71-4063-9B43-4DF5E5CF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21" y="731112"/>
            <a:ext cx="7958331" cy="1077229"/>
          </a:xfrm>
        </p:spPr>
        <p:txBody>
          <a:bodyPr/>
          <a:lstStyle/>
          <a:p>
            <a:r>
              <a:rPr lang="es-MX" dirty="0"/>
              <a:t>JARRA DE ANAEROBIOSIS</a:t>
            </a:r>
            <a:endParaRPr lang="en-US" dirty="0"/>
          </a:p>
        </p:txBody>
      </p:sp>
      <p:pic>
        <p:nvPicPr>
          <p:cNvPr id="9218" name="Picture 2" descr="Resultado de imagen para jarra de anaerobiosis">
            <a:extLst>
              <a:ext uri="{FF2B5EF4-FFF2-40B4-BE49-F238E27FC236}">
                <a16:creationId xmlns:a16="http://schemas.microsoft.com/office/drawing/2014/main" id="{5A3B2E4C-6E9F-4680-8448-AB05C9407C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1885285"/>
            <a:ext cx="4158036" cy="449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Gas pack anaerogen anaerobiosis">
            <a:extLst>
              <a:ext uri="{FF2B5EF4-FFF2-40B4-BE49-F238E27FC236}">
                <a16:creationId xmlns:a16="http://schemas.microsoft.com/office/drawing/2014/main" id="{487389EE-D145-43AA-91EE-E91DED130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64" y="1885285"/>
            <a:ext cx="5986836" cy="449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17ED35-88F3-43BA-91C1-87123C4CDBD0}"/>
              </a:ext>
            </a:extLst>
          </p:cNvPr>
          <p:cNvSpPr txBox="1"/>
          <p:nvPr/>
        </p:nvSpPr>
        <p:spPr>
          <a:xfrm>
            <a:off x="5340627" y="2808625"/>
            <a:ext cx="887896" cy="30777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</a:rPr>
              <a:t>H</a:t>
            </a:r>
            <a:r>
              <a:rPr lang="es-MX" sz="1400" baseline="-25000" dirty="0">
                <a:solidFill>
                  <a:schemeClr val="bg1"/>
                </a:solidFill>
              </a:rPr>
              <a:t>2 y </a:t>
            </a:r>
            <a:r>
              <a:rPr lang="es-MX" sz="1400" dirty="0">
                <a:solidFill>
                  <a:schemeClr val="bg1"/>
                </a:solidFill>
              </a:rPr>
              <a:t>CO</a:t>
            </a:r>
            <a:r>
              <a:rPr lang="es-MX" sz="1400" baseline="-25000" dirty="0">
                <a:solidFill>
                  <a:schemeClr val="bg1"/>
                </a:solidFill>
              </a:rPr>
              <a:t>2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19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E78CA5-3813-4EF3-A710-1B8FA3F3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965200"/>
            <a:ext cx="6170943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600"/>
              <a:t>ESTRATEGIAS PARA EL AISLAMIENTO DE MICROORGANISMO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17BDC-DC59-43B4-9142-F408D5319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965200"/>
            <a:ext cx="3367361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Caso </a:t>
            </a:r>
            <a:r>
              <a:rPr lang="en-US" sz="2000" dirty="0" err="1">
                <a:solidFill>
                  <a:schemeClr val="tx1"/>
                </a:solidFill>
              </a:rPr>
              <a:t>problema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15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C8ACAF-67F4-4599-BDCA-2E2D70761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427" y="639315"/>
            <a:ext cx="3644963" cy="572086"/>
          </a:xfrm>
        </p:spPr>
        <p:txBody>
          <a:bodyPr/>
          <a:lstStyle/>
          <a:p>
            <a:r>
              <a:rPr lang="es-MX" dirty="0"/>
              <a:t>CASO 1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82ED5A-D4EE-4774-9547-E20230EF9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9043" y="1211402"/>
            <a:ext cx="5003205" cy="4781434"/>
          </a:xfrm>
        </p:spPr>
        <p:txBody>
          <a:bodyPr>
            <a:normAutofit fontScale="62500" lnSpcReduction="20000"/>
          </a:bodyPr>
          <a:lstStyle/>
          <a:p>
            <a:r>
              <a:rPr lang="es-MX" dirty="0"/>
              <a:t>Dentro de tus labores en el departamento de control de calidad de la prestigiosa empresa en la que trabajas, te solicitan que por favor aísles a partir de una muestra de leche en polvo al posible microorganismo responsable de una serie de malestares en los consumidores del producto final, los cuales incluyen vómito proyectivo, diarreas y deshidratación etc. </a:t>
            </a:r>
            <a:endParaRPr lang="en-US" dirty="0"/>
          </a:p>
          <a:p>
            <a:r>
              <a:rPr lang="es-MX" dirty="0"/>
              <a:t>Se sospecha que la gente en contacto con la materia prima no guarda las buenas prácticas de higiene y seguridad.</a:t>
            </a:r>
            <a:endParaRPr lang="en-US" dirty="0"/>
          </a:p>
          <a:p>
            <a:r>
              <a:rPr lang="es-MX" dirty="0"/>
              <a:t>A partir de a sintomatología el médico responsable sospecha de una posible intoxicación por </a:t>
            </a:r>
            <a:r>
              <a:rPr lang="es-MX" dirty="0" err="1"/>
              <a:t>estafilotoxina</a:t>
            </a:r>
            <a:r>
              <a:rPr lang="es-MX" dirty="0"/>
              <a:t> (</a:t>
            </a:r>
            <a:r>
              <a:rPr lang="es-MX" i="1" dirty="0"/>
              <a:t>S. </a:t>
            </a:r>
            <a:r>
              <a:rPr lang="es-MX" i="1" dirty="0" err="1"/>
              <a:t>aureus</a:t>
            </a:r>
            <a:r>
              <a:rPr lang="es-MX" dirty="0"/>
              <a:t>), presencia de bacterias esporuladas (B. </a:t>
            </a:r>
            <a:r>
              <a:rPr lang="es-MX" dirty="0" err="1"/>
              <a:t>cereus</a:t>
            </a:r>
            <a:r>
              <a:rPr lang="es-MX" dirty="0"/>
              <a:t>), presencia de contaminación fecal (</a:t>
            </a:r>
            <a:r>
              <a:rPr lang="es-MX" i="1" dirty="0"/>
              <a:t>E. </a:t>
            </a:r>
            <a:r>
              <a:rPr lang="es-MX" i="1" dirty="0" err="1"/>
              <a:t>coli</a:t>
            </a:r>
            <a:r>
              <a:rPr lang="es-MX" i="1" dirty="0"/>
              <a:t> o Salmonella </a:t>
            </a:r>
            <a:r>
              <a:rPr lang="es-MX" i="1" dirty="0" err="1"/>
              <a:t>sp</a:t>
            </a:r>
            <a:r>
              <a:rPr lang="es-MX" i="1" dirty="0"/>
              <a:t>.</a:t>
            </a:r>
            <a:r>
              <a:rPr lang="es-MX" dirty="0"/>
              <a:t>) o ambas.</a:t>
            </a:r>
            <a:endParaRPr lang="en-US" dirty="0"/>
          </a:p>
          <a:p>
            <a:r>
              <a:rPr lang="es-MX" dirty="0"/>
              <a:t>Desarrolla la metodología que utilizarías para descubrir al </a:t>
            </a:r>
            <a:r>
              <a:rPr lang="es-MX" b="1" dirty="0"/>
              <a:t>AGENTE ETIOLÓGICO </a:t>
            </a:r>
            <a:r>
              <a:rPr lang="es-MX" dirty="0"/>
              <a:t>de esta enfermedad.</a:t>
            </a:r>
            <a:endParaRPr lang="en-US" dirty="0"/>
          </a:p>
          <a:p>
            <a:r>
              <a:rPr lang="es-MX" dirty="0"/>
              <a:t>Indica medios de cultivo y su criterio de selección, condiciones de incubación, método de inoculación y características </a:t>
            </a:r>
            <a:r>
              <a:rPr lang="es-MX" dirty="0" err="1"/>
              <a:t>morfocoloniales</a:t>
            </a:r>
            <a:r>
              <a:rPr lang="es-MX" dirty="0"/>
              <a:t> esperadas para  ambos casos. (se sugiere un cuadro o diagrama de flujo).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Vomito GIFs | Tenor">
            <a:extLst>
              <a:ext uri="{FF2B5EF4-FFF2-40B4-BE49-F238E27FC236}">
                <a16:creationId xmlns:a16="http://schemas.microsoft.com/office/drawing/2014/main" id="{03061661-B970-4B31-965C-D048B5E1FC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91" y="1969477"/>
            <a:ext cx="4740812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14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C7F7-B7C7-4A15-A46D-1E064F8F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818" y="472825"/>
            <a:ext cx="2794881" cy="16002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PASO 1 IDENTIFICAR EL PROBLEMA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87BF0-F0F0-4E5F-AC3C-8D970EFD9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6678" y="2684230"/>
            <a:ext cx="3790122" cy="385411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s-MX" sz="1800" dirty="0"/>
              <a:t>Siempre que se comienza un trabajo de aislamiento debes considerar: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s-MX" sz="1600" dirty="0"/>
              <a:t>Naturaleza y procedencia de la muestra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s-MX" sz="1400" dirty="0"/>
              <a:t>¿Qué microorganismos pueden estar asociados a la muestra?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s-MX" sz="1400" dirty="0"/>
              <a:t>¿Existen medios de cultivo selectivos para la posible población microbiana responsable?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s-MX" sz="1400" dirty="0"/>
              <a:t>¿Cuáles son las condiciones de cultivo del posible microorganismo responsable?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050" name="Picture 2" descr="Microbiología: Condiciones generales para el cultivo de ...">
            <a:extLst>
              <a:ext uri="{FF2B5EF4-FFF2-40B4-BE49-F238E27FC236}">
                <a16:creationId xmlns:a16="http://schemas.microsoft.com/office/drawing/2014/main" id="{91DD09FD-0D13-4505-AA3C-FC513B864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2" r="12453"/>
          <a:stretch/>
        </p:blipFill>
        <p:spPr bwMode="auto">
          <a:xfrm>
            <a:off x="4972699" y="746126"/>
            <a:ext cx="6533501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879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erca de machos mano científico la inoculación de una bacteria en ...">
            <a:extLst>
              <a:ext uri="{FF2B5EF4-FFF2-40B4-BE49-F238E27FC236}">
                <a16:creationId xmlns:a16="http://schemas.microsoft.com/office/drawing/2014/main" id="{C19E6F42-A8C0-42EC-BBF4-6378028F65A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4" r="12915" b="-2"/>
          <a:stretch/>
        </p:blipFill>
        <p:spPr bwMode="auto">
          <a:xfrm>
            <a:off x="7519416" y="10"/>
            <a:ext cx="467258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18F784-05CA-452A-B84C-2C44BA73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475" y="103568"/>
            <a:ext cx="5910219" cy="11446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PASO 2 DISEÑO DEL PROCEDIMIENTO A SEGUIR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F18B6-81EF-42AC-BA0E-18BD08FFA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1573" y="1351731"/>
            <a:ext cx="6116121" cy="52789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 err="1"/>
              <a:t>Selecciona</a:t>
            </a:r>
            <a:r>
              <a:rPr lang="en-US" sz="2400" b="1" dirty="0"/>
              <a:t> </a:t>
            </a:r>
            <a:r>
              <a:rPr lang="en-US" sz="2400" b="1" dirty="0" err="1"/>
              <a:t>cuidadosamente</a:t>
            </a:r>
            <a:r>
              <a:rPr lang="en-US" sz="2400" b="1" dirty="0"/>
              <a:t> los </a:t>
            </a:r>
            <a:r>
              <a:rPr lang="en-US" sz="2400" b="1" dirty="0" err="1"/>
              <a:t>medios</a:t>
            </a:r>
            <a:r>
              <a:rPr lang="en-US" sz="2400" b="1" dirty="0"/>
              <a:t> de </a:t>
            </a:r>
            <a:r>
              <a:rPr lang="en-US" sz="2400" b="1" dirty="0" err="1"/>
              <a:t>cultivo</a:t>
            </a:r>
            <a:r>
              <a:rPr lang="en-US" sz="2400" b="1" dirty="0"/>
              <a:t> </a:t>
            </a:r>
            <a:r>
              <a:rPr lang="en-US" sz="1800" dirty="0"/>
              <a:t>de </a:t>
            </a:r>
            <a:r>
              <a:rPr lang="en-US" sz="1800" dirty="0" err="1"/>
              <a:t>acuerdo</a:t>
            </a:r>
            <a:r>
              <a:rPr lang="en-US" sz="1800" dirty="0"/>
              <a:t> a las población (es) </a:t>
            </a:r>
            <a:r>
              <a:rPr lang="en-US" sz="1800" dirty="0" err="1"/>
              <a:t>microbiana</a:t>
            </a:r>
            <a:r>
              <a:rPr lang="en-US" sz="1800" dirty="0"/>
              <a:t> (s) </a:t>
            </a:r>
            <a:r>
              <a:rPr lang="en-US" sz="1800" dirty="0" err="1"/>
              <a:t>sospechosa</a:t>
            </a:r>
            <a:r>
              <a:rPr lang="en-US" sz="1800" dirty="0"/>
              <a:t>(s):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Si se </a:t>
            </a:r>
            <a:r>
              <a:rPr lang="en-US" sz="1800" dirty="0" err="1"/>
              <a:t>trata</a:t>
            </a:r>
            <a:r>
              <a:rPr lang="en-US" sz="1800" dirty="0"/>
              <a:t> de un </a:t>
            </a:r>
            <a:r>
              <a:rPr lang="en-US" sz="1800" dirty="0" err="1"/>
              <a:t>microorganismo</a:t>
            </a:r>
            <a:r>
              <a:rPr lang="en-US" sz="1800" dirty="0"/>
              <a:t> </a:t>
            </a:r>
            <a:r>
              <a:rPr lang="en-US" sz="1800" dirty="0" err="1"/>
              <a:t>entérico</a:t>
            </a:r>
            <a:r>
              <a:rPr lang="en-US" sz="1800" dirty="0"/>
              <a:t>, </a:t>
            </a:r>
            <a:r>
              <a:rPr lang="en-US" sz="1800" dirty="0" err="1"/>
              <a:t>tal</a:t>
            </a:r>
            <a:r>
              <a:rPr lang="en-US" sz="1800" dirty="0"/>
              <a:t> </a:t>
            </a:r>
            <a:r>
              <a:rPr lang="en-US" sz="1800" dirty="0" err="1"/>
              <a:t>vez</a:t>
            </a:r>
            <a:r>
              <a:rPr lang="en-US" sz="1800" dirty="0"/>
              <a:t> </a:t>
            </a:r>
            <a:r>
              <a:rPr lang="en-US" sz="1800" dirty="0" err="1"/>
              <a:t>convenga</a:t>
            </a:r>
            <a:r>
              <a:rPr lang="en-US" sz="1800" dirty="0"/>
              <a:t> </a:t>
            </a:r>
            <a:r>
              <a:rPr lang="en-US" sz="1800" dirty="0" err="1"/>
              <a:t>utilizar</a:t>
            </a:r>
            <a:r>
              <a:rPr lang="en-US" sz="1800" dirty="0"/>
              <a:t> un medio con sales </a:t>
            </a:r>
            <a:r>
              <a:rPr lang="en-US" sz="1800" dirty="0" err="1"/>
              <a:t>biliares</a:t>
            </a:r>
            <a:r>
              <a:rPr lang="en-US" sz="1800" dirty="0"/>
              <a:t>, </a:t>
            </a:r>
            <a:r>
              <a:rPr lang="en-US" sz="1800" dirty="0" err="1"/>
              <a:t>si</a:t>
            </a:r>
            <a:r>
              <a:rPr lang="en-US" sz="1800" dirty="0"/>
              <a:t> de la </a:t>
            </a:r>
            <a:r>
              <a:rPr lang="en-US" sz="1800" dirty="0" err="1"/>
              <a:t>piel</a:t>
            </a:r>
            <a:r>
              <a:rPr lang="en-US" sz="1800" dirty="0"/>
              <a:t>, </a:t>
            </a:r>
            <a:r>
              <a:rPr lang="en-US" sz="1800" dirty="0" err="1"/>
              <a:t>tal</a:t>
            </a:r>
            <a:r>
              <a:rPr lang="en-US" sz="1800" dirty="0"/>
              <a:t> </a:t>
            </a:r>
            <a:r>
              <a:rPr lang="en-US" sz="1800" dirty="0" err="1"/>
              <a:t>vez</a:t>
            </a:r>
            <a:r>
              <a:rPr lang="en-US" sz="1800" dirty="0"/>
              <a:t> un medio con </a:t>
            </a:r>
            <a:r>
              <a:rPr lang="en-US" sz="1800" dirty="0" err="1"/>
              <a:t>alta</a:t>
            </a:r>
            <a:r>
              <a:rPr lang="en-US" sz="1800" dirty="0"/>
              <a:t> </a:t>
            </a:r>
            <a:r>
              <a:rPr lang="en-US" sz="1800" dirty="0" err="1"/>
              <a:t>concentración</a:t>
            </a:r>
            <a:r>
              <a:rPr lang="en-US" sz="1800" dirty="0"/>
              <a:t> de NaCl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Si </a:t>
            </a:r>
            <a:r>
              <a:rPr lang="en-US" sz="1800" dirty="0" err="1"/>
              <a:t>existe</a:t>
            </a:r>
            <a:r>
              <a:rPr lang="en-US" sz="1800" dirty="0"/>
              <a:t> </a:t>
            </a:r>
            <a:r>
              <a:rPr lang="en-US" sz="1800" dirty="0" err="1"/>
              <a:t>alguna</a:t>
            </a:r>
            <a:r>
              <a:rPr lang="en-US" sz="1800" dirty="0"/>
              <a:t> </a:t>
            </a:r>
            <a:r>
              <a:rPr lang="en-US" sz="1800" dirty="0" err="1"/>
              <a:t>característica</a:t>
            </a:r>
            <a:r>
              <a:rPr lang="en-US" sz="1800" dirty="0"/>
              <a:t> </a:t>
            </a:r>
            <a:r>
              <a:rPr lang="en-US" sz="1800" dirty="0" err="1"/>
              <a:t>metabólica</a:t>
            </a:r>
            <a:r>
              <a:rPr lang="en-US" sz="1800" dirty="0"/>
              <a:t> que </a:t>
            </a:r>
            <a:r>
              <a:rPr lang="en-US" sz="1800" dirty="0" err="1"/>
              <a:t>permita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diferenciación</a:t>
            </a:r>
            <a:r>
              <a:rPr lang="en-US" sz="1800" dirty="0"/>
              <a:t>, no dudes </a:t>
            </a:r>
            <a:r>
              <a:rPr lang="en-US" sz="1800" dirty="0" err="1"/>
              <a:t>en</a:t>
            </a:r>
            <a:r>
              <a:rPr lang="en-US" sz="1800" dirty="0"/>
              <a:t> utilizer un medio </a:t>
            </a:r>
            <a:r>
              <a:rPr lang="en-US" sz="1800" dirty="0" err="1"/>
              <a:t>selectivo</a:t>
            </a:r>
            <a:r>
              <a:rPr lang="en-US" sz="1800" dirty="0"/>
              <a:t> y </a:t>
            </a:r>
            <a:r>
              <a:rPr lang="en-US" sz="1800" dirty="0" err="1"/>
              <a:t>diferencial</a:t>
            </a:r>
            <a:r>
              <a:rPr lang="en-US" sz="1800" dirty="0"/>
              <a:t>: </a:t>
            </a:r>
            <a:r>
              <a:rPr lang="en-US" sz="1800" dirty="0" err="1"/>
              <a:t>fermentación´manitol</a:t>
            </a:r>
            <a:r>
              <a:rPr lang="en-US" sz="1800" dirty="0"/>
              <a:t>, lactose, etc.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Si es possible utilizer un </a:t>
            </a:r>
            <a:r>
              <a:rPr lang="en-US" sz="1800" dirty="0" err="1"/>
              <a:t>pretratamiento</a:t>
            </a:r>
            <a:r>
              <a:rPr lang="en-US" sz="1800" dirty="0"/>
              <a:t> de </a:t>
            </a:r>
            <a:r>
              <a:rPr lang="en-US" sz="1800" dirty="0" err="1"/>
              <a:t>selección</a:t>
            </a:r>
            <a:r>
              <a:rPr lang="en-US" sz="1800" dirty="0"/>
              <a:t>: </a:t>
            </a:r>
            <a:r>
              <a:rPr lang="en-US" sz="1800" dirty="0" err="1"/>
              <a:t>llevar</a:t>
            </a:r>
            <a:r>
              <a:rPr lang="en-US" sz="1800" dirty="0"/>
              <a:t> a </a:t>
            </a:r>
            <a:r>
              <a:rPr lang="en-US" sz="1800" dirty="0" err="1"/>
              <a:t>ebullicion</a:t>
            </a:r>
            <a:r>
              <a:rPr lang="en-US" sz="1800" dirty="0"/>
              <a:t> (</a:t>
            </a:r>
            <a:r>
              <a:rPr lang="en-US" sz="1800" dirty="0" err="1"/>
              <a:t>esporulados</a:t>
            </a:r>
            <a:r>
              <a:rPr lang="en-US" sz="1800" dirty="0"/>
              <a:t>)</a:t>
            </a:r>
          </a:p>
          <a:p>
            <a:pPr marL="5715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0323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arra para incubación de anaerobios, PC">
            <a:extLst>
              <a:ext uri="{FF2B5EF4-FFF2-40B4-BE49-F238E27FC236}">
                <a16:creationId xmlns:a16="http://schemas.microsoft.com/office/drawing/2014/main" id="{FAF32D6A-E95E-439C-ACC4-987E44EB585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0" r="25509" b="-2"/>
          <a:stretch/>
        </p:blipFill>
        <p:spPr bwMode="auto">
          <a:xfrm>
            <a:off x="7519416" y="10"/>
            <a:ext cx="467258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F1B81-B0B7-4DB9-B33B-068193B5A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22782" y="564541"/>
            <a:ext cx="5518960" cy="5995285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Selecciona</a:t>
            </a:r>
            <a:r>
              <a:rPr lang="en-US" sz="2400" dirty="0"/>
              <a:t> las </a:t>
            </a:r>
            <a:r>
              <a:rPr lang="en-US" sz="2400" dirty="0" err="1"/>
              <a:t>condiciones</a:t>
            </a:r>
            <a:r>
              <a:rPr lang="en-US" sz="2400" dirty="0"/>
              <a:t> de </a:t>
            </a:r>
            <a:r>
              <a:rPr lang="en-US" sz="2400" dirty="0" err="1"/>
              <a:t>incubación</a:t>
            </a:r>
            <a:r>
              <a:rPr lang="en-US" sz="2400" dirty="0"/>
              <a:t>: </a:t>
            </a:r>
          </a:p>
          <a:p>
            <a:pPr marL="1200150" lvl="2" indent="-228600">
              <a:buFont typeface="Arial" panose="020B0604020202020204" pitchFamily="34" charset="0"/>
              <a:buChar char="•"/>
            </a:pPr>
            <a:r>
              <a:rPr lang="en-US" sz="2000" dirty="0"/>
              <a:t>Si el </a:t>
            </a:r>
            <a:r>
              <a:rPr lang="en-US" sz="2000" dirty="0" err="1"/>
              <a:t>microorganismos</a:t>
            </a:r>
            <a:r>
              <a:rPr lang="en-US" sz="2000" dirty="0"/>
              <a:t> es </a:t>
            </a:r>
            <a:r>
              <a:rPr lang="en-US" sz="2000" dirty="0" err="1"/>
              <a:t>anaerobio</a:t>
            </a:r>
            <a:r>
              <a:rPr lang="en-US" sz="2000" dirty="0"/>
              <a:t> </a:t>
            </a:r>
            <a:r>
              <a:rPr lang="en-US" sz="2000" dirty="0" err="1"/>
              <a:t>estricto</a:t>
            </a:r>
            <a:r>
              <a:rPr lang="en-US" sz="2000" dirty="0"/>
              <a:t> </a:t>
            </a:r>
            <a:r>
              <a:rPr lang="en-US" sz="2000" dirty="0" err="1"/>
              <a:t>puedes</a:t>
            </a:r>
            <a:r>
              <a:rPr lang="en-US" sz="2000" dirty="0"/>
              <a:t> </a:t>
            </a:r>
            <a:r>
              <a:rPr lang="en-US" sz="2000" dirty="0" err="1"/>
              <a:t>requerir</a:t>
            </a:r>
            <a:r>
              <a:rPr lang="en-US" sz="2000" dirty="0"/>
              <a:t> una </a:t>
            </a:r>
            <a:r>
              <a:rPr lang="en-US" sz="2000" dirty="0" err="1"/>
              <a:t>jarra</a:t>
            </a:r>
            <a:r>
              <a:rPr lang="en-US" sz="2000" dirty="0"/>
              <a:t> de anaerobiosis</a:t>
            </a:r>
          </a:p>
          <a:p>
            <a:pPr marL="1200150" lvl="2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Selecciona</a:t>
            </a:r>
            <a:r>
              <a:rPr lang="en-US" sz="2000" dirty="0"/>
              <a:t> la </a:t>
            </a:r>
            <a:r>
              <a:rPr lang="en-US" sz="2000" dirty="0" err="1"/>
              <a:t>temperatura</a:t>
            </a:r>
            <a:r>
              <a:rPr lang="en-US" sz="2000" dirty="0"/>
              <a:t> </a:t>
            </a:r>
            <a:r>
              <a:rPr lang="en-US" sz="2000" dirty="0" err="1"/>
              <a:t>óptima</a:t>
            </a:r>
            <a:r>
              <a:rPr lang="en-US" sz="2000" dirty="0"/>
              <a:t> de </a:t>
            </a:r>
            <a:r>
              <a:rPr lang="en-US" sz="2000" dirty="0" err="1"/>
              <a:t>crecimiento</a:t>
            </a:r>
            <a:r>
              <a:rPr lang="en-US" sz="2000" dirty="0"/>
              <a:t>: </a:t>
            </a:r>
          </a:p>
          <a:p>
            <a:pPr marL="1657350" lvl="3" indent="-228600">
              <a:buFont typeface="Arial" panose="020B0604020202020204" pitchFamily="34" charset="0"/>
              <a:buChar char="•"/>
            </a:pPr>
            <a:r>
              <a:rPr lang="en-US" sz="1400" dirty="0"/>
              <a:t>Si </a:t>
            </a:r>
            <a:r>
              <a:rPr lang="en-US" sz="1400" dirty="0" err="1"/>
              <a:t>afecta</a:t>
            </a:r>
            <a:r>
              <a:rPr lang="en-US" sz="1400" dirty="0"/>
              <a:t> la </a:t>
            </a:r>
            <a:r>
              <a:rPr lang="en-US" sz="1400" dirty="0" err="1"/>
              <a:t>salud</a:t>
            </a:r>
            <a:r>
              <a:rPr lang="en-US" sz="1400" dirty="0"/>
              <a:t> y se </a:t>
            </a:r>
            <a:r>
              <a:rPr lang="en-US" sz="1400" dirty="0" err="1"/>
              <a:t>desarrolla</a:t>
            </a:r>
            <a:r>
              <a:rPr lang="en-US" sz="1400" dirty="0"/>
              <a:t> dentro del ser </a:t>
            </a:r>
            <a:r>
              <a:rPr lang="en-US" sz="1400" dirty="0" err="1"/>
              <a:t>humano</a:t>
            </a:r>
            <a:r>
              <a:rPr lang="en-US" sz="1400" dirty="0"/>
              <a:t> </a:t>
            </a:r>
            <a:r>
              <a:rPr lang="en-US" sz="1400" dirty="0" err="1"/>
              <a:t>probablemente</a:t>
            </a:r>
            <a:r>
              <a:rPr lang="en-US" sz="1400" dirty="0"/>
              <a:t> sea un </a:t>
            </a:r>
            <a:r>
              <a:rPr lang="en-US" sz="1400" dirty="0" err="1"/>
              <a:t>mesófilo</a:t>
            </a:r>
            <a:r>
              <a:rPr lang="en-US" sz="1400" dirty="0"/>
              <a:t> con </a:t>
            </a:r>
            <a:r>
              <a:rPr lang="en-US" sz="1400" dirty="0" err="1"/>
              <a:t>temperatura</a:t>
            </a:r>
            <a:r>
              <a:rPr lang="en-US" sz="1400" dirty="0"/>
              <a:t> </a:t>
            </a:r>
            <a:r>
              <a:rPr lang="en-US" sz="1400" dirty="0" err="1"/>
              <a:t>óptima</a:t>
            </a:r>
            <a:r>
              <a:rPr lang="en-US" sz="1400" dirty="0"/>
              <a:t> de 37°C (</a:t>
            </a:r>
            <a:r>
              <a:rPr lang="en-US" sz="1400" dirty="0" err="1"/>
              <a:t>Bacterias</a:t>
            </a:r>
            <a:r>
              <a:rPr lang="en-US" sz="1400" dirty="0"/>
              <a:t> </a:t>
            </a:r>
            <a:r>
              <a:rPr lang="en-US" sz="1400" dirty="0" err="1"/>
              <a:t>mesófilas</a:t>
            </a:r>
            <a:r>
              <a:rPr lang="en-US" sz="1400" dirty="0"/>
              <a:t>)</a:t>
            </a:r>
          </a:p>
          <a:p>
            <a:pPr marL="1657350" lvl="3" indent="-228600">
              <a:buFont typeface="Arial" panose="020B0604020202020204" pitchFamily="34" charset="0"/>
              <a:buChar char="•"/>
            </a:pPr>
            <a:r>
              <a:rPr lang="en-US" sz="1400" dirty="0"/>
              <a:t>Si se </a:t>
            </a:r>
            <a:r>
              <a:rPr lang="en-US" sz="1400" dirty="0" err="1"/>
              <a:t>trata</a:t>
            </a:r>
            <a:r>
              <a:rPr lang="en-US" sz="1400" dirty="0"/>
              <a:t> de un </a:t>
            </a:r>
            <a:r>
              <a:rPr lang="en-US" sz="1400" dirty="0" err="1"/>
              <a:t>psicrótrofo</a:t>
            </a:r>
            <a:r>
              <a:rPr lang="en-US" sz="1400" dirty="0"/>
              <a:t> que </a:t>
            </a:r>
            <a:r>
              <a:rPr lang="en-US" sz="1400" dirty="0" err="1"/>
              <a:t>crece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un </a:t>
            </a:r>
            <a:r>
              <a:rPr lang="en-US" sz="1400" dirty="0" err="1"/>
              <a:t>alimento</a:t>
            </a:r>
            <a:r>
              <a:rPr lang="en-US" sz="1400" dirty="0"/>
              <a:t> sin </a:t>
            </a:r>
            <a:r>
              <a:rPr lang="en-US" sz="1400" dirty="0" err="1"/>
              <a:t>causar</a:t>
            </a:r>
            <a:r>
              <a:rPr lang="en-US" sz="1400" dirty="0"/>
              <a:t> </a:t>
            </a:r>
            <a:r>
              <a:rPr lang="en-US" sz="1400" dirty="0" err="1"/>
              <a:t>infección</a:t>
            </a:r>
            <a:r>
              <a:rPr lang="en-US" sz="1400" dirty="0"/>
              <a:t>, </a:t>
            </a:r>
            <a:r>
              <a:rPr lang="en-US" sz="1400" dirty="0" err="1"/>
              <a:t>tal</a:t>
            </a:r>
            <a:r>
              <a:rPr lang="en-US" sz="1400" dirty="0"/>
              <a:t> </a:t>
            </a:r>
            <a:r>
              <a:rPr lang="en-US" sz="1400" dirty="0" err="1"/>
              <a:t>vez</a:t>
            </a:r>
            <a:r>
              <a:rPr lang="en-US" sz="1400" dirty="0"/>
              <a:t> </a:t>
            </a:r>
            <a:r>
              <a:rPr lang="en-US" sz="1400" dirty="0" err="1"/>
              <a:t>convenga</a:t>
            </a:r>
            <a:r>
              <a:rPr lang="en-US" sz="1400" dirty="0"/>
              <a:t> una </a:t>
            </a:r>
            <a:r>
              <a:rPr lang="en-US" sz="1400" dirty="0" err="1"/>
              <a:t>temperatura</a:t>
            </a:r>
            <a:r>
              <a:rPr lang="en-US" sz="1400" dirty="0"/>
              <a:t> de 28°C (</a:t>
            </a:r>
            <a:r>
              <a:rPr lang="en-US" sz="1400" dirty="0" err="1"/>
              <a:t>Bacterias</a:t>
            </a:r>
            <a:r>
              <a:rPr lang="en-US" sz="1400" dirty="0"/>
              <a:t> </a:t>
            </a:r>
            <a:r>
              <a:rPr lang="en-US" sz="1400" dirty="0" err="1"/>
              <a:t>psicrótrofas</a:t>
            </a:r>
            <a:r>
              <a:rPr lang="en-US" sz="1400" dirty="0"/>
              <a:t> y </a:t>
            </a:r>
            <a:r>
              <a:rPr lang="en-US" sz="1400" dirty="0" err="1"/>
              <a:t>hongos</a:t>
            </a:r>
            <a:r>
              <a:rPr lang="en-US" sz="1400" dirty="0"/>
              <a:t>)</a:t>
            </a:r>
          </a:p>
          <a:p>
            <a:pPr marL="1657350" lvl="3" indent="-228600">
              <a:buFont typeface="Arial" panose="020B0604020202020204" pitchFamily="34" charset="0"/>
              <a:buChar char="•"/>
            </a:pPr>
            <a:r>
              <a:rPr lang="en-US" sz="1400" dirty="0"/>
              <a:t>Si se </a:t>
            </a:r>
            <a:r>
              <a:rPr lang="en-US" sz="1400" dirty="0" err="1"/>
              <a:t>trata</a:t>
            </a:r>
            <a:r>
              <a:rPr lang="en-US" sz="1400" dirty="0"/>
              <a:t> de un </a:t>
            </a:r>
            <a:r>
              <a:rPr lang="en-US" sz="1400" dirty="0" err="1"/>
              <a:t>microorganismo</a:t>
            </a:r>
            <a:r>
              <a:rPr lang="en-US" sz="1400" dirty="0"/>
              <a:t> que </a:t>
            </a:r>
            <a:r>
              <a:rPr lang="en-US" sz="1400" dirty="0" err="1"/>
              <a:t>pudo</a:t>
            </a:r>
            <a:r>
              <a:rPr lang="en-US" sz="1400" dirty="0"/>
              <a:t> pasar por  un </a:t>
            </a:r>
            <a:r>
              <a:rPr lang="en-US" sz="1400" dirty="0" err="1"/>
              <a:t>proceso</a:t>
            </a:r>
            <a:r>
              <a:rPr lang="en-US" sz="1400" dirty="0"/>
              <a:t> a </a:t>
            </a:r>
            <a:r>
              <a:rPr lang="en-US" sz="1400" dirty="0" err="1"/>
              <a:t>altas</a:t>
            </a:r>
            <a:r>
              <a:rPr lang="en-US" sz="1400" dirty="0"/>
              <a:t> </a:t>
            </a:r>
            <a:r>
              <a:rPr lang="en-US" sz="1400" dirty="0" err="1"/>
              <a:t>temperaturas</a:t>
            </a:r>
            <a:r>
              <a:rPr lang="en-US" sz="1400" dirty="0"/>
              <a:t> </a:t>
            </a:r>
            <a:r>
              <a:rPr lang="en-US" sz="1400" dirty="0" err="1"/>
              <a:t>puede</a:t>
            </a:r>
            <a:r>
              <a:rPr lang="en-US" sz="1400" dirty="0"/>
              <a:t> </a:t>
            </a:r>
            <a:r>
              <a:rPr lang="en-US" sz="1400" dirty="0" err="1"/>
              <a:t>utilizarse</a:t>
            </a:r>
            <a:r>
              <a:rPr lang="en-US" sz="1400" dirty="0"/>
              <a:t> 55°C (</a:t>
            </a:r>
            <a:r>
              <a:rPr lang="en-US" sz="1400" dirty="0" err="1"/>
              <a:t>Bacterias</a:t>
            </a:r>
            <a:r>
              <a:rPr lang="en-US" sz="1400" dirty="0"/>
              <a:t> </a:t>
            </a:r>
            <a:r>
              <a:rPr lang="en-US" sz="1400" dirty="0" err="1"/>
              <a:t>termodúricas</a:t>
            </a:r>
            <a:r>
              <a:rPr lang="en-US" sz="1400" dirty="0"/>
              <a:t>)</a:t>
            </a:r>
          </a:p>
          <a:p>
            <a:pPr marL="1200150" lvl="2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Selecciona</a:t>
            </a:r>
            <a:r>
              <a:rPr lang="en-US" sz="2000" dirty="0"/>
              <a:t> el </a:t>
            </a:r>
            <a:r>
              <a:rPr lang="en-US" sz="2000" dirty="0" err="1"/>
              <a:t>tiempo</a:t>
            </a:r>
            <a:r>
              <a:rPr lang="en-US" sz="2000" dirty="0"/>
              <a:t> de </a:t>
            </a:r>
            <a:r>
              <a:rPr lang="en-US" sz="2000" dirty="0" err="1"/>
              <a:t>crecimiento</a:t>
            </a:r>
            <a:endParaRPr lang="en-US" sz="2000" dirty="0"/>
          </a:p>
          <a:p>
            <a:pPr marL="1657350" lvl="3"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Bacterias</a:t>
            </a:r>
            <a:r>
              <a:rPr lang="en-US" sz="1400" dirty="0"/>
              <a:t> 18-24 h, </a:t>
            </a:r>
            <a:r>
              <a:rPr lang="en-US" sz="1400" dirty="0" err="1"/>
              <a:t>hongos</a:t>
            </a:r>
            <a:r>
              <a:rPr lang="en-US" sz="1400" dirty="0"/>
              <a:t> </a:t>
            </a:r>
            <a:r>
              <a:rPr lang="en-US" sz="1400" dirty="0" err="1"/>
              <a:t>levaduriformes</a:t>
            </a:r>
            <a:r>
              <a:rPr lang="en-US" sz="1400" dirty="0"/>
              <a:t> 48-72 h, </a:t>
            </a:r>
            <a:r>
              <a:rPr lang="en-US" sz="1400" dirty="0" err="1"/>
              <a:t>Actinobacterias</a:t>
            </a:r>
            <a:r>
              <a:rPr lang="en-US" sz="1400" dirty="0"/>
              <a:t> 5-7 </a:t>
            </a:r>
            <a:r>
              <a:rPr lang="en-US" sz="1400" dirty="0" err="1"/>
              <a:t>días</a:t>
            </a:r>
            <a:r>
              <a:rPr lang="en-US" sz="1400" dirty="0"/>
              <a:t>, </a:t>
            </a:r>
            <a:r>
              <a:rPr lang="en-US" sz="1400" dirty="0" err="1"/>
              <a:t>hongos</a:t>
            </a:r>
            <a:r>
              <a:rPr lang="en-US" sz="1400" dirty="0"/>
              <a:t> </a:t>
            </a:r>
            <a:r>
              <a:rPr lang="en-US" sz="1400" dirty="0" err="1"/>
              <a:t>filamentosos</a:t>
            </a:r>
            <a:r>
              <a:rPr lang="en-US" sz="1400" dirty="0"/>
              <a:t> 5-7 </a:t>
            </a:r>
            <a:r>
              <a:rPr lang="en-US" sz="1400" dirty="0" err="1"/>
              <a:t>días</a:t>
            </a:r>
            <a:r>
              <a:rPr lang="en-US" sz="14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8073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oculación De La Muestra De Las Bacterias En El Plato De Petri ...">
            <a:extLst>
              <a:ext uri="{FF2B5EF4-FFF2-40B4-BE49-F238E27FC236}">
                <a16:creationId xmlns:a16="http://schemas.microsoft.com/office/drawing/2014/main" id="{F1F79AC4-E630-41D1-B8DC-4E89116E573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4" r="275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FE3EF41-5F29-4D13-97EF-A003F9E43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319" y="170428"/>
            <a:ext cx="6873240" cy="712763"/>
          </a:xfrm>
        </p:spPr>
        <p:txBody>
          <a:bodyPr/>
          <a:lstStyle/>
          <a:p>
            <a:r>
              <a:rPr lang="es-MX" dirty="0"/>
              <a:t>PASO 3 INOCULACIÓN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260DC-245A-43E8-9266-82D79ED44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7739" y="1557615"/>
            <a:ext cx="5062331" cy="4498628"/>
          </a:xfrm>
        </p:spPr>
        <p:txBody>
          <a:bodyPr>
            <a:normAutofit fontScale="85000" lnSpcReduction="1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Realiza</a:t>
            </a:r>
            <a:r>
              <a:rPr lang="en-US" sz="1800" dirty="0"/>
              <a:t> la </a:t>
            </a:r>
            <a:r>
              <a:rPr lang="en-US" sz="1800" dirty="0" err="1"/>
              <a:t>inoculación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los </a:t>
            </a:r>
            <a:r>
              <a:rPr lang="en-US" sz="1800" dirty="0" err="1"/>
              <a:t>medios</a:t>
            </a:r>
            <a:r>
              <a:rPr lang="en-US" sz="1800" dirty="0"/>
              <a:t> </a:t>
            </a:r>
            <a:r>
              <a:rPr lang="en-US" sz="1800" dirty="0" err="1"/>
              <a:t>seleccionados</a:t>
            </a:r>
            <a:endParaRPr lang="en-US" sz="18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err="1"/>
              <a:t>Considera</a:t>
            </a:r>
            <a:r>
              <a:rPr lang="en-US" sz="1800" dirty="0"/>
              <a:t> que la </a:t>
            </a:r>
            <a:r>
              <a:rPr lang="en-US" sz="1800" dirty="0" err="1"/>
              <a:t>muestra</a:t>
            </a:r>
            <a:r>
              <a:rPr lang="en-US" sz="1800" dirty="0"/>
              <a:t> que </a:t>
            </a:r>
            <a:r>
              <a:rPr lang="en-US" sz="1800" dirty="0" err="1"/>
              <a:t>tienes</a:t>
            </a:r>
            <a:r>
              <a:rPr lang="en-US" sz="1800" dirty="0"/>
              <a:t> es </a:t>
            </a:r>
            <a:r>
              <a:rPr lang="en-US" sz="1800" dirty="0" err="1"/>
              <a:t>única</a:t>
            </a:r>
            <a:r>
              <a:rPr lang="en-US" sz="1800" dirty="0"/>
              <a:t> y </a:t>
            </a:r>
            <a:r>
              <a:rPr lang="en-US" sz="1800" dirty="0" err="1"/>
              <a:t>limitada</a:t>
            </a:r>
            <a:r>
              <a:rPr lang="en-US" sz="1800" dirty="0"/>
              <a:t>, por tanto, </a:t>
            </a:r>
            <a:r>
              <a:rPr lang="en-US" sz="1800" dirty="0" err="1"/>
              <a:t>debes</a:t>
            </a:r>
            <a:r>
              <a:rPr lang="en-US" sz="1800" dirty="0"/>
              <a:t> </a:t>
            </a:r>
            <a:r>
              <a:rPr lang="en-US" sz="1800" dirty="0" err="1"/>
              <a:t>aprovecharla</a:t>
            </a:r>
            <a:r>
              <a:rPr lang="en-US" sz="1800" dirty="0"/>
              <a:t> al </a:t>
            </a:r>
            <a:r>
              <a:rPr lang="en-US" sz="1800" dirty="0" err="1"/>
              <a:t>máximo</a:t>
            </a:r>
            <a:r>
              <a:rPr lang="en-US" sz="1800" dirty="0"/>
              <a:t>, </a:t>
            </a:r>
            <a:r>
              <a:rPr lang="en-US" sz="1800" dirty="0" err="1"/>
              <a:t>conviene</a:t>
            </a:r>
            <a:r>
              <a:rPr lang="en-US" sz="1800" dirty="0"/>
              <a:t> </a:t>
            </a:r>
            <a:r>
              <a:rPr lang="en-US" sz="1800" dirty="0" err="1"/>
              <a:t>suspenderla</a:t>
            </a:r>
            <a:r>
              <a:rPr lang="en-US" sz="1800" dirty="0"/>
              <a:t> y </a:t>
            </a:r>
            <a:r>
              <a:rPr lang="en-US" sz="1800" dirty="0" err="1"/>
              <a:t>homogeneizarla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solución</a:t>
            </a:r>
            <a:r>
              <a:rPr lang="en-US" sz="1800" dirty="0"/>
              <a:t> </a:t>
            </a:r>
            <a:r>
              <a:rPr lang="en-US" sz="1800" dirty="0" err="1"/>
              <a:t>salina</a:t>
            </a:r>
            <a:r>
              <a:rPr lang="en-US" sz="1800" dirty="0"/>
              <a:t> o </a:t>
            </a:r>
            <a:r>
              <a:rPr lang="en-US" sz="1800" dirty="0" err="1"/>
              <a:t>agua</a:t>
            </a:r>
            <a:r>
              <a:rPr lang="en-US" sz="1800" dirty="0"/>
              <a:t> </a:t>
            </a:r>
            <a:r>
              <a:rPr lang="en-US" sz="1800" dirty="0" err="1"/>
              <a:t>peptonada</a:t>
            </a:r>
            <a:endParaRPr lang="en-US" sz="18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algunos</a:t>
            </a:r>
            <a:r>
              <a:rPr lang="en-US" sz="1800" dirty="0"/>
              <a:t> </a:t>
            </a:r>
            <a:r>
              <a:rPr lang="en-US" sz="1800" dirty="0" err="1"/>
              <a:t>casos</a:t>
            </a:r>
            <a:r>
              <a:rPr lang="en-US" sz="1800" dirty="0"/>
              <a:t>, </a:t>
            </a:r>
            <a:r>
              <a:rPr lang="en-US" sz="1800" dirty="0" err="1"/>
              <a:t>puede</a:t>
            </a:r>
            <a:r>
              <a:rPr lang="en-US" sz="1800" dirty="0"/>
              <a:t> </a:t>
            </a:r>
            <a:r>
              <a:rPr lang="en-US" sz="1800" dirty="0" err="1"/>
              <a:t>utilizarse</a:t>
            </a:r>
            <a:r>
              <a:rPr lang="en-US" sz="1800" dirty="0"/>
              <a:t> un medio de </a:t>
            </a:r>
            <a:r>
              <a:rPr lang="en-US" sz="1800" dirty="0" err="1"/>
              <a:t>enriquecimiento</a:t>
            </a:r>
            <a:r>
              <a:rPr lang="en-US" sz="1800" dirty="0"/>
              <a:t> </a:t>
            </a:r>
            <a:r>
              <a:rPr lang="en-US" sz="1800" dirty="0" err="1"/>
              <a:t>selectivo</a:t>
            </a:r>
            <a:r>
              <a:rPr lang="en-US" sz="1800" dirty="0"/>
              <a:t> para </a:t>
            </a:r>
            <a:r>
              <a:rPr lang="en-US" sz="1800" dirty="0" err="1"/>
              <a:t>favorecer</a:t>
            </a:r>
            <a:r>
              <a:rPr lang="en-US" sz="1800" dirty="0"/>
              <a:t> la </a:t>
            </a:r>
            <a:r>
              <a:rPr lang="en-US" sz="1800" dirty="0" err="1"/>
              <a:t>recuperación</a:t>
            </a:r>
            <a:r>
              <a:rPr lang="en-US" sz="1800" dirty="0"/>
              <a:t> de la población </a:t>
            </a:r>
            <a:r>
              <a:rPr lang="en-US" sz="1800" dirty="0" err="1"/>
              <a:t>objetivo</a:t>
            </a:r>
            <a:r>
              <a:rPr lang="en-US" sz="1800" dirty="0"/>
              <a:t>.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RECUERDA INOCULAR CON LA TÉCNICA ADECUADA: ESTRIADO POR CUADRANTE RADIAL O SIMPLE, EL OBJETIVO ES OBTENER COLONIAS AISLADAS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5043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E.coli and Salmonella on MacConkey agar. Lactose positive and ...">
            <a:extLst>
              <a:ext uri="{FF2B5EF4-FFF2-40B4-BE49-F238E27FC236}">
                <a16:creationId xmlns:a16="http://schemas.microsoft.com/office/drawing/2014/main" id="{DB83EE9D-0CEB-44DF-A83A-91335087AE4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r="2478" b="1"/>
          <a:stretch/>
        </p:blipFill>
        <p:spPr bwMode="auto">
          <a:xfrm>
            <a:off x="5658499" y="692721"/>
            <a:ext cx="6533501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41825B-F35C-42F0-AA65-75AFB284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886" y="781662"/>
            <a:ext cx="3977639" cy="16002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PASO 4 RESIEMBRA Y VERIFICACIÓN DE PUREZA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F6E71-1DFB-4ADE-85BB-9B4880EB9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7190" y="2470803"/>
            <a:ext cx="3977639" cy="4247243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s-MX" dirty="0"/>
              <a:t>Revisar las características </a:t>
            </a:r>
            <a:r>
              <a:rPr lang="es-MX" dirty="0" err="1"/>
              <a:t>morfocoloniales</a:t>
            </a:r>
            <a:r>
              <a:rPr lang="es-MX" dirty="0"/>
              <a:t> y microscópicas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s-MX" dirty="0"/>
              <a:t>Si son bacterias, conviene una tinción de Gram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s-MX" dirty="0"/>
              <a:t>Si son hongos levaduriformes, tinción simple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s-MX" dirty="0"/>
              <a:t>Si son hongos filamentosos, impronta o </a:t>
            </a:r>
            <a:r>
              <a:rPr lang="es-MX" dirty="0" err="1"/>
              <a:t>microcultivo</a:t>
            </a:r>
            <a:r>
              <a:rPr lang="es-MX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s-MX" dirty="0"/>
              <a:t>En caso de que el cultivo no este puro: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s-MX" dirty="0" err="1"/>
              <a:t>Resuspender</a:t>
            </a:r>
            <a:r>
              <a:rPr lang="es-MX" dirty="0"/>
              <a:t> en SSI y resembrar en el mismo medio 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s-MX" dirty="0"/>
              <a:t>RECUERDA QUE SE REQUIEREN OBTENER COLONIAS AISLADAS</a:t>
            </a:r>
          </a:p>
          <a:p>
            <a:r>
              <a:rPr lang="es-MX" dirty="0"/>
              <a:t>Este procedimiento debe repetirse hasta obtener un cultivo axénico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060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E27EF-556D-48A7-AB26-D597B529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8" y="538408"/>
            <a:ext cx="11408228" cy="716084"/>
          </a:xfrm>
        </p:spPr>
        <p:txBody>
          <a:bodyPr>
            <a:normAutofit fontScale="90000"/>
          </a:bodyPr>
          <a:lstStyle/>
          <a:p>
            <a:r>
              <a:rPr lang="es-MX" dirty="0"/>
              <a:t> PASO PREVIO A LA IDENTIFICACIÓN: PURIFICACIÓN-CULTIVO AXÉNICO</a:t>
            </a:r>
          </a:p>
        </p:txBody>
      </p:sp>
      <p:pic>
        <p:nvPicPr>
          <p:cNvPr id="6146" name="Picture 2" descr="Imagen relacionada">
            <a:extLst>
              <a:ext uri="{FF2B5EF4-FFF2-40B4-BE49-F238E27FC236}">
                <a16:creationId xmlns:a16="http://schemas.microsoft.com/office/drawing/2014/main" id="{71663C5C-CFD9-49E5-A736-EDFAB0A2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966" y="1643270"/>
            <a:ext cx="8615105" cy="459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para detective">
            <a:extLst>
              <a:ext uri="{FF2B5EF4-FFF2-40B4-BE49-F238E27FC236}">
                <a16:creationId xmlns:a16="http://schemas.microsoft.com/office/drawing/2014/main" id="{0967DA56-613C-47FA-A18D-D97E6620A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7" y="1002701"/>
            <a:ext cx="3034747" cy="27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48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461D-BE2F-4B4F-BA98-2D26731B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34" y="446321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PASO 5 CONSERVACIÓN DE LA CEPA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A9945-3EBF-44BE-9607-198E1EA0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7348" y="2173357"/>
            <a:ext cx="4202925" cy="445273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dirty="0"/>
              <a:t>Si </a:t>
            </a:r>
            <a:r>
              <a:rPr lang="en-US" sz="1200" dirty="0" err="1"/>
              <a:t>lograste</a:t>
            </a:r>
            <a:r>
              <a:rPr lang="en-US" sz="1200" dirty="0"/>
              <a:t> </a:t>
            </a:r>
            <a:r>
              <a:rPr lang="en-US" sz="1200" dirty="0" err="1"/>
              <a:t>obtener</a:t>
            </a:r>
            <a:r>
              <a:rPr lang="en-US" sz="1200" dirty="0"/>
              <a:t> un </a:t>
            </a:r>
            <a:r>
              <a:rPr lang="en-US" sz="1200" dirty="0" err="1"/>
              <a:t>cultivo</a:t>
            </a:r>
            <a:r>
              <a:rPr lang="en-US" sz="1200" dirty="0"/>
              <a:t> </a:t>
            </a:r>
            <a:r>
              <a:rPr lang="en-US" sz="1200" dirty="0" err="1"/>
              <a:t>axénico</a:t>
            </a:r>
            <a:r>
              <a:rPr lang="en-US" sz="1200" dirty="0"/>
              <a:t>, </a:t>
            </a:r>
            <a:r>
              <a:rPr lang="en-US" sz="1200" dirty="0" err="1"/>
              <a:t>conviene</a:t>
            </a:r>
            <a:r>
              <a:rPr lang="en-US" sz="1200" dirty="0"/>
              <a:t> </a:t>
            </a:r>
            <a:r>
              <a:rPr lang="en-US" sz="1200" dirty="0" err="1"/>
              <a:t>resembrarlo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un medio general o </a:t>
            </a:r>
            <a:r>
              <a:rPr lang="en-US" sz="1200" dirty="0" err="1"/>
              <a:t>enriquecido</a:t>
            </a:r>
            <a:r>
              <a:rPr lang="en-US" sz="1200" dirty="0"/>
              <a:t> para </a:t>
            </a:r>
            <a:r>
              <a:rPr lang="en-US" sz="1200" dirty="0" err="1"/>
              <a:t>quitarle</a:t>
            </a:r>
            <a:r>
              <a:rPr lang="en-US" sz="1200" dirty="0"/>
              <a:t> las </a:t>
            </a:r>
            <a:r>
              <a:rPr lang="en-US" sz="1200" dirty="0" err="1"/>
              <a:t>fuentes</a:t>
            </a:r>
            <a:r>
              <a:rPr lang="en-US" sz="1200" dirty="0"/>
              <a:t> de </a:t>
            </a:r>
            <a:r>
              <a:rPr lang="en-US" sz="1200" dirty="0" err="1"/>
              <a:t>estrés</a:t>
            </a:r>
            <a:r>
              <a:rPr lang="en-US" sz="1200" dirty="0"/>
              <a:t> de los </a:t>
            </a:r>
            <a:r>
              <a:rPr lang="en-US" sz="1200" dirty="0" err="1"/>
              <a:t>medios</a:t>
            </a:r>
            <a:r>
              <a:rPr lang="en-US" sz="1200" dirty="0"/>
              <a:t> </a:t>
            </a:r>
            <a:r>
              <a:rPr lang="en-US" sz="1200" dirty="0" err="1"/>
              <a:t>selectivos</a:t>
            </a:r>
            <a:r>
              <a:rPr lang="en-US" sz="1200" dirty="0"/>
              <a:t>, </a:t>
            </a:r>
            <a:r>
              <a:rPr lang="en-US" sz="1200" dirty="0" err="1"/>
              <a:t>puedes</a:t>
            </a:r>
            <a:r>
              <a:rPr lang="en-US" sz="1200" dirty="0"/>
              <a:t> </a:t>
            </a:r>
            <a:r>
              <a:rPr lang="en-US" sz="1200" dirty="0" err="1"/>
              <a:t>utilizar</a:t>
            </a:r>
            <a:r>
              <a:rPr lang="en-US" sz="1200" dirty="0"/>
              <a:t> BHI, TSA, YNB.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dirty="0"/>
              <a:t>Toma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cuenta</a:t>
            </a:r>
            <a:r>
              <a:rPr lang="en-US" sz="1200" dirty="0"/>
              <a:t> el </a:t>
            </a:r>
            <a:r>
              <a:rPr lang="en-US" sz="1200" dirty="0" err="1"/>
              <a:t>tiempo</a:t>
            </a:r>
            <a:r>
              <a:rPr lang="en-US" sz="1200" dirty="0"/>
              <a:t> de </a:t>
            </a:r>
            <a:r>
              <a:rPr lang="en-US" sz="1200" dirty="0" err="1"/>
              <a:t>conservación</a:t>
            </a:r>
            <a:r>
              <a:rPr lang="en-US" sz="1200" dirty="0"/>
              <a:t> y </a:t>
            </a:r>
            <a:r>
              <a:rPr lang="en-US" sz="1200" dirty="0" err="1"/>
              <a:t>selecciona</a:t>
            </a:r>
            <a:r>
              <a:rPr lang="en-US" sz="1200" dirty="0"/>
              <a:t> el </a:t>
            </a:r>
            <a:r>
              <a:rPr lang="en-US" sz="1200" dirty="0" err="1"/>
              <a:t>método</a:t>
            </a:r>
            <a:r>
              <a:rPr lang="en-US" sz="1200" dirty="0"/>
              <a:t> </a:t>
            </a:r>
            <a:r>
              <a:rPr lang="en-US" sz="1200" dirty="0" err="1"/>
              <a:t>adecuado</a:t>
            </a:r>
            <a:endParaRPr lang="en-US" sz="12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200" dirty="0" err="1"/>
              <a:t>Resiembra</a:t>
            </a:r>
            <a:r>
              <a:rPr lang="en-US" sz="1200" dirty="0"/>
              <a:t> </a:t>
            </a:r>
            <a:r>
              <a:rPr lang="en-US" sz="1200" dirty="0" err="1"/>
              <a:t>periódica</a:t>
            </a:r>
            <a:r>
              <a:rPr lang="en-US" sz="1200" dirty="0"/>
              <a:t> (</a:t>
            </a:r>
            <a:r>
              <a:rPr lang="en-US" sz="1200" dirty="0" err="1"/>
              <a:t>días</a:t>
            </a:r>
            <a:r>
              <a:rPr lang="en-US" sz="1200" dirty="0"/>
              <a:t> o </a:t>
            </a:r>
            <a:r>
              <a:rPr lang="en-US" sz="1200" dirty="0" err="1"/>
              <a:t>semanas</a:t>
            </a:r>
            <a:r>
              <a:rPr lang="en-US" sz="1200" dirty="0"/>
              <a:t>) - </a:t>
            </a:r>
            <a:r>
              <a:rPr lang="en-US" sz="1200" dirty="0" err="1"/>
              <a:t>Transferir</a:t>
            </a:r>
            <a:r>
              <a:rPr lang="en-US" sz="1200" dirty="0"/>
              <a:t> </a:t>
            </a:r>
            <a:r>
              <a:rPr lang="en-US" sz="1200" dirty="0" err="1"/>
              <a:t>constantemente</a:t>
            </a:r>
            <a:r>
              <a:rPr lang="en-US" sz="1200" dirty="0"/>
              <a:t> a un medio general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200" dirty="0" err="1"/>
              <a:t>Conservación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agua</a:t>
            </a:r>
            <a:r>
              <a:rPr lang="en-US" sz="1200" dirty="0"/>
              <a:t> </a:t>
            </a:r>
            <a:r>
              <a:rPr lang="en-US" sz="1200" dirty="0" err="1"/>
              <a:t>destilada</a:t>
            </a:r>
            <a:r>
              <a:rPr lang="en-US" sz="1200" dirty="0"/>
              <a:t> </a:t>
            </a:r>
            <a:r>
              <a:rPr lang="en-US" sz="1200" dirty="0" err="1"/>
              <a:t>estéril</a:t>
            </a:r>
            <a:r>
              <a:rPr lang="en-US" sz="1200" dirty="0"/>
              <a:t> o </a:t>
            </a:r>
            <a:r>
              <a:rPr lang="en-US" sz="1200" dirty="0" err="1"/>
              <a:t>agua</a:t>
            </a:r>
            <a:r>
              <a:rPr lang="en-US" sz="1200" dirty="0"/>
              <a:t> de mar (</a:t>
            </a:r>
            <a:r>
              <a:rPr lang="en-US" sz="1200" dirty="0" err="1"/>
              <a:t>días</a:t>
            </a:r>
            <a:r>
              <a:rPr lang="en-US" sz="1200" dirty="0"/>
              <a:t> o </a:t>
            </a:r>
            <a:r>
              <a:rPr lang="en-US" sz="1200" dirty="0" err="1"/>
              <a:t>meses</a:t>
            </a:r>
            <a:r>
              <a:rPr lang="en-US" sz="1200" dirty="0"/>
              <a:t>) para </a:t>
            </a:r>
            <a:r>
              <a:rPr lang="en-US" sz="1200" dirty="0" err="1"/>
              <a:t>hongos</a:t>
            </a:r>
            <a:r>
              <a:rPr lang="en-US" sz="1200" dirty="0"/>
              <a:t>.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200" dirty="0" err="1"/>
              <a:t>Congelación</a:t>
            </a:r>
            <a:r>
              <a:rPr lang="en-US" sz="1200" dirty="0"/>
              <a:t> (</a:t>
            </a:r>
            <a:r>
              <a:rPr lang="en-US" sz="1200" dirty="0" err="1"/>
              <a:t>meses-años</a:t>
            </a:r>
            <a:r>
              <a:rPr lang="en-US" sz="1200" dirty="0"/>
              <a:t>) –</a:t>
            </a:r>
            <a:r>
              <a:rPr lang="en-US" sz="1200" dirty="0" err="1"/>
              <a:t>Transferir</a:t>
            </a:r>
            <a:r>
              <a:rPr lang="en-US" sz="1200" dirty="0"/>
              <a:t> a </a:t>
            </a:r>
            <a:r>
              <a:rPr lang="en-US" sz="1200" dirty="0" err="1"/>
              <a:t>recipiente</a:t>
            </a:r>
            <a:r>
              <a:rPr lang="en-US" sz="1200" dirty="0"/>
              <a:t> </a:t>
            </a:r>
            <a:r>
              <a:rPr lang="en-US" sz="1200" dirty="0" err="1"/>
              <a:t>estéril</a:t>
            </a:r>
            <a:r>
              <a:rPr lang="en-US" sz="1200" dirty="0"/>
              <a:t> con </a:t>
            </a:r>
            <a:r>
              <a:rPr lang="en-US" sz="1200" dirty="0" err="1"/>
              <a:t>crioprotector</a:t>
            </a:r>
            <a:r>
              <a:rPr lang="en-US" sz="1200" dirty="0"/>
              <a:t> (</a:t>
            </a:r>
            <a:r>
              <a:rPr lang="en-US" sz="1200" dirty="0" err="1"/>
              <a:t>glicerol</a:t>
            </a:r>
            <a:r>
              <a:rPr lang="en-US" sz="1200" dirty="0"/>
              <a:t>, leche </a:t>
            </a:r>
            <a:r>
              <a:rPr lang="en-US" sz="1200" dirty="0" err="1"/>
              <a:t>descremada</a:t>
            </a:r>
            <a:r>
              <a:rPr lang="en-US" sz="1200" dirty="0"/>
              <a:t> , </a:t>
            </a:r>
            <a:r>
              <a:rPr lang="en-US" sz="1200" dirty="0" err="1"/>
              <a:t>temperatura</a:t>
            </a:r>
            <a:r>
              <a:rPr lang="en-US" sz="1200" dirty="0"/>
              <a:t> &lt;-70°C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200" dirty="0" err="1"/>
              <a:t>Liofilización</a:t>
            </a:r>
            <a:r>
              <a:rPr lang="en-US" sz="1200" dirty="0"/>
              <a:t> (</a:t>
            </a:r>
            <a:r>
              <a:rPr lang="en-US" sz="1200" dirty="0" err="1"/>
              <a:t>años</a:t>
            </a:r>
            <a:r>
              <a:rPr lang="en-US" sz="1200" dirty="0"/>
              <a:t>)- </a:t>
            </a:r>
            <a:r>
              <a:rPr lang="en-US" sz="1200" dirty="0" err="1"/>
              <a:t>Transferir</a:t>
            </a:r>
            <a:r>
              <a:rPr lang="en-US" sz="1200" dirty="0"/>
              <a:t> a </a:t>
            </a:r>
            <a:r>
              <a:rPr lang="en-US" sz="1200" dirty="0" err="1"/>
              <a:t>ampolleta</a:t>
            </a:r>
            <a:r>
              <a:rPr lang="en-US" sz="1200" dirty="0"/>
              <a:t> </a:t>
            </a:r>
            <a:r>
              <a:rPr lang="en-US" sz="1200" dirty="0" err="1"/>
              <a:t>esteril</a:t>
            </a:r>
            <a:r>
              <a:rPr lang="en-US" sz="1200" dirty="0"/>
              <a:t>, se </a:t>
            </a:r>
            <a:r>
              <a:rPr lang="en-US" sz="1200" dirty="0" err="1"/>
              <a:t>sublima</a:t>
            </a:r>
            <a:r>
              <a:rPr lang="en-US" sz="1200" dirty="0"/>
              <a:t> el </a:t>
            </a:r>
            <a:r>
              <a:rPr lang="en-US" sz="1200" dirty="0" err="1"/>
              <a:t>agua</a:t>
            </a:r>
            <a:r>
              <a:rPr lang="en-US" sz="1200" dirty="0"/>
              <a:t> de las </a:t>
            </a:r>
            <a:r>
              <a:rPr lang="en-US" sz="1200" dirty="0" err="1"/>
              <a:t>células</a:t>
            </a:r>
            <a:r>
              <a:rPr lang="en-US" sz="1200" dirty="0"/>
              <a:t> a </a:t>
            </a:r>
            <a:r>
              <a:rPr lang="en-US" sz="1200" dirty="0" err="1"/>
              <a:t>baja</a:t>
            </a:r>
            <a:r>
              <a:rPr lang="en-US" sz="1200" dirty="0"/>
              <a:t> </a:t>
            </a:r>
            <a:r>
              <a:rPr lang="en-US" sz="1200" dirty="0" err="1"/>
              <a:t>presión</a:t>
            </a:r>
            <a:r>
              <a:rPr lang="en-US" sz="1200" dirty="0"/>
              <a:t>.</a:t>
            </a:r>
          </a:p>
        </p:txBody>
      </p:sp>
      <p:pic>
        <p:nvPicPr>
          <p:cNvPr id="7170" name="Picture 2" descr="Liofilización Liofilización • Definición: método de desecación en ...">
            <a:extLst>
              <a:ext uri="{FF2B5EF4-FFF2-40B4-BE49-F238E27FC236}">
                <a16:creationId xmlns:a16="http://schemas.microsoft.com/office/drawing/2014/main" id="{93315D44-4900-4512-9507-29930A0E0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"/>
          <a:stretch/>
        </p:blipFill>
        <p:spPr bwMode="auto">
          <a:xfrm>
            <a:off x="5304147" y="10"/>
            <a:ext cx="688785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95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417A160-A4F7-42A8-BE64-A19E68E36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18204"/>
            <a:ext cx="9252438" cy="1295400"/>
          </a:xfrm>
        </p:spPr>
        <p:txBody>
          <a:bodyPr/>
          <a:lstStyle/>
          <a:p>
            <a:r>
              <a:rPr lang="es-MX" dirty="0"/>
              <a:t> </a:t>
            </a:r>
            <a:r>
              <a:rPr lang="es-MX" dirty="0" err="1"/>
              <a:t>IDENTIFICACión</a:t>
            </a:r>
            <a:r>
              <a:rPr lang="es-MX" dirty="0"/>
              <a:t> de problema E INOCULACIÓN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B19054-808A-4B04-9647-A7A7ADABF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/>
              <a:t>¿Bacterias entéricas Gram (-)</a:t>
            </a:r>
          </a:p>
          <a:p>
            <a:r>
              <a:rPr lang="es-MX" dirty="0"/>
              <a:t>Mc Conkey, EMB, ENDO?</a:t>
            </a:r>
            <a:endParaRPr lang="en-US" dirty="0"/>
          </a:p>
        </p:txBody>
      </p:sp>
      <p:pic>
        <p:nvPicPr>
          <p:cNvPr id="8194" name="Picture 2" descr="Gram stain of E. coli bacterium. A gram stain of shows ...">
            <a:extLst>
              <a:ext uri="{FF2B5EF4-FFF2-40B4-BE49-F238E27FC236}">
                <a16:creationId xmlns:a16="http://schemas.microsoft.com/office/drawing/2014/main" id="{919821DD-04F1-440C-B94E-1CF14EE8DE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3753" y="2851150"/>
            <a:ext cx="3364743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CCF60B-121D-4030-A442-EA1862D866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799" y="2183802"/>
            <a:ext cx="5333999" cy="8239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MX" dirty="0"/>
              <a:t>¿Bacteria </a:t>
            </a:r>
            <a:r>
              <a:rPr lang="es-MX" dirty="0" err="1"/>
              <a:t>halotolerante</a:t>
            </a:r>
            <a:r>
              <a:rPr lang="es-MX" dirty="0"/>
              <a:t> productora de toxinas?</a:t>
            </a:r>
          </a:p>
          <a:p>
            <a:pPr algn="ctr"/>
            <a:r>
              <a:rPr lang="es-MX" dirty="0"/>
              <a:t>MSA</a:t>
            </a:r>
            <a:endParaRPr lang="en-US" dirty="0"/>
          </a:p>
        </p:txBody>
      </p:sp>
      <p:pic>
        <p:nvPicPr>
          <p:cNvPr id="8196" name="Picture 4" descr="Gélose mannitol salin // [Staphylococcus, Micrococcus] (milieu ...">
            <a:extLst>
              <a:ext uri="{FF2B5EF4-FFF2-40B4-BE49-F238E27FC236}">
                <a16:creationId xmlns:a16="http://schemas.microsoft.com/office/drawing/2014/main" id="{0FF72E59-1159-4981-8D4D-59BBF35511B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69" y="3060908"/>
            <a:ext cx="3191306" cy="28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E.coli and Salmonella on MacConkey agar. Lactose positive and ...">
            <a:extLst>
              <a:ext uri="{FF2B5EF4-FFF2-40B4-BE49-F238E27FC236}">
                <a16:creationId xmlns:a16="http://schemas.microsoft.com/office/drawing/2014/main" id="{810D3FDA-7EBE-4CDC-B985-0F210EE52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8" r="2478"/>
          <a:stretch/>
        </p:blipFill>
        <p:spPr bwMode="auto">
          <a:xfrm>
            <a:off x="457202" y="2922161"/>
            <a:ext cx="2939160" cy="308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in en MICROBIOLOGICS">
            <a:extLst>
              <a:ext uri="{FF2B5EF4-FFF2-40B4-BE49-F238E27FC236}">
                <a16:creationId xmlns:a16="http://schemas.microsoft.com/office/drawing/2014/main" id="{94AD5608-BA10-497C-8C18-B218DEA42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r="25079"/>
          <a:stretch/>
        </p:blipFill>
        <p:spPr bwMode="auto">
          <a:xfrm>
            <a:off x="9439446" y="3060908"/>
            <a:ext cx="2426338" cy="28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79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A69599-5868-4614-9FA3-4922615E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06" y="229801"/>
            <a:ext cx="8610600" cy="1293028"/>
          </a:xfrm>
        </p:spPr>
        <p:txBody>
          <a:bodyPr/>
          <a:lstStyle/>
          <a:p>
            <a:r>
              <a:rPr lang="es-MX" dirty="0"/>
              <a:t>¿Bacteria esporulada?</a:t>
            </a:r>
            <a:endParaRPr lang="en-US" dirty="0"/>
          </a:p>
        </p:txBody>
      </p:sp>
      <p:pic>
        <p:nvPicPr>
          <p:cNvPr id="10242" name="Picture 2" descr="Bacillus Cereus - Stepwards">
            <a:extLst>
              <a:ext uri="{FF2B5EF4-FFF2-40B4-BE49-F238E27FC236}">
                <a16:creationId xmlns:a16="http://schemas.microsoft.com/office/drawing/2014/main" id="{BDF0D0E5-DE41-4BE8-A02B-6144A895DB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6" y="2278331"/>
            <a:ext cx="3583761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ndospora - Wikipedia, la enciclopedia libre">
            <a:extLst>
              <a:ext uri="{FF2B5EF4-FFF2-40B4-BE49-F238E27FC236}">
                <a16:creationId xmlns:a16="http://schemas.microsoft.com/office/drawing/2014/main" id="{92B2EEAB-8752-4DFC-9311-3163EBE3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68" y="2278331"/>
            <a:ext cx="425606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acillus cereus: Selective Media for Unpasteurized Food Samples">
            <a:extLst>
              <a:ext uri="{FF2B5EF4-FFF2-40B4-BE49-F238E27FC236}">
                <a16:creationId xmlns:a16="http://schemas.microsoft.com/office/drawing/2014/main" id="{8BF44D9D-7A78-490A-A3DB-A99D759B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71" y="2278330"/>
            <a:ext cx="4260929" cy="402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CA8291-BFBA-4F28-A128-A976DA7458F3}"/>
              </a:ext>
            </a:extLst>
          </p:cNvPr>
          <p:cNvSpPr txBox="1"/>
          <p:nvPr/>
        </p:nvSpPr>
        <p:spPr>
          <a:xfrm>
            <a:off x="1245704" y="1522829"/>
            <a:ext cx="976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/>
              <a:t>Bacillus</a:t>
            </a:r>
            <a:r>
              <a:rPr lang="es-MX" dirty="0"/>
              <a:t> </a:t>
            </a:r>
            <a:r>
              <a:rPr lang="es-MX" dirty="0" err="1"/>
              <a:t>cereus</a:t>
            </a:r>
            <a:r>
              <a:rPr lang="es-MX" dirty="0"/>
              <a:t>. Tratamiento previo, hervir 5 min (93°C/5 min), medio general o medio </a:t>
            </a:r>
            <a:r>
              <a:rPr lang="es-MX" dirty="0" err="1"/>
              <a:t>cromogénico</a:t>
            </a:r>
            <a:r>
              <a:rPr lang="es-MX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24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B3F9-AD69-4EEA-9437-DA28C681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medios de </a:t>
            </a:r>
            <a:r>
              <a:rPr lang="es-MX" dirty="0" err="1"/>
              <a:t>cultovo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F82D5F-E13F-4CE8-AD8E-E6834F9216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077053"/>
              </p:ext>
            </p:extLst>
          </p:nvPr>
        </p:nvGraphicFramePr>
        <p:xfrm>
          <a:off x="1076535" y="2533131"/>
          <a:ext cx="10509178" cy="3834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970">
                  <a:extLst>
                    <a:ext uri="{9D8B030D-6E8A-4147-A177-3AD203B41FA5}">
                      <a16:colId xmlns:a16="http://schemas.microsoft.com/office/drawing/2014/main" val="2665847363"/>
                    </a:ext>
                  </a:extLst>
                </a:gridCol>
                <a:gridCol w="1891614">
                  <a:extLst>
                    <a:ext uri="{9D8B030D-6E8A-4147-A177-3AD203B41FA5}">
                      <a16:colId xmlns:a16="http://schemas.microsoft.com/office/drawing/2014/main" val="2283060434"/>
                    </a:ext>
                  </a:extLst>
                </a:gridCol>
                <a:gridCol w="1350335">
                  <a:extLst>
                    <a:ext uri="{9D8B030D-6E8A-4147-A177-3AD203B41FA5}">
                      <a16:colId xmlns:a16="http://schemas.microsoft.com/office/drawing/2014/main" val="200961769"/>
                    </a:ext>
                  </a:extLst>
                </a:gridCol>
                <a:gridCol w="1351288">
                  <a:extLst>
                    <a:ext uri="{9D8B030D-6E8A-4147-A177-3AD203B41FA5}">
                      <a16:colId xmlns:a16="http://schemas.microsoft.com/office/drawing/2014/main" val="564698487"/>
                    </a:ext>
                  </a:extLst>
                </a:gridCol>
                <a:gridCol w="2295667">
                  <a:extLst>
                    <a:ext uri="{9D8B030D-6E8A-4147-A177-3AD203B41FA5}">
                      <a16:colId xmlns:a16="http://schemas.microsoft.com/office/drawing/2014/main" val="2695923594"/>
                    </a:ext>
                  </a:extLst>
                </a:gridCol>
                <a:gridCol w="2404304">
                  <a:extLst>
                    <a:ext uri="{9D8B030D-6E8A-4147-A177-3AD203B41FA5}">
                      <a16:colId xmlns:a16="http://schemas.microsoft.com/office/drawing/2014/main" val="1324586699"/>
                    </a:ext>
                  </a:extLst>
                </a:gridCol>
              </a:tblGrid>
              <a:tr h="1111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 de cultivo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 de selección (Diferencial)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Condiciones de incubación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 de inoculación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 </a:t>
                      </a:r>
                      <a:r>
                        <a:rPr lang="es-MX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morfocoloniales</a:t>
                      </a: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 microscópicas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6523"/>
                  </a:ext>
                </a:extLst>
              </a:tr>
              <a:tr h="19341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McConkey</a:t>
                      </a: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Las sales biliares seleccionan a las enterobacterias.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puede observar la fermentación de la lactosa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37°C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18-24 horas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Estría cuadrante radial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Escherichia</a:t>
                      </a:r>
                      <a:r>
                        <a:rPr lang="es-MX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coli</a:t>
                      </a:r>
                      <a:r>
                        <a:rPr lang="es-MX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Enterobacteria Gram(-) fermentadora de lactosa Colonias rojas o rosas con  halo de precipitado de sales biliares.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Salmonella </a:t>
                      </a:r>
                      <a:r>
                        <a:rPr lang="es-MX" sz="14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</a:t>
                      </a: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.- Enterobacteria Gram (-) no fermentadora de lactosa, </a:t>
                      </a:r>
                      <a:r>
                        <a:rPr lang="es-MX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presentam</a:t>
                      </a: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colonias incoloras o beige en este medio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Escherichia</a:t>
                      </a:r>
                      <a:r>
                        <a:rPr lang="es-MX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coli</a:t>
                      </a:r>
                      <a:r>
                        <a:rPr lang="es-MX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Bacilo corto Gram (-) sin agrupación característica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Salmonella </a:t>
                      </a:r>
                      <a:r>
                        <a:rPr lang="es-MX" sz="14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.= Bacilo largo Gram (-) sin agrupación característica.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8333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03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F9F6E8-9D3D-4D38-8168-23D3284D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RESIEMBRA Y VERIFICACIÓN DE PUREZA </a:t>
            </a:r>
            <a:endParaRPr lang="en-US" dirty="0"/>
          </a:p>
        </p:txBody>
      </p:sp>
      <p:pic>
        <p:nvPicPr>
          <p:cNvPr id="9218" name="Picture 2" descr="E.coli, P.aeruginosa, S.aureus and S.epidermidis bacteria colonies ...">
            <a:extLst>
              <a:ext uri="{FF2B5EF4-FFF2-40B4-BE49-F238E27FC236}">
                <a16:creationId xmlns:a16="http://schemas.microsoft.com/office/drawing/2014/main" id="{4671B4AA-FB1E-46DA-B659-B1402C235E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052619"/>
            <a:ext cx="4996656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ram stain of E. coli bacterium. A gram stain of shows ...">
            <a:extLst>
              <a:ext uri="{FF2B5EF4-FFF2-40B4-BE49-F238E27FC236}">
                <a16:creationId xmlns:a16="http://schemas.microsoft.com/office/drawing/2014/main" id="{B2D37751-2CB5-4058-948B-9F1E22A88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7" y="2064700"/>
            <a:ext cx="2885559" cy="392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in en MICROBIOLOGICS">
            <a:extLst>
              <a:ext uri="{FF2B5EF4-FFF2-40B4-BE49-F238E27FC236}">
                <a16:creationId xmlns:a16="http://schemas.microsoft.com/office/drawing/2014/main" id="{E1B695A5-176C-4AF7-8C00-FEE8C0B24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r="25079"/>
          <a:stretch/>
        </p:blipFill>
        <p:spPr bwMode="auto">
          <a:xfrm>
            <a:off x="3728166" y="2064700"/>
            <a:ext cx="2634711" cy="392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40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7E4C-4158-4FDC-9B1A-72E2F383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85" y="583249"/>
            <a:ext cx="7958331" cy="1077229"/>
          </a:xfrm>
        </p:spPr>
        <p:txBody>
          <a:bodyPr/>
          <a:lstStyle/>
          <a:p>
            <a:pPr algn="ctr"/>
            <a:r>
              <a:rPr lang="es-MX" dirty="0"/>
              <a:t>CONSERVACIÓN</a:t>
            </a:r>
            <a:endParaRPr lang="en-US" dirty="0"/>
          </a:p>
        </p:txBody>
      </p:sp>
      <p:pic>
        <p:nvPicPr>
          <p:cNvPr id="11266" name="Picture 2" descr="Salamandra salamandra, el secreto de tu piel: Bacterias liofilizadas">
            <a:extLst>
              <a:ext uri="{FF2B5EF4-FFF2-40B4-BE49-F238E27FC236}">
                <a16:creationId xmlns:a16="http://schemas.microsoft.com/office/drawing/2014/main" id="{DD869643-0712-4DE6-9112-E505FF62A2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t="20852" r="6157" b="32995"/>
          <a:stretch/>
        </p:blipFill>
        <p:spPr bwMode="auto">
          <a:xfrm>
            <a:off x="1070560" y="5802033"/>
            <a:ext cx="3121612" cy="9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iofilización - Wikipedia, la enciclopedia libre">
            <a:extLst>
              <a:ext uri="{FF2B5EF4-FFF2-40B4-BE49-F238E27FC236}">
                <a16:creationId xmlns:a16="http://schemas.microsoft.com/office/drawing/2014/main" id="{D6DA0B19-ABFF-4221-A5F0-2D5E146EE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60" y="2314136"/>
            <a:ext cx="3121612" cy="35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rioperlas Cryoinstant™ para conservación de cepas">
            <a:extLst>
              <a:ext uri="{FF2B5EF4-FFF2-40B4-BE49-F238E27FC236}">
                <a16:creationId xmlns:a16="http://schemas.microsoft.com/office/drawing/2014/main" id="{D542090D-174D-435B-9ABB-461F0DC2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31" y="2314136"/>
            <a:ext cx="3675478" cy="273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Manual de laboratorio para la identificación y prueba de ...">
            <a:extLst>
              <a:ext uri="{FF2B5EF4-FFF2-40B4-BE49-F238E27FC236}">
                <a16:creationId xmlns:a16="http://schemas.microsoft.com/office/drawing/2014/main" id="{4355ECCA-E437-4502-B6AD-E58A40D62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461" y="2354317"/>
            <a:ext cx="3462744" cy="248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85F000-E5CA-4229-B10B-CDD96DFD77F6}"/>
              </a:ext>
            </a:extLst>
          </p:cNvPr>
          <p:cNvSpPr txBox="1"/>
          <p:nvPr/>
        </p:nvSpPr>
        <p:spPr>
          <a:xfrm>
            <a:off x="1575582" y="1872735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LIOFILIZACIÓN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969C3E-3123-423C-8D2D-A370EE02ABC4}"/>
              </a:ext>
            </a:extLst>
          </p:cNvPr>
          <p:cNvSpPr txBox="1"/>
          <p:nvPr/>
        </p:nvSpPr>
        <p:spPr>
          <a:xfrm>
            <a:off x="5578100" y="1816437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CONGELACIÓN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FA4EBE-DBBA-4D2C-A233-2D8BEA49C40A}"/>
              </a:ext>
            </a:extLst>
          </p:cNvPr>
          <p:cNvSpPr txBox="1"/>
          <p:nvPr/>
        </p:nvSpPr>
        <p:spPr>
          <a:xfrm>
            <a:off x="8475631" y="1501330"/>
            <a:ext cx="3006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TRANSFERENCIA SERIAL</a:t>
            </a:r>
          </a:p>
          <a:p>
            <a:r>
              <a:rPr lang="es-MX" dirty="0"/>
              <a:t>RESIEMBRA PERIÓDICA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92DD61-8986-49C0-920F-D18376736441}"/>
              </a:ext>
            </a:extLst>
          </p:cNvPr>
          <p:cNvSpPr txBox="1"/>
          <p:nvPr/>
        </p:nvSpPr>
        <p:spPr>
          <a:xfrm>
            <a:off x="7669385" y="6535319"/>
            <a:ext cx="381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=&gt; IDENTIFICACIÓN BIOQUÍMICA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C7FD-D417-40C0-B056-9F5A413579BC}"/>
              </a:ext>
            </a:extLst>
          </p:cNvPr>
          <p:cNvSpPr txBox="1"/>
          <p:nvPr/>
        </p:nvSpPr>
        <p:spPr>
          <a:xfrm>
            <a:off x="8348548" y="4840781"/>
            <a:ext cx="3008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Agar CTA</a:t>
            </a:r>
          </a:p>
          <a:p>
            <a:pPr algn="ctr"/>
            <a:r>
              <a:rPr lang="es-MX" dirty="0"/>
              <a:t>Agar base sangre</a:t>
            </a:r>
          </a:p>
          <a:p>
            <a:pPr algn="ctr"/>
            <a:r>
              <a:rPr lang="es-MX" dirty="0"/>
              <a:t>Resembrar 1 vez a la semana</a:t>
            </a:r>
          </a:p>
          <a:p>
            <a:pPr algn="ctr"/>
            <a:r>
              <a:rPr lang="es-MX" dirty="0"/>
              <a:t>Puede mejorarse c/refrigeración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DFA660-6BB1-4E3E-9CF9-08CCA7D17A7C}"/>
              </a:ext>
            </a:extLst>
          </p:cNvPr>
          <p:cNvSpPr txBox="1"/>
          <p:nvPr/>
        </p:nvSpPr>
        <p:spPr>
          <a:xfrm>
            <a:off x="4458931" y="5018396"/>
            <a:ext cx="3347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/>
              <a:t>Congelar a -70°C</a:t>
            </a:r>
          </a:p>
          <a:p>
            <a:pPr algn="ctr"/>
            <a:r>
              <a:rPr lang="es-MX" dirty="0"/>
              <a:t>Uso de </a:t>
            </a:r>
            <a:r>
              <a:rPr lang="es-MX" dirty="0" err="1"/>
              <a:t>crioprotector</a:t>
            </a:r>
            <a:r>
              <a:rPr lang="es-MX" dirty="0"/>
              <a:t>:</a:t>
            </a:r>
          </a:p>
          <a:p>
            <a:pPr algn="ctr"/>
            <a:r>
              <a:rPr lang="es-MX" dirty="0"/>
              <a:t>Leche descremada, glicerol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1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29F00C8-DEAE-42AC-BA57-FEA03BF5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443" y="1603513"/>
            <a:ext cx="9213574" cy="2454966"/>
          </a:xfrm>
        </p:spPr>
        <p:txBody>
          <a:bodyPr>
            <a:normAutofit/>
          </a:bodyPr>
          <a:lstStyle/>
          <a:p>
            <a:pPr algn="ctr"/>
            <a:r>
              <a:rPr lang="es-MX" sz="5400" dirty="0"/>
              <a:t>¿CÓMO LOGRAR UN AISLAMIENTO?</a:t>
            </a:r>
          </a:p>
        </p:txBody>
      </p:sp>
    </p:spTree>
    <p:extLst>
      <p:ext uri="{BB962C8B-B14F-4D97-AF65-F5344CB8AC3E}">
        <p14:creationId xmlns:p14="http://schemas.microsoft.com/office/powerpoint/2010/main" val="378835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5">
            <a:extLst>
              <a:ext uri="{FF2B5EF4-FFF2-40B4-BE49-F238E27FC236}">
                <a16:creationId xmlns:a16="http://schemas.microsoft.com/office/drawing/2014/main" id="{FC4D3ED2-A874-4908-835E-D1182E67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8" name="Picture 77">
            <a:extLst>
              <a:ext uri="{FF2B5EF4-FFF2-40B4-BE49-F238E27FC236}">
                <a16:creationId xmlns:a16="http://schemas.microsoft.com/office/drawing/2014/main" id="{BDC86DD8-8BD1-4FE4-93BF-22626D617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179" name="Picture 79">
            <a:extLst>
              <a:ext uri="{FF2B5EF4-FFF2-40B4-BE49-F238E27FC236}">
                <a16:creationId xmlns:a16="http://schemas.microsoft.com/office/drawing/2014/main" id="{00181D58-83B3-4C05-96D8-3544BE4B5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180" name="Rectangle 81">
            <a:extLst>
              <a:ext uri="{FF2B5EF4-FFF2-40B4-BE49-F238E27FC236}">
                <a16:creationId xmlns:a16="http://schemas.microsoft.com/office/drawing/2014/main" id="{8AE94562-8030-4D27-88E6-354803C6A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83">
            <a:extLst>
              <a:ext uri="{FF2B5EF4-FFF2-40B4-BE49-F238E27FC236}">
                <a16:creationId xmlns:a16="http://schemas.microsoft.com/office/drawing/2014/main" id="{7C871BB5-623C-49E1-B87F-5A12AA853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2" name="Rectangle 85">
            <a:extLst>
              <a:ext uri="{FF2B5EF4-FFF2-40B4-BE49-F238E27FC236}">
                <a16:creationId xmlns:a16="http://schemas.microsoft.com/office/drawing/2014/main" id="{1582524B-CA12-4AA4-A69E-1FEBA0ABA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859DDC7-1FCF-4D65-A09C-936B1BED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704" y="808056"/>
            <a:ext cx="3013024" cy="1077229"/>
          </a:xfrm>
        </p:spPr>
        <p:txBody>
          <a:bodyPr>
            <a:normAutofit/>
          </a:bodyPr>
          <a:lstStyle/>
          <a:p>
            <a:pPr algn="l"/>
            <a:r>
              <a:rPr lang="es-MX" sz="2100"/>
              <a:t>1.1  Separación física: </a:t>
            </a:r>
            <a:br>
              <a:rPr lang="es-MX" sz="2100"/>
            </a:br>
            <a:r>
              <a:rPr lang="es-MX" sz="2100"/>
              <a:t>USO DE DILUCIONES</a:t>
            </a:r>
            <a:br>
              <a:rPr lang="es-MX" sz="2100"/>
            </a:br>
            <a:endParaRPr lang="es-MX" sz="2100"/>
          </a:p>
        </p:txBody>
      </p:sp>
      <p:pic>
        <p:nvPicPr>
          <p:cNvPr id="7173" name="Picture 2" descr="Resultado de imagen para agar dilutio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3" r="27235"/>
          <a:stretch/>
        </p:blipFill>
        <p:spPr>
          <a:xfrm>
            <a:off x="1659296" y="647190"/>
            <a:ext cx="4914867" cy="556428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7175" name="Content Placeholder 7174"/>
          <p:cNvSpPr>
            <a:spLocks noGrp="1"/>
          </p:cNvSpPr>
          <p:nvPr>
            <p:ph idx="1"/>
          </p:nvPr>
        </p:nvSpPr>
        <p:spPr>
          <a:xfrm>
            <a:off x="7559704" y="2052116"/>
            <a:ext cx="3013025" cy="3997828"/>
          </a:xfrm>
        </p:spPr>
        <p:txBody>
          <a:bodyPr>
            <a:normAutofit/>
          </a:bodyPr>
          <a:lstStyle/>
          <a:p>
            <a:r>
              <a:rPr lang="es-MX" sz="1800"/>
              <a:t>Disminuir concentración</a:t>
            </a:r>
            <a:r>
              <a:rPr lang="en-US" sz="1800"/>
              <a:t> con solución salina isotónica/ agua peptonada.</a:t>
            </a:r>
          </a:p>
          <a:p>
            <a:r>
              <a:rPr lang="en-US" sz="1800"/>
              <a:t>Vertido en placa.</a:t>
            </a:r>
          </a:p>
        </p:txBody>
      </p:sp>
      <p:sp>
        <p:nvSpPr>
          <p:cNvPr id="7183" name="Rectangle 87">
            <a:extLst>
              <a:ext uri="{FF2B5EF4-FFF2-40B4-BE49-F238E27FC236}">
                <a16:creationId xmlns:a16="http://schemas.microsoft.com/office/drawing/2014/main" id="{70EF8AFC-338C-4B6F-BC7E-9B396E12F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3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B046FD19-5EEB-4069-B0FD-76B60A97A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0B2D1E80-279A-437C-89C0-6AB8B6F1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D9B53F1C-4A6A-434D-8DBB-9BE9F4774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B09C0A0C-0330-4F38-B5B6-EE42C2065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EC7C7ED-3CC3-490E-AA45-F48C3279F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45FFDFB-DD42-4B50-BEC9-17A000E7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660" y="1064685"/>
            <a:ext cx="4308873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s-MX" sz="2400" dirty="0"/>
              <a:t>1.2 SEPARACIÓN FÍSICA</a:t>
            </a:r>
            <a:br>
              <a:rPr lang="es-MX" sz="2400" dirty="0"/>
            </a:br>
            <a:r>
              <a:rPr lang="es-MX" sz="2400" dirty="0"/>
              <a:t>Por agotamiento de un inóculo</a:t>
            </a:r>
            <a:br>
              <a:rPr lang="es-MX" sz="2400" dirty="0"/>
            </a:br>
            <a:endParaRPr lang="es-MX" sz="2400" dirty="0"/>
          </a:p>
        </p:txBody>
      </p:sp>
      <p:pic>
        <p:nvPicPr>
          <p:cNvPr id="8196" name="Picture 4" descr="Resultado de imagen para aislamiento por estria">
            <a:extLst>
              <a:ext uri="{FF2B5EF4-FFF2-40B4-BE49-F238E27FC236}">
                <a16:creationId xmlns:a16="http://schemas.microsoft.com/office/drawing/2014/main" id="{756FBA74-58B7-4194-A5EE-A5CFD19F1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r="1321" b="-3"/>
          <a:stretch/>
        </p:blipFill>
        <p:spPr bwMode="auto">
          <a:xfrm>
            <a:off x="1005401" y="10"/>
            <a:ext cx="5569814" cy="343258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2" descr="Sbestría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7" r="21110" b="-1"/>
          <a:stretch/>
        </p:blipFill>
        <p:spPr>
          <a:xfrm>
            <a:off x="1005401" y="3425635"/>
            <a:ext cx="5569814" cy="34325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B6B5A661-9FD6-4623-808D-3B2483AF7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Content Placeholder 8200"/>
          <p:cNvSpPr>
            <a:spLocks noGrp="1"/>
          </p:cNvSpPr>
          <p:nvPr>
            <p:ph idx="1"/>
          </p:nvPr>
        </p:nvSpPr>
        <p:spPr>
          <a:xfrm>
            <a:off x="7560104" y="2052116"/>
            <a:ext cx="3012735" cy="3997828"/>
          </a:xfrm>
        </p:spPr>
        <p:txBody>
          <a:bodyPr>
            <a:normAutofit/>
          </a:bodyPr>
          <a:lstStyle/>
          <a:p>
            <a:r>
              <a:rPr lang="es-MX" sz="1800"/>
              <a:t>Disminuir</a:t>
            </a:r>
            <a:r>
              <a:rPr lang="en-US" sz="1800"/>
              <a:t> </a:t>
            </a:r>
            <a:r>
              <a:rPr lang="es-MX" sz="1800"/>
              <a:t>concentración con asa</a:t>
            </a:r>
          </a:p>
          <a:p>
            <a:r>
              <a:rPr lang="es-MX" sz="1800"/>
              <a:t>Extensión superficial con asa</a:t>
            </a:r>
          </a:p>
          <a:p>
            <a:r>
              <a:rPr lang="es-MX" sz="1800"/>
              <a:t>Obtención de colonias aisladas</a:t>
            </a:r>
            <a:r>
              <a:rPr lang="en-US" sz="1800"/>
              <a:t> 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FD7337B-51FC-45F9-9260-232EBBBDE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0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2242-3A73-4DAF-93DB-5882F34F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406565"/>
            <a:ext cx="10820400" cy="102467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2. APROVECHAR CARACTERÍSTICAS FÍSICAS DE DESARROLLO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AECE4F-E36A-49A4-8785-AC98D626E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7" y="1484246"/>
            <a:ext cx="3039844" cy="893194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2.1 Requerimientos de oxigeno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81F45BE-3291-49AB-ABB5-934D301D7D9E}"/>
              </a:ext>
            </a:extLst>
          </p:cNvPr>
          <p:cNvSpPr txBox="1">
            <a:spLocks/>
          </p:cNvSpPr>
          <p:nvPr/>
        </p:nvSpPr>
        <p:spPr>
          <a:xfrm>
            <a:off x="3973996" y="1444488"/>
            <a:ext cx="3833191" cy="478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2.2 Producción de endosporas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B3C5062-8C19-4E97-853D-46600FED7FAD}"/>
              </a:ext>
            </a:extLst>
          </p:cNvPr>
          <p:cNvSpPr txBox="1">
            <a:spLocks/>
          </p:cNvSpPr>
          <p:nvPr/>
        </p:nvSpPr>
        <p:spPr>
          <a:xfrm>
            <a:off x="7805531" y="1444488"/>
            <a:ext cx="3833191" cy="478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/>
              <a:t>2.3 Temperatura de crecimiento</a:t>
            </a:r>
          </a:p>
        </p:txBody>
      </p:sp>
      <p:pic>
        <p:nvPicPr>
          <p:cNvPr id="9218" name="Picture 2" descr="Resultado de imagen para anaerobic jar">
            <a:extLst>
              <a:ext uri="{FF2B5EF4-FFF2-40B4-BE49-F238E27FC236}">
                <a16:creationId xmlns:a16="http://schemas.microsoft.com/office/drawing/2014/main" id="{65D165AB-35DB-44CB-9661-61B578651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16" y="2426474"/>
            <a:ext cx="3039844" cy="41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endospore isolation">
            <a:extLst>
              <a:ext uri="{FF2B5EF4-FFF2-40B4-BE49-F238E27FC236}">
                <a16:creationId xmlns:a16="http://schemas.microsoft.com/office/drawing/2014/main" id="{1A322AD6-0668-459D-ACDF-6796CC11E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26"/>
          <a:stretch/>
        </p:blipFill>
        <p:spPr bwMode="auto">
          <a:xfrm>
            <a:off x="4154884" y="2206176"/>
            <a:ext cx="3458818" cy="210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n para assay tube boiling">
            <a:extLst>
              <a:ext uri="{FF2B5EF4-FFF2-40B4-BE49-F238E27FC236}">
                <a16:creationId xmlns:a16="http://schemas.microsoft.com/office/drawing/2014/main" id="{78366C27-FD26-4F4D-B340-D55DBB307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84" y="3534678"/>
            <a:ext cx="3458818" cy="309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sultado de imagen para temperatura optima crecimiento microbiano">
            <a:extLst>
              <a:ext uri="{FF2B5EF4-FFF2-40B4-BE49-F238E27FC236}">
                <a16:creationId xmlns:a16="http://schemas.microsoft.com/office/drawing/2014/main" id="{327AEAA4-6498-466C-998D-8EB160AC0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12606" r="5661" b="8146"/>
          <a:stretch/>
        </p:blipFill>
        <p:spPr bwMode="auto">
          <a:xfrm>
            <a:off x="7867150" y="2206176"/>
            <a:ext cx="4147930" cy="433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38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7E3834-BDED-4DBC-9034-733B27B9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704" y="974036"/>
            <a:ext cx="3554896" cy="425507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2.5 Presión osmótica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B527C3F-96DD-4595-BE0B-B209A36E3A70}"/>
              </a:ext>
            </a:extLst>
          </p:cNvPr>
          <p:cNvSpPr txBox="1">
            <a:spLocks/>
          </p:cNvSpPr>
          <p:nvPr/>
        </p:nvSpPr>
        <p:spPr>
          <a:xfrm>
            <a:off x="1149170" y="974036"/>
            <a:ext cx="2921276" cy="433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/>
              <a:t>2.4 pH de desarrollo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9627C64-8E57-4045-BA48-CA6EBBAE51AE}"/>
              </a:ext>
            </a:extLst>
          </p:cNvPr>
          <p:cNvSpPr txBox="1">
            <a:spLocks/>
          </p:cNvSpPr>
          <p:nvPr/>
        </p:nvSpPr>
        <p:spPr>
          <a:xfrm>
            <a:off x="8446962" y="179155"/>
            <a:ext cx="3130749" cy="728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2.5 Características metabólicas</a:t>
            </a:r>
          </a:p>
        </p:txBody>
      </p:sp>
      <p:pic>
        <p:nvPicPr>
          <p:cNvPr id="6" name="Picture 2" descr="Resultado de imagen para pH  growth">
            <a:extLst>
              <a:ext uri="{FF2B5EF4-FFF2-40B4-BE49-F238E27FC236}">
                <a16:creationId xmlns:a16="http://schemas.microsoft.com/office/drawing/2014/main" id="{1831BFBA-4E45-401E-8DB0-A2C688126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7" y="1540841"/>
            <a:ext cx="3026839" cy="39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halofilos halotolerantes">
            <a:extLst>
              <a:ext uri="{FF2B5EF4-FFF2-40B4-BE49-F238E27FC236}">
                <a16:creationId xmlns:a16="http://schemas.microsoft.com/office/drawing/2014/main" id="{4F4BEA75-9FF2-4B38-BA0A-FB008790D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t="19068" r="9733" b="24019"/>
          <a:stretch/>
        </p:blipFill>
        <p:spPr bwMode="auto">
          <a:xfrm>
            <a:off x="4360797" y="1540839"/>
            <a:ext cx="3760759" cy="39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sultado de imagen para bacteria fijadora de nitrogeno">
            <a:extLst>
              <a:ext uri="{FF2B5EF4-FFF2-40B4-BE49-F238E27FC236}">
                <a16:creationId xmlns:a16="http://schemas.microsoft.com/office/drawing/2014/main" id="{E55FD8EE-FAE7-4502-9489-9A04DD3C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1" y="1540840"/>
            <a:ext cx="3539629" cy="164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n para beta lactamase bacteria">
            <a:extLst>
              <a:ext uri="{FF2B5EF4-FFF2-40B4-BE49-F238E27FC236}">
                <a16:creationId xmlns:a16="http://schemas.microsoft.com/office/drawing/2014/main" id="{297D4218-63FE-49E8-B67E-F3290376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962" y="3361355"/>
            <a:ext cx="3574058" cy="26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40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2242-3A73-4DAF-93DB-5882F34F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98" y="529771"/>
            <a:ext cx="8190915" cy="1092200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3. USO DE MEDIOS SELECTIVOS</a:t>
            </a:r>
          </a:p>
        </p:txBody>
      </p:sp>
      <p:pic>
        <p:nvPicPr>
          <p:cNvPr id="11266" name="Picture 2" descr="Resultado de imagen para selective medium">
            <a:extLst>
              <a:ext uri="{FF2B5EF4-FFF2-40B4-BE49-F238E27FC236}">
                <a16:creationId xmlns:a16="http://schemas.microsoft.com/office/drawing/2014/main" id="{634BBD5B-9964-4B35-85AF-F221AF6114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5192" r="2397" b="23434"/>
          <a:stretch/>
        </p:blipFill>
        <p:spPr bwMode="auto">
          <a:xfrm>
            <a:off x="5587996" y="2024476"/>
            <a:ext cx="6183087" cy="189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13EA56-CE53-443C-A2DC-6C1DD0946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693" y="1817914"/>
            <a:ext cx="4218021" cy="4931229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USO DE INHIBIDORES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800" dirty="0"/>
              <a:t>Seleccionar una población con características específicas: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1600" dirty="0"/>
              <a:t>Antibióticos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1600" dirty="0"/>
              <a:t>Tensoactivos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1600" dirty="0"/>
              <a:t>Colorantes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MEDIOS SELECTIVOS DIFERENCIALES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800" dirty="0"/>
              <a:t>INHIBIDOR+ INDICADOR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1600" dirty="0"/>
              <a:t>Selecciona una población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1600" dirty="0"/>
              <a:t>Expone característica metabólica.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1600" dirty="0"/>
              <a:t>Dependiente de tiempo de incubación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USO COMBINADO CON SEPARACIÓN FÍSICA.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r>
              <a:rPr lang="es-MX" sz="2000" dirty="0"/>
              <a:t> </a:t>
            </a:r>
          </a:p>
        </p:txBody>
      </p:sp>
      <p:pic>
        <p:nvPicPr>
          <p:cNvPr id="11268" name="Picture 4" descr="Resultado de imagen para selective medium">
            <a:extLst>
              <a:ext uri="{FF2B5EF4-FFF2-40B4-BE49-F238E27FC236}">
                <a16:creationId xmlns:a16="http://schemas.microsoft.com/office/drawing/2014/main" id="{0CFDC0F5-B814-4B8A-85AF-6978442D3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4"/>
          <a:stretch/>
        </p:blipFill>
        <p:spPr bwMode="auto">
          <a:xfrm>
            <a:off x="5475172" y="4075792"/>
            <a:ext cx="6408737" cy="22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98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184</TotalTime>
  <Words>1845</Words>
  <Application>Microsoft Office PowerPoint</Application>
  <PresentationFormat>Widescreen</PresentationFormat>
  <Paragraphs>331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MS Shell Dlg 2</vt:lpstr>
      <vt:lpstr>Times New Roman</vt:lpstr>
      <vt:lpstr>Wingdings</vt:lpstr>
      <vt:lpstr>Wingdings 3</vt:lpstr>
      <vt:lpstr>Madison</vt:lpstr>
      <vt:lpstr>AISLAMIENTO DE MICROORGANISMOS</vt:lpstr>
      <vt:lpstr>¿PARA QUÉ AISLAR?</vt:lpstr>
      <vt:lpstr> PASO PREVIO A LA IDENTIFICACIÓN: PURIFICACIÓN-CULTIVO AXÉNICO</vt:lpstr>
      <vt:lpstr>¿CÓMO LOGRAR UN AISLAMIENTO?</vt:lpstr>
      <vt:lpstr>1.1  Separación física:  USO DE DILUCIONES </vt:lpstr>
      <vt:lpstr>1.2 SEPARACIÓN FÍSICA Por agotamiento de un inóculo </vt:lpstr>
      <vt:lpstr>2. APROVECHAR CARACTERÍSTICAS FÍSICAS DE DESARROLLO</vt:lpstr>
      <vt:lpstr>PowerPoint Presentation</vt:lpstr>
      <vt:lpstr>3. USO DE MEDIOS SELECTIVOS</vt:lpstr>
      <vt:lpstr>¿Qué NECESITO SABER?</vt:lpstr>
      <vt:lpstr>ANÁLISIS DE MEDIOS</vt:lpstr>
      <vt:lpstr>ETAPAS DEL AISLAMIENTO DE MICROORGANISMOS</vt:lpstr>
      <vt:lpstr>AGAR MC CONKEY</vt:lpstr>
      <vt:lpstr>INTERPRETACIÓN/Mc CONKEY</vt:lpstr>
      <vt:lpstr>INTERPRETACIÓN MC CONKEY</vt:lpstr>
      <vt:lpstr>AGAR MANITOL SAL (MSA)</vt:lpstr>
      <vt:lpstr>FERMENTACIÓN DE MANITOL</vt:lpstr>
      <vt:lpstr>INTERPRETACIÓN /MSA</vt:lpstr>
      <vt:lpstr>AGAR SABOURAUD +ROSA DE BENGALA (SRB) </vt:lpstr>
      <vt:lpstr>AGAR K9</vt:lpstr>
      <vt:lpstr>AGAR ANAERÓBICO DE BREWER</vt:lpstr>
      <vt:lpstr>JARRA DE ANAEROBIOSIS</vt:lpstr>
      <vt:lpstr>ESTRATEGIAS PARA EL AISLAMIENTO DE MICROORGANISMO</vt:lpstr>
      <vt:lpstr>CASO 1</vt:lpstr>
      <vt:lpstr>PASO 1 IDENTIFICAR EL PROBLEMA</vt:lpstr>
      <vt:lpstr>PASO 2 DISEÑO DEL PROCEDIMIENTO A SEGUIR</vt:lpstr>
      <vt:lpstr>PowerPoint Presentation</vt:lpstr>
      <vt:lpstr>PASO 3 INOCULACIÓN</vt:lpstr>
      <vt:lpstr>PASO 4 RESIEMBRA Y VERIFICACIÓN DE PUREZA</vt:lpstr>
      <vt:lpstr>PASO 5 CONSERVACIÓN DE LA CEPA</vt:lpstr>
      <vt:lpstr> IDENTIFICACión de problema E INOCULACIÓN</vt:lpstr>
      <vt:lpstr>¿Bacteria esporulada?</vt:lpstr>
      <vt:lpstr>Análisis de medios de cultovo</vt:lpstr>
      <vt:lpstr>RESIEMBRA Y VERIFICACIÓN DE PUREZA </vt:lpstr>
      <vt:lpstr>CONSERVACIÓN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AISLAMIENTO DE MICROORGANISMOS</dc:title>
  <dc:creator>DANIEL RAMOS PEREZ</dc:creator>
  <cp:lastModifiedBy>DANIEL RAMOS PEREZ</cp:lastModifiedBy>
  <cp:revision>16</cp:revision>
  <dcterms:created xsi:type="dcterms:W3CDTF">2020-03-30T05:45:05Z</dcterms:created>
  <dcterms:modified xsi:type="dcterms:W3CDTF">2020-11-16T09:21:04Z</dcterms:modified>
</cp:coreProperties>
</file>