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264" r:id="rId2"/>
    <p:sldId id="313" r:id="rId3"/>
    <p:sldId id="302" r:id="rId4"/>
    <p:sldId id="303" r:id="rId5"/>
    <p:sldId id="304" r:id="rId6"/>
    <p:sldId id="305" r:id="rId7"/>
    <p:sldId id="312" r:id="rId8"/>
    <p:sldId id="258" r:id="rId9"/>
    <p:sldId id="259" r:id="rId10"/>
    <p:sldId id="260" r:id="rId11"/>
    <p:sldId id="315" r:id="rId12"/>
    <p:sldId id="316" r:id="rId13"/>
    <p:sldId id="261" r:id="rId14"/>
    <p:sldId id="263" r:id="rId15"/>
    <p:sldId id="262" r:id="rId16"/>
    <p:sldId id="266" r:id="rId17"/>
    <p:sldId id="267" r:id="rId18"/>
    <p:sldId id="275" r:id="rId19"/>
    <p:sldId id="295" r:id="rId20"/>
    <p:sldId id="276" r:id="rId21"/>
    <p:sldId id="279" r:id="rId22"/>
    <p:sldId id="278" r:id="rId23"/>
    <p:sldId id="277" r:id="rId24"/>
    <p:sldId id="280" r:id="rId25"/>
    <p:sldId id="281" r:id="rId26"/>
    <p:sldId id="265" r:id="rId27"/>
    <p:sldId id="272" r:id="rId28"/>
    <p:sldId id="274" r:id="rId29"/>
    <p:sldId id="270" r:id="rId30"/>
    <p:sldId id="282" r:id="rId31"/>
    <p:sldId id="283" r:id="rId32"/>
    <p:sldId id="284" r:id="rId33"/>
    <p:sldId id="317" r:id="rId34"/>
    <p:sldId id="286" r:id="rId35"/>
    <p:sldId id="268" r:id="rId36"/>
    <p:sldId id="287" r:id="rId37"/>
    <p:sldId id="271" r:id="rId38"/>
    <p:sldId id="288" r:id="rId39"/>
    <p:sldId id="289" r:id="rId40"/>
    <p:sldId id="290" r:id="rId41"/>
    <p:sldId id="269" r:id="rId42"/>
    <p:sldId id="292" r:id="rId43"/>
    <p:sldId id="294" r:id="rId44"/>
    <p:sldId id="291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 varScale="1">
        <p:scale>
          <a:sx n="76" d="100"/>
          <a:sy n="76" d="100"/>
        </p:scale>
        <p:origin x="1061" y="53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135636-8601-4613-9CE7-CD7B2272BF0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07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9C25-F97F-4851-8E2F-952F44D56FAE}" type="datetimeFigureOut">
              <a:rPr lang="es-MX" smtClean="0"/>
              <a:t>30/03/2022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34EF-25B1-47AF-8CF6-0B1E4E00AC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07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E6D-1E52-428F-9C5D-A132E948033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78E1-F205-4ED9-BBF3-04A7494EA8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D5B3-1536-4F9A-B230-C3C75CAF4B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EBC4-5674-4253-A8C7-41F8CB7982D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78D5-8F72-4434-8F55-BFB1A60AD8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AAA14-97DF-4FD6-A597-06393CF6258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EB0B-0022-44D8-86B2-235E3920D3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F1AD-A42D-4B1C-A91A-BD099175974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30BE-3C9C-4724-9BF8-76CA1ABD91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56E73B-2354-44DB-B5CE-63AFEE2162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CITOCROMOS</a:t>
            </a:r>
            <a:endParaRPr lang="es-ES" dirty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286000" y="1981200"/>
          <a:ext cx="41370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n de mapa de bits" r:id="rId3" imgW="2962689" imgH="3219899" progId="Paint.Picture">
                  <p:embed/>
                </p:oleObj>
              </mc:Choice>
              <mc:Fallback>
                <p:oleObj name="Imagen de mapa de bits" r:id="rId3" imgW="2962689" imgH="321989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81200"/>
                        <a:ext cx="41370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772400" cy="609600"/>
          </a:xfrm>
        </p:spPr>
        <p:txBody>
          <a:bodyPr/>
          <a:lstStyle/>
          <a:p>
            <a:pPr algn="just"/>
            <a:r>
              <a:rPr lang="es-MX" sz="3200" dirty="0"/>
              <a:t>ESPECTRO ELECTRÓNICO</a:t>
            </a:r>
            <a:endParaRPr lang="es-ES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7772400" cy="4114800"/>
          </a:xfrm>
        </p:spPr>
        <p:txBody>
          <a:bodyPr>
            <a:normAutofit/>
          </a:bodyPr>
          <a:lstStyle/>
          <a:p>
            <a:r>
              <a:rPr lang="es-MX" sz="2200" b="0" dirty="0"/>
              <a:t>En su estado reducido presentan tres bandas características (</a:t>
            </a:r>
            <a:r>
              <a:rPr lang="es-MX" sz="2200" b="0" dirty="0">
                <a:sym typeface="Symbol" pitchFamily="18" charset="2"/>
              </a:rPr>
              <a:t>, , ).</a:t>
            </a:r>
          </a:p>
          <a:p>
            <a:r>
              <a:rPr lang="es-MX" sz="2200" b="0" dirty="0">
                <a:sym typeface="Symbol" pitchFamily="18" charset="2"/>
              </a:rPr>
              <a:t>La banda  se conoce como banda </a:t>
            </a:r>
            <a:r>
              <a:rPr lang="es-MX" sz="2200" b="0" dirty="0" err="1">
                <a:sym typeface="Symbol" pitchFamily="18" charset="2"/>
              </a:rPr>
              <a:t>Soret</a:t>
            </a:r>
            <a:r>
              <a:rPr lang="es-MX" sz="2200" b="0" dirty="0">
                <a:sym typeface="Symbol" pitchFamily="18" charset="2"/>
              </a:rPr>
              <a:t>.</a:t>
            </a:r>
          </a:p>
          <a:p>
            <a:r>
              <a:rPr lang="es-MX" sz="2200" b="0" dirty="0">
                <a:sym typeface="Symbol" pitchFamily="18" charset="2"/>
              </a:rPr>
              <a:t>Cada tipo de citocromo tiene una banda  característica.</a:t>
            </a:r>
          </a:p>
          <a:p>
            <a:r>
              <a:rPr lang="es-MX" sz="2200" b="0" dirty="0">
                <a:sym typeface="Symbol" pitchFamily="18" charset="2"/>
              </a:rPr>
              <a:t>Citocromo a (=570 </a:t>
            </a:r>
            <a:r>
              <a:rPr lang="es-MX" sz="2200" b="0" dirty="0" err="1">
                <a:sym typeface="Symbol" pitchFamily="18" charset="2"/>
              </a:rPr>
              <a:t>nm</a:t>
            </a:r>
            <a:r>
              <a:rPr lang="es-MX" sz="2200" b="0" dirty="0">
                <a:sym typeface="Symbol" pitchFamily="18" charset="2"/>
              </a:rPr>
              <a:t>), citocromo b (=555-560 </a:t>
            </a:r>
            <a:r>
              <a:rPr lang="es-MX" sz="2200" b="0" dirty="0" err="1">
                <a:sym typeface="Symbol" pitchFamily="18" charset="2"/>
              </a:rPr>
              <a:t>nm</a:t>
            </a:r>
            <a:r>
              <a:rPr lang="es-MX" sz="2200" b="0" dirty="0">
                <a:sym typeface="Symbol" pitchFamily="18" charset="2"/>
              </a:rPr>
              <a:t>), citocromo c (=548-552 </a:t>
            </a:r>
            <a:r>
              <a:rPr lang="es-MX" sz="2200" b="0" dirty="0" err="1">
                <a:sym typeface="Symbol" pitchFamily="18" charset="2"/>
              </a:rPr>
              <a:t>nm</a:t>
            </a:r>
            <a:r>
              <a:rPr lang="es-MX" sz="2200" b="0" dirty="0">
                <a:sym typeface="Symbol" pitchFamily="18" charset="2"/>
              </a:rPr>
              <a:t>),</a:t>
            </a:r>
            <a:endParaRPr lang="es-ES" sz="2200" b="0" dirty="0">
              <a:sym typeface="Symbol" pitchFamily="18" charset="2"/>
            </a:endParaRPr>
          </a:p>
        </p:txBody>
      </p:sp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28" y="3134112"/>
            <a:ext cx="5005104" cy="360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18288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38200" y="228600"/>
            <a:ext cx="80772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10400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200" b="1" dirty="0">
                <a:solidFill>
                  <a:srgbClr val="C00000"/>
                </a:solidFill>
                <a:latin typeface="Arial" charset="0"/>
              </a:rPr>
              <a:t>Espectros de EPR</a:t>
            </a:r>
            <a:endParaRPr lang="es-ES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19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6" y="1147824"/>
            <a:ext cx="7849245" cy="45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5576" y="456485"/>
            <a:ext cx="7849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+mj-lt"/>
              </a:rPr>
              <a:t>Espectros de EPR</a:t>
            </a:r>
            <a:endParaRPr lang="es-MX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59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CITOCROMOS C</a:t>
            </a:r>
            <a:endParaRPr lang="es-ES"/>
          </a:p>
        </p:txBody>
      </p:sp>
      <p:pic>
        <p:nvPicPr>
          <p:cNvPr id="7178" name="Picture 10" descr="http://wwwchem.leidenuniv.nl/metprot/armand/images/025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89638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0256" y="404664"/>
            <a:ext cx="4419600" cy="685800"/>
          </a:xfrm>
        </p:spPr>
        <p:txBody>
          <a:bodyPr/>
          <a:lstStyle/>
          <a:p>
            <a:r>
              <a:rPr lang="es-MX" sz="2800" dirty="0"/>
              <a:t>GENERALIDADES</a:t>
            </a:r>
            <a:endParaRPr lang="es-ES" sz="2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2736"/>
            <a:ext cx="8077200" cy="13716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Los citocromos c son proteínas de transferencia de electrones.</a:t>
            </a:r>
          </a:p>
          <a:p>
            <a:r>
              <a:rPr lang="es-MX" sz="2400" b="0" dirty="0">
                <a:latin typeface="+mj-lt"/>
              </a:rPr>
              <a:t>Contienen uno o más grupos prostéticos </a:t>
            </a:r>
            <a:r>
              <a:rPr lang="es-MX" sz="2400" b="0" dirty="0" err="1">
                <a:latin typeface="+mj-lt"/>
              </a:rPr>
              <a:t>hemo</a:t>
            </a:r>
            <a:r>
              <a:rPr lang="es-MX" sz="2400" b="0" dirty="0">
                <a:latin typeface="+mj-lt"/>
              </a:rPr>
              <a:t> c.</a:t>
            </a:r>
          </a:p>
          <a:p>
            <a:endParaRPr lang="es-MX" sz="2400" b="0" dirty="0">
              <a:latin typeface="Times New Roman" pitchFamily="18" charset="0"/>
            </a:endParaRPr>
          </a:p>
          <a:p>
            <a:endParaRPr lang="es-ES" sz="2400" b="0" dirty="0">
              <a:latin typeface="Times New Roman" pitchFamily="18" charset="0"/>
            </a:endParaRPr>
          </a:p>
        </p:txBody>
      </p:sp>
      <p:pic>
        <p:nvPicPr>
          <p:cNvPr id="10246" name="Picture 6" descr="E:\respiracion\Electron Transfer Chain_archivos\hemeli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36912"/>
            <a:ext cx="3186113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429000" cy="533400"/>
          </a:xfrm>
        </p:spPr>
        <p:txBody>
          <a:bodyPr/>
          <a:lstStyle/>
          <a:p>
            <a:pPr algn="just"/>
            <a:r>
              <a:rPr lang="es-MX" sz="2800" b="1" dirty="0"/>
              <a:t>CLASIFICACIÓN</a:t>
            </a:r>
            <a:endParaRPr lang="es-ES" sz="28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620688"/>
            <a:ext cx="8240713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400" b="0" dirty="0"/>
              <a:t>Se clasifican según los aminoácidos coordinados en las posiciones </a:t>
            </a:r>
            <a:r>
              <a:rPr lang="es-MX" sz="2400" b="0" dirty="0">
                <a:solidFill>
                  <a:srgbClr val="C00000"/>
                </a:solidFill>
              </a:rPr>
              <a:t>axiales</a:t>
            </a:r>
            <a:r>
              <a:rPr lang="es-MX" sz="2400" b="0" dirty="0"/>
              <a:t>.</a:t>
            </a:r>
          </a:p>
          <a:p>
            <a:pPr>
              <a:lnSpc>
                <a:spcPct val="90000"/>
              </a:lnSpc>
            </a:pPr>
            <a:r>
              <a:rPr lang="es-MX" sz="2400" b="0" dirty="0"/>
              <a:t>Clase I: octaédricos, los </a:t>
            </a:r>
            <a:r>
              <a:rPr lang="es-MX" sz="2400" b="0" dirty="0" err="1"/>
              <a:t>ligantes</a:t>
            </a:r>
            <a:r>
              <a:rPr lang="es-MX" sz="2400" b="0" dirty="0"/>
              <a:t> axiales son </a:t>
            </a:r>
            <a:r>
              <a:rPr lang="es-MX" sz="2400" b="0" dirty="0" err="1"/>
              <a:t>His</a:t>
            </a:r>
            <a:r>
              <a:rPr lang="es-MX" sz="2400" b="0" dirty="0"/>
              <a:t> y </a:t>
            </a:r>
            <a:r>
              <a:rPr lang="es-MX" sz="2400" b="0" dirty="0" err="1"/>
              <a:t>Met</a:t>
            </a:r>
            <a:r>
              <a:rPr lang="es-MX" sz="2400" b="0" dirty="0"/>
              <a:t>.</a:t>
            </a:r>
          </a:p>
          <a:p>
            <a:pPr>
              <a:lnSpc>
                <a:spcPct val="90000"/>
              </a:lnSpc>
            </a:pPr>
            <a:r>
              <a:rPr lang="es-MX" sz="2400" b="0" dirty="0"/>
              <a:t>Clase II (c’): </a:t>
            </a:r>
            <a:r>
              <a:rPr lang="es-MX" sz="2400" b="0" dirty="0" err="1"/>
              <a:t>pentacoordinados</a:t>
            </a:r>
            <a:r>
              <a:rPr lang="es-MX" sz="2400" b="0" dirty="0"/>
              <a:t>, con </a:t>
            </a:r>
            <a:r>
              <a:rPr lang="es-MX" sz="2400" b="0" dirty="0" err="1"/>
              <a:t>His</a:t>
            </a:r>
            <a:r>
              <a:rPr lang="es-MX" sz="2400" b="0" dirty="0"/>
              <a:t> como quinto </a:t>
            </a:r>
            <a:r>
              <a:rPr lang="es-MX" sz="2400" b="0" dirty="0" err="1"/>
              <a:t>ligante</a:t>
            </a:r>
            <a:r>
              <a:rPr lang="es-MX" sz="2400" b="0" dirty="0"/>
              <a:t>.</a:t>
            </a:r>
          </a:p>
          <a:p>
            <a:pPr>
              <a:lnSpc>
                <a:spcPct val="90000"/>
              </a:lnSpc>
            </a:pPr>
            <a:r>
              <a:rPr lang="es-MX" sz="2400" b="0" dirty="0"/>
              <a:t>Clase III (c</a:t>
            </a:r>
            <a:r>
              <a:rPr lang="es-MX" sz="2400" b="0" baseline="-25000" dirty="0"/>
              <a:t>3</a:t>
            </a:r>
            <a:r>
              <a:rPr lang="es-MX" sz="2400" b="0" dirty="0"/>
              <a:t>): contienen 4 grupos </a:t>
            </a:r>
            <a:r>
              <a:rPr lang="es-MX" sz="2400" b="0" dirty="0" err="1"/>
              <a:t>hemo</a:t>
            </a:r>
            <a:r>
              <a:rPr lang="es-MX" sz="2400" b="0" dirty="0"/>
              <a:t>, son octaédricos, los </a:t>
            </a:r>
            <a:r>
              <a:rPr lang="es-MX" sz="2400" b="0" dirty="0" err="1"/>
              <a:t>ligantes</a:t>
            </a:r>
            <a:r>
              <a:rPr lang="es-MX" sz="2400" b="0" dirty="0"/>
              <a:t> axiales son dos </a:t>
            </a:r>
            <a:r>
              <a:rPr lang="es-MX" sz="2400" b="0" dirty="0" err="1"/>
              <a:t>His</a:t>
            </a:r>
            <a:r>
              <a:rPr lang="es-MX" sz="2400" b="0" dirty="0">
                <a:latin typeface="Times New Roman" pitchFamily="18" charset="0"/>
              </a:rPr>
              <a:t>.  </a:t>
            </a:r>
            <a:endParaRPr lang="es-ES" sz="2400" b="0" dirty="0"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242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85800" y="617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s-MX"/>
              <a:t>Clase I</a:t>
            </a:r>
            <a:endParaRPr kumimoji="0" lang="es-E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886200" y="601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s-MX"/>
              <a:t>Clase II</a:t>
            </a:r>
            <a:endParaRPr kumimoji="0" lang="es-E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7391400" y="594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s-MX"/>
              <a:t>Clase III</a:t>
            </a:r>
            <a:endParaRPr kumimoji="0" lang="es-ES"/>
          </a:p>
        </p:txBody>
      </p:sp>
      <p:pic>
        <p:nvPicPr>
          <p:cNvPr id="15" name="Picture 6" descr="His-Haem-Me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27" y="3254361"/>
            <a:ext cx="1439595" cy="299403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" name="Picture 13" descr="Haem-Hi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1401688" cy="24101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7" name="Picture 20" descr="His-Haem-Hi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77298"/>
            <a:ext cx="1457425" cy="30170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s-MX"/>
              <a:t>CADENA RESPIRATORIA</a:t>
            </a:r>
            <a:endParaRPr lang="es-E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13672"/>
              </p:ext>
            </p:extLst>
          </p:nvPr>
        </p:nvGraphicFramePr>
        <p:xfrm>
          <a:off x="1447800" y="2286000"/>
          <a:ext cx="571500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n de mapa de bits" r:id="rId3" imgW="4600440" imgH="2819520" progId="Paint.Picture">
                  <p:embed/>
                </p:oleObj>
              </mc:Choice>
              <mc:Fallback>
                <p:oleObj name="Imagen de mapa de bits" r:id="rId3" imgW="4600440" imgH="281952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0"/>
                        <a:ext cx="5715000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88640"/>
            <a:ext cx="3276600" cy="685800"/>
          </a:xfrm>
        </p:spPr>
        <p:txBody>
          <a:bodyPr/>
          <a:lstStyle/>
          <a:p>
            <a:r>
              <a:rPr lang="es-MX" sz="3200" dirty="0"/>
              <a:t>MITOCONDRIA</a:t>
            </a:r>
            <a:endParaRPr lang="es-ES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696"/>
            <a:ext cx="91440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400" b="0" dirty="0">
                <a:latin typeface="+mj-lt"/>
              </a:rPr>
              <a:t>Es un </a:t>
            </a:r>
            <a:r>
              <a:rPr lang="es-MX" sz="2400" b="0" dirty="0" err="1">
                <a:latin typeface="+mj-lt"/>
              </a:rPr>
              <a:t>organelo</a:t>
            </a:r>
            <a:r>
              <a:rPr lang="es-MX" sz="2400" b="0" dirty="0">
                <a:latin typeface="+mj-lt"/>
              </a:rPr>
              <a:t> con membrana propia  que se encuentra en el </a:t>
            </a:r>
            <a:r>
              <a:rPr lang="es-MX" sz="2400" b="0" dirty="0" err="1">
                <a:latin typeface="+mj-lt"/>
              </a:rPr>
              <a:t>citosol</a:t>
            </a:r>
            <a:r>
              <a:rPr lang="es-MX" sz="2400" b="0" dirty="0">
                <a:latin typeface="+mj-lt"/>
              </a:rPr>
              <a:t> de las células eucariotas.</a:t>
            </a:r>
          </a:p>
          <a:p>
            <a:pPr>
              <a:lnSpc>
                <a:spcPct val="90000"/>
              </a:lnSpc>
            </a:pPr>
            <a:r>
              <a:rPr lang="es-MX" sz="2400" b="0" dirty="0">
                <a:latin typeface="+mj-lt"/>
              </a:rPr>
              <a:t>Está compuesta de membrana externa, membrana interna, crestas y matriz.</a:t>
            </a:r>
            <a:endParaRPr lang="es-ES" sz="2400" b="0" dirty="0">
              <a:latin typeface="+mj-lt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785418"/>
              </p:ext>
            </p:extLst>
          </p:nvPr>
        </p:nvGraphicFramePr>
        <p:xfrm>
          <a:off x="2627784" y="2060848"/>
          <a:ext cx="5715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Imagen de mapa de bits" r:id="rId3" imgW="5706272" imgH="4420217" progId="Paint.Picture">
                  <p:embed/>
                </p:oleObj>
              </mc:Choice>
              <mc:Fallback>
                <p:oleObj name="Imagen de mapa de bits" r:id="rId3" imgW="5706272" imgH="442021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060848"/>
                        <a:ext cx="5715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4343400" cy="381000"/>
          </a:xfrm>
        </p:spPr>
        <p:txBody>
          <a:bodyPr>
            <a:normAutofit fontScale="90000"/>
          </a:bodyPr>
          <a:lstStyle/>
          <a:p>
            <a:r>
              <a:rPr lang="es-MX" sz="2800" dirty="0"/>
              <a:t>CADENA RESPIRATORIA</a:t>
            </a:r>
            <a:endParaRPr lang="es-ES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143056" cy="18288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La respiración celular se lleva a cabo en la membrana interna.</a:t>
            </a:r>
          </a:p>
          <a:p>
            <a:r>
              <a:rPr lang="es-MX" sz="2400" b="0" dirty="0">
                <a:latin typeface="+mj-lt"/>
              </a:rPr>
              <a:t>Los componentes de la cadena se denominan complejos I, II, III y IV.</a:t>
            </a:r>
            <a:endParaRPr lang="es-ES" sz="2400" b="0" dirty="0">
              <a:latin typeface="+mj-lt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447800" y="2362200"/>
          <a:ext cx="640080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n de mapa de bits" r:id="rId3" imgW="3772427" imgH="2314286" progId="Paint.Picture">
                  <p:embed/>
                </p:oleObj>
              </mc:Choice>
              <mc:Fallback>
                <p:oleObj name="Imagen de mapa de bits" r:id="rId3" imgW="3772427" imgH="231428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6400800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334000" y="6513513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Saraste. M. </a:t>
            </a:r>
            <a:r>
              <a:rPr lang="es-MX" sz="1600" i="1"/>
              <a:t>Science</a:t>
            </a:r>
            <a:r>
              <a:rPr lang="es-MX" sz="1600"/>
              <a:t>. 283. (1999). 1488.</a:t>
            </a:r>
            <a:endParaRPr lang="es-ES" sz="16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676400" y="2286000"/>
          <a:ext cx="5724525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n de mapa de bits" r:id="rId3" imgW="5723810" imgH="4067743" progId="Paint.Picture">
                  <p:embed/>
                </p:oleObj>
              </mc:Choice>
              <mc:Fallback>
                <p:oleObj name="Imagen de mapa de bits" r:id="rId3" imgW="5723810" imgH="406774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5724525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5536" y="914400"/>
            <a:ext cx="8813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s-MX" dirty="0" err="1">
                <a:latin typeface="+mj-lt"/>
              </a:rPr>
              <a:t>Ubiquinol</a:t>
            </a:r>
            <a:r>
              <a:rPr kumimoji="0" lang="es-MX" dirty="0">
                <a:latin typeface="+mj-lt"/>
              </a:rPr>
              <a:t> (transportador electrónico soluble en la membrana).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EB0B-0022-44D8-86B2-235E3920D34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762000"/>
          </a:xfrm>
        </p:spPr>
        <p:txBody>
          <a:bodyPr/>
          <a:lstStyle/>
          <a:p>
            <a:r>
              <a:rPr lang="es-MX" sz="3200" dirty="0"/>
              <a:t>GENERALIDADES</a:t>
            </a:r>
            <a:endParaRPr lang="es-E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772400" cy="18288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Su nombre significa pigmentos celulares.</a:t>
            </a:r>
          </a:p>
          <a:p>
            <a:r>
              <a:rPr lang="es-MX" sz="2400" b="0" dirty="0">
                <a:latin typeface="+mj-lt"/>
              </a:rPr>
              <a:t>Son proteínas de membrana mitocondrial.</a:t>
            </a:r>
          </a:p>
          <a:p>
            <a:r>
              <a:rPr lang="es-MX" sz="2400" b="0" dirty="0">
                <a:latin typeface="+mj-lt"/>
              </a:rPr>
              <a:t>Tienen el grupo prostético </a:t>
            </a:r>
            <a:r>
              <a:rPr lang="es-MX" sz="2400" b="0" dirty="0" err="1">
                <a:latin typeface="+mj-lt"/>
              </a:rPr>
              <a:t>hemo</a:t>
            </a:r>
            <a:r>
              <a:rPr lang="es-MX" sz="2400" b="0" dirty="0">
                <a:latin typeface="+mj-lt"/>
              </a:rPr>
              <a:t>.</a:t>
            </a:r>
            <a:endParaRPr lang="es-ES" sz="2400" b="0" dirty="0">
              <a:latin typeface="+mj-lt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895600" y="3124200"/>
          <a:ext cx="3095625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n de mapa de bits" r:id="rId3" imgW="3095238" imgH="3419952" progId="Paint.Picture">
                  <p:embed/>
                </p:oleObj>
              </mc:Choice>
              <mc:Fallback>
                <p:oleObj name="Imagen de mapa de bits" r:id="rId3" imgW="3095238" imgH="3419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24200"/>
                        <a:ext cx="3095625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135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16632"/>
            <a:ext cx="2592288" cy="533400"/>
          </a:xfrm>
        </p:spPr>
        <p:txBody>
          <a:bodyPr/>
          <a:lstStyle/>
          <a:p>
            <a:r>
              <a:rPr lang="es-MX" sz="2800" dirty="0"/>
              <a:t>COMPLEJO I</a:t>
            </a:r>
            <a:endParaRPr lang="es-ES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7772400" cy="1447800"/>
          </a:xfrm>
        </p:spPr>
        <p:txBody>
          <a:bodyPr/>
          <a:lstStyle/>
          <a:p>
            <a:r>
              <a:rPr lang="es-MX" sz="2400" b="0">
                <a:latin typeface="+mj-lt"/>
              </a:rPr>
              <a:t>Se denomina NADH-CoQ oxidoreductasa.</a:t>
            </a:r>
          </a:p>
          <a:p>
            <a:r>
              <a:rPr lang="es-MX" sz="2400" b="0">
                <a:latin typeface="+mj-lt"/>
              </a:rPr>
              <a:t>Su función es bombear 4H</a:t>
            </a:r>
            <a:r>
              <a:rPr lang="es-MX" sz="2400" b="0" baseline="30000">
                <a:latin typeface="+mj-lt"/>
              </a:rPr>
              <a:t>+</a:t>
            </a:r>
            <a:r>
              <a:rPr lang="es-MX" sz="2400" b="0">
                <a:latin typeface="+mj-lt"/>
              </a:rPr>
              <a:t> y 2e</a:t>
            </a:r>
            <a:r>
              <a:rPr lang="es-MX" sz="2400" b="0" baseline="30000">
                <a:latin typeface="+mj-lt"/>
              </a:rPr>
              <a:t>-</a:t>
            </a:r>
            <a:r>
              <a:rPr lang="es-MX" sz="2400" b="0">
                <a:latin typeface="+mj-lt"/>
              </a:rPr>
              <a:t>.</a:t>
            </a:r>
          </a:p>
          <a:p>
            <a:r>
              <a:rPr lang="es-MX" sz="2400" b="0">
                <a:latin typeface="+mj-lt"/>
              </a:rPr>
              <a:t>Oxida NADH, reduce a CoQ.</a:t>
            </a:r>
            <a:endParaRPr lang="es-ES" sz="2400" b="0">
              <a:latin typeface="+mj-lt"/>
            </a:endParaRPr>
          </a:p>
        </p:txBody>
      </p:sp>
      <p:pic>
        <p:nvPicPr>
          <p:cNvPr id="26629" name="Picture 5" descr="C:\Juan\escuela\citocromos1\Electron Transport Chain_archivos\GA21_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876800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476672"/>
            <a:ext cx="2438400" cy="533400"/>
          </a:xfrm>
        </p:spPr>
        <p:txBody>
          <a:bodyPr/>
          <a:lstStyle/>
          <a:p>
            <a:r>
              <a:rPr lang="es-MX" sz="2800" dirty="0"/>
              <a:t>COMPLEJO II</a:t>
            </a:r>
            <a:endParaRPr lang="es-ES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772400" cy="14478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Se denomina </a:t>
            </a:r>
            <a:r>
              <a:rPr lang="es-MX" sz="2400" b="0" dirty="0" err="1">
                <a:latin typeface="+mj-lt"/>
              </a:rPr>
              <a:t>Succinato-CoQ</a:t>
            </a:r>
            <a:r>
              <a:rPr lang="es-MX" sz="2400" b="0" dirty="0">
                <a:latin typeface="+mj-lt"/>
              </a:rPr>
              <a:t> </a:t>
            </a:r>
            <a:r>
              <a:rPr lang="es-MX" sz="2400" b="0" dirty="0" err="1">
                <a:latin typeface="+mj-lt"/>
              </a:rPr>
              <a:t>oxidoreductasa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Su función es convertir </a:t>
            </a:r>
            <a:r>
              <a:rPr lang="es-MX" sz="2400" b="0" dirty="0" err="1">
                <a:latin typeface="+mj-lt"/>
              </a:rPr>
              <a:t>succinato</a:t>
            </a:r>
            <a:r>
              <a:rPr lang="es-MX" sz="2400" b="0" dirty="0">
                <a:latin typeface="+mj-lt"/>
              </a:rPr>
              <a:t> a </a:t>
            </a:r>
            <a:r>
              <a:rPr lang="es-MX" sz="2400" b="0" dirty="0" err="1">
                <a:latin typeface="+mj-lt"/>
              </a:rPr>
              <a:t>fumarato</a:t>
            </a:r>
            <a:r>
              <a:rPr lang="es-MX" sz="2400" b="0" dirty="0">
                <a:latin typeface="+mj-lt"/>
              </a:rPr>
              <a:t>.</a:t>
            </a:r>
          </a:p>
        </p:txBody>
      </p:sp>
      <p:pic>
        <p:nvPicPr>
          <p:cNvPr id="29702" name="Picture 6" descr="C:\Juan\escuela\citocromos1\Electron Transport Chain_archivos\GA21_08m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4385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67063" y="260648"/>
            <a:ext cx="2667000" cy="533400"/>
          </a:xfrm>
        </p:spPr>
        <p:txBody>
          <a:bodyPr/>
          <a:lstStyle/>
          <a:p>
            <a:r>
              <a:rPr lang="es-MX" sz="2800" dirty="0"/>
              <a:t>COMPLEJO III</a:t>
            </a:r>
            <a:endParaRPr lang="es-E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7772400" cy="14478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Denominado </a:t>
            </a:r>
            <a:r>
              <a:rPr lang="es-MX" sz="2400" b="0" dirty="0" err="1">
                <a:latin typeface="+mj-lt"/>
              </a:rPr>
              <a:t>coQ</a:t>
            </a:r>
            <a:r>
              <a:rPr lang="es-MX" sz="2400" b="0" dirty="0">
                <a:latin typeface="+mj-lt"/>
              </a:rPr>
              <a:t>-Citocromo c </a:t>
            </a:r>
            <a:r>
              <a:rPr lang="es-MX" sz="2400" b="0" dirty="0" err="1">
                <a:latin typeface="+mj-lt"/>
              </a:rPr>
              <a:t>oxidoreductasa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Su función es realizar la reacción: </a:t>
            </a:r>
          </a:p>
          <a:p>
            <a:pPr algn="just"/>
            <a:r>
              <a:rPr lang="es-MX" sz="2400" b="0" dirty="0">
                <a:latin typeface="+mj-lt"/>
              </a:rPr>
              <a:t>QH</a:t>
            </a:r>
            <a:r>
              <a:rPr lang="es-MX" sz="2400" b="0" baseline="-25000" dirty="0">
                <a:latin typeface="+mj-lt"/>
              </a:rPr>
              <a:t>2</a:t>
            </a:r>
            <a:r>
              <a:rPr lang="es-MX" sz="2400" b="0" dirty="0">
                <a:latin typeface="+mj-lt"/>
              </a:rPr>
              <a:t>  +  2H</a:t>
            </a:r>
            <a:r>
              <a:rPr lang="es-MX" sz="2400" b="0" baseline="-25000" dirty="0">
                <a:latin typeface="+mj-lt"/>
              </a:rPr>
              <a:t>N</a:t>
            </a:r>
            <a:r>
              <a:rPr lang="es-MX" sz="2400" b="0" baseline="30000" dirty="0">
                <a:latin typeface="+mj-lt"/>
              </a:rPr>
              <a:t>+</a:t>
            </a:r>
            <a:r>
              <a:rPr lang="es-MX" sz="2400" b="0" dirty="0">
                <a:latin typeface="+mj-lt"/>
              </a:rPr>
              <a:t> +  2c(</a:t>
            </a:r>
            <a:r>
              <a:rPr lang="es-MX" sz="2400" b="0" dirty="0" err="1">
                <a:latin typeface="+mj-lt"/>
              </a:rPr>
              <a:t>Fe</a:t>
            </a:r>
            <a:r>
              <a:rPr lang="es-MX" sz="2400" b="0" baseline="30000" dirty="0" err="1">
                <a:latin typeface="+mj-lt"/>
              </a:rPr>
              <a:t>III</a:t>
            </a:r>
            <a:r>
              <a:rPr lang="es-MX" sz="2400" b="0" dirty="0">
                <a:latin typeface="+mj-lt"/>
              </a:rPr>
              <a:t>) </a:t>
            </a:r>
            <a:r>
              <a:rPr lang="es-MX" sz="2400" b="0" dirty="0">
                <a:latin typeface="+mj-lt"/>
                <a:sym typeface="Wingdings 3" pitchFamily="18" charset="2"/>
              </a:rPr>
              <a:t> </a:t>
            </a:r>
            <a:r>
              <a:rPr lang="es-MX" sz="2400" b="0" dirty="0">
                <a:latin typeface="+mj-lt"/>
              </a:rPr>
              <a:t>Q  +  2H</a:t>
            </a:r>
            <a:r>
              <a:rPr lang="es-MX" sz="2400" b="0" baseline="-25000" dirty="0">
                <a:latin typeface="+mj-lt"/>
              </a:rPr>
              <a:t>P</a:t>
            </a:r>
            <a:r>
              <a:rPr lang="es-MX" sz="2400" b="0" baseline="30000" dirty="0">
                <a:latin typeface="+mj-lt"/>
              </a:rPr>
              <a:t>+</a:t>
            </a:r>
            <a:r>
              <a:rPr lang="es-MX" sz="2400" b="0" dirty="0">
                <a:latin typeface="+mj-lt"/>
              </a:rPr>
              <a:t> +  2c(</a:t>
            </a:r>
            <a:r>
              <a:rPr lang="es-MX" sz="2400" b="0" dirty="0" err="1">
                <a:latin typeface="+mj-lt"/>
              </a:rPr>
              <a:t>Fe</a:t>
            </a:r>
            <a:r>
              <a:rPr lang="es-MX" sz="2400" b="0" baseline="30000" dirty="0" err="1">
                <a:latin typeface="+mj-lt"/>
              </a:rPr>
              <a:t>II</a:t>
            </a:r>
            <a:r>
              <a:rPr lang="es-MX" sz="2400" b="0" dirty="0">
                <a:latin typeface="+mj-lt"/>
              </a:rPr>
              <a:t>) </a:t>
            </a:r>
            <a:endParaRPr lang="es-ES" sz="2400" b="0" dirty="0">
              <a:latin typeface="+mj-lt"/>
            </a:endParaRPr>
          </a:p>
        </p:txBody>
      </p:sp>
      <p:pic>
        <p:nvPicPr>
          <p:cNvPr id="28678" name="Picture 6" descr="C:\Juan\escuela\citocromos1\Electron Transport Chain_archivos\GA21_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79625"/>
            <a:ext cx="3863975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04664"/>
            <a:ext cx="2895600" cy="533400"/>
          </a:xfrm>
        </p:spPr>
        <p:txBody>
          <a:bodyPr/>
          <a:lstStyle/>
          <a:p>
            <a:r>
              <a:rPr lang="es-MX" sz="2800" dirty="0"/>
              <a:t>COMPLEJO IV</a:t>
            </a:r>
            <a:endParaRPr lang="es-ES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772400" cy="1600200"/>
          </a:xfrm>
        </p:spPr>
        <p:txBody>
          <a:bodyPr/>
          <a:lstStyle/>
          <a:p>
            <a:r>
              <a:rPr lang="es-MX" sz="2400" b="0">
                <a:latin typeface="+mj-lt"/>
              </a:rPr>
              <a:t>Se denomina citocromo c oxidasa</a:t>
            </a:r>
          </a:p>
          <a:p>
            <a:r>
              <a:rPr lang="es-MX" sz="2400" b="0">
                <a:latin typeface="+mj-lt"/>
              </a:rPr>
              <a:t>Su función es llevar a cabo la reacción:</a:t>
            </a:r>
          </a:p>
          <a:p>
            <a:r>
              <a:rPr lang="es-MX" sz="2400" b="0">
                <a:latin typeface="+mj-lt"/>
              </a:rPr>
              <a:t>4[c(Fe</a:t>
            </a:r>
            <a:r>
              <a:rPr lang="es-MX" sz="2400" b="0" baseline="30000">
                <a:latin typeface="+mj-lt"/>
              </a:rPr>
              <a:t>II</a:t>
            </a:r>
            <a:r>
              <a:rPr lang="es-MX" sz="2400" b="0">
                <a:latin typeface="+mj-lt"/>
              </a:rPr>
              <a:t>)]  +  O</a:t>
            </a:r>
            <a:r>
              <a:rPr lang="es-MX" sz="2400" b="0" baseline="-25000">
                <a:latin typeface="+mj-lt"/>
              </a:rPr>
              <a:t>2</a:t>
            </a:r>
            <a:r>
              <a:rPr lang="es-MX" sz="2400" b="0">
                <a:latin typeface="+mj-lt"/>
              </a:rPr>
              <a:t> +  8H</a:t>
            </a:r>
            <a:r>
              <a:rPr lang="es-MX" sz="2400" b="0" baseline="-25000">
                <a:latin typeface="+mj-lt"/>
              </a:rPr>
              <a:t>N</a:t>
            </a:r>
            <a:r>
              <a:rPr lang="es-MX" sz="2400" b="0" baseline="30000">
                <a:latin typeface="+mj-lt"/>
              </a:rPr>
              <a:t>+</a:t>
            </a:r>
            <a:r>
              <a:rPr lang="es-MX" sz="2400" b="0">
                <a:latin typeface="+mj-lt"/>
              </a:rPr>
              <a:t> </a:t>
            </a:r>
            <a:r>
              <a:rPr lang="es-MX" sz="2400" b="0">
                <a:latin typeface="+mj-lt"/>
                <a:sym typeface="Wingdings 3" pitchFamily="18" charset="2"/>
              </a:rPr>
              <a:t> </a:t>
            </a:r>
            <a:r>
              <a:rPr lang="es-MX" sz="2400" b="0">
                <a:latin typeface="+mj-lt"/>
              </a:rPr>
              <a:t>4[c(Fe</a:t>
            </a:r>
            <a:r>
              <a:rPr lang="es-MX" sz="2400" b="0" baseline="30000">
                <a:latin typeface="+mj-lt"/>
              </a:rPr>
              <a:t>III</a:t>
            </a:r>
            <a:r>
              <a:rPr lang="es-MX" sz="2400" b="0">
                <a:latin typeface="+mj-lt"/>
              </a:rPr>
              <a:t>)]  +  2H</a:t>
            </a:r>
            <a:r>
              <a:rPr lang="es-MX" sz="2400" b="0" baseline="-25000">
                <a:latin typeface="+mj-lt"/>
              </a:rPr>
              <a:t>2</a:t>
            </a:r>
            <a:r>
              <a:rPr lang="es-MX" sz="2400" b="0">
                <a:latin typeface="+mj-lt"/>
              </a:rPr>
              <a:t>O +  4H</a:t>
            </a:r>
            <a:r>
              <a:rPr lang="es-MX" sz="2400" b="0" baseline="-25000">
                <a:latin typeface="+mj-lt"/>
              </a:rPr>
              <a:t>p</a:t>
            </a:r>
            <a:r>
              <a:rPr lang="es-MX" sz="2400" b="0" baseline="30000">
                <a:latin typeface="+mj-lt"/>
              </a:rPr>
              <a:t>+</a:t>
            </a:r>
            <a:r>
              <a:rPr lang="es-MX" sz="2400" b="0">
                <a:latin typeface="+mj-lt"/>
              </a:rPr>
              <a:t> </a:t>
            </a:r>
            <a:endParaRPr lang="es-ES" sz="2400" b="0">
              <a:latin typeface="+mj-lt"/>
            </a:endParaRPr>
          </a:p>
        </p:txBody>
      </p:sp>
      <p:pic>
        <p:nvPicPr>
          <p:cNvPr id="27654" name="Picture 6" descr="C:\Juan\escuela\citocromos1\Electron Transport Chain_archivos\GA21_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7479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s-MX" sz="2800" dirty="0"/>
              <a:t>POTENCIALES EN LA CADENA RESPIRATORIA</a:t>
            </a:r>
            <a:endParaRPr lang="es-ES" sz="2800" dirty="0"/>
          </a:p>
        </p:txBody>
      </p:sp>
      <p:pic>
        <p:nvPicPr>
          <p:cNvPr id="30724" name="Picture 4" descr="http://www.biologie.uni-hamburg.de/b-online/ge19/15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88" y="936335"/>
            <a:ext cx="6958096" cy="5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Citocromo c</a:t>
            </a:r>
            <a:endParaRPr lang="es-E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33219"/>
              </p:ext>
            </p:extLst>
          </p:nvPr>
        </p:nvGraphicFramePr>
        <p:xfrm>
          <a:off x="3635896" y="980728"/>
          <a:ext cx="3912840" cy="554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Imagen de mapa de bits" r:id="rId3" imgW="2610214" imgH="3696216" progId="Paint.Picture">
                  <p:embed/>
                </p:oleObj>
              </mc:Choice>
              <mc:Fallback>
                <p:oleObj name="Imagen de mapa de bits" r:id="rId3" imgW="2610214" imgH="369621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980728"/>
                        <a:ext cx="3912840" cy="554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332656"/>
            <a:ext cx="4953000" cy="609600"/>
          </a:xfrm>
        </p:spPr>
        <p:txBody>
          <a:bodyPr/>
          <a:lstStyle/>
          <a:p>
            <a:r>
              <a:rPr lang="es-MX" sz="2800" dirty="0"/>
              <a:t>Citocromo tipo I</a:t>
            </a:r>
            <a:endParaRPr lang="es-ES" sz="2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077200" cy="21336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Son estables y fáciles de cristalizar.</a:t>
            </a:r>
          </a:p>
          <a:p>
            <a:r>
              <a:rPr lang="es-MX" sz="2400" b="0" dirty="0">
                <a:latin typeface="+mj-lt"/>
              </a:rPr>
              <a:t>Ocupa una posición muy exterior .</a:t>
            </a:r>
          </a:p>
          <a:p>
            <a:r>
              <a:rPr lang="es-MX" sz="2400" b="0" dirty="0">
                <a:latin typeface="+mj-lt"/>
              </a:rPr>
              <a:t>Es un trasportador móvil de electrones entre los complejos III y IV de la cadena.</a:t>
            </a:r>
          </a:p>
          <a:p>
            <a:endParaRPr lang="es-MX" sz="2400" b="0" dirty="0">
              <a:latin typeface="+mj-lt"/>
            </a:endParaRPr>
          </a:p>
          <a:p>
            <a:endParaRPr lang="es-ES" sz="2400" b="0" dirty="0">
              <a:latin typeface="+mj-lt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798795"/>
              </p:ext>
            </p:extLst>
          </p:nvPr>
        </p:nvGraphicFramePr>
        <p:xfrm>
          <a:off x="1475656" y="3068960"/>
          <a:ext cx="571500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Imagen de mapa de bits" r:id="rId3" imgW="4600000" imgH="2819794" progId="Paint.Picture">
                  <p:embed/>
                </p:oleObj>
              </mc:Choice>
              <mc:Fallback>
                <p:oleObj name="Imagen de mapa de bits" r:id="rId3" imgW="4600000" imgH="281979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068960"/>
                        <a:ext cx="5715000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1905000" cy="457200"/>
          </a:xfrm>
        </p:spPr>
        <p:txBody>
          <a:bodyPr>
            <a:normAutofit fontScale="90000"/>
          </a:bodyPr>
          <a:lstStyle/>
          <a:p>
            <a:r>
              <a:rPr lang="es-MX" sz="3200" dirty="0"/>
              <a:t>Estructura</a:t>
            </a:r>
            <a:endParaRPr lang="es-E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7772400" cy="2057400"/>
          </a:xfrm>
        </p:spPr>
        <p:txBody>
          <a:bodyPr>
            <a:normAutofit lnSpcReduction="10000"/>
          </a:bodyPr>
          <a:lstStyle/>
          <a:p>
            <a:r>
              <a:rPr lang="es-MX" sz="2400" b="0" dirty="0">
                <a:latin typeface="+mj-lt"/>
              </a:rPr>
              <a:t>Son proteínas de bajo peso molecular (12.4 </a:t>
            </a:r>
            <a:r>
              <a:rPr lang="es-MX" sz="2400" b="0" dirty="0" err="1">
                <a:latin typeface="+mj-lt"/>
              </a:rPr>
              <a:t>kDa</a:t>
            </a:r>
            <a:r>
              <a:rPr lang="es-MX" sz="2400" b="0" dirty="0">
                <a:latin typeface="+mj-lt"/>
              </a:rPr>
              <a:t>).</a:t>
            </a:r>
          </a:p>
          <a:p>
            <a:r>
              <a:rPr lang="es-MX" sz="2400" b="0" dirty="0">
                <a:latin typeface="+mj-lt"/>
              </a:rPr>
              <a:t>El citocromo c de células de atún tiene 103 residuos de aa.</a:t>
            </a:r>
          </a:p>
          <a:p>
            <a:r>
              <a:rPr lang="es-MX" sz="2400" b="0" dirty="0">
                <a:latin typeface="+mj-lt"/>
              </a:rPr>
              <a:t>Está compuesto de hélices </a:t>
            </a:r>
            <a:r>
              <a:rPr lang="es-MX" sz="2400" b="0" dirty="0">
                <a:latin typeface="+mj-lt"/>
                <a:sym typeface="Symbol" pitchFamily="18" charset="2"/>
              </a:rPr>
              <a:t> y hojas </a:t>
            </a:r>
            <a:r>
              <a:rPr lang="es-MX" sz="2400" b="0" dirty="0">
                <a:latin typeface="+mj-lt"/>
                <a:sym typeface="Symbol"/>
              </a:rPr>
              <a:t></a:t>
            </a:r>
            <a:r>
              <a:rPr lang="es-MX" sz="2400" b="0" dirty="0">
                <a:latin typeface="+mj-lt"/>
                <a:sym typeface="Symbol" pitchFamily="18" charset="2"/>
              </a:rPr>
              <a:t> plegadas.</a:t>
            </a:r>
          </a:p>
          <a:p>
            <a:r>
              <a:rPr lang="es-MX" sz="2400" b="0" dirty="0">
                <a:latin typeface="+mj-lt"/>
                <a:sym typeface="Symbol" pitchFamily="18" charset="2"/>
              </a:rPr>
              <a:t>La coordinación se completa con His-18 y Met-80.</a:t>
            </a:r>
            <a:endParaRPr lang="es-ES" sz="2400" b="0" dirty="0">
              <a:latin typeface="+mj-lt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590800" y="2743200"/>
          <a:ext cx="319246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Imagen de mapa de bits" r:id="rId3" imgW="1514686" imgH="1771429" progId="Paint.Picture">
                  <p:embed/>
                </p:oleObj>
              </mc:Choice>
              <mc:Fallback>
                <p:oleObj name="Imagen de mapa de bits" r:id="rId3" imgW="1514686" imgH="177142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3192463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0" y="652145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Saraste. M. </a:t>
            </a:r>
            <a:r>
              <a:rPr lang="es-MX" sz="1600" i="1"/>
              <a:t>Science</a:t>
            </a:r>
            <a:r>
              <a:rPr lang="es-MX" sz="1600"/>
              <a:t>. 283. (1999). 1488.</a:t>
            </a:r>
            <a:endParaRPr lang="es-ES" sz="16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609600"/>
          </a:xfrm>
        </p:spPr>
        <p:txBody>
          <a:bodyPr/>
          <a:lstStyle/>
          <a:p>
            <a:r>
              <a:rPr lang="es-MX" sz="2800"/>
              <a:t>MECANISMO DE REACCIÓN</a:t>
            </a:r>
            <a:endParaRPr lang="es-ES" sz="2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0010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400" b="0" dirty="0"/>
              <a:t>La transferencia electrónica se da al acercarse el grupo </a:t>
            </a:r>
            <a:r>
              <a:rPr lang="es-MX" sz="2400" b="0" dirty="0" err="1"/>
              <a:t>hemo</a:t>
            </a:r>
            <a:r>
              <a:rPr lang="es-MX" sz="2400" b="0" dirty="0"/>
              <a:t> c al centro </a:t>
            </a:r>
            <a:r>
              <a:rPr lang="es-MX" sz="2400" b="0" dirty="0" err="1"/>
              <a:t>Cu</a:t>
            </a:r>
            <a:r>
              <a:rPr lang="es-MX" sz="2400" b="0" baseline="-25000" dirty="0" err="1"/>
              <a:t>A</a:t>
            </a:r>
            <a:r>
              <a:rPr lang="es-MX" sz="2400" b="0" dirty="0"/>
              <a:t>. </a:t>
            </a:r>
          </a:p>
          <a:p>
            <a:pPr>
              <a:lnSpc>
                <a:spcPct val="90000"/>
              </a:lnSpc>
            </a:pPr>
            <a:r>
              <a:rPr lang="es-MX" sz="2400" b="0" dirty="0"/>
              <a:t>El citocromo c se ensambla específicamente a los complejos III y IV para realizar la transferencia.</a:t>
            </a:r>
            <a:endParaRPr lang="es-ES" sz="2400" b="0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971800" y="2209800"/>
          <a:ext cx="31210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Imagen de mapa de bits" r:id="rId3" imgW="2610214" imgH="3696216" progId="Paint.Picture">
                  <p:embed/>
                </p:oleObj>
              </mc:Choice>
              <mc:Fallback>
                <p:oleObj name="Imagen de mapa de bits" r:id="rId3" imgW="2610214" imgH="369621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312102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s-MX"/>
              <a:t>CITOCROMO bc</a:t>
            </a:r>
            <a:r>
              <a:rPr lang="es-MX" baseline="-25000"/>
              <a:t>1</a:t>
            </a:r>
            <a:endParaRPr lang="es-E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81200" y="1981200"/>
          <a:ext cx="46482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Imagen de mapa de bits" r:id="rId3" imgW="3486637" imgH="3457143" progId="Paint.Picture">
                  <p:embed/>
                </p:oleObj>
              </mc:Choice>
              <mc:Fallback>
                <p:oleObj name="Imagen de mapa de bits" r:id="rId3" imgW="3486637" imgH="34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46482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38200" y="228600"/>
            <a:ext cx="80772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545080" y="487362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200" b="1" dirty="0">
                <a:solidFill>
                  <a:srgbClr val="C00000"/>
                </a:solidFill>
                <a:latin typeface="Arial" charset="0"/>
              </a:rPr>
              <a:t>El grupo </a:t>
            </a:r>
            <a:r>
              <a:rPr lang="es-MX" sz="3200" b="1" dirty="0" err="1">
                <a:solidFill>
                  <a:srgbClr val="C00000"/>
                </a:solidFill>
                <a:latin typeface="Arial" charset="0"/>
              </a:rPr>
              <a:t>Hemo</a:t>
            </a:r>
            <a:endParaRPr lang="es-ES" sz="32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1143000" y="1371600"/>
          <a:ext cx="7010400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n de mapa de bits" r:id="rId3" imgW="5800000" imgH="3266667" progId="Paint.Picture">
                  <p:embed/>
                </p:oleObj>
              </mc:Choice>
              <mc:Fallback>
                <p:oleObj name="Imagen de mapa de bits" r:id="rId3" imgW="5800000" imgH="3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010400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514600" y="1066800"/>
            <a:ext cx="71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800" b="1">
                <a:latin typeface="Arial" charset="0"/>
              </a:rPr>
              <a:t>Fe</a:t>
            </a:r>
            <a:endParaRPr lang="es-ES" sz="1800" b="1">
              <a:latin typeface="Arial" charset="0"/>
            </a:endParaRP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876800" y="1557338"/>
            <a:ext cx="2836863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Cadena de Propionato </a:t>
            </a:r>
          </a:p>
          <a:p>
            <a:pPr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Anillo de pirrol</a:t>
            </a:r>
          </a:p>
          <a:p>
            <a:pPr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Átomo de carbón </a:t>
            </a:r>
            <a:r>
              <a:rPr lang="es-MX" sz="1400" b="1" i="1">
                <a:latin typeface="Arial" charset="0"/>
              </a:rPr>
              <a:t>meso</a:t>
            </a:r>
          </a:p>
          <a:p>
            <a:pPr eaLnBrk="1" hangingPunct="1">
              <a:spcBef>
                <a:spcPct val="50000"/>
              </a:spcBef>
            </a:pPr>
            <a:endParaRPr lang="es-ES" sz="1400" b="1">
              <a:latin typeface="Arial" charset="0"/>
            </a:endParaRP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4800600" y="2916238"/>
            <a:ext cx="2836863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Posiciones axiales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400" b="1">
                <a:solidFill>
                  <a:schemeClr val="bg2"/>
                </a:solidFill>
                <a:latin typeface="Arial" charset="0"/>
              </a:rPr>
              <a:t>Distal</a:t>
            </a:r>
          </a:p>
          <a:p>
            <a:pPr algn="ctr" eaLnBrk="1" hangingPunct="1">
              <a:spcBef>
                <a:spcPct val="50000"/>
              </a:spcBef>
            </a:pPr>
            <a:endParaRPr lang="es-MX" sz="800" b="1">
              <a:solidFill>
                <a:schemeClr val="bg2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MX" sz="1400" b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MX" sz="1400" b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MX" sz="1400" b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400" b="1">
                <a:solidFill>
                  <a:schemeClr val="bg2"/>
                </a:solidFill>
                <a:latin typeface="Arial" charset="0"/>
              </a:rPr>
              <a:t>proximal</a:t>
            </a:r>
            <a:endParaRPr lang="es-MX" sz="1400" b="1" i="1">
              <a:solidFill>
                <a:schemeClr val="bg2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sz="14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962400" y="4495800"/>
            <a:ext cx="221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Plano ecuatorial 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1371600" y="51816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Hemo (Protoporfirina IX)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724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5163" y="260648"/>
            <a:ext cx="2590800" cy="609600"/>
          </a:xfrm>
        </p:spPr>
        <p:txBody>
          <a:bodyPr/>
          <a:lstStyle/>
          <a:p>
            <a:r>
              <a:rPr lang="es-MX" sz="2800" dirty="0"/>
              <a:t>Generalidades</a:t>
            </a:r>
            <a:endParaRPr lang="es-E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458200" cy="41148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El citocromo bc</a:t>
            </a:r>
            <a:r>
              <a:rPr lang="es-MX" sz="2400" b="0" baseline="-25000" dirty="0">
                <a:latin typeface="+mj-lt"/>
              </a:rPr>
              <a:t>1</a:t>
            </a:r>
            <a:r>
              <a:rPr lang="es-MX" sz="2400" b="0" dirty="0">
                <a:latin typeface="+mj-lt"/>
              </a:rPr>
              <a:t> también es llamado </a:t>
            </a:r>
            <a:r>
              <a:rPr lang="es-MX" sz="2400" b="0" dirty="0" err="1">
                <a:latin typeface="+mj-lt"/>
              </a:rPr>
              <a:t>ubiquinol</a:t>
            </a:r>
            <a:r>
              <a:rPr lang="es-MX" sz="2400" b="0" dirty="0">
                <a:latin typeface="+mj-lt"/>
              </a:rPr>
              <a:t>-citocromo c </a:t>
            </a:r>
            <a:r>
              <a:rPr lang="es-MX" sz="2400" b="0" dirty="0" err="1">
                <a:latin typeface="+mj-lt"/>
              </a:rPr>
              <a:t>oxidoreductasa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Forma el complejo III en la cadena respiratoria.</a:t>
            </a:r>
          </a:p>
          <a:p>
            <a:r>
              <a:rPr lang="es-MX" sz="2400" b="0" dirty="0">
                <a:latin typeface="+mj-lt"/>
              </a:rPr>
              <a:t>En la cadena oxida al </a:t>
            </a:r>
            <a:r>
              <a:rPr lang="es-MX" sz="2400" b="0" dirty="0" err="1">
                <a:latin typeface="+mj-lt"/>
              </a:rPr>
              <a:t>ubiquinol</a:t>
            </a:r>
            <a:r>
              <a:rPr lang="es-MX" sz="2400" b="0" dirty="0">
                <a:latin typeface="+mj-lt"/>
              </a:rPr>
              <a:t> (transportador electrónico soluble en la membrana).</a:t>
            </a:r>
          </a:p>
          <a:p>
            <a:r>
              <a:rPr lang="es-MX" sz="2400" b="0" dirty="0">
                <a:latin typeface="+mj-lt"/>
              </a:rPr>
              <a:t>Reduce al citocromo c (transportador electrónico </a:t>
            </a:r>
            <a:r>
              <a:rPr lang="es-MX" sz="2400" b="0" dirty="0" err="1">
                <a:latin typeface="+mj-lt"/>
              </a:rPr>
              <a:t>acuosoluble</a:t>
            </a:r>
            <a:r>
              <a:rPr lang="es-MX" sz="2400" b="0" dirty="0">
                <a:latin typeface="+mj-lt"/>
              </a:rPr>
              <a:t>).</a:t>
            </a:r>
          </a:p>
          <a:p>
            <a:r>
              <a:rPr lang="es-MX" sz="2400" b="0" dirty="0" err="1">
                <a:latin typeface="+mj-lt"/>
              </a:rPr>
              <a:t>Trasloca</a:t>
            </a:r>
            <a:r>
              <a:rPr lang="es-MX" sz="2400" b="0" dirty="0">
                <a:latin typeface="+mj-lt"/>
              </a:rPr>
              <a:t> protones desde la </a:t>
            </a:r>
            <a:r>
              <a:rPr lang="es-MX" sz="2400" b="0" dirty="0" err="1">
                <a:latin typeface="+mj-lt"/>
              </a:rPr>
              <a:t>matríz</a:t>
            </a:r>
            <a:r>
              <a:rPr lang="es-MX" sz="2400" b="0" dirty="0">
                <a:latin typeface="+mj-lt"/>
              </a:rPr>
              <a:t> (N) hasta el </a:t>
            </a:r>
            <a:r>
              <a:rPr lang="es-MX" sz="2400" b="0">
                <a:latin typeface="+mj-lt"/>
              </a:rPr>
              <a:t>espacio intermembrana </a:t>
            </a:r>
            <a:r>
              <a:rPr lang="es-MX" sz="2400" b="0" dirty="0">
                <a:latin typeface="+mj-lt"/>
              </a:rPr>
              <a:t>(P).</a:t>
            </a:r>
            <a:endParaRPr lang="es-ES" sz="2400" b="0" dirty="0">
              <a:latin typeface="+mj-lt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447800" y="4876800"/>
            <a:ext cx="654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s-MX"/>
              <a:t>QH</a:t>
            </a:r>
            <a:r>
              <a:rPr kumimoji="0" lang="es-MX" baseline="-25000"/>
              <a:t>2</a:t>
            </a:r>
            <a:r>
              <a:rPr kumimoji="0" lang="es-MX"/>
              <a:t>  +  2H</a:t>
            </a:r>
            <a:r>
              <a:rPr kumimoji="0" lang="es-MX" baseline="-25000"/>
              <a:t>N</a:t>
            </a:r>
            <a:r>
              <a:rPr kumimoji="0" lang="es-MX" baseline="30000"/>
              <a:t>+</a:t>
            </a:r>
            <a:r>
              <a:rPr kumimoji="0" lang="es-MX"/>
              <a:t> +  2c(Fe</a:t>
            </a:r>
            <a:r>
              <a:rPr kumimoji="0" lang="es-MX" baseline="30000"/>
              <a:t>III</a:t>
            </a:r>
            <a:r>
              <a:rPr kumimoji="0" lang="es-MX"/>
              <a:t>) </a:t>
            </a:r>
            <a:r>
              <a:rPr kumimoji="0" lang="es-MX">
                <a:sym typeface="Wingdings 3" pitchFamily="18" charset="2"/>
              </a:rPr>
              <a:t> </a:t>
            </a:r>
            <a:r>
              <a:rPr kumimoji="0" lang="es-MX"/>
              <a:t>Q  +  2H</a:t>
            </a:r>
            <a:r>
              <a:rPr kumimoji="0" lang="es-MX" baseline="-25000"/>
              <a:t>P</a:t>
            </a:r>
            <a:r>
              <a:rPr kumimoji="0" lang="es-MX" baseline="30000"/>
              <a:t>+</a:t>
            </a:r>
            <a:r>
              <a:rPr kumimoji="0" lang="es-MX"/>
              <a:t> +  2c(Fe</a:t>
            </a:r>
            <a:r>
              <a:rPr kumimoji="0" lang="es-MX" baseline="30000"/>
              <a:t>II</a:t>
            </a:r>
            <a:r>
              <a:rPr kumimoji="0" lang="es-MX"/>
              <a:t>) </a:t>
            </a:r>
            <a:endParaRPr kumimoji="0"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3429000" cy="457200"/>
          </a:xfrm>
        </p:spPr>
        <p:txBody>
          <a:bodyPr>
            <a:normAutofit fontScale="90000"/>
          </a:bodyPr>
          <a:lstStyle/>
          <a:p>
            <a:r>
              <a:rPr lang="es-MX" sz="2800" dirty="0"/>
              <a:t>ESTRUCTURA</a:t>
            </a:r>
            <a:endParaRPr lang="es-ES" sz="2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908720"/>
            <a:ext cx="7772400" cy="54102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En mamíferos es un dímero con 11 subunidades por monómero.</a:t>
            </a:r>
          </a:p>
          <a:p>
            <a:r>
              <a:rPr lang="es-MX" sz="2400" b="0" dirty="0">
                <a:latin typeface="+mj-lt"/>
              </a:rPr>
              <a:t>Cada monómero tiene un peso de 240 </a:t>
            </a:r>
            <a:r>
              <a:rPr lang="es-MX" sz="2400" b="0" dirty="0" err="1">
                <a:latin typeface="+mj-lt"/>
              </a:rPr>
              <a:t>kDa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Dos de los monómeros se agrupan para formar el dímero esencial.</a:t>
            </a:r>
          </a:p>
          <a:p>
            <a:r>
              <a:rPr lang="es-MX" sz="2400" b="0" dirty="0">
                <a:latin typeface="+mj-lt"/>
              </a:rPr>
              <a:t>Las tres subunidades clave son: el citocromo c</a:t>
            </a:r>
            <a:r>
              <a:rPr lang="es-MX" sz="2400" b="0" baseline="-25000" dirty="0">
                <a:latin typeface="+mj-lt"/>
              </a:rPr>
              <a:t>1</a:t>
            </a:r>
            <a:r>
              <a:rPr lang="es-MX" sz="2400" b="0" dirty="0">
                <a:latin typeface="+mj-lt"/>
              </a:rPr>
              <a:t> anclado en la membrana, la proteína Fe-S también anclada a la membrana y el citocromo b con 8 hélices </a:t>
            </a:r>
            <a:r>
              <a:rPr lang="es-MX" sz="2400" b="0" dirty="0" err="1">
                <a:latin typeface="+mj-lt"/>
              </a:rPr>
              <a:t>transmembrana</a:t>
            </a:r>
            <a:r>
              <a:rPr lang="es-MX" sz="2400" b="0" dirty="0">
                <a:latin typeface="+mj-lt"/>
              </a:rPr>
              <a:t> y 2 grupos </a:t>
            </a:r>
            <a:r>
              <a:rPr lang="es-MX" sz="2400" b="0" dirty="0" err="1">
                <a:latin typeface="+mj-lt"/>
              </a:rPr>
              <a:t>hemo</a:t>
            </a:r>
            <a:r>
              <a:rPr lang="es-MX" sz="2400" b="0" dirty="0">
                <a:latin typeface="+mj-lt"/>
              </a:rPr>
              <a:t>. </a:t>
            </a:r>
          </a:p>
          <a:p>
            <a:r>
              <a:rPr lang="es-MX" sz="2400" b="0" dirty="0">
                <a:latin typeface="+mj-lt"/>
              </a:rPr>
              <a:t>Los </a:t>
            </a:r>
            <a:r>
              <a:rPr lang="es-MX" sz="2400" b="0" dirty="0" err="1">
                <a:latin typeface="+mj-lt"/>
              </a:rPr>
              <a:t>hemo</a:t>
            </a:r>
            <a:r>
              <a:rPr lang="es-MX" sz="2400" b="0" dirty="0">
                <a:latin typeface="+mj-lt"/>
              </a:rPr>
              <a:t> del citocromo b se conocen como b</a:t>
            </a:r>
            <a:r>
              <a:rPr lang="es-MX" sz="2400" b="0" baseline="-25000" dirty="0">
                <a:latin typeface="+mj-lt"/>
              </a:rPr>
              <a:t>560</a:t>
            </a:r>
            <a:r>
              <a:rPr lang="es-MX" sz="2400" b="0" dirty="0">
                <a:latin typeface="+mj-lt"/>
              </a:rPr>
              <a:t>, también llamado de alto potencial, </a:t>
            </a:r>
            <a:r>
              <a:rPr lang="es-MX" sz="2400" b="0" dirty="0" err="1">
                <a:latin typeface="+mj-lt"/>
              </a:rPr>
              <a:t>b</a:t>
            </a:r>
            <a:r>
              <a:rPr lang="es-MX" sz="2400" b="0" baseline="-25000" dirty="0" err="1">
                <a:latin typeface="+mj-lt"/>
              </a:rPr>
              <a:t>H</a:t>
            </a:r>
            <a:r>
              <a:rPr lang="es-MX" sz="2400" b="0" dirty="0">
                <a:latin typeface="+mj-lt"/>
              </a:rPr>
              <a:t> y b</a:t>
            </a:r>
            <a:r>
              <a:rPr lang="es-MX" sz="2400" b="0" baseline="-25000" dirty="0">
                <a:latin typeface="+mj-lt"/>
              </a:rPr>
              <a:t>566  </a:t>
            </a:r>
            <a:r>
              <a:rPr lang="es-MX" sz="2400" b="0" dirty="0">
                <a:latin typeface="+mj-lt"/>
              </a:rPr>
              <a:t>o de bajo potencial, </a:t>
            </a:r>
            <a:r>
              <a:rPr lang="es-MX" sz="2400" b="0" dirty="0" err="1">
                <a:latin typeface="+mj-lt"/>
              </a:rPr>
              <a:t>b</a:t>
            </a:r>
            <a:r>
              <a:rPr lang="es-MX" sz="2400" b="0" baseline="-25000" dirty="0" err="1">
                <a:latin typeface="+mj-lt"/>
              </a:rPr>
              <a:t>L</a:t>
            </a:r>
            <a:r>
              <a:rPr lang="es-MX" sz="2400" b="0" baseline="-25000" dirty="0">
                <a:latin typeface="+mj-lt"/>
              </a:rPr>
              <a:t> </a:t>
            </a:r>
            <a:r>
              <a:rPr lang="es-MX" sz="2400" b="0" dirty="0">
                <a:latin typeface="+mj-lt"/>
              </a:rPr>
              <a:t>(21 </a:t>
            </a:r>
            <a:r>
              <a:rPr lang="es-MX" sz="2800" b="0" dirty="0">
                <a:latin typeface="+mj-lt"/>
                <a:cs typeface="Times New Roman" pitchFamily="18" charset="0"/>
              </a:rPr>
              <a:t>Å)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Distancia </a:t>
            </a:r>
            <a:r>
              <a:rPr lang="es-MX" sz="2400" b="0" dirty="0" err="1">
                <a:latin typeface="+mj-lt"/>
              </a:rPr>
              <a:t>FeS-b</a:t>
            </a:r>
            <a:r>
              <a:rPr lang="es-MX" sz="2400" b="0" baseline="-25000" dirty="0" err="1">
                <a:latin typeface="+mj-lt"/>
              </a:rPr>
              <a:t>H</a:t>
            </a:r>
            <a:r>
              <a:rPr lang="es-MX" sz="2400" b="0" dirty="0">
                <a:latin typeface="+mj-lt"/>
              </a:rPr>
              <a:t> 54 </a:t>
            </a:r>
            <a:r>
              <a:rPr lang="es-MX" sz="2400" b="0" dirty="0">
                <a:latin typeface="+mj-lt"/>
                <a:cs typeface="Times New Roman" pitchFamily="18" charset="0"/>
              </a:rPr>
              <a:t>Å, </a:t>
            </a:r>
            <a:r>
              <a:rPr lang="es-MX" sz="2400" b="0" dirty="0" err="1">
                <a:latin typeface="+mj-lt"/>
                <a:cs typeface="Times New Roman" pitchFamily="18" charset="0"/>
              </a:rPr>
              <a:t>FeS-b</a:t>
            </a:r>
            <a:r>
              <a:rPr lang="es-MX" sz="2400" b="0" baseline="-25000" dirty="0" err="1">
                <a:latin typeface="+mj-lt"/>
                <a:cs typeface="Times New Roman" pitchFamily="18" charset="0"/>
              </a:rPr>
              <a:t>L</a:t>
            </a:r>
            <a:r>
              <a:rPr lang="es-MX" sz="2400" b="0" dirty="0">
                <a:latin typeface="+mj-lt"/>
                <a:cs typeface="Times New Roman" pitchFamily="18" charset="0"/>
              </a:rPr>
              <a:t> 40 Å, c</a:t>
            </a:r>
            <a:r>
              <a:rPr lang="es-MX" sz="2400" b="0" baseline="-25000" dirty="0">
                <a:latin typeface="+mj-lt"/>
                <a:cs typeface="Times New Roman" pitchFamily="18" charset="0"/>
              </a:rPr>
              <a:t>1</a:t>
            </a:r>
            <a:r>
              <a:rPr lang="es-MX" sz="2400" b="0" dirty="0">
                <a:latin typeface="+mj-lt"/>
                <a:cs typeface="Times New Roman" pitchFamily="18" charset="0"/>
              </a:rPr>
              <a:t>-FeS 55 Å</a:t>
            </a:r>
            <a:endParaRPr lang="es-MX" sz="2400" b="0" dirty="0">
              <a:latin typeface="+mj-lt"/>
            </a:endParaRPr>
          </a:p>
          <a:p>
            <a:endParaRPr lang="es-ES" sz="2400" b="0" dirty="0"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143000" y="0"/>
          <a:ext cx="6248400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Imagen de mapa de bits" r:id="rId3" imgW="3914286" imgH="3761905" progId="Paint.Picture">
                  <p:embed/>
                </p:oleObj>
              </mc:Choice>
              <mc:Fallback>
                <p:oleObj name="Imagen de mapa de bits" r:id="rId3" imgW="3914286" imgH="376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248400" cy="600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495800" y="632460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Saraste. M. </a:t>
            </a:r>
            <a:r>
              <a:rPr lang="es-MX" sz="1600" i="1"/>
              <a:t>Science</a:t>
            </a:r>
            <a:r>
              <a:rPr lang="es-MX" sz="1600"/>
              <a:t>. 283. (1999). 1488.</a:t>
            </a:r>
            <a:endParaRPr lang="es-ES" sz="16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260648"/>
            <a:ext cx="3505200" cy="609600"/>
          </a:xfrm>
        </p:spPr>
        <p:txBody>
          <a:bodyPr/>
          <a:lstStyle/>
          <a:p>
            <a:r>
              <a:rPr lang="es-MX" sz="2800" dirty="0"/>
              <a:t>MECANISMO</a:t>
            </a:r>
            <a:endParaRPr lang="es-ES" sz="28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914400"/>
          </a:xfrm>
        </p:spPr>
        <p:txBody>
          <a:bodyPr>
            <a:normAutofit fontScale="92500"/>
          </a:bodyPr>
          <a:lstStyle/>
          <a:p>
            <a:r>
              <a:rPr lang="es-MX" sz="2400" b="0" dirty="0">
                <a:latin typeface="+mj-lt"/>
              </a:rPr>
              <a:t>El mecanismo que lleva a cabo el citocromo bc</a:t>
            </a:r>
            <a:r>
              <a:rPr lang="es-MX" sz="2400" b="0" baseline="-25000" dirty="0">
                <a:latin typeface="+mj-lt"/>
              </a:rPr>
              <a:t>1</a:t>
            </a:r>
            <a:r>
              <a:rPr lang="es-MX" sz="2400" b="0" dirty="0">
                <a:latin typeface="+mj-lt"/>
              </a:rPr>
              <a:t> se denomina ciclo Q y fue propuesto por P. Mitchell en 1976.</a:t>
            </a:r>
            <a:endParaRPr lang="es-ES" sz="2400" b="0" dirty="0"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208"/>
            <a:ext cx="5715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20" y="3861048"/>
            <a:ext cx="3768563" cy="196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03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2656"/>
            <a:ext cx="4572000" cy="533400"/>
          </a:xfrm>
        </p:spPr>
        <p:txBody>
          <a:bodyPr/>
          <a:lstStyle/>
          <a:p>
            <a:r>
              <a:rPr lang="es-MX" sz="2800" dirty="0"/>
              <a:t>PROTEINA DE RIESKE</a:t>
            </a:r>
            <a:endParaRPr lang="es-ES" sz="28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772400" cy="9906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La proteína </a:t>
            </a:r>
            <a:r>
              <a:rPr lang="es-MX" sz="2400" b="0" dirty="0" err="1">
                <a:latin typeface="+mj-lt"/>
              </a:rPr>
              <a:t>Rieske</a:t>
            </a:r>
            <a:r>
              <a:rPr lang="es-MX" sz="2400" b="0" dirty="0">
                <a:latin typeface="+mj-lt"/>
              </a:rPr>
              <a:t> hace un movimiento de 20 Å para llevar el electrón del QH</a:t>
            </a:r>
            <a:r>
              <a:rPr lang="es-MX" sz="2400" b="0" baseline="-25000" dirty="0">
                <a:latin typeface="+mj-lt"/>
              </a:rPr>
              <a:t>2</a:t>
            </a:r>
            <a:r>
              <a:rPr lang="es-MX" sz="2400" b="0" dirty="0">
                <a:latin typeface="+mj-lt"/>
              </a:rPr>
              <a:t> al </a:t>
            </a:r>
            <a:r>
              <a:rPr lang="es-MX" sz="2400" b="0" dirty="0" err="1">
                <a:latin typeface="+mj-lt"/>
              </a:rPr>
              <a:t>cit</a:t>
            </a:r>
            <a:r>
              <a:rPr lang="es-MX" sz="2400" b="0" dirty="0">
                <a:latin typeface="+mj-lt"/>
              </a:rPr>
              <a:t> c</a:t>
            </a:r>
            <a:r>
              <a:rPr lang="es-MX" sz="2400" b="0" baseline="-25000" dirty="0">
                <a:latin typeface="+mj-lt"/>
              </a:rPr>
              <a:t>1</a:t>
            </a:r>
            <a:endParaRPr lang="es-ES" sz="2400" b="0" dirty="0">
              <a:latin typeface="+mj-lt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828800" y="1905000"/>
          <a:ext cx="43481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Imagen de mapa de bits" r:id="rId3" imgW="1961905" imgH="2029108" progId="Paint.Picture">
                  <p:embed/>
                </p:oleObj>
              </mc:Choice>
              <mc:Fallback>
                <p:oleObj name="Imagen de mapa de bits" r:id="rId3" imgW="1961905" imgH="202910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43481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86400" y="6461125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S. Iwata. </a:t>
            </a:r>
            <a:r>
              <a:rPr lang="es-MX" sz="1600" i="1"/>
              <a:t>Science</a:t>
            </a:r>
            <a:r>
              <a:rPr lang="es-MX" sz="1600"/>
              <a:t>, 281, (1998) 64.</a:t>
            </a:r>
            <a:endParaRPr lang="es-ES" sz="16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4953000" cy="914400"/>
          </a:xfrm>
        </p:spPr>
        <p:txBody>
          <a:bodyPr/>
          <a:lstStyle/>
          <a:p>
            <a:r>
              <a:rPr lang="es-MX"/>
              <a:t>Citocromo c oxidasa</a:t>
            </a:r>
            <a:endParaRPr lang="es-E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71688" y="2400300"/>
            <a:ext cx="500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15369" name="Picture 9" descr="E:\cito c oxi\Cyt_ c Oxidase_archivos\coxt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648200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863" y="404664"/>
            <a:ext cx="3581400" cy="533400"/>
          </a:xfrm>
        </p:spPr>
        <p:txBody>
          <a:bodyPr/>
          <a:lstStyle/>
          <a:p>
            <a:r>
              <a:rPr lang="es-MX" sz="2800" dirty="0"/>
              <a:t>GENERALIDADES</a:t>
            </a:r>
            <a:endParaRPr lang="es-ES" sz="2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1295400"/>
            <a:ext cx="7772400" cy="30480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Forma el complejo IV de la cadena respiratoria.</a:t>
            </a:r>
          </a:p>
          <a:p>
            <a:r>
              <a:rPr lang="es-MX" sz="2400" b="0" dirty="0">
                <a:latin typeface="+mj-lt"/>
              </a:rPr>
              <a:t>Transfiere electrones y </a:t>
            </a:r>
            <a:r>
              <a:rPr lang="es-MX" sz="2400" b="0" dirty="0" err="1">
                <a:latin typeface="+mj-lt"/>
              </a:rPr>
              <a:t>trasloca</a:t>
            </a:r>
            <a:r>
              <a:rPr lang="es-MX" sz="2400" b="0" dirty="0">
                <a:latin typeface="+mj-lt"/>
              </a:rPr>
              <a:t> protones de un lado al otro de la membrana.</a:t>
            </a:r>
          </a:p>
          <a:p>
            <a:r>
              <a:rPr lang="es-MX" sz="2400" b="0" dirty="0">
                <a:latin typeface="+mj-lt"/>
              </a:rPr>
              <a:t>Realiza la reacción final de la cadena respiratoria reduciendo al </a:t>
            </a:r>
            <a:r>
              <a:rPr lang="es-MX" sz="2400" b="0" dirty="0" err="1">
                <a:latin typeface="+mj-lt"/>
              </a:rPr>
              <a:t>dioxígeno</a:t>
            </a:r>
            <a:r>
              <a:rPr lang="es-MX" sz="2400" b="0" dirty="0">
                <a:latin typeface="+mj-lt"/>
              </a:rPr>
              <a:t> a agua.</a:t>
            </a:r>
          </a:p>
          <a:p>
            <a:r>
              <a:rPr lang="es-MX" sz="2400" b="0" dirty="0">
                <a:latin typeface="+mj-lt"/>
              </a:rPr>
              <a:t>Enlaza, activa y reduce hasta 250 moléculas de </a:t>
            </a:r>
            <a:r>
              <a:rPr lang="es-MX" sz="2400" b="0" dirty="0" err="1">
                <a:latin typeface="+mj-lt"/>
              </a:rPr>
              <a:t>dioxígeno</a:t>
            </a:r>
            <a:r>
              <a:rPr lang="es-MX" sz="2400" b="0" dirty="0">
                <a:latin typeface="+mj-lt"/>
              </a:rPr>
              <a:t> cada segundo.</a:t>
            </a:r>
            <a:endParaRPr lang="es-ES" sz="2400" b="0" dirty="0">
              <a:latin typeface="+mj-lt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059954" y="4574232"/>
            <a:ext cx="7603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s-MX" dirty="0">
                <a:latin typeface="+mj-lt"/>
              </a:rPr>
              <a:t>4[c(</a:t>
            </a:r>
            <a:r>
              <a:rPr kumimoji="0" lang="es-MX" dirty="0" err="1">
                <a:latin typeface="+mj-lt"/>
              </a:rPr>
              <a:t>Fe</a:t>
            </a:r>
            <a:r>
              <a:rPr kumimoji="0" lang="es-MX" baseline="30000" dirty="0" err="1">
                <a:latin typeface="+mj-lt"/>
              </a:rPr>
              <a:t>II</a:t>
            </a:r>
            <a:r>
              <a:rPr kumimoji="0" lang="es-MX" dirty="0">
                <a:latin typeface="+mj-lt"/>
              </a:rPr>
              <a:t>)]  +  O</a:t>
            </a:r>
            <a:r>
              <a:rPr kumimoji="0" lang="es-MX" baseline="-25000" dirty="0">
                <a:latin typeface="+mj-lt"/>
              </a:rPr>
              <a:t>2</a:t>
            </a:r>
            <a:r>
              <a:rPr kumimoji="0" lang="es-MX" dirty="0">
                <a:latin typeface="+mj-lt"/>
              </a:rPr>
              <a:t> +  8H</a:t>
            </a:r>
            <a:r>
              <a:rPr kumimoji="0" lang="es-MX" baseline="-25000" dirty="0">
                <a:latin typeface="+mj-lt"/>
              </a:rPr>
              <a:t>N</a:t>
            </a:r>
            <a:r>
              <a:rPr kumimoji="0" lang="es-MX" baseline="30000" dirty="0">
                <a:latin typeface="+mj-lt"/>
              </a:rPr>
              <a:t>+</a:t>
            </a:r>
            <a:r>
              <a:rPr kumimoji="0" lang="es-MX" dirty="0">
                <a:latin typeface="+mj-lt"/>
              </a:rPr>
              <a:t> </a:t>
            </a:r>
            <a:r>
              <a:rPr kumimoji="0" lang="es-MX" dirty="0">
                <a:latin typeface="+mj-lt"/>
                <a:sym typeface="Wingdings 3" pitchFamily="18" charset="2"/>
              </a:rPr>
              <a:t> </a:t>
            </a:r>
            <a:r>
              <a:rPr kumimoji="0" lang="es-MX" dirty="0">
                <a:latin typeface="+mj-lt"/>
              </a:rPr>
              <a:t>4[c(</a:t>
            </a:r>
            <a:r>
              <a:rPr kumimoji="0" lang="es-MX" dirty="0" err="1">
                <a:latin typeface="+mj-lt"/>
              </a:rPr>
              <a:t>Fe</a:t>
            </a:r>
            <a:r>
              <a:rPr kumimoji="0" lang="es-MX" baseline="30000" dirty="0" err="1">
                <a:latin typeface="+mj-lt"/>
              </a:rPr>
              <a:t>III</a:t>
            </a:r>
            <a:r>
              <a:rPr kumimoji="0" lang="es-MX" dirty="0">
                <a:latin typeface="+mj-lt"/>
              </a:rPr>
              <a:t>)]  +  2H</a:t>
            </a:r>
            <a:r>
              <a:rPr kumimoji="0" lang="es-MX" baseline="-25000" dirty="0">
                <a:latin typeface="+mj-lt"/>
              </a:rPr>
              <a:t>2</a:t>
            </a:r>
            <a:r>
              <a:rPr kumimoji="0" lang="es-MX" dirty="0">
                <a:latin typeface="+mj-lt"/>
              </a:rPr>
              <a:t>O +  4H</a:t>
            </a:r>
            <a:r>
              <a:rPr kumimoji="0" lang="es-MX" baseline="-25000" dirty="0">
                <a:latin typeface="+mj-lt"/>
              </a:rPr>
              <a:t>p</a:t>
            </a:r>
            <a:r>
              <a:rPr kumimoji="0" lang="es-MX" baseline="30000" dirty="0">
                <a:latin typeface="+mj-lt"/>
              </a:rPr>
              <a:t>+</a:t>
            </a:r>
            <a:r>
              <a:rPr kumimoji="0" lang="es-MX" dirty="0">
                <a:latin typeface="+mj-lt"/>
              </a:rPr>
              <a:t> </a:t>
            </a:r>
            <a:endParaRPr kumimoji="0" lang="es-ES" dirty="0"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04664"/>
            <a:ext cx="2895600" cy="533400"/>
          </a:xfrm>
        </p:spPr>
        <p:txBody>
          <a:bodyPr/>
          <a:lstStyle/>
          <a:p>
            <a:r>
              <a:rPr lang="es-MX" sz="2800" dirty="0"/>
              <a:t>ESTRUCTURA</a:t>
            </a:r>
            <a:endParaRPr lang="es-ES" sz="2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52736"/>
            <a:ext cx="7772400" cy="18288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La citocromo c oxidasa de bovino es un </a:t>
            </a:r>
            <a:r>
              <a:rPr lang="es-MX" sz="2400" b="0" dirty="0" err="1">
                <a:latin typeface="+mj-lt"/>
              </a:rPr>
              <a:t>homodímero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Cada monómero tiene un peso de 200 </a:t>
            </a:r>
            <a:r>
              <a:rPr lang="es-MX" sz="2400" b="0" dirty="0" err="1">
                <a:latin typeface="+mj-lt"/>
              </a:rPr>
              <a:t>kDa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Es una proteína </a:t>
            </a:r>
            <a:r>
              <a:rPr lang="es-MX" sz="2400" b="0" dirty="0" err="1">
                <a:latin typeface="+mj-lt"/>
              </a:rPr>
              <a:t>transmembrana</a:t>
            </a:r>
            <a:r>
              <a:rPr lang="es-MX" sz="2400" b="0" dirty="0">
                <a:latin typeface="+mj-lt"/>
              </a:rPr>
              <a:t>, se extiende 37 A por encima del plano exterior de la membrana.</a:t>
            </a:r>
            <a:endParaRPr lang="es-ES" sz="2400" b="0" dirty="0">
              <a:latin typeface="+mj-lt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>
              <a:latin typeface="+mj-lt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071688" y="2400300"/>
            <a:ext cx="5000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>
              <a:latin typeface="+mj-lt"/>
            </a:endParaRPr>
          </a:p>
        </p:txBody>
      </p:sp>
      <p:pic>
        <p:nvPicPr>
          <p:cNvPr id="20487" name="Picture 7" descr="E:\cito c oxi\Cyt_ c Oxidase_archivos\coxt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124200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22574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>
              <a:latin typeface="+mj-lt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071688" y="2257425"/>
            <a:ext cx="5000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>
              <a:latin typeface="+mj-lt"/>
            </a:endParaRPr>
          </a:p>
        </p:txBody>
      </p:sp>
      <p:pic>
        <p:nvPicPr>
          <p:cNvPr id="20493" name="Picture 13" descr="E:\cito c oxi\Cyt_ c Oxidase_archivos\coxt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227388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-33337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CENTROS METALICOS ACTIVOS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153400" cy="2590800"/>
          </a:xfrm>
        </p:spPr>
        <p:txBody>
          <a:bodyPr>
            <a:normAutofit fontScale="92500"/>
          </a:bodyPr>
          <a:lstStyle/>
          <a:p>
            <a:r>
              <a:rPr lang="es-MX" sz="2400" b="0" dirty="0"/>
              <a:t>Contiene cuatro sitios metálicos activos.</a:t>
            </a:r>
          </a:p>
          <a:p>
            <a:r>
              <a:rPr lang="es-MX" sz="2400" b="0" dirty="0"/>
              <a:t>Dos de ellos situados en citocromo a y en citocromo a</a:t>
            </a:r>
            <a:r>
              <a:rPr lang="es-MX" sz="2400" b="0" baseline="-25000" dirty="0"/>
              <a:t>3 </a:t>
            </a:r>
            <a:r>
              <a:rPr lang="es-MX" sz="2400" b="0" dirty="0"/>
              <a:t>(5</a:t>
            </a:r>
            <a:r>
              <a:rPr lang="es-MX" sz="2400" b="0" dirty="0">
                <a:cs typeface="Times New Roman" pitchFamily="18" charset="0"/>
              </a:rPr>
              <a:t>Å)</a:t>
            </a:r>
            <a:r>
              <a:rPr lang="es-MX" sz="2400" b="0" dirty="0"/>
              <a:t>, forman parte de la subunidad I.</a:t>
            </a:r>
          </a:p>
          <a:p>
            <a:r>
              <a:rPr lang="es-MX" sz="2400" b="0" dirty="0"/>
              <a:t>Los otros dos centros son iones Cu, el primero situado en la subunidad II (</a:t>
            </a:r>
            <a:r>
              <a:rPr lang="es-MX" sz="2400" b="0" dirty="0" err="1"/>
              <a:t>Cu</a:t>
            </a:r>
            <a:r>
              <a:rPr lang="es-MX" sz="2400" b="0" baseline="-25000" dirty="0" err="1"/>
              <a:t>A</a:t>
            </a:r>
            <a:r>
              <a:rPr lang="es-MX" sz="2400" b="0" dirty="0"/>
              <a:t>), es un centro bimetálico Cu-Cu (2.7 </a:t>
            </a:r>
            <a:r>
              <a:rPr lang="es-MX" sz="2400" b="0" dirty="0">
                <a:cs typeface="Times New Roman" pitchFamily="18" charset="0"/>
              </a:rPr>
              <a:t>Å</a:t>
            </a:r>
            <a:r>
              <a:rPr lang="es-MX" sz="2400" b="0" dirty="0"/>
              <a:t>)</a:t>
            </a:r>
          </a:p>
          <a:p>
            <a:r>
              <a:rPr lang="es-MX" sz="2400" b="0" dirty="0"/>
              <a:t>El segundo esta en la subunidad I (</a:t>
            </a:r>
            <a:r>
              <a:rPr lang="es-MX" sz="2400" b="0" dirty="0" err="1"/>
              <a:t>Cu</a:t>
            </a:r>
            <a:r>
              <a:rPr lang="es-MX" sz="2400" b="0" baseline="-25000" dirty="0" err="1"/>
              <a:t>B</a:t>
            </a:r>
            <a:r>
              <a:rPr lang="es-MX" sz="2400" b="0" dirty="0"/>
              <a:t>) </a:t>
            </a:r>
            <a:r>
              <a:rPr lang="es-MX" sz="2400" b="0"/>
              <a:t>junto a los a </a:t>
            </a:r>
            <a:r>
              <a:rPr lang="es-MX" sz="2400" b="0" dirty="0"/>
              <a:t>y a</a:t>
            </a:r>
            <a:r>
              <a:rPr lang="es-MX" sz="2400" b="0" baseline="-25000" dirty="0"/>
              <a:t>3</a:t>
            </a:r>
            <a:r>
              <a:rPr lang="es-MX" sz="2400" b="0" dirty="0"/>
              <a:t>.</a:t>
            </a:r>
            <a:endParaRPr lang="es-ES" sz="2400" b="0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36513" y="423863"/>
            <a:ext cx="9144001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0" lang="es-ES"/>
          </a:p>
          <a:p>
            <a:pPr eaLnBrk="0" hangingPunct="0"/>
            <a:endParaRPr kumimoji="0" lang="es-ES"/>
          </a:p>
        </p:txBody>
      </p:sp>
      <p:pic>
        <p:nvPicPr>
          <p:cNvPr id="38918" name="Picture 6" descr="http://www.life.uiuc.edu/crofts/bioph354/cyt_ox_summa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675313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16632"/>
            <a:ext cx="5867400" cy="457200"/>
          </a:xfrm>
        </p:spPr>
        <p:txBody>
          <a:bodyPr>
            <a:normAutofit fontScale="90000"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MECANISMO DE REACCIÓN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48680"/>
            <a:ext cx="8568952" cy="22860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Los electrones fluyen del citocromo c a </a:t>
            </a:r>
            <a:r>
              <a:rPr lang="es-MX" sz="2400" b="0" dirty="0" err="1">
                <a:latin typeface="+mj-lt"/>
              </a:rPr>
              <a:t>Cu</a:t>
            </a:r>
            <a:r>
              <a:rPr lang="es-MX" sz="2400" b="0" baseline="-25000" dirty="0" err="1">
                <a:latin typeface="+mj-lt"/>
              </a:rPr>
              <a:t>A</a:t>
            </a:r>
            <a:r>
              <a:rPr lang="es-MX" sz="2400" b="0" dirty="0">
                <a:latin typeface="+mj-lt"/>
              </a:rPr>
              <a:t> y citocromo a.</a:t>
            </a:r>
          </a:p>
          <a:p>
            <a:r>
              <a:rPr lang="es-MX" sz="2400" b="0" dirty="0">
                <a:latin typeface="+mj-lt"/>
              </a:rPr>
              <a:t>Posteriormente los centros metálicos transfieren  los electrones a citocromo a</a:t>
            </a:r>
            <a:r>
              <a:rPr lang="es-MX" sz="2400" b="0" baseline="-25000" dirty="0">
                <a:latin typeface="+mj-lt"/>
              </a:rPr>
              <a:t>3</a:t>
            </a:r>
            <a:r>
              <a:rPr lang="es-MX" sz="2400" b="0" dirty="0">
                <a:latin typeface="+mj-lt"/>
              </a:rPr>
              <a:t> y </a:t>
            </a:r>
            <a:r>
              <a:rPr lang="es-MX" sz="2400" b="0" dirty="0" err="1">
                <a:latin typeface="+mj-lt"/>
              </a:rPr>
              <a:t>Cu</a:t>
            </a:r>
            <a:r>
              <a:rPr lang="es-MX" sz="2400" b="0" baseline="-25000" dirty="0" err="1">
                <a:latin typeface="+mj-lt"/>
              </a:rPr>
              <a:t>B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Posteriormente se lleva a cabo la reducción del O</a:t>
            </a:r>
            <a:r>
              <a:rPr lang="es-MX" sz="2400" b="0" baseline="-25000" dirty="0">
                <a:latin typeface="+mj-lt"/>
              </a:rPr>
              <a:t>2</a:t>
            </a:r>
            <a:r>
              <a:rPr lang="es-MX" sz="2400" b="0" dirty="0">
                <a:latin typeface="+mj-lt"/>
              </a:rPr>
              <a:t> mediante el siguiente mecanismo propuesto. </a:t>
            </a:r>
            <a:endParaRPr lang="es-ES" sz="2400" b="0" dirty="0">
              <a:latin typeface="+mj-lt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4234"/>
              </p:ext>
            </p:extLst>
          </p:nvPr>
        </p:nvGraphicFramePr>
        <p:xfrm>
          <a:off x="4629472" y="2586186"/>
          <a:ext cx="41910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Imagen de mapa de bits" r:id="rId3" imgW="2838846" imgH="2619048" progId="Paint.Picture">
                  <p:embed/>
                </p:oleObj>
              </mc:Choice>
              <mc:Fallback>
                <p:oleObj name="Imagen de mapa de bits" r:id="rId3" imgW="2838846" imgH="261904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472" y="2586186"/>
                        <a:ext cx="4191000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876800" y="6324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343400" y="652145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G. T. Babock. </a:t>
            </a:r>
            <a:r>
              <a:rPr lang="es-MX" sz="1600" i="1"/>
              <a:t>Proc. Natl. Acad. Sci</a:t>
            </a:r>
            <a:r>
              <a:rPr lang="es-MX" sz="1600"/>
              <a:t>. 96, (1999) 12971</a:t>
            </a:r>
            <a:endParaRPr lang="es-ES" sz="1600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4752"/>
              </p:ext>
            </p:extLst>
          </p:nvPr>
        </p:nvGraphicFramePr>
        <p:xfrm>
          <a:off x="683568" y="2726878"/>
          <a:ext cx="32512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Imagen de mapa de bits" r:id="rId5" imgW="3877216" imgH="4544059" progId="Paint.Picture">
                  <p:embed/>
                </p:oleObj>
              </mc:Choice>
              <mc:Fallback>
                <p:oleObj name="Imagen de mapa de bits" r:id="rId5" imgW="3877216" imgH="4544059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26878"/>
                        <a:ext cx="32512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652145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Wikstrom, M..</a:t>
            </a:r>
            <a:r>
              <a:rPr lang="es-MX" sz="1600" i="1"/>
              <a:t>Biochemistry</a:t>
            </a:r>
            <a:r>
              <a:rPr lang="es-MX" sz="1600"/>
              <a:t>. 39, (2000) 3515</a:t>
            </a:r>
            <a:endParaRPr lang="es-ES" sz="16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38200" y="228600"/>
            <a:ext cx="80772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3438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33813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0386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86400"/>
            <a:ext cx="46482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90600" y="2286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800" b="1" dirty="0">
                <a:solidFill>
                  <a:srgbClr val="C00000"/>
                </a:solidFill>
                <a:latin typeface="Arial" charset="0"/>
              </a:rPr>
              <a:t>Estados electrónicos en el grupo </a:t>
            </a:r>
            <a:r>
              <a:rPr lang="es-MX" sz="2800" b="1" dirty="0" err="1">
                <a:solidFill>
                  <a:srgbClr val="C00000"/>
                </a:solidFill>
                <a:latin typeface="Arial" charset="0"/>
              </a:rPr>
              <a:t>Hemo</a:t>
            </a:r>
            <a:endParaRPr lang="es-E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81600" y="1143000"/>
            <a:ext cx="3429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MX" sz="1400" b="1" dirty="0">
                <a:latin typeface="Arial" charset="0"/>
              </a:rPr>
              <a:t>Con los cuatro átomos de N de la porfirina y los dos ligantes axiales su geometría es octaédrica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524000" y="32004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Orbitales t</a:t>
            </a:r>
            <a:r>
              <a:rPr lang="es-MX" sz="1400" b="1" baseline="-25000">
                <a:latin typeface="Arial" charset="0"/>
              </a:rPr>
              <a:t>2g</a:t>
            </a:r>
            <a:r>
              <a:rPr lang="es-MX" sz="1400" b="1">
                <a:latin typeface="Arial" charset="0"/>
              </a:rPr>
              <a:t>               Orbitales e</a:t>
            </a:r>
            <a:r>
              <a:rPr lang="es-MX" sz="1400" b="1" baseline="-25000">
                <a:latin typeface="Arial" charset="0"/>
              </a:rPr>
              <a:t>g</a:t>
            </a:r>
            <a:r>
              <a:rPr lang="es-MX" sz="1400" b="1">
                <a:latin typeface="Arial" charset="0"/>
              </a:rPr>
              <a:t>   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90600" y="4876800"/>
            <a:ext cx="2217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Estados de oxidación del átomo de Fe: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9200" y="5562600"/>
            <a:ext cx="22177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>
                <a:latin typeface="Arial" charset="0"/>
              </a:rPr>
              <a:t>Fe</a:t>
            </a:r>
            <a:r>
              <a:rPr lang="es-MX" sz="1400" b="1" baseline="30000" dirty="0">
                <a:latin typeface="Arial" charset="0"/>
              </a:rPr>
              <a:t>2</a:t>
            </a:r>
            <a:r>
              <a:rPr lang="es-MX" sz="14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+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(d</a:t>
            </a:r>
            <a:r>
              <a:rPr lang="es-MX" sz="14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      ferroso</a:t>
            </a:r>
          </a:p>
          <a:p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Fe</a:t>
            </a:r>
            <a:r>
              <a:rPr lang="es-MX" sz="14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3+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(d</a:t>
            </a:r>
            <a:r>
              <a:rPr lang="es-MX" sz="14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      férrico Fe</a:t>
            </a:r>
            <a:r>
              <a:rPr lang="es-MX" sz="14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4+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(d</a:t>
            </a:r>
            <a:r>
              <a:rPr lang="es-MX" sz="14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      </a:t>
            </a:r>
            <a:r>
              <a:rPr lang="es-MX" sz="14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ferril</a:t>
            </a:r>
            <a:endParaRPr lang="es-MX" sz="1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343400" y="48768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solidFill>
                  <a:srgbClr val="F61B0A"/>
                </a:solidFill>
                <a:latin typeface="Arial" charset="0"/>
              </a:rPr>
              <a:t>Tetragonal             Octaédrica              Tetragonal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1200" b="1">
                <a:solidFill>
                  <a:srgbClr val="F61B0A"/>
                </a:solidFill>
                <a:latin typeface="Arial" charset="0"/>
              </a:rPr>
              <a:t>Elongación axial                                              Compresión axial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34000" y="1981200"/>
            <a:ext cx="304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200" b="1">
                <a:solidFill>
                  <a:srgbClr val="0088B8"/>
                </a:solidFill>
                <a:latin typeface="Arial" charset="0"/>
              </a:rPr>
              <a:t>Desdoblamiento de los orbitales  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637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476672"/>
            <a:ext cx="7848600" cy="15240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El centro </a:t>
            </a:r>
            <a:r>
              <a:rPr lang="es-MX" sz="2400" b="0" dirty="0" err="1">
                <a:latin typeface="+mj-lt"/>
              </a:rPr>
              <a:t>binuclear</a:t>
            </a:r>
            <a:r>
              <a:rPr lang="es-MX" sz="2400" b="0" dirty="0">
                <a:latin typeface="+mj-lt"/>
              </a:rPr>
              <a:t> </a:t>
            </a:r>
            <a:r>
              <a:rPr lang="es-MX" sz="2400" b="0" dirty="0" err="1">
                <a:latin typeface="+mj-lt"/>
              </a:rPr>
              <a:t>hemo</a:t>
            </a:r>
            <a:r>
              <a:rPr lang="es-MX" sz="2400" b="0" dirty="0">
                <a:latin typeface="+mj-lt"/>
              </a:rPr>
              <a:t> a</a:t>
            </a:r>
            <a:r>
              <a:rPr lang="es-MX" sz="2400" b="0" baseline="-25000" dirty="0">
                <a:latin typeface="+mj-lt"/>
              </a:rPr>
              <a:t>3</a:t>
            </a:r>
            <a:r>
              <a:rPr lang="es-MX" sz="2400" b="0" dirty="0">
                <a:latin typeface="+mj-lt"/>
              </a:rPr>
              <a:t> – </a:t>
            </a:r>
            <a:r>
              <a:rPr lang="es-MX" sz="2400" b="0" dirty="0" err="1">
                <a:latin typeface="+mj-lt"/>
              </a:rPr>
              <a:t>Cu</a:t>
            </a:r>
            <a:r>
              <a:rPr lang="es-MX" sz="2400" b="0" baseline="-25000" dirty="0" err="1">
                <a:latin typeface="+mj-lt"/>
              </a:rPr>
              <a:t>B</a:t>
            </a:r>
            <a:r>
              <a:rPr lang="es-MX" sz="2400" b="0" dirty="0">
                <a:latin typeface="+mj-lt"/>
              </a:rPr>
              <a:t> (4.5 </a:t>
            </a:r>
            <a:r>
              <a:rPr lang="es-MX" sz="2800" b="0" dirty="0">
                <a:latin typeface="+mj-lt"/>
                <a:cs typeface="Times New Roman" pitchFamily="18" charset="0"/>
              </a:rPr>
              <a:t>Å</a:t>
            </a:r>
            <a:r>
              <a:rPr lang="es-MX" sz="2400" b="0" dirty="0">
                <a:latin typeface="+mj-lt"/>
              </a:rPr>
              <a:t>) es el que lleva a cabo la reducción de O</a:t>
            </a:r>
            <a:r>
              <a:rPr lang="es-MX" sz="2400" b="0" baseline="-25000" dirty="0">
                <a:latin typeface="+mj-lt"/>
              </a:rPr>
              <a:t>2</a:t>
            </a:r>
            <a:r>
              <a:rPr lang="es-MX" sz="2400" b="0" dirty="0">
                <a:latin typeface="+mj-lt"/>
              </a:rPr>
              <a:t>.</a:t>
            </a:r>
          </a:p>
          <a:p>
            <a:r>
              <a:rPr lang="es-MX" sz="2400" b="0" dirty="0">
                <a:latin typeface="+mj-lt"/>
              </a:rPr>
              <a:t>La tirosina 244 puede ser el donador del 4° electrón.</a:t>
            </a:r>
            <a:endParaRPr lang="es-ES" sz="2400" b="0" dirty="0">
              <a:latin typeface="+mj-lt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543455"/>
              </p:ext>
            </p:extLst>
          </p:nvPr>
        </p:nvGraphicFramePr>
        <p:xfrm>
          <a:off x="2483768" y="2348880"/>
          <a:ext cx="351155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Imagen de mapa de bits" r:id="rId3" imgW="2123810" imgH="2305372" progId="Paint.Picture">
                  <p:embed/>
                </p:oleObj>
              </mc:Choice>
              <mc:Fallback>
                <p:oleObj name="Imagen de mapa de bits" r:id="rId3" imgW="2123810" imgH="230537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348880"/>
                        <a:ext cx="351155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460" y="548680"/>
            <a:ext cx="5638800" cy="381000"/>
          </a:xfrm>
        </p:spPr>
        <p:txBody>
          <a:bodyPr>
            <a:normAutofit fontScale="90000"/>
          </a:bodyPr>
          <a:lstStyle/>
          <a:p>
            <a:r>
              <a:rPr lang="es-MX" sz="2800" dirty="0"/>
              <a:t>BOMBA DE PROTONES</a:t>
            </a:r>
            <a:endParaRPr lang="es-ES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27807" y="1205880"/>
            <a:ext cx="7772400" cy="11430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Los protones necesarios para que se lleve a cabo la reacción provienen de tres canales diferentes, H, K, D.</a:t>
            </a:r>
            <a:endParaRPr lang="es-ES" sz="2400" b="0" dirty="0">
              <a:latin typeface="+mj-lt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17513" y="1817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16390" name="Picture 6" descr="E:\cito c oxi\Cyt_ c Oxidase_archivos\ccos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648200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00" y="6521450"/>
            <a:ext cx="457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R. B. Genis. </a:t>
            </a:r>
            <a:r>
              <a:rPr lang="es-MX" sz="1600" i="1"/>
              <a:t>Science</a:t>
            </a:r>
            <a:r>
              <a:rPr lang="es-MX" sz="1600"/>
              <a:t>. 280, (1998). 1712</a:t>
            </a:r>
            <a:endParaRPr lang="es-ES" sz="16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MODELOS</a:t>
            </a:r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609600"/>
          </a:xfrm>
        </p:spPr>
        <p:txBody>
          <a:bodyPr/>
          <a:lstStyle/>
          <a:p>
            <a:r>
              <a:rPr lang="es-MX" sz="2800"/>
              <a:t>ANALOGO DEL CITOCROMO  BC1.</a:t>
            </a:r>
            <a:endParaRPr lang="es-ES" sz="28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1524000"/>
          </a:xfrm>
        </p:spPr>
        <p:txBody>
          <a:bodyPr>
            <a:normAutofit lnSpcReduction="10000"/>
          </a:bodyPr>
          <a:lstStyle/>
          <a:p>
            <a:r>
              <a:rPr lang="es-MX" sz="2400" b="0" dirty="0">
                <a:latin typeface="+mj-lt"/>
              </a:rPr>
              <a:t>Se han sintetizado algunos compuestos de coordinación para modelar el centro Fe-Cu del citocromo bc</a:t>
            </a:r>
            <a:r>
              <a:rPr lang="es-MX" sz="2400" b="0" baseline="-25000" dirty="0">
                <a:latin typeface="+mj-lt"/>
              </a:rPr>
              <a:t>1.</a:t>
            </a:r>
          </a:p>
          <a:p>
            <a:r>
              <a:rPr lang="es-MX" sz="2400" b="0" dirty="0">
                <a:latin typeface="+mj-lt"/>
              </a:rPr>
              <a:t>Hasta ahora solo existen modelos estructurales</a:t>
            </a:r>
            <a:r>
              <a:rPr lang="es-MX" sz="2400" b="0" baseline="-25000" dirty="0">
                <a:latin typeface="+mj-lt"/>
              </a:rPr>
              <a:t>.</a:t>
            </a:r>
            <a:endParaRPr lang="es-ES" sz="2400" b="0" dirty="0">
              <a:latin typeface="+mj-lt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28600" y="2438400"/>
          <a:ext cx="8686800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Imagen de mapa de bits" r:id="rId3" imgW="6695238" imgH="2790476" progId="Paint.Picture">
                  <p:embed/>
                </p:oleObj>
              </mc:Choice>
              <mc:Fallback>
                <p:oleObj name="Imagen de mapa de bits" r:id="rId3" imgW="6695238" imgH="279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8686800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00400" y="64008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Collman, J. P. Sunderland, C.. </a:t>
            </a:r>
            <a:r>
              <a:rPr lang="es-MX" sz="1600" i="1"/>
              <a:t>Inorg. Chem</a:t>
            </a:r>
            <a:r>
              <a:rPr lang="es-MX" sz="1600"/>
              <a:t>. 41,. (2002). 2282 </a:t>
            </a:r>
            <a:endParaRPr lang="es-ES" sz="16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s-MX" sz="2800" dirty="0"/>
              <a:t>ANÁLOGOS DE CITOCROMO C OXIDASA</a:t>
            </a:r>
            <a:endParaRPr lang="es-ES" sz="2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772400" cy="1905000"/>
          </a:xfrm>
        </p:spPr>
        <p:txBody>
          <a:bodyPr/>
          <a:lstStyle/>
          <a:p>
            <a:r>
              <a:rPr lang="es-MX" sz="2400" b="0" dirty="0">
                <a:latin typeface="+mj-lt"/>
              </a:rPr>
              <a:t>Se han sintetizado modelos funcionales de citocromo c oxidasa.</a:t>
            </a:r>
          </a:p>
          <a:p>
            <a:r>
              <a:rPr lang="es-MX" sz="2400" b="0" dirty="0">
                <a:latin typeface="+mj-lt"/>
              </a:rPr>
              <a:t>Se estudio la reducción de O</a:t>
            </a:r>
            <a:r>
              <a:rPr lang="es-MX" sz="2400" b="0" baseline="-25000" dirty="0">
                <a:latin typeface="+mj-lt"/>
              </a:rPr>
              <a:t>2</a:t>
            </a:r>
            <a:r>
              <a:rPr lang="es-MX" sz="2400" b="0" dirty="0">
                <a:latin typeface="+mj-lt"/>
              </a:rPr>
              <a:t> electroquímicamente.</a:t>
            </a:r>
          </a:p>
          <a:p>
            <a:r>
              <a:rPr lang="es-MX" sz="2400" b="0" dirty="0">
                <a:latin typeface="+mj-lt"/>
              </a:rPr>
              <a:t>Se obtuvieron como productos H</a:t>
            </a:r>
            <a:r>
              <a:rPr lang="es-MX" sz="2400" b="0" baseline="-25000" dirty="0">
                <a:latin typeface="+mj-lt"/>
              </a:rPr>
              <a:t>2</a:t>
            </a:r>
            <a:r>
              <a:rPr lang="es-MX" sz="2400" b="0" dirty="0">
                <a:latin typeface="+mj-lt"/>
              </a:rPr>
              <a:t>O y H</a:t>
            </a:r>
            <a:r>
              <a:rPr lang="es-MX" sz="2400" b="0" baseline="-25000" dirty="0">
                <a:latin typeface="+mj-lt"/>
              </a:rPr>
              <a:t>2</a:t>
            </a:r>
            <a:r>
              <a:rPr lang="es-MX" sz="2400" b="0" dirty="0">
                <a:latin typeface="+mj-lt"/>
              </a:rPr>
              <a:t>O</a:t>
            </a:r>
            <a:r>
              <a:rPr lang="es-MX" sz="2400" b="0" baseline="-25000" dirty="0">
                <a:latin typeface="+mj-lt"/>
              </a:rPr>
              <a:t>2</a:t>
            </a:r>
            <a:r>
              <a:rPr lang="es-MX" sz="2400" b="0" dirty="0">
                <a:latin typeface="+mj-lt"/>
              </a:rPr>
              <a:t>.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667000" y="3352800"/>
          <a:ext cx="38766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Imagen de mapa de bits" r:id="rId3" imgW="3877216" imgH="3000000" progId="Paint.Picture">
                  <p:embed/>
                </p:oleObj>
              </mc:Choice>
              <mc:Fallback>
                <p:oleObj name="Imagen de mapa de bits" r:id="rId3" imgW="3877216" imgH="30000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52800"/>
                        <a:ext cx="387667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00400" y="64008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/>
              <a:t>Collman, J. P. Fudickar, W. </a:t>
            </a:r>
            <a:r>
              <a:rPr lang="es-MX" sz="1600" i="1"/>
              <a:t>Inorg. Chem</a:t>
            </a:r>
            <a:r>
              <a:rPr lang="es-MX" sz="1600"/>
              <a:t>. 42,. (2003). 3384 </a:t>
            </a:r>
            <a:endParaRPr lang="es-ES" sz="160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38200" y="228600"/>
            <a:ext cx="80772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90600" y="404664"/>
            <a:ext cx="7469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200" b="1" dirty="0">
                <a:solidFill>
                  <a:srgbClr val="C00000"/>
                </a:solidFill>
                <a:latin typeface="+mj-lt"/>
              </a:rPr>
              <a:t>Estados de espín en el grupo </a:t>
            </a:r>
            <a:r>
              <a:rPr lang="es-MX" sz="3200" b="1" dirty="0" err="1">
                <a:solidFill>
                  <a:srgbClr val="C00000"/>
                </a:solidFill>
                <a:latin typeface="+mj-lt"/>
              </a:rPr>
              <a:t>Hemo</a:t>
            </a:r>
            <a:endParaRPr lang="es-E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676400"/>
            <a:ext cx="26003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AutoShape 10"/>
          <p:cNvSpPr>
            <a:spLocks/>
          </p:cNvSpPr>
          <p:nvPr/>
        </p:nvSpPr>
        <p:spPr bwMode="auto">
          <a:xfrm>
            <a:off x="3419475" y="3810000"/>
            <a:ext cx="304800" cy="1981200"/>
          </a:xfrm>
          <a:prstGeom prst="leftBrace">
            <a:avLst>
              <a:gd name="adj1" fmla="val 54167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200" name="AutoShape 11"/>
          <p:cNvSpPr>
            <a:spLocks/>
          </p:cNvSpPr>
          <p:nvPr/>
        </p:nvSpPr>
        <p:spPr bwMode="auto">
          <a:xfrm>
            <a:off x="3419475" y="1676400"/>
            <a:ext cx="304800" cy="1981200"/>
          </a:xfrm>
          <a:prstGeom prst="leftBrace">
            <a:avLst>
              <a:gd name="adj1" fmla="val 54167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1143000" y="2438400"/>
            <a:ext cx="221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Oxidado   (d</a:t>
            </a:r>
            <a:r>
              <a:rPr lang="es-MX" sz="1400" b="1" baseline="30000">
                <a:latin typeface="Arial" charset="0"/>
              </a:rPr>
              <a:t>5</a:t>
            </a:r>
            <a:r>
              <a:rPr lang="es-MX" sz="1400" b="1">
                <a:latin typeface="Arial" charset="0"/>
              </a:rPr>
              <a:t>) 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1143000" y="4648200"/>
            <a:ext cx="221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Reducido  (d</a:t>
            </a:r>
            <a:r>
              <a:rPr lang="es-MX" sz="1400" b="1" baseline="30000">
                <a:latin typeface="Arial" charset="0"/>
              </a:rPr>
              <a:t>6</a:t>
            </a:r>
            <a:r>
              <a:rPr lang="es-MX" sz="1400" b="1">
                <a:latin typeface="Arial" charset="0"/>
              </a:rPr>
              <a:t>) 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3352800" y="2057400"/>
            <a:ext cx="221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Fe</a:t>
            </a:r>
            <a:r>
              <a:rPr lang="es-MX" sz="1400" b="1" baseline="30000">
                <a:latin typeface="Arial" charset="0"/>
              </a:rPr>
              <a:t>3+</a:t>
            </a:r>
            <a:r>
              <a:rPr lang="es-MX" sz="1400" b="1">
                <a:latin typeface="Arial" charset="0"/>
              </a:rPr>
              <a:t> bajo espín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3352800" y="3048000"/>
            <a:ext cx="221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Fe</a:t>
            </a:r>
            <a:r>
              <a:rPr lang="es-MX" sz="1400" b="1" baseline="30000">
                <a:latin typeface="Arial" charset="0"/>
              </a:rPr>
              <a:t>3+</a:t>
            </a:r>
            <a:r>
              <a:rPr lang="es-MX" sz="1400" b="1">
                <a:latin typeface="Arial" charset="0"/>
              </a:rPr>
              <a:t> alto espín</a:t>
            </a: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3352800" y="4191000"/>
            <a:ext cx="221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Fe</a:t>
            </a:r>
            <a:r>
              <a:rPr lang="es-MX" sz="1400" b="1" baseline="30000">
                <a:latin typeface="Arial" charset="0"/>
              </a:rPr>
              <a:t>2+</a:t>
            </a:r>
            <a:r>
              <a:rPr lang="es-MX" sz="1400" b="1">
                <a:latin typeface="Arial" charset="0"/>
              </a:rPr>
              <a:t> bajo espín</a:t>
            </a: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3352800" y="5257800"/>
            <a:ext cx="2217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Fe</a:t>
            </a:r>
            <a:r>
              <a:rPr lang="es-MX" sz="1400" b="1" baseline="30000">
                <a:latin typeface="Arial" charset="0"/>
              </a:rPr>
              <a:t>2+</a:t>
            </a:r>
            <a:r>
              <a:rPr lang="es-MX" sz="1400" b="1">
                <a:latin typeface="Arial" charset="0"/>
              </a:rPr>
              <a:t> alto espín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2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38200" y="228600"/>
            <a:ext cx="80772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2209800" y="1295400"/>
          <a:ext cx="6324600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n de mapa de bits" r:id="rId3" imgW="5315692" imgH="4219048" progId="Paint.Picture">
                  <p:embed/>
                </p:oleObj>
              </mc:Choice>
              <mc:Fallback>
                <p:oleObj name="Imagen de mapa de bits" r:id="rId3" imgW="5315692" imgH="42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6324600" cy="502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022350" y="1522413"/>
            <a:ext cx="103505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MX" sz="2800" b="1" dirty="0">
                <a:latin typeface="Arial" charset="0"/>
              </a:rPr>
              <a:t>Fe</a:t>
            </a:r>
            <a:r>
              <a:rPr lang="es-MX" sz="2800" b="1" baseline="30000" dirty="0">
                <a:latin typeface="Arial" charset="0"/>
              </a:rPr>
              <a:t>2+</a:t>
            </a:r>
          </a:p>
          <a:p>
            <a:pPr algn="ctr" eaLnBrk="1" hangingPunct="1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ferroso </a:t>
            </a:r>
          </a:p>
          <a:p>
            <a:pPr algn="ctr" eaLnBrk="1" hangingPunct="1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(d</a:t>
            </a:r>
            <a:r>
              <a:rPr lang="es-MX" sz="18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136650" y="3276600"/>
            <a:ext cx="95885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MX" sz="2800" b="1" dirty="0">
                <a:latin typeface="Arial" charset="0"/>
              </a:rPr>
              <a:t>Fe</a:t>
            </a:r>
            <a:r>
              <a:rPr lang="es-MX" sz="2800" b="1" baseline="30000" dirty="0">
                <a:latin typeface="Arial" charset="0"/>
              </a:rPr>
              <a:t>3+</a:t>
            </a:r>
          </a:p>
          <a:p>
            <a:pPr algn="ctr" eaLnBrk="1" hangingPunct="1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férrico </a:t>
            </a:r>
          </a:p>
          <a:p>
            <a:pPr algn="ctr" eaLnBrk="1" hangingPunct="1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(d</a:t>
            </a:r>
            <a:r>
              <a:rPr lang="es-MX" sz="18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143000" y="5027613"/>
            <a:ext cx="8763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MX" sz="2800" b="1" dirty="0">
                <a:latin typeface="Arial" charset="0"/>
              </a:rPr>
              <a:t>Fe</a:t>
            </a:r>
            <a:r>
              <a:rPr lang="es-MX" sz="2800" b="1" baseline="30000" dirty="0">
                <a:latin typeface="Arial" charset="0"/>
              </a:rPr>
              <a:t>4+</a:t>
            </a:r>
          </a:p>
          <a:p>
            <a:pPr algn="ctr" eaLnBrk="1" hangingPunct="1"/>
            <a:r>
              <a:rPr lang="es-MX" sz="18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ferril</a:t>
            </a:r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(d</a:t>
            </a:r>
            <a:r>
              <a:rPr lang="es-MX" sz="1800" b="1" baseline="30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019686" y="410845"/>
            <a:ext cx="7543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500" b="1" dirty="0">
                <a:solidFill>
                  <a:srgbClr val="C00000"/>
                </a:solidFill>
                <a:latin typeface="Arial" charset="0"/>
              </a:rPr>
              <a:t>Configuraciones electrónicas del grupo </a:t>
            </a:r>
            <a:r>
              <a:rPr lang="es-MX" sz="2500" b="1" dirty="0" err="1">
                <a:solidFill>
                  <a:srgbClr val="C00000"/>
                </a:solidFill>
                <a:latin typeface="Arial" charset="0"/>
              </a:rPr>
              <a:t>Hemo</a:t>
            </a:r>
            <a:endParaRPr lang="es-ES" sz="25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6324600" y="4953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6248400" y="5181600"/>
            <a:ext cx="2286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Generalmente el grupo Hemo presenta distorsiones tetragonales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18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38200" y="228600"/>
            <a:ext cx="80772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2286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3200" b="1" dirty="0">
                <a:solidFill>
                  <a:srgbClr val="C00000"/>
                </a:solidFill>
                <a:latin typeface="Arial" charset="0"/>
              </a:rPr>
              <a:t>Características</a:t>
            </a:r>
            <a:endParaRPr lang="es-ES" sz="32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555875" y="2276475"/>
          <a:ext cx="3724275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n de mapa de bits" r:id="rId3" imgW="3723810" imgH="3610479" progId="Paint.Picture">
                  <p:embed/>
                </p:oleObj>
              </mc:Choice>
              <mc:Fallback>
                <p:oleObj name="Imagen de mapa de bits" r:id="rId3" imgW="3723810" imgH="361047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3724275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838200" y="11430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s-MX" sz="2200" dirty="0">
                <a:latin typeface="Arial" charset="0"/>
              </a:rPr>
              <a:t>Los </a:t>
            </a:r>
            <a:r>
              <a:rPr kumimoji="0" lang="es-MX" sz="2200" i="1" dirty="0">
                <a:latin typeface="Arial" charset="0"/>
              </a:rPr>
              <a:t>citocromos c</a:t>
            </a:r>
            <a:r>
              <a:rPr kumimoji="0" lang="es-MX" sz="2200" dirty="0">
                <a:latin typeface="Arial" charset="0"/>
              </a:rPr>
              <a:t> son proteínas de transferencia de electrones.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0" lang="es-MX" sz="2200" dirty="0">
                <a:latin typeface="Arial" charset="0"/>
              </a:rPr>
              <a:t>Contienen uno o más grupos prostéticos </a:t>
            </a:r>
            <a:r>
              <a:rPr kumimoji="0" lang="es-MX" sz="2200" dirty="0" err="1">
                <a:latin typeface="Arial" charset="0"/>
              </a:rPr>
              <a:t>hemo</a:t>
            </a:r>
            <a:r>
              <a:rPr kumimoji="0" lang="es-MX" sz="2200" dirty="0">
                <a:latin typeface="Arial" charset="0"/>
              </a:rPr>
              <a:t> c.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kumimoji="0" lang="es-MX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kumimoji="0" lang="es-ES" sz="2000" dirty="0">
              <a:latin typeface="Arial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013075" y="296227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200" b="1">
                <a:solidFill>
                  <a:srgbClr val="0088B8"/>
                </a:solidFill>
                <a:latin typeface="Arial" charset="0"/>
              </a:rPr>
              <a:t>Ligante axial distal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5146675" y="494347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200" b="1">
                <a:solidFill>
                  <a:srgbClr val="0088B8"/>
                </a:solidFill>
                <a:latin typeface="Arial" charset="0"/>
              </a:rPr>
              <a:t>Ligante axial proximal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E0C-9B3A-4ED7-97A8-481B70E1DDA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36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64965" y="0"/>
            <a:ext cx="7772400" cy="1219200"/>
          </a:xfrm>
        </p:spPr>
        <p:txBody>
          <a:bodyPr/>
          <a:lstStyle/>
          <a:p>
            <a:r>
              <a:rPr lang="es-MX" sz="2400" b="0" dirty="0">
                <a:solidFill>
                  <a:srgbClr val="C00000"/>
                </a:solidFill>
              </a:rPr>
              <a:t>Descubiertas en 1884 por </a:t>
            </a:r>
            <a:r>
              <a:rPr lang="es-MX" sz="2400" b="0" dirty="0" err="1">
                <a:solidFill>
                  <a:srgbClr val="C00000"/>
                </a:solidFill>
              </a:rPr>
              <a:t>MaMunn</a:t>
            </a:r>
            <a:r>
              <a:rPr lang="es-MX" sz="2400" b="0" dirty="0">
                <a:solidFill>
                  <a:srgbClr val="C00000"/>
                </a:solidFill>
              </a:rPr>
              <a:t>.</a:t>
            </a:r>
          </a:p>
          <a:p>
            <a:r>
              <a:rPr lang="es-MX" sz="2400" b="0" dirty="0">
                <a:solidFill>
                  <a:srgbClr val="C00000"/>
                </a:solidFill>
              </a:rPr>
              <a:t>Hasta el momento se conocen más de 50.</a:t>
            </a:r>
            <a:endParaRPr lang="es-ES" sz="2400" b="0" dirty="0">
              <a:solidFill>
                <a:srgbClr val="C00000"/>
              </a:solidFill>
            </a:endParaRPr>
          </a:p>
        </p:txBody>
      </p:sp>
      <p:grpSp>
        <p:nvGrpSpPr>
          <p:cNvPr id="4232" name="Group 136"/>
          <p:cNvGrpSpPr>
            <a:grpSpLocks/>
          </p:cNvGrpSpPr>
          <p:nvPr/>
        </p:nvGrpSpPr>
        <p:grpSpPr bwMode="auto">
          <a:xfrm>
            <a:off x="1187624" y="914400"/>
            <a:ext cx="6624736" cy="5638800"/>
            <a:chOff x="0" y="0"/>
            <a:chExt cx="3682" cy="9959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8" y="518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n-US" sz="1000" b="1">
                  <a:latin typeface="Century Gothic" pitchFamily="34" charset="0"/>
                  <a:cs typeface="Times New Roman" pitchFamily="18" charset="0"/>
                </a:rPr>
                <a:t>a</a:t>
              </a:r>
              <a:endParaRPr kumimoji="0" lang="es-ES" sz="1200">
                <a:cs typeface="Times New Roman" pitchFamily="18" charset="0"/>
              </a:endParaRPr>
            </a:p>
            <a:p>
              <a:pPr eaLnBrk="0" hangingPunct="0"/>
              <a:endParaRPr kumimoji="0" lang="es-E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704" y="518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856" y="518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2576" y="518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8" y="921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000">
                  <a:latin typeface="Century Gothic" pitchFamily="34" charset="0"/>
                  <a:cs typeface="Times New Roman" pitchFamily="18" charset="0"/>
                </a:rPr>
                <a:t>a</a:t>
              </a:r>
              <a:r>
                <a:rPr kumimoji="0" lang="es-ES" sz="1000" baseline="-30000">
                  <a:latin typeface="Century Gothic" pitchFamily="34" charset="0"/>
                  <a:cs typeface="Times New Roman" pitchFamily="18" charset="0"/>
                </a:rPr>
                <a:t>3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704" y="921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Mitocondria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1856" y="921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+350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2576" y="921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 dirty="0">
                  <a:cs typeface="Times New Roman" pitchFamily="18" charset="0"/>
                </a:rPr>
                <a:t>Respiración aerobia</a:t>
              </a:r>
            </a:p>
            <a:p>
              <a:pPr eaLnBrk="0" hangingPunct="0"/>
              <a:endParaRPr kumimoji="0" lang="es-ES" dirty="0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28" y="1727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n-US" sz="1200" b="1">
                  <a:cs typeface="Times New Roman" pitchFamily="18" charset="0"/>
                </a:rPr>
                <a:t>b</a:t>
              </a:r>
              <a:endParaRPr kumimoji="0" lang="es-ES" sz="1200">
                <a:cs typeface="Times New Roman" pitchFamily="18" charset="0"/>
              </a:endParaRPr>
            </a:p>
            <a:p>
              <a:pPr eaLnBrk="0" hangingPunct="0"/>
              <a:endParaRPr kumimoji="0" lang="es-ES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704" y="1727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1856" y="1727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2576" y="1727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28" y="2130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n-US" sz="1200">
                  <a:cs typeface="Times New Roman" pitchFamily="18" charset="0"/>
                </a:rPr>
                <a:t>b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704" y="2130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Mitocondria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1856" y="2130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+35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2576" y="2130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Respiración aerobia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28" y="2533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n-US" sz="1200">
                  <a:cs typeface="Times New Roman" pitchFamily="18" charset="0"/>
                </a:rPr>
                <a:t>b</a:t>
              </a:r>
              <a:r>
                <a:rPr kumimoji="0" lang="en-US" sz="1200" baseline="-30000">
                  <a:cs typeface="Times New Roman" pitchFamily="18" charset="0"/>
                </a:rPr>
                <a:t>1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704" y="2533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E. coli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1856" y="2533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-340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2576" y="2533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28" y="2936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b</a:t>
              </a:r>
              <a:r>
                <a:rPr kumimoji="0" lang="es-ES" sz="1200" baseline="-30000">
                  <a:cs typeface="Times New Roman" pitchFamily="18" charset="0"/>
                </a:rPr>
                <a:t>2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704" y="2936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Levaduras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1856" y="2936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+340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2576" y="2936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 dirty="0">
                  <a:latin typeface="+mj-lt"/>
                  <a:cs typeface="Times New Roman" pitchFamily="18" charset="0"/>
                </a:rPr>
                <a:t>Respiración</a:t>
              </a:r>
              <a:r>
                <a:rPr kumimoji="0" lang="es-ES" sz="1200" dirty="0">
                  <a:cs typeface="Times New Roman" pitchFamily="18" charset="0"/>
                </a:rPr>
                <a:t> aerobia</a:t>
              </a:r>
            </a:p>
            <a:p>
              <a:pPr eaLnBrk="0" hangingPunct="0"/>
              <a:endParaRPr kumimoji="0" lang="es-ES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28" y="3339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b</a:t>
              </a:r>
              <a:r>
                <a:rPr kumimoji="0" lang="es-ES" sz="1200" baseline="-30000">
                  <a:cs typeface="Times New Roman" pitchFamily="18" charset="0"/>
                </a:rPr>
                <a:t>5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704" y="3339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Microsomas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1856" y="3339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+20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2576" y="3339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28" y="3742"/>
              <a:ext cx="6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b</a:t>
              </a:r>
              <a:r>
                <a:rPr kumimoji="0" lang="es-ES" sz="1200" baseline="-30000">
                  <a:cs typeface="Times New Roman" pitchFamily="18" charset="0"/>
                </a:rPr>
                <a:t>6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704" y="3742"/>
              <a:ext cx="11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Cloroplastos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1856" y="3742"/>
              <a:ext cx="7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-60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2576" y="3742"/>
              <a:ext cx="91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Respiración aerobia o fotosíntesis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28" y="4260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b</a:t>
              </a:r>
              <a:r>
                <a:rPr kumimoji="0" lang="es-ES" sz="1200" baseline="-30000">
                  <a:cs typeface="Times New Roman" pitchFamily="18" charset="0"/>
                </a:rPr>
                <a:t>562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704" y="4260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Baxterium anitratum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1856" y="4260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+130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2576" y="4260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Respiración aerobia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28" y="5066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kumimoji="0" lang="es-ES" sz="1200" b="1">
                  <a:cs typeface="Times New Roman" pitchFamily="18" charset="0"/>
                </a:rPr>
                <a:t>c</a:t>
              </a:r>
              <a:endParaRPr kumimoji="0" lang="es-ES" sz="1200">
                <a:cs typeface="Times New Roman" pitchFamily="18" charset="0"/>
              </a:endParaRPr>
            </a:p>
            <a:p>
              <a:pPr algn="just" eaLnBrk="0" hangingPunct="0"/>
              <a:endParaRPr kumimoji="0" lang="es-ES"/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704" y="5066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1856" y="5066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2576" y="5066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28" y="5469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c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704" y="5469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Mitocondria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1856" y="5469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+250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2576" y="5469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Respiración aerobia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28" y="5872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c</a:t>
              </a:r>
              <a:r>
                <a:rPr kumimoji="0" lang="es-ES" sz="1200" baseline="-30000">
                  <a:cs typeface="Times New Roman" pitchFamily="18" charset="0"/>
                </a:rPr>
                <a:t>1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704" y="5872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Mitocondria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1856" y="5872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+220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2576" y="5872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Respiración aerobia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28" y="6275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c</a:t>
              </a:r>
              <a:r>
                <a:rPr kumimoji="0" lang="es-ES" sz="1200" baseline="-30000">
                  <a:cs typeface="Times New Roman" pitchFamily="18" charset="0"/>
                </a:rPr>
                <a:t>4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704" y="6275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Azotobacter vinelandi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1856" y="6275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+300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576" y="6275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Respiración aerobia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28" y="6678"/>
              <a:ext cx="676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c</a:t>
              </a:r>
              <a:r>
                <a:rPr kumimoji="0" lang="es-ES" sz="1200" baseline="-30000">
                  <a:cs typeface="Times New Roman" pitchFamily="18" charset="0"/>
                </a:rPr>
                <a:t>552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704" y="6678"/>
              <a:ext cx="1152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Micrococus denitrificans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1856" y="6678"/>
              <a:ext cx="72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+320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2576" y="6678"/>
              <a:ext cx="91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Reducción de nitrato, respiración aerobia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28" y="7311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c</a:t>
              </a:r>
              <a:r>
                <a:rPr kumimoji="0" lang="es-ES" sz="1200" baseline="-30000">
                  <a:cs typeface="Times New Roman" pitchFamily="18" charset="0"/>
                </a:rPr>
                <a:t>555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704" y="7311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Crithidia fasciculata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1856" y="7311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+280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2576" y="7311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Respiración aerobia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28" y="7714"/>
              <a:ext cx="6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c</a:t>
              </a:r>
              <a:r>
                <a:rPr kumimoji="0" lang="es-ES" sz="1200" baseline="-30000">
                  <a:cs typeface="Times New Roman" pitchFamily="18" charset="0"/>
                </a:rPr>
                <a:t>553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704" y="7714"/>
              <a:ext cx="11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Nitrosomonas europea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1856" y="7714"/>
              <a:ext cx="7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+500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2576" y="7714"/>
              <a:ext cx="91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Respiración aerobia (oxidación de NH</a:t>
              </a:r>
              <a:r>
                <a:rPr kumimoji="0" lang="es-ES" sz="1200" baseline="-30000">
                  <a:cs typeface="Times New Roman" pitchFamily="18" charset="0"/>
                </a:rPr>
                <a:t>3</a:t>
              </a:r>
              <a:r>
                <a:rPr kumimoji="0" lang="es-ES" sz="1200">
                  <a:cs typeface="Times New Roman" pitchFamily="18" charset="0"/>
                </a:rPr>
                <a:t>)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76" name="Rectangle 80"/>
            <p:cNvSpPr>
              <a:spLocks noChangeArrowheads="1"/>
            </p:cNvSpPr>
            <p:nvPr/>
          </p:nvSpPr>
          <p:spPr bwMode="auto">
            <a:xfrm>
              <a:off x="28" y="8232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cc’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704" y="8232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Chromatium D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1856" y="8232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-10</a:t>
              </a:r>
            </a:p>
            <a:p>
              <a:pPr algn="ctr" eaLnBrk="0" hangingPunct="0"/>
              <a:endParaRPr kumimoji="0" lang="es-ES"/>
            </a:p>
          </p:txBody>
        </p:sp>
        <p:sp>
          <p:nvSpPr>
            <p:cNvPr id="4179" name="Rectangle 83"/>
            <p:cNvSpPr>
              <a:spLocks noChangeArrowheads="1"/>
            </p:cNvSpPr>
            <p:nvPr/>
          </p:nvSpPr>
          <p:spPr bwMode="auto">
            <a:xfrm>
              <a:off x="2576" y="8232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s-ES" sz="1200">
                  <a:cs typeface="Times New Roman" pitchFamily="18" charset="0"/>
                </a:rPr>
                <a:t>Fotosíntesis</a:t>
              </a:r>
            </a:p>
            <a:p>
              <a:pPr eaLnBrk="0" hangingPunct="0"/>
              <a:endParaRPr kumimoji="0" lang="es-ES"/>
            </a:p>
          </p:txBody>
        </p:sp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28" y="8635"/>
              <a:ext cx="6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s-ES" sz="1200">
                  <a:cs typeface="Times New Roman" pitchFamily="18" charset="0"/>
                </a:rPr>
                <a:t>c</a:t>
              </a:r>
              <a:r>
                <a:rPr kumimoji="0" lang="es-ES" sz="1200" baseline="-30000">
                  <a:cs typeface="Times New Roman" pitchFamily="18" charset="0"/>
                </a:rPr>
                <a:t>553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704" y="8635"/>
              <a:ext cx="115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n-US" sz="1200">
                  <a:cs typeface="Times New Roman" pitchFamily="18" charset="0"/>
                </a:rPr>
                <a:t>Chromatium D</a:t>
              </a:r>
              <a:endParaRPr kumimoji="0" lang="es-ES" sz="1200">
                <a:cs typeface="Times New Roman" pitchFamily="18" charset="0"/>
              </a:endParaRPr>
            </a:p>
            <a:p>
              <a:pPr eaLnBrk="0" hangingPunct="0"/>
              <a:endParaRPr kumimoji="0" lang="es-ES"/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1856" y="8635"/>
              <a:ext cx="7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kumimoji="0" lang="en-US" sz="1200">
                  <a:cs typeface="Times New Roman" pitchFamily="18" charset="0"/>
                </a:rPr>
                <a:t>+330</a:t>
              </a:r>
              <a:endParaRPr kumimoji="0" lang="es-ES" sz="1200">
                <a:cs typeface="Times New Roman" pitchFamily="18" charset="0"/>
              </a:endParaRPr>
            </a:p>
            <a:p>
              <a:pPr algn="ctr" eaLnBrk="0" hangingPunct="0"/>
              <a:endParaRPr kumimoji="0" lang="es-ES"/>
            </a:p>
          </p:txBody>
        </p:sp>
        <p:sp>
          <p:nvSpPr>
            <p:cNvPr id="4183" name="Rectangle 87"/>
            <p:cNvSpPr>
              <a:spLocks noChangeArrowheads="1"/>
            </p:cNvSpPr>
            <p:nvPr/>
          </p:nvSpPr>
          <p:spPr bwMode="auto">
            <a:xfrm>
              <a:off x="2576" y="8635"/>
              <a:ext cx="9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kumimoji="0" lang="en-US" sz="1200">
                  <a:cs typeface="Times New Roman" pitchFamily="18" charset="0"/>
                </a:rPr>
                <a:t>Fotosíntesis</a:t>
              </a:r>
              <a:endParaRPr kumimoji="0" lang="es-ES" sz="1200">
                <a:cs typeface="Times New Roman" pitchFamily="18" charset="0"/>
              </a:endParaRPr>
            </a:p>
            <a:p>
              <a:pPr eaLnBrk="0" hangingPunct="0"/>
              <a:endParaRPr kumimoji="0" lang="es-ES"/>
            </a:p>
          </p:txBody>
        </p:sp>
        <p:grpSp>
          <p:nvGrpSpPr>
            <p:cNvPr id="4193" name="Group 97"/>
            <p:cNvGrpSpPr>
              <a:grpSpLocks/>
            </p:cNvGrpSpPr>
            <p:nvPr/>
          </p:nvGrpSpPr>
          <p:grpSpPr bwMode="auto">
            <a:xfrm>
              <a:off x="0" y="0"/>
              <a:ext cx="732" cy="518"/>
              <a:chOff x="0" y="0"/>
              <a:chExt cx="732" cy="518"/>
            </a:xfrm>
          </p:grpSpPr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67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s-ES" sz="1200" dirty="0">
                    <a:latin typeface="+mj-lt"/>
                    <a:cs typeface="Times New Roman" pitchFamily="18" charset="0"/>
                  </a:rPr>
                  <a:t>CITOCROMO</a:t>
                </a:r>
              </a:p>
              <a:p>
                <a:pPr algn="ctr" eaLnBrk="0" hangingPunct="0"/>
                <a:endParaRPr kumimoji="0" lang="es-ES" dirty="0">
                  <a:latin typeface="+mj-lt"/>
                </a:endParaRPr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3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95" name="Group 99"/>
            <p:cNvGrpSpPr>
              <a:grpSpLocks/>
            </p:cNvGrpSpPr>
            <p:nvPr/>
          </p:nvGrpSpPr>
          <p:grpSpPr bwMode="auto">
            <a:xfrm>
              <a:off x="732" y="0"/>
              <a:ext cx="1208" cy="518"/>
              <a:chOff x="732" y="0"/>
              <a:chExt cx="1208" cy="518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760" y="0"/>
                <a:ext cx="1152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kumimoji="0" lang="es-ES" sz="1200">
                    <a:cs typeface="Times New Roman" pitchFamily="18" charset="0"/>
                  </a:rPr>
                  <a:t>Procedencia</a:t>
                </a:r>
              </a:p>
              <a:p>
                <a:pPr algn="just" eaLnBrk="0" hangingPunct="0"/>
                <a:endParaRPr kumimoji="0" lang="es-E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/>
            </p:nvSpPr>
            <p:spPr bwMode="auto">
              <a:xfrm>
                <a:off x="732" y="0"/>
                <a:ext cx="120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97" name="Group 101"/>
            <p:cNvGrpSpPr>
              <a:grpSpLocks/>
            </p:cNvGrpSpPr>
            <p:nvPr/>
          </p:nvGrpSpPr>
          <p:grpSpPr bwMode="auto">
            <a:xfrm>
              <a:off x="1940" y="0"/>
              <a:ext cx="776" cy="518"/>
              <a:chOff x="1940" y="0"/>
              <a:chExt cx="776" cy="518"/>
            </a:xfrm>
          </p:grpSpPr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1968" y="0"/>
                <a:ext cx="72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s-ES" sz="1200">
                    <a:cs typeface="Times New Roman" pitchFamily="18" charset="0"/>
                  </a:rPr>
                  <a:t>E’° (mV)</a:t>
                </a:r>
              </a:p>
              <a:p>
                <a:pPr algn="ctr" eaLnBrk="0" hangingPunct="0"/>
                <a:endParaRPr kumimoji="0" lang="es-E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/>
            </p:nvSpPr>
            <p:spPr bwMode="auto">
              <a:xfrm>
                <a:off x="1940" y="0"/>
                <a:ext cx="77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99" name="Group 103"/>
            <p:cNvGrpSpPr>
              <a:grpSpLocks/>
            </p:cNvGrpSpPr>
            <p:nvPr/>
          </p:nvGrpSpPr>
          <p:grpSpPr bwMode="auto">
            <a:xfrm>
              <a:off x="2716" y="0"/>
              <a:ext cx="966" cy="518"/>
              <a:chOff x="2716" y="0"/>
              <a:chExt cx="966" cy="518"/>
            </a:xfrm>
          </p:grpSpPr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2744" y="0"/>
                <a:ext cx="91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/>
                <a:r>
                  <a:rPr kumimoji="0" lang="es-ES" sz="1200">
                    <a:cs typeface="Times New Roman" pitchFamily="18" charset="0"/>
                  </a:rPr>
                  <a:t>Posible función</a:t>
                </a:r>
              </a:p>
              <a:p>
                <a:pPr algn="just" eaLnBrk="0" hangingPunct="0"/>
                <a:endParaRPr kumimoji="0" lang="es-E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/>
            </p:nvSpPr>
            <p:spPr bwMode="auto">
              <a:xfrm>
                <a:off x="2716" y="0"/>
                <a:ext cx="9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01" name="Group 105"/>
            <p:cNvGrpSpPr>
              <a:grpSpLocks/>
            </p:cNvGrpSpPr>
            <p:nvPr/>
          </p:nvGrpSpPr>
          <p:grpSpPr bwMode="auto">
            <a:xfrm>
              <a:off x="0" y="1324"/>
              <a:ext cx="732" cy="403"/>
              <a:chOff x="0" y="1324"/>
              <a:chExt cx="732" cy="403"/>
            </a:xfrm>
          </p:grpSpPr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28" y="1324"/>
                <a:ext cx="67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s-ES" sz="1000">
                    <a:latin typeface="Century Gothic" pitchFamily="34" charset="0"/>
                    <a:cs typeface="Times New Roman" pitchFamily="18" charset="0"/>
                  </a:rPr>
                  <a:t>a</a:t>
                </a:r>
                <a:endParaRPr kumimoji="0" lang="es-ES" sz="1200">
                  <a:cs typeface="Times New Roman" pitchFamily="18" charset="0"/>
                </a:endParaRPr>
              </a:p>
              <a:p>
                <a:pPr algn="ctr" eaLnBrk="0" hangingPunct="0"/>
                <a:endParaRPr kumimoji="0" lang="es-E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73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03" name="Group 107"/>
            <p:cNvGrpSpPr>
              <a:grpSpLocks/>
            </p:cNvGrpSpPr>
            <p:nvPr/>
          </p:nvGrpSpPr>
          <p:grpSpPr bwMode="auto">
            <a:xfrm>
              <a:off x="732" y="1324"/>
              <a:ext cx="1208" cy="403"/>
              <a:chOff x="732" y="1324"/>
              <a:chExt cx="1208" cy="403"/>
            </a:xfrm>
          </p:grpSpPr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760" y="1324"/>
                <a:ext cx="1152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s-ES" sz="1200">
                    <a:cs typeface="Times New Roman" pitchFamily="18" charset="0"/>
                  </a:rPr>
                  <a:t>Mitocondria</a:t>
                </a: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/>
            </p:nvSpPr>
            <p:spPr bwMode="auto">
              <a:xfrm>
                <a:off x="732" y="1324"/>
                <a:ext cx="120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05" name="Group 109"/>
            <p:cNvGrpSpPr>
              <a:grpSpLocks/>
            </p:cNvGrpSpPr>
            <p:nvPr/>
          </p:nvGrpSpPr>
          <p:grpSpPr bwMode="auto">
            <a:xfrm>
              <a:off x="1940" y="1324"/>
              <a:ext cx="776" cy="403"/>
              <a:chOff x="1940" y="1324"/>
              <a:chExt cx="776" cy="403"/>
            </a:xfrm>
          </p:grpSpPr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1968" y="1324"/>
                <a:ext cx="72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s-ES" sz="1200">
                    <a:cs typeface="Times New Roman" pitchFamily="18" charset="0"/>
                  </a:rPr>
                  <a:t>+280</a:t>
                </a:r>
              </a:p>
              <a:p>
                <a:pPr algn="ctr" eaLnBrk="0" hangingPunct="0"/>
                <a:endParaRPr kumimoji="0" lang="es-E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/>
            </p:nvSpPr>
            <p:spPr bwMode="auto">
              <a:xfrm>
                <a:off x="1940" y="1324"/>
                <a:ext cx="77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07" name="Group 111"/>
            <p:cNvGrpSpPr>
              <a:grpSpLocks/>
            </p:cNvGrpSpPr>
            <p:nvPr/>
          </p:nvGrpSpPr>
          <p:grpSpPr bwMode="auto">
            <a:xfrm>
              <a:off x="2716" y="1324"/>
              <a:ext cx="966" cy="403"/>
              <a:chOff x="2716" y="1324"/>
              <a:chExt cx="966" cy="403"/>
            </a:xfrm>
          </p:grpSpPr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2744" y="1324"/>
                <a:ext cx="91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s-ES" sz="1200">
                    <a:cs typeface="Times New Roman" pitchFamily="18" charset="0"/>
                  </a:rPr>
                  <a:t>Respiración aerobia</a:t>
                </a: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/>
            </p:nvSpPr>
            <p:spPr bwMode="auto">
              <a:xfrm>
                <a:off x="2716" y="1324"/>
                <a:ext cx="9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09" name="Group 113"/>
            <p:cNvGrpSpPr>
              <a:grpSpLocks/>
            </p:cNvGrpSpPr>
            <p:nvPr/>
          </p:nvGrpSpPr>
          <p:grpSpPr bwMode="auto">
            <a:xfrm>
              <a:off x="0" y="4663"/>
              <a:ext cx="732" cy="403"/>
              <a:chOff x="0" y="4663"/>
              <a:chExt cx="732" cy="403"/>
            </a:xfrm>
          </p:grpSpPr>
          <p:sp>
            <p:nvSpPr>
              <p:cNvPr id="4144" name="Rectangle 48"/>
              <p:cNvSpPr>
                <a:spLocks noChangeArrowheads="1"/>
              </p:cNvSpPr>
              <p:nvPr/>
            </p:nvSpPr>
            <p:spPr bwMode="auto">
              <a:xfrm>
                <a:off x="28" y="4663"/>
                <a:ext cx="67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s-ES" sz="1200">
                    <a:cs typeface="Times New Roman" pitchFamily="18" charset="0"/>
                  </a:rPr>
                  <a:t>b</a:t>
                </a:r>
                <a:r>
                  <a:rPr kumimoji="0" lang="es-ES" sz="1200" baseline="-30000">
                    <a:cs typeface="Times New Roman" pitchFamily="18" charset="0"/>
                  </a:rPr>
                  <a:t>556</a:t>
                </a:r>
                <a:endParaRPr kumimoji="0" lang="es-ES" sz="1200">
                  <a:cs typeface="Times New Roman" pitchFamily="18" charset="0"/>
                </a:endParaRPr>
              </a:p>
              <a:p>
                <a:pPr algn="ctr" eaLnBrk="0" hangingPunct="0"/>
                <a:endParaRPr kumimoji="0" lang="es-E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/>
            </p:nvSpPr>
            <p:spPr bwMode="auto">
              <a:xfrm>
                <a:off x="0" y="4663"/>
                <a:ext cx="73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11" name="Group 115"/>
            <p:cNvGrpSpPr>
              <a:grpSpLocks/>
            </p:cNvGrpSpPr>
            <p:nvPr/>
          </p:nvGrpSpPr>
          <p:grpSpPr bwMode="auto">
            <a:xfrm>
              <a:off x="732" y="4663"/>
              <a:ext cx="1208" cy="403"/>
              <a:chOff x="732" y="4663"/>
              <a:chExt cx="1208" cy="403"/>
            </a:xfrm>
          </p:grpSpPr>
          <p:sp>
            <p:nvSpPr>
              <p:cNvPr id="4145" name="Rectangle 49"/>
              <p:cNvSpPr>
                <a:spLocks noChangeArrowheads="1"/>
              </p:cNvSpPr>
              <p:nvPr/>
            </p:nvSpPr>
            <p:spPr bwMode="auto">
              <a:xfrm>
                <a:off x="760" y="4663"/>
                <a:ext cx="1152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s-ES" sz="1200">
                    <a:cs typeface="Times New Roman" pitchFamily="18" charset="0"/>
                  </a:rPr>
                  <a:t>Saccharomyces cerevisiae</a:t>
                </a: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/>
            </p:nvSpPr>
            <p:spPr bwMode="auto">
              <a:xfrm>
                <a:off x="732" y="4663"/>
                <a:ext cx="120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13" name="Group 117"/>
            <p:cNvGrpSpPr>
              <a:grpSpLocks/>
            </p:cNvGrpSpPr>
            <p:nvPr/>
          </p:nvGrpSpPr>
          <p:grpSpPr bwMode="auto">
            <a:xfrm>
              <a:off x="1940" y="4663"/>
              <a:ext cx="776" cy="403"/>
              <a:chOff x="1940" y="4663"/>
              <a:chExt cx="776" cy="403"/>
            </a:xfrm>
          </p:grpSpPr>
          <p:sp>
            <p:nvSpPr>
              <p:cNvPr id="4146" name="Rectangle 50"/>
              <p:cNvSpPr>
                <a:spLocks noChangeArrowheads="1"/>
              </p:cNvSpPr>
              <p:nvPr/>
            </p:nvSpPr>
            <p:spPr bwMode="auto">
              <a:xfrm>
                <a:off x="1968" y="4663"/>
                <a:ext cx="72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s-ES" sz="1200">
                    <a:cs typeface="Times New Roman" pitchFamily="18" charset="0"/>
                  </a:rPr>
                  <a:t>-20</a:t>
                </a:r>
              </a:p>
              <a:p>
                <a:pPr algn="ctr" eaLnBrk="0" hangingPunct="0"/>
                <a:endParaRPr kumimoji="0" lang="es-E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/>
            </p:nvSpPr>
            <p:spPr bwMode="auto">
              <a:xfrm>
                <a:off x="1940" y="4663"/>
                <a:ext cx="77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15" name="Group 119"/>
            <p:cNvGrpSpPr>
              <a:grpSpLocks/>
            </p:cNvGrpSpPr>
            <p:nvPr/>
          </p:nvGrpSpPr>
          <p:grpSpPr bwMode="auto">
            <a:xfrm>
              <a:off x="2716" y="4663"/>
              <a:ext cx="966" cy="403"/>
              <a:chOff x="2716" y="4663"/>
              <a:chExt cx="966" cy="403"/>
            </a:xfrm>
          </p:grpSpPr>
          <p:sp>
            <p:nvSpPr>
              <p:cNvPr id="4147" name="Rectangle 51"/>
              <p:cNvSpPr>
                <a:spLocks noChangeArrowheads="1"/>
              </p:cNvSpPr>
              <p:nvPr/>
            </p:nvSpPr>
            <p:spPr bwMode="auto">
              <a:xfrm>
                <a:off x="2744" y="4663"/>
                <a:ext cx="91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s-ES" sz="1200">
                    <a:cs typeface="Times New Roman" pitchFamily="18" charset="0"/>
                  </a:rPr>
                  <a:t>Respiración aerobia</a:t>
                </a: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/>
            </p:nvSpPr>
            <p:spPr bwMode="auto">
              <a:xfrm>
                <a:off x="2716" y="4663"/>
                <a:ext cx="9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17" name="Group 121"/>
            <p:cNvGrpSpPr>
              <a:grpSpLocks/>
            </p:cNvGrpSpPr>
            <p:nvPr/>
          </p:nvGrpSpPr>
          <p:grpSpPr bwMode="auto">
            <a:xfrm>
              <a:off x="0" y="9038"/>
              <a:ext cx="732" cy="518"/>
              <a:chOff x="0" y="9038"/>
              <a:chExt cx="732" cy="518"/>
            </a:xfrm>
          </p:grpSpPr>
          <p:sp>
            <p:nvSpPr>
              <p:cNvPr id="4184" name="Rectangle 88"/>
              <p:cNvSpPr>
                <a:spLocks noChangeArrowheads="1"/>
              </p:cNvSpPr>
              <p:nvPr/>
            </p:nvSpPr>
            <p:spPr bwMode="auto">
              <a:xfrm>
                <a:off x="28" y="9038"/>
                <a:ext cx="67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n-US" sz="1200">
                    <a:cs typeface="Times New Roman" pitchFamily="18" charset="0"/>
                  </a:rPr>
                  <a:t>c</a:t>
                </a:r>
                <a:r>
                  <a:rPr kumimoji="0" lang="en-US" sz="1200" baseline="-30000">
                    <a:cs typeface="Times New Roman" pitchFamily="18" charset="0"/>
                  </a:rPr>
                  <a:t>3</a:t>
                </a:r>
                <a:endParaRPr kumimoji="0" lang="es-ES" sz="1200">
                  <a:cs typeface="Times New Roman" pitchFamily="18" charset="0"/>
                </a:endParaRPr>
              </a:p>
              <a:p>
                <a:pPr algn="ctr" eaLnBrk="0" hangingPunct="0"/>
                <a:endParaRPr kumimoji="0" lang="es-E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/>
            </p:nvSpPr>
            <p:spPr bwMode="auto">
              <a:xfrm>
                <a:off x="0" y="9038"/>
                <a:ext cx="73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19" name="Group 123"/>
            <p:cNvGrpSpPr>
              <a:grpSpLocks/>
            </p:cNvGrpSpPr>
            <p:nvPr/>
          </p:nvGrpSpPr>
          <p:grpSpPr bwMode="auto">
            <a:xfrm>
              <a:off x="732" y="9038"/>
              <a:ext cx="1208" cy="518"/>
              <a:chOff x="732" y="9038"/>
              <a:chExt cx="1208" cy="518"/>
            </a:xfrm>
          </p:grpSpPr>
          <p:sp>
            <p:nvSpPr>
              <p:cNvPr id="4185" name="Rectangle 89"/>
              <p:cNvSpPr>
                <a:spLocks noChangeArrowheads="1"/>
              </p:cNvSpPr>
              <p:nvPr/>
            </p:nvSpPr>
            <p:spPr bwMode="auto">
              <a:xfrm>
                <a:off x="760" y="9038"/>
                <a:ext cx="1152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s-ES" sz="1200">
                    <a:cs typeface="Times New Roman" pitchFamily="18" charset="0"/>
                  </a:rPr>
                  <a:t>Desulfovibrio sp.</a:t>
                </a: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/>
            </p:nvSpPr>
            <p:spPr bwMode="auto">
              <a:xfrm>
                <a:off x="732" y="9038"/>
                <a:ext cx="120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21" name="Group 125"/>
            <p:cNvGrpSpPr>
              <a:grpSpLocks/>
            </p:cNvGrpSpPr>
            <p:nvPr/>
          </p:nvGrpSpPr>
          <p:grpSpPr bwMode="auto">
            <a:xfrm>
              <a:off x="1940" y="9038"/>
              <a:ext cx="776" cy="518"/>
              <a:chOff x="1940" y="9038"/>
              <a:chExt cx="776" cy="518"/>
            </a:xfrm>
          </p:grpSpPr>
          <p:sp>
            <p:nvSpPr>
              <p:cNvPr id="4186" name="Rectangle 90"/>
              <p:cNvSpPr>
                <a:spLocks noChangeArrowheads="1"/>
              </p:cNvSpPr>
              <p:nvPr/>
            </p:nvSpPr>
            <p:spPr bwMode="auto">
              <a:xfrm>
                <a:off x="1968" y="9038"/>
                <a:ext cx="72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s-ES" sz="1200">
                    <a:cs typeface="Times New Roman" pitchFamily="18" charset="0"/>
                  </a:rPr>
                  <a:t>-200</a:t>
                </a:r>
              </a:p>
              <a:p>
                <a:pPr algn="ctr" eaLnBrk="0" hangingPunct="0"/>
                <a:endParaRPr kumimoji="0" lang="es-E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/>
            </p:nvSpPr>
            <p:spPr bwMode="auto">
              <a:xfrm>
                <a:off x="1940" y="9038"/>
                <a:ext cx="77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23" name="Group 127"/>
            <p:cNvGrpSpPr>
              <a:grpSpLocks/>
            </p:cNvGrpSpPr>
            <p:nvPr/>
          </p:nvGrpSpPr>
          <p:grpSpPr bwMode="auto">
            <a:xfrm>
              <a:off x="2716" y="9038"/>
              <a:ext cx="966" cy="518"/>
              <a:chOff x="2716" y="9038"/>
              <a:chExt cx="966" cy="518"/>
            </a:xfrm>
          </p:grpSpPr>
          <p:sp>
            <p:nvSpPr>
              <p:cNvPr id="4187" name="Rectangle 91"/>
              <p:cNvSpPr>
                <a:spLocks noChangeArrowheads="1"/>
              </p:cNvSpPr>
              <p:nvPr/>
            </p:nvSpPr>
            <p:spPr bwMode="auto">
              <a:xfrm>
                <a:off x="2744" y="9038"/>
                <a:ext cx="91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s-ES" sz="1200">
                    <a:cs typeface="Times New Roman" pitchFamily="18" charset="0"/>
                  </a:rPr>
                  <a:t>Reducción de sulfato</a:t>
                </a: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/>
            </p:nvSpPr>
            <p:spPr bwMode="auto">
              <a:xfrm>
                <a:off x="2716" y="9038"/>
                <a:ext cx="9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25" name="Group 129"/>
            <p:cNvGrpSpPr>
              <a:grpSpLocks/>
            </p:cNvGrpSpPr>
            <p:nvPr/>
          </p:nvGrpSpPr>
          <p:grpSpPr bwMode="auto">
            <a:xfrm>
              <a:off x="0" y="9556"/>
              <a:ext cx="732" cy="403"/>
              <a:chOff x="0" y="9556"/>
              <a:chExt cx="732" cy="403"/>
            </a:xfrm>
          </p:grpSpPr>
          <p:sp>
            <p:nvSpPr>
              <p:cNvPr id="4188" name="Rectangle 92"/>
              <p:cNvSpPr>
                <a:spLocks noChangeArrowheads="1"/>
              </p:cNvSpPr>
              <p:nvPr/>
            </p:nvSpPr>
            <p:spPr bwMode="auto">
              <a:xfrm>
                <a:off x="28" y="9556"/>
                <a:ext cx="67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n-US" sz="1200">
                    <a:cs typeface="Times New Roman" pitchFamily="18" charset="0"/>
                  </a:rPr>
                  <a:t>P</a:t>
                </a:r>
                <a:r>
                  <a:rPr kumimoji="0" lang="en-US" sz="1200" baseline="-30000">
                    <a:cs typeface="Times New Roman" pitchFamily="18" charset="0"/>
                  </a:rPr>
                  <a:t>450</a:t>
                </a:r>
                <a:endParaRPr kumimoji="0" lang="es-ES" sz="1200">
                  <a:cs typeface="Times New Roman" pitchFamily="18" charset="0"/>
                </a:endParaRP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/>
            </p:nvSpPr>
            <p:spPr bwMode="auto">
              <a:xfrm>
                <a:off x="0" y="9556"/>
                <a:ext cx="73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27" name="Group 131"/>
            <p:cNvGrpSpPr>
              <a:grpSpLocks/>
            </p:cNvGrpSpPr>
            <p:nvPr/>
          </p:nvGrpSpPr>
          <p:grpSpPr bwMode="auto">
            <a:xfrm>
              <a:off x="732" y="9556"/>
              <a:ext cx="1208" cy="403"/>
              <a:chOff x="732" y="9556"/>
              <a:chExt cx="1208" cy="403"/>
            </a:xfrm>
          </p:grpSpPr>
          <p:sp>
            <p:nvSpPr>
              <p:cNvPr id="4189" name="Rectangle 93"/>
              <p:cNvSpPr>
                <a:spLocks noChangeArrowheads="1"/>
              </p:cNvSpPr>
              <p:nvPr/>
            </p:nvSpPr>
            <p:spPr bwMode="auto">
              <a:xfrm>
                <a:off x="760" y="9556"/>
                <a:ext cx="1152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s-ES" sz="12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/>
            </p:nvSpPr>
            <p:spPr bwMode="auto">
              <a:xfrm>
                <a:off x="732" y="9556"/>
                <a:ext cx="1208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29" name="Group 133"/>
            <p:cNvGrpSpPr>
              <a:grpSpLocks/>
            </p:cNvGrpSpPr>
            <p:nvPr/>
          </p:nvGrpSpPr>
          <p:grpSpPr bwMode="auto">
            <a:xfrm>
              <a:off x="1940" y="9556"/>
              <a:ext cx="776" cy="403"/>
              <a:chOff x="1940" y="9556"/>
              <a:chExt cx="776" cy="403"/>
            </a:xfrm>
          </p:grpSpPr>
          <p:sp>
            <p:nvSpPr>
              <p:cNvPr id="4190" name="Rectangle 94"/>
              <p:cNvSpPr>
                <a:spLocks noChangeArrowheads="1"/>
              </p:cNvSpPr>
              <p:nvPr/>
            </p:nvSpPr>
            <p:spPr bwMode="auto">
              <a:xfrm>
                <a:off x="1968" y="9556"/>
                <a:ext cx="72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kumimoji="0" lang="en-US" sz="1200">
                    <a:cs typeface="Times New Roman" pitchFamily="18" charset="0"/>
                  </a:rPr>
                  <a:t>-380</a:t>
                </a:r>
                <a:endParaRPr kumimoji="0" lang="es-ES" sz="1200">
                  <a:cs typeface="Times New Roman" pitchFamily="18" charset="0"/>
                </a:endParaRPr>
              </a:p>
              <a:p>
                <a:pPr algn="ctr" eaLnBrk="0" hangingPunct="0"/>
                <a:endParaRPr kumimoji="0" lang="es-E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/>
            </p:nvSpPr>
            <p:spPr bwMode="auto">
              <a:xfrm>
                <a:off x="1940" y="9556"/>
                <a:ext cx="77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31" name="Group 135"/>
            <p:cNvGrpSpPr>
              <a:grpSpLocks/>
            </p:cNvGrpSpPr>
            <p:nvPr/>
          </p:nvGrpSpPr>
          <p:grpSpPr bwMode="auto">
            <a:xfrm>
              <a:off x="2716" y="9556"/>
              <a:ext cx="966" cy="403"/>
              <a:chOff x="2716" y="9556"/>
              <a:chExt cx="966" cy="403"/>
            </a:xfrm>
          </p:grpSpPr>
          <p:sp>
            <p:nvSpPr>
              <p:cNvPr id="4191" name="Rectangle 95"/>
              <p:cNvSpPr>
                <a:spLocks noChangeArrowheads="1"/>
              </p:cNvSpPr>
              <p:nvPr/>
            </p:nvSpPr>
            <p:spPr bwMode="auto">
              <a:xfrm>
                <a:off x="2744" y="9556"/>
                <a:ext cx="91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kumimoji="0" lang="es-ES" sz="12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kumimoji="0" lang="es-E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/>
            </p:nvSpPr>
            <p:spPr bwMode="auto">
              <a:xfrm>
                <a:off x="2716" y="9556"/>
                <a:ext cx="9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584" y="404664"/>
            <a:ext cx="3888432" cy="685800"/>
          </a:xfrm>
        </p:spPr>
        <p:txBody>
          <a:bodyPr/>
          <a:lstStyle/>
          <a:p>
            <a:r>
              <a:rPr lang="es-MX" sz="3200" dirty="0"/>
              <a:t>NOMENCLATURA</a:t>
            </a:r>
            <a:endParaRPr lang="es-E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08720"/>
            <a:ext cx="8458200" cy="1143000"/>
          </a:xfrm>
        </p:spPr>
        <p:txBody>
          <a:bodyPr>
            <a:normAutofit lnSpcReduction="10000"/>
          </a:bodyPr>
          <a:lstStyle/>
          <a:p>
            <a:r>
              <a:rPr lang="es-MX" sz="2400" b="0" dirty="0"/>
              <a:t>Los principales citocromos se designan con las letras minúsculas a, b y c. Dependiendo del grupo </a:t>
            </a:r>
            <a:r>
              <a:rPr lang="es-MX" sz="2400" b="0" dirty="0" err="1"/>
              <a:t>hemo</a:t>
            </a:r>
            <a:r>
              <a:rPr lang="es-MX" sz="2400" b="0" dirty="0"/>
              <a:t> que posean</a:t>
            </a:r>
            <a:r>
              <a:rPr lang="es-MX" sz="2400" b="0" dirty="0">
                <a:latin typeface="Times New Roman" pitchFamily="18" charset="0"/>
              </a:rPr>
              <a:t>.</a:t>
            </a:r>
            <a:endParaRPr lang="es-ES" sz="2400" b="0" dirty="0"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92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237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226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7584" y="6262686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s-ES" sz="2000" dirty="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962400" y="64611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s-ES" sz="2000" dirty="0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100304" y="6262687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s-ES" sz="2000" dirty="0"/>
          </a:p>
        </p:txBody>
      </p:sp>
      <p:pic>
        <p:nvPicPr>
          <p:cNvPr id="5151" name="Picture 31" descr="http://themedicalbiochemistrypage.org/images/3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6" y="1922463"/>
            <a:ext cx="8861144" cy="44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8CB-3384-4248-82BE-6F6FA7A1445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735</TotalTime>
  <Words>1608</Words>
  <Application>Microsoft Office PowerPoint</Application>
  <PresentationFormat>Presentación en pantalla (4:3)</PresentationFormat>
  <Paragraphs>307</Paragraphs>
  <Slides>44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Times New Roman</vt:lpstr>
      <vt:lpstr>Wingdings</vt:lpstr>
      <vt:lpstr>Claridad</vt:lpstr>
      <vt:lpstr>Imagen de mapa de bits</vt:lpstr>
      <vt:lpstr>CITOCROMOS</vt:lpstr>
      <vt:lpstr>GENERALIDADES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NOMENCLATURA</vt:lpstr>
      <vt:lpstr>ESPECTRO ELECTRÓNICO</vt:lpstr>
      <vt:lpstr>Presentación de PowerPoint</vt:lpstr>
      <vt:lpstr>Presentación de PowerPoint</vt:lpstr>
      <vt:lpstr>CITOCROMOS C</vt:lpstr>
      <vt:lpstr>GENERALIDADES</vt:lpstr>
      <vt:lpstr>CLASIFICACIÓN</vt:lpstr>
      <vt:lpstr>CADENA RESPIRATORIA</vt:lpstr>
      <vt:lpstr>MITOCONDRIA</vt:lpstr>
      <vt:lpstr>CADENA RESPIRATORIA</vt:lpstr>
      <vt:lpstr>Presentación de PowerPoint</vt:lpstr>
      <vt:lpstr>COMPLEJO I</vt:lpstr>
      <vt:lpstr>COMPLEJO II</vt:lpstr>
      <vt:lpstr>COMPLEJO III</vt:lpstr>
      <vt:lpstr>COMPLEJO IV</vt:lpstr>
      <vt:lpstr>POTENCIALES EN LA CADENA RESPIRATORIA</vt:lpstr>
      <vt:lpstr>Citocromo c</vt:lpstr>
      <vt:lpstr>Citocromo tipo I</vt:lpstr>
      <vt:lpstr>Estructura</vt:lpstr>
      <vt:lpstr>MECANISMO DE REACCIÓN</vt:lpstr>
      <vt:lpstr>CITOCROMO bc1</vt:lpstr>
      <vt:lpstr>Generalidades</vt:lpstr>
      <vt:lpstr>ESTRUCTURA</vt:lpstr>
      <vt:lpstr>Presentación de PowerPoint</vt:lpstr>
      <vt:lpstr>MECANISMO</vt:lpstr>
      <vt:lpstr>PROTEINA DE RIESKE</vt:lpstr>
      <vt:lpstr>Citocromo c oxidasa</vt:lpstr>
      <vt:lpstr>GENERALIDADES</vt:lpstr>
      <vt:lpstr>ESTRUCTURA</vt:lpstr>
      <vt:lpstr>CENTROS METALICOS ACTIVOS</vt:lpstr>
      <vt:lpstr>MECANISMO DE REACCIÓN</vt:lpstr>
      <vt:lpstr>Presentación de PowerPoint</vt:lpstr>
      <vt:lpstr>BOMBA DE PROTONES</vt:lpstr>
      <vt:lpstr>MODELOS</vt:lpstr>
      <vt:lpstr>ANALOGO DEL CITOCROMO  BC1.</vt:lpstr>
      <vt:lpstr>ANÁLOGOS DE CITOCROMO C OXIDASA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AUTONOMA DE MEXICO</dc:title>
  <dc:creator>Propietario</dc:creator>
  <cp:lastModifiedBy>blum</cp:lastModifiedBy>
  <cp:revision>106</cp:revision>
  <dcterms:created xsi:type="dcterms:W3CDTF">2005-04-19T04:58:54Z</dcterms:created>
  <dcterms:modified xsi:type="dcterms:W3CDTF">2022-03-30T16:25:05Z</dcterms:modified>
</cp:coreProperties>
</file>