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2" r:id="rId2"/>
    <p:sldId id="273" r:id="rId3"/>
    <p:sldId id="274" r:id="rId4"/>
    <p:sldId id="275" r:id="rId5"/>
    <p:sldId id="276" r:id="rId6"/>
    <p:sldId id="361" r:id="rId7"/>
    <p:sldId id="362" r:id="rId8"/>
    <p:sldId id="278" r:id="rId9"/>
    <p:sldId id="280" r:id="rId10"/>
    <p:sldId id="281" r:id="rId11"/>
    <p:sldId id="282" r:id="rId12"/>
    <p:sldId id="364" r:id="rId13"/>
    <p:sldId id="283" r:id="rId14"/>
    <p:sldId id="365" r:id="rId15"/>
    <p:sldId id="366" r:id="rId16"/>
    <p:sldId id="368" r:id="rId17"/>
    <p:sldId id="370" r:id="rId18"/>
    <p:sldId id="371" r:id="rId19"/>
    <p:sldId id="369" r:id="rId20"/>
    <p:sldId id="363" r:id="rId21"/>
    <p:sldId id="374" r:id="rId22"/>
    <p:sldId id="26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9"/>
    <p:restoredTop sz="95588"/>
  </p:normalViewPr>
  <p:slideViewPr>
    <p:cSldViewPr snapToGrid="0" snapToObjects="1">
      <p:cViewPr varScale="1">
        <p:scale>
          <a:sx n="72" d="100"/>
          <a:sy n="72" d="100"/>
        </p:scale>
        <p:origin x="11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539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613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665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133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651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282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539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246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281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757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406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E86E0-009A-9149-872F-20F8C60D28C8}" type="datetimeFigureOut">
              <a:rPr lang="es-MX" smtClean="0"/>
              <a:t>06/11/2020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78D4D-7680-9F49-988D-331ED41AC04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873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ediacampus.cuaed.unam.mx/node/419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41693860_Atlas_de_ciliados_y_otros_microorganismos_frecuentes_en_sistemas_de_tratamiento_aerobio_de_aguas_residuales_VM_Luna_Pabello" TargetMode="Externa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ites.google.com/site/fpelectronicaweb/home/ciliados/ciliados-agua-dulce?tmpl=%2Fsystem%2Fapp%2Ftemplates%2Fprint%2F&amp;showPrintDialog=1" TargetMode="External"/><Relationship Id="rId5" Type="http://schemas.openxmlformats.org/officeDocument/2006/relationships/hyperlink" Target="https://www.researchgate.net/publication/259494498_Atlas_de_cianobacterias_e_microalgas_de_aguas_continentais_brasileiras/link/0046352c433ca6ac5a000000/download" TargetMode="External"/><Relationship Id="rId4" Type="http://schemas.openxmlformats.org/officeDocument/2006/relationships/hyperlink" Target="https://www.juntadeandalucia.es/medioambiente/portal_web/rediam/contenidos_ordenacion/PDF/Atlas_Org_Planctonicos_1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inkoholic.com/2008/11/09/photo-gallery-ASIB-algal-collection-of-the-institute-of-botany-innsbruck-s523-en/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6RJ0G4l4J3E" TargetMode="External"/><Relationship Id="rId3" Type="http://schemas.openxmlformats.org/officeDocument/2006/relationships/hyperlink" Target="https://www.youtube.com/watch?v=BiK5Z5ohJbQ" TargetMode="External"/><Relationship Id="rId7" Type="http://schemas.openxmlformats.org/officeDocument/2006/relationships/hyperlink" Target="https://www.youtube.com/watch?v=oFESECcbH1c" TargetMode="External"/><Relationship Id="rId2" Type="http://schemas.openxmlformats.org/officeDocument/2006/relationships/hyperlink" Target="https://www.youtube.com/watch?v=yUE5OukAHdI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sdeFebJWcpw" TargetMode="External"/><Relationship Id="rId5" Type="http://schemas.openxmlformats.org/officeDocument/2006/relationships/hyperlink" Target="https://www.youtube.com/watch?v=jTyw8nrMYlc" TargetMode="External"/><Relationship Id="rId10" Type="http://schemas.openxmlformats.org/officeDocument/2006/relationships/hyperlink" Target="https://www.youtube.com/watch?v=NQ24B9XN84A" TargetMode="External"/><Relationship Id="rId4" Type="http://schemas.openxmlformats.org/officeDocument/2006/relationships/hyperlink" Target="https://www.youtube.com/watch?v=0JZPSO_-v-U" TargetMode="External"/><Relationship Id="rId9" Type="http://schemas.openxmlformats.org/officeDocument/2006/relationships/hyperlink" Target="https://www.youtube.com/watch?v=N_uQ_uEc6u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>
            <a:extLst>
              <a:ext uri="{FF2B5EF4-FFF2-40B4-BE49-F238E27FC236}">
                <a16:creationId xmlns:a16="http://schemas.microsoft.com/office/drawing/2014/main" id="{34693830-6A50-45D4-B64F-26998422A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6480" cy="7864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5A7AEB0-D72A-4B37-A879-76502713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63" y="1866428"/>
            <a:ext cx="4056083" cy="1843254"/>
          </a:xfrm>
        </p:spPr>
        <p:txBody>
          <a:bodyPr>
            <a:normAutofit fontScale="90000"/>
          </a:bodyPr>
          <a:lstStyle/>
          <a:p>
            <a:r>
              <a:rPr lang="es-MX" b="1" dirty="0">
                <a:latin typeface="Comic Sans MS" panose="030F0702030302020204" pitchFamily="66" charset="0"/>
              </a:rPr>
              <a:t>Tema 5.2 ESTUDIO Y CULTIVO DE MICROALGAS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B4160AF-12E5-479D-B567-F87604D46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480" y="4494212"/>
            <a:ext cx="2949178" cy="382588"/>
          </a:xfrm>
        </p:spPr>
        <p:txBody>
          <a:bodyPr/>
          <a:lstStyle/>
          <a:p>
            <a:r>
              <a:rPr lang="es-MX" dirty="0">
                <a:latin typeface="Comic Sans MS" panose="030F0702030302020204" pitchFamily="66" charset="0"/>
              </a:rPr>
              <a:t>Microbiología Experimental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7" name="Picture 2" descr="Imagen relacionada">
            <a:extLst>
              <a:ext uri="{FF2B5EF4-FFF2-40B4-BE49-F238E27FC236}">
                <a16:creationId xmlns:a16="http://schemas.microsoft.com/office/drawing/2014/main" id="{A1A68612-754A-4E74-B365-7F4793749412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4690"/>
          <a:stretch>
            <a:fillRect/>
          </a:stretch>
        </p:blipFill>
        <p:spPr bwMode="auto">
          <a:xfrm>
            <a:off x="3887788" y="987425"/>
            <a:ext cx="4629150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2">
            <a:extLst>
              <a:ext uri="{FF2B5EF4-FFF2-40B4-BE49-F238E27FC236}">
                <a16:creationId xmlns:a16="http://schemas.microsoft.com/office/drawing/2014/main" id="{21BFA552-398B-4ED4-93EA-C3E1419C2423}"/>
              </a:ext>
            </a:extLst>
          </p:cNvPr>
          <p:cNvSpPr/>
          <p:nvPr/>
        </p:nvSpPr>
        <p:spPr>
          <a:xfrm>
            <a:off x="5645833" y="5861050"/>
            <a:ext cx="314355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Micrasterias</a:t>
            </a:r>
            <a:r>
              <a:rPr lang="es-ES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</a:t>
            </a:r>
            <a:r>
              <a:rPr lang="es-ES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6471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CBB75A-703A-442D-9A1A-73E3ACA87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79" r="51504" b="22834"/>
          <a:stretch/>
        </p:blipFill>
        <p:spPr>
          <a:xfrm>
            <a:off x="171721" y="4005326"/>
            <a:ext cx="880538" cy="1964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CD6F03-88AC-4065-98F6-218904E6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6" y="642598"/>
            <a:ext cx="7886700" cy="910221"/>
          </a:xfrm>
        </p:spPr>
        <p:txBody>
          <a:bodyPr/>
          <a:lstStyle/>
          <a:p>
            <a:r>
              <a:rPr lang="es-MX" dirty="0"/>
              <a:t>Inoculación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66F45-C6D6-4929-B000-CC264C72CD36}"/>
              </a:ext>
            </a:extLst>
          </p:cNvPr>
          <p:cNvSpPr txBox="1"/>
          <p:nvPr/>
        </p:nvSpPr>
        <p:spPr>
          <a:xfrm>
            <a:off x="-21138" y="3372728"/>
            <a:ext cx="2955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Medio sólido en placa:</a:t>
            </a:r>
          </a:p>
          <a:p>
            <a:pPr algn="ctr"/>
            <a:r>
              <a:rPr lang="es-MX" dirty="0"/>
              <a:t> Estriado por cuadrante radial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D2BB9C-A817-4322-B66A-0FE68D29AB5E}"/>
              </a:ext>
            </a:extLst>
          </p:cNvPr>
          <p:cNvSpPr txBox="1"/>
          <p:nvPr/>
        </p:nvSpPr>
        <p:spPr>
          <a:xfrm>
            <a:off x="5376675" y="5569071"/>
            <a:ext cx="3485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Incubación temperatura ambiente</a:t>
            </a:r>
            <a:r>
              <a:rPr lang="en-US" dirty="0"/>
              <a:t>, </a:t>
            </a:r>
          </a:p>
          <a:p>
            <a:pPr algn="ctr"/>
            <a:r>
              <a:rPr lang="es-MX" dirty="0"/>
              <a:t>Presencia</a:t>
            </a:r>
            <a:r>
              <a:rPr lang="en-US" dirty="0"/>
              <a:t> de luz, 2-3 </a:t>
            </a:r>
            <a:r>
              <a:rPr lang="es-BO" dirty="0"/>
              <a:t>semanas</a:t>
            </a:r>
          </a:p>
        </p:txBody>
      </p:sp>
      <p:pic>
        <p:nvPicPr>
          <p:cNvPr id="6148" name="Picture 4" descr="a) Spread Plate of algal sample on BG11 agar media. (b) Fluorescent... |  Download Scientific Diagram">
            <a:extLst>
              <a:ext uri="{FF2B5EF4-FFF2-40B4-BE49-F238E27FC236}">
                <a16:creationId xmlns:a16="http://schemas.microsoft.com/office/drawing/2014/main" id="{8CE3F2D1-F2ED-446C-83B5-88AB1585A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91328" y="1360319"/>
            <a:ext cx="2530687" cy="203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3D60B1-60AA-4045-A000-6E93FD1CBF8B}"/>
              </a:ext>
            </a:extLst>
          </p:cNvPr>
          <p:cNvSpPr txBox="1"/>
          <p:nvPr/>
        </p:nvSpPr>
        <p:spPr>
          <a:xfrm>
            <a:off x="-21138" y="5886535"/>
            <a:ext cx="5327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/>
              <a:t>Medio líquido: Transferencia con </a:t>
            </a:r>
            <a:r>
              <a:rPr lang="es-MX" sz="1600" dirty="0" err="1"/>
              <a:t>pipeta,Inoculación</a:t>
            </a:r>
            <a:r>
              <a:rPr lang="es-MX" sz="1600" dirty="0"/>
              <a:t> con asa</a:t>
            </a:r>
            <a:endParaRPr lang="en-US" sz="1600" dirty="0"/>
          </a:p>
        </p:txBody>
      </p:sp>
      <p:pic>
        <p:nvPicPr>
          <p:cNvPr id="6150" name="Picture 6" descr="colourful algae, cultivated in test-tubes in the algal collection of the institute of botany, university of innsbruck. 2008-11-08, Sony F828. keywords: asib, institut für botanik, algensammlung, algal collection, specimens, agar, bodenalgen, luftalgen, flechtenalgen, schrägagar, reinkultur">
            <a:extLst>
              <a:ext uri="{FF2B5EF4-FFF2-40B4-BE49-F238E27FC236}">
                <a16:creationId xmlns:a16="http://schemas.microsoft.com/office/drawing/2014/main" id="{F8ED0A98-8378-4EB6-A59D-9009B91CC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80" y="1261963"/>
            <a:ext cx="2849216" cy="21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4D6462-819B-4AC0-94D6-6DD8208E1A63}"/>
              </a:ext>
            </a:extLst>
          </p:cNvPr>
          <p:cNvSpPr txBox="1"/>
          <p:nvPr/>
        </p:nvSpPr>
        <p:spPr>
          <a:xfrm>
            <a:off x="3094509" y="3322149"/>
            <a:ext cx="520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Medio sólido inclinado:</a:t>
            </a:r>
          </a:p>
          <a:p>
            <a:pPr algn="ctr"/>
            <a:r>
              <a:rPr lang="es-MX" dirty="0"/>
              <a:t> Estriado ondulado o Estría recta</a:t>
            </a:r>
            <a:endParaRPr lang="en-US" dirty="0"/>
          </a:p>
        </p:txBody>
      </p:sp>
      <p:pic>
        <p:nvPicPr>
          <p:cNvPr id="6152" name="Picture 8" descr="Algal Cultures - Angewandte Ökologie &amp; Phykologie - Universität Rostock">
            <a:extLst>
              <a:ext uri="{FF2B5EF4-FFF2-40B4-BE49-F238E27FC236}">
                <a16:creationId xmlns:a16="http://schemas.microsoft.com/office/drawing/2014/main" id="{9DBEB834-49F7-4DAF-B2D7-D83B3184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90" y="993803"/>
            <a:ext cx="2966069" cy="243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7615EB1A-6733-47DA-A315-27F2EDD51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1492E8-6FFA-4BCB-85E7-29C62B5F4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259" y="4005327"/>
            <a:ext cx="1369588" cy="1884325"/>
          </a:xfrm>
          <a:prstGeom prst="rect">
            <a:avLst/>
          </a:prstGeom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7B0972CE-3C4E-49D2-93E9-F8A1231BA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22643" r="51397" b="28937"/>
          <a:stretch/>
        </p:blipFill>
        <p:spPr bwMode="auto">
          <a:xfrm>
            <a:off x="2447229" y="4014028"/>
            <a:ext cx="2385350" cy="190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7A7DE033-F6A6-40B2-97AC-67F08F38C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124" y="3960754"/>
            <a:ext cx="3242641" cy="16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330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DDA1-41F1-4CE6-952D-08386060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8310"/>
            <a:ext cx="7886700" cy="966369"/>
          </a:xfrm>
        </p:spPr>
        <p:txBody>
          <a:bodyPr/>
          <a:lstStyle/>
          <a:p>
            <a:r>
              <a:rPr lang="es-MX" dirty="0"/>
              <a:t>Observación y registro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7C96F-7C37-4CA4-B82F-E86C53D25768}"/>
              </a:ext>
            </a:extLst>
          </p:cNvPr>
          <p:cNvSpPr txBox="1"/>
          <p:nvPr/>
        </p:nvSpPr>
        <p:spPr>
          <a:xfrm>
            <a:off x="907121" y="4876658"/>
            <a:ext cx="300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Características macroscópicas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8525D-1BD8-4405-8E45-CC0A516ACE1F}"/>
              </a:ext>
            </a:extLst>
          </p:cNvPr>
          <p:cNvSpPr txBox="1"/>
          <p:nvPr/>
        </p:nvSpPr>
        <p:spPr>
          <a:xfrm>
            <a:off x="5416913" y="4420562"/>
            <a:ext cx="3336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Morfología, color, mecanismos de locomoción</a:t>
            </a:r>
            <a:endParaRPr lang="en-US" dirty="0"/>
          </a:p>
        </p:txBody>
      </p:sp>
      <p:pic>
        <p:nvPicPr>
          <p:cNvPr id="7" name="Picture 2" descr="Euglena Viridis - BF, DIC Microscope 400x GIF | Gfycat">
            <a:extLst>
              <a:ext uri="{FF2B5EF4-FFF2-40B4-BE49-F238E27FC236}">
                <a16:creationId xmlns:a16="http://schemas.microsoft.com/office/drawing/2014/main" id="{BA0AF1DC-DF90-441C-8AB8-2AFEDF15F1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88" y="2457053"/>
            <a:ext cx="3336646" cy="193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 Series of Fortunate Events: Introducing Chlamydomonas as a Reference  Organism | Plant Cell">
            <a:extLst>
              <a:ext uri="{FF2B5EF4-FFF2-40B4-BE49-F238E27FC236}">
                <a16:creationId xmlns:a16="http://schemas.microsoft.com/office/drawing/2014/main" id="{D3681F3F-2F40-4EC9-86E3-ABF2067C4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4742"/>
          <a:stretch/>
        </p:blipFill>
        <p:spPr bwMode="auto">
          <a:xfrm>
            <a:off x="179112" y="2124293"/>
            <a:ext cx="4876800" cy="1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313859-59F3-4D22-ACC9-5C1328DB7113}"/>
              </a:ext>
            </a:extLst>
          </p:cNvPr>
          <p:cNvSpPr txBox="1"/>
          <p:nvPr/>
        </p:nvSpPr>
        <p:spPr>
          <a:xfrm>
            <a:off x="390441" y="4087376"/>
            <a:ext cx="1489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Descripción </a:t>
            </a:r>
          </a:p>
          <a:p>
            <a:pPr algn="ctr"/>
            <a:r>
              <a:rPr lang="es-MX" dirty="0" err="1"/>
              <a:t>morfocolonial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0DAE9-C566-47AA-8706-C2010B7932E8}"/>
              </a:ext>
            </a:extLst>
          </p:cNvPr>
          <p:cNvSpPr txBox="1"/>
          <p:nvPr/>
        </p:nvSpPr>
        <p:spPr>
          <a:xfrm>
            <a:off x="3827464" y="4055317"/>
            <a:ext cx="105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err="1"/>
              <a:t>Fototaxia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163E4-03E5-4F65-85E1-112A760CECC3}"/>
              </a:ext>
            </a:extLst>
          </p:cNvPr>
          <p:cNvSpPr txBox="1"/>
          <p:nvPr/>
        </p:nvSpPr>
        <p:spPr>
          <a:xfrm>
            <a:off x="2565075" y="4048880"/>
            <a:ext cx="1303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Sedimento</a:t>
            </a:r>
            <a:r>
              <a:rPr lang="en-US" dirty="0"/>
              <a:t>, </a:t>
            </a:r>
          </a:p>
          <a:p>
            <a:pPr algn="ctr"/>
            <a:r>
              <a:rPr lang="en-US" dirty="0" err="1"/>
              <a:t>turbidez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 color, </a:t>
            </a:r>
            <a:endParaRPr lang="es-MX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BEBF1-B815-4013-8952-4121DC9B809C}"/>
              </a:ext>
            </a:extLst>
          </p:cNvPr>
          <p:cNvSpPr txBox="1"/>
          <p:nvPr/>
        </p:nvSpPr>
        <p:spPr>
          <a:xfrm>
            <a:off x="5554347" y="1517391"/>
            <a:ext cx="296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Características microscópicas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57C96B-8C9E-448F-8B95-8BB9A38A6E37}"/>
              </a:ext>
            </a:extLst>
          </p:cNvPr>
          <p:cNvSpPr txBox="1"/>
          <p:nvPr/>
        </p:nvSpPr>
        <p:spPr>
          <a:xfrm>
            <a:off x="6457033" y="5118885"/>
            <a:ext cx="1779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Observar a 10x</a:t>
            </a:r>
          </a:p>
          <a:p>
            <a:r>
              <a:rPr lang="es-MX" dirty="0"/>
              <a:t>Y 40x con baja </a:t>
            </a:r>
          </a:p>
          <a:p>
            <a:r>
              <a:rPr lang="es-MX" dirty="0"/>
              <a:t>Intensidad de luz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0E44E-165D-44A0-B908-64D0DF972AAF}"/>
              </a:ext>
            </a:extLst>
          </p:cNvPr>
          <p:cNvSpPr/>
          <p:nvPr/>
        </p:nvSpPr>
        <p:spPr>
          <a:xfrm>
            <a:off x="5383788" y="1866671"/>
            <a:ext cx="3501618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s-ES_tradnl" sz="1200" dirty="0">
                <a:latin typeface="Arial" panose="020B0604020202020204" pitchFamily="34" charset="0"/>
                <a:ea typeface="Arial" panose="020B0604020202020204" pitchFamily="34" charset="0"/>
              </a:rPr>
              <a:t>Preparación en fresco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S_tradnl" sz="120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http://mediacampus.cuaed.unam.mx/node/4196</a:t>
            </a:r>
            <a:r>
              <a:rPr lang="es-ES_tradnl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47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F247-C799-4FE1-A648-11DACA7A4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19" y="500062"/>
            <a:ext cx="7886700" cy="1325563"/>
          </a:xfrm>
        </p:spPr>
        <p:txBody>
          <a:bodyPr/>
          <a:lstStyle/>
          <a:p>
            <a:r>
              <a:rPr lang="es-MX" dirty="0"/>
              <a:t>Cianobacterias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19837-C472-4181-BF71-1A1136964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392488"/>
            <a:ext cx="3886200" cy="4351338"/>
          </a:xfrm>
        </p:spPr>
        <p:txBody>
          <a:bodyPr>
            <a:normAutofit/>
          </a:bodyPr>
          <a:lstStyle/>
          <a:p>
            <a:r>
              <a:rPr lang="es-MX" sz="1800" dirty="0"/>
              <a:t>Junto con las microalgas es posible observar el desarrollo de cianobacterias (algunos las consideran dentro de las microalgas, sin embargo, estos microorganismo son procariontes)</a:t>
            </a:r>
          </a:p>
          <a:p>
            <a:r>
              <a:rPr lang="es-MX" sz="1800" dirty="0"/>
              <a:t>En el caso de sospechar de cianobacterias, puede ser de utilidad realizar una tinción de Gram: cianobacteria= Gram negativa.</a:t>
            </a:r>
            <a:endParaRPr lang="en-US" sz="1800" dirty="0"/>
          </a:p>
        </p:txBody>
      </p:sp>
      <p:pic>
        <p:nvPicPr>
          <p:cNvPr id="13" name="Picture 4" descr="UTEX LB 2179 Spirulina sp. | UTEX Culture Collection of Algae">
            <a:extLst>
              <a:ext uri="{FF2B5EF4-FFF2-40B4-BE49-F238E27FC236}">
                <a16:creationId xmlns:a16="http://schemas.microsoft.com/office/drawing/2014/main" id="{B2FCF57F-4B85-419F-A901-A46BF3AFE6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61" y="900959"/>
            <a:ext cx="3519973" cy="24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UTEX B 629 Anabaena cylindrica | UTEX Culture Collection of Algae">
            <a:extLst>
              <a:ext uri="{FF2B5EF4-FFF2-40B4-BE49-F238E27FC236}">
                <a16:creationId xmlns:a16="http://schemas.microsoft.com/office/drawing/2014/main" id="{F6637860-BBCE-4B3B-8997-1FDFEB2D7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21" y="4092265"/>
            <a:ext cx="3794660" cy="21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arch in gallery">
            <a:extLst>
              <a:ext uri="{FF2B5EF4-FFF2-40B4-BE49-F238E27FC236}">
                <a16:creationId xmlns:a16="http://schemas.microsoft.com/office/drawing/2014/main" id="{8B083FE1-9D5E-44E1-B282-342B557B60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821" y="3488491"/>
            <a:ext cx="4030982" cy="18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C091E3-63DF-4706-8C37-072CFA00E3DD}"/>
              </a:ext>
            </a:extLst>
          </p:cNvPr>
          <p:cNvSpPr txBox="1"/>
          <p:nvPr/>
        </p:nvSpPr>
        <p:spPr>
          <a:xfrm>
            <a:off x="5697853" y="5358148"/>
            <a:ext cx="288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Movimiento oscilatorio deslizante (</a:t>
            </a:r>
            <a:r>
              <a:rPr lang="es-MX" sz="1200" dirty="0" err="1"/>
              <a:t>gliding</a:t>
            </a:r>
            <a:r>
              <a:rPr lang="es-MX" sz="1200" dirty="0"/>
              <a:t>) típico</a:t>
            </a:r>
            <a:r>
              <a:rPr lang="en-US" sz="1200" dirty="0"/>
              <a:t> de </a:t>
            </a:r>
            <a:r>
              <a:rPr lang="en-US" sz="1200" i="1" dirty="0" err="1"/>
              <a:t>Nostoc</a:t>
            </a:r>
            <a:r>
              <a:rPr lang="en-US" sz="1200" dirty="0"/>
              <a:t> sp.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423180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8D30-0B88-47F5-8500-CBFAB1FE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2566"/>
            <a:ext cx="7886700" cy="593588"/>
          </a:xfrm>
        </p:spPr>
        <p:txBody>
          <a:bodyPr>
            <a:normAutofit fontScale="90000"/>
          </a:bodyPr>
          <a:lstStyle/>
          <a:p>
            <a:r>
              <a:rPr lang="es-MX" dirty="0"/>
              <a:t>Comparación/ identificación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C4BDAC-DDBF-4B8F-8BAD-681748D16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9" y="1639060"/>
            <a:ext cx="3100554" cy="3843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2B5B2-B2B3-4C29-AD7D-AE9DE79BB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19" y="1639060"/>
            <a:ext cx="1394736" cy="1468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F47A5-BACB-4C46-9D53-B392270BD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28" y="4153073"/>
            <a:ext cx="3141953" cy="2131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DB54B-26BB-4668-8AC5-F2F31D3B6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811" y="1457923"/>
            <a:ext cx="3494641" cy="1649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26A1D-C889-4254-93E2-E26774837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175" y="3056765"/>
            <a:ext cx="3933825" cy="2162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CEA13C-7C63-4612-AC84-0B18373F4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3811" y="4467778"/>
            <a:ext cx="38195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2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7F52-B7C9-46A3-BFE8-92A2EC4A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EJERCICIO 1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87076-1E76-4AC5-915F-ED84E654F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3478" y="1253331"/>
            <a:ext cx="3068708" cy="435133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es-MX" sz="1800" dirty="0"/>
              <a:t>Realiza la descripción de los siguientes microorganismos.</a:t>
            </a:r>
          </a:p>
          <a:p>
            <a:pPr marL="342900" indent="-342900">
              <a:buAutoNum type="arabicPeriod"/>
            </a:pPr>
            <a:r>
              <a:rPr lang="en-US" sz="1800" dirty="0"/>
              <a:t>¿</a:t>
            </a:r>
            <a:r>
              <a:rPr lang="es-PE" sz="1800" dirty="0"/>
              <a:t>A qué grupo microbiano pertenecen</a:t>
            </a:r>
            <a:r>
              <a:rPr lang="en-US" sz="1800" dirty="0"/>
              <a:t>?</a:t>
            </a:r>
          </a:p>
          <a:p>
            <a:pPr marL="342900" indent="-342900">
              <a:buAutoNum type="arabicPeriod"/>
            </a:pPr>
            <a:r>
              <a:rPr lang="en-US" sz="1800" dirty="0"/>
              <a:t>Con base </a:t>
            </a:r>
            <a:r>
              <a:rPr lang="es-AR" sz="1800" dirty="0"/>
              <a:t>en tus observaciones realiza la clasificación de estos microorganismos (mecanismo de movilidad, pigmentos, nivel de </a:t>
            </a:r>
            <a:r>
              <a:rPr lang="en-US" sz="1800" dirty="0" err="1"/>
              <a:t>organización</a:t>
            </a:r>
            <a:r>
              <a:rPr lang="en-US" sz="1800" dirty="0"/>
              <a:t>)</a:t>
            </a:r>
          </a:p>
          <a:p>
            <a:pPr marL="342900" indent="-342900">
              <a:buAutoNum type="arabicPeriod"/>
            </a:pPr>
            <a:r>
              <a:rPr lang="es-SV" sz="1800" dirty="0"/>
              <a:t>Suponiendo que las muestras fueron obtenidas de agua de río, propón un método para el cultivo de estos microorganismos. No olvides indicar medios de cultivo y condiciones de incubación</a:t>
            </a:r>
          </a:p>
        </p:txBody>
      </p:sp>
      <p:pic>
        <p:nvPicPr>
          <p:cNvPr id="6" name="Picture 2" descr="Microalgae – Underestimated All-Rounders :: ChemViews Magazine ::  ChemistryViews">
            <a:extLst>
              <a:ext uri="{FF2B5EF4-FFF2-40B4-BE49-F238E27FC236}">
                <a16:creationId xmlns:a16="http://schemas.microsoft.com/office/drawing/2014/main" id="{E7912ECB-A6C0-4AB9-8B19-077E495D9A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2" y="1478654"/>
            <a:ext cx="5507108" cy="424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hlamydomonas - DIC Microscope on Make a GIF">
            <a:extLst>
              <a:ext uri="{FF2B5EF4-FFF2-40B4-BE49-F238E27FC236}">
                <a16:creationId xmlns:a16="http://schemas.microsoft.com/office/drawing/2014/main" id="{36468D03-71A1-437C-AAD1-A86C998C9F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04" y="1473421"/>
            <a:ext cx="1700463" cy="212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21B5B9-1068-4801-9439-EE6C562D201F}"/>
              </a:ext>
            </a:extLst>
          </p:cNvPr>
          <p:cNvSpPr txBox="1"/>
          <p:nvPr/>
        </p:nvSpPr>
        <p:spPr>
          <a:xfrm>
            <a:off x="2402536" y="312977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100x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FD2AB-56E2-4605-9DCB-95E98C2D6808}"/>
              </a:ext>
            </a:extLst>
          </p:cNvPr>
          <p:cNvSpPr txBox="1"/>
          <p:nvPr/>
        </p:nvSpPr>
        <p:spPr>
          <a:xfrm>
            <a:off x="5166444" y="312733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40x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69AE6-9A09-4536-9E51-36571F28090F}"/>
              </a:ext>
            </a:extLst>
          </p:cNvPr>
          <p:cNvSpPr txBox="1"/>
          <p:nvPr/>
        </p:nvSpPr>
        <p:spPr>
          <a:xfrm>
            <a:off x="5300411" y="522350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40x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85F11-37EE-4A5D-8333-E3CAF47DFF32}"/>
              </a:ext>
            </a:extLst>
          </p:cNvPr>
          <p:cNvSpPr txBox="1"/>
          <p:nvPr/>
        </p:nvSpPr>
        <p:spPr>
          <a:xfrm>
            <a:off x="2402536" y="523656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40x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64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7F52-B7C9-46A3-BFE8-92A2EC4A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EJERCICIO 2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87076-1E76-4AC5-915F-ED84E654F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3234" y="1370426"/>
            <a:ext cx="2856674" cy="4351338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AutoNum type="arabicPeriod"/>
            </a:pPr>
            <a:r>
              <a:rPr lang="es-MX" sz="1800" dirty="0"/>
              <a:t>Realiza la descripción de los siguientes microorganismos.</a:t>
            </a:r>
          </a:p>
          <a:p>
            <a:pPr marL="342900" indent="-342900">
              <a:buAutoNum type="arabicPeriod"/>
            </a:pPr>
            <a:r>
              <a:rPr lang="en-US" sz="1800" dirty="0"/>
              <a:t>¿</a:t>
            </a:r>
            <a:r>
              <a:rPr lang="es-PE" sz="1800" dirty="0"/>
              <a:t>A qué grupo microbiano pertenecen</a:t>
            </a:r>
            <a:r>
              <a:rPr lang="en-US" sz="1800" dirty="0"/>
              <a:t>?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/>
              <a:t> Con base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tus</a:t>
            </a:r>
            <a:r>
              <a:rPr lang="en-US" sz="1800" dirty="0"/>
              <a:t> </a:t>
            </a:r>
            <a:r>
              <a:rPr lang="en-US" sz="1800" dirty="0" err="1"/>
              <a:t>observaciones</a:t>
            </a:r>
            <a:r>
              <a:rPr lang="en-US" sz="1800" dirty="0"/>
              <a:t> </a:t>
            </a:r>
            <a:r>
              <a:rPr lang="en-US" sz="1800" dirty="0" err="1"/>
              <a:t>realiza</a:t>
            </a:r>
            <a:r>
              <a:rPr lang="en-US" sz="1800" dirty="0"/>
              <a:t> la </a:t>
            </a:r>
            <a:r>
              <a:rPr lang="en-US" sz="1800" dirty="0" err="1"/>
              <a:t>clasificación</a:t>
            </a:r>
            <a:r>
              <a:rPr lang="en-US" sz="1800" dirty="0"/>
              <a:t> de </a:t>
            </a: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microorganismos</a:t>
            </a:r>
            <a:r>
              <a:rPr lang="en-US" sz="1800" dirty="0"/>
              <a:t> (</a:t>
            </a:r>
            <a:r>
              <a:rPr lang="en-US" sz="1800" dirty="0" err="1"/>
              <a:t>mecanismo</a:t>
            </a:r>
            <a:r>
              <a:rPr lang="en-US" sz="1800" dirty="0"/>
              <a:t> de </a:t>
            </a:r>
            <a:r>
              <a:rPr lang="en-US" sz="1800" dirty="0" err="1"/>
              <a:t>movilidad</a:t>
            </a:r>
            <a:r>
              <a:rPr lang="en-US" sz="1800" dirty="0"/>
              <a:t>, </a:t>
            </a:r>
            <a:r>
              <a:rPr lang="en-US" sz="1800" dirty="0" err="1"/>
              <a:t>pigmentos</a:t>
            </a:r>
            <a:r>
              <a:rPr lang="en-US" sz="1800" dirty="0"/>
              <a:t>, </a:t>
            </a:r>
            <a:r>
              <a:rPr lang="en-US" sz="1800" dirty="0" err="1"/>
              <a:t>nivel</a:t>
            </a:r>
            <a:r>
              <a:rPr lang="en-US" sz="1800" dirty="0"/>
              <a:t> de </a:t>
            </a:r>
            <a:r>
              <a:rPr lang="en-US" sz="1800" dirty="0" err="1"/>
              <a:t>organización</a:t>
            </a:r>
            <a:r>
              <a:rPr lang="en-US" sz="1800" dirty="0"/>
              <a:t>)</a:t>
            </a:r>
          </a:p>
          <a:p>
            <a:pPr marL="342900" indent="-342900">
              <a:buAutoNum type="arabicPeriod"/>
            </a:pPr>
            <a:endParaRPr lang="en-US" sz="1800" dirty="0"/>
          </a:p>
          <a:p>
            <a:pPr marL="342900" indent="-342900">
              <a:buAutoNum type="arabicPeriod"/>
            </a:pPr>
            <a:r>
              <a:rPr lang="es-SV" sz="1800" dirty="0"/>
              <a:t>Suponiendo que las muestras fueron obtenidas de agua de río, propón un método para el cultivo de estos microorganismos. No olvides indicar medios de cultivo y condiciones de incubación</a:t>
            </a:r>
          </a:p>
        </p:txBody>
      </p:sp>
      <p:pic>
        <p:nvPicPr>
          <p:cNvPr id="7" name="Picture 4" descr="Amoeba GIFs - Get the best GIF on GIPHY">
            <a:extLst>
              <a:ext uri="{FF2B5EF4-FFF2-40B4-BE49-F238E27FC236}">
                <a16:creationId xmlns:a16="http://schemas.microsoft.com/office/drawing/2014/main" id="{487FCC02-CE89-4BB9-AF8C-F74F7A2B37A1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7" y="1690689"/>
            <a:ext cx="5251387" cy="319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377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7F52-B7C9-46A3-BFE8-92A2EC4A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EJERCICIO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87076-1E76-4AC5-915F-ED84E654F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3234" y="1370426"/>
            <a:ext cx="2856674" cy="4351338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AutoNum type="arabicPeriod"/>
            </a:pPr>
            <a:r>
              <a:rPr lang="es-MX" sz="1800" dirty="0"/>
              <a:t>Realiza la descripción de los siguientes microorganismos.</a:t>
            </a:r>
          </a:p>
          <a:p>
            <a:pPr marL="342900" indent="-342900">
              <a:buAutoNum type="arabicPeriod"/>
            </a:pPr>
            <a:r>
              <a:rPr lang="en-US" sz="1800" dirty="0"/>
              <a:t>¿</a:t>
            </a:r>
            <a:r>
              <a:rPr lang="es-PE" sz="1800" dirty="0"/>
              <a:t>A qué grupo microbiano pertenecen</a:t>
            </a:r>
            <a:r>
              <a:rPr lang="en-US" sz="1800" dirty="0"/>
              <a:t>?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/>
              <a:t> Con base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tus</a:t>
            </a:r>
            <a:r>
              <a:rPr lang="en-US" sz="1800" dirty="0"/>
              <a:t> </a:t>
            </a:r>
            <a:r>
              <a:rPr lang="en-US" sz="1800" dirty="0" err="1"/>
              <a:t>observaciones</a:t>
            </a:r>
            <a:r>
              <a:rPr lang="en-US" sz="1800" dirty="0"/>
              <a:t> </a:t>
            </a:r>
            <a:r>
              <a:rPr lang="en-US" sz="1800" dirty="0" err="1"/>
              <a:t>realiza</a:t>
            </a:r>
            <a:r>
              <a:rPr lang="en-US" sz="1800" dirty="0"/>
              <a:t> la </a:t>
            </a:r>
            <a:r>
              <a:rPr lang="en-US" sz="1800" dirty="0" err="1"/>
              <a:t>clasificación</a:t>
            </a:r>
            <a:r>
              <a:rPr lang="en-US" sz="1800" dirty="0"/>
              <a:t> de </a:t>
            </a: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microorganismos</a:t>
            </a:r>
            <a:r>
              <a:rPr lang="en-US" sz="1800" dirty="0"/>
              <a:t> (</a:t>
            </a:r>
            <a:r>
              <a:rPr lang="en-US" sz="1800" dirty="0" err="1"/>
              <a:t>mecanismo</a:t>
            </a:r>
            <a:r>
              <a:rPr lang="en-US" sz="1800" dirty="0"/>
              <a:t> de </a:t>
            </a:r>
            <a:r>
              <a:rPr lang="en-US" sz="1800" dirty="0" err="1"/>
              <a:t>movilidad</a:t>
            </a:r>
            <a:r>
              <a:rPr lang="en-US" sz="1800" dirty="0"/>
              <a:t>, </a:t>
            </a:r>
            <a:r>
              <a:rPr lang="en-US" sz="1800" dirty="0" err="1"/>
              <a:t>pigmentos</a:t>
            </a:r>
            <a:r>
              <a:rPr lang="en-US" sz="1800" dirty="0"/>
              <a:t>, </a:t>
            </a:r>
            <a:r>
              <a:rPr lang="en-US" sz="1800" dirty="0" err="1"/>
              <a:t>nivel</a:t>
            </a:r>
            <a:r>
              <a:rPr lang="en-US" sz="1800" dirty="0"/>
              <a:t> de </a:t>
            </a:r>
            <a:r>
              <a:rPr lang="en-US" sz="1800" dirty="0" err="1"/>
              <a:t>organización</a:t>
            </a:r>
            <a:r>
              <a:rPr lang="en-US" sz="1800" dirty="0"/>
              <a:t>)</a:t>
            </a:r>
          </a:p>
          <a:p>
            <a:pPr marL="342900" indent="-342900">
              <a:buAutoNum type="arabicPeriod"/>
            </a:pPr>
            <a:endParaRPr lang="en-US" sz="1800" dirty="0"/>
          </a:p>
          <a:p>
            <a:pPr marL="342900" indent="-342900">
              <a:buAutoNum type="arabicPeriod"/>
            </a:pPr>
            <a:r>
              <a:rPr lang="es-SV" sz="1800" dirty="0"/>
              <a:t>Suponiendo que las muestras fueron obtenidas de agua de río, propón un método para el cultivo de estos microorganismos. No olvides indicar medios de cultivo y condiciones de incubación</a:t>
            </a:r>
          </a:p>
        </p:txBody>
      </p:sp>
      <p:pic>
        <p:nvPicPr>
          <p:cNvPr id="15362" name="Picture 2" descr="microscopic life | Tumblr">
            <a:extLst>
              <a:ext uri="{FF2B5EF4-FFF2-40B4-BE49-F238E27FC236}">
                <a16:creationId xmlns:a16="http://schemas.microsoft.com/office/drawing/2014/main" id="{DF621C1F-1AF4-44BD-A6F9-21DE53A3BEA0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9" y="1443283"/>
            <a:ext cx="5375697" cy="397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863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7F52-B7C9-46A3-BFE8-92A2EC4A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EJERCICIO 4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87076-1E76-4AC5-915F-ED84E654F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3234" y="1370426"/>
            <a:ext cx="2856674" cy="4351338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AutoNum type="arabicPeriod"/>
            </a:pPr>
            <a:r>
              <a:rPr lang="es-MX" sz="1800" dirty="0"/>
              <a:t>Realiza la descripción de los siguientes microorganismos.</a:t>
            </a:r>
          </a:p>
          <a:p>
            <a:pPr marL="342900" indent="-342900">
              <a:buAutoNum type="arabicPeriod"/>
            </a:pPr>
            <a:r>
              <a:rPr lang="en-US" sz="1800" dirty="0"/>
              <a:t>¿</a:t>
            </a:r>
            <a:r>
              <a:rPr lang="es-PE" sz="1800" dirty="0"/>
              <a:t>A qué grupo microbiano pertenecen</a:t>
            </a:r>
            <a:r>
              <a:rPr lang="en-US" sz="1800" dirty="0"/>
              <a:t>?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/>
              <a:t> Con base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tus</a:t>
            </a:r>
            <a:r>
              <a:rPr lang="en-US" sz="1800" dirty="0"/>
              <a:t> </a:t>
            </a:r>
            <a:r>
              <a:rPr lang="en-US" sz="1800" dirty="0" err="1"/>
              <a:t>observaciones</a:t>
            </a:r>
            <a:r>
              <a:rPr lang="en-US" sz="1800" dirty="0"/>
              <a:t> </a:t>
            </a:r>
            <a:r>
              <a:rPr lang="en-US" sz="1800" dirty="0" err="1"/>
              <a:t>realiza</a:t>
            </a:r>
            <a:r>
              <a:rPr lang="en-US" sz="1800" dirty="0"/>
              <a:t> la </a:t>
            </a:r>
            <a:r>
              <a:rPr lang="en-US" sz="1800" dirty="0" err="1"/>
              <a:t>clasificación</a:t>
            </a:r>
            <a:r>
              <a:rPr lang="en-US" sz="1800" dirty="0"/>
              <a:t> de </a:t>
            </a: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microorganismos</a:t>
            </a:r>
            <a:r>
              <a:rPr lang="en-US" sz="1800" dirty="0"/>
              <a:t> (</a:t>
            </a:r>
            <a:r>
              <a:rPr lang="en-US" sz="1800" dirty="0" err="1"/>
              <a:t>mecanismo</a:t>
            </a:r>
            <a:r>
              <a:rPr lang="en-US" sz="1800" dirty="0"/>
              <a:t> de </a:t>
            </a:r>
            <a:r>
              <a:rPr lang="en-US" sz="1800" dirty="0" err="1"/>
              <a:t>movilidad</a:t>
            </a:r>
            <a:r>
              <a:rPr lang="en-US" sz="1800" dirty="0"/>
              <a:t>, </a:t>
            </a:r>
            <a:r>
              <a:rPr lang="en-US" sz="1800" dirty="0" err="1"/>
              <a:t>pigmentos</a:t>
            </a:r>
            <a:r>
              <a:rPr lang="en-US" sz="1800" dirty="0"/>
              <a:t>, </a:t>
            </a:r>
            <a:r>
              <a:rPr lang="en-US" sz="1800" dirty="0" err="1"/>
              <a:t>nivel</a:t>
            </a:r>
            <a:r>
              <a:rPr lang="en-US" sz="1800" dirty="0"/>
              <a:t> de </a:t>
            </a:r>
            <a:r>
              <a:rPr lang="en-US" sz="1800" dirty="0" err="1"/>
              <a:t>organización</a:t>
            </a:r>
            <a:r>
              <a:rPr lang="en-US" sz="1800" dirty="0"/>
              <a:t>)</a:t>
            </a:r>
          </a:p>
          <a:p>
            <a:pPr marL="342900" indent="-342900">
              <a:buAutoNum type="arabicPeriod"/>
            </a:pPr>
            <a:endParaRPr lang="en-US" sz="1800" dirty="0"/>
          </a:p>
          <a:p>
            <a:pPr marL="342900" indent="-342900">
              <a:buAutoNum type="arabicPeriod"/>
            </a:pPr>
            <a:r>
              <a:rPr lang="es-SV" sz="1800" dirty="0"/>
              <a:t>Suponiendo que las muestras fueron obtenidas de agua de río, propón un método para el cultivo de estos microorganismos. No olvides indicar medios de cultivo y condiciones de incubación</a:t>
            </a:r>
          </a:p>
        </p:txBody>
      </p:sp>
      <p:pic>
        <p:nvPicPr>
          <p:cNvPr id="6" name="Picture 2" descr="Microscope animated image | Science art, Science, Protists">
            <a:extLst>
              <a:ext uri="{FF2B5EF4-FFF2-40B4-BE49-F238E27FC236}">
                <a16:creationId xmlns:a16="http://schemas.microsoft.com/office/drawing/2014/main" id="{4428BFCD-6653-4C05-A367-5AB4FB633292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1" y="1370427"/>
            <a:ext cx="5801783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63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7F52-B7C9-46A3-BFE8-92A2EC4A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EJERCICIO 5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87076-1E76-4AC5-915F-ED84E654F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3234" y="1370426"/>
            <a:ext cx="2856674" cy="4351338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AutoNum type="arabicPeriod"/>
            </a:pPr>
            <a:r>
              <a:rPr lang="es-MX" sz="1800" dirty="0"/>
              <a:t>Realiza la descripción de los siguientes microorganismos.</a:t>
            </a:r>
          </a:p>
          <a:p>
            <a:pPr marL="342900" indent="-342900">
              <a:buAutoNum type="arabicPeriod"/>
            </a:pPr>
            <a:r>
              <a:rPr lang="en-US" sz="1800" dirty="0"/>
              <a:t>¿</a:t>
            </a:r>
            <a:r>
              <a:rPr lang="es-PE" sz="1800" dirty="0"/>
              <a:t>A qué grupo microbiano pertenecen</a:t>
            </a:r>
            <a:r>
              <a:rPr lang="en-US" sz="1800" dirty="0"/>
              <a:t>?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/>
              <a:t> Con base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tus</a:t>
            </a:r>
            <a:r>
              <a:rPr lang="en-US" sz="1800" dirty="0"/>
              <a:t> </a:t>
            </a:r>
            <a:r>
              <a:rPr lang="en-US" sz="1800" dirty="0" err="1"/>
              <a:t>observaciones</a:t>
            </a:r>
            <a:r>
              <a:rPr lang="en-US" sz="1800" dirty="0"/>
              <a:t> </a:t>
            </a:r>
            <a:r>
              <a:rPr lang="en-US" sz="1800" dirty="0" err="1"/>
              <a:t>realiza</a:t>
            </a:r>
            <a:r>
              <a:rPr lang="en-US" sz="1800" dirty="0"/>
              <a:t> la </a:t>
            </a:r>
            <a:r>
              <a:rPr lang="en-US" sz="1800" dirty="0" err="1"/>
              <a:t>clasificación</a:t>
            </a:r>
            <a:r>
              <a:rPr lang="en-US" sz="1800" dirty="0"/>
              <a:t> de </a:t>
            </a: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microorganismos</a:t>
            </a:r>
            <a:r>
              <a:rPr lang="en-US" sz="1800" dirty="0"/>
              <a:t> (</a:t>
            </a:r>
            <a:r>
              <a:rPr lang="en-US" sz="1800" dirty="0" err="1"/>
              <a:t>mecanismo</a:t>
            </a:r>
            <a:r>
              <a:rPr lang="en-US" sz="1800" dirty="0"/>
              <a:t> de </a:t>
            </a:r>
            <a:r>
              <a:rPr lang="en-US" sz="1800" dirty="0" err="1"/>
              <a:t>movilidad</a:t>
            </a:r>
            <a:r>
              <a:rPr lang="en-US" sz="1800" dirty="0"/>
              <a:t>, </a:t>
            </a:r>
            <a:r>
              <a:rPr lang="en-US" sz="1800" dirty="0" err="1"/>
              <a:t>pigmentos</a:t>
            </a:r>
            <a:r>
              <a:rPr lang="en-US" sz="1800" dirty="0"/>
              <a:t>, </a:t>
            </a:r>
            <a:r>
              <a:rPr lang="en-US" sz="1800" dirty="0" err="1"/>
              <a:t>nivel</a:t>
            </a:r>
            <a:r>
              <a:rPr lang="en-US" sz="1800" dirty="0"/>
              <a:t> de </a:t>
            </a:r>
            <a:r>
              <a:rPr lang="en-US" sz="1800" dirty="0" err="1"/>
              <a:t>organización</a:t>
            </a:r>
            <a:r>
              <a:rPr lang="en-US" sz="1800" dirty="0"/>
              <a:t>)</a:t>
            </a:r>
          </a:p>
          <a:p>
            <a:pPr marL="342900" indent="-342900">
              <a:buAutoNum type="arabicPeriod"/>
            </a:pPr>
            <a:endParaRPr lang="en-US" sz="1800" dirty="0"/>
          </a:p>
          <a:p>
            <a:pPr marL="342900" indent="-342900">
              <a:buAutoNum type="arabicPeriod"/>
            </a:pPr>
            <a:r>
              <a:rPr lang="es-SV" sz="1800" dirty="0"/>
              <a:t>Suponiendo que las muestras fueron obtenidas de agua de río, propón un método para el cultivo de estos microorganismos. No olvides indicar medios de cultivo y condiciones de incubación</a:t>
            </a:r>
          </a:p>
        </p:txBody>
      </p:sp>
      <p:pic>
        <p:nvPicPr>
          <p:cNvPr id="7" name="Picture 4" descr="Top 30 Mikroskop GIFs | Find the best GIF on Gfycat">
            <a:extLst>
              <a:ext uri="{FF2B5EF4-FFF2-40B4-BE49-F238E27FC236}">
                <a16:creationId xmlns:a16="http://schemas.microsoft.com/office/drawing/2014/main" id="{D7029801-69A8-4C79-AF3B-A5F25181C4CF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92906"/>
            <a:ext cx="5211810" cy="412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478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0430F-0973-4E06-866A-FB073BDDA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EJERCICIO 6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3DD394-8F6D-48EE-A41F-AD5EC7733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432" y="1697150"/>
            <a:ext cx="3943350" cy="2827128"/>
          </a:xfrm>
        </p:spPr>
        <p:txBody>
          <a:bodyPr>
            <a:normAutofit/>
          </a:bodyPr>
          <a:lstStyle/>
          <a:p>
            <a:r>
              <a:rPr lang="es-MX" sz="1800" dirty="0"/>
              <a:t>Con base en tus descripciones de los ejercicios 1-6, compara en el Atlas de ciliados y otros microorganismos frecuentes en el tratamiento aerobio de aguas residuales y el Atlas de organismos plantónicos, y propón un género para cada uno de los microorganismos mostrados en las imágenes</a:t>
            </a:r>
            <a:endParaRPr lang="en-US" sz="1800" dirty="0"/>
          </a:p>
        </p:txBody>
      </p:sp>
      <p:pic>
        <p:nvPicPr>
          <p:cNvPr id="16390" name="Picture 6" descr="Pin by Lowe's on The Ultimate Spring Playbook | Garden bugs, Outdoor  backyard, Free learning">
            <a:extLst>
              <a:ext uri="{FF2B5EF4-FFF2-40B4-BE49-F238E27FC236}">
                <a16:creationId xmlns:a16="http://schemas.microsoft.com/office/drawing/2014/main" id="{6213B612-B77F-4208-9D4F-208CD7A53B57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126749"/>
            <a:ext cx="3886200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48DC6D-3A5B-4D17-8157-8CE7CBBFF45C}"/>
              </a:ext>
            </a:extLst>
          </p:cNvPr>
          <p:cNvSpPr/>
          <p:nvPr/>
        </p:nvSpPr>
        <p:spPr>
          <a:xfrm>
            <a:off x="366093" y="5331159"/>
            <a:ext cx="8580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https://www.researchgate.net/publication/41693860_Atlas_de_ciliados_y_otros_microorganismos_frecuentes_en_sistemas_de_tratamiento_aerobio_de_aguas_residuales_VM_Luna_Pabello</a:t>
            </a:r>
            <a:r>
              <a:rPr lang="en-US" sz="12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A2CC5B-B96F-4E14-A541-9D9DDEDC91ED}"/>
              </a:ext>
            </a:extLst>
          </p:cNvPr>
          <p:cNvSpPr/>
          <p:nvPr/>
        </p:nvSpPr>
        <p:spPr>
          <a:xfrm>
            <a:off x="379343" y="4987197"/>
            <a:ext cx="83853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https://www.juntadeandalucia.es/medioambiente/portal_web/rediam/contenidos_ordenacion/PDF/Atlas_Org_Planctonicos_1.pdf</a:t>
            </a:r>
            <a:r>
              <a:rPr lang="en-US" sz="11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3ED010-E0B8-46ED-A9C4-F3EFBDA4F852}"/>
              </a:ext>
            </a:extLst>
          </p:cNvPr>
          <p:cNvSpPr/>
          <p:nvPr/>
        </p:nvSpPr>
        <p:spPr>
          <a:xfrm>
            <a:off x="366093" y="5792824"/>
            <a:ext cx="78038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https://www.researchgate.net/publication/259494498_Atlas_de_cianobacterias_e_microalgas_de_aguas_continentais_brasileiras/link/0046352c433ca6ac5a000000/download</a:t>
            </a:r>
            <a:r>
              <a:rPr lang="en-US" sz="10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132E81-F828-4DC2-80CB-A385F6D6492D}"/>
              </a:ext>
            </a:extLst>
          </p:cNvPr>
          <p:cNvSpPr/>
          <p:nvPr/>
        </p:nvSpPr>
        <p:spPr>
          <a:xfrm>
            <a:off x="342900" y="4706681"/>
            <a:ext cx="88011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6"/>
              </a:rPr>
              <a:t>https://sites.google.com/site/fpelectronicaweb/home/ciliados/ciliados-agua-dulce?tmpl=%2Fsystem%2Fapp%2Ftemplates%2Fprint%2F&amp;showPrintDialog=1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42242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4D976D-DDFD-43CF-AEB1-303479B41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2" y="914400"/>
            <a:ext cx="3943348" cy="808373"/>
          </a:xfrm>
        </p:spPr>
        <p:txBody>
          <a:bodyPr>
            <a:normAutofit fontScale="90000"/>
          </a:bodyPr>
          <a:lstStyle/>
          <a:p>
            <a:r>
              <a:rPr lang="es-MX" dirty="0">
                <a:latin typeface="Comic Sans MS" panose="030F0702030302020204" pitchFamily="66" charset="0"/>
              </a:rPr>
              <a:t>Características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26807-D07C-4A18-8170-C1D87A391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565" y="1722773"/>
            <a:ext cx="4476435" cy="4525776"/>
          </a:xfrm>
        </p:spPr>
        <p:txBody>
          <a:bodyPr>
            <a:normAutofit fontScale="92500" lnSpcReduction="20000"/>
          </a:bodyPr>
          <a:lstStyle/>
          <a:p>
            <a:r>
              <a:rPr lang="es-MX" dirty="0">
                <a:latin typeface="Comic Sans MS" panose="030F0702030302020204" pitchFamily="66" charset="0"/>
              </a:rPr>
              <a:t>Eucariontes</a:t>
            </a:r>
          </a:p>
          <a:p>
            <a:pPr marL="285750" indent="-28575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Fotoa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utótrofos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Presencia de cloroplastos/ clorofila a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HABITAT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Pueden vivir en agua dulce, marina, suelos, arboles  o asociadas a hongos (liquen)</a:t>
            </a:r>
          </a:p>
          <a:p>
            <a:pPr marL="285750" indent="-285750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Diversos rangos de pH y Temperatura</a:t>
            </a:r>
          </a:p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PARED CELULAR</a:t>
            </a:r>
          </a:p>
          <a:p>
            <a:pPr marL="285750" indent="-285750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Pared celular celulosa modificada con pectina y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ramnosa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813" lvl="1" indent="-285750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Presencia de ácidos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alginicos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fucinicos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mananos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, quitina, SiO</a:t>
            </a:r>
            <a:r>
              <a:rPr lang="es-MX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o CaCO</a:t>
            </a:r>
            <a:r>
              <a:rPr lang="es-MX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8" name="Picture 2" descr="No hay descripciÃ³n de la foto disponible.">
            <a:extLst>
              <a:ext uri="{FF2B5EF4-FFF2-40B4-BE49-F238E27FC236}">
                <a16:creationId xmlns:a16="http://schemas.microsoft.com/office/drawing/2014/main" id="{ADDBA94E-1F8C-48C4-9AA4-72ACBD6340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55" y="914400"/>
            <a:ext cx="3886200" cy="297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n para liquenes">
            <a:extLst>
              <a:ext uri="{FF2B5EF4-FFF2-40B4-BE49-F238E27FC236}">
                <a16:creationId xmlns:a16="http://schemas.microsoft.com/office/drawing/2014/main" id="{1671C5DE-9381-4BF9-90C0-624D155F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39" y="3688890"/>
            <a:ext cx="2457450" cy="255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lgae botany, plantae, Chlorophyta, Chlorophyceae, Volvocales, Volvocaceae, Volvox GIF">
            <a:extLst>
              <a:ext uri="{FF2B5EF4-FFF2-40B4-BE49-F238E27FC236}">
                <a16:creationId xmlns:a16="http://schemas.microsoft.com/office/drawing/2014/main" id="{7AECF20F-4643-492B-879D-1909A944E6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93820"/>
            <a:ext cx="1784839" cy="235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3">
            <a:extLst>
              <a:ext uri="{FF2B5EF4-FFF2-40B4-BE49-F238E27FC236}">
                <a16:creationId xmlns:a16="http://schemas.microsoft.com/office/drawing/2014/main" id="{CA36295B-A88E-497A-AB34-D9F5DF448F98}"/>
              </a:ext>
            </a:extLst>
          </p:cNvPr>
          <p:cNvSpPr txBox="1"/>
          <p:nvPr/>
        </p:nvSpPr>
        <p:spPr>
          <a:xfrm>
            <a:off x="4946777" y="5879217"/>
            <a:ext cx="114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i="1" dirty="0"/>
              <a:t>Volvox </a:t>
            </a:r>
            <a:r>
              <a:rPr lang="es-MX" b="1" i="1" dirty="0" err="1"/>
              <a:t>sp</a:t>
            </a:r>
            <a:r>
              <a:rPr lang="es-MX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4751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FFC36-6B6C-4EB7-A794-D85BE4802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Referencias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C09F9D-2314-43FB-A5EB-F9ABDDE52E48}"/>
              </a:ext>
            </a:extLst>
          </p:cNvPr>
          <p:cNvSpPr/>
          <p:nvPr/>
        </p:nvSpPr>
        <p:spPr>
          <a:xfrm>
            <a:off x="588065" y="5292545"/>
            <a:ext cx="8273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Thinkoholic</a:t>
            </a:r>
            <a:r>
              <a:rPr lang="en-US" dirty="0"/>
              <a:t>.(2008), photo gallery: ASIB – algal collection of the institute of botany, Innsbruck</a:t>
            </a:r>
            <a:r>
              <a:rPr lang="en-US" b="1" dirty="0"/>
              <a:t>,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http://www.thinkoholic.com/2008/11/09/photo-gallery-ASIB-algal-collection-of-the-institute-of-botany-innsbruck-s523-en/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56A9B-C92F-4C1B-BCE5-212C23063907}"/>
              </a:ext>
            </a:extLst>
          </p:cNvPr>
          <p:cNvSpPr/>
          <p:nvPr/>
        </p:nvSpPr>
        <p:spPr>
          <a:xfrm>
            <a:off x="690769" y="1180225"/>
            <a:ext cx="7886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Andersen, R. A., 2005.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Algal Culturing Techniques.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China: Elsevier Inc. Phycological Society of America.</a:t>
            </a:r>
            <a:endParaRPr lang="en-US" altLang="en-US" sz="11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B6D802-328F-481A-A3C5-8A401F7D0BC7}"/>
              </a:ext>
            </a:extLst>
          </p:cNvPr>
          <p:cNvSpPr/>
          <p:nvPr/>
        </p:nvSpPr>
        <p:spPr>
          <a:xfrm>
            <a:off x="588065" y="1878053"/>
            <a:ext cx="7865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Flinn Scientific, 2016.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Chalkley's Medium for Protists, </a:t>
            </a:r>
            <a:r>
              <a:rPr lang="en-US" altLang="en-US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s.l.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Flinn Scientific, Inc..</a:t>
            </a:r>
            <a:endParaRPr lang="en-US" altLang="en-US" sz="1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31B795-0F3B-4667-B20E-77AC26B01432}"/>
              </a:ext>
            </a:extLst>
          </p:cNvPr>
          <p:cNvSpPr/>
          <p:nvPr/>
        </p:nvSpPr>
        <p:spPr>
          <a:xfrm>
            <a:off x="628650" y="2330808"/>
            <a:ext cx="8335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Hummer, P. J., 1993. Culturing &amp; Using Protozoans in the Laboratory.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American Biology Teacher,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Sep., 55(6), pp. 357-360.</a:t>
            </a:r>
            <a:endParaRPr lang="en-US" altLang="en-US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F90010-DAF3-4D01-9196-8E1550B915C2}"/>
              </a:ext>
            </a:extLst>
          </p:cNvPr>
          <p:cNvSpPr/>
          <p:nvPr/>
        </p:nvSpPr>
        <p:spPr>
          <a:xfrm>
            <a:off x="588065" y="3713599"/>
            <a:ext cx="8453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Littleford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R. A., 1960. Culture of Protozoa in the Classroom.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American Biology Teacher,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22(9), pp. 551-559.</a:t>
            </a:r>
            <a:endParaRPr lang="en-US" altLang="en-US" sz="1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EC29AC-C64C-42B2-AE64-6C8D4A3F2312}"/>
              </a:ext>
            </a:extLst>
          </p:cNvPr>
          <p:cNvSpPr/>
          <p:nvPr/>
        </p:nvSpPr>
        <p:spPr>
          <a:xfrm>
            <a:off x="588065" y="2890176"/>
            <a:ext cx="7865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Kudo, R. R., 1931.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Handbook of Protozoology.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Illinois: Charles C Thomas Publisher.</a:t>
            </a:r>
            <a:endParaRPr lang="en-US" altLang="en-US" sz="11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Leboffe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M. J. &amp; Burton, P. E., 2010. 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Microbiology. Laboratory Theory &amp; Application.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3 ed. USA: Morton Publishing Company.</a:t>
            </a:r>
            <a:endParaRPr lang="en-US" alt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6ABFFB-3EE2-4453-AF4C-262A6788153C}"/>
              </a:ext>
            </a:extLst>
          </p:cNvPr>
          <p:cNvSpPr/>
          <p:nvPr/>
        </p:nvSpPr>
        <p:spPr>
          <a:xfrm>
            <a:off x="588065" y="4776765"/>
            <a:ext cx="8242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Ramírez-Gama, R. M. et al., 2015. </a:t>
            </a:r>
            <a:r>
              <a:rPr lang="en-US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Técnicas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básicas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US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Microbiología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y </a:t>
            </a:r>
            <a:r>
              <a:rPr lang="en-US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fundamento</a:t>
            </a:r>
            <a:r>
              <a:rPr lang="en-US" altLang="en-US" i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Mexico: Editorial </a:t>
            </a:r>
            <a:r>
              <a:rPr lang="en-US" altLang="en-US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Trillas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-UNAM.</a:t>
            </a:r>
            <a:endParaRPr lang="en-US" altLang="en-US" sz="1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19E497-759C-41AA-9C93-A16A3F2E50AA}"/>
              </a:ext>
            </a:extLst>
          </p:cNvPr>
          <p:cNvSpPr/>
          <p:nvPr/>
        </p:nvSpPr>
        <p:spPr>
          <a:xfrm>
            <a:off x="690769" y="4248487"/>
            <a:ext cx="7485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Quinquet</a:t>
            </a:r>
            <a:r>
              <a:rPr lang="en-US" dirty="0"/>
              <a:t> (2004) Stentor sp., </a:t>
            </a:r>
            <a:r>
              <a:rPr lang="en-US" dirty="0" err="1"/>
              <a:t>Mikroscopia</a:t>
            </a:r>
            <a:r>
              <a:rPr lang="en-US" dirty="0"/>
              <a:t>. Com,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línea:https</a:t>
            </a:r>
            <a:r>
              <a:rPr lang="en-US" dirty="0"/>
              <a:t>://forum.mikroscopia.com/topic/1028-stentor/</a:t>
            </a:r>
          </a:p>
        </p:txBody>
      </p:sp>
    </p:spTree>
    <p:extLst>
      <p:ext uri="{BB962C8B-B14F-4D97-AF65-F5344CB8AC3E}">
        <p14:creationId xmlns:p14="http://schemas.microsoft.com/office/powerpoint/2010/main" val="3372241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CCE0AD-8B66-4DE9-AC3F-117527010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32" y="776330"/>
            <a:ext cx="7886700" cy="1325563"/>
          </a:xfrm>
        </p:spPr>
        <p:txBody>
          <a:bodyPr/>
          <a:lstStyle/>
          <a:p>
            <a:r>
              <a:rPr lang="es-MX" dirty="0"/>
              <a:t>Material de consulta adicional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2C4E1-67B8-4BFC-B52C-B5332E183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Microalgas 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E9C239C-E844-4339-B4F2-F176B0ED806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2881807"/>
              </p:ext>
            </p:extLst>
          </p:nvPr>
        </p:nvGraphicFramePr>
        <p:xfrm>
          <a:off x="407049" y="2638423"/>
          <a:ext cx="3887390" cy="262748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887390">
                  <a:extLst>
                    <a:ext uri="{9D8B030D-6E8A-4147-A177-3AD203B41FA5}">
                      <a16:colId xmlns:a16="http://schemas.microsoft.com/office/drawing/2014/main" val="103163910"/>
                    </a:ext>
                  </a:extLst>
                </a:gridCol>
              </a:tblGrid>
              <a:tr h="26274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_tradnl" sz="1200" dirty="0">
                          <a:effectLst/>
                        </a:rPr>
                        <a:t>Presentaciones características de las microalgas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2"/>
                        </a:rPr>
                        <a:t>https://www.youtube.com/watch?v=yUE5OukAHdI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200" dirty="0">
                          <a:effectLst/>
                        </a:rPr>
                        <a:t>2. Cultivo de microalgas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3"/>
                        </a:rPr>
                        <a:t>https://www.youtube.com/watch?v=BiK5Z5ohJbQ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En laboratorio 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4"/>
                        </a:rPr>
                        <a:t>https://www.youtube.com/watch?v=0JZPSO_-v-U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 </a:t>
                      </a:r>
                      <a:r>
                        <a:rPr lang="es-ES_tradnl" sz="1200" dirty="0">
                          <a:effectLst/>
                        </a:rPr>
                        <a:t>Caso-problema: Cultivo de </a:t>
                      </a:r>
                      <a:r>
                        <a:rPr lang="es-ES_tradnl" sz="1200" dirty="0" err="1">
                          <a:effectLst/>
                        </a:rPr>
                        <a:t>Chlorella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5"/>
                        </a:rPr>
                        <a:t>https://www.youtube.com/watch?v=jTyw8nrMYlc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4. </a:t>
                      </a:r>
                      <a:r>
                        <a:rPr lang="es-ES_tradnl" sz="1200" dirty="0">
                          <a:effectLst/>
                        </a:rPr>
                        <a:t>Caso-problema: </a:t>
                      </a:r>
                      <a:r>
                        <a:rPr lang="es-ES_tradnl" sz="1200" dirty="0" err="1">
                          <a:effectLst/>
                        </a:rPr>
                        <a:t>Chlamydomonas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6"/>
                        </a:rPr>
                        <a:t>https://www.youtube.com/watch?v=sdeFebJWcpw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22" marR="42722" marT="0" marB="0"/>
                </a:tc>
                <a:extLst>
                  <a:ext uri="{0D108BD9-81ED-4DB2-BD59-A6C34878D82A}">
                    <a16:rowId xmlns:a16="http://schemas.microsoft.com/office/drawing/2014/main" val="1049382391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1CDA7F-6D56-4797-A9C4-75E777A2FA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/>
              <a:t>Protozoarios</a:t>
            </a:r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B78022D-37C8-469A-870F-B56F273FC81D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23764903"/>
              </p:ext>
            </p:extLst>
          </p:nvPr>
        </p:nvGraphicFramePr>
        <p:xfrm>
          <a:off x="4572000" y="2655054"/>
          <a:ext cx="3887788" cy="262748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887788">
                  <a:extLst>
                    <a:ext uri="{9D8B030D-6E8A-4147-A177-3AD203B41FA5}">
                      <a16:colId xmlns:a16="http://schemas.microsoft.com/office/drawing/2014/main" val="132194633"/>
                    </a:ext>
                  </a:extLst>
                </a:gridCol>
              </a:tblGrid>
              <a:tr h="26274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_tradnl" sz="1200" dirty="0">
                          <a:effectLst/>
                        </a:rPr>
                        <a:t>Presentaciones características de los protozoarios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7"/>
                        </a:rPr>
                        <a:t>https://www.youtube.com/watch?v=oFESECcbH1c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200" dirty="0">
                          <a:effectLst/>
                        </a:rPr>
                        <a:t>2. Cultivo de protozoarios-infusiones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8"/>
                        </a:rPr>
                        <a:t>https://www.youtube.com/watch?v=6RJ0G4l4J3E</a:t>
                      </a:r>
                      <a:endParaRPr lang="en-US" sz="12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200" dirty="0">
                          <a:effectLst/>
                        </a:rPr>
                        <a:t>3. Depredadores ambientales</a:t>
                      </a:r>
                      <a:endParaRPr lang="en-US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9"/>
                        </a:rPr>
                        <a:t>https://www.youtube.com/watch?v=N_uQ_uEc6u0</a:t>
                      </a:r>
                      <a:r>
                        <a:rPr lang="es-ES_tradnl" sz="1200" dirty="0">
                          <a:effectLst/>
                        </a:rPr>
                        <a:t>  </a:t>
                      </a:r>
                      <a:endParaRPr lang="en-US" sz="12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_tradnl" sz="1200" dirty="0">
                          <a:effectLst/>
                        </a:rPr>
                        <a:t>4. Caso-problema: Tratamiento biológico de aguas residuales</a:t>
                      </a:r>
                      <a:endParaRPr lang="en-US" sz="1200" dirty="0">
                        <a:effectLst/>
                      </a:endParaRPr>
                    </a:p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u="sng" dirty="0">
                          <a:effectLst/>
                          <a:hlinkClick r:id="rId10"/>
                        </a:rPr>
                        <a:t>https://www.youtube.com/watch?v=NQ24B9XN84A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933" marR="42933" marT="0" marB="0"/>
                </a:tc>
                <a:extLst>
                  <a:ext uri="{0D108BD9-81ED-4DB2-BD59-A6C34878D82A}">
                    <a16:rowId xmlns:a16="http://schemas.microsoft.com/office/drawing/2014/main" val="1601974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254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15DF0-3198-4093-A3A6-3F0BFB9BE4B1}"/>
              </a:ext>
            </a:extLst>
          </p:cNvPr>
          <p:cNvGrpSpPr/>
          <p:nvPr/>
        </p:nvGrpSpPr>
        <p:grpSpPr>
          <a:xfrm>
            <a:off x="625643" y="1010652"/>
            <a:ext cx="6144126" cy="5394107"/>
            <a:chOff x="427364" y="453240"/>
            <a:chExt cx="7250507" cy="5951520"/>
          </a:xfrm>
        </p:grpSpPr>
        <p:pic>
          <p:nvPicPr>
            <p:cNvPr id="4" name="Imagen 2">
              <a:extLst>
                <a:ext uri="{FF2B5EF4-FFF2-40B4-BE49-F238E27FC236}">
                  <a16:creationId xmlns:a16="http://schemas.microsoft.com/office/drawing/2014/main" id="{853FB580-FFD0-4C6E-AF33-1F3A0318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364" y="453240"/>
              <a:ext cx="1803772" cy="1803772"/>
            </a:xfrm>
            <a:prstGeom prst="rect">
              <a:avLst/>
            </a:prstGeom>
          </p:spPr>
        </p:pic>
        <p:sp>
          <p:nvSpPr>
            <p:cNvPr id="6" name="CuadroTexto 3">
              <a:extLst>
                <a:ext uri="{FF2B5EF4-FFF2-40B4-BE49-F238E27FC236}">
                  <a16:creationId xmlns:a16="http://schemas.microsoft.com/office/drawing/2014/main" id="{3A005E4B-1440-4723-A722-AFA37ED6530C}"/>
                </a:ext>
              </a:extLst>
            </p:cNvPr>
            <p:cNvSpPr txBox="1"/>
            <p:nvPr/>
          </p:nvSpPr>
          <p:spPr>
            <a:xfrm>
              <a:off x="2008700" y="5850762"/>
              <a:ext cx="55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latin typeface="Century Gothic" panose="020B0502020202020204" pitchFamily="34" charset="0"/>
                </a:rPr>
                <a:t>FACULTAD DE QUÍMICA, UNAM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0FA851C-FBC4-444F-ADFF-108F0BC17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364" y="2645294"/>
              <a:ext cx="1803772" cy="1803772"/>
            </a:xfrm>
            <a:prstGeom prst="rect">
              <a:avLst/>
            </a:prstGeom>
          </p:spPr>
        </p:pic>
        <p:pic>
          <p:nvPicPr>
            <p:cNvPr id="8" name="Imagen 8">
              <a:extLst>
                <a:ext uri="{FF2B5EF4-FFF2-40B4-BE49-F238E27FC236}">
                  <a16:creationId xmlns:a16="http://schemas.microsoft.com/office/drawing/2014/main" id="{9201D777-50BE-49A0-8B69-4BF5376F8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364" y="4600988"/>
              <a:ext cx="1803772" cy="1803772"/>
            </a:xfrm>
            <a:prstGeom prst="rect">
              <a:avLst/>
            </a:prstGeom>
          </p:spPr>
        </p:pic>
        <p:sp>
          <p:nvSpPr>
            <p:cNvPr id="9" name="CuadroTexto 9">
              <a:extLst>
                <a:ext uri="{FF2B5EF4-FFF2-40B4-BE49-F238E27FC236}">
                  <a16:creationId xmlns:a16="http://schemas.microsoft.com/office/drawing/2014/main" id="{E412E9B8-86BD-40A2-9F70-1D63815947D8}"/>
                </a:ext>
              </a:extLst>
            </p:cNvPr>
            <p:cNvSpPr txBox="1"/>
            <p:nvPr/>
          </p:nvSpPr>
          <p:spPr>
            <a:xfrm>
              <a:off x="2141367" y="3776888"/>
              <a:ext cx="55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FACULTAD DE QUÍMICA, UNAM</a:t>
              </a:r>
            </a:p>
          </p:txBody>
        </p:sp>
        <p:sp>
          <p:nvSpPr>
            <p:cNvPr id="10" name="CuadroTexto 10">
              <a:extLst>
                <a:ext uri="{FF2B5EF4-FFF2-40B4-BE49-F238E27FC236}">
                  <a16:creationId xmlns:a16="http://schemas.microsoft.com/office/drawing/2014/main" id="{5759FE2D-D085-4D29-80DD-B0E23F686403}"/>
                </a:ext>
              </a:extLst>
            </p:cNvPr>
            <p:cNvSpPr txBox="1"/>
            <p:nvPr/>
          </p:nvSpPr>
          <p:spPr>
            <a:xfrm>
              <a:off x="2008700" y="1586599"/>
              <a:ext cx="55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FACULTAD DE QUÍMICA, UNAM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81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CB50E7-055D-4EEE-9603-4148600E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04" y="808804"/>
            <a:ext cx="7886700" cy="712121"/>
          </a:xfrm>
        </p:spPr>
        <p:txBody>
          <a:bodyPr>
            <a:noAutofit/>
          </a:bodyPr>
          <a:lstStyle/>
          <a:p>
            <a:r>
              <a:rPr lang="es-MX" sz="3200" dirty="0">
                <a:latin typeface="Comic Sans MS" panose="030F0702030302020204" pitchFamily="66" charset="0"/>
              </a:rPr>
              <a:t>Poseen una gran diversidad morfológica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0" name="Picture 4" descr="Light microscopic images of cultured strains of A. maculatum algae. The Oophila strains Hb_cul-rk (A 2 C) and BB_cul-B (D 2 F) belong to subclades I and III, respectively. Monotypic cultures displayed at least three different cell types, which include 1) free-swimming biflagellates (A, D), which correspond to zoospores or gametes, 2) cells enclosed within a mother cell wall (B, E), likely representing asexually dividing zoospores, and 3) larger non-motile zygotes (C, F). Scale bars: 10 m m (A 2 F).Â ">
            <a:extLst>
              <a:ext uri="{FF2B5EF4-FFF2-40B4-BE49-F238E27FC236}">
                <a16:creationId xmlns:a16="http://schemas.microsoft.com/office/drawing/2014/main" id="{8114F170-A04C-47FB-ADB0-AB605EAF0E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9" y="1430296"/>
            <a:ext cx="3244315" cy="204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n para Ankistrodesmus">
            <a:extLst>
              <a:ext uri="{FF2B5EF4-FFF2-40B4-BE49-F238E27FC236}">
                <a16:creationId xmlns:a16="http://schemas.microsoft.com/office/drawing/2014/main" id="{DF25160A-D0C4-4345-9A63-6B8BAA047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32" y="1430296"/>
            <a:ext cx="3034485" cy="204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DA3316-0C56-4C4E-888F-F95B94E0E258}"/>
              </a:ext>
            </a:extLst>
          </p:cNvPr>
          <p:cNvSpPr txBox="1"/>
          <p:nvPr/>
        </p:nvSpPr>
        <p:spPr>
          <a:xfrm>
            <a:off x="786215" y="3419317"/>
            <a:ext cx="206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/>
              <a:t>Chlamydomonas</a:t>
            </a:r>
            <a:r>
              <a:rPr lang="es-MX" i="1" dirty="0"/>
              <a:t> </a:t>
            </a:r>
            <a:r>
              <a:rPr lang="es-MX" i="1" dirty="0" err="1"/>
              <a:t>sp</a:t>
            </a:r>
            <a:r>
              <a:rPr lang="es-MX" i="1" dirty="0"/>
              <a:t>.</a:t>
            </a: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7D89B-CC50-43EB-A6BB-D220FBA0191B}"/>
              </a:ext>
            </a:extLst>
          </p:cNvPr>
          <p:cNvSpPr txBox="1"/>
          <p:nvPr/>
        </p:nvSpPr>
        <p:spPr>
          <a:xfrm>
            <a:off x="3820700" y="3439052"/>
            <a:ext cx="198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/>
              <a:t>Ankistrodesmus</a:t>
            </a:r>
            <a:r>
              <a:rPr lang="es-MX" dirty="0"/>
              <a:t> </a:t>
            </a:r>
            <a:r>
              <a:rPr lang="es-MX" dirty="0" err="1"/>
              <a:t>sp</a:t>
            </a:r>
            <a:r>
              <a:rPr lang="es-MX" i="1" dirty="0"/>
              <a:t>.</a:t>
            </a:r>
            <a:endParaRPr lang="en-US" i="1" dirty="0"/>
          </a:p>
        </p:txBody>
      </p:sp>
      <p:pic>
        <p:nvPicPr>
          <p:cNvPr id="1026" name="Picture 2" descr="Chlorella sp. | CCALA">
            <a:extLst>
              <a:ext uri="{FF2B5EF4-FFF2-40B4-BE49-F238E27FC236}">
                <a16:creationId xmlns:a16="http://schemas.microsoft.com/office/drawing/2014/main" id="{5DDC998A-C581-4860-AFB0-9B7EA55D5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18" y="1430295"/>
            <a:ext cx="2677694" cy="199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151EC7-C42C-4A06-8AA2-CC2973023831}"/>
              </a:ext>
            </a:extLst>
          </p:cNvPr>
          <p:cNvSpPr txBox="1"/>
          <p:nvPr/>
        </p:nvSpPr>
        <p:spPr>
          <a:xfrm>
            <a:off x="6657722" y="3436957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/>
              <a:t>Chlorella</a:t>
            </a:r>
            <a:r>
              <a:rPr lang="es-MX" dirty="0"/>
              <a:t> </a:t>
            </a:r>
            <a:r>
              <a:rPr lang="es-MX" dirty="0" err="1"/>
              <a:t>sp</a:t>
            </a:r>
            <a:r>
              <a:rPr lang="es-MX" i="1" dirty="0"/>
              <a:t>.</a:t>
            </a:r>
            <a:endParaRPr lang="en-US" i="1" dirty="0"/>
          </a:p>
        </p:txBody>
      </p:sp>
      <p:pic>
        <p:nvPicPr>
          <p:cNvPr id="1028" name="Picture 4" descr="Fragilaria | The Microscopic Life of Shetland Lochs">
            <a:extLst>
              <a:ext uri="{FF2B5EF4-FFF2-40B4-BE49-F238E27FC236}">
                <a16:creationId xmlns:a16="http://schemas.microsoft.com/office/drawing/2014/main" id="{ADE61047-D6DD-431E-846B-67E88FAEF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78" y="3788649"/>
            <a:ext cx="2798904" cy="21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1556A0-6956-46BC-8E26-F2FFCDF9DABC}"/>
              </a:ext>
            </a:extLst>
          </p:cNvPr>
          <p:cNvSpPr txBox="1"/>
          <p:nvPr/>
        </p:nvSpPr>
        <p:spPr>
          <a:xfrm>
            <a:off x="6810122" y="5864387"/>
            <a:ext cx="139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/>
              <a:t>Fragilaria</a:t>
            </a:r>
            <a:r>
              <a:rPr lang="es-MX" i="1" dirty="0"/>
              <a:t> </a:t>
            </a:r>
            <a:r>
              <a:rPr lang="es-MX" dirty="0" err="1"/>
              <a:t>sp</a:t>
            </a:r>
            <a:r>
              <a:rPr lang="es-MX" i="1" dirty="0"/>
              <a:t>.</a:t>
            </a:r>
            <a:endParaRPr lang="en-US" i="1" dirty="0"/>
          </a:p>
        </p:txBody>
      </p:sp>
      <p:pic>
        <p:nvPicPr>
          <p:cNvPr id="1030" name="Picture 6" descr="UTEX LB FD123 Navicula radiosa f. tenella | UTEX Culture Collection of Algae">
            <a:extLst>
              <a:ext uri="{FF2B5EF4-FFF2-40B4-BE49-F238E27FC236}">
                <a16:creationId xmlns:a16="http://schemas.microsoft.com/office/drawing/2014/main" id="{EEBA1A67-2EAF-41E3-A2DA-3B4151CDC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41" y="3751990"/>
            <a:ext cx="2941816" cy="22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ematococcus pluvialis">
            <a:extLst>
              <a:ext uri="{FF2B5EF4-FFF2-40B4-BE49-F238E27FC236}">
                <a16:creationId xmlns:a16="http://schemas.microsoft.com/office/drawing/2014/main" id="{A0594DED-3AFF-4D01-9EC1-261C5CCB7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8"/>
          <a:stretch/>
        </p:blipFill>
        <p:spPr bwMode="auto">
          <a:xfrm>
            <a:off x="377116" y="3832007"/>
            <a:ext cx="2798904" cy="204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D66D05-A28D-46B0-B38A-0EB194E9E698}"/>
              </a:ext>
            </a:extLst>
          </p:cNvPr>
          <p:cNvSpPr txBox="1"/>
          <p:nvPr/>
        </p:nvSpPr>
        <p:spPr>
          <a:xfrm>
            <a:off x="504305" y="5795929"/>
            <a:ext cx="253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/>
              <a:t>Haematococcus</a:t>
            </a:r>
            <a:r>
              <a:rPr lang="es-MX" i="1" dirty="0"/>
              <a:t> </a:t>
            </a:r>
            <a:r>
              <a:rPr lang="es-MX" i="1" dirty="0" err="1"/>
              <a:t>pluvialis</a:t>
            </a:r>
            <a:r>
              <a:rPr lang="es-MX" i="1" dirty="0"/>
              <a:t>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09047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hlorella sp. | CCALA">
            <a:extLst>
              <a:ext uri="{FF2B5EF4-FFF2-40B4-BE49-F238E27FC236}">
                <a16:creationId xmlns:a16="http://schemas.microsoft.com/office/drawing/2014/main" id="{3B10B0EC-8C29-4674-87A8-42B97C302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975336" y="1649896"/>
            <a:ext cx="986929" cy="11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BAF97-CBD9-4648-A196-9EBE448A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8569"/>
            <a:ext cx="8809122" cy="513348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latin typeface="Comic Sans MS" panose="030F0702030302020204" pitchFamily="66" charset="0"/>
              </a:rPr>
              <a:t>Tamaño variable usualmente desde &gt;10µm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078" name="Picture 6" descr="El tamaño de los microorganismos | Agrologia">
            <a:extLst>
              <a:ext uri="{FF2B5EF4-FFF2-40B4-BE49-F238E27FC236}">
                <a16:creationId xmlns:a16="http://schemas.microsoft.com/office/drawing/2014/main" id="{C6AF23B4-4BF8-4062-B2E3-FB654B86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863"/>
            <a:ext cx="9144000" cy="364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0686B53-9759-4741-A5E8-147DBB328E46}"/>
              </a:ext>
            </a:extLst>
          </p:cNvPr>
          <p:cNvSpPr/>
          <p:nvPr/>
        </p:nvSpPr>
        <p:spPr>
          <a:xfrm>
            <a:off x="5975336" y="4478776"/>
            <a:ext cx="809778" cy="7293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A91AA7-541D-40C4-A26F-93F1D28E7F51}"/>
              </a:ext>
            </a:extLst>
          </p:cNvPr>
          <p:cNvCxnSpPr>
            <a:stCxn id="4" idx="0"/>
          </p:cNvCxnSpPr>
          <p:nvPr/>
        </p:nvCxnSpPr>
        <p:spPr>
          <a:xfrm flipV="1">
            <a:off x="6380225" y="2729948"/>
            <a:ext cx="20575" cy="1748828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39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B45EBE-EAEF-497C-A290-574C394DF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831" y="1257300"/>
            <a:ext cx="2949178" cy="667753"/>
          </a:xfrm>
        </p:spPr>
        <p:txBody>
          <a:bodyPr/>
          <a:lstStyle/>
          <a:p>
            <a:r>
              <a:rPr lang="es-MX" dirty="0">
                <a:latin typeface="Comic Sans MS" panose="030F0702030302020204" pitchFamily="66" charset="0"/>
              </a:rPr>
              <a:t>ESTRUCTURA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ACE2CA-5C6C-47C8-ACC7-E5C2A9C16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5692" y="2222543"/>
            <a:ext cx="3573190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Comic Sans MS" panose="030F0702030302020204" pitchFamily="66" charset="0"/>
              </a:rPr>
              <a:t>Núcleo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Comic Sans MS" panose="030F0702030302020204" pitchFamily="66" charset="0"/>
              </a:rPr>
              <a:t>Vacuolas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>
                <a:latin typeface="Comic Sans MS" panose="030F0702030302020204" pitchFamily="66" charset="0"/>
              </a:rPr>
              <a:t>Cloroplasto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Comic Sans MS" panose="030F0702030302020204" pitchFamily="66" charset="0"/>
              </a:rPr>
              <a:t>Pared gruesa (celulosa)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Comic Sans MS" panose="030F0702030302020204" pitchFamily="66" charset="0"/>
              </a:rPr>
              <a:t>Gránulos de almidón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149991-7B6B-43D2-9A57-B787BF4DCA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4" y="780464"/>
            <a:ext cx="4492737" cy="467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7DAF57-A0C7-44F8-AF96-FC28A16E2035}"/>
              </a:ext>
            </a:extLst>
          </p:cNvPr>
          <p:cNvSpPr txBox="1"/>
          <p:nvPr/>
        </p:nvSpPr>
        <p:spPr>
          <a:xfrm>
            <a:off x="324094" y="1309903"/>
            <a:ext cx="7041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dirty="0"/>
              <a:t>Flagelo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1E7F9-A3B5-4FA5-A15D-D08FA8774307}"/>
              </a:ext>
            </a:extLst>
          </p:cNvPr>
          <p:cNvSpPr txBox="1"/>
          <p:nvPr/>
        </p:nvSpPr>
        <p:spPr>
          <a:xfrm>
            <a:off x="89144" y="1958171"/>
            <a:ext cx="9988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dirty="0"/>
              <a:t>Citoplasma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8AA67D-2B9B-4608-B752-D658E421DB63}"/>
              </a:ext>
            </a:extLst>
          </p:cNvPr>
          <p:cNvSpPr txBox="1"/>
          <p:nvPr/>
        </p:nvSpPr>
        <p:spPr>
          <a:xfrm>
            <a:off x="89144" y="2422708"/>
            <a:ext cx="6960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dirty="0"/>
              <a:t>Núcleo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2F0A3-3E89-4611-9416-E86BE5E9D8D3}"/>
              </a:ext>
            </a:extLst>
          </p:cNvPr>
          <p:cNvSpPr txBox="1"/>
          <p:nvPr/>
        </p:nvSpPr>
        <p:spPr>
          <a:xfrm>
            <a:off x="0" y="3648522"/>
            <a:ext cx="11043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dirty="0"/>
              <a:t>Gránulos de </a:t>
            </a:r>
          </a:p>
          <a:p>
            <a:r>
              <a:rPr lang="es-MX" sz="1400" dirty="0"/>
              <a:t>almidón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A8061-6FA3-4C73-9DFB-16587769EB23}"/>
              </a:ext>
            </a:extLst>
          </p:cNvPr>
          <p:cNvSpPr txBox="1"/>
          <p:nvPr/>
        </p:nvSpPr>
        <p:spPr>
          <a:xfrm>
            <a:off x="129722" y="4286623"/>
            <a:ext cx="10823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dirty="0"/>
              <a:t>Mitocondria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5E7455-BF3F-4730-9362-1FE54B285101}"/>
              </a:ext>
            </a:extLst>
          </p:cNvPr>
          <p:cNvSpPr txBox="1"/>
          <p:nvPr/>
        </p:nvSpPr>
        <p:spPr>
          <a:xfrm>
            <a:off x="3785996" y="3756243"/>
            <a:ext cx="10164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dirty="0"/>
              <a:t>Cloroplasto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01846-A159-49C8-A636-DF3B94001661}"/>
              </a:ext>
            </a:extLst>
          </p:cNvPr>
          <p:cNvSpPr txBox="1"/>
          <p:nvPr/>
        </p:nvSpPr>
        <p:spPr>
          <a:xfrm>
            <a:off x="3785996" y="4128337"/>
            <a:ext cx="16246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dirty="0"/>
              <a:t>Manchas oculares/</a:t>
            </a:r>
          </a:p>
          <a:p>
            <a:r>
              <a:rPr lang="es-MX" sz="1400" dirty="0"/>
              <a:t>Estigmas 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303F19-A12D-46FB-855E-F710C7EECA51}"/>
              </a:ext>
            </a:extLst>
          </p:cNvPr>
          <p:cNvSpPr txBox="1"/>
          <p:nvPr/>
        </p:nvSpPr>
        <p:spPr>
          <a:xfrm>
            <a:off x="474087" y="4607438"/>
            <a:ext cx="10322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dirty="0"/>
              <a:t>Membrana </a:t>
            </a:r>
          </a:p>
          <a:p>
            <a:r>
              <a:rPr lang="es-MX" sz="1400" dirty="0"/>
              <a:t>celular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6E39C-E6A9-4081-8995-4BD545BAC8A3}"/>
              </a:ext>
            </a:extLst>
          </p:cNvPr>
          <p:cNvSpPr txBox="1"/>
          <p:nvPr/>
        </p:nvSpPr>
        <p:spPr>
          <a:xfrm>
            <a:off x="1252691" y="5357418"/>
            <a:ext cx="888385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dirty="0"/>
              <a:t>Pared </a:t>
            </a:r>
          </a:p>
          <a:p>
            <a:r>
              <a:rPr lang="es-MX" sz="1400" dirty="0"/>
              <a:t>Celular</a:t>
            </a:r>
          </a:p>
          <a:p>
            <a:r>
              <a:rPr lang="es-MX" sz="1400" dirty="0"/>
              <a:t>(celulosa)</a:t>
            </a:r>
            <a:endParaRPr lang="en-US" sz="1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C5EB19-17C7-4F4B-B088-71036A12A043}"/>
              </a:ext>
            </a:extLst>
          </p:cNvPr>
          <p:cNvCxnSpPr>
            <a:stCxn id="15" idx="0"/>
          </p:cNvCxnSpPr>
          <p:nvPr/>
        </p:nvCxnSpPr>
        <p:spPr>
          <a:xfrm flipV="1">
            <a:off x="1696884" y="5130658"/>
            <a:ext cx="659923" cy="226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48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glena Viridis - BF, DIC Microscope 400x GIF | Gfycat">
            <a:extLst>
              <a:ext uri="{FF2B5EF4-FFF2-40B4-BE49-F238E27FC236}">
                <a16:creationId xmlns:a16="http://schemas.microsoft.com/office/drawing/2014/main" id="{50D07919-A77D-4075-9B59-1329D68E4E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869" y="2739493"/>
            <a:ext cx="2641970" cy="17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spyrogira sp">
            <a:extLst>
              <a:ext uri="{FF2B5EF4-FFF2-40B4-BE49-F238E27FC236}">
                <a16:creationId xmlns:a16="http://schemas.microsoft.com/office/drawing/2014/main" id="{F60D2185-DD0B-4A79-8975-45628F48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11" y="4527802"/>
            <a:ext cx="2626727" cy="16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A18E7B-90E6-4860-8D56-05CB43A7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23" y="963899"/>
            <a:ext cx="3276698" cy="91937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CRITERIOS DE CLASIFICACIÓN</a:t>
            </a:r>
          </a:p>
        </p:txBody>
      </p:sp>
      <p:pic>
        <p:nvPicPr>
          <p:cNvPr id="3074" name="Picture 2" descr="Resultado de imagen para Macrocystis pyrifera">
            <a:extLst>
              <a:ext uri="{FF2B5EF4-FFF2-40B4-BE49-F238E27FC236}">
                <a16:creationId xmlns:a16="http://schemas.microsoft.com/office/drawing/2014/main" id="{C37B9807-07E5-4B21-BB6F-DBF880A178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86" y="779539"/>
            <a:ext cx="2674547" cy="2005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242EDE-1827-4268-9338-AEE6FE1D9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790" y="1999654"/>
            <a:ext cx="2949178" cy="3777466"/>
          </a:xfrm>
        </p:spPr>
        <p:txBody>
          <a:bodyPr>
            <a:normAutofit lnSpcReduction="100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1350" b="1" dirty="0">
                <a:latin typeface="Comic Sans MS" panose="030F0702030302020204" pitchFamily="66" charset="0"/>
                <a:cs typeface="Arial" panose="020B0604020202020204" pitchFamily="34" charset="0"/>
              </a:rPr>
              <a:t>Por tamaño: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MX" sz="1200" b="1" dirty="0">
                <a:latin typeface="Comic Sans MS" panose="030F0702030302020204" pitchFamily="66" charset="0"/>
                <a:cs typeface="Arial" panose="020B0604020202020204" pitchFamily="34" charset="0"/>
              </a:rPr>
              <a:t>Macroscópicas/ Microscópicas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s-MX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s-MX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1"/>
            <a:endParaRPr lang="es-MX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1"/>
            <a:endParaRPr lang="es-MX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1350" b="1" dirty="0">
                <a:latin typeface="Comic Sans MS" panose="030F0702030302020204" pitchFamily="66" charset="0"/>
                <a:cs typeface="Arial" panose="020B0604020202020204" pitchFamily="34" charset="0"/>
              </a:rPr>
              <a:t>Por movilidad: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MX" sz="1200" b="1" dirty="0">
                <a:latin typeface="Comic Sans MS" panose="030F0702030302020204" pitchFamily="66" charset="0"/>
                <a:cs typeface="Arial" panose="020B0604020202020204" pitchFamily="34" charset="0"/>
              </a:rPr>
              <a:t>Móviles o inmóviles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s-MX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1"/>
            <a:endParaRPr lang="es-MX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1"/>
            <a:endParaRPr lang="es-MX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1"/>
            <a:endParaRPr lang="es-MX" sz="12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1350" b="1" dirty="0">
                <a:latin typeface="Comic Sans MS" panose="030F0702030302020204" pitchFamily="66" charset="0"/>
                <a:cs typeface="Arial" panose="020B0604020202020204" pitchFamily="34" charset="0"/>
              </a:rPr>
              <a:t>Por nivel de organización:</a:t>
            </a:r>
          </a:p>
          <a:p>
            <a:r>
              <a:rPr lang="es-MX" sz="1350" b="1" dirty="0">
                <a:latin typeface="Comic Sans MS" panose="030F0702030302020204" pitchFamily="66" charset="0"/>
                <a:cs typeface="Arial" panose="020B0604020202020204" pitchFamily="34" charset="0"/>
              </a:rPr>
              <a:t>Unicelulares o </a:t>
            </a:r>
          </a:p>
          <a:p>
            <a:r>
              <a:rPr lang="es-MX" sz="1350" b="1" dirty="0">
                <a:latin typeface="Comic Sans MS" panose="030F0702030302020204" pitchFamily="66" charset="0"/>
                <a:cs typeface="Arial" panose="020B0604020202020204" pitchFamily="34" charset="0"/>
              </a:rPr>
              <a:t>pluricelulares (filamentosas)</a:t>
            </a:r>
            <a:endParaRPr lang="es-MX" sz="1350" b="1" dirty="0"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01D7D7-A8E5-4F75-AD5C-73ED3C64B7A0}"/>
              </a:ext>
            </a:extLst>
          </p:cNvPr>
          <p:cNvSpPr txBox="1"/>
          <p:nvPr/>
        </p:nvSpPr>
        <p:spPr>
          <a:xfrm>
            <a:off x="4003314" y="2021636"/>
            <a:ext cx="16074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350" dirty="0">
                <a:solidFill>
                  <a:schemeClr val="bg1"/>
                </a:solidFill>
              </a:rPr>
              <a:t>Macroscópicas: </a:t>
            </a:r>
          </a:p>
          <a:p>
            <a:pPr algn="ctr"/>
            <a:r>
              <a:rPr lang="es-MX" sz="1350" i="1" dirty="0" err="1">
                <a:solidFill>
                  <a:schemeClr val="bg1"/>
                </a:solidFill>
              </a:rPr>
              <a:t>Macrocystis</a:t>
            </a:r>
            <a:r>
              <a:rPr lang="es-MX" sz="1350" i="1" dirty="0">
                <a:solidFill>
                  <a:schemeClr val="bg1"/>
                </a:solidFill>
              </a:rPr>
              <a:t> </a:t>
            </a:r>
            <a:r>
              <a:rPr lang="es-MX" sz="1350" i="1" dirty="0" err="1">
                <a:solidFill>
                  <a:schemeClr val="bg1"/>
                </a:solidFill>
              </a:rPr>
              <a:t>pyrifera</a:t>
            </a:r>
            <a:endParaRPr lang="es-MX" sz="1350" i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Imagen relacionada">
            <a:extLst>
              <a:ext uri="{FF2B5EF4-FFF2-40B4-BE49-F238E27FC236}">
                <a16:creationId xmlns:a16="http://schemas.microsoft.com/office/drawing/2014/main" id="{D88271A0-17C1-4400-A5AA-89D285DB5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39" b="5429"/>
          <a:stretch/>
        </p:blipFill>
        <p:spPr bwMode="auto">
          <a:xfrm>
            <a:off x="6132933" y="745436"/>
            <a:ext cx="2823906" cy="2005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98705E3-43DB-48B6-8CD9-88D9C8545775}"/>
              </a:ext>
            </a:extLst>
          </p:cNvPr>
          <p:cNvSpPr txBox="1"/>
          <p:nvPr/>
        </p:nvSpPr>
        <p:spPr>
          <a:xfrm>
            <a:off x="6441482" y="2021635"/>
            <a:ext cx="21511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350" dirty="0">
                <a:solidFill>
                  <a:schemeClr val="bg1"/>
                </a:solidFill>
              </a:rPr>
              <a:t>Microscópicas o Microalgas </a:t>
            </a:r>
          </a:p>
          <a:p>
            <a:pPr algn="ctr"/>
            <a:r>
              <a:rPr lang="es-MX" sz="1350" i="1" dirty="0" err="1">
                <a:solidFill>
                  <a:schemeClr val="bg1"/>
                </a:solidFill>
              </a:rPr>
              <a:t>Chlorella</a:t>
            </a:r>
            <a:r>
              <a:rPr lang="es-MX" sz="1350" i="1" dirty="0">
                <a:solidFill>
                  <a:schemeClr val="bg1"/>
                </a:solidFill>
              </a:rPr>
              <a:t> </a:t>
            </a:r>
            <a:r>
              <a:rPr lang="es-MX" sz="1350" i="1" dirty="0" err="1">
                <a:solidFill>
                  <a:schemeClr val="bg1"/>
                </a:solidFill>
              </a:rPr>
              <a:t>vulgaris</a:t>
            </a:r>
            <a:endParaRPr lang="es-MX" sz="1350" i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Resultado de imagen para selenastrum capricornutum">
            <a:extLst>
              <a:ext uri="{FF2B5EF4-FFF2-40B4-BE49-F238E27FC236}">
                <a16:creationId xmlns:a16="http://schemas.microsoft.com/office/drawing/2014/main" id="{FD88EFA2-E045-4306-8E11-72BEB63E2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47" y="2655666"/>
            <a:ext cx="2728321" cy="1867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FA3F87F-5844-4009-9221-9DE8A91163D2}"/>
              </a:ext>
            </a:extLst>
          </p:cNvPr>
          <p:cNvSpPr txBox="1"/>
          <p:nvPr/>
        </p:nvSpPr>
        <p:spPr>
          <a:xfrm>
            <a:off x="3605855" y="2989469"/>
            <a:ext cx="21673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350" b="1" dirty="0"/>
              <a:t>Inmóviles: </a:t>
            </a:r>
          </a:p>
          <a:p>
            <a:pPr algn="ctr"/>
            <a:r>
              <a:rPr lang="es-MX" sz="1350" b="1" i="1" dirty="0" err="1"/>
              <a:t>Selenastrum</a:t>
            </a:r>
            <a:r>
              <a:rPr lang="es-MX" sz="1350" b="1" i="1" dirty="0"/>
              <a:t> </a:t>
            </a:r>
            <a:r>
              <a:rPr lang="es-MX" sz="1350" b="1" i="1" dirty="0" err="1"/>
              <a:t>capricornutum</a:t>
            </a:r>
            <a:endParaRPr lang="es-MX" sz="1350" b="1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4086031-22F7-44FC-BC0C-592C66028D02}"/>
              </a:ext>
            </a:extLst>
          </p:cNvPr>
          <p:cNvSpPr txBox="1"/>
          <p:nvPr/>
        </p:nvSpPr>
        <p:spPr>
          <a:xfrm>
            <a:off x="6260002" y="2812312"/>
            <a:ext cx="10077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350" b="1" dirty="0"/>
              <a:t>Móviles: </a:t>
            </a:r>
          </a:p>
          <a:p>
            <a:pPr algn="ctr"/>
            <a:r>
              <a:rPr lang="es-MX" sz="1350" b="1" i="1" dirty="0" err="1"/>
              <a:t>Euglena</a:t>
            </a:r>
            <a:r>
              <a:rPr lang="es-MX" sz="1350" b="1" i="1" dirty="0"/>
              <a:t> </a:t>
            </a:r>
            <a:r>
              <a:rPr lang="es-MX" sz="1350" b="1" i="1" dirty="0" err="1"/>
              <a:t>sp</a:t>
            </a:r>
            <a:r>
              <a:rPr lang="es-MX" sz="1350" b="1" i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B18203-C7D5-4E02-83E9-275DACCE9F47}"/>
              </a:ext>
            </a:extLst>
          </p:cNvPr>
          <p:cNvSpPr txBox="1"/>
          <p:nvPr/>
        </p:nvSpPr>
        <p:spPr>
          <a:xfrm>
            <a:off x="6994977" y="4616401"/>
            <a:ext cx="1141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b="1" i="1" dirty="0"/>
              <a:t>Pluricelulares</a:t>
            </a:r>
          </a:p>
          <a:p>
            <a:pPr algn="ctr"/>
            <a:r>
              <a:rPr lang="es-MX" sz="1200" b="1" i="1" dirty="0"/>
              <a:t> (Filamentosa):</a:t>
            </a:r>
          </a:p>
          <a:p>
            <a:pPr algn="ctr"/>
            <a:r>
              <a:rPr lang="es-MX" sz="1200" b="1" i="1" dirty="0" err="1"/>
              <a:t>Spyrogira</a:t>
            </a:r>
            <a:r>
              <a:rPr lang="es-MX" sz="1200" b="1" i="1" dirty="0"/>
              <a:t> </a:t>
            </a:r>
            <a:r>
              <a:rPr lang="es-MX" sz="1200" b="1" i="1" dirty="0" err="1"/>
              <a:t>sp</a:t>
            </a:r>
            <a:r>
              <a:rPr lang="es-MX" sz="1200" b="1" i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76BEAC7-F0AB-42EB-9EC7-64028E9F1F85}"/>
              </a:ext>
            </a:extLst>
          </p:cNvPr>
          <p:cNvSpPr txBox="1"/>
          <p:nvPr/>
        </p:nvSpPr>
        <p:spPr>
          <a:xfrm>
            <a:off x="7530173" y="2898780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b="1" i="1" dirty="0"/>
              <a:t>2-4 flagelos iguales= </a:t>
            </a:r>
          </a:p>
          <a:p>
            <a:pPr algn="ctr"/>
            <a:r>
              <a:rPr lang="es-MX" sz="1200" b="1" i="1" dirty="0" err="1"/>
              <a:t>Clorofitas</a:t>
            </a:r>
            <a:r>
              <a:rPr lang="es-MX" sz="1200" b="1" i="1" dirty="0"/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43ED8D-C3F3-42D0-B66A-2CEAA065FDA8}"/>
              </a:ext>
            </a:extLst>
          </p:cNvPr>
          <p:cNvSpPr txBox="1"/>
          <p:nvPr/>
        </p:nvSpPr>
        <p:spPr>
          <a:xfrm>
            <a:off x="7760678" y="3681885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b="1" i="1" dirty="0"/>
              <a:t>2 flagelos</a:t>
            </a:r>
          </a:p>
          <a:p>
            <a:pPr algn="ctr"/>
            <a:r>
              <a:rPr lang="es-MX" sz="1200" b="1" i="1" dirty="0"/>
              <a:t>desiguales= </a:t>
            </a:r>
          </a:p>
          <a:p>
            <a:pPr algn="ctr"/>
            <a:r>
              <a:rPr lang="es-MX" sz="1200" b="1" i="1" dirty="0"/>
              <a:t>Dinoflagelados.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EE5B289-9F0C-458E-990D-C0B47C140369}"/>
              </a:ext>
            </a:extLst>
          </p:cNvPr>
          <p:cNvSpPr txBox="1"/>
          <p:nvPr/>
        </p:nvSpPr>
        <p:spPr>
          <a:xfrm>
            <a:off x="6010186" y="3943590"/>
            <a:ext cx="998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b="1" i="1" dirty="0"/>
              <a:t>1 flagelo= </a:t>
            </a:r>
          </a:p>
          <a:p>
            <a:pPr algn="ctr"/>
            <a:r>
              <a:rPr lang="es-MX" sz="1200" b="1" i="1" dirty="0" err="1"/>
              <a:t>Euglenoides</a:t>
            </a:r>
            <a:r>
              <a:rPr lang="es-MX" sz="1200" b="1" i="1" dirty="0"/>
              <a:t>.</a:t>
            </a:r>
          </a:p>
        </p:txBody>
      </p:sp>
      <p:pic>
        <p:nvPicPr>
          <p:cNvPr id="3084" name="Picture 12" descr="https://s.yimg.com/g/images/spaceout.gif">
            <a:extLst>
              <a:ext uri="{FF2B5EF4-FFF2-40B4-BE49-F238E27FC236}">
                <a16:creationId xmlns:a16="http://schemas.microsoft.com/office/drawing/2014/main" id="{72C2BB30-5DA1-4827-B9A9-00D5426D4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29" y="3425429"/>
            <a:ext cx="7144" cy="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LA DIATOMEA CYMBELLA ASPERA  â·">
            <a:extLst>
              <a:ext uri="{FF2B5EF4-FFF2-40B4-BE49-F238E27FC236}">
                <a16:creationId xmlns:a16="http://schemas.microsoft.com/office/drawing/2014/main" id="{C2F36EAE-7780-45D8-9AAB-EC07996C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22" y="4469928"/>
            <a:ext cx="2674547" cy="178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DD7C408-DA83-438C-9E7F-594FC04F1805}"/>
              </a:ext>
            </a:extLst>
          </p:cNvPr>
          <p:cNvSpPr txBox="1"/>
          <p:nvPr/>
        </p:nvSpPr>
        <p:spPr>
          <a:xfrm>
            <a:off x="4593946" y="4684767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b="1" i="1" dirty="0"/>
              <a:t>Unicelulares:</a:t>
            </a:r>
          </a:p>
          <a:p>
            <a:pPr algn="ctr"/>
            <a:r>
              <a:rPr lang="es-MX" sz="1200" b="1" i="1" dirty="0" err="1"/>
              <a:t>Cymbella</a:t>
            </a:r>
            <a:r>
              <a:rPr lang="es-MX" sz="1200" b="1" i="1" dirty="0"/>
              <a:t> </a:t>
            </a:r>
            <a:r>
              <a:rPr lang="es-MX" sz="1200" b="1" i="1" dirty="0" err="1"/>
              <a:t>aspera</a:t>
            </a:r>
            <a:endParaRPr lang="es-MX" sz="1200" b="1" i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850183D-0CA0-4E24-AE3F-A95A63FAE753}"/>
              </a:ext>
            </a:extLst>
          </p:cNvPr>
          <p:cNvSpPr txBox="1"/>
          <p:nvPr/>
        </p:nvSpPr>
        <p:spPr>
          <a:xfrm>
            <a:off x="6763890" y="3409298"/>
            <a:ext cx="1433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b="1" i="1" dirty="0"/>
              <a:t>Por deslizamiento= </a:t>
            </a:r>
          </a:p>
          <a:p>
            <a:pPr algn="ctr"/>
            <a:r>
              <a:rPr lang="es-MX" sz="1200" b="1" i="1" dirty="0" err="1"/>
              <a:t>Clorofitas</a:t>
            </a:r>
            <a:r>
              <a:rPr lang="es-MX" sz="1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1072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BC29E0-C056-46E7-99CF-1218A66919B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048941"/>
            <a:ext cx="7367954" cy="464344"/>
          </a:xfrm>
        </p:spPr>
        <p:txBody>
          <a:bodyPr>
            <a:normAutofit/>
          </a:bodyPr>
          <a:lstStyle/>
          <a:p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Por el tipo de pigmento presente:</a:t>
            </a:r>
          </a:p>
        </p:txBody>
      </p:sp>
      <p:pic>
        <p:nvPicPr>
          <p:cNvPr id="4098" name="Picture 2" descr="Resultado de imagen para Phaeophyta">
            <a:extLst>
              <a:ext uri="{FF2B5EF4-FFF2-40B4-BE49-F238E27FC236}">
                <a16:creationId xmlns:a16="http://schemas.microsoft.com/office/drawing/2014/main" id="{303D1D3B-7B61-4603-937B-E7D05609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7971" r="4493" b="7005"/>
          <a:stretch/>
        </p:blipFill>
        <p:spPr bwMode="auto">
          <a:xfrm>
            <a:off x="65327" y="2188633"/>
            <a:ext cx="2672537" cy="21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A4C70E-DC49-423B-A616-135D64080725}"/>
              </a:ext>
            </a:extLst>
          </p:cNvPr>
          <p:cNvSpPr txBox="1"/>
          <p:nvPr/>
        </p:nvSpPr>
        <p:spPr>
          <a:xfrm>
            <a:off x="699698" y="1700918"/>
            <a:ext cx="1894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b="1" dirty="0"/>
              <a:t>PARDAS: PHAEOPHYTAS</a:t>
            </a:r>
          </a:p>
        </p:txBody>
      </p:sp>
      <p:pic>
        <p:nvPicPr>
          <p:cNvPr id="4100" name="Picture 4" descr="Imagen relacionada">
            <a:extLst>
              <a:ext uri="{FF2B5EF4-FFF2-40B4-BE49-F238E27FC236}">
                <a16:creationId xmlns:a16="http://schemas.microsoft.com/office/drawing/2014/main" id="{3E50CC39-CFA6-4897-A1EB-B5A9C973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34" y="2111104"/>
            <a:ext cx="2773819" cy="19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3D87588-92DC-448E-A0D2-6D7E5DC3DCD8}"/>
              </a:ext>
            </a:extLst>
          </p:cNvPr>
          <p:cNvSpPr txBox="1"/>
          <p:nvPr/>
        </p:nvSpPr>
        <p:spPr>
          <a:xfrm>
            <a:off x="3252368" y="1753716"/>
            <a:ext cx="18198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b="1" dirty="0"/>
              <a:t>ROJAS: RHODOPHYTAS</a:t>
            </a:r>
          </a:p>
        </p:txBody>
      </p:sp>
      <p:pic>
        <p:nvPicPr>
          <p:cNvPr id="4102" name="Picture 6" descr="Imagen relacionada">
            <a:extLst>
              <a:ext uri="{FF2B5EF4-FFF2-40B4-BE49-F238E27FC236}">
                <a16:creationId xmlns:a16="http://schemas.microsoft.com/office/drawing/2014/main" id="{144DFA93-3206-47BD-B54B-928C63415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0" y="1952176"/>
            <a:ext cx="2442231" cy="22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B3FA648-92D8-4525-B8F3-E14155F3A2D7}"/>
              </a:ext>
            </a:extLst>
          </p:cNvPr>
          <p:cNvSpPr txBox="1"/>
          <p:nvPr/>
        </p:nvSpPr>
        <p:spPr>
          <a:xfrm>
            <a:off x="6257260" y="1675177"/>
            <a:ext cx="18703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b="1" dirty="0"/>
              <a:t>VERDES: CLOROPHYTAS</a:t>
            </a:r>
          </a:p>
        </p:txBody>
      </p:sp>
      <p:pic>
        <p:nvPicPr>
          <p:cNvPr id="4104" name="Picture 8" descr="Imagen relacionada">
            <a:extLst>
              <a:ext uri="{FF2B5EF4-FFF2-40B4-BE49-F238E27FC236}">
                <a16:creationId xmlns:a16="http://schemas.microsoft.com/office/drawing/2014/main" id="{2D439DB4-3C98-49A6-86FF-552C3B7C4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3036" r="18765" b="2124"/>
          <a:stretch/>
        </p:blipFill>
        <p:spPr bwMode="auto">
          <a:xfrm>
            <a:off x="65327" y="4599874"/>
            <a:ext cx="2121917" cy="15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B697E91-6B5C-4393-B637-DB72E4833A72}"/>
              </a:ext>
            </a:extLst>
          </p:cNvPr>
          <p:cNvSpPr txBox="1"/>
          <p:nvPr/>
        </p:nvSpPr>
        <p:spPr>
          <a:xfrm>
            <a:off x="112232" y="4375242"/>
            <a:ext cx="21185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b="1" dirty="0"/>
              <a:t>DORADAS: CHRYSOPHYTAS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7A10570-6A0D-4382-9C8A-9BEDAF528608}"/>
              </a:ext>
            </a:extLst>
          </p:cNvPr>
          <p:cNvSpPr/>
          <p:nvPr/>
        </p:nvSpPr>
        <p:spPr>
          <a:xfrm>
            <a:off x="350235" y="5809059"/>
            <a:ext cx="180049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350" dirty="0" err="1">
                <a:latin typeface="Arial" panose="020B0604020202020204" pitchFamily="34" charset="0"/>
                <a:cs typeface="Arial" panose="020B0604020202020204" pitchFamily="34" charset="0"/>
              </a:rPr>
              <a:t>Dinobryon</a:t>
            </a:r>
            <a:r>
              <a:rPr lang="es-MX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350" dirty="0" err="1">
                <a:latin typeface="Arial" panose="020B0604020202020204" pitchFamily="34" charset="0"/>
                <a:cs typeface="Arial" panose="020B0604020202020204" pitchFamily="34" charset="0"/>
              </a:rPr>
              <a:t>Divergens</a:t>
            </a:r>
            <a:endParaRPr lang="es-MX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Euglena on Make a GIF">
            <a:extLst>
              <a:ext uri="{FF2B5EF4-FFF2-40B4-BE49-F238E27FC236}">
                <a16:creationId xmlns:a16="http://schemas.microsoft.com/office/drawing/2014/main" id="{43589F2B-AB6B-465A-89DA-DD1A024568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0" y="4461855"/>
            <a:ext cx="2442231" cy="183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9">
            <a:extLst>
              <a:ext uri="{FF2B5EF4-FFF2-40B4-BE49-F238E27FC236}">
                <a16:creationId xmlns:a16="http://schemas.microsoft.com/office/drawing/2014/main" id="{443F1B44-D478-4581-A26B-F7D4AF1BF4A0}"/>
              </a:ext>
            </a:extLst>
          </p:cNvPr>
          <p:cNvSpPr txBox="1"/>
          <p:nvPr/>
        </p:nvSpPr>
        <p:spPr>
          <a:xfrm>
            <a:off x="5804592" y="4159595"/>
            <a:ext cx="25860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b="1" dirty="0"/>
              <a:t>VERDES, MÓVILES: EUGLENOIDES</a:t>
            </a:r>
          </a:p>
        </p:txBody>
      </p:sp>
      <p:sp>
        <p:nvSpPr>
          <p:cNvPr id="15" name="CuadroTexto 11">
            <a:extLst>
              <a:ext uri="{FF2B5EF4-FFF2-40B4-BE49-F238E27FC236}">
                <a16:creationId xmlns:a16="http://schemas.microsoft.com/office/drawing/2014/main" id="{FAA3E4AB-8C99-4577-AEDB-D0B6241EE026}"/>
              </a:ext>
            </a:extLst>
          </p:cNvPr>
          <p:cNvSpPr txBox="1"/>
          <p:nvPr/>
        </p:nvSpPr>
        <p:spPr>
          <a:xfrm>
            <a:off x="3008359" y="4296560"/>
            <a:ext cx="2616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50" b="1" dirty="0"/>
              <a:t>DINOFLAGELADAS: PYRROPHYTAS</a:t>
            </a:r>
          </a:p>
        </p:txBody>
      </p:sp>
      <p:pic>
        <p:nvPicPr>
          <p:cNvPr id="7" name="Picture 6" descr="Top 30 Marea Roja GIFs | Find the best GIF on Gfycat">
            <a:extLst>
              <a:ext uri="{FF2B5EF4-FFF2-40B4-BE49-F238E27FC236}">
                <a16:creationId xmlns:a16="http://schemas.microsoft.com/office/drawing/2014/main" id="{DED4F211-19FE-4A9F-A9CC-6A0951C8D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64" y="4536367"/>
            <a:ext cx="2966885" cy="167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53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9590E-4FFD-4844-8E65-222D41F0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84395"/>
            <a:ext cx="7886700" cy="1039605"/>
          </a:xfrm>
        </p:spPr>
        <p:txBody>
          <a:bodyPr/>
          <a:lstStyle/>
          <a:p>
            <a:r>
              <a:rPr lang="es-MX" dirty="0"/>
              <a:t>Cultivo de microalgas</a:t>
            </a:r>
            <a:endParaRPr lang="en-US" dirty="0"/>
          </a:p>
        </p:txBody>
      </p:sp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157B3C98-5BE8-4D4B-BFBB-0AD4486A47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9859" t="13042" r="31607" b="6290"/>
          <a:stretch/>
        </p:blipFill>
        <p:spPr>
          <a:xfrm>
            <a:off x="309769" y="1227619"/>
            <a:ext cx="3886200" cy="494934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542C7-F8B2-4F2E-AD10-DDBC3885D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8032" y="1524000"/>
            <a:ext cx="3886200" cy="4623284"/>
          </a:xfrm>
        </p:spPr>
        <p:txBody>
          <a:bodyPr/>
          <a:lstStyle/>
          <a:p>
            <a:r>
              <a:rPr lang="es-MX" sz="1800" dirty="0"/>
              <a:t>El medio y condiciones de incubación dependerá del hábitat de donde provenga la muestra, usualmente se componen de una mezcla de sales.</a:t>
            </a:r>
          </a:p>
          <a:p>
            <a:r>
              <a:rPr lang="es-MX" dirty="0"/>
              <a:t>Para el cultivo de microalgas de agua dulce se puede usar el medio Basal de Bold.</a:t>
            </a:r>
          </a:p>
          <a:p>
            <a:r>
              <a:rPr lang="es-MX" sz="2000" dirty="0"/>
              <a:t>La incubación debe realizarse en presencia de luz, a temperatura ambiente (para el caso de mesófilas) y por un tiempo prolongado de 2-3 semanas.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276A55-AF27-469E-8F5B-61DEDA44FD93}"/>
              </a:ext>
            </a:extLst>
          </p:cNvPr>
          <p:cNvSpPr txBox="1"/>
          <p:nvPr/>
        </p:nvSpPr>
        <p:spPr>
          <a:xfrm rot="16200000">
            <a:off x="3175107" y="3606574"/>
            <a:ext cx="2680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La FUENTE DE CARBONO es el CO</a:t>
            </a:r>
            <a:r>
              <a:rPr lang="es-MX" baseline="-25000" dirty="0"/>
              <a:t>2 </a:t>
            </a:r>
            <a:r>
              <a:rPr lang="es-MX" dirty="0"/>
              <a:t>atmosférico (selectivo para autótrofos)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57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9A86-0F95-4FB9-B77A-2F5DDC3B2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Toma de muestra</a:t>
            </a:r>
            <a:endParaRPr lang="en-US" dirty="0"/>
          </a:p>
        </p:txBody>
      </p:sp>
      <p:pic>
        <p:nvPicPr>
          <p:cNvPr id="5122" name="Picture 2" descr="How to report and test a bloom">
            <a:extLst>
              <a:ext uri="{FF2B5EF4-FFF2-40B4-BE49-F238E27FC236}">
                <a16:creationId xmlns:a16="http://schemas.microsoft.com/office/drawing/2014/main" id="{CB02526A-FE6C-46E6-BA81-94665E242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0" y="1806115"/>
            <a:ext cx="4041529" cy="30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arching for a Diamond in the Muck | News | NREL">
            <a:extLst>
              <a:ext uri="{FF2B5EF4-FFF2-40B4-BE49-F238E27FC236}">
                <a16:creationId xmlns:a16="http://schemas.microsoft.com/office/drawing/2014/main" id="{1A303DF9-85DF-43B4-94EA-80B21E00C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63" y="1880685"/>
            <a:ext cx="4313583" cy="28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A8F26E-111A-4EA4-8760-0704B3ED1EBF}"/>
              </a:ext>
            </a:extLst>
          </p:cNvPr>
          <p:cNvSpPr txBox="1"/>
          <p:nvPr/>
        </p:nvSpPr>
        <p:spPr>
          <a:xfrm>
            <a:off x="976340" y="4829353"/>
            <a:ext cx="3021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Colectar la muestra superficial</a:t>
            </a:r>
          </a:p>
          <a:p>
            <a:pPr algn="ctr"/>
            <a:r>
              <a:rPr lang="es-MX" dirty="0"/>
              <a:t>(Fotótrofos)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83FA1-62ED-4767-823B-304DBD1829A9}"/>
              </a:ext>
            </a:extLst>
          </p:cNvPr>
          <p:cNvSpPr txBox="1"/>
          <p:nvPr/>
        </p:nvSpPr>
        <p:spPr>
          <a:xfrm>
            <a:off x="5646005" y="4823789"/>
            <a:ext cx="22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Etiquetar, transportar</a:t>
            </a:r>
          </a:p>
          <a:p>
            <a:r>
              <a:rPr lang="es-MX" dirty="0"/>
              <a:t> y almacenar a 5°C  </a:t>
            </a:r>
          </a:p>
        </p:txBody>
      </p:sp>
    </p:spTree>
    <p:extLst>
      <p:ext uri="{BB962C8B-B14F-4D97-AF65-F5344CB8AC3E}">
        <p14:creationId xmlns:p14="http://schemas.microsoft.com/office/powerpoint/2010/main" val="7896917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1200</TotalTime>
  <Words>1478</Words>
  <Application>Microsoft Office PowerPoint</Application>
  <PresentationFormat>On-screen Show (4:3)</PresentationFormat>
  <Paragraphs>200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Comic Sans MS</vt:lpstr>
      <vt:lpstr>Tema de Office</vt:lpstr>
      <vt:lpstr>Tema 5.2 ESTUDIO Y CULTIVO DE MICROALGAS</vt:lpstr>
      <vt:lpstr>Características</vt:lpstr>
      <vt:lpstr>Poseen una gran diversidad morfológica</vt:lpstr>
      <vt:lpstr>Tamaño variable usualmente desde &gt;10µm</vt:lpstr>
      <vt:lpstr>ESTRUCTURA</vt:lpstr>
      <vt:lpstr>CRITERIOS DE CLASIFICACIÓN</vt:lpstr>
      <vt:lpstr>PowerPoint Presentation</vt:lpstr>
      <vt:lpstr>Cultivo de microalgas</vt:lpstr>
      <vt:lpstr>Toma de muestra</vt:lpstr>
      <vt:lpstr>Inoculación</vt:lpstr>
      <vt:lpstr>Observación y registro</vt:lpstr>
      <vt:lpstr>Cianobacterias</vt:lpstr>
      <vt:lpstr>Comparación/ identificación </vt:lpstr>
      <vt:lpstr>EJERCICIO 1</vt:lpstr>
      <vt:lpstr>EJERCICIO 2</vt:lpstr>
      <vt:lpstr>EJERCICIO 3</vt:lpstr>
      <vt:lpstr>EJERCICIO 4</vt:lpstr>
      <vt:lpstr>EJERCICIO 5</vt:lpstr>
      <vt:lpstr>EJERCICIO 6</vt:lpstr>
      <vt:lpstr>Referencias</vt:lpstr>
      <vt:lpstr>Material de consulta adicional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soniabr</dc:creator>
  <cp:lastModifiedBy>DANIEL RAMOS PEREZ</cp:lastModifiedBy>
  <cp:revision>57</cp:revision>
  <dcterms:created xsi:type="dcterms:W3CDTF">2020-08-21T01:48:14Z</dcterms:created>
  <dcterms:modified xsi:type="dcterms:W3CDTF">2020-11-06T22:22:04Z</dcterms:modified>
</cp:coreProperties>
</file>