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65" r:id="rId2"/>
    <p:sldId id="264" r:id="rId3"/>
    <p:sldId id="278" r:id="rId4"/>
    <p:sldId id="322" r:id="rId5"/>
    <p:sldId id="279" r:id="rId6"/>
    <p:sldId id="280" r:id="rId7"/>
    <p:sldId id="281" r:id="rId8"/>
    <p:sldId id="282" r:id="rId9"/>
    <p:sldId id="283" r:id="rId10"/>
    <p:sldId id="304" r:id="rId11"/>
    <p:sldId id="331" r:id="rId12"/>
    <p:sldId id="294" r:id="rId13"/>
    <p:sldId id="276" r:id="rId14"/>
    <p:sldId id="330" r:id="rId15"/>
    <p:sldId id="284" r:id="rId16"/>
    <p:sldId id="305" r:id="rId17"/>
    <p:sldId id="324" r:id="rId18"/>
    <p:sldId id="296" r:id="rId19"/>
    <p:sldId id="297" r:id="rId20"/>
    <p:sldId id="332" r:id="rId21"/>
    <p:sldId id="328" r:id="rId22"/>
    <p:sldId id="333" r:id="rId23"/>
    <p:sldId id="258" r:id="rId24"/>
    <p:sldId id="306" r:id="rId25"/>
    <p:sldId id="307" r:id="rId26"/>
    <p:sldId id="299" r:id="rId27"/>
    <p:sldId id="300" r:id="rId28"/>
    <p:sldId id="298" r:id="rId29"/>
    <p:sldId id="274" r:id="rId30"/>
    <p:sldId id="268" r:id="rId31"/>
    <p:sldId id="259" r:id="rId32"/>
    <p:sldId id="308" r:id="rId33"/>
    <p:sldId id="260" r:id="rId34"/>
    <p:sldId id="272" r:id="rId35"/>
    <p:sldId id="301" r:id="rId36"/>
    <p:sldId id="309" r:id="rId37"/>
    <p:sldId id="310" r:id="rId38"/>
    <p:sldId id="326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9" r:id="rId49"/>
    <p:sldId id="303" r:id="rId50"/>
    <p:sldId id="320" r:id="rId51"/>
    <p:sldId id="325" r:id="rId52"/>
    <p:sldId id="302" r:id="rId53"/>
    <p:sldId id="323" r:id="rId54"/>
    <p:sldId id="327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C02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F5347-009F-472D-913E-EF216C7D1BA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05C7DF7-F0A0-47F5-B030-2564D71367B8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400" dirty="0">
              <a:latin typeface="Comic Sans MS" panose="030F0702030302020204" pitchFamily="66" charset="0"/>
            </a:rPr>
            <a:t>Elementos esenciales</a:t>
          </a:r>
        </a:p>
      </dgm:t>
    </dgm:pt>
    <dgm:pt modelId="{AF0D6D50-6777-4B8F-8C4C-BB6F57F4D790}" type="parTrans" cxnId="{E96675C1-F94E-46A6-9FD4-297A338E5552}">
      <dgm:prSet/>
      <dgm:spPr/>
      <dgm:t>
        <a:bodyPr/>
        <a:lstStyle/>
        <a:p>
          <a:endParaRPr lang="es-ES"/>
        </a:p>
      </dgm:t>
    </dgm:pt>
    <dgm:pt modelId="{388AA581-DD1B-4D17-9FC2-36E7A1DD7B30}" type="sibTrans" cxnId="{E96675C1-F94E-46A6-9FD4-297A338E5552}">
      <dgm:prSet/>
      <dgm:spPr/>
      <dgm:t>
        <a:bodyPr/>
        <a:lstStyle/>
        <a:p>
          <a:endParaRPr lang="es-ES"/>
        </a:p>
      </dgm:t>
    </dgm:pt>
    <dgm:pt modelId="{E1423E06-716F-4EE5-BAF1-BDFC4CD2D511}">
      <dgm:prSet phldrT="[Texto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MX" sz="1800" dirty="0">
              <a:latin typeface="Comic Sans MS" panose="030F0702030302020204" pitchFamily="66" charset="0"/>
            </a:rPr>
            <a:t>C, H, N, O, P, S</a:t>
          </a:r>
          <a:endParaRPr lang="es-ES" sz="1800" dirty="0">
            <a:latin typeface="Comic Sans MS" panose="030F0702030302020204" pitchFamily="66" charset="0"/>
          </a:endParaRPr>
        </a:p>
      </dgm:t>
    </dgm:pt>
    <dgm:pt modelId="{634BAFA1-E3AB-4CAA-AFA7-9F210277E442}" type="parTrans" cxnId="{8C03B4FE-C251-460C-890D-C66F3355BE2F}">
      <dgm:prSet/>
      <dgm:spPr/>
      <dgm:t>
        <a:bodyPr/>
        <a:lstStyle/>
        <a:p>
          <a:endParaRPr lang="es-ES"/>
        </a:p>
      </dgm:t>
    </dgm:pt>
    <dgm:pt modelId="{1564AD74-CEC6-469A-B75C-4E76CB2CCD2A}" type="sibTrans" cxnId="{8C03B4FE-C251-460C-890D-C66F3355BE2F}">
      <dgm:prSet/>
      <dgm:spPr/>
      <dgm:t>
        <a:bodyPr/>
        <a:lstStyle/>
        <a:p>
          <a:endParaRPr lang="es-ES"/>
        </a:p>
      </dgm:t>
    </dgm:pt>
    <dgm:pt modelId="{79F17E21-436D-4582-B4C6-60EFB38EBB55}">
      <dgm:prSet phldrT="[Texto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MX" sz="1800" dirty="0">
              <a:latin typeface="Comic Sans MS" panose="030F0702030302020204" pitchFamily="66" charset="0"/>
            </a:rPr>
            <a:t> Cl, I, </a:t>
          </a:r>
          <a:r>
            <a:rPr lang="es-MX" sz="1800" dirty="0" err="1">
              <a:latin typeface="Comic Sans MS" panose="030F0702030302020204" pitchFamily="66" charset="0"/>
            </a:rPr>
            <a:t>Na</a:t>
          </a:r>
          <a:r>
            <a:rPr lang="es-MX" sz="1800" dirty="0">
              <a:latin typeface="Comic Sans MS" panose="030F0702030302020204" pitchFamily="66" charset="0"/>
            </a:rPr>
            <a:t>, K, </a:t>
          </a:r>
          <a:r>
            <a:rPr lang="es-MX" sz="1800" b="0" dirty="0">
              <a:solidFill>
                <a:schemeClr val="tx1"/>
              </a:solidFill>
              <a:latin typeface="Comic Sans MS" panose="030F0702030302020204" pitchFamily="66" charset="0"/>
            </a:rPr>
            <a:t>Mg</a:t>
          </a:r>
          <a:r>
            <a:rPr lang="es-MX" sz="1800" dirty="0">
              <a:latin typeface="Comic Sans MS" panose="030F0702030302020204" pitchFamily="66" charset="0"/>
            </a:rPr>
            <a:t>, Ca</a:t>
          </a:r>
          <a:endParaRPr lang="es-ES" sz="1800" dirty="0">
            <a:latin typeface="Comic Sans MS" panose="030F0702030302020204" pitchFamily="66" charset="0"/>
          </a:endParaRPr>
        </a:p>
      </dgm:t>
    </dgm:pt>
    <dgm:pt modelId="{13F80965-16E4-4FC7-8F6D-D6EFDBB102F0}" type="parTrans" cxnId="{CC0FBD0C-B74D-4D13-8508-704355755AD9}">
      <dgm:prSet/>
      <dgm:spPr/>
      <dgm:t>
        <a:bodyPr/>
        <a:lstStyle/>
        <a:p>
          <a:endParaRPr lang="es-ES"/>
        </a:p>
      </dgm:t>
    </dgm:pt>
    <dgm:pt modelId="{D919858F-48ED-43FF-B4F1-E77387A900F8}" type="sibTrans" cxnId="{CC0FBD0C-B74D-4D13-8508-704355755AD9}">
      <dgm:prSet/>
      <dgm:spPr/>
      <dgm:t>
        <a:bodyPr/>
        <a:lstStyle/>
        <a:p>
          <a:endParaRPr lang="es-ES"/>
        </a:p>
      </dgm:t>
    </dgm:pt>
    <dgm:pt modelId="{4424DE1E-D9AC-45A9-A1E9-9CBB5E7858D7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400" dirty="0">
              <a:latin typeface="Comic Sans MS" panose="030F0702030302020204" pitchFamily="66" charset="0"/>
            </a:rPr>
            <a:t>Benéficos</a:t>
          </a:r>
        </a:p>
      </dgm:t>
    </dgm:pt>
    <dgm:pt modelId="{12CC4242-DA4E-421E-BA5E-E6549FA6ABB8}" type="parTrans" cxnId="{588DFEBF-57F7-468B-9C2F-E8CD960B82F2}">
      <dgm:prSet/>
      <dgm:spPr/>
      <dgm:t>
        <a:bodyPr/>
        <a:lstStyle/>
        <a:p>
          <a:endParaRPr lang="es-ES"/>
        </a:p>
      </dgm:t>
    </dgm:pt>
    <dgm:pt modelId="{A198D77F-2B4F-4A5F-9657-A64367E86466}" type="sibTrans" cxnId="{588DFEBF-57F7-468B-9C2F-E8CD960B82F2}">
      <dgm:prSet/>
      <dgm:spPr/>
      <dgm:t>
        <a:bodyPr/>
        <a:lstStyle/>
        <a:p>
          <a:endParaRPr lang="es-ES"/>
        </a:p>
      </dgm:t>
    </dgm:pt>
    <dgm:pt modelId="{D76DA55E-CE46-4817-9E6B-15B283FA5C60}">
      <dgm:prSet phldrT="[Texto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ES" sz="1800" dirty="0">
              <a:latin typeface="Comic Sans MS" panose="030F0702030302020204" pitchFamily="66" charset="0"/>
            </a:rPr>
            <a:t>B, </a:t>
          </a:r>
          <a:r>
            <a:rPr lang="es-ES" sz="1800" b="1" dirty="0">
              <a:solidFill>
                <a:srgbClr val="FF0000"/>
              </a:solidFill>
              <a:latin typeface="Comic Sans MS" panose="030F0702030302020204" pitchFamily="66" charset="0"/>
            </a:rPr>
            <a:t>V</a:t>
          </a:r>
          <a:r>
            <a:rPr lang="es-ES" sz="1800" dirty="0">
              <a:latin typeface="Comic Sans MS" panose="030F0702030302020204" pitchFamily="66" charset="0"/>
            </a:rPr>
            <a:t>, </a:t>
          </a:r>
          <a:r>
            <a:rPr lang="es-ES" sz="1800" b="1" dirty="0">
              <a:solidFill>
                <a:srgbClr val="00B050"/>
              </a:solidFill>
              <a:latin typeface="Comic Sans MS" panose="030F0702030302020204" pitchFamily="66" charset="0"/>
            </a:rPr>
            <a:t>Cr</a:t>
          </a:r>
          <a:r>
            <a:rPr lang="es-ES" sz="1800" dirty="0">
              <a:latin typeface="Comic Sans MS" panose="030F0702030302020204" pitchFamily="66" charset="0"/>
            </a:rPr>
            <a:t>, </a:t>
          </a:r>
          <a:r>
            <a:rPr lang="es-ES" sz="1800" b="1" dirty="0">
              <a:solidFill>
                <a:srgbClr val="FF0000"/>
              </a:solidFill>
              <a:latin typeface="Comic Sans MS" panose="030F0702030302020204" pitchFamily="66" charset="0"/>
            </a:rPr>
            <a:t>Ni</a:t>
          </a:r>
          <a:r>
            <a:rPr lang="es-ES" sz="1800" dirty="0">
              <a:latin typeface="Comic Sans MS" panose="030F0702030302020204" pitchFamily="66" charset="0"/>
            </a:rPr>
            <a:t>, Sn, Si,</a:t>
          </a:r>
          <a:r>
            <a:rPr lang="es-ES" sz="1800" dirty="0">
              <a:solidFill>
                <a:schemeClr val="accent5">
                  <a:lumMod val="20000"/>
                  <a:lumOff val="80000"/>
                </a:schemeClr>
              </a:solidFill>
              <a:latin typeface="Comic Sans MS" panose="030F0702030302020204" pitchFamily="66" charset="0"/>
            </a:rPr>
            <a:t> </a:t>
          </a:r>
          <a:r>
            <a:rPr lang="es-ES" sz="1800" dirty="0">
              <a:solidFill>
                <a:srgbClr val="00B050"/>
              </a:solidFill>
              <a:latin typeface="Comic Sans MS" panose="030F0702030302020204" pitchFamily="66" charset="0"/>
            </a:rPr>
            <a:t>Se</a:t>
          </a:r>
          <a:r>
            <a:rPr lang="es-ES" sz="1800" dirty="0">
              <a:latin typeface="Comic Sans MS" panose="030F0702030302020204" pitchFamily="66" charset="0"/>
            </a:rPr>
            <a:t>, Br, F, </a:t>
          </a:r>
          <a:r>
            <a:rPr lang="es-ES" sz="1800" b="1" dirty="0">
              <a:solidFill>
                <a:srgbClr val="00B050"/>
              </a:solidFill>
              <a:latin typeface="Comic Sans MS" panose="030F0702030302020204" pitchFamily="66" charset="0"/>
            </a:rPr>
            <a:t>W</a:t>
          </a:r>
          <a:r>
            <a:rPr lang="es-ES" sz="1800" dirty="0">
              <a:latin typeface="Comic Sans MS" panose="030F0702030302020204" pitchFamily="66" charset="0"/>
            </a:rPr>
            <a:t>, Sr</a:t>
          </a:r>
        </a:p>
      </dgm:t>
    </dgm:pt>
    <dgm:pt modelId="{18DC9C57-98F9-4536-831F-832EEA735469}" type="parTrans" cxnId="{746922AC-7D0D-43D5-9B55-80A7A3477366}">
      <dgm:prSet/>
      <dgm:spPr/>
      <dgm:t>
        <a:bodyPr/>
        <a:lstStyle/>
        <a:p>
          <a:endParaRPr lang="es-ES"/>
        </a:p>
      </dgm:t>
    </dgm:pt>
    <dgm:pt modelId="{508FDFCD-6462-433D-BCC2-D37F9C96583C}" type="sibTrans" cxnId="{746922AC-7D0D-43D5-9B55-80A7A3477366}">
      <dgm:prSet/>
      <dgm:spPr/>
      <dgm:t>
        <a:bodyPr/>
        <a:lstStyle/>
        <a:p>
          <a:endParaRPr lang="es-ES"/>
        </a:p>
      </dgm:t>
    </dgm:pt>
    <dgm:pt modelId="{1B54DF39-F18A-4C0F-A1C5-E4EA6D72275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400" dirty="0">
              <a:latin typeface="Comic Sans MS" panose="030F0702030302020204" pitchFamily="66" charset="0"/>
            </a:rPr>
            <a:t>Tóxicos</a:t>
          </a:r>
        </a:p>
      </dgm:t>
    </dgm:pt>
    <dgm:pt modelId="{480CC232-9177-46E3-842B-D8B33043D90C}" type="parTrans" cxnId="{D11A4971-943B-4E1A-BE70-467481176228}">
      <dgm:prSet/>
      <dgm:spPr/>
      <dgm:t>
        <a:bodyPr/>
        <a:lstStyle/>
        <a:p>
          <a:endParaRPr lang="es-ES"/>
        </a:p>
      </dgm:t>
    </dgm:pt>
    <dgm:pt modelId="{2EA2C42F-E7B7-4F5E-A299-E8BC312A804B}" type="sibTrans" cxnId="{D11A4971-943B-4E1A-BE70-467481176228}">
      <dgm:prSet/>
      <dgm:spPr/>
      <dgm:t>
        <a:bodyPr/>
        <a:lstStyle/>
        <a:p>
          <a:endParaRPr lang="es-ES"/>
        </a:p>
      </dgm:t>
    </dgm:pt>
    <dgm:pt modelId="{6C8B6B86-29B4-41E0-B372-7F689DF4E780}">
      <dgm:prSet phldrT="[Texto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MX" sz="1800" dirty="0">
              <a:latin typeface="Comic Sans MS" panose="030F0702030302020204" pitchFamily="66" charset="0"/>
            </a:rPr>
            <a:t>Hg, Cd, Tl, Pb, Sb</a:t>
          </a:r>
          <a:endParaRPr lang="es-ES" sz="1800" dirty="0">
            <a:latin typeface="Comic Sans MS" panose="030F0702030302020204" pitchFamily="66" charset="0"/>
          </a:endParaRPr>
        </a:p>
      </dgm:t>
    </dgm:pt>
    <dgm:pt modelId="{6C62BBA9-6830-45E2-953A-4CD67FB67477}" type="parTrans" cxnId="{3692F0D2-D68E-42C0-88ED-E9A50DFE6562}">
      <dgm:prSet/>
      <dgm:spPr/>
      <dgm:t>
        <a:bodyPr/>
        <a:lstStyle/>
        <a:p>
          <a:endParaRPr lang="es-ES"/>
        </a:p>
      </dgm:t>
    </dgm:pt>
    <dgm:pt modelId="{4DE0776E-B89E-400B-9F38-B09F269C990F}" type="sibTrans" cxnId="{3692F0D2-D68E-42C0-88ED-E9A50DFE6562}">
      <dgm:prSet/>
      <dgm:spPr/>
      <dgm:t>
        <a:bodyPr/>
        <a:lstStyle/>
        <a:p>
          <a:endParaRPr lang="es-ES"/>
        </a:p>
      </dgm:t>
    </dgm:pt>
    <dgm:pt modelId="{E8C534D4-84EF-4D78-BDF0-C24ED33A756C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400" dirty="0">
              <a:latin typeface="Comic Sans MS" panose="030F0702030302020204" pitchFamily="66" charset="0"/>
            </a:rPr>
            <a:t>Farmacéuticos</a:t>
          </a:r>
        </a:p>
      </dgm:t>
    </dgm:pt>
    <dgm:pt modelId="{92FE4730-13E7-4486-BE84-804EDA52EE23}" type="parTrans" cxnId="{2883EB41-3A94-46DA-9D75-E90B3A14DA6D}">
      <dgm:prSet/>
      <dgm:spPr/>
      <dgm:t>
        <a:bodyPr/>
        <a:lstStyle/>
        <a:p>
          <a:endParaRPr lang="es-ES"/>
        </a:p>
      </dgm:t>
    </dgm:pt>
    <dgm:pt modelId="{3A700E13-6F43-4629-A95B-7F14149BB963}" type="sibTrans" cxnId="{2883EB41-3A94-46DA-9D75-E90B3A14DA6D}">
      <dgm:prSet/>
      <dgm:spPr/>
      <dgm:t>
        <a:bodyPr/>
        <a:lstStyle/>
        <a:p>
          <a:endParaRPr lang="es-ES"/>
        </a:p>
      </dgm:t>
    </dgm:pt>
    <dgm:pt modelId="{13B75A6A-38E0-483C-959F-AC608CE08264}">
      <dgm:prSet phldrT="[Texto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fr-FR" sz="1800" dirty="0">
              <a:latin typeface="Comic Sans MS" panose="030F0702030302020204" pitchFamily="66" charset="0"/>
            </a:rPr>
            <a:t>Li, Ag, Pt, Tc, Au, Bi  </a:t>
          </a:r>
          <a:endParaRPr lang="es-ES" sz="1800" dirty="0">
            <a:latin typeface="Comic Sans MS" panose="030F0702030302020204" pitchFamily="66" charset="0"/>
          </a:endParaRPr>
        </a:p>
      </dgm:t>
    </dgm:pt>
    <dgm:pt modelId="{30800BF5-1521-4119-BECA-DB47DDC36675}" type="parTrans" cxnId="{AC1BF4BC-793F-4B03-888D-C201C7F4471C}">
      <dgm:prSet/>
      <dgm:spPr/>
      <dgm:t>
        <a:bodyPr/>
        <a:lstStyle/>
        <a:p>
          <a:endParaRPr lang="es-ES"/>
        </a:p>
      </dgm:t>
    </dgm:pt>
    <dgm:pt modelId="{C17CAA29-95DA-49DD-852B-48791A2C6B6C}" type="sibTrans" cxnId="{AC1BF4BC-793F-4B03-888D-C201C7F4471C}">
      <dgm:prSet/>
      <dgm:spPr/>
      <dgm:t>
        <a:bodyPr/>
        <a:lstStyle/>
        <a:p>
          <a:endParaRPr lang="es-ES"/>
        </a:p>
      </dgm:t>
    </dgm:pt>
    <dgm:pt modelId="{9A57B424-947A-4CDC-8060-7AC254244565}">
      <dgm:prSet phldrT="[Texto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MX" sz="1800" dirty="0">
              <a:latin typeface="Comic Sans MS" panose="030F0702030302020204" pitchFamily="66" charset="0"/>
            </a:rPr>
            <a:t> </a:t>
          </a:r>
          <a:r>
            <a:rPr lang="es-MX" sz="1800" b="1" dirty="0">
              <a:solidFill>
                <a:srgbClr val="7030A0"/>
              </a:solidFill>
              <a:latin typeface="Comic Sans MS" panose="030F0702030302020204" pitchFamily="66" charset="0"/>
            </a:rPr>
            <a:t>Fe,</a:t>
          </a:r>
          <a:r>
            <a:rPr lang="es-MX" sz="1800" dirty="0">
              <a:solidFill>
                <a:srgbClr val="7030A0"/>
              </a:solidFill>
              <a:latin typeface="Comic Sans MS" panose="030F0702030302020204" pitchFamily="66" charset="0"/>
            </a:rPr>
            <a:t> </a:t>
          </a:r>
          <a:r>
            <a:rPr lang="es-MX" sz="1800" b="1" dirty="0">
              <a:solidFill>
                <a:srgbClr val="7030A0"/>
              </a:solidFill>
              <a:latin typeface="Comic Sans MS" panose="030F0702030302020204" pitchFamily="66" charset="0"/>
            </a:rPr>
            <a:t>Zn</a:t>
          </a:r>
          <a:r>
            <a:rPr lang="es-MX" sz="1800" dirty="0">
              <a:latin typeface="Comic Sans MS" panose="030F0702030302020204" pitchFamily="66" charset="0"/>
            </a:rPr>
            <a:t>, </a:t>
          </a:r>
          <a:r>
            <a:rPr lang="es-MX" sz="1800" b="1" dirty="0">
              <a:solidFill>
                <a:srgbClr val="7030A0"/>
              </a:solidFill>
              <a:latin typeface="Comic Sans MS" panose="030F0702030302020204" pitchFamily="66" charset="0"/>
            </a:rPr>
            <a:t>Mn</a:t>
          </a:r>
          <a:r>
            <a:rPr lang="es-MX" sz="1800" dirty="0">
              <a:latin typeface="Comic Sans MS" panose="030F0702030302020204" pitchFamily="66" charset="0"/>
            </a:rPr>
            <a:t>,</a:t>
          </a:r>
          <a:r>
            <a:rPr lang="es-MX" sz="1800" dirty="0">
              <a:solidFill>
                <a:srgbClr val="FF0000"/>
              </a:solidFill>
              <a:latin typeface="Comic Sans MS" panose="030F0702030302020204" pitchFamily="66" charset="0"/>
            </a:rPr>
            <a:t> </a:t>
          </a:r>
          <a:r>
            <a:rPr lang="es-MX" sz="1800" b="1" dirty="0">
              <a:solidFill>
                <a:srgbClr val="7030A0"/>
              </a:solidFill>
              <a:latin typeface="Comic Sans MS" panose="030F0702030302020204" pitchFamily="66" charset="0"/>
            </a:rPr>
            <a:t>Co</a:t>
          </a:r>
          <a:r>
            <a:rPr lang="es-MX" sz="1800" dirty="0">
              <a:latin typeface="Comic Sans MS" panose="030F0702030302020204" pitchFamily="66" charset="0"/>
            </a:rPr>
            <a:t>, </a:t>
          </a:r>
          <a:r>
            <a:rPr lang="es-MX" sz="1800" b="1" dirty="0">
              <a:solidFill>
                <a:srgbClr val="7030A0"/>
              </a:solidFill>
              <a:latin typeface="Comic Sans MS" panose="030F0702030302020204" pitchFamily="66" charset="0"/>
            </a:rPr>
            <a:t>Cu</a:t>
          </a:r>
          <a:r>
            <a:rPr lang="es-MX" sz="1800" dirty="0">
              <a:latin typeface="Comic Sans MS" panose="030F0702030302020204" pitchFamily="66" charset="0"/>
            </a:rPr>
            <a:t>, </a:t>
          </a:r>
          <a:r>
            <a:rPr lang="es-MX" sz="1800" b="1" dirty="0">
              <a:solidFill>
                <a:srgbClr val="7030A0"/>
              </a:solidFill>
              <a:latin typeface="Comic Sans MS" panose="030F0702030302020204" pitchFamily="66" charset="0"/>
            </a:rPr>
            <a:t>Mo</a:t>
          </a:r>
          <a:endParaRPr lang="es-ES" sz="1800" b="1" dirty="0">
            <a:solidFill>
              <a:srgbClr val="7030A0"/>
            </a:solidFill>
            <a:latin typeface="Comic Sans MS" panose="030F0702030302020204" pitchFamily="66" charset="0"/>
          </a:endParaRPr>
        </a:p>
      </dgm:t>
    </dgm:pt>
    <dgm:pt modelId="{CCCCB089-DA87-4325-8699-73EA5364C533}" type="parTrans" cxnId="{0211F5A8-07F2-4A11-827E-6143ABC7FDDB}">
      <dgm:prSet/>
      <dgm:spPr/>
      <dgm:t>
        <a:bodyPr/>
        <a:lstStyle/>
        <a:p>
          <a:endParaRPr lang="es-ES"/>
        </a:p>
      </dgm:t>
    </dgm:pt>
    <dgm:pt modelId="{844769A0-A271-4BA1-AA9E-D147A9AB2A94}" type="sibTrans" cxnId="{0211F5A8-07F2-4A11-827E-6143ABC7FDDB}">
      <dgm:prSet/>
      <dgm:spPr/>
      <dgm:t>
        <a:bodyPr/>
        <a:lstStyle/>
        <a:p>
          <a:endParaRPr lang="es-ES"/>
        </a:p>
      </dgm:t>
    </dgm:pt>
    <dgm:pt modelId="{BF91B388-C8BB-4D9B-A7C2-5803CCBF2A26}" type="pres">
      <dgm:prSet presAssocID="{507F5347-009F-472D-913E-EF216C7D1BA2}" presName="linear" presStyleCnt="0">
        <dgm:presLayoutVars>
          <dgm:dir/>
          <dgm:animLvl val="lvl"/>
          <dgm:resizeHandles val="exact"/>
        </dgm:presLayoutVars>
      </dgm:prSet>
      <dgm:spPr/>
    </dgm:pt>
    <dgm:pt modelId="{F899688D-60A4-4711-B736-BD6C573CCBD8}" type="pres">
      <dgm:prSet presAssocID="{805C7DF7-F0A0-47F5-B030-2564D71367B8}" presName="parentLin" presStyleCnt="0"/>
      <dgm:spPr/>
    </dgm:pt>
    <dgm:pt modelId="{AA5DE769-6DD1-444D-9A8D-FD33D77B13C4}" type="pres">
      <dgm:prSet presAssocID="{805C7DF7-F0A0-47F5-B030-2564D71367B8}" presName="parentLeftMargin" presStyleLbl="node1" presStyleIdx="0" presStyleCnt="4"/>
      <dgm:spPr/>
    </dgm:pt>
    <dgm:pt modelId="{677F5CC5-21D9-4B2C-B892-2731929A64DB}" type="pres">
      <dgm:prSet presAssocID="{805C7DF7-F0A0-47F5-B030-2564D71367B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1EC0D80-F8AC-4A01-984B-453D0B8F33AF}" type="pres">
      <dgm:prSet presAssocID="{805C7DF7-F0A0-47F5-B030-2564D71367B8}" presName="negativeSpace" presStyleCnt="0"/>
      <dgm:spPr/>
    </dgm:pt>
    <dgm:pt modelId="{88D5CE28-8135-47A0-B54B-18E6ABCCEB7E}" type="pres">
      <dgm:prSet presAssocID="{805C7DF7-F0A0-47F5-B030-2564D71367B8}" presName="childText" presStyleLbl="conFgAcc1" presStyleIdx="0" presStyleCnt="4">
        <dgm:presLayoutVars>
          <dgm:bulletEnabled val="1"/>
        </dgm:presLayoutVars>
      </dgm:prSet>
      <dgm:spPr/>
    </dgm:pt>
    <dgm:pt modelId="{34A1EF12-88EB-40F2-A18B-74A61B1AE4F4}" type="pres">
      <dgm:prSet presAssocID="{388AA581-DD1B-4D17-9FC2-36E7A1DD7B30}" presName="spaceBetweenRectangles" presStyleCnt="0"/>
      <dgm:spPr/>
    </dgm:pt>
    <dgm:pt modelId="{3DD90EC4-AD9A-42E7-AECA-A4FCB0A5CD99}" type="pres">
      <dgm:prSet presAssocID="{4424DE1E-D9AC-45A9-A1E9-9CBB5E7858D7}" presName="parentLin" presStyleCnt="0"/>
      <dgm:spPr/>
    </dgm:pt>
    <dgm:pt modelId="{E47BE38C-E59D-4997-B8C2-5ECA0A8131D8}" type="pres">
      <dgm:prSet presAssocID="{4424DE1E-D9AC-45A9-A1E9-9CBB5E7858D7}" presName="parentLeftMargin" presStyleLbl="node1" presStyleIdx="0" presStyleCnt="4"/>
      <dgm:spPr/>
    </dgm:pt>
    <dgm:pt modelId="{16E9D6E8-6F3D-4FF5-BDB0-BA378018057A}" type="pres">
      <dgm:prSet presAssocID="{4424DE1E-D9AC-45A9-A1E9-9CBB5E7858D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1671C56-0111-4D9D-867B-01C89E447D76}" type="pres">
      <dgm:prSet presAssocID="{4424DE1E-D9AC-45A9-A1E9-9CBB5E7858D7}" presName="negativeSpace" presStyleCnt="0"/>
      <dgm:spPr/>
    </dgm:pt>
    <dgm:pt modelId="{04C8A62A-4431-4334-821A-82AF886B69F1}" type="pres">
      <dgm:prSet presAssocID="{4424DE1E-D9AC-45A9-A1E9-9CBB5E7858D7}" presName="childText" presStyleLbl="conFgAcc1" presStyleIdx="1" presStyleCnt="4">
        <dgm:presLayoutVars>
          <dgm:bulletEnabled val="1"/>
        </dgm:presLayoutVars>
      </dgm:prSet>
      <dgm:spPr/>
    </dgm:pt>
    <dgm:pt modelId="{0B615553-0C1D-492F-ABD5-73BB9D97D45B}" type="pres">
      <dgm:prSet presAssocID="{A198D77F-2B4F-4A5F-9657-A64367E86466}" presName="spaceBetweenRectangles" presStyleCnt="0"/>
      <dgm:spPr/>
    </dgm:pt>
    <dgm:pt modelId="{79B1CB7A-4B52-49D1-AEFA-DDEC03B0A34D}" type="pres">
      <dgm:prSet presAssocID="{1B54DF39-F18A-4C0F-A1C5-E4EA6D72275F}" presName="parentLin" presStyleCnt="0"/>
      <dgm:spPr/>
    </dgm:pt>
    <dgm:pt modelId="{82699119-732E-41C5-BEB4-C2226E248C28}" type="pres">
      <dgm:prSet presAssocID="{1B54DF39-F18A-4C0F-A1C5-E4EA6D72275F}" presName="parentLeftMargin" presStyleLbl="node1" presStyleIdx="1" presStyleCnt="4"/>
      <dgm:spPr/>
    </dgm:pt>
    <dgm:pt modelId="{DA147ED1-C8EF-4237-8511-23BCBBD7DDF8}" type="pres">
      <dgm:prSet presAssocID="{1B54DF39-F18A-4C0F-A1C5-E4EA6D72275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48A22B1-74F8-4E8B-95B2-2103A8FACF7F}" type="pres">
      <dgm:prSet presAssocID="{1B54DF39-F18A-4C0F-A1C5-E4EA6D72275F}" presName="negativeSpace" presStyleCnt="0"/>
      <dgm:spPr/>
    </dgm:pt>
    <dgm:pt modelId="{625E4E15-2AF4-43C5-96BC-4C9B5A9DFB00}" type="pres">
      <dgm:prSet presAssocID="{1B54DF39-F18A-4C0F-A1C5-E4EA6D72275F}" presName="childText" presStyleLbl="conFgAcc1" presStyleIdx="2" presStyleCnt="4" custLinFactY="-583" custLinFactNeighborX="-2344" custLinFactNeighborY="-100000">
        <dgm:presLayoutVars>
          <dgm:bulletEnabled val="1"/>
        </dgm:presLayoutVars>
      </dgm:prSet>
      <dgm:spPr/>
    </dgm:pt>
    <dgm:pt modelId="{5D00184F-53FE-4E92-BC01-70119AC3F971}" type="pres">
      <dgm:prSet presAssocID="{2EA2C42F-E7B7-4F5E-A299-E8BC312A804B}" presName="spaceBetweenRectangles" presStyleCnt="0"/>
      <dgm:spPr/>
    </dgm:pt>
    <dgm:pt modelId="{8BA9D18B-9B13-47E9-BC3C-C1F037BA84D9}" type="pres">
      <dgm:prSet presAssocID="{E8C534D4-84EF-4D78-BDF0-C24ED33A756C}" presName="parentLin" presStyleCnt="0"/>
      <dgm:spPr/>
    </dgm:pt>
    <dgm:pt modelId="{23C8F880-2721-400C-8875-D82ED6FA8955}" type="pres">
      <dgm:prSet presAssocID="{E8C534D4-84EF-4D78-BDF0-C24ED33A756C}" presName="parentLeftMargin" presStyleLbl="node1" presStyleIdx="2" presStyleCnt="4"/>
      <dgm:spPr/>
    </dgm:pt>
    <dgm:pt modelId="{7138CD6F-8C24-4511-B920-579D3B6C8C46}" type="pres">
      <dgm:prSet presAssocID="{E8C534D4-84EF-4D78-BDF0-C24ED33A756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48E0068-9FFF-4396-A488-9EA40F07F265}" type="pres">
      <dgm:prSet presAssocID="{E8C534D4-84EF-4D78-BDF0-C24ED33A756C}" presName="negativeSpace" presStyleCnt="0"/>
      <dgm:spPr/>
    </dgm:pt>
    <dgm:pt modelId="{4A7A63DF-A923-4B73-A64A-2789AF856492}" type="pres">
      <dgm:prSet presAssocID="{E8C534D4-84EF-4D78-BDF0-C24ED33A756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82EC50A-724E-4892-AB15-C3F5B94602A9}" type="presOf" srcId="{13B75A6A-38E0-483C-959F-AC608CE08264}" destId="{4A7A63DF-A923-4B73-A64A-2789AF856492}" srcOrd="0" destOrd="0" presId="urn:microsoft.com/office/officeart/2005/8/layout/list1"/>
    <dgm:cxn modelId="{CC0FBD0C-B74D-4D13-8508-704355755AD9}" srcId="{805C7DF7-F0A0-47F5-B030-2564D71367B8}" destId="{79F17E21-436D-4582-B4C6-60EFB38EBB55}" srcOrd="1" destOrd="0" parTransId="{13F80965-16E4-4FC7-8F6D-D6EFDBB102F0}" sibTransId="{D919858F-48ED-43FF-B4F1-E77387A900F8}"/>
    <dgm:cxn modelId="{A2C35A11-5F76-42CF-A2AD-09D3499143BA}" type="presOf" srcId="{805C7DF7-F0A0-47F5-B030-2564D71367B8}" destId="{AA5DE769-6DD1-444D-9A8D-FD33D77B13C4}" srcOrd="0" destOrd="0" presId="urn:microsoft.com/office/officeart/2005/8/layout/list1"/>
    <dgm:cxn modelId="{2E6CBC1E-55E0-40A0-81AC-0912B9FB8A94}" type="presOf" srcId="{79F17E21-436D-4582-B4C6-60EFB38EBB55}" destId="{88D5CE28-8135-47A0-B54B-18E6ABCCEB7E}" srcOrd="0" destOrd="1" presId="urn:microsoft.com/office/officeart/2005/8/layout/list1"/>
    <dgm:cxn modelId="{E811175B-F388-4B33-989C-4B6797377BDC}" type="presOf" srcId="{1B54DF39-F18A-4C0F-A1C5-E4EA6D72275F}" destId="{DA147ED1-C8EF-4237-8511-23BCBBD7DDF8}" srcOrd="1" destOrd="0" presId="urn:microsoft.com/office/officeart/2005/8/layout/list1"/>
    <dgm:cxn modelId="{2883EB41-3A94-46DA-9D75-E90B3A14DA6D}" srcId="{507F5347-009F-472D-913E-EF216C7D1BA2}" destId="{E8C534D4-84EF-4D78-BDF0-C24ED33A756C}" srcOrd="3" destOrd="0" parTransId="{92FE4730-13E7-4486-BE84-804EDA52EE23}" sibTransId="{3A700E13-6F43-4629-A95B-7F14149BB963}"/>
    <dgm:cxn modelId="{32021742-4D37-4E36-AE50-BC67FBCD9774}" type="presOf" srcId="{4424DE1E-D9AC-45A9-A1E9-9CBB5E7858D7}" destId="{E47BE38C-E59D-4997-B8C2-5ECA0A8131D8}" srcOrd="0" destOrd="0" presId="urn:microsoft.com/office/officeart/2005/8/layout/list1"/>
    <dgm:cxn modelId="{8338BE70-7CA4-4F3E-81D4-27CF1C8E99A2}" type="presOf" srcId="{6C8B6B86-29B4-41E0-B372-7F689DF4E780}" destId="{625E4E15-2AF4-43C5-96BC-4C9B5A9DFB00}" srcOrd="0" destOrd="0" presId="urn:microsoft.com/office/officeart/2005/8/layout/list1"/>
    <dgm:cxn modelId="{D11A4971-943B-4E1A-BE70-467481176228}" srcId="{507F5347-009F-472D-913E-EF216C7D1BA2}" destId="{1B54DF39-F18A-4C0F-A1C5-E4EA6D72275F}" srcOrd="2" destOrd="0" parTransId="{480CC232-9177-46E3-842B-D8B33043D90C}" sibTransId="{2EA2C42F-E7B7-4F5E-A299-E8BC312A804B}"/>
    <dgm:cxn modelId="{38689954-098F-45CF-A0A1-34AD3F16A0A5}" type="presOf" srcId="{507F5347-009F-472D-913E-EF216C7D1BA2}" destId="{BF91B388-C8BB-4D9B-A7C2-5803CCBF2A26}" srcOrd="0" destOrd="0" presId="urn:microsoft.com/office/officeart/2005/8/layout/list1"/>
    <dgm:cxn modelId="{654B3059-6CD8-417B-B162-50609AC298D4}" type="presOf" srcId="{E8C534D4-84EF-4D78-BDF0-C24ED33A756C}" destId="{23C8F880-2721-400C-8875-D82ED6FA8955}" srcOrd="0" destOrd="0" presId="urn:microsoft.com/office/officeart/2005/8/layout/list1"/>
    <dgm:cxn modelId="{A8BFB183-D60F-4F46-B0B6-2DBA493C5C6A}" type="presOf" srcId="{E8C534D4-84EF-4D78-BDF0-C24ED33A756C}" destId="{7138CD6F-8C24-4511-B920-579D3B6C8C46}" srcOrd="1" destOrd="0" presId="urn:microsoft.com/office/officeart/2005/8/layout/list1"/>
    <dgm:cxn modelId="{054FF699-8865-4BBF-8A3B-86D1F62F09E5}" type="presOf" srcId="{D76DA55E-CE46-4817-9E6B-15B283FA5C60}" destId="{04C8A62A-4431-4334-821A-82AF886B69F1}" srcOrd="0" destOrd="0" presId="urn:microsoft.com/office/officeart/2005/8/layout/list1"/>
    <dgm:cxn modelId="{0211F5A8-07F2-4A11-827E-6143ABC7FDDB}" srcId="{805C7DF7-F0A0-47F5-B030-2564D71367B8}" destId="{9A57B424-947A-4CDC-8060-7AC254244565}" srcOrd="2" destOrd="0" parTransId="{CCCCB089-DA87-4325-8699-73EA5364C533}" sibTransId="{844769A0-A271-4BA1-AA9E-D147A9AB2A94}"/>
    <dgm:cxn modelId="{746922AC-7D0D-43D5-9B55-80A7A3477366}" srcId="{4424DE1E-D9AC-45A9-A1E9-9CBB5E7858D7}" destId="{D76DA55E-CE46-4817-9E6B-15B283FA5C60}" srcOrd="0" destOrd="0" parTransId="{18DC9C57-98F9-4536-831F-832EEA735469}" sibTransId="{508FDFCD-6462-433D-BCC2-D37F9C96583C}"/>
    <dgm:cxn modelId="{A17B2EAD-B06D-45AB-B609-1DDB111119BD}" type="presOf" srcId="{E1423E06-716F-4EE5-BAF1-BDFC4CD2D511}" destId="{88D5CE28-8135-47A0-B54B-18E6ABCCEB7E}" srcOrd="0" destOrd="0" presId="urn:microsoft.com/office/officeart/2005/8/layout/list1"/>
    <dgm:cxn modelId="{D86DB5B6-56A3-45F1-AAE4-10213B35E1F3}" type="presOf" srcId="{9A57B424-947A-4CDC-8060-7AC254244565}" destId="{88D5CE28-8135-47A0-B54B-18E6ABCCEB7E}" srcOrd="0" destOrd="2" presId="urn:microsoft.com/office/officeart/2005/8/layout/list1"/>
    <dgm:cxn modelId="{AC1BF4BC-793F-4B03-888D-C201C7F4471C}" srcId="{E8C534D4-84EF-4D78-BDF0-C24ED33A756C}" destId="{13B75A6A-38E0-483C-959F-AC608CE08264}" srcOrd="0" destOrd="0" parTransId="{30800BF5-1521-4119-BECA-DB47DDC36675}" sibTransId="{C17CAA29-95DA-49DD-852B-48791A2C6B6C}"/>
    <dgm:cxn modelId="{588DFEBF-57F7-468B-9C2F-E8CD960B82F2}" srcId="{507F5347-009F-472D-913E-EF216C7D1BA2}" destId="{4424DE1E-D9AC-45A9-A1E9-9CBB5E7858D7}" srcOrd="1" destOrd="0" parTransId="{12CC4242-DA4E-421E-BA5E-E6549FA6ABB8}" sibTransId="{A198D77F-2B4F-4A5F-9657-A64367E86466}"/>
    <dgm:cxn modelId="{E96675C1-F94E-46A6-9FD4-297A338E5552}" srcId="{507F5347-009F-472D-913E-EF216C7D1BA2}" destId="{805C7DF7-F0A0-47F5-B030-2564D71367B8}" srcOrd="0" destOrd="0" parTransId="{AF0D6D50-6777-4B8F-8C4C-BB6F57F4D790}" sibTransId="{388AA581-DD1B-4D17-9FC2-36E7A1DD7B30}"/>
    <dgm:cxn modelId="{1386B2CA-4E12-4A6F-B23F-62F90142F442}" type="presOf" srcId="{4424DE1E-D9AC-45A9-A1E9-9CBB5E7858D7}" destId="{16E9D6E8-6F3D-4FF5-BDB0-BA378018057A}" srcOrd="1" destOrd="0" presId="urn:microsoft.com/office/officeart/2005/8/layout/list1"/>
    <dgm:cxn modelId="{3692F0D2-D68E-42C0-88ED-E9A50DFE6562}" srcId="{1B54DF39-F18A-4C0F-A1C5-E4EA6D72275F}" destId="{6C8B6B86-29B4-41E0-B372-7F689DF4E780}" srcOrd="0" destOrd="0" parTransId="{6C62BBA9-6830-45E2-953A-4CD67FB67477}" sibTransId="{4DE0776E-B89E-400B-9F38-B09F269C990F}"/>
    <dgm:cxn modelId="{24FD83E7-2F1A-4E74-B9BE-F2FAC49F3BD6}" type="presOf" srcId="{1B54DF39-F18A-4C0F-A1C5-E4EA6D72275F}" destId="{82699119-732E-41C5-BEB4-C2226E248C28}" srcOrd="0" destOrd="0" presId="urn:microsoft.com/office/officeart/2005/8/layout/list1"/>
    <dgm:cxn modelId="{C063B1E9-F5D2-486C-A868-471C6C77D242}" type="presOf" srcId="{805C7DF7-F0A0-47F5-B030-2564D71367B8}" destId="{677F5CC5-21D9-4B2C-B892-2731929A64DB}" srcOrd="1" destOrd="0" presId="urn:microsoft.com/office/officeart/2005/8/layout/list1"/>
    <dgm:cxn modelId="{8C03B4FE-C251-460C-890D-C66F3355BE2F}" srcId="{805C7DF7-F0A0-47F5-B030-2564D71367B8}" destId="{E1423E06-716F-4EE5-BAF1-BDFC4CD2D511}" srcOrd="0" destOrd="0" parTransId="{634BAFA1-E3AB-4CAA-AFA7-9F210277E442}" sibTransId="{1564AD74-CEC6-469A-B75C-4E76CB2CCD2A}"/>
    <dgm:cxn modelId="{DE1D343D-2F99-4B52-8E2C-82717BF687ED}" type="presParOf" srcId="{BF91B388-C8BB-4D9B-A7C2-5803CCBF2A26}" destId="{F899688D-60A4-4711-B736-BD6C573CCBD8}" srcOrd="0" destOrd="0" presId="urn:microsoft.com/office/officeart/2005/8/layout/list1"/>
    <dgm:cxn modelId="{A688E2C6-3FAA-44EA-AC87-617308EE2AC3}" type="presParOf" srcId="{F899688D-60A4-4711-B736-BD6C573CCBD8}" destId="{AA5DE769-6DD1-444D-9A8D-FD33D77B13C4}" srcOrd="0" destOrd="0" presId="urn:microsoft.com/office/officeart/2005/8/layout/list1"/>
    <dgm:cxn modelId="{ECE1CCAE-3111-4D07-ADA1-4C9BE2F571CA}" type="presParOf" srcId="{F899688D-60A4-4711-B736-BD6C573CCBD8}" destId="{677F5CC5-21D9-4B2C-B892-2731929A64DB}" srcOrd="1" destOrd="0" presId="urn:microsoft.com/office/officeart/2005/8/layout/list1"/>
    <dgm:cxn modelId="{4E471398-539A-4AC1-954D-0AE170674248}" type="presParOf" srcId="{BF91B388-C8BB-4D9B-A7C2-5803CCBF2A26}" destId="{B1EC0D80-F8AC-4A01-984B-453D0B8F33AF}" srcOrd="1" destOrd="0" presId="urn:microsoft.com/office/officeart/2005/8/layout/list1"/>
    <dgm:cxn modelId="{A8C72B7E-E22E-4CE7-8EBD-AA9A8B1B4721}" type="presParOf" srcId="{BF91B388-C8BB-4D9B-A7C2-5803CCBF2A26}" destId="{88D5CE28-8135-47A0-B54B-18E6ABCCEB7E}" srcOrd="2" destOrd="0" presId="urn:microsoft.com/office/officeart/2005/8/layout/list1"/>
    <dgm:cxn modelId="{EA2E0D2D-2DF2-4946-A1C3-ACECA6087973}" type="presParOf" srcId="{BF91B388-C8BB-4D9B-A7C2-5803CCBF2A26}" destId="{34A1EF12-88EB-40F2-A18B-74A61B1AE4F4}" srcOrd="3" destOrd="0" presId="urn:microsoft.com/office/officeart/2005/8/layout/list1"/>
    <dgm:cxn modelId="{D014DFA8-580D-485C-B4BE-434BBB71C7C8}" type="presParOf" srcId="{BF91B388-C8BB-4D9B-A7C2-5803CCBF2A26}" destId="{3DD90EC4-AD9A-42E7-AECA-A4FCB0A5CD99}" srcOrd="4" destOrd="0" presId="urn:microsoft.com/office/officeart/2005/8/layout/list1"/>
    <dgm:cxn modelId="{C16A7258-5879-4EC9-A75C-9EC70860B74C}" type="presParOf" srcId="{3DD90EC4-AD9A-42E7-AECA-A4FCB0A5CD99}" destId="{E47BE38C-E59D-4997-B8C2-5ECA0A8131D8}" srcOrd="0" destOrd="0" presId="urn:microsoft.com/office/officeart/2005/8/layout/list1"/>
    <dgm:cxn modelId="{33443455-D8E0-4CE7-BF65-794C9B8B5B02}" type="presParOf" srcId="{3DD90EC4-AD9A-42E7-AECA-A4FCB0A5CD99}" destId="{16E9D6E8-6F3D-4FF5-BDB0-BA378018057A}" srcOrd="1" destOrd="0" presId="urn:microsoft.com/office/officeart/2005/8/layout/list1"/>
    <dgm:cxn modelId="{16A77F85-142C-4266-BE2F-9EB8396C1614}" type="presParOf" srcId="{BF91B388-C8BB-4D9B-A7C2-5803CCBF2A26}" destId="{91671C56-0111-4D9D-867B-01C89E447D76}" srcOrd="5" destOrd="0" presId="urn:microsoft.com/office/officeart/2005/8/layout/list1"/>
    <dgm:cxn modelId="{3F3A3387-B51F-40B0-8511-F95C1701E967}" type="presParOf" srcId="{BF91B388-C8BB-4D9B-A7C2-5803CCBF2A26}" destId="{04C8A62A-4431-4334-821A-82AF886B69F1}" srcOrd="6" destOrd="0" presId="urn:microsoft.com/office/officeart/2005/8/layout/list1"/>
    <dgm:cxn modelId="{1C41E6EE-F52B-49AE-8677-B0ECE2771A65}" type="presParOf" srcId="{BF91B388-C8BB-4D9B-A7C2-5803CCBF2A26}" destId="{0B615553-0C1D-492F-ABD5-73BB9D97D45B}" srcOrd="7" destOrd="0" presId="urn:microsoft.com/office/officeart/2005/8/layout/list1"/>
    <dgm:cxn modelId="{5C900E26-B33B-4F4C-A3EF-A80607275A91}" type="presParOf" srcId="{BF91B388-C8BB-4D9B-A7C2-5803CCBF2A26}" destId="{79B1CB7A-4B52-49D1-AEFA-DDEC03B0A34D}" srcOrd="8" destOrd="0" presId="urn:microsoft.com/office/officeart/2005/8/layout/list1"/>
    <dgm:cxn modelId="{F0E24BB9-D256-4039-A121-71A35B855AB2}" type="presParOf" srcId="{79B1CB7A-4B52-49D1-AEFA-DDEC03B0A34D}" destId="{82699119-732E-41C5-BEB4-C2226E248C28}" srcOrd="0" destOrd="0" presId="urn:microsoft.com/office/officeart/2005/8/layout/list1"/>
    <dgm:cxn modelId="{778E16A4-8593-47E0-8FCF-17F105CFAEB9}" type="presParOf" srcId="{79B1CB7A-4B52-49D1-AEFA-DDEC03B0A34D}" destId="{DA147ED1-C8EF-4237-8511-23BCBBD7DDF8}" srcOrd="1" destOrd="0" presId="urn:microsoft.com/office/officeart/2005/8/layout/list1"/>
    <dgm:cxn modelId="{CFC4902C-8706-4BDE-9748-F1F803D11E5D}" type="presParOf" srcId="{BF91B388-C8BB-4D9B-A7C2-5803CCBF2A26}" destId="{848A22B1-74F8-4E8B-95B2-2103A8FACF7F}" srcOrd="9" destOrd="0" presId="urn:microsoft.com/office/officeart/2005/8/layout/list1"/>
    <dgm:cxn modelId="{7CEE0C45-2D5F-4CB2-AD56-B044C4468B25}" type="presParOf" srcId="{BF91B388-C8BB-4D9B-A7C2-5803CCBF2A26}" destId="{625E4E15-2AF4-43C5-96BC-4C9B5A9DFB00}" srcOrd="10" destOrd="0" presId="urn:microsoft.com/office/officeart/2005/8/layout/list1"/>
    <dgm:cxn modelId="{5682A25C-759D-4E58-9C86-5BB8E5029396}" type="presParOf" srcId="{BF91B388-C8BB-4D9B-A7C2-5803CCBF2A26}" destId="{5D00184F-53FE-4E92-BC01-70119AC3F971}" srcOrd="11" destOrd="0" presId="urn:microsoft.com/office/officeart/2005/8/layout/list1"/>
    <dgm:cxn modelId="{EC8FCE1E-1833-4201-834E-D2A5CD07C6B1}" type="presParOf" srcId="{BF91B388-C8BB-4D9B-A7C2-5803CCBF2A26}" destId="{8BA9D18B-9B13-47E9-BC3C-C1F037BA84D9}" srcOrd="12" destOrd="0" presId="urn:microsoft.com/office/officeart/2005/8/layout/list1"/>
    <dgm:cxn modelId="{8744E5B3-1384-4622-BBA7-AFD143699D89}" type="presParOf" srcId="{8BA9D18B-9B13-47E9-BC3C-C1F037BA84D9}" destId="{23C8F880-2721-400C-8875-D82ED6FA8955}" srcOrd="0" destOrd="0" presId="urn:microsoft.com/office/officeart/2005/8/layout/list1"/>
    <dgm:cxn modelId="{1BC3D7BD-C4DE-40BA-87F6-12D7267A5FA6}" type="presParOf" srcId="{8BA9D18B-9B13-47E9-BC3C-C1F037BA84D9}" destId="{7138CD6F-8C24-4511-B920-579D3B6C8C46}" srcOrd="1" destOrd="0" presId="urn:microsoft.com/office/officeart/2005/8/layout/list1"/>
    <dgm:cxn modelId="{6F571E69-A36F-44C6-BB5E-AA9ECDB12044}" type="presParOf" srcId="{BF91B388-C8BB-4D9B-A7C2-5803CCBF2A26}" destId="{848E0068-9FFF-4396-A488-9EA40F07F265}" srcOrd="13" destOrd="0" presId="urn:microsoft.com/office/officeart/2005/8/layout/list1"/>
    <dgm:cxn modelId="{1C0491C1-DFB8-4E17-8E17-8441E0AAB838}" type="presParOf" srcId="{BF91B388-C8BB-4D9B-A7C2-5803CCBF2A26}" destId="{4A7A63DF-A923-4B73-A64A-2789AF85649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5CE28-8135-47A0-B54B-18E6ABCCEB7E}">
      <dsp:nvSpPr>
        <dsp:cNvPr id="0" name=""/>
        <dsp:cNvSpPr/>
      </dsp:nvSpPr>
      <dsp:spPr>
        <a:xfrm>
          <a:off x="0" y="196899"/>
          <a:ext cx="6096000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08280" rIns="4731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>
              <a:latin typeface="Comic Sans MS" panose="030F0702030302020204" pitchFamily="66" charset="0"/>
            </a:rPr>
            <a:t>C, H, N, O, P, S</a:t>
          </a:r>
          <a:endParaRPr lang="es-ES" sz="1800" kern="1200" dirty="0">
            <a:latin typeface="Comic Sans MS" panose="030F0702030302020204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>
              <a:latin typeface="Comic Sans MS" panose="030F0702030302020204" pitchFamily="66" charset="0"/>
            </a:rPr>
            <a:t> Cl, I, </a:t>
          </a:r>
          <a:r>
            <a:rPr lang="es-MX" sz="1800" kern="1200" dirty="0" err="1">
              <a:latin typeface="Comic Sans MS" panose="030F0702030302020204" pitchFamily="66" charset="0"/>
            </a:rPr>
            <a:t>Na</a:t>
          </a:r>
          <a:r>
            <a:rPr lang="es-MX" sz="1800" kern="1200" dirty="0">
              <a:latin typeface="Comic Sans MS" panose="030F0702030302020204" pitchFamily="66" charset="0"/>
            </a:rPr>
            <a:t>, K, </a:t>
          </a:r>
          <a:r>
            <a:rPr lang="es-MX" sz="1800" b="0" kern="1200" dirty="0">
              <a:solidFill>
                <a:schemeClr val="tx1"/>
              </a:solidFill>
              <a:latin typeface="Comic Sans MS" panose="030F0702030302020204" pitchFamily="66" charset="0"/>
            </a:rPr>
            <a:t>Mg</a:t>
          </a:r>
          <a:r>
            <a:rPr lang="es-MX" sz="1800" kern="1200" dirty="0">
              <a:latin typeface="Comic Sans MS" panose="030F0702030302020204" pitchFamily="66" charset="0"/>
            </a:rPr>
            <a:t>, Ca</a:t>
          </a:r>
          <a:endParaRPr lang="es-ES" sz="1800" kern="1200" dirty="0">
            <a:latin typeface="Comic Sans MS" panose="030F0702030302020204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>
              <a:latin typeface="Comic Sans MS" panose="030F0702030302020204" pitchFamily="66" charset="0"/>
            </a:rPr>
            <a:t> </a:t>
          </a:r>
          <a:r>
            <a:rPr lang="es-MX" sz="1800" b="1" kern="1200" dirty="0">
              <a:solidFill>
                <a:srgbClr val="7030A0"/>
              </a:solidFill>
              <a:latin typeface="Comic Sans MS" panose="030F0702030302020204" pitchFamily="66" charset="0"/>
            </a:rPr>
            <a:t>Fe,</a:t>
          </a:r>
          <a:r>
            <a:rPr lang="es-MX" sz="1800" kern="1200" dirty="0">
              <a:solidFill>
                <a:srgbClr val="7030A0"/>
              </a:solidFill>
              <a:latin typeface="Comic Sans MS" panose="030F0702030302020204" pitchFamily="66" charset="0"/>
            </a:rPr>
            <a:t> </a:t>
          </a:r>
          <a:r>
            <a:rPr lang="es-MX" sz="1800" b="1" kern="1200" dirty="0">
              <a:solidFill>
                <a:srgbClr val="7030A0"/>
              </a:solidFill>
              <a:latin typeface="Comic Sans MS" panose="030F0702030302020204" pitchFamily="66" charset="0"/>
            </a:rPr>
            <a:t>Zn</a:t>
          </a:r>
          <a:r>
            <a:rPr lang="es-MX" sz="1800" kern="1200" dirty="0">
              <a:latin typeface="Comic Sans MS" panose="030F0702030302020204" pitchFamily="66" charset="0"/>
            </a:rPr>
            <a:t>, </a:t>
          </a:r>
          <a:r>
            <a:rPr lang="es-MX" sz="1800" b="1" kern="1200" dirty="0">
              <a:solidFill>
                <a:srgbClr val="7030A0"/>
              </a:solidFill>
              <a:latin typeface="Comic Sans MS" panose="030F0702030302020204" pitchFamily="66" charset="0"/>
            </a:rPr>
            <a:t>Mn</a:t>
          </a:r>
          <a:r>
            <a:rPr lang="es-MX" sz="1800" kern="1200" dirty="0">
              <a:latin typeface="Comic Sans MS" panose="030F0702030302020204" pitchFamily="66" charset="0"/>
            </a:rPr>
            <a:t>,</a:t>
          </a:r>
          <a:r>
            <a:rPr lang="es-MX" sz="1800" kern="1200" dirty="0">
              <a:solidFill>
                <a:srgbClr val="FF0000"/>
              </a:solidFill>
              <a:latin typeface="Comic Sans MS" panose="030F0702030302020204" pitchFamily="66" charset="0"/>
            </a:rPr>
            <a:t> </a:t>
          </a:r>
          <a:r>
            <a:rPr lang="es-MX" sz="1800" b="1" kern="1200" dirty="0">
              <a:solidFill>
                <a:srgbClr val="7030A0"/>
              </a:solidFill>
              <a:latin typeface="Comic Sans MS" panose="030F0702030302020204" pitchFamily="66" charset="0"/>
            </a:rPr>
            <a:t>Co</a:t>
          </a:r>
          <a:r>
            <a:rPr lang="es-MX" sz="1800" kern="1200" dirty="0">
              <a:latin typeface="Comic Sans MS" panose="030F0702030302020204" pitchFamily="66" charset="0"/>
            </a:rPr>
            <a:t>, </a:t>
          </a:r>
          <a:r>
            <a:rPr lang="es-MX" sz="1800" b="1" kern="1200" dirty="0">
              <a:solidFill>
                <a:srgbClr val="7030A0"/>
              </a:solidFill>
              <a:latin typeface="Comic Sans MS" panose="030F0702030302020204" pitchFamily="66" charset="0"/>
            </a:rPr>
            <a:t>Cu</a:t>
          </a:r>
          <a:r>
            <a:rPr lang="es-MX" sz="1800" kern="1200" dirty="0">
              <a:latin typeface="Comic Sans MS" panose="030F0702030302020204" pitchFamily="66" charset="0"/>
            </a:rPr>
            <a:t>, </a:t>
          </a:r>
          <a:r>
            <a:rPr lang="es-MX" sz="1800" b="1" kern="1200" dirty="0">
              <a:solidFill>
                <a:srgbClr val="7030A0"/>
              </a:solidFill>
              <a:latin typeface="Comic Sans MS" panose="030F0702030302020204" pitchFamily="66" charset="0"/>
            </a:rPr>
            <a:t>Mo</a:t>
          </a:r>
          <a:endParaRPr lang="es-ES" sz="1800" b="1" kern="1200" dirty="0">
            <a:solidFill>
              <a:srgbClr val="7030A0"/>
            </a:solidFill>
            <a:latin typeface="Comic Sans MS" panose="030F0702030302020204" pitchFamily="66" charset="0"/>
          </a:endParaRPr>
        </a:p>
      </dsp:txBody>
      <dsp:txXfrm>
        <a:off x="0" y="196899"/>
        <a:ext cx="6096000" cy="1323000"/>
      </dsp:txXfrm>
    </dsp:sp>
    <dsp:sp modelId="{677F5CC5-21D9-4B2C-B892-2731929A64DB}">
      <dsp:nvSpPr>
        <dsp:cNvPr id="0" name=""/>
        <dsp:cNvSpPr/>
      </dsp:nvSpPr>
      <dsp:spPr>
        <a:xfrm>
          <a:off x="304800" y="49299"/>
          <a:ext cx="4267200" cy="29520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omic Sans MS" panose="030F0702030302020204" pitchFamily="66" charset="0"/>
            </a:rPr>
            <a:t>Elementos esenciales</a:t>
          </a:r>
        </a:p>
      </dsp:txBody>
      <dsp:txXfrm>
        <a:off x="319210" y="63709"/>
        <a:ext cx="4238380" cy="266380"/>
      </dsp:txXfrm>
    </dsp:sp>
    <dsp:sp modelId="{04C8A62A-4431-4334-821A-82AF886B69F1}">
      <dsp:nvSpPr>
        <dsp:cNvPr id="0" name=""/>
        <dsp:cNvSpPr/>
      </dsp:nvSpPr>
      <dsp:spPr>
        <a:xfrm>
          <a:off x="0" y="1721499"/>
          <a:ext cx="60960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08280" rIns="4731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Comic Sans MS" panose="030F0702030302020204" pitchFamily="66" charset="0"/>
            </a:rPr>
            <a:t>B, </a:t>
          </a:r>
          <a:r>
            <a:rPr lang="es-ES" sz="1800" b="1" kern="1200" dirty="0">
              <a:solidFill>
                <a:srgbClr val="FF0000"/>
              </a:solidFill>
              <a:latin typeface="Comic Sans MS" panose="030F0702030302020204" pitchFamily="66" charset="0"/>
            </a:rPr>
            <a:t>V</a:t>
          </a:r>
          <a:r>
            <a:rPr lang="es-ES" sz="1800" kern="1200" dirty="0">
              <a:latin typeface="Comic Sans MS" panose="030F0702030302020204" pitchFamily="66" charset="0"/>
            </a:rPr>
            <a:t>, </a:t>
          </a:r>
          <a:r>
            <a:rPr lang="es-ES" sz="1800" b="1" kern="1200" dirty="0">
              <a:solidFill>
                <a:srgbClr val="00B050"/>
              </a:solidFill>
              <a:latin typeface="Comic Sans MS" panose="030F0702030302020204" pitchFamily="66" charset="0"/>
            </a:rPr>
            <a:t>Cr</a:t>
          </a:r>
          <a:r>
            <a:rPr lang="es-ES" sz="1800" kern="1200" dirty="0">
              <a:latin typeface="Comic Sans MS" panose="030F0702030302020204" pitchFamily="66" charset="0"/>
            </a:rPr>
            <a:t>, </a:t>
          </a:r>
          <a:r>
            <a:rPr lang="es-ES" sz="1800" b="1" kern="1200" dirty="0">
              <a:solidFill>
                <a:srgbClr val="FF0000"/>
              </a:solidFill>
              <a:latin typeface="Comic Sans MS" panose="030F0702030302020204" pitchFamily="66" charset="0"/>
            </a:rPr>
            <a:t>Ni</a:t>
          </a:r>
          <a:r>
            <a:rPr lang="es-ES" sz="1800" kern="1200" dirty="0">
              <a:latin typeface="Comic Sans MS" panose="030F0702030302020204" pitchFamily="66" charset="0"/>
            </a:rPr>
            <a:t>, Sn, Si,</a:t>
          </a:r>
          <a:r>
            <a:rPr lang="es-ES" sz="1800" kern="1200" dirty="0">
              <a:solidFill>
                <a:schemeClr val="accent5">
                  <a:lumMod val="20000"/>
                  <a:lumOff val="80000"/>
                </a:schemeClr>
              </a:solidFill>
              <a:latin typeface="Comic Sans MS" panose="030F0702030302020204" pitchFamily="66" charset="0"/>
            </a:rPr>
            <a:t> </a:t>
          </a:r>
          <a:r>
            <a:rPr lang="es-ES" sz="1800" kern="1200" dirty="0">
              <a:solidFill>
                <a:srgbClr val="00B050"/>
              </a:solidFill>
              <a:latin typeface="Comic Sans MS" panose="030F0702030302020204" pitchFamily="66" charset="0"/>
            </a:rPr>
            <a:t>Se</a:t>
          </a:r>
          <a:r>
            <a:rPr lang="es-ES" sz="1800" kern="1200" dirty="0">
              <a:latin typeface="Comic Sans MS" panose="030F0702030302020204" pitchFamily="66" charset="0"/>
            </a:rPr>
            <a:t>, Br, F, </a:t>
          </a:r>
          <a:r>
            <a:rPr lang="es-ES" sz="1800" b="1" kern="1200" dirty="0">
              <a:solidFill>
                <a:srgbClr val="00B050"/>
              </a:solidFill>
              <a:latin typeface="Comic Sans MS" panose="030F0702030302020204" pitchFamily="66" charset="0"/>
            </a:rPr>
            <a:t>W</a:t>
          </a:r>
          <a:r>
            <a:rPr lang="es-ES" sz="1800" kern="1200" dirty="0">
              <a:latin typeface="Comic Sans MS" panose="030F0702030302020204" pitchFamily="66" charset="0"/>
            </a:rPr>
            <a:t>, Sr</a:t>
          </a:r>
        </a:p>
      </dsp:txBody>
      <dsp:txXfrm>
        <a:off x="0" y="1721499"/>
        <a:ext cx="6096000" cy="630000"/>
      </dsp:txXfrm>
    </dsp:sp>
    <dsp:sp modelId="{16E9D6E8-6F3D-4FF5-BDB0-BA378018057A}">
      <dsp:nvSpPr>
        <dsp:cNvPr id="0" name=""/>
        <dsp:cNvSpPr/>
      </dsp:nvSpPr>
      <dsp:spPr>
        <a:xfrm>
          <a:off x="304800" y="1573899"/>
          <a:ext cx="4267200" cy="29520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omic Sans MS" panose="030F0702030302020204" pitchFamily="66" charset="0"/>
            </a:rPr>
            <a:t>Benéficos</a:t>
          </a:r>
        </a:p>
      </dsp:txBody>
      <dsp:txXfrm>
        <a:off x="319210" y="1588309"/>
        <a:ext cx="4238380" cy="266380"/>
      </dsp:txXfrm>
    </dsp:sp>
    <dsp:sp modelId="{625E4E15-2AF4-43C5-96BC-4C9B5A9DFB00}">
      <dsp:nvSpPr>
        <dsp:cNvPr id="0" name=""/>
        <dsp:cNvSpPr/>
      </dsp:nvSpPr>
      <dsp:spPr>
        <a:xfrm>
          <a:off x="0" y="2495427"/>
          <a:ext cx="60960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08280" rIns="4731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>
              <a:latin typeface="Comic Sans MS" panose="030F0702030302020204" pitchFamily="66" charset="0"/>
            </a:rPr>
            <a:t>Hg, Cd, Tl, Pb, Sb</a:t>
          </a:r>
          <a:endParaRPr lang="es-ES" sz="1800" kern="1200" dirty="0">
            <a:latin typeface="Comic Sans MS" panose="030F0702030302020204" pitchFamily="66" charset="0"/>
          </a:endParaRPr>
        </a:p>
      </dsp:txBody>
      <dsp:txXfrm>
        <a:off x="0" y="2495427"/>
        <a:ext cx="6096000" cy="630000"/>
      </dsp:txXfrm>
    </dsp:sp>
    <dsp:sp modelId="{DA147ED1-C8EF-4237-8511-23BCBBD7DDF8}">
      <dsp:nvSpPr>
        <dsp:cNvPr id="0" name=""/>
        <dsp:cNvSpPr/>
      </dsp:nvSpPr>
      <dsp:spPr>
        <a:xfrm>
          <a:off x="304800" y="2405500"/>
          <a:ext cx="4267200" cy="29520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omic Sans MS" panose="030F0702030302020204" pitchFamily="66" charset="0"/>
            </a:rPr>
            <a:t>Tóxicos</a:t>
          </a:r>
        </a:p>
      </dsp:txBody>
      <dsp:txXfrm>
        <a:off x="319210" y="2419910"/>
        <a:ext cx="4238380" cy="266380"/>
      </dsp:txXfrm>
    </dsp:sp>
    <dsp:sp modelId="{4A7A63DF-A923-4B73-A64A-2789AF856492}">
      <dsp:nvSpPr>
        <dsp:cNvPr id="0" name=""/>
        <dsp:cNvSpPr/>
      </dsp:nvSpPr>
      <dsp:spPr>
        <a:xfrm>
          <a:off x="0" y="3384700"/>
          <a:ext cx="60960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08280" rIns="4731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latin typeface="Comic Sans MS" panose="030F0702030302020204" pitchFamily="66" charset="0"/>
            </a:rPr>
            <a:t>Li, Ag, Pt, Tc, Au, Bi  </a:t>
          </a:r>
          <a:endParaRPr lang="es-ES" sz="1800" kern="1200" dirty="0">
            <a:latin typeface="Comic Sans MS" panose="030F0702030302020204" pitchFamily="66" charset="0"/>
          </a:endParaRPr>
        </a:p>
      </dsp:txBody>
      <dsp:txXfrm>
        <a:off x="0" y="3384700"/>
        <a:ext cx="6096000" cy="630000"/>
      </dsp:txXfrm>
    </dsp:sp>
    <dsp:sp modelId="{7138CD6F-8C24-4511-B920-579D3B6C8C46}">
      <dsp:nvSpPr>
        <dsp:cNvPr id="0" name=""/>
        <dsp:cNvSpPr/>
      </dsp:nvSpPr>
      <dsp:spPr>
        <a:xfrm>
          <a:off x="304800" y="3237100"/>
          <a:ext cx="4267200" cy="29520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omic Sans MS" panose="030F0702030302020204" pitchFamily="66" charset="0"/>
            </a:rPr>
            <a:t>Farmacéuticos</a:t>
          </a:r>
        </a:p>
      </dsp:txBody>
      <dsp:txXfrm>
        <a:off x="319210" y="3251510"/>
        <a:ext cx="4238380" cy="266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9CE3C-C7DE-47F6-BF10-7DEAA84D8F8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C060E-2213-4B2B-B71F-E7F731A68D9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978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170B0-4D2D-456B-9D67-3A79D9EEEE61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40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56f7acc07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56f7acc07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Which elements are essential or beneficial and which are nonessential and only toxic for a certain organism is still under discussion, particularly for humans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homo-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dimeric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a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vanadium-dependent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haloperoxidase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(V-BPO)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brown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alga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Ascophyllum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nodosum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(EC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1.1.11.X)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solved</a:t>
            </a:r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SwissProt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P81701)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V-BPO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was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interpretation.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all-helical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twofour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-helix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beta-sheets.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holoenzyme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trigonal-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bipyramidal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vanadium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at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structurallycharacterized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vanadium-dependent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chloroperoxidase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(V-CPO)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Curvularia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inaequalis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vicinity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four-helix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bundle.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V-BPO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V-CPO,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vanadium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N-terminal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alpha-helix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catalytic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histidine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(His418(V-BPO)/His404(V-CPO)).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V-BPO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histidine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(His411(V-BPO)),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redox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catalytically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VO2-O2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protonation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deprotonation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binding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substrates,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indoles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monochlordimedone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for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not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V-BPO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enzymatic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oxidation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discussed,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structural,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spectroscopic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biochemical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vanadium-dependent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haloperoxidases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enzymatic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differencesbetween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enzymes.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984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58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2965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7320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72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0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800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421233"/>
            <a:ext cx="85206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633633"/>
            <a:ext cx="85206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749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81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00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33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31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09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32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09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83FE5-5813-45C8-9DCB-B1872D4FD4BE}" type="datetimeFigureOut">
              <a:rPr lang="en-GB" smtClean="0"/>
              <a:t>19/03/2020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C8078-4401-4149-B0C2-8168AE67DA8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58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png"/><Relationship Id="rId5" Type="http://schemas.openxmlformats.org/officeDocument/2006/relationships/image" Target="../media/image49.emf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9.e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7647" y="1700808"/>
            <a:ext cx="7772400" cy="1470025"/>
          </a:xfrm>
        </p:spPr>
        <p:txBody>
          <a:bodyPr>
            <a:noAutofit/>
          </a:bodyPr>
          <a:lstStyle/>
          <a:p>
            <a:r>
              <a:rPr lang="es-MX" sz="6600" b="1" dirty="0"/>
              <a:t>“</a:t>
            </a:r>
            <a:r>
              <a:rPr lang="es-MX" sz="6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El vanadio en sistemas vivos</a:t>
            </a:r>
            <a:r>
              <a:rPr lang="es-MX" sz="6600" b="1" dirty="0"/>
              <a:t>"</a:t>
            </a:r>
            <a:endParaRPr lang="es-MX" sz="6600" b="1" dirty="0">
              <a:solidFill>
                <a:schemeClr val="tx2"/>
              </a:solidFill>
              <a:latin typeface="Comic Sans MS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" y="6473825"/>
            <a:ext cx="91440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30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" y="991379"/>
            <a:ext cx="7861265" cy="32647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59579" y="324195"/>
            <a:ext cx="3441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Tabla Periódica de la vida</a:t>
            </a:r>
            <a:endParaRPr lang="en-GB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546166" y="5574715"/>
            <a:ext cx="666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P.-L. </a:t>
            </a:r>
            <a:r>
              <a:rPr lang="en-GB" dirty="0" err="1">
                <a:latin typeface="Comic Sans MS" panose="030F0702030302020204" pitchFamily="66" charset="0"/>
              </a:rPr>
              <a:t>Hagedoorn</a:t>
            </a:r>
            <a:r>
              <a:rPr lang="en-GB" dirty="0">
                <a:latin typeface="Comic Sans MS" panose="030F0702030302020204" pitchFamily="66" charset="0"/>
              </a:rPr>
              <a:t>, Proteomes, 2015, 3, 424-439.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5644" r="28202" b="18805"/>
          <a:stretch/>
        </p:blipFill>
        <p:spPr>
          <a:xfrm>
            <a:off x="952499" y="1111099"/>
            <a:ext cx="2238376" cy="4062541"/>
          </a:xfrm>
          <a:prstGeom prst="rect">
            <a:avLst/>
          </a:prstGeom>
        </p:spPr>
      </p:pic>
      <p:pic>
        <p:nvPicPr>
          <p:cNvPr id="4104" name="Picture 8" descr="Resultado de imagen de vanadio tabla periodica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02" y="1252172"/>
            <a:ext cx="5120662" cy="366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222D02B-6430-4F59-9A2D-47C954330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3" y="0"/>
            <a:ext cx="28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9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6EAE4F7-FE62-4800-9415-62D9D5E2A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83887"/>
              </p:ext>
            </p:extLst>
          </p:nvPr>
        </p:nvGraphicFramePr>
        <p:xfrm>
          <a:off x="1800225" y="1475740"/>
          <a:ext cx="591026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2262">
                  <a:extLst>
                    <a:ext uri="{9D8B030D-6E8A-4147-A177-3AD203B41FA5}">
                      <a16:colId xmlns:a16="http://schemas.microsoft.com/office/drawing/2014/main" val="53039495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4502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3200" dirty="0">
                          <a:latin typeface="Comic Sans MS" panose="030F0702030302020204" pitchFamily="66" charset="0"/>
                        </a:rPr>
                        <a:t>Localización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3200" dirty="0" err="1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ppb</a:t>
                      </a:r>
                      <a:r>
                        <a:rPr lang="es-MX" sz="32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(en peso)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47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Universo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38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47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Meteoritos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62,000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15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Corteza Terrestre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190,000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967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Agua de 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36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Humanos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88888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C9AA501-81A7-4303-96D3-6801AC83D6FB}"/>
              </a:ext>
            </a:extLst>
          </p:cNvPr>
          <p:cNvSpPr txBox="1"/>
          <p:nvPr/>
        </p:nvSpPr>
        <p:spPr>
          <a:xfrm>
            <a:off x="733425" y="381000"/>
            <a:ext cx="799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Abundancia del Vanadio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69C570-AABC-41F2-9F18-429A4684C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0"/>
            <a:ext cx="9144000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9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58" y="233969"/>
            <a:ext cx="3722891" cy="37228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359" y="498762"/>
            <a:ext cx="3101687" cy="31016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153" t="14269" r="4348" b="20138"/>
          <a:stretch/>
        </p:blipFill>
        <p:spPr>
          <a:xfrm>
            <a:off x="1992630" y="4133880"/>
            <a:ext cx="5577841" cy="22253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5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42" y="134511"/>
            <a:ext cx="2455230" cy="312794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9542" y="3262453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Diosa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Nórdica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Vanadis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31397" y="6215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Crystales</a:t>
            </a:r>
            <a:r>
              <a:rPr lang="en-GB" dirty="0">
                <a:latin typeface="Comic Sans MS" panose="030F0702030302020204" pitchFamily="66" charset="0"/>
              </a:rPr>
              <a:t>  </a:t>
            </a:r>
            <a:r>
              <a:rPr lang="en-GB" dirty="0" err="1">
                <a:latin typeface="Comic Sans MS" panose="030F0702030302020204" pitchFamily="66" charset="0"/>
              </a:rPr>
              <a:t>vanadinita</a:t>
            </a:r>
            <a:r>
              <a:rPr lang="en-GB" dirty="0">
                <a:latin typeface="Comic Sans MS" panose="030F0702030302020204" pitchFamily="66" charset="0"/>
              </a:rPr>
              <a:t>, Pb</a:t>
            </a:r>
            <a:r>
              <a:rPr lang="en-GB" baseline="-25000" dirty="0">
                <a:latin typeface="Comic Sans MS" panose="030F0702030302020204" pitchFamily="66" charset="0"/>
              </a:rPr>
              <a:t>5</a:t>
            </a:r>
            <a:r>
              <a:rPr lang="en-GB" dirty="0">
                <a:latin typeface="Comic Sans MS" panose="030F0702030302020204" pitchFamily="66" charset="0"/>
              </a:rPr>
              <a:t>(VO</a:t>
            </a:r>
            <a:r>
              <a:rPr lang="en-GB" baseline="-25000" dirty="0">
                <a:latin typeface="Comic Sans MS" panose="030F0702030302020204" pitchFamily="66" charset="0"/>
              </a:rPr>
              <a:t>4</a:t>
            </a:r>
            <a:r>
              <a:rPr lang="en-GB" dirty="0">
                <a:latin typeface="Comic Sans MS" panose="030F0702030302020204" pitchFamily="66" charset="0"/>
              </a:rPr>
              <a:t>)</a:t>
            </a:r>
            <a:r>
              <a:rPr lang="en-GB" baseline="-25000" dirty="0">
                <a:latin typeface="Comic Sans MS" panose="030F0702030302020204" pitchFamily="66" charset="0"/>
              </a:rPr>
              <a:t>3</a:t>
            </a:r>
            <a:r>
              <a:rPr lang="en-GB" dirty="0">
                <a:latin typeface="Comic Sans MS" panose="030F0702030302020204" pitchFamily="66" charset="0"/>
              </a:rPr>
              <a:t>Cl. </a:t>
            </a:r>
          </a:p>
          <a:p>
            <a:r>
              <a:rPr lang="en-GB" dirty="0">
                <a:latin typeface="Comic Sans MS" panose="030F0702030302020204" pitchFamily="66" charset="0"/>
              </a:rPr>
              <a:t>Los </a:t>
            </a:r>
            <a:r>
              <a:rPr lang="en-GB" dirty="0" err="1">
                <a:latin typeface="Comic Sans MS" panose="030F0702030302020204" pitchFamily="66" charset="0"/>
              </a:rPr>
              <a:t>cristales</a:t>
            </a:r>
            <a:r>
              <a:rPr lang="en-GB" dirty="0">
                <a:latin typeface="Comic Sans MS" panose="030F0702030302020204" pitchFamily="66" charset="0"/>
              </a:rPr>
              <a:t> son </a:t>
            </a:r>
            <a:r>
              <a:rPr lang="en-GB" dirty="0" err="1">
                <a:latin typeface="Comic Sans MS" panose="030F0702030302020204" pitchFamily="66" charset="0"/>
              </a:rPr>
              <a:t>naranja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rojo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intenso</a:t>
            </a:r>
            <a:r>
              <a:rPr lang="en-GB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32880" y="4331586"/>
            <a:ext cx="5170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Comic Sans MS" panose="030F0702030302020204" pitchFamily="66" charset="0"/>
              </a:rPr>
              <a:t>Andrés Manuel del Río descubrió el vanadio </a:t>
            </a:r>
            <a:r>
              <a:rPr lang="en-GB" sz="2000" dirty="0" err="1">
                <a:latin typeface="Comic Sans MS" panose="030F0702030302020204" pitchFamily="66" charset="0"/>
              </a:rPr>
              <a:t>cuando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experimentaba</a:t>
            </a:r>
            <a:r>
              <a:rPr lang="en-GB" sz="2000" dirty="0">
                <a:latin typeface="Comic Sans MS" panose="030F0702030302020204" pitchFamily="66" charset="0"/>
              </a:rPr>
              <a:t> con el </a:t>
            </a:r>
            <a:r>
              <a:rPr lang="en-GB" sz="2000" i="1" dirty="0" err="1">
                <a:latin typeface="Comic Sans MS" panose="030F0702030302020204" pitchFamily="66" charset="0"/>
              </a:rPr>
              <a:t>plomo</a:t>
            </a:r>
            <a:r>
              <a:rPr lang="en-GB" sz="2000" i="1" dirty="0">
                <a:latin typeface="Comic Sans MS" panose="030F0702030302020204" pitchFamily="66" charset="0"/>
              </a:rPr>
              <a:t> </a:t>
            </a:r>
            <a:r>
              <a:rPr lang="en-GB" sz="2000" i="1" dirty="0" err="1">
                <a:latin typeface="Comic Sans MS" panose="030F0702030302020204" pitchFamily="66" charset="0"/>
              </a:rPr>
              <a:t>pardo</a:t>
            </a:r>
            <a:r>
              <a:rPr lang="en-GB" sz="2000" i="1" dirty="0">
                <a:latin typeface="Comic Sans MS" panose="030F0702030302020204" pitchFamily="66" charset="0"/>
              </a:rPr>
              <a:t> </a:t>
            </a:r>
            <a:r>
              <a:rPr lang="en-GB" sz="2000" dirty="0">
                <a:latin typeface="Comic Sans MS" panose="030F0702030302020204" pitchFamily="66" charset="0"/>
              </a:rPr>
              <a:t>de </a:t>
            </a:r>
            <a:r>
              <a:rPr lang="en-GB" sz="2000" dirty="0" err="1">
                <a:latin typeface="Comic Sans MS" panose="030F0702030302020204" pitchFamily="66" charset="0"/>
              </a:rPr>
              <a:t>Zimapán</a:t>
            </a:r>
            <a:r>
              <a:rPr lang="en-GB" sz="2000" dirty="0">
                <a:latin typeface="Comic Sans MS" panose="030F0702030302020204" pitchFamily="66" charset="0"/>
              </a:rPr>
              <a:t>  de la mina de El </a:t>
            </a:r>
            <a:r>
              <a:rPr lang="en-GB" sz="2000" dirty="0" err="1">
                <a:latin typeface="Comic Sans MS" panose="030F0702030302020204" pitchFamily="66" charset="0"/>
              </a:rPr>
              <a:t>Cordonal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en</a:t>
            </a:r>
            <a:r>
              <a:rPr lang="en-GB" sz="2000" dirty="0">
                <a:latin typeface="Comic Sans MS" panose="030F0702030302020204" pitchFamily="66" charset="0"/>
              </a:rPr>
              <a:t> Hidalgo.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15114" y="6146078"/>
            <a:ext cx="808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D. </a:t>
            </a:r>
            <a:r>
              <a:rPr lang="en-GB" dirty="0" err="1">
                <a:latin typeface="Comic Sans MS" panose="030F0702030302020204" pitchFamily="66" charset="0"/>
              </a:rPr>
              <a:t>Rehder</a:t>
            </a:r>
            <a:r>
              <a:rPr lang="en-GB" dirty="0">
                <a:latin typeface="Comic Sans MS" panose="030F0702030302020204" pitchFamily="66" charset="0"/>
              </a:rPr>
              <a:t>, Bioinorganic Vanadium Chemistry, John Wiley &amp; Sons, 2008.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371" y="1528973"/>
            <a:ext cx="3265968" cy="25415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66" y="3778048"/>
            <a:ext cx="2543175" cy="2286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6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5644" r="28202" b="18805"/>
          <a:stretch/>
        </p:blipFill>
        <p:spPr>
          <a:xfrm>
            <a:off x="634624" y="1482574"/>
            <a:ext cx="2238376" cy="4062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4F0226-7618-41F8-A244-C2F0DBCAB7C0}"/>
              </a:ext>
            </a:extLst>
          </p:cNvPr>
          <p:cNvSpPr txBox="1"/>
          <p:nvPr/>
        </p:nvSpPr>
        <p:spPr>
          <a:xfrm>
            <a:off x="1753812" y="352398"/>
            <a:ext cx="5459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Isótopos del Vanadio </a:t>
            </a:r>
            <a:r>
              <a:rPr lang="es-MX" sz="4000" dirty="0">
                <a:latin typeface="Comic Sans MS" panose="030F0702030302020204" pitchFamily="66" charset="0"/>
              </a:rPr>
              <a:t>   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21069A69-172B-4700-B6CE-0A3BD3D78E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83839"/>
              </p:ext>
            </p:extLst>
          </p:nvPr>
        </p:nvGraphicFramePr>
        <p:xfrm>
          <a:off x="3737351" y="1991360"/>
          <a:ext cx="4772025" cy="2468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74775">
                  <a:extLst>
                    <a:ext uri="{9D8B030D-6E8A-4147-A177-3AD203B41FA5}">
                      <a16:colId xmlns:a16="http://schemas.microsoft.com/office/drawing/2014/main" val="1306798768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421287436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899102532"/>
                    </a:ext>
                  </a:extLst>
                </a:gridCol>
              </a:tblGrid>
              <a:tr h="351382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Comic Sans MS" panose="030F0702030302020204" pitchFamily="66" charset="0"/>
                        </a:rPr>
                        <a:t>Isótopo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Comic Sans MS" panose="030F0702030302020204" pitchFamily="66" charset="0"/>
                        </a:rPr>
                        <a:t>Abundancia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i="1" dirty="0">
                          <a:latin typeface="Comic Sans MS" panose="030F0702030302020204" pitchFamily="66" charset="0"/>
                        </a:rPr>
                        <a:t>I</a:t>
                      </a:r>
                    </a:p>
                    <a:p>
                      <a:pPr algn="ctr"/>
                      <a:endParaRPr lang="es-MX" sz="2400" i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346468"/>
                  </a:ext>
                </a:extLst>
              </a:tr>
              <a:tr h="213333">
                <a:tc>
                  <a:txBody>
                    <a:bodyPr/>
                    <a:lstStyle/>
                    <a:p>
                      <a:pPr algn="ctr"/>
                      <a:r>
                        <a:rPr lang="es-MX" sz="2400" b="1" baseline="30000" dirty="0">
                          <a:latin typeface="Comic Sans MS" panose="030F0702030302020204" pitchFamily="66" charset="0"/>
                        </a:rPr>
                        <a:t>50</a:t>
                      </a:r>
                      <a:r>
                        <a:rPr lang="es-MX" sz="2400" b="1" dirty="0">
                          <a:latin typeface="Comic Sans MS" panose="030F0702030302020204" pitchFamily="66" charset="0"/>
                        </a:rPr>
                        <a:t>V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Comic Sans MS" panose="030F0702030302020204" pitchFamily="66" charset="0"/>
                        </a:rPr>
                        <a:t>0.25%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  <a:p>
                      <a:pPr algn="ctr"/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529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400" b="1" baseline="30000" dirty="0">
                          <a:latin typeface="Comic Sans MS" panose="030F0702030302020204" pitchFamily="66" charset="0"/>
                        </a:rPr>
                        <a:t>51</a:t>
                      </a:r>
                      <a:r>
                        <a:rPr lang="es-MX" sz="2400" b="1" dirty="0">
                          <a:latin typeface="Comic Sans MS" panose="030F0702030302020204" pitchFamily="66" charset="0"/>
                        </a:rPr>
                        <a:t>V</a:t>
                      </a:r>
                      <a:endParaRPr lang="es-MX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Comic Sans MS" panose="030F0702030302020204" pitchFamily="66" charset="0"/>
                        </a:rPr>
                        <a:t>99.750%</a:t>
                      </a:r>
                      <a:endParaRPr lang="es-MX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Comic Sans MS" panose="030F0702030302020204" pitchFamily="66" charset="0"/>
                        </a:rPr>
                        <a:t>7/2</a:t>
                      </a:r>
                    </a:p>
                    <a:p>
                      <a:pPr algn="ctr"/>
                      <a:endParaRPr lang="es-MX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649608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EFBE5B85-9859-4A69-9408-D3B1C4974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" y="0"/>
            <a:ext cx="28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57308" y="0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La dosis determina la toxicidad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321748714"/>
              </p:ext>
            </p:extLst>
          </p:nvPr>
        </p:nvGraphicFramePr>
        <p:xfrm>
          <a:off x="1285852" y="107154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631665" y="5366138"/>
            <a:ext cx="163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7030A0"/>
                </a:solidFill>
                <a:latin typeface="Comic Sans MS" panose="030F0702030302020204" pitchFamily="66" charset="0"/>
              </a:rPr>
              <a:t>Abundantes</a:t>
            </a:r>
          </a:p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Poco comunes</a:t>
            </a:r>
          </a:p>
          <a:p>
            <a:r>
              <a:rPr lang="es-ES" dirty="0">
                <a:solidFill>
                  <a:srgbClr val="00B050"/>
                </a:solidFill>
                <a:latin typeface="Comic Sans MS" panose="030F0702030302020204" pitchFamily="66" charset="0"/>
              </a:rPr>
              <a:t>Raros</a:t>
            </a:r>
          </a:p>
        </p:txBody>
      </p:sp>
      <p:sp>
        <p:nvSpPr>
          <p:cNvPr id="8" name="7 Llamada rectangular redondeada"/>
          <p:cNvSpPr/>
          <p:nvPr/>
        </p:nvSpPr>
        <p:spPr>
          <a:xfrm>
            <a:off x="6715108" y="4286256"/>
            <a:ext cx="2428892" cy="1643074"/>
          </a:xfrm>
          <a:prstGeom prst="wedgeRoundRectCallout">
            <a:avLst>
              <a:gd name="adj1" fmla="val -78798"/>
              <a:gd name="adj2" fmla="val -20940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Au:   </a:t>
            </a:r>
            <a:r>
              <a:rPr lang="es-MX" dirty="0" err="1"/>
              <a:t>Artrítis</a:t>
            </a:r>
            <a:endParaRPr lang="en-US" dirty="0"/>
          </a:p>
          <a:p>
            <a:r>
              <a:rPr lang="es-MX" sz="1600" dirty="0">
                <a:latin typeface="Comic Sans MS" panose="030F0702030302020204" pitchFamily="66" charset="0"/>
              </a:rPr>
              <a:t>Bi:    Úlceras</a:t>
            </a:r>
            <a:endParaRPr lang="en-US" sz="1600" dirty="0">
              <a:latin typeface="Comic Sans MS" panose="030F0702030302020204" pitchFamily="66" charset="0"/>
            </a:endParaRPr>
          </a:p>
          <a:p>
            <a:r>
              <a:rPr lang="es-MX" sz="1600" dirty="0">
                <a:latin typeface="Comic Sans MS" panose="030F0702030302020204" pitchFamily="66" charset="0"/>
              </a:rPr>
              <a:t>Pt:    Antitumorales</a:t>
            </a:r>
            <a:endParaRPr lang="en-US" sz="1600" dirty="0">
              <a:latin typeface="Comic Sans MS" panose="030F0702030302020204" pitchFamily="66" charset="0"/>
            </a:endParaRPr>
          </a:p>
          <a:p>
            <a:r>
              <a:rPr lang="es-MX" sz="1600" dirty="0">
                <a:latin typeface="Comic Sans MS" panose="030F0702030302020204" pitchFamily="66" charset="0"/>
              </a:rPr>
              <a:t>Tc:   </a:t>
            </a:r>
            <a:r>
              <a:rPr lang="es-MX" sz="1600" dirty="0" err="1">
                <a:latin typeface="Comic Sans MS" panose="030F0702030302020204" pitchFamily="66" charset="0"/>
              </a:rPr>
              <a:t>Imagenología</a:t>
            </a:r>
            <a:endParaRPr lang="es-MX" sz="1600" dirty="0">
              <a:latin typeface="Comic Sans MS" panose="030F0702030302020204" pitchFamily="66" charset="0"/>
            </a:endParaRPr>
          </a:p>
          <a:p>
            <a:r>
              <a:rPr lang="es-MX" sz="1600" dirty="0">
                <a:latin typeface="Comic Sans MS" panose="030F0702030302020204" pitchFamily="66" charset="0"/>
              </a:rPr>
              <a:t>Li:    Bipolaridad</a:t>
            </a:r>
            <a:endParaRPr lang="en-US" sz="1600" dirty="0">
              <a:latin typeface="Comic Sans MS" panose="030F0702030302020204" pitchFamily="66" charset="0"/>
            </a:endParaRPr>
          </a:p>
          <a:p>
            <a:pPr algn="ctr"/>
            <a:endParaRPr lang="es-ES" dirty="0"/>
          </a:p>
        </p:txBody>
      </p:sp>
      <p:sp>
        <p:nvSpPr>
          <p:cNvPr id="9" name="8 Llamada rectangular redondeada"/>
          <p:cNvSpPr/>
          <p:nvPr/>
        </p:nvSpPr>
        <p:spPr>
          <a:xfrm>
            <a:off x="6715108" y="3401420"/>
            <a:ext cx="2428892" cy="1214446"/>
          </a:xfrm>
          <a:prstGeom prst="wedgeRoundRectCallout">
            <a:avLst>
              <a:gd name="adj1" fmla="val -78798"/>
              <a:gd name="adj2" fmla="val -20940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latin typeface="Comic Sans MS" panose="030F0702030302020204" pitchFamily="66" charset="0"/>
              </a:rPr>
              <a:t>Pb: Saturnismo</a:t>
            </a:r>
          </a:p>
          <a:p>
            <a:r>
              <a:rPr lang="es-MX" dirty="0">
                <a:latin typeface="Comic Sans MS" panose="030F0702030302020204" pitchFamily="66" charset="0"/>
              </a:rPr>
              <a:t>Hg: </a:t>
            </a:r>
            <a:r>
              <a:rPr lang="es-MX" dirty="0" err="1">
                <a:latin typeface="Comic Sans MS" panose="030F0702030302020204" pitchFamily="66" charset="0"/>
              </a:rPr>
              <a:t>Hidragismo</a:t>
            </a:r>
            <a:endParaRPr lang="en-US" dirty="0">
              <a:latin typeface="Comic Sans MS" panose="030F0702030302020204" pitchFamily="66" charset="0"/>
            </a:endParaRPr>
          </a:p>
          <a:p>
            <a:pPr algn="ctr"/>
            <a:endParaRPr lang="es-ES" dirty="0"/>
          </a:p>
        </p:txBody>
      </p:sp>
      <p:sp>
        <p:nvSpPr>
          <p:cNvPr id="10" name="9 Llamada rectangular redondeada"/>
          <p:cNvSpPr/>
          <p:nvPr/>
        </p:nvSpPr>
        <p:spPr>
          <a:xfrm>
            <a:off x="6715108" y="66502"/>
            <a:ext cx="2428892" cy="2648118"/>
          </a:xfrm>
          <a:prstGeom prst="wedgeRoundRectCallout">
            <a:avLst>
              <a:gd name="adj1" fmla="val -90943"/>
              <a:gd name="adj2" fmla="val 2287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sz="1600" dirty="0" err="1">
                <a:latin typeface="Comic Sans MS" panose="030F0702030302020204" pitchFamily="66" charset="0"/>
              </a:rPr>
              <a:t>Na</a:t>
            </a:r>
            <a:r>
              <a:rPr lang="es-MX" sz="1600" dirty="0">
                <a:latin typeface="Comic Sans MS" panose="030F0702030302020204" pitchFamily="66" charset="0"/>
              </a:rPr>
              <a:t>, K : iones libres</a:t>
            </a:r>
          </a:p>
          <a:p>
            <a:r>
              <a:rPr lang="es-MX" sz="1600" dirty="0">
                <a:latin typeface="Comic Sans MS" panose="030F0702030302020204" pitchFamily="66" charset="0"/>
              </a:rPr>
              <a:t>Zn:  CO</a:t>
            </a:r>
            <a:r>
              <a:rPr lang="es-MX" sz="1600" baseline="-25000" dirty="0">
                <a:latin typeface="Comic Sans MS" panose="030F0702030302020204" pitchFamily="66" charset="0"/>
              </a:rPr>
              <a:t>2</a:t>
            </a:r>
            <a:r>
              <a:rPr lang="es-MX" sz="1600" dirty="0">
                <a:latin typeface="Comic Sans MS" panose="030F0702030302020204" pitchFamily="66" charset="0"/>
              </a:rPr>
              <a:t> </a:t>
            </a:r>
            <a:r>
              <a:rPr lang="es-MX" sz="1600" dirty="0">
                <a:latin typeface="Comic Sans MS" panose="030F0702030302020204" pitchFamily="66" charset="0"/>
                <a:sym typeface="Wingdings" pitchFamily="2" charset="2"/>
              </a:rPr>
              <a:t></a:t>
            </a:r>
            <a:r>
              <a:rPr lang="es-MX" sz="1600" dirty="0">
                <a:latin typeface="Comic Sans MS" panose="030F0702030302020204" pitchFamily="66" charset="0"/>
              </a:rPr>
              <a:t> HCO</a:t>
            </a:r>
            <a:r>
              <a:rPr lang="es-MX" sz="1600" baseline="-25000" dirty="0">
                <a:latin typeface="Comic Sans MS" panose="030F0702030302020204" pitchFamily="66" charset="0"/>
              </a:rPr>
              <a:t>3</a:t>
            </a:r>
            <a:r>
              <a:rPr lang="es-MX" sz="1600" baseline="30000" dirty="0">
                <a:latin typeface="Comic Sans MS" panose="030F0702030302020204" pitchFamily="66" charset="0"/>
              </a:rPr>
              <a:t>-.</a:t>
            </a:r>
            <a:r>
              <a:rPr lang="es-MX" sz="1600" dirty="0">
                <a:latin typeface="Comic Sans MS" panose="030F0702030302020204" pitchFamily="66" charset="0"/>
              </a:rPr>
              <a:t>. Factores de transcripción</a:t>
            </a:r>
          </a:p>
          <a:p>
            <a:r>
              <a:rPr lang="es-MX" sz="1600" dirty="0">
                <a:latin typeface="Comic Sans MS" panose="030F0702030302020204" pitchFamily="66" charset="0"/>
              </a:rPr>
              <a:t>Cu: </a:t>
            </a:r>
            <a:r>
              <a:rPr lang="es-MX" sz="1600" dirty="0" err="1">
                <a:latin typeface="Comic Sans MS" panose="030F0702030302020204" pitchFamily="66" charset="0"/>
              </a:rPr>
              <a:t>yFe</a:t>
            </a:r>
            <a:r>
              <a:rPr lang="es-MX" sz="1600" dirty="0">
                <a:latin typeface="Comic Sans MS" panose="030F0702030302020204" pitchFamily="66" charset="0"/>
              </a:rPr>
              <a:t>: </a:t>
            </a:r>
          </a:p>
          <a:p>
            <a:r>
              <a:rPr lang="es-MX" sz="1600" dirty="0">
                <a:latin typeface="Comic Sans MS" panose="030F0702030302020204" pitchFamily="66" charset="0"/>
              </a:rPr>
              <a:t>      Transporte O</a:t>
            </a:r>
            <a:r>
              <a:rPr lang="es-MX" sz="1600" baseline="-25000" dirty="0">
                <a:latin typeface="Comic Sans MS" panose="030F0702030302020204" pitchFamily="66" charset="0"/>
              </a:rPr>
              <a:t>2</a:t>
            </a:r>
            <a:endParaRPr lang="es-MX" sz="1600" dirty="0">
              <a:latin typeface="Comic Sans MS" panose="030F0702030302020204" pitchFamily="66" charset="0"/>
            </a:endParaRPr>
          </a:p>
          <a:p>
            <a:r>
              <a:rPr lang="es-MX" sz="1600" dirty="0">
                <a:latin typeface="Comic Sans MS" panose="030F0702030302020204" pitchFamily="66" charset="0"/>
              </a:rPr>
              <a:t>      </a:t>
            </a:r>
            <a:r>
              <a:rPr lang="es-MX" sz="1600" dirty="0" err="1">
                <a:latin typeface="Comic Sans MS" panose="030F0702030302020204" pitchFamily="66" charset="0"/>
              </a:rPr>
              <a:t>RedOx</a:t>
            </a:r>
            <a:endParaRPr lang="es-MX" sz="1600" dirty="0">
              <a:latin typeface="Comic Sans MS" panose="030F0702030302020204" pitchFamily="66" charset="0"/>
            </a:endParaRPr>
          </a:p>
          <a:p>
            <a:r>
              <a:rPr lang="es-MX" sz="1600" dirty="0">
                <a:latin typeface="Comic Sans MS" panose="030F0702030302020204" pitchFamily="66" charset="0"/>
              </a:rPr>
              <a:t>Mo: Activación de N</a:t>
            </a:r>
            <a:r>
              <a:rPr lang="es-MX" sz="1600" baseline="-25000" dirty="0">
                <a:latin typeface="Comic Sans MS" panose="030F0702030302020204" pitchFamily="66" charset="0"/>
              </a:rPr>
              <a:t>2</a:t>
            </a:r>
            <a:endParaRPr lang="es-MX" sz="1600" dirty="0">
              <a:latin typeface="Comic Sans MS" panose="030F0702030302020204" pitchFamily="66" charset="0"/>
            </a:endParaRPr>
          </a:p>
          <a:p>
            <a:r>
              <a:rPr lang="es-MX" sz="1600" dirty="0">
                <a:latin typeface="Comic Sans MS" panose="030F0702030302020204" pitchFamily="66" charset="0"/>
              </a:rPr>
              <a:t>Co: Vitamina B</a:t>
            </a:r>
            <a:r>
              <a:rPr lang="es-MX" sz="1600" baseline="-25000" dirty="0">
                <a:latin typeface="Comic Sans MS" panose="030F0702030302020204" pitchFamily="66" charset="0"/>
              </a:rPr>
              <a:t>12</a:t>
            </a:r>
            <a:endParaRPr lang="es-MX" sz="1600" dirty="0">
              <a:latin typeface="Comic Sans MS" panose="030F0702030302020204" pitchFamily="66" charset="0"/>
            </a:endParaRPr>
          </a:p>
          <a:p>
            <a:endParaRPr lang="es-MX" dirty="0"/>
          </a:p>
          <a:p>
            <a:endParaRPr lang="es-MX" baseline="-25000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n-US" dirty="0"/>
          </a:p>
          <a:p>
            <a:pPr algn="ctr"/>
            <a:endParaRPr lang="es-ES" dirty="0"/>
          </a:p>
        </p:txBody>
      </p:sp>
      <p:sp>
        <p:nvSpPr>
          <p:cNvPr id="11" name="10 Llamada rectangular redondeada"/>
          <p:cNvSpPr/>
          <p:nvPr/>
        </p:nvSpPr>
        <p:spPr>
          <a:xfrm>
            <a:off x="6715108" y="2678901"/>
            <a:ext cx="2428892" cy="1214446"/>
          </a:xfrm>
          <a:prstGeom prst="wedgeRoundRectCallout">
            <a:avLst>
              <a:gd name="adj1" fmla="val -78798"/>
              <a:gd name="adj2" fmla="val -20940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latin typeface="Comic Sans MS" panose="030F0702030302020204" pitchFamily="66" charset="0"/>
              </a:rPr>
              <a:t>W: ciclo del C</a:t>
            </a:r>
          </a:p>
          <a:p>
            <a:r>
              <a:rPr lang="es-ES" sz="1600" dirty="0">
                <a:latin typeface="Comic Sans MS" panose="030F0702030302020204" pitchFamily="66" charset="0"/>
              </a:rPr>
              <a:t>Ni, V, Cr : </a:t>
            </a:r>
            <a:r>
              <a:rPr lang="es-MX" sz="1600" dirty="0">
                <a:latin typeface="Comic Sans MS" panose="030F0702030302020204" pitchFamily="66" charset="0"/>
                <a:cs typeface="Arial"/>
              </a:rPr>
              <a:t>vestigiales</a:t>
            </a:r>
            <a:endParaRPr lang="es-ES" sz="1600" dirty="0">
              <a:latin typeface="Comic Sans MS" panose="030F0702030302020204" pitchFamily="66" charset="0"/>
            </a:endParaRPr>
          </a:p>
          <a:p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38A46-7F67-4513-BB68-6F470888E06F}" type="slidenum">
              <a:rPr lang="es-ES" smtClean="0"/>
              <a:pPr/>
              <a:t>15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64275" y="482138"/>
            <a:ext cx="7414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Química de coordinación del vanadio</a:t>
            </a:r>
            <a:endParaRPr lang="en-GB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621539" y="3030415"/>
            <a:ext cx="603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Geometrías y números de coordinación</a:t>
            </a:r>
            <a:endParaRPr lang="en-GB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68494" y="3513540"/>
            <a:ext cx="72107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dirty="0"/>
          </a:p>
          <a:p>
            <a:pPr marL="342900" indent="-342900">
              <a:buAutoNum type="arabicParenR"/>
            </a:pPr>
            <a:r>
              <a:rPr lang="es-MX" sz="2400" dirty="0">
                <a:latin typeface="Comic Sans MS" panose="030F0702030302020204" pitchFamily="66" charset="0"/>
              </a:rPr>
              <a:t>Tetraédrica, por ejemplo, VX</a:t>
            </a:r>
            <a:r>
              <a:rPr lang="es-MX" sz="2400" baseline="-25000" dirty="0">
                <a:latin typeface="Comic Sans MS" panose="030F0702030302020204" pitchFamily="66" charset="0"/>
              </a:rPr>
              <a:t>4</a:t>
            </a:r>
            <a:r>
              <a:rPr lang="es-MX" sz="2400" baseline="30000" dirty="0">
                <a:latin typeface="Comic Sans MS" panose="030F0702030302020204" pitchFamily="66" charset="0"/>
              </a:rPr>
              <a:t>-</a:t>
            </a:r>
            <a:r>
              <a:rPr lang="es-MX" sz="2400" dirty="0">
                <a:latin typeface="Comic Sans MS" panose="030F0702030302020204" pitchFamily="66" charset="0"/>
              </a:rPr>
              <a:t>, V</a:t>
            </a:r>
            <a:r>
              <a:rPr lang="es-MX" sz="2400" baseline="30000" dirty="0">
                <a:latin typeface="Comic Sans MS" panose="030F0702030302020204" pitchFamily="66" charset="0"/>
              </a:rPr>
              <a:t>III</a:t>
            </a:r>
            <a:endParaRPr lang="es-MX" sz="2400" dirty="0">
              <a:latin typeface="Comic Sans MS" panose="030F0702030302020204" pitchFamily="66" charset="0"/>
            </a:endParaRPr>
          </a:p>
          <a:p>
            <a:pPr marL="342900" indent="-342900">
              <a:buAutoNum type="arabicParenR"/>
            </a:pPr>
            <a:r>
              <a:rPr lang="es-MX" sz="2400" dirty="0">
                <a:latin typeface="Comic Sans MS" panose="030F0702030302020204" pitchFamily="66" charset="0"/>
              </a:rPr>
              <a:t>Pirámide de base cuadrada, por ejemplo, VO(</a:t>
            </a:r>
            <a:r>
              <a:rPr lang="es-MX" sz="2400" dirty="0" err="1">
                <a:latin typeface="Comic Sans MS" panose="030F0702030302020204" pitchFamily="66" charset="0"/>
              </a:rPr>
              <a:t>acac</a:t>
            </a:r>
            <a:r>
              <a:rPr lang="es-MX" sz="2400" dirty="0">
                <a:latin typeface="Comic Sans MS" panose="030F0702030302020204" pitchFamily="66" charset="0"/>
              </a:rPr>
              <a:t>)</a:t>
            </a:r>
            <a:r>
              <a:rPr lang="es-MX" sz="2400" baseline="-25000" dirty="0">
                <a:latin typeface="Comic Sans MS" panose="030F0702030302020204" pitchFamily="66" charset="0"/>
              </a:rPr>
              <a:t>2</a:t>
            </a:r>
            <a:r>
              <a:rPr lang="es-MX" sz="2400" dirty="0">
                <a:latin typeface="Comic Sans MS" panose="030F0702030302020204" pitchFamily="66" charset="0"/>
              </a:rPr>
              <a:t>, V</a:t>
            </a:r>
            <a:r>
              <a:rPr lang="es-MX" sz="2400" baseline="30000" dirty="0">
                <a:latin typeface="Comic Sans MS" panose="030F0702030302020204" pitchFamily="66" charset="0"/>
              </a:rPr>
              <a:t>IV</a:t>
            </a:r>
            <a:endParaRPr lang="es-MX" sz="2400" dirty="0">
              <a:latin typeface="Comic Sans MS" panose="030F0702030302020204" pitchFamily="66" charset="0"/>
            </a:endParaRPr>
          </a:p>
          <a:p>
            <a:pPr marL="342900" indent="-342900">
              <a:buAutoNum type="arabicParenR"/>
            </a:pPr>
            <a:r>
              <a:rPr lang="es-MX" sz="2400" dirty="0">
                <a:latin typeface="Comic Sans MS" panose="030F0702030302020204" pitchFamily="66" charset="0"/>
              </a:rPr>
              <a:t>4) y 5) Bipirámide trigonal, octaédrica y pirámide de base pentagonal, respectivamente.</a:t>
            </a:r>
          </a:p>
          <a:p>
            <a:pPr marL="342900" indent="-342900">
              <a:buAutoNum type="arabicParenR"/>
            </a:pPr>
            <a:endParaRPr lang="es-MX" dirty="0"/>
          </a:p>
          <a:p>
            <a:pPr marL="342900" indent="-342900">
              <a:buAutoNum type="arabicParenR"/>
            </a:pPr>
            <a:endParaRPr lang="en-GB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/>
        </p:nvGraphicFramePr>
        <p:xfrm>
          <a:off x="601662" y="1242214"/>
          <a:ext cx="7921626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CS ChemDraw Drawing" r:id="rId3" imgW="18336269" imgH="3735324" progId="ChemDraw.Document.6.0">
                  <p:embed/>
                </p:oleObj>
              </mc:Choice>
              <mc:Fallback>
                <p:oleObj name="CS ChemDraw Drawing" r:id="rId3" imgW="18336269" imgH="3735324" progId="ChemDraw.Document.6.0">
                  <p:embed/>
                  <p:pic>
                    <p:nvPicPr>
                      <p:cNvPr id="7" name="Objeto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662" y="1242214"/>
                        <a:ext cx="7921626" cy="161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1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244323" y="468325"/>
            <a:ext cx="8520600" cy="831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ctr"/>
            <a:r>
              <a:rPr lang="es-419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Toxicidad y Deficiencia</a:t>
            </a:r>
            <a:endParaRPr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4294967295"/>
          </p:nvPr>
        </p:nvSpPr>
        <p:spPr>
          <a:xfrm>
            <a:off x="5934000" y="1210675"/>
            <a:ext cx="3210000" cy="756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419" dirty="0"/>
              <a:t> </a:t>
            </a:r>
            <a:r>
              <a:rPr lang="es-419" i="1" dirty="0"/>
              <a:t>“la dosis hace el veneno”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 sz="2400" dirty="0">
                <a:latin typeface="Comic Sans MS" panose="030F0702030302020204" pitchFamily="66" charset="0"/>
              </a:rPr>
              <a:t>Principio de Paracelso</a:t>
            </a:r>
            <a:endParaRPr sz="2400" dirty="0">
              <a:latin typeface="Comic Sans MS" panose="030F0702030302020204" pitchFamily="66" charset="0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l="5600" t="1889" r="2580" b="3161"/>
          <a:stretch/>
        </p:blipFill>
        <p:spPr>
          <a:xfrm>
            <a:off x="647199" y="1831863"/>
            <a:ext cx="5286801" cy="37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6F7A955-8868-4687-98BA-6C19F40C3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677" y="0"/>
            <a:ext cx="2857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6536" y="1673742"/>
            <a:ext cx="46179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El vanadio(V) existe como anión vanadato (VO</a:t>
            </a:r>
            <a:r>
              <a:rPr lang="es-MX" sz="2400" baseline="-25000" dirty="0">
                <a:latin typeface="Comic Sans MS" panose="030F0702030302020204" pitchFamily="66" charset="0"/>
              </a:rPr>
              <a:t>4</a:t>
            </a:r>
            <a:r>
              <a:rPr lang="es-MX" sz="2400" baseline="30000" dirty="0">
                <a:latin typeface="Comic Sans MS" panose="030F0702030302020204" pitchFamily="66" charset="0"/>
              </a:rPr>
              <a:t>3-</a:t>
            </a:r>
            <a:r>
              <a:rPr lang="es-MX" sz="2400" dirty="0">
                <a:latin typeface="Comic Sans MS" panose="030F0702030302020204" pitchFamily="66" charset="0"/>
              </a:rPr>
              <a:t>) principalmente.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400" dirty="0">
              <a:latin typeface="Comic Sans MS" panose="030F0702030302020204" pitchFamily="66" charset="0"/>
            </a:endParaRPr>
          </a:p>
          <a:p>
            <a:r>
              <a:rPr lang="es-MX" sz="2400" dirty="0">
                <a:latin typeface="Comic Sans MS" panose="030F0702030302020204" pitchFamily="66" charset="0"/>
              </a:rPr>
              <a:t>El anión vanadato es isoestructural al anión fosfato, por lo que diversas enzimas lo reconocen como tal, introduciéndolo a los procesos metabólicos del cuerpo; por ejemplo, la ATP-sintasa incorpora el vanadio  al ADP formando ADP-V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44236" y="834729"/>
            <a:ext cx="7855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En los seres vivos, el vanadio(IV) se presenta como el catión </a:t>
            </a:r>
            <a:r>
              <a:rPr lang="es-MX" sz="2400" dirty="0" err="1">
                <a:latin typeface="Comic Sans MS" panose="030F0702030302020204" pitchFamily="66" charset="0"/>
              </a:rPr>
              <a:t>oxovanadio</a:t>
            </a:r>
            <a:r>
              <a:rPr lang="es-MX" sz="2400" dirty="0">
                <a:latin typeface="Comic Sans MS" panose="030F0702030302020204" pitchFamily="66" charset="0"/>
              </a:rPr>
              <a:t> o </a:t>
            </a:r>
            <a:r>
              <a:rPr lang="es-MX" sz="2400" dirty="0" err="1">
                <a:latin typeface="Comic Sans MS" panose="030F0702030302020204" pitchFamily="66" charset="0"/>
              </a:rPr>
              <a:t>vanadilo</a:t>
            </a:r>
            <a:r>
              <a:rPr lang="es-MX" sz="2400" dirty="0">
                <a:latin typeface="Comic Sans MS" panose="030F0702030302020204" pitchFamily="66" charset="0"/>
              </a:rPr>
              <a:t>, (VO</a:t>
            </a:r>
            <a:r>
              <a:rPr lang="es-MX" sz="2400" baseline="30000" dirty="0">
                <a:latin typeface="Comic Sans MS" panose="030F0702030302020204" pitchFamily="66" charset="0"/>
              </a:rPr>
              <a:t>2+</a:t>
            </a:r>
            <a:r>
              <a:rPr lang="es-MX" sz="2400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537" cy="68768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06" y="2485253"/>
            <a:ext cx="4004873" cy="16963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76742" y="180382"/>
            <a:ext cx="785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Química </a:t>
            </a:r>
            <a:r>
              <a:rPr lang="es-MX" sz="3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Bioinorgánica</a:t>
            </a:r>
            <a:r>
              <a:rPr lang="es-MX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del V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52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1031" y="824362"/>
            <a:ext cx="50027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El vanadio se encuentra en pequeñas cantidades en la pimienta, los huevos, los aceites vegetales, los cereales, la carne bovina, los peces, las aves, los mariscos, las setas, el perejil</a:t>
            </a:r>
          </a:p>
          <a:p>
            <a:endParaRPr lang="es-MX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Comic Sans MS" panose="030F0702030302020204" pitchFamily="66" charset="0"/>
              </a:rPr>
              <a:t>En la actualidad se considera como un micronutriente esencial y se ha demostrado que su carencia puede provocar alteraciones en la absorción y la degradación de los carbohidratos y lípidos, el deterioro óseo, la disminución en la producción de leche materna, abortos espontáneos y problemas psicológicos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9580" t="7079" r="7349" b="8947"/>
          <a:stretch/>
        </p:blipFill>
        <p:spPr>
          <a:xfrm>
            <a:off x="5463438" y="899357"/>
            <a:ext cx="1269871" cy="7506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188" t="4509" r="20526" b="4945"/>
          <a:stretch/>
        </p:blipFill>
        <p:spPr>
          <a:xfrm>
            <a:off x="7494250" y="2642398"/>
            <a:ext cx="1397178" cy="11690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4864" r="19123" b="3855"/>
          <a:stretch/>
        </p:blipFill>
        <p:spPr>
          <a:xfrm>
            <a:off x="8072951" y="1704109"/>
            <a:ext cx="968106" cy="9717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26523" r="13891" b="13018"/>
          <a:stretch/>
        </p:blipFill>
        <p:spPr>
          <a:xfrm>
            <a:off x="5463438" y="1720216"/>
            <a:ext cx="1052432" cy="8984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10" y="1667338"/>
            <a:ext cx="1536815" cy="8987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653" y="3992608"/>
            <a:ext cx="2589247" cy="15141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l="6603" r="3700"/>
          <a:stretch/>
        </p:blipFill>
        <p:spPr>
          <a:xfrm>
            <a:off x="5463438" y="2625114"/>
            <a:ext cx="2148946" cy="14010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/>
          <a:srcRect l="2280" t="4509" r="5342"/>
          <a:stretch/>
        </p:blipFill>
        <p:spPr>
          <a:xfrm>
            <a:off x="6748255" y="878854"/>
            <a:ext cx="1250524" cy="7559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/>
          <a:srcRect l="14912" r="6746"/>
          <a:stretch/>
        </p:blipFill>
        <p:spPr>
          <a:xfrm>
            <a:off x="8013725" y="919943"/>
            <a:ext cx="978084" cy="73011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921955" y="5702170"/>
            <a:ext cx="7656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https://m.dailyhunt.in/news/india/english/curejoy-epaper-curejoy/9+foods+rich+in+vanadium+a+micronutrient+to+manage+diabetes-newsid-86978221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296785" y="239587"/>
            <a:ext cx="720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Fuentes de vanadio</a:t>
            </a:r>
            <a:endParaRPr lang="en-GB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95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094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2652" y="1258918"/>
            <a:ext cx="792088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Química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Bionorgánica</a:t>
            </a:r>
            <a:endParaRPr lang="en-US" sz="2400" dirty="0">
              <a:latin typeface="Comic Sans MS" pitchFamily="66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latin typeface="Comic Sans MS" pitchFamily="66" charset="0"/>
              </a:rPr>
              <a:t>Los </a:t>
            </a:r>
            <a:r>
              <a:rPr lang="en-US" sz="2400" dirty="0" err="1">
                <a:latin typeface="Comic Sans MS" pitchFamily="66" charset="0"/>
              </a:rPr>
              <a:t>metales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en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los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seres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vivos</a:t>
            </a:r>
            <a:endParaRPr lang="en-US" sz="2400" dirty="0"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Vanadio</a:t>
            </a:r>
            <a:endParaRPr lang="en-US" sz="2400" dirty="0">
              <a:latin typeface="Comic Sans MS" pitchFamily="66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Química</a:t>
            </a:r>
            <a:r>
              <a:rPr lang="en-US" sz="2400" dirty="0">
                <a:latin typeface="Comic Sans MS" pitchFamily="66" charset="0"/>
              </a:rPr>
              <a:t> del V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Bionorgánica</a:t>
            </a:r>
            <a:r>
              <a:rPr lang="en-US" sz="2400" dirty="0">
                <a:latin typeface="Comic Sans MS" pitchFamily="66" charset="0"/>
              </a:rPr>
              <a:t> del V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Enzimas</a:t>
            </a:r>
            <a:r>
              <a:rPr lang="en-US" sz="2400" dirty="0">
                <a:latin typeface="Comic Sans MS" pitchFamily="66" charset="0"/>
              </a:rPr>
              <a:t> de V</a:t>
            </a:r>
          </a:p>
          <a:p>
            <a:pPr marL="1257300" lvl="2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Haloperoxidasas</a:t>
            </a:r>
            <a:endParaRPr lang="en-US" sz="2400" dirty="0">
              <a:latin typeface="Comic Sans MS" pitchFamily="66" charset="0"/>
            </a:endParaRPr>
          </a:p>
          <a:p>
            <a:pPr marL="1257300" lvl="2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Nitrogenasa</a:t>
            </a:r>
            <a:endParaRPr lang="en-US" sz="2400" dirty="0">
              <a:latin typeface="Comic Sans MS" pitchFamily="66" charset="0"/>
            </a:endParaRP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Potenciador</a:t>
            </a:r>
            <a:r>
              <a:rPr lang="en-US" sz="2400" dirty="0">
                <a:latin typeface="Comic Sans MS" pitchFamily="66" charset="0"/>
              </a:rPr>
              <a:t> de  </a:t>
            </a:r>
            <a:r>
              <a:rPr lang="en-US" sz="2400" dirty="0" err="1">
                <a:latin typeface="Comic Sans MS" pitchFamily="66" charset="0"/>
              </a:rPr>
              <a:t>insulina</a:t>
            </a:r>
            <a:r>
              <a:rPr lang="en-US" sz="2400" dirty="0">
                <a:latin typeface="Comic Sans MS" pitchFamily="66" charset="0"/>
              </a:rPr>
              <a:t>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>
                <a:latin typeface="Comic Sans MS" pitchFamily="66" charset="0"/>
              </a:rPr>
              <a:t>Anticáncer</a:t>
            </a:r>
            <a:endParaRPr lang="en-US" sz="2400" dirty="0">
              <a:latin typeface="Comic Sans MS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mic Sans MS" pitchFamily="66" charset="0"/>
              </a:rPr>
              <a:t>Observaciones</a:t>
            </a:r>
            <a:r>
              <a:rPr lang="en-US" sz="2400" dirty="0">
                <a:latin typeface="Comic Sans MS" pitchFamily="66" charset="0"/>
              </a:rPr>
              <a:t> finales</a:t>
            </a:r>
          </a:p>
          <a:p>
            <a:endParaRPr lang="en-US" sz="2400" dirty="0">
              <a:latin typeface="Comic Sans MS" pitchFamily="66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46C2-25C9-4F4D-8AA9-34096E106D30}" type="slidenum">
              <a:rPr lang="es-MX" smtClean="0"/>
              <a:t>2</a:t>
            </a:fld>
            <a:endParaRPr lang="es-MX"/>
          </a:p>
        </p:txBody>
      </p:sp>
      <p:sp>
        <p:nvSpPr>
          <p:cNvPr id="2" name="1 CuadroTexto"/>
          <p:cNvSpPr txBox="1"/>
          <p:nvPr/>
        </p:nvSpPr>
        <p:spPr>
          <a:xfrm>
            <a:off x="3275856" y="14495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C00000"/>
                </a:solidFill>
                <a:latin typeface="Comic Sans MS" pitchFamily="66" charset="0"/>
              </a:rPr>
              <a:t>Contenido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19" y="3086271"/>
            <a:ext cx="2002097" cy="301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005" y="544018"/>
            <a:ext cx="2280527" cy="22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F419AC5-9F29-4E02-9AA3-9B332C134DA7}"/>
              </a:ext>
            </a:extLst>
          </p:cNvPr>
          <p:cNvSpPr txBox="1"/>
          <p:nvPr/>
        </p:nvSpPr>
        <p:spPr>
          <a:xfrm>
            <a:off x="809625" y="1495425"/>
            <a:ext cx="7810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Bioquímica del vanadio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21FCA0-F7DB-4E50-A13C-161BA127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1488"/>
            <a:ext cx="9144000" cy="2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01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746663-1F00-4A24-AEA9-3FA6BDF7F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2353" r="1" b="25682"/>
          <a:stretch/>
        </p:blipFill>
        <p:spPr>
          <a:xfrm>
            <a:off x="4562839" y="-168318"/>
            <a:ext cx="4695998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F123F6-77BF-47DA-89FC-FB791D867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4" r="3" b="12650"/>
          <a:stretch/>
        </p:blipFill>
        <p:spPr>
          <a:xfrm>
            <a:off x="4567428" y="2487168"/>
            <a:ext cx="469773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3367EEB-1C0C-4994-B57D-896E8CBD7CAC}"/>
              </a:ext>
            </a:extLst>
          </p:cNvPr>
          <p:cNvSpPr txBox="1"/>
          <p:nvPr/>
        </p:nvSpPr>
        <p:spPr>
          <a:xfrm>
            <a:off x="1162013" y="141195"/>
            <a:ext cx="3602727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 err="1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Tunicados</a:t>
            </a:r>
            <a:r>
              <a:rPr lang="en-US" sz="3500" b="1" kern="1200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r>
              <a:rPr lang="en-US" sz="3500" b="1" kern="1200" dirty="0" err="1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especies</a:t>
            </a:r>
            <a:r>
              <a:rPr lang="en-US" sz="3500" b="1" kern="1200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 marinas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890A96C-5C0E-428F-83C4-C0FAD59F5CCF}"/>
              </a:ext>
            </a:extLst>
          </p:cNvPr>
          <p:cNvSpPr/>
          <p:nvPr/>
        </p:nvSpPr>
        <p:spPr>
          <a:xfrm>
            <a:off x="457200" y="1594053"/>
            <a:ext cx="4467225" cy="4530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Los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tunicados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son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secuestradores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del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vanadio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(V)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proveniente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del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agua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de mar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forma de H</a:t>
            </a:r>
            <a:r>
              <a:rPr lang="en-US" sz="24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VO</a:t>
            </a:r>
            <a:r>
              <a:rPr lang="en-US" sz="24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4</a:t>
            </a:r>
            <a:r>
              <a:rPr lang="en-US" sz="24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 y lo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almacenan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los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vanadocitos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forma de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vanadio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(III).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Se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cree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que la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función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del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vanadio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es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intervenir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síntesis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de la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túnica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que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actúa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como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repelente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predadores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al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catalizar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polimerización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de las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fibras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de la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tunicina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  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A992D4-AA90-4B7D-A32F-C41B8CF48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45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E474D4-5C1F-4120-92F0-8949598BE7E4}"/>
              </a:ext>
            </a:extLst>
          </p:cNvPr>
          <p:cNvSpPr txBox="1"/>
          <p:nvPr/>
        </p:nvSpPr>
        <p:spPr>
          <a:xfrm>
            <a:off x="1047750" y="1413063"/>
            <a:ext cx="73437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La analogía de los compuestos de coordinación </a:t>
            </a:r>
            <a:r>
              <a:rPr lang="es-MX" sz="2400" dirty="0" err="1">
                <a:latin typeface="Comic Sans MS" panose="030F0702030302020204" pitchFamily="66" charset="0"/>
              </a:rPr>
              <a:t>pentacoordinados</a:t>
            </a:r>
            <a:r>
              <a:rPr lang="es-MX" sz="2400" dirty="0">
                <a:latin typeface="Comic Sans MS" panose="030F0702030302020204" pitchFamily="66" charset="0"/>
              </a:rPr>
              <a:t> de V</a:t>
            </a:r>
            <a:r>
              <a:rPr lang="es-MX" sz="2400" baseline="30000" dirty="0">
                <a:latin typeface="Comic Sans MS" panose="030F0702030302020204" pitchFamily="66" charset="0"/>
              </a:rPr>
              <a:t> </a:t>
            </a:r>
            <a:r>
              <a:rPr lang="es-MX" sz="2400" dirty="0">
                <a:latin typeface="Comic Sans MS" panose="030F0702030302020204" pitchFamily="66" charset="0"/>
              </a:rPr>
              <a:t> con el estado de transición en la hidrólisis de ésteres fosfato explica la razón por la que muchos compuestos de vanadio son inhibidores potentes de fosfatasas, ribonucleasas y ATPasas.</a:t>
            </a:r>
          </a:p>
          <a:p>
            <a:endParaRPr lang="es-MX" sz="2400" baseline="30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baseline="30000" dirty="0">
                <a:latin typeface="Comic Sans MS" panose="030F0702030302020204" pitchFamily="66" charset="0"/>
              </a:rPr>
              <a:t>Las </a:t>
            </a:r>
            <a:r>
              <a:rPr lang="es-MX" sz="3600" baseline="30000" dirty="0" err="1">
                <a:latin typeface="Comic Sans MS" panose="030F0702030302020204" pitchFamily="66" charset="0"/>
              </a:rPr>
              <a:t>haloperoxidasas</a:t>
            </a:r>
            <a:r>
              <a:rPr lang="es-MX" sz="3600" baseline="30000" dirty="0">
                <a:latin typeface="Comic Sans MS" panose="030F0702030302020204" pitchFamily="66" charset="0"/>
              </a:rPr>
              <a:t>, catalizan la oxidación mediante peróxido de hidrógeno de un haluro por 2 electrones. Se encuentran en algas, líquenes, hongos, algas marinas. (</a:t>
            </a:r>
            <a:r>
              <a:rPr lang="es-MX" sz="3600" baseline="30000" dirty="0" err="1">
                <a:latin typeface="Comic Sans MS" panose="030F0702030302020204" pitchFamily="66" charset="0"/>
              </a:rPr>
              <a:t>Vandadio</a:t>
            </a:r>
            <a:r>
              <a:rPr lang="es-MX" sz="3600" baseline="30000" dirty="0">
                <a:latin typeface="Comic Sans MS" panose="030F0702030302020204" pitchFamily="66" charset="0"/>
              </a:rPr>
              <a:t>(V), durante el proceso catalítico completo).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2CA0E5-E43A-4391-B6F4-614F9D59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488" y="0"/>
            <a:ext cx="286512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D42A528-B706-4036-A551-C7D84CD88DFD}"/>
              </a:ext>
            </a:extLst>
          </p:cNvPr>
          <p:cNvSpPr txBox="1"/>
          <p:nvPr/>
        </p:nvSpPr>
        <p:spPr>
          <a:xfrm>
            <a:off x="985837" y="533400"/>
            <a:ext cx="7172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Química del V en seres vivos</a:t>
            </a:r>
          </a:p>
        </p:txBody>
      </p:sp>
    </p:spTree>
    <p:extLst>
      <p:ext uri="{BB962C8B-B14F-4D97-AF65-F5344CB8AC3E}">
        <p14:creationId xmlns:p14="http://schemas.microsoft.com/office/powerpoint/2010/main" val="1175509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ilvia E. Castillo\Desktop\Vanadio-bromoperoxidas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7729" r="34138" b="8270"/>
          <a:stretch/>
        </p:blipFill>
        <p:spPr bwMode="auto">
          <a:xfrm>
            <a:off x="611560" y="1239003"/>
            <a:ext cx="3024336" cy="42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13046"/>
            <a:ext cx="2921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2" y="5959152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Comic Sans MS" pitchFamily="66" charset="0"/>
              </a:rPr>
              <a:t>M. </a:t>
            </a:r>
            <a:r>
              <a:rPr lang="es-MX" sz="1600" dirty="0" err="1">
                <a:latin typeface="Comic Sans MS" pitchFamily="66" charset="0"/>
              </a:rPr>
              <a:t>Weyand</a:t>
            </a:r>
            <a:r>
              <a:rPr lang="es-MX" sz="1600" dirty="0">
                <a:latin typeface="Comic Sans MS" pitchFamily="66" charset="0"/>
              </a:rPr>
              <a:t>, H. </a:t>
            </a:r>
            <a:r>
              <a:rPr lang="es-MX" sz="1600" dirty="0" err="1">
                <a:latin typeface="Comic Sans MS" pitchFamily="66" charset="0"/>
              </a:rPr>
              <a:t>Hecht</a:t>
            </a:r>
            <a:r>
              <a:rPr lang="es-MX" sz="1600" dirty="0">
                <a:latin typeface="Comic Sans MS" pitchFamily="66" charset="0"/>
              </a:rPr>
              <a:t>, M.  </a:t>
            </a:r>
            <a:r>
              <a:rPr lang="es-MX" sz="1600" dirty="0" err="1">
                <a:latin typeface="Comic Sans MS" pitchFamily="66" charset="0"/>
              </a:rPr>
              <a:t>Kiess</a:t>
            </a:r>
            <a:r>
              <a:rPr lang="es-MX" sz="1600" dirty="0">
                <a:latin typeface="Comic Sans MS" pitchFamily="66" charset="0"/>
              </a:rPr>
              <a:t>, M.  </a:t>
            </a:r>
            <a:r>
              <a:rPr lang="es-MX" sz="1600" dirty="0" err="1">
                <a:latin typeface="Comic Sans MS" pitchFamily="66" charset="0"/>
              </a:rPr>
              <a:t>Liaud</a:t>
            </a:r>
            <a:r>
              <a:rPr lang="es-MX" sz="1600" dirty="0">
                <a:latin typeface="Comic Sans MS" pitchFamily="66" charset="0"/>
              </a:rPr>
              <a:t>, H. </a:t>
            </a:r>
            <a:r>
              <a:rPr lang="es-MX" sz="1600" dirty="0" err="1">
                <a:latin typeface="Comic Sans MS" pitchFamily="66" charset="0"/>
              </a:rPr>
              <a:t>Vilter</a:t>
            </a:r>
            <a:r>
              <a:rPr lang="es-MX" sz="1600" dirty="0">
                <a:latin typeface="Comic Sans MS" pitchFamily="66" charset="0"/>
              </a:rPr>
              <a:t>, D. </a:t>
            </a:r>
            <a:r>
              <a:rPr lang="es-MX" sz="1600" dirty="0" err="1">
                <a:latin typeface="Comic Sans MS" pitchFamily="66" charset="0"/>
              </a:rPr>
              <a:t>Schomburg</a:t>
            </a:r>
            <a:r>
              <a:rPr lang="es-MX" sz="1600" dirty="0">
                <a:latin typeface="Comic Sans MS" pitchFamily="66" charset="0"/>
              </a:rPr>
              <a:t>, </a:t>
            </a:r>
            <a:r>
              <a:rPr lang="es-MX" sz="1600" dirty="0"/>
              <a:t> </a:t>
            </a:r>
            <a:r>
              <a:rPr lang="es-MX" sz="1600" dirty="0">
                <a:latin typeface="Comic Sans MS" pitchFamily="66" charset="0"/>
              </a:rPr>
              <a:t>(1999)  </a:t>
            </a:r>
          </a:p>
          <a:p>
            <a:r>
              <a:rPr lang="es-MX" sz="1600" i="1" dirty="0">
                <a:latin typeface="Comic Sans MS" pitchFamily="66" charset="0"/>
              </a:rPr>
              <a:t>J. Mol. Biol</a:t>
            </a:r>
            <a:r>
              <a:rPr lang="es-MX" sz="1600" dirty="0">
                <a:latin typeface="Comic Sans MS" pitchFamily="66" charset="0"/>
              </a:rPr>
              <a:t>. </a:t>
            </a:r>
            <a:r>
              <a:rPr lang="es-MX" sz="1600" b="1" dirty="0">
                <a:latin typeface="Comic Sans MS" pitchFamily="66" charset="0"/>
              </a:rPr>
              <a:t>293, </a:t>
            </a:r>
            <a:r>
              <a:rPr lang="es-MX" sz="1600" dirty="0">
                <a:latin typeface="Comic Sans MS" pitchFamily="66" charset="0"/>
              </a:rPr>
              <a:t>595.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91077"/>
            <a:ext cx="4427984" cy="332098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61530" y="233295"/>
            <a:ext cx="6834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>
                <a:solidFill>
                  <a:srgbClr val="C00000"/>
                </a:solidFill>
                <a:latin typeface="Comic Sans MS" pitchFamily="66" charset="0"/>
              </a:rPr>
              <a:t>Haloperoxidasa</a:t>
            </a:r>
            <a:r>
              <a:rPr lang="es-MX" sz="2400" b="1" dirty="0">
                <a:solidFill>
                  <a:srgbClr val="C00000"/>
                </a:solidFill>
                <a:latin typeface="Comic Sans MS" pitchFamily="66" charset="0"/>
              </a:rPr>
              <a:t> dependiente de V</a:t>
            </a:r>
          </a:p>
          <a:p>
            <a:pPr algn="ctr"/>
            <a:r>
              <a:rPr lang="es-MX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s-MX" sz="2400" b="1" dirty="0" err="1">
                <a:solidFill>
                  <a:srgbClr val="C00000"/>
                </a:solidFill>
                <a:latin typeface="Comic Sans MS" pitchFamily="66" charset="0"/>
              </a:rPr>
              <a:t>Ascophylum</a:t>
            </a:r>
            <a:r>
              <a:rPr lang="es-MX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s-MX" sz="2400" b="1" dirty="0" err="1">
                <a:solidFill>
                  <a:srgbClr val="C00000"/>
                </a:solidFill>
                <a:latin typeface="Comic Sans MS" pitchFamily="66" charset="0"/>
              </a:rPr>
              <a:t>Nodosum</a:t>
            </a:r>
            <a:r>
              <a:rPr lang="es-MX" sz="2400" b="1" dirty="0">
                <a:solidFill>
                  <a:srgbClr val="C00000"/>
                </a:solidFill>
                <a:latin typeface="Comic Sans MS" pitchFamily="66" charset="0"/>
              </a:rPr>
              <a:t> a 2 Å, PDB 1QI9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46C2-25C9-4F4D-8AA9-34096E106D30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4683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3000372"/>
            <a:ext cx="561022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Enzimas de vanadio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s-MX" smtClean="0"/>
              <a:pPr/>
              <a:t>24</a:t>
            </a:fld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2939032" y="1119838"/>
            <a:ext cx="319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Comic Sans MS" panose="030F0702030302020204" pitchFamily="66" charset="0"/>
              </a:rPr>
              <a:t>V-</a:t>
            </a:r>
            <a:r>
              <a:rPr lang="es-MX" sz="2800" b="1" dirty="0" err="1">
                <a:latin typeface="Comic Sans MS" panose="030F0702030302020204" pitchFamily="66" charset="0"/>
              </a:rPr>
              <a:t>haloperoxidasa</a:t>
            </a:r>
            <a:endParaRPr lang="es-MX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308267" y="6372036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Dieter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s-MX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Rehder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kumimoji="0" lang="es-MX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Coordination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s-MX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chemistry</a:t>
            </a:r>
            <a:r>
              <a:rPr kumimoji="0" lang="es-MX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182 (1999) p. 308</a:t>
            </a:r>
          </a:p>
        </p:txBody>
      </p:sp>
      <p:sp>
        <p:nvSpPr>
          <p:cNvPr id="9" name="8 Rectángulo"/>
          <p:cNvSpPr/>
          <p:nvPr/>
        </p:nvSpPr>
        <p:spPr>
          <a:xfrm>
            <a:off x="968814" y="5498423"/>
            <a:ext cx="7429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Estructura del sitio activo de la cloro-</a:t>
            </a:r>
            <a:r>
              <a:rPr kumimoji="0" lang="es-MX" sz="2000" b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peroxidasa</a:t>
            </a:r>
            <a:r>
              <a:rPr kumimoji="0" lang="es-MX" sz="20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proveniente de </a:t>
            </a:r>
            <a:r>
              <a:rPr kumimoji="0" lang="es-MX" sz="20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fungus</a:t>
            </a:r>
            <a:r>
              <a:rPr kumimoji="0" lang="es-MX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C. </a:t>
            </a:r>
            <a:r>
              <a:rPr kumimoji="0" lang="es-MX" sz="20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inaequalis</a:t>
            </a: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556" y="-18884"/>
            <a:ext cx="292633" cy="6876884"/>
          </a:xfrm>
          <a:prstGeom prst="rect">
            <a:avLst/>
          </a:prstGeom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564315"/>
              </p:ext>
            </p:extLst>
          </p:nvPr>
        </p:nvGraphicFramePr>
        <p:xfrm>
          <a:off x="1711345" y="1758377"/>
          <a:ext cx="6165830" cy="1170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" name="CS ChemDraw Drawing" r:id="rId5" imgW="8002612" imgH="1519151" progId="ChemDraw.Document.6.0">
                  <p:embed/>
                </p:oleObj>
              </mc:Choice>
              <mc:Fallback>
                <p:oleObj name="CS ChemDraw Drawing" r:id="rId5" imgW="8002612" imgH="1519151" progId="ChemDraw.Document.6.0">
                  <p:embed/>
                  <p:pic>
                    <p:nvPicPr>
                      <p:cNvPr id="8" name="Objeto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11345" y="1758377"/>
                        <a:ext cx="6165830" cy="1170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1019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55362" y="5617092"/>
            <a:ext cx="698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Mecanismo de reacción de </a:t>
            </a:r>
            <a:r>
              <a:rPr lang="es-MX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cloroperoxidasa</a:t>
            </a:r>
            <a:endParaRPr lang="en-GB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30078" y="6082254"/>
            <a:ext cx="8433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R. R. Crichton, Biological Inorganic Chemistry, 2nd Ed., Elsevier, 2012.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1666875" y="234770"/>
          <a:ext cx="5932587" cy="5226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CS ChemDraw Drawing" r:id="rId3" imgW="14778119" imgH="13017731" progId="ChemDraw.Document.6.0">
                  <p:embed/>
                </p:oleObj>
              </mc:Choice>
              <mc:Fallback>
                <p:oleObj name="CS ChemDraw Drawing" r:id="rId3" imgW="14778119" imgH="13017731" progId="ChemDraw.Document.6.0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6875" y="234770"/>
                        <a:ext cx="5932587" cy="5226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070" y="-18884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1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98681" y="692696"/>
            <a:ext cx="82809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itchFamily="66" charset="0"/>
              </a:rPr>
              <a:t>NITROGENASAS</a:t>
            </a:r>
          </a:p>
          <a:p>
            <a:pPr algn="just"/>
            <a:endParaRPr lang="es-MX" sz="2400" dirty="0">
              <a:latin typeface="Comic Sans MS" pitchFamily="66" charset="0"/>
            </a:endParaRPr>
          </a:p>
          <a:p>
            <a:pPr algn="just"/>
            <a:r>
              <a:rPr lang="es-MX" sz="2400" dirty="0">
                <a:latin typeface="Comic Sans MS" pitchFamily="66" charset="0"/>
              </a:rPr>
              <a:t>En el ciclo del nitrógeno juegan un papel importante un número limitado de microorganismos anaerobios que convierten una tercera parte del N</a:t>
            </a:r>
            <a:r>
              <a:rPr lang="es-MX" sz="2400" baseline="-25000" dirty="0">
                <a:latin typeface="Comic Sans MS" pitchFamily="66" charset="0"/>
              </a:rPr>
              <a:t>2</a:t>
            </a:r>
            <a:r>
              <a:rPr lang="es-MX" sz="2400" dirty="0">
                <a:latin typeface="Comic Sans MS" pitchFamily="66" charset="0"/>
              </a:rPr>
              <a:t> atmosférico en NH</a:t>
            </a:r>
            <a:r>
              <a:rPr lang="es-MX" sz="2400" baseline="-25000" dirty="0">
                <a:latin typeface="Comic Sans MS" pitchFamily="66" charset="0"/>
              </a:rPr>
              <a:t>3</a:t>
            </a:r>
            <a:r>
              <a:rPr lang="es-MX" sz="2400" dirty="0">
                <a:latin typeface="Comic Sans MS" pitchFamily="66" charset="0"/>
              </a:rPr>
              <a:t>.</a:t>
            </a:r>
          </a:p>
          <a:p>
            <a:endParaRPr lang="es-MX" sz="2400" dirty="0">
              <a:latin typeface="Comic Sans MS" pitchFamily="66" charset="0"/>
            </a:endParaRPr>
          </a:p>
          <a:p>
            <a:pPr algn="just"/>
            <a:r>
              <a:rPr lang="es-MX" sz="2400" dirty="0">
                <a:latin typeface="Comic Sans MS" pitchFamily="66" charset="0"/>
              </a:rPr>
              <a:t>Esto representa 10</a:t>
            </a:r>
            <a:r>
              <a:rPr lang="es-MX" sz="2400" baseline="30000" dirty="0">
                <a:latin typeface="Comic Sans MS" pitchFamily="66" charset="0"/>
              </a:rPr>
              <a:t>8</a:t>
            </a:r>
            <a:r>
              <a:rPr lang="es-MX" sz="2400" dirty="0">
                <a:latin typeface="Comic Sans MS" pitchFamily="66" charset="0"/>
              </a:rPr>
              <a:t> toneladas por año, lo mismo se produce por el proceso de Haber-Bosch (a altas presiones y temperaturas:  150-300 atm y 350-550 </a:t>
            </a:r>
            <a:r>
              <a:rPr lang="es-MX" sz="2400" dirty="0">
                <a:latin typeface="Comic Sans MS" pitchFamily="66" charset="0"/>
                <a:sym typeface="Symbol"/>
              </a:rPr>
              <a:t>C).</a:t>
            </a:r>
          </a:p>
          <a:p>
            <a:endParaRPr lang="es-MX" sz="2400" dirty="0">
              <a:latin typeface="Comic Sans MS" pitchFamily="66" charset="0"/>
              <a:sym typeface="Symbol"/>
            </a:endParaRPr>
          </a:p>
          <a:p>
            <a:pPr algn="just"/>
            <a:r>
              <a:rPr lang="es-MX" sz="2400" dirty="0">
                <a:latin typeface="Comic Sans MS" pitchFamily="66" charset="0"/>
                <a:sym typeface="Symbol"/>
              </a:rPr>
              <a:t>Entre los microorganismos que fijan nitrógeno está la bacteria </a:t>
            </a:r>
            <a:r>
              <a:rPr lang="es-MX" sz="2400" i="1" dirty="0" err="1">
                <a:latin typeface="Comic Sans MS" pitchFamily="66" charset="0"/>
                <a:sym typeface="Symbol"/>
              </a:rPr>
              <a:t>Rhizobium</a:t>
            </a:r>
            <a:r>
              <a:rPr lang="es-MX" sz="2400" dirty="0">
                <a:latin typeface="Comic Sans MS" pitchFamily="66" charset="0"/>
                <a:sym typeface="Symbol"/>
              </a:rPr>
              <a:t>, que se encuentra en los nódulos de las raíces de las leguminosas.</a:t>
            </a:r>
          </a:p>
          <a:p>
            <a:pPr algn="just"/>
            <a:endParaRPr lang="es-MX" sz="2400" dirty="0">
              <a:latin typeface="Comic Sans MS" pitchFamily="66" charset="0"/>
              <a:sym typeface="Symbol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9B1F-BA8D-4019-8DCB-B16C7C602614}" type="slidenum">
              <a:rPr lang="es-MX" smtClean="0"/>
              <a:pPr/>
              <a:t>26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84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6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2998" y="620688"/>
            <a:ext cx="885698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MX" sz="2400" dirty="0">
                <a:latin typeface="Comic Sans MS" pitchFamily="66" charset="0"/>
              </a:rPr>
              <a:t>Consisten de dos tipos de subunidades: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>
                <a:latin typeface="Comic Sans MS" pitchFamily="66" charset="0"/>
              </a:rPr>
              <a:t>1) P-</a:t>
            </a:r>
            <a:r>
              <a:rPr lang="es-MX" sz="2400" dirty="0" err="1">
                <a:latin typeface="Comic Sans MS" pitchFamily="66" charset="0"/>
              </a:rPr>
              <a:t>cluster</a:t>
            </a:r>
            <a:r>
              <a:rPr lang="es-MX" sz="2400" dirty="0">
                <a:latin typeface="Comic Sans MS" pitchFamily="66" charset="0"/>
              </a:rPr>
              <a:t>, contiene un cúmulo Fe-S especial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dirty="0">
                <a:latin typeface="Comic Sans MS" pitchFamily="66" charset="0"/>
              </a:rPr>
              <a:t>2) Contiene un cofactor que contiene Fe y S que incluye un </a:t>
            </a:r>
            <a:r>
              <a:rPr lang="es-MX" sz="2400" dirty="0" err="1">
                <a:latin typeface="Comic Sans MS" pitchFamily="66" charset="0"/>
              </a:rPr>
              <a:t>heterometal</a:t>
            </a:r>
            <a:r>
              <a:rPr lang="es-MX" sz="2400" dirty="0">
                <a:latin typeface="Comic Sans MS" pitchFamily="66" charset="0"/>
              </a:rPr>
              <a:t>, generalmente Mo, i.e. </a:t>
            </a:r>
            <a:r>
              <a:rPr lang="es-MX" sz="2400" dirty="0" err="1">
                <a:latin typeface="Comic Sans MS" pitchFamily="66" charset="0"/>
              </a:rPr>
              <a:t>FeMoCo</a:t>
            </a:r>
            <a:r>
              <a:rPr lang="es-MX" sz="2400" dirty="0">
                <a:latin typeface="Comic Sans MS" pitchFamily="66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s-MX" sz="2400" dirty="0">
              <a:latin typeface="Comic Sans MS" pitchFamily="66" charset="0"/>
            </a:endParaRPr>
          </a:p>
          <a:p>
            <a:r>
              <a:rPr lang="es-MX" sz="2400" dirty="0">
                <a:latin typeface="Comic Sans MS" pitchFamily="66" charset="0"/>
              </a:rPr>
              <a:t>La reacción catalizada es:</a:t>
            </a:r>
          </a:p>
          <a:p>
            <a:endParaRPr lang="es-MX" sz="2400" dirty="0">
              <a:latin typeface="Comic Sans MS" pitchFamily="66" charset="0"/>
            </a:endParaRPr>
          </a:p>
          <a:p>
            <a:r>
              <a:rPr lang="es-MX" sz="2400" dirty="0">
                <a:latin typeface="Comic Sans MS" pitchFamily="66" charset="0"/>
              </a:rPr>
              <a:t>N</a:t>
            </a:r>
            <a:r>
              <a:rPr lang="es-MX" sz="2400" baseline="-25000" dirty="0">
                <a:latin typeface="Comic Sans MS" pitchFamily="66" charset="0"/>
              </a:rPr>
              <a:t>2</a:t>
            </a:r>
            <a:r>
              <a:rPr lang="es-MX" sz="2400" dirty="0">
                <a:latin typeface="Comic Sans MS" pitchFamily="66" charset="0"/>
              </a:rPr>
              <a:t> + 8H</a:t>
            </a:r>
            <a:r>
              <a:rPr lang="es-MX" sz="2400" baseline="30000" dirty="0">
                <a:latin typeface="Comic Sans MS" pitchFamily="66" charset="0"/>
              </a:rPr>
              <a:t>+</a:t>
            </a:r>
            <a:r>
              <a:rPr lang="es-MX" sz="2400" dirty="0">
                <a:latin typeface="Comic Sans MS" pitchFamily="66" charset="0"/>
              </a:rPr>
              <a:t> + 8e</a:t>
            </a:r>
            <a:r>
              <a:rPr lang="es-MX" sz="2400" baseline="30000" dirty="0">
                <a:latin typeface="Comic Sans MS" pitchFamily="66" charset="0"/>
              </a:rPr>
              <a:t>-</a:t>
            </a:r>
            <a:r>
              <a:rPr lang="es-MX" sz="2400" dirty="0">
                <a:latin typeface="Comic Sans MS" pitchFamily="66" charset="0"/>
              </a:rPr>
              <a:t> + 16ATP + 16H</a:t>
            </a:r>
            <a:r>
              <a:rPr lang="es-MX" sz="2400" baseline="-25000" dirty="0">
                <a:latin typeface="Comic Sans MS" pitchFamily="66" charset="0"/>
              </a:rPr>
              <a:t>2</a:t>
            </a:r>
            <a:r>
              <a:rPr lang="es-MX" sz="2400" dirty="0">
                <a:latin typeface="Comic Sans MS" pitchFamily="66" charset="0"/>
              </a:rPr>
              <a:t>O </a:t>
            </a:r>
            <a:r>
              <a:rPr lang="es-MX" sz="2400" dirty="0">
                <a:latin typeface="Comic Sans MS" pitchFamily="66" charset="0"/>
                <a:sym typeface="Symbol"/>
              </a:rPr>
              <a:t> 2NH</a:t>
            </a:r>
            <a:r>
              <a:rPr lang="es-MX" sz="2400" baseline="-25000" dirty="0">
                <a:latin typeface="Comic Sans MS" pitchFamily="66" charset="0"/>
                <a:sym typeface="Symbol"/>
              </a:rPr>
              <a:t>3</a:t>
            </a:r>
            <a:r>
              <a:rPr lang="es-MX" sz="2400" dirty="0">
                <a:latin typeface="Comic Sans MS" pitchFamily="66" charset="0"/>
                <a:sym typeface="Symbol"/>
              </a:rPr>
              <a:t> + H</a:t>
            </a:r>
            <a:r>
              <a:rPr lang="es-MX" sz="2400" baseline="-25000" dirty="0">
                <a:latin typeface="Comic Sans MS" pitchFamily="66" charset="0"/>
                <a:sym typeface="Symbol"/>
              </a:rPr>
              <a:t>2</a:t>
            </a:r>
            <a:r>
              <a:rPr lang="es-MX" sz="2400" dirty="0">
                <a:latin typeface="Comic Sans MS" pitchFamily="66" charset="0"/>
                <a:sym typeface="Symbol"/>
              </a:rPr>
              <a:t> + 16ADP + 16P</a:t>
            </a:r>
            <a:r>
              <a:rPr lang="es-MX" sz="2400" baseline="-25000" dirty="0">
                <a:latin typeface="Comic Sans MS" pitchFamily="66" charset="0"/>
                <a:sym typeface="Symbol"/>
              </a:rPr>
              <a:t>i </a:t>
            </a:r>
            <a:endParaRPr lang="es-MX" sz="2400" dirty="0">
              <a:latin typeface="Comic Sans MS" pitchFamily="66" charset="0"/>
              <a:sym typeface="Symbol"/>
            </a:endParaRPr>
          </a:p>
          <a:p>
            <a:endParaRPr lang="es-MX" sz="2400" baseline="-25000" dirty="0">
              <a:latin typeface="Comic Sans MS" pitchFamily="66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s-MX" sz="2400" dirty="0">
                <a:latin typeface="Comic Sans MS" pitchFamily="66" charset="0"/>
                <a:sym typeface="Symbol"/>
              </a:rPr>
              <a:t>Como se ve es un proceso que tiene un alto requerimiento energético.</a:t>
            </a:r>
          </a:p>
          <a:p>
            <a:r>
              <a:rPr lang="es-MX" sz="2400" dirty="0">
                <a:latin typeface="Comic Sans MS" pitchFamily="66" charset="0"/>
                <a:sym typeface="Symbol"/>
              </a:rPr>
              <a:t>La proteína </a:t>
            </a:r>
            <a:r>
              <a:rPr lang="es-MX" sz="2400" dirty="0" err="1">
                <a:latin typeface="Comic Sans MS" pitchFamily="66" charset="0"/>
                <a:sym typeface="Symbol"/>
              </a:rPr>
              <a:t>heterotetramérica</a:t>
            </a:r>
            <a:r>
              <a:rPr lang="es-MX" sz="2400" dirty="0">
                <a:latin typeface="Comic Sans MS" pitchFamily="66" charset="0"/>
                <a:sym typeface="Symbol"/>
              </a:rPr>
              <a:t> </a:t>
            </a:r>
            <a:r>
              <a:rPr lang="es-MX" sz="2400" baseline="-25000" dirty="0">
                <a:latin typeface="Comic Sans MS" pitchFamily="66" charset="0"/>
                <a:sym typeface="Symbol"/>
              </a:rPr>
              <a:t>2</a:t>
            </a:r>
            <a:r>
              <a:rPr lang="es-MX" sz="2400" dirty="0">
                <a:latin typeface="Comic Sans MS" pitchFamily="66" charset="0"/>
                <a:sym typeface="Symbol"/>
              </a:rPr>
              <a:t></a:t>
            </a:r>
            <a:r>
              <a:rPr lang="es-MX" sz="2400" baseline="-25000" dirty="0">
                <a:latin typeface="Comic Sans MS" pitchFamily="66" charset="0"/>
                <a:sym typeface="Symbol"/>
              </a:rPr>
              <a:t>2 </a:t>
            </a:r>
            <a:r>
              <a:rPr lang="es-MX" sz="2400" dirty="0">
                <a:latin typeface="Comic Sans MS" pitchFamily="66" charset="0"/>
                <a:sym typeface="Symbol"/>
              </a:rPr>
              <a:t>de </a:t>
            </a:r>
            <a:r>
              <a:rPr lang="es-MX" sz="2400" dirty="0" err="1">
                <a:latin typeface="Comic Sans MS" pitchFamily="66" charset="0"/>
                <a:sym typeface="Symbol"/>
              </a:rPr>
              <a:t>MoFe</a:t>
            </a:r>
            <a:r>
              <a:rPr lang="es-MX" sz="2400" dirty="0">
                <a:latin typeface="Comic Sans MS" pitchFamily="66" charset="0"/>
                <a:sym typeface="Symbol"/>
              </a:rPr>
              <a:t> contiene el cofactor </a:t>
            </a:r>
            <a:r>
              <a:rPr lang="es-MX" sz="2400" dirty="0" err="1">
                <a:latin typeface="Comic Sans MS" pitchFamily="66" charset="0"/>
                <a:sym typeface="Symbol"/>
              </a:rPr>
              <a:t>FeMo</a:t>
            </a:r>
            <a:r>
              <a:rPr lang="es-MX" sz="2400" dirty="0">
                <a:latin typeface="Comic Sans MS" pitchFamily="66" charset="0"/>
                <a:sym typeface="Symbol"/>
              </a:rPr>
              <a:t> y el </a:t>
            </a:r>
            <a:r>
              <a:rPr lang="es-MX" sz="2400" dirty="0" err="1">
                <a:latin typeface="Comic Sans MS" pitchFamily="66" charset="0"/>
                <a:sym typeface="Symbol"/>
              </a:rPr>
              <a:t>cluster</a:t>
            </a:r>
            <a:r>
              <a:rPr lang="es-MX" sz="2400" dirty="0">
                <a:latin typeface="Comic Sans MS" pitchFamily="66" charset="0"/>
                <a:sym typeface="Symbol"/>
              </a:rPr>
              <a:t> P, en contraste la </a:t>
            </a:r>
            <a:r>
              <a:rPr lang="es-MX" sz="2400" dirty="0" err="1">
                <a:latin typeface="Comic Sans MS" pitchFamily="66" charset="0"/>
                <a:sym typeface="Symbol"/>
              </a:rPr>
              <a:t>proteina</a:t>
            </a:r>
            <a:r>
              <a:rPr lang="es-MX" sz="2400" dirty="0">
                <a:latin typeface="Comic Sans MS" pitchFamily="66" charset="0"/>
                <a:sym typeface="Symbol"/>
              </a:rPr>
              <a:t> de Fe es un </a:t>
            </a:r>
            <a:r>
              <a:rPr lang="es-MX" sz="2400" dirty="0" err="1">
                <a:latin typeface="Comic Sans MS" pitchFamily="66" charset="0"/>
                <a:sym typeface="Symbol"/>
              </a:rPr>
              <a:t>homodímero</a:t>
            </a:r>
            <a:r>
              <a:rPr lang="es-MX" sz="2400" dirty="0">
                <a:latin typeface="Comic Sans MS" pitchFamily="66" charset="0"/>
                <a:sym typeface="Symbol"/>
              </a:rPr>
              <a:t>, que contiene un </a:t>
            </a:r>
            <a:r>
              <a:rPr lang="es-MX" sz="2400" dirty="0" err="1">
                <a:latin typeface="Comic Sans MS" pitchFamily="66" charset="0"/>
                <a:sym typeface="Symbol"/>
              </a:rPr>
              <a:t>cluster</a:t>
            </a:r>
            <a:r>
              <a:rPr lang="es-MX" sz="2400" dirty="0">
                <a:latin typeface="Comic Sans MS" pitchFamily="66" charset="0"/>
                <a:sym typeface="Symbol"/>
              </a:rPr>
              <a:t> [4Fe-4S] entre las dos subunidades.</a:t>
            </a:r>
            <a:endParaRPr lang="es-MX" sz="2400" baseline="-25000" dirty="0">
              <a:latin typeface="Comic Sans MS" pitchFamily="66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9B1F-BA8D-4019-8DCB-B16C7C602614}" type="slidenum">
              <a:rPr lang="es-MX" smtClean="0"/>
              <a:pPr/>
              <a:t>27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28732" y="-4428732"/>
            <a:ext cx="286537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61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960533"/>
            <a:ext cx="7052026" cy="3618374"/>
          </a:xfrm>
          <a:prstGeom prst="rect">
            <a:avLst/>
          </a:prstGeom>
        </p:spPr>
      </p:pic>
      <p:sp>
        <p:nvSpPr>
          <p:cNvPr id="3" name="AutoShape 2" descr="{\displaystyle N_{2}\ +16ATP+8e^{-}+8H^{+}\rightarrow 2NH_{3}+H_{2}+16ADP+16P_{i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{\displaystyle N_{2}\ +16ATP+8e^{-}+8H^{+}\rightarrow 2NH_{3}+H_{2}+16ADP+16P_{i}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8" y="7937"/>
            <a:ext cx="286537" cy="687688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05099" y="188561"/>
            <a:ext cx="71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Nitrogenasa</a:t>
            </a:r>
            <a:r>
              <a:rPr lang="es-MX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de vanadio</a:t>
            </a:r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1077849-4831-4BFC-A43F-4CD2B51F51EB}"/>
              </a:ext>
            </a:extLst>
          </p:cNvPr>
          <p:cNvSpPr txBox="1"/>
          <p:nvPr/>
        </p:nvSpPr>
        <p:spPr>
          <a:xfrm>
            <a:off x="460375" y="5721544"/>
            <a:ext cx="8770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omic Sans MS" panose="030F0702030302020204" pitchFamily="66" charset="0"/>
              </a:rPr>
              <a:t>La nitrogenasa de V, además de producir NH</a:t>
            </a:r>
            <a:r>
              <a:rPr lang="es-MX" sz="2400" baseline="-25000" dirty="0">
                <a:latin typeface="Comic Sans MS" panose="030F0702030302020204" pitchFamily="66" charset="0"/>
              </a:rPr>
              <a:t>3 </a:t>
            </a:r>
            <a:r>
              <a:rPr lang="es-MX" sz="2400" dirty="0">
                <a:latin typeface="Comic Sans MS" panose="030F0702030302020204" pitchFamily="66" charset="0"/>
              </a:rPr>
              <a:t>también reduce CO a hidrocarburos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AAE4D8B-C0FC-4A0B-BA9F-E692C96CDAA0}"/>
              </a:ext>
            </a:extLst>
          </p:cNvPr>
          <p:cNvSpPr/>
          <p:nvPr/>
        </p:nvSpPr>
        <p:spPr>
          <a:xfrm>
            <a:off x="307975" y="4816157"/>
            <a:ext cx="88360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dirty="0">
                <a:latin typeface="Comic Sans MS" pitchFamily="66" charset="0"/>
              </a:rPr>
              <a:t>N</a:t>
            </a:r>
            <a:r>
              <a:rPr lang="es-MX" sz="2200" baseline="-25000" dirty="0">
                <a:latin typeface="Comic Sans MS" pitchFamily="66" charset="0"/>
              </a:rPr>
              <a:t>2</a:t>
            </a:r>
            <a:r>
              <a:rPr lang="es-MX" sz="2200" dirty="0">
                <a:latin typeface="Comic Sans MS" pitchFamily="66" charset="0"/>
              </a:rPr>
              <a:t> + 14H</a:t>
            </a:r>
            <a:r>
              <a:rPr lang="es-MX" sz="2200" baseline="30000" dirty="0">
                <a:latin typeface="Comic Sans MS" pitchFamily="66" charset="0"/>
              </a:rPr>
              <a:t>+</a:t>
            </a:r>
            <a:r>
              <a:rPr lang="es-MX" sz="2200" dirty="0">
                <a:latin typeface="Comic Sans MS" pitchFamily="66" charset="0"/>
              </a:rPr>
              <a:t> + 12e</a:t>
            </a:r>
            <a:r>
              <a:rPr lang="es-MX" sz="2200" baseline="30000" dirty="0">
                <a:latin typeface="Comic Sans MS" pitchFamily="66" charset="0"/>
              </a:rPr>
              <a:t>-</a:t>
            </a:r>
            <a:r>
              <a:rPr lang="es-MX" sz="2200" dirty="0">
                <a:latin typeface="Comic Sans MS" pitchFamily="66" charset="0"/>
              </a:rPr>
              <a:t> + 40 </a:t>
            </a:r>
            <a:r>
              <a:rPr lang="es-MX" sz="2200" dirty="0" err="1">
                <a:latin typeface="Comic Sans MS" pitchFamily="66" charset="0"/>
              </a:rPr>
              <a:t>MgATP</a:t>
            </a:r>
            <a:r>
              <a:rPr lang="es-MX" sz="2200" dirty="0">
                <a:latin typeface="Comic Sans MS" pitchFamily="66" charset="0"/>
              </a:rPr>
              <a:t> + 16H</a:t>
            </a:r>
            <a:r>
              <a:rPr lang="es-MX" sz="2200" baseline="-25000" dirty="0">
                <a:latin typeface="Comic Sans MS" pitchFamily="66" charset="0"/>
              </a:rPr>
              <a:t>2</a:t>
            </a:r>
            <a:r>
              <a:rPr lang="es-MX" sz="2200" dirty="0">
                <a:latin typeface="Comic Sans MS" pitchFamily="66" charset="0"/>
              </a:rPr>
              <a:t>O </a:t>
            </a:r>
            <a:r>
              <a:rPr lang="es-MX" sz="2200" dirty="0">
                <a:latin typeface="Comic Sans MS" pitchFamily="66" charset="0"/>
                <a:sym typeface="Symbol"/>
              </a:rPr>
              <a:t> 2NH</a:t>
            </a:r>
            <a:r>
              <a:rPr lang="es-MX" sz="2200" baseline="-25000" dirty="0">
                <a:latin typeface="Comic Sans MS" pitchFamily="66" charset="0"/>
                <a:sym typeface="Symbol"/>
              </a:rPr>
              <a:t>3</a:t>
            </a:r>
            <a:r>
              <a:rPr lang="es-MX" sz="2200" dirty="0">
                <a:latin typeface="Comic Sans MS" pitchFamily="66" charset="0"/>
                <a:sym typeface="Symbol"/>
              </a:rPr>
              <a:t> + 3H</a:t>
            </a:r>
            <a:r>
              <a:rPr lang="es-MX" sz="2200" baseline="-25000" dirty="0">
                <a:latin typeface="Comic Sans MS" pitchFamily="66" charset="0"/>
                <a:sym typeface="Symbol"/>
              </a:rPr>
              <a:t>2</a:t>
            </a:r>
            <a:r>
              <a:rPr lang="es-MX" sz="2200" dirty="0">
                <a:latin typeface="Comic Sans MS" pitchFamily="66" charset="0"/>
                <a:sym typeface="Symbol"/>
              </a:rPr>
              <a:t> + 40MgADP + 40P</a:t>
            </a:r>
            <a:r>
              <a:rPr lang="es-MX" sz="2200" baseline="-25000" dirty="0">
                <a:latin typeface="Comic Sans MS" pitchFamily="66" charset="0"/>
                <a:sym typeface="Symbol"/>
              </a:rPr>
              <a:t>i </a:t>
            </a:r>
            <a:endParaRPr lang="es-MX" sz="2200" dirty="0">
              <a:latin typeface="Comic Sans MS" pitchFamily="66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357225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17494" r="19817" b="14580"/>
          <a:stretch/>
        </p:blipFill>
        <p:spPr>
          <a:xfrm>
            <a:off x="156189" y="389587"/>
            <a:ext cx="5993477" cy="388214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15840" y="4529421"/>
            <a:ext cx="29925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5N6Y</a:t>
            </a:r>
          </a:p>
          <a:p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Nitrogenasa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de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vanadio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de </a:t>
            </a:r>
          </a:p>
          <a:p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Azotobacter</a:t>
            </a:r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vinelandii</a:t>
            </a:r>
            <a:endParaRPr lang="en-GB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850" y="3739053"/>
            <a:ext cx="2573300" cy="28363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463" y="0"/>
            <a:ext cx="286537" cy="68768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D599BD-0B48-4F84-BBED-0D3B702C24F7}"/>
              </a:ext>
            </a:extLst>
          </p:cNvPr>
          <p:cNvSpPr txBox="1"/>
          <p:nvPr/>
        </p:nvSpPr>
        <p:spPr>
          <a:xfrm>
            <a:off x="6151872" y="798898"/>
            <a:ext cx="257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Comic Sans MS" panose="030F0702030302020204" pitchFamily="66" charset="0"/>
              </a:rPr>
              <a:t>Proteína de 240 </a:t>
            </a:r>
            <a:r>
              <a:rPr lang="es-MX" sz="2400" dirty="0" err="1">
                <a:latin typeface="Comic Sans MS" panose="030F0702030302020204" pitchFamily="66" charset="0"/>
              </a:rPr>
              <a:t>kD</a:t>
            </a:r>
            <a:endParaRPr lang="es-MX" sz="2400" dirty="0">
              <a:latin typeface="Comic Sans MS" panose="030F0702030302020204" pitchFamily="66" charset="0"/>
            </a:endParaRPr>
          </a:p>
          <a:p>
            <a:endParaRPr lang="es-MX" sz="2400" dirty="0">
              <a:latin typeface="Comic Sans MS" panose="030F0702030302020204" pitchFamily="66" charset="0"/>
            </a:endParaRPr>
          </a:p>
          <a:p>
            <a:r>
              <a:rPr lang="es-MX" sz="2400" dirty="0">
                <a:latin typeface="Comic Sans MS" panose="030F0702030302020204" pitchFamily="66" charset="0"/>
              </a:rPr>
              <a:t>Tiene unido un </a:t>
            </a:r>
            <a:r>
              <a:rPr lang="es-MX" sz="2400" dirty="0" err="1">
                <a:latin typeface="Comic Sans MS" panose="030F0702030302020204" pitchFamily="66" charset="0"/>
              </a:rPr>
              <a:t>homocitrato</a:t>
            </a:r>
            <a:r>
              <a:rPr lang="es-MX" sz="2400" dirty="0">
                <a:latin typeface="Comic Sans MS" panose="030F0702030302020204" pitchFamily="66" charset="0"/>
              </a:rPr>
              <a:t> al V</a:t>
            </a:r>
          </a:p>
        </p:txBody>
      </p:sp>
    </p:spTree>
    <p:extLst>
      <p:ext uri="{BB962C8B-B14F-4D97-AF65-F5344CB8AC3E}">
        <p14:creationId xmlns:p14="http://schemas.microsoft.com/office/powerpoint/2010/main" val="2509814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3085" y="19887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Química </a:t>
            </a:r>
            <a:r>
              <a:rPr lang="es-ES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Bioinorgánica</a:t>
            </a:r>
            <a:endParaRPr lang="es-ES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0185" y="1235565"/>
            <a:ext cx="8229600" cy="1150188"/>
          </a:xfrm>
        </p:spPr>
        <p:txBody>
          <a:bodyPr/>
          <a:lstStyle/>
          <a:p>
            <a:r>
              <a:rPr lang="es-MX" sz="2400" dirty="0">
                <a:latin typeface="Comic Sans MS" panose="030F0702030302020204" pitchFamily="66" charset="0"/>
              </a:rPr>
              <a:t>La Química Bioinorgánica es una rama de la química que estudia la función de los iones metálicos y sus compuestos en sistemas vivos. </a:t>
            </a:r>
            <a:endParaRPr lang="en-US" sz="2400" dirty="0">
              <a:latin typeface="Comic Sans MS" panose="030F0702030302020204" pitchFamily="66" charset="0"/>
            </a:endParaRPr>
          </a:p>
          <a:p>
            <a:pPr>
              <a:buNone/>
            </a:pPr>
            <a:endParaRPr lang="es-ES" dirty="0"/>
          </a:p>
        </p:txBody>
      </p:sp>
      <p:sp>
        <p:nvSpPr>
          <p:cNvPr id="4" name="3 Elipse"/>
          <p:cNvSpPr/>
          <p:nvPr/>
        </p:nvSpPr>
        <p:spPr>
          <a:xfrm>
            <a:off x="1200100" y="3314712"/>
            <a:ext cx="2928958" cy="2643206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omic Sans MS" panose="030F0702030302020204" pitchFamily="66" charset="0"/>
              </a:rPr>
              <a:t>Química de Coordinación</a:t>
            </a:r>
          </a:p>
        </p:txBody>
      </p:sp>
      <p:sp>
        <p:nvSpPr>
          <p:cNvPr id="5" name="4 Elipse"/>
          <p:cNvSpPr/>
          <p:nvPr/>
        </p:nvSpPr>
        <p:spPr>
          <a:xfrm>
            <a:off x="5857884" y="3391360"/>
            <a:ext cx="2928958" cy="2643206"/>
          </a:xfrm>
          <a:prstGeom prst="ellipse">
            <a:avLst/>
          </a:prstGeom>
          <a:solidFill>
            <a:schemeClr val="accent1">
              <a:lumMod val="50000"/>
              <a:alpha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omic Sans MS" panose="030F0702030302020204" pitchFamily="66" charset="0"/>
              </a:rPr>
              <a:t>Bioquímica</a:t>
            </a:r>
          </a:p>
        </p:txBody>
      </p:sp>
      <p:sp>
        <p:nvSpPr>
          <p:cNvPr id="6" name="5 Elipse"/>
          <p:cNvSpPr/>
          <p:nvPr/>
        </p:nvSpPr>
        <p:spPr>
          <a:xfrm>
            <a:off x="3528992" y="3314712"/>
            <a:ext cx="2928958" cy="2643206"/>
          </a:xfrm>
          <a:prstGeom prst="ellipse">
            <a:avLst/>
          </a:prstGeom>
          <a:solidFill>
            <a:srgbClr val="7030A0">
              <a:alpha val="47000"/>
            </a:srgbClr>
          </a:solidFill>
          <a:ln>
            <a:solidFill>
              <a:schemeClr val="accent4">
                <a:alpha val="73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Comic Sans MS" panose="030F0702030302020204" pitchFamily="66" charset="0"/>
              </a:rPr>
              <a:t>Química Bioinorgánica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38A46-7F67-4513-BB68-6F470888E06F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4" y="0"/>
            <a:ext cx="29263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55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Importancia biológica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s-MX" smtClean="0"/>
              <a:pPr/>
              <a:t>30</a:t>
            </a:fld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3214678" y="1357298"/>
            <a:ext cx="296747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3200" b="1" dirty="0">
                <a:latin typeface="Comic Sans MS" panose="030F0702030302020204" pitchFamily="66" charset="0"/>
              </a:rPr>
              <a:t>V-</a:t>
            </a:r>
            <a:r>
              <a:rPr lang="es-MX" sz="3200" b="1" dirty="0" err="1">
                <a:latin typeface="Comic Sans MS" panose="030F0702030302020204" pitchFamily="66" charset="0"/>
              </a:rPr>
              <a:t>nitrogenasa</a:t>
            </a:r>
            <a:endParaRPr lang="es-MX" sz="3200" b="1" dirty="0">
              <a:latin typeface="Comic Sans MS" panose="030F0702030302020204" pitchFamily="66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354176" y="5877272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err="1">
                <a:latin typeface="Comic Sans MS" panose="030F0702030302020204" pitchFamily="66" charset="0"/>
              </a:rPr>
              <a:t>Dieter</a:t>
            </a:r>
            <a:r>
              <a:rPr lang="es-MX" dirty="0">
                <a:latin typeface="Comic Sans MS" panose="030F0702030302020204" pitchFamily="66" charset="0"/>
              </a:rPr>
              <a:t> </a:t>
            </a:r>
            <a:r>
              <a:rPr lang="es-MX" dirty="0" err="1">
                <a:latin typeface="Comic Sans MS" panose="030F0702030302020204" pitchFamily="66" charset="0"/>
              </a:rPr>
              <a:t>Rehder</a:t>
            </a:r>
            <a:r>
              <a:rPr lang="es-MX" dirty="0">
                <a:latin typeface="Comic Sans MS" panose="030F0702030302020204" pitchFamily="66" charset="0"/>
              </a:rPr>
              <a:t>. </a:t>
            </a:r>
            <a:r>
              <a:rPr lang="es-MX" dirty="0" err="1">
                <a:latin typeface="Comic Sans MS" panose="030F0702030302020204" pitchFamily="66" charset="0"/>
              </a:rPr>
              <a:t>Coordination</a:t>
            </a:r>
            <a:r>
              <a:rPr lang="es-MX" dirty="0">
                <a:latin typeface="Comic Sans MS" panose="030F0702030302020204" pitchFamily="66" charset="0"/>
              </a:rPr>
              <a:t> </a:t>
            </a:r>
            <a:r>
              <a:rPr lang="es-MX" dirty="0" err="1">
                <a:latin typeface="Comic Sans MS" panose="030F0702030302020204" pitchFamily="66" charset="0"/>
              </a:rPr>
              <a:t>chemistry</a:t>
            </a:r>
            <a:r>
              <a:rPr lang="es-MX" dirty="0">
                <a:latin typeface="Comic Sans MS" panose="030F0702030302020204" pitchFamily="66" charset="0"/>
              </a:rPr>
              <a:t> 182 (1999) p. 300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143116"/>
            <a:ext cx="3969639" cy="172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87969" y="4383409"/>
            <a:ext cx="8420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latin typeface="Comic Sans MS" panose="030F0702030302020204" pitchFamily="66" charset="0"/>
              </a:rPr>
              <a:t>Esfera de coordinación del  vanadio en una nitrogenasa de</a:t>
            </a:r>
          </a:p>
          <a:p>
            <a:r>
              <a:rPr lang="es-MX" sz="2400" dirty="0">
                <a:latin typeface="Comic Sans MS" panose="030F0702030302020204" pitchFamily="66" charset="0"/>
              </a:rPr>
              <a:t> la especie </a:t>
            </a:r>
            <a:r>
              <a:rPr lang="es-MX" sz="2400" i="1" dirty="0" err="1">
                <a:latin typeface="Comic Sans MS" panose="030F0702030302020204" pitchFamily="66" charset="0"/>
              </a:rPr>
              <a:t>Azobater</a:t>
            </a:r>
            <a:endParaRPr lang="es-MX" sz="2400" i="1" dirty="0">
              <a:latin typeface="Comic Sans MS" panose="030F07020303020202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1" y="0"/>
            <a:ext cx="29263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1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51520" y="4941168"/>
            <a:ext cx="2159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>
                <a:latin typeface="Comic Sans MS" pitchFamily="66" charset="0"/>
              </a:rPr>
              <a:t>3-hidroxi-2-metil-</a:t>
            </a:r>
          </a:p>
          <a:p>
            <a:pPr algn="ctr"/>
            <a:r>
              <a:rPr lang="es-MX" dirty="0">
                <a:latin typeface="Comic Sans MS" pitchFamily="66" charset="0"/>
              </a:rPr>
              <a:t>4-pirona (</a:t>
            </a:r>
            <a:r>
              <a:rPr lang="es-MX" dirty="0" err="1">
                <a:latin typeface="Comic Sans MS" pitchFamily="66" charset="0"/>
              </a:rPr>
              <a:t>maltol</a:t>
            </a:r>
            <a:r>
              <a:rPr lang="es-MX" dirty="0">
                <a:latin typeface="Comic Sans MS" pitchFamily="66" charset="0"/>
              </a:rPr>
              <a:t>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339752" y="4941168"/>
            <a:ext cx="1805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dirty="0">
                <a:solidFill>
                  <a:prstClr val="black"/>
                </a:solidFill>
                <a:latin typeface="Comic Sans MS" pitchFamily="66" charset="0"/>
              </a:rPr>
              <a:t>3-hidroxi-2-etil-4-pirona (</a:t>
            </a:r>
            <a:r>
              <a:rPr lang="es-MX" dirty="0" err="1">
                <a:solidFill>
                  <a:prstClr val="black"/>
                </a:solidFill>
                <a:latin typeface="Comic Sans MS" pitchFamily="66" charset="0"/>
              </a:rPr>
              <a:t>etilmaltol</a:t>
            </a:r>
            <a:r>
              <a:rPr lang="es-MX" dirty="0">
                <a:solidFill>
                  <a:prstClr val="black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485835" y="4941168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dirty="0">
                <a:solidFill>
                  <a:prstClr val="black"/>
                </a:solidFill>
                <a:latin typeface="Comic Sans MS" pitchFamily="66" charset="0"/>
              </a:rPr>
              <a:t>5-hidroxi-2-hidroximetil-4-pirona (ácido </a:t>
            </a:r>
            <a:r>
              <a:rPr lang="es-MX" dirty="0" err="1">
                <a:solidFill>
                  <a:prstClr val="black"/>
                </a:solidFill>
                <a:latin typeface="Comic Sans MS" pitchFamily="66" charset="0"/>
              </a:rPr>
              <a:t>cójico</a:t>
            </a:r>
            <a:r>
              <a:rPr lang="es-MX" dirty="0">
                <a:solidFill>
                  <a:prstClr val="black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646075" y="5085184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s-MX" dirty="0">
                <a:solidFill>
                  <a:prstClr val="black"/>
                </a:solidFill>
                <a:latin typeface="Comic Sans MS" pitchFamily="66" charset="0"/>
              </a:rPr>
              <a:t>1,2-dimetil-3-hidroxi-4-piridinona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029969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itchFamily="66" charset="0"/>
              </a:rPr>
              <a:t>Agentes Potenciadores de la Insulina </a:t>
            </a: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/>
        </p:nvGraphicFramePr>
        <p:xfrm>
          <a:off x="593267" y="3094127"/>
          <a:ext cx="7979502" cy="2030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MDLDrawObject Class" r:id="rId4" imgW="7410420" imgH="1885950" progId="MDLDrawOLE.MDLDrawObject.1">
                  <p:embed/>
                </p:oleObj>
              </mc:Choice>
              <mc:Fallback>
                <p:oleObj name="MDLDrawObject Class" r:id="rId4" imgW="7410420" imgH="1885950" progId="MDLDrawOLE.MDLDrawObject.1">
                  <p:embed/>
                  <p:pic>
                    <p:nvPicPr>
                      <p:cNvPr id="3" name="2 Objeto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267" y="3094127"/>
                        <a:ext cx="7979502" cy="2030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/>
        </p:nvSpPr>
        <p:spPr>
          <a:xfrm>
            <a:off x="683568" y="980728"/>
            <a:ext cx="8219934" cy="174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Comic Sans MS" pitchFamily="66" charset="0"/>
              </a:rPr>
              <a:t>Compuestos de tipo V</a:t>
            </a:r>
            <a:r>
              <a:rPr lang="es-MX" sz="2400" baseline="30000" dirty="0">
                <a:latin typeface="Comic Sans MS" pitchFamily="66" charset="0"/>
              </a:rPr>
              <a:t>IV</a:t>
            </a:r>
            <a:r>
              <a:rPr lang="es-MX" sz="2400" dirty="0">
                <a:latin typeface="Comic Sans MS" pitchFamily="66" charset="0"/>
              </a:rPr>
              <a:t>OL</a:t>
            </a:r>
            <a:r>
              <a:rPr lang="es-MX" sz="2400" baseline="-25000" dirty="0">
                <a:latin typeface="Comic Sans MS" pitchFamily="66" charset="0"/>
              </a:rPr>
              <a:t>2</a:t>
            </a:r>
          </a:p>
          <a:p>
            <a:endParaRPr lang="es-MX" sz="2000" baseline="-25000" dirty="0">
              <a:latin typeface="Comic Sans MS" pitchFamily="66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s-MX" sz="2000" dirty="0" err="1">
                <a:latin typeface="Comic Sans MS" pitchFamily="66" charset="0"/>
              </a:rPr>
              <a:t>Maltol</a:t>
            </a:r>
            <a:r>
              <a:rPr lang="es-MX" sz="2000" dirty="0">
                <a:latin typeface="Comic Sans MS" pitchFamily="66" charset="0"/>
              </a:rPr>
              <a:t> (y sus derivados)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s-MX" sz="2000" dirty="0" err="1">
                <a:latin typeface="Comic Sans MS" pitchFamily="66" charset="0"/>
              </a:rPr>
              <a:t>Picolinatos</a:t>
            </a:r>
            <a:endParaRPr lang="es-MX" sz="2000" dirty="0">
              <a:latin typeface="Comic Sans MS" pitchFamily="66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s-MX" sz="2000" dirty="0">
                <a:latin typeface="Comic Sans MS" pitchFamily="66" charset="0"/>
              </a:rPr>
              <a:t>Acetil </a:t>
            </a:r>
            <a:r>
              <a:rPr lang="es-MX" sz="2000" dirty="0" err="1">
                <a:latin typeface="Comic Sans MS" pitchFamily="66" charset="0"/>
              </a:rPr>
              <a:t>acetonatos</a:t>
            </a:r>
            <a:endParaRPr lang="es-MX" sz="2000" dirty="0">
              <a:latin typeface="Comic Sans MS" pitchFamily="66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304463" y="2724795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err="1">
                <a:solidFill>
                  <a:srgbClr val="C00000"/>
                </a:solidFill>
                <a:latin typeface="Comic Sans MS" pitchFamily="66" charset="0"/>
              </a:rPr>
              <a:t>Pironas</a:t>
            </a:r>
            <a:r>
              <a:rPr lang="es-MX" b="1" dirty="0">
                <a:solidFill>
                  <a:srgbClr val="C00000"/>
                </a:solidFill>
                <a:latin typeface="Comic Sans MS" pitchFamily="66" charset="0"/>
              </a:rPr>
              <a:t>  y </a:t>
            </a:r>
            <a:r>
              <a:rPr lang="es-MX" b="1" dirty="0" err="1">
                <a:solidFill>
                  <a:srgbClr val="C00000"/>
                </a:solidFill>
                <a:latin typeface="Comic Sans MS" pitchFamily="66" charset="0"/>
              </a:rPr>
              <a:t>piridinonas</a:t>
            </a:r>
            <a:endParaRPr lang="es-MX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0767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" y="0"/>
            <a:ext cx="2921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46C2-25C9-4F4D-8AA9-34096E106D30}" type="slidenum">
              <a:rPr lang="es-MX" smtClean="0"/>
              <a:t>31</a:t>
            </a:fld>
            <a:endParaRPr lang="es-MX" dirty="0"/>
          </a:p>
        </p:txBody>
      </p:sp>
      <p:sp>
        <p:nvSpPr>
          <p:cNvPr id="2" name="1 Rectángulo"/>
          <p:cNvSpPr/>
          <p:nvPr/>
        </p:nvSpPr>
        <p:spPr>
          <a:xfrm>
            <a:off x="654928" y="6405009"/>
            <a:ext cx="69614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Comic Sans MS" pitchFamily="66" charset="0"/>
              </a:rPr>
              <a:t>K. H. Thompson, C. </a:t>
            </a:r>
            <a:r>
              <a:rPr lang="es-MX" sz="1600" dirty="0" err="1">
                <a:latin typeface="Comic Sans MS" pitchFamily="66" charset="0"/>
              </a:rPr>
              <a:t>Orvig</a:t>
            </a:r>
            <a:r>
              <a:rPr lang="es-MX" sz="1600" dirty="0">
                <a:latin typeface="Comic Sans MS" pitchFamily="66" charset="0"/>
              </a:rPr>
              <a:t>, (2001) </a:t>
            </a:r>
            <a:r>
              <a:rPr lang="es-MX" sz="1600" i="1" dirty="0">
                <a:latin typeface="Comic Sans MS" pitchFamily="66" charset="0"/>
              </a:rPr>
              <a:t>Coord. </a:t>
            </a:r>
            <a:r>
              <a:rPr lang="es-MX" sz="1600" i="1" dirty="0" err="1">
                <a:latin typeface="Comic Sans MS" pitchFamily="66" charset="0"/>
              </a:rPr>
              <a:t>Chem</a:t>
            </a:r>
            <a:r>
              <a:rPr lang="es-MX" sz="1600" i="1" dirty="0">
                <a:latin typeface="Comic Sans MS" pitchFamily="66" charset="0"/>
              </a:rPr>
              <a:t>. Rev. </a:t>
            </a:r>
            <a:r>
              <a:rPr lang="es-MX" sz="1600" dirty="0">
                <a:latin typeface="Comic Sans MS" pitchFamily="66" charset="0"/>
              </a:rPr>
              <a:t>1033.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12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59866" y="6267796"/>
            <a:ext cx="8221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</a:rPr>
              <a:t>J. Ki, A. Mukherjee, S. </a:t>
            </a:r>
            <a:r>
              <a:rPr lang="en-GB" sz="1400" dirty="0" err="1">
                <a:latin typeface="Comic Sans MS" panose="030F0702030302020204" pitchFamily="66" charset="0"/>
              </a:rPr>
              <a:t>Rangasamy</a:t>
            </a:r>
            <a:r>
              <a:rPr lang="en-GB" sz="1400" dirty="0">
                <a:latin typeface="Comic Sans MS" panose="030F0702030302020204" pitchFamily="66" charset="0"/>
              </a:rPr>
              <a:t>, B </a:t>
            </a:r>
            <a:r>
              <a:rPr lang="en-GB" sz="1400" dirty="0" err="1">
                <a:latin typeface="Comic Sans MS" panose="030F0702030302020204" pitchFamily="66" charset="0"/>
              </a:rPr>
              <a:t>Purushothaman</a:t>
            </a:r>
            <a:r>
              <a:rPr lang="en-GB" sz="1400" dirty="0">
                <a:latin typeface="Comic Sans MS" panose="030F0702030302020204" pitchFamily="66" charset="0"/>
              </a:rPr>
              <a:t>, J. </a:t>
            </a:r>
            <a:r>
              <a:rPr lang="en-GB" sz="1400" dirty="0" err="1">
                <a:latin typeface="Comic Sans MS" panose="030F0702030302020204" pitchFamily="66" charset="0"/>
              </a:rPr>
              <a:t>Myong</a:t>
            </a:r>
            <a:r>
              <a:rPr lang="en-GB" sz="1400" dirty="0">
                <a:latin typeface="Comic Sans MS" panose="030F0702030302020204" pitchFamily="66" charset="0"/>
              </a:rPr>
              <a:t> Song, RSC Adv., 2016, 6, 57530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2633" cy="6876884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/>
        </p:nvGraphicFramePr>
        <p:xfrm>
          <a:off x="365391" y="765175"/>
          <a:ext cx="7927441" cy="17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0" name="CS ChemDraw Drawing" r:id="rId4" imgW="6770929" imgH="1517488" progId="ChemDraw.Document.6.0">
                  <p:embed/>
                </p:oleObj>
              </mc:Choice>
              <mc:Fallback>
                <p:oleObj name="CS ChemDraw Drawing" r:id="rId4" imgW="6770929" imgH="1517488" progId="ChemDraw.Document.6.0">
                  <p:embed/>
                  <p:pic>
                    <p:nvPicPr>
                      <p:cNvPr id="7" name="Objeto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391" y="765175"/>
                        <a:ext cx="7927441" cy="17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/>
        </p:nvGraphicFramePr>
        <p:xfrm>
          <a:off x="365391" y="3263275"/>
          <a:ext cx="8778609" cy="269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1" name="CS ChemDraw Drawing" r:id="rId6" imgW="9210577" imgH="2834224" progId="ChemDraw.Document.6.0">
                  <p:embed/>
                </p:oleObj>
              </mc:Choice>
              <mc:Fallback>
                <p:oleObj name="CS ChemDraw Drawing" r:id="rId6" imgW="9210577" imgH="2834224" progId="ChemDraw.Document.6.0">
                  <p:embed/>
                  <p:pic>
                    <p:nvPicPr>
                      <p:cNvPr id="8" name="Objeto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5391" y="3263275"/>
                        <a:ext cx="8778609" cy="2699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7588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576064"/>
          </a:xfrm>
        </p:spPr>
        <p:txBody>
          <a:bodyPr>
            <a:noAutofit/>
          </a:bodyPr>
          <a:lstStyle/>
          <a:p>
            <a:r>
              <a:rPr lang="es-MX" sz="3200" b="1" dirty="0">
                <a:solidFill>
                  <a:srgbClr val="C00000"/>
                </a:solidFill>
                <a:latin typeface="Comic Sans MS" pitchFamily="66" charset="0"/>
              </a:rPr>
              <a:t>Agentes Potenciadores de la Insulina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484785"/>
            <a:ext cx="7639465" cy="35283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Comic Sans MS" pitchFamily="66" charset="0"/>
              </a:rPr>
              <a:t>Las cualidades deseables para posibles fármacos:</a:t>
            </a:r>
          </a:p>
          <a:p>
            <a:pPr marL="0" indent="0" algn="just">
              <a:buNone/>
            </a:pPr>
            <a:endParaRPr lang="es-MX" sz="2400" dirty="0">
              <a:latin typeface="Comic Sans MS" pitchFamily="66" charset="0"/>
            </a:endParaRPr>
          </a:p>
          <a:p>
            <a:pPr algn="just"/>
            <a:r>
              <a:rPr lang="es-MX" sz="2400" dirty="0">
                <a:latin typeface="Comic Sans MS" pitchFamily="66" charset="0"/>
              </a:rPr>
              <a:t>Neutros</a:t>
            </a:r>
          </a:p>
          <a:p>
            <a:pPr algn="just"/>
            <a:r>
              <a:rPr lang="es-MX" sz="2400" dirty="0">
                <a:latin typeface="Comic Sans MS" pitchFamily="66" charset="0"/>
              </a:rPr>
              <a:t>Bajo peso molecular</a:t>
            </a:r>
          </a:p>
          <a:p>
            <a:pPr algn="just"/>
            <a:r>
              <a:rPr lang="es-MX" sz="2400" dirty="0">
                <a:latin typeface="Comic Sans MS" pitchFamily="66" charset="0"/>
              </a:rPr>
              <a:t>Estabilidad termodinámica e </a:t>
            </a:r>
            <a:r>
              <a:rPr lang="es-MX" sz="2400" dirty="0" err="1">
                <a:latin typeface="Comic Sans MS" pitchFamily="66" charset="0"/>
              </a:rPr>
              <a:t>hidrolítica</a:t>
            </a:r>
            <a:r>
              <a:rPr lang="es-MX" sz="2400" dirty="0">
                <a:latin typeface="Comic Sans MS" pitchFamily="66" charset="0"/>
              </a:rPr>
              <a:t> </a:t>
            </a:r>
          </a:p>
          <a:p>
            <a:pPr algn="just"/>
            <a:r>
              <a:rPr lang="es-MX" sz="2400" dirty="0" err="1">
                <a:latin typeface="Comic Sans MS" pitchFamily="66" charset="0"/>
              </a:rPr>
              <a:t>Bio</a:t>
            </a:r>
            <a:r>
              <a:rPr lang="es-MX" sz="2400" dirty="0">
                <a:latin typeface="Comic Sans MS" pitchFamily="66" charset="0"/>
              </a:rPr>
              <a:t>-disponibilidad oral</a:t>
            </a:r>
          </a:p>
          <a:p>
            <a:pPr algn="just"/>
            <a:r>
              <a:rPr lang="es-MX" sz="2400" dirty="0">
                <a:latin typeface="Comic Sans MS" pitchFamily="66" charset="0"/>
              </a:rPr>
              <a:t>Capacidad de atravesar membranas biológicas</a:t>
            </a:r>
          </a:p>
          <a:p>
            <a:pPr algn="just">
              <a:buNone/>
            </a:pPr>
            <a:endParaRPr lang="es-MX" sz="2400" dirty="0">
              <a:latin typeface="Comic Sans MS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59012" y="6114782"/>
            <a:ext cx="594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omic Sans MS" pitchFamily="66" charset="0"/>
              </a:rPr>
              <a:t>K. H. Thompson, C. </a:t>
            </a:r>
            <a:r>
              <a:rPr lang="es-MX" sz="1600" dirty="0" err="1">
                <a:latin typeface="Comic Sans MS" pitchFamily="66" charset="0"/>
              </a:rPr>
              <a:t>Orvig</a:t>
            </a:r>
            <a:r>
              <a:rPr lang="es-MX" sz="1600" dirty="0">
                <a:latin typeface="Comic Sans MS" pitchFamily="66" charset="0"/>
              </a:rPr>
              <a:t>, (2001) </a:t>
            </a:r>
            <a:r>
              <a:rPr lang="es-MX" sz="1600" i="1" dirty="0">
                <a:latin typeface="Comic Sans MS" pitchFamily="66" charset="0"/>
              </a:rPr>
              <a:t>Coord. </a:t>
            </a:r>
            <a:r>
              <a:rPr lang="es-MX" sz="1600" i="1" dirty="0" err="1">
                <a:latin typeface="Comic Sans MS" pitchFamily="66" charset="0"/>
              </a:rPr>
              <a:t>Chem</a:t>
            </a:r>
            <a:r>
              <a:rPr lang="es-MX" sz="1600" i="1" dirty="0">
                <a:latin typeface="Comic Sans MS" pitchFamily="66" charset="0"/>
              </a:rPr>
              <a:t>. Rev. </a:t>
            </a:r>
            <a:r>
              <a:rPr lang="es-MX" sz="1600">
                <a:latin typeface="Comic Sans MS" pitchFamily="66" charset="0"/>
              </a:rPr>
              <a:t>1033.</a:t>
            </a:r>
            <a:endParaRPr lang="es-MX" sz="1600" dirty="0">
              <a:latin typeface="Comic Sans MS" pitchFamily="66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0"/>
            <a:ext cx="2921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46C2-25C9-4F4D-8AA9-34096E106D30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68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880" r="2856" b="54490"/>
          <a:stretch/>
        </p:blipFill>
        <p:spPr>
          <a:xfrm>
            <a:off x="349135" y="1051305"/>
            <a:ext cx="7930843" cy="518823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5760" y="6220291"/>
            <a:ext cx="82946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</a:rPr>
              <a:t>J, Ki, A. Mukherjee, S. </a:t>
            </a:r>
            <a:r>
              <a:rPr lang="en-GB" sz="1400" dirty="0" err="1">
                <a:latin typeface="Comic Sans MS" panose="030F0702030302020204" pitchFamily="66" charset="0"/>
              </a:rPr>
              <a:t>Rangasamy</a:t>
            </a:r>
            <a:r>
              <a:rPr lang="en-GB" sz="1400" dirty="0">
                <a:latin typeface="Comic Sans MS" panose="030F0702030302020204" pitchFamily="66" charset="0"/>
              </a:rPr>
              <a:t>, B </a:t>
            </a:r>
            <a:r>
              <a:rPr lang="en-GB" sz="1400" dirty="0" err="1">
                <a:latin typeface="Comic Sans MS" panose="030F0702030302020204" pitchFamily="66" charset="0"/>
              </a:rPr>
              <a:t>Purushothaman</a:t>
            </a:r>
            <a:r>
              <a:rPr lang="en-GB" sz="1400" dirty="0">
                <a:latin typeface="Comic Sans MS" panose="030F0702030302020204" pitchFamily="66" charset="0"/>
              </a:rPr>
              <a:t>, J. </a:t>
            </a:r>
            <a:r>
              <a:rPr lang="en-GB" sz="1400" dirty="0" err="1">
                <a:latin typeface="Comic Sans MS" panose="030F0702030302020204" pitchFamily="66" charset="0"/>
              </a:rPr>
              <a:t>Myong</a:t>
            </a:r>
            <a:r>
              <a:rPr lang="en-GB" sz="1400" dirty="0">
                <a:latin typeface="Comic Sans MS" panose="030F0702030302020204" pitchFamily="66" charset="0"/>
              </a:rPr>
              <a:t> Song, RSC Adv., 2016, 6, 57530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292633" cy="68768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63B40FE-9276-4789-B0ED-27895274442D}"/>
              </a:ext>
            </a:extLst>
          </p:cNvPr>
          <p:cNvSpPr txBox="1"/>
          <p:nvPr/>
        </p:nvSpPr>
        <p:spPr>
          <a:xfrm>
            <a:off x="566204" y="99100"/>
            <a:ext cx="7713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Mecanismo de Acción del V para tratar IR diabetes</a:t>
            </a:r>
          </a:p>
        </p:txBody>
      </p:sp>
    </p:spTree>
    <p:extLst>
      <p:ext uri="{BB962C8B-B14F-4D97-AF65-F5344CB8AC3E}">
        <p14:creationId xmlns:p14="http://schemas.microsoft.com/office/powerpoint/2010/main" val="1534991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47651" y="290945"/>
            <a:ext cx="7340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Actividad </a:t>
            </a:r>
            <a:r>
              <a:rPr lang="es-MX" sz="32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anticáncer</a:t>
            </a:r>
            <a:r>
              <a:rPr lang="es-MX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de compuestos de vanadio</a:t>
            </a:r>
            <a:endParaRPr lang="en-GB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49" y="1716219"/>
            <a:ext cx="3182388" cy="18960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552" y="1716218"/>
            <a:ext cx="2281412" cy="164230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32552" y="3427573"/>
            <a:ext cx="246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err="1">
                <a:latin typeface="Comic Sans MS" panose="030F0702030302020204" pitchFamily="66" charset="0"/>
              </a:rPr>
              <a:t>Metvan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80208" y="4365934"/>
            <a:ext cx="7157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Comic Sans MS" panose="030F0702030302020204" pitchFamily="66" charset="0"/>
              </a:rPr>
              <a:t>bis(4,7-dimetil-1,10-fenantrolina) </a:t>
            </a:r>
            <a:r>
              <a:rPr lang="es-MX" dirty="0" err="1">
                <a:latin typeface="Comic Sans MS" panose="030F0702030302020204" pitchFamily="66" charset="0"/>
              </a:rPr>
              <a:t>sulfatooxovanadio</a:t>
            </a:r>
            <a:r>
              <a:rPr lang="es-MX" dirty="0">
                <a:latin typeface="Comic Sans MS" panose="030F0702030302020204" pitchFamily="66" charset="0"/>
              </a:rPr>
              <a:t>(IV) “</a:t>
            </a:r>
            <a:r>
              <a:rPr lang="es-MX" dirty="0" err="1">
                <a:latin typeface="Comic Sans MS" panose="030F0702030302020204" pitchFamily="66" charset="0"/>
              </a:rPr>
              <a:t>Metvan</a:t>
            </a:r>
            <a:r>
              <a:rPr lang="es-MX" dirty="0">
                <a:latin typeface="Comic Sans MS" panose="030F0702030302020204" pitchFamily="66" charset="0"/>
              </a:rPr>
              <a:t>” es efectivo contra leucemia, cáncer de próstata y cáncer de ovario, entre otros.</a:t>
            </a:r>
          </a:p>
          <a:p>
            <a:endParaRPr lang="es-MX" dirty="0">
              <a:latin typeface="Comic Sans MS" panose="030F0702030302020204" pitchFamily="66" charset="0"/>
            </a:endParaRPr>
          </a:p>
          <a:p>
            <a:r>
              <a:rPr lang="es-MX" dirty="0">
                <a:latin typeface="Comic Sans MS" panose="030F0702030302020204" pitchFamily="66" charset="0"/>
              </a:rPr>
              <a:t>Diversos derivados se han usado para cáncer de mama, hígado </a:t>
            </a:r>
            <a:r>
              <a:rPr lang="es-MX">
                <a:latin typeface="Comic Sans MS" panose="030F0702030302020204" pitchFamily="66" charset="0"/>
              </a:rPr>
              <a:t>y próstata.</a:t>
            </a:r>
            <a:endParaRPr lang="es-MX" dirty="0">
              <a:latin typeface="Comic Sans MS" panose="030F07020303020202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3" y="-18884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80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itchFamily="66" charset="0"/>
              </a:rPr>
              <a:t>Síntesis de ligantes</a:t>
            </a:r>
          </a:p>
        </p:txBody>
      </p:sp>
      <p:pic>
        <p:nvPicPr>
          <p:cNvPr id="8284" name="Picture 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0" y="-23739"/>
            <a:ext cx="2921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46C2-25C9-4F4D-8AA9-34096E106D30}" type="slidenum">
              <a:rPr lang="es-MX" smtClean="0"/>
              <a:t>36</a:t>
            </a:fld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144016" y="5838363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Comic Sans MS" pitchFamily="66" charset="0"/>
              </a:rPr>
              <a:t>B. Muñoz Flores (2008) Síntesis, caracterización espectroscópica y estructura de compuestos con propiedades de óptica no lineal. Tesis de Doctorado. Depto. Química, </a:t>
            </a:r>
            <a:r>
              <a:rPr lang="es-MX" sz="1600" dirty="0" err="1">
                <a:latin typeface="Comic Sans MS" pitchFamily="66" charset="0"/>
              </a:rPr>
              <a:t>Cinvestav</a:t>
            </a:r>
            <a:r>
              <a:rPr lang="es-MX" sz="1600" dirty="0">
                <a:latin typeface="Comic Sans MS" pitchFamily="66" charset="0"/>
              </a:rPr>
              <a:t>-IPN.</a:t>
            </a:r>
            <a:endParaRPr lang="es-MX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975938"/>
              </p:ext>
            </p:extLst>
          </p:nvPr>
        </p:nvGraphicFramePr>
        <p:xfrm>
          <a:off x="159537" y="783592"/>
          <a:ext cx="8630103" cy="4520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CS ChemDraw Drawing" r:id="rId4" imgW="6633613" imgH="3474304" progId="ChemDraw.Document.6.0">
                  <p:embed/>
                </p:oleObj>
              </mc:Choice>
              <mc:Fallback>
                <p:oleObj name="CS ChemDraw Drawing" r:id="rId4" imgW="6633613" imgH="3474304" progId="ChemDraw.Document.6.0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537" y="783592"/>
                        <a:ext cx="8630103" cy="4520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885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08104" y="1950901"/>
            <a:ext cx="1601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>
                <a:latin typeface="Comic Sans MS" pitchFamily="66" charset="0"/>
                <a:sym typeface="Symbol"/>
              </a:rPr>
              <a:t></a:t>
            </a:r>
            <a:r>
              <a:rPr lang="es-MX" sz="2000" baseline="-25000" dirty="0" err="1">
                <a:latin typeface="Comic Sans MS" pitchFamily="66" charset="0"/>
              </a:rPr>
              <a:t>ef</a:t>
            </a:r>
            <a:r>
              <a:rPr lang="es-MX" sz="2000" dirty="0">
                <a:latin typeface="Comic Sans MS" pitchFamily="66" charset="0"/>
              </a:rPr>
              <a:t>=1.76 MB</a:t>
            </a:r>
            <a:endParaRPr lang="es-MX" sz="2000" baseline="-25000" dirty="0">
              <a:latin typeface="Comic Sans MS" pitchFamily="66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508104" y="2351011"/>
            <a:ext cx="2160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dirty="0">
                <a:latin typeface="Comic Sans MS" pitchFamily="66" charset="0"/>
                <a:sym typeface="Symbol"/>
              </a:rPr>
              <a:t></a:t>
            </a:r>
            <a:r>
              <a:rPr lang="es-MX" dirty="0">
                <a:latin typeface="Comic Sans MS" pitchFamily="66" charset="0"/>
              </a:rPr>
              <a:t>V=O  992  cm</a:t>
            </a:r>
            <a:r>
              <a:rPr lang="es-MX" baseline="30000" dirty="0">
                <a:latin typeface="Comic Sans MS" pitchFamily="66" charset="0"/>
              </a:rPr>
              <a:t>-1</a:t>
            </a:r>
            <a:endParaRPr lang="es-MX" dirty="0">
              <a:latin typeface="Comic Sans MS" pitchFamily="66" charset="0"/>
              <a:ea typeface="Calibri"/>
              <a:cs typeface="Times New Roman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46C2-25C9-4F4D-8AA9-34096E106D30}" type="slidenum">
              <a:rPr lang="es-MX" smtClean="0"/>
              <a:t>37</a:t>
            </a:fld>
            <a:endParaRPr lang="es-MX"/>
          </a:p>
        </p:txBody>
      </p:sp>
      <p:pic>
        <p:nvPicPr>
          <p:cNvPr id="44088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1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3301" y="5812374"/>
            <a:ext cx="885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Comic Sans MS" panose="030F0702030302020204" pitchFamily="66" charset="0"/>
              </a:rPr>
              <a:t>L.J. Hernández-Benítez, P.E. Jiménez-Cruz, K.E. Cureño-Hernández, A. Solano-Peralta, M. Flores-Álamo, A. Flores-Parra, I. Gracia-Mora, S.E. Castillo-Blum, </a:t>
            </a:r>
            <a:r>
              <a:rPr lang="es-MX" sz="1400" i="1" dirty="0" err="1">
                <a:latin typeface="Comic Sans MS" panose="030F0702030302020204" pitchFamily="66" charset="0"/>
              </a:rPr>
              <a:t>Inorganica</a:t>
            </a:r>
            <a:r>
              <a:rPr lang="es-MX" sz="1400" i="1" dirty="0">
                <a:latin typeface="Comic Sans MS" panose="030F0702030302020204" pitchFamily="66" charset="0"/>
              </a:rPr>
              <a:t> </a:t>
            </a:r>
            <a:r>
              <a:rPr lang="es-MX" sz="1400" i="1" dirty="0" err="1">
                <a:latin typeface="Comic Sans MS" panose="030F0702030302020204" pitchFamily="66" charset="0"/>
              </a:rPr>
              <a:t>Chimica</a:t>
            </a:r>
            <a:r>
              <a:rPr lang="es-MX" sz="1400" i="1" dirty="0">
                <a:latin typeface="Comic Sans MS" panose="030F0702030302020204" pitchFamily="66" charset="0"/>
              </a:rPr>
              <a:t> Acta</a:t>
            </a:r>
            <a:r>
              <a:rPr lang="es-MX" sz="1400" dirty="0">
                <a:latin typeface="Comic Sans MS" panose="030F0702030302020204" pitchFamily="66" charset="0"/>
              </a:rPr>
              <a:t>, </a:t>
            </a:r>
            <a:r>
              <a:rPr lang="es-MX" sz="1400" b="1" dirty="0">
                <a:latin typeface="Comic Sans MS" panose="030F0702030302020204" pitchFamily="66" charset="0"/>
              </a:rPr>
              <a:t>480</a:t>
            </a:r>
            <a:r>
              <a:rPr lang="es-MX" sz="1400" dirty="0">
                <a:latin typeface="Comic Sans MS" panose="030F0702030302020204" pitchFamily="66" charset="0"/>
              </a:rPr>
              <a:t> (2018) 197-206.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771139" y="10211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C00000"/>
                </a:solidFill>
                <a:latin typeface="Comic Sans MS" pitchFamily="66" charset="0"/>
              </a:rPr>
              <a:t>Síntesis</a:t>
            </a:r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195334"/>
              </p:ext>
            </p:extLst>
          </p:nvPr>
        </p:nvGraphicFramePr>
        <p:xfrm>
          <a:off x="326405" y="721600"/>
          <a:ext cx="8404225" cy="1345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6" name="CS ChemDraw Drawing" r:id="rId4" imgW="6725157" imgH="1075667" progId="ChemDraw.Document.6.0">
                  <p:embed/>
                </p:oleObj>
              </mc:Choice>
              <mc:Fallback>
                <p:oleObj name="CS ChemDraw Drawing" r:id="rId4" imgW="6725157" imgH="1075667" progId="ChemDraw.Document.6.0">
                  <p:embed/>
                  <p:pic>
                    <p:nvPicPr>
                      <p:cNvPr id="10" name="Objeto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405" y="721600"/>
                        <a:ext cx="8404225" cy="1345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929047"/>
              </p:ext>
            </p:extLst>
          </p:nvPr>
        </p:nvGraphicFramePr>
        <p:xfrm>
          <a:off x="585168" y="2198227"/>
          <a:ext cx="7973663" cy="3614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7" name="CS ChemDraw Drawing" r:id="rId6" imgW="6402256" imgH="2901557" progId="ChemDraw.Document.6.0">
                  <p:embed/>
                </p:oleObj>
              </mc:Choice>
              <mc:Fallback>
                <p:oleObj name="CS ChemDraw Drawing" r:id="rId6" imgW="6402256" imgH="2901557" progId="ChemDraw.Document.6.0">
                  <p:embed/>
                  <p:pic>
                    <p:nvPicPr>
                      <p:cNvPr id="12" name="Objeto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5168" y="2198227"/>
                        <a:ext cx="7973663" cy="3614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8120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C0F395-9190-4DA3-86AA-E99D3C8E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171" y="0"/>
            <a:ext cx="291829" cy="6858000"/>
          </a:xfrm>
          <a:prstGeom prst="rect">
            <a:avLst/>
          </a:prstGeom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19717A5-1C5B-4C0F-97B9-CC7F853FAA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353313"/>
              </p:ext>
            </p:extLst>
          </p:nvPr>
        </p:nvGraphicFramePr>
        <p:xfrm>
          <a:off x="1128328" y="1340319"/>
          <a:ext cx="7441434" cy="3984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CS ChemDraw Drawing" r:id="rId4" imgW="3937596" imgH="2108019" progId="ChemDraw.Document.6.0">
                  <p:embed/>
                </p:oleObj>
              </mc:Choice>
              <mc:Fallback>
                <p:oleObj name="CS ChemDraw Drawing" r:id="rId4" imgW="3937596" imgH="21080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8328" y="1340319"/>
                        <a:ext cx="7441434" cy="3984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6E047A4-B558-4144-AE06-034BE1A4CAF0}"/>
              </a:ext>
            </a:extLst>
          </p:cNvPr>
          <p:cNvSpPr txBox="1"/>
          <p:nvPr/>
        </p:nvSpPr>
        <p:spPr>
          <a:xfrm>
            <a:off x="394636" y="172826"/>
            <a:ext cx="7892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Compuestos usados en estudios de citotoxicidad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DFC536-4835-4B8A-AC51-772E0B3EC537}"/>
              </a:ext>
            </a:extLst>
          </p:cNvPr>
          <p:cNvSpPr txBox="1"/>
          <p:nvPr/>
        </p:nvSpPr>
        <p:spPr>
          <a:xfrm>
            <a:off x="327258" y="5842535"/>
            <a:ext cx="824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omic Sans MS" panose="030F0702030302020204" pitchFamily="66" charset="0"/>
              </a:rPr>
              <a:t>Los compuestos 6, 7, 8, 9 y 10 corresponden a los compuestos de coordinación con los ligantes 1 - 5</a:t>
            </a:r>
          </a:p>
        </p:txBody>
      </p:sp>
    </p:spTree>
    <p:extLst>
      <p:ext uri="{BB962C8B-B14F-4D97-AF65-F5344CB8AC3E}">
        <p14:creationId xmlns:p14="http://schemas.microsoft.com/office/powerpoint/2010/main" val="3739093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38100"/>
            <a:ext cx="2921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286894" y="4581128"/>
          <a:ext cx="3433036" cy="654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2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000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000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000" b="1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000" b="0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000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000" dirty="0"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746C2-25C9-4F4D-8AA9-34096E106D30}" type="slidenum">
              <a:rPr lang="es-MX" smtClean="0"/>
              <a:t>39</a:t>
            </a:fld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59" y="60930"/>
            <a:ext cx="7173016" cy="573980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0771" y="5816693"/>
            <a:ext cx="7545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Perspectiva</a:t>
            </a:r>
            <a:r>
              <a:rPr lang="en-GB" dirty="0">
                <a:latin typeface="Comic Sans MS" panose="030F0702030302020204" pitchFamily="66" charset="0"/>
              </a:rPr>
              <a:t> de dos </a:t>
            </a:r>
            <a:r>
              <a:rPr lang="en-GB" dirty="0" err="1">
                <a:latin typeface="Comic Sans MS" panose="030F0702030302020204" pitchFamily="66" charset="0"/>
              </a:rPr>
              <a:t>moléculas</a:t>
            </a:r>
            <a:r>
              <a:rPr lang="en-GB" dirty="0">
                <a:latin typeface="Comic Sans MS" panose="030F0702030302020204" pitchFamily="66" charset="0"/>
              </a:rPr>
              <a:t>, A (</a:t>
            </a:r>
            <a:r>
              <a:rPr lang="en-GB" dirty="0" err="1">
                <a:latin typeface="Comic Sans MS" panose="030F0702030302020204" pitchFamily="66" charset="0"/>
              </a:rPr>
              <a:t>izquierda</a:t>
            </a:r>
            <a:r>
              <a:rPr lang="en-GB" dirty="0">
                <a:latin typeface="Comic Sans MS" panose="030F0702030302020204" pitchFamily="66" charset="0"/>
              </a:rPr>
              <a:t>) y B (</a:t>
            </a:r>
            <a:r>
              <a:rPr lang="en-GB" dirty="0" err="1">
                <a:latin typeface="Comic Sans MS" panose="030F0702030302020204" pitchFamily="66" charset="0"/>
              </a:rPr>
              <a:t>derecha</a:t>
            </a:r>
            <a:r>
              <a:rPr lang="en-GB" dirty="0">
                <a:latin typeface="Comic Sans MS" panose="030F0702030302020204" pitchFamily="66" charset="0"/>
              </a:rPr>
              <a:t>) del </a:t>
            </a:r>
            <a:r>
              <a:rPr lang="en-GB" dirty="0" err="1">
                <a:latin typeface="Comic Sans MS" panose="030F0702030302020204" pitchFamily="66" charset="0"/>
              </a:rPr>
              <a:t>complejo</a:t>
            </a:r>
            <a:r>
              <a:rPr lang="en-GB" dirty="0">
                <a:latin typeface="Comic Sans MS" panose="030F0702030302020204" pitchFamily="66" charset="0"/>
              </a:rPr>
              <a:t> con </a:t>
            </a:r>
            <a:r>
              <a:rPr lang="en-GB" dirty="0" err="1">
                <a:latin typeface="Comic Sans MS" panose="030F0702030302020204" pitchFamily="66" charset="0"/>
              </a:rPr>
              <a:t>vanadio</a:t>
            </a:r>
            <a:r>
              <a:rPr lang="en-GB" dirty="0">
                <a:latin typeface="Comic Sans MS" panose="030F0702030302020204" pitchFamily="66" charset="0"/>
              </a:rPr>
              <a:t> (</a:t>
            </a:r>
            <a:r>
              <a:rPr lang="en-GB" b="1" dirty="0">
                <a:latin typeface="Comic Sans MS" panose="030F0702030302020204" pitchFamily="66" charset="0"/>
              </a:rPr>
              <a:t>6</a:t>
            </a:r>
            <a:r>
              <a:rPr lang="en-GB" dirty="0">
                <a:latin typeface="Comic Sans MS" panose="030F0702030302020204" pitchFamily="66" charset="0"/>
              </a:rPr>
              <a:t>). Los </a:t>
            </a:r>
            <a:r>
              <a:rPr lang="en-GB" dirty="0" err="1">
                <a:latin typeface="Comic Sans MS" panose="030F0702030302020204" pitchFamily="66" charset="0"/>
              </a:rPr>
              <a:t>elipsoides</a:t>
            </a:r>
            <a:r>
              <a:rPr lang="en-GB" dirty="0">
                <a:latin typeface="Comic Sans MS" panose="030F0702030302020204" pitchFamily="66" charset="0"/>
              </a:rPr>
              <a:t> se </a:t>
            </a:r>
            <a:r>
              <a:rPr lang="en-GB" dirty="0" err="1">
                <a:latin typeface="Comic Sans MS" panose="030F0702030302020204" pitchFamily="66" charset="0"/>
              </a:rPr>
              <a:t>presentan</a:t>
            </a:r>
            <a:r>
              <a:rPr lang="en-GB" dirty="0">
                <a:latin typeface="Comic Sans MS" panose="030F0702030302020204" pitchFamily="66" charset="0"/>
              </a:rPr>
              <a:t> al 70 % de </a:t>
            </a:r>
            <a:r>
              <a:rPr lang="en-GB" dirty="0" err="1">
                <a:latin typeface="Comic Sans MS" panose="030F0702030302020204" pitchFamily="66" charset="0"/>
              </a:rPr>
              <a:t>probabilidad</a:t>
            </a:r>
            <a:r>
              <a:rPr lang="en-GB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95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62297" y="1161848"/>
            <a:ext cx="6267797" cy="4955447"/>
            <a:chOff x="2992041" y="1831806"/>
            <a:chExt cx="3798094" cy="3699839"/>
          </a:xfrm>
        </p:grpSpPr>
        <p:sp>
          <p:nvSpPr>
            <p:cNvPr id="282626" name="Oval 2" descr="Papel reciclado"/>
            <p:cNvSpPr>
              <a:spLocks noChangeArrowheads="1"/>
            </p:cNvSpPr>
            <p:nvPr/>
          </p:nvSpPr>
          <p:spPr bwMode="auto">
            <a:xfrm>
              <a:off x="4167189" y="2975372"/>
              <a:ext cx="1454944" cy="1462088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350"/>
            </a:p>
          </p:txBody>
        </p:sp>
        <p:sp>
          <p:nvSpPr>
            <p:cNvPr id="282641" name="Text Box 17"/>
            <p:cNvSpPr txBox="1">
              <a:spLocks noChangeArrowheads="1"/>
            </p:cNvSpPr>
            <p:nvPr/>
          </p:nvSpPr>
          <p:spPr bwMode="auto">
            <a:xfrm rot="19628728">
              <a:off x="5569151" y="2538530"/>
              <a:ext cx="939404" cy="23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544" tIns="30772" rIns="61544" bIns="30772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207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MX" sz="16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Catálisis</a:t>
              </a:r>
              <a:endParaRPr lang="es-ES" altLang="es-MX" sz="16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2642" name="Text Box 18"/>
            <p:cNvSpPr txBox="1">
              <a:spLocks noChangeArrowheads="1"/>
            </p:cNvSpPr>
            <p:nvPr/>
          </p:nvSpPr>
          <p:spPr bwMode="auto">
            <a:xfrm rot="16185021">
              <a:off x="4418912" y="4818002"/>
              <a:ext cx="769010" cy="340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544" tIns="30772" rIns="61544" bIns="30772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207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_tradnl" altLang="es-MX" sz="165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MX" sz="1600" b="1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Proteinas</a:t>
              </a:r>
              <a:endParaRPr lang="es-ES" altLang="es-MX" sz="16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013472" y="2971801"/>
              <a:ext cx="3776663" cy="1835027"/>
              <a:chOff x="1728" y="2016"/>
              <a:chExt cx="3489" cy="1698"/>
            </a:xfrm>
          </p:grpSpPr>
          <p:sp>
            <p:nvSpPr>
              <p:cNvPr id="17424" name="Oval 20"/>
              <p:cNvSpPr>
                <a:spLocks noChangeArrowheads="1"/>
              </p:cNvSpPr>
              <p:nvPr/>
            </p:nvSpPr>
            <p:spPr bwMode="auto">
              <a:xfrm rot="-2325438">
                <a:off x="1728" y="2016"/>
                <a:ext cx="3489" cy="13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ES" altLang="es-MX" sz="1350"/>
              </a:p>
            </p:txBody>
          </p:sp>
          <p:sp>
            <p:nvSpPr>
              <p:cNvPr id="17425" name="Text Box 21"/>
              <p:cNvSpPr txBox="1">
                <a:spLocks noChangeArrowheads="1"/>
              </p:cNvSpPr>
              <p:nvPr/>
            </p:nvSpPr>
            <p:spPr bwMode="auto">
              <a:xfrm rot="19378013">
                <a:off x="2326" y="3331"/>
                <a:ext cx="557" cy="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1544" tIns="30772" rIns="61544" bIns="30772">
                <a:spAutoFit/>
              </a:bodyPr>
              <a:lstStyle>
                <a:lvl1pPr defTabSz="8207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207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207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207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207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MX" sz="1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Química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MX" sz="1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Teórica</a:t>
                </a:r>
                <a:endParaRPr lang="es-ES" altLang="es-MX" sz="16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2992041" y="2670415"/>
              <a:ext cx="3776663" cy="1789668"/>
              <a:chOff x="1680" y="1655"/>
              <a:chExt cx="3489" cy="1705"/>
            </a:xfrm>
          </p:grpSpPr>
          <p:sp>
            <p:nvSpPr>
              <p:cNvPr id="17422" name="Oval 23"/>
              <p:cNvSpPr>
                <a:spLocks noChangeArrowheads="1"/>
              </p:cNvSpPr>
              <p:nvPr/>
            </p:nvSpPr>
            <p:spPr bwMode="auto">
              <a:xfrm rot="2212145">
                <a:off x="1680" y="2016"/>
                <a:ext cx="3489" cy="13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ES" altLang="es-MX" sz="1350"/>
              </a:p>
            </p:txBody>
          </p:sp>
          <p:sp>
            <p:nvSpPr>
              <p:cNvPr id="17423" name="Text Box 24"/>
              <p:cNvSpPr txBox="1">
                <a:spLocks noChangeArrowheads="1"/>
              </p:cNvSpPr>
              <p:nvPr/>
            </p:nvSpPr>
            <p:spPr bwMode="auto">
              <a:xfrm rot="1936195">
                <a:off x="2196" y="1655"/>
                <a:ext cx="567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1544" tIns="30772" rIns="61544" bIns="30772">
                <a:spAutoFit/>
              </a:bodyPr>
              <a:lstStyle>
                <a:lvl1pPr defTabSz="8207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207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207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207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207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MX" sz="1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Medicina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ES" altLang="es-MX" sz="165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4125517" y="1831806"/>
              <a:ext cx="1454944" cy="3699839"/>
              <a:chOff x="2784" y="928"/>
              <a:chExt cx="1344" cy="3521"/>
            </a:xfrm>
          </p:grpSpPr>
          <p:sp>
            <p:nvSpPr>
              <p:cNvPr id="17420" name="Oval 26"/>
              <p:cNvSpPr>
                <a:spLocks noChangeArrowheads="1"/>
              </p:cNvSpPr>
              <p:nvPr/>
            </p:nvSpPr>
            <p:spPr bwMode="auto">
              <a:xfrm rot="-5431245">
                <a:off x="1711" y="2033"/>
                <a:ext cx="3489" cy="13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ES" altLang="es-MX" sz="1350"/>
              </a:p>
            </p:txBody>
          </p:sp>
          <p:sp>
            <p:nvSpPr>
              <p:cNvPr id="17421" name="Text Box 27"/>
              <p:cNvSpPr txBox="1">
                <a:spLocks noChangeArrowheads="1"/>
              </p:cNvSpPr>
              <p:nvPr/>
            </p:nvSpPr>
            <p:spPr bwMode="auto">
              <a:xfrm rot="5344405">
                <a:off x="2942" y="1352"/>
                <a:ext cx="1026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1544" tIns="30772" rIns="61544" bIns="30772">
                <a:spAutoFit/>
              </a:bodyPr>
              <a:lstStyle>
                <a:lvl1pPr defTabSz="8207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207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207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207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207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207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MX" sz="165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Microbiología</a:t>
                </a:r>
                <a:endParaRPr lang="es-ES" altLang="es-MX" sz="165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82652" name="Text Box 28"/>
            <p:cNvSpPr txBox="1">
              <a:spLocks noChangeArrowheads="1"/>
            </p:cNvSpPr>
            <p:nvPr/>
          </p:nvSpPr>
          <p:spPr bwMode="auto">
            <a:xfrm rot="2495163">
              <a:off x="5587480" y="4457198"/>
              <a:ext cx="667852" cy="6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544" tIns="30772" rIns="61544" bIns="30772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207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MX" sz="16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Química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_tradnl" altLang="es-MX" sz="16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Ambiental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165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2653" name="Text Box 29"/>
            <p:cNvSpPr txBox="1">
              <a:spLocks noChangeArrowheads="1"/>
            </p:cNvSpPr>
            <p:nvPr/>
          </p:nvSpPr>
          <p:spPr bwMode="auto">
            <a:xfrm>
              <a:off x="4171950" y="3429001"/>
              <a:ext cx="1421462" cy="23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1544" tIns="30772" rIns="61544" bIns="30772">
              <a:spAutoFit/>
            </a:bodyPr>
            <a:lstStyle>
              <a:lvl1pPr defTabSz="8207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207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207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207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207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207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_tradnl" altLang="es-MX" sz="1650" b="1" dirty="0">
                  <a:latin typeface="Comic Sans MS" panose="030F0702030302020204" pitchFamily="66" charset="0"/>
                </a:rPr>
                <a:t>Química </a:t>
              </a:r>
              <a:r>
                <a:rPr lang="es-ES_tradnl" altLang="es-MX" sz="1650" b="1" dirty="0" err="1">
                  <a:latin typeface="Comic Sans MS" panose="030F0702030302020204" pitchFamily="66" charset="0"/>
                </a:rPr>
                <a:t>Bioinorgánica</a:t>
              </a:r>
              <a:endParaRPr lang="es-ES" altLang="es-MX" sz="165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868" y="-18884"/>
            <a:ext cx="292633" cy="687688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4099" y="118546"/>
            <a:ext cx="5545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Química</a:t>
            </a:r>
            <a:r>
              <a:rPr lang="en-GB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Bioinorgánica</a:t>
            </a:r>
            <a:endParaRPr lang="en-GB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8594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9017"/>
            <a:ext cx="8404167" cy="417454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61950" y="5134012"/>
            <a:ext cx="8667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err="1">
                <a:latin typeface="Comic Sans MS" panose="030F0702030302020204" pitchFamily="66" charset="0"/>
              </a:rPr>
              <a:t>Dímeros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centrosimétricos</a:t>
            </a:r>
            <a:r>
              <a:rPr lang="en-GB" sz="2000" dirty="0">
                <a:latin typeface="Comic Sans MS" panose="030F0702030302020204" pitchFamily="66" charset="0"/>
              </a:rPr>
              <a:t> y </a:t>
            </a:r>
            <a:r>
              <a:rPr lang="en-GB" sz="2000" dirty="0" err="1">
                <a:latin typeface="Comic Sans MS" panose="030F0702030302020204" pitchFamily="66" charset="0"/>
              </a:rPr>
              <a:t>bicapas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fomadas</a:t>
            </a:r>
            <a:r>
              <a:rPr lang="en-GB" sz="2000" dirty="0">
                <a:latin typeface="Comic Sans MS" panose="030F0702030302020204" pitchFamily="66" charset="0"/>
              </a:rPr>
              <a:t> por </a:t>
            </a:r>
            <a:r>
              <a:rPr lang="en-GB" sz="2000" dirty="0" err="1">
                <a:latin typeface="Comic Sans MS" panose="030F0702030302020204" pitchFamily="66" charset="0"/>
              </a:rPr>
              <a:t>moléculas</a:t>
            </a:r>
            <a:r>
              <a:rPr lang="en-GB" sz="2000" dirty="0">
                <a:latin typeface="Comic Sans MS" panose="030F0702030302020204" pitchFamily="66" charset="0"/>
              </a:rPr>
              <a:t> A </a:t>
            </a:r>
            <a:r>
              <a:rPr lang="en-GB" sz="2000" dirty="0" err="1">
                <a:latin typeface="Comic Sans MS" panose="030F0702030302020204" pitchFamily="66" charset="0"/>
              </a:rPr>
              <a:t>en</a:t>
            </a:r>
            <a:r>
              <a:rPr lang="en-GB" sz="2000" dirty="0">
                <a:latin typeface="Comic Sans MS" panose="030F0702030302020204" pitchFamily="66" charset="0"/>
              </a:rPr>
              <a:t> el </a:t>
            </a:r>
            <a:r>
              <a:rPr lang="en-GB" sz="2000" dirty="0" err="1">
                <a:latin typeface="Comic Sans MS" panose="030F0702030302020204" pitchFamily="66" charset="0"/>
              </a:rPr>
              <a:t>cristal</a:t>
            </a:r>
            <a:r>
              <a:rPr lang="en-GB" sz="2000" dirty="0">
                <a:latin typeface="Comic Sans MS" panose="030F0702030302020204" pitchFamily="66" charset="0"/>
              </a:rPr>
              <a:t> del </a:t>
            </a:r>
            <a:r>
              <a:rPr lang="en-GB" sz="2000" dirty="0" err="1">
                <a:latin typeface="Comic Sans MS" panose="030F0702030302020204" pitchFamily="66" charset="0"/>
              </a:rPr>
              <a:t>compuesto</a:t>
            </a:r>
            <a:r>
              <a:rPr lang="en-GB" sz="2000" dirty="0">
                <a:latin typeface="Comic Sans MS" panose="030F0702030302020204" pitchFamily="66" charset="0"/>
              </a:rPr>
              <a:t> 6. </a:t>
            </a:r>
            <a:endParaRPr lang="en-GB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25682" y="2139684"/>
            <a:ext cx="292633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28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6" y="1078923"/>
            <a:ext cx="8175425" cy="354826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20756" y="5088248"/>
            <a:ext cx="7032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Interacciones</a:t>
            </a:r>
            <a:r>
              <a:rPr lang="en-GB" sz="2000" dirty="0">
                <a:latin typeface="Comic Sans MS" panose="030F0702030302020204" pitchFamily="66" charset="0"/>
              </a:rPr>
              <a:t> de </a:t>
            </a:r>
            <a:r>
              <a:rPr lang="en-GB" sz="2000" dirty="0" err="1">
                <a:latin typeface="Comic Sans MS" panose="030F0702030302020204" pitchFamily="66" charset="0"/>
              </a:rPr>
              <a:t>apilamiento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>
                <a:latin typeface="Comic Sans MS" panose="030F0702030302020204" pitchFamily="66" charset="0"/>
                <a:sym typeface="Symbol" panose="05050102010706020507" pitchFamily="18" charset="2"/>
              </a:rPr>
              <a:t> de </a:t>
            </a:r>
            <a:r>
              <a:rPr lang="en-GB" sz="2000" dirty="0" err="1">
                <a:latin typeface="Comic Sans MS" panose="030F0702030302020204" pitchFamily="66" charset="0"/>
                <a:sym typeface="Symbol" panose="05050102010706020507" pitchFamily="18" charset="2"/>
              </a:rPr>
              <a:t>moléculas</a:t>
            </a:r>
            <a:r>
              <a:rPr lang="en-GB" sz="2000" dirty="0">
                <a:latin typeface="Comic Sans MS" panose="030F0702030302020204" pitchFamily="66" charset="0"/>
                <a:sym typeface="Symbol" panose="05050102010706020507" pitchFamily="18" charset="2"/>
              </a:rPr>
              <a:t> B </a:t>
            </a:r>
            <a:r>
              <a:rPr lang="en-GB" sz="2000" dirty="0" err="1">
                <a:latin typeface="Comic Sans MS" panose="030F0702030302020204" pitchFamily="66" charset="0"/>
                <a:sym typeface="Symbol" panose="05050102010706020507" pitchFamily="18" charset="2"/>
              </a:rPr>
              <a:t>en</a:t>
            </a:r>
            <a:r>
              <a:rPr lang="en-GB" sz="2000" dirty="0">
                <a:latin typeface="Comic Sans MS" panose="030F0702030302020204" pitchFamily="66" charset="0"/>
                <a:sym typeface="Symbol" panose="05050102010706020507" pitchFamily="18" charset="2"/>
              </a:rPr>
              <a:t> el </a:t>
            </a:r>
            <a:r>
              <a:rPr lang="en-GB" sz="2000" dirty="0" err="1">
                <a:latin typeface="Comic Sans MS" panose="030F0702030302020204" pitchFamily="66" charset="0"/>
                <a:sym typeface="Symbol" panose="05050102010706020507" pitchFamily="18" charset="2"/>
              </a:rPr>
              <a:t>complejo</a:t>
            </a:r>
            <a:r>
              <a:rPr lang="en-GB" sz="2000" dirty="0">
                <a:latin typeface="Comic Sans MS" panose="030F0702030302020204" pitchFamily="66" charset="0"/>
                <a:sym typeface="Symbol" panose="05050102010706020507" pitchFamily="18" charset="2"/>
              </a:rPr>
              <a:t> 6.</a:t>
            </a:r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84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950" y="669597"/>
            <a:ext cx="6358177" cy="373614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63754" y="5094965"/>
            <a:ext cx="7534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Estructura</a:t>
            </a:r>
            <a:r>
              <a:rPr lang="en-GB" sz="2000" dirty="0">
                <a:latin typeface="Comic Sans MS" panose="030F0702030302020204" pitchFamily="66" charset="0"/>
              </a:rPr>
              <a:t> molecular  de </a:t>
            </a:r>
            <a:r>
              <a:rPr lang="en-GB" sz="2000" b="1" dirty="0">
                <a:latin typeface="Comic Sans MS" panose="030F0702030302020204" pitchFamily="66" charset="0"/>
              </a:rPr>
              <a:t>7</a:t>
            </a:r>
            <a:r>
              <a:rPr lang="en-GB" sz="2000" dirty="0">
                <a:latin typeface="Comic Sans MS" panose="030F0702030302020204" pitchFamily="66" charset="0"/>
              </a:rPr>
              <a:t>. Los </a:t>
            </a:r>
            <a:r>
              <a:rPr lang="en-GB" sz="2000" dirty="0" err="1">
                <a:latin typeface="Comic Sans MS" panose="030F0702030302020204" pitchFamily="66" charset="0"/>
              </a:rPr>
              <a:t>elipsoides</a:t>
            </a:r>
            <a:r>
              <a:rPr lang="en-GB" sz="2000" dirty="0">
                <a:latin typeface="Comic Sans MS" panose="030F0702030302020204" pitchFamily="66" charset="0"/>
              </a:rPr>
              <a:t> se </a:t>
            </a:r>
            <a:r>
              <a:rPr lang="en-GB" sz="2000" dirty="0" err="1">
                <a:latin typeface="Comic Sans MS" panose="030F0702030302020204" pitchFamily="66" charset="0"/>
              </a:rPr>
              <a:t>muestran</a:t>
            </a:r>
            <a:r>
              <a:rPr lang="en-GB" sz="2000" dirty="0">
                <a:latin typeface="Comic Sans MS" panose="030F0702030302020204" pitchFamily="66" charset="0"/>
              </a:rPr>
              <a:t> al 70 % de </a:t>
            </a:r>
            <a:r>
              <a:rPr lang="en-GB" sz="2000" dirty="0" err="1">
                <a:latin typeface="Comic Sans MS" panose="030F0702030302020204" pitchFamily="66" charset="0"/>
              </a:rPr>
              <a:t>probabilidad</a:t>
            </a:r>
            <a:r>
              <a:rPr lang="en-GB" sz="2000" dirty="0">
                <a:latin typeface="Comic Sans MS" panose="030F0702030302020204" pitchFamily="66" charset="0"/>
              </a:rPr>
              <a:t>. Las </a:t>
            </a:r>
            <a:r>
              <a:rPr lang="en-GB" sz="2000" dirty="0" err="1">
                <a:latin typeface="Comic Sans MS" panose="030F0702030302020204" pitchFamily="66" charset="0"/>
              </a:rPr>
              <a:t>moléculas</a:t>
            </a:r>
            <a:r>
              <a:rPr lang="en-GB" sz="2000" dirty="0">
                <a:latin typeface="Comic Sans MS" panose="030F0702030302020204" pitchFamily="66" charset="0"/>
              </a:rPr>
              <a:t> de </a:t>
            </a:r>
            <a:r>
              <a:rPr lang="en-GB" sz="2000" dirty="0" err="1">
                <a:latin typeface="Comic Sans MS" panose="030F0702030302020204" pitchFamily="66" charset="0"/>
              </a:rPr>
              <a:t>metanol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como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disolvente</a:t>
            </a:r>
            <a:r>
              <a:rPr lang="en-GB" sz="2000" dirty="0">
                <a:latin typeface="Comic Sans MS" panose="030F0702030302020204" pitchFamily="66" charset="0"/>
              </a:rPr>
              <a:t> se </a:t>
            </a:r>
            <a:r>
              <a:rPr lang="en-GB" sz="2000" dirty="0" err="1">
                <a:latin typeface="Comic Sans MS" panose="030F0702030302020204" pitchFamily="66" charset="0"/>
              </a:rPr>
              <a:t>omitieron</a:t>
            </a:r>
            <a:r>
              <a:rPr lang="en-GB" sz="2000" dirty="0">
                <a:latin typeface="Comic Sans MS" panose="030F0702030302020204" pitchFamily="66" charset="0"/>
              </a:rPr>
              <a:t> para mayor </a:t>
            </a:r>
            <a:r>
              <a:rPr lang="en-GB" sz="2000" dirty="0" err="1">
                <a:latin typeface="Comic Sans MS" panose="030F0702030302020204" pitchFamily="66" charset="0"/>
              </a:rPr>
              <a:t>claridad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367" y="-18884"/>
            <a:ext cx="29263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20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680" y="519682"/>
            <a:ext cx="5912775" cy="405765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27858" y="5124103"/>
            <a:ext cx="7143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latin typeface="Comic Sans MS" panose="030F0702030302020204" pitchFamily="66" charset="0"/>
              </a:rPr>
              <a:t>Estructura</a:t>
            </a:r>
            <a:r>
              <a:rPr lang="en-GB" sz="2000" dirty="0">
                <a:latin typeface="Comic Sans MS" panose="030F0702030302020204" pitchFamily="66" charset="0"/>
              </a:rPr>
              <a:t> molecular del </a:t>
            </a:r>
            <a:r>
              <a:rPr lang="en-GB" sz="2000" dirty="0" err="1">
                <a:latin typeface="Comic Sans MS" panose="030F0702030302020204" pitchFamily="66" charset="0"/>
              </a:rPr>
              <a:t>complejo</a:t>
            </a:r>
            <a:r>
              <a:rPr lang="en-GB" sz="2000" dirty="0">
                <a:latin typeface="Comic Sans MS" panose="030F0702030302020204" pitchFamily="66" charset="0"/>
              </a:rPr>
              <a:t> 8. Los </a:t>
            </a:r>
            <a:r>
              <a:rPr lang="en-GB" sz="2000" dirty="0" err="1">
                <a:latin typeface="Comic Sans MS" panose="030F0702030302020204" pitchFamily="66" charset="0"/>
              </a:rPr>
              <a:t>elipsoides</a:t>
            </a:r>
            <a:r>
              <a:rPr lang="en-GB" sz="2000" dirty="0">
                <a:latin typeface="Comic Sans MS" panose="030F0702030302020204" pitchFamily="66" charset="0"/>
              </a:rPr>
              <a:t> se </a:t>
            </a:r>
            <a:r>
              <a:rPr lang="en-GB" sz="2000" dirty="0" err="1">
                <a:latin typeface="Comic Sans MS" panose="030F0702030302020204" pitchFamily="66" charset="0"/>
              </a:rPr>
              <a:t>muestran</a:t>
            </a:r>
            <a:r>
              <a:rPr lang="en-GB" sz="2000" dirty="0">
                <a:latin typeface="Comic Sans MS" panose="030F0702030302020204" pitchFamily="66" charset="0"/>
              </a:rPr>
              <a:t> al 60 % de </a:t>
            </a:r>
            <a:r>
              <a:rPr lang="en-GB" sz="2000" dirty="0" err="1">
                <a:latin typeface="Comic Sans MS" panose="030F0702030302020204" pitchFamily="66" charset="0"/>
              </a:rPr>
              <a:t>probabilidad</a:t>
            </a:r>
            <a:r>
              <a:rPr lang="en-GB" sz="2000" dirty="0">
                <a:latin typeface="Comic Sans MS" panose="030F0702030302020204" pitchFamily="66" charset="0"/>
              </a:rPr>
              <a:t>. Las </a:t>
            </a:r>
            <a:r>
              <a:rPr lang="en-GB" sz="2000" dirty="0" err="1">
                <a:latin typeface="Comic Sans MS" panose="030F0702030302020204" pitchFamily="66" charset="0"/>
              </a:rPr>
              <a:t>moléculas</a:t>
            </a:r>
            <a:r>
              <a:rPr lang="en-GB" sz="2000" dirty="0">
                <a:latin typeface="Comic Sans MS" panose="030F0702030302020204" pitchFamily="66" charset="0"/>
              </a:rPr>
              <a:t> de </a:t>
            </a:r>
            <a:r>
              <a:rPr lang="en-GB" sz="2000" dirty="0" err="1">
                <a:latin typeface="Comic Sans MS" panose="030F0702030302020204" pitchFamily="66" charset="0"/>
              </a:rPr>
              <a:t>agua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como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disolvente</a:t>
            </a:r>
            <a:r>
              <a:rPr lang="en-GB" sz="2000" dirty="0">
                <a:latin typeface="Comic Sans MS" panose="030F0702030302020204" pitchFamily="66" charset="0"/>
              </a:rPr>
              <a:t> se </a:t>
            </a:r>
            <a:r>
              <a:rPr lang="en-GB" sz="2000" dirty="0" err="1">
                <a:latin typeface="Comic Sans MS" panose="030F0702030302020204" pitchFamily="66" charset="0"/>
              </a:rPr>
              <a:t>omitieron</a:t>
            </a:r>
            <a:r>
              <a:rPr lang="en-GB" sz="2000" dirty="0">
                <a:latin typeface="Comic Sans MS" panose="030F0702030302020204" pitchFamily="66" charset="0"/>
              </a:rPr>
              <a:t> por </a:t>
            </a:r>
            <a:r>
              <a:rPr lang="en-GB" sz="2000" dirty="0" err="1">
                <a:latin typeface="Comic Sans MS" panose="030F0702030302020204" pitchFamily="66" charset="0"/>
              </a:rPr>
              <a:t>claridad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181" y="0"/>
            <a:ext cx="29263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98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825037"/>
            <a:ext cx="7428114" cy="316635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95498" y="5062498"/>
            <a:ext cx="7735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latin typeface="Comic Sans MS" panose="030F0702030302020204" pitchFamily="66" charset="0"/>
              </a:rPr>
              <a:t>Dímero</a:t>
            </a:r>
            <a:r>
              <a:rPr lang="en-GB" sz="2000" dirty="0">
                <a:latin typeface="Comic Sans MS" panose="030F0702030302020204" pitchFamily="66" charset="0"/>
              </a:rPr>
              <a:t> centrosimétrico </a:t>
            </a:r>
            <a:r>
              <a:rPr lang="en-GB" sz="2000" dirty="0" err="1">
                <a:latin typeface="Comic Sans MS" panose="030F0702030302020204" pitchFamily="66" charset="0"/>
              </a:rPr>
              <a:t>encontrado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en</a:t>
            </a:r>
            <a:r>
              <a:rPr lang="en-GB" sz="2000" dirty="0">
                <a:latin typeface="Comic Sans MS" panose="030F0702030302020204" pitchFamily="66" charset="0"/>
              </a:rPr>
              <a:t> el </a:t>
            </a:r>
            <a:r>
              <a:rPr lang="en-GB" sz="2000" dirty="0" err="1">
                <a:latin typeface="Comic Sans MS" panose="030F0702030302020204" pitchFamily="66" charset="0"/>
              </a:rPr>
              <a:t>cristal</a:t>
            </a:r>
            <a:r>
              <a:rPr lang="en-GB" sz="2000" dirty="0">
                <a:latin typeface="Comic Sans MS" panose="030F0702030302020204" pitchFamily="66" charset="0"/>
              </a:rPr>
              <a:t> de8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182" y="0"/>
            <a:ext cx="29263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98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193" y="473824"/>
            <a:ext cx="6532656" cy="393533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01084" y="4976799"/>
            <a:ext cx="7971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latin typeface="Comic Sans MS" panose="030F0702030302020204" pitchFamily="66" charset="0"/>
              </a:rPr>
              <a:t>Dímero</a:t>
            </a:r>
            <a:r>
              <a:rPr lang="en-GB" sz="2000" dirty="0">
                <a:latin typeface="Comic Sans MS" panose="030F0702030302020204" pitchFamily="66" charset="0"/>
              </a:rPr>
              <a:t> centrosimétrico de 8 </a:t>
            </a:r>
            <a:r>
              <a:rPr lang="en-GB" sz="2000" dirty="0" err="1">
                <a:latin typeface="Comic Sans MS" panose="030F0702030302020204" pitchFamily="66" charset="0"/>
              </a:rPr>
              <a:t>formado</a:t>
            </a:r>
            <a:r>
              <a:rPr lang="en-GB" sz="2000" dirty="0">
                <a:latin typeface="Comic Sans MS" panose="030F0702030302020204" pitchFamily="66" charset="0"/>
              </a:rPr>
              <a:t> por </a:t>
            </a:r>
            <a:r>
              <a:rPr lang="en-GB" sz="2000" dirty="0" err="1">
                <a:latin typeface="Comic Sans MS" panose="030F0702030302020204" pitchFamily="66" charset="0"/>
              </a:rPr>
              <a:t>bicapas</a:t>
            </a:r>
            <a:r>
              <a:rPr lang="en-GB" sz="2000" dirty="0">
                <a:latin typeface="Comic Sans MS" panose="030F0702030302020204" pitchFamily="66" charset="0"/>
              </a:rPr>
              <a:t> que a </a:t>
            </a:r>
            <a:r>
              <a:rPr lang="en-GB" sz="2000" dirty="0" err="1">
                <a:latin typeface="Comic Sans MS" panose="030F0702030302020204" pitchFamily="66" charset="0"/>
              </a:rPr>
              <a:t>su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vez</a:t>
            </a:r>
            <a:r>
              <a:rPr lang="en-GB" sz="2000" dirty="0">
                <a:latin typeface="Comic Sans MS" panose="030F0702030302020204" pitchFamily="66" charset="0"/>
              </a:rPr>
              <a:t> se </a:t>
            </a:r>
            <a:r>
              <a:rPr lang="en-GB" sz="2000" dirty="0" err="1">
                <a:latin typeface="Comic Sans MS" panose="030F0702030302020204" pitchFamily="66" charset="0"/>
              </a:rPr>
              <a:t>estabilizaron</a:t>
            </a:r>
            <a:r>
              <a:rPr lang="en-GB" sz="2000" dirty="0">
                <a:latin typeface="Comic Sans MS" panose="030F0702030302020204" pitchFamily="66" charset="0"/>
              </a:rPr>
              <a:t> por </a:t>
            </a:r>
            <a:r>
              <a:rPr lang="en-GB" sz="2000" dirty="0" err="1">
                <a:latin typeface="Comic Sans MS" panose="030F0702030302020204" pitchFamily="66" charset="0"/>
              </a:rPr>
              <a:t>puentes</a:t>
            </a:r>
            <a:r>
              <a:rPr lang="en-GB" sz="2000" dirty="0">
                <a:latin typeface="Comic Sans MS" panose="030F0702030302020204" pitchFamily="66" charset="0"/>
              </a:rPr>
              <a:t> de </a:t>
            </a:r>
            <a:r>
              <a:rPr lang="en-GB" sz="2000" dirty="0" err="1">
                <a:latin typeface="Comic Sans MS" panose="030F0702030302020204" pitchFamily="66" charset="0"/>
              </a:rPr>
              <a:t>hidrógeno</a:t>
            </a:r>
            <a:r>
              <a:rPr lang="en-GB" sz="2000" dirty="0">
                <a:latin typeface="Comic Sans MS" panose="030F0702030302020204" pitchFamily="66" charset="0"/>
              </a:rPr>
              <a:t> con el </a:t>
            </a:r>
            <a:r>
              <a:rPr lang="en-GB" sz="2000" dirty="0" err="1">
                <a:latin typeface="Comic Sans MS" panose="030F0702030302020204" pitchFamily="66" charset="0"/>
              </a:rPr>
              <a:t>agua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84"/>
            <a:ext cx="29263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39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41" y="52136"/>
            <a:ext cx="6538409" cy="496305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06582" y="5147961"/>
            <a:ext cx="7705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latin typeface="Comic Sans MS" panose="030F0702030302020204" pitchFamily="66" charset="0"/>
              </a:rPr>
              <a:t>Espectro</a:t>
            </a:r>
            <a:r>
              <a:rPr lang="en-GB" sz="2000" dirty="0">
                <a:latin typeface="Comic Sans MS" panose="030F0702030302020204" pitchFamily="66" charset="0"/>
              </a:rPr>
              <a:t> de EPR, </a:t>
            </a:r>
            <a:r>
              <a:rPr lang="en-GB" sz="2000" dirty="0" err="1">
                <a:latin typeface="Comic Sans MS" panose="030F0702030302020204" pitchFamily="66" charset="0"/>
              </a:rPr>
              <a:t>en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banda</a:t>
            </a:r>
            <a:r>
              <a:rPr lang="en-GB" sz="2000" dirty="0">
                <a:latin typeface="Comic Sans MS" panose="030F0702030302020204" pitchFamily="66" charset="0"/>
              </a:rPr>
              <a:t> X, de </a:t>
            </a:r>
            <a:r>
              <a:rPr lang="en-GB" sz="2000" b="1" dirty="0">
                <a:latin typeface="Comic Sans MS" panose="030F0702030302020204" pitchFamily="66" charset="0"/>
              </a:rPr>
              <a:t>9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en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disolución</a:t>
            </a:r>
            <a:r>
              <a:rPr lang="en-GB" sz="2000" dirty="0">
                <a:latin typeface="Comic Sans MS" panose="030F0702030302020204" pitchFamily="66" charset="0"/>
              </a:rPr>
              <a:t> de DMSO, a temperature </a:t>
            </a:r>
            <a:r>
              <a:rPr lang="en-GB" sz="2000" dirty="0" err="1">
                <a:latin typeface="Comic Sans MS" panose="030F0702030302020204" pitchFamily="66" charset="0"/>
              </a:rPr>
              <a:t>ambiente</a:t>
            </a:r>
            <a:r>
              <a:rPr lang="en-GB" sz="2000" dirty="0">
                <a:latin typeface="Comic Sans MS" panose="030F0702030302020204" pitchFamily="66" charset="0"/>
              </a:rPr>
              <a:t> (</a:t>
            </a:r>
            <a:r>
              <a:rPr lang="en-GB" sz="2000" dirty="0" err="1">
                <a:latin typeface="Comic Sans MS" panose="030F0702030302020204" pitchFamily="66" charset="0"/>
              </a:rPr>
              <a:t>arriba</a:t>
            </a:r>
            <a:r>
              <a:rPr lang="en-GB" sz="2000" dirty="0">
                <a:latin typeface="Comic Sans MS" panose="030F0702030302020204" pitchFamily="66" charset="0"/>
              </a:rPr>
              <a:t>), </a:t>
            </a:r>
            <a:r>
              <a:rPr lang="en-GB" sz="2000" dirty="0" err="1">
                <a:latin typeface="Comic Sans MS" panose="030F0702030302020204" pitchFamily="66" charset="0"/>
              </a:rPr>
              <a:t>en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disolución</a:t>
            </a:r>
            <a:r>
              <a:rPr lang="en-GB" sz="2000" dirty="0">
                <a:latin typeface="Comic Sans MS" panose="030F0702030302020204" pitchFamily="66" charset="0"/>
              </a:rPr>
              <a:t> a 77 K (medio) y el </a:t>
            </a:r>
            <a:r>
              <a:rPr lang="en-GB" sz="2000" dirty="0" err="1">
                <a:latin typeface="Comic Sans MS" panose="030F0702030302020204" pitchFamily="66" charset="0"/>
              </a:rPr>
              <a:t>simulado</a:t>
            </a:r>
            <a:r>
              <a:rPr lang="en-GB" sz="2000" dirty="0">
                <a:latin typeface="Comic Sans MS" panose="030F0702030302020204" pitchFamily="66" charset="0"/>
              </a:rPr>
              <a:t> (</a:t>
            </a:r>
            <a:r>
              <a:rPr lang="en-GB" sz="2000" dirty="0" err="1">
                <a:latin typeface="Comic Sans MS" panose="030F0702030302020204" pitchFamily="66" charset="0"/>
              </a:rPr>
              <a:t>abajo</a:t>
            </a:r>
            <a:r>
              <a:rPr lang="en-GB" sz="2000" dirty="0">
                <a:latin typeface="Comic Sans MS" panose="030F0702030302020204" pitchFamily="66" charset="0"/>
              </a:rPr>
              <a:t>)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543674" y="400050"/>
            <a:ext cx="14763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Temperatura ambiente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821502" y="1751536"/>
            <a:ext cx="6599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77 K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450416" y="2348998"/>
            <a:ext cx="14763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Simulado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367" y="-18884"/>
            <a:ext cx="29263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42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91" y="243982"/>
            <a:ext cx="4407239" cy="3600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30" y="614991"/>
            <a:ext cx="4119458" cy="33653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96365" y="5162410"/>
            <a:ext cx="84313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latin typeface="Comic Sans MS" panose="030F0702030302020204" pitchFamily="66" charset="0"/>
              </a:rPr>
              <a:t>Efecto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citotóxico</a:t>
            </a:r>
            <a:r>
              <a:rPr lang="en-GB" sz="2000" dirty="0">
                <a:latin typeface="Comic Sans MS" panose="030F0702030302020204" pitchFamily="66" charset="0"/>
              </a:rPr>
              <a:t> de los </a:t>
            </a:r>
            <a:r>
              <a:rPr lang="en-GB" sz="2000" dirty="0" err="1">
                <a:latin typeface="Comic Sans MS" panose="030F0702030302020204" pitchFamily="66" charset="0"/>
              </a:rPr>
              <a:t>complejos</a:t>
            </a:r>
            <a:r>
              <a:rPr lang="en-GB" sz="2000" dirty="0">
                <a:latin typeface="Comic Sans MS" panose="030F0702030302020204" pitchFamily="66" charset="0"/>
              </a:rPr>
              <a:t> 6 al 10 y el </a:t>
            </a:r>
            <a:r>
              <a:rPr lang="en-GB" sz="2000" i="1" dirty="0">
                <a:latin typeface="Comic Sans MS" panose="030F0702030302020204" pitchFamily="66" charset="0"/>
              </a:rPr>
              <a:t>cis</a:t>
            </a:r>
            <a:r>
              <a:rPr lang="en-GB" sz="2000" dirty="0">
                <a:latin typeface="Comic Sans MS" panose="030F0702030302020204" pitchFamily="66" charset="0"/>
              </a:rPr>
              <a:t>-</a:t>
            </a:r>
            <a:r>
              <a:rPr lang="en-GB" sz="2000" dirty="0" err="1">
                <a:latin typeface="Comic Sans MS" panose="030F0702030302020204" pitchFamily="66" charset="0"/>
              </a:rPr>
              <a:t>platino</a:t>
            </a:r>
            <a:r>
              <a:rPr lang="en-GB" sz="2000" dirty="0">
                <a:latin typeface="Comic Sans MS" panose="030F0702030302020204" pitchFamily="66" charset="0"/>
              </a:rPr>
              <a:t> (control) contra HeLa (A) y HCT-15 (B). * = </a:t>
            </a:r>
            <a:r>
              <a:rPr lang="en-GB" sz="2000" dirty="0" err="1">
                <a:latin typeface="Comic Sans MS" panose="030F0702030302020204" pitchFamily="66" charset="0"/>
              </a:rPr>
              <a:t>diferencia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significativa</a:t>
            </a:r>
            <a:r>
              <a:rPr lang="en-GB" sz="2000" dirty="0">
                <a:latin typeface="Comic Sans MS" panose="030F0702030302020204" pitchFamily="66" charset="0"/>
              </a:rPr>
              <a:t> con p</a:t>
            </a:r>
            <a:r>
              <a:rPr lang="en-GB" sz="2000" dirty="0">
                <a:latin typeface="Comic Sans MS" panose="030F0702030302020204" pitchFamily="66" charset="0"/>
                <a:sym typeface="Symbol" panose="05050102010706020507" pitchFamily="18" charset="2"/>
              </a:rPr>
              <a:t> 0.05. IC</a:t>
            </a:r>
            <a:r>
              <a:rPr lang="en-GB" sz="2000" baseline="-25000" dirty="0">
                <a:latin typeface="Comic Sans MS" panose="030F0702030302020204" pitchFamily="66" charset="0"/>
                <a:sym typeface="Symbol" panose="05050102010706020507" pitchFamily="18" charset="2"/>
              </a:rPr>
              <a:t>50</a:t>
            </a:r>
            <a:r>
              <a:rPr lang="en-GB" sz="2000" dirty="0">
                <a:latin typeface="Comic Sans MS" panose="030F0702030302020204" pitchFamily="66" charset="0"/>
                <a:sym typeface="Symbol" panose="05050102010706020507" pitchFamily="18" charset="2"/>
              </a:rPr>
              <a:t> para 7 no </a:t>
            </a:r>
            <a:r>
              <a:rPr lang="en-GB" sz="2000" dirty="0" err="1">
                <a:latin typeface="Comic Sans MS" panose="030F0702030302020204" pitchFamily="66" charset="0"/>
                <a:sym typeface="Symbol" panose="05050102010706020507" pitchFamily="18" charset="2"/>
              </a:rPr>
              <a:t>fue</a:t>
            </a:r>
            <a:r>
              <a:rPr lang="en-GB" sz="2000" dirty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GB" sz="2000" dirty="0" err="1">
                <a:latin typeface="Comic Sans MS" panose="030F0702030302020204" pitchFamily="66" charset="0"/>
                <a:sym typeface="Symbol" panose="05050102010706020507" pitchFamily="18" charset="2"/>
              </a:rPr>
              <a:t>determinado</a:t>
            </a:r>
            <a:r>
              <a:rPr lang="en-GB" sz="2000" dirty="0">
                <a:latin typeface="Comic Sans MS" panose="030F0702030302020204" pitchFamily="66" charset="0"/>
                <a:sym typeface="Symbol" panose="05050102010706020507" pitchFamily="18" charset="2"/>
              </a:rPr>
              <a:t> para HCT-15.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 rot="18842036">
            <a:off x="3487594" y="3339989"/>
            <a:ext cx="11751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i="1" dirty="0" err="1"/>
              <a:t>Cis</a:t>
            </a:r>
            <a:r>
              <a:rPr lang="es-MX" dirty="0"/>
              <a:t>-platino</a:t>
            </a:r>
          </a:p>
        </p:txBody>
      </p:sp>
      <p:sp>
        <p:nvSpPr>
          <p:cNvPr id="6" name="CuadroTexto 5"/>
          <p:cNvSpPr txBox="1"/>
          <p:nvPr/>
        </p:nvSpPr>
        <p:spPr>
          <a:xfrm rot="18842036">
            <a:off x="7518569" y="3536245"/>
            <a:ext cx="1348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i="1" dirty="0" err="1"/>
              <a:t>Cis</a:t>
            </a:r>
            <a:r>
              <a:rPr lang="es-MX" dirty="0"/>
              <a:t>-platino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884"/>
            <a:ext cx="292633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7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23910B-CD83-45B4-A7EE-B8F5D44F3C02}"/>
              </a:ext>
            </a:extLst>
          </p:cNvPr>
          <p:cNvSpPr txBox="1"/>
          <p:nvPr/>
        </p:nvSpPr>
        <p:spPr>
          <a:xfrm>
            <a:off x="2348565" y="452387"/>
            <a:ext cx="509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Observaciones Finales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F60733-03A3-4D25-AA60-A5BD0E177178}"/>
              </a:ext>
            </a:extLst>
          </p:cNvPr>
          <p:cNvSpPr txBox="1"/>
          <p:nvPr/>
        </p:nvSpPr>
        <p:spPr>
          <a:xfrm>
            <a:off x="904774" y="1395663"/>
            <a:ext cx="77483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>
                <a:latin typeface="Comic Sans MS" panose="030F0702030302020204" pitchFamily="66" charset="0"/>
              </a:rPr>
              <a:t>El vanadio es un elemento fascinante.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800" dirty="0">
                <a:latin typeface="Comic Sans MS" panose="030F0702030302020204" pitchFamily="66" charset="0"/>
              </a:rPr>
              <a:t> Presenta una reactividad química que le permite, diferentes estados de oxidación, geometrías, entre otras, realizar diversas funciones: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>
                <a:latin typeface="Comic Sans MS" panose="030F0702030302020204" pitchFamily="66" charset="0"/>
              </a:rPr>
              <a:t>Catálisis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>
                <a:latin typeface="Comic Sans MS" panose="030F0702030302020204" pitchFamily="66" charset="0"/>
              </a:rPr>
              <a:t>Fármaco: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2800" dirty="0">
                <a:latin typeface="Comic Sans MS" panose="030F0702030302020204" pitchFamily="66" charset="0"/>
              </a:rPr>
              <a:t>Diabetes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2800" dirty="0" err="1">
                <a:latin typeface="Comic Sans MS" panose="030F0702030302020204" pitchFamily="66" charset="0"/>
              </a:rPr>
              <a:t>Anticáncer</a:t>
            </a:r>
            <a:endParaRPr lang="es-MX" sz="2800" dirty="0">
              <a:latin typeface="Comic Sans MS" panose="030F0702030302020204" pitchFamily="66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2800" dirty="0">
                <a:latin typeface="Comic Sans MS" panose="030F0702030302020204" pitchFamily="66" charset="0"/>
              </a:rPr>
              <a:t>Antihipertensivo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753889-AD17-4D06-A4D3-CA926890E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1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021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7888-65D6-4590-9696-FC42C75E3D04}" type="slidenum">
              <a:rPr lang="es-MX" smtClean="0"/>
              <a:t>49</a:t>
            </a:fld>
            <a:endParaRPr lang="es-MX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5400600" cy="39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6"/>
            <a:ext cx="2772000" cy="27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74614"/>
            <a:ext cx="3191576" cy="305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3" y="0"/>
            <a:ext cx="28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059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7792" y="282633"/>
            <a:ext cx="7886700" cy="12302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Química </a:t>
            </a:r>
            <a:r>
              <a:rPr lang="es-ES" sz="4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Bioinorgánica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142984"/>
            <a:ext cx="8505092" cy="5124472"/>
          </a:xfrm>
        </p:spPr>
        <p:txBody>
          <a:bodyPr>
            <a:normAutofit lnSpcReduction="10000"/>
          </a:bodyPr>
          <a:lstStyle/>
          <a:p>
            <a:r>
              <a:rPr lang="es-ES" sz="2600" dirty="0">
                <a:latin typeface="Comic Sans MS" panose="030F0702030302020204" pitchFamily="66" charset="0"/>
              </a:rPr>
              <a:t>El  ambiente de coordinación en metaloproteínas, ácidos </a:t>
            </a:r>
            <a:r>
              <a:rPr lang="es-ES" sz="2600" dirty="0" err="1">
                <a:latin typeface="Comic Sans MS" panose="030F0702030302020204" pitchFamily="66" charset="0"/>
              </a:rPr>
              <a:t>nucléicos</a:t>
            </a:r>
            <a:r>
              <a:rPr lang="es-ES" sz="2600" dirty="0">
                <a:latin typeface="Comic Sans MS" panose="030F0702030302020204" pitchFamily="66" charset="0"/>
              </a:rPr>
              <a:t>, carbohidratos.</a:t>
            </a:r>
            <a:endParaRPr lang="en-US" sz="2600" dirty="0">
              <a:latin typeface="Comic Sans MS" panose="030F0702030302020204" pitchFamily="66" charset="0"/>
            </a:endParaRPr>
          </a:p>
          <a:p>
            <a:r>
              <a:rPr lang="es-ES" sz="2600" dirty="0">
                <a:latin typeface="Comic Sans MS" panose="030F0702030302020204" pitchFamily="66" charset="0"/>
              </a:rPr>
              <a:t>El mecanismo de las reacciones que se llevan en el centro metálico de una enzima.</a:t>
            </a:r>
            <a:endParaRPr lang="en-US" sz="2600" dirty="0">
              <a:latin typeface="Comic Sans MS" panose="030F0702030302020204" pitchFamily="66" charset="0"/>
            </a:endParaRPr>
          </a:p>
          <a:p>
            <a:r>
              <a:rPr lang="es-ES" sz="2600" dirty="0">
                <a:latin typeface="Comic Sans MS" panose="030F0702030302020204" pitchFamily="66" charset="0"/>
              </a:rPr>
              <a:t>Las estructuras de los sitios activos de las metaloproteínas.</a:t>
            </a:r>
            <a:endParaRPr lang="en-US" sz="2600" dirty="0">
              <a:latin typeface="Comic Sans MS" panose="030F0702030302020204" pitchFamily="66" charset="0"/>
            </a:endParaRPr>
          </a:p>
          <a:p>
            <a:r>
              <a:rPr lang="es-ES" sz="2600" dirty="0">
                <a:latin typeface="Comic Sans MS" panose="030F0702030302020204" pitchFamily="66" charset="0"/>
              </a:rPr>
              <a:t>Los análogos sintéticos de sitios activos en </a:t>
            </a:r>
            <a:r>
              <a:rPr lang="es-ES" sz="2600" dirty="0" err="1">
                <a:latin typeface="Comic Sans MS" panose="030F0702030302020204" pitchFamily="66" charset="0"/>
              </a:rPr>
              <a:t>metaloproteinas</a:t>
            </a:r>
            <a:r>
              <a:rPr lang="es-ES" sz="2600" dirty="0">
                <a:latin typeface="Comic Sans MS" panose="030F0702030302020204" pitchFamily="66" charset="0"/>
              </a:rPr>
              <a:t>   (diseño, síntesis, estructura, espectroscopía, reacciones catalíticas). </a:t>
            </a:r>
            <a:endParaRPr lang="en-US" sz="2600" dirty="0">
              <a:latin typeface="Comic Sans MS" panose="030F0702030302020204" pitchFamily="66" charset="0"/>
            </a:endParaRPr>
          </a:p>
          <a:p>
            <a:r>
              <a:rPr lang="es-ES" sz="2600" dirty="0">
                <a:latin typeface="Comic Sans MS" panose="030F0702030302020204" pitchFamily="66" charset="0"/>
              </a:rPr>
              <a:t>Fármacos que contienen metales para prevenir o curar enfermedades</a:t>
            </a:r>
            <a:endParaRPr lang="en-US" sz="2600" dirty="0">
              <a:latin typeface="Comic Sans MS" panose="030F0702030302020204" pitchFamily="66" charset="0"/>
            </a:endParaRPr>
          </a:p>
          <a:p>
            <a:r>
              <a:rPr lang="es-ES" sz="2600" dirty="0">
                <a:latin typeface="Comic Sans MS" panose="030F0702030302020204" pitchFamily="66" charset="0"/>
              </a:rPr>
              <a:t>Remoción y transporte de iones metálicos y compuestos metálicos.</a:t>
            </a:r>
            <a:endParaRPr lang="en-US" sz="2600" dirty="0">
              <a:latin typeface="Comic Sans MS" panose="030F0702030302020204" pitchFamily="66" charset="0"/>
            </a:endParaRPr>
          </a:p>
          <a:p>
            <a:pPr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38A46-7F67-4513-BB68-6F470888E06F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463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303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68" y="560790"/>
            <a:ext cx="7280999" cy="546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702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181234" y="35807"/>
            <a:ext cx="4464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3200" b="1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Agradecimientos</a:t>
            </a:r>
            <a:endParaRPr lang="es-ES" sz="3200" b="1" dirty="0">
              <a:solidFill>
                <a:srgbClr val="C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80008" y="655776"/>
            <a:ext cx="7056437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s-MX" sz="2400" b="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Prof. </a:t>
            </a:r>
            <a:r>
              <a:rPr lang="es-MX" sz="2400" b="0" dirty="0" err="1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Noráh</a:t>
            </a:r>
            <a:r>
              <a:rPr lang="es-MX" sz="2400" b="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 Y. Barba </a:t>
            </a:r>
            <a:r>
              <a:rPr lang="es-MX" sz="2400" b="0" dirty="0" err="1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Behrens</a:t>
            </a:r>
            <a:r>
              <a:rPr lang="es-MX" sz="2400" b="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s-MX" sz="2400" b="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Prof. Martha E. Sosa Torres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s-MX" sz="240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Prof. Angelina Flores Parra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s-MX" sz="2400" b="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Prof. Rosalinda Contreras T.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s-MX" sz="240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Prof. Norberto Farfán García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s-MX" sz="240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M. en C. Isabel Gracia Mora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s-MX" sz="240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Dr. Karla P. Salas Martin</a:t>
            </a:r>
          </a:p>
          <a:p>
            <a:pPr algn="ctr">
              <a:spcBef>
                <a:spcPts val="600"/>
              </a:spcBef>
            </a:pPr>
            <a:endParaRPr lang="es-MX" sz="20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</a:pPr>
            <a:r>
              <a:rPr lang="es-MX" sz="2000" dirty="0">
                <a:solidFill>
                  <a:srgbClr val="C00000"/>
                </a:solidFill>
                <a:latin typeface="Comic Sans MS" pitchFamily="66" charset="0"/>
              </a:rPr>
              <a:t>$$$$ 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s-MX" sz="2000" dirty="0">
                <a:solidFill>
                  <a:srgbClr val="C00000"/>
                </a:solidFill>
                <a:latin typeface="Comic Sans MS" pitchFamily="66" charset="0"/>
              </a:rPr>
              <a:t>DGAPA-UNAM proyecto IN218917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s-MX" sz="2000" dirty="0">
                <a:solidFill>
                  <a:srgbClr val="C00000"/>
                </a:solidFill>
                <a:latin typeface="Comic Sans MS" pitchFamily="66" charset="0"/>
              </a:rPr>
              <a:t>CONACyT proyecto 178851	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s-MX" sz="2000" dirty="0">
                <a:solidFill>
                  <a:srgbClr val="C00000"/>
                </a:solidFill>
                <a:latin typeface="Comic Sans MS" pitchFamily="66" charset="0"/>
              </a:rPr>
              <a:t>Facultad de Química UNAM	</a:t>
            </a:r>
          </a:p>
          <a:p>
            <a:pPr>
              <a:spcBef>
                <a:spcPts val="600"/>
              </a:spcBef>
              <a:buFontTx/>
              <a:buChar char="•"/>
            </a:pPr>
            <a:endParaRPr lang="es-MX" sz="2000" b="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11" y="-19050"/>
            <a:ext cx="2921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http://t3.gstatic.com/images?q=tbn:ANd9GcTTKmPlsGxDHiUgXBozFhheqB9i_j60VBQYsZSlLCWu_4Slh4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49" y="5684706"/>
            <a:ext cx="936104" cy="10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ww.fisica.unam.mx/pascos2012/sponsor/logo_conacy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082" y="5692339"/>
            <a:ext cx="1289000" cy="8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://dgapa.unam.mx/img/logosdgapa/dgapa_unam%20gri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13" y="5589240"/>
            <a:ext cx="1296144" cy="81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7888-65D6-4590-9696-FC42C75E3D04}" type="slidenum">
              <a:rPr lang="es-MX" smtClean="0"/>
              <a:t>51</a:t>
            </a:fld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C81759-2B48-4D3D-8DBA-27E48FAA6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379" y="959951"/>
            <a:ext cx="3158002" cy="20911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2E123E-FFD2-454C-A683-70E1CF50D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990" y="3429000"/>
            <a:ext cx="1218120" cy="17500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C15284-CAC0-4D01-B9C3-62C0E9055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1846" y="3419476"/>
            <a:ext cx="1720849" cy="17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28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0"/>
          <a:stretch/>
        </p:blipFill>
        <p:spPr bwMode="auto">
          <a:xfrm>
            <a:off x="1" y="2087209"/>
            <a:ext cx="9144000" cy="443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517"/>
            <a:ext cx="2483768" cy="18635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819" y="266534"/>
            <a:ext cx="1868669" cy="18720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7888-65D6-4590-9696-FC42C75E3D04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4664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67645" y="2419003"/>
            <a:ext cx="34580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Gracias</a:t>
            </a:r>
            <a:endParaRPr lang="en-GB" sz="7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A217D4-1AAB-41A9-9E48-0868D2CF1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0"/>
            <a:ext cx="28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94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2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Espectroscopía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Definición del sitio activo de una </a:t>
            </a:r>
            <a:r>
              <a:rPr lang="es-ES" sz="2400" dirty="0" err="1">
                <a:latin typeface="Comic Sans MS" panose="030F0702030302020204" pitchFamily="66" charset="0"/>
              </a:rPr>
              <a:t>metaloproteína</a:t>
            </a:r>
            <a:r>
              <a:rPr lang="es-ES" sz="2400" dirty="0">
                <a:latin typeface="Comic Sans MS" panose="030F0702030302020204" pitchFamily="66" charset="0"/>
              </a:rPr>
              <a:t>: estructura geométrica y electrónica; y su contribución a la catálisis.</a:t>
            </a:r>
          </a:p>
          <a:p>
            <a:endParaRPr lang="es-ES" sz="2400" dirty="0">
              <a:latin typeface="Comic Sans MS" panose="030F0702030302020204" pitchFamily="66" charset="0"/>
            </a:endParaRPr>
          </a:p>
          <a:p>
            <a:r>
              <a:rPr lang="es-ES" sz="2400" dirty="0">
                <a:latin typeface="Comic Sans MS" panose="030F0702030302020204" pitchFamily="66" charset="0"/>
              </a:rPr>
              <a:t>Estudio de la parte </a:t>
            </a:r>
            <a:r>
              <a:rPr lang="es-ES" sz="2400" dirty="0" err="1">
                <a:latin typeface="Comic Sans MS" panose="030F0702030302020204" pitchFamily="66" charset="0"/>
              </a:rPr>
              <a:t>protéica</a:t>
            </a:r>
            <a:r>
              <a:rPr lang="es-ES" sz="2400" dirty="0">
                <a:latin typeface="Comic Sans MS" panose="030F0702030302020204" pitchFamily="66" charset="0"/>
              </a:rPr>
              <a:t>.</a:t>
            </a:r>
          </a:p>
          <a:p>
            <a:endParaRPr lang="es-ES" sz="2400" dirty="0">
              <a:latin typeface="Comic Sans MS" panose="030F0702030302020204" pitchFamily="66" charset="0"/>
            </a:endParaRPr>
          </a:p>
          <a:p>
            <a:r>
              <a:rPr lang="es-ES" sz="2400" dirty="0">
                <a:latin typeface="Comic Sans MS" panose="030F0702030302020204" pitchFamily="66" charset="0"/>
              </a:rPr>
              <a:t>Elucidación de mecanismos de reacción.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38A46-7F67-4513-BB68-6F470888E06F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1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921" y="148995"/>
            <a:ext cx="7886700" cy="1325563"/>
          </a:xfrm>
        </p:spPr>
        <p:txBody>
          <a:bodyPr/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Técnicas utilizadas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5471" y="1650092"/>
            <a:ext cx="8229600" cy="4530725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Resonancia Magnética Nuclear</a:t>
            </a:r>
          </a:p>
          <a:p>
            <a:r>
              <a:rPr lang="es-ES" sz="2400" dirty="0">
                <a:latin typeface="Comic Sans MS" panose="030F0702030302020204" pitchFamily="66" charset="0"/>
              </a:rPr>
              <a:t>Resonancia Paramagnética Electrónica</a:t>
            </a:r>
          </a:p>
          <a:p>
            <a:r>
              <a:rPr lang="es-ES" sz="2400" dirty="0">
                <a:latin typeface="Comic Sans MS" panose="030F0702030302020204" pitchFamily="66" charset="0"/>
              </a:rPr>
              <a:t>Dicroísmo Circular</a:t>
            </a:r>
          </a:p>
          <a:p>
            <a:r>
              <a:rPr lang="es-ES" sz="2400" dirty="0">
                <a:latin typeface="Comic Sans MS" panose="030F0702030302020204" pitchFamily="66" charset="0"/>
              </a:rPr>
              <a:t>Espectroscopía de Rayos X</a:t>
            </a:r>
          </a:p>
          <a:p>
            <a:r>
              <a:rPr lang="es-ES" sz="2400" dirty="0">
                <a:latin typeface="Comic Sans MS" panose="030F0702030302020204" pitchFamily="66" charset="0"/>
              </a:rPr>
              <a:t>Espectroscopía electrónica</a:t>
            </a:r>
          </a:p>
          <a:p>
            <a:r>
              <a:rPr lang="es-ES" sz="2400" dirty="0" err="1">
                <a:latin typeface="Comic Sans MS" panose="030F0702030302020204" pitchFamily="66" charset="0"/>
              </a:rPr>
              <a:t>Espectroscopía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vibracional</a:t>
            </a:r>
            <a:endParaRPr lang="es-ES" sz="2400" dirty="0">
              <a:latin typeface="Comic Sans MS" panose="030F0702030302020204" pitchFamily="66" charset="0"/>
            </a:endParaRPr>
          </a:p>
          <a:p>
            <a:r>
              <a:rPr lang="es-ES" sz="2400" dirty="0" err="1">
                <a:latin typeface="Comic Sans MS" panose="030F0702030302020204" pitchFamily="66" charset="0"/>
              </a:rPr>
              <a:t>Espectroscopía</a:t>
            </a:r>
            <a:r>
              <a:rPr lang="es-ES" sz="2400" dirty="0">
                <a:latin typeface="Comic Sans MS" panose="030F0702030302020204" pitchFamily="66" charset="0"/>
              </a:rPr>
              <a:t> de Mössbauer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38A46-7F67-4513-BB68-6F470888E06F}" type="slidenum">
              <a:rPr lang="es-ES" smtClean="0"/>
              <a:pPr/>
              <a:t>7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917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9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693969" y="325061"/>
            <a:ext cx="820896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Principios generales</a:t>
            </a:r>
          </a:p>
          <a:p>
            <a:pPr>
              <a:buFontTx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Los organismos vivos almacenan y transportan metales de transición, con el objeto de proveer las concentraciones adecuadas de ellos para usarse en las </a:t>
            </a:r>
            <a:r>
              <a:rPr lang="es-MX" sz="2400" dirty="0" err="1">
                <a:latin typeface="Comic Sans MS" panose="030F0702030302020204" pitchFamily="66" charset="0"/>
              </a:rPr>
              <a:t>metaloproteínas</a:t>
            </a:r>
            <a:r>
              <a:rPr lang="es-MX" sz="2400" dirty="0">
                <a:latin typeface="Comic Sans MS" panose="030F0702030302020204" pitchFamily="66" charset="0"/>
              </a:rPr>
              <a:t> o cofactores y para protegerse de los efectos tóxicos de los excesos de metales.</a:t>
            </a:r>
          </a:p>
          <a:p>
            <a:endParaRPr lang="es-MX" sz="2400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Se encuentran en plantas, animales y microorganismos.</a:t>
            </a:r>
          </a:p>
          <a:p>
            <a:pPr>
              <a:buFontTx/>
              <a:buChar char="•"/>
            </a:pPr>
            <a:endParaRPr lang="es-MX" sz="2400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El intervalo de concentraciones es pequeño, causando problemas tanto la deficiencia como el exceso.</a:t>
            </a:r>
          </a:p>
          <a:p>
            <a:pPr>
              <a:buFontTx/>
              <a:buChar char="•"/>
            </a:pPr>
            <a:endParaRPr lang="es-MX" sz="2400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s-MX" sz="2400" dirty="0">
                <a:latin typeface="Comic Sans MS" panose="030F0702030302020204" pitchFamily="66" charset="0"/>
              </a:rPr>
              <a:t>La forma de los metales es siempre como iones, pero el estado de oxidación puede cambiar dependiendo de las necesidades.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8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395288" y="549275"/>
            <a:ext cx="84963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2000" indent="-342900" algn="ctr">
              <a:lnSpc>
                <a:spcPct val="150000"/>
              </a:lnSpc>
            </a:pPr>
            <a:r>
              <a:rPr lang="es-E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Clasificación de los metales pesados</a:t>
            </a:r>
          </a:p>
          <a:p>
            <a:pPr marL="342900" indent="-342900" algn="ctr">
              <a:lnSpc>
                <a:spcPct val="150000"/>
              </a:lnSpc>
            </a:pPr>
            <a:endParaRPr lang="es-ES" sz="2400" b="1" dirty="0"/>
          </a:p>
          <a:p>
            <a:pPr marL="342900" indent="-342900">
              <a:buFontTx/>
              <a:buAutoNum type="arabicPeriod"/>
            </a:pPr>
            <a:r>
              <a:rPr lang="es-ES" sz="2400" b="1" dirty="0">
                <a:latin typeface="Comic Sans MS" panose="030F0702030302020204" pitchFamily="66" charset="0"/>
              </a:rPr>
              <a:t>Muy tóxicos</a:t>
            </a:r>
          </a:p>
          <a:p>
            <a:pPr marL="342900" indent="-342900"/>
            <a:endParaRPr lang="es-ES" sz="2400" b="1" dirty="0">
              <a:latin typeface="Comic Sans MS" panose="030F0702030302020204" pitchFamily="66" charset="0"/>
            </a:endParaRPr>
          </a:p>
          <a:p>
            <a:pPr marL="342900" indent="-342900"/>
            <a:r>
              <a:rPr lang="es-ES" sz="2400" b="1" dirty="0">
                <a:latin typeface="Comic Sans MS" panose="030F0702030302020204" pitchFamily="66" charset="0"/>
              </a:rPr>
              <a:t>2.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Menos tóxicos que se subdividen en:</a:t>
            </a:r>
          </a:p>
          <a:p>
            <a:pPr marL="342900" indent="-342900"/>
            <a:endParaRPr lang="es-ES" sz="2400" b="1" dirty="0">
              <a:latin typeface="Comic Sans MS" panose="030F0702030302020204" pitchFamily="66" charset="0"/>
            </a:endParaRPr>
          </a:p>
          <a:p>
            <a:pPr marL="1714500" lvl="3" indent="-342900">
              <a:buFontTx/>
              <a:buAutoNum type="alphaLcPeriod"/>
            </a:pPr>
            <a:r>
              <a:rPr lang="es-ES" sz="2400" b="1" dirty="0">
                <a:latin typeface="Comic Sans MS" panose="030F0702030302020204" pitchFamily="66" charset="0"/>
              </a:rPr>
              <a:t>Metales esenciales</a:t>
            </a:r>
          </a:p>
          <a:p>
            <a:pPr marL="342900" indent="-342900"/>
            <a:endParaRPr lang="es-ES" sz="2400" b="1" dirty="0">
              <a:latin typeface="Comic Sans MS" panose="030F0702030302020204" pitchFamily="66" charset="0"/>
            </a:endParaRPr>
          </a:p>
          <a:p>
            <a:pPr marL="342900" indent="-342900"/>
            <a:r>
              <a:rPr lang="es-ES" sz="2400" b="1" dirty="0">
                <a:latin typeface="Comic Sans MS" panose="030F0702030302020204" pitchFamily="66" charset="0"/>
              </a:rPr>
              <a:t>		      b. Metales no esenciales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463" y="0"/>
            <a:ext cx="28653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190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2367</Words>
  <Application>Microsoft Office PowerPoint</Application>
  <PresentationFormat>Presentación en pantalla (4:3)</PresentationFormat>
  <Paragraphs>306</Paragraphs>
  <Slides>54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Comic Sans MS</vt:lpstr>
      <vt:lpstr>Times New Roman</vt:lpstr>
      <vt:lpstr>Tema de Office</vt:lpstr>
      <vt:lpstr>CS ChemDraw Drawing</vt:lpstr>
      <vt:lpstr>MDLDrawObject Class</vt:lpstr>
      <vt:lpstr>“El vanadio en sistemas vivos"</vt:lpstr>
      <vt:lpstr>Presentación de PowerPoint</vt:lpstr>
      <vt:lpstr>Química Bioinorgánica</vt:lpstr>
      <vt:lpstr>Presentación de PowerPoint</vt:lpstr>
      <vt:lpstr>Química Bioinorgánica </vt:lpstr>
      <vt:lpstr>Espectroscopía</vt:lpstr>
      <vt:lpstr>Técnicas utilizadas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dosis determina la toxicidad</vt:lpstr>
      <vt:lpstr>Presentación de PowerPoint</vt:lpstr>
      <vt:lpstr>Toxicidad y Deficiencia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Enzimas de vanadio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Importancia biológica</vt:lpstr>
      <vt:lpstr>Presentación de PowerPoint</vt:lpstr>
      <vt:lpstr>Presentación de PowerPoint</vt:lpstr>
      <vt:lpstr>Agentes Potenciadores de la Insulina</vt:lpstr>
      <vt:lpstr>Presentación de PowerPoint</vt:lpstr>
      <vt:lpstr>Presentación de PowerPoint</vt:lpstr>
      <vt:lpstr>Síntesis de ligantes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"Algunos aspectos de la química vanadio en sistemas vivos"</dc:title>
  <dc:creator>Silvia Castillo Blum</dc:creator>
  <cp:lastModifiedBy>blum</cp:lastModifiedBy>
  <cp:revision>33</cp:revision>
  <dcterms:created xsi:type="dcterms:W3CDTF">2019-11-22T05:56:19Z</dcterms:created>
  <dcterms:modified xsi:type="dcterms:W3CDTF">2020-03-20T00:13:53Z</dcterms:modified>
</cp:coreProperties>
</file>