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7"/>
  </p:notesMasterIdLst>
  <p:sldIdLst>
    <p:sldId id="256" r:id="rId2"/>
    <p:sldId id="262" r:id="rId3"/>
    <p:sldId id="263" r:id="rId4"/>
    <p:sldId id="259" r:id="rId5"/>
    <p:sldId id="282" r:id="rId6"/>
    <p:sldId id="258" r:id="rId7"/>
    <p:sldId id="261" r:id="rId8"/>
    <p:sldId id="276" r:id="rId9"/>
    <p:sldId id="278" r:id="rId10"/>
    <p:sldId id="286" r:id="rId11"/>
    <p:sldId id="277" r:id="rId12"/>
    <p:sldId id="279" r:id="rId13"/>
    <p:sldId id="280" r:id="rId14"/>
    <p:sldId id="260" r:id="rId15"/>
    <p:sldId id="264" r:id="rId16"/>
    <p:sldId id="288" r:id="rId17"/>
    <p:sldId id="265" r:id="rId18"/>
    <p:sldId id="281" r:id="rId19"/>
    <p:sldId id="289" r:id="rId20"/>
    <p:sldId id="298" r:id="rId21"/>
    <p:sldId id="297" r:id="rId22"/>
    <p:sldId id="295" r:id="rId23"/>
    <p:sldId id="291" r:id="rId24"/>
    <p:sldId id="294" r:id="rId25"/>
    <p:sldId id="307" r:id="rId26"/>
    <p:sldId id="299" r:id="rId27"/>
    <p:sldId id="300" r:id="rId28"/>
    <p:sldId id="301" r:id="rId29"/>
    <p:sldId id="296" r:id="rId30"/>
    <p:sldId id="308" r:id="rId31"/>
    <p:sldId id="302" r:id="rId32"/>
    <p:sldId id="306" r:id="rId33"/>
    <p:sldId id="266" r:id="rId34"/>
    <p:sldId id="284" r:id="rId35"/>
    <p:sldId id="303" r:id="rId36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99"/>
    <a:srgbClr val="99FF99"/>
    <a:srgbClr val="66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78" autoAdjust="0"/>
  </p:normalViewPr>
  <p:slideViewPr>
    <p:cSldViewPr>
      <p:cViewPr varScale="1">
        <p:scale>
          <a:sx n="79" d="100"/>
          <a:sy n="79" d="100"/>
        </p:scale>
        <p:origin x="85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MX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s-MX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/>
              <a:t>Haga clic para modificar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MX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97D4A08-C817-4E9C-9140-91B0C243DC98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9826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D4A08-C817-4E9C-9140-91B0C243DC98}" type="slidenum">
              <a:rPr lang="es-MX" smtClean="0"/>
              <a:pPr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401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5B32119-6D96-439A-99A8-D581E4727F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16F3-2189-4F82-8CFA-949BCF724B7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935E-DE69-42EA-9F38-7FB338AE68B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ítulo y 2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4958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4958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0" y="3938588"/>
            <a:ext cx="91440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A32B1E-0BD5-4283-BA39-7EA83AF35A2C}" type="slidenum">
              <a:rPr lang="es-MX"/>
              <a:pPr/>
              <a:t>‹Nº›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4958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4958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268AC7-1266-4E97-950B-6FD8512D2170}" type="slidenum">
              <a:rPr lang="es-MX"/>
              <a:pPr/>
              <a:t>‹Nº›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D37A7E1-519D-4E3B-883E-B47B481B035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607E5E-E051-4F9F-ABD1-E3976173FD1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CBFC-FD7B-446B-8795-F1023E4A8E10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F1BA-A1D0-4105-BC89-6D6A6EB935C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05C1F1-29FF-40AF-AB10-F3B36BB1943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BED01-A333-4564-837A-EC3867B6473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E844261-0E64-4B61-999B-340F2AAF95F7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DB9E04-286E-4D52-A350-37C1B1F1E57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16518C7-B8B0-4095-8433-7C683564B7B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2214554"/>
            <a:ext cx="7929618" cy="1176337"/>
          </a:xfrm>
        </p:spPr>
        <p:txBody>
          <a:bodyPr/>
          <a:lstStyle/>
          <a:p>
            <a:r>
              <a:rPr lang="es-MX" dirty="0"/>
              <a:t> </a:t>
            </a:r>
            <a:r>
              <a:rPr lang="es-MX" sz="4400" dirty="0">
                <a:solidFill>
                  <a:srgbClr val="002060"/>
                </a:solidFill>
                <a:latin typeface="Comic Sans MS" pitchFamily="66" charset="0"/>
              </a:rPr>
              <a:t>Enzima </a:t>
            </a:r>
            <a:r>
              <a:rPr lang="es-MX" sz="4400" dirty="0" err="1">
                <a:solidFill>
                  <a:srgbClr val="002060"/>
                </a:solidFill>
                <a:latin typeface="Comic Sans MS" pitchFamily="66" charset="0"/>
              </a:rPr>
              <a:t>Citocromo</a:t>
            </a:r>
            <a:r>
              <a:rPr lang="es-MX" sz="4400" dirty="0">
                <a:solidFill>
                  <a:srgbClr val="002060"/>
                </a:solidFill>
                <a:latin typeface="Comic Sans MS" pitchFamily="66" charset="0"/>
              </a:rPr>
              <a:t> P - 450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27AEA1DF-F1F8-4B0B-9F65-F697BFBAF57F}" type="slidenum">
              <a:rPr lang="es-MX"/>
              <a:pPr/>
              <a:t>1</a:t>
            </a:fld>
            <a:endParaRPr lang="es-MX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/>
              <a:t>Generalidades:</a:t>
            </a:r>
          </a:p>
        </p:txBody>
      </p:sp>
      <p:pic>
        <p:nvPicPr>
          <p:cNvPr id="76805" name="Picture 5" descr="tabla ded principales citocromo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782638"/>
            <a:ext cx="7991475" cy="5670550"/>
          </a:xfrm>
          <a:noFill/>
          <a:ln/>
        </p:spPr>
      </p:pic>
      <p:sp>
        <p:nvSpPr>
          <p:cNvPr id="4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9B5850-D4DE-4B6B-B411-D0FF580DD220}" type="slidenum">
              <a:rPr lang="es-MX"/>
              <a:pPr/>
              <a:t>10</a:t>
            </a:fld>
            <a:endParaRPr lang="es-MX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1538" y="357166"/>
            <a:ext cx="6242491" cy="806505"/>
          </a:xfrm>
        </p:spPr>
        <p:txBody>
          <a:bodyPr/>
          <a:lstStyle/>
          <a:p>
            <a:r>
              <a:rPr lang="es-MX" sz="3600" dirty="0">
                <a:latin typeface="Comic Sans MS" pitchFamily="66" charset="0"/>
              </a:rPr>
              <a:t>Generalidades: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85786" y="1935162"/>
            <a:ext cx="7643866" cy="3279788"/>
          </a:xfrm>
        </p:spPr>
        <p:txBody>
          <a:bodyPr/>
          <a:lstStyle/>
          <a:p>
            <a:r>
              <a:rPr lang="es-MX" dirty="0">
                <a:latin typeface="Comic Sans MS" pitchFamily="66" charset="0"/>
              </a:rPr>
              <a:t>Se localizan en las membranas del retículo </a:t>
            </a:r>
            <a:r>
              <a:rPr lang="es-MX" dirty="0" err="1">
                <a:latin typeface="Comic Sans MS" pitchFamily="66" charset="0"/>
              </a:rPr>
              <a:t>endoplásmico</a:t>
            </a:r>
            <a:r>
              <a:rPr lang="es-MX" dirty="0">
                <a:latin typeface="Comic Sans MS" pitchFamily="66" charset="0"/>
              </a:rPr>
              <a:t> del hepatocito, </a:t>
            </a:r>
            <a:r>
              <a:rPr lang="es-MX" dirty="0" err="1">
                <a:latin typeface="Comic Sans MS" pitchFamily="66" charset="0"/>
              </a:rPr>
              <a:t>riñ</a:t>
            </a:r>
            <a:r>
              <a:rPr lang="es-ES">
                <a:latin typeface="Comic Sans MS" pitchFamily="66" charset="0"/>
              </a:rPr>
              <a:t>ó</a:t>
            </a:r>
            <a:r>
              <a:rPr lang="es-MX">
                <a:latin typeface="Comic Sans MS" pitchFamily="66" charset="0"/>
              </a:rPr>
              <a:t>n</a:t>
            </a:r>
            <a:r>
              <a:rPr lang="es-MX" dirty="0">
                <a:latin typeface="Comic Sans MS" pitchFamily="66" charset="0"/>
              </a:rPr>
              <a:t>, pulmón, piel, intestino, corteza adrenal, testículos, placenta entre otros.</a:t>
            </a:r>
          </a:p>
          <a:p>
            <a:endParaRPr lang="es-MX" dirty="0">
              <a:latin typeface="Comic Sans MS" pitchFamily="66" charset="0"/>
            </a:endParaRPr>
          </a:p>
          <a:p>
            <a:r>
              <a:rPr lang="es-MX" dirty="0">
                <a:latin typeface="Comic Sans MS" pitchFamily="66" charset="0"/>
              </a:rPr>
              <a:t>Y es particularmente activa en el </a:t>
            </a:r>
            <a:r>
              <a:rPr lang="es-MX" u="sng" dirty="0">
                <a:solidFill>
                  <a:srgbClr val="002060"/>
                </a:solidFill>
                <a:latin typeface="Comic Sans MS" pitchFamily="66" charset="0"/>
              </a:rPr>
              <a:t>hígado</a:t>
            </a:r>
            <a:r>
              <a:rPr lang="es-MX" dirty="0">
                <a:latin typeface="Comic Sans MS" pitchFamily="66" charset="0"/>
              </a:rPr>
              <a:t>.</a:t>
            </a:r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8143900" y="5786454"/>
            <a:ext cx="509591" cy="367766"/>
          </a:xfrm>
        </p:spPr>
        <p:txBody>
          <a:bodyPr/>
          <a:lstStyle/>
          <a:p>
            <a:fld id="{FE265A24-0B38-4DF7-A9C8-A8501D52C34E}" type="slidenum">
              <a:rPr lang="es-MX">
                <a:latin typeface="Comic Sans MS" pitchFamily="66" charset="0"/>
              </a:rPr>
              <a:pPr/>
              <a:t>11</a:t>
            </a:fld>
            <a:endParaRPr lang="es-MX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32196" y="390722"/>
            <a:ext cx="6942583" cy="609386"/>
          </a:xfrm>
        </p:spPr>
        <p:txBody>
          <a:bodyPr>
            <a:normAutofit fontScale="90000"/>
          </a:bodyPr>
          <a:lstStyle/>
          <a:p>
            <a:r>
              <a:rPr lang="es-MX" sz="3600">
                <a:latin typeface="Comic Sans MS" pitchFamily="66" charset="0"/>
              </a:rPr>
              <a:t>Generalidades: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1285860"/>
            <a:ext cx="8501122" cy="2925054"/>
          </a:xfrm>
        </p:spPr>
        <p:txBody>
          <a:bodyPr>
            <a:noAutofit/>
          </a:bodyPr>
          <a:lstStyle/>
          <a:p>
            <a:r>
              <a:rPr lang="es-MX" dirty="0">
                <a:latin typeface="Comic Sans MS" pitchFamily="66" charset="0"/>
              </a:rPr>
              <a:t>Algunas de sus funciones son:</a:t>
            </a:r>
          </a:p>
          <a:p>
            <a:endParaRPr lang="es-MX" dirty="0">
              <a:latin typeface="Comic Sans MS" pitchFamily="66" charset="0"/>
            </a:endParaRPr>
          </a:p>
          <a:p>
            <a:r>
              <a:rPr lang="es-MX" dirty="0">
                <a:latin typeface="Comic Sans MS" pitchFamily="66" charset="0"/>
              </a:rPr>
              <a:t>Funciones </a:t>
            </a:r>
            <a:r>
              <a:rPr lang="es-MX" dirty="0" err="1">
                <a:latin typeface="Comic Sans MS" pitchFamily="66" charset="0"/>
              </a:rPr>
              <a:t>destoxificadoras</a:t>
            </a:r>
            <a:r>
              <a:rPr lang="es-MX" dirty="0">
                <a:latin typeface="Comic Sans MS" pitchFamily="66" charset="0"/>
              </a:rPr>
              <a:t>, eliminando sustancias exógenas como: drogas, sustancias carcinogénicas, pesticidas, etcétera.</a:t>
            </a:r>
          </a:p>
          <a:p>
            <a:pPr>
              <a:buFont typeface="Wingdings" pitchFamily="2" charset="2"/>
              <a:buNone/>
            </a:pPr>
            <a:endParaRPr lang="es-MX" dirty="0">
              <a:latin typeface="Comic Sans MS" pitchFamily="66" charset="0"/>
            </a:endParaRPr>
          </a:p>
          <a:p>
            <a:r>
              <a:rPr lang="es-MX" dirty="0">
                <a:latin typeface="Comic Sans MS" pitchFamily="66" charset="0"/>
              </a:rPr>
              <a:t>Funciones de metabolismo endógeno, es decir, la degradación de sustancias del propio organismo. </a:t>
            </a:r>
          </a:p>
          <a:p>
            <a:endParaRPr lang="es-MX" dirty="0">
              <a:latin typeface="Comic Sans MS" pitchFamily="66" charset="0"/>
            </a:endParaRPr>
          </a:p>
          <a:p>
            <a:r>
              <a:rPr lang="es-MX" dirty="0">
                <a:latin typeface="Comic Sans MS" pitchFamily="66" charset="0"/>
              </a:rPr>
              <a:t>En algunos organismos sirven como defensa ante el ataque de alcaloides tóxicos derivados de plantas.</a:t>
            </a:r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8143301" y="5786984"/>
            <a:ext cx="566742" cy="277880"/>
          </a:xfrm>
        </p:spPr>
        <p:txBody>
          <a:bodyPr/>
          <a:lstStyle/>
          <a:p>
            <a:fld id="{D1D7349B-1259-44AD-A193-57D6103B8801}" type="slidenum">
              <a:rPr lang="es-MX">
                <a:latin typeface="Comic Sans MS" pitchFamily="66" charset="0"/>
              </a:rPr>
              <a:pPr/>
              <a:t>12</a:t>
            </a:fld>
            <a:endParaRPr lang="es-MX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>
                <a:latin typeface="Comic Sans MS" pitchFamily="66" charset="0"/>
              </a:rPr>
              <a:t>Estructura: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916113"/>
            <a:ext cx="9144000" cy="4941887"/>
          </a:xfrm>
        </p:spPr>
        <p:txBody>
          <a:bodyPr/>
          <a:lstStyle/>
          <a:p>
            <a:r>
              <a:rPr lang="es-MX">
                <a:latin typeface="Comic Sans MS" pitchFamily="66" charset="0"/>
              </a:rPr>
              <a:t>En la actualidad se tienen diversas estructuras de rayos-X de diferentes enzimas citocromo P-450. </a:t>
            </a:r>
          </a:p>
          <a:p>
            <a:pPr>
              <a:buFont typeface="Wingdings" pitchFamily="2" charset="2"/>
              <a:buNone/>
            </a:pPr>
            <a:endParaRPr lang="es-MX">
              <a:latin typeface="Comic Sans MS" pitchFamily="66" charset="0"/>
            </a:endParaRPr>
          </a:p>
          <a:p>
            <a:r>
              <a:rPr lang="es-MX">
                <a:latin typeface="Comic Sans MS" pitchFamily="66" charset="0"/>
              </a:rPr>
              <a:t>Enzima citocromo P-450Bm-3; obtenida del </a:t>
            </a:r>
            <a:r>
              <a:rPr lang="es-MX" i="1">
                <a:latin typeface="Comic Sans MS" pitchFamily="66" charset="0"/>
              </a:rPr>
              <a:t>Bacillus megaterium</a:t>
            </a:r>
            <a:r>
              <a:rPr lang="es-MX">
                <a:latin typeface="Comic Sans MS" pitchFamily="66" charset="0"/>
              </a:rPr>
              <a:t>.</a:t>
            </a:r>
          </a:p>
          <a:p>
            <a:endParaRPr lang="es-MX">
              <a:latin typeface="Comic Sans MS" pitchFamily="66" charset="0"/>
            </a:endParaRPr>
          </a:p>
          <a:p>
            <a:r>
              <a:rPr lang="es-MX">
                <a:latin typeface="Comic Sans MS" pitchFamily="66" charset="0"/>
              </a:rPr>
              <a:t>Enzima citocromo P-450 2C5; obtenida del </a:t>
            </a:r>
            <a:r>
              <a:rPr lang="es-MX" i="1">
                <a:latin typeface="Comic Sans MS" pitchFamily="66" charset="0"/>
              </a:rPr>
              <a:t>Oryctolagus cuniculus</a:t>
            </a:r>
            <a:r>
              <a:rPr lang="es-MX">
                <a:latin typeface="Comic Sans MS" pitchFamily="66" charset="0"/>
              </a:rPr>
              <a:t>.</a:t>
            </a:r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CD8D8F-AA42-4CF1-913B-F52B7629347E}" type="slidenum">
              <a:rPr lang="es-MX">
                <a:latin typeface="Comic Sans MS" pitchFamily="66" charset="0"/>
              </a:rPr>
              <a:pPr/>
              <a:t>13</a:t>
            </a:fld>
            <a:endParaRPr lang="es-MX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600" dirty="0">
                <a:latin typeface="Comic Sans MS" pitchFamily="66" charset="0"/>
              </a:rPr>
              <a:t>Estructura:</a:t>
            </a:r>
          </a:p>
        </p:txBody>
      </p:sp>
      <p:pic>
        <p:nvPicPr>
          <p:cNvPr id="28681" name="Picture 9" descr="1bu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1500174"/>
            <a:ext cx="2988466" cy="2988466"/>
          </a:xfrm>
          <a:noFill/>
          <a:ln/>
        </p:spPr>
      </p:pic>
      <p:pic>
        <p:nvPicPr>
          <p:cNvPr id="28682" name="Picture 10" descr="1bu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114914" y="1500174"/>
            <a:ext cx="2957548" cy="2957548"/>
          </a:xfrm>
          <a:noFill/>
          <a:ln/>
        </p:spPr>
      </p:pic>
      <p:sp>
        <p:nvSpPr>
          <p:cNvPr id="28678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179388" y="6208713"/>
            <a:ext cx="8785225" cy="64928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s-MX" sz="1600" dirty="0" err="1">
                <a:latin typeface="Comic Sans MS" pitchFamily="66" charset="0"/>
              </a:rPr>
              <a:t>Sevrioukova</a:t>
            </a:r>
            <a:r>
              <a:rPr lang="es-MX" sz="1600" dirty="0">
                <a:latin typeface="Comic Sans MS" pitchFamily="66" charset="0"/>
              </a:rPr>
              <a:t>, I. F., Li, H., Zhang, H., Peterson, J. A., </a:t>
            </a:r>
            <a:r>
              <a:rPr lang="es-MX" sz="1600" dirty="0" err="1">
                <a:latin typeface="Comic Sans MS" pitchFamily="66" charset="0"/>
              </a:rPr>
              <a:t>Poulos</a:t>
            </a:r>
            <a:r>
              <a:rPr lang="es-MX" sz="1600" dirty="0">
                <a:latin typeface="Comic Sans MS" pitchFamily="66" charset="0"/>
              </a:rPr>
              <a:t>, T. L.: </a:t>
            </a:r>
            <a:r>
              <a:rPr lang="es-MX" sz="1600" dirty="0" err="1">
                <a:latin typeface="Comic Sans MS" pitchFamily="66" charset="0"/>
              </a:rPr>
              <a:t>Structure</a:t>
            </a:r>
            <a:r>
              <a:rPr lang="es-MX" sz="1600" dirty="0">
                <a:latin typeface="Comic Sans MS" pitchFamily="66" charset="0"/>
              </a:rPr>
              <a:t> of a </a:t>
            </a:r>
            <a:r>
              <a:rPr lang="es-MX" sz="1600" dirty="0" err="1">
                <a:latin typeface="Comic Sans MS" pitchFamily="66" charset="0"/>
              </a:rPr>
              <a:t>cytochrome</a:t>
            </a:r>
            <a:r>
              <a:rPr lang="es-MX" sz="1600" dirty="0">
                <a:latin typeface="Comic Sans MS" pitchFamily="66" charset="0"/>
              </a:rPr>
              <a:t> P450-redox </a:t>
            </a:r>
            <a:r>
              <a:rPr lang="es-MX" sz="1600" dirty="0" err="1">
                <a:latin typeface="Comic Sans MS" pitchFamily="66" charset="0"/>
              </a:rPr>
              <a:t>partner</a:t>
            </a:r>
            <a:r>
              <a:rPr lang="es-MX" sz="1600" dirty="0">
                <a:latin typeface="Comic Sans MS" pitchFamily="66" charset="0"/>
              </a:rPr>
              <a:t> </a:t>
            </a:r>
            <a:r>
              <a:rPr lang="es-MX" sz="1600" dirty="0" err="1">
                <a:latin typeface="Comic Sans MS" pitchFamily="66" charset="0"/>
              </a:rPr>
              <a:t>electron</a:t>
            </a:r>
            <a:r>
              <a:rPr lang="es-MX" sz="1600" dirty="0">
                <a:latin typeface="Comic Sans MS" pitchFamily="66" charset="0"/>
              </a:rPr>
              <a:t>-transfer </a:t>
            </a:r>
            <a:r>
              <a:rPr lang="es-MX" sz="1600" dirty="0" err="1">
                <a:latin typeface="Comic Sans MS" pitchFamily="66" charset="0"/>
              </a:rPr>
              <a:t>complex</a:t>
            </a:r>
            <a:r>
              <a:rPr lang="es-MX" sz="1600" dirty="0">
                <a:latin typeface="Comic Sans MS" pitchFamily="66" charset="0"/>
              </a:rPr>
              <a:t>. </a:t>
            </a:r>
            <a:r>
              <a:rPr lang="es-MX" sz="1600" dirty="0" err="1">
                <a:latin typeface="Comic Sans MS" pitchFamily="66" charset="0"/>
              </a:rPr>
              <a:t>Proc</a:t>
            </a:r>
            <a:r>
              <a:rPr lang="es-MX" sz="1600" dirty="0">
                <a:latin typeface="Comic Sans MS" pitchFamily="66" charset="0"/>
              </a:rPr>
              <a:t> </a:t>
            </a:r>
            <a:r>
              <a:rPr lang="es-MX" sz="1600" dirty="0" err="1">
                <a:latin typeface="Comic Sans MS" pitchFamily="66" charset="0"/>
              </a:rPr>
              <a:t>Natl</a:t>
            </a:r>
            <a:r>
              <a:rPr lang="es-MX" sz="1600" dirty="0">
                <a:latin typeface="Comic Sans MS" pitchFamily="66" charset="0"/>
              </a:rPr>
              <a:t> </a:t>
            </a:r>
            <a:r>
              <a:rPr lang="es-MX" sz="1600" dirty="0" err="1">
                <a:latin typeface="Comic Sans MS" pitchFamily="66" charset="0"/>
              </a:rPr>
              <a:t>Acad</a:t>
            </a:r>
            <a:r>
              <a:rPr lang="es-MX" sz="1600" dirty="0">
                <a:latin typeface="Comic Sans MS" pitchFamily="66" charset="0"/>
              </a:rPr>
              <a:t> </a:t>
            </a:r>
            <a:r>
              <a:rPr lang="es-MX" sz="1600" dirty="0" err="1">
                <a:latin typeface="Comic Sans MS" pitchFamily="66" charset="0"/>
              </a:rPr>
              <a:t>Sci</a:t>
            </a:r>
            <a:r>
              <a:rPr lang="es-MX" sz="1600" dirty="0">
                <a:latin typeface="Comic Sans MS" pitchFamily="66" charset="0"/>
              </a:rPr>
              <a:t> U S A 96 pp. 1863 (1999).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s-MX" dirty="0">
              <a:latin typeface="Comic Sans MS" pitchFamily="66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501332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MX" sz="3200" b="1" dirty="0">
                <a:latin typeface="Comic Sans MS" pitchFamily="66" charset="0"/>
              </a:rPr>
              <a:t>Enzima </a:t>
            </a:r>
            <a:r>
              <a:rPr lang="es-MX" sz="3200" b="1" dirty="0" err="1">
                <a:latin typeface="Comic Sans MS" pitchFamily="66" charset="0"/>
              </a:rPr>
              <a:t>citocromo</a:t>
            </a:r>
            <a:r>
              <a:rPr lang="es-MX" sz="3200" b="1" dirty="0">
                <a:latin typeface="Comic Sans MS" pitchFamily="66" charset="0"/>
              </a:rPr>
              <a:t> P-450Bm-3; </a:t>
            </a:r>
            <a:r>
              <a:rPr lang="es-MX" sz="3200" b="1" i="1" dirty="0" err="1">
                <a:latin typeface="Comic Sans MS" pitchFamily="66" charset="0"/>
              </a:rPr>
              <a:t>Bacillus</a:t>
            </a:r>
            <a:r>
              <a:rPr lang="es-MX" sz="3200" b="1" i="1" dirty="0">
                <a:latin typeface="Comic Sans MS" pitchFamily="66" charset="0"/>
              </a:rPr>
              <a:t> </a:t>
            </a:r>
            <a:r>
              <a:rPr lang="es-MX" sz="3200" b="1" i="1" dirty="0" err="1">
                <a:latin typeface="Comic Sans MS" pitchFamily="66" charset="0"/>
              </a:rPr>
              <a:t>megaterium</a:t>
            </a:r>
            <a:r>
              <a:rPr lang="es-MX" sz="3200" b="1" dirty="0">
                <a:latin typeface="Comic Sans MS" pitchFamily="66" charset="0"/>
              </a:rPr>
              <a:t>.</a:t>
            </a:r>
            <a:r>
              <a:rPr lang="es-MX" sz="3200" dirty="0">
                <a:latin typeface="Comic Sans MS" pitchFamily="66" charset="0"/>
              </a:rPr>
              <a:t> </a:t>
            </a:r>
            <a:endParaRPr lang="es-MX" sz="3200" b="1" dirty="0">
              <a:latin typeface="Comic Sans MS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15338" y="5786454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1151D3B-BE12-4CA6-B2EA-4357C943BA93}" type="slidenum">
              <a:rPr lang="es-MX" smtClean="0">
                <a:solidFill>
                  <a:schemeClr val="bg1"/>
                </a:solidFill>
                <a:latin typeface="Comic Sans MS" pitchFamily="66" charset="0"/>
              </a:rPr>
              <a:pPr/>
              <a:t>14</a:t>
            </a:fld>
            <a:endParaRPr lang="es-MX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20" y="214290"/>
            <a:ext cx="3043230" cy="1143000"/>
          </a:xfrm>
        </p:spPr>
        <p:txBody>
          <a:bodyPr/>
          <a:lstStyle/>
          <a:p>
            <a:r>
              <a:rPr lang="es-MX" sz="3600" dirty="0">
                <a:latin typeface="Comic Sans MS" pitchFamily="66" charset="0"/>
              </a:rPr>
              <a:t>Estructura:</a:t>
            </a:r>
          </a:p>
        </p:txBody>
      </p:sp>
      <p:pic>
        <p:nvPicPr>
          <p:cNvPr id="36875" name="Picture 11" descr="1dt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192" t="6349" r="2946" b="4559"/>
          <a:stretch>
            <a:fillRect/>
          </a:stretch>
        </p:blipFill>
        <p:spPr>
          <a:xfrm>
            <a:off x="3571868" y="500042"/>
            <a:ext cx="4751387" cy="4510088"/>
          </a:xfrm>
          <a:noFill/>
          <a:ln/>
        </p:spPr>
      </p:pic>
      <p:sp>
        <p:nvSpPr>
          <p:cNvPr id="6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B76841-60D5-47DD-8477-D69521A432D8}" type="slidenum">
              <a:rPr lang="es-MX">
                <a:latin typeface="Comic Sans MS" pitchFamily="66" charset="0"/>
              </a:rPr>
              <a:pPr/>
              <a:t>15</a:t>
            </a:fld>
            <a:endParaRPr lang="es-MX">
              <a:latin typeface="Comic Sans MS" pitchFamily="66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5084763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MX" sz="3200" b="1" dirty="0">
                <a:latin typeface="Comic Sans MS" pitchFamily="66" charset="0"/>
              </a:rPr>
              <a:t>Enzima </a:t>
            </a:r>
            <a:r>
              <a:rPr lang="es-MX" sz="3200" b="1" dirty="0" err="1">
                <a:latin typeface="Comic Sans MS" pitchFamily="66" charset="0"/>
              </a:rPr>
              <a:t>citocromo</a:t>
            </a:r>
            <a:r>
              <a:rPr lang="es-MX" sz="3200" b="1" dirty="0">
                <a:latin typeface="Comic Sans MS" pitchFamily="66" charset="0"/>
              </a:rPr>
              <a:t> P-450 2C5; </a:t>
            </a:r>
            <a:r>
              <a:rPr lang="es-MX" sz="3200" b="1" i="1" dirty="0" err="1">
                <a:latin typeface="Comic Sans MS" pitchFamily="66" charset="0"/>
              </a:rPr>
              <a:t>Oryctolagus</a:t>
            </a:r>
            <a:r>
              <a:rPr lang="es-MX" sz="3200" b="1" i="1" dirty="0">
                <a:latin typeface="Comic Sans MS" pitchFamily="66" charset="0"/>
              </a:rPr>
              <a:t> </a:t>
            </a:r>
            <a:r>
              <a:rPr lang="es-MX" sz="3200" b="1" i="1" dirty="0" err="1">
                <a:latin typeface="Comic Sans MS" pitchFamily="66" charset="0"/>
              </a:rPr>
              <a:t>cuniculus</a:t>
            </a:r>
            <a:r>
              <a:rPr lang="es-MX" sz="3200" b="1" dirty="0">
                <a:latin typeface="Comic Sans MS" pitchFamily="66" charset="0"/>
              </a:rPr>
              <a:t>.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36513" y="6022975"/>
            <a:ext cx="8928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MX" sz="1600" b="1" dirty="0">
                <a:latin typeface="Comic Sans MS" pitchFamily="66" charset="0"/>
              </a:rPr>
              <a:t>Williams, P. A., et al.: </a:t>
            </a:r>
            <a:r>
              <a:rPr lang="es-MX" sz="1600" b="1" dirty="0" err="1">
                <a:latin typeface="Comic Sans MS" pitchFamily="66" charset="0"/>
              </a:rPr>
              <a:t>Mammalian</a:t>
            </a:r>
            <a:r>
              <a:rPr lang="es-MX" sz="1600" b="1" dirty="0">
                <a:latin typeface="Comic Sans MS" pitchFamily="66" charset="0"/>
              </a:rPr>
              <a:t> </a:t>
            </a:r>
            <a:r>
              <a:rPr lang="es-MX" sz="1600" b="1" dirty="0" err="1">
                <a:latin typeface="Comic Sans MS" pitchFamily="66" charset="0"/>
              </a:rPr>
              <a:t>Microsomal</a:t>
            </a:r>
            <a:r>
              <a:rPr lang="es-MX" sz="1600" b="1" dirty="0">
                <a:latin typeface="Comic Sans MS" pitchFamily="66" charset="0"/>
              </a:rPr>
              <a:t> </a:t>
            </a:r>
            <a:r>
              <a:rPr lang="es-MX" sz="1600" b="1" dirty="0" err="1">
                <a:latin typeface="Comic Sans MS" pitchFamily="66" charset="0"/>
              </a:rPr>
              <a:t>Cytochrome</a:t>
            </a:r>
            <a:r>
              <a:rPr lang="es-MX" sz="1600" b="1" dirty="0">
                <a:latin typeface="Comic Sans MS" pitchFamily="66" charset="0"/>
              </a:rPr>
              <a:t> P450 </a:t>
            </a:r>
            <a:r>
              <a:rPr lang="es-MX" sz="1600" b="1" dirty="0" err="1">
                <a:latin typeface="Comic Sans MS" pitchFamily="66" charset="0"/>
              </a:rPr>
              <a:t>Monooxygenase</a:t>
            </a:r>
            <a:r>
              <a:rPr lang="es-MX" sz="1600" b="1" dirty="0">
                <a:latin typeface="Comic Sans MS" pitchFamily="66" charset="0"/>
              </a:rPr>
              <a:t>: </a:t>
            </a:r>
            <a:r>
              <a:rPr lang="es-MX" sz="1600" b="1" dirty="0" err="1">
                <a:latin typeface="Comic Sans MS" pitchFamily="66" charset="0"/>
              </a:rPr>
              <a:t>Structural</a:t>
            </a:r>
            <a:r>
              <a:rPr lang="es-MX" sz="1600" b="1" dirty="0">
                <a:latin typeface="Comic Sans MS" pitchFamily="66" charset="0"/>
              </a:rPr>
              <a:t> </a:t>
            </a:r>
            <a:r>
              <a:rPr lang="es-MX" sz="1600" b="1" dirty="0" err="1">
                <a:latin typeface="Comic Sans MS" pitchFamily="66" charset="0"/>
              </a:rPr>
              <a:t>Adaptations</a:t>
            </a:r>
            <a:r>
              <a:rPr lang="es-MX" sz="1600" b="1" dirty="0">
                <a:latin typeface="Comic Sans MS" pitchFamily="66" charset="0"/>
              </a:rPr>
              <a:t> </a:t>
            </a:r>
            <a:r>
              <a:rPr lang="es-MX" sz="1600" b="1" dirty="0" err="1">
                <a:latin typeface="Comic Sans MS" pitchFamily="66" charset="0"/>
              </a:rPr>
              <a:t>for</a:t>
            </a:r>
            <a:r>
              <a:rPr lang="es-MX" sz="1600" b="1" dirty="0">
                <a:latin typeface="Comic Sans MS" pitchFamily="66" charset="0"/>
              </a:rPr>
              <a:t> </a:t>
            </a:r>
            <a:r>
              <a:rPr lang="es-MX" sz="1600" b="1" dirty="0" err="1">
                <a:latin typeface="Comic Sans MS" pitchFamily="66" charset="0"/>
              </a:rPr>
              <a:t>Membrane</a:t>
            </a:r>
            <a:r>
              <a:rPr lang="es-MX" sz="1600" b="1" dirty="0">
                <a:latin typeface="Comic Sans MS" pitchFamily="66" charset="0"/>
              </a:rPr>
              <a:t> </a:t>
            </a:r>
            <a:r>
              <a:rPr lang="es-MX" sz="1600" b="1" dirty="0" err="1">
                <a:latin typeface="Comic Sans MS" pitchFamily="66" charset="0"/>
              </a:rPr>
              <a:t>Binding</a:t>
            </a:r>
            <a:r>
              <a:rPr lang="es-MX" sz="1600" b="1" dirty="0">
                <a:latin typeface="Comic Sans MS" pitchFamily="66" charset="0"/>
              </a:rPr>
              <a:t> and </a:t>
            </a:r>
            <a:r>
              <a:rPr lang="es-MX" sz="1600" b="1" dirty="0" err="1">
                <a:latin typeface="Comic Sans MS" pitchFamily="66" charset="0"/>
              </a:rPr>
              <a:t>Functional</a:t>
            </a:r>
            <a:r>
              <a:rPr lang="es-MX" sz="1600" b="1" dirty="0">
                <a:latin typeface="Comic Sans MS" pitchFamily="66" charset="0"/>
              </a:rPr>
              <a:t> </a:t>
            </a:r>
            <a:r>
              <a:rPr lang="es-MX" sz="1600" b="1" dirty="0" err="1">
                <a:latin typeface="Comic Sans MS" pitchFamily="66" charset="0"/>
              </a:rPr>
              <a:t>Diversity</a:t>
            </a:r>
            <a:r>
              <a:rPr lang="es-MX" sz="1600" b="1" dirty="0">
                <a:latin typeface="Comic Sans MS" pitchFamily="66" charset="0"/>
              </a:rPr>
              <a:t>. </a:t>
            </a:r>
            <a:r>
              <a:rPr lang="es-MX" sz="1600" b="1" dirty="0" err="1">
                <a:latin typeface="Comic Sans MS" pitchFamily="66" charset="0"/>
              </a:rPr>
              <a:t>Mol.Cell</a:t>
            </a:r>
            <a:r>
              <a:rPr lang="es-MX" sz="1600" b="1" dirty="0">
                <a:latin typeface="Comic Sans MS" pitchFamily="66" charset="0"/>
              </a:rPr>
              <a:t> 5 pp. 121 (2000).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7059239" cy="458165"/>
          </a:xfrm>
        </p:spPr>
        <p:txBody>
          <a:bodyPr>
            <a:normAutofit fontScale="90000"/>
          </a:bodyPr>
          <a:lstStyle/>
          <a:p>
            <a:r>
              <a:rPr lang="es-MX" sz="3600" dirty="0">
                <a:latin typeface="Comic Sans MS" pitchFamily="66" charset="0"/>
              </a:rPr>
              <a:t>Estructura: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5720" y="1371600"/>
            <a:ext cx="8358246" cy="3843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dirty="0">
                <a:latin typeface="Comic Sans MS" pitchFamily="66" charset="0"/>
              </a:rPr>
              <a:t>La estructura de la enzima </a:t>
            </a:r>
            <a:r>
              <a:rPr lang="es-MX" dirty="0" err="1">
                <a:latin typeface="Comic Sans MS" pitchFamily="66" charset="0"/>
              </a:rPr>
              <a:t>citocromo</a:t>
            </a:r>
            <a:r>
              <a:rPr lang="es-MX" dirty="0">
                <a:latin typeface="Comic Sans MS" pitchFamily="66" charset="0"/>
              </a:rPr>
              <a:t> P-450cam se determinó en 1985. </a:t>
            </a:r>
          </a:p>
          <a:p>
            <a:pPr>
              <a:lnSpc>
                <a:spcPct val="90000"/>
              </a:lnSpc>
            </a:pPr>
            <a:endParaRPr lang="es-MX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s-MX" dirty="0">
                <a:latin typeface="Comic Sans MS" pitchFamily="66" charset="0"/>
              </a:rPr>
              <a:t>El pigmento tiene un PM de 45 </a:t>
            </a:r>
            <a:r>
              <a:rPr lang="es-MX" dirty="0" err="1">
                <a:latin typeface="Comic Sans MS" pitchFamily="66" charset="0"/>
              </a:rPr>
              <a:t>kDa</a:t>
            </a:r>
            <a:r>
              <a:rPr lang="es-MX" dirty="0">
                <a:latin typeface="Comic Sans MS" pitchFamily="66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s-MX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s-MX" dirty="0">
                <a:latin typeface="Comic Sans MS" pitchFamily="66" charset="0"/>
              </a:rPr>
              <a:t>Está compuesta de 12 hélices </a:t>
            </a:r>
            <a:r>
              <a:rPr lang="el-GR" dirty="0">
                <a:latin typeface="Comic Sans MS" pitchFamily="66" charset="0"/>
              </a:rPr>
              <a:t>α</a:t>
            </a:r>
            <a:r>
              <a:rPr lang="es-MX" dirty="0">
                <a:latin typeface="Comic Sans MS" pitchFamily="66" charset="0"/>
              </a:rPr>
              <a:t> y 5 láminas </a:t>
            </a:r>
            <a:r>
              <a:rPr lang="el-GR" dirty="0">
                <a:latin typeface="Comic Sans MS" pitchFamily="66" charset="0"/>
              </a:rPr>
              <a:t>β</a:t>
            </a:r>
            <a:r>
              <a:rPr lang="es-MX" dirty="0">
                <a:latin typeface="Comic Sans MS" pitchFamily="66" charset="0"/>
              </a:rPr>
              <a:t> </a:t>
            </a:r>
            <a:r>
              <a:rPr lang="es-MX" dirty="0" err="1">
                <a:latin typeface="Comic Sans MS" pitchFamily="66" charset="0"/>
              </a:rPr>
              <a:t>antiparalelas</a:t>
            </a:r>
            <a:r>
              <a:rPr lang="es-MX" dirty="0">
                <a:latin typeface="Comic Sans MS" pitchFamily="66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s-MX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s-MX" dirty="0">
                <a:latin typeface="Comic Sans MS" pitchFamily="66" charset="0"/>
              </a:rPr>
              <a:t>Contiene un grupo </a:t>
            </a:r>
            <a:r>
              <a:rPr lang="es-MX" dirty="0" err="1">
                <a:latin typeface="Comic Sans MS" pitchFamily="66" charset="0"/>
              </a:rPr>
              <a:t>Hemo</a:t>
            </a:r>
            <a:r>
              <a:rPr lang="es-MX" dirty="0">
                <a:latin typeface="Comic Sans MS" pitchFamily="66" charset="0"/>
              </a:rPr>
              <a:t> unido a la proteína por una cisteína.</a:t>
            </a:r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8143900" y="5786454"/>
            <a:ext cx="576264" cy="365118"/>
          </a:xfrm>
        </p:spPr>
        <p:txBody>
          <a:bodyPr/>
          <a:lstStyle/>
          <a:p>
            <a:fld id="{E0603209-F15F-4CE8-A61D-A0EE5F86874A}" type="slidenum">
              <a:rPr lang="es-MX">
                <a:latin typeface="Comic Sans MS" pitchFamily="66" charset="0"/>
              </a:rPr>
              <a:pPr/>
              <a:t>16</a:t>
            </a:fld>
            <a:endParaRPr lang="es-MX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/>
              <a:t>Estructura: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43B2-0D75-4F7D-AEB2-278DA081F6F1}" type="slidenum">
              <a:rPr lang="es-MX"/>
              <a:pPr/>
              <a:t>17</a:t>
            </a:fld>
            <a:endParaRPr lang="es-MX"/>
          </a:p>
        </p:txBody>
      </p:sp>
      <p:pic>
        <p:nvPicPr>
          <p:cNvPr id="38919" name="Picture 7" descr="estructura del citocormo p45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8131"/>
          <a:stretch>
            <a:fillRect/>
          </a:stretch>
        </p:blipFill>
        <p:spPr>
          <a:xfrm>
            <a:off x="280988" y="765175"/>
            <a:ext cx="4075112" cy="5040313"/>
          </a:xfrm>
          <a:noFill/>
          <a:ln/>
        </p:spPr>
      </p:pic>
      <p:pic>
        <p:nvPicPr>
          <p:cNvPr id="38923" name="Picture 11" descr="citocromo p45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l="5302" t="7393" r="6927" b="14923"/>
          <a:stretch>
            <a:fillRect/>
          </a:stretch>
        </p:blipFill>
        <p:spPr>
          <a:xfrm>
            <a:off x="4357686" y="500042"/>
            <a:ext cx="4057650" cy="5113338"/>
          </a:xfrm>
          <a:noFill/>
          <a:ln/>
        </p:spPr>
      </p:pic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1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MX" sz="2800" dirty="0">
                <a:latin typeface="Comic Sans MS" pitchFamily="66" charset="0"/>
              </a:rPr>
              <a:t>Enzima </a:t>
            </a:r>
            <a:r>
              <a:rPr lang="es-MX" sz="2800" dirty="0" err="1">
                <a:latin typeface="Comic Sans MS" pitchFamily="66" charset="0"/>
              </a:rPr>
              <a:t>citocromo</a:t>
            </a:r>
            <a:r>
              <a:rPr lang="es-MX" sz="2800" dirty="0">
                <a:latin typeface="Comic Sans MS" pitchFamily="66" charset="0"/>
              </a:rPr>
              <a:t> P-450cam; </a:t>
            </a:r>
            <a:r>
              <a:rPr lang="es-MX" sz="2800" i="1" dirty="0" err="1">
                <a:latin typeface="Comic Sans MS" pitchFamily="66" charset="0"/>
              </a:rPr>
              <a:t>Pseudomona</a:t>
            </a:r>
            <a:r>
              <a:rPr lang="es-MX" sz="2800" i="1" dirty="0">
                <a:latin typeface="Comic Sans MS" pitchFamily="66" charset="0"/>
              </a:rPr>
              <a:t> </a:t>
            </a:r>
            <a:r>
              <a:rPr lang="es-MX" sz="2800" i="1" dirty="0" err="1">
                <a:latin typeface="Comic Sans MS" pitchFamily="66" charset="0"/>
              </a:rPr>
              <a:t>putida</a:t>
            </a:r>
            <a:r>
              <a:rPr lang="es-MX" sz="2800" dirty="0">
                <a:latin typeface="Comic Sans MS" pitchFamily="66" charset="0"/>
              </a:rPr>
              <a:t>.</a:t>
            </a:r>
          </a:p>
        </p:txBody>
      </p:sp>
      <p:pic>
        <p:nvPicPr>
          <p:cNvPr id="38929" name="Picture 17" descr="ciste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1079500" cy="102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9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es-MX" sz="3600" dirty="0">
                <a:latin typeface="Comic Sans MS" pitchFamily="66" charset="0"/>
              </a:rPr>
              <a:t>Estructura:</a:t>
            </a:r>
          </a:p>
        </p:txBody>
      </p:sp>
      <p:pic>
        <p:nvPicPr>
          <p:cNvPr id="70662" name="Picture 6" descr="1AKD hem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2423" r="18326"/>
          <a:stretch>
            <a:fillRect/>
          </a:stretch>
        </p:blipFill>
        <p:spPr>
          <a:xfrm>
            <a:off x="4643438" y="785794"/>
            <a:ext cx="4084638" cy="4751388"/>
          </a:xfrm>
          <a:noFill/>
          <a:ln/>
        </p:spPr>
      </p:pic>
      <p:pic>
        <p:nvPicPr>
          <p:cNvPr id="70660" name="Picture 4" descr="1AKDx5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l="19125" r="17667"/>
          <a:stretch>
            <a:fillRect/>
          </a:stretch>
        </p:blipFill>
        <p:spPr>
          <a:xfrm>
            <a:off x="214282" y="785794"/>
            <a:ext cx="4105275" cy="4968875"/>
          </a:xfrm>
          <a:noFill/>
          <a:ln/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C92939-EF30-452A-A82B-76BD7E67C101}" type="slidenum">
              <a:rPr lang="es-MX">
                <a:latin typeface="Comic Sans MS" pitchFamily="66" charset="0"/>
              </a:rPr>
              <a:pPr/>
              <a:t>18</a:t>
            </a:fld>
            <a:endParaRPr lang="es-MX">
              <a:latin typeface="Comic Sans MS" pitchFamily="66" charset="0"/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5781695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MX" sz="2800" dirty="0">
                <a:latin typeface="Comic Sans MS" pitchFamily="66" charset="0"/>
              </a:rPr>
              <a:t>Enzima </a:t>
            </a:r>
            <a:r>
              <a:rPr lang="es-MX" sz="2800" dirty="0" err="1">
                <a:latin typeface="Comic Sans MS" pitchFamily="66" charset="0"/>
              </a:rPr>
              <a:t>citocromo</a:t>
            </a:r>
            <a:r>
              <a:rPr lang="es-MX" sz="2800" dirty="0">
                <a:latin typeface="Comic Sans MS" pitchFamily="66" charset="0"/>
              </a:rPr>
              <a:t> P-450cam; </a:t>
            </a:r>
            <a:r>
              <a:rPr lang="es-MX" sz="2800" i="1" dirty="0" err="1">
                <a:latin typeface="Comic Sans MS" pitchFamily="66" charset="0"/>
              </a:rPr>
              <a:t>Pseudomona</a:t>
            </a:r>
            <a:r>
              <a:rPr lang="es-MX" sz="2800" i="1" dirty="0">
                <a:latin typeface="Comic Sans MS" pitchFamily="66" charset="0"/>
              </a:rPr>
              <a:t> </a:t>
            </a:r>
            <a:r>
              <a:rPr lang="es-MX" sz="2800" i="1" dirty="0" err="1">
                <a:latin typeface="Comic Sans MS" pitchFamily="66" charset="0"/>
              </a:rPr>
              <a:t>putida</a:t>
            </a:r>
            <a:r>
              <a:rPr lang="es-MX" sz="2800" dirty="0">
                <a:latin typeface="Comic Sans MS" pitchFamily="66" charset="0"/>
              </a:rPr>
              <a:t>.</a:t>
            </a: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34925" y="6308726"/>
            <a:ext cx="8785225" cy="47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127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MX" sz="1600" dirty="0" err="1">
                <a:latin typeface="Comic Sans MS" pitchFamily="66" charset="0"/>
              </a:rPr>
              <a:t>Schlichting</a:t>
            </a:r>
            <a:r>
              <a:rPr lang="es-MX" sz="1600" dirty="0">
                <a:latin typeface="Comic Sans MS" pitchFamily="66" charset="0"/>
              </a:rPr>
              <a:t>, I., Jung, C., </a:t>
            </a:r>
            <a:r>
              <a:rPr lang="es-MX" sz="1600" dirty="0" err="1">
                <a:latin typeface="Comic Sans MS" pitchFamily="66" charset="0"/>
              </a:rPr>
              <a:t>Schulze</a:t>
            </a:r>
            <a:r>
              <a:rPr lang="es-MX" sz="1600" dirty="0">
                <a:latin typeface="Comic Sans MS" pitchFamily="66" charset="0"/>
              </a:rPr>
              <a:t>, H.: </a:t>
            </a:r>
            <a:r>
              <a:rPr lang="es-MX" sz="1600" dirty="0" err="1">
                <a:latin typeface="Comic Sans MS" pitchFamily="66" charset="0"/>
              </a:rPr>
              <a:t>Crystal</a:t>
            </a:r>
            <a:r>
              <a:rPr lang="es-MX" sz="1600" dirty="0">
                <a:latin typeface="Comic Sans MS" pitchFamily="66" charset="0"/>
              </a:rPr>
              <a:t> </a:t>
            </a:r>
            <a:r>
              <a:rPr lang="es-MX" sz="1600" dirty="0" err="1">
                <a:latin typeface="Comic Sans MS" pitchFamily="66" charset="0"/>
              </a:rPr>
              <a:t>structure</a:t>
            </a:r>
            <a:r>
              <a:rPr lang="es-MX" sz="1600" dirty="0">
                <a:latin typeface="Comic Sans MS" pitchFamily="66" charset="0"/>
              </a:rPr>
              <a:t> of </a:t>
            </a:r>
            <a:r>
              <a:rPr lang="es-MX" sz="1600" dirty="0" err="1">
                <a:latin typeface="Comic Sans MS" pitchFamily="66" charset="0"/>
              </a:rPr>
              <a:t>cytochrome</a:t>
            </a:r>
            <a:r>
              <a:rPr lang="es-MX" sz="1600" dirty="0">
                <a:latin typeface="Comic Sans MS" pitchFamily="66" charset="0"/>
              </a:rPr>
              <a:t> P-450cam </a:t>
            </a:r>
            <a:r>
              <a:rPr lang="es-MX" sz="1600" dirty="0" err="1">
                <a:latin typeface="Comic Sans MS" pitchFamily="66" charset="0"/>
              </a:rPr>
              <a:t>complexed</a:t>
            </a:r>
            <a:r>
              <a:rPr lang="es-MX" sz="1600" dirty="0">
                <a:latin typeface="Comic Sans MS" pitchFamily="66" charset="0"/>
              </a:rPr>
              <a:t> </a:t>
            </a:r>
            <a:r>
              <a:rPr lang="es-MX" sz="1600" dirty="0" err="1">
                <a:latin typeface="Comic Sans MS" pitchFamily="66" charset="0"/>
              </a:rPr>
              <a:t>with</a:t>
            </a:r>
            <a:r>
              <a:rPr lang="es-MX" sz="1600" dirty="0">
                <a:latin typeface="Comic Sans MS" pitchFamily="66" charset="0"/>
              </a:rPr>
              <a:t> </a:t>
            </a:r>
            <a:r>
              <a:rPr lang="es-MX" sz="1600" dirty="0" err="1">
                <a:latin typeface="Comic Sans MS" pitchFamily="66" charset="0"/>
              </a:rPr>
              <a:t>the</a:t>
            </a:r>
            <a:r>
              <a:rPr lang="es-MX" sz="1600" dirty="0">
                <a:latin typeface="Comic Sans MS" pitchFamily="66" charset="0"/>
              </a:rPr>
              <a:t> (1S)-</a:t>
            </a:r>
            <a:r>
              <a:rPr lang="es-MX" sz="1600" dirty="0" err="1">
                <a:latin typeface="Comic Sans MS" pitchFamily="66" charset="0"/>
              </a:rPr>
              <a:t>camphor</a:t>
            </a:r>
            <a:r>
              <a:rPr lang="es-MX" sz="1600" dirty="0">
                <a:latin typeface="Comic Sans MS" pitchFamily="66" charset="0"/>
              </a:rPr>
              <a:t> </a:t>
            </a:r>
            <a:r>
              <a:rPr lang="es-MX" sz="1600" dirty="0" err="1">
                <a:latin typeface="Comic Sans MS" pitchFamily="66" charset="0"/>
              </a:rPr>
              <a:t>enantiomer</a:t>
            </a:r>
            <a:r>
              <a:rPr lang="es-MX" sz="1600" dirty="0">
                <a:latin typeface="Comic Sans MS" pitchFamily="66" charset="0"/>
              </a:rPr>
              <a:t>. FEBS </a:t>
            </a:r>
            <a:r>
              <a:rPr lang="es-MX" sz="1600" dirty="0" err="1">
                <a:latin typeface="Comic Sans MS" pitchFamily="66" charset="0"/>
              </a:rPr>
              <a:t>Lett</a:t>
            </a:r>
            <a:r>
              <a:rPr lang="es-MX" sz="1600" dirty="0">
                <a:latin typeface="Comic Sans MS" pitchFamily="66" charset="0"/>
              </a:rPr>
              <a:t> 415 pp. 253 (1997).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>
                <a:latin typeface="Comic Sans MS" pitchFamily="66" charset="0"/>
              </a:rPr>
              <a:t>Mecanismo:</a:t>
            </a:r>
          </a:p>
        </p:txBody>
      </p:sp>
      <p:sp>
        <p:nvSpPr>
          <p:cNvPr id="87047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285720" y="1916113"/>
            <a:ext cx="8429684" cy="3013085"/>
          </a:xfrm>
          <a:noFill/>
          <a:ln/>
        </p:spPr>
        <p:txBody>
          <a:bodyPr/>
          <a:lstStyle/>
          <a:p>
            <a:r>
              <a:rPr lang="es-ES_tradnl" dirty="0">
                <a:latin typeface="Comic Sans MS" pitchFamily="66" charset="0"/>
              </a:rPr>
              <a:t>Los </a:t>
            </a:r>
            <a:r>
              <a:rPr lang="es-ES_tradnl" dirty="0" err="1">
                <a:latin typeface="Comic Sans MS" pitchFamily="66" charset="0"/>
              </a:rPr>
              <a:t>citocromos</a:t>
            </a:r>
            <a:r>
              <a:rPr lang="es-ES_tradnl" dirty="0">
                <a:latin typeface="Comic Sans MS" pitchFamily="66" charset="0"/>
              </a:rPr>
              <a:t> P-450, se caracterizan por ser fácilmente inducibles por las mismas drogas o fármacos que van a ser </a:t>
            </a:r>
            <a:r>
              <a:rPr lang="es-ES_tradnl" dirty="0" err="1">
                <a:latin typeface="Comic Sans MS" pitchFamily="66" charset="0"/>
              </a:rPr>
              <a:t>biotransformados</a:t>
            </a:r>
            <a:r>
              <a:rPr lang="es-ES_tradnl" dirty="0">
                <a:latin typeface="Comic Sans MS" pitchFamily="66" charset="0"/>
              </a:rPr>
              <a:t>.</a:t>
            </a:r>
          </a:p>
          <a:p>
            <a:endParaRPr lang="es-ES_tradnl" dirty="0">
              <a:latin typeface="Comic Sans MS" pitchFamily="66" charset="0"/>
            </a:endParaRPr>
          </a:p>
          <a:p>
            <a:r>
              <a:rPr lang="es-ES_tradnl" dirty="0">
                <a:latin typeface="Comic Sans MS" pitchFamily="66" charset="0"/>
              </a:rPr>
              <a:t>Su expresión y actividad son afectados por diversos factores: la edad, sexo, dieta, especie, tejido y estado hormonal.   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47E6CD-CA61-4CE4-9ED9-DF651722455D}" type="slidenum">
              <a:rPr lang="es-MX">
                <a:latin typeface="Comic Sans MS" pitchFamily="66" charset="0"/>
              </a:rPr>
              <a:pPr/>
              <a:t>19</a:t>
            </a:fld>
            <a:endParaRPr lang="es-MX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>
                <a:latin typeface="Comic Sans MS" pitchFamily="66" charset="0"/>
              </a:rPr>
              <a:t>Generalidades: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782763"/>
            <a:ext cx="8715404" cy="371793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dirty="0">
                <a:latin typeface="Comic Sans MS" pitchFamily="66" charset="0"/>
              </a:rPr>
              <a:t>Los seres vivos están expuestos a un gran número de sustancias extrañas al organismo (</a:t>
            </a:r>
            <a:r>
              <a:rPr lang="es-MX" dirty="0" err="1">
                <a:latin typeface="Comic Sans MS" pitchFamily="66" charset="0"/>
              </a:rPr>
              <a:t>xenobióticos</a:t>
            </a:r>
            <a:r>
              <a:rPr lang="es-MX" dirty="0">
                <a:latin typeface="Comic Sans MS" pitchFamily="66" charset="0"/>
              </a:rPr>
              <a:t>).</a:t>
            </a:r>
          </a:p>
          <a:p>
            <a:pPr>
              <a:lnSpc>
                <a:spcPct val="90000"/>
              </a:lnSpc>
            </a:pPr>
            <a:endParaRPr lang="es-MX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s-MX" dirty="0">
                <a:latin typeface="Comic Sans MS" pitchFamily="66" charset="0"/>
              </a:rPr>
              <a:t>Dichas sustancias penetran por diferentes sitios en los seres vivos y en el caso de los humanos por la piel, pulmones o sangre.</a:t>
            </a:r>
          </a:p>
          <a:p>
            <a:pPr>
              <a:lnSpc>
                <a:spcPct val="90000"/>
              </a:lnSpc>
            </a:pPr>
            <a:endParaRPr lang="es-MX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s-MX" dirty="0">
                <a:latin typeface="Comic Sans MS" pitchFamily="66" charset="0"/>
              </a:rPr>
              <a:t>Lo cual puede ocasionar </a:t>
            </a:r>
            <a:r>
              <a:rPr lang="es-MX" dirty="0" err="1">
                <a:latin typeface="Comic Sans MS" pitchFamily="66" charset="0"/>
              </a:rPr>
              <a:t>transtornos</a:t>
            </a:r>
            <a:r>
              <a:rPr lang="es-MX" dirty="0">
                <a:latin typeface="Comic Sans MS" pitchFamily="66" charset="0"/>
              </a:rPr>
              <a:t> inmediatos, a mediano plazo o largo plazo.</a:t>
            </a:r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3692D3-6248-4880-A561-AB26CCCBDAE2}" type="slidenum">
              <a:rPr lang="es-MX">
                <a:latin typeface="Comic Sans MS" pitchFamily="66" charset="0"/>
              </a:rPr>
              <a:pPr/>
              <a:t>2</a:t>
            </a:fld>
            <a:endParaRPr lang="es-MX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>
                <a:latin typeface="Comic Sans MS" pitchFamily="66" charset="0"/>
              </a:rPr>
              <a:t>Mecanismo: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5720" y="2492375"/>
            <a:ext cx="8358246" cy="1865319"/>
          </a:xfrm>
          <a:noFill/>
          <a:ln/>
        </p:spPr>
        <p:txBody>
          <a:bodyPr/>
          <a:lstStyle/>
          <a:p>
            <a:r>
              <a:rPr lang="es-ES_tradnl" dirty="0">
                <a:latin typeface="Comic Sans MS" pitchFamily="66" charset="0"/>
              </a:rPr>
              <a:t>Los </a:t>
            </a:r>
            <a:r>
              <a:rPr lang="es-ES_tradnl" dirty="0" err="1">
                <a:latin typeface="Comic Sans MS" pitchFamily="66" charset="0"/>
              </a:rPr>
              <a:t>citocromos</a:t>
            </a:r>
            <a:r>
              <a:rPr lang="es-ES_tradnl" dirty="0">
                <a:latin typeface="Comic Sans MS" pitchFamily="66" charset="0"/>
              </a:rPr>
              <a:t> P-450 son susceptibles a numerosos agentes que reaccionan con los grupos </a:t>
            </a:r>
            <a:r>
              <a:rPr lang="es-ES_tradnl" dirty="0" err="1">
                <a:latin typeface="Comic Sans MS" pitchFamily="66" charset="0"/>
              </a:rPr>
              <a:t>sulfhidrilos</a:t>
            </a:r>
            <a:r>
              <a:rPr lang="es-ES_tradnl" dirty="0">
                <a:latin typeface="Comic Sans MS" pitchFamily="66" charset="0"/>
              </a:rPr>
              <a:t> o que rompen interacciones </a:t>
            </a:r>
            <a:r>
              <a:rPr lang="es-ES_tradnl" dirty="0" err="1">
                <a:latin typeface="Comic Sans MS" pitchFamily="66" charset="0"/>
              </a:rPr>
              <a:t>hidrofóbicas</a:t>
            </a:r>
            <a:r>
              <a:rPr lang="es-ES_tradnl" dirty="0">
                <a:latin typeface="Comic Sans MS" pitchFamily="66" charset="0"/>
              </a:rPr>
              <a:t>, convirtiéndolo a una forma inactiva llamada P-420 .</a:t>
            </a:r>
          </a:p>
          <a:p>
            <a:pPr>
              <a:buFont typeface="Wingdings" pitchFamily="2" charset="2"/>
              <a:buNone/>
            </a:pPr>
            <a:endParaRPr lang="es-ES_tradnl" dirty="0">
              <a:latin typeface="Comic Sans MS" pitchFamily="66" charset="0"/>
            </a:endParaRPr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BFEE47-4F41-4D42-A81A-1CD6016A6C0A}" type="slidenum">
              <a:rPr lang="es-MX">
                <a:latin typeface="Comic Sans MS" pitchFamily="66" charset="0"/>
              </a:rPr>
              <a:pPr/>
              <a:t>20</a:t>
            </a:fld>
            <a:endParaRPr lang="es-MX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es-MX" sz="3600" dirty="0">
                <a:latin typeface="Comic Sans MS" pitchFamily="66" charset="0"/>
              </a:rPr>
              <a:t>Mecanismo: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58" y="1714488"/>
            <a:ext cx="8358246" cy="2659067"/>
          </a:xfrm>
          <a:noFill/>
          <a:ln/>
        </p:spPr>
        <p:txBody>
          <a:bodyPr>
            <a:noAutofit/>
          </a:bodyPr>
          <a:lstStyle/>
          <a:p>
            <a:r>
              <a:rPr lang="es-ES_tradnl" dirty="0">
                <a:latin typeface="Comic Sans MS" pitchFamily="66" charset="0"/>
              </a:rPr>
              <a:t>La </a:t>
            </a:r>
            <a:r>
              <a:rPr lang="es-ES_tradnl" dirty="0" err="1">
                <a:latin typeface="Comic Sans MS" pitchFamily="66" charset="0"/>
              </a:rPr>
              <a:t>biotransformación</a:t>
            </a:r>
            <a:r>
              <a:rPr lang="es-ES_tradnl" dirty="0">
                <a:latin typeface="Comic Sans MS" pitchFamily="66" charset="0"/>
              </a:rPr>
              <a:t> de </a:t>
            </a:r>
            <a:r>
              <a:rPr lang="es-ES_tradnl" dirty="0" err="1">
                <a:latin typeface="Comic Sans MS" pitchFamily="66" charset="0"/>
              </a:rPr>
              <a:t>xenobióticos</a:t>
            </a:r>
            <a:r>
              <a:rPr lang="es-ES_tradnl" dirty="0">
                <a:latin typeface="Comic Sans MS" pitchFamily="66" charset="0"/>
              </a:rPr>
              <a:t> se realiza en dos fases:</a:t>
            </a:r>
          </a:p>
          <a:p>
            <a:pPr>
              <a:buFont typeface="Wingdings" pitchFamily="2" charset="2"/>
              <a:buNone/>
            </a:pPr>
            <a:endParaRPr lang="es-MX" dirty="0">
              <a:latin typeface="Comic Sans MS" pitchFamily="66" charset="0"/>
            </a:endParaRPr>
          </a:p>
          <a:p>
            <a:r>
              <a:rPr lang="es-MX" dirty="0">
                <a:latin typeface="Comic Sans MS" pitchFamily="66" charset="0"/>
              </a:rPr>
              <a:t>Fase I: Se encuentra relacionada con e</a:t>
            </a:r>
            <a:r>
              <a:rPr lang="es-ES_tradnl" dirty="0">
                <a:latin typeface="Comic Sans MS" pitchFamily="66" charset="0"/>
              </a:rPr>
              <a:t>l sistema de </a:t>
            </a:r>
            <a:r>
              <a:rPr lang="es-ES_tradnl" dirty="0" err="1">
                <a:latin typeface="Comic Sans MS" pitchFamily="66" charset="0"/>
              </a:rPr>
              <a:t>monooxigenasas</a:t>
            </a:r>
            <a:r>
              <a:rPr lang="es-ES_tradnl" dirty="0">
                <a:latin typeface="Comic Sans MS" pitchFamily="66" charset="0"/>
              </a:rPr>
              <a:t> que es un complejo </a:t>
            </a:r>
            <a:r>
              <a:rPr lang="es-ES_tradnl" dirty="0" err="1">
                <a:latin typeface="Comic Sans MS" pitchFamily="66" charset="0"/>
              </a:rPr>
              <a:t>multienzimático</a:t>
            </a:r>
            <a:r>
              <a:rPr lang="es-ES_tradnl" dirty="0">
                <a:latin typeface="Comic Sans MS" pitchFamily="66" charset="0"/>
              </a:rPr>
              <a:t> cuya enzima intermedia es el </a:t>
            </a:r>
            <a:r>
              <a:rPr lang="es-ES_tradnl" dirty="0" err="1">
                <a:latin typeface="Comic Sans MS" pitchFamily="66" charset="0"/>
              </a:rPr>
              <a:t>citocromo</a:t>
            </a:r>
            <a:r>
              <a:rPr lang="es-ES_tradnl" dirty="0">
                <a:latin typeface="Comic Sans MS" pitchFamily="66" charset="0"/>
              </a:rPr>
              <a:t> P-450 </a:t>
            </a:r>
            <a:r>
              <a:rPr lang="es-ES_tradnl" dirty="0" err="1">
                <a:latin typeface="Comic Sans MS" pitchFamily="66" charset="0"/>
              </a:rPr>
              <a:t>reductasa</a:t>
            </a:r>
            <a:r>
              <a:rPr lang="es-ES_tradnl" dirty="0">
                <a:latin typeface="Comic Sans MS" pitchFamily="66" charset="0"/>
              </a:rPr>
              <a:t> y de una oxidasa final, que es el </a:t>
            </a:r>
            <a:r>
              <a:rPr lang="es-MX" dirty="0" err="1">
                <a:latin typeface="Comic Sans MS" pitchFamily="66" charset="0"/>
              </a:rPr>
              <a:t>citocromo</a:t>
            </a:r>
            <a:r>
              <a:rPr lang="es-MX" dirty="0">
                <a:latin typeface="Comic Sans MS" pitchFamily="66" charset="0"/>
              </a:rPr>
              <a:t> P-450.</a:t>
            </a:r>
            <a:endParaRPr lang="es-ES_tradnl" dirty="0">
              <a:latin typeface="Comic Sans MS" pitchFamily="66" charset="0"/>
            </a:endParaRPr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55CC9D-B5FA-48FE-8646-C063939CFD88}" type="slidenum">
              <a:rPr lang="es-MX">
                <a:latin typeface="Comic Sans MS" pitchFamily="66" charset="0"/>
              </a:rPr>
              <a:pPr/>
              <a:t>21</a:t>
            </a:fld>
            <a:endParaRPr lang="es-MX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>
                <a:latin typeface="Comic Sans MS" pitchFamily="66" charset="0"/>
              </a:rPr>
              <a:t>Mecanismo: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58" y="2349501"/>
            <a:ext cx="8358246" cy="1793880"/>
          </a:xfrm>
          <a:noFill/>
          <a:ln/>
        </p:spPr>
        <p:txBody>
          <a:bodyPr/>
          <a:lstStyle/>
          <a:p>
            <a:r>
              <a:rPr lang="es-ES_tradnl" dirty="0">
                <a:latin typeface="Comic Sans MS" pitchFamily="66" charset="0"/>
              </a:rPr>
              <a:t>Fase II: En esta fase participan una serie de </a:t>
            </a:r>
            <a:r>
              <a:rPr lang="es-ES_tradnl" dirty="0" err="1">
                <a:latin typeface="Comic Sans MS" pitchFamily="66" charset="0"/>
              </a:rPr>
              <a:t>transferasas</a:t>
            </a:r>
            <a:r>
              <a:rPr lang="es-ES_tradnl" dirty="0">
                <a:latin typeface="Comic Sans MS" pitchFamily="66" charset="0"/>
              </a:rPr>
              <a:t> que catalizan reacciones de conjugación de los </a:t>
            </a:r>
            <a:r>
              <a:rPr lang="es-ES_tradnl" dirty="0" err="1">
                <a:latin typeface="Comic Sans MS" pitchFamily="66" charset="0"/>
              </a:rPr>
              <a:t>xenobióticos</a:t>
            </a:r>
            <a:r>
              <a:rPr lang="es-ES_tradnl" dirty="0">
                <a:latin typeface="Comic Sans MS" pitchFamily="66" charset="0"/>
              </a:rPr>
              <a:t> con diversas moléculas de naturaleza endógena</a:t>
            </a:r>
            <a:r>
              <a:rPr lang="es-MX" dirty="0">
                <a:latin typeface="Comic Sans MS" pitchFamily="66" charset="0"/>
              </a:rPr>
              <a:t>.</a:t>
            </a:r>
            <a:endParaRPr lang="es-ES_tradnl" dirty="0">
              <a:latin typeface="Comic Sans MS" pitchFamily="66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F36A3D-BD43-4AAF-9C9A-6FA36E0FF33A}" type="slidenum">
              <a:rPr lang="es-MX">
                <a:latin typeface="Comic Sans MS" pitchFamily="66" charset="0"/>
              </a:rPr>
              <a:pPr/>
              <a:t>22</a:t>
            </a:fld>
            <a:endParaRPr lang="es-MX">
              <a:latin typeface="Comic Sans MS" pitchFamily="66" charset="0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14282" y="6208713"/>
            <a:ext cx="8358246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127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MX" sz="1600" dirty="0" err="1">
                <a:latin typeface="Comic Sans MS" pitchFamily="66" charset="0"/>
              </a:rPr>
              <a:t>Winters</a:t>
            </a:r>
            <a:r>
              <a:rPr lang="es-MX" sz="1600" dirty="0">
                <a:latin typeface="Comic Sans MS" pitchFamily="66" charset="0"/>
              </a:rPr>
              <a:t> DK, </a:t>
            </a:r>
            <a:r>
              <a:rPr lang="es-MX" sz="1600" dirty="0" err="1">
                <a:latin typeface="Comic Sans MS" pitchFamily="66" charset="0"/>
              </a:rPr>
              <a:t>Cederbaum</a:t>
            </a:r>
            <a:r>
              <a:rPr lang="es-MX" sz="1600" dirty="0">
                <a:latin typeface="Comic Sans MS" pitchFamily="66" charset="0"/>
              </a:rPr>
              <a:t> AI.; </a:t>
            </a:r>
            <a:r>
              <a:rPr lang="es-MX" sz="1600" dirty="0" err="1">
                <a:latin typeface="Comic Sans MS" pitchFamily="66" charset="0"/>
              </a:rPr>
              <a:t>Biochemistry</a:t>
            </a:r>
            <a:r>
              <a:rPr lang="es-MX" sz="1600" dirty="0">
                <a:latin typeface="Comic Sans MS" pitchFamily="66" charset="0"/>
              </a:rPr>
              <a:t> of </a:t>
            </a:r>
            <a:r>
              <a:rPr lang="es-MX" sz="1600" dirty="0" err="1">
                <a:latin typeface="Comic Sans MS" pitchFamily="66" charset="0"/>
              </a:rPr>
              <a:t>Cytochrome</a:t>
            </a:r>
            <a:r>
              <a:rPr lang="es-MX" sz="1600" dirty="0">
                <a:latin typeface="Comic Sans MS" pitchFamily="66" charset="0"/>
              </a:rPr>
              <a:t> P450 in </a:t>
            </a:r>
            <a:r>
              <a:rPr lang="es-MX" sz="1600" dirty="0" err="1">
                <a:latin typeface="Comic Sans MS" pitchFamily="66" charset="0"/>
              </a:rPr>
              <a:t>hepatic</a:t>
            </a:r>
            <a:r>
              <a:rPr lang="es-MX" sz="1600" dirty="0">
                <a:latin typeface="Comic Sans MS" pitchFamily="66" charset="0"/>
              </a:rPr>
              <a:t> and </a:t>
            </a:r>
            <a:r>
              <a:rPr lang="es-MX" sz="1600" dirty="0" err="1">
                <a:latin typeface="Comic Sans MS" pitchFamily="66" charset="0"/>
              </a:rPr>
              <a:t>bile</a:t>
            </a:r>
            <a:r>
              <a:rPr lang="es-MX" sz="1600" dirty="0">
                <a:latin typeface="Comic Sans MS" pitchFamily="66" charset="0"/>
              </a:rPr>
              <a:t> </a:t>
            </a:r>
            <a:r>
              <a:rPr lang="es-MX" sz="1600" dirty="0" err="1">
                <a:latin typeface="Comic Sans MS" pitchFamily="66" charset="0"/>
              </a:rPr>
              <a:t>secretion:Physiology</a:t>
            </a:r>
            <a:r>
              <a:rPr lang="es-MX" sz="1600" dirty="0">
                <a:latin typeface="Comic Sans MS" pitchFamily="66" charset="0"/>
              </a:rPr>
              <a:t> and </a:t>
            </a:r>
            <a:r>
              <a:rPr lang="es-MX" sz="1600" dirty="0" err="1">
                <a:latin typeface="Comic Sans MS" pitchFamily="66" charset="0"/>
              </a:rPr>
              <a:t>pathophysiology</a:t>
            </a:r>
            <a:r>
              <a:rPr lang="es-MX" sz="1600" dirty="0">
                <a:latin typeface="Comic Sans MS" pitchFamily="66" charset="0"/>
              </a:rPr>
              <a:t> 1993, ed. </a:t>
            </a:r>
            <a:r>
              <a:rPr lang="es-MX" sz="1600" dirty="0" err="1">
                <a:latin typeface="Comic Sans MS" pitchFamily="66" charset="0"/>
              </a:rPr>
              <a:t>Tavaloni</a:t>
            </a:r>
            <a:r>
              <a:rPr lang="es-MX" sz="1600" dirty="0">
                <a:latin typeface="Comic Sans MS" pitchFamily="66" charset="0"/>
              </a:rPr>
              <a:t> and PD </a:t>
            </a:r>
            <a:r>
              <a:rPr lang="es-MX" sz="1600" dirty="0" err="1">
                <a:latin typeface="Comic Sans MS" pitchFamily="66" charset="0"/>
              </a:rPr>
              <a:t>Berk</a:t>
            </a:r>
            <a:r>
              <a:rPr lang="es-MX" sz="1600" dirty="0">
                <a:latin typeface="Comic Sans MS" pitchFamily="66" charset="0"/>
              </a:rPr>
              <a:t>. </a:t>
            </a:r>
            <a:r>
              <a:rPr lang="es-MX" sz="1600" dirty="0" err="1">
                <a:latin typeface="Comic Sans MS" pitchFamily="66" charset="0"/>
              </a:rPr>
              <a:t>Raven</a:t>
            </a:r>
            <a:r>
              <a:rPr lang="es-MX" sz="1600" dirty="0">
                <a:latin typeface="Comic Sans MS" pitchFamily="66" charset="0"/>
              </a:rPr>
              <a:t> </a:t>
            </a:r>
            <a:r>
              <a:rPr lang="es-MX" sz="1600" dirty="0" err="1">
                <a:latin typeface="Comic Sans MS" pitchFamily="66" charset="0"/>
              </a:rPr>
              <a:t>Press</a:t>
            </a:r>
            <a:r>
              <a:rPr lang="es-MX" sz="1600" dirty="0">
                <a:latin typeface="Comic Sans MS" pitchFamily="66" charset="0"/>
              </a:rPr>
              <a:t>, Ltd., N. Y., </a:t>
            </a:r>
            <a:r>
              <a:rPr lang="es-MX" sz="1600" dirty="0" err="1">
                <a:latin typeface="Comic Sans MS" pitchFamily="66" charset="0"/>
              </a:rPr>
              <a:t>pp</a:t>
            </a:r>
            <a:r>
              <a:rPr lang="es-MX" sz="1600" dirty="0">
                <a:latin typeface="Comic Sans MS" pitchFamily="66" charset="0"/>
              </a:rPr>
              <a:t> 407-420.</a:t>
            </a:r>
          </a:p>
          <a:p>
            <a:pPr indent="127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s-MX" sz="1600" b="1" dirty="0">
              <a:solidFill>
                <a:srgbClr val="99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>
                <a:latin typeface="Comic Sans MS" pitchFamily="66" charset="0"/>
              </a:rPr>
              <a:t>Mecanismo: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58" y="2420938"/>
            <a:ext cx="8286808" cy="2376487"/>
          </a:xfrm>
          <a:noFill/>
          <a:ln/>
        </p:spPr>
        <p:txBody>
          <a:bodyPr/>
          <a:lstStyle/>
          <a:p>
            <a:r>
              <a:rPr lang="es-ES_tradnl" dirty="0">
                <a:latin typeface="Comic Sans MS" pitchFamily="66" charset="0"/>
              </a:rPr>
              <a:t>El objetivo final de ambas fases es aumentar la solubilidad en agua de los compuestos </a:t>
            </a:r>
            <a:r>
              <a:rPr lang="es-ES_tradnl" dirty="0" err="1">
                <a:latin typeface="Comic Sans MS" pitchFamily="66" charset="0"/>
              </a:rPr>
              <a:t>xenobióticos</a:t>
            </a:r>
            <a:r>
              <a:rPr lang="es-ES_tradnl" dirty="0">
                <a:latin typeface="Comic Sans MS" pitchFamily="66" charset="0"/>
              </a:rPr>
              <a:t> y así facilitar su excreción del organismo a través de la orina o la bilis.</a:t>
            </a:r>
            <a:endParaRPr lang="es-MX" dirty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es-MX" dirty="0">
              <a:latin typeface="Comic Sans MS" pitchFamily="66" charset="0"/>
            </a:endParaRPr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019721-DB86-4B44-A61C-C49C7E1084EF}" type="slidenum">
              <a:rPr lang="es-MX">
                <a:latin typeface="Comic Sans MS" pitchFamily="66" charset="0"/>
              </a:rPr>
              <a:pPr/>
              <a:t>23</a:t>
            </a:fld>
            <a:endParaRPr lang="es-MX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r>
              <a:rPr lang="es-MX" sz="3600" dirty="0">
                <a:latin typeface="Comic Sans MS" pitchFamily="66" charset="0"/>
              </a:rPr>
              <a:t>Mecanismo: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3660" y="980728"/>
            <a:ext cx="9144000" cy="1223962"/>
          </a:xfrm>
          <a:noFill/>
          <a:ln/>
        </p:spPr>
        <p:txBody>
          <a:bodyPr/>
          <a:lstStyle/>
          <a:p>
            <a:r>
              <a:rPr lang="es-ES_tradnl" dirty="0">
                <a:latin typeface="Comic Sans MS" pitchFamily="66" charset="0"/>
              </a:rPr>
              <a:t>Las reacciones catalizadas por los </a:t>
            </a:r>
            <a:r>
              <a:rPr lang="es-ES_tradnl" dirty="0" err="1">
                <a:latin typeface="Comic Sans MS" pitchFamily="66" charset="0"/>
              </a:rPr>
              <a:t>citocromos</a:t>
            </a:r>
            <a:r>
              <a:rPr lang="es-ES_tradnl" dirty="0">
                <a:latin typeface="Comic Sans MS" pitchFamily="66" charset="0"/>
              </a:rPr>
              <a:t> P-450 requieren de un paso inicial:</a:t>
            </a:r>
          </a:p>
          <a:p>
            <a:pPr>
              <a:buFont typeface="Wingdings" pitchFamily="2" charset="2"/>
              <a:buNone/>
            </a:pPr>
            <a:endParaRPr lang="es-ES_tradnl" dirty="0">
              <a:latin typeface="Comic Sans MS" pitchFamily="66" charset="0"/>
            </a:endParaRPr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C4B06B7-EE77-4917-BFFD-29E7C303DEF1}" type="slidenum">
              <a:rPr lang="es-MX">
                <a:latin typeface="Comic Sans MS" pitchFamily="66" charset="0"/>
              </a:rPr>
              <a:pPr/>
              <a:t>24</a:t>
            </a:fld>
            <a:endParaRPr lang="es-MX">
              <a:latin typeface="Comic Sans MS" pitchFamily="66" charset="0"/>
            </a:endParaRP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500034" y="4143380"/>
            <a:ext cx="764386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Blip>
                <a:blip r:embed="rId2"/>
              </a:buBlip>
            </a:pPr>
            <a:r>
              <a:rPr lang="es-ES_tradnl" sz="2400" dirty="0">
                <a:latin typeface="Comic Sans MS" pitchFamily="66" charset="0"/>
              </a:rPr>
              <a:t>El cual forma un intermediario cuya estabilidad depende de la naturaleza del sustrato. Este intermediario puede presentar reacciones posteriores.</a:t>
            </a:r>
          </a:p>
        </p:txBody>
      </p:sp>
      <p:pic>
        <p:nvPicPr>
          <p:cNvPr id="9217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502907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0E9844B-E41E-44A2-8F44-F7EFC6F2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BED01-A333-4564-837A-EC3867B6473F}" type="slidenum">
              <a:rPr lang="es-MX" smtClean="0"/>
              <a:pPr/>
              <a:t>25</a:t>
            </a:fld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67BF09-0F94-412F-9C2F-2AA190131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4" t="24344" r="39763" b="18295"/>
          <a:stretch/>
        </p:blipFill>
        <p:spPr>
          <a:xfrm>
            <a:off x="1521261" y="1052736"/>
            <a:ext cx="5282987" cy="446449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2680054-82DE-483E-B479-2665F2DB7E40}"/>
              </a:ext>
            </a:extLst>
          </p:cNvPr>
          <p:cNvSpPr txBox="1"/>
          <p:nvPr/>
        </p:nvSpPr>
        <p:spPr>
          <a:xfrm>
            <a:off x="755576" y="573405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Comic Sans MS" panose="030F0702030302020204" pitchFamily="66" charset="0"/>
              </a:rPr>
              <a:t>Hidroxilación regio y estereoselectiva del alcanfor por P450cam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7EBB98C-BF1D-448F-B5F5-E3A5DCF333CC}"/>
              </a:ext>
            </a:extLst>
          </p:cNvPr>
          <p:cNvSpPr/>
          <p:nvPr/>
        </p:nvSpPr>
        <p:spPr>
          <a:xfrm>
            <a:off x="1521261" y="908720"/>
            <a:ext cx="242427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D56F1F4-A62B-439D-A9FE-45DA67B9A2EF}"/>
              </a:ext>
            </a:extLst>
          </p:cNvPr>
          <p:cNvSpPr/>
          <p:nvPr/>
        </p:nvSpPr>
        <p:spPr>
          <a:xfrm>
            <a:off x="6444207" y="908720"/>
            <a:ext cx="242427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74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>
                <a:latin typeface="Comic Sans MS" pitchFamily="66" charset="0"/>
              </a:rPr>
              <a:t>Mecanismo: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484313"/>
            <a:ext cx="9144000" cy="5373687"/>
          </a:xfrm>
          <a:noFill/>
          <a:ln/>
        </p:spPr>
        <p:txBody>
          <a:bodyPr/>
          <a:lstStyle/>
          <a:p>
            <a:r>
              <a:rPr lang="es-MX" dirty="0">
                <a:latin typeface="Comic Sans MS" pitchFamily="66" charset="0"/>
              </a:rPr>
              <a:t>Una de sus funciones principales es la </a:t>
            </a:r>
            <a:r>
              <a:rPr lang="es-MX" dirty="0" err="1">
                <a:latin typeface="Comic Sans MS" pitchFamily="66" charset="0"/>
              </a:rPr>
              <a:t>monohidroxilación</a:t>
            </a:r>
            <a:r>
              <a:rPr lang="es-MX" dirty="0">
                <a:latin typeface="Comic Sans MS" pitchFamily="66" charset="0"/>
              </a:rPr>
              <a:t>: </a:t>
            </a:r>
          </a:p>
          <a:p>
            <a:pPr>
              <a:buNone/>
            </a:pPr>
            <a:r>
              <a:rPr lang="es-MX" dirty="0">
                <a:latin typeface="Comic Sans MS" pitchFamily="66" charset="0"/>
              </a:rPr>
              <a:t>    </a:t>
            </a:r>
          </a:p>
          <a:p>
            <a:endParaRPr lang="es-MX" dirty="0">
              <a:latin typeface="Comic Sans MS" pitchFamily="66" charset="0"/>
            </a:endParaRPr>
          </a:p>
          <a:p>
            <a:pPr algn="ctr">
              <a:buFont typeface="Wingdings" pitchFamily="2" charset="2"/>
              <a:buNone/>
            </a:pPr>
            <a:r>
              <a:rPr lang="es-MX" sz="2800" dirty="0">
                <a:latin typeface="Comic Sans MS" pitchFamily="66" charset="0"/>
              </a:rPr>
              <a:t>R</a:t>
            </a:r>
            <a:r>
              <a:rPr lang="es-MX" sz="2800" dirty="0">
                <a:solidFill>
                  <a:schemeClr val="accent3"/>
                </a:solidFill>
                <a:latin typeface="Comic Sans MS" pitchFamily="66" charset="0"/>
              </a:rPr>
              <a:t>H</a:t>
            </a:r>
            <a:r>
              <a:rPr lang="es-MX" sz="28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s-MX" sz="2800" dirty="0">
                <a:latin typeface="Comic Sans MS" pitchFamily="66" charset="0"/>
              </a:rPr>
              <a:t>+ NADPH + O</a:t>
            </a:r>
            <a:r>
              <a:rPr lang="es-MX" sz="2800" baseline="-25000" dirty="0">
                <a:latin typeface="Comic Sans MS" pitchFamily="66" charset="0"/>
              </a:rPr>
              <a:t>2</a:t>
            </a:r>
            <a:r>
              <a:rPr lang="es-MX" sz="2800" dirty="0">
                <a:latin typeface="Comic Sans MS" pitchFamily="66" charset="0"/>
              </a:rPr>
              <a:t> + H</a:t>
            </a:r>
            <a:r>
              <a:rPr lang="es-MX" sz="2800" baseline="30000" dirty="0">
                <a:latin typeface="Comic Sans MS" pitchFamily="66" charset="0"/>
              </a:rPr>
              <a:t>+</a:t>
            </a:r>
            <a:r>
              <a:rPr lang="es-MX" sz="2800" dirty="0">
                <a:latin typeface="Comic Sans MS" pitchFamily="66" charset="0"/>
              </a:rPr>
              <a:t>             R</a:t>
            </a:r>
            <a:r>
              <a:rPr lang="es-MX" sz="2800" dirty="0">
                <a:solidFill>
                  <a:schemeClr val="accent3"/>
                </a:solidFill>
                <a:latin typeface="Comic Sans MS" pitchFamily="66" charset="0"/>
              </a:rPr>
              <a:t>OH</a:t>
            </a:r>
            <a:r>
              <a:rPr lang="es-MX" sz="2800" dirty="0">
                <a:latin typeface="Comic Sans MS" pitchFamily="66" charset="0"/>
              </a:rPr>
              <a:t> +H</a:t>
            </a:r>
            <a:r>
              <a:rPr lang="es-MX" sz="2800" baseline="-25000" dirty="0">
                <a:latin typeface="Comic Sans MS" pitchFamily="66" charset="0"/>
              </a:rPr>
              <a:t>2</a:t>
            </a:r>
            <a:r>
              <a:rPr lang="es-MX" sz="2800" dirty="0">
                <a:latin typeface="Comic Sans MS" pitchFamily="66" charset="0"/>
              </a:rPr>
              <a:t>O + NADP</a:t>
            </a:r>
            <a:r>
              <a:rPr lang="es-MX" sz="2800" baseline="30000" dirty="0">
                <a:latin typeface="Comic Sans MS" pitchFamily="66" charset="0"/>
              </a:rPr>
              <a:t>+</a:t>
            </a:r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6FF121-8C91-443B-A271-6C91836E7985}" type="slidenum">
              <a:rPr lang="es-MX">
                <a:latin typeface="Comic Sans MS" pitchFamily="66" charset="0"/>
              </a:rPr>
              <a:pPr/>
              <a:t>26</a:t>
            </a:fld>
            <a:endParaRPr lang="es-MX">
              <a:latin typeface="Comic Sans MS" pitchFamily="66" charset="0"/>
            </a:endParaRPr>
          </a:p>
        </p:txBody>
      </p:sp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4143372" y="3000372"/>
          <a:ext cx="1261314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3" name="ISIS/Draw Sketch" r:id="rId3" imgW="704520" imgH="180720" progId="ISISServer">
                  <p:embed/>
                </p:oleObj>
              </mc:Choice>
              <mc:Fallback>
                <p:oleObj name="ISIS/Draw Sketch" r:id="rId3" imgW="704520" imgH="180720" progId="ISISServer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3000372"/>
                        <a:ext cx="1261314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>
                <a:latin typeface="Comic Sans MS" pitchFamily="66" charset="0"/>
              </a:rPr>
              <a:t>Mecanismo: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484313"/>
            <a:ext cx="9144000" cy="5373687"/>
          </a:xfrm>
          <a:noFill/>
          <a:ln/>
        </p:spPr>
        <p:txBody>
          <a:bodyPr/>
          <a:lstStyle/>
          <a:p>
            <a:r>
              <a:rPr lang="es-MX">
                <a:latin typeface="Comic Sans MS" pitchFamily="66" charset="0"/>
              </a:rPr>
              <a:t>Los electrones que requiere el citocromo P-450 para la activación del oxígeno, pasan del NADPH al citocromo P-450.</a:t>
            </a:r>
          </a:p>
          <a:p>
            <a:endParaRPr lang="es-ES_tradnl">
              <a:latin typeface="Comic Sans MS" pitchFamily="66" charset="0"/>
            </a:endParaRPr>
          </a:p>
          <a:p>
            <a:r>
              <a:rPr lang="es-ES_tradnl">
                <a:latin typeface="Comic Sans MS" pitchFamily="66" charset="0"/>
              </a:rPr>
              <a:t>Debido a la acción de la enzima NADPH-citocromo P-450 reductasa.</a:t>
            </a:r>
          </a:p>
          <a:p>
            <a:endParaRPr lang="es-ES_tradnl">
              <a:latin typeface="Comic Sans MS" pitchFamily="66" charset="0"/>
            </a:endParaRPr>
          </a:p>
          <a:p>
            <a:r>
              <a:rPr lang="es-ES_tradnl">
                <a:latin typeface="Comic Sans MS" pitchFamily="66" charset="0"/>
              </a:rPr>
              <a:t>El </a:t>
            </a:r>
            <a:r>
              <a:rPr lang="es-MX">
                <a:latin typeface="Comic Sans MS" pitchFamily="66" charset="0"/>
              </a:rPr>
              <a:t>citocromo P-450 y el </a:t>
            </a:r>
            <a:r>
              <a:rPr lang="es-ES_tradnl">
                <a:latin typeface="Comic Sans MS" pitchFamily="66" charset="0"/>
              </a:rPr>
              <a:t>NADPH-citocromo P-450 reductasa se encuentran insertadas en la membrana.</a:t>
            </a:r>
            <a:endParaRPr lang="es-MX" sz="2800" baseline="30000">
              <a:latin typeface="Comic Sans MS" pitchFamily="66" charset="0"/>
            </a:endParaRPr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B91B8D-05AA-4DD5-A701-F8F7460ABC74}" type="slidenum">
              <a:rPr lang="es-MX">
                <a:latin typeface="Comic Sans MS" pitchFamily="66" charset="0"/>
              </a:rPr>
              <a:pPr/>
              <a:t>27</a:t>
            </a:fld>
            <a:endParaRPr lang="es-MX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>
                <a:latin typeface="Comic Sans MS" pitchFamily="66" charset="0"/>
              </a:rPr>
              <a:t>Mecanismo: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484313"/>
            <a:ext cx="9144000" cy="5373687"/>
          </a:xfrm>
          <a:noFill/>
          <a:ln/>
        </p:spPr>
        <p:txBody>
          <a:bodyPr/>
          <a:lstStyle/>
          <a:p>
            <a:r>
              <a:rPr lang="es-MX">
                <a:latin typeface="Comic Sans MS" pitchFamily="66" charset="0"/>
              </a:rPr>
              <a:t>Los mecanismos de acción de los citocromos P-450 son complejos y aun no son muy claros.</a:t>
            </a:r>
          </a:p>
          <a:p>
            <a:endParaRPr lang="es-ES_tradnl">
              <a:latin typeface="Comic Sans MS" pitchFamily="66" charset="0"/>
            </a:endParaRPr>
          </a:p>
          <a:p>
            <a:r>
              <a:rPr lang="es-ES_tradnl">
                <a:latin typeface="Comic Sans MS" pitchFamily="66" charset="0"/>
              </a:rPr>
              <a:t>Debido a la baja vida media de sus intermediarios.</a:t>
            </a:r>
          </a:p>
          <a:p>
            <a:endParaRPr lang="es-ES_tradnl">
              <a:latin typeface="Comic Sans MS" pitchFamily="66" charset="0"/>
            </a:endParaRPr>
          </a:p>
          <a:p>
            <a:r>
              <a:rPr lang="es-ES_tradnl">
                <a:latin typeface="Comic Sans MS" pitchFamily="66" charset="0"/>
              </a:rPr>
              <a:t>Sin embargo se han realizado algunas propuestas.</a:t>
            </a:r>
            <a:endParaRPr lang="es-MX" sz="2800" baseline="30000">
              <a:latin typeface="Comic Sans MS" pitchFamily="66" charset="0"/>
            </a:endParaRPr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DB6E55D-A706-47CF-9494-C251DF2D7068}" type="slidenum">
              <a:rPr lang="es-MX">
                <a:latin typeface="Comic Sans MS" pitchFamily="66" charset="0"/>
              </a:rPr>
              <a:pPr/>
              <a:t>28</a:t>
            </a:fld>
            <a:endParaRPr lang="es-MX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Mecanismo:</a:t>
            </a:r>
          </a:p>
        </p:txBody>
      </p:sp>
      <p:pic>
        <p:nvPicPr>
          <p:cNvPr id="94216" name="Picture 8" descr="figura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341438"/>
            <a:ext cx="8281988" cy="4321175"/>
          </a:xfrm>
          <a:noFill/>
          <a:ln/>
        </p:spPr>
      </p:pic>
      <p:sp>
        <p:nvSpPr>
          <p:cNvPr id="6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BD0507-0899-4477-B997-41812E623228}" type="slidenum">
              <a:rPr lang="es-MX"/>
              <a:pPr/>
              <a:t>29</a:t>
            </a:fld>
            <a:endParaRPr lang="es-MX"/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249178" y="5994654"/>
            <a:ext cx="8572560" cy="55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127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MX" sz="1400" dirty="0" err="1">
                <a:latin typeface="Comic Sans MS" panose="030F0702030302020204" pitchFamily="66" charset="0"/>
              </a:rPr>
              <a:t>Winters</a:t>
            </a:r>
            <a:r>
              <a:rPr lang="es-MX" sz="1400" dirty="0">
                <a:latin typeface="Comic Sans MS" panose="030F0702030302020204" pitchFamily="66" charset="0"/>
              </a:rPr>
              <a:t> DK, </a:t>
            </a:r>
            <a:r>
              <a:rPr lang="es-MX" sz="1400" dirty="0" err="1">
                <a:latin typeface="Comic Sans MS" panose="030F0702030302020204" pitchFamily="66" charset="0"/>
              </a:rPr>
              <a:t>Cederbaum</a:t>
            </a:r>
            <a:r>
              <a:rPr lang="es-MX" sz="1400" dirty="0">
                <a:latin typeface="Comic Sans MS" panose="030F0702030302020204" pitchFamily="66" charset="0"/>
              </a:rPr>
              <a:t> AI.; </a:t>
            </a:r>
            <a:r>
              <a:rPr lang="es-MX" sz="1400" dirty="0" err="1">
                <a:latin typeface="Comic Sans MS" panose="030F0702030302020204" pitchFamily="66" charset="0"/>
              </a:rPr>
              <a:t>Biochemistry</a:t>
            </a:r>
            <a:r>
              <a:rPr lang="es-MX" sz="1400" dirty="0">
                <a:latin typeface="Comic Sans MS" panose="030F0702030302020204" pitchFamily="66" charset="0"/>
              </a:rPr>
              <a:t> of </a:t>
            </a:r>
            <a:r>
              <a:rPr lang="es-MX" sz="1400" dirty="0" err="1">
                <a:latin typeface="Comic Sans MS" panose="030F0702030302020204" pitchFamily="66" charset="0"/>
              </a:rPr>
              <a:t>Cytochrome</a:t>
            </a:r>
            <a:r>
              <a:rPr lang="es-MX" sz="1400" dirty="0">
                <a:latin typeface="Comic Sans MS" panose="030F0702030302020204" pitchFamily="66" charset="0"/>
              </a:rPr>
              <a:t> P450 in </a:t>
            </a:r>
            <a:r>
              <a:rPr lang="es-MX" sz="1400" dirty="0" err="1">
                <a:latin typeface="Comic Sans MS" panose="030F0702030302020204" pitchFamily="66" charset="0"/>
              </a:rPr>
              <a:t>hepatic</a:t>
            </a:r>
            <a:r>
              <a:rPr lang="es-MX" sz="1400" dirty="0">
                <a:latin typeface="Comic Sans MS" panose="030F0702030302020204" pitchFamily="66" charset="0"/>
              </a:rPr>
              <a:t> and </a:t>
            </a:r>
            <a:r>
              <a:rPr lang="es-MX" sz="1400" dirty="0" err="1">
                <a:latin typeface="Comic Sans MS" panose="030F0702030302020204" pitchFamily="66" charset="0"/>
              </a:rPr>
              <a:t>bile</a:t>
            </a:r>
            <a:r>
              <a:rPr lang="es-MX" sz="1400" dirty="0">
                <a:latin typeface="Comic Sans MS" panose="030F0702030302020204" pitchFamily="66" charset="0"/>
              </a:rPr>
              <a:t> </a:t>
            </a:r>
            <a:r>
              <a:rPr lang="es-MX" sz="1400" dirty="0" err="1">
                <a:latin typeface="Comic Sans MS" panose="030F0702030302020204" pitchFamily="66" charset="0"/>
              </a:rPr>
              <a:t>secretion:Physiology</a:t>
            </a:r>
            <a:r>
              <a:rPr lang="es-MX" sz="1400" dirty="0">
                <a:latin typeface="Comic Sans MS" panose="030F0702030302020204" pitchFamily="66" charset="0"/>
              </a:rPr>
              <a:t> and </a:t>
            </a:r>
            <a:r>
              <a:rPr lang="es-MX" sz="1400" dirty="0" err="1">
                <a:latin typeface="Comic Sans MS" panose="030F0702030302020204" pitchFamily="66" charset="0"/>
              </a:rPr>
              <a:t>pathophysiology</a:t>
            </a:r>
            <a:r>
              <a:rPr lang="es-MX" sz="1400" dirty="0">
                <a:latin typeface="Comic Sans MS" panose="030F0702030302020204" pitchFamily="66" charset="0"/>
              </a:rPr>
              <a:t> 1993, ed. </a:t>
            </a:r>
            <a:r>
              <a:rPr lang="es-MX" sz="1400" dirty="0" err="1">
                <a:latin typeface="Comic Sans MS" panose="030F0702030302020204" pitchFamily="66" charset="0"/>
              </a:rPr>
              <a:t>Tavaloni</a:t>
            </a:r>
            <a:r>
              <a:rPr lang="es-MX" sz="1400" dirty="0">
                <a:latin typeface="Comic Sans MS" panose="030F0702030302020204" pitchFamily="66" charset="0"/>
              </a:rPr>
              <a:t> and PD </a:t>
            </a:r>
            <a:r>
              <a:rPr lang="es-MX" sz="1400" dirty="0" err="1">
                <a:latin typeface="Comic Sans MS" panose="030F0702030302020204" pitchFamily="66" charset="0"/>
              </a:rPr>
              <a:t>Berk</a:t>
            </a:r>
            <a:r>
              <a:rPr lang="es-MX" sz="1400" dirty="0">
                <a:latin typeface="Comic Sans MS" panose="030F0702030302020204" pitchFamily="66" charset="0"/>
              </a:rPr>
              <a:t>. </a:t>
            </a:r>
            <a:r>
              <a:rPr lang="es-MX" sz="1400" dirty="0" err="1">
                <a:latin typeface="Comic Sans MS" panose="030F0702030302020204" pitchFamily="66" charset="0"/>
              </a:rPr>
              <a:t>Raven</a:t>
            </a:r>
            <a:r>
              <a:rPr lang="es-MX" sz="1400" dirty="0">
                <a:latin typeface="Comic Sans MS" panose="030F0702030302020204" pitchFamily="66" charset="0"/>
              </a:rPr>
              <a:t> </a:t>
            </a:r>
            <a:r>
              <a:rPr lang="es-MX" sz="1400" dirty="0" err="1">
                <a:latin typeface="Comic Sans MS" panose="030F0702030302020204" pitchFamily="66" charset="0"/>
              </a:rPr>
              <a:t>Press</a:t>
            </a:r>
            <a:r>
              <a:rPr lang="es-MX" sz="1400" dirty="0">
                <a:latin typeface="Comic Sans MS" panose="030F0702030302020204" pitchFamily="66" charset="0"/>
              </a:rPr>
              <a:t>, Ltd., N. Y., </a:t>
            </a:r>
            <a:r>
              <a:rPr lang="es-MX" sz="1400" dirty="0" err="1">
                <a:latin typeface="Comic Sans MS" panose="030F0702030302020204" pitchFamily="66" charset="0"/>
              </a:rPr>
              <a:t>pp</a:t>
            </a:r>
            <a:r>
              <a:rPr lang="es-MX" sz="1400" dirty="0">
                <a:latin typeface="Comic Sans MS" panose="030F0702030302020204" pitchFamily="66" charset="0"/>
              </a:rPr>
              <a:t> 407-420.</a:t>
            </a:r>
          </a:p>
          <a:p>
            <a:pPr indent="127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s-MX" sz="1600" b="1" dirty="0">
              <a:solidFill>
                <a:srgbClr val="99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755650" y="5013325"/>
            <a:ext cx="647700" cy="2873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>
                <a:latin typeface="Comic Sans MS" pitchFamily="66" charset="0"/>
              </a:rPr>
              <a:t>Generalidades: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052513"/>
            <a:ext cx="9144000" cy="5113337"/>
          </a:xfrm>
        </p:spPr>
        <p:txBody>
          <a:bodyPr/>
          <a:lstStyle/>
          <a:p>
            <a:endParaRPr lang="es-MX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es-MX">
              <a:latin typeface="Comic Sans MS" pitchFamily="66" charset="0"/>
            </a:endParaRPr>
          </a:p>
          <a:p>
            <a:endParaRPr lang="es-MX" sz="4000">
              <a:latin typeface="Comic Sans MS" pitchFamily="66" charset="0"/>
            </a:endParaRPr>
          </a:p>
          <a:p>
            <a:pPr algn="ctr">
              <a:buFont typeface="Wingdings" pitchFamily="2" charset="2"/>
              <a:buNone/>
            </a:pPr>
            <a:r>
              <a:rPr lang="es-MX" sz="4000">
                <a:latin typeface="Comic Sans MS" pitchFamily="66" charset="0"/>
              </a:rPr>
              <a:t>¿Cómo se defiende los organismos</a:t>
            </a:r>
          </a:p>
          <a:p>
            <a:pPr algn="ctr">
              <a:buFont typeface="Wingdings" pitchFamily="2" charset="2"/>
              <a:buNone/>
            </a:pPr>
            <a:r>
              <a:rPr lang="es-MX" sz="4000">
                <a:latin typeface="Comic Sans MS" pitchFamily="66" charset="0"/>
              </a:rPr>
              <a:t>vivos de los xenobióticos?</a:t>
            </a:r>
          </a:p>
          <a:p>
            <a:pPr>
              <a:buFont typeface="Wingdings" pitchFamily="2" charset="2"/>
              <a:buNone/>
            </a:pPr>
            <a:endParaRPr lang="es-MX" sz="4000">
              <a:latin typeface="Comic Sans MS" pitchFamily="66" charset="0"/>
            </a:endParaRPr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5258FF-7BAB-4154-A66C-F6E026484FA6}" type="slidenum">
              <a:rPr lang="es-MX">
                <a:latin typeface="Comic Sans MS" pitchFamily="66" charset="0"/>
              </a:rPr>
              <a:pPr/>
              <a:t>3</a:t>
            </a:fld>
            <a:endParaRPr lang="es-MX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045BE2E-689D-4D7E-A74F-CC446150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BED01-A333-4564-837A-EC3867B6473F}" type="slidenum">
              <a:rPr lang="es-MX" smtClean="0"/>
              <a:pPr/>
              <a:t>30</a:t>
            </a:fld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6BA6163-9399-48EE-80BF-150B2D3E7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3" t="30400" r="50000" b="16401"/>
          <a:stretch/>
        </p:blipFill>
        <p:spPr>
          <a:xfrm>
            <a:off x="1187624" y="17995"/>
            <a:ext cx="6552728" cy="682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67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>
                <a:latin typeface="Comic Sans MS" pitchFamily="66" charset="0"/>
              </a:rPr>
              <a:t>Mecanismo:</a:t>
            </a:r>
          </a:p>
        </p:txBody>
      </p:sp>
      <p:pic>
        <p:nvPicPr>
          <p:cNvPr id="104451" name="Picture 3" descr="mas mecanismo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l="3751" t="7576" b="19409"/>
          <a:stretch>
            <a:fillRect/>
          </a:stretch>
        </p:blipFill>
        <p:spPr>
          <a:xfrm>
            <a:off x="251520" y="1772816"/>
            <a:ext cx="8352928" cy="3828463"/>
          </a:xfrm>
          <a:noFill/>
          <a:ln/>
        </p:spPr>
      </p:pic>
      <p:sp>
        <p:nvSpPr>
          <p:cNvPr id="4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BCD2DB1-3F94-420E-B76A-14B768513D10}" type="slidenum">
              <a:rPr lang="es-MX">
                <a:latin typeface="Comic Sans MS" pitchFamily="66" charset="0"/>
              </a:rPr>
              <a:pPr/>
              <a:t>31</a:t>
            </a:fld>
            <a:endParaRPr lang="es-MX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600"/>
              <a:t>Estructura:</a:t>
            </a:r>
          </a:p>
        </p:txBody>
      </p:sp>
      <p:pic>
        <p:nvPicPr>
          <p:cNvPr id="108547" name="Picture 3" descr="1AKD hem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2423" r="18326"/>
          <a:stretch>
            <a:fillRect/>
          </a:stretch>
        </p:blipFill>
        <p:spPr>
          <a:xfrm>
            <a:off x="395288" y="908050"/>
            <a:ext cx="4084637" cy="4751388"/>
          </a:xfrm>
          <a:noFill/>
          <a:ln/>
        </p:spPr>
      </p:pic>
      <p:pic>
        <p:nvPicPr>
          <p:cNvPr id="108552" name="Picture 8" descr="grupo hem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l="13142" t="3650" r="14218" b="3571"/>
          <a:stretch>
            <a:fillRect/>
          </a:stretch>
        </p:blipFill>
        <p:spPr>
          <a:xfrm>
            <a:off x="4643438" y="908050"/>
            <a:ext cx="4319587" cy="4608513"/>
          </a:xfrm>
          <a:noFill/>
          <a:ln/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4EB1FD-088A-4915-99D2-10D2A067D5CB}" type="slidenum">
              <a:rPr lang="es-MX"/>
              <a:pPr/>
              <a:t>32</a:t>
            </a:fld>
            <a:endParaRPr lang="es-MX"/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0" y="573405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MX" sz="2800" dirty="0">
                <a:latin typeface="Comic Sans MS" pitchFamily="66" charset="0"/>
              </a:rPr>
              <a:t>Enzima </a:t>
            </a:r>
            <a:r>
              <a:rPr lang="es-MX" sz="2800" dirty="0" err="1">
                <a:latin typeface="Comic Sans MS" pitchFamily="66" charset="0"/>
              </a:rPr>
              <a:t>citocromo</a:t>
            </a:r>
            <a:r>
              <a:rPr lang="es-MX" sz="2800" dirty="0">
                <a:latin typeface="Comic Sans MS" pitchFamily="66" charset="0"/>
              </a:rPr>
              <a:t> P-450cam; </a:t>
            </a:r>
            <a:r>
              <a:rPr lang="es-MX" sz="2800" i="1" dirty="0" err="1">
                <a:latin typeface="Comic Sans MS" pitchFamily="66" charset="0"/>
              </a:rPr>
              <a:t>Pseudomona</a:t>
            </a:r>
            <a:r>
              <a:rPr lang="es-MX" sz="2800" i="1" dirty="0">
                <a:latin typeface="Comic Sans MS" pitchFamily="66" charset="0"/>
              </a:rPr>
              <a:t> </a:t>
            </a:r>
            <a:r>
              <a:rPr lang="es-MX" sz="2800" i="1" dirty="0" err="1">
                <a:latin typeface="Comic Sans MS" pitchFamily="66" charset="0"/>
              </a:rPr>
              <a:t>putida</a:t>
            </a:r>
            <a:r>
              <a:rPr lang="es-MX" sz="2800" dirty="0">
                <a:latin typeface="Comic Sans MS" pitchFamily="66" charset="0"/>
              </a:rPr>
              <a:t>.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34925" y="6308726"/>
            <a:ext cx="8785225" cy="47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127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MX" sz="1600" dirty="0" err="1"/>
              <a:t>Schlichting</a:t>
            </a:r>
            <a:r>
              <a:rPr lang="es-MX" sz="1600" dirty="0"/>
              <a:t>, I., Jung, C., </a:t>
            </a:r>
            <a:r>
              <a:rPr lang="es-MX" sz="1600" dirty="0" err="1"/>
              <a:t>Schulze</a:t>
            </a:r>
            <a:r>
              <a:rPr lang="es-MX" sz="1600" dirty="0"/>
              <a:t>, H.: </a:t>
            </a:r>
            <a:r>
              <a:rPr lang="es-MX" sz="1600" dirty="0" err="1"/>
              <a:t>Crystal</a:t>
            </a:r>
            <a:r>
              <a:rPr lang="es-MX" sz="1600" dirty="0"/>
              <a:t> </a:t>
            </a:r>
            <a:r>
              <a:rPr lang="es-MX" sz="1600" dirty="0" err="1"/>
              <a:t>structure</a:t>
            </a:r>
            <a:r>
              <a:rPr lang="es-MX" sz="1600" dirty="0"/>
              <a:t> of </a:t>
            </a:r>
            <a:r>
              <a:rPr lang="es-MX" sz="1600" dirty="0" err="1"/>
              <a:t>cytochrome</a:t>
            </a:r>
            <a:r>
              <a:rPr lang="es-MX" sz="1600" dirty="0"/>
              <a:t> P-450cam </a:t>
            </a:r>
            <a:r>
              <a:rPr lang="es-MX" sz="1600" dirty="0" err="1"/>
              <a:t>complexed</a:t>
            </a:r>
            <a:r>
              <a:rPr lang="es-MX" sz="1600" dirty="0"/>
              <a:t> </a:t>
            </a:r>
            <a:r>
              <a:rPr lang="es-MX" sz="1600" dirty="0" err="1"/>
              <a:t>with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(1S)-</a:t>
            </a:r>
            <a:r>
              <a:rPr lang="es-MX" sz="1600" dirty="0" err="1"/>
              <a:t>camphor</a:t>
            </a:r>
            <a:r>
              <a:rPr lang="es-MX" sz="1600" dirty="0"/>
              <a:t> </a:t>
            </a:r>
            <a:r>
              <a:rPr lang="es-MX" sz="1600" dirty="0" err="1"/>
              <a:t>enantiomer</a:t>
            </a:r>
            <a:r>
              <a:rPr lang="es-MX" sz="1600" dirty="0"/>
              <a:t>. FEBS </a:t>
            </a:r>
            <a:r>
              <a:rPr lang="es-MX" sz="1600" dirty="0" err="1"/>
              <a:t>Lett</a:t>
            </a:r>
            <a:r>
              <a:rPr lang="es-MX" sz="1600" dirty="0"/>
              <a:t> 415 pp. 253 (1997).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r>
              <a:rPr lang="es-MX" sz="3600" dirty="0">
                <a:latin typeface="Comic Sans MS" pitchFamily="66" charset="0"/>
              </a:rPr>
              <a:t>Mecanismo:</a:t>
            </a:r>
          </a:p>
        </p:txBody>
      </p:sp>
      <p:pic>
        <p:nvPicPr>
          <p:cNvPr id="40980" name="Picture 20" descr="mecanismo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b="11856"/>
          <a:stretch>
            <a:fillRect/>
          </a:stretch>
        </p:blipFill>
        <p:spPr>
          <a:xfrm>
            <a:off x="1476375" y="908050"/>
            <a:ext cx="6048375" cy="4818063"/>
          </a:xfrm>
          <a:noFill/>
          <a:ln/>
        </p:spPr>
      </p:pic>
      <p:sp>
        <p:nvSpPr>
          <p:cNvPr id="6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266F15F-C012-4383-818B-C71745653C33}" type="slidenum">
              <a:rPr lang="es-MX"/>
              <a:pPr/>
              <a:t>33</a:t>
            </a:fld>
            <a:endParaRPr lang="es-MX"/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3419475" y="5661025"/>
            <a:ext cx="44275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MX" sz="2800" dirty="0">
                <a:latin typeface="Comic Sans MS" pitchFamily="66" charset="0"/>
              </a:rPr>
              <a:t>S = sustrato.</a:t>
            </a:r>
            <a:endParaRPr lang="es-MX" sz="2800" baseline="30000" dirty="0">
              <a:latin typeface="Comic Sans MS" pitchFamily="66" charset="0"/>
            </a:endParaRPr>
          </a:p>
        </p:txBody>
      </p: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0" y="6429396"/>
            <a:ext cx="9144000" cy="29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127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MX" sz="1600" dirty="0">
                <a:latin typeface="Comic Sans MS" pitchFamily="66" charset="0"/>
              </a:rPr>
              <a:t>John T. </a:t>
            </a:r>
            <a:r>
              <a:rPr lang="es-MX" sz="1600" dirty="0" err="1">
                <a:latin typeface="Comic Sans MS" pitchFamily="66" charset="0"/>
              </a:rPr>
              <a:t>Groves</a:t>
            </a:r>
            <a:r>
              <a:rPr lang="es-MX" sz="1600" dirty="0">
                <a:latin typeface="Comic Sans MS" pitchFamily="66" charset="0"/>
              </a:rPr>
              <a:t>, </a:t>
            </a:r>
            <a:r>
              <a:rPr lang="es-MX" sz="1600" i="1" dirty="0">
                <a:latin typeface="Comic Sans MS" pitchFamily="66" charset="0"/>
              </a:rPr>
              <a:t>et al</a:t>
            </a:r>
            <a:r>
              <a:rPr lang="es-MX" sz="1600" dirty="0">
                <a:latin typeface="Comic Sans MS" pitchFamily="66" charset="0"/>
              </a:rPr>
              <a:t>; J . </a:t>
            </a:r>
            <a:r>
              <a:rPr lang="es-MX" sz="1600" dirty="0" err="1">
                <a:latin typeface="Comic Sans MS" pitchFamily="66" charset="0"/>
              </a:rPr>
              <a:t>Am.</a:t>
            </a:r>
            <a:r>
              <a:rPr lang="es-MX" sz="1600" dirty="0">
                <a:latin typeface="Comic Sans MS" pitchFamily="66" charset="0"/>
              </a:rPr>
              <a:t> </a:t>
            </a:r>
            <a:r>
              <a:rPr lang="es-MX" sz="1600" dirty="0" err="1">
                <a:latin typeface="Comic Sans MS" pitchFamily="66" charset="0"/>
              </a:rPr>
              <a:t>Chem</a:t>
            </a:r>
            <a:r>
              <a:rPr lang="es-MX" sz="1600" dirty="0">
                <a:latin typeface="Comic Sans MS" pitchFamily="66" charset="0"/>
              </a:rPr>
              <a:t>. Soc. 1988, 110, 8443-8452 </a:t>
            </a:r>
          </a:p>
          <a:p>
            <a:pPr indent="127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s-MX" sz="1600" b="1" dirty="0">
              <a:solidFill>
                <a:srgbClr val="99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34" y="142852"/>
            <a:ext cx="3186106" cy="714380"/>
          </a:xfrm>
        </p:spPr>
        <p:txBody>
          <a:bodyPr/>
          <a:lstStyle/>
          <a:p>
            <a:r>
              <a:rPr lang="es-MX" sz="3600" dirty="0">
                <a:latin typeface="Comic Sans MS" pitchFamily="66" charset="0"/>
              </a:rPr>
              <a:t>Mecanismo:</a:t>
            </a:r>
          </a:p>
        </p:txBody>
      </p:sp>
      <p:pic>
        <p:nvPicPr>
          <p:cNvPr id="74755" name="Picture 3" descr="mecanismo citocrom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6000"/>
          </a:blip>
          <a:srcRect/>
          <a:stretch>
            <a:fillRect/>
          </a:stretch>
        </p:blipFill>
        <p:spPr>
          <a:xfrm>
            <a:off x="3475484" y="660400"/>
            <a:ext cx="5472112" cy="5256213"/>
          </a:xfrm>
          <a:noFill/>
          <a:ln/>
        </p:spPr>
      </p:pic>
      <p:sp>
        <p:nvSpPr>
          <p:cNvPr id="8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7D7870-1F67-4D65-871D-C1011E0033FB}" type="slidenum">
              <a:rPr lang="es-MX">
                <a:latin typeface="Comic Sans MS" pitchFamily="66" charset="0"/>
              </a:rPr>
              <a:pPr/>
              <a:t>34</a:t>
            </a:fld>
            <a:endParaRPr lang="es-MX">
              <a:latin typeface="Comic Sans MS" pitchFamily="66" charset="0"/>
            </a:endParaRPr>
          </a:p>
        </p:txBody>
      </p:sp>
      <p:pic>
        <p:nvPicPr>
          <p:cNvPr id="74758" name="Picture 6" descr="detalle f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5373688"/>
            <a:ext cx="34194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1" name="Line 9"/>
          <p:cNvSpPr>
            <a:spLocks noChangeShapeType="1"/>
          </p:cNvSpPr>
          <p:nvPr/>
        </p:nvSpPr>
        <p:spPr bwMode="auto">
          <a:xfrm flipV="1">
            <a:off x="3492500" y="6165850"/>
            <a:ext cx="3743325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>
              <a:latin typeface="Comic Sans MS" pitchFamily="66" charset="0"/>
            </a:endParaRPr>
          </a:p>
        </p:txBody>
      </p:sp>
      <p:pic>
        <p:nvPicPr>
          <p:cNvPr id="74762" name="Picture 10" descr="iron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763" y="1557338"/>
            <a:ext cx="1878012" cy="2016125"/>
          </a:xfrm>
          <a:prstGeom prst="rect">
            <a:avLst/>
          </a:prstGeom>
          <a:noFill/>
        </p:spPr>
      </p:pic>
      <p:sp>
        <p:nvSpPr>
          <p:cNvPr id="74765" name="Line 13"/>
          <p:cNvSpPr>
            <a:spLocks noChangeShapeType="1"/>
          </p:cNvSpPr>
          <p:nvPr/>
        </p:nvSpPr>
        <p:spPr bwMode="auto">
          <a:xfrm flipH="1" flipV="1">
            <a:off x="1864444" y="2997994"/>
            <a:ext cx="1584325" cy="1150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r>
              <a:rPr lang="es-MX" sz="3600" dirty="0">
                <a:latin typeface="Comic Sans MS" pitchFamily="66" charset="0"/>
              </a:rPr>
              <a:t>Mecanismo: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A79A-69BD-4589-B3BE-4587ED77FF82}" type="slidenum">
              <a:rPr lang="es-MX">
                <a:latin typeface="Comic Sans MS" pitchFamily="66" charset="0"/>
              </a:rPr>
              <a:pPr/>
              <a:t>35</a:t>
            </a:fld>
            <a:endParaRPr lang="es-MX">
              <a:latin typeface="Comic Sans MS" pitchFamily="66" charset="0"/>
            </a:endParaRPr>
          </a:p>
        </p:txBody>
      </p:sp>
      <p:pic>
        <p:nvPicPr>
          <p:cNvPr id="105479" name="Picture 7" descr="mecanismo 1 2da part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908050"/>
            <a:ext cx="6697662" cy="5346700"/>
          </a:xfrm>
          <a:noFill/>
          <a:ln/>
        </p:spPr>
      </p:pic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0" y="6569075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127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MX" sz="1600" dirty="0">
                <a:latin typeface="Comic Sans MS" pitchFamily="66" charset="0"/>
              </a:rPr>
              <a:t>John T. </a:t>
            </a:r>
            <a:r>
              <a:rPr lang="es-MX" sz="1600" dirty="0" err="1">
                <a:latin typeface="Comic Sans MS" pitchFamily="66" charset="0"/>
              </a:rPr>
              <a:t>Groves</a:t>
            </a:r>
            <a:r>
              <a:rPr lang="es-MX" sz="1600" dirty="0">
                <a:latin typeface="Comic Sans MS" pitchFamily="66" charset="0"/>
              </a:rPr>
              <a:t>, </a:t>
            </a:r>
            <a:r>
              <a:rPr lang="es-MX" sz="1600" i="1" dirty="0">
                <a:latin typeface="Comic Sans MS" pitchFamily="66" charset="0"/>
              </a:rPr>
              <a:t>et al</a:t>
            </a:r>
            <a:r>
              <a:rPr lang="es-MX" sz="1600" dirty="0">
                <a:latin typeface="Comic Sans MS" pitchFamily="66" charset="0"/>
              </a:rPr>
              <a:t>; J . </a:t>
            </a:r>
            <a:r>
              <a:rPr lang="es-MX" sz="1600" dirty="0" err="1">
                <a:latin typeface="Comic Sans MS" pitchFamily="66" charset="0"/>
              </a:rPr>
              <a:t>Am.</a:t>
            </a:r>
            <a:r>
              <a:rPr lang="es-MX" sz="1600" dirty="0">
                <a:latin typeface="Comic Sans MS" pitchFamily="66" charset="0"/>
              </a:rPr>
              <a:t> </a:t>
            </a:r>
            <a:r>
              <a:rPr lang="es-MX" sz="1600" dirty="0" err="1">
                <a:latin typeface="Comic Sans MS" pitchFamily="66" charset="0"/>
              </a:rPr>
              <a:t>Chem</a:t>
            </a:r>
            <a:r>
              <a:rPr lang="es-MX" sz="1600" dirty="0">
                <a:latin typeface="Comic Sans MS" pitchFamily="66" charset="0"/>
              </a:rPr>
              <a:t>. Soc. 1988, 110, 8443-8452 </a:t>
            </a:r>
          </a:p>
          <a:p>
            <a:pPr indent="127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s-MX" sz="1600" b="1" dirty="0">
              <a:solidFill>
                <a:srgbClr val="99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>
                <a:latin typeface="Comic Sans MS" pitchFamily="66" charset="0"/>
              </a:rPr>
              <a:t>Generalidades: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905000"/>
            <a:ext cx="9144000" cy="4525963"/>
          </a:xfrm>
        </p:spPr>
        <p:txBody>
          <a:bodyPr/>
          <a:lstStyle/>
          <a:p>
            <a:r>
              <a:rPr lang="es-MX" dirty="0">
                <a:latin typeface="Comic Sans MS" pitchFamily="66" charset="0"/>
              </a:rPr>
              <a:t>Cada organismo ha desarrollado diversos sistemas de defensa, por ejemplo en el organismo humano existe el sistema inmune.</a:t>
            </a:r>
          </a:p>
          <a:p>
            <a:endParaRPr lang="es-MX" dirty="0">
              <a:latin typeface="Comic Sans MS" pitchFamily="66" charset="0"/>
            </a:endParaRPr>
          </a:p>
          <a:p>
            <a:r>
              <a:rPr lang="es-MX" dirty="0">
                <a:latin typeface="Comic Sans MS" pitchFamily="66" charset="0"/>
              </a:rPr>
              <a:t>Sin embargo hay otro sistema, que se encarga de la </a:t>
            </a:r>
            <a:r>
              <a:rPr lang="es-MX" dirty="0" err="1">
                <a:latin typeface="Comic Sans MS" pitchFamily="66" charset="0"/>
              </a:rPr>
              <a:t>biotransformación</a:t>
            </a:r>
            <a:r>
              <a:rPr lang="es-MX" dirty="0">
                <a:latin typeface="Comic Sans MS" pitchFamily="66" charset="0"/>
              </a:rPr>
              <a:t> de los </a:t>
            </a:r>
            <a:r>
              <a:rPr lang="es-MX" dirty="0" err="1">
                <a:latin typeface="Comic Sans MS" pitchFamily="66" charset="0"/>
              </a:rPr>
              <a:t>xenobióticos</a:t>
            </a:r>
            <a:r>
              <a:rPr lang="es-MX" dirty="0">
                <a:latin typeface="Comic Sans MS" pitchFamily="66" charset="0"/>
              </a:rPr>
              <a:t>.</a:t>
            </a:r>
          </a:p>
          <a:p>
            <a:endParaRPr lang="es-MX" dirty="0">
              <a:latin typeface="Comic Sans MS" pitchFamily="66" charset="0"/>
            </a:endParaRPr>
          </a:p>
          <a:p>
            <a:r>
              <a:rPr lang="es-MX" dirty="0">
                <a:latin typeface="Comic Sans MS" pitchFamily="66" charset="0"/>
              </a:rPr>
              <a:t>Son las </a:t>
            </a:r>
            <a:r>
              <a:rPr lang="es-MX" u="sng" dirty="0">
                <a:solidFill>
                  <a:srgbClr val="002060"/>
                </a:solidFill>
                <a:latin typeface="Comic Sans MS" pitchFamily="66" charset="0"/>
              </a:rPr>
              <a:t>Enzimas </a:t>
            </a:r>
            <a:r>
              <a:rPr lang="es-MX" u="sng" dirty="0" err="1">
                <a:solidFill>
                  <a:srgbClr val="002060"/>
                </a:solidFill>
                <a:latin typeface="Comic Sans MS" pitchFamily="66" charset="0"/>
              </a:rPr>
              <a:t>Citocromo</a:t>
            </a:r>
            <a:r>
              <a:rPr lang="es-MX" u="sng" dirty="0">
                <a:solidFill>
                  <a:srgbClr val="002060"/>
                </a:solidFill>
                <a:latin typeface="Comic Sans MS" pitchFamily="66" charset="0"/>
              </a:rPr>
              <a:t> P-450</a:t>
            </a:r>
            <a:r>
              <a:rPr lang="es-MX" dirty="0">
                <a:latin typeface="Comic Sans MS" pitchFamily="66" charset="0"/>
              </a:rPr>
              <a:t>.</a:t>
            </a:r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EC05E5-4701-4BA7-9240-14E809CBCF96}" type="slidenum">
              <a:rPr lang="es-MX">
                <a:latin typeface="Comic Sans MS" pitchFamily="66" charset="0"/>
              </a:rPr>
              <a:pPr/>
              <a:t>4</a:t>
            </a:fld>
            <a:endParaRPr lang="es-MX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es-MX" dirty="0">
                <a:latin typeface="Comic Sans MS" pitchFamily="66" charset="0"/>
              </a:rPr>
              <a:t>Generalidades:</a:t>
            </a:r>
          </a:p>
        </p:txBody>
      </p:sp>
      <p:pic>
        <p:nvPicPr>
          <p:cNvPr id="71687" name="Picture 7" descr="xenobiotico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848"/>
          <a:stretch>
            <a:fillRect/>
          </a:stretch>
        </p:blipFill>
        <p:spPr>
          <a:xfrm>
            <a:off x="285720" y="1214422"/>
            <a:ext cx="8604250" cy="4525963"/>
          </a:xfrm>
          <a:noFill/>
          <a:ln/>
        </p:spPr>
      </p:pic>
      <p:sp>
        <p:nvSpPr>
          <p:cNvPr id="4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CD5B91-08B9-443C-8190-61AB75B46D3D}" type="slidenum">
              <a:rPr lang="es-MX">
                <a:latin typeface="Comic Sans MS" pitchFamily="66" charset="0"/>
              </a:rPr>
              <a:pPr/>
              <a:t>5</a:t>
            </a:fld>
            <a:endParaRPr lang="es-MX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>
                <a:latin typeface="Comic Sans MS" pitchFamily="66" charset="0"/>
              </a:rPr>
              <a:t>Generalidades: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58" y="1676400"/>
            <a:ext cx="8286808" cy="339567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MX" dirty="0">
                <a:latin typeface="Comic Sans MS" pitchFamily="66" charset="0"/>
              </a:rPr>
              <a:t>Fueron descubiertas en los años 40. </a:t>
            </a:r>
          </a:p>
          <a:p>
            <a:pPr>
              <a:lnSpc>
                <a:spcPct val="90000"/>
              </a:lnSpc>
            </a:pPr>
            <a:endParaRPr lang="es-MX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s-MX" dirty="0">
                <a:latin typeface="Comic Sans MS" pitchFamily="66" charset="0"/>
              </a:rPr>
              <a:t>Debido a que presentaban un máximo de absorción en 450 nm, al formar un complejo con CO (transferencia de carga 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MX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s-MX" dirty="0">
                <a:latin typeface="Comic Sans MS" pitchFamily="66" charset="0"/>
              </a:rPr>
              <a:t>Además se observó que era el componente final de una cadena transportadora de electrones que catalizaba la oxidación de diversos sustratos, lo que les dio su nombre.</a:t>
            </a:r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1D71A0-A63D-4AF2-BB42-0DC472027B6B}" type="slidenum">
              <a:rPr lang="es-MX">
                <a:latin typeface="Comic Sans MS" pitchFamily="66" charset="0"/>
              </a:rPr>
              <a:pPr/>
              <a:t>6</a:t>
            </a:fld>
            <a:endParaRPr lang="es-MX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MX" sz="3600">
                <a:latin typeface="Comic Sans MS" pitchFamily="66" charset="0"/>
              </a:rPr>
              <a:t>Generalidades: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596" y="1785926"/>
            <a:ext cx="7858180" cy="337503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dirty="0">
                <a:latin typeface="Comic Sans MS" pitchFamily="66" charset="0"/>
              </a:rPr>
              <a:t>En 1987 ya se habían reportado tantas enzimas </a:t>
            </a:r>
            <a:r>
              <a:rPr lang="es-MX" dirty="0" err="1">
                <a:latin typeface="Comic Sans MS" pitchFamily="66" charset="0"/>
              </a:rPr>
              <a:t>citocromo</a:t>
            </a:r>
            <a:r>
              <a:rPr lang="es-MX" dirty="0">
                <a:latin typeface="Comic Sans MS" pitchFamily="66" charset="0"/>
              </a:rPr>
              <a:t> P-450, que se decidió establecer una nomenclatura sistemática. </a:t>
            </a:r>
          </a:p>
          <a:p>
            <a:pPr>
              <a:lnSpc>
                <a:spcPct val="90000"/>
              </a:lnSpc>
            </a:pPr>
            <a:endParaRPr lang="es-MX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s-MX" dirty="0">
                <a:latin typeface="Comic Sans MS" pitchFamily="66" charset="0"/>
              </a:rPr>
              <a:t>Las enzimas </a:t>
            </a:r>
            <a:r>
              <a:rPr lang="es-MX" dirty="0" err="1">
                <a:latin typeface="Comic Sans MS" pitchFamily="66" charset="0"/>
              </a:rPr>
              <a:t>citocromo</a:t>
            </a:r>
            <a:r>
              <a:rPr lang="es-MX" dirty="0">
                <a:latin typeface="Comic Sans MS" pitchFamily="66" charset="0"/>
              </a:rPr>
              <a:t> P-450 son una </a:t>
            </a:r>
            <a:r>
              <a:rPr lang="es-MX" dirty="0" err="1">
                <a:latin typeface="Comic Sans MS" pitchFamily="66" charset="0"/>
              </a:rPr>
              <a:t>superfamilia</a:t>
            </a:r>
            <a:r>
              <a:rPr lang="es-MX" dirty="0">
                <a:latin typeface="Comic Sans MS" pitchFamily="66" charset="0"/>
              </a:rPr>
              <a:t> de </a:t>
            </a:r>
            <a:r>
              <a:rPr lang="es-MX" dirty="0" err="1">
                <a:latin typeface="Comic Sans MS" pitchFamily="66" charset="0"/>
              </a:rPr>
              <a:t>hemoproteínas</a:t>
            </a:r>
            <a:r>
              <a:rPr lang="es-MX" dirty="0">
                <a:latin typeface="Comic Sans MS" pitchFamily="66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s-MX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s-MX" dirty="0">
                <a:latin typeface="Comic Sans MS" pitchFamily="66" charset="0"/>
              </a:rPr>
              <a:t>Las cuales se han encontrado también en animales, plantas, bacterias, hongos y algunos </a:t>
            </a:r>
            <a:r>
              <a:rPr lang="es-MX" dirty="0" err="1">
                <a:latin typeface="Comic Sans MS" pitchFamily="66" charset="0"/>
              </a:rPr>
              <a:t>procariotes</a:t>
            </a:r>
            <a:r>
              <a:rPr lang="es-MX" dirty="0">
                <a:latin typeface="Comic Sans MS" pitchFamily="66" charset="0"/>
              </a:rPr>
              <a:t>.</a:t>
            </a:r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30A7AD-6E2E-4BAE-9B25-1A234CDD744E}" type="slidenum">
              <a:rPr lang="es-MX">
                <a:latin typeface="Comic Sans MS" pitchFamily="66" charset="0"/>
              </a:rPr>
              <a:pPr/>
              <a:t>7</a:t>
            </a:fld>
            <a:endParaRPr lang="es-MX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23902" y="274638"/>
            <a:ext cx="6534196" cy="654032"/>
          </a:xfrm>
        </p:spPr>
        <p:txBody>
          <a:bodyPr/>
          <a:lstStyle/>
          <a:p>
            <a:r>
              <a:rPr lang="es-MX" sz="3600">
                <a:latin typeface="Comic Sans MS" pitchFamily="66" charset="0"/>
              </a:rPr>
              <a:t>Generalidades: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1472" y="2133600"/>
            <a:ext cx="8001056" cy="2703332"/>
          </a:xfrm>
        </p:spPr>
        <p:txBody>
          <a:bodyPr/>
          <a:lstStyle/>
          <a:p>
            <a:r>
              <a:rPr lang="es-MX" dirty="0">
                <a:latin typeface="Comic Sans MS" pitchFamily="66" charset="0"/>
              </a:rPr>
              <a:t>Dentro de los organismos </a:t>
            </a:r>
            <a:r>
              <a:rPr lang="es-MX" dirty="0" err="1">
                <a:latin typeface="Comic Sans MS" pitchFamily="66" charset="0"/>
              </a:rPr>
              <a:t>eucariotes</a:t>
            </a:r>
            <a:r>
              <a:rPr lang="es-MX" dirty="0">
                <a:latin typeface="Comic Sans MS" pitchFamily="66" charset="0"/>
              </a:rPr>
              <a:t> se encuentran asociadas a las membranas del retículo </a:t>
            </a:r>
            <a:r>
              <a:rPr lang="es-MX" dirty="0" err="1">
                <a:latin typeface="Comic Sans MS" pitchFamily="66" charset="0"/>
              </a:rPr>
              <a:t>endoplásmico</a:t>
            </a:r>
            <a:r>
              <a:rPr lang="es-MX" dirty="0">
                <a:latin typeface="Comic Sans MS" pitchFamily="66" charset="0"/>
              </a:rPr>
              <a:t> (enzimas </a:t>
            </a:r>
            <a:r>
              <a:rPr lang="es-MX" dirty="0" err="1">
                <a:latin typeface="Comic Sans MS" pitchFamily="66" charset="0"/>
              </a:rPr>
              <a:t>citocromo</a:t>
            </a:r>
            <a:r>
              <a:rPr lang="es-MX" dirty="0">
                <a:latin typeface="Comic Sans MS" pitchFamily="66" charset="0"/>
              </a:rPr>
              <a:t> P-450 </a:t>
            </a:r>
            <a:r>
              <a:rPr lang="es-MX" dirty="0" err="1">
                <a:latin typeface="Comic Sans MS" pitchFamily="66" charset="0"/>
              </a:rPr>
              <a:t>microsomal</a:t>
            </a:r>
            <a:r>
              <a:rPr lang="es-MX" dirty="0">
                <a:latin typeface="Comic Sans MS" pitchFamily="66" charset="0"/>
              </a:rPr>
              <a:t>).</a:t>
            </a:r>
          </a:p>
          <a:p>
            <a:endParaRPr lang="es-MX" dirty="0">
              <a:latin typeface="Comic Sans MS" pitchFamily="66" charset="0"/>
            </a:endParaRPr>
          </a:p>
          <a:p>
            <a:r>
              <a:rPr lang="es-MX" dirty="0">
                <a:latin typeface="Comic Sans MS" pitchFamily="66" charset="0"/>
              </a:rPr>
              <a:t>Y en las mitocondrias (enzimas </a:t>
            </a:r>
            <a:r>
              <a:rPr lang="es-MX" dirty="0" err="1">
                <a:latin typeface="Comic Sans MS" pitchFamily="66" charset="0"/>
              </a:rPr>
              <a:t>citocromo</a:t>
            </a:r>
            <a:r>
              <a:rPr lang="es-MX" dirty="0">
                <a:latin typeface="Comic Sans MS" pitchFamily="66" charset="0"/>
              </a:rPr>
              <a:t> P-450 mitocondrial).</a:t>
            </a:r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8143900" y="5786454"/>
            <a:ext cx="533404" cy="298239"/>
          </a:xfrm>
        </p:spPr>
        <p:txBody>
          <a:bodyPr/>
          <a:lstStyle/>
          <a:p>
            <a:fld id="{9ED46909-69C6-4E8F-B18C-17D562D1F8C0}" type="slidenum">
              <a:rPr lang="es-MX">
                <a:latin typeface="Comic Sans MS" pitchFamily="66" charset="0"/>
              </a:rPr>
              <a:pPr/>
              <a:t>8</a:t>
            </a:fld>
            <a:endParaRPr lang="es-MX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es-MX" sz="3600" dirty="0">
                <a:latin typeface="Comic Sans MS" pitchFamily="66" charset="0"/>
              </a:rPr>
              <a:t>Generalidades: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596" y="1447800"/>
            <a:ext cx="8215370" cy="4124340"/>
          </a:xfrm>
        </p:spPr>
        <p:txBody>
          <a:bodyPr/>
          <a:lstStyle/>
          <a:p>
            <a:r>
              <a:rPr lang="es-MX" dirty="0">
                <a:latin typeface="Comic Sans MS" pitchFamily="66" charset="0"/>
              </a:rPr>
              <a:t>En el ser humano se localizan más de 53 enzimas </a:t>
            </a:r>
            <a:r>
              <a:rPr lang="es-MX" dirty="0" err="1">
                <a:latin typeface="Comic Sans MS" pitchFamily="66" charset="0"/>
              </a:rPr>
              <a:t>citocromo</a:t>
            </a:r>
            <a:r>
              <a:rPr lang="es-MX" dirty="0">
                <a:latin typeface="Comic Sans MS" pitchFamily="66" charset="0"/>
              </a:rPr>
              <a:t> P-450.</a:t>
            </a:r>
          </a:p>
          <a:p>
            <a:endParaRPr lang="es-MX" dirty="0">
              <a:latin typeface="Comic Sans MS" pitchFamily="66" charset="0"/>
            </a:endParaRPr>
          </a:p>
          <a:p>
            <a:r>
              <a:rPr lang="es-MX" dirty="0">
                <a:latin typeface="Comic Sans MS" pitchFamily="66" charset="0"/>
              </a:rPr>
              <a:t>Dichas enzimas son promiscuamente activas molecularmente debido a la diversidad de reacciones que catalizan.</a:t>
            </a:r>
          </a:p>
          <a:p>
            <a:endParaRPr lang="es-MX" dirty="0">
              <a:latin typeface="Comic Sans MS" pitchFamily="66" charset="0"/>
            </a:endParaRPr>
          </a:p>
          <a:p>
            <a:r>
              <a:rPr lang="es-MX" dirty="0">
                <a:latin typeface="Comic Sans MS" pitchFamily="66" charset="0"/>
              </a:rPr>
              <a:t>Ya que en la actualidad se sabe que el número de sustratos conocidos para estas enzimas está por encima de 1000.</a:t>
            </a:r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729D58-1045-4281-94C5-F4462DA6F91A}" type="slidenum">
              <a:rPr lang="es-MX">
                <a:latin typeface="Comic Sans MS" pitchFamily="66" charset="0"/>
              </a:rPr>
              <a:pPr/>
              <a:t>9</a:t>
            </a:fld>
            <a:endParaRPr lang="es-MX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926</TotalTime>
  <Words>1214</Words>
  <Application>Microsoft Office PowerPoint</Application>
  <PresentationFormat>Presentación en pantalla (4:3)</PresentationFormat>
  <Paragraphs>164</Paragraphs>
  <Slides>35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3" baseType="lpstr">
      <vt:lpstr>Arial</vt:lpstr>
      <vt:lpstr>Century Schoolbook</vt:lpstr>
      <vt:lpstr>Comic Sans MS</vt:lpstr>
      <vt:lpstr>Garamond</vt:lpstr>
      <vt:lpstr>Wingdings</vt:lpstr>
      <vt:lpstr>Wingdings 2</vt:lpstr>
      <vt:lpstr>Mirador</vt:lpstr>
      <vt:lpstr>ISIS/Draw Sketch</vt:lpstr>
      <vt:lpstr>Presentación de PowerPoint</vt:lpstr>
      <vt:lpstr>Generalidades:</vt:lpstr>
      <vt:lpstr>Generalidades:</vt:lpstr>
      <vt:lpstr>Generalidades:</vt:lpstr>
      <vt:lpstr>Generalidades:</vt:lpstr>
      <vt:lpstr>Generalidades:</vt:lpstr>
      <vt:lpstr>Generalidades:</vt:lpstr>
      <vt:lpstr>Generalidades:</vt:lpstr>
      <vt:lpstr>Generalidades:</vt:lpstr>
      <vt:lpstr>Generalidades:</vt:lpstr>
      <vt:lpstr>Generalidades:</vt:lpstr>
      <vt:lpstr>Generalidades:</vt:lpstr>
      <vt:lpstr>Estructura:</vt:lpstr>
      <vt:lpstr>Estructura:</vt:lpstr>
      <vt:lpstr>Estructura:</vt:lpstr>
      <vt:lpstr>Estructura:</vt:lpstr>
      <vt:lpstr>Estructura:</vt:lpstr>
      <vt:lpstr>Estructura:</vt:lpstr>
      <vt:lpstr>Mecanismo:</vt:lpstr>
      <vt:lpstr>Mecanismo:</vt:lpstr>
      <vt:lpstr>Mecanismo:</vt:lpstr>
      <vt:lpstr>Mecanismo:</vt:lpstr>
      <vt:lpstr>Mecanismo:</vt:lpstr>
      <vt:lpstr>Mecanismo:</vt:lpstr>
      <vt:lpstr>Presentación de PowerPoint</vt:lpstr>
      <vt:lpstr>Mecanismo:</vt:lpstr>
      <vt:lpstr>Mecanismo:</vt:lpstr>
      <vt:lpstr>Mecanismo:</vt:lpstr>
      <vt:lpstr>Mecanismo:</vt:lpstr>
      <vt:lpstr>Presentación de PowerPoint</vt:lpstr>
      <vt:lpstr>Mecanismo:</vt:lpstr>
      <vt:lpstr>Estructura:</vt:lpstr>
      <vt:lpstr>Mecanismo:</vt:lpstr>
      <vt:lpstr>Mecanismo:</vt:lpstr>
      <vt:lpstr>Mecanismo: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Nacional Autónoma de México </dc:title>
  <dc:creator>Fuu</dc:creator>
  <cp:lastModifiedBy>blum</cp:lastModifiedBy>
  <cp:revision>196</cp:revision>
  <dcterms:created xsi:type="dcterms:W3CDTF">2005-03-29T10:02:13Z</dcterms:created>
  <dcterms:modified xsi:type="dcterms:W3CDTF">2022-04-06T15:50:30Z</dcterms:modified>
</cp:coreProperties>
</file>