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9" r:id="rId4"/>
    <p:sldId id="270" r:id="rId5"/>
    <p:sldId id="266" r:id="rId6"/>
    <p:sldId id="267" r:id="rId7"/>
    <p:sldId id="268"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86" d="100"/>
          <a:sy n="86" d="100"/>
        </p:scale>
        <p:origin x="4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E3BABF-13DB-477B-A015-0789763A8C6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4ACE3978-BC44-49BF-A505-D4A661C2E0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A3B4D56B-A88E-422C-9726-508082D94573}"/>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CB485318-63A8-424E-8AA3-12CBF8B2FEB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996F305-80C1-4FD4-A875-BC02140EEEB5}"/>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1324916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774537-E3C8-4922-A5B0-682BDCE2CAA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1A3B30F-5220-485F-A052-098F2A275E7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7005882-0AC6-4A8A-911A-89E35DE28DEE}"/>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8B28F0C0-CB1F-4FC3-A908-C215745B56A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AA0672D-97C1-4BE4-9940-21BE03D0EC69}"/>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474285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C242603-D3BE-4244-AD64-4FBEA379179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D493149F-2B0A-4765-9B15-77855717993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6BBEC0F-DF5D-4741-9C5B-EC95F5AEC6A5}"/>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63ED4098-EFAF-44D5-B79F-F89FDCD1BE0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8731BBC-2067-4F89-9238-549B1BB6673A}"/>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195437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03BDC-E13F-45CE-BD19-9B1786B9927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3372FD39-C258-4238-8AEA-3A58E19791D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422DF54-086A-49F4-BDD9-75A2B794E385}"/>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FA45B7FF-E52C-41AA-8821-D6194DDB6BD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22C9911-351C-4A77-A3C9-9EF24DFDE091}"/>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3524177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5E84BB-417D-410A-BA5B-78B47E5DFF4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DF7FFBA-483E-40A6-8FCE-381EFD3443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D88F57F-E1A2-4880-9D45-3437D3D7E317}"/>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2D63FC12-BEA9-49D3-8029-B54CC1413A9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360F779-996D-40EA-8974-2EF03386BF7A}"/>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1827988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8B3B1-BA84-4F65-9608-E0948DBFB6A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3F8E03F-293A-4262-BAD9-C1D24A43D6F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3FEC8985-3BD3-4463-B21C-B196B6CB19E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3A22CEE4-0075-4867-A59F-5309212F5114}"/>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6" name="Marcador de pie de página 5">
            <a:extLst>
              <a:ext uri="{FF2B5EF4-FFF2-40B4-BE49-F238E27FC236}">
                <a16:creationId xmlns:a16="http://schemas.microsoft.com/office/drawing/2014/main" id="{D6D82A1F-84BC-4269-BEF0-675FD18D22BC}"/>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DFC57751-E045-4FA3-9DB2-1C1D71AA260E}"/>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136905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8AA08B-D3FB-4D00-9460-39C85802B8B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B17013C3-CAD8-468F-B543-EF225EDBB1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293D742-FFE2-4429-BA1A-F85CF0D01EC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71EB8F58-D37B-47DB-A8CE-B178B4A6E0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14B9DA7-90DC-42A2-A43A-F5CEDFE2954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36C66008-1394-4D89-8FB8-89671EBA9A3E}"/>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8" name="Marcador de pie de página 7">
            <a:extLst>
              <a:ext uri="{FF2B5EF4-FFF2-40B4-BE49-F238E27FC236}">
                <a16:creationId xmlns:a16="http://schemas.microsoft.com/office/drawing/2014/main" id="{BFA6AC67-C486-4B70-844A-6A866C7DD12B}"/>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E0122DF0-A0A9-42CE-B022-FCDC5EA27ACC}"/>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2245164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1BA10C-6458-481C-AABD-F60F386579B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5F123871-FE3C-4140-803E-8D0C98D36460}"/>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4" name="Marcador de pie de página 3">
            <a:extLst>
              <a:ext uri="{FF2B5EF4-FFF2-40B4-BE49-F238E27FC236}">
                <a16:creationId xmlns:a16="http://schemas.microsoft.com/office/drawing/2014/main" id="{3B99C967-90B1-4434-B95C-40E03F9DBD13}"/>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F6BE0216-9BD7-4871-99AB-8FF8CCB6D33E}"/>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238641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6D74617-0885-4461-AF70-935E1A7E38FC}"/>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3" name="Marcador de pie de página 2">
            <a:extLst>
              <a:ext uri="{FF2B5EF4-FFF2-40B4-BE49-F238E27FC236}">
                <a16:creationId xmlns:a16="http://schemas.microsoft.com/office/drawing/2014/main" id="{FC65BC07-E353-47BA-BE76-6A00C5F862E8}"/>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9E0AFDB7-6065-46DE-BAE5-DA4E807F22C8}"/>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3328650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317BD9-84AA-4169-BA24-02D3FA60DA4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6FA3356-DE7C-4428-A138-1A326BCD22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74068DBF-868F-48CA-BED8-361D4E618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8E98239-E2BD-4809-918C-35541B4BD4EA}"/>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6" name="Marcador de pie de página 5">
            <a:extLst>
              <a:ext uri="{FF2B5EF4-FFF2-40B4-BE49-F238E27FC236}">
                <a16:creationId xmlns:a16="http://schemas.microsoft.com/office/drawing/2014/main" id="{94BF60B1-F454-4FEF-89E8-FB26B7B2FF6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612D304-1A86-488C-A1E3-020D43757AEF}"/>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411485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9053FD-22B0-49FD-B6FE-DC4AD4FE0D7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B7823801-9EA1-418A-95FB-FF1C0FB9F0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F77D665E-1DEA-4BF6-86DB-89C8DC5199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2152F1F-31CB-42F7-A999-56AFBCC53C73}"/>
              </a:ext>
            </a:extLst>
          </p:cNvPr>
          <p:cNvSpPr>
            <a:spLocks noGrp="1"/>
          </p:cNvSpPr>
          <p:nvPr>
            <p:ph type="dt" sz="half" idx="10"/>
          </p:nvPr>
        </p:nvSpPr>
        <p:spPr/>
        <p:txBody>
          <a:bodyPr/>
          <a:lstStyle/>
          <a:p>
            <a:fld id="{5E024441-A205-47C3-BBC2-29FD972BB38E}" type="datetimeFigureOut">
              <a:rPr lang="es-MX" smtClean="0"/>
              <a:t>19/04/2020</a:t>
            </a:fld>
            <a:endParaRPr lang="es-MX"/>
          </a:p>
        </p:txBody>
      </p:sp>
      <p:sp>
        <p:nvSpPr>
          <p:cNvPr id="6" name="Marcador de pie de página 5">
            <a:extLst>
              <a:ext uri="{FF2B5EF4-FFF2-40B4-BE49-F238E27FC236}">
                <a16:creationId xmlns:a16="http://schemas.microsoft.com/office/drawing/2014/main" id="{EF23C894-92CA-4536-BF26-58C2795E884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D3B2A1ED-EC4E-4993-A3D8-D9CCA0E42367}"/>
              </a:ext>
            </a:extLst>
          </p:cNvPr>
          <p:cNvSpPr>
            <a:spLocks noGrp="1"/>
          </p:cNvSpPr>
          <p:nvPr>
            <p:ph type="sldNum" sz="quarter" idx="12"/>
          </p:nvPr>
        </p:nvSpPr>
        <p:spPr/>
        <p:txBody>
          <a:bodyPr/>
          <a:lstStyle/>
          <a:p>
            <a:fld id="{DE402420-F11B-4CC7-BEF3-B5C4C4DC9E6F}" type="slidenum">
              <a:rPr lang="es-MX" smtClean="0"/>
              <a:t>‹Nº›</a:t>
            </a:fld>
            <a:endParaRPr lang="es-MX"/>
          </a:p>
        </p:txBody>
      </p:sp>
    </p:spTree>
    <p:extLst>
      <p:ext uri="{BB962C8B-B14F-4D97-AF65-F5344CB8AC3E}">
        <p14:creationId xmlns:p14="http://schemas.microsoft.com/office/powerpoint/2010/main" val="3073155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18A7C2B-0C03-4B7E-90D8-42D1894307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EF851B03-548B-49F7-95DE-57EE8A8F65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E301180-4B7B-4026-8A10-06FF508D3D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24441-A205-47C3-BBC2-29FD972BB38E}" type="datetimeFigureOut">
              <a:rPr lang="es-MX" smtClean="0"/>
              <a:t>19/04/2020</a:t>
            </a:fld>
            <a:endParaRPr lang="es-MX"/>
          </a:p>
        </p:txBody>
      </p:sp>
      <p:sp>
        <p:nvSpPr>
          <p:cNvPr id="5" name="Marcador de pie de página 4">
            <a:extLst>
              <a:ext uri="{FF2B5EF4-FFF2-40B4-BE49-F238E27FC236}">
                <a16:creationId xmlns:a16="http://schemas.microsoft.com/office/drawing/2014/main" id="{B26979A6-2660-4068-9D2A-AB1B600BA5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D635CE66-74D4-4150-803D-7F09234FD2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02420-F11B-4CC7-BEF3-B5C4C4DC9E6F}" type="slidenum">
              <a:rPr lang="es-MX" smtClean="0"/>
              <a:t>‹Nº›</a:t>
            </a:fld>
            <a:endParaRPr lang="es-MX"/>
          </a:p>
        </p:txBody>
      </p:sp>
    </p:spTree>
    <p:extLst>
      <p:ext uri="{BB962C8B-B14F-4D97-AF65-F5344CB8AC3E}">
        <p14:creationId xmlns:p14="http://schemas.microsoft.com/office/powerpoint/2010/main" val="575629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950B99-469F-4BB6-AE30-07229B94F9BC}"/>
              </a:ext>
            </a:extLst>
          </p:cNvPr>
          <p:cNvSpPr>
            <a:spLocks noGrp="1"/>
          </p:cNvSpPr>
          <p:nvPr>
            <p:ph type="ctrTitle"/>
          </p:nvPr>
        </p:nvSpPr>
        <p:spPr>
          <a:xfrm>
            <a:off x="1444101" y="923277"/>
            <a:ext cx="9144000" cy="1033093"/>
          </a:xfrm>
        </p:spPr>
        <p:txBody>
          <a:bodyPr>
            <a:normAutofit/>
          </a:bodyPr>
          <a:lstStyle/>
          <a:p>
            <a:r>
              <a:rPr lang="es-MX" sz="3600" dirty="0"/>
              <a:t>Polímeros de silicio: Síntesis de Boligoma</a:t>
            </a:r>
          </a:p>
        </p:txBody>
      </p:sp>
      <p:sp>
        <p:nvSpPr>
          <p:cNvPr id="3" name="Subtítulo 2">
            <a:extLst>
              <a:ext uri="{FF2B5EF4-FFF2-40B4-BE49-F238E27FC236}">
                <a16:creationId xmlns:a16="http://schemas.microsoft.com/office/drawing/2014/main" id="{FA7BF966-C39F-4C9A-99C5-AAB86986B75C}"/>
              </a:ext>
            </a:extLst>
          </p:cNvPr>
          <p:cNvSpPr>
            <a:spLocks noGrp="1"/>
          </p:cNvSpPr>
          <p:nvPr>
            <p:ph type="subTitle" idx="1"/>
          </p:nvPr>
        </p:nvSpPr>
        <p:spPr>
          <a:xfrm>
            <a:off x="1444101" y="2601119"/>
            <a:ext cx="9144000" cy="1655762"/>
          </a:xfrm>
        </p:spPr>
        <p:txBody>
          <a:bodyPr/>
          <a:lstStyle/>
          <a:p>
            <a:r>
              <a:rPr lang="es-MX" dirty="0"/>
              <a:t>Resolución</a:t>
            </a:r>
          </a:p>
        </p:txBody>
      </p:sp>
    </p:spTree>
    <p:extLst>
      <p:ext uri="{BB962C8B-B14F-4D97-AF65-F5344CB8AC3E}">
        <p14:creationId xmlns:p14="http://schemas.microsoft.com/office/powerpoint/2010/main" val="414408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ABFED77-83FD-4676-9BF4-5B9A972471AF}"/>
              </a:ext>
            </a:extLst>
          </p:cNvPr>
          <p:cNvSpPr>
            <a:spLocks noGrp="1"/>
          </p:cNvSpPr>
          <p:nvPr>
            <p:ph idx="1"/>
          </p:nvPr>
        </p:nvSpPr>
        <p:spPr>
          <a:xfrm>
            <a:off x="838200" y="1186433"/>
            <a:ext cx="10515600" cy="1059618"/>
          </a:xfrm>
        </p:spPr>
        <p:txBody>
          <a:bodyPr/>
          <a:lstStyle/>
          <a:p>
            <a:pPr marL="0" indent="0">
              <a:buNone/>
            </a:pPr>
            <a:r>
              <a:rPr lang="es-MX" dirty="0"/>
              <a:t>La síntesis de </a:t>
            </a:r>
            <a:r>
              <a:rPr lang="es-MX" dirty="0" err="1"/>
              <a:t>polidimetilsiloxanos</a:t>
            </a:r>
            <a:r>
              <a:rPr lang="es-MX" dirty="0"/>
              <a:t> se realiza mediante la hidrolisis de </a:t>
            </a:r>
            <a:r>
              <a:rPr lang="es-MX" dirty="0" err="1"/>
              <a:t>dimetildiclorosiloxano</a:t>
            </a:r>
            <a:r>
              <a:rPr lang="es-MX" dirty="0"/>
              <a:t> en presencia de un exceso de agua</a:t>
            </a:r>
          </a:p>
          <a:p>
            <a:pPr marL="0" indent="0">
              <a:buNone/>
            </a:pPr>
            <a:endParaRPr lang="es-MX" dirty="0"/>
          </a:p>
          <a:p>
            <a:pPr marL="0" indent="0">
              <a:buNone/>
            </a:pPr>
            <a:endParaRPr lang="es-MX" dirty="0"/>
          </a:p>
        </p:txBody>
      </p:sp>
      <p:sp>
        <p:nvSpPr>
          <p:cNvPr id="4" name="CuadroTexto 3">
            <a:extLst>
              <a:ext uri="{FF2B5EF4-FFF2-40B4-BE49-F238E27FC236}">
                <a16:creationId xmlns:a16="http://schemas.microsoft.com/office/drawing/2014/main" id="{1BF6B2D4-8CCC-4F65-B253-E6C99DA09150}"/>
              </a:ext>
            </a:extLst>
          </p:cNvPr>
          <p:cNvSpPr txBox="1"/>
          <p:nvPr/>
        </p:nvSpPr>
        <p:spPr>
          <a:xfrm>
            <a:off x="1100831" y="3266983"/>
            <a:ext cx="1269507" cy="369332"/>
          </a:xfrm>
          <a:prstGeom prst="rect">
            <a:avLst/>
          </a:prstGeom>
          <a:noFill/>
        </p:spPr>
        <p:txBody>
          <a:bodyPr wrap="square" rtlCol="0">
            <a:spAutoFit/>
          </a:bodyPr>
          <a:lstStyle/>
          <a:p>
            <a:r>
              <a:rPr lang="es-MX" dirty="0"/>
              <a:t>x  Me</a:t>
            </a:r>
            <a:r>
              <a:rPr lang="es-MX" baseline="-25000" dirty="0"/>
              <a:t>2</a:t>
            </a:r>
            <a:r>
              <a:rPr lang="es-MX" dirty="0"/>
              <a:t>SiCl</a:t>
            </a:r>
            <a:r>
              <a:rPr lang="es-MX" baseline="-25000" dirty="0"/>
              <a:t>2</a:t>
            </a:r>
          </a:p>
        </p:txBody>
      </p:sp>
      <p:sp>
        <p:nvSpPr>
          <p:cNvPr id="5" name="CuadroTexto 4">
            <a:extLst>
              <a:ext uri="{FF2B5EF4-FFF2-40B4-BE49-F238E27FC236}">
                <a16:creationId xmlns:a16="http://schemas.microsoft.com/office/drawing/2014/main" id="{A143A468-2160-4A70-9A57-57CD758893A6}"/>
              </a:ext>
            </a:extLst>
          </p:cNvPr>
          <p:cNvSpPr txBox="1"/>
          <p:nvPr/>
        </p:nvSpPr>
        <p:spPr>
          <a:xfrm>
            <a:off x="2423604" y="2778257"/>
            <a:ext cx="1269507" cy="369332"/>
          </a:xfrm>
          <a:prstGeom prst="rect">
            <a:avLst/>
          </a:prstGeom>
          <a:noFill/>
        </p:spPr>
        <p:txBody>
          <a:bodyPr wrap="square" rtlCol="0">
            <a:spAutoFit/>
          </a:bodyPr>
          <a:lstStyle/>
          <a:p>
            <a:r>
              <a:rPr lang="es-MX" dirty="0"/>
              <a:t>+ H</a:t>
            </a:r>
            <a:r>
              <a:rPr lang="es-MX" baseline="-25000" dirty="0"/>
              <a:t>2</a:t>
            </a:r>
            <a:r>
              <a:rPr lang="es-MX" dirty="0"/>
              <a:t>O</a:t>
            </a:r>
          </a:p>
        </p:txBody>
      </p:sp>
      <p:sp>
        <p:nvSpPr>
          <p:cNvPr id="6" name="CuadroTexto 5">
            <a:extLst>
              <a:ext uri="{FF2B5EF4-FFF2-40B4-BE49-F238E27FC236}">
                <a16:creationId xmlns:a16="http://schemas.microsoft.com/office/drawing/2014/main" id="{AA828501-E244-41AA-AA15-39E72C27ACFD}"/>
              </a:ext>
            </a:extLst>
          </p:cNvPr>
          <p:cNvSpPr txBox="1"/>
          <p:nvPr/>
        </p:nvSpPr>
        <p:spPr>
          <a:xfrm>
            <a:off x="2423603" y="3591927"/>
            <a:ext cx="1269507" cy="369332"/>
          </a:xfrm>
          <a:prstGeom prst="rect">
            <a:avLst/>
          </a:prstGeom>
          <a:noFill/>
        </p:spPr>
        <p:txBody>
          <a:bodyPr wrap="square" rtlCol="0">
            <a:spAutoFit/>
          </a:bodyPr>
          <a:lstStyle/>
          <a:p>
            <a:r>
              <a:rPr lang="es-MX" dirty="0"/>
              <a:t>- HCl</a:t>
            </a:r>
          </a:p>
        </p:txBody>
      </p:sp>
      <p:sp>
        <p:nvSpPr>
          <p:cNvPr id="7" name="CuadroTexto 6">
            <a:extLst>
              <a:ext uri="{FF2B5EF4-FFF2-40B4-BE49-F238E27FC236}">
                <a16:creationId xmlns:a16="http://schemas.microsoft.com/office/drawing/2014/main" id="{0C1FEC86-A13D-4591-B556-861FF0EB6AFA}"/>
              </a:ext>
            </a:extLst>
          </p:cNvPr>
          <p:cNvSpPr txBox="1"/>
          <p:nvPr/>
        </p:nvSpPr>
        <p:spPr>
          <a:xfrm>
            <a:off x="3286218" y="3244334"/>
            <a:ext cx="1720788" cy="369332"/>
          </a:xfrm>
          <a:prstGeom prst="rect">
            <a:avLst/>
          </a:prstGeom>
          <a:noFill/>
        </p:spPr>
        <p:txBody>
          <a:bodyPr wrap="square" rtlCol="0">
            <a:spAutoFit/>
          </a:bodyPr>
          <a:lstStyle/>
          <a:p>
            <a:r>
              <a:rPr lang="es-MX" dirty="0"/>
              <a:t>x  “Me</a:t>
            </a:r>
            <a:r>
              <a:rPr lang="es-MX" baseline="-25000" dirty="0"/>
              <a:t>2</a:t>
            </a:r>
            <a:r>
              <a:rPr lang="es-MX" dirty="0"/>
              <a:t>Si(OH)</a:t>
            </a:r>
            <a:r>
              <a:rPr lang="es-MX" baseline="-25000" dirty="0"/>
              <a:t>2</a:t>
            </a:r>
            <a:r>
              <a:rPr lang="es-MX" baseline="30000" dirty="0"/>
              <a:t>”</a:t>
            </a:r>
          </a:p>
        </p:txBody>
      </p:sp>
      <p:sp>
        <p:nvSpPr>
          <p:cNvPr id="8" name="CuadroTexto 7">
            <a:extLst>
              <a:ext uri="{FF2B5EF4-FFF2-40B4-BE49-F238E27FC236}">
                <a16:creationId xmlns:a16="http://schemas.microsoft.com/office/drawing/2014/main" id="{D381D6A8-8B44-4024-9BE6-035DE376439B}"/>
              </a:ext>
            </a:extLst>
          </p:cNvPr>
          <p:cNvSpPr txBox="1"/>
          <p:nvPr/>
        </p:nvSpPr>
        <p:spPr>
          <a:xfrm>
            <a:off x="5007006" y="3651566"/>
            <a:ext cx="1269507" cy="369332"/>
          </a:xfrm>
          <a:prstGeom prst="rect">
            <a:avLst/>
          </a:prstGeom>
          <a:noFill/>
        </p:spPr>
        <p:txBody>
          <a:bodyPr wrap="square" rtlCol="0">
            <a:spAutoFit/>
          </a:bodyPr>
          <a:lstStyle/>
          <a:p>
            <a:r>
              <a:rPr lang="es-MX" dirty="0"/>
              <a:t>- H</a:t>
            </a:r>
            <a:r>
              <a:rPr lang="es-MX" baseline="-25000" dirty="0"/>
              <a:t>2</a:t>
            </a:r>
            <a:r>
              <a:rPr lang="es-MX" dirty="0"/>
              <a:t>O</a:t>
            </a:r>
          </a:p>
        </p:txBody>
      </p:sp>
      <p:cxnSp>
        <p:nvCxnSpPr>
          <p:cNvPr id="10" name="Conector recto de flecha 9">
            <a:extLst>
              <a:ext uri="{FF2B5EF4-FFF2-40B4-BE49-F238E27FC236}">
                <a16:creationId xmlns:a16="http://schemas.microsoft.com/office/drawing/2014/main" id="{3DA0B13B-36D4-48F6-B47F-C261F6BDA053}"/>
              </a:ext>
            </a:extLst>
          </p:cNvPr>
          <p:cNvCxnSpPr/>
          <p:nvPr/>
        </p:nvCxnSpPr>
        <p:spPr>
          <a:xfrm>
            <a:off x="2423603" y="3429000"/>
            <a:ext cx="772358"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a:extLst>
              <a:ext uri="{FF2B5EF4-FFF2-40B4-BE49-F238E27FC236}">
                <a16:creationId xmlns:a16="http://schemas.microsoft.com/office/drawing/2014/main" id="{6DA108D7-13E6-4081-BDE5-712AC264D42E}"/>
              </a:ext>
            </a:extLst>
          </p:cNvPr>
          <p:cNvCxnSpPr/>
          <p:nvPr/>
        </p:nvCxnSpPr>
        <p:spPr>
          <a:xfrm>
            <a:off x="5007006" y="3429000"/>
            <a:ext cx="772358"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CuadroTexto 11">
            <a:extLst>
              <a:ext uri="{FF2B5EF4-FFF2-40B4-BE49-F238E27FC236}">
                <a16:creationId xmlns:a16="http://schemas.microsoft.com/office/drawing/2014/main" id="{33267447-C6BA-45B6-8725-51AC14F4EA03}"/>
              </a:ext>
            </a:extLst>
          </p:cNvPr>
          <p:cNvSpPr txBox="1"/>
          <p:nvPr/>
        </p:nvSpPr>
        <p:spPr>
          <a:xfrm>
            <a:off x="5922886" y="3222595"/>
            <a:ext cx="2247079" cy="369332"/>
          </a:xfrm>
          <a:prstGeom prst="rect">
            <a:avLst/>
          </a:prstGeom>
          <a:noFill/>
        </p:spPr>
        <p:txBody>
          <a:bodyPr wrap="square" rtlCol="0">
            <a:spAutoFit/>
          </a:bodyPr>
          <a:lstStyle/>
          <a:p>
            <a:r>
              <a:rPr lang="es-MX" dirty="0"/>
              <a:t>y  HO(Me</a:t>
            </a:r>
            <a:r>
              <a:rPr lang="es-MX" baseline="-25000" dirty="0"/>
              <a:t>2</a:t>
            </a:r>
            <a:r>
              <a:rPr lang="es-MX" dirty="0"/>
              <a:t>SiO)</a:t>
            </a:r>
            <a:r>
              <a:rPr lang="es-MX" baseline="-25000" dirty="0"/>
              <a:t>2 </a:t>
            </a:r>
            <a:r>
              <a:rPr lang="es-MX" dirty="0"/>
              <a:t>H      +</a:t>
            </a:r>
          </a:p>
        </p:txBody>
      </p:sp>
      <p:sp>
        <p:nvSpPr>
          <p:cNvPr id="13" name="CuadroTexto 12">
            <a:extLst>
              <a:ext uri="{FF2B5EF4-FFF2-40B4-BE49-F238E27FC236}">
                <a16:creationId xmlns:a16="http://schemas.microsoft.com/office/drawing/2014/main" id="{A8AB4519-73EE-4479-BAF6-552A8C8720BA}"/>
              </a:ext>
            </a:extLst>
          </p:cNvPr>
          <p:cNvSpPr txBox="1"/>
          <p:nvPr/>
        </p:nvSpPr>
        <p:spPr>
          <a:xfrm>
            <a:off x="8169965" y="3219870"/>
            <a:ext cx="2247079" cy="369332"/>
          </a:xfrm>
          <a:prstGeom prst="rect">
            <a:avLst/>
          </a:prstGeom>
          <a:noFill/>
        </p:spPr>
        <p:txBody>
          <a:bodyPr wrap="square" rtlCol="0">
            <a:spAutoFit/>
          </a:bodyPr>
          <a:lstStyle/>
          <a:p>
            <a:r>
              <a:rPr lang="es-MX" dirty="0"/>
              <a:t>z  (Me</a:t>
            </a:r>
            <a:r>
              <a:rPr lang="es-MX" baseline="-25000" dirty="0"/>
              <a:t>2</a:t>
            </a:r>
            <a:r>
              <a:rPr lang="es-MX" dirty="0"/>
              <a:t>SiO)</a:t>
            </a:r>
            <a:r>
              <a:rPr lang="es-MX" baseline="-25000" dirty="0"/>
              <a:t>m </a:t>
            </a:r>
            <a:endParaRPr lang="es-MX" dirty="0"/>
          </a:p>
        </p:txBody>
      </p:sp>
      <p:sp>
        <p:nvSpPr>
          <p:cNvPr id="14" name="CuadroTexto 13">
            <a:extLst>
              <a:ext uri="{FF2B5EF4-FFF2-40B4-BE49-F238E27FC236}">
                <a16:creationId xmlns:a16="http://schemas.microsoft.com/office/drawing/2014/main" id="{AFB0C523-2E50-4FF0-BDF2-6D53A9FFDF5F}"/>
              </a:ext>
            </a:extLst>
          </p:cNvPr>
          <p:cNvSpPr txBox="1"/>
          <p:nvPr/>
        </p:nvSpPr>
        <p:spPr>
          <a:xfrm>
            <a:off x="3693110" y="4184374"/>
            <a:ext cx="1027977" cy="369332"/>
          </a:xfrm>
          <a:prstGeom prst="rect">
            <a:avLst/>
          </a:prstGeom>
          <a:noFill/>
        </p:spPr>
        <p:txBody>
          <a:bodyPr wrap="square" rtlCol="0">
            <a:spAutoFit/>
          </a:bodyPr>
          <a:lstStyle/>
          <a:p>
            <a:r>
              <a:rPr lang="es-MX" dirty="0" err="1"/>
              <a:t>disilanol</a:t>
            </a:r>
            <a:endParaRPr lang="es-MX" dirty="0"/>
          </a:p>
        </p:txBody>
      </p:sp>
      <p:sp>
        <p:nvSpPr>
          <p:cNvPr id="15" name="CuadroTexto 14">
            <a:extLst>
              <a:ext uri="{FF2B5EF4-FFF2-40B4-BE49-F238E27FC236}">
                <a16:creationId xmlns:a16="http://schemas.microsoft.com/office/drawing/2014/main" id="{3FD73D4A-FEB8-4297-892C-FE623994EAC5}"/>
              </a:ext>
            </a:extLst>
          </p:cNvPr>
          <p:cNvSpPr txBox="1"/>
          <p:nvPr/>
        </p:nvSpPr>
        <p:spPr>
          <a:xfrm>
            <a:off x="6096000" y="4169393"/>
            <a:ext cx="1269507" cy="646331"/>
          </a:xfrm>
          <a:prstGeom prst="rect">
            <a:avLst/>
          </a:prstGeom>
          <a:noFill/>
        </p:spPr>
        <p:txBody>
          <a:bodyPr wrap="square" rtlCol="0">
            <a:spAutoFit/>
          </a:bodyPr>
          <a:lstStyle/>
          <a:p>
            <a:r>
              <a:rPr lang="es-MX" dirty="0"/>
              <a:t>Lineal </a:t>
            </a:r>
          </a:p>
          <a:p>
            <a:r>
              <a:rPr lang="es-MX" dirty="0"/>
              <a:t>n= 20 - 50</a:t>
            </a:r>
          </a:p>
        </p:txBody>
      </p:sp>
      <p:sp>
        <p:nvSpPr>
          <p:cNvPr id="16" name="CuadroTexto 15">
            <a:extLst>
              <a:ext uri="{FF2B5EF4-FFF2-40B4-BE49-F238E27FC236}">
                <a16:creationId xmlns:a16="http://schemas.microsoft.com/office/drawing/2014/main" id="{7CB092BC-A0E0-4529-AA64-82CED6C78EA6}"/>
              </a:ext>
            </a:extLst>
          </p:cNvPr>
          <p:cNvSpPr txBox="1"/>
          <p:nvPr/>
        </p:nvSpPr>
        <p:spPr>
          <a:xfrm>
            <a:off x="8285921" y="4169392"/>
            <a:ext cx="1851992" cy="646331"/>
          </a:xfrm>
          <a:prstGeom prst="rect">
            <a:avLst/>
          </a:prstGeom>
          <a:noFill/>
        </p:spPr>
        <p:txBody>
          <a:bodyPr wrap="square" rtlCol="0">
            <a:spAutoFit/>
          </a:bodyPr>
          <a:lstStyle/>
          <a:p>
            <a:r>
              <a:rPr lang="es-MX" dirty="0" err="1"/>
              <a:t>Ciclico</a:t>
            </a:r>
            <a:r>
              <a:rPr lang="es-MX" dirty="0"/>
              <a:t> </a:t>
            </a:r>
          </a:p>
          <a:p>
            <a:r>
              <a:rPr lang="es-MX" dirty="0"/>
              <a:t>m= 2,3,4.5,   ….</a:t>
            </a:r>
          </a:p>
        </p:txBody>
      </p:sp>
      <p:pic>
        <p:nvPicPr>
          <p:cNvPr id="17" name="Picture 4">
            <a:extLst>
              <a:ext uri="{FF2B5EF4-FFF2-40B4-BE49-F238E27FC236}">
                <a16:creationId xmlns:a16="http://schemas.microsoft.com/office/drawing/2014/main" id="{4114DF06-C9E9-424A-AB68-13DD247033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6612" y="5095304"/>
            <a:ext cx="4762500" cy="1152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9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DAC253-3B1A-47B7-A46F-7524D001D810}"/>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0934C3FA-82F8-483C-A76B-8452E220D7F8}"/>
              </a:ext>
            </a:extLst>
          </p:cNvPr>
          <p:cNvSpPr>
            <a:spLocks noGrp="1"/>
          </p:cNvSpPr>
          <p:nvPr>
            <p:ph idx="1"/>
          </p:nvPr>
        </p:nvSpPr>
        <p:spPr/>
        <p:txBody>
          <a:bodyPr/>
          <a:lstStyle/>
          <a:p>
            <a:r>
              <a:rPr lang="es-MX" dirty="0"/>
              <a:t>Entonces por que la adición de agua se realiza gota a gota, por que la reacción procede de forma violenta.</a:t>
            </a:r>
          </a:p>
          <a:p>
            <a:endParaRPr lang="es-MX" dirty="0"/>
          </a:p>
          <a:p>
            <a:r>
              <a:rPr lang="es-MX" dirty="0"/>
              <a:t>Porque es necesario hacerlo así? Que se desprende? Observen las reacciones anteriores</a:t>
            </a:r>
          </a:p>
        </p:txBody>
      </p:sp>
    </p:spTree>
    <p:extLst>
      <p:ext uri="{BB962C8B-B14F-4D97-AF65-F5344CB8AC3E}">
        <p14:creationId xmlns:p14="http://schemas.microsoft.com/office/powerpoint/2010/main" val="603312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6453F2A-1C69-4811-B763-811B0FE311AE}"/>
              </a:ext>
            </a:extLst>
          </p:cNvPr>
          <p:cNvSpPr>
            <a:spLocks noGrp="1"/>
          </p:cNvSpPr>
          <p:nvPr>
            <p:ph idx="1"/>
          </p:nvPr>
        </p:nvSpPr>
        <p:spPr/>
        <p:txBody>
          <a:bodyPr/>
          <a:lstStyle/>
          <a:p>
            <a:r>
              <a:rPr lang="es-MX" dirty="0"/>
              <a:t>Se despende Cl</a:t>
            </a:r>
            <a:r>
              <a:rPr lang="es-MX" baseline="-25000" dirty="0"/>
              <a:t>2</a:t>
            </a:r>
            <a:r>
              <a:rPr lang="es-MX" dirty="0"/>
              <a:t> que en contacto con las mucosas que produce?</a:t>
            </a:r>
          </a:p>
          <a:p>
            <a:endParaRPr lang="es-MX" dirty="0"/>
          </a:p>
          <a:p>
            <a:endParaRPr lang="es-MX" dirty="0"/>
          </a:p>
          <a:p>
            <a:endParaRPr lang="es-MX" dirty="0"/>
          </a:p>
          <a:p>
            <a:r>
              <a:rPr lang="es-MX" dirty="0"/>
              <a:t>HCl, que es irritante</a:t>
            </a:r>
          </a:p>
        </p:txBody>
      </p:sp>
    </p:spTree>
    <p:extLst>
      <p:ext uri="{BB962C8B-B14F-4D97-AF65-F5344CB8AC3E}">
        <p14:creationId xmlns:p14="http://schemas.microsoft.com/office/powerpoint/2010/main" val="2199333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661461-8510-4357-9DBF-0A581B488A66}"/>
              </a:ext>
            </a:extLst>
          </p:cNvPr>
          <p:cNvSpPr>
            <a:spLocks noGrp="1"/>
          </p:cNvSpPr>
          <p:nvPr>
            <p:ph type="title"/>
          </p:nvPr>
        </p:nvSpPr>
        <p:spPr/>
        <p:txBody>
          <a:bodyPr>
            <a:normAutofit/>
          </a:bodyPr>
          <a:lstStyle/>
          <a:p>
            <a:r>
              <a:rPr lang="es-MX" sz="3200" dirty="0"/>
              <a:t>Que hubiera pasado durante la síntesis si se adiciona </a:t>
            </a:r>
            <a:r>
              <a:rPr lang="es-MX" sz="3200" dirty="0" err="1"/>
              <a:t>clorometilsilano</a:t>
            </a:r>
            <a:endParaRPr lang="es-MX" sz="3200" dirty="0"/>
          </a:p>
        </p:txBody>
      </p:sp>
      <p:sp>
        <p:nvSpPr>
          <p:cNvPr id="3" name="Marcador de contenido 2">
            <a:extLst>
              <a:ext uri="{FF2B5EF4-FFF2-40B4-BE49-F238E27FC236}">
                <a16:creationId xmlns:a16="http://schemas.microsoft.com/office/drawing/2014/main" id="{461E34B5-3B76-445A-B7FF-77FEE7D708CF}"/>
              </a:ext>
            </a:extLst>
          </p:cNvPr>
          <p:cNvSpPr>
            <a:spLocks noGrp="1"/>
          </p:cNvSpPr>
          <p:nvPr>
            <p:ph idx="1"/>
          </p:nvPr>
        </p:nvSpPr>
        <p:spPr/>
        <p:txBody>
          <a:bodyPr>
            <a:normAutofit/>
          </a:bodyPr>
          <a:lstStyle/>
          <a:p>
            <a:pPr>
              <a:lnSpc>
                <a:spcPct val="150000"/>
              </a:lnSpc>
            </a:pPr>
            <a:r>
              <a:rPr lang="es-MX" sz="2400" dirty="0">
                <a:solidFill>
                  <a:srgbClr val="000000"/>
                </a:solidFill>
              </a:rPr>
              <a:t>En la hidrolisis del Me</a:t>
            </a:r>
            <a:r>
              <a:rPr lang="es-MX" sz="2400" baseline="-25000" dirty="0">
                <a:solidFill>
                  <a:srgbClr val="000000"/>
                </a:solidFill>
              </a:rPr>
              <a:t>2</a:t>
            </a:r>
            <a:r>
              <a:rPr lang="es-MX" sz="2400" dirty="0">
                <a:solidFill>
                  <a:srgbClr val="000000"/>
                </a:solidFill>
              </a:rPr>
              <a:t>SiCl</a:t>
            </a:r>
            <a:r>
              <a:rPr lang="es-MX" sz="2400" baseline="-25000" dirty="0">
                <a:solidFill>
                  <a:srgbClr val="000000"/>
                </a:solidFill>
              </a:rPr>
              <a:t>2</a:t>
            </a:r>
            <a:r>
              <a:rPr lang="es-MX" sz="2400" dirty="0">
                <a:solidFill>
                  <a:srgbClr val="000000"/>
                </a:solidFill>
              </a:rPr>
              <a:t> se da la formación de cadenas lineales y ciclos, pero las cadenas se terminan cuando se agrega Me</a:t>
            </a:r>
            <a:r>
              <a:rPr lang="es-MX" sz="2400" baseline="-25000" dirty="0">
                <a:solidFill>
                  <a:srgbClr val="000000"/>
                </a:solidFill>
              </a:rPr>
              <a:t>3</a:t>
            </a:r>
            <a:r>
              <a:rPr lang="es-MX" sz="2400" dirty="0">
                <a:solidFill>
                  <a:srgbClr val="000000"/>
                </a:solidFill>
              </a:rPr>
              <a:t>SiCl de este modo se determina la longitud de la cadena medida del polímero, ya que el segundo compuesto introduce ramificaciones y entrecruzamientos que cambian las propiedades del polímero</a:t>
            </a:r>
            <a:endParaRPr lang="es-MX" sz="2400" dirty="0"/>
          </a:p>
        </p:txBody>
      </p:sp>
    </p:spTree>
    <p:extLst>
      <p:ext uri="{BB962C8B-B14F-4D97-AF65-F5344CB8AC3E}">
        <p14:creationId xmlns:p14="http://schemas.microsoft.com/office/powerpoint/2010/main" val="3718662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F6646A-0955-4F1C-9F0D-C052E11843C9}"/>
              </a:ext>
            </a:extLst>
          </p:cNvPr>
          <p:cNvSpPr>
            <a:spLocks noGrp="1"/>
          </p:cNvSpPr>
          <p:nvPr>
            <p:ph type="title"/>
          </p:nvPr>
        </p:nvSpPr>
        <p:spPr/>
        <p:txBody>
          <a:bodyPr>
            <a:normAutofit/>
          </a:bodyPr>
          <a:lstStyle/>
          <a:p>
            <a:r>
              <a:rPr lang="es-MX" sz="3200" dirty="0"/>
              <a:t>A que se debe el cambio del aceite de silicona a boligoma, cual es la función del oxido de boro</a:t>
            </a:r>
          </a:p>
        </p:txBody>
      </p:sp>
      <p:sp>
        <p:nvSpPr>
          <p:cNvPr id="3" name="Marcador de contenido 2">
            <a:extLst>
              <a:ext uri="{FF2B5EF4-FFF2-40B4-BE49-F238E27FC236}">
                <a16:creationId xmlns:a16="http://schemas.microsoft.com/office/drawing/2014/main" id="{669259F8-3C48-4142-8D37-74F709F920DD}"/>
              </a:ext>
            </a:extLst>
          </p:cNvPr>
          <p:cNvSpPr>
            <a:spLocks noGrp="1"/>
          </p:cNvSpPr>
          <p:nvPr>
            <p:ph idx="1"/>
          </p:nvPr>
        </p:nvSpPr>
        <p:spPr/>
        <p:txBody>
          <a:bodyPr>
            <a:normAutofit lnSpcReduction="10000"/>
          </a:bodyPr>
          <a:lstStyle/>
          <a:p>
            <a:r>
              <a:rPr lang="es-MX" dirty="0"/>
              <a:t>Iniciamos con un </a:t>
            </a:r>
            <a:r>
              <a:rPr lang="es-MX" dirty="0" err="1"/>
              <a:t>fluido:un</a:t>
            </a:r>
            <a:r>
              <a:rPr lang="es-MX" dirty="0"/>
              <a:t> </a:t>
            </a:r>
            <a:r>
              <a:rPr lang="es-MX" dirty="0" err="1"/>
              <a:t>polisiloxano</a:t>
            </a:r>
            <a:r>
              <a:rPr lang="es-MX" dirty="0"/>
              <a:t> lineal</a:t>
            </a:r>
          </a:p>
          <a:p>
            <a:endParaRPr lang="es-MX" dirty="0"/>
          </a:p>
          <a:p>
            <a:endParaRPr lang="es-MX" dirty="0"/>
          </a:p>
          <a:p>
            <a:endParaRPr lang="es-MX" dirty="0"/>
          </a:p>
          <a:p>
            <a:endParaRPr lang="es-MX" dirty="0"/>
          </a:p>
          <a:p>
            <a:endParaRPr lang="es-MX" dirty="0"/>
          </a:p>
          <a:p>
            <a:pPr marL="0" lvl="0" indent="0">
              <a:lnSpc>
                <a:spcPct val="100000"/>
              </a:lnSpc>
              <a:spcBef>
                <a:spcPts val="0"/>
              </a:spcBef>
              <a:buNone/>
            </a:pPr>
            <a:r>
              <a:rPr lang="es-MX" sz="1800" dirty="0">
                <a:solidFill>
                  <a:prstClr val="black"/>
                </a:solidFill>
              </a:rPr>
              <a:t>El PDMS lineal es un liquido claro e incoloro que contiene aproximadamente un 38% de silicio. </a:t>
            </a:r>
          </a:p>
          <a:p>
            <a:pPr marL="0" lvl="0" indent="0">
              <a:lnSpc>
                <a:spcPct val="100000"/>
              </a:lnSpc>
              <a:spcBef>
                <a:spcPts val="0"/>
              </a:spcBef>
              <a:buNone/>
            </a:pPr>
            <a:r>
              <a:rPr lang="es-MX" sz="1800" dirty="0">
                <a:solidFill>
                  <a:prstClr val="black"/>
                </a:solidFill>
              </a:rPr>
              <a:t> Al reaccionar con un agente </a:t>
            </a:r>
            <a:r>
              <a:rPr lang="es-MX" sz="1800" dirty="0" err="1">
                <a:solidFill>
                  <a:prstClr val="black"/>
                </a:solidFill>
              </a:rPr>
              <a:t>reticulante</a:t>
            </a:r>
            <a:r>
              <a:rPr lang="es-MX" sz="1800" dirty="0">
                <a:solidFill>
                  <a:prstClr val="black"/>
                </a:solidFill>
              </a:rPr>
              <a:t> ( en este caso el óxido de boro) y calor como catalizador se lleva a cabo un proceso que se llama vulcanización (entrecruzar las cadenas del polímero) Una vez reticuladas, las muestras de PDMS sólidas presentan una superficie hidrofóbica lo que hace que sea difícil para los solventes polares (como el agua) humedecer la superficie del PDMS</a:t>
            </a:r>
          </a:p>
        </p:txBody>
      </p:sp>
      <p:pic>
        <p:nvPicPr>
          <p:cNvPr id="5" name="Imagen 4">
            <a:extLst>
              <a:ext uri="{FF2B5EF4-FFF2-40B4-BE49-F238E27FC236}">
                <a16:creationId xmlns:a16="http://schemas.microsoft.com/office/drawing/2014/main" id="{5371F06B-FD43-4785-8679-BE69C56265F3}"/>
              </a:ext>
            </a:extLst>
          </p:cNvPr>
          <p:cNvPicPr>
            <a:picLocks noChangeAspect="1"/>
          </p:cNvPicPr>
          <p:nvPr/>
        </p:nvPicPr>
        <p:blipFill>
          <a:blip r:embed="rId2"/>
          <a:stretch>
            <a:fillRect/>
          </a:stretch>
        </p:blipFill>
        <p:spPr>
          <a:xfrm>
            <a:off x="3542886" y="2200689"/>
            <a:ext cx="4171950" cy="2019300"/>
          </a:xfrm>
          <a:prstGeom prst="rect">
            <a:avLst/>
          </a:prstGeom>
        </p:spPr>
      </p:pic>
    </p:spTree>
    <p:extLst>
      <p:ext uri="{BB962C8B-B14F-4D97-AF65-F5344CB8AC3E}">
        <p14:creationId xmlns:p14="http://schemas.microsoft.com/office/powerpoint/2010/main" val="2202952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6A0075-029A-4103-A483-266C648938AF}"/>
              </a:ext>
            </a:extLst>
          </p:cNvPr>
          <p:cNvSpPr>
            <a:spLocks noGrp="1"/>
          </p:cNvSpPr>
          <p:nvPr>
            <p:ph type="title"/>
          </p:nvPr>
        </p:nvSpPr>
        <p:spPr/>
        <p:txBody>
          <a:bodyPr/>
          <a:lstStyle/>
          <a:p>
            <a:r>
              <a:rPr lang="es-MX" dirty="0"/>
              <a:t>Tarea: responder a las preguntas 9 y 10 del cuestionario</a:t>
            </a:r>
          </a:p>
        </p:txBody>
      </p:sp>
      <p:sp>
        <p:nvSpPr>
          <p:cNvPr id="3" name="Marcador de contenido 2">
            <a:extLst>
              <a:ext uri="{FF2B5EF4-FFF2-40B4-BE49-F238E27FC236}">
                <a16:creationId xmlns:a16="http://schemas.microsoft.com/office/drawing/2014/main" id="{32C5E14E-676A-4D55-B1F6-5E9CB8D310DB}"/>
              </a:ext>
            </a:extLst>
          </p:cNvPr>
          <p:cNvSpPr>
            <a:spLocks noGrp="1"/>
          </p:cNvSpPr>
          <p:nvPr>
            <p:ph idx="1"/>
          </p:nvPr>
        </p:nvSpPr>
        <p:spPr/>
        <p:txBody>
          <a:bodyPr/>
          <a:lstStyle/>
          <a:p>
            <a:r>
              <a:rPr lang="es-MX" dirty="0"/>
              <a:t>Dar una explicación del porque son diferentes las propiedades físicas y químicas del SiO2 y del CO2</a:t>
            </a:r>
          </a:p>
          <a:p>
            <a:endParaRPr lang="es-MX" dirty="0"/>
          </a:p>
          <a:p>
            <a:r>
              <a:rPr lang="es-MX" dirty="0"/>
              <a:t>Buscar un ejemplo de siliconas que tengan aplicaciones en medicina</a:t>
            </a:r>
          </a:p>
          <a:p>
            <a:r>
              <a:rPr lang="es-MX" dirty="0"/>
              <a:t>Y un ejemplo con aplicación en la industria pesada</a:t>
            </a:r>
          </a:p>
        </p:txBody>
      </p:sp>
    </p:spTree>
    <p:extLst>
      <p:ext uri="{BB962C8B-B14F-4D97-AF65-F5344CB8AC3E}">
        <p14:creationId xmlns:p14="http://schemas.microsoft.com/office/powerpoint/2010/main" val="85443974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300</Words>
  <Application>Microsoft Office PowerPoint</Application>
  <PresentationFormat>Panorámica</PresentationFormat>
  <Paragraphs>39</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Office</vt:lpstr>
      <vt:lpstr>Polímeros de silicio: Síntesis de Boligoma</vt:lpstr>
      <vt:lpstr>Presentación de PowerPoint</vt:lpstr>
      <vt:lpstr>Presentación de PowerPoint</vt:lpstr>
      <vt:lpstr>Presentación de PowerPoint</vt:lpstr>
      <vt:lpstr>Que hubiera pasado durante la síntesis si se adiciona clorometilsilano</vt:lpstr>
      <vt:lpstr>A que se debe el cambio del aceite de silicona a boligoma, cual es la función del oxido de boro</vt:lpstr>
      <vt:lpstr>Tarea: responder a las preguntas 9 y 10 del cuestionario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aratovt</dc:creator>
  <cp:lastModifiedBy>aratovt</cp:lastModifiedBy>
  <cp:revision>14</cp:revision>
  <dcterms:created xsi:type="dcterms:W3CDTF">2020-04-14T03:17:26Z</dcterms:created>
  <dcterms:modified xsi:type="dcterms:W3CDTF">2020-04-20T04:13:22Z</dcterms:modified>
</cp:coreProperties>
</file>