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60" r:id="rId5"/>
    <p:sldId id="263" r:id="rId6"/>
    <p:sldId id="303" r:id="rId7"/>
    <p:sldId id="279" r:id="rId8"/>
    <p:sldId id="277" r:id="rId9"/>
    <p:sldId id="278" r:id="rId10"/>
    <p:sldId id="258" r:id="rId11"/>
    <p:sldId id="325" r:id="rId12"/>
    <p:sldId id="326" r:id="rId13"/>
    <p:sldId id="261" r:id="rId14"/>
    <p:sldId id="259" r:id="rId15"/>
    <p:sldId id="264" r:id="rId16"/>
    <p:sldId id="265" r:id="rId17"/>
    <p:sldId id="266" r:id="rId18"/>
    <p:sldId id="300" r:id="rId19"/>
    <p:sldId id="312" r:id="rId20"/>
    <p:sldId id="288" r:id="rId21"/>
    <p:sldId id="285" r:id="rId22"/>
    <p:sldId id="323" r:id="rId23"/>
    <p:sldId id="315" r:id="rId24"/>
    <p:sldId id="302" r:id="rId25"/>
    <p:sldId id="324" r:id="rId26"/>
    <p:sldId id="304" r:id="rId27"/>
    <p:sldId id="309" r:id="rId28"/>
    <p:sldId id="310" r:id="rId29"/>
    <p:sldId id="267" r:id="rId30"/>
    <p:sldId id="327" r:id="rId31"/>
    <p:sldId id="274" r:id="rId32"/>
    <p:sldId id="270" r:id="rId33"/>
    <p:sldId id="275" r:id="rId34"/>
    <p:sldId id="272" r:id="rId35"/>
    <p:sldId id="305" r:id="rId36"/>
    <p:sldId id="306" r:id="rId37"/>
    <p:sldId id="308" r:id="rId38"/>
    <p:sldId id="311" r:id="rId39"/>
    <p:sldId id="281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293" r:id="rId48"/>
    <p:sldId id="294" r:id="rId49"/>
    <p:sldId id="297" r:id="rId50"/>
    <p:sldId id="299" r:id="rId51"/>
    <p:sldId id="301" r:id="rId52"/>
    <p:sldId id="32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AMOS PEREZ" initials="DRP" lastIdx="1" clrIdx="0">
    <p:extLst>
      <p:ext uri="{19B8F6BF-5375-455C-9EA6-DF929625EA0E}">
        <p15:presenceInfo xmlns:p15="http://schemas.microsoft.com/office/powerpoint/2012/main" userId="DANIEL RAMOS PE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acebook.com/profile.php?id=10001012918345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jpe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61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61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g8oY300cvk" TargetMode="External"/><Relationship Id="rId3" Type="http://schemas.openxmlformats.org/officeDocument/2006/relationships/hyperlink" Target="https://www.youtube.com/watch?v=0TIoar2eH6o" TargetMode="External"/><Relationship Id="rId7" Type="http://schemas.openxmlformats.org/officeDocument/2006/relationships/hyperlink" Target="https://www.youtube.com/watch?v=ChzRUbFPujc" TargetMode="External"/><Relationship Id="rId2" Type="http://schemas.openxmlformats.org/officeDocument/2006/relationships/hyperlink" Target="https://www.youtube.com/watch?v=d0Pn2IaaYkk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DuKXV7UZ8h4" TargetMode="External"/><Relationship Id="rId5" Type="http://schemas.openxmlformats.org/officeDocument/2006/relationships/hyperlink" Target="https://www.youtube.com/watch?v=TqJ-RxBG4Y8" TargetMode="External"/><Relationship Id="rId10" Type="http://schemas.openxmlformats.org/officeDocument/2006/relationships/hyperlink" Target="https://www.youtube.com/watch?v=i6nR9UYW0e0" TargetMode="External"/><Relationship Id="rId4" Type="http://schemas.openxmlformats.org/officeDocument/2006/relationships/hyperlink" Target="https://www.youtube.com/watch?v=VO6XAd56AuM" TargetMode="External"/><Relationship Id="rId9" Type="http://schemas.openxmlformats.org/officeDocument/2006/relationships/hyperlink" Target="https://www.youtube.com/watch?v=W6xpPJZIb1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8808" y="0"/>
            <a:ext cx="34031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9110541" cy="246557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9110542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1FCE0E-8859-4579-B614-0605879DA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510" y="2733709"/>
            <a:ext cx="7657792" cy="1373070"/>
          </a:xfrm>
        </p:spPr>
        <p:txBody>
          <a:bodyPr>
            <a:normAutofit/>
          </a:bodyPr>
          <a:lstStyle/>
          <a:p>
            <a:r>
              <a:rPr lang="es-MX" sz="4600">
                <a:solidFill>
                  <a:srgbClr val="FFFFFF"/>
                </a:solidFill>
              </a:rPr>
              <a:t>Tema 3 Cultivo de bacterias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957825-2BBE-43B5-B1BF-8956DCA26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149" y="4394039"/>
            <a:ext cx="7304152" cy="1117687"/>
          </a:xfrm>
        </p:spPr>
        <p:txBody>
          <a:bodyPr>
            <a:normAutofit/>
          </a:bodyPr>
          <a:lstStyle/>
          <a:p>
            <a:r>
              <a:rPr lang="es-MX" sz="1100"/>
              <a:t>Microbiología Experimental </a:t>
            </a:r>
          </a:p>
          <a:p>
            <a:r>
              <a:rPr lang="es-MX" sz="1100"/>
              <a:t>Preparo: Micro </a:t>
            </a:r>
            <a:r>
              <a:rPr lang="es-MX" sz="1100" err="1"/>
              <a:t>Exp</a:t>
            </a:r>
            <a:endParaRPr lang="es-MX" sz="1100"/>
          </a:p>
          <a:p>
            <a:r>
              <a:rPr lang="es-MX" sz="1100">
                <a:hlinkClick r:id="rId4"/>
              </a:rPr>
              <a:t>https://www.facebook.com/profile.php?id=100010129183459</a:t>
            </a:r>
            <a:endParaRPr lang="es-MX" sz="1100"/>
          </a:p>
          <a:p>
            <a:r>
              <a:rPr lang="es-MX" sz="1100"/>
              <a:t>Dudas y sugerencias </a:t>
            </a:r>
            <a:r>
              <a:rPr lang="es-MX" sz="1100" err="1"/>
              <a:t>Inbox</a:t>
            </a:r>
            <a:r>
              <a:rPr lang="es-MX" sz="1100"/>
              <a:t> de Micro </a:t>
            </a:r>
            <a:r>
              <a:rPr lang="es-MX" sz="1100" err="1"/>
              <a:t>Exp</a:t>
            </a:r>
            <a:r>
              <a:rPr lang="es-MX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30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AD988-8AB9-4134-BAA7-A4C800C8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s-MX" dirty="0"/>
              <a:t>INOCULACIÓN EN MEDIO SÓLIDO/</a:t>
            </a:r>
            <a:br>
              <a:rPr lang="es-MX" dirty="0"/>
            </a:br>
            <a:r>
              <a:rPr lang="es-MX" dirty="0"/>
              <a:t>TUBO INCLINADO</a:t>
            </a:r>
          </a:p>
        </p:txBody>
      </p:sp>
      <p:pic>
        <p:nvPicPr>
          <p:cNvPr id="1030" name="Picture 6" descr="Resultado de imagen para inoculacion en medio solido">
            <a:extLst>
              <a:ext uri="{FF2B5EF4-FFF2-40B4-BE49-F238E27FC236}">
                <a16:creationId xmlns:a16="http://schemas.microsoft.com/office/drawing/2014/main" id="{1488C13F-C256-474F-A5E2-62B0DF3FF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b="16837"/>
          <a:stretch/>
        </p:blipFill>
        <p:spPr bwMode="auto">
          <a:xfrm>
            <a:off x="385011" y="2255544"/>
            <a:ext cx="5943600" cy="396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4920F1-4341-4D68-92FA-A2160B286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7746" y="2385477"/>
            <a:ext cx="4281055" cy="4018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379EB-A9C5-47D1-AD8A-04CEE767E8D1}"/>
              </a:ext>
            </a:extLst>
          </p:cNvPr>
          <p:cNvSpPr txBox="1"/>
          <p:nvPr/>
        </p:nvSpPr>
        <p:spPr>
          <a:xfrm>
            <a:off x="4313140" y="2961258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Estr</a:t>
            </a:r>
            <a:r>
              <a:rPr lang="es-MX" dirty="0">
                <a:solidFill>
                  <a:schemeClr val="bg1"/>
                </a:solidFill>
              </a:rPr>
              <a:t>í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ondulada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BB37A-A1AE-4E1F-8BCE-E8225E473E7D}"/>
              </a:ext>
            </a:extLst>
          </p:cNvPr>
          <p:cNvSpPr txBox="1"/>
          <p:nvPr/>
        </p:nvSpPr>
        <p:spPr>
          <a:xfrm rot="16200000">
            <a:off x="6340982" y="4037354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Estr</a:t>
            </a:r>
            <a:r>
              <a:rPr lang="es-MX" dirty="0">
                <a:solidFill>
                  <a:schemeClr val="bg1"/>
                </a:solidFill>
              </a:rPr>
              <a:t>í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ondulada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BE0E6-8CE9-4D92-89A3-4578C38B4CCE}"/>
              </a:ext>
            </a:extLst>
          </p:cNvPr>
          <p:cNvSpPr txBox="1"/>
          <p:nvPr/>
        </p:nvSpPr>
        <p:spPr>
          <a:xfrm rot="16200000">
            <a:off x="8787903" y="403735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Estr</a:t>
            </a:r>
            <a:r>
              <a:rPr lang="es-MX" dirty="0">
                <a:solidFill>
                  <a:schemeClr val="bg1"/>
                </a:solidFill>
              </a:rPr>
              <a:t>í</a:t>
            </a:r>
            <a:r>
              <a:rPr lang="en-US" dirty="0">
                <a:solidFill>
                  <a:schemeClr val="bg1"/>
                </a:solidFill>
              </a:rPr>
              <a:t>a recta</a:t>
            </a:r>
          </a:p>
        </p:txBody>
      </p:sp>
    </p:spTree>
    <p:extLst>
      <p:ext uri="{BB962C8B-B14F-4D97-AF65-F5344CB8AC3E}">
        <p14:creationId xmlns:p14="http://schemas.microsoft.com/office/powerpoint/2010/main" val="79089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E377-0B8B-4E00-AA42-1E3B0A98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INOCULACIÓN EN MEDIO SÓLIDO/</a:t>
            </a:r>
            <a:br>
              <a:rPr lang="es-MX" dirty="0"/>
            </a:br>
            <a:r>
              <a:rPr lang="es-MX" dirty="0"/>
              <a:t>CAJA DE PETRI O PLACA DE AGAR- </a:t>
            </a:r>
            <a:br>
              <a:rPr lang="es-MX" dirty="0"/>
            </a:br>
            <a:r>
              <a:rPr lang="es-MX" dirty="0"/>
              <a:t>AGOTAMIENTO POR ESTRIADO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CFAD18-02FA-4B86-BADD-BD6400578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8662" y="2008994"/>
            <a:ext cx="4115133" cy="3768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6A9E71-4F49-4EDB-B6B4-CA5C5E70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4" y="2188195"/>
            <a:ext cx="3333750" cy="3409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F9B9C-6E9C-4BBC-99B8-0577F0E08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5" r="17877" b="7552"/>
          <a:stretch/>
        </p:blipFill>
        <p:spPr>
          <a:xfrm>
            <a:off x="4303339" y="2254343"/>
            <a:ext cx="3223897" cy="3374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C650E-0EA8-44A4-8853-48513413E219}"/>
              </a:ext>
            </a:extLst>
          </p:cNvPr>
          <p:cNvSpPr txBox="1"/>
          <p:nvPr/>
        </p:nvSpPr>
        <p:spPr>
          <a:xfrm>
            <a:off x="985121" y="5735440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Estría ondulada/</a:t>
            </a:r>
          </a:p>
          <a:p>
            <a:r>
              <a:rPr lang="es-MX" dirty="0"/>
              <a:t>continua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65932-4E3F-40C1-9190-B07F949CAC19}"/>
              </a:ext>
            </a:extLst>
          </p:cNvPr>
          <p:cNvSpPr txBox="1"/>
          <p:nvPr/>
        </p:nvSpPr>
        <p:spPr>
          <a:xfrm>
            <a:off x="4544607" y="5813674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Estríado</a:t>
            </a:r>
            <a:r>
              <a:rPr lang="es-MX" dirty="0"/>
              <a:t> por cuadrante</a:t>
            </a:r>
          </a:p>
          <a:p>
            <a:pPr algn="ctr"/>
            <a:r>
              <a:rPr lang="es-MX" dirty="0"/>
              <a:t>simple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616A4-7193-4BF2-8CEE-935493A0D377}"/>
              </a:ext>
            </a:extLst>
          </p:cNvPr>
          <p:cNvSpPr txBox="1"/>
          <p:nvPr/>
        </p:nvSpPr>
        <p:spPr>
          <a:xfrm>
            <a:off x="8795445" y="595217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Estriado por cuadrante </a:t>
            </a:r>
          </a:p>
          <a:p>
            <a:pPr algn="ctr"/>
            <a:r>
              <a:rPr lang="es-MX" dirty="0"/>
              <a:t>radial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8D2F6-DAF5-4A99-8C59-8AB9DE16BBC3}"/>
              </a:ext>
            </a:extLst>
          </p:cNvPr>
          <p:cNvSpPr txBox="1"/>
          <p:nvPr/>
        </p:nvSpPr>
        <p:spPr>
          <a:xfrm>
            <a:off x="9133232" y="544434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EBA3-BB07-4D89-89DE-172B0429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INOCULACIÓN SUPERFICIAL MASIVA CON HISOPO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F510B-7F5F-49E9-972C-81CDD152E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49"/>
          <a:stretch/>
        </p:blipFill>
        <p:spPr>
          <a:xfrm>
            <a:off x="267367" y="2864153"/>
            <a:ext cx="8113210" cy="2476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95ECA-56DB-4BBA-8D4E-5C1C99B921BC}"/>
              </a:ext>
            </a:extLst>
          </p:cNvPr>
          <p:cNvSpPr txBox="1"/>
          <p:nvPr/>
        </p:nvSpPr>
        <p:spPr>
          <a:xfrm>
            <a:off x="3981959" y="581367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Inoculación superficial con hisopo</a:t>
            </a: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58BA264-CA4B-40DD-BFC5-8CBA6E92A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79" t="14296" b="24570"/>
          <a:stretch/>
        </p:blipFill>
        <p:spPr>
          <a:xfrm>
            <a:off x="8380577" y="2864154"/>
            <a:ext cx="2164520" cy="1904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8D480-4FFE-4007-A94E-78436BCDDF7F}"/>
              </a:ext>
            </a:extLst>
          </p:cNvPr>
          <p:cNvSpPr txBox="1"/>
          <p:nvPr/>
        </p:nvSpPr>
        <p:spPr>
          <a:xfrm>
            <a:off x="8380576" y="4768937"/>
            <a:ext cx="2164520" cy="5818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C5D54C6-4571-4E63-9F8F-1623FAB68BFC}"/>
              </a:ext>
            </a:extLst>
          </p:cNvPr>
          <p:cNvSpPr/>
          <p:nvPr/>
        </p:nvSpPr>
        <p:spPr>
          <a:xfrm>
            <a:off x="9112911" y="4439261"/>
            <a:ext cx="1165123" cy="383801"/>
          </a:xfrm>
          <a:custGeom>
            <a:avLst/>
            <a:gdLst>
              <a:gd name="connsiteX0" fmla="*/ 1165123 w 1165123"/>
              <a:gd name="connsiteY0" fmla="*/ 0 h 383801"/>
              <a:gd name="connsiteX1" fmla="*/ 604684 w 1165123"/>
              <a:gd name="connsiteY1" fmla="*/ 383458 h 383801"/>
              <a:gd name="connsiteX2" fmla="*/ 0 w 1165123"/>
              <a:gd name="connsiteY2" fmla="*/ 73742 h 383801"/>
              <a:gd name="connsiteX3" fmla="*/ 0 w 1165123"/>
              <a:gd name="connsiteY3" fmla="*/ 73742 h 38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123" h="383801">
                <a:moveTo>
                  <a:pt x="1165123" y="0"/>
                </a:moveTo>
                <a:cubicBezTo>
                  <a:pt x="981997" y="185584"/>
                  <a:pt x="798871" y="371168"/>
                  <a:pt x="604684" y="383458"/>
                </a:cubicBezTo>
                <a:cubicBezTo>
                  <a:pt x="410497" y="395748"/>
                  <a:pt x="0" y="73742"/>
                  <a:pt x="0" y="73742"/>
                </a:cubicBezTo>
                <a:lnTo>
                  <a:pt x="0" y="73742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8F19DF9-9B2B-448C-84FB-721511ED56E5}"/>
              </a:ext>
            </a:extLst>
          </p:cNvPr>
          <p:cNvSpPr/>
          <p:nvPr/>
        </p:nvSpPr>
        <p:spPr>
          <a:xfrm>
            <a:off x="9097028" y="3150849"/>
            <a:ext cx="1135626" cy="12640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4780C0-31B3-4F6F-8010-CE893FBFC93B}"/>
              </a:ext>
            </a:extLst>
          </p:cNvPr>
          <p:cNvSpPr/>
          <p:nvPr/>
        </p:nvSpPr>
        <p:spPr>
          <a:xfrm rot="11909543">
            <a:off x="9207157" y="2893585"/>
            <a:ext cx="1165123" cy="383801"/>
          </a:xfrm>
          <a:custGeom>
            <a:avLst/>
            <a:gdLst>
              <a:gd name="connsiteX0" fmla="*/ 1165123 w 1165123"/>
              <a:gd name="connsiteY0" fmla="*/ 0 h 383801"/>
              <a:gd name="connsiteX1" fmla="*/ 604684 w 1165123"/>
              <a:gd name="connsiteY1" fmla="*/ 383458 h 383801"/>
              <a:gd name="connsiteX2" fmla="*/ 0 w 1165123"/>
              <a:gd name="connsiteY2" fmla="*/ 73742 h 383801"/>
              <a:gd name="connsiteX3" fmla="*/ 0 w 1165123"/>
              <a:gd name="connsiteY3" fmla="*/ 73742 h 38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123" h="383801">
                <a:moveTo>
                  <a:pt x="1165123" y="0"/>
                </a:moveTo>
                <a:cubicBezTo>
                  <a:pt x="981997" y="185584"/>
                  <a:pt x="798871" y="371168"/>
                  <a:pt x="604684" y="383458"/>
                </a:cubicBezTo>
                <a:cubicBezTo>
                  <a:pt x="410497" y="395748"/>
                  <a:pt x="0" y="73742"/>
                  <a:pt x="0" y="73742"/>
                </a:cubicBezTo>
                <a:lnTo>
                  <a:pt x="0" y="73742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AC75836-C5B4-4300-BA11-FC59E9FE5E94}"/>
              </a:ext>
            </a:extLst>
          </p:cNvPr>
          <p:cNvSpPr/>
          <p:nvPr/>
        </p:nvSpPr>
        <p:spPr>
          <a:xfrm>
            <a:off x="9176370" y="3070675"/>
            <a:ext cx="985269" cy="668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1A206E-D4F9-4CB4-B019-A7DAE114AAA1}"/>
              </a:ext>
            </a:extLst>
          </p:cNvPr>
          <p:cNvSpPr/>
          <p:nvPr/>
        </p:nvSpPr>
        <p:spPr>
          <a:xfrm>
            <a:off x="9112912" y="3884385"/>
            <a:ext cx="1058938" cy="668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010871A-AB80-427E-8775-C412FBF3FD04}"/>
              </a:ext>
            </a:extLst>
          </p:cNvPr>
          <p:cNvSpPr/>
          <p:nvPr/>
        </p:nvSpPr>
        <p:spPr>
          <a:xfrm>
            <a:off x="9077404" y="3611332"/>
            <a:ext cx="1058938" cy="668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2FB860-1351-4B62-99B4-DD16B4CF8CB9}"/>
              </a:ext>
            </a:extLst>
          </p:cNvPr>
          <p:cNvSpPr/>
          <p:nvPr/>
        </p:nvSpPr>
        <p:spPr>
          <a:xfrm>
            <a:off x="9209224" y="3230193"/>
            <a:ext cx="1058938" cy="668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8622DAE-1C77-4F0D-9D24-6A467EE3D459}"/>
              </a:ext>
            </a:extLst>
          </p:cNvPr>
          <p:cNvSpPr/>
          <p:nvPr/>
        </p:nvSpPr>
        <p:spPr>
          <a:xfrm rot="9603529">
            <a:off x="9008023" y="4862969"/>
            <a:ext cx="220084" cy="123930"/>
          </a:xfrm>
          <a:custGeom>
            <a:avLst/>
            <a:gdLst>
              <a:gd name="connsiteX0" fmla="*/ 1165123 w 1165123"/>
              <a:gd name="connsiteY0" fmla="*/ 0 h 383801"/>
              <a:gd name="connsiteX1" fmla="*/ 604684 w 1165123"/>
              <a:gd name="connsiteY1" fmla="*/ 383458 h 383801"/>
              <a:gd name="connsiteX2" fmla="*/ 0 w 1165123"/>
              <a:gd name="connsiteY2" fmla="*/ 73742 h 383801"/>
              <a:gd name="connsiteX3" fmla="*/ 0 w 1165123"/>
              <a:gd name="connsiteY3" fmla="*/ 73742 h 38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123" h="383801">
                <a:moveTo>
                  <a:pt x="1165123" y="0"/>
                </a:moveTo>
                <a:cubicBezTo>
                  <a:pt x="981997" y="185584"/>
                  <a:pt x="798871" y="371168"/>
                  <a:pt x="604684" y="383458"/>
                </a:cubicBezTo>
                <a:cubicBezTo>
                  <a:pt x="410497" y="395748"/>
                  <a:pt x="0" y="73742"/>
                  <a:pt x="0" y="73742"/>
                </a:cubicBezTo>
                <a:lnTo>
                  <a:pt x="0" y="73742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6BE089F-B00F-4BCD-A512-2AB0DD4F0482}"/>
              </a:ext>
            </a:extLst>
          </p:cNvPr>
          <p:cNvSpPr/>
          <p:nvPr/>
        </p:nvSpPr>
        <p:spPr>
          <a:xfrm>
            <a:off x="8997737" y="5093454"/>
            <a:ext cx="211487" cy="191562"/>
          </a:xfrm>
          <a:custGeom>
            <a:avLst/>
            <a:gdLst>
              <a:gd name="connsiteX0" fmla="*/ 332509 w 332509"/>
              <a:gd name="connsiteY0" fmla="*/ 0 h 270312"/>
              <a:gd name="connsiteX1" fmla="*/ 145473 w 332509"/>
              <a:gd name="connsiteY1" fmla="*/ 270163 h 270312"/>
              <a:gd name="connsiteX2" fmla="*/ 0 w 332509"/>
              <a:gd name="connsiteY2" fmla="*/ 41563 h 270312"/>
              <a:gd name="connsiteX3" fmla="*/ 0 w 332509"/>
              <a:gd name="connsiteY3" fmla="*/ 41563 h 27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509" h="270312">
                <a:moveTo>
                  <a:pt x="332509" y="0"/>
                </a:moveTo>
                <a:cubicBezTo>
                  <a:pt x="266700" y="131618"/>
                  <a:pt x="200891" y="263236"/>
                  <a:pt x="145473" y="270163"/>
                </a:cubicBezTo>
                <a:cubicBezTo>
                  <a:pt x="90055" y="277090"/>
                  <a:pt x="0" y="41563"/>
                  <a:pt x="0" y="41563"/>
                </a:cubicBezTo>
                <a:lnTo>
                  <a:pt x="0" y="41563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32F89A-7D12-4658-BA9E-4F7B78086138}"/>
              </a:ext>
            </a:extLst>
          </p:cNvPr>
          <p:cNvSpPr txBox="1"/>
          <p:nvPr/>
        </p:nvSpPr>
        <p:spPr>
          <a:xfrm>
            <a:off x="8593497" y="485478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gar Slant Growth Patterns Diagram | Quizlet">
            <a:extLst>
              <a:ext uri="{FF2B5EF4-FFF2-40B4-BE49-F238E27FC236}">
                <a16:creationId xmlns:a16="http://schemas.microsoft.com/office/drawing/2014/main" id="{8177C61F-AB66-4891-8380-7BC065C3B4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9" y="1820027"/>
            <a:ext cx="10386595" cy="5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DADE21-8C8D-4758-9B70-55B8CD46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CARACTERÍSTICAS DE LA ESTRÍA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FC3FD5-F0C0-4759-9A61-23F7A4278145}"/>
              </a:ext>
            </a:extLst>
          </p:cNvPr>
          <p:cNvSpPr txBox="1"/>
          <p:nvPr/>
        </p:nvSpPr>
        <p:spPr>
          <a:xfrm>
            <a:off x="6158354" y="200405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Filiforme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6ED1AD-36E9-4771-89CF-0D7B2D828A6E}"/>
              </a:ext>
            </a:extLst>
          </p:cNvPr>
          <p:cNvSpPr txBox="1"/>
          <p:nvPr/>
        </p:nvSpPr>
        <p:spPr>
          <a:xfrm>
            <a:off x="4129902" y="1960201"/>
            <a:ext cx="148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Ondulada (</a:t>
            </a:r>
            <a:r>
              <a:rPr lang="es-MX" dirty="0" err="1">
                <a:solidFill>
                  <a:schemeClr val="bg1"/>
                </a:solidFill>
              </a:rPr>
              <a:t>Equinulada</a:t>
            </a:r>
            <a:r>
              <a:rPr lang="es-MX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A61C3A-B434-46DE-94CF-94D38EA95E51}"/>
              </a:ext>
            </a:extLst>
          </p:cNvPr>
          <p:cNvSpPr txBox="1"/>
          <p:nvPr/>
        </p:nvSpPr>
        <p:spPr>
          <a:xfrm>
            <a:off x="2472996" y="1961495"/>
            <a:ext cx="9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Perlada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C342FC-B417-42F6-AFBE-45A97498A35C}"/>
              </a:ext>
            </a:extLst>
          </p:cNvPr>
          <p:cNvSpPr txBox="1"/>
          <p:nvPr/>
        </p:nvSpPr>
        <p:spPr>
          <a:xfrm>
            <a:off x="8129475" y="209793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Rizoide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48B04-8D52-4D84-90FA-6021F5C488B5}"/>
              </a:ext>
            </a:extLst>
          </p:cNvPr>
          <p:cNvSpPr txBox="1"/>
          <p:nvPr/>
        </p:nvSpPr>
        <p:spPr>
          <a:xfrm>
            <a:off x="523893" y="196020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Arborescente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AF9F87-AA1F-4B23-B682-31B731729EDA}"/>
              </a:ext>
            </a:extLst>
          </p:cNvPr>
          <p:cNvSpPr txBox="1"/>
          <p:nvPr/>
        </p:nvSpPr>
        <p:spPr>
          <a:xfrm>
            <a:off x="9916250" y="1961295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Difusa</a:t>
            </a:r>
          </a:p>
        </p:txBody>
      </p:sp>
    </p:spTree>
    <p:extLst>
      <p:ext uri="{BB962C8B-B14F-4D97-AF65-F5344CB8AC3E}">
        <p14:creationId xmlns:p14="http://schemas.microsoft.com/office/powerpoint/2010/main" val="259148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E2981-8BF1-49AA-BE0E-B19AF426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cap="all" dirty="0"/>
              <a:t>Características morfocoloniales</a:t>
            </a:r>
          </a:p>
        </p:txBody>
      </p:sp>
      <p:pic>
        <p:nvPicPr>
          <p:cNvPr id="18" name="Picture 2" descr="search | Page 443 | Morton Publishing">
            <a:extLst>
              <a:ext uri="{FF2B5EF4-FFF2-40B4-BE49-F238E27FC236}">
                <a16:creationId xmlns:a16="http://schemas.microsoft.com/office/drawing/2014/main" id="{AEB0FEB2-490A-4BC8-A8D3-61CB40B6BA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71738" r="7513" b="23923"/>
          <a:stretch/>
        </p:blipFill>
        <p:spPr bwMode="auto">
          <a:xfrm>
            <a:off x="4279008" y="5858366"/>
            <a:ext cx="6029739" cy="3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C9A82D-5AE5-4CC4-9486-80E86A76AA61}"/>
              </a:ext>
            </a:extLst>
          </p:cNvPr>
          <p:cNvGrpSpPr/>
          <p:nvPr/>
        </p:nvGrpSpPr>
        <p:grpSpPr>
          <a:xfrm>
            <a:off x="1214257" y="4204572"/>
            <a:ext cx="9079925" cy="1394381"/>
            <a:chOff x="304025" y="3131648"/>
            <a:chExt cx="9079925" cy="1394381"/>
          </a:xfrm>
        </p:grpSpPr>
        <p:pic>
          <p:nvPicPr>
            <p:cNvPr id="21506" name="Picture 2" descr="search | Page 443 | Morton Publishing">
              <a:extLst>
                <a:ext uri="{FF2B5EF4-FFF2-40B4-BE49-F238E27FC236}">
                  <a16:creationId xmlns:a16="http://schemas.microsoft.com/office/drawing/2014/main" id="{C54FFE53-6ABE-4A42-9D43-A60324623F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0" t="35054" r="930" b="49090"/>
            <a:stretch/>
          </p:blipFill>
          <p:spPr bwMode="auto">
            <a:xfrm>
              <a:off x="1913889" y="3131648"/>
              <a:ext cx="7201696" cy="109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8EF3B5-1D63-4A61-BDB1-6D06B9698784}"/>
                </a:ext>
              </a:extLst>
            </p:cNvPr>
            <p:cNvGrpSpPr/>
            <p:nvPr/>
          </p:nvGrpSpPr>
          <p:grpSpPr>
            <a:xfrm>
              <a:off x="1794895" y="4214085"/>
              <a:ext cx="7589055" cy="311944"/>
              <a:chOff x="1569608" y="5049531"/>
              <a:chExt cx="7589055" cy="311944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8B549827-2B3C-40C8-8BFB-CEF5EF4E74DE}"/>
                  </a:ext>
                </a:extLst>
              </p:cNvPr>
              <p:cNvSpPr txBox="1"/>
              <p:nvPr/>
            </p:nvSpPr>
            <p:spPr>
              <a:xfrm>
                <a:off x="1569608" y="5064920"/>
                <a:ext cx="16098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ENTERO/SUAVE</a:t>
                </a:r>
              </a:p>
            </p:txBody>
          </p:sp>
          <p:sp>
            <p:nvSpPr>
              <p:cNvPr id="8" name="CuadroTexto 3">
                <a:extLst>
                  <a:ext uri="{FF2B5EF4-FFF2-40B4-BE49-F238E27FC236}">
                    <a16:creationId xmlns:a16="http://schemas.microsoft.com/office/drawing/2014/main" id="{D9FD8EAB-9CCF-4B57-8D90-FB11FB0957D4}"/>
                  </a:ext>
                </a:extLst>
              </p:cNvPr>
              <p:cNvSpPr txBox="1"/>
              <p:nvPr/>
            </p:nvSpPr>
            <p:spPr>
              <a:xfrm>
                <a:off x="3360790" y="5064920"/>
                <a:ext cx="14014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IRREGULAR</a:t>
                </a:r>
              </a:p>
            </p:txBody>
          </p:sp>
          <p:sp>
            <p:nvSpPr>
              <p:cNvPr id="13" name="CuadroTexto 3">
                <a:extLst>
                  <a:ext uri="{FF2B5EF4-FFF2-40B4-BE49-F238E27FC236}">
                    <a16:creationId xmlns:a16="http://schemas.microsoft.com/office/drawing/2014/main" id="{DF80C7EB-954A-45E5-A2B1-40D8A18E5828}"/>
                  </a:ext>
                </a:extLst>
              </p:cNvPr>
              <p:cNvSpPr txBox="1"/>
              <p:nvPr/>
            </p:nvSpPr>
            <p:spPr>
              <a:xfrm>
                <a:off x="4906140" y="5084476"/>
                <a:ext cx="14014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LOBULADO</a:t>
                </a:r>
              </a:p>
            </p:txBody>
          </p:sp>
          <p:sp>
            <p:nvSpPr>
              <p:cNvPr id="14" name="CuadroTexto 3">
                <a:extLst>
                  <a:ext uri="{FF2B5EF4-FFF2-40B4-BE49-F238E27FC236}">
                    <a16:creationId xmlns:a16="http://schemas.microsoft.com/office/drawing/2014/main" id="{B2271926-BC8B-464C-A7D7-1EBC91B84E0C}"/>
                  </a:ext>
                </a:extLst>
              </p:cNvPr>
              <p:cNvSpPr txBox="1"/>
              <p:nvPr/>
            </p:nvSpPr>
            <p:spPr>
              <a:xfrm>
                <a:off x="6540767" y="5049531"/>
                <a:ext cx="13097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DENTADA</a:t>
                </a:r>
              </a:p>
            </p:txBody>
          </p:sp>
          <p:sp>
            <p:nvSpPr>
              <p:cNvPr id="15" name="CuadroTexto 3">
                <a:extLst>
                  <a:ext uri="{FF2B5EF4-FFF2-40B4-BE49-F238E27FC236}">
                    <a16:creationId xmlns:a16="http://schemas.microsoft.com/office/drawing/2014/main" id="{FB57CE45-3118-4691-AFE0-E62F4DEC468F}"/>
                  </a:ext>
                </a:extLst>
              </p:cNvPr>
              <p:cNvSpPr txBox="1"/>
              <p:nvPr/>
            </p:nvSpPr>
            <p:spPr>
              <a:xfrm>
                <a:off x="7890367" y="5070791"/>
                <a:ext cx="12682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RIZOIDE</a:t>
                </a:r>
              </a:p>
            </p:txBody>
          </p:sp>
        </p:grpSp>
        <p:sp>
          <p:nvSpPr>
            <p:cNvPr id="19" name="CuadroTexto 3">
              <a:extLst>
                <a:ext uri="{FF2B5EF4-FFF2-40B4-BE49-F238E27FC236}">
                  <a16:creationId xmlns:a16="http://schemas.microsoft.com/office/drawing/2014/main" id="{9E271058-2951-44D6-A328-DB34574287EA}"/>
                </a:ext>
              </a:extLst>
            </p:cNvPr>
            <p:cNvSpPr txBox="1"/>
            <p:nvPr/>
          </p:nvSpPr>
          <p:spPr>
            <a:xfrm>
              <a:off x="304025" y="3558864"/>
              <a:ext cx="1609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BORDE</a:t>
              </a:r>
            </a:p>
          </p:txBody>
        </p:sp>
      </p:grpSp>
      <p:sp>
        <p:nvSpPr>
          <p:cNvPr id="20" name="CuadroTexto 3">
            <a:extLst>
              <a:ext uri="{FF2B5EF4-FFF2-40B4-BE49-F238E27FC236}">
                <a16:creationId xmlns:a16="http://schemas.microsoft.com/office/drawing/2014/main" id="{92EE9697-4E08-4C92-8F96-D7B0D99DFE9F}"/>
              </a:ext>
            </a:extLst>
          </p:cNvPr>
          <p:cNvSpPr txBox="1"/>
          <p:nvPr/>
        </p:nvSpPr>
        <p:spPr>
          <a:xfrm>
            <a:off x="946367" y="5882572"/>
            <a:ext cx="1609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ELEVACIÓN</a:t>
            </a:r>
          </a:p>
        </p:txBody>
      </p:sp>
      <p:pic>
        <p:nvPicPr>
          <p:cNvPr id="22" name="Picture 2" descr="search | Page 443 | Morton Publishing">
            <a:extLst>
              <a:ext uri="{FF2B5EF4-FFF2-40B4-BE49-F238E27FC236}">
                <a16:creationId xmlns:a16="http://schemas.microsoft.com/office/drawing/2014/main" id="{F7E63957-DF7E-4A3F-86D2-3A5A67362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85886" r="29374" b="10991"/>
          <a:stretch/>
        </p:blipFill>
        <p:spPr bwMode="auto">
          <a:xfrm>
            <a:off x="7293878" y="5837897"/>
            <a:ext cx="4429446" cy="3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D790348-C661-4843-84F7-AA108CED04C6}"/>
              </a:ext>
            </a:extLst>
          </p:cNvPr>
          <p:cNvGrpSpPr/>
          <p:nvPr/>
        </p:nvGrpSpPr>
        <p:grpSpPr>
          <a:xfrm>
            <a:off x="2979459" y="6291941"/>
            <a:ext cx="8739785" cy="325076"/>
            <a:chOff x="3227175" y="5487457"/>
            <a:chExt cx="8739785" cy="325076"/>
          </a:xfrm>
        </p:grpSpPr>
        <p:sp>
          <p:nvSpPr>
            <p:cNvPr id="23" name="CuadroTexto 3">
              <a:extLst>
                <a:ext uri="{FF2B5EF4-FFF2-40B4-BE49-F238E27FC236}">
                  <a16:creationId xmlns:a16="http://schemas.microsoft.com/office/drawing/2014/main" id="{42959A85-B6CA-43A5-9BE2-94B3EB74922A}"/>
                </a:ext>
              </a:extLst>
            </p:cNvPr>
            <p:cNvSpPr txBox="1"/>
            <p:nvPr/>
          </p:nvSpPr>
          <p:spPr>
            <a:xfrm>
              <a:off x="4660218" y="5535534"/>
              <a:ext cx="128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CONVEXA</a:t>
              </a:r>
            </a:p>
          </p:txBody>
        </p:sp>
        <p:sp>
          <p:nvSpPr>
            <p:cNvPr id="24" name="CuadroTexto 3">
              <a:extLst>
                <a:ext uri="{FF2B5EF4-FFF2-40B4-BE49-F238E27FC236}">
                  <a16:creationId xmlns:a16="http://schemas.microsoft.com/office/drawing/2014/main" id="{5B45F6E0-6153-46AA-8934-9D53F2EFB25C}"/>
                </a:ext>
              </a:extLst>
            </p:cNvPr>
            <p:cNvSpPr txBox="1"/>
            <p:nvPr/>
          </p:nvSpPr>
          <p:spPr>
            <a:xfrm>
              <a:off x="6096000" y="5535534"/>
              <a:ext cx="128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UMBONADA</a:t>
              </a:r>
            </a:p>
          </p:txBody>
        </p:sp>
        <p:sp>
          <p:nvSpPr>
            <p:cNvPr id="25" name="CuadroTexto 3">
              <a:extLst>
                <a:ext uri="{FF2B5EF4-FFF2-40B4-BE49-F238E27FC236}">
                  <a16:creationId xmlns:a16="http://schemas.microsoft.com/office/drawing/2014/main" id="{0A1C60BC-C24F-4B30-9E71-1DD15D7AD2CD}"/>
                </a:ext>
              </a:extLst>
            </p:cNvPr>
            <p:cNvSpPr txBox="1"/>
            <p:nvPr/>
          </p:nvSpPr>
          <p:spPr>
            <a:xfrm>
              <a:off x="3227175" y="5487458"/>
              <a:ext cx="9051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PLANA</a:t>
              </a:r>
            </a:p>
          </p:txBody>
        </p:sp>
        <p:sp>
          <p:nvSpPr>
            <p:cNvPr id="26" name="CuadroTexto 3">
              <a:extLst>
                <a:ext uri="{FF2B5EF4-FFF2-40B4-BE49-F238E27FC236}">
                  <a16:creationId xmlns:a16="http://schemas.microsoft.com/office/drawing/2014/main" id="{655366F1-9255-44B7-8CCF-D1CDC493D44E}"/>
                </a:ext>
              </a:extLst>
            </p:cNvPr>
            <p:cNvSpPr txBox="1"/>
            <p:nvPr/>
          </p:nvSpPr>
          <p:spPr>
            <a:xfrm>
              <a:off x="7782059" y="5487457"/>
              <a:ext cx="9051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ELEVADA</a:t>
              </a:r>
            </a:p>
          </p:txBody>
        </p:sp>
        <p:sp>
          <p:nvSpPr>
            <p:cNvPr id="29" name="CuadroTexto 3">
              <a:extLst>
                <a:ext uri="{FF2B5EF4-FFF2-40B4-BE49-F238E27FC236}">
                  <a16:creationId xmlns:a16="http://schemas.microsoft.com/office/drawing/2014/main" id="{2244584D-8D0B-4E0C-B725-82AF5EEED790}"/>
                </a:ext>
              </a:extLst>
            </p:cNvPr>
            <p:cNvSpPr txBox="1"/>
            <p:nvPr/>
          </p:nvSpPr>
          <p:spPr>
            <a:xfrm>
              <a:off x="10408986" y="5509935"/>
              <a:ext cx="1557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CRATERIFORME</a:t>
              </a:r>
            </a:p>
          </p:txBody>
        </p:sp>
      </p:grpSp>
      <p:pic>
        <p:nvPicPr>
          <p:cNvPr id="30" name="Picture 2" descr="search | Page 443 | Morton Publishing">
            <a:extLst>
              <a:ext uri="{FF2B5EF4-FFF2-40B4-BE49-F238E27FC236}">
                <a16:creationId xmlns:a16="http://schemas.microsoft.com/office/drawing/2014/main" id="{ABA4FA39-EE8E-4BAB-B1AB-D18D49847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0" t="72845" r="7513" b="23923"/>
          <a:stretch/>
        </p:blipFill>
        <p:spPr bwMode="auto">
          <a:xfrm>
            <a:off x="2678976" y="5855196"/>
            <a:ext cx="1600032" cy="3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">
            <a:extLst>
              <a:ext uri="{FF2B5EF4-FFF2-40B4-BE49-F238E27FC236}">
                <a16:creationId xmlns:a16="http://schemas.microsoft.com/office/drawing/2014/main" id="{389B0D26-9E04-4B86-81A4-8A3C66DEF6C5}"/>
              </a:ext>
            </a:extLst>
          </p:cNvPr>
          <p:cNvSpPr txBox="1"/>
          <p:nvPr/>
        </p:nvSpPr>
        <p:spPr>
          <a:xfrm>
            <a:off x="1221319" y="3311828"/>
            <a:ext cx="964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FORMA</a:t>
            </a:r>
          </a:p>
        </p:txBody>
      </p:sp>
      <p:sp>
        <p:nvSpPr>
          <p:cNvPr id="34" name="CuadroTexto 3">
            <a:extLst>
              <a:ext uri="{FF2B5EF4-FFF2-40B4-BE49-F238E27FC236}">
                <a16:creationId xmlns:a16="http://schemas.microsoft.com/office/drawing/2014/main" id="{7E0EF996-86E2-493E-853A-D717ADCB9689}"/>
              </a:ext>
            </a:extLst>
          </p:cNvPr>
          <p:cNvSpPr txBox="1"/>
          <p:nvPr/>
        </p:nvSpPr>
        <p:spPr>
          <a:xfrm>
            <a:off x="8866009" y="6314420"/>
            <a:ext cx="1285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ACUMINADA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D68A0D-5835-4BA2-8800-2D6CC64F8BF3}"/>
              </a:ext>
            </a:extLst>
          </p:cNvPr>
          <p:cNvGrpSpPr/>
          <p:nvPr/>
        </p:nvGrpSpPr>
        <p:grpSpPr>
          <a:xfrm>
            <a:off x="2678976" y="2979946"/>
            <a:ext cx="6899802" cy="1067282"/>
            <a:chOff x="2701641" y="2552443"/>
            <a:chExt cx="6899802" cy="1067282"/>
          </a:xfrm>
        </p:grpSpPr>
        <p:pic>
          <p:nvPicPr>
            <p:cNvPr id="43" name="Picture 2" descr="search | Page 443 | Morton Publishing">
              <a:extLst>
                <a:ext uri="{FF2B5EF4-FFF2-40B4-BE49-F238E27FC236}">
                  <a16:creationId xmlns:a16="http://schemas.microsoft.com/office/drawing/2014/main" id="{CA196D34-5C8B-4FB6-AE0B-72C495F36E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76397" b="78832"/>
            <a:stretch/>
          </p:blipFill>
          <p:spPr bwMode="auto">
            <a:xfrm>
              <a:off x="2814557" y="2559532"/>
              <a:ext cx="1070065" cy="763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search | Page 443 | Morton Publishing">
              <a:extLst>
                <a:ext uri="{FF2B5EF4-FFF2-40B4-BE49-F238E27FC236}">
                  <a16:creationId xmlns:a16="http://schemas.microsoft.com/office/drawing/2014/main" id="{68D1595B-FB55-40F2-9443-0D74F0209D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4300" b="78832"/>
            <a:stretch/>
          </p:blipFill>
          <p:spPr bwMode="auto">
            <a:xfrm>
              <a:off x="3884622" y="2552443"/>
              <a:ext cx="4877105" cy="763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uadroTexto 3">
              <a:extLst>
                <a:ext uri="{FF2B5EF4-FFF2-40B4-BE49-F238E27FC236}">
                  <a16:creationId xmlns:a16="http://schemas.microsoft.com/office/drawing/2014/main" id="{D146B562-D661-48D0-B939-7A2932779ABE}"/>
                </a:ext>
              </a:extLst>
            </p:cNvPr>
            <p:cNvSpPr txBox="1"/>
            <p:nvPr/>
          </p:nvSpPr>
          <p:spPr>
            <a:xfrm>
              <a:off x="3884622" y="3326321"/>
              <a:ext cx="977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CIRCULAR</a:t>
              </a:r>
            </a:p>
          </p:txBody>
        </p:sp>
        <p:sp>
          <p:nvSpPr>
            <p:cNvPr id="36" name="CuadroTexto 3">
              <a:extLst>
                <a:ext uri="{FF2B5EF4-FFF2-40B4-BE49-F238E27FC236}">
                  <a16:creationId xmlns:a16="http://schemas.microsoft.com/office/drawing/2014/main" id="{33F2D76A-2DA4-4B8B-A672-57806F918ACA}"/>
                </a:ext>
              </a:extLst>
            </p:cNvPr>
            <p:cNvSpPr txBox="1"/>
            <p:nvPr/>
          </p:nvSpPr>
          <p:spPr>
            <a:xfrm>
              <a:off x="4973145" y="3326321"/>
              <a:ext cx="1162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AMEBOIDE</a:t>
              </a:r>
            </a:p>
          </p:txBody>
        </p:sp>
        <p:sp>
          <p:nvSpPr>
            <p:cNvPr id="37" name="CuadroTexto 3">
              <a:extLst>
                <a:ext uri="{FF2B5EF4-FFF2-40B4-BE49-F238E27FC236}">
                  <a16:creationId xmlns:a16="http://schemas.microsoft.com/office/drawing/2014/main" id="{33AF4091-CC5F-4BE7-99E6-76BE09B38C16}"/>
                </a:ext>
              </a:extLst>
            </p:cNvPr>
            <p:cNvSpPr txBox="1"/>
            <p:nvPr/>
          </p:nvSpPr>
          <p:spPr>
            <a:xfrm>
              <a:off x="5901615" y="3333700"/>
              <a:ext cx="1162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FUSIFORME</a:t>
              </a:r>
            </a:p>
          </p:txBody>
        </p:sp>
        <p:sp>
          <p:nvSpPr>
            <p:cNvPr id="38" name="CuadroTexto 3">
              <a:extLst>
                <a:ext uri="{FF2B5EF4-FFF2-40B4-BE49-F238E27FC236}">
                  <a16:creationId xmlns:a16="http://schemas.microsoft.com/office/drawing/2014/main" id="{AEC4C7C5-01D4-45B4-B127-C8603B12BC79}"/>
                </a:ext>
              </a:extLst>
            </p:cNvPr>
            <p:cNvSpPr txBox="1"/>
            <p:nvPr/>
          </p:nvSpPr>
          <p:spPr>
            <a:xfrm>
              <a:off x="6880317" y="3336334"/>
              <a:ext cx="1470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FILAMENTOSA</a:t>
              </a:r>
            </a:p>
          </p:txBody>
        </p:sp>
        <p:sp>
          <p:nvSpPr>
            <p:cNvPr id="39" name="CuadroTexto 3">
              <a:extLst>
                <a:ext uri="{FF2B5EF4-FFF2-40B4-BE49-F238E27FC236}">
                  <a16:creationId xmlns:a16="http://schemas.microsoft.com/office/drawing/2014/main" id="{D72E9DF9-5110-4E62-8FAF-41B0CACF8F29}"/>
                </a:ext>
              </a:extLst>
            </p:cNvPr>
            <p:cNvSpPr txBox="1"/>
            <p:nvPr/>
          </p:nvSpPr>
          <p:spPr>
            <a:xfrm>
              <a:off x="8130574" y="3326321"/>
              <a:ext cx="1470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RIZOIDE</a:t>
              </a:r>
            </a:p>
          </p:txBody>
        </p:sp>
        <p:pic>
          <p:nvPicPr>
            <p:cNvPr id="40" name="Picture 2" descr="search | Page 443 | Morton Publishing">
              <a:extLst>
                <a:ext uri="{FF2B5EF4-FFF2-40B4-BE49-F238E27FC236}">
                  <a16:creationId xmlns:a16="http://schemas.microsoft.com/office/drawing/2014/main" id="{09ABD19D-E392-4575-89FA-918002EFF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83883" b="78832"/>
            <a:stretch/>
          </p:blipFill>
          <p:spPr bwMode="auto">
            <a:xfrm>
              <a:off x="3016078" y="2660305"/>
              <a:ext cx="111971" cy="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search | Page 443 | Morton Publishing">
              <a:extLst>
                <a:ext uri="{FF2B5EF4-FFF2-40B4-BE49-F238E27FC236}">
                  <a16:creationId xmlns:a16="http://schemas.microsoft.com/office/drawing/2014/main" id="{6EB5D7AD-3D88-42EF-9D1A-2FAB5E495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83883" b="78832"/>
            <a:stretch/>
          </p:blipFill>
          <p:spPr bwMode="auto">
            <a:xfrm>
              <a:off x="3260842" y="2660305"/>
              <a:ext cx="111971" cy="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search | Page 443 | Morton Publishing">
              <a:extLst>
                <a:ext uri="{FF2B5EF4-FFF2-40B4-BE49-F238E27FC236}">
                  <a16:creationId xmlns:a16="http://schemas.microsoft.com/office/drawing/2014/main" id="{B37664EE-4923-40CC-A808-5DE028C51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83883" b="78832"/>
            <a:stretch/>
          </p:blipFill>
          <p:spPr bwMode="auto">
            <a:xfrm>
              <a:off x="3138460" y="2916183"/>
              <a:ext cx="111971" cy="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search | Page 443 | Morton Publishing">
              <a:extLst>
                <a:ext uri="{FF2B5EF4-FFF2-40B4-BE49-F238E27FC236}">
                  <a16:creationId xmlns:a16="http://schemas.microsoft.com/office/drawing/2014/main" id="{1FA19830-3328-4767-82F4-83AA3AFC6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83883" b="78832"/>
            <a:stretch/>
          </p:blipFill>
          <p:spPr bwMode="auto">
            <a:xfrm>
              <a:off x="3413242" y="2812705"/>
              <a:ext cx="111971" cy="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search | Page 443 | Morton Publishing">
              <a:extLst>
                <a:ext uri="{FF2B5EF4-FFF2-40B4-BE49-F238E27FC236}">
                  <a16:creationId xmlns:a16="http://schemas.microsoft.com/office/drawing/2014/main" id="{0AF38324-E171-4E4E-B24D-0942CDF154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6063" r="83883" b="78832"/>
            <a:stretch/>
          </p:blipFill>
          <p:spPr bwMode="auto">
            <a:xfrm>
              <a:off x="3402037" y="3082906"/>
              <a:ext cx="111971" cy="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uadroTexto 3">
              <a:extLst>
                <a:ext uri="{FF2B5EF4-FFF2-40B4-BE49-F238E27FC236}">
                  <a16:creationId xmlns:a16="http://schemas.microsoft.com/office/drawing/2014/main" id="{F6EAEB87-3539-47F6-8A6C-AC42EBB0D518}"/>
                </a:ext>
              </a:extLst>
            </p:cNvPr>
            <p:cNvSpPr txBox="1"/>
            <p:nvPr/>
          </p:nvSpPr>
          <p:spPr>
            <a:xfrm>
              <a:off x="2701641" y="3342726"/>
              <a:ext cx="1262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PUNTIFORME</a:t>
              </a:r>
            </a:p>
          </p:txBody>
        </p:sp>
      </p:grpSp>
      <p:pic>
        <p:nvPicPr>
          <p:cNvPr id="21510" name="Picture 6" descr="Skills Test Flashcards | Quizlet">
            <a:extLst>
              <a:ext uri="{FF2B5EF4-FFF2-40B4-BE49-F238E27FC236}">
                <a16:creationId xmlns:a16="http://schemas.microsoft.com/office/drawing/2014/main" id="{D7051D8D-4102-4329-990B-01F510DB6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2" t="35252" r="5226" b="51040"/>
          <a:stretch/>
        </p:blipFill>
        <p:spPr bwMode="auto">
          <a:xfrm>
            <a:off x="2835794" y="4174225"/>
            <a:ext cx="7325476" cy="10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3">
            <a:extLst>
              <a:ext uri="{FF2B5EF4-FFF2-40B4-BE49-F238E27FC236}">
                <a16:creationId xmlns:a16="http://schemas.microsoft.com/office/drawing/2014/main" id="{47AA5F69-6129-4A81-B899-9ABB8682C44B}"/>
              </a:ext>
            </a:extLst>
          </p:cNvPr>
          <p:cNvSpPr txBox="1"/>
          <p:nvPr/>
        </p:nvSpPr>
        <p:spPr>
          <a:xfrm>
            <a:off x="1120296" y="2017615"/>
            <a:ext cx="116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</a:p>
        </p:txBody>
      </p:sp>
      <p:pic>
        <p:nvPicPr>
          <p:cNvPr id="52" name="Picture 2" descr="search | Page 443 | Morton Publishing">
            <a:extLst>
              <a:ext uri="{FF2B5EF4-FFF2-40B4-BE49-F238E27FC236}">
                <a16:creationId xmlns:a16="http://schemas.microsoft.com/office/drawing/2014/main" id="{A4575999-F698-4841-B8D8-E8E2A0D3D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76397" b="78832"/>
          <a:stretch/>
        </p:blipFill>
        <p:spPr bwMode="auto">
          <a:xfrm>
            <a:off x="2742272" y="1755379"/>
            <a:ext cx="1070065" cy="7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search | Page 443 | Morton Publishing">
            <a:extLst>
              <a:ext uri="{FF2B5EF4-FFF2-40B4-BE49-F238E27FC236}">
                <a16:creationId xmlns:a16="http://schemas.microsoft.com/office/drawing/2014/main" id="{E3A8959D-5822-4CED-BAF3-D862F8DD7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78852" b="78832"/>
          <a:stretch/>
        </p:blipFill>
        <p:spPr bwMode="auto">
          <a:xfrm>
            <a:off x="3849544" y="1723231"/>
            <a:ext cx="940474" cy="7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adroTexto 3">
            <a:extLst>
              <a:ext uri="{FF2B5EF4-FFF2-40B4-BE49-F238E27FC236}">
                <a16:creationId xmlns:a16="http://schemas.microsoft.com/office/drawing/2014/main" id="{88B7477D-2BCE-4AF9-BFFA-801FAA84D165}"/>
              </a:ext>
            </a:extLst>
          </p:cNvPr>
          <p:cNvSpPr txBox="1"/>
          <p:nvPr/>
        </p:nvSpPr>
        <p:spPr>
          <a:xfrm>
            <a:off x="3812337" y="2522168"/>
            <a:ext cx="97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</a:p>
        </p:txBody>
      </p:sp>
      <p:sp>
        <p:nvSpPr>
          <p:cNvPr id="55" name="CuadroTexto 3">
            <a:extLst>
              <a:ext uri="{FF2B5EF4-FFF2-40B4-BE49-F238E27FC236}">
                <a16:creationId xmlns:a16="http://schemas.microsoft.com/office/drawing/2014/main" id="{F1D79D12-C766-4D19-A05E-FAF940E07DFA}"/>
              </a:ext>
            </a:extLst>
          </p:cNvPr>
          <p:cNvSpPr txBox="1"/>
          <p:nvPr/>
        </p:nvSpPr>
        <p:spPr>
          <a:xfrm>
            <a:off x="5034663" y="2126301"/>
            <a:ext cx="419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Puede expresarse en mm (</a:t>
            </a:r>
            <a:r>
              <a:rPr lang="es-MX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. &lt;2mm, &gt;2mm, </a:t>
            </a:r>
            <a:r>
              <a:rPr lang="es-MX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9" name="Picture 2" descr="search | Page 443 | Morton Publishing">
            <a:extLst>
              <a:ext uri="{FF2B5EF4-FFF2-40B4-BE49-F238E27FC236}">
                <a16:creationId xmlns:a16="http://schemas.microsoft.com/office/drawing/2014/main" id="{5F2EF281-E629-4654-AC39-1CD8B0848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83883" b="78832"/>
          <a:stretch/>
        </p:blipFill>
        <p:spPr bwMode="auto">
          <a:xfrm>
            <a:off x="2943793" y="1856152"/>
            <a:ext cx="111971" cy="1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search | Page 443 | Morton Publishing">
            <a:extLst>
              <a:ext uri="{FF2B5EF4-FFF2-40B4-BE49-F238E27FC236}">
                <a16:creationId xmlns:a16="http://schemas.microsoft.com/office/drawing/2014/main" id="{D6373356-4D2C-4280-AC1B-39E4B70AE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83883" b="78832"/>
          <a:stretch/>
        </p:blipFill>
        <p:spPr bwMode="auto">
          <a:xfrm>
            <a:off x="3188557" y="1856152"/>
            <a:ext cx="111971" cy="1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search | Page 443 | Morton Publishing">
            <a:extLst>
              <a:ext uri="{FF2B5EF4-FFF2-40B4-BE49-F238E27FC236}">
                <a16:creationId xmlns:a16="http://schemas.microsoft.com/office/drawing/2014/main" id="{9EDDBA99-670B-46B8-8924-2CD1E333F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83883" b="78832"/>
          <a:stretch/>
        </p:blipFill>
        <p:spPr bwMode="auto">
          <a:xfrm>
            <a:off x="3066175" y="2112030"/>
            <a:ext cx="111971" cy="1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search | Page 443 | Morton Publishing">
            <a:extLst>
              <a:ext uri="{FF2B5EF4-FFF2-40B4-BE49-F238E27FC236}">
                <a16:creationId xmlns:a16="http://schemas.microsoft.com/office/drawing/2014/main" id="{E29C4BE3-9CDE-4252-A344-CBB8E90D2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83883" b="78832"/>
          <a:stretch/>
        </p:blipFill>
        <p:spPr bwMode="auto">
          <a:xfrm>
            <a:off x="3340957" y="2008552"/>
            <a:ext cx="111971" cy="1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search | Page 443 | Morton Publishing">
            <a:extLst>
              <a:ext uri="{FF2B5EF4-FFF2-40B4-BE49-F238E27FC236}">
                <a16:creationId xmlns:a16="http://schemas.microsoft.com/office/drawing/2014/main" id="{3231CADC-7947-4CAF-A66A-88FF89F6B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63" r="83883" b="78832"/>
          <a:stretch/>
        </p:blipFill>
        <p:spPr bwMode="auto">
          <a:xfrm>
            <a:off x="3329752" y="2278753"/>
            <a:ext cx="111971" cy="1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uadroTexto 3">
            <a:extLst>
              <a:ext uri="{FF2B5EF4-FFF2-40B4-BE49-F238E27FC236}">
                <a16:creationId xmlns:a16="http://schemas.microsoft.com/office/drawing/2014/main" id="{D14C32CB-6F36-4A22-B066-2DF91E760938}"/>
              </a:ext>
            </a:extLst>
          </p:cNvPr>
          <p:cNvSpPr txBox="1"/>
          <p:nvPr/>
        </p:nvSpPr>
        <p:spPr>
          <a:xfrm>
            <a:off x="2629356" y="2538573"/>
            <a:ext cx="1262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PUNTIFORME</a:t>
            </a:r>
          </a:p>
        </p:txBody>
      </p:sp>
      <p:sp>
        <p:nvSpPr>
          <p:cNvPr id="65" name="CuadroTexto 3">
            <a:extLst>
              <a:ext uri="{FF2B5EF4-FFF2-40B4-BE49-F238E27FC236}">
                <a16:creationId xmlns:a16="http://schemas.microsoft.com/office/drawing/2014/main" id="{BCB3B99C-453B-46B7-A808-1A6EF08B7AA0}"/>
              </a:ext>
            </a:extLst>
          </p:cNvPr>
          <p:cNvSpPr txBox="1"/>
          <p:nvPr/>
        </p:nvSpPr>
        <p:spPr>
          <a:xfrm>
            <a:off x="10333996" y="5355739"/>
            <a:ext cx="1268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ONDULADO</a:t>
            </a:r>
          </a:p>
        </p:txBody>
      </p:sp>
      <p:pic>
        <p:nvPicPr>
          <p:cNvPr id="47" name="Picture 46" descr="A picture containing wheel, transport, fruit&#10;&#10;Description automatically generated">
            <a:extLst>
              <a:ext uri="{FF2B5EF4-FFF2-40B4-BE49-F238E27FC236}">
                <a16:creationId xmlns:a16="http://schemas.microsoft.com/office/drawing/2014/main" id="{951E1B60-8105-47B5-BA74-E78EB5C5F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009" y="4148188"/>
            <a:ext cx="1270388" cy="1158705"/>
          </a:xfrm>
          <a:prstGeom prst="rect">
            <a:avLst/>
          </a:prstGeom>
        </p:spPr>
      </p:pic>
      <p:sp>
        <p:nvSpPr>
          <p:cNvPr id="69" name="CuadroTexto 3">
            <a:extLst>
              <a:ext uri="{FF2B5EF4-FFF2-40B4-BE49-F238E27FC236}">
                <a16:creationId xmlns:a16="http://schemas.microsoft.com/office/drawing/2014/main" id="{39E86671-4B7F-4C37-AD05-A9C00EA2DC64}"/>
              </a:ext>
            </a:extLst>
          </p:cNvPr>
          <p:cNvSpPr txBox="1"/>
          <p:nvPr/>
        </p:nvSpPr>
        <p:spPr>
          <a:xfrm>
            <a:off x="10161270" y="6591418"/>
            <a:ext cx="1557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(plegadas)</a:t>
            </a:r>
          </a:p>
        </p:txBody>
      </p:sp>
      <p:sp>
        <p:nvSpPr>
          <p:cNvPr id="70" name="CuadroTexto 3">
            <a:extLst>
              <a:ext uri="{FF2B5EF4-FFF2-40B4-BE49-F238E27FC236}">
                <a16:creationId xmlns:a16="http://schemas.microsoft.com/office/drawing/2014/main" id="{00D6FC87-7D54-45B5-BCAA-4137027F45EB}"/>
              </a:ext>
            </a:extLst>
          </p:cNvPr>
          <p:cNvSpPr txBox="1"/>
          <p:nvPr/>
        </p:nvSpPr>
        <p:spPr>
          <a:xfrm>
            <a:off x="5645982" y="6550365"/>
            <a:ext cx="1557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(papilares)</a:t>
            </a:r>
          </a:p>
        </p:txBody>
      </p:sp>
    </p:spTree>
    <p:extLst>
      <p:ext uri="{BB962C8B-B14F-4D97-AF65-F5344CB8AC3E}">
        <p14:creationId xmlns:p14="http://schemas.microsoft.com/office/powerpoint/2010/main" val="120106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78BCE-BB8B-4749-A665-974F92DC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TEXTURA</a:t>
            </a:r>
          </a:p>
        </p:txBody>
      </p:sp>
      <p:pic>
        <p:nvPicPr>
          <p:cNvPr id="23556" name="Picture 4" descr="Klebsiella pneumoniae colonies on MacConkey">
            <a:extLst>
              <a:ext uri="{FF2B5EF4-FFF2-40B4-BE49-F238E27FC236}">
                <a16:creationId xmlns:a16="http://schemas.microsoft.com/office/drawing/2014/main" id="{51A574F1-44EC-4FCD-A62D-EFD0CF6FC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25192" r="2413"/>
          <a:stretch/>
        </p:blipFill>
        <p:spPr bwMode="auto">
          <a:xfrm>
            <a:off x="8814148" y="2571482"/>
            <a:ext cx="3375747" cy="29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3">
            <a:extLst>
              <a:ext uri="{FF2B5EF4-FFF2-40B4-BE49-F238E27FC236}">
                <a16:creationId xmlns:a16="http://schemas.microsoft.com/office/drawing/2014/main" id="{68042488-BA51-46A3-B456-BA2062902BF1}"/>
              </a:ext>
            </a:extLst>
          </p:cNvPr>
          <p:cNvSpPr txBox="1"/>
          <p:nvPr/>
        </p:nvSpPr>
        <p:spPr>
          <a:xfrm>
            <a:off x="9622368" y="5643946"/>
            <a:ext cx="23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MUCOIDE/VISCOSA</a:t>
            </a:r>
          </a:p>
        </p:txBody>
      </p:sp>
      <p:pic>
        <p:nvPicPr>
          <p:cNvPr id="23558" name="Picture 6" descr="Mycobacterium tuberculosis colony photo. Growth on L-J medium. Culture  close-up. Colonial morphology of M.tuberculosis.">
            <a:extLst>
              <a:ext uri="{FF2B5EF4-FFF2-40B4-BE49-F238E27FC236}">
                <a16:creationId xmlns:a16="http://schemas.microsoft.com/office/drawing/2014/main" id="{5A60DEB7-779F-4D64-A7F9-DE705576E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2" t="16995" r="5218" b="3445"/>
          <a:stretch/>
        </p:blipFill>
        <p:spPr bwMode="auto">
          <a:xfrm>
            <a:off x="176590" y="2775247"/>
            <a:ext cx="2351554" cy="27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C922A300-46F9-4B9B-B416-9FD88C594B67}"/>
              </a:ext>
            </a:extLst>
          </p:cNvPr>
          <p:cNvSpPr txBox="1"/>
          <p:nvPr/>
        </p:nvSpPr>
        <p:spPr>
          <a:xfrm>
            <a:off x="680321" y="5643801"/>
            <a:ext cx="167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SECA/DURA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DCAD0F2D-CC9E-479D-ABC8-B28EB39235EC}"/>
              </a:ext>
            </a:extLst>
          </p:cNvPr>
          <p:cNvSpPr txBox="1"/>
          <p:nvPr/>
        </p:nvSpPr>
        <p:spPr>
          <a:xfrm>
            <a:off x="5857773" y="5725801"/>
            <a:ext cx="254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CREMOSA/BUTIRÁCEA/SUAVE</a:t>
            </a:r>
          </a:p>
        </p:txBody>
      </p:sp>
      <p:pic>
        <p:nvPicPr>
          <p:cNvPr id="23562" name="Picture 10" descr="Pin on Science">
            <a:extLst>
              <a:ext uri="{FF2B5EF4-FFF2-40B4-BE49-F238E27FC236}">
                <a16:creationId xmlns:a16="http://schemas.microsoft.com/office/drawing/2014/main" id="{29080475-37D0-41CA-82EF-9AB10953D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4204" r="2546"/>
          <a:stretch/>
        </p:blipFill>
        <p:spPr bwMode="auto">
          <a:xfrm>
            <a:off x="5539200" y="2571483"/>
            <a:ext cx="3045819" cy="29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Bacterial colonies - examples of morphology of various colonies of  bacteria; gallery of bacterial colonies">
            <a:extLst>
              <a:ext uri="{FF2B5EF4-FFF2-40B4-BE49-F238E27FC236}">
                <a16:creationId xmlns:a16="http://schemas.microsoft.com/office/drawing/2014/main" id="{FDD1CE42-FA44-49D3-A5F7-EFA2C0BE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67" y="2877129"/>
            <a:ext cx="2853609" cy="25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3">
            <a:extLst>
              <a:ext uri="{FF2B5EF4-FFF2-40B4-BE49-F238E27FC236}">
                <a16:creationId xmlns:a16="http://schemas.microsoft.com/office/drawing/2014/main" id="{D5F0973D-02B4-45E5-B287-65DAF9C6B309}"/>
              </a:ext>
            </a:extLst>
          </p:cNvPr>
          <p:cNvSpPr txBox="1"/>
          <p:nvPr/>
        </p:nvSpPr>
        <p:spPr>
          <a:xfrm>
            <a:off x="3154847" y="5643946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MEMBRANOSA</a:t>
            </a:r>
          </a:p>
        </p:txBody>
      </p:sp>
    </p:spTree>
    <p:extLst>
      <p:ext uri="{BB962C8B-B14F-4D97-AF65-F5344CB8AC3E}">
        <p14:creationId xmlns:p14="http://schemas.microsoft.com/office/powerpoint/2010/main" val="101303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69428-DA8F-422C-93D9-91878552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s-MX" dirty="0"/>
              <a:t>OLOR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61D697-9FD1-44B9-88B2-332F7585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211977" cy="3599316"/>
          </a:xfrm>
        </p:spPr>
        <p:txBody>
          <a:bodyPr>
            <a:normAutofit/>
          </a:bodyPr>
          <a:lstStyle/>
          <a:p>
            <a:r>
              <a:rPr lang="es-MX" sz="2000"/>
              <a:t>Fétido.</a:t>
            </a:r>
          </a:p>
          <a:p>
            <a:r>
              <a:rPr lang="es-MX" sz="2000"/>
              <a:t>Tierra mojada.</a:t>
            </a:r>
          </a:p>
          <a:p>
            <a:r>
              <a:rPr lang="es-MX" sz="2000"/>
              <a:t>Amoniacal.</a:t>
            </a:r>
          </a:p>
          <a:p>
            <a:r>
              <a:rPr lang="es-MX" sz="2000"/>
              <a:t>Yeso.</a:t>
            </a:r>
          </a:p>
          <a:p>
            <a:endParaRPr lang="es-MX" sz="2000"/>
          </a:p>
        </p:txBody>
      </p:sp>
      <p:pic>
        <p:nvPicPr>
          <p:cNvPr id="24578" name="Picture 2" descr="Preguntas – El coco mineralizante">
            <a:extLst>
              <a:ext uri="{FF2B5EF4-FFF2-40B4-BE49-F238E27FC236}">
                <a16:creationId xmlns:a16="http://schemas.microsoft.com/office/drawing/2014/main" id="{1A31DCAE-FFFA-410A-AF44-04EB31201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"/>
          <a:stretch/>
        </p:blipFill>
        <p:spPr bwMode="auto">
          <a:xfrm>
            <a:off x="4124353" y="2062914"/>
            <a:ext cx="3426628" cy="457933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F7A9398D-14C7-4400-9456-781F8459C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r="4" b="4"/>
          <a:stretch/>
        </p:blipFill>
        <p:spPr bwMode="auto">
          <a:xfrm>
            <a:off x="7989876" y="2062914"/>
            <a:ext cx="3426628" cy="457933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85C73-ABBA-49EE-9828-ED1B042F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COLOR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081E86-9933-4C2D-A39C-D949A52EC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5"/>
          <a:stretch/>
        </p:blipFill>
        <p:spPr bwMode="auto">
          <a:xfrm>
            <a:off x="8160410" y="2447710"/>
            <a:ext cx="3697886" cy="31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Salmonella on Columbia agar with sheep blood. Salmonella colony morphology  on blood agar.">
            <a:extLst>
              <a:ext uri="{FF2B5EF4-FFF2-40B4-BE49-F238E27FC236}">
                <a16:creationId xmlns:a16="http://schemas.microsoft.com/office/drawing/2014/main" id="{CCF87C99-C5EB-46F5-A1B3-E6A610E7E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10792" r="1145"/>
          <a:stretch/>
        </p:blipFill>
        <p:spPr bwMode="auto">
          <a:xfrm>
            <a:off x="3983824" y="2517225"/>
            <a:ext cx="3900856" cy="30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Emb Agar: Imágenes, fotos de stock y vectores | Shutterstock">
            <a:extLst>
              <a:ext uri="{FF2B5EF4-FFF2-40B4-BE49-F238E27FC236}">
                <a16:creationId xmlns:a16="http://schemas.microsoft.com/office/drawing/2014/main" id="{FEF8757B-ADC0-4381-8365-B0D21AFD2D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b="16280"/>
          <a:stretch/>
        </p:blipFill>
        <p:spPr bwMode="auto">
          <a:xfrm>
            <a:off x="122416" y="2574577"/>
            <a:ext cx="3585678" cy="294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3">
            <a:extLst>
              <a:ext uri="{FF2B5EF4-FFF2-40B4-BE49-F238E27FC236}">
                <a16:creationId xmlns:a16="http://schemas.microsoft.com/office/drawing/2014/main" id="{15AF2D87-E69F-447B-AB56-863FC44501F9}"/>
              </a:ext>
            </a:extLst>
          </p:cNvPr>
          <p:cNvSpPr txBox="1"/>
          <p:nvPr/>
        </p:nvSpPr>
        <p:spPr>
          <a:xfrm>
            <a:off x="1134991" y="5708382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IRIDICENTE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1C923673-0760-448D-992A-2B6ACFEBCE1F}"/>
              </a:ext>
            </a:extLst>
          </p:cNvPr>
          <p:cNvSpPr txBox="1"/>
          <p:nvPr/>
        </p:nvSpPr>
        <p:spPr>
          <a:xfrm>
            <a:off x="5055428" y="5735440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OPACO</a:t>
            </a: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C3B90CB9-B8ED-492A-8A8C-B07469759CDF}"/>
              </a:ext>
            </a:extLst>
          </p:cNvPr>
          <p:cNvSpPr txBox="1"/>
          <p:nvPr/>
        </p:nvSpPr>
        <p:spPr>
          <a:xfrm>
            <a:off x="8975865" y="5786184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TRANSLÚCIDO</a:t>
            </a: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id="{E53AA37C-0589-4AAB-ADB2-5E6F3135D82E}"/>
              </a:ext>
            </a:extLst>
          </p:cNvPr>
          <p:cNvSpPr txBox="1"/>
          <p:nvPr/>
        </p:nvSpPr>
        <p:spPr>
          <a:xfrm>
            <a:off x="300789" y="2041029"/>
            <a:ext cx="309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PROPIEDADES ANTE LA LUZ</a:t>
            </a:r>
          </a:p>
        </p:txBody>
      </p:sp>
    </p:spTree>
    <p:extLst>
      <p:ext uri="{BB962C8B-B14F-4D97-AF65-F5344CB8AC3E}">
        <p14:creationId xmlns:p14="http://schemas.microsoft.com/office/powerpoint/2010/main" val="323588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926B-719D-42C6-A5CB-BB8363FD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PIGMENTOS</a:t>
            </a:r>
            <a:endParaRPr lang="en-US" dirty="0"/>
          </a:p>
        </p:txBody>
      </p:sp>
      <p:pic>
        <p:nvPicPr>
          <p:cNvPr id="26636" name="Picture 12" descr="Serratia marcescens colonies">
            <a:extLst>
              <a:ext uri="{FF2B5EF4-FFF2-40B4-BE49-F238E27FC236}">
                <a16:creationId xmlns:a16="http://schemas.microsoft.com/office/drawing/2014/main" id="{E7F22CFA-3F09-4AAE-900C-AC5ADDAA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23" y="1969771"/>
            <a:ext cx="3528520" cy="328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PSEUDOMONAS AGAR P 🇪🇸 Medio de cultivo... - Laboratorios Britania |  Facebook">
            <a:extLst>
              <a:ext uri="{FF2B5EF4-FFF2-40B4-BE49-F238E27FC236}">
                <a16:creationId xmlns:a16="http://schemas.microsoft.com/office/drawing/2014/main" id="{16236E5C-E367-4C2F-A3CE-ED7597F20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5194" y="1716376"/>
            <a:ext cx="3425247" cy="34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Colonies of Pseudomonas aeruginosa on TSA; pyocyanin production">
            <a:extLst>
              <a:ext uri="{FF2B5EF4-FFF2-40B4-BE49-F238E27FC236}">
                <a16:creationId xmlns:a16="http://schemas.microsoft.com/office/drawing/2014/main" id="{F0FB0919-3A01-48CC-80FD-BF11C7F9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03" y="1688643"/>
            <a:ext cx="2799018" cy="34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Serratia marcescens - SPC Agar | Microbiología, Bacteriologia, Tecnología  médica">
            <a:extLst>
              <a:ext uri="{FF2B5EF4-FFF2-40B4-BE49-F238E27FC236}">
                <a16:creationId xmlns:a16="http://schemas.microsoft.com/office/drawing/2014/main" id="{127D0955-03F1-48A6-8824-6FD1233D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77" y="1969771"/>
            <a:ext cx="3309505" cy="330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3">
            <a:extLst>
              <a:ext uri="{FF2B5EF4-FFF2-40B4-BE49-F238E27FC236}">
                <a16:creationId xmlns:a16="http://schemas.microsoft.com/office/drawing/2014/main" id="{393345BD-963A-412C-B392-0F742936A3E9}"/>
              </a:ext>
            </a:extLst>
          </p:cNvPr>
          <p:cNvSpPr txBox="1"/>
          <p:nvPr/>
        </p:nvSpPr>
        <p:spPr>
          <a:xfrm>
            <a:off x="1403979" y="5555331"/>
            <a:ext cx="239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DIFUSIBLES (HIDROSOLUBLES)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BEAFB625-86A2-4703-871C-E1741B4C3B8A}"/>
              </a:ext>
            </a:extLst>
          </p:cNvPr>
          <p:cNvSpPr txBox="1"/>
          <p:nvPr/>
        </p:nvSpPr>
        <p:spPr>
          <a:xfrm>
            <a:off x="8035429" y="5555331"/>
            <a:ext cx="239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NO DIFUSIBLES (LIPOSOLUBLES)</a:t>
            </a: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0B35AA3F-30B6-418A-A1FE-30593945F729}"/>
              </a:ext>
            </a:extLst>
          </p:cNvPr>
          <p:cNvSpPr txBox="1"/>
          <p:nvPr/>
        </p:nvSpPr>
        <p:spPr>
          <a:xfrm>
            <a:off x="1364904" y="6362379"/>
            <a:ext cx="864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GAMA DE COLORES:INCOLORA, BLANQUECINA, VIOLETA, VERDE, ROJA, ETC. </a:t>
            </a:r>
          </a:p>
        </p:txBody>
      </p:sp>
    </p:spTree>
    <p:extLst>
      <p:ext uri="{BB962C8B-B14F-4D97-AF65-F5344CB8AC3E}">
        <p14:creationId xmlns:p14="http://schemas.microsoft.com/office/powerpoint/2010/main" val="83519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F696-A0D6-4899-AE6D-F605A461B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21" y="518236"/>
            <a:ext cx="9613861" cy="1080938"/>
          </a:xfrm>
        </p:spPr>
        <p:txBody>
          <a:bodyPr/>
          <a:lstStyle/>
          <a:p>
            <a:r>
              <a:rPr lang="es-MX" dirty="0"/>
              <a:t>DESCRIPCIONES MORFOCOLONIALES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C8995C-6183-4A4F-B621-63CDF4F984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8" b="14472"/>
          <a:stretch/>
        </p:blipFill>
        <p:spPr bwMode="auto">
          <a:xfrm>
            <a:off x="445594" y="1543165"/>
            <a:ext cx="2946925" cy="20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66F297-E863-49C2-BAD2-6D473CA06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1"/>
          <a:stretch/>
        </p:blipFill>
        <p:spPr bwMode="auto">
          <a:xfrm>
            <a:off x="3751348" y="1441652"/>
            <a:ext cx="2344652" cy="209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B8F9DC6-7C61-47EE-9613-A3E85E9EF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4"/>
          <a:stretch/>
        </p:blipFill>
        <p:spPr bwMode="auto">
          <a:xfrm>
            <a:off x="6765239" y="1373084"/>
            <a:ext cx="2393563" cy="21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BEE323A-8904-43FD-B6EE-2FE862095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4"/>
          <a:stretch/>
        </p:blipFill>
        <p:spPr bwMode="auto">
          <a:xfrm>
            <a:off x="626021" y="4355535"/>
            <a:ext cx="2552700" cy="19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8CBDCF0-B894-4D11-8C2C-9F3EDDAED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1"/>
          <a:stretch/>
        </p:blipFill>
        <p:spPr bwMode="auto">
          <a:xfrm>
            <a:off x="3807081" y="4128892"/>
            <a:ext cx="2202018" cy="21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59C91A5B-EF39-43B9-B6B1-0D25FBD5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 bwMode="auto">
          <a:xfrm>
            <a:off x="9626739" y="1177174"/>
            <a:ext cx="2330064" cy="22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id="{5EAB0A9F-D1B9-454E-9C66-546497D1137A}"/>
              </a:ext>
            </a:extLst>
          </p:cNvPr>
          <p:cNvSpPr txBox="1"/>
          <p:nvPr/>
        </p:nvSpPr>
        <p:spPr>
          <a:xfrm>
            <a:off x="339487" y="3611863"/>
            <a:ext cx="303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Colonias cremosas, opacas, anaranjadas, circulares con borde</a:t>
            </a: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0880526D-EF8A-4299-8A60-A5FBE6D209EF}"/>
              </a:ext>
            </a:extLst>
          </p:cNvPr>
          <p:cNvSpPr txBox="1"/>
          <p:nvPr/>
        </p:nvSpPr>
        <p:spPr>
          <a:xfrm>
            <a:off x="3400632" y="3535595"/>
            <a:ext cx="3192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Colonias translúcidas, marrones, circulares con borde ondulado</a:t>
            </a: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id="{DCD727BF-204F-4A3F-A078-C590AA7D0C21}"/>
              </a:ext>
            </a:extLst>
          </p:cNvPr>
          <p:cNvSpPr txBox="1"/>
          <p:nvPr/>
        </p:nvSpPr>
        <p:spPr>
          <a:xfrm>
            <a:off x="6433944" y="3466846"/>
            <a:ext cx="319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Colonias suaves, opacas, amarillo canario, circulares con borde entero</a:t>
            </a:r>
          </a:p>
        </p:txBody>
      </p:sp>
      <p:sp>
        <p:nvSpPr>
          <p:cNvPr id="14" name="CuadroTexto 3">
            <a:extLst>
              <a:ext uri="{FF2B5EF4-FFF2-40B4-BE49-F238E27FC236}">
                <a16:creationId xmlns:a16="http://schemas.microsoft.com/office/drawing/2014/main" id="{3646B83C-064A-4585-A873-4C1FB7795BB7}"/>
              </a:ext>
            </a:extLst>
          </p:cNvPr>
          <p:cNvSpPr txBox="1"/>
          <p:nvPr/>
        </p:nvSpPr>
        <p:spPr>
          <a:xfrm>
            <a:off x="9531737" y="3371292"/>
            <a:ext cx="2839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Colonias suaves, puntiformes opacas, doradas, circulares con borde entero</a:t>
            </a: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id="{1B66C6F7-6B77-4F6F-AA44-A1F9F1EF2324}"/>
              </a:ext>
            </a:extLst>
          </p:cNvPr>
          <p:cNvSpPr txBox="1"/>
          <p:nvPr/>
        </p:nvSpPr>
        <p:spPr>
          <a:xfrm>
            <a:off x="-11116" y="6318605"/>
            <a:ext cx="353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Colonias grandes, opacas, blancas, circulares con borde entero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62FF91D1-47E7-4742-BD13-DABEC0C057E2}"/>
              </a:ext>
            </a:extLst>
          </p:cNvPr>
          <p:cNvSpPr txBox="1"/>
          <p:nvPr/>
        </p:nvSpPr>
        <p:spPr>
          <a:xfrm>
            <a:off x="3231761" y="6302215"/>
            <a:ext cx="353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Colonias secas, opacas, blancas, filamentosas con borde rizoide</a:t>
            </a:r>
          </a:p>
        </p:txBody>
      </p:sp>
      <p:pic>
        <p:nvPicPr>
          <p:cNvPr id="17" name="Picture 4" descr="Pin on microbiology">
            <a:extLst>
              <a:ext uri="{FF2B5EF4-FFF2-40B4-BE49-F238E27FC236}">
                <a16:creationId xmlns:a16="http://schemas.microsoft.com/office/drawing/2014/main" id="{948F8AED-6C57-4FE8-8BB6-310CC948F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6212" r="7614"/>
          <a:stretch/>
        </p:blipFill>
        <p:spPr bwMode="auto">
          <a:xfrm>
            <a:off x="6762297" y="4404203"/>
            <a:ext cx="2202019" cy="19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3">
            <a:extLst>
              <a:ext uri="{FF2B5EF4-FFF2-40B4-BE49-F238E27FC236}">
                <a16:creationId xmlns:a16="http://schemas.microsoft.com/office/drawing/2014/main" id="{FEB4903F-7110-4363-843A-CBF369FF8607}"/>
              </a:ext>
            </a:extLst>
          </p:cNvPr>
          <p:cNvSpPr txBox="1"/>
          <p:nvPr/>
        </p:nvSpPr>
        <p:spPr>
          <a:xfrm>
            <a:off x="6182903" y="6268801"/>
            <a:ext cx="324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Colonias secas, opacas, blancas, </a:t>
            </a:r>
            <a:r>
              <a:rPr lang="es-MX" sz="1400" dirty="0" err="1"/>
              <a:t>umbonadas</a:t>
            </a:r>
            <a:r>
              <a:rPr lang="es-MX" sz="1400" dirty="0"/>
              <a:t> con borde irregular</a:t>
            </a:r>
          </a:p>
        </p:txBody>
      </p:sp>
      <p:pic>
        <p:nvPicPr>
          <p:cNvPr id="19" name="Picture 6" descr="Mycobacterium sp. colony on Ogawa medium">
            <a:extLst>
              <a:ext uri="{FF2B5EF4-FFF2-40B4-BE49-F238E27FC236}">
                <a16:creationId xmlns:a16="http://schemas.microsoft.com/office/drawing/2014/main" id="{C394CE2F-AEB6-4228-868D-38C35C8F8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1568" r="13776" b="16246"/>
          <a:stretch/>
        </p:blipFill>
        <p:spPr bwMode="auto">
          <a:xfrm>
            <a:off x="9650494" y="4089841"/>
            <a:ext cx="2202019" cy="189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3">
            <a:extLst>
              <a:ext uri="{FF2B5EF4-FFF2-40B4-BE49-F238E27FC236}">
                <a16:creationId xmlns:a16="http://schemas.microsoft.com/office/drawing/2014/main" id="{FBF0FDA8-0FEE-48BD-8D6E-BBC70A8810B7}"/>
              </a:ext>
            </a:extLst>
          </p:cNvPr>
          <p:cNvSpPr txBox="1"/>
          <p:nvPr/>
        </p:nvSpPr>
        <p:spPr>
          <a:xfrm>
            <a:off x="9252347" y="6053357"/>
            <a:ext cx="2998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Colonias secas, opacas, blancas, ameboides, crateriformes con borde ondulado</a:t>
            </a:r>
          </a:p>
        </p:txBody>
      </p:sp>
    </p:spTree>
    <p:extLst>
      <p:ext uri="{BB962C8B-B14F-4D97-AF65-F5344CB8AC3E}">
        <p14:creationId xmlns:p14="http://schemas.microsoft.com/office/powerpoint/2010/main" val="290208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7CE4B-6CB1-4CE9-9000-EB5FBF9F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INOCULACIÓN DE MEDIO LÍQUIDO</a:t>
            </a:r>
          </a:p>
        </p:txBody>
      </p:sp>
      <p:pic>
        <p:nvPicPr>
          <p:cNvPr id="2050" name="Picture 2" descr="Resultado de imagen para inoculacion en medio solido">
            <a:extLst>
              <a:ext uri="{FF2B5EF4-FFF2-40B4-BE49-F238E27FC236}">
                <a16:creationId xmlns:a16="http://schemas.microsoft.com/office/drawing/2014/main" id="{98EB04D3-61E0-45D8-A07C-4C0D03F680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615"/>
          <a:stretch/>
        </p:blipFill>
        <p:spPr bwMode="auto">
          <a:xfrm>
            <a:off x="1765598" y="2332884"/>
            <a:ext cx="7744156" cy="426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53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97C88-DE47-4994-9BDD-2C7451A3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DESCRIBE LAS COLONIAS</a:t>
            </a:r>
            <a:endParaRPr lang="en-US" dirty="0"/>
          </a:p>
        </p:txBody>
      </p:sp>
      <p:pic>
        <p:nvPicPr>
          <p:cNvPr id="8194" name="Picture 2" descr="Pseudomonas aeruginosa colonies on trypticase soy agar">
            <a:extLst>
              <a:ext uri="{FF2B5EF4-FFF2-40B4-BE49-F238E27FC236}">
                <a16:creationId xmlns:a16="http://schemas.microsoft.com/office/drawing/2014/main" id="{4CD5B16E-A699-4751-B7B8-1096108734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7" y="2103682"/>
            <a:ext cx="5553629" cy="44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gar plate with tryptic soy agar and isolated colonies of Pseudomonas  aeruginosa and Staphylococcus aureus.">
            <a:extLst>
              <a:ext uri="{FF2B5EF4-FFF2-40B4-BE49-F238E27FC236}">
                <a16:creationId xmlns:a16="http://schemas.microsoft.com/office/drawing/2014/main" id="{B70789DA-E4C4-47A5-BD9D-F50351B6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45466"/>
            <a:ext cx="5704591" cy="45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2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0B50-74E8-4BF1-83EA-82DC7F0B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DESCRIBE LAS COLONIAS</a:t>
            </a:r>
            <a:endParaRPr lang="en-US" dirty="0"/>
          </a:p>
        </p:txBody>
      </p:sp>
      <p:pic>
        <p:nvPicPr>
          <p:cNvPr id="5122" name="Picture 2" descr="E.coli, S.aureus, S.epidermidis, P.aeruginosa">
            <a:extLst>
              <a:ext uri="{FF2B5EF4-FFF2-40B4-BE49-F238E27FC236}">
                <a16:creationId xmlns:a16="http://schemas.microsoft.com/office/drawing/2014/main" id="{F4D9F26E-F08E-42C6-8BF9-38757A9CB6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1" y="1977585"/>
            <a:ext cx="5349890" cy="42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 on Demo lesson Cell division">
            <a:extLst>
              <a:ext uri="{FF2B5EF4-FFF2-40B4-BE49-F238E27FC236}">
                <a16:creationId xmlns:a16="http://schemas.microsoft.com/office/drawing/2014/main" id="{BA42BF07-21A7-4855-8E97-59951ADF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087900"/>
            <a:ext cx="5349892" cy="42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7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F5C3-BD71-455C-B183-D64EDABF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DESCRIBE LAS COLONIAS</a:t>
            </a:r>
            <a:endParaRPr lang="en-US" dirty="0"/>
          </a:p>
        </p:txBody>
      </p:sp>
      <p:pic>
        <p:nvPicPr>
          <p:cNvPr id="4" name="Picture 4" descr="Images of the bacterial colony with a varying degree of pigmentation">
            <a:extLst>
              <a:ext uri="{FF2B5EF4-FFF2-40B4-BE49-F238E27FC236}">
                <a16:creationId xmlns:a16="http://schemas.microsoft.com/office/drawing/2014/main" id="{16C9906D-67D0-4BE0-AB19-D83529BAC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8" y="1834166"/>
            <a:ext cx="6193323" cy="48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4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9621-82EB-4A8C-865E-308403BA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DESCRIBE LAS COLONIAS</a:t>
            </a:r>
            <a:endParaRPr lang="en-US" dirty="0"/>
          </a:p>
        </p:txBody>
      </p:sp>
      <p:pic>
        <p:nvPicPr>
          <p:cNvPr id="4" name="Picture 2" descr="8: Bacterial Colony Morphology - Biology LibreTexts">
            <a:extLst>
              <a:ext uri="{FF2B5EF4-FFF2-40B4-BE49-F238E27FC236}">
                <a16:creationId xmlns:a16="http://schemas.microsoft.com/office/drawing/2014/main" id="{FBDC35E1-1EE4-4553-AC88-782E8C3B6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8" y="1600201"/>
            <a:ext cx="6007809" cy="50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01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9789-D68F-4739-8CED-DCB6222B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FORMATO PARA CARACTERIZACIÓN DE CRECIMIENTO BACTERIANO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B77164-DBBB-4D2C-9F17-1FDA182EC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050693"/>
              </p:ext>
            </p:extLst>
          </p:nvPr>
        </p:nvGraphicFramePr>
        <p:xfrm>
          <a:off x="962525" y="1937083"/>
          <a:ext cx="9613861" cy="46872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548743">
                  <a:extLst>
                    <a:ext uri="{9D8B030D-6E8A-4147-A177-3AD203B41FA5}">
                      <a16:colId xmlns:a16="http://schemas.microsoft.com/office/drawing/2014/main" val="2049638527"/>
                    </a:ext>
                  </a:extLst>
                </a:gridCol>
                <a:gridCol w="5065118">
                  <a:extLst>
                    <a:ext uri="{9D8B030D-6E8A-4147-A177-3AD203B41FA5}">
                      <a16:colId xmlns:a16="http://schemas.microsoft.com/office/drawing/2014/main" val="3393131054"/>
                    </a:ext>
                  </a:extLst>
                </a:gridCol>
              </a:tblGrid>
              <a:tr h="2148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CEPA: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988002"/>
                  </a:ext>
                </a:extLst>
              </a:tr>
              <a:tr h="61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CARACTERÍSTICAS MACROSCÓPICAS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CARACTERÍSTICAS MICROSCÓPICAS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73556045"/>
                  </a:ext>
                </a:extLst>
              </a:tr>
              <a:tr h="214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LÍQUIDO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MORFOLOGÍA Y AGRUPACIÓN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4036910000"/>
                  </a:ext>
                </a:extLst>
              </a:tr>
              <a:tr h="985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</a:rPr>
                        <a:t>Desarrollo superficial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Sedimento</a:t>
                      </a:r>
                      <a:r>
                        <a:rPr lang="en-US" sz="1200" b="1" u="none" strike="noStrike" dirty="0">
                          <a:effectLst/>
                        </a:rPr>
                        <a:t>: </a:t>
                      </a:r>
                      <a:r>
                        <a:rPr lang="en-US" sz="1200" b="1" u="none" strike="noStrike" dirty="0" err="1">
                          <a:effectLst/>
                        </a:rPr>
                        <a:t>Cantidad</a:t>
                      </a:r>
                      <a:r>
                        <a:rPr lang="en-US" sz="1200" b="1" u="none" strike="noStrike" dirty="0">
                          <a:effectLst/>
                        </a:rPr>
                        <a:t> y </a:t>
                      </a:r>
                      <a:r>
                        <a:rPr lang="en-US" sz="1200" b="1" u="none" strike="noStrike" dirty="0" err="1">
                          <a:effectLst/>
                        </a:rPr>
                        <a:t>consistencia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Turbidez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Opacidad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despues</a:t>
                      </a:r>
                      <a:r>
                        <a:rPr lang="en-US" sz="1200" b="1" u="none" strike="noStrike" dirty="0">
                          <a:effectLst/>
                        </a:rPr>
                        <a:t> de </a:t>
                      </a:r>
                      <a:r>
                        <a:rPr lang="en-US" sz="1200" b="1" u="none" strike="noStrike" dirty="0" err="1">
                          <a:effectLst/>
                        </a:rPr>
                        <a:t>agitar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u="none" strike="noStrike" dirty="0">
                          <a:effectLst/>
                        </a:rPr>
                        <a:t>Descripción de forma y posible agrupación, en el caso de no presentar agrupación característica, se debe indicar: "sin agrupación característica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388561169"/>
                  </a:ext>
                </a:extLst>
              </a:tr>
              <a:tr h="593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SEMISÓLIDO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Movilidad</a:t>
                      </a:r>
                      <a:r>
                        <a:rPr lang="en-US" sz="1200" b="1" u="none" strike="noStrike" dirty="0">
                          <a:effectLst/>
                        </a:rPr>
                        <a:t>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TINCIÓN DE GRAM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849181505"/>
                  </a:ext>
                </a:extLst>
              </a:tr>
              <a:tr h="593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SÓLIDO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>
                          <a:effectLst/>
                        </a:rPr>
                        <a:t>Características</a:t>
                      </a:r>
                      <a:r>
                        <a:rPr lang="en-US" sz="1200" b="1" i="1" u="none" strike="noStrike" dirty="0">
                          <a:effectLst/>
                        </a:rPr>
                        <a:t> de la </a:t>
                      </a:r>
                      <a:r>
                        <a:rPr lang="en-US" sz="1200" b="1" i="1" u="none" strike="noStrike" dirty="0" err="1">
                          <a:effectLst/>
                        </a:rPr>
                        <a:t>estría</a:t>
                      </a:r>
                      <a:r>
                        <a:rPr lang="en-US" sz="1200" b="1" u="none" strike="noStrike" dirty="0">
                          <a:effectLst/>
                        </a:rPr>
                        <a:t>: (</a:t>
                      </a:r>
                      <a:r>
                        <a:rPr lang="en-US" sz="1200" b="1" u="none" strike="noStrike" dirty="0" err="1">
                          <a:effectLst/>
                        </a:rPr>
                        <a:t>En</a:t>
                      </a:r>
                      <a:r>
                        <a:rPr lang="en-US" sz="1200" b="1" u="none" strike="noStrike" dirty="0">
                          <a:effectLst/>
                        </a:rPr>
                        <a:t> agar </a:t>
                      </a:r>
                      <a:r>
                        <a:rPr lang="en-US" sz="1200" b="1" u="none" strike="noStrike" dirty="0" err="1">
                          <a:effectLst/>
                        </a:rPr>
                        <a:t>inclinado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u="none" strike="noStrike" dirty="0">
                          <a:effectLst/>
                        </a:rPr>
                        <a:t>Resultado de la tinción de Gram: Gram (+)/(-)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004134439"/>
                  </a:ext>
                </a:extLst>
              </a:tr>
              <a:tr h="13771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</a:rPr>
                        <a:t>Morfocoloniales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Tamaño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Forma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Elevación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Borde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Textura: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Olor</a:t>
                      </a:r>
                      <a:r>
                        <a:rPr lang="en-US" sz="1200" b="1" u="none" strike="noStrike" dirty="0">
                          <a:effectLst/>
                        </a:rPr>
                        <a:t>: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Color (:</a:t>
                      </a: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981044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647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53ED-0DA6-4AE6-B561-74852FA4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INCUBACIÓN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EB3741-8E35-488E-BE03-E9A325CF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9650" y="4427749"/>
            <a:ext cx="5608638" cy="167702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2638A5-9750-434E-8C1A-11A03D348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437" y="2175164"/>
            <a:ext cx="4910307" cy="414612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Debe realizarse a las condiciones óptimas de crecimiento.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RECUERDA QUE SIEMPRE DEBE DEFINIRSE: </a:t>
            </a:r>
            <a:r>
              <a:rPr lang="es-MX" b="1" dirty="0"/>
              <a:t>TEMPERATURA, TIEMPO Y REQUERIMIENTOS DE OXÍGENO</a:t>
            </a:r>
            <a:r>
              <a:rPr lang="es-MX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Por ejemplo:</a:t>
            </a:r>
          </a:p>
          <a:p>
            <a:r>
              <a:rPr lang="es-MX" dirty="0"/>
              <a:t> Para el caso de bacterias mesófilas aerobias.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Incubación a 37°C/24 h en aerobiosis (atmósfera abierta)</a:t>
            </a:r>
          </a:p>
          <a:p>
            <a:r>
              <a:rPr lang="es-MX" dirty="0"/>
              <a:t>Para el caso de </a:t>
            </a:r>
            <a:r>
              <a:rPr lang="es-MX" dirty="0" err="1"/>
              <a:t>actinobacterias</a:t>
            </a:r>
            <a:r>
              <a:rPr lang="es-MX" dirty="0"/>
              <a:t> aerobias.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Incubación a 37°C/3-5 días en aerobiosis (atmósfera abierta)</a:t>
            </a:r>
          </a:p>
          <a:p>
            <a:r>
              <a:rPr lang="es-MX" dirty="0"/>
              <a:t>Para el caso de bacterias mesófilas anaerobias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Incubación a 37°C/18-48 h en anaerobiosis.</a:t>
            </a:r>
          </a:p>
          <a:p>
            <a:r>
              <a:rPr lang="es-MX" dirty="0"/>
              <a:t>Estas condiciones muchas veces son reportadas dentro de las hojas de formulación del medio de cultivo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22082-E73D-4026-ACAC-190F7740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5" y="6104773"/>
            <a:ext cx="7076139" cy="573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F5D8C-AE10-472D-8103-AEEAF6CDA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048" y="1292679"/>
            <a:ext cx="5444838" cy="1912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9609D-C4BC-43C2-8B85-5DE4E0C96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840" y="3173899"/>
            <a:ext cx="6627942" cy="10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9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Content Placeholder 1032"/>
          <p:cNvSpPr>
            <a:spLocks noGrp="1"/>
          </p:cNvSpPr>
          <p:nvPr>
            <p:ph type="body" idx="4294967295"/>
          </p:nvPr>
        </p:nvSpPr>
        <p:spPr>
          <a:xfrm>
            <a:off x="9292902" y="1286929"/>
            <a:ext cx="2216031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86929"/>
            <a:ext cx="767498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/>
              <a:t>EJERCICIO: </a:t>
            </a:r>
            <a:br>
              <a:rPr lang="en-US" sz="5600"/>
            </a:br>
            <a:r>
              <a:rPr lang="en-US" sz="5600"/>
              <a:t>DESCRIBE LAS CARÁCTERÍSTICAS DEL MICROORGANISMO A y B</a:t>
            </a:r>
          </a:p>
        </p:txBody>
      </p:sp>
    </p:spTree>
    <p:extLst>
      <p:ext uri="{BB962C8B-B14F-4D97-AF65-F5344CB8AC3E}">
        <p14:creationId xmlns:p14="http://schemas.microsoft.com/office/powerpoint/2010/main" val="1492245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REALIZA LA DESCRIPCIÓN DE LA SIGUIENTE COLONIAS INOCULADAS EN MEDIO LÍQUIDO</a:t>
            </a:r>
          </a:p>
        </p:txBody>
      </p:sp>
      <p:sp>
        <p:nvSpPr>
          <p:cNvPr id="1033" name="Content Placeholder 103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35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0B2967-EB8E-4250-B570-AD675E65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Medio líquido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64CC-AB77-4732-8517-CE9A891BF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Microorganismo 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CAB280-515D-4A0D-901D-EC45366DD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Microorganismo B</a:t>
            </a:r>
            <a:endParaRPr lang="en-US" dirty="0"/>
          </a:p>
        </p:txBody>
      </p:sp>
      <p:pic>
        <p:nvPicPr>
          <p:cNvPr id="9" name="Picture 6" descr="Everything Micro">
            <a:extLst>
              <a:ext uri="{FF2B5EF4-FFF2-40B4-BE49-F238E27FC236}">
                <a16:creationId xmlns:a16="http://schemas.microsoft.com/office/drawing/2014/main" id="{4181A220-20CA-40D0-BF85-5F97001809A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40221" r="57800"/>
          <a:stretch/>
        </p:blipFill>
        <p:spPr bwMode="auto">
          <a:xfrm>
            <a:off x="7883634" y="3259892"/>
            <a:ext cx="1186428" cy="26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owth Patterns in Thioglycollate Medium | Medical Laboratories">
            <a:extLst>
              <a:ext uri="{FF2B5EF4-FFF2-40B4-BE49-F238E27FC236}">
                <a16:creationId xmlns:a16="http://schemas.microsoft.com/office/drawing/2014/main" id="{5D29B1B4-5807-4331-A0A4-607249D3D1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72740"/>
          <a:stretch/>
        </p:blipFill>
        <p:spPr bwMode="auto">
          <a:xfrm>
            <a:off x="1034716" y="3030538"/>
            <a:ext cx="938464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owth Patterns in Thioglycollate Medium | Medical Laboratories">
            <a:extLst>
              <a:ext uri="{FF2B5EF4-FFF2-40B4-BE49-F238E27FC236}">
                <a16:creationId xmlns:a16="http://schemas.microsoft.com/office/drawing/2014/main" id="{D8ED3CC4-AEDF-48F6-ACCC-A5CEC47E5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72740"/>
          <a:stretch/>
        </p:blipFill>
        <p:spPr bwMode="auto">
          <a:xfrm>
            <a:off x="2527693" y="3030538"/>
            <a:ext cx="938464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38D70-C4C8-4D8B-A2A9-298E49D0E507}"/>
              </a:ext>
            </a:extLst>
          </p:cNvPr>
          <p:cNvSpPr txBox="1"/>
          <p:nvPr/>
        </p:nvSpPr>
        <p:spPr>
          <a:xfrm>
            <a:off x="1299411" y="623235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t=1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80334-7DC1-4266-A4CB-BDAD992AC2FA}"/>
              </a:ext>
            </a:extLst>
          </p:cNvPr>
          <p:cNvSpPr txBox="1"/>
          <p:nvPr/>
        </p:nvSpPr>
        <p:spPr>
          <a:xfrm>
            <a:off x="2649219" y="6248582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t=2</a:t>
            </a:r>
            <a:endParaRPr lang="en-US" dirty="0"/>
          </a:p>
        </p:txBody>
      </p:sp>
      <p:pic>
        <p:nvPicPr>
          <p:cNvPr id="14" name="Picture 10" descr="Liquid Broth Medium with Bacterial Growth">
            <a:extLst>
              <a:ext uri="{FF2B5EF4-FFF2-40B4-BE49-F238E27FC236}">
                <a16:creationId xmlns:a16="http://schemas.microsoft.com/office/drawing/2014/main" id="{4462E4D9-D7B6-4847-8B0F-C0221AE0F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29230"/>
          <a:stretch/>
        </p:blipFill>
        <p:spPr bwMode="auto">
          <a:xfrm>
            <a:off x="6544339" y="3206535"/>
            <a:ext cx="1095713" cy="27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932C10-F8A1-4E00-AD59-877BB6D13473}"/>
              </a:ext>
            </a:extLst>
          </p:cNvPr>
          <p:cNvSpPr txBox="1"/>
          <p:nvPr/>
        </p:nvSpPr>
        <p:spPr>
          <a:xfrm>
            <a:off x="6721643" y="622834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t=1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B5683-C080-4D25-AA10-FBA3E475A2BA}"/>
              </a:ext>
            </a:extLst>
          </p:cNvPr>
          <p:cNvSpPr txBox="1"/>
          <p:nvPr/>
        </p:nvSpPr>
        <p:spPr>
          <a:xfrm>
            <a:off x="8217001" y="624876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t=2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12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REALIZA LA DESCRIPCIÓN DE LA SIGUIENTE COLONIAS INOCULADAS EN MEDIO SÓLIDO</a:t>
            </a:r>
          </a:p>
        </p:txBody>
      </p:sp>
      <p:sp>
        <p:nvSpPr>
          <p:cNvPr id="1033" name="Content Placeholder 103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37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CBF67-D78C-4F7A-8413-4857966F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Evaluación de crecimiento en medio líquido</a:t>
            </a:r>
          </a:p>
        </p:txBody>
      </p:sp>
      <p:pic>
        <p:nvPicPr>
          <p:cNvPr id="22530" name="Picture 2" descr="Solved: Background Bacteria Show Distinguishing Morphologi... | Chegg.com">
            <a:extLst>
              <a:ext uri="{FF2B5EF4-FFF2-40B4-BE49-F238E27FC236}">
                <a16:creationId xmlns:a16="http://schemas.microsoft.com/office/drawing/2014/main" id="{26A5B0DA-FAC7-43D4-ADEE-4ED393061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/>
          <a:stretch/>
        </p:blipFill>
        <p:spPr bwMode="auto">
          <a:xfrm>
            <a:off x="1978574" y="1737270"/>
            <a:ext cx="7017354" cy="4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9E9544-7CAE-4AFE-B2E1-0B9419F8FFA1}"/>
              </a:ext>
            </a:extLst>
          </p:cNvPr>
          <p:cNvSpPr txBox="1"/>
          <p:nvPr/>
        </p:nvSpPr>
        <p:spPr>
          <a:xfrm>
            <a:off x="2749223" y="6074955"/>
            <a:ext cx="105028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A7B15-B818-46C3-B140-8F01D75F9DE3}"/>
              </a:ext>
            </a:extLst>
          </p:cNvPr>
          <p:cNvSpPr txBox="1"/>
          <p:nvPr/>
        </p:nvSpPr>
        <p:spPr>
          <a:xfrm>
            <a:off x="3649897" y="5398020"/>
            <a:ext cx="68159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Anillo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AE0E9-16A4-4C35-8A66-97DB91C9C677}"/>
              </a:ext>
            </a:extLst>
          </p:cNvPr>
          <p:cNvSpPr txBox="1"/>
          <p:nvPr/>
        </p:nvSpPr>
        <p:spPr>
          <a:xfrm>
            <a:off x="2263189" y="5397493"/>
            <a:ext cx="86113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Película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E0B7C-B49F-4740-B128-CB12FA8784C1}"/>
              </a:ext>
            </a:extLst>
          </p:cNvPr>
          <p:cNvSpPr txBox="1"/>
          <p:nvPr/>
        </p:nvSpPr>
        <p:spPr>
          <a:xfrm>
            <a:off x="4621028" y="5502661"/>
            <a:ext cx="109998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26B3C-D4CF-442D-A4EF-6BC5EAF50AA0}"/>
              </a:ext>
            </a:extLst>
          </p:cNvPr>
          <p:cNvSpPr txBox="1"/>
          <p:nvPr/>
        </p:nvSpPr>
        <p:spPr>
          <a:xfrm>
            <a:off x="5913385" y="6273163"/>
            <a:ext cx="288605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crecimiento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D17B-B12C-498C-890D-7CB7A5670498}"/>
              </a:ext>
            </a:extLst>
          </p:cNvPr>
          <p:cNvSpPr txBox="1"/>
          <p:nvPr/>
        </p:nvSpPr>
        <p:spPr>
          <a:xfrm>
            <a:off x="6096000" y="5471884"/>
            <a:ext cx="122180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Floculento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92CF3-08D9-44CD-BB63-BB3DA424B225}"/>
              </a:ext>
            </a:extLst>
          </p:cNvPr>
          <p:cNvSpPr txBox="1"/>
          <p:nvPr/>
        </p:nvSpPr>
        <p:spPr>
          <a:xfrm>
            <a:off x="7633739" y="5502661"/>
            <a:ext cx="80740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31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404A-FFEC-4691-BF28-9871E2CF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agen relacionada">
            <a:extLst>
              <a:ext uri="{FF2B5EF4-FFF2-40B4-BE49-F238E27FC236}">
                <a16:creationId xmlns:a16="http://schemas.microsoft.com/office/drawing/2014/main" id="{209DAAC0-19C0-4F97-8AE2-DC86D84DF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35244" r="22096" b="2"/>
          <a:stretch/>
        </p:blipFill>
        <p:spPr bwMode="auto">
          <a:xfrm rot="10800000">
            <a:off x="1234502" y="2807485"/>
            <a:ext cx="4329320" cy="314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colonia bacteria">
            <a:extLst>
              <a:ext uri="{FF2B5EF4-FFF2-40B4-BE49-F238E27FC236}">
                <a16:creationId xmlns:a16="http://schemas.microsoft.com/office/drawing/2014/main" id="{C65DB7A9-14D2-4B15-B212-23C7A732A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3" t="26812" r="31901" b="42328"/>
          <a:stretch/>
        </p:blipFill>
        <p:spPr bwMode="auto">
          <a:xfrm>
            <a:off x="5943600" y="2807485"/>
            <a:ext cx="4630776" cy="32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30BFA95-908F-42BC-9D1A-7C9298C3BCB8}"/>
              </a:ext>
            </a:extLst>
          </p:cNvPr>
          <p:cNvSpPr txBox="1">
            <a:spLocks/>
          </p:cNvSpPr>
          <p:nvPr/>
        </p:nvSpPr>
        <p:spPr>
          <a:xfrm>
            <a:off x="906350" y="2336873"/>
            <a:ext cx="4472327" cy="69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Microorganismo A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153EA-5C56-4B41-B239-C143FD4D8D4C}"/>
              </a:ext>
            </a:extLst>
          </p:cNvPr>
          <p:cNvSpPr txBox="1">
            <a:spLocks/>
          </p:cNvSpPr>
          <p:nvPr/>
        </p:nvSpPr>
        <p:spPr>
          <a:xfrm>
            <a:off x="6102049" y="2336872"/>
            <a:ext cx="4472327" cy="69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Microorganismo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66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/>
              <a:t>REALIZA LA DESCRIPCIÓN DEL CRECIMIENTO EN LA ESTRÍA RECTA DE LOS SIGUIENTES MICROORGANISMOS</a:t>
            </a:r>
          </a:p>
        </p:txBody>
      </p:sp>
      <p:sp>
        <p:nvSpPr>
          <p:cNvPr id="1033" name="Content Placeholder 103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496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olonia bacteria">
            <a:extLst>
              <a:ext uri="{FF2B5EF4-FFF2-40B4-BE49-F238E27FC236}">
                <a16:creationId xmlns:a16="http://schemas.microsoft.com/office/drawing/2014/main" id="{AF7A0D91-59CB-41E4-BEF1-906515FA5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59" y="642838"/>
            <a:ext cx="5051975" cy="62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colonia bacteria description">
            <a:extLst>
              <a:ext uri="{FF2B5EF4-FFF2-40B4-BE49-F238E27FC236}">
                <a16:creationId xmlns:a16="http://schemas.microsoft.com/office/drawing/2014/main" id="{3CDD5109-4C02-4CB7-9AE4-08F07A67F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18487" r="73483" b="14558"/>
          <a:stretch/>
        </p:blipFill>
        <p:spPr bwMode="auto">
          <a:xfrm>
            <a:off x="5915608" y="642838"/>
            <a:ext cx="2476726" cy="62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5A1186-84F4-4121-A0D9-00C9594742EB}"/>
              </a:ext>
            </a:extLst>
          </p:cNvPr>
          <p:cNvSpPr txBox="1"/>
          <p:nvPr/>
        </p:nvSpPr>
        <p:spPr>
          <a:xfrm rot="16200000">
            <a:off x="2709482" y="2777404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MICROORGANISMO 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A2D58-84FE-4455-871B-7FE70D000783}"/>
              </a:ext>
            </a:extLst>
          </p:cNvPr>
          <p:cNvSpPr txBox="1"/>
          <p:nvPr/>
        </p:nvSpPr>
        <p:spPr>
          <a:xfrm rot="16200000">
            <a:off x="5186208" y="3414238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MICROORGANISMO B</a:t>
            </a:r>
          </a:p>
        </p:txBody>
      </p:sp>
    </p:spTree>
    <p:extLst>
      <p:ext uri="{BB962C8B-B14F-4D97-AF65-F5344CB8AC3E}">
        <p14:creationId xmlns:p14="http://schemas.microsoft.com/office/powerpoint/2010/main" val="1270990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/>
              <a:t>REALIZA LA DESCRIPCIÓN DEL CRECIMIENTO EN MEDIO SEMISÓLIDO</a:t>
            </a:r>
          </a:p>
        </p:txBody>
      </p:sp>
      <p:sp>
        <p:nvSpPr>
          <p:cNvPr id="1033" name="Content Placeholder 103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558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Pruebas Bioquímicas">
            <a:extLst>
              <a:ext uri="{FF2B5EF4-FFF2-40B4-BE49-F238E27FC236}">
                <a16:creationId xmlns:a16="http://schemas.microsoft.com/office/drawing/2014/main" id="{0E83F16E-3246-4B75-96B0-6082BD91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03" y="2633687"/>
            <a:ext cx="3884405" cy="419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A50129-3C32-4591-83C5-230D8A47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9C7315-6EA2-48DC-B887-F61FF7D94074}"/>
              </a:ext>
            </a:extLst>
          </p:cNvPr>
          <p:cNvSpPr txBox="1"/>
          <p:nvPr/>
        </p:nvSpPr>
        <p:spPr>
          <a:xfrm rot="16200000">
            <a:off x="2498315" y="4923445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MICROORGANISMO 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DE7E1A-C0FE-427F-A120-C4C3DC1E6570}"/>
              </a:ext>
            </a:extLst>
          </p:cNvPr>
          <p:cNvSpPr txBox="1"/>
          <p:nvPr/>
        </p:nvSpPr>
        <p:spPr>
          <a:xfrm rot="16200000">
            <a:off x="5956484" y="5092224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MICROORGANISMO B</a:t>
            </a:r>
          </a:p>
        </p:txBody>
      </p:sp>
    </p:spTree>
    <p:extLst>
      <p:ext uri="{BB962C8B-B14F-4D97-AF65-F5344CB8AC3E}">
        <p14:creationId xmlns:p14="http://schemas.microsoft.com/office/powerpoint/2010/main" val="1511260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689AC-EAD2-43E2-AE2E-05C2F8D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MX" dirty="0"/>
            </a:br>
            <a:r>
              <a:rPr lang="es-MX" dirty="0"/>
              <a:t>REALIZA LA DESCRIPCIÓN DE LA TINCIÓN</a:t>
            </a:r>
          </a:p>
        </p:txBody>
      </p:sp>
      <p:sp>
        <p:nvSpPr>
          <p:cNvPr id="1033" name="Content Placeholder 103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373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9AA1B-E75B-4215-8024-8674E3B5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TINCIONES DIFERENCIALES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8180B-613D-40E3-A441-B2D548645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Microorganismo A: Tinción de Ziehl-Neelsen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C4B1A-C7DD-4B7D-B388-C60731681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6273" y="2336873"/>
            <a:ext cx="5128583" cy="692076"/>
          </a:xfrm>
        </p:spPr>
        <p:txBody>
          <a:bodyPr>
            <a:normAutofit lnSpcReduction="10000"/>
          </a:bodyPr>
          <a:lstStyle/>
          <a:p>
            <a:r>
              <a:rPr lang="es-MX" dirty="0"/>
              <a:t>Microorganismo B Tinción de Gram</a:t>
            </a:r>
            <a:endParaRPr lang="en-US" dirty="0"/>
          </a:p>
        </p:txBody>
      </p:sp>
      <p:pic>
        <p:nvPicPr>
          <p:cNvPr id="31746" name="Picture 2" descr="Bacillus un género que alberga especies que cumplen diversos roles  biológicos">
            <a:extLst>
              <a:ext uri="{FF2B5EF4-FFF2-40B4-BE49-F238E27FC236}">
                <a16:creationId xmlns:a16="http://schemas.microsoft.com/office/drawing/2014/main" id="{EFB23789-6B1A-421D-91D8-0B45635D194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26621"/>
          <a:stretch/>
        </p:blipFill>
        <p:spPr bwMode="auto">
          <a:xfrm>
            <a:off x="5820154" y="3198592"/>
            <a:ext cx="4900822" cy="290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Microphotograph of TB bacillus, Mycobacterium tuberculosis on an... |  Download Scientific Diagram">
            <a:extLst>
              <a:ext uri="{FF2B5EF4-FFF2-40B4-BE49-F238E27FC236}">
                <a16:creationId xmlns:a16="http://schemas.microsoft.com/office/drawing/2014/main" id="{E5C2A59B-EBBE-4C49-94B1-7FCF818A60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1" y="3198592"/>
            <a:ext cx="387416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56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9789-D68F-4739-8CED-DCB6222B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REALIZA LA DESCRIPCIÓN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B77164-DBBB-4D2C-9F17-1FDA182EC4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2525" y="1937083"/>
          <a:ext cx="9613861" cy="459606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548743">
                  <a:extLst>
                    <a:ext uri="{9D8B030D-6E8A-4147-A177-3AD203B41FA5}">
                      <a16:colId xmlns:a16="http://schemas.microsoft.com/office/drawing/2014/main" val="2049638527"/>
                    </a:ext>
                  </a:extLst>
                </a:gridCol>
                <a:gridCol w="5065118">
                  <a:extLst>
                    <a:ext uri="{9D8B030D-6E8A-4147-A177-3AD203B41FA5}">
                      <a16:colId xmlns:a16="http://schemas.microsoft.com/office/drawing/2014/main" val="3393131054"/>
                    </a:ext>
                  </a:extLst>
                </a:gridCol>
              </a:tblGrid>
              <a:tr h="2148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CEPA: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988002"/>
                  </a:ext>
                </a:extLst>
              </a:tr>
              <a:tr h="61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CARACTERÍSTICAS MACROSCÓPICAS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CARACTERÍSTICAS MICROSCÓPICAS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73556045"/>
                  </a:ext>
                </a:extLst>
              </a:tr>
              <a:tr h="214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LÍQUIDO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MORFOLOGÍA Y AGRUPACIÓN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4036910000"/>
                  </a:ext>
                </a:extLst>
              </a:tr>
              <a:tr h="985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</a:rPr>
                        <a:t>Desarrollo superficial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Sedimento</a:t>
                      </a:r>
                      <a:r>
                        <a:rPr lang="en-US" sz="1200" b="1" u="none" strike="noStrike" dirty="0">
                          <a:effectLst/>
                        </a:rPr>
                        <a:t>: </a:t>
                      </a:r>
                      <a:r>
                        <a:rPr lang="en-US" sz="1200" b="1" u="none" strike="noStrike" dirty="0" err="1">
                          <a:effectLst/>
                        </a:rPr>
                        <a:t>Cantidad</a:t>
                      </a:r>
                      <a:r>
                        <a:rPr lang="en-US" sz="1200" b="1" u="none" strike="noStrike" dirty="0">
                          <a:effectLst/>
                        </a:rPr>
                        <a:t> y </a:t>
                      </a:r>
                      <a:r>
                        <a:rPr lang="en-US" sz="1200" b="1" u="none" strike="noStrike" dirty="0" err="1">
                          <a:effectLst/>
                        </a:rPr>
                        <a:t>consistencia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Turbidez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Opacidad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despues</a:t>
                      </a:r>
                      <a:r>
                        <a:rPr lang="en-US" sz="1200" b="1" u="none" strike="noStrike" dirty="0">
                          <a:effectLst/>
                        </a:rPr>
                        <a:t> de </a:t>
                      </a:r>
                      <a:r>
                        <a:rPr lang="en-US" sz="1200" b="1" u="none" strike="noStrike" dirty="0" err="1">
                          <a:effectLst/>
                        </a:rPr>
                        <a:t>agitar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u="none" strike="noStrike" dirty="0">
                          <a:effectLst/>
                        </a:rPr>
                        <a:t>Descripción de forma y posible agrupación, en el caso de no presentar agrupación característica, se debe indicar: "sin agrupación característica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388561169"/>
                  </a:ext>
                </a:extLst>
              </a:tr>
              <a:tr h="593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SEMISÓLIDO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Movilidad</a:t>
                      </a:r>
                      <a:r>
                        <a:rPr lang="en-US" sz="1200" b="1" u="none" strike="noStrike" dirty="0">
                          <a:effectLst/>
                        </a:rPr>
                        <a:t>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TINCIÓN DE GRAM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849181505"/>
                  </a:ext>
                </a:extLst>
              </a:tr>
              <a:tr h="593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MEDIO SÓLIDO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>
                          <a:effectLst/>
                        </a:rPr>
                        <a:t>Características</a:t>
                      </a:r>
                      <a:r>
                        <a:rPr lang="en-US" sz="1200" b="1" i="1" u="none" strike="noStrike" dirty="0">
                          <a:effectLst/>
                        </a:rPr>
                        <a:t> de la </a:t>
                      </a:r>
                      <a:r>
                        <a:rPr lang="en-US" sz="1200" b="1" i="1" u="none" strike="noStrike" dirty="0" err="1">
                          <a:effectLst/>
                        </a:rPr>
                        <a:t>estría</a:t>
                      </a:r>
                      <a:r>
                        <a:rPr lang="en-US" sz="1200" b="1" u="none" strike="noStrike" dirty="0">
                          <a:effectLst/>
                        </a:rPr>
                        <a:t>: (</a:t>
                      </a:r>
                      <a:r>
                        <a:rPr lang="en-US" sz="1200" b="1" u="none" strike="noStrike" dirty="0" err="1">
                          <a:effectLst/>
                        </a:rPr>
                        <a:t>En</a:t>
                      </a:r>
                      <a:r>
                        <a:rPr lang="en-US" sz="1200" b="1" u="none" strike="noStrike" dirty="0">
                          <a:effectLst/>
                        </a:rPr>
                        <a:t> agar </a:t>
                      </a:r>
                      <a:r>
                        <a:rPr lang="en-US" sz="1200" b="1" u="none" strike="noStrike" dirty="0" err="1">
                          <a:effectLst/>
                        </a:rPr>
                        <a:t>inclinado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u="none" strike="noStrike" dirty="0">
                          <a:effectLst/>
                        </a:rPr>
                        <a:t>Resultado de la tinción de Gram: Gram (+)/(-)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004134439"/>
                  </a:ext>
                </a:extLst>
              </a:tr>
              <a:tr h="13771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</a:rPr>
                        <a:t>Morfocoloniales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Tamaño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Forma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Elevación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Superficie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Borde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Olor</a:t>
                      </a:r>
                      <a:r>
                        <a:rPr lang="en-US" sz="1200" b="1" u="none" strike="noStrike" dirty="0">
                          <a:effectLst/>
                        </a:rPr>
                        <a:t>:</a:t>
                      </a:r>
                    </a:p>
                  </a:txBody>
                  <a:tcPr marL="5322" marR="5322" marT="53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2" marR="5322" marT="5322" marB="0" anchor="ctr"/>
                </a:tc>
                <a:extLst>
                  <a:ext uri="{0D108BD9-81ED-4DB2-BD59-A6C34878D82A}">
                    <a16:rowId xmlns:a16="http://schemas.microsoft.com/office/drawing/2014/main" val="1981044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19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35DBD-8B75-4664-BAEF-16A6453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EJERCICIOS GRUPALES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433C5-7515-4138-81B6-15B9738EB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8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1</a:t>
            </a:r>
            <a:endParaRPr lang="en-US" dirty="0"/>
          </a:p>
        </p:txBody>
      </p:sp>
      <p:pic>
        <p:nvPicPr>
          <p:cNvPr id="1026" name="Picture 2" descr="colony morphology">
            <a:extLst>
              <a:ext uri="{FF2B5EF4-FFF2-40B4-BE49-F238E27FC236}">
                <a16:creationId xmlns:a16="http://schemas.microsoft.com/office/drawing/2014/main" id="{055ACB6D-1EA8-4DC6-8B8D-095481C62B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4841" r="50360" b="53731"/>
          <a:stretch/>
        </p:blipFill>
        <p:spPr bwMode="auto">
          <a:xfrm>
            <a:off x="7206735" y="1569140"/>
            <a:ext cx="3094509" cy="23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illus cereus">
            <a:extLst>
              <a:ext uri="{FF2B5EF4-FFF2-40B4-BE49-F238E27FC236}">
                <a16:creationId xmlns:a16="http://schemas.microsoft.com/office/drawing/2014/main" id="{26E7477C-DDBE-49F0-95EB-829C90084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05" y="4100086"/>
            <a:ext cx="3416968" cy="25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results of clump formation test as a scum by six broths. 1:... |  Download Scientific Diagram">
            <a:extLst>
              <a:ext uri="{FF2B5EF4-FFF2-40B4-BE49-F238E27FC236}">
                <a16:creationId xmlns:a16="http://schemas.microsoft.com/office/drawing/2014/main" id="{EFF78E78-1D23-4B4E-A0DD-79587741A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75260"/>
          <a:stretch/>
        </p:blipFill>
        <p:spPr bwMode="auto">
          <a:xfrm>
            <a:off x="541421" y="2361600"/>
            <a:ext cx="1312809" cy="319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ruebas Bioquímicas">
            <a:extLst>
              <a:ext uri="{FF2B5EF4-FFF2-40B4-BE49-F238E27FC236}">
                <a16:creationId xmlns:a16="http://schemas.microsoft.com/office/drawing/2014/main" id="{D5314270-6CF1-4699-9E7B-36DFCC267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 bwMode="auto">
          <a:xfrm>
            <a:off x="2406796" y="2281689"/>
            <a:ext cx="1519075" cy="32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79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187925" y="2320914"/>
            <a:ext cx="2004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Placa de agar BHI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5" name="Picture 4" descr="Lab Exam 1 Diagram | Quizlet">
            <a:extLst>
              <a:ext uri="{FF2B5EF4-FFF2-40B4-BE49-F238E27FC236}">
                <a16:creationId xmlns:a16="http://schemas.microsoft.com/office/drawing/2014/main" id="{90485497-705A-40DB-A648-0FEFD6485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2" t="19560" r="55298" b="12328"/>
          <a:stretch/>
        </p:blipFill>
        <p:spPr bwMode="auto">
          <a:xfrm>
            <a:off x="4771207" y="1924603"/>
            <a:ext cx="1089544" cy="36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4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3B8CB-6D5C-40BD-B08C-AD8ACF4C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PELICULA</a:t>
            </a:r>
          </a:p>
        </p:txBody>
      </p:sp>
      <p:pic>
        <p:nvPicPr>
          <p:cNvPr id="4" name="Picture 2" descr="https://img.webme.com/pic/m/microbiologiaitt/06p6.jpg">
            <a:extLst>
              <a:ext uri="{FF2B5EF4-FFF2-40B4-BE49-F238E27FC236}">
                <a16:creationId xmlns:a16="http://schemas.microsoft.com/office/drawing/2014/main" id="{EC57EC1F-DC2F-4762-936F-AA08F28285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15" y="2019874"/>
            <a:ext cx="6058793" cy="355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27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2</a:t>
            </a:r>
            <a:endParaRPr lang="en-US" dirty="0"/>
          </a:p>
        </p:txBody>
      </p:sp>
      <p:pic>
        <p:nvPicPr>
          <p:cNvPr id="7" name="Picture 2" descr="The results of clump formation test as a scum by six broths. 1:... |  Download Scientific Diagram">
            <a:extLst>
              <a:ext uri="{FF2B5EF4-FFF2-40B4-BE49-F238E27FC236}">
                <a16:creationId xmlns:a16="http://schemas.microsoft.com/office/drawing/2014/main" id="{EFF78E78-1D23-4B4E-A0DD-79587741A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0" t="-5633" r="61845" b="10381"/>
          <a:stretch/>
        </p:blipFill>
        <p:spPr bwMode="auto">
          <a:xfrm>
            <a:off x="677306" y="2361600"/>
            <a:ext cx="982966" cy="304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ruebas Bioquímicas">
            <a:extLst>
              <a:ext uri="{FF2B5EF4-FFF2-40B4-BE49-F238E27FC236}">
                <a16:creationId xmlns:a16="http://schemas.microsoft.com/office/drawing/2014/main" id="{D5314270-6CF1-4699-9E7B-36DFCC267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47475"/>
          <a:stretch/>
        </p:blipFill>
        <p:spPr bwMode="auto">
          <a:xfrm>
            <a:off x="2406796" y="2281689"/>
            <a:ext cx="1519075" cy="32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79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278281" y="1938675"/>
            <a:ext cx="2004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Placa de agar BHI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36866" name="Picture 2" descr="Morphology &amp; Cultural Characteristics of Staphylococcus aureus">
            <a:extLst>
              <a:ext uri="{FF2B5EF4-FFF2-40B4-BE49-F238E27FC236}">
                <a16:creationId xmlns:a16="http://schemas.microsoft.com/office/drawing/2014/main" id="{8B5A1311-8999-4C78-BB74-C7EBEE24B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03" y="711189"/>
            <a:ext cx="3121877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Staphylococcus aureus colony morphology, pigment staphyloxanthin.  Morphologic characteristics of S.aureus colonies. Yellow colony of  Staphylococcus on TSA.">
            <a:extLst>
              <a:ext uri="{FF2B5EF4-FFF2-40B4-BE49-F238E27FC236}">
                <a16:creationId xmlns:a16="http://schemas.microsoft.com/office/drawing/2014/main" id="{24E8D678-19E6-4083-8244-59EC8788B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7145" r="7535" b="34670"/>
          <a:stretch/>
        </p:blipFill>
        <p:spPr bwMode="auto">
          <a:xfrm>
            <a:off x="7034504" y="1993017"/>
            <a:ext cx="3259677" cy="19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39D5896-9C2F-4697-8943-0A9FE4344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16"/>
          <a:stretch/>
        </p:blipFill>
        <p:spPr>
          <a:xfrm>
            <a:off x="7230281" y="4271210"/>
            <a:ext cx="3048000" cy="2141622"/>
          </a:xfrm>
          <a:prstGeom prst="rect">
            <a:avLst/>
          </a:prstGeom>
        </p:spPr>
      </p:pic>
      <p:pic>
        <p:nvPicPr>
          <p:cNvPr id="36870" name="Picture 6" descr="Microbiology">
            <a:extLst>
              <a:ext uri="{FF2B5EF4-FFF2-40B4-BE49-F238E27FC236}">
                <a16:creationId xmlns:a16="http://schemas.microsoft.com/office/drawing/2014/main" id="{F1DD4B96-5EE9-4E73-9188-A42AAFCD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18" y="2097656"/>
            <a:ext cx="1938761" cy="349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35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3</a:t>
            </a:r>
            <a:endParaRPr lang="en-US" dirty="0"/>
          </a:p>
        </p:txBody>
      </p:sp>
      <p:pic>
        <p:nvPicPr>
          <p:cNvPr id="9" name="Picture 14" descr="Pruebas Bioquímicas">
            <a:extLst>
              <a:ext uri="{FF2B5EF4-FFF2-40B4-BE49-F238E27FC236}">
                <a16:creationId xmlns:a16="http://schemas.microsoft.com/office/drawing/2014/main" id="{D5314270-6CF1-4699-9E7B-36DFCC267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47475"/>
          <a:stretch/>
        </p:blipFill>
        <p:spPr bwMode="auto">
          <a:xfrm>
            <a:off x="2358992" y="2211251"/>
            <a:ext cx="1519075" cy="32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79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143809" y="1949526"/>
            <a:ext cx="2004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Placa de agar BHI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5" name="Picture 8" descr="Students encode bacterial material | IOM3">
            <a:extLst>
              <a:ext uri="{FF2B5EF4-FFF2-40B4-BE49-F238E27FC236}">
                <a16:creationId xmlns:a16="http://schemas.microsoft.com/office/drawing/2014/main" id="{81DEAF71-C3DF-4E6C-A59E-C239E153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4" y="2320915"/>
            <a:ext cx="1519075" cy="30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ab Exam 1 Diagram | Quizlet">
            <a:extLst>
              <a:ext uri="{FF2B5EF4-FFF2-40B4-BE49-F238E27FC236}">
                <a16:creationId xmlns:a16="http://schemas.microsoft.com/office/drawing/2014/main" id="{5D330FEE-A145-4E5E-BC98-D174EF175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3" t="17998" r="8247" b="13890"/>
          <a:stretch/>
        </p:blipFill>
        <p:spPr bwMode="auto">
          <a:xfrm>
            <a:off x="4771207" y="1924603"/>
            <a:ext cx="1089544" cy="36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treptomyces griseus">
            <a:extLst>
              <a:ext uri="{FF2B5EF4-FFF2-40B4-BE49-F238E27FC236}">
                <a16:creationId xmlns:a16="http://schemas.microsoft.com/office/drawing/2014/main" id="{91CC6412-D8CB-4BD8-B9D0-39C2B3211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02" y="4189461"/>
            <a:ext cx="3259677" cy="20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reptomyces griseus (Krainsky 1914) Waksman and Henrici 1948 emend. Liu et  al. 2005">
            <a:extLst>
              <a:ext uri="{FF2B5EF4-FFF2-40B4-BE49-F238E27FC236}">
                <a16:creationId xmlns:a16="http://schemas.microsoft.com/office/drawing/2014/main" id="{7EC2A2F1-7D13-49B9-8409-6471B4EA9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16489" b="27486"/>
          <a:stretch/>
        </p:blipFill>
        <p:spPr bwMode="auto">
          <a:xfrm rot="5218687">
            <a:off x="7150433" y="359820"/>
            <a:ext cx="2892407" cy="255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treptomyces griseus NBRC 3237">
            <a:extLst>
              <a:ext uri="{FF2B5EF4-FFF2-40B4-BE49-F238E27FC236}">
                <a16:creationId xmlns:a16="http://schemas.microsoft.com/office/drawing/2014/main" id="{02960E1D-E708-4B28-829F-54AE2C099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26" y="1635145"/>
            <a:ext cx="3009083" cy="21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32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Listeria monocytogenes">
            <a:extLst>
              <a:ext uri="{FF2B5EF4-FFF2-40B4-BE49-F238E27FC236}">
                <a16:creationId xmlns:a16="http://schemas.microsoft.com/office/drawing/2014/main" id="{6AD4C8F7-5159-43F6-87F3-24341A45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38" y="72608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80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195188" y="2320914"/>
            <a:ext cx="1846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Placa de agar sangre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5" name="Picture 4" descr="Lab Exam 1 Diagram | Quizlet">
            <a:extLst>
              <a:ext uri="{FF2B5EF4-FFF2-40B4-BE49-F238E27FC236}">
                <a16:creationId xmlns:a16="http://schemas.microsoft.com/office/drawing/2014/main" id="{90485497-705A-40DB-A648-0FEFD6485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 t="18747" r="30766" b="13141"/>
          <a:stretch/>
        </p:blipFill>
        <p:spPr bwMode="auto">
          <a:xfrm>
            <a:off x="4771207" y="1924603"/>
            <a:ext cx="1089544" cy="36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rueba de Movilidad">
            <a:extLst>
              <a:ext uri="{FF2B5EF4-FFF2-40B4-BE49-F238E27FC236}">
                <a16:creationId xmlns:a16="http://schemas.microsoft.com/office/drawing/2014/main" id="{1D465EAB-1DDB-46C9-BD73-B5F27F673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0181" r="18579"/>
          <a:stretch/>
        </p:blipFill>
        <p:spPr bwMode="auto">
          <a:xfrm>
            <a:off x="2608560" y="2259360"/>
            <a:ext cx="1384354" cy="33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Pin on Microbiology">
            <a:extLst>
              <a:ext uri="{FF2B5EF4-FFF2-40B4-BE49-F238E27FC236}">
                <a16:creationId xmlns:a16="http://schemas.microsoft.com/office/drawing/2014/main" id="{7B37A6A5-4A73-4C2B-9FE2-5CE9700CC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t="2175" r="33540" b="56772"/>
          <a:stretch/>
        </p:blipFill>
        <p:spPr bwMode="auto">
          <a:xfrm>
            <a:off x="8042865" y="4988748"/>
            <a:ext cx="2120630" cy="177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Listeria monocytogenes on blood agar plate. Growth of L.monocytogenes on  the surface of CAP sheep blood agar.">
            <a:extLst>
              <a:ext uri="{FF2B5EF4-FFF2-40B4-BE49-F238E27FC236}">
                <a16:creationId xmlns:a16="http://schemas.microsoft.com/office/drawing/2014/main" id="{605C9086-50E6-4755-8F45-04F791AC2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26016" r="18063" b="6698"/>
          <a:stretch/>
        </p:blipFill>
        <p:spPr bwMode="auto">
          <a:xfrm>
            <a:off x="7431495" y="2606150"/>
            <a:ext cx="2763693" cy="213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ycobacterium smegmatis growing on the surface of hte media, forming a pellicle (film on the surface of the media and and interior of the test tube, a biofilm at the liquid / air interface.">
            <a:extLst>
              <a:ext uri="{FF2B5EF4-FFF2-40B4-BE49-F238E27FC236}">
                <a16:creationId xmlns:a16="http://schemas.microsoft.com/office/drawing/2014/main" id="{63AA83E6-7474-4F9B-9B0B-5F2733931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5" r="20490"/>
          <a:stretch/>
        </p:blipFill>
        <p:spPr bwMode="auto">
          <a:xfrm>
            <a:off x="491624" y="1716174"/>
            <a:ext cx="1335195" cy="37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86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80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345154" y="2378112"/>
            <a:ext cx="184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Placa de agar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44036" name="Picture 4" descr="Cetrimide agar. Green color of Pseudomonas aeruginosa pigment on cetrimide  agar. Pyocyanin and pyoverdine pigments colour.">
            <a:extLst>
              <a:ext uri="{FF2B5EF4-FFF2-40B4-BE49-F238E27FC236}">
                <a16:creationId xmlns:a16="http://schemas.microsoft.com/office/drawing/2014/main" id="{45822DC7-4E8E-4D2D-91A4-261E4DC83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5359" r="19632" b="20395"/>
          <a:stretch/>
        </p:blipFill>
        <p:spPr bwMode="auto">
          <a:xfrm rot="10400908">
            <a:off x="6800071" y="472084"/>
            <a:ext cx="3564722" cy="31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pseudomonas aeruginosa on macconkey agar | Microbiology, Medical  technology, Lab values">
            <a:extLst>
              <a:ext uri="{FF2B5EF4-FFF2-40B4-BE49-F238E27FC236}">
                <a16:creationId xmlns:a16="http://schemas.microsoft.com/office/drawing/2014/main" id="{7C204272-0BC9-4C2E-A6B4-D9A039A27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0515" r="9121" b="23790"/>
          <a:stretch/>
        </p:blipFill>
        <p:spPr bwMode="auto">
          <a:xfrm>
            <a:off x="7123313" y="2477249"/>
            <a:ext cx="3071189" cy="20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BIOL 230 Lab Manual: Gram Stain of Pseudomonas aeruginosa">
            <a:extLst>
              <a:ext uri="{FF2B5EF4-FFF2-40B4-BE49-F238E27FC236}">
                <a16:creationId xmlns:a16="http://schemas.microsoft.com/office/drawing/2014/main" id="{35BE53EC-C300-45AA-83A8-3DE1254DD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69" y="4704205"/>
            <a:ext cx="2883522" cy="21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Pruebas Bioquímicas">
            <a:extLst>
              <a:ext uri="{FF2B5EF4-FFF2-40B4-BE49-F238E27FC236}">
                <a16:creationId xmlns:a16="http://schemas.microsoft.com/office/drawing/2014/main" id="{BC07EEDE-F38B-41C4-9DBA-A79CB15C9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1508" r="-3761" b="-1508"/>
          <a:stretch/>
        </p:blipFill>
        <p:spPr bwMode="auto">
          <a:xfrm>
            <a:off x="2358992" y="2211251"/>
            <a:ext cx="1519075" cy="32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Pseudomonas aeruginosa - Wikipedia">
            <a:extLst>
              <a:ext uri="{FF2B5EF4-FFF2-40B4-BE49-F238E27FC236}">
                <a16:creationId xmlns:a16="http://schemas.microsoft.com/office/drawing/2014/main" id="{6A0C2EA6-C349-4413-9097-325D7B6F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43835" b="2477"/>
          <a:stretch/>
        </p:blipFill>
        <p:spPr bwMode="auto">
          <a:xfrm>
            <a:off x="418744" y="2477248"/>
            <a:ext cx="1493678" cy="25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Growth at 42 Test - Principle, Procedure, Uses and Interpretation">
            <a:extLst>
              <a:ext uri="{FF2B5EF4-FFF2-40B4-BE49-F238E27FC236}">
                <a16:creationId xmlns:a16="http://schemas.microsoft.com/office/drawing/2014/main" id="{7E700A7C-820D-4A04-A48F-1A2E0ADFA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54497" b="9946"/>
          <a:stretch/>
        </p:blipFill>
        <p:spPr bwMode="auto">
          <a:xfrm>
            <a:off x="4300431" y="1940871"/>
            <a:ext cx="1831704" cy="35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57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6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80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345154" y="2378112"/>
            <a:ext cx="184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Placa de agar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5" name="Picture 6" descr="Motility Tests for Bacteria - Principles, Procedures and Results |  LaboratoryInfo.com">
            <a:extLst>
              <a:ext uri="{FF2B5EF4-FFF2-40B4-BE49-F238E27FC236}">
                <a16:creationId xmlns:a16="http://schemas.microsoft.com/office/drawing/2014/main" id="{FD3FF2E2-FBFB-4D03-B797-03C435A1F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r="46324"/>
          <a:stretch/>
        </p:blipFill>
        <p:spPr bwMode="auto">
          <a:xfrm>
            <a:off x="2457707" y="1947792"/>
            <a:ext cx="1520913" cy="36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TDCOOK: Part 2 After the After – Aseptic Transfer of Bacterial Cultures |  Lab Notebook">
            <a:extLst>
              <a:ext uri="{FF2B5EF4-FFF2-40B4-BE49-F238E27FC236}">
                <a16:creationId xmlns:a16="http://schemas.microsoft.com/office/drawing/2014/main" id="{897DA2C3-879B-46A2-8159-FD3A77CAD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b="26745"/>
          <a:stretch/>
        </p:blipFill>
        <p:spPr bwMode="auto">
          <a:xfrm rot="16922431">
            <a:off x="3610106" y="3039455"/>
            <a:ext cx="3754288" cy="13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Serratia Instagram posts - Gramho.com">
            <a:extLst>
              <a:ext uri="{FF2B5EF4-FFF2-40B4-BE49-F238E27FC236}">
                <a16:creationId xmlns:a16="http://schemas.microsoft.com/office/drawing/2014/main" id="{03D4168F-8B7E-43E3-BBCB-EF6BBC6A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68" y="268214"/>
            <a:ext cx="3246634" cy="32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erratia marcescens: The Miracle Bacillus | Answers in Genesis">
            <a:extLst>
              <a:ext uri="{FF2B5EF4-FFF2-40B4-BE49-F238E27FC236}">
                <a16:creationId xmlns:a16="http://schemas.microsoft.com/office/drawing/2014/main" id="{E456B76B-20EB-4161-B666-0680D84D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9" y="4218771"/>
            <a:ext cx="33337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9F077-A30C-466E-BBEB-E0B1B2F7B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7" y="2185987"/>
            <a:ext cx="1468864" cy="33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4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E. coli colony morphology on blood ager plate. In this enrichment... |  Download Scientific Diagram">
            <a:extLst>
              <a:ext uri="{FF2B5EF4-FFF2-40B4-BE49-F238E27FC236}">
                <a16:creationId xmlns:a16="http://schemas.microsoft.com/office/drawing/2014/main" id="{2CF34EEC-C429-43B1-9AEA-4E632898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62" y="507335"/>
            <a:ext cx="3333750" cy="34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80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345154" y="2378112"/>
            <a:ext cx="1846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Placa de agar sangre</a:t>
            </a:r>
          </a:p>
          <a:p>
            <a:pPr algn="ctr"/>
            <a:r>
              <a:rPr lang="es-MX" dirty="0"/>
              <a:t>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7" name="Picture 2" descr="Microbiology Lab 4 Flashcards | Quizlet">
            <a:extLst>
              <a:ext uri="{FF2B5EF4-FFF2-40B4-BE49-F238E27FC236}">
                <a16:creationId xmlns:a16="http://schemas.microsoft.com/office/drawing/2014/main" id="{21A65E31-953A-4A45-BCE8-6F1592777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5"/>
          <a:stretch/>
        </p:blipFill>
        <p:spPr bwMode="auto">
          <a:xfrm>
            <a:off x="2556456" y="2597018"/>
            <a:ext cx="1416415" cy="29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luria broth - bioWORLD | Plant tissue, Orchid care, Propagation">
            <a:extLst>
              <a:ext uri="{FF2B5EF4-FFF2-40B4-BE49-F238E27FC236}">
                <a16:creationId xmlns:a16="http://schemas.microsoft.com/office/drawing/2014/main" id="{5AE61612-249C-4078-8008-4BB2DC3D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" y="2378112"/>
            <a:ext cx="2127967" cy="30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lant Cultures Fotos e Imágenes de stock - Alamy">
            <a:extLst>
              <a:ext uri="{FF2B5EF4-FFF2-40B4-BE49-F238E27FC236}">
                <a16:creationId xmlns:a16="http://schemas.microsoft.com/office/drawing/2014/main" id="{3A756D75-D564-47A3-98C8-4BC6151BE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r="33160" b="15497"/>
          <a:stretch/>
        </p:blipFill>
        <p:spPr bwMode="auto">
          <a:xfrm>
            <a:off x="4603266" y="1875630"/>
            <a:ext cx="1235373" cy="37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Escherichia coli colonies on blood agar, E.coli colonies">
            <a:extLst>
              <a:ext uri="{FF2B5EF4-FFF2-40B4-BE49-F238E27FC236}">
                <a16:creationId xmlns:a16="http://schemas.microsoft.com/office/drawing/2014/main" id="{FFD5246F-85E7-48BF-8E19-11EDE03ED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1810" r="9372" b="7876"/>
          <a:stretch/>
        </p:blipFill>
        <p:spPr bwMode="auto">
          <a:xfrm>
            <a:off x="8258371" y="2600546"/>
            <a:ext cx="1776241" cy="13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Morphology &amp; Culture Characteristics of Escherichia coli (E. coli)">
            <a:extLst>
              <a:ext uri="{FF2B5EF4-FFF2-40B4-BE49-F238E27FC236}">
                <a16:creationId xmlns:a16="http://schemas.microsoft.com/office/drawing/2014/main" id="{3F8A7020-BD3A-4BBC-854C-6C6086D6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93" y="4299809"/>
            <a:ext cx="2307041" cy="23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94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DD6C-D424-4F06-A6B0-DEA83756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CULTIVO 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85733-C486-4A80-A2DE-DF727D7BE16F}"/>
              </a:ext>
            </a:extLst>
          </p:cNvPr>
          <p:cNvSpPr txBox="1"/>
          <p:nvPr/>
        </p:nvSpPr>
        <p:spPr>
          <a:xfrm>
            <a:off x="541421" y="554891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Caldo BHI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93D6-6F63-4E53-A58D-65F687BFC025}"/>
              </a:ext>
            </a:extLst>
          </p:cNvPr>
          <p:cNvSpPr txBox="1"/>
          <p:nvPr/>
        </p:nvSpPr>
        <p:spPr>
          <a:xfrm>
            <a:off x="2183533" y="5645681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SIM</a:t>
            </a:r>
          </a:p>
          <a:p>
            <a:pPr algn="ctr"/>
            <a:r>
              <a:rPr lang="es-MX" dirty="0"/>
              <a:t>(Agar semisólido)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450F6-BC6B-462C-AB75-2BC345262BAA}"/>
              </a:ext>
            </a:extLst>
          </p:cNvPr>
          <p:cNvSpPr txBox="1"/>
          <p:nvPr/>
        </p:nvSpPr>
        <p:spPr>
          <a:xfrm>
            <a:off x="4078300" y="5631840"/>
            <a:ext cx="206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Agar inclinado BHI</a:t>
            </a:r>
          </a:p>
          <a:p>
            <a:pPr algn="ctr"/>
            <a:r>
              <a:rPr lang="es-MX" dirty="0"/>
              <a:t>(Agar sólido)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BE625-81FB-4EFB-90C2-EBD78281213F}"/>
              </a:ext>
            </a:extLst>
          </p:cNvPr>
          <p:cNvSpPr txBox="1"/>
          <p:nvPr/>
        </p:nvSpPr>
        <p:spPr>
          <a:xfrm>
            <a:off x="10511080" y="5592070"/>
            <a:ext cx="132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Tinción de </a:t>
            </a:r>
          </a:p>
          <a:p>
            <a:pPr algn="ctr"/>
            <a:r>
              <a:rPr lang="es-MX" dirty="0"/>
              <a:t>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4265-FE74-41AF-8631-E1A94438A67F}"/>
              </a:ext>
            </a:extLst>
          </p:cNvPr>
          <p:cNvSpPr txBox="1"/>
          <p:nvPr/>
        </p:nvSpPr>
        <p:spPr>
          <a:xfrm>
            <a:off x="10511080" y="2378112"/>
            <a:ext cx="184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Placa de agar (Estriado por </a:t>
            </a:r>
          </a:p>
          <a:p>
            <a:pPr algn="ctr"/>
            <a:r>
              <a:rPr lang="es-MX" dirty="0"/>
              <a:t>Cuadrante radial)</a:t>
            </a:r>
            <a:endParaRPr lang="en-US" dirty="0"/>
          </a:p>
        </p:txBody>
      </p:sp>
      <p:pic>
        <p:nvPicPr>
          <p:cNvPr id="18" name="Picture 2" descr="Slant Cultures Fotos e Imágenes de stock - Alamy">
            <a:extLst>
              <a:ext uri="{FF2B5EF4-FFF2-40B4-BE49-F238E27FC236}">
                <a16:creationId xmlns:a16="http://schemas.microsoft.com/office/drawing/2014/main" id="{3A756D75-D564-47A3-98C8-4BC6151BE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t="15" r="69066" b="15482"/>
          <a:stretch/>
        </p:blipFill>
        <p:spPr bwMode="auto">
          <a:xfrm>
            <a:off x="4603266" y="1875630"/>
            <a:ext cx="1235373" cy="37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nfectious Diseases 5: Mechanisms of bacterial pathogenesis (doesn't  include last few pages of glossary) Flashcards | Memorang">
            <a:extLst>
              <a:ext uri="{FF2B5EF4-FFF2-40B4-BE49-F238E27FC236}">
                <a16:creationId xmlns:a16="http://schemas.microsoft.com/office/drawing/2014/main" id="{CA8DF04E-3419-4712-95E0-563E92E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46" y="4487609"/>
            <a:ext cx="2333625" cy="19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Vibrio the organism and laboratory diagnosis">
            <a:extLst>
              <a:ext uri="{FF2B5EF4-FFF2-40B4-BE49-F238E27FC236}">
                <a16:creationId xmlns:a16="http://schemas.microsoft.com/office/drawing/2014/main" id="{6BE5D60D-6921-4591-8E72-BEC2BC860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17166" r="10779" b="9991"/>
          <a:stretch/>
        </p:blipFill>
        <p:spPr bwMode="auto">
          <a:xfrm>
            <a:off x="5927206" y="833973"/>
            <a:ext cx="4739899" cy="33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Pruebas Bioquímicas">
            <a:extLst>
              <a:ext uri="{FF2B5EF4-FFF2-40B4-BE49-F238E27FC236}">
                <a16:creationId xmlns:a16="http://schemas.microsoft.com/office/drawing/2014/main" id="{A948B157-E5EC-4AD7-8238-F85F4D71CD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1508" r="-3761" b="-1508"/>
          <a:stretch/>
        </p:blipFill>
        <p:spPr bwMode="auto">
          <a:xfrm>
            <a:off x="2642905" y="2378111"/>
            <a:ext cx="1440833" cy="30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icrobiology Lab 4 Flashcards | Quizlet">
            <a:extLst>
              <a:ext uri="{FF2B5EF4-FFF2-40B4-BE49-F238E27FC236}">
                <a16:creationId xmlns:a16="http://schemas.microsoft.com/office/drawing/2014/main" id="{DC754F8A-1142-4801-AE7B-97B3E80DC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r="32353"/>
          <a:stretch/>
        </p:blipFill>
        <p:spPr bwMode="auto">
          <a:xfrm>
            <a:off x="515369" y="2223391"/>
            <a:ext cx="1341876" cy="32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71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0165-DF1B-4AC4-BA6F-DABED6A5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Use of Liquid Nutrient Broth Media for Growing Bacteria">
            <a:extLst>
              <a:ext uri="{FF2B5EF4-FFF2-40B4-BE49-F238E27FC236}">
                <a16:creationId xmlns:a16="http://schemas.microsoft.com/office/drawing/2014/main" id="{592FF65B-28DA-4BBF-8BF3-E8C4DF8C84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8" y="891717"/>
            <a:ext cx="2743200" cy="32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RS Broth, 500g - ADELS Scientific Store">
            <a:extLst>
              <a:ext uri="{FF2B5EF4-FFF2-40B4-BE49-F238E27FC236}">
                <a16:creationId xmlns:a16="http://schemas.microsoft.com/office/drawing/2014/main" id="{6117FC41-C4CB-486A-8CE8-E30E7B68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7" y="1293697"/>
            <a:ext cx="36766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Use of Liquid Nutrient Broth Media for Growing Bacteria - Page 2">
            <a:extLst>
              <a:ext uri="{FF2B5EF4-FFF2-40B4-BE49-F238E27FC236}">
                <a16:creationId xmlns:a16="http://schemas.microsoft.com/office/drawing/2014/main" id="{B74D0D93-D178-48DB-AACC-DDA8EC4B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753228"/>
            <a:ext cx="4591050" cy="419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751836-10BE-49ED-9EEA-EB54E686C775}"/>
              </a:ext>
            </a:extLst>
          </p:cNvPr>
          <p:cNvSpPr/>
          <p:nvPr/>
        </p:nvSpPr>
        <p:spPr>
          <a:xfrm>
            <a:off x="2050473" y="56431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https://www.scienceprofonline.com/microbiology/use-of-liquid-nutrient-broth-media-for-growing-bacteria-2.html</a:t>
            </a:r>
          </a:p>
        </p:txBody>
      </p:sp>
      <p:pic>
        <p:nvPicPr>
          <p:cNvPr id="13322" name="Picture 10" descr="Liquid Broth Medium with Bacterial Growth">
            <a:extLst>
              <a:ext uri="{FF2B5EF4-FFF2-40B4-BE49-F238E27FC236}">
                <a16:creationId xmlns:a16="http://schemas.microsoft.com/office/drawing/2014/main" id="{B00BC1A5-C64E-4CD5-8B4D-E3BC5E65D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93" y="3429000"/>
            <a:ext cx="3115689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036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D194-6B1B-4CA3-8625-D4766093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Los cultivos anteriores pertenecen a los siguientes microorganismos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D04E75-D79C-4C52-BABF-1D9266871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i="1" dirty="0"/>
              <a:t>1.Staphylococcus </a:t>
            </a:r>
            <a:r>
              <a:rPr lang="es-MX" i="1" dirty="0" err="1"/>
              <a:t>aureus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2. Pseudomonas </a:t>
            </a:r>
            <a:r>
              <a:rPr lang="es-MX" i="1" dirty="0" err="1"/>
              <a:t>aeruginosa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3. </a:t>
            </a:r>
            <a:r>
              <a:rPr lang="es-MX" i="1" dirty="0" err="1"/>
              <a:t>Escherichia</a:t>
            </a:r>
            <a:r>
              <a:rPr lang="es-MX" i="1" dirty="0"/>
              <a:t> </a:t>
            </a:r>
            <a:r>
              <a:rPr lang="es-MX" i="1" dirty="0" err="1"/>
              <a:t>coli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4. </a:t>
            </a:r>
            <a:r>
              <a:rPr lang="es-MX" i="1" dirty="0" err="1"/>
              <a:t>Bacillus</a:t>
            </a:r>
            <a:r>
              <a:rPr lang="es-MX" i="1" dirty="0"/>
              <a:t> </a:t>
            </a:r>
            <a:r>
              <a:rPr lang="es-MX" i="1" dirty="0" err="1"/>
              <a:t>cereus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5. </a:t>
            </a:r>
            <a:r>
              <a:rPr lang="es-MX" i="1" dirty="0" err="1"/>
              <a:t>Streptomyces</a:t>
            </a:r>
            <a:r>
              <a:rPr lang="es-MX" i="1" dirty="0"/>
              <a:t> </a:t>
            </a:r>
            <a:r>
              <a:rPr lang="es-MX" i="1" dirty="0" err="1"/>
              <a:t>griseus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6. Vibrio </a:t>
            </a:r>
            <a:r>
              <a:rPr lang="es-MX" i="1" dirty="0" err="1"/>
              <a:t>cholerae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7. Listeria </a:t>
            </a:r>
            <a:r>
              <a:rPr lang="es-MX" i="1" dirty="0" err="1"/>
              <a:t>monocitogenes</a:t>
            </a:r>
            <a:endParaRPr lang="es-MX" i="1" dirty="0"/>
          </a:p>
          <a:p>
            <a:pPr marL="0" indent="0">
              <a:buNone/>
            </a:pPr>
            <a:r>
              <a:rPr lang="es-MX" i="1" dirty="0"/>
              <a:t>8. </a:t>
            </a:r>
            <a:r>
              <a:rPr lang="es-MX" i="1" dirty="0" err="1"/>
              <a:t>Serratia</a:t>
            </a:r>
            <a:r>
              <a:rPr lang="es-MX" i="1" dirty="0"/>
              <a:t> </a:t>
            </a:r>
            <a:r>
              <a:rPr lang="es-MX" i="1" dirty="0" err="1"/>
              <a:t>marcescens</a:t>
            </a:r>
            <a:endParaRPr lang="en-US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26BBD-CF38-4827-89DF-624C9C191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MX" sz="1800" dirty="0"/>
              <a:t>A partir de las características macroscópicas y microscópicas de los cultivos puros, indica a los laboratoristas a que microrganismo pertenece cada cultivo</a:t>
            </a:r>
            <a:endParaRPr lang="en-US" sz="1800" dirty="0"/>
          </a:p>
        </p:txBody>
      </p:sp>
      <p:pic>
        <p:nvPicPr>
          <p:cNvPr id="14344" name="Picture 8" descr="8. Utiliza recursos de la investigación educativa para enriquecer la  práctica docente, expresando mi interés por la ciencia y la propia  investigación. – Práctica Profesional">
            <a:extLst>
              <a:ext uri="{FF2B5EF4-FFF2-40B4-BE49-F238E27FC236}">
                <a16:creationId xmlns:a16="http://schemas.microsoft.com/office/drawing/2014/main" id="{C3D623FD-C23E-4459-8021-9828440B2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187" y="2109717"/>
            <a:ext cx="3095483" cy="41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69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4872-BA6C-4F33-A4E7-DDA1497A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Indique los requerimientos de oxigeno en medio </a:t>
            </a:r>
            <a:r>
              <a:rPr lang="es-MX" dirty="0" err="1"/>
              <a:t>tioglicolato</a:t>
            </a:r>
            <a:r>
              <a:rPr lang="es-MX" dirty="0"/>
              <a:t> fluido</a:t>
            </a:r>
            <a:endParaRPr lang="en-US" dirty="0"/>
          </a:p>
        </p:txBody>
      </p:sp>
      <p:pic>
        <p:nvPicPr>
          <p:cNvPr id="9" name="Picture 6" descr="Everything Micro">
            <a:extLst>
              <a:ext uri="{FF2B5EF4-FFF2-40B4-BE49-F238E27FC236}">
                <a16:creationId xmlns:a16="http://schemas.microsoft.com/office/drawing/2014/main" id="{5B43117A-27D8-41D6-A4B5-B45137A25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81" y="2145731"/>
            <a:ext cx="6266035" cy="44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810D2-40A3-431D-8230-69A57A69F9C4}"/>
              </a:ext>
            </a:extLst>
          </p:cNvPr>
          <p:cNvSpPr txBox="1"/>
          <p:nvPr/>
        </p:nvSpPr>
        <p:spPr>
          <a:xfrm>
            <a:off x="2647666" y="534992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25AC0-7642-4285-9743-A196CA38D9EA}"/>
              </a:ext>
            </a:extLst>
          </p:cNvPr>
          <p:cNvSpPr txBox="1"/>
          <p:nvPr/>
        </p:nvSpPr>
        <p:spPr>
          <a:xfrm>
            <a:off x="3815428" y="534992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B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ED84D-5D5E-46C5-9C98-CDCA4CA8D268}"/>
              </a:ext>
            </a:extLst>
          </p:cNvPr>
          <p:cNvSpPr txBox="1"/>
          <p:nvPr/>
        </p:nvSpPr>
        <p:spPr>
          <a:xfrm>
            <a:off x="4690642" y="534992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5F893-EBA0-409D-9BC4-89164F34C27F}"/>
              </a:ext>
            </a:extLst>
          </p:cNvPr>
          <p:cNvSpPr txBox="1"/>
          <p:nvPr/>
        </p:nvSpPr>
        <p:spPr>
          <a:xfrm>
            <a:off x="5930730" y="534992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D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B9AA02-22AF-4F61-8EE9-33EC6A904651}"/>
              </a:ext>
            </a:extLst>
          </p:cNvPr>
          <p:cNvSpPr txBox="1"/>
          <p:nvPr/>
        </p:nvSpPr>
        <p:spPr>
          <a:xfrm>
            <a:off x="7099527" y="516525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74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2ED87-E4FB-4B9B-A879-E7AA26E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SEDIMENTO</a:t>
            </a:r>
          </a:p>
        </p:txBody>
      </p:sp>
      <p:pic>
        <p:nvPicPr>
          <p:cNvPr id="4" name="Picture 2" descr="Nocardia and Actinomyces - ScienceDirect">
            <a:extLst>
              <a:ext uri="{FF2B5EF4-FFF2-40B4-BE49-F238E27FC236}">
                <a16:creationId xmlns:a16="http://schemas.microsoft.com/office/drawing/2014/main" id="{D775CF92-8973-48CA-A4BC-3AACE7317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b="29030"/>
          <a:stretch/>
        </p:blipFill>
        <p:spPr bwMode="auto">
          <a:xfrm>
            <a:off x="3746266" y="2336873"/>
            <a:ext cx="4808202" cy="292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se of Liquid Nutrient Broth Media for Growing Bacteria">
            <a:extLst>
              <a:ext uri="{FF2B5EF4-FFF2-40B4-BE49-F238E27FC236}">
                <a16:creationId xmlns:a16="http://schemas.microsoft.com/office/drawing/2014/main" id="{ADA2DFF8-6A42-44A0-B4D6-DC0760C2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2" y="2386975"/>
            <a:ext cx="2743200" cy="28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3">
            <a:extLst>
              <a:ext uri="{FF2B5EF4-FFF2-40B4-BE49-F238E27FC236}">
                <a16:creationId xmlns:a16="http://schemas.microsoft.com/office/drawing/2014/main" id="{F970BBBF-2C29-4BE0-9E0C-89946DF313A9}"/>
              </a:ext>
            </a:extLst>
          </p:cNvPr>
          <p:cNvSpPr txBox="1"/>
          <p:nvPr/>
        </p:nvSpPr>
        <p:spPr>
          <a:xfrm>
            <a:off x="622718" y="5264728"/>
            <a:ext cx="175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Escaso</a:t>
            </a:r>
          </a:p>
          <a:p>
            <a:pPr marL="342900" indent="-342900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Abundante</a:t>
            </a:r>
          </a:p>
          <a:p>
            <a:pPr marL="342900" indent="-342900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Nulo</a:t>
            </a:r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E9D720C6-BA6D-4504-A99E-B9595ECE705A}"/>
              </a:ext>
            </a:extLst>
          </p:cNvPr>
          <p:cNvSpPr txBox="1"/>
          <p:nvPr/>
        </p:nvSpPr>
        <p:spPr>
          <a:xfrm>
            <a:off x="5217176" y="5324477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solidFill>
                  <a:schemeClr val="bg1"/>
                </a:solidFill>
              </a:rPr>
              <a:t>Floculenta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927CCF7C-FC51-4FE6-96B3-CCD8DF506E66}"/>
              </a:ext>
            </a:extLst>
          </p:cNvPr>
          <p:cNvSpPr txBox="1"/>
          <p:nvPr/>
        </p:nvSpPr>
        <p:spPr>
          <a:xfrm>
            <a:off x="6879030" y="5324477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Grumosa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E53476-2B87-4B81-A96D-8A2FF242D25F}"/>
              </a:ext>
            </a:extLst>
          </p:cNvPr>
          <p:cNvSpPr/>
          <p:nvPr/>
        </p:nvSpPr>
        <p:spPr>
          <a:xfrm>
            <a:off x="5487251" y="1985377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CONSISTENCIA: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25052-17EF-4089-B2F4-034DA751112B}"/>
              </a:ext>
            </a:extLst>
          </p:cNvPr>
          <p:cNvSpPr/>
          <p:nvPr/>
        </p:nvSpPr>
        <p:spPr>
          <a:xfrm>
            <a:off x="1003066" y="2017643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CANTIDAD: </a:t>
            </a:r>
            <a:endParaRPr lang="en-US" dirty="0"/>
          </a:p>
        </p:txBody>
      </p:sp>
      <p:pic>
        <p:nvPicPr>
          <p:cNvPr id="15" name="Picture 10" descr="Liquid Broth Medium with Bacterial Growth">
            <a:extLst>
              <a:ext uri="{FF2B5EF4-FFF2-40B4-BE49-F238E27FC236}">
                <a16:creationId xmlns:a16="http://schemas.microsoft.com/office/drawing/2014/main" id="{4F4B692D-30D5-4322-9864-04F53E8F2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29230"/>
          <a:stretch/>
        </p:blipFill>
        <p:spPr bwMode="auto">
          <a:xfrm>
            <a:off x="8526312" y="2336873"/>
            <a:ext cx="1298313" cy="29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3">
            <a:extLst>
              <a:ext uri="{FF2B5EF4-FFF2-40B4-BE49-F238E27FC236}">
                <a16:creationId xmlns:a16="http://schemas.microsoft.com/office/drawing/2014/main" id="{4ED8A548-FFC4-43C4-BEE0-BDECA02F1ED9}"/>
              </a:ext>
            </a:extLst>
          </p:cNvPr>
          <p:cNvSpPr txBox="1"/>
          <p:nvPr/>
        </p:nvSpPr>
        <p:spPr>
          <a:xfrm>
            <a:off x="8241921" y="5354353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Viscosa</a:t>
            </a: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EADFA673-66E3-4E03-AA9C-114B6C00B374}"/>
              </a:ext>
            </a:extLst>
          </p:cNvPr>
          <p:cNvSpPr txBox="1"/>
          <p:nvPr/>
        </p:nvSpPr>
        <p:spPr>
          <a:xfrm>
            <a:off x="8526312" y="5723685"/>
            <a:ext cx="14451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chemeClr val="bg1"/>
                </a:solidFill>
              </a:rPr>
              <a:t>(Al golpear el tubo se levantan hilos de sedimento)</a:t>
            </a:r>
          </a:p>
        </p:txBody>
      </p:sp>
      <p:sp>
        <p:nvSpPr>
          <p:cNvPr id="18" name="CuadroTexto 3">
            <a:extLst>
              <a:ext uri="{FF2B5EF4-FFF2-40B4-BE49-F238E27FC236}">
                <a16:creationId xmlns:a16="http://schemas.microsoft.com/office/drawing/2014/main" id="{E52A0F9C-4357-486E-9C11-F59614328C18}"/>
              </a:ext>
            </a:extLst>
          </p:cNvPr>
          <p:cNvSpPr txBox="1"/>
          <p:nvPr/>
        </p:nvSpPr>
        <p:spPr>
          <a:xfrm>
            <a:off x="7083200" y="5695356"/>
            <a:ext cx="1445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chemeClr val="bg1"/>
                </a:solidFill>
              </a:rPr>
              <a:t>(Se forman grumos de sedimentos)</a:t>
            </a:r>
          </a:p>
        </p:txBody>
      </p:sp>
      <p:sp>
        <p:nvSpPr>
          <p:cNvPr id="19" name="CuadroTexto 3">
            <a:extLst>
              <a:ext uri="{FF2B5EF4-FFF2-40B4-BE49-F238E27FC236}">
                <a16:creationId xmlns:a16="http://schemas.microsoft.com/office/drawing/2014/main" id="{462DA43C-9E22-464F-B3F2-785E615640D2}"/>
              </a:ext>
            </a:extLst>
          </p:cNvPr>
          <p:cNvSpPr txBox="1"/>
          <p:nvPr/>
        </p:nvSpPr>
        <p:spPr>
          <a:xfrm>
            <a:off x="5373449" y="5753558"/>
            <a:ext cx="14451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chemeClr val="bg1"/>
                </a:solidFill>
              </a:rPr>
              <a:t>(Se forman bloques o flóculos  de sedimentos)</a:t>
            </a:r>
          </a:p>
        </p:txBody>
      </p:sp>
      <p:sp>
        <p:nvSpPr>
          <p:cNvPr id="20" name="CuadroTexto 3">
            <a:extLst>
              <a:ext uri="{FF2B5EF4-FFF2-40B4-BE49-F238E27FC236}">
                <a16:creationId xmlns:a16="http://schemas.microsoft.com/office/drawing/2014/main" id="{51294D5E-BAC4-4CF5-8374-2D7D4AB0BDDE}"/>
              </a:ext>
            </a:extLst>
          </p:cNvPr>
          <p:cNvSpPr txBox="1"/>
          <p:nvPr/>
        </p:nvSpPr>
        <p:spPr>
          <a:xfrm>
            <a:off x="3479122" y="5267853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Granular</a:t>
            </a:r>
          </a:p>
        </p:txBody>
      </p:sp>
      <p:sp>
        <p:nvSpPr>
          <p:cNvPr id="21" name="CuadroTexto 3">
            <a:extLst>
              <a:ext uri="{FF2B5EF4-FFF2-40B4-BE49-F238E27FC236}">
                <a16:creationId xmlns:a16="http://schemas.microsoft.com/office/drawing/2014/main" id="{CECBCD28-E597-411B-A190-ACAAA66C4D21}"/>
              </a:ext>
            </a:extLst>
          </p:cNvPr>
          <p:cNvSpPr txBox="1"/>
          <p:nvPr/>
        </p:nvSpPr>
        <p:spPr>
          <a:xfrm>
            <a:off x="3604922" y="5562102"/>
            <a:ext cx="1445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chemeClr val="bg1"/>
                </a:solidFill>
              </a:rPr>
              <a:t>(Se forman granos pequeños de sedimentos (parecido a arena))</a:t>
            </a:r>
          </a:p>
        </p:txBody>
      </p:sp>
    </p:spTree>
    <p:extLst>
      <p:ext uri="{BB962C8B-B14F-4D97-AF65-F5344CB8AC3E}">
        <p14:creationId xmlns:p14="http://schemas.microsoft.com/office/powerpoint/2010/main" val="3366046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22B5-5FB9-42D7-AEA6-633C2E17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INFIERE EL MÉTODO DE SIEMBRA</a:t>
            </a:r>
            <a:endParaRPr lang="en-US" dirty="0"/>
          </a:p>
        </p:txBody>
      </p:sp>
      <p:pic>
        <p:nvPicPr>
          <p:cNvPr id="19458" name="Picture 2" descr="Streaking and Isolating Bacteria on an LB Agar Plate">
            <a:extLst>
              <a:ext uri="{FF2B5EF4-FFF2-40B4-BE49-F238E27FC236}">
                <a16:creationId xmlns:a16="http://schemas.microsoft.com/office/drawing/2014/main" id="{15F55FFB-52DE-445E-B4B9-2EE688F7E4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5" y="4579844"/>
            <a:ext cx="2956533" cy="209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PDF] Agar Diffusion Procedures for Susceptibility Testing of  Malasseziapachydermatis: Evaluation of Mueller-Hinton Agar Plus 2 % Glucose  and 0.5 µg/ml Methylene Blue as the Test Medium | Semantic Scholar">
            <a:extLst>
              <a:ext uri="{FF2B5EF4-FFF2-40B4-BE49-F238E27FC236}">
                <a16:creationId xmlns:a16="http://schemas.microsoft.com/office/drawing/2014/main" id="{9C5B3F30-5831-4A7C-AEC6-7F635CB1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50" y="1901341"/>
            <a:ext cx="3059797" cy="23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51EAE8-4BFB-4619-B715-B3AC45554D89}"/>
              </a:ext>
            </a:extLst>
          </p:cNvPr>
          <p:cNvSpPr/>
          <p:nvPr/>
        </p:nvSpPr>
        <p:spPr>
          <a:xfrm>
            <a:off x="8011236" y="2957422"/>
            <a:ext cx="3993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Estriado</a:t>
            </a:r>
            <a:r>
              <a:rPr lang="en-US" dirty="0"/>
              <a:t> por </a:t>
            </a:r>
            <a:r>
              <a:rPr lang="en-US" dirty="0" err="1"/>
              <a:t>cuadrante</a:t>
            </a:r>
            <a:r>
              <a:rPr lang="en-US" dirty="0"/>
              <a:t> radial</a:t>
            </a:r>
          </a:p>
          <a:p>
            <a:pPr marL="342900" indent="-342900">
              <a:buAutoNum type="arabicPeriod"/>
            </a:pPr>
            <a:r>
              <a:rPr lang="en-US" dirty="0" err="1"/>
              <a:t>Inoculación</a:t>
            </a:r>
            <a:r>
              <a:rPr lang="en-US" dirty="0"/>
              <a:t> </a:t>
            </a:r>
            <a:r>
              <a:rPr lang="en-US" dirty="0" err="1"/>
              <a:t>masiva</a:t>
            </a:r>
            <a:r>
              <a:rPr lang="en-US" dirty="0"/>
              <a:t> con </a:t>
            </a:r>
            <a:r>
              <a:rPr lang="en-US" dirty="0" err="1"/>
              <a:t>hisopo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Estriado</a:t>
            </a:r>
            <a:r>
              <a:rPr lang="en-US" dirty="0"/>
              <a:t> por </a:t>
            </a:r>
            <a:r>
              <a:rPr lang="en-US" dirty="0" err="1"/>
              <a:t>cuadrante</a:t>
            </a:r>
            <a:r>
              <a:rPr lang="en-US" dirty="0"/>
              <a:t> simple</a:t>
            </a:r>
          </a:p>
          <a:p>
            <a:pPr marL="342900" indent="-342900">
              <a:buAutoNum type="arabicPeriod"/>
            </a:pPr>
            <a:r>
              <a:rPr lang="en-US" dirty="0" err="1"/>
              <a:t>Estría</a:t>
            </a:r>
            <a:r>
              <a:rPr lang="en-US" dirty="0"/>
              <a:t> </a:t>
            </a:r>
            <a:r>
              <a:rPr lang="en-US" dirty="0" err="1"/>
              <a:t>ondulada</a:t>
            </a:r>
            <a:endParaRPr lang="en-US" dirty="0"/>
          </a:p>
        </p:txBody>
      </p:sp>
      <p:pic>
        <p:nvPicPr>
          <p:cNvPr id="14" name="Picture 6" descr="IN VITRO EFFECTS OF ENTEROCOCCUS FAECALIS AND SELECTED BIOMOLECULES ON THE  MOTILITY OF RABBIT SPERMATOZOA a Eva Tvrda, michal d">
            <a:extLst>
              <a:ext uri="{FF2B5EF4-FFF2-40B4-BE49-F238E27FC236}">
                <a16:creationId xmlns:a16="http://schemas.microsoft.com/office/drawing/2014/main" id="{240C9A03-472D-4F54-862D-BADD2621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52" y="4272225"/>
            <a:ext cx="2770994" cy="25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SMscience | The Streak Plate Protocol">
            <a:extLst>
              <a:ext uri="{FF2B5EF4-FFF2-40B4-BE49-F238E27FC236}">
                <a16:creationId xmlns:a16="http://schemas.microsoft.com/office/drawing/2014/main" id="{374D0EDA-25AF-4516-A4D2-F8175F3E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1901341"/>
            <a:ext cx="2500027" cy="25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62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5A9B-3FBD-4B2C-B771-0743328A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INFIERE EL MÉTODO DE SIEMBRA</a:t>
            </a:r>
            <a:endParaRPr lang="en-US" dirty="0"/>
          </a:p>
        </p:txBody>
      </p:sp>
      <p:pic>
        <p:nvPicPr>
          <p:cNvPr id="7" name="Picture 16" descr="Mueller-Hinton Agar - an overview | ScienceDirect Topics">
            <a:extLst>
              <a:ext uri="{FF2B5EF4-FFF2-40B4-BE49-F238E27FC236}">
                <a16:creationId xmlns:a16="http://schemas.microsoft.com/office/drawing/2014/main" id="{858F764A-FCCB-481F-9110-BC1155F97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8" y="1834166"/>
            <a:ext cx="3422931" cy="22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erratia Instagram posts - Gramho.com">
            <a:extLst>
              <a:ext uri="{FF2B5EF4-FFF2-40B4-BE49-F238E27FC236}">
                <a16:creationId xmlns:a16="http://schemas.microsoft.com/office/drawing/2014/main" id="{BB3C0D3B-24AC-4EBC-AC91-08B1F9FB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05" y="1834166"/>
            <a:ext cx="2447056" cy="24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ligler">
            <a:extLst>
              <a:ext uri="{FF2B5EF4-FFF2-40B4-BE49-F238E27FC236}">
                <a16:creationId xmlns:a16="http://schemas.microsoft.com/office/drawing/2014/main" id="{602362C2-A118-486A-919A-22173797F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" y="4281222"/>
            <a:ext cx="3677270" cy="24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2E522B-4498-4D2E-BFF5-A7D342E54959}"/>
              </a:ext>
            </a:extLst>
          </p:cNvPr>
          <p:cNvSpPr/>
          <p:nvPr/>
        </p:nvSpPr>
        <p:spPr>
          <a:xfrm>
            <a:off x="8011236" y="3429000"/>
            <a:ext cx="3993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Estriado</a:t>
            </a:r>
            <a:r>
              <a:rPr lang="en-US" dirty="0"/>
              <a:t> por </a:t>
            </a:r>
            <a:r>
              <a:rPr lang="en-US" dirty="0" err="1"/>
              <a:t>cuadrante</a:t>
            </a:r>
            <a:r>
              <a:rPr lang="en-US" dirty="0"/>
              <a:t> radial</a:t>
            </a:r>
          </a:p>
          <a:p>
            <a:pPr marL="342900" indent="-342900">
              <a:buAutoNum type="arabicPeriod"/>
            </a:pPr>
            <a:r>
              <a:rPr lang="en-US" dirty="0" err="1"/>
              <a:t>Inoculación</a:t>
            </a:r>
            <a:r>
              <a:rPr lang="en-US" dirty="0"/>
              <a:t> superficial </a:t>
            </a:r>
            <a:r>
              <a:rPr lang="en-US" dirty="0" err="1"/>
              <a:t>masiva</a:t>
            </a:r>
            <a:r>
              <a:rPr lang="en-US" dirty="0"/>
              <a:t> con </a:t>
            </a:r>
            <a:r>
              <a:rPr lang="en-US" dirty="0" err="1"/>
              <a:t>hisopo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Siembra</a:t>
            </a:r>
            <a:r>
              <a:rPr lang="en-US" dirty="0"/>
              <a:t> por </a:t>
            </a:r>
            <a:r>
              <a:rPr lang="en-US" dirty="0" err="1"/>
              <a:t>vertido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placa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Estría</a:t>
            </a:r>
            <a:r>
              <a:rPr lang="en-US" dirty="0"/>
              <a:t> </a:t>
            </a:r>
            <a:r>
              <a:rPr lang="en-US" dirty="0" err="1"/>
              <a:t>ondulada</a:t>
            </a:r>
            <a:endParaRPr lang="en-US" dirty="0"/>
          </a:p>
        </p:txBody>
      </p:sp>
      <p:pic>
        <p:nvPicPr>
          <p:cNvPr id="11" name="Picture 10" descr="Cetrimida Agar Base">
            <a:extLst>
              <a:ext uri="{FF2B5EF4-FFF2-40B4-BE49-F238E27FC236}">
                <a16:creationId xmlns:a16="http://schemas.microsoft.com/office/drawing/2014/main" id="{509401F9-05D4-4D12-85AB-1455B6D0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05" y="4352330"/>
            <a:ext cx="2447057" cy="24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10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98C5-D5CD-44CE-890A-4FDB2A37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 DE CONSULTA ADICIONAL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ECB9-0480-454E-AFF8-C0EB60A6E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TÉCNICAS DE SIEMBRA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E16F4E-7BA5-42F7-872F-DF634865D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06832" y="2163426"/>
            <a:ext cx="4474028" cy="692076"/>
          </a:xfrm>
        </p:spPr>
        <p:txBody>
          <a:bodyPr/>
          <a:lstStyle/>
          <a:p>
            <a:r>
              <a:rPr lang="es-MX" dirty="0"/>
              <a:t>DESCRIPCIÓN BACTERIANA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C1A031-D758-497F-A6D6-1FB99FC46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06832" y="3184762"/>
            <a:ext cx="4700059" cy="290617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400" dirty="0"/>
              <a:t>1. Características </a:t>
            </a:r>
            <a:r>
              <a:rPr lang="es-ES_tradnl" sz="1400" dirty="0" err="1"/>
              <a:t>morfocoloniales</a:t>
            </a:r>
            <a:endParaRPr lang="en-US" sz="1400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ES_tradnl" sz="1400" u="sng" dirty="0">
                <a:hlinkClick r:id="rId2"/>
              </a:rPr>
              <a:t>https://www.youtube.com/watch?v=d0Pn2IaaYkk</a:t>
            </a:r>
            <a:r>
              <a:rPr lang="es-ES_tradnl" sz="1400" dirty="0"/>
              <a:t> </a:t>
            </a:r>
            <a:endParaRPr lang="en-US" sz="1400" dirty="0"/>
          </a:p>
          <a:p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988722-41E3-4F88-9B70-F257A73EF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718" y="3149277"/>
            <a:ext cx="5631759" cy="3490062"/>
          </a:xfrm>
        </p:spPr>
        <p:txBody>
          <a:bodyPr numCol="2"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_tradnl" sz="1200" dirty="0"/>
              <a:t>Presentaciones técnicas de siembra de bacterias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3"/>
              </a:rPr>
              <a:t>https://www.youtube.com/watch?v=0TIoar2eH6o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2. Siembra en caldo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4"/>
              </a:rPr>
              <a:t>https://www.youtube.com/watch?v=VO6XAd56AuM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3. Siembra por picadura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5"/>
              </a:rPr>
              <a:t>https://www.youtube.com/watch?v=TqJ-RxBG4Y8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4. Siembra por estría en tubo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6"/>
              </a:rPr>
              <a:t>https://www.youtube.com/watch?v=DuKXV7UZ8h4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5. Siembra extensión superficial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7"/>
              </a:rPr>
              <a:t>https://www.youtube.com/watch?v=ChzRUbFPujc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6. Siembra por vertido en placa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8"/>
              </a:rPr>
              <a:t>https://www.youtube.com/watch?v=fg8oY300cvk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7. Siembra por estriado en caja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9"/>
              </a:rPr>
              <a:t>https://www.youtube.com/watch?v=W6xpPJZIb1E</a:t>
            </a:r>
            <a:r>
              <a:rPr lang="es-ES_tradnl" sz="1200" dirty="0"/>
              <a:t> </a:t>
            </a:r>
            <a:endParaRPr lang="en-US" sz="1200" dirty="0"/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ES_tradnl" sz="1200" dirty="0"/>
              <a:t>8. Siembra masiva con hisopo</a:t>
            </a:r>
            <a:endParaRPr lang="en-US" sz="12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1200" u="sng" dirty="0">
                <a:hlinkClick r:id="rId10"/>
              </a:rPr>
              <a:t>https://www.youtube.com/watch?v=i6nR9UYW0e0</a:t>
            </a:r>
            <a:r>
              <a:rPr lang="es-ES_tradnl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138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verything Micro">
            <a:extLst>
              <a:ext uri="{FF2B5EF4-FFF2-40B4-BE49-F238E27FC236}">
                <a16:creationId xmlns:a16="http://schemas.microsoft.com/office/drawing/2014/main" id="{B3D8CCC3-6B58-442E-9929-FE8D0D300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39808" r="58909" b="384"/>
          <a:stretch/>
        </p:blipFill>
        <p:spPr bwMode="auto">
          <a:xfrm>
            <a:off x="5202718" y="2066191"/>
            <a:ext cx="1100273" cy="27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2C373-86CA-49A1-BB3D-E5295074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TURBIDEZ (OPACIDAD)</a:t>
            </a:r>
            <a:endParaRPr lang="en-US" dirty="0"/>
          </a:p>
        </p:txBody>
      </p:sp>
      <p:pic>
        <p:nvPicPr>
          <p:cNvPr id="6" name="Picture 2" descr="Nocardia and Actinomyces - ScienceDirect">
            <a:extLst>
              <a:ext uri="{FF2B5EF4-FFF2-40B4-BE49-F238E27FC236}">
                <a16:creationId xmlns:a16="http://schemas.microsoft.com/office/drawing/2014/main" id="{13B76691-8D42-460B-B347-F8822FE200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r="33415" b="29030"/>
          <a:stretch/>
        </p:blipFill>
        <p:spPr bwMode="auto">
          <a:xfrm>
            <a:off x="2222318" y="2066192"/>
            <a:ext cx="2980399" cy="27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3">
            <a:extLst>
              <a:ext uri="{FF2B5EF4-FFF2-40B4-BE49-F238E27FC236}">
                <a16:creationId xmlns:a16="http://schemas.microsoft.com/office/drawing/2014/main" id="{7022EEC2-6C6E-42D9-B631-4B1587DD6587}"/>
              </a:ext>
            </a:extLst>
          </p:cNvPr>
          <p:cNvSpPr txBox="1"/>
          <p:nvPr/>
        </p:nvSpPr>
        <p:spPr>
          <a:xfrm>
            <a:off x="5118497" y="2566089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Sin turbidez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467BF4-A0C1-401F-A53A-16266ABEC6FD}"/>
              </a:ext>
            </a:extLst>
          </p:cNvPr>
          <p:cNvSpPr/>
          <p:nvPr/>
        </p:nvSpPr>
        <p:spPr>
          <a:xfrm>
            <a:off x="3550210" y="2103627"/>
            <a:ext cx="1484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Ligeramente</a:t>
            </a:r>
          </a:p>
          <a:p>
            <a:pPr algn="ctr"/>
            <a:r>
              <a:rPr lang="es-MX" dirty="0">
                <a:solidFill>
                  <a:schemeClr val="bg1"/>
                </a:solidFill>
              </a:rPr>
              <a:t>turbio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513B0-66DB-4500-A018-B6B3C031EF56}"/>
              </a:ext>
            </a:extLst>
          </p:cNvPr>
          <p:cNvSpPr/>
          <p:nvPr/>
        </p:nvSpPr>
        <p:spPr>
          <a:xfrm>
            <a:off x="2099681" y="2122420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Muy turbio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08ADA-9550-4C3D-B6DA-22765F8D94B4}"/>
              </a:ext>
            </a:extLst>
          </p:cNvPr>
          <p:cNvSpPr/>
          <p:nvPr/>
        </p:nvSpPr>
        <p:spPr>
          <a:xfrm>
            <a:off x="5428887" y="2131474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Nula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73C07-8D3E-4862-B741-E018EC108892}"/>
              </a:ext>
            </a:extLst>
          </p:cNvPr>
          <p:cNvSpPr/>
          <p:nvPr/>
        </p:nvSpPr>
        <p:spPr>
          <a:xfrm>
            <a:off x="8152075" y="6457798"/>
            <a:ext cx="143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Permanente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9B15A-A841-4A31-9A0F-64DBF4862309}"/>
              </a:ext>
            </a:extLst>
          </p:cNvPr>
          <p:cNvSpPr/>
          <p:nvPr/>
        </p:nvSpPr>
        <p:spPr>
          <a:xfrm>
            <a:off x="10486721" y="6489136"/>
            <a:ext cx="1282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Transitoria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65C390-52A6-4DDF-B75A-A050B5F29FB3}"/>
              </a:ext>
            </a:extLst>
          </p:cNvPr>
          <p:cNvSpPr/>
          <p:nvPr/>
        </p:nvSpPr>
        <p:spPr>
          <a:xfrm>
            <a:off x="8918925" y="203610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Después de agitar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02F7AC-7E6E-4467-BE57-6B83B6DC3D48}"/>
              </a:ext>
            </a:extLst>
          </p:cNvPr>
          <p:cNvSpPr/>
          <p:nvPr/>
        </p:nvSpPr>
        <p:spPr>
          <a:xfrm>
            <a:off x="6937845" y="3481425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526590-D3CA-4CED-975A-740AEF4CAAC5}"/>
              </a:ext>
            </a:extLst>
          </p:cNvPr>
          <p:cNvSpPr/>
          <p:nvPr/>
        </p:nvSpPr>
        <p:spPr>
          <a:xfrm>
            <a:off x="6937845" y="5264680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t2</a:t>
            </a:r>
          </a:p>
        </p:txBody>
      </p:sp>
      <p:pic>
        <p:nvPicPr>
          <p:cNvPr id="19" name="Picture 2" descr="Nocardia and Actinomyces - ScienceDirect">
            <a:extLst>
              <a:ext uri="{FF2B5EF4-FFF2-40B4-BE49-F238E27FC236}">
                <a16:creationId xmlns:a16="http://schemas.microsoft.com/office/drawing/2014/main" id="{32D435EA-8121-4089-B5BC-68B304EF3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r="75419" b="29030"/>
          <a:stretch/>
        </p:blipFill>
        <p:spPr bwMode="auto">
          <a:xfrm>
            <a:off x="8500750" y="2473484"/>
            <a:ext cx="733235" cy="18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ocardia and Actinomyces - ScienceDirect">
            <a:extLst>
              <a:ext uri="{FF2B5EF4-FFF2-40B4-BE49-F238E27FC236}">
                <a16:creationId xmlns:a16="http://schemas.microsoft.com/office/drawing/2014/main" id="{03091FC6-9BC6-4408-9908-23575F738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r="75419" b="29030"/>
          <a:stretch/>
        </p:blipFill>
        <p:spPr bwMode="auto">
          <a:xfrm>
            <a:off x="8500751" y="4527686"/>
            <a:ext cx="733235" cy="18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utant B. mycoides SIN strains loose aggregation in liquid culture.... |  Download Scientific Diagram">
            <a:extLst>
              <a:ext uri="{FF2B5EF4-FFF2-40B4-BE49-F238E27FC236}">
                <a16:creationId xmlns:a16="http://schemas.microsoft.com/office/drawing/2014/main" id="{097E0703-73AB-4163-AB10-E0DDCFCF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31" b="5282"/>
          <a:stretch/>
        </p:blipFill>
        <p:spPr bwMode="auto">
          <a:xfrm>
            <a:off x="10640964" y="4564646"/>
            <a:ext cx="701712" cy="17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utant B. mycoides SIN strains loose aggregation in liquid culture.... |  Download Scientific Diagram">
            <a:extLst>
              <a:ext uri="{FF2B5EF4-FFF2-40B4-BE49-F238E27FC236}">
                <a16:creationId xmlns:a16="http://schemas.microsoft.com/office/drawing/2014/main" id="{160A75E7-5BF4-4F02-82DB-A16D5C826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3" b="6627"/>
          <a:stretch/>
        </p:blipFill>
        <p:spPr bwMode="auto">
          <a:xfrm>
            <a:off x="10512047" y="2426792"/>
            <a:ext cx="701712" cy="18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ED5B9CE-B2A4-4987-9B81-695A9991559F}"/>
              </a:ext>
            </a:extLst>
          </p:cNvPr>
          <p:cNvSpPr/>
          <p:nvPr/>
        </p:nvSpPr>
        <p:spPr>
          <a:xfrm>
            <a:off x="11128211" y="3997479"/>
            <a:ext cx="1100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Se vuelve a sedimentar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AB9AD2-82CA-44F2-985C-4C6F281BA970}"/>
              </a:ext>
            </a:extLst>
          </p:cNvPr>
          <p:cNvSpPr/>
          <p:nvPr/>
        </p:nvSpPr>
        <p:spPr>
          <a:xfrm>
            <a:off x="7307152" y="4204031"/>
            <a:ext cx="1363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No vuelve a sedimentar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0C9A70-CFD6-4B47-8634-DA161D8194FF}"/>
              </a:ext>
            </a:extLst>
          </p:cNvPr>
          <p:cNvSpPr/>
          <p:nvPr/>
        </p:nvSpPr>
        <p:spPr>
          <a:xfrm>
            <a:off x="2958014" y="5078467"/>
            <a:ext cx="225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Nivel de turbidez</a:t>
            </a:r>
          </a:p>
        </p:txBody>
      </p:sp>
    </p:spTree>
    <p:extLst>
      <p:ext uri="{BB962C8B-B14F-4D97-AF65-F5344CB8AC3E}">
        <p14:creationId xmlns:p14="http://schemas.microsoft.com/office/powerpoint/2010/main" val="312153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Everything Micro">
            <a:extLst>
              <a:ext uri="{FF2B5EF4-FFF2-40B4-BE49-F238E27FC236}">
                <a16:creationId xmlns:a16="http://schemas.microsoft.com/office/drawing/2014/main" id="{8068E950-719E-4634-97C3-6801C0228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6" r="3362"/>
          <a:stretch/>
        </p:blipFill>
        <p:spPr bwMode="auto">
          <a:xfrm>
            <a:off x="7737645" y="1803411"/>
            <a:ext cx="1122005" cy="35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verything Micro">
            <a:extLst>
              <a:ext uri="{FF2B5EF4-FFF2-40B4-BE49-F238E27FC236}">
                <a16:creationId xmlns:a16="http://schemas.microsoft.com/office/drawing/2014/main" id="{4DE47662-DBC5-46E1-9507-32985732C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r="41281"/>
          <a:stretch/>
        </p:blipFill>
        <p:spPr bwMode="auto">
          <a:xfrm>
            <a:off x="4488609" y="1834166"/>
            <a:ext cx="3280701" cy="35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wth Patterns in Thioglycollate Medium | Medical Laboratories">
            <a:extLst>
              <a:ext uri="{FF2B5EF4-FFF2-40B4-BE49-F238E27FC236}">
                <a16:creationId xmlns:a16="http://schemas.microsoft.com/office/drawing/2014/main" id="{C8573003-FEF5-4767-9819-3C6ACD2EB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6" r="30322"/>
          <a:stretch/>
        </p:blipFill>
        <p:spPr bwMode="auto">
          <a:xfrm>
            <a:off x="3446224" y="1803412"/>
            <a:ext cx="1008133" cy="3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owth Patterns in Thioglycollate Medium | Medical Laboratories">
            <a:extLst>
              <a:ext uri="{FF2B5EF4-FFF2-40B4-BE49-F238E27FC236}">
                <a16:creationId xmlns:a16="http://schemas.microsoft.com/office/drawing/2014/main" id="{6DCF8D48-26C3-4CAE-9201-1EBC99ACC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r="72505"/>
          <a:stretch/>
        </p:blipFill>
        <p:spPr bwMode="auto">
          <a:xfrm>
            <a:off x="1897818" y="1803412"/>
            <a:ext cx="1548406" cy="3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01353E-2825-4E39-A85B-3357FB3F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Requerimientos de oxígeno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9BD9BD-D111-4B63-93C8-77D8945191CF}"/>
              </a:ext>
            </a:extLst>
          </p:cNvPr>
          <p:cNvSpPr/>
          <p:nvPr/>
        </p:nvSpPr>
        <p:spPr>
          <a:xfrm>
            <a:off x="8162764" y="5720051"/>
            <a:ext cx="29236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Becton, Dickinson and Company (2003). Medio </a:t>
            </a:r>
            <a:r>
              <a:rPr lang="en-US" sz="1100" dirty="0" err="1"/>
              <a:t>Thioglicolato</a:t>
            </a:r>
            <a:r>
              <a:rPr lang="en-US" sz="1100" dirty="0"/>
              <a:t> </a:t>
            </a:r>
            <a:r>
              <a:rPr lang="en-US" sz="1100" dirty="0" err="1"/>
              <a:t>fluido</a:t>
            </a:r>
            <a:r>
              <a:rPr lang="en-US" sz="1100" dirty="0"/>
              <a:t>. Disponible </a:t>
            </a:r>
            <a:r>
              <a:rPr lang="en-US" sz="1100" dirty="0" err="1"/>
              <a:t>en</a:t>
            </a:r>
            <a:r>
              <a:rPr lang="en-US" sz="1100" dirty="0"/>
              <a:t> https://legacy.bd.com/europe/regulatory/assets/ifu/hb/ce/ba/es-ba-257144.pdf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1B215-4E33-489E-93D4-E4CFD9D8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35" y="5476122"/>
            <a:ext cx="6124575" cy="125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3663AC-56E8-4533-9F8B-DA24281CBBC9}"/>
              </a:ext>
            </a:extLst>
          </p:cNvPr>
          <p:cNvSpPr/>
          <p:nvPr/>
        </p:nvSpPr>
        <p:spPr>
          <a:xfrm>
            <a:off x="4824663" y="6256422"/>
            <a:ext cx="2851484" cy="132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6B2D1-ABBA-46AD-8FDC-1D690F5D0CEA}"/>
              </a:ext>
            </a:extLst>
          </p:cNvPr>
          <p:cNvSpPr txBox="1"/>
          <p:nvPr/>
        </p:nvSpPr>
        <p:spPr>
          <a:xfrm>
            <a:off x="6032937" y="63887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0.075% de agar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CE0589B6-3116-41DA-8715-3BF0B20E1EFA}"/>
              </a:ext>
            </a:extLst>
          </p:cNvPr>
          <p:cNvSpPr txBox="1"/>
          <p:nvPr/>
        </p:nvSpPr>
        <p:spPr>
          <a:xfrm>
            <a:off x="7498758" y="4740507"/>
            <a:ext cx="163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Anaerobio aerotolerante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AC7C590B-A49B-4160-A2B3-08048F93A167}"/>
              </a:ext>
            </a:extLst>
          </p:cNvPr>
          <p:cNvSpPr txBox="1"/>
          <p:nvPr/>
        </p:nvSpPr>
        <p:spPr>
          <a:xfrm rot="16200000">
            <a:off x="4342647" y="3887259"/>
            <a:ext cx="195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Anaerobio obligado</a:t>
            </a: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BFC356D1-F7DC-4506-B53D-DD4EF14C5C11}"/>
              </a:ext>
            </a:extLst>
          </p:cNvPr>
          <p:cNvSpPr txBox="1"/>
          <p:nvPr/>
        </p:nvSpPr>
        <p:spPr>
          <a:xfrm>
            <a:off x="1775481" y="1878166"/>
            <a:ext cx="195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Anaerobio facultativo</a:t>
            </a: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20A6EB60-7614-4552-8200-1E12869B1A91}"/>
              </a:ext>
            </a:extLst>
          </p:cNvPr>
          <p:cNvSpPr txBox="1"/>
          <p:nvPr/>
        </p:nvSpPr>
        <p:spPr>
          <a:xfrm>
            <a:off x="2992978" y="1909336"/>
            <a:ext cx="195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Aerobio </a:t>
            </a:r>
          </a:p>
          <a:p>
            <a:pPr algn="ctr"/>
            <a:r>
              <a:rPr lang="es-MX" dirty="0"/>
              <a:t>obligado</a:t>
            </a: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90DC537E-FE7D-4B17-AFD8-088BAD425392}"/>
              </a:ext>
            </a:extLst>
          </p:cNvPr>
          <p:cNvSpPr txBox="1"/>
          <p:nvPr/>
        </p:nvSpPr>
        <p:spPr>
          <a:xfrm rot="16200000">
            <a:off x="6241659" y="4294997"/>
            <a:ext cx="195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Anaerobio obligado</a:t>
            </a:r>
          </a:p>
        </p:txBody>
      </p:sp>
      <p:pic>
        <p:nvPicPr>
          <p:cNvPr id="19" name="Picture 6" descr="Everything Micro">
            <a:extLst>
              <a:ext uri="{FF2B5EF4-FFF2-40B4-BE49-F238E27FC236}">
                <a16:creationId xmlns:a16="http://schemas.microsoft.com/office/drawing/2014/main" id="{CE3450B9-8C4B-46AF-BFEB-4C86D37B9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t="114" r="57737" b="7244"/>
          <a:stretch/>
        </p:blipFill>
        <p:spPr bwMode="auto">
          <a:xfrm>
            <a:off x="5625949" y="1803411"/>
            <a:ext cx="1229289" cy="352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576E5973-C670-4184-9D1E-94A07147BD96}"/>
              </a:ext>
            </a:extLst>
          </p:cNvPr>
          <p:cNvSpPr txBox="1"/>
          <p:nvPr/>
        </p:nvSpPr>
        <p:spPr>
          <a:xfrm rot="16025058">
            <a:off x="5450866" y="4026944"/>
            <a:ext cx="1519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Microaerófilo</a:t>
            </a:r>
          </a:p>
        </p:txBody>
      </p:sp>
      <p:sp>
        <p:nvSpPr>
          <p:cNvPr id="20" name="CuadroTexto 3">
            <a:extLst>
              <a:ext uri="{FF2B5EF4-FFF2-40B4-BE49-F238E27FC236}">
                <a16:creationId xmlns:a16="http://schemas.microsoft.com/office/drawing/2014/main" id="{0FB2F3D2-F626-4896-B42E-22DAC39F8B93}"/>
              </a:ext>
            </a:extLst>
          </p:cNvPr>
          <p:cNvSpPr txBox="1"/>
          <p:nvPr/>
        </p:nvSpPr>
        <p:spPr>
          <a:xfrm>
            <a:off x="9399985" y="2468245"/>
            <a:ext cx="19502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Se adiciona un poco de agar para mantener los patrones de crecimiento después de incubación</a:t>
            </a:r>
          </a:p>
        </p:txBody>
      </p:sp>
    </p:spTree>
    <p:extLst>
      <p:ext uri="{BB962C8B-B14F-4D97-AF65-F5344CB8AC3E}">
        <p14:creationId xmlns:p14="http://schemas.microsoft.com/office/powerpoint/2010/main" val="402913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7A25B-930A-42EB-B7ED-979632EF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INOCULACIÓN EN MEDIO SEMISÓLIDO</a:t>
            </a:r>
          </a:p>
        </p:txBody>
      </p:sp>
      <p:pic>
        <p:nvPicPr>
          <p:cNvPr id="3074" name="Picture 2" descr="Resultado de imagen para inoculacion en medio solido">
            <a:extLst>
              <a:ext uri="{FF2B5EF4-FFF2-40B4-BE49-F238E27FC236}">
                <a16:creationId xmlns:a16="http://schemas.microsoft.com/office/drawing/2014/main" id="{BC9ED4A6-72E7-4641-BC07-81A7FEE44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1"/>
          <a:stretch/>
        </p:blipFill>
        <p:spPr bwMode="auto">
          <a:xfrm>
            <a:off x="2368369" y="2210678"/>
            <a:ext cx="7069043" cy="38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0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AAE86-AA43-41E1-8E56-D3F287BF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Evaluación de movilidad</a:t>
            </a:r>
          </a:p>
        </p:txBody>
      </p:sp>
      <p:pic>
        <p:nvPicPr>
          <p:cNvPr id="4098" name="Picture 2" descr="Resultado de imagen para SIM mobility bacteria">
            <a:extLst>
              <a:ext uri="{FF2B5EF4-FFF2-40B4-BE49-F238E27FC236}">
                <a16:creationId xmlns:a16="http://schemas.microsoft.com/office/drawing/2014/main" id="{623B6A04-3378-4DA1-9066-9F98FE2A3C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6" y="1948873"/>
            <a:ext cx="6249998" cy="438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4D839B-1F47-4D01-8741-B5C56057CA2A}"/>
              </a:ext>
            </a:extLst>
          </p:cNvPr>
          <p:cNvSpPr txBox="1"/>
          <p:nvPr/>
        </p:nvSpPr>
        <p:spPr>
          <a:xfrm>
            <a:off x="2552691" y="6338754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Móvil</a:t>
            </a:r>
          </a:p>
        </p:txBody>
      </p:sp>
      <p:sp>
        <p:nvSpPr>
          <p:cNvPr id="5" name="CuadroTexto 3">
            <a:extLst>
              <a:ext uri="{FF2B5EF4-FFF2-40B4-BE49-F238E27FC236}">
                <a16:creationId xmlns:a16="http://schemas.microsoft.com/office/drawing/2014/main" id="{6EF06811-9F6C-44C3-928B-CC6BFCFEB4E8}"/>
              </a:ext>
            </a:extLst>
          </p:cNvPr>
          <p:cNvSpPr txBox="1"/>
          <p:nvPr/>
        </p:nvSpPr>
        <p:spPr>
          <a:xfrm>
            <a:off x="6808836" y="6268795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Móvil</a:t>
            </a: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D995995D-7942-47A9-93B1-D1E8289FE0B4}"/>
              </a:ext>
            </a:extLst>
          </p:cNvPr>
          <p:cNvSpPr txBox="1"/>
          <p:nvPr/>
        </p:nvSpPr>
        <p:spPr>
          <a:xfrm>
            <a:off x="4608427" y="6338754"/>
            <a:ext cx="175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Inmóvil</a:t>
            </a:r>
          </a:p>
        </p:txBody>
      </p:sp>
    </p:spTree>
    <p:extLst>
      <p:ext uri="{BB962C8B-B14F-4D97-AF65-F5344CB8AC3E}">
        <p14:creationId xmlns:p14="http://schemas.microsoft.com/office/powerpoint/2010/main" val="187341679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1443</Words>
  <Application>Microsoft Office PowerPoint</Application>
  <PresentationFormat>Widescreen</PresentationFormat>
  <Paragraphs>367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Trebuchet MS</vt:lpstr>
      <vt:lpstr>Berlín</vt:lpstr>
      <vt:lpstr>Tema 3 Cultivo de bacterias </vt:lpstr>
      <vt:lpstr>INOCULACIÓN DE MEDIO LÍQUIDO</vt:lpstr>
      <vt:lpstr>Evaluación de crecimiento en medio líquido</vt:lpstr>
      <vt:lpstr>PELICULA</vt:lpstr>
      <vt:lpstr>SEDIMENTO</vt:lpstr>
      <vt:lpstr>TURBIDEZ (OPACIDAD)</vt:lpstr>
      <vt:lpstr>Requerimientos de oxígeno</vt:lpstr>
      <vt:lpstr>INOCULACIÓN EN MEDIO SEMISÓLIDO</vt:lpstr>
      <vt:lpstr>Evaluación de movilidad</vt:lpstr>
      <vt:lpstr>INOCULACIÓN EN MEDIO SÓLIDO/ TUBO INCLINADO</vt:lpstr>
      <vt:lpstr>INOCULACIÓN EN MEDIO SÓLIDO/ CAJA DE PETRI O PLACA DE AGAR-  AGOTAMIENTO POR ESTRIADO</vt:lpstr>
      <vt:lpstr>INOCULACIÓN SUPERFICIAL MASIVA CON HISOPO</vt:lpstr>
      <vt:lpstr>CARACTERÍSTICAS DE LA ESTRÍA </vt:lpstr>
      <vt:lpstr>Características morfocoloniales</vt:lpstr>
      <vt:lpstr>TEXTURA</vt:lpstr>
      <vt:lpstr>OLOR</vt:lpstr>
      <vt:lpstr>COLOR</vt:lpstr>
      <vt:lpstr>PIGMENTOS</vt:lpstr>
      <vt:lpstr>DESCRIPCIONES MORFOCOLONIALES</vt:lpstr>
      <vt:lpstr>DESCRIBE LAS COLONIAS</vt:lpstr>
      <vt:lpstr>DESCRIBE LAS COLONIAS</vt:lpstr>
      <vt:lpstr>DESCRIBE LAS COLONIAS</vt:lpstr>
      <vt:lpstr>DESCRIBE LAS COLONIAS</vt:lpstr>
      <vt:lpstr>FORMATO PARA CARACTERIZACIÓN DE CRECIMIENTO BACTERIANO</vt:lpstr>
      <vt:lpstr>INCUBACIÓN</vt:lpstr>
      <vt:lpstr>EJERCICIO:  DESCRIBE LAS CARÁCTERÍSTICAS DEL MICROORGANISMO A y B</vt:lpstr>
      <vt:lpstr>REALIZA LA DESCRIPCIÓN DE LA SIGUIENTE COLONIAS INOCULADAS EN MEDIO LÍQUIDO</vt:lpstr>
      <vt:lpstr>Medio líquido</vt:lpstr>
      <vt:lpstr>REALIZA LA DESCRIPCIÓN DE LA SIGUIENTE COLONIAS INOCULADAS EN MEDIO SÓLIDO</vt:lpstr>
      <vt:lpstr>PowerPoint Presentation</vt:lpstr>
      <vt:lpstr> REALIZA LA DESCRIPCIÓN DEL CRECIMIENTO EN LA ESTRÍA RECTA DE LOS SIGUIENTES MICROORGANISMOS</vt:lpstr>
      <vt:lpstr>PowerPoint Presentation</vt:lpstr>
      <vt:lpstr> REALIZA LA DESCRIPCIÓN DEL CRECIMIENTO EN MEDIO SEMISÓLIDO</vt:lpstr>
      <vt:lpstr>PowerPoint Presentation</vt:lpstr>
      <vt:lpstr> REALIZA LA DESCRIPCIÓN DE LA TINCIÓN</vt:lpstr>
      <vt:lpstr>TINCIONES DIFERENCIALES</vt:lpstr>
      <vt:lpstr>REALIZA LA DESCRIPCIÓN </vt:lpstr>
      <vt:lpstr>EJERCICIOS GRUPALES</vt:lpstr>
      <vt:lpstr>CULTIVO 1</vt:lpstr>
      <vt:lpstr>CULTIVO 2</vt:lpstr>
      <vt:lpstr>CULTIVO 3</vt:lpstr>
      <vt:lpstr>CULTIVO 4</vt:lpstr>
      <vt:lpstr>CULTIVO 5</vt:lpstr>
      <vt:lpstr>CULTIVO 6</vt:lpstr>
      <vt:lpstr>CULTIVO 7</vt:lpstr>
      <vt:lpstr>CULTIVO 8</vt:lpstr>
      <vt:lpstr>PowerPoint Presentation</vt:lpstr>
      <vt:lpstr>Los cultivos anteriores pertenecen a los siguientes microorganismos</vt:lpstr>
      <vt:lpstr>Indique los requerimientos de oxigeno en medio tioglicolato fluido</vt:lpstr>
      <vt:lpstr>INFIERE EL MÉTODO DE SIEMBRA</vt:lpstr>
      <vt:lpstr>INFIERE EL MÉTODO DE SIEMBRA</vt:lpstr>
      <vt:lpstr>MATERIAL DE CONSULTA ADICIONAL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3 Cultivo de bacterias </dc:title>
  <dc:creator>DANIEL RAMOS PEREZ</dc:creator>
  <cp:lastModifiedBy>DANIEL RAMOS PEREZ</cp:lastModifiedBy>
  <cp:revision>3</cp:revision>
  <dcterms:created xsi:type="dcterms:W3CDTF">2020-11-06T18:59:27Z</dcterms:created>
  <dcterms:modified xsi:type="dcterms:W3CDTF">2020-11-06T21:34:45Z</dcterms:modified>
</cp:coreProperties>
</file>