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Lst>
  <p:notesMasterIdLst>
    <p:notesMasterId r:id="rId71"/>
  </p:notesMasterIdLst>
  <p:sldIdLst>
    <p:sldId id="256" r:id="rId2"/>
    <p:sldId id="257" r:id="rId3"/>
    <p:sldId id="258" r:id="rId4"/>
    <p:sldId id="277" r:id="rId5"/>
    <p:sldId id="259" r:id="rId6"/>
    <p:sldId id="260" r:id="rId7"/>
    <p:sldId id="261" r:id="rId8"/>
    <p:sldId id="264" r:id="rId9"/>
    <p:sldId id="262" r:id="rId10"/>
    <p:sldId id="267" r:id="rId11"/>
    <p:sldId id="263" r:id="rId12"/>
    <p:sldId id="265" r:id="rId13"/>
    <p:sldId id="266" r:id="rId14"/>
    <p:sldId id="269" r:id="rId15"/>
    <p:sldId id="268"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270" r:id="rId36"/>
    <p:sldId id="271" r:id="rId37"/>
    <p:sldId id="272" r:id="rId38"/>
    <p:sldId id="273" r:id="rId39"/>
    <p:sldId id="274" r:id="rId40"/>
    <p:sldId id="275" r:id="rId41"/>
    <p:sldId id="324" r:id="rId42"/>
    <p:sldId id="323" r:id="rId43"/>
    <p:sldId id="276" r:id="rId44"/>
    <p:sldId id="322"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279" r:id="rId65"/>
    <p:sldId id="280" r:id="rId66"/>
    <p:sldId id="281" r:id="rId67"/>
    <p:sldId id="278" r:id="rId68"/>
    <p:sldId id="282" r:id="rId69"/>
    <p:sldId id="283" r:id="rId7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17" autoAdjust="0"/>
  </p:normalViewPr>
  <p:slideViewPr>
    <p:cSldViewPr>
      <p:cViewPr varScale="1">
        <p:scale>
          <a:sx n="62" d="100"/>
          <a:sy n="62" d="100"/>
        </p:scale>
        <p:origin x="668" y="76"/>
      </p:cViewPr>
      <p:guideLst>
        <p:guide orient="horz" pos="2160"/>
        <p:guide pos="2880"/>
        <p:guide orient="horz" pos="2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54382846350407E-2"/>
          <c:y val="3.8852102532840035E-2"/>
          <c:w val="0.88067543148800465"/>
          <c:h val="0.86859145415048644"/>
        </c:manualLayout>
      </c:layout>
      <c:scatterChart>
        <c:scatterStyle val="smoothMarker"/>
        <c:varyColors val="0"/>
        <c:ser>
          <c:idx val="0"/>
          <c:order val="0"/>
          <c:spPr>
            <a:ln>
              <a:solidFill>
                <a:srgbClr val="FF0000"/>
              </a:solidFill>
              <a:prstDash val="dash"/>
            </a:ln>
          </c:spPr>
          <c:marker>
            <c:symbol val="none"/>
          </c:marker>
          <c:xVal>
            <c:numRef>
              <c:f>Hoja1!$A$1:$A$29</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Hoja1!$B$1:$B$29</c:f>
              <c:numCache>
                <c:formatCode>General</c:formatCode>
                <c:ptCount val="29"/>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numCache>
            </c:numRef>
          </c:yVal>
          <c:smooth val="1"/>
          <c:extLst>
            <c:ext xmlns:c16="http://schemas.microsoft.com/office/drawing/2014/chart" uri="{C3380CC4-5D6E-409C-BE32-E72D297353CC}">
              <c16:uniqueId val="{00000000-D84E-4215-ABC9-A77396F54EBB}"/>
            </c:ext>
          </c:extLst>
        </c:ser>
        <c:ser>
          <c:idx val="1"/>
          <c:order val="1"/>
          <c:marker>
            <c:symbol val="none"/>
          </c:marker>
          <c:xVal>
            <c:numRef>
              <c:f>Hoja1!$A$1:$A$29</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Hoja1!$C$1:$C$29</c:f>
              <c:numCache>
                <c:formatCode>General</c:formatCode>
                <c:ptCount val="29"/>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numCache>
            </c:numRef>
          </c:yVal>
          <c:smooth val="1"/>
          <c:extLst>
            <c:ext xmlns:c16="http://schemas.microsoft.com/office/drawing/2014/chart" uri="{C3380CC4-5D6E-409C-BE32-E72D297353CC}">
              <c16:uniqueId val="{00000001-D84E-4215-ABC9-A77396F54EBB}"/>
            </c:ext>
          </c:extLst>
        </c:ser>
        <c:dLbls>
          <c:showLegendKey val="0"/>
          <c:showVal val="0"/>
          <c:showCatName val="0"/>
          <c:showSerName val="0"/>
          <c:showPercent val="0"/>
          <c:showBubbleSize val="0"/>
        </c:dLbls>
        <c:axId val="281267200"/>
        <c:axId val="151135744"/>
      </c:scatterChart>
      <c:valAx>
        <c:axId val="281267200"/>
        <c:scaling>
          <c:orientation val="minMax"/>
        </c:scaling>
        <c:delete val="0"/>
        <c:axPos val="b"/>
        <c:title>
          <c:tx>
            <c:rich>
              <a:bodyPr/>
              <a:lstStyle/>
              <a:p>
                <a:pPr>
                  <a:defRPr sz="2000"/>
                </a:pPr>
                <a:r>
                  <a:rPr lang="en-US" sz="2000" dirty="0"/>
                  <a:t>[Br</a:t>
                </a:r>
                <a:r>
                  <a:rPr lang="en-US" sz="2000" baseline="-25000" dirty="0"/>
                  <a:t>2</a:t>
                </a:r>
                <a:r>
                  <a:rPr lang="en-US" sz="2000" dirty="0"/>
                  <a:t>]</a:t>
                </a:r>
              </a:p>
            </c:rich>
          </c:tx>
          <c:layout>
            <c:manualLayout>
              <c:xMode val="edge"/>
              <c:yMode val="edge"/>
              <c:x val="0.48352593175921632"/>
              <c:y val="0.91803958464682822"/>
            </c:manualLayout>
          </c:layout>
          <c:overlay val="0"/>
        </c:title>
        <c:numFmt formatCode="General" sourceLinked="1"/>
        <c:majorTickMark val="out"/>
        <c:minorTickMark val="none"/>
        <c:tickLblPos val="none"/>
        <c:spPr>
          <a:noFill/>
          <a:ln w="38100">
            <a:solidFill>
              <a:schemeClr val="tx1"/>
            </a:solidFill>
          </a:ln>
        </c:spPr>
        <c:crossAx val="151135744"/>
        <c:crosses val="autoZero"/>
        <c:crossBetween val="midCat"/>
      </c:valAx>
      <c:valAx>
        <c:axId val="151135744"/>
        <c:scaling>
          <c:orientation val="minMax"/>
        </c:scaling>
        <c:delete val="0"/>
        <c:axPos val="l"/>
        <c:title>
          <c:tx>
            <c:rich>
              <a:bodyPr/>
              <a:lstStyle/>
              <a:p>
                <a:pPr>
                  <a:defRPr sz="2000"/>
                </a:pPr>
                <a:r>
                  <a:rPr lang="en-US" sz="2000" dirty="0" err="1"/>
                  <a:t>Velocidad</a:t>
                </a:r>
                <a:endParaRPr lang="en-US" sz="2000" dirty="0"/>
              </a:p>
            </c:rich>
          </c:tx>
          <c:layout>
            <c:manualLayout>
              <c:xMode val="edge"/>
              <c:yMode val="edge"/>
              <c:x val="2.5936660632478745E-3"/>
              <c:y val="0.38646328226010773"/>
            </c:manualLayout>
          </c:layout>
          <c:overlay val="0"/>
        </c:title>
        <c:numFmt formatCode="General" sourceLinked="1"/>
        <c:majorTickMark val="out"/>
        <c:minorTickMark val="none"/>
        <c:tickLblPos val="none"/>
        <c:spPr>
          <a:ln w="38100">
            <a:solidFill>
              <a:schemeClr val="tx1"/>
            </a:solidFill>
          </a:ln>
        </c:spPr>
        <c:crossAx val="281267200"/>
        <c:crosses val="autoZero"/>
        <c:crossBetween val="midCat"/>
      </c:valAx>
      <c:spPr>
        <a:noFill/>
        <a:ln w="25400">
          <a:noFill/>
        </a:ln>
      </c:spPr>
    </c:plotArea>
    <c:plotVisOnly val="1"/>
    <c:dispBlanksAs val="gap"/>
    <c:showDLblsOverMax val="0"/>
  </c:chart>
  <c:spPr>
    <a:noFill/>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drawing1.xml><?xml version="1.0" encoding="utf-8"?>
<c:userShapes xmlns:c="http://schemas.openxmlformats.org/drawingml/2006/chart">
  <cdr:relSizeAnchor xmlns:cdr="http://schemas.openxmlformats.org/drawingml/2006/chartDrawing">
    <cdr:from>
      <cdr:x>0.51873</cdr:x>
      <cdr:y>0.44058</cdr:y>
    </cdr:from>
    <cdr:to>
      <cdr:x>0.68382</cdr:x>
      <cdr:y>0.58628</cdr:y>
    </cdr:to>
    <cdr:sp macro="" textlink="">
      <cdr:nvSpPr>
        <cdr:cNvPr id="2" name="1 CuadroTexto"/>
        <cdr:cNvSpPr txBox="1"/>
      </cdr:nvSpPr>
      <cdr:spPr>
        <a:xfrm xmlns:a="http://schemas.openxmlformats.org/drawingml/2006/main">
          <a:off x="2540003" y="1584176"/>
          <a:ext cx="808370" cy="5238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err="1"/>
            <a:t>Reacción</a:t>
          </a:r>
          <a:endParaRPr lang="en-US" sz="2000" b="1" dirty="0"/>
        </a:p>
        <a:p xmlns:a="http://schemas.openxmlformats.org/drawingml/2006/main">
          <a:pPr algn="ctr"/>
          <a:r>
            <a:rPr lang="en-US" sz="2000" b="1" dirty="0" err="1"/>
            <a:t>catalizada</a:t>
          </a:r>
          <a:endParaRPr lang="en-US" sz="2000" b="1" dirty="0"/>
        </a:p>
      </cdr:txBody>
    </cdr:sp>
  </cdr:relSizeAnchor>
  <cdr:relSizeAnchor xmlns:cdr="http://schemas.openxmlformats.org/drawingml/2006/chartDrawing">
    <cdr:from>
      <cdr:x>0.36402</cdr:x>
      <cdr:y>0.80105</cdr:y>
    </cdr:from>
    <cdr:to>
      <cdr:x>0.52911</cdr:x>
      <cdr:y>0.9365</cdr:y>
    </cdr:to>
    <cdr:sp macro="" textlink="">
      <cdr:nvSpPr>
        <cdr:cNvPr id="3" name="2 CuadroTexto"/>
        <cdr:cNvSpPr txBox="1"/>
      </cdr:nvSpPr>
      <cdr:spPr>
        <a:xfrm xmlns:a="http://schemas.openxmlformats.org/drawingml/2006/main">
          <a:off x="2016224" y="2880320"/>
          <a:ext cx="914399" cy="487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err="1"/>
            <a:t>Reacción</a:t>
          </a:r>
          <a:r>
            <a:rPr lang="en-US" sz="2000" b="1" dirty="0"/>
            <a:t> no</a:t>
          </a:r>
          <a:r>
            <a:rPr lang="en-US" sz="2000" b="1" baseline="0" dirty="0"/>
            <a:t> </a:t>
          </a:r>
          <a:r>
            <a:rPr lang="en-US" sz="2000" b="1" baseline="0" dirty="0" err="1"/>
            <a:t>catalizada</a:t>
          </a:r>
          <a:endParaRPr lang="en-US"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552E7-87B0-4C8F-B371-CA6F5B52D618}" type="datetimeFigureOut">
              <a:rPr lang="es-MX" smtClean="0"/>
              <a:t>22/09/2020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7D0243-D613-41F6-8014-AC3F6F0E6C15}" type="slidenum">
              <a:rPr lang="es-MX" smtClean="0"/>
              <a:t>‹Nº›</a:t>
            </a:fld>
            <a:endParaRPr lang="es-MX"/>
          </a:p>
        </p:txBody>
      </p:sp>
    </p:spTree>
    <p:extLst>
      <p:ext uri="{BB962C8B-B14F-4D97-AF65-F5344CB8AC3E}">
        <p14:creationId xmlns:p14="http://schemas.microsoft.com/office/powerpoint/2010/main" val="56913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87D0243-D613-41F6-8014-AC3F6F0E6C15}" type="slidenum">
              <a:rPr lang="es-MX" smtClean="0"/>
              <a:t>67</a:t>
            </a:fld>
            <a:endParaRPr lang="es-MX"/>
          </a:p>
        </p:txBody>
      </p:sp>
    </p:spTree>
    <p:extLst>
      <p:ext uri="{BB962C8B-B14F-4D97-AF65-F5344CB8AC3E}">
        <p14:creationId xmlns:p14="http://schemas.microsoft.com/office/powerpoint/2010/main" val="310385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DF9F40-BA01-41DF-B0D2-12D1427DC624}" type="datetime1">
              <a:rPr lang="es-MX" smtClean="0"/>
              <a:t>22/09/2020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5F7C1B0-3CBA-4428-8776-BC58547E578F}" type="slidenum">
              <a:rPr lang="es-MX" smtClean="0"/>
              <a:t>‹Nº›</a:t>
            </a:fld>
            <a:endParaRPr lang="es-MX"/>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026210C-CE7F-4405-BBBA-C8B93D20AEFD}" type="datetime1">
              <a:rPr lang="es-MX" smtClean="0"/>
              <a:t>22/09/2020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5F7C1B0-3CBA-4428-8776-BC58547E578F}"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AF5ED37-44B4-4851-8646-06E2CB8C452A}" type="datetime1">
              <a:rPr lang="es-MX" smtClean="0"/>
              <a:t>22/09/2020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5F7C1B0-3CBA-4428-8776-BC58547E578F}"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B180770-921C-4786-97CD-0EA0F8C1CE4F}" type="datetime1">
              <a:rPr lang="es-MX" smtClean="0"/>
              <a:t>22/09/2020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5F7C1B0-3CBA-4428-8776-BC58547E578F}"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ED9CA4C-6025-4EF3-9043-F9661AC72155}" type="datetime1">
              <a:rPr lang="es-MX" smtClean="0"/>
              <a:t>22/09/2020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5F7C1B0-3CBA-4428-8776-BC58547E578F}" type="slidenum">
              <a:rPr lang="es-MX" smtClean="0"/>
              <a:t>‹Nº›</a:t>
            </a:fld>
            <a:endParaRPr lang="es-MX"/>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1275FE1-04BE-4D40-B0A3-E7C7AEF424B2}" type="datetime1">
              <a:rPr lang="es-MX" smtClean="0"/>
              <a:t>22/09/2020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5F7C1B0-3CBA-4428-8776-BC58547E578F}"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9532918-1E2F-422A-9CF3-DFADA186F28F}" type="datetime1">
              <a:rPr lang="es-MX" smtClean="0"/>
              <a:t>22/09/2020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5F7C1B0-3CBA-4428-8776-BC58547E578F}" type="slidenum">
              <a:rPr lang="es-MX" smtClean="0"/>
              <a:t>‹Nº›</a:t>
            </a:fld>
            <a:endParaRPr lang="es-MX"/>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EBF8E33F-6FA8-4A8B-B63C-24CCE7C20AF3}" type="datetime1">
              <a:rPr lang="es-MX" smtClean="0"/>
              <a:t>22/09/2020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5F7C1B0-3CBA-4428-8776-BC58547E578F}"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DEC51-4A13-4ED3-9E3A-8650282B5B4A}" type="datetime1">
              <a:rPr lang="es-MX" smtClean="0"/>
              <a:t>22/09/2020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5F7C1B0-3CBA-4428-8776-BC58547E578F}"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EA4423E-9195-45E3-A6D0-DEEE2899E7AF}" type="datetime1">
              <a:rPr lang="es-MX" smtClean="0"/>
              <a:t>22/09/2020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5F7C1B0-3CBA-4428-8776-BC58547E578F}" type="slidenum">
              <a:rPr lang="es-MX" smtClean="0"/>
              <a:t>‹Nº›</a:t>
            </a:fld>
            <a:endParaRPr lang="es-MX"/>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DACA381-2751-4584-B456-A66A75C5A7C9}" type="datetime1">
              <a:rPr lang="es-MX" smtClean="0"/>
              <a:t>22/09/2020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5F7C1B0-3CBA-4428-8776-BC58547E578F}"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FA41CF2-12E8-43AA-A20F-06A43C3B5D0B}" type="datetime1">
              <a:rPr lang="es-MX" smtClean="0"/>
              <a:t>22/09/2020</a:t>
            </a:fld>
            <a:endParaRPr lang="es-MX"/>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MX"/>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5F7C1B0-3CBA-4428-8776-BC58547E578F}"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38.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5.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0.wmf"/><Relationship Id="rId5" Type="http://schemas.openxmlformats.org/officeDocument/2006/relationships/oleObject" Target="../embeddings/oleObject17.bin"/><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4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42.wmf"/></Relationships>
</file>

<file path=ppt/slides/_rels/slide2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25.bin"/><Relationship Id="rId18" Type="http://schemas.openxmlformats.org/officeDocument/2006/relationships/image" Target="../media/image50.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47.wmf"/><Relationship Id="rId17" Type="http://schemas.openxmlformats.org/officeDocument/2006/relationships/oleObject" Target="../embeddings/oleObject27.bin"/><Relationship Id="rId2" Type="http://schemas.openxmlformats.org/officeDocument/2006/relationships/slideLayout" Target="../slideLayouts/slideLayout7.xml"/><Relationship Id="rId16" Type="http://schemas.openxmlformats.org/officeDocument/2006/relationships/image" Target="../media/image49.wmf"/><Relationship Id="rId1" Type="http://schemas.openxmlformats.org/officeDocument/2006/relationships/vmlDrawing" Target="../drawings/vmlDrawing14.vml"/><Relationship Id="rId6" Type="http://schemas.openxmlformats.org/officeDocument/2006/relationships/image" Target="../media/image44.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23.bin"/><Relationship Id="rId14" Type="http://schemas.openxmlformats.org/officeDocument/2006/relationships/image" Target="../media/image48.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5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5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4.wmf"/><Relationship Id="rId5" Type="http://schemas.openxmlformats.org/officeDocument/2006/relationships/oleObject" Target="../embeddings/oleObject31.bin"/><Relationship Id="rId4" Type="http://schemas.openxmlformats.org/officeDocument/2006/relationships/image" Target="../media/image53.wmf"/></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57.wmf"/><Relationship Id="rId5" Type="http://schemas.openxmlformats.org/officeDocument/2006/relationships/oleObject" Target="../embeddings/oleObject33.bin"/><Relationship Id="rId4" Type="http://schemas.openxmlformats.org/officeDocument/2006/relationships/image" Target="../media/image56.wmf"/></Relationships>
</file>

<file path=ppt/slides/_rels/slide3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7.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9.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image" Target="../media/image11.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1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13.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image" Target="../media/image15.wmf"/><Relationship Id="rId5" Type="http://schemas.openxmlformats.org/officeDocument/2006/relationships/oleObject" Target="../embeddings/oleObject43.bin"/><Relationship Id="rId4" Type="http://schemas.openxmlformats.org/officeDocument/2006/relationships/image" Target="../media/image14.wmf"/></Relationships>
</file>

<file path=ppt/slides/_rels/slide5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38.wmf"/><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image" Target="../media/image35.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47.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40.wmf"/><Relationship Id="rId5" Type="http://schemas.openxmlformats.org/officeDocument/2006/relationships/oleObject" Target="../embeddings/oleObject50.bin"/><Relationship Id="rId4" Type="http://schemas.openxmlformats.org/officeDocument/2006/relationships/image" Target="../media/image39.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41.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image" Target="../media/image42.wmf"/></Relationships>
</file>

<file path=ppt/slides/_rels/slide58.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58.bin"/><Relationship Id="rId18" Type="http://schemas.openxmlformats.org/officeDocument/2006/relationships/image" Target="../media/image50.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47.wmf"/><Relationship Id="rId17" Type="http://schemas.openxmlformats.org/officeDocument/2006/relationships/oleObject" Target="../embeddings/oleObject60.bin"/><Relationship Id="rId2" Type="http://schemas.openxmlformats.org/officeDocument/2006/relationships/slideLayout" Target="../slideLayouts/slideLayout7.xml"/><Relationship Id="rId16" Type="http://schemas.openxmlformats.org/officeDocument/2006/relationships/image" Target="../media/image49.wmf"/><Relationship Id="rId1" Type="http://schemas.openxmlformats.org/officeDocument/2006/relationships/vmlDrawing" Target="../drawings/vmlDrawing32.vml"/><Relationship Id="rId6" Type="http://schemas.openxmlformats.org/officeDocument/2006/relationships/image" Target="../media/image44.w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56.bin"/><Relationship Id="rId14" Type="http://schemas.openxmlformats.org/officeDocument/2006/relationships/image" Target="../media/image48.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image" Target="../media/image51.w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52.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54.wmf"/><Relationship Id="rId5" Type="http://schemas.openxmlformats.org/officeDocument/2006/relationships/oleObject" Target="../embeddings/oleObject64.bin"/><Relationship Id="rId4" Type="http://schemas.openxmlformats.org/officeDocument/2006/relationships/image" Target="../media/image53.wmf"/></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image" Target="../media/image57.wmf"/><Relationship Id="rId5" Type="http://schemas.openxmlformats.org/officeDocument/2006/relationships/oleObject" Target="../embeddings/oleObject66.bin"/><Relationship Id="rId4" Type="http://schemas.openxmlformats.org/officeDocument/2006/relationships/image" Target="../media/image56.wmf"/></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84691" y="2091041"/>
            <a:ext cx="6040435" cy="830997"/>
          </a:xfrm>
          <a:prstGeom prst="rect">
            <a:avLst/>
          </a:prstGeom>
          <a:noFill/>
        </p:spPr>
        <p:txBody>
          <a:bodyPr wrap="none" lIns="91440" tIns="45720" rIns="91440" bIns="45720">
            <a:spAutoFit/>
          </a:bodyPr>
          <a:lstStyle/>
          <a:p>
            <a:pPr algn="ctr"/>
            <a:r>
              <a:rPr lang="es-ES" sz="4800" dirty="0">
                <a:latin typeface="Arial" pitchFamily="34" charset="0"/>
                <a:cs typeface="Arial" pitchFamily="34" charset="0"/>
              </a:rPr>
              <a:t>Catálisis Homogénea</a:t>
            </a:r>
          </a:p>
        </p:txBody>
      </p:sp>
    </p:spTree>
    <p:extLst>
      <p:ext uri="{BB962C8B-B14F-4D97-AF65-F5344CB8AC3E}">
        <p14:creationId xmlns:p14="http://schemas.microsoft.com/office/powerpoint/2010/main" val="917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611560" y="620688"/>
                <a:ext cx="7704856" cy="4870821"/>
              </a:xfrm>
              <a:prstGeom prst="rect">
                <a:avLst/>
              </a:prstGeom>
            </p:spPr>
            <p:txBody>
              <a:bodyPr wrap="square">
                <a:spAutoFit/>
              </a:bodyPr>
              <a:lstStyle/>
              <a:p>
                <a:pPr algn="just"/>
                <a:r>
                  <a:rPr lang="es-MX" sz="2600" dirty="0">
                    <a:latin typeface="Arial" pitchFamily="34" charset="0"/>
                    <a:cs typeface="Arial" pitchFamily="34" charset="0"/>
                  </a:rPr>
                  <a:t>Esta ecuación predice una velocidad de reacción cero en ausencia de catalizador. Sin embargo, la reacción se produce también de forma espontánea  </a:t>
                </a:r>
              </a:p>
              <a:p>
                <a:pPr algn="ctr"/>
                <a:endParaRPr lang="es-MX" sz="2600" dirty="0">
                  <a:latin typeface="Arial" pitchFamily="34" charset="0"/>
                  <a:cs typeface="Arial" pitchFamily="34" charset="0"/>
                </a:endParaRPr>
              </a:p>
              <a:p>
                <a:pPr algn="ctr"/>
                <a:r>
                  <a:rPr lang="es-MX" sz="2600" dirty="0">
                    <a:latin typeface="Arial" pitchFamily="34" charset="0"/>
                    <a:cs typeface="Arial" pitchFamily="34" charset="0"/>
                  </a:rPr>
                  <a:t>A         R </a:t>
                </a:r>
              </a:p>
              <a:p>
                <a:endParaRPr lang="es-ES" sz="2600" dirty="0">
                  <a:latin typeface="Arial" pitchFamily="34" charset="0"/>
                  <a:cs typeface="Arial" pitchFamily="34" charset="0"/>
                </a:endParaRPr>
              </a:p>
              <a:p>
                <a:r>
                  <a:rPr lang="es-MX" sz="2600" dirty="0">
                    <a:latin typeface="Arial" pitchFamily="34" charset="0"/>
                    <a:cs typeface="Arial" pitchFamily="34" charset="0"/>
                  </a:rPr>
                  <a:t>La velocidad de reacción global corresponde a la suma de las dos reacciones</a:t>
                </a:r>
              </a:p>
              <a:p>
                <a:endParaRPr lang="es-ES" sz="2600" dirty="0">
                  <a:latin typeface="Arial" pitchFamily="34" charset="0"/>
                  <a:cs typeface="Arial" pitchFamily="34" charset="0"/>
                </a:endParaRPr>
              </a:p>
              <a:p>
                <a:endParaRPr lang="es-MX" sz="2600" dirty="0">
                  <a:latin typeface="Arial" pitchFamily="34" charset="0"/>
                  <a:cs typeface="Arial" pitchFamily="34" charset="0"/>
                </a:endParaRPr>
              </a:p>
              <a:p>
                <a:pPr algn="ctr"/>
                <a14:m>
                  <m:oMathPara xmlns:m="http://schemas.openxmlformats.org/officeDocument/2006/math">
                    <m:oMathParaPr>
                      <m:jc m:val="centerGroup"/>
                    </m:oMathParaPr>
                    <m:oMath xmlns:m="http://schemas.openxmlformats.org/officeDocument/2006/math">
                      <m:r>
                        <a:rPr lang="es-MX" sz="2600" i="1">
                          <a:latin typeface="Cambria Math"/>
                        </a:rPr>
                        <m:t>−</m:t>
                      </m:r>
                      <m:f>
                        <m:fPr>
                          <m:ctrlPr>
                            <a:rPr lang="es-MX" sz="2600" i="1">
                              <a:latin typeface="Cambria Math" panose="02040503050406030204" pitchFamily="18" charset="0"/>
                            </a:rPr>
                          </m:ctrlPr>
                        </m:fPr>
                        <m:num>
                          <m:r>
                            <a:rPr lang="es-MX" sz="2600" i="1">
                              <a:latin typeface="Cambria Math"/>
                            </a:rPr>
                            <m:t>𝑑</m:t>
                          </m:r>
                          <m:d>
                            <m:dPr>
                              <m:begChr m:val="["/>
                              <m:endChr m:val="]"/>
                              <m:ctrlPr>
                                <a:rPr lang="es-MX" sz="2600" i="1">
                                  <a:latin typeface="Cambria Math" panose="02040503050406030204" pitchFamily="18" charset="0"/>
                                </a:rPr>
                              </m:ctrlPr>
                            </m:dPr>
                            <m:e>
                              <m:r>
                                <a:rPr lang="es-MX" sz="2600" i="1">
                                  <a:latin typeface="Cambria Math"/>
                                </a:rPr>
                                <m:t>𝐴</m:t>
                              </m:r>
                            </m:e>
                          </m:d>
                        </m:num>
                        <m:den>
                          <m:r>
                            <a:rPr lang="es-MX" sz="2600" i="1">
                              <a:latin typeface="Cambria Math"/>
                            </a:rPr>
                            <m:t>𝑑𝑡</m:t>
                          </m:r>
                        </m:den>
                      </m:f>
                      <m:r>
                        <a:rPr lang="es-MX" sz="2600" i="1">
                          <a:latin typeface="Cambria Math"/>
                        </a:rPr>
                        <m:t>=</m:t>
                      </m:r>
                      <m:r>
                        <a:rPr lang="es-MX" sz="2600" b="0" i="1" smtClean="0">
                          <a:latin typeface="Cambria Math"/>
                        </a:rPr>
                        <m:t>𝑘</m:t>
                      </m:r>
                      <m:r>
                        <a:rPr lang="es-MX" sz="2600" b="0" i="1" baseline="-25000" smtClean="0">
                          <a:latin typeface="Cambria Math"/>
                        </a:rPr>
                        <m:t>𝑒</m:t>
                      </m:r>
                      <m:d>
                        <m:dPr>
                          <m:begChr m:val="["/>
                          <m:endChr m:val="]"/>
                          <m:ctrlPr>
                            <a:rPr lang="es-MX" sz="2600" i="1">
                              <a:latin typeface="Cambria Math" panose="02040503050406030204" pitchFamily="18" charset="0"/>
                            </a:rPr>
                          </m:ctrlPr>
                        </m:dPr>
                        <m:e>
                          <m:r>
                            <a:rPr lang="es-MX" sz="2600" i="1">
                              <a:latin typeface="Cambria Math"/>
                            </a:rPr>
                            <m:t>𝐴</m:t>
                          </m:r>
                        </m:e>
                      </m:d>
                      <m:r>
                        <a:rPr lang="es-MX" sz="2600" i="1">
                          <a:latin typeface="Cambria Math"/>
                        </a:rPr>
                        <m:t>+</m:t>
                      </m:r>
                      <m:r>
                        <a:rPr lang="es-MX" sz="2600" i="1">
                          <a:latin typeface="Cambria Math"/>
                        </a:rPr>
                        <m:t>𝑘𝑐</m:t>
                      </m:r>
                      <m:d>
                        <m:dPr>
                          <m:begChr m:val="["/>
                          <m:endChr m:val="]"/>
                          <m:ctrlPr>
                            <a:rPr lang="es-MX" sz="2600" i="1">
                              <a:latin typeface="Cambria Math" panose="02040503050406030204" pitchFamily="18" charset="0"/>
                            </a:rPr>
                          </m:ctrlPr>
                        </m:dPr>
                        <m:e>
                          <m:r>
                            <a:rPr lang="es-MX" sz="2600" i="1">
                              <a:latin typeface="Cambria Math"/>
                            </a:rPr>
                            <m:t>𝐴</m:t>
                          </m:r>
                        </m:e>
                      </m:d>
                      <m:d>
                        <m:dPr>
                          <m:begChr m:val="["/>
                          <m:endChr m:val="]"/>
                          <m:ctrlPr>
                            <a:rPr lang="es-MX" sz="2600" i="1">
                              <a:latin typeface="Cambria Math" panose="02040503050406030204" pitchFamily="18" charset="0"/>
                            </a:rPr>
                          </m:ctrlPr>
                        </m:dPr>
                        <m:e>
                          <m:r>
                            <a:rPr lang="es-MX" sz="2600" i="1">
                              <a:latin typeface="Cambria Math"/>
                            </a:rPr>
                            <m:t>𝐶</m:t>
                          </m:r>
                        </m:e>
                      </m:d>
                      <m:r>
                        <a:rPr lang="es-MX" sz="2600">
                          <a:latin typeface="Cambria Math"/>
                        </a:rPr>
                        <m:t>=</m:t>
                      </m:r>
                      <m:sSup>
                        <m:sSupPr>
                          <m:ctrlPr>
                            <a:rPr lang="es-MX" sz="2600" i="1">
                              <a:latin typeface="Cambria Math" panose="02040503050406030204" pitchFamily="18" charset="0"/>
                            </a:rPr>
                          </m:ctrlPr>
                        </m:sSupPr>
                        <m:e>
                          <m:r>
                            <m:rPr>
                              <m:sty m:val="p"/>
                            </m:rPr>
                            <a:rPr lang="es-MX" sz="2600">
                              <a:latin typeface="Cambria Math"/>
                            </a:rPr>
                            <m:t>k</m:t>
                          </m:r>
                        </m:e>
                        <m:sup>
                          <m:r>
                            <a:rPr lang="es-MX" sz="2600">
                              <a:latin typeface="Cambria Math"/>
                            </a:rPr>
                            <m:t>′</m:t>
                          </m:r>
                        </m:sup>
                      </m:sSup>
                      <m:d>
                        <m:dPr>
                          <m:begChr m:val="["/>
                          <m:endChr m:val="]"/>
                          <m:ctrlPr>
                            <a:rPr lang="es-MX" sz="2600" i="1">
                              <a:latin typeface="Cambria Math" panose="02040503050406030204" pitchFamily="18" charset="0"/>
                            </a:rPr>
                          </m:ctrlPr>
                        </m:dPr>
                        <m:e>
                          <m:r>
                            <a:rPr lang="es-MX" sz="2600" i="1">
                              <a:latin typeface="Cambria Math"/>
                            </a:rPr>
                            <m:t>𝐴</m:t>
                          </m:r>
                        </m:e>
                      </m:d>
                    </m:oMath>
                  </m:oMathPara>
                </a14:m>
                <a:endParaRPr lang="es-MX" sz="2600" dirty="0">
                  <a:latin typeface="Arial" pitchFamily="34" charset="0"/>
                  <a:cs typeface="Arial"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611560" y="620688"/>
                <a:ext cx="7704856" cy="4870821"/>
              </a:xfrm>
              <a:prstGeom prst="rect">
                <a:avLst/>
              </a:prstGeom>
              <a:blipFill rotWithShape="1">
                <a:blip r:embed="rId2"/>
                <a:stretch>
                  <a:fillRect l="-1345" t="-1126" r="-1503"/>
                </a:stretch>
              </a:blipFill>
            </p:spPr>
            <p:txBody>
              <a:bodyPr/>
              <a:lstStyle/>
              <a:p>
                <a:r>
                  <a:rPr lang="es-MX">
                    <a:noFill/>
                  </a:rPr>
                  <a:t> </a:t>
                </a:r>
              </a:p>
            </p:txBody>
          </p:sp>
        </mc:Fallback>
      </mc:AlternateContent>
      <p:cxnSp>
        <p:nvCxnSpPr>
          <p:cNvPr id="5" name="4 Conector recto de flecha"/>
          <p:cNvCxnSpPr/>
          <p:nvPr/>
        </p:nvCxnSpPr>
        <p:spPr>
          <a:xfrm>
            <a:off x="4282644" y="2420888"/>
            <a:ext cx="43042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4279948" y="2051556"/>
            <a:ext cx="385042" cy="369332"/>
          </a:xfrm>
          <a:prstGeom prst="rect">
            <a:avLst/>
          </a:prstGeom>
          <a:noFill/>
        </p:spPr>
        <p:txBody>
          <a:bodyPr wrap="none" rtlCol="0">
            <a:spAutoFit/>
          </a:bodyPr>
          <a:lstStyle/>
          <a:p>
            <a:r>
              <a:rPr lang="es-MX" dirty="0" err="1">
                <a:latin typeface="Arial" pitchFamily="34" charset="0"/>
                <a:cs typeface="Arial" pitchFamily="34" charset="0"/>
              </a:rPr>
              <a:t>k</a:t>
            </a:r>
            <a:r>
              <a:rPr lang="es-MX" baseline="-25000" dirty="0" err="1">
                <a:latin typeface="Arial" pitchFamily="34" charset="0"/>
                <a:cs typeface="Arial" pitchFamily="34" charset="0"/>
              </a:rPr>
              <a:t>e</a:t>
            </a:r>
            <a:endParaRPr lang="es-MX" baseline="-25000" dirty="0">
              <a:latin typeface="Arial" pitchFamily="34" charset="0"/>
              <a:cs typeface="Arial" pitchFamily="34" charset="0"/>
            </a:endParaRPr>
          </a:p>
        </p:txBody>
      </p:sp>
      <p:sp>
        <p:nvSpPr>
          <p:cNvPr id="3" name="Marcador de pie de página 2">
            <a:extLst>
              <a:ext uri="{FF2B5EF4-FFF2-40B4-BE49-F238E27FC236}">
                <a16:creationId xmlns:a16="http://schemas.microsoft.com/office/drawing/2014/main" id="{1C8170D6-9A73-45A2-B83C-3DD4FDB63BD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D862299-A73A-488D-AA3B-C0C2C236D844}"/>
              </a:ext>
            </a:extLst>
          </p:cNvPr>
          <p:cNvSpPr>
            <a:spLocks noGrp="1"/>
          </p:cNvSpPr>
          <p:nvPr>
            <p:ph type="sldNum" sz="quarter" idx="12"/>
          </p:nvPr>
        </p:nvSpPr>
        <p:spPr/>
        <p:txBody>
          <a:bodyPr/>
          <a:lstStyle/>
          <a:p>
            <a:fld id="{35F7C1B0-3CBA-4428-8776-BC58547E578F}" type="slidenum">
              <a:rPr lang="es-MX" smtClean="0"/>
              <a:t>10</a:t>
            </a:fld>
            <a:endParaRPr lang="es-MX"/>
          </a:p>
        </p:txBody>
      </p:sp>
    </p:spTree>
    <p:extLst>
      <p:ext uri="{BB962C8B-B14F-4D97-AF65-F5344CB8AC3E}">
        <p14:creationId xmlns:p14="http://schemas.microsoft.com/office/powerpoint/2010/main" val="2025878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7012" y="350097"/>
            <a:ext cx="4750018" cy="492443"/>
          </a:xfrm>
          <a:prstGeom prst="rect">
            <a:avLst/>
          </a:prstGeom>
        </p:spPr>
        <p:txBody>
          <a:bodyPr wrap="none">
            <a:spAutoFit/>
          </a:bodyPr>
          <a:lstStyle/>
          <a:p>
            <a:r>
              <a:rPr lang="es-MX" sz="2600" b="1" u="sng" dirty="0">
                <a:solidFill>
                  <a:srgbClr val="FF0000"/>
                </a:solidFill>
                <a:latin typeface="Arial" pitchFamily="34" charset="0"/>
                <a:cs typeface="Arial" pitchFamily="34" charset="0"/>
              </a:rPr>
              <a:t>Reacciones no elementales</a:t>
            </a:r>
            <a:r>
              <a:rPr lang="es-MX" sz="2600" b="1" dirty="0">
                <a:solidFill>
                  <a:srgbClr val="FF0000"/>
                </a:solidFill>
                <a:latin typeface="Arial" pitchFamily="34" charset="0"/>
                <a:cs typeface="Arial" pitchFamily="34" charset="0"/>
              </a:rPr>
              <a:t>: </a:t>
            </a:r>
          </a:p>
        </p:txBody>
      </p:sp>
      <mc:AlternateContent xmlns:mc="http://schemas.openxmlformats.org/markup-compatibility/2006" xmlns:a14="http://schemas.microsoft.com/office/drawing/2010/main">
        <mc:Choice Requires="a14">
          <p:sp>
            <p:nvSpPr>
              <p:cNvPr id="5" name="4 CuadroTexto"/>
              <p:cNvSpPr txBox="1"/>
              <p:nvPr/>
            </p:nvSpPr>
            <p:spPr>
              <a:xfrm>
                <a:off x="3225302" y="1228110"/>
                <a:ext cx="17496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𝐴</m:t>
                      </m:r>
                      <m:r>
                        <a:rPr lang="es-MX" b="0" i="1" smtClean="0">
                          <a:latin typeface="Cambria Math"/>
                        </a:rPr>
                        <m:t>+</m:t>
                      </m:r>
                      <m:r>
                        <a:rPr lang="es-MX" b="0" i="1" smtClean="0">
                          <a:latin typeface="Cambria Math"/>
                        </a:rPr>
                        <m:t>𝐵</m:t>
                      </m:r>
                      <m:r>
                        <a:rPr lang="es-MX" b="0" i="1" smtClean="0">
                          <a:latin typeface="Cambria Math"/>
                        </a:rPr>
                        <m:t> →</m:t>
                      </m:r>
                      <m:r>
                        <a:rPr lang="es-MX" b="0" i="1" smtClean="0">
                          <a:latin typeface="Cambria Math"/>
                          <a:ea typeface="Cambria Math"/>
                        </a:rPr>
                        <m:t>𝑅</m:t>
                      </m:r>
                      <m:r>
                        <a:rPr lang="es-MX" b="0" i="1" smtClean="0">
                          <a:latin typeface="Cambria Math"/>
                          <a:ea typeface="Cambria Math"/>
                        </a:rPr>
                        <m:t>+</m:t>
                      </m:r>
                      <m:r>
                        <a:rPr lang="es-MX" b="0" i="1" smtClean="0">
                          <a:latin typeface="Cambria Math"/>
                          <a:ea typeface="Cambria Math"/>
                        </a:rPr>
                        <m:t>𝑆</m:t>
                      </m:r>
                    </m:oMath>
                  </m:oMathPara>
                </a14:m>
                <a:endParaRPr lang="es-MX" dirty="0">
                  <a:latin typeface="Arial" pitchFamily="34" charset="0"/>
                  <a:cs typeface="Arial" pitchFamily="34" charset="0"/>
                </a:endParaRPr>
              </a:p>
            </p:txBody>
          </p:sp>
        </mc:Choice>
        <mc:Fallback xmlns="">
          <p:sp>
            <p:nvSpPr>
              <p:cNvPr id="5" name="4 CuadroTexto"/>
              <p:cNvSpPr txBox="1">
                <a:spLocks noRot="1" noChangeAspect="1" noMove="1" noResize="1" noEditPoints="1" noAdjustHandles="1" noChangeArrowheads="1" noChangeShapeType="1" noTextEdit="1"/>
              </p:cNvSpPr>
              <p:nvPr/>
            </p:nvSpPr>
            <p:spPr>
              <a:xfrm>
                <a:off x="3225302" y="1228110"/>
                <a:ext cx="1749646" cy="369332"/>
              </a:xfrm>
              <a:prstGeom prst="rect">
                <a:avLst/>
              </a:prstGeom>
              <a:blipFill rotWithShape="1">
                <a:blip r:embed="rId2"/>
                <a:stretch>
                  <a:fillRect/>
                </a:stretch>
              </a:blipFill>
            </p:spPr>
            <p:txBody>
              <a:bodyPr/>
              <a:lstStyle/>
              <a:p>
                <a:r>
                  <a:rPr lang="es-MX">
                    <a:noFill/>
                  </a:rPr>
                  <a:t> </a:t>
                </a:r>
              </a:p>
            </p:txBody>
          </p:sp>
        </mc:Fallback>
      </mc:AlternateContent>
      <p:grpSp>
        <p:nvGrpSpPr>
          <p:cNvPr id="10" name="9 Grupo"/>
          <p:cNvGrpSpPr/>
          <p:nvPr/>
        </p:nvGrpSpPr>
        <p:grpSpPr>
          <a:xfrm>
            <a:off x="3322618" y="1772816"/>
            <a:ext cx="1779718" cy="369332"/>
            <a:chOff x="2776686" y="1772816"/>
            <a:chExt cx="1779718" cy="369332"/>
          </a:xfrm>
        </p:grpSpPr>
        <mc:AlternateContent xmlns:mc="http://schemas.openxmlformats.org/markup-compatibility/2006" xmlns:a14="http://schemas.microsoft.com/office/drawing/2010/main">
          <mc:Choice Requires="a14">
            <p:sp>
              <p:nvSpPr>
                <p:cNvPr id="6" name="5 CuadroTexto"/>
                <p:cNvSpPr txBox="1"/>
                <p:nvPr/>
              </p:nvSpPr>
              <p:spPr>
                <a:xfrm>
                  <a:off x="2776686" y="1772816"/>
                  <a:ext cx="17797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𝐴</m:t>
                        </m:r>
                        <m:r>
                          <a:rPr lang="es-MX" b="0" i="1" smtClean="0">
                            <a:latin typeface="Cambria Math"/>
                          </a:rPr>
                          <m:t>+</m:t>
                        </m:r>
                        <m:r>
                          <a:rPr lang="es-MX" b="0" i="1" smtClean="0">
                            <a:latin typeface="Cambria Math"/>
                          </a:rPr>
                          <m:t>𝐶</m:t>
                        </m:r>
                        <m:r>
                          <a:rPr lang="es-MX" b="0" i="1" smtClean="0">
                            <a:latin typeface="Cambria Math"/>
                          </a:rPr>
                          <m:t>        </m:t>
                        </m:r>
                        <m:r>
                          <a:rPr lang="es-MX" b="0" i="1" smtClean="0">
                            <a:latin typeface="Cambria Math"/>
                          </a:rPr>
                          <m:t>𝐴𝐶</m:t>
                        </m:r>
                        <m:r>
                          <a:rPr lang="es-MX" b="0" i="1" baseline="30000" smtClean="0">
                            <a:latin typeface="Cambria Math"/>
                          </a:rPr>
                          <m:t>∗</m:t>
                        </m:r>
                        <m:r>
                          <a:rPr lang="es-MX" b="0" i="1" smtClean="0">
                            <a:latin typeface="Cambria Math"/>
                          </a:rPr>
                          <m:t>  </m:t>
                        </m:r>
                      </m:oMath>
                    </m:oMathPara>
                  </a14:m>
                  <a:endParaRPr lang="es-MX" dirty="0">
                    <a:latin typeface="Arial" pitchFamily="34" charset="0"/>
                    <a:cs typeface="Arial" pitchFamily="34" charset="0"/>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2776686" y="1772816"/>
                  <a:ext cx="1779718" cy="369332"/>
                </a:xfrm>
                <a:prstGeom prst="rect">
                  <a:avLst/>
                </a:prstGeom>
                <a:blipFill rotWithShape="1">
                  <a:blip r:embed="rId3"/>
                  <a:stretch>
                    <a:fillRect/>
                  </a:stretch>
                </a:blipFill>
              </p:spPr>
              <p:txBody>
                <a:bodyPr/>
                <a:lstStyle/>
                <a:p>
                  <a:r>
                    <a:rPr lang="es-MX">
                      <a:noFill/>
                    </a:rPr>
                    <a:t> </a:t>
                  </a:r>
                </a:p>
              </p:txBody>
            </p:sp>
          </mc:Fallback>
        </mc:AlternateContent>
        <p:grpSp>
          <p:nvGrpSpPr>
            <p:cNvPr id="7" name="6 Grupo"/>
            <p:cNvGrpSpPr/>
            <p:nvPr/>
          </p:nvGrpSpPr>
          <p:grpSpPr>
            <a:xfrm>
              <a:off x="3574090" y="1917286"/>
              <a:ext cx="229154" cy="80392"/>
              <a:chOff x="4551259" y="2492896"/>
              <a:chExt cx="229154" cy="80392"/>
            </a:xfrm>
          </p:grpSpPr>
          <p:cxnSp>
            <p:nvCxnSpPr>
              <p:cNvPr id="8" name="7 Conector recto de flecha"/>
              <p:cNvCxnSpPr/>
              <p:nvPr/>
            </p:nvCxnSpPr>
            <p:spPr>
              <a:xfrm>
                <a:off x="4564389" y="249289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H="1">
                <a:off x="4551259" y="257328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6" name="15 Grupo"/>
          <p:cNvGrpSpPr/>
          <p:nvPr/>
        </p:nvGrpSpPr>
        <p:grpSpPr>
          <a:xfrm>
            <a:off x="2856431" y="2576853"/>
            <a:ext cx="2519472" cy="369332"/>
            <a:chOff x="2840389" y="2292591"/>
            <a:chExt cx="2519472" cy="369332"/>
          </a:xfrm>
        </p:grpSpPr>
        <mc:AlternateContent xmlns:mc="http://schemas.openxmlformats.org/markup-compatibility/2006" xmlns:a14="http://schemas.microsoft.com/office/drawing/2010/main">
          <mc:Choice Requires="a14">
            <p:sp>
              <p:nvSpPr>
                <p:cNvPr id="11" name="10 CuadroTexto"/>
                <p:cNvSpPr txBox="1"/>
                <p:nvPr/>
              </p:nvSpPr>
              <p:spPr>
                <a:xfrm>
                  <a:off x="2840389" y="2292591"/>
                  <a:ext cx="25194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𝐴𝐶</m:t>
                        </m:r>
                        <m:r>
                          <a:rPr lang="es-MX" b="0" i="1" baseline="30000" smtClean="0">
                            <a:latin typeface="Cambria Math"/>
                          </a:rPr>
                          <m:t>∗</m:t>
                        </m:r>
                        <m:r>
                          <a:rPr lang="es-MX" b="0" i="1" smtClean="0">
                            <a:latin typeface="Cambria Math"/>
                          </a:rPr>
                          <m:t>+</m:t>
                        </m:r>
                        <m:r>
                          <a:rPr lang="es-MX" b="0" i="1" smtClean="0">
                            <a:latin typeface="Cambria Math"/>
                          </a:rPr>
                          <m:t>𝐵</m:t>
                        </m:r>
                        <m:r>
                          <a:rPr lang="es-MX" b="0" i="1" smtClean="0">
                            <a:latin typeface="Cambria Math"/>
                          </a:rPr>
                          <m:t>        </m:t>
                        </m:r>
                        <m:r>
                          <a:rPr lang="es-MX" b="0" i="1" smtClean="0">
                            <a:latin typeface="Cambria Math"/>
                          </a:rPr>
                          <m:t>𝑅</m:t>
                        </m:r>
                        <m:r>
                          <a:rPr lang="es-MX" b="0" i="1" smtClean="0">
                            <a:latin typeface="Cambria Math"/>
                          </a:rPr>
                          <m:t>+</m:t>
                        </m:r>
                        <m:r>
                          <a:rPr lang="es-MX" b="0" i="1" smtClean="0">
                            <a:latin typeface="Cambria Math"/>
                          </a:rPr>
                          <m:t>𝑆</m:t>
                        </m:r>
                        <m:r>
                          <a:rPr lang="es-MX" b="0" i="1" smtClean="0">
                            <a:latin typeface="Cambria Math"/>
                          </a:rPr>
                          <m:t>+</m:t>
                        </m:r>
                        <m:r>
                          <a:rPr lang="es-MX" b="0" i="1" smtClean="0">
                            <a:latin typeface="Cambria Math"/>
                          </a:rPr>
                          <m:t>𝐶</m:t>
                        </m:r>
                        <m:r>
                          <a:rPr lang="es-MX" b="0" i="1" smtClean="0">
                            <a:latin typeface="Cambria Math"/>
                          </a:rPr>
                          <m:t> </m:t>
                        </m:r>
                      </m:oMath>
                    </m:oMathPara>
                  </a14:m>
                  <a:endParaRPr lang="es-MX" dirty="0">
                    <a:latin typeface="Arial" pitchFamily="34" charset="0"/>
                    <a:cs typeface="Arial" pitchFamily="34" charset="0"/>
                  </a:endParaRPr>
                </a:p>
              </p:txBody>
            </p:sp>
          </mc:Choice>
          <mc:Fallback xmlns="">
            <p:sp>
              <p:nvSpPr>
                <p:cNvPr id="11" name="10 CuadroTexto"/>
                <p:cNvSpPr txBox="1">
                  <a:spLocks noRot="1" noChangeAspect="1" noMove="1" noResize="1" noEditPoints="1" noAdjustHandles="1" noChangeArrowheads="1" noChangeShapeType="1" noTextEdit="1"/>
                </p:cNvSpPr>
                <p:nvPr/>
              </p:nvSpPr>
              <p:spPr>
                <a:xfrm>
                  <a:off x="2840389" y="2292591"/>
                  <a:ext cx="2519472" cy="369332"/>
                </a:xfrm>
                <a:prstGeom prst="rect">
                  <a:avLst/>
                </a:prstGeom>
                <a:blipFill rotWithShape="1">
                  <a:blip r:embed="rId4"/>
                  <a:stretch>
                    <a:fillRect/>
                  </a:stretch>
                </a:blipFill>
              </p:spPr>
              <p:txBody>
                <a:bodyPr/>
                <a:lstStyle/>
                <a:p>
                  <a:r>
                    <a:rPr lang="es-MX">
                      <a:noFill/>
                    </a:rPr>
                    <a:t> </a:t>
                  </a:r>
                </a:p>
              </p:txBody>
            </p:sp>
          </mc:Fallback>
        </mc:AlternateContent>
        <p:cxnSp>
          <p:nvCxnSpPr>
            <p:cNvPr id="13" name="12 Conector recto de flecha"/>
            <p:cNvCxnSpPr/>
            <p:nvPr/>
          </p:nvCxnSpPr>
          <p:spPr>
            <a:xfrm>
              <a:off x="3886310" y="2477257"/>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 name="14 CuadroTexto"/>
          <p:cNvSpPr txBox="1"/>
          <p:nvPr/>
        </p:nvSpPr>
        <p:spPr>
          <a:xfrm>
            <a:off x="1046301" y="1228110"/>
            <a:ext cx="2255746" cy="430887"/>
          </a:xfrm>
          <a:prstGeom prst="rect">
            <a:avLst/>
          </a:prstGeom>
          <a:noFill/>
        </p:spPr>
        <p:txBody>
          <a:bodyPr wrap="none" rtlCol="0">
            <a:spAutoFit/>
          </a:bodyPr>
          <a:lstStyle/>
          <a:p>
            <a:r>
              <a:rPr lang="es-MX" sz="2200" dirty="0">
                <a:latin typeface="Arial" pitchFamily="34" charset="0"/>
                <a:cs typeface="Arial" pitchFamily="34" charset="0"/>
              </a:rPr>
              <a:t>Reacción Global</a:t>
            </a:r>
          </a:p>
        </p:txBody>
      </p:sp>
      <mc:AlternateContent xmlns:mc="http://schemas.openxmlformats.org/markup-compatibility/2006" xmlns:a14="http://schemas.microsoft.com/office/drawing/2010/main">
        <mc:Choice Requires="a14">
          <p:sp>
            <p:nvSpPr>
              <p:cNvPr id="17" name="16 CuadroTexto"/>
              <p:cNvSpPr txBox="1"/>
              <p:nvPr/>
            </p:nvSpPr>
            <p:spPr>
              <a:xfrm>
                <a:off x="1562030" y="3522805"/>
                <a:ext cx="5856539" cy="690254"/>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f>
                        <m:fPr>
                          <m:ctrlPr>
                            <a:rPr lang="es-MX" sz="2000" i="1" smtClean="0">
                              <a:latin typeface="Cambria Math" panose="02040503050406030204" pitchFamily="18" charset="0"/>
                            </a:rPr>
                          </m:ctrlPr>
                        </m:fPr>
                        <m:num>
                          <m:r>
                            <a:rPr lang="es-MX" sz="2000" b="0" i="1" smtClean="0">
                              <a:latin typeface="Cambria Math"/>
                            </a:rPr>
                            <m:t>𝑑</m:t>
                          </m:r>
                          <m:d>
                            <m:dPr>
                              <m:begChr m:val="["/>
                              <m:endChr m:val="]"/>
                              <m:ctrlPr>
                                <a:rPr lang="es-MX" sz="2000" b="0" i="1" smtClean="0">
                                  <a:latin typeface="Cambria Math" panose="02040503050406030204" pitchFamily="18" charset="0"/>
                                </a:rPr>
                              </m:ctrlPr>
                            </m:dPr>
                            <m:e>
                              <m:r>
                                <a:rPr lang="es-MX" sz="2000" b="0" i="1" smtClean="0">
                                  <a:latin typeface="Cambria Math"/>
                                </a:rPr>
                                <m:t>𝐴𝐶</m:t>
                              </m:r>
                              <m:r>
                                <a:rPr lang="es-MX" sz="2000" b="0" i="1" baseline="30000" smtClean="0">
                                  <a:latin typeface="Cambria Math"/>
                                </a:rPr>
                                <m:t>∗</m:t>
                              </m:r>
                            </m:e>
                          </m:d>
                        </m:num>
                        <m:den>
                          <m:r>
                            <a:rPr lang="es-MX" sz="2000" b="0" i="1" smtClean="0">
                              <a:latin typeface="Cambria Math"/>
                            </a:rPr>
                            <m:t>𝑑𝑡</m:t>
                          </m:r>
                        </m:den>
                      </m:f>
                      <m:r>
                        <a:rPr lang="es-MX" sz="2000" b="0" i="1" smtClean="0">
                          <a:latin typeface="Cambria Math"/>
                        </a:rPr>
                        <m:t>=</m:t>
                      </m:r>
                      <m:r>
                        <a:rPr lang="es-MX" sz="2000" b="0" i="1" smtClean="0">
                          <a:latin typeface="Cambria Math"/>
                        </a:rPr>
                        <m:t>𝑘</m:t>
                      </m:r>
                      <m:r>
                        <a:rPr lang="es-MX" sz="2000" b="0" i="1" baseline="-25000" smtClean="0">
                          <a:latin typeface="Cambria Math"/>
                        </a:rPr>
                        <m:t>1</m:t>
                      </m:r>
                      <m:d>
                        <m:dPr>
                          <m:begChr m:val="["/>
                          <m:endChr m:val="]"/>
                          <m:ctrlPr>
                            <a:rPr lang="es-MX" sz="2000" b="0" i="1" smtClean="0">
                              <a:latin typeface="Cambria Math" panose="02040503050406030204" pitchFamily="18" charset="0"/>
                            </a:rPr>
                          </m:ctrlPr>
                        </m:dPr>
                        <m:e>
                          <m:r>
                            <a:rPr lang="es-MX" sz="2000" b="0" i="1" smtClean="0">
                              <a:latin typeface="Cambria Math"/>
                            </a:rPr>
                            <m:t>𝐶</m:t>
                          </m:r>
                        </m:e>
                      </m:d>
                      <m:d>
                        <m:dPr>
                          <m:begChr m:val="["/>
                          <m:endChr m:val="]"/>
                          <m:ctrlPr>
                            <a:rPr lang="es-MX" sz="2000" b="0" i="1" smtClean="0">
                              <a:latin typeface="Cambria Math" panose="02040503050406030204" pitchFamily="18" charset="0"/>
                            </a:rPr>
                          </m:ctrlPr>
                        </m:dPr>
                        <m:e>
                          <m:r>
                            <a:rPr lang="es-MX" sz="2000" b="0" i="1" smtClean="0">
                              <a:latin typeface="Cambria Math"/>
                            </a:rPr>
                            <m:t>𝐴</m:t>
                          </m:r>
                        </m:e>
                      </m:d>
                      <m:r>
                        <a:rPr lang="es-MX" sz="2000" b="0" i="1" smtClean="0">
                          <a:latin typeface="Cambria Math"/>
                        </a:rPr>
                        <m:t>−</m:t>
                      </m:r>
                      <m:r>
                        <a:rPr lang="es-MX" sz="2000" b="0" i="1" smtClean="0">
                          <a:latin typeface="Cambria Math"/>
                        </a:rPr>
                        <m:t>𝑘</m:t>
                      </m:r>
                      <m:r>
                        <a:rPr lang="es-MX" sz="2000" b="0" i="1" baseline="-25000" smtClean="0">
                          <a:latin typeface="Cambria Math"/>
                        </a:rPr>
                        <m:t>−1 </m:t>
                      </m:r>
                      <m:d>
                        <m:dPr>
                          <m:begChr m:val="["/>
                          <m:endChr m:val="]"/>
                          <m:ctrlPr>
                            <a:rPr lang="es-MX" sz="2000" b="0" i="1" smtClean="0">
                              <a:latin typeface="Cambria Math" panose="02040503050406030204" pitchFamily="18" charset="0"/>
                            </a:rPr>
                          </m:ctrlPr>
                        </m:dPr>
                        <m:e>
                          <m:r>
                            <a:rPr lang="es-MX" sz="2000" b="0" i="1" smtClean="0">
                              <a:latin typeface="Cambria Math"/>
                            </a:rPr>
                            <m:t>𝐴𝐶</m:t>
                          </m:r>
                          <m:r>
                            <a:rPr lang="es-MX" sz="2000" b="0" i="1" baseline="30000" smtClean="0">
                              <a:latin typeface="Cambria Math"/>
                            </a:rPr>
                            <m:t>∗</m:t>
                          </m:r>
                        </m:e>
                      </m:d>
                      <m:r>
                        <a:rPr lang="es-MX" sz="2000" b="0" i="1" smtClean="0">
                          <a:latin typeface="Cambria Math"/>
                        </a:rPr>
                        <m:t>−</m:t>
                      </m:r>
                      <m:r>
                        <a:rPr lang="es-MX" sz="2000" b="0" i="1" smtClean="0">
                          <a:latin typeface="Cambria Math"/>
                        </a:rPr>
                        <m:t>𝑘</m:t>
                      </m:r>
                      <m:r>
                        <a:rPr lang="es-MX" sz="2000" b="0" i="1" baseline="-25000" smtClean="0">
                          <a:latin typeface="Cambria Math"/>
                        </a:rPr>
                        <m:t>2</m:t>
                      </m:r>
                      <m:d>
                        <m:dPr>
                          <m:begChr m:val="["/>
                          <m:endChr m:val="]"/>
                          <m:ctrlPr>
                            <a:rPr lang="es-MX" sz="2000" b="0" i="1" smtClean="0">
                              <a:latin typeface="Cambria Math" panose="02040503050406030204" pitchFamily="18" charset="0"/>
                            </a:rPr>
                          </m:ctrlPr>
                        </m:dPr>
                        <m:e>
                          <m:r>
                            <a:rPr lang="es-MX" sz="2000" b="0" i="1" smtClean="0">
                              <a:latin typeface="Cambria Math"/>
                            </a:rPr>
                            <m:t>𝐴𝐶</m:t>
                          </m:r>
                          <m:r>
                            <a:rPr lang="es-MX" sz="2000" b="0" i="1" baseline="30000" smtClean="0">
                              <a:latin typeface="Cambria Math"/>
                            </a:rPr>
                            <m:t>∗</m:t>
                          </m:r>
                        </m:e>
                      </m:d>
                      <m:d>
                        <m:dPr>
                          <m:begChr m:val="["/>
                          <m:endChr m:val="]"/>
                          <m:ctrlPr>
                            <a:rPr lang="es-MX" sz="2000" b="0" i="1" smtClean="0">
                              <a:latin typeface="Cambria Math" panose="02040503050406030204" pitchFamily="18" charset="0"/>
                            </a:rPr>
                          </m:ctrlPr>
                        </m:dPr>
                        <m:e>
                          <m:r>
                            <a:rPr lang="es-MX" sz="2000" b="0" i="1" smtClean="0">
                              <a:latin typeface="Cambria Math"/>
                            </a:rPr>
                            <m:t>𝐵</m:t>
                          </m:r>
                        </m:e>
                      </m:d>
                      <m:r>
                        <a:rPr lang="es-MX" sz="2000" b="0" i="1" smtClean="0">
                          <a:latin typeface="Cambria Math"/>
                        </a:rPr>
                        <m:t>=0</m:t>
                      </m:r>
                    </m:oMath>
                  </m:oMathPara>
                </a14:m>
                <a:endParaRPr lang="es-MX" sz="2000" dirty="0">
                  <a:latin typeface="Arial" pitchFamily="34" charset="0"/>
                  <a:cs typeface="Arial" pitchFamily="34" charset="0"/>
                </a:endParaRPr>
              </a:p>
            </p:txBody>
          </p:sp>
        </mc:Choice>
        <mc:Fallback xmlns="">
          <p:sp>
            <p:nvSpPr>
              <p:cNvPr id="17" name="16 CuadroTexto"/>
              <p:cNvSpPr txBox="1">
                <a:spLocks noRot="1" noChangeAspect="1" noMove="1" noResize="1" noEditPoints="1" noAdjustHandles="1" noChangeArrowheads="1" noChangeShapeType="1" noTextEdit="1"/>
              </p:cNvSpPr>
              <p:nvPr/>
            </p:nvSpPr>
            <p:spPr>
              <a:xfrm>
                <a:off x="1562030" y="3522805"/>
                <a:ext cx="5856539" cy="690254"/>
              </a:xfrm>
              <a:prstGeom prst="rect">
                <a:avLst/>
              </a:prstGeom>
              <a:blipFill rotWithShape="1">
                <a:blip r:embed="rId5"/>
                <a:stretch>
                  <a:fillRect/>
                </a:stretch>
              </a:blipFill>
            </p:spPr>
            <p:txBody>
              <a:bodyPr/>
              <a:lstStyle/>
              <a:p>
                <a:r>
                  <a:rPr lang="es-MX">
                    <a:noFill/>
                  </a:rPr>
                  <a:t> </a:t>
                </a:r>
              </a:p>
            </p:txBody>
          </p:sp>
        </mc:Fallback>
      </mc:AlternateContent>
      <p:sp>
        <p:nvSpPr>
          <p:cNvPr id="18" name="17 CuadroTexto"/>
          <p:cNvSpPr txBox="1"/>
          <p:nvPr/>
        </p:nvSpPr>
        <p:spPr>
          <a:xfrm>
            <a:off x="618645" y="2998113"/>
            <a:ext cx="3025636" cy="430887"/>
          </a:xfrm>
          <a:prstGeom prst="rect">
            <a:avLst/>
          </a:prstGeom>
          <a:noFill/>
        </p:spPr>
        <p:txBody>
          <a:bodyPr wrap="none" rtlCol="0">
            <a:spAutoFit/>
          </a:bodyPr>
          <a:lstStyle/>
          <a:p>
            <a:r>
              <a:rPr lang="es-MX" sz="2200" dirty="0">
                <a:latin typeface="Arial" pitchFamily="34" charset="0"/>
                <a:cs typeface="Arial" pitchFamily="34" charset="0"/>
              </a:rPr>
              <a:t>Velocidad de reacción </a:t>
            </a:r>
          </a:p>
        </p:txBody>
      </p:sp>
      <mc:AlternateContent xmlns:mc="http://schemas.openxmlformats.org/markup-compatibility/2006" xmlns:a14="http://schemas.microsoft.com/office/drawing/2010/main">
        <mc:Choice Requires="a14">
          <p:sp>
            <p:nvSpPr>
              <p:cNvPr id="19" name="18 CuadroTexto"/>
              <p:cNvSpPr txBox="1"/>
              <p:nvPr/>
            </p:nvSpPr>
            <p:spPr>
              <a:xfrm>
                <a:off x="618645" y="4270805"/>
                <a:ext cx="4036426" cy="430887"/>
              </a:xfrm>
              <a:prstGeom prst="rect">
                <a:avLst/>
              </a:prstGeom>
              <a:noFill/>
            </p:spPr>
            <p:txBody>
              <a:bodyPr wrap="none" rtlCol="0">
                <a:spAutoFit/>
              </a:bodyPr>
              <a:lstStyle/>
              <a:p>
                <a:r>
                  <a:rPr lang="es-MX" sz="2200" dirty="0">
                    <a:latin typeface="Arial" pitchFamily="34" charset="0"/>
                    <a:cs typeface="Arial" pitchFamily="34" charset="0"/>
                  </a:rPr>
                  <a:t>Despejando </a:t>
                </a:r>
                <a14:m>
                  <m:oMath xmlns:m="http://schemas.openxmlformats.org/officeDocument/2006/math">
                    <m:r>
                      <a:rPr lang="es-MX" sz="2200" b="0" i="0" smtClean="0">
                        <a:latin typeface="Cambria Math"/>
                      </a:rPr>
                      <m:t>[</m:t>
                    </m:r>
                    <m:r>
                      <a:rPr lang="es-MX" sz="2200" b="0" i="1" smtClean="0">
                        <a:latin typeface="Cambria Math"/>
                      </a:rPr>
                      <m:t>𝐴𝐶</m:t>
                    </m:r>
                    <m:r>
                      <a:rPr lang="es-MX" sz="2200" b="0" i="1" baseline="30000" smtClean="0">
                        <a:latin typeface="Cambria Math"/>
                      </a:rPr>
                      <m:t>∗</m:t>
                    </m:r>
                    <m:r>
                      <a:rPr lang="es-MX" sz="2200" b="0" i="1" smtClean="0">
                        <a:latin typeface="Cambria Math"/>
                      </a:rPr>
                      <m:t>]</m:t>
                    </m:r>
                  </m:oMath>
                </a14:m>
                <a:r>
                  <a:rPr lang="es-MX" sz="2200" dirty="0">
                    <a:latin typeface="Arial" pitchFamily="34" charset="0"/>
                    <a:cs typeface="Arial" pitchFamily="34" charset="0"/>
                  </a:rPr>
                  <a:t> obtenemos:</a:t>
                </a:r>
              </a:p>
            </p:txBody>
          </p:sp>
        </mc:Choice>
        <mc:Fallback xmlns="">
          <p:sp>
            <p:nvSpPr>
              <p:cNvPr id="19" name="18 CuadroTexto"/>
              <p:cNvSpPr txBox="1">
                <a:spLocks noRot="1" noChangeAspect="1" noMove="1" noResize="1" noEditPoints="1" noAdjustHandles="1" noChangeArrowheads="1" noChangeShapeType="1" noTextEdit="1"/>
              </p:cNvSpPr>
              <p:nvPr/>
            </p:nvSpPr>
            <p:spPr>
              <a:xfrm>
                <a:off x="618645" y="4270805"/>
                <a:ext cx="4036426" cy="430887"/>
              </a:xfrm>
              <a:prstGeom prst="rect">
                <a:avLst/>
              </a:prstGeom>
              <a:blipFill rotWithShape="1">
                <a:blip r:embed="rId6"/>
                <a:stretch>
                  <a:fillRect l="-1810" t="-7143" r="-1508" b="-300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19 CuadroTexto"/>
              <p:cNvSpPr txBox="1"/>
              <p:nvPr/>
            </p:nvSpPr>
            <p:spPr>
              <a:xfrm>
                <a:off x="2411577" y="4923498"/>
                <a:ext cx="3976989" cy="1232710"/>
              </a:xfrm>
              <a:prstGeom prst="rect">
                <a:avLst/>
              </a:prstGeom>
              <a:noFill/>
            </p:spPr>
            <p:txBody>
              <a:bodyPr wrap="square" rtlCol="0">
                <a:spAutoFit/>
              </a:bodyPr>
              <a:lstStyle/>
              <a:p>
                <a:pPr algn="ctr"/>
                <a14:m>
                  <m:oMath xmlns:m="http://schemas.openxmlformats.org/officeDocument/2006/math">
                    <m:f>
                      <m:fPr>
                        <m:ctrlPr>
                          <a:rPr lang="es-MX" sz="2400" i="1" smtClean="0">
                            <a:latin typeface="Cambria Math" panose="02040503050406030204" pitchFamily="18" charset="0"/>
                          </a:rPr>
                        </m:ctrlPr>
                      </m:fPr>
                      <m:num>
                        <m:r>
                          <a:rPr lang="es-MX" sz="2400" b="0" i="1" smtClean="0">
                            <a:latin typeface="Cambria Math"/>
                          </a:rPr>
                          <m:t>𝑑</m:t>
                        </m:r>
                        <m:r>
                          <a:rPr lang="es-MX" sz="2400" b="0" i="1" smtClean="0">
                            <a:latin typeface="Cambria Math"/>
                          </a:rPr>
                          <m:t>[</m:t>
                        </m:r>
                        <m:r>
                          <a:rPr lang="es-MX" sz="2400" b="0" i="1" smtClean="0">
                            <a:latin typeface="Cambria Math"/>
                          </a:rPr>
                          <m:t>𝑅</m:t>
                        </m:r>
                        <m:r>
                          <a:rPr lang="es-MX" sz="2400" b="0" i="1" smtClean="0">
                            <a:latin typeface="Cambria Math"/>
                          </a:rPr>
                          <m:t>]</m:t>
                        </m:r>
                      </m:num>
                      <m:den>
                        <m:r>
                          <a:rPr lang="es-MX" sz="2400" b="0" i="1" smtClean="0">
                            <a:latin typeface="Cambria Math"/>
                          </a:rPr>
                          <m:t>𝑑𝑡</m:t>
                        </m:r>
                      </m:den>
                    </m:f>
                  </m:oMath>
                </a14:m>
                <a:r>
                  <a:rPr lang="es-MX" sz="2400" dirty="0">
                    <a:latin typeface="Arial" pitchFamily="34" charset="0"/>
                    <a:cs typeface="Arial" pitchFamily="34" charset="0"/>
                  </a:rPr>
                  <a:t>=k</a:t>
                </a:r>
                <a:r>
                  <a:rPr lang="es-MX" sz="2400" baseline="-25000" dirty="0">
                    <a:latin typeface="Arial" pitchFamily="34" charset="0"/>
                    <a:cs typeface="Arial" pitchFamily="34" charset="0"/>
                  </a:rPr>
                  <a:t>2</a:t>
                </a:r>
                <a:r>
                  <a:rPr lang="es-MX" sz="2400" dirty="0">
                    <a:latin typeface="Arial" pitchFamily="34" charset="0"/>
                    <a:cs typeface="Arial" pitchFamily="34" charset="0"/>
                  </a:rPr>
                  <a:t>[</a:t>
                </a:r>
                <a14:m>
                  <m:oMath xmlns:m="http://schemas.openxmlformats.org/officeDocument/2006/math">
                    <m:r>
                      <a:rPr lang="es-MX" sz="2400" b="0" i="1" smtClean="0">
                        <a:latin typeface="Cambria Math"/>
                      </a:rPr>
                      <m:t>𝐴𝐶</m:t>
                    </m:r>
                    <m:r>
                      <a:rPr lang="es-MX" sz="2400" b="0" i="1" baseline="30000" smtClean="0">
                        <a:latin typeface="Cambria Math"/>
                      </a:rPr>
                      <m:t>∗</m:t>
                    </m:r>
                    <m:r>
                      <a:rPr lang="es-MX" sz="2400" b="0" i="1" smtClean="0">
                        <a:latin typeface="Cambria Math"/>
                      </a:rPr>
                      <m:t>][</m:t>
                    </m:r>
                    <m:r>
                      <a:rPr lang="es-MX" sz="2400" b="0" i="1" smtClean="0">
                        <a:latin typeface="Cambria Math"/>
                      </a:rPr>
                      <m:t>𝐵</m:t>
                    </m:r>
                    <m:r>
                      <a:rPr lang="es-MX" sz="2400" b="0" i="1" smtClean="0">
                        <a:latin typeface="Cambria Math"/>
                      </a:rPr>
                      <m:t>]=</m:t>
                    </m:r>
                    <m:f>
                      <m:fPr>
                        <m:ctrlPr>
                          <a:rPr lang="es-MX" sz="2400" b="0" i="1" smtClean="0">
                            <a:latin typeface="Cambria Math" panose="02040503050406030204" pitchFamily="18" charset="0"/>
                          </a:rPr>
                        </m:ctrlPr>
                      </m:fPr>
                      <m:num>
                        <m:r>
                          <a:rPr lang="es-MX" sz="2400" b="0" i="1" smtClean="0">
                            <a:latin typeface="Cambria Math"/>
                          </a:rPr>
                          <m:t>𝑘</m:t>
                        </m:r>
                        <m:r>
                          <a:rPr lang="es-MX" sz="2400" b="0" i="1" baseline="-25000" smtClean="0">
                            <a:latin typeface="Cambria Math"/>
                          </a:rPr>
                          <m:t>1</m:t>
                        </m:r>
                        <m:r>
                          <a:rPr lang="es-MX" sz="2400" b="0" i="1" smtClean="0">
                            <a:latin typeface="Cambria Math"/>
                          </a:rPr>
                          <m:t>𝑘</m:t>
                        </m:r>
                        <m:r>
                          <a:rPr lang="es-MX" sz="2400" b="0" i="1" baseline="-25000" smtClean="0">
                            <a:latin typeface="Cambria Math"/>
                          </a:rPr>
                          <m:t>2</m:t>
                        </m:r>
                        <m:d>
                          <m:dPr>
                            <m:begChr m:val="["/>
                            <m:endChr m:val="]"/>
                            <m:ctrlPr>
                              <a:rPr lang="es-MX" sz="2400" b="0" i="1" smtClean="0">
                                <a:latin typeface="Cambria Math" panose="02040503050406030204" pitchFamily="18" charset="0"/>
                              </a:rPr>
                            </m:ctrlPr>
                          </m:dPr>
                          <m:e>
                            <m:r>
                              <a:rPr lang="es-MX" sz="2400" b="0" i="1" smtClean="0">
                                <a:latin typeface="Cambria Math"/>
                              </a:rPr>
                              <m:t>𝐶</m:t>
                            </m:r>
                          </m:e>
                        </m:d>
                        <m:d>
                          <m:dPr>
                            <m:begChr m:val="["/>
                            <m:endChr m:val="]"/>
                            <m:ctrlPr>
                              <a:rPr lang="es-MX" sz="2400" b="0" i="1" smtClean="0">
                                <a:latin typeface="Cambria Math" panose="02040503050406030204" pitchFamily="18" charset="0"/>
                              </a:rPr>
                            </m:ctrlPr>
                          </m:dPr>
                          <m:e>
                            <m:r>
                              <a:rPr lang="es-MX" sz="2400" b="0" i="1" smtClean="0">
                                <a:latin typeface="Cambria Math"/>
                              </a:rPr>
                              <m:t>𝐴</m:t>
                            </m:r>
                          </m:e>
                        </m:d>
                        <m:r>
                          <a:rPr lang="es-MX" sz="2400" b="0" i="1" smtClean="0">
                            <a:latin typeface="Cambria Math"/>
                          </a:rPr>
                          <m:t>[</m:t>
                        </m:r>
                        <m:r>
                          <a:rPr lang="es-MX" sz="2400" b="0" i="1" smtClean="0">
                            <a:latin typeface="Cambria Math"/>
                          </a:rPr>
                          <m:t>𝐵</m:t>
                        </m:r>
                        <m:r>
                          <a:rPr lang="es-MX" sz="2400" b="0" i="1" smtClean="0">
                            <a:latin typeface="Cambria Math"/>
                          </a:rPr>
                          <m:t>]</m:t>
                        </m:r>
                      </m:num>
                      <m:den>
                        <m:r>
                          <a:rPr lang="es-MX" sz="2400" b="0" i="1" smtClean="0">
                            <a:latin typeface="Cambria Math"/>
                          </a:rPr>
                          <m:t>𝑘</m:t>
                        </m:r>
                        <m:r>
                          <a:rPr lang="es-MX" sz="2400" b="0" i="1" baseline="-25000" smtClean="0">
                            <a:latin typeface="Cambria Math"/>
                          </a:rPr>
                          <m:t>−1</m:t>
                        </m:r>
                        <m:r>
                          <a:rPr lang="es-MX" sz="2400" b="0" i="1" smtClean="0">
                            <a:latin typeface="Cambria Math"/>
                          </a:rPr>
                          <m:t>+</m:t>
                        </m:r>
                        <m:r>
                          <a:rPr lang="es-MX" sz="2400" b="0" i="1" smtClean="0">
                            <a:latin typeface="Cambria Math"/>
                          </a:rPr>
                          <m:t>𝑘</m:t>
                        </m:r>
                        <m:r>
                          <a:rPr lang="es-MX" sz="2400" b="0" i="1" baseline="-25000" smtClean="0">
                            <a:latin typeface="Cambria Math"/>
                          </a:rPr>
                          <m:t>2</m:t>
                        </m:r>
                        <m:r>
                          <a:rPr lang="es-MX" sz="2400" b="0" i="1" smtClean="0">
                            <a:latin typeface="Cambria Math"/>
                          </a:rPr>
                          <m:t>[</m:t>
                        </m:r>
                        <m:r>
                          <a:rPr lang="es-MX" sz="2400" b="0" i="1" smtClean="0">
                            <a:latin typeface="Cambria Math"/>
                          </a:rPr>
                          <m:t>𝐵</m:t>
                        </m:r>
                        <m:r>
                          <a:rPr lang="es-MX" sz="2400" b="0" i="1" smtClean="0">
                            <a:latin typeface="Cambria Math"/>
                          </a:rPr>
                          <m:t>]</m:t>
                        </m:r>
                      </m:den>
                    </m:f>
                  </m:oMath>
                </a14:m>
                <a:endParaRPr lang="es-MX" sz="2400" dirty="0">
                  <a:latin typeface="Arial" pitchFamily="34" charset="0"/>
                  <a:cs typeface="Arial" pitchFamily="34" charset="0"/>
                </a:endParaRPr>
              </a:p>
            </p:txBody>
          </p:sp>
        </mc:Choice>
        <mc:Fallback xmlns="">
          <p:sp>
            <p:nvSpPr>
              <p:cNvPr id="20" name="19 CuadroTexto"/>
              <p:cNvSpPr txBox="1">
                <a:spLocks noRot="1" noChangeAspect="1" noMove="1" noResize="1" noEditPoints="1" noAdjustHandles="1" noChangeArrowheads="1" noChangeShapeType="1" noTextEdit="1"/>
              </p:cNvSpPr>
              <p:nvPr/>
            </p:nvSpPr>
            <p:spPr>
              <a:xfrm>
                <a:off x="2411577" y="4923498"/>
                <a:ext cx="3976989" cy="1232710"/>
              </a:xfrm>
              <a:prstGeom prst="rect">
                <a:avLst/>
              </a:prstGeom>
              <a:blipFill rotWithShape="1">
                <a:blip r:embed="rId7"/>
                <a:stretch>
                  <a:fillRect b="-49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20 CuadroTexto"/>
              <p:cNvSpPr txBox="1"/>
              <p:nvPr/>
            </p:nvSpPr>
            <p:spPr>
              <a:xfrm>
                <a:off x="486146" y="5798591"/>
                <a:ext cx="3795671" cy="955646"/>
              </a:xfrm>
              <a:prstGeom prst="rect">
                <a:avLst/>
              </a:prstGeom>
              <a:noFill/>
            </p:spPr>
            <p:txBody>
              <a:bodyPr wrap="square" rtlCol="0">
                <a:spAutoFit/>
              </a:bodyPr>
              <a:lstStyle/>
              <a:p>
                <a:pPr algn="ctr"/>
                <a:r>
                  <a:rPr lang="es-MX" dirty="0">
                    <a:latin typeface="Arial" pitchFamily="34" charset="0"/>
                    <a:cs typeface="Arial" pitchFamily="34" charset="0"/>
                  </a:rPr>
                  <a:t>Si k</a:t>
                </a:r>
                <a:r>
                  <a:rPr lang="es-MX" baseline="-25000" dirty="0">
                    <a:latin typeface="Arial" pitchFamily="34" charset="0"/>
                    <a:cs typeface="Arial" pitchFamily="34" charset="0"/>
                  </a:rPr>
                  <a:t>-1</a:t>
                </a:r>
                <a:r>
                  <a:rPr lang="es-MX" dirty="0">
                    <a:latin typeface="Arial" pitchFamily="34" charset="0"/>
                    <a:cs typeface="Arial" pitchFamily="34" charset="0"/>
                  </a:rPr>
                  <a:t>&gt;&gt;k</a:t>
                </a:r>
                <a:r>
                  <a:rPr lang="es-MX" baseline="-25000" dirty="0">
                    <a:latin typeface="Arial" pitchFamily="34" charset="0"/>
                    <a:cs typeface="Arial" pitchFamily="34" charset="0"/>
                  </a:rPr>
                  <a:t>2</a:t>
                </a:r>
                <a:r>
                  <a:rPr lang="es-MX" dirty="0">
                    <a:latin typeface="Arial" pitchFamily="34" charset="0"/>
                    <a:cs typeface="Arial" pitchFamily="34" charset="0"/>
                  </a:rPr>
                  <a:t>[B] entonces:</a:t>
                </a:r>
              </a:p>
              <a:p>
                <a:pPr algn="ctr"/>
                <a14:m>
                  <m:oMath xmlns:m="http://schemas.openxmlformats.org/officeDocument/2006/math">
                    <m:f>
                      <m:fPr>
                        <m:ctrlPr>
                          <a:rPr lang="es-MX" sz="2600" i="1" smtClean="0">
                            <a:latin typeface="Cambria Math" panose="02040503050406030204" pitchFamily="18" charset="0"/>
                          </a:rPr>
                        </m:ctrlPr>
                      </m:fPr>
                      <m:num>
                        <m:r>
                          <a:rPr lang="es-MX" sz="2600" b="0" i="1" smtClean="0">
                            <a:latin typeface="Cambria Math"/>
                          </a:rPr>
                          <m:t>𝑑</m:t>
                        </m:r>
                        <m:r>
                          <a:rPr lang="es-MX" sz="2600" b="0" i="1" smtClean="0">
                            <a:latin typeface="Cambria Math"/>
                          </a:rPr>
                          <m:t>[</m:t>
                        </m:r>
                        <m:r>
                          <a:rPr lang="es-MX" sz="2600" b="0" i="1" smtClean="0">
                            <a:latin typeface="Cambria Math"/>
                          </a:rPr>
                          <m:t>𝑅</m:t>
                        </m:r>
                        <m:r>
                          <a:rPr lang="es-MX" sz="2600" b="0" i="1" smtClean="0">
                            <a:latin typeface="Cambria Math"/>
                          </a:rPr>
                          <m:t>]</m:t>
                        </m:r>
                      </m:num>
                      <m:den>
                        <m:r>
                          <a:rPr lang="es-MX" sz="2600" b="0" i="1" smtClean="0">
                            <a:latin typeface="Cambria Math"/>
                          </a:rPr>
                          <m:t>𝑑𝑡</m:t>
                        </m:r>
                      </m:den>
                    </m:f>
                    <m:r>
                      <a:rPr lang="es-MX" sz="2600" b="0" i="1" smtClean="0">
                        <a:latin typeface="Cambria Math"/>
                      </a:rPr>
                      <m:t>=</m:t>
                    </m:r>
                    <m:r>
                      <a:rPr lang="es-MX" sz="2600" b="0" i="1" smtClean="0">
                        <a:latin typeface="Cambria Math"/>
                      </a:rPr>
                      <m:t>𝐾𝑘</m:t>
                    </m:r>
                    <m:r>
                      <a:rPr lang="es-MX" sz="2600" b="0" i="1" baseline="-25000" smtClean="0">
                        <a:latin typeface="Cambria Math"/>
                      </a:rPr>
                      <m:t>2</m:t>
                    </m:r>
                    <m:d>
                      <m:dPr>
                        <m:begChr m:val="["/>
                        <m:endChr m:val="]"/>
                        <m:ctrlPr>
                          <a:rPr lang="es-MX" sz="2600" b="0" i="1" smtClean="0">
                            <a:latin typeface="Cambria Math" panose="02040503050406030204" pitchFamily="18" charset="0"/>
                          </a:rPr>
                        </m:ctrlPr>
                      </m:dPr>
                      <m:e>
                        <m:r>
                          <a:rPr lang="es-MX" sz="2600" b="0" i="1" smtClean="0">
                            <a:latin typeface="Cambria Math"/>
                          </a:rPr>
                          <m:t>𝐶</m:t>
                        </m:r>
                      </m:e>
                    </m:d>
                    <m:d>
                      <m:dPr>
                        <m:begChr m:val="["/>
                        <m:endChr m:val="]"/>
                        <m:ctrlPr>
                          <a:rPr lang="es-MX" sz="2600" b="0" i="1" smtClean="0">
                            <a:latin typeface="Cambria Math" panose="02040503050406030204" pitchFamily="18" charset="0"/>
                          </a:rPr>
                        </m:ctrlPr>
                      </m:dPr>
                      <m:e>
                        <m:r>
                          <a:rPr lang="es-MX" sz="2600" b="0" i="1" smtClean="0">
                            <a:latin typeface="Cambria Math"/>
                          </a:rPr>
                          <m:t>𝐴</m:t>
                        </m:r>
                      </m:e>
                    </m:d>
                    <m:r>
                      <a:rPr lang="es-MX" sz="2600" b="0" i="1" smtClean="0">
                        <a:latin typeface="Cambria Math"/>
                      </a:rPr>
                      <m:t>[</m:t>
                    </m:r>
                    <m:r>
                      <a:rPr lang="es-MX" sz="2600" b="0" i="1" smtClean="0">
                        <a:latin typeface="Cambria Math"/>
                      </a:rPr>
                      <m:t>𝐵</m:t>
                    </m:r>
                    <m:r>
                      <a:rPr lang="es-MX" sz="2600" b="0" i="1" smtClean="0">
                        <a:latin typeface="Cambria Math"/>
                      </a:rPr>
                      <m:t>]</m:t>
                    </m:r>
                  </m:oMath>
                </a14:m>
                <a:r>
                  <a:rPr lang="es-MX" sz="2600" dirty="0">
                    <a:latin typeface="Arial" pitchFamily="34" charset="0"/>
                    <a:cs typeface="Arial" pitchFamily="34" charset="0"/>
                  </a:rPr>
                  <a:t> </a:t>
                </a:r>
              </a:p>
            </p:txBody>
          </p:sp>
        </mc:Choice>
        <mc:Fallback xmlns="">
          <p:sp>
            <p:nvSpPr>
              <p:cNvPr id="21" name="20 CuadroTexto"/>
              <p:cNvSpPr txBox="1">
                <a:spLocks noRot="1" noChangeAspect="1" noMove="1" noResize="1" noEditPoints="1" noAdjustHandles="1" noChangeArrowheads="1" noChangeShapeType="1" noTextEdit="1"/>
              </p:cNvSpPr>
              <p:nvPr/>
            </p:nvSpPr>
            <p:spPr>
              <a:xfrm>
                <a:off x="486146" y="5798591"/>
                <a:ext cx="3795671" cy="955646"/>
              </a:xfrm>
              <a:prstGeom prst="rect">
                <a:avLst/>
              </a:prstGeom>
              <a:blipFill rotWithShape="1">
                <a:blip r:embed="rId8"/>
                <a:stretch>
                  <a:fillRect t="-318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21 Rectángulo"/>
              <p:cNvSpPr/>
              <p:nvPr/>
            </p:nvSpPr>
            <p:spPr>
              <a:xfrm>
                <a:off x="5189776" y="5661248"/>
                <a:ext cx="2521844" cy="1509644"/>
              </a:xfrm>
              <a:prstGeom prst="rect">
                <a:avLst/>
              </a:prstGeom>
            </p:spPr>
            <p:txBody>
              <a:bodyPr wrap="none">
                <a:spAutoFit/>
              </a:bodyPr>
              <a:lstStyle/>
              <a:p>
                <a:r>
                  <a:rPr lang="es-MX" dirty="0">
                    <a:latin typeface="Arial" pitchFamily="34" charset="0"/>
                    <a:cs typeface="Arial" pitchFamily="34" charset="0"/>
                  </a:rPr>
                  <a:t>Si k</a:t>
                </a:r>
                <a:r>
                  <a:rPr lang="es-MX" baseline="-25000" dirty="0">
                    <a:latin typeface="Arial" pitchFamily="34" charset="0"/>
                    <a:cs typeface="Arial" pitchFamily="34" charset="0"/>
                  </a:rPr>
                  <a:t>-1</a:t>
                </a:r>
                <a:r>
                  <a:rPr lang="es-MX" dirty="0">
                    <a:latin typeface="Arial" pitchFamily="34" charset="0"/>
                    <a:cs typeface="Arial" pitchFamily="34" charset="0"/>
                  </a:rPr>
                  <a:t>&lt;&lt;k</a:t>
                </a:r>
                <a:r>
                  <a:rPr lang="es-MX" baseline="-25000" dirty="0">
                    <a:latin typeface="Arial" pitchFamily="34" charset="0"/>
                    <a:cs typeface="Arial" pitchFamily="34" charset="0"/>
                  </a:rPr>
                  <a:t>2</a:t>
                </a:r>
                <a:r>
                  <a:rPr lang="es-MX" dirty="0">
                    <a:latin typeface="Arial" pitchFamily="34" charset="0"/>
                    <a:cs typeface="Arial" pitchFamily="34" charset="0"/>
                  </a:rPr>
                  <a:t>[B] entonces:</a:t>
                </a:r>
              </a:p>
              <a:p>
                <a:pPr algn="ctr"/>
                <a14:m>
                  <m:oMath xmlns:m="http://schemas.openxmlformats.org/officeDocument/2006/math">
                    <m:f>
                      <m:fPr>
                        <m:ctrlPr>
                          <a:rPr lang="es-MX" sz="2600" i="1" smtClean="0">
                            <a:latin typeface="Cambria Math" panose="02040503050406030204" pitchFamily="18" charset="0"/>
                          </a:rPr>
                        </m:ctrlPr>
                      </m:fPr>
                      <m:num>
                        <m:r>
                          <a:rPr lang="es-MX" sz="2600" b="0" i="1" smtClean="0">
                            <a:latin typeface="Cambria Math"/>
                          </a:rPr>
                          <m:t>𝑑</m:t>
                        </m:r>
                        <m:r>
                          <a:rPr lang="es-MX" sz="2600" b="0" i="1" smtClean="0">
                            <a:latin typeface="Cambria Math"/>
                          </a:rPr>
                          <m:t>[</m:t>
                        </m:r>
                        <m:r>
                          <a:rPr lang="es-MX" sz="2600" b="0" i="1" smtClean="0">
                            <a:latin typeface="Cambria Math"/>
                          </a:rPr>
                          <m:t>𝑅</m:t>
                        </m:r>
                        <m:r>
                          <a:rPr lang="es-MX" sz="2600" b="0" i="1" smtClean="0">
                            <a:latin typeface="Cambria Math"/>
                          </a:rPr>
                          <m:t>]</m:t>
                        </m:r>
                      </m:num>
                      <m:den>
                        <m:r>
                          <a:rPr lang="es-MX" sz="2600" b="0" i="1" smtClean="0">
                            <a:latin typeface="Cambria Math"/>
                          </a:rPr>
                          <m:t>𝑑𝑡</m:t>
                        </m:r>
                      </m:den>
                    </m:f>
                    <m:r>
                      <a:rPr lang="es-MX" sz="2600" b="0" i="1" smtClean="0">
                        <a:latin typeface="Cambria Math"/>
                      </a:rPr>
                      <m:t>=</m:t>
                    </m:r>
                    <m:r>
                      <a:rPr lang="es-MX" sz="2600" b="0" i="1" smtClean="0">
                        <a:latin typeface="Cambria Math"/>
                      </a:rPr>
                      <m:t>𝑘</m:t>
                    </m:r>
                    <m:r>
                      <a:rPr lang="es-MX" sz="2600" b="0" i="1" baseline="-25000" smtClean="0">
                        <a:latin typeface="Cambria Math"/>
                      </a:rPr>
                      <m:t>1</m:t>
                    </m:r>
                    <m:d>
                      <m:dPr>
                        <m:begChr m:val="["/>
                        <m:endChr m:val="]"/>
                        <m:ctrlPr>
                          <a:rPr lang="es-MX" sz="2600" b="0" i="1" smtClean="0">
                            <a:latin typeface="Cambria Math" panose="02040503050406030204" pitchFamily="18" charset="0"/>
                          </a:rPr>
                        </m:ctrlPr>
                      </m:dPr>
                      <m:e>
                        <m:r>
                          <a:rPr lang="es-MX" sz="2600" b="0" i="1" smtClean="0">
                            <a:latin typeface="Cambria Math"/>
                          </a:rPr>
                          <m:t>𝐶</m:t>
                        </m:r>
                      </m:e>
                    </m:d>
                    <m:d>
                      <m:dPr>
                        <m:begChr m:val="["/>
                        <m:endChr m:val="]"/>
                        <m:ctrlPr>
                          <a:rPr lang="es-MX" sz="2600" b="0" i="1" smtClean="0">
                            <a:latin typeface="Cambria Math" panose="02040503050406030204" pitchFamily="18" charset="0"/>
                          </a:rPr>
                        </m:ctrlPr>
                      </m:dPr>
                      <m:e>
                        <m:r>
                          <a:rPr lang="es-MX" sz="2600" b="0" i="1" smtClean="0">
                            <a:latin typeface="Cambria Math"/>
                          </a:rPr>
                          <m:t>𝐴</m:t>
                        </m:r>
                      </m:e>
                    </m:d>
                  </m:oMath>
                </a14:m>
                <a:r>
                  <a:rPr lang="es-MX" sz="2600" dirty="0">
                    <a:latin typeface="Arial" pitchFamily="34" charset="0"/>
                    <a:cs typeface="Arial" pitchFamily="34" charset="0"/>
                  </a:rPr>
                  <a:t> </a:t>
                </a:r>
              </a:p>
              <a:p>
                <a:endParaRPr lang="es-MX" dirty="0">
                  <a:latin typeface="Arial" pitchFamily="34" charset="0"/>
                  <a:cs typeface="Arial" pitchFamily="34" charset="0"/>
                </a:endParaRPr>
              </a:p>
              <a:p>
                <a:r>
                  <a:rPr lang="es-MX" dirty="0">
                    <a:latin typeface="Arial" pitchFamily="34" charset="0"/>
                    <a:cs typeface="Arial" pitchFamily="34" charset="0"/>
                  </a:rPr>
                  <a:t> </a:t>
                </a:r>
              </a:p>
            </p:txBody>
          </p:sp>
        </mc:Choice>
        <mc:Fallback xmlns="">
          <p:sp>
            <p:nvSpPr>
              <p:cNvPr id="22" name="21 Rectángulo"/>
              <p:cNvSpPr>
                <a:spLocks noRot="1" noChangeAspect="1" noMove="1" noResize="1" noEditPoints="1" noAdjustHandles="1" noChangeArrowheads="1" noChangeShapeType="1" noTextEdit="1"/>
              </p:cNvSpPr>
              <p:nvPr/>
            </p:nvSpPr>
            <p:spPr>
              <a:xfrm>
                <a:off x="5189776" y="5661248"/>
                <a:ext cx="2521844" cy="1509644"/>
              </a:xfrm>
              <a:prstGeom prst="rect">
                <a:avLst/>
              </a:prstGeom>
              <a:blipFill rotWithShape="1">
                <a:blip r:embed="rId9"/>
                <a:stretch>
                  <a:fillRect l="-1932" t="-2024" r="-1208"/>
                </a:stretch>
              </a:blipFill>
            </p:spPr>
            <p:txBody>
              <a:bodyPr/>
              <a:lstStyle/>
              <a:p>
                <a:r>
                  <a:rPr lang="es-MX">
                    <a:noFill/>
                  </a:rPr>
                  <a:t> </a:t>
                </a:r>
              </a:p>
            </p:txBody>
          </p:sp>
        </mc:Fallback>
      </mc:AlternateContent>
      <p:sp>
        <p:nvSpPr>
          <p:cNvPr id="2" name="1 Rectángulo"/>
          <p:cNvSpPr/>
          <p:nvPr/>
        </p:nvSpPr>
        <p:spPr>
          <a:xfrm>
            <a:off x="3981768" y="1012701"/>
            <a:ext cx="377026" cy="369332"/>
          </a:xfrm>
          <a:prstGeom prst="rect">
            <a:avLst/>
          </a:prstGeom>
        </p:spPr>
        <p:txBody>
          <a:bodyPr wrap="none">
            <a:spAutoFit/>
          </a:bodyPr>
          <a:lstStyle/>
          <a:p>
            <a:r>
              <a:rPr lang="es-MX" dirty="0">
                <a:latin typeface="Arial" pitchFamily="34" charset="0"/>
                <a:cs typeface="Arial" pitchFamily="34" charset="0"/>
              </a:rPr>
              <a:t>k</a:t>
            </a:r>
            <a:r>
              <a:rPr lang="es-MX" baseline="-25000" dirty="0">
                <a:latin typeface="Arial" pitchFamily="34" charset="0"/>
                <a:cs typeface="Arial" pitchFamily="34" charset="0"/>
              </a:rPr>
              <a:t>c</a:t>
            </a:r>
          </a:p>
        </p:txBody>
      </p:sp>
      <p:sp>
        <p:nvSpPr>
          <p:cNvPr id="3" name="2 Rectángulo"/>
          <p:cNvSpPr/>
          <p:nvPr/>
        </p:nvSpPr>
        <p:spPr>
          <a:xfrm>
            <a:off x="4069389" y="1525143"/>
            <a:ext cx="385042" cy="369332"/>
          </a:xfrm>
          <a:prstGeom prst="rect">
            <a:avLst/>
          </a:prstGeom>
        </p:spPr>
        <p:txBody>
          <a:bodyPr wrap="none">
            <a:spAutoFit/>
          </a:bodyPr>
          <a:lstStyle/>
          <a:p>
            <a:r>
              <a:rPr lang="es-MX" dirty="0">
                <a:latin typeface="Arial" pitchFamily="34" charset="0"/>
                <a:cs typeface="Arial" pitchFamily="34" charset="0"/>
              </a:rPr>
              <a:t>k</a:t>
            </a:r>
            <a:r>
              <a:rPr lang="es-MX" baseline="-25000" dirty="0">
                <a:latin typeface="Arial" pitchFamily="34" charset="0"/>
                <a:cs typeface="Arial" pitchFamily="34" charset="0"/>
              </a:rPr>
              <a:t>1</a:t>
            </a:r>
          </a:p>
        </p:txBody>
      </p:sp>
      <p:sp>
        <p:nvSpPr>
          <p:cNvPr id="12" name="11 Rectángulo"/>
          <p:cNvSpPr/>
          <p:nvPr/>
        </p:nvSpPr>
        <p:spPr>
          <a:xfrm>
            <a:off x="4116167" y="2001507"/>
            <a:ext cx="436338" cy="369332"/>
          </a:xfrm>
          <a:prstGeom prst="rect">
            <a:avLst/>
          </a:prstGeom>
        </p:spPr>
        <p:txBody>
          <a:bodyPr wrap="none">
            <a:spAutoFit/>
          </a:bodyPr>
          <a:lstStyle/>
          <a:p>
            <a:r>
              <a:rPr lang="es-MX" dirty="0">
                <a:latin typeface="Arial" pitchFamily="34" charset="0"/>
                <a:cs typeface="Arial" pitchFamily="34" charset="0"/>
              </a:rPr>
              <a:t>k</a:t>
            </a:r>
            <a:r>
              <a:rPr lang="es-MX" baseline="-25000" dirty="0">
                <a:latin typeface="Arial" pitchFamily="34" charset="0"/>
                <a:cs typeface="Arial" pitchFamily="34" charset="0"/>
              </a:rPr>
              <a:t>-1</a:t>
            </a:r>
          </a:p>
        </p:txBody>
      </p:sp>
      <p:sp>
        <p:nvSpPr>
          <p:cNvPr id="14" name="13 Rectángulo"/>
          <p:cNvSpPr/>
          <p:nvPr/>
        </p:nvSpPr>
        <p:spPr>
          <a:xfrm>
            <a:off x="3798064" y="2396016"/>
            <a:ext cx="385042" cy="369332"/>
          </a:xfrm>
          <a:prstGeom prst="rect">
            <a:avLst/>
          </a:prstGeom>
        </p:spPr>
        <p:txBody>
          <a:bodyPr wrap="none">
            <a:spAutoFit/>
          </a:bodyPr>
          <a:lstStyle/>
          <a:p>
            <a:r>
              <a:rPr lang="es-MX" dirty="0">
                <a:latin typeface="Arial" pitchFamily="34" charset="0"/>
                <a:cs typeface="Arial" pitchFamily="34" charset="0"/>
              </a:rPr>
              <a:t>k</a:t>
            </a:r>
            <a:r>
              <a:rPr lang="es-MX" baseline="-25000" dirty="0">
                <a:latin typeface="Arial" pitchFamily="34" charset="0"/>
                <a:cs typeface="Arial" pitchFamily="34" charset="0"/>
              </a:rPr>
              <a:t>2</a:t>
            </a:r>
          </a:p>
        </p:txBody>
      </p:sp>
      <p:sp>
        <p:nvSpPr>
          <p:cNvPr id="23" name="Marcador de pie de página 22">
            <a:extLst>
              <a:ext uri="{FF2B5EF4-FFF2-40B4-BE49-F238E27FC236}">
                <a16:creationId xmlns:a16="http://schemas.microsoft.com/office/drawing/2014/main" id="{D90954D7-4435-4E7C-99ED-78184090A0BE}"/>
              </a:ext>
            </a:extLst>
          </p:cNvPr>
          <p:cNvSpPr>
            <a:spLocks noGrp="1"/>
          </p:cNvSpPr>
          <p:nvPr>
            <p:ph type="ftr" sz="quarter" idx="11"/>
          </p:nvPr>
        </p:nvSpPr>
        <p:spPr/>
        <p:txBody>
          <a:bodyPr/>
          <a:lstStyle/>
          <a:p>
            <a:endParaRPr lang="es-MX"/>
          </a:p>
        </p:txBody>
      </p:sp>
      <p:sp>
        <p:nvSpPr>
          <p:cNvPr id="24" name="Marcador de número de diapositiva 23">
            <a:extLst>
              <a:ext uri="{FF2B5EF4-FFF2-40B4-BE49-F238E27FC236}">
                <a16:creationId xmlns:a16="http://schemas.microsoft.com/office/drawing/2014/main" id="{AF3A6356-E85B-47E7-B8D3-6B55D63AF350}"/>
              </a:ext>
            </a:extLst>
          </p:cNvPr>
          <p:cNvSpPr>
            <a:spLocks noGrp="1"/>
          </p:cNvSpPr>
          <p:nvPr>
            <p:ph type="sldNum" sz="quarter" idx="12"/>
          </p:nvPr>
        </p:nvSpPr>
        <p:spPr/>
        <p:txBody>
          <a:bodyPr/>
          <a:lstStyle/>
          <a:p>
            <a:fld id="{35F7C1B0-3CBA-4428-8776-BC58547E578F}" type="slidenum">
              <a:rPr lang="es-MX" smtClean="0"/>
              <a:t>11</a:t>
            </a:fld>
            <a:endParaRPr lang="es-MX"/>
          </a:p>
        </p:txBody>
      </p:sp>
    </p:spTree>
    <p:extLst>
      <p:ext uri="{BB962C8B-B14F-4D97-AF65-F5344CB8AC3E}">
        <p14:creationId xmlns:p14="http://schemas.microsoft.com/office/powerpoint/2010/main" val="196214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4332" y="328869"/>
            <a:ext cx="7494359" cy="1846659"/>
          </a:xfrm>
          <a:prstGeom prst="rect">
            <a:avLst/>
          </a:prstGeom>
          <a:noFill/>
        </p:spPr>
        <p:txBody>
          <a:bodyPr wrap="none" rtlCol="0">
            <a:spAutoFit/>
          </a:bodyPr>
          <a:lstStyle/>
          <a:p>
            <a:r>
              <a:rPr lang="es-MX" sz="2600" b="1" u="sng" dirty="0">
                <a:solidFill>
                  <a:srgbClr val="FF0000"/>
                </a:solidFill>
                <a:latin typeface="Arial" pitchFamily="34" charset="0"/>
                <a:cs typeface="Arial" pitchFamily="34" charset="0"/>
              </a:rPr>
              <a:t>Ejemplo de catálisis en disolución</a:t>
            </a:r>
          </a:p>
          <a:p>
            <a:endParaRPr lang="es-MX" sz="2600" dirty="0">
              <a:latin typeface="Arial" pitchFamily="34" charset="0"/>
              <a:cs typeface="Arial" pitchFamily="34" charset="0"/>
            </a:endParaRPr>
          </a:p>
          <a:p>
            <a:r>
              <a:rPr lang="es-MX" sz="2600" dirty="0">
                <a:latin typeface="Arial" pitchFamily="34" charset="0"/>
                <a:cs typeface="Arial" pitchFamily="34" charset="0"/>
              </a:rPr>
              <a:t>Reacción </a:t>
            </a:r>
            <a:r>
              <a:rPr lang="es-MX" sz="2600" dirty="0" err="1">
                <a:latin typeface="Arial" pitchFamily="34" charset="0"/>
                <a:cs typeface="Arial" pitchFamily="34" charset="0"/>
              </a:rPr>
              <a:t>redox</a:t>
            </a:r>
            <a:r>
              <a:rPr lang="es-MX" sz="2600" dirty="0">
                <a:latin typeface="Arial" pitchFamily="34" charset="0"/>
                <a:cs typeface="Arial" pitchFamily="34" charset="0"/>
              </a:rPr>
              <a:t> entre los iones cerio(IV) y talio (I)</a:t>
            </a:r>
          </a:p>
          <a:p>
            <a:endParaRPr lang="es-MX" dirty="0">
              <a:latin typeface="Arial" pitchFamily="34" charset="0"/>
              <a:cs typeface="Arial" pitchFamily="34" charset="0"/>
            </a:endParaRPr>
          </a:p>
          <a:p>
            <a:r>
              <a:rPr lang="es-MX" dirty="0">
                <a:latin typeface="Arial" pitchFamily="34" charset="0"/>
                <a:cs typeface="Arial" pitchFamily="34" charset="0"/>
              </a:rPr>
              <a:t> </a:t>
            </a:r>
          </a:p>
        </p:txBody>
      </p:sp>
      <p:grpSp>
        <p:nvGrpSpPr>
          <p:cNvPr id="8" name="Grupo 7"/>
          <p:cNvGrpSpPr/>
          <p:nvPr/>
        </p:nvGrpSpPr>
        <p:grpSpPr>
          <a:xfrm>
            <a:off x="2113198" y="2221125"/>
            <a:ext cx="4207690" cy="430887"/>
            <a:chOff x="1903077" y="1853788"/>
            <a:chExt cx="4207690" cy="430887"/>
          </a:xfrm>
        </p:grpSpPr>
        <p:grpSp>
          <p:nvGrpSpPr>
            <p:cNvPr id="5" name="10 Grupo"/>
            <p:cNvGrpSpPr/>
            <p:nvPr/>
          </p:nvGrpSpPr>
          <p:grpSpPr>
            <a:xfrm>
              <a:off x="3707904" y="1988840"/>
              <a:ext cx="229154" cy="80392"/>
              <a:chOff x="4551259" y="2492896"/>
              <a:chExt cx="229154" cy="80392"/>
            </a:xfrm>
          </p:grpSpPr>
          <p:cxnSp>
            <p:nvCxnSpPr>
              <p:cNvPr id="6" name="6 Conector recto de flecha"/>
              <p:cNvCxnSpPr/>
              <p:nvPr/>
            </p:nvCxnSpPr>
            <p:spPr>
              <a:xfrm>
                <a:off x="4564389" y="249289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7 Conector recto de flecha"/>
              <p:cNvCxnSpPr/>
              <p:nvPr/>
            </p:nvCxnSpPr>
            <p:spPr>
              <a:xfrm flipH="1">
                <a:off x="4551259" y="257328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CuadroTexto 2"/>
            <p:cNvSpPr txBox="1"/>
            <p:nvPr/>
          </p:nvSpPr>
          <p:spPr>
            <a:xfrm>
              <a:off x="1903077" y="1853788"/>
              <a:ext cx="4207690" cy="430887"/>
            </a:xfrm>
            <a:prstGeom prst="rect">
              <a:avLst/>
            </a:prstGeom>
            <a:noFill/>
          </p:spPr>
          <p:txBody>
            <a:bodyPr wrap="none" rtlCol="0">
              <a:spAutoFit/>
            </a:bodyPr>
            <a:lstStyle/>
            <a:p>
              <a:r>
                <a:rPr lang="es-ES" sz="2200" dirty="0">
                  <a:latin typeface="Arial" pitchFamily="34" charset="0"/>
                  <a:cs typeface="Arial" pitchFamily="34" charset="0"/>
                </a:rPr>
                <a:t>2Ce</a:t>
              </a:r>
              <a:r>
                <a:rPr lang="es-ES" sz="2200" baseline="30000" dirty="0">
                  <a:latin typeface="Arial" pitchFamily="34" charset="0"/>
                  <a:cs typeface="Arial" pitchFamily="34" charset="0"/>
                </a:rPr>
                <a:t>4+  </a:t>
              </a:r>
              <a:r>
                <a:rPr lang="es-ES" sz="2200" dirty="0">
                  <a:latin typeface="Arial" pitchFamily="34" charset="0"/>
                  <a:cs typeface="Arial" pitchFamily="34" charset="0"/>
                </a:rPr>
                <a:t>+  Tl</a:t>
              </a:r>
              <a:r>
                <a:rPr lang="es-ES" sz="2200" baseline="30000" dirty="0">
                  <a:latin typeface="Arial" pitchFamily="34" charset="0"/>
                  <a:cs typeface="Arial" pitchFamily="34" charset="0"/>
                </a:rPr>
                <a:t>+</a:t>
              </a:r>
              <a:r>
                <a:rPr lang="es-ES" sz="2200" dirty="0">
                  <a:latin typeface="Arial" pitchFamily="34" charset="0"/>
                  <a:cs typeface="Arial" pitchFamily="34" charset="0"/>
                </a:rPr>
                <a:t>          2Ce</a:t>
              </a:r>
              <a:r>
                <a:rPr lang="es-ES" sz="2200" baseline="30000" dirty="0">
                  <a:latin typeface="Arial" pitchFamily="34" charset="0"/>
                  <a:cs typeface="Arial" pitchFamily="34" charset="0"/>
                </a:rPr>
                <a:t>3+</a:t>
              </a:r>
              <a:r>
                <a:rPr lang="es-ES" sz="2200" dirty="0">
                  <a:latin typeface="Arial" pitchFamily="34" charset="0"/>
                  <a:cs typeface="Arial" pitchFamily="34" charset="0"/>
                </a:rPr>
                <a:t>  +   Tl</a:t>
              </a:r>
              <a:r>
                <a:rPr lang="es-ES" sz="2200" baseline="30000" dirty="0">
                  <a:latin typeface="Arial" pitchFamily="34" charset="0"/>
                  <a:cs typeface="Arial" pitchFamily="34" charset="0"/>
                </a:rPr>
                <a:t>3+</a:t>
              </a:r>
              <a:endParaRPr lang="es-MX" sz="2200" baseline="30000" dirty="0">
                <a:latin typeface="Arial" pitchFamily="34" charset="0"/>
                <a:cs typeface="Arial" pitchFamily="34" charset="0"/>
              </a:endParaRPr>
            </a:p>
          </p:txBody>
        </p:sp>
      </p:grpSp>
      <p:grpSp>
        <p:nvGrpSpPr>
          <p:cNvPr id="9" name="Grupo 8"/>
          <p:cNvGrpSpPr/>
          <p:nvPr/>
        </p:nvGrpSpPr>
        <p:grpSpPr>
          <a:xfrm>
            <a:off x="2207259" y="2944687"/>
            <a:ext cx="4106060" cy="430887"/>
            <a:chOff x="1997949" y="1853788"/>
            <a:chExt cx="4106060" cy="430887"/>
          </a:xfrm>
        </p:grpSpPr>
        <p:grpSp>
          <p:nvGrpSpPr>
            <p:cNvPr id="10" name="10 Grupo"/>
            <p:cNvGrpSpPr/>
            <p:nvPr/>
          </p:nvGrpSpPr>
          <p:grpSpPr>
            <a:xfrm>
              <a:off x="3707904" y="1988840"/>
              <a:ext cx="229154" cy="80392"/>
              <a:chOff x="4551259" y="2492896"/>
              <a:chExt cx="229154" cy="80392"/>
            </a:xfrm>
          </p:grpSpPr>
          <p:cxnSp>
            <p:nvCxnSpPr>
              <p:cNvPr id="12" name="6 Conector recto de flecha"/>
              <p:cNvCxnSpPr/>
              <p:nvPr/>
            </p:nvCxnSpPr>
            <p:spPr>
              <a:xfrm>
                <a:off x="4564389" y="249289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7 Conector recto de flecha"/>
              <p:cNvCxnSpPr/>
              <p:nvPr/>
            </p:nvCxnSpPr>
            <p:spPr>
              <a:xfrm flipH="1">
                <a:off x="4551259" y="257328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CuadroTexto 10"/>
            <p:cNvSpPr txBox="1"/>
            <p:nvPr/>
          </p:nvSpPr>
          <p:spPr>
            <a:xfrm>
              <a:off x="1997949" y="1853788"/>
              <a:ext cx="4106060" cy="430887"/>
            </a:xfrm>
            <a:prstGeom prst="rect">
              <a:avLst/>
            </a:prstGeom>
            <a:noFill/>
          </p:spPr>
          <p:txBody>
            <a:bodyPr wrap="none" rtlCol="0">
              <a:spAutoFit/>
            </a:bodyPr>
            <a:lstStyle/>
            <a:p>
              <a:r>
                <a:rPr lang="es-ES" sz="2200" dirty="0">
                  <a:latin typeface="Arial" pitchFamily="34" charset="0"/>
                  <a:cs typeface="Arial" pitchFamily="34" charset="0"/>
                </a:rPr>
                <a:t>Ag</a:t>
              </a:r>
              <a:r>
                <a:rPr lang="es-ES" sz="2200" baseline="30000" dirty="0">
                  <a:latin typeface="Arial" pitchFamily="34" charset="0"/>
                  <a:cs typeface="Arial" pitchFamily="34" charset="0"/>
                </a:rPr>
                <a:t>+  </a:t>
              </a:r>
              <a:r>
                <a:rPr lang="es-ES" sz="2200" dirty="0">
                  <a:latin typeface="Arial" pitchFamily="34" charset="0"/>
                  <a:cs typeface="Arial" pitchFamily="34" charset="0"/>
                </a:rPr>
                <a:t>+  Ce</a:t>
              </a:r>
              <a:r>
                <a:rPr lang="es-ES" sz="2200" baseline="30000" dirty="0">
                  <a:latin typeface="Arial" pitchFamily="34" charset="0"/>
                  <a:cs typeface="Arial" pitchFamily="34" charset="0"/>
                </a:rPr>
                <a:t>4+</a:t>
              </a:r>
              <a:r>
                <a:rPr lang="es-ES" sz="2200" dirty="0">
                  <a:latin typeface="Arial" pitchFamily="34" charset="0"/>
                  <a:cs typeface="Arial" pitchFamily="34" charset="0"/>
                </a:rPr>
                <a:t>          Ag</a:t>
              </a:r>
              <a:r>
                <a:rPr lang="es-ES" sz="2200" baseline="30000" dirty="0">
                  <a:latin typeface="Arial" pitchFamily="34" charset="0"/>
                  <a:cs typeface="Arial" pitchFamily="34" charset="0"/>
                </a:rPr>
                <a:t>2+</a:t>
              </a:r>
              <a:r>
                <a:rPr lang="es-ES" sz="2200" dirty="0">
                  <a:latin typeface="Arial" pitchFamily="34" charset="0"/>
                  <a:cs typeface="Arial" pitchFamily="34" charset="0"/>
                </a:rPr>
                <a:t>  +   Ce</a:t>
              </a:r>
              <a:r>
                <a:rPr lang="es-ES" sz="2200" baseline="30000" dirty="0">
                  <a:latin typeface="Arial" pitchFamily="34" charset="0"/>
                  <a:cs typeface="Arial" pitchFamily="34" charset="0"/>
                </a:rPr>
                <a:t>3+</a:t>
              </a:r>
              <a:endParaRPr lang="es-MX" sz="2200" baseline="30000" dirty="0">
                <a:latin typeface="Arial" pitchFamily="34" charset="0"/>
                <a:cs typeface="Arial" pitchFamily="34" charset="0"/>
              </a:endParaRPr>
            </a:p>
          </p:txBody>
        </p:sp>
      </p:grpSp>
      <p:sp>
        <p:nvSpPr>
          <p:cNvPr id="14" name="CuadroTexto 13"/>
          <p:cNvSpPr txBox="1"/>
          <p:nvPr/>
        </p:nvSpPr>
        <p:spPr>
          <a:xfrm>
            <a:off x="2499980" y="3646185"/>
            <a:ext cx="3473964" cy="430887"/>
          </a:xfrm>
          <a:prstGeom prst="rect">
            <a:avLst/>
          </a:prstGeom>
          <a:noFill/>
        </p:spPr>
        <p:txBody>
          <a:bodyPr wrap="none" rtlCol="0">
            <a:spAutoFit/>
          </a:bodyPr>
          <a:lstStyle/>
          <a:p>
            <a:r>
              <a:rPr lang="es-ES" sz="2200" dirty="0">
                <a:latin typeface="Arial" pitchFamily="34" charset="0"/>
                <a:cs typeface="Arial" pitchFamily="34" charset="0"/>
              </a:rPr>
              <a:t>Ag</a:t>
            </a:r>
            <a:r>
              <a:rPr lang="es-ES" sz="2200" baseline="30000" dirty="0">
                <a:latin typeface="Arial" pitchFamily="34" charset="0"/>
                <a:cs typeface="Arial" pitchFamily="34" charset="0"/>
              </a:rPr>
              <a:t>2+  </a:t>
            </a:r>
            <a:r>
              <a:rPr lang="es-ES" sz="2200" dirty="0">
                <a:latin typeface="Arial" pitchFamily="34" charset="0"/>
                <a:cs typeface="Arial" pitchFamily="34" charset="0"/>
              </a:rPr>
              <a:t>+  Tl</a:t>
            </a:r>
            <a:r>
              <a:rPr lang="es-ES" sz="2200" baseline="30000" dirty="0">
                <a:latin typeface="Arial" pitchFamily="34" charset="0"/>
                <a:cs typeface="Arial" pitchFamily="34" charset="0"/>
              </a:rPr>
              <a:t>+</a:t>
            </a:r>
            <a:r>
              <a:rPr lang="es-ES" sz="2200" dirty="0">
                <a:latin typeface="Arial" pitchFamily="34" charset="0"/>
                <a:cs typeface="Arial" pitchFamily="34" charset="0"/>
              </a:rPr>
              <a:t>  →  Ag</a:t>
            </a:r>
            <a:r>
              <a:rPr lang="es-ES" sz="2200" baseline="30000" dirty="0">
                <a:latin typeface="Arial" pitchFamily="34" charset="0"/>
                <a:cs typeface="Arial" pitchFamily="34" charset="0"/>
              </a:rPr>
              <a:t>+</a:t>
            </a:r>
            <a:r>
              <a:rPr lang="es-ES" sz="2200" dirty="0">
                <a:latin typeface="Arial" pitchFamily="34" charset="0"/>
                <a:cs typeface="Arial" pitchFamily="34" charset="0"/>
              </a:rPr>
              <a:t>  +  Tl</a:t>
            </a:r>
            <a:r>
              <a:rPr lang="es-ES" sz="2200" baseline="30000" dirty="0">
                <a:latin typeface="Arial" pitchFamily="34" charset="0"/>
                <a:cs typeface="Arial" pitchFamily="34" charset="0"/>
              </a:rPr>
              <a:t>2+</a:t>
            </a:r>
            <a:endParaRPr lang="es-MX" sz="2200" baseline="30000" dirty="0">
              <a:latin typeface="Arial" pitchFamily="34" charset="0"/>
              <a:cs typeface="Arial" pitchFamily="34" charset="0"/>
            </a:endParaRPr>
          </a:p>
        </p:txBody>
      </p:sp>
      <p:sp>
        <p:nvSpPr>
          <p:cNvPr id="15" name="CuadroTexto 14"/>
          <p:cNvSpPr txBox="1"/>
          <p:nvPr/>
        </p:nvSpPr>
        <p:spPr>
          <a:xfrm>
            <a:off x="2392758" y="4261738"/>
            <a:ext cx="3735061" cy="430887"/>
          </a:xfrm>
          <a:prstGeom prst="rect">
            <a:avLst/>
          </a:prstGeom>
          <a:noFill/>
        </p:spPr>
        <p:txBody>
          <a:bodyPr wrap="none" rtlCol="0">
            <a:spAutoFit/>
          </a:bodyPr>
          <a:lstStyle/>
          <a:p>
            <a:r>
              <a:rPr lang="es-ES" sz="2200" dirty="0">
                <a:latin typeface="Arial" pitchFamily="34" charset="0"/>
                <a:cs typeface="Arial" pitchFamily="34" charset="0"/>
              </a:rPr>
              <a:t>Tl</a:t>
            </a:r>
            <a:r>
              <a:rPr lang="es-ES" sz="2200" baseline="30000" dirty="0">
                <a:latin typeface="Arial" pitchFamily="34" charset="0"/>
                <a:cs typeface="Arial" pitchFamily="34" charset="0"/>
              </a:rPr>
              <a:t>2+  </a:t>
            </a:r>
            <a:r>
              <a:rPr lang="es-ES" sz="2200" dirty="0">
                <a:latin typeface="Arial" pitchFamily="34" charset="0"/>
                <a:cs typeface="Arial" pitchFamily="34" charset="0"/>
              </a:rPr>
              <a:t>+  Ce</a:t>
            </a:r>
            <a:r>
              <a:rPr lang="es-ES" sz="2200" baseline="30000" dirty="0">
                <a:latin typeface="Arial" pitchFamily="34" charset="0"/>
                <a:cs typeface="Arial" pitchFamily="34" charset="0"/>
              </a:rPr>
              <a:t>4+</a:t>
            </a:r>
            <a:r>
              <a:rPr lang="es-ES" sz="2200" dirty="0">
                <a:latin typeface="Arial" pitchFamily="34" charset="0"/>
                <a:cs typeface="Arial" pitchFamily="34" charset="0"/>
              </a:rPr>
              <a:t>  →  Tl</a:t>
            </a:r>
            <a:r>
              <a:rPr lang="es-ES" sz="2200" baseline="30000" dirty="0">
                <a:latin typeface="Arial" pitchFamily="34" charset="0"/>
                <a:cs typeface="Arial" pitchFamily="34" charset="0"/>
              </a:rPr>
              <a:t>3+</a:t>
            </a:r>
            <a:r>
              <a:rPr lang="es-ES" sz="2200" dirty="0">
                <a:latin typeface="Arial" pitchFamily="34" charset="0"/>
                <a:cs typeface="Arial" pitchFamily="34" charset="0"/>
              </a:rPr>
              <a:t>  +  Ce</a:t>
            </a:r>
            <a:r>
              <a:rPr lang="es-ES" sz="2200" baseline="30000" dirty="0">
                <a:latin typeface="Arial" pitchFamily="34" charset="0"/>
                <a:cs typeface="Arial" pitchFamily="34" charset="0"/>
              </a:rPr>
              <a:t>3+</a:t>
            </a:r>
            <a:endParaRPr lang="es-MX" sz="2200" baseline="30000" dirty="0">
              <a:latin typeface="Arial" pitchFamily="34" charset="0"/>
              <a:cs typeface="Arial" pitchFamily="34" charset="0"/>
            </a:endParaRPr>
          </a:p>
        </p:txBody>
      </p:sp>
      <p:sp>
        <p:nvSpPr>
          <p:cNvPr id="16" name="CuadroTexto 15"/>
          <p:cNvSpPr txBox="1"/>
          <p:nvPr/>
        </p:nvSpPr>
        <p:spPr>
          <a:xfrm>
            <a:off x="1043608" y="1913350"/>
            <a:ext cx="1813317" cy="369332"/>
          </a:xfrm>
          <a:prstGeom prst="rect">
            <a:avLst/>
          </a:prstGeom>
          <a:noFill/>
        </p:spPr>
        <p:txBody>
          <a:bodyPr wrap="none" rtlCol="0">
            <a:spAutoFit/>
          </a:bodyPr>
          <a:lstStyle/>
          <a:p>
            <a:r>
              <a:rPr lang="es-ES" dirty="0">
                <a:latin typeface="Arial" pitchFamily="34" charset="0"/>
                <a:cs typeface="Arial" pitchFamily="34" charset="0"/>
              </a:rPr>
              <a:t>Ecuación global</a:t>
            </a:r>
            <a:endParaRPr lang="es-MX" dirty="0">
              <a:latin typeface="Arial" pitchFamily="34" charset="0"/>
              <a:cs typeface="Arial" pitchFamily="34" charset="0"/>
            </a:endParaRPr>
          </a:p>
        </p:txBody>
      </p:sp>
      <p:sp>
        <p:nvSpPr>
          <p:cNvPr id="18" name="CuadroTexto 17"/>
          <p:cNvSpPr txBox="1"/>
          <p:nvPr/>
        </p:nvSpPr>
        <p:spPr>
          <a:xfrm>
            <a:off x="1043608" y="4888155"/>
            <a:ext cx="4343561" cy="369332"/>
          </a:xfrm>
          <a:prstGeom prst="rect">
            <a:avLst/>
          </a:prstGeom>
          <a:noFill/>
        </p:spPr>
        <p:txBody>
          <a:bodyPr wrap="none" rtlCol="0">
            <a:spAutoFit/>
          </a:bodyPr>
          <a:lstStyle/>
          <a:p>
            <a:r>
              <a:rPr lang="es-ES" dirty="0">
                <a:latin typeface="Arial" pitchFamily="34" charset="0"/>
                <a:cs typeface="Arial" pitchFamily="34" charset="0"/>
              </a:rPr>
              <a:t>Velocidad de formación del producto Tl</a:t>
            </a:r>
            <a:r>
              <a:rPr lang="es-ES" baseline="30000" dirty="0">
                <a:latin typeface="Arial" pitchFamily="34" charset="0"/>
                <a:cs typeface="Arial" pitchFamily="34" charset="0"/>
              </a:rPr>
              <a:t>3+</a:t>
            </a:r>
            <a:endParaRPr lang="es-MX" baseline="30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CuadroTexto 18"/>
              <p:cNvSpPr txBox="1"/>
              <p:nvPr/>
            </p:nvSpPr>
            <p:spPr>
              <a:xfrm>
                <a:off x="3031770" y="5631238"/>
                <a:ext cx="3080459" cy="645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2200" i="1" smtClean="0">
                              <a:latin typeface="Cambria Math" panose="02040503050406030204" pitchFamily="18" charset="0"/>
                            </a:rPr>
                          </m:ctrlPr>
                        </m:fPr>
                        <m:num>
                          <m:r>
                            <a:rPr lang="es-MX" sz="2200" i="1" smtClean="0">
                              <a:latin typeface="Cambria Math" panose="02040503050406030204" pitchFamily="18" charset="0"/>
                            </a:rPr>
                            <m:t>𝑑</m:t>
                          </m:r>
                          <m:r>
                            <a:rPr lang="es-ES" sz="2200" b="0" i="1" smtClean="0">
                              <a:latin typeface="Cambria Math" panose="02040503050406030204" pitchFamily="18" charset="0"/>
                            </a:rPr>
                            <m:t>[</m:t>
                          </m:r>
                          <m:r>
                            <a:rPr lang="es-ES" sz="2200" b="0" i="1" smtClean="0">
                              <a:latin typeface="Cambria Math" panose="02040503050406030204" pitchFamily="18" charset="0"/>
                            </a:rPr>
                            <m:t>𝑇𝑙</m:t>
                          </m:r>
                          <m:r>
                            <a:rPr lang="es-ES" sz="2200" b="0" i="1" baseline="30000" smtClean="0">
                              <a:latin typeface="Cambria Math" panose="02040503050406030204" pitchFamily="18" charset="0"/>
                            </a:rPr>
                            <m:t>3</m:t>
                          </m:r>
                          <m:r>
                            <a:rPr lang="es-ES" sz="2200" b="0" i="1" baseline="20000" smtClean="0">
                              <a:latin typeface="Cambria Math" panose="02040503050406030204" pitchFamily="18" charset="0"/>
                            </a:rPr>
                            <m:t>+</m:t>
                          </m:r>
                          <m:r>
                            <a:rPr lang="es-ES" sz="2200" b="0" i="1" smtClean="0">
                              <a:latin typeface="Cambria Math" panose="02040503050406030204" pitchFamily="18" charset="0"/>
                            </a:rPr>
                            <m:t>]</m:t>
                          </m:r>
                        </m:num>
                        <m:den>
                          <m:r>
                            <a:rPr lang="es-MX" sz="2200" i="1" smtClean="0">
                              <a:latin typeface="Cambria Math" panose="02040503050406030204" pitchFamily="18" charset="0"/>
                            </a:rPr>
                            <m:t>𝑑</m:t>
                          </m:r>
                          <m:r>
                            <a:rPr lang="es-ES" sz="2200" b="0" i="1" smtClean="0">
                              <a:latin typeface="Cambria Math" panose="02040503050406030204" pitchFamily="18" charset="0"/>
                            </a:rPr>
                            <m:t>𝑡</m:t>
                          </m:r>
                        </m:den>
                      </m:f>
                      <m:r>
                        <a:rPr lang="es-ES" sz="2200" b="0" i="1" smtClean="0">
                          <a:latin typeface="Cambria Math" panose="02040503050406030204" pitchFamily="18" charset="0"/>
                        </a:rPr>
                        <m:t>=</m:t>
                      </m:r>
                      <m:r>
                        <a:rPr lang="es-ES" sz="2200" b="0" i="1" smtClean="0">
                          <a:latin typeface="Cambria Math" panose="02040503050406030204" pitchFamily="18" charset="0"/>
                        </a:rPr>
                        <m:t>𝑘</m:t>
                      </m:r>
                      <m:r>
                        <a:rPr lang="es-ES" sz="2200" b="0" i="1" baseline="-25000" smtClean="0">
                          <a:latin typeface="Cambria Math" panose="02040503050406030204" pitchFamily="18" charset="0"/>
                        </a:rPr>
                        <m:t>3</m:t>
                      </m:r>
                      <m:d>
                        <m:dPr>
                          <m:begChr m:val="["/>
                          <m:endChr m:val="]"/>
                          <m:ctrlPr>
                            <a:rPr lang="es-ES" sz="2200" b="0" i="1" smtClean="0">
                              <a:latin typeface="Cambria Math" panose="02040503050406030204" pitchFamily="18" charset="0"/>
                            </a:rPr>
                          </m:ctrlPr>
                        </m:dPr>
                        <m:e>
                          <m:r>
                            <a:rPr lang="es-ES" sz="2200" b="0" i="1" smtClean="0">
                              <a:latin typeface="Cambria Math" panose="02040503050406030204" pitchFamily="18" charset="0"/>
                            </a:rPr>
                            <m:t>𝑇𝑙</m:t>
                          </m:r>
                          <m:r>
                            <a:rPr lang="es-ES" sz="2200" b="0" i="1" baseline="30000" smtClean="0">
                              <a:latin typeface="Cambria Math" panose="02040503050406030204" pitchFamily="18" charset="0"/>
                            </a:rPr>
                            <m:t>2</m:t>
                          </m:r>
                          <m:r>
                            <a:rPr lang="es-ES" sz="2200" b="0" i="1" baseline="20000" smtClean="0">
                              <a:latin typeface="Cambria Math" panose="02040503050406030204" pitchFamily="18" charset="0"/>
                            </a:rPr>
                            <m:t>+</m:t>
                          </m:r>
                        </m:e>
                      </m:d>
                      <m:r>
                        <a:rPr lang="es-ES" sz="2200" b="0" i="1" smtClean="0">
                          <a:latin typeface="Cambria Math" panose="02040503050406030204" pitchFamily="18" charset="0"/>
                        </a:rPr>
                        <m:t>[</m:t>
                      </m:r>
                      <m:r>
                        <a:rPr lang="es-ES" sz="2200" b="0" i="1" smtClean="0">
                          <a:latin typeface="Cambria Math" panose="02040503050406030204" pitchFamily="18" charset="0"/>
                        </a:rPr>
                        <m:t>𝐶𝑒</m:t>
                      </m:r>
                      <m:r>
                        <a:rPr lang="es-ES" sz="2200" b="0" i="1" baseline="30000" smtClean="0">
                          <a:latin typeface="Cambria Math" panose="02040503050406030204" pitchFamily="18" charset="0"/>
                        </a:rPr>
                        <m:t>4</m:t>
                      </m:r>
                      <m:r>
                        <a:rPr lang="es-ES" sz="2200" b="0" i="1" baseline="20000" smtClean="0">
                          <a:latin typeface="Cambria Math" panose="02040503050406030204" pitchFamily="18" charset="0"/>
                        </a:rPr>
                        <m:t>+</m:t>
                      </m:r>
                      <m:r>
                        <a:rPr lang="es-ES" sz="2200" b="0" i="1" smtClean="0">
                          <a:latin typeface="Cambria Math" panose="02040503050406030204" pitchFamily="18" charset="0"/>
                        </a:rPr>
                        <m:t>]</m:t>
                      </m:r>
                    </m:oMath>
                  </m:oMathPara>
                </a14:m>
                <a:endParaRPr lang="es-MX" sz="2200" dirty="0">
                  <a:latin typeface="Arial" pitchFamily="34" charset="0"/>
                  <a:cs typeface="Arial" pitchFamily="34" charset="0"/>
                </a:endParaRPr>
              </a:p>
            </p:txBody>
          </p:sp>
        </mc:Choice>
        <mc:Fallback xmlns="">
          <p:sp>
            <p:nvSpPr>
              <p:cNvPr id="19" name="CuadroTexto 18"/>
              <p:cNvSpPr txBox="1">
                <a:spLocks noRot="1" noChangeAspect="1" noMove="1" noResize="1" noEditPoints="1" noAdjustHandles="1" noChangeArrowheads="1" noChangeShapeType="1" noTextEdit="1"/>
              </p:cNvSpPr>
              <p:nvPr/>
            </p:nvSpPr>
            <p:spPr>
              <a:xfrm>
                <a:off x="3031770" y="5631238"/>
                <a:ext cx="3080459" cy="645433"/>
              </a:xfrm>
              <a:prstGeom prst="rect">
                <a:avLst/>
              </a:prstGeom>
              <a:blipFill rotWithShape="1">
                <a:blip r:embed="rId2"/>
                <a:stretch>
                  <a:fillRect/>
                </a:stretch>
              </a:blipFill>
            </p:spPr>
            <p:txBody>
              <a:bodyPr/>
              <a:lstStyle/>
              <a:p>
                <a:r>
                  <a:rPr lang="es-MX">
                    <a:noFill/>
                  </a:rPr>
                  <a:t> </a:t>
                </a:r>
              </a:p>
            </p:txBody>
          </p:sp>
        </mc:Fallback>
      </mc:AlternateContent>
      <p:sp>
        <p:nvSpPr>
          <p:cNvPr id="20" name="CuadroTexto 19"/>
          <p:cNvSpPr txBox="1"/>
          <p:nvPr/>
        </p:nvSpPr>
        <p:spPr>
          <a:xfrm>
            <a:off x="6391473" y="2841554"/>
            <a:ext cx="1157689" cy="1785104"/>
          </a:xfrm>
          <a:prstGeom prst="rect">
            <a:avLst/>
          </a:prstGeom>
          <a:noFill/>
        </p:spPr>
        <p:txBody>
          <a:bodyPr wrap="none" rtlCol="0">
            <a:spAutoFit/>
          </a:bodyPr>
          <a:lstStyle/>
          <a:p>
            <a:r>
              <a:rPr lang="es-ES" sz="2200" dirty="0">
                <a:latin typeface="Arial" pitchFamily="34" charset="0"/>
                <a:cs typeface="Arial" pitchFamily="34" charset="0"/>
              </a:rPr>
              <a:t>Etapa 1</a:t>
            </a:r>
          </a:p>
          <a:p>
            <a:endParaRPr lang="es-ES" sz="2200" dirty="0">
              <a:latin typeface="Arial" pitchFamily="34" charset="0"/>
              <a:cs typeface="Arial" pitchFamily="34" charset="0"/>
            </a:endParaRPr>
          </a:p>
          <a:p>
            <a:r>
              <a:rPr lang="es-ES" sz="2200" dirty="0">
                <a:latin typeface="Arial" pitchFamily="34" charset="0"/>
                <a:cs typeface="Arial" pitchFamily="34" charset="0"/>
              </a:rPr>
              <a:t>Etapa 2</a:t>
            </a:r>
          </a:p>
          <a:p>
            <a:endParaRPr lang="es-ES" sz="2200" dirty="0">
              <a:latin typeface="Arial" pitchFamily="34" charset="0"/>
              <a:cs typeface="Arial" pitchFamily="34" charset="0"/>
            </a:endParaRPr>
          </a:p>
          <a:p>
            <a:r>
              <a:rPr lang="es-ES" sz="2200" dirty="0">
                <a:latin typeface="Arial" pitchFamily="34" charset="0"/>
                <a:cs typeface="Arial" pitchFamily="34" charset="0"/>
              </a:rPr>
              <a:t>Etapa 3</a:t>
            </a:r>
            <a:endParaRPr lang="es-MX" sz="2200" dirty="0">
              <a:latin typeface="Arial" pitchFamily="34" charset="0"/>
              <a:cs typeface="Arial" pitchFamily="34" charset="0"/>
            </a:endParaRPr>
          </a:p>
        </p:txBody>
      </p:sp>
      <p:sp>
        <p:nvSpPr>
          <p:cNvPr id="2" name="1 Rectángulo"/>
          <p:cNvSpPr/>
          <p:nvPr/>
        </p:nvSpPr>
        <p:spPr>
          <a:xfrm>
            <a:off x="3851920" y="2708920"/>
            <a:ext cx="385042" cy="369332"/>
          </a:xfrm>
          <a:prstGeom prst="rect">
            <a:avLst/>
          </a:prstGeom>
        </p:spPr>
        <p:txBody>
          <a:bodyPr wrap="none">
            <a:spAutoFit/>
          </a:bodyPr>
          <a:lstStyle/>
          <a:p>
            <a:r>
              <a:rPr lang="es-MX" dirty="0">
                <a:latin typeface="Arial" pitchFamily="34" charset="0"/>
                <a:cs typeface="Arial" pitchFamily="34" charset="0"/>
              </a:rPr>
              <a:t>k</a:t>
            </a:r>
            <a:r>
              <a:rPr lang="es-MX" baseline="-25000" dirty="0">
                <a:latin typeface="Arial" pitchFamily="34" charset="0"/>
                <a:cs typeface="Arial" pitchFamily="34" charset="0"/>
              </a:rPr>
              <a:t>1</a:t>
            </a:r>
          </a:p>
        </p:txBody>
      </p:sp>
      <p:sp>
        <p:nvSpPr>
          <p:cNvPr id="17" name="16 Rectángulo"/>
          <p:cNvSpPr/>
          <p:nvPr/>
        </p:nvSpPr>
        <p:spPr>
          <a:xfrm>
            <a:off x="3942080" y="3131676"/>
            <a:ext cx="436338" cy="369332"/>
          </a:xfrm>
          <a:prstGeom prst="rect">
            <a:avLst/>
          </a:prstGeom>
        </p:spPr>
        <p:txBody>
          <a:bodyPr wrap="none">
            <a:spAutoFit/>
          </a:bodyPr>
          <a:lstStyle/>
          <a:p>
            <a:r>
              <a:rPr lang="es-MX" dirty="0">
                <a:latin typeface="Arial" pitchFamily="34" charset="0"/>
                <a:cs typeface="Arial" pitchFamily="34" charset="0"/>
              </a:rPr>
              <a:t>k</a:t>
            </a:r>
            <a:r>
              <a:rPr lang="es-MX" baseline="-25000" dirty="0">
                <a:latin typeface="Arial" pitchFamily="34" charset="0"/>
                <a:cs typeface="Arial" pitchFamily="34" charset="0"/>
              </a:rPr>
              <a:t>-1</a:t>
            </a:r>
          </a:p>
        </p:txBody>
      </p:sp>
      <p:sp>
        <p:nvSpPr>
          <p:cNvPr id="21" name="20 Rectángulo"/>
          <p:cNvSpPr/>
          <p:nvPr/>
        </p:nvSpPr>
        <p:spPr>
          <a:xfrm>
            <a:off x="4132584" y="3419708"/>
            <a:ext cx="385042" cy="369332"/>
          </a:xfrm>
          <a:prstGeom prst="rect">
            <a:avLst/>
          </a:prstGeom>
        </p:spPr>
        <p:txBody>
          <a:bodyPr wrap="none">
            <a:spAutoFit/>
          </a:bodyPr>
          <a:lstStyle/>
          <a:p>
            <a:r>
              <a:rPr lang="es-MX" dirty="0">
                <a:latin typeface="Arial" pitchFamily="34" charset="0"/>
                <a:cs typeface="Arial" pitchFamily="34" charset="0"/>
              </a:rPr>
              <a:t>k</a:t>
            </a:r>
            <a:r>
              <a:rPr lang="es-MX" baseline="-25000" dirty="0">
                <a:latin typeface="Arial" pitchFamily="34" charset="0"/>
                <a:cs typeface="Arial" pitchFamily="34" charset="0"/>
              </a:rPr>
              <a:t>2</a:t>
            </a:r>
          </a:p>
        </p:txBody>
      </p:sp>
      <p:sp>
        <p:nvSpPr>
          <p:cNvPr id="22" name="21 Rectángulo"/>
          <p:cNvSpPr/>
          <p:nvPr/>
        </p:nvSpPr>
        <p:spPr>
          <a:xfrm>
            <a:off x="3923928" y="4077072"/>
            <a:ext cx="385042" cy="369332"/>
          </a:xfrm>
          <a:prstGeom prst="rect">
            <a:avLst/>
          </a:prstGeom>
        </p:spPr>
        <p:txBody>
          <a:bodyPr wrap="none">
            <a:spAutoFit/>
          </a:bodyPr>
          <a:lstStyle/>
          <a:p>
            <a:r>
              <a:rPr lang="es-MX" dirty="0">
                <a:latin typeface="Arial" pitchFamily="34" charset="0"/>
                <a:cs typeface="Arial" pitchFamily="34" charset="0"/>
              </a:rPr>
              <a:t>k</a:t>
            </a:r>
            <a:r>
              <a:rPr lang="es-MX" baseline="-25000" dirty="0">
                <a:latin typeface="Arial" pitchFamily="34" charset="0"/>
                <a:cs typeface="Arial" pitchFamily="34" charset="0"/>
              </a:rPr>
              <a:t>3</a:t>
            </a:r>
          </a:p>
        </p:txBody>
      </p:sp>
      <p:sp>
        <p:nvSpPr>
          <p:cNvPr id="23" name="Marcador de pie de página 22">
            <a:extLst>
              <a:ext uri="{FF2B5EF4-FFF2-40B4-BE49-F238E27FC236}">
                <a16:creationId xmlns:a16="http://schemas.microsoft.com/office/drawing/2014/main" id="{C082E11B-E500-4C88-AFB0-E04A80A63CC5}"/>
              </a:ext>
            </a:extLst>
          </p:cNvPr>
          <p:cNvSpPr>
            <a:spLocks noGrp="1"/>
          </p:cNvSpPr>
          <p:nvPr>
            <p:ph type="ftr" sz="quarter" idx="11"/>
          </p:nvPr>
        </p:nvSpPr>
        <p:spPr/>
        <p:txBody>
          <a:bodyPr/>
          <a:lstStyle/>
          <a:p>
            <a:endParaRPr lang="es-MX"/>
          </a:p>
        </p:txBody>
      </p:sp>
      <p:sp>
        <p:nvSpPr>
          <p:cNvPr id="24" name="Marcador de número de diapositiva 23">
            <a:extLst>
              <a:ext uri="{FF2B5EF4-FFF2-40B4-BE49-F238E27FC236}">
                <a16:creationId xmlns:a16="http://schemas.microsoft.com/office/drawing/2014/main" id="{A53DD1E6-A807-40A6-98B8-2AD23DB065E8}"/>
              </a:ext>
            </a:extLst>
          </p:cNvPr>
          <p:cNvSpPr>
            <a:spLocks noGrp="1"/>
          </p:cNvSpPr>
          <p:nvPr>
            <p:ph type="sldNum" sz="quarter" idx="12"/>
          </p:nvPr>
        </p:nvSpPr>
        <p:spPr/>
        <p:txBody>
          <a:bodyPr/>
          <a:lstStyle/>
          <a:p>
            <a:fld id="{35F7C1B0-3CBA-4428-8776-BC58547E578F}" type="slidenum">
              <a:rPr lang="es-MX" smtClean="0"/>
              <a:t>12</a:t>
            </a:fld>
            <a:endParaRPr lang="es-MX"/>
          </a:p>
        </p:txBody>
      </p:sp>
    </p:spTree>
    <p:extLst>
      <p:ext uri="{BB962C8B-B14F-4D97-AF65-F5344CB8AC3E}">
        <p14:creationId xmlns:p14="http://schemas.microsoft.com/office/powerpoint/2010/main" val="44884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p:cNvSpPr txBox="1"/>
              <p:nvPr/>
            </p:nvSpPr>
            <p:spPr>
              <a:xfrm>
                <a:off x="251520" y="332656"/>
                <a:ext cx="8496944" cy="8125942"/>
              </a:xfrm>
              <a:prstGeom prst="rect">
                <a:avLst/>
              </a:prstGeom>
              <a:noFill/>
            </p:spPr>
            <p:txBody>
              <a:bodyPr wrap="square" rtlCol="0">
                <a:spAutoFit/>
              </a:bodyPr>
              <a:lstStyle/>
              <a:p>
                <a:r>
                  <a:rPr lang="es-ES" sz="2600" dirty="0">
                    <a:latin typeface="Arial" pitchFamily="34" charset="0"/>
                    <a:cs typeface="Arial" pitchFamily="34" charset="0"/>
                  </a:rPr>
                  <a:t>Pero considerando que el ion Tl</a:t>
                </a:r>
                <a:r>
                  <a:rPr lang="es-ES" sz="2600" baseline="30000" dirty="0">
                    <a:latin typeface="Arial" pitchFamily="34" charset="0"/>
                    <a:cs typeface="Arial" pitchFamily="34" charset="0"/>
                  </a:rPr>
                  <a:t>2+</a:t>
                </a:r>
                <a:r>
                  <a:rPr lang="es-ES" sz="2600" dirty="0">
                    <a:latin typeface="Arial" pitchFamily="34" charset="0"/>
                    <a:cs typeface="Arial" pitchFamily="34" charset="0"/>
                  </a:rPr>
                  <a:t> se forma únicamente en la etapa  2 y reacciona solo en la etapa 3 por lo que las velocidades de ambas etapas deben ser iguales, es decir:</a:t>
                </a:r>
              </a:p>
              <a:p>
                <a:endParaRPr lang="es-ES" sz="2600">
                  <a:latin typeface="Arial" pitchFamily="34" charset="0"/>
                  <a:cs typeface="Arial" pitchFamily="34" charset="0"/>
                </a:endParaRPr>
              </a:p>
              <a:p>
                <a:endParaRPr lang="es-ES" sz="2600" dirty="0">
                  <a:latin typeface="Arial" pitchFamily="34" charset="0"/>
                  <a:cs typeface="Arial" pitchFamily="34" charset="0"/>
                </a:endParaRPr>
              </a:p>
              <a:p>
                <a:pPr algn="ctr"/>
                <a14:m>
                  <m:oMath xmlns:m="http://schemas.openxmlformats.org/officeDocument/2006/math">
                    <m:f>
                      <m:fPr>
                        <m:ctrlPr>
                          <a:rPr lang="es-MX" sz="2600" i="1" smtClean="0">
                            <a:latin typeface="Cambria Math" panose="02040503050406030204" pitchFamily="18" charset="0"/>
                          </a:rPr>
                        </m:ctrlPr>
                      </m:fPr>
                      <m:num>
                        <m:r>
                          <a:rPr lang="es-MX" sz="2600" i="1" smtClean="0">
                            <a:latin typeface="Cambria Math" panose="02040503050406030204" pitchFamily="18" charset="0"/>
                          </a:rPr>
                          <m:t>𝑑</m:t>
                        </m:r>
                        <m:r>
                          <a:rPr lang="es-ES" sz="2600" b="0" i="1" smtClean="0">
                            <a:latin typeface="Cambria Math" panose="02040503050406030204" pitchFamily="18" charset="0"/>
                          </a:rPr>
                          <m:t>[</m:t>
                        </m:r>
                        <m:r>
                          <a:rPr lang="es-ES" sz="2600" b="0" i="1" smtClean="0">
                            <a:latin typeface="Cambria Math" panose="02040503050406030204" pitchFamily="18" charset="0"/>
                          </a:rPr>
                          <m:t>𝑇𝑙</m:t>
                        </m:r>
                        <m:r>
                          <a:rPr lang="es-ES" sz="2600" b="0" i="1" baseline="30000" smtClean="0">
                            <a:latin typeface="Cambria Math" panose="02040503050406030204" pitchFamily="18" charset="0"/>
                          </a:rPr>
                          <m:t>3</m:t>
                        </m:r>
                        <m:r>
                          <a:rPr lang="es-ES" sz="2600" b="0" i="1" baseline="20000" smtClean="0">
                            <a:latin typeface="Cambria Math" panose="02040503050406030204" pitchFamily="18" charset="0"/>
                          </a:rPr>
                          <m:t>+</m:t>
                        </m:r>
                        <m:r>
                          <a:rPr lang="es-ES" sz="2600" b="0" i="1" smtClean="0">
                            <a:latin typeface="Cambria Math" panose="02040503050406030204" pitchFamily="18" charset="0"/>
                          </a:rPr>
                          <m:t>]</m:t>
                        </m:r>
                      </m:num>
                      <m:den>
                        <m:r>
                          <a:rPr lang="es-MX" sz="2600" i="1" smtClean="0">
                            <a:latin typeface="Cambria Math" panose="02040503050406030204" pitchFamily="18" charset="0"/>
                          </a:rPr>
                          <m:t>𝑑</m:t>
                        </m:r>
                        <m:r>
                          <a:rPr lang="es-ES" sz="2600" b="0" i="1" smtClean="0">
                            <a:latin typeface="Cambria Math" panose="02040503050406030204" pitchFamily="18" charset="0"/>
                          </a:rPr>
                          <m:t>𝑡</m:t>
                        </m:r>
                      </m:den>
                    </m:f>
                  </m:oMath>
                </a14:m>
                <a:r>
                  <a:rPr lang="es-MX" sz="2600" dirty="0">
                    <a:latin typeface="Arial" pitchFamily="34" charset="0"/>
                    <a:cs typeface="Arial" pitchFamily="34" charset="0"/>
                  </a:rPr>
                  <a:t>= k</a:t>
                </a:r>
                <a:r>
                  <a:rPr lang="es-MX" sz="2600" baseline="-25000" dirty="0">
                    <a:latin typeface="Arial" pitchFamily="34" charset="0"/>
                    <a:cs typeface="Arial" pitchFamily="34" charset="0"/>
                  </a:rPr>
                  <a:t>2</a:t>
                </a:r>
                <a:r>
                  <a:rPr lang="es-MX" sz="2600" dirty="0">
                    <a:latin typeface="Arial" pitchFamily="34" charset="0"/>
                    <a:cs typeface="Arial" pitchFamily="34" charset="0"/>
                  </a:rPr>
                  <a:t> [Ag</a:t>
                </a:r>
                <a:r>
                  <a:rPr lang="es-MX" sz="2600" baseline="30000" dirty="0">
                    <a:latin typeface="Arial" pitchFamily="34" charset="0"/>
                    <a:cs typeface="Arial" pitchFamily="34" charset="0"/>
                  </a:rPr>
                  <a:t>2+</a:t>
                </a:r>
                <a:r>
                  <a:rPr lang="es-MX" sz="2600" dirty="0">
                    <a:latin typeface="Arial" pitchFamily="34" charset="0"/>
                    <a:cs typeface="Arial" pitchFamily="34" charset="0"/>
                  </a:rPr>
                  <a:t>][Tl</a:t>
                </a:r>
                <a:r>
                  <a:rPr lang="es-MX" sz="2600" baseline="30000" dirty="0">
                    <a:latin typeface="Arial" pitchFamily="34" charset="0"/>
                    <a:cs typeface="Arial" pitchFamily="34" charset="0"/>
                  </a:rPr>
                  <a:t>+</a:t>
                </a:r>
                <a:r>
                  <a:rPr lang="es-MX" sz="2600" dirty="0">
                    <a:latin typeface="Arial" pitchFamily="34" charset="0"/>
                    <a:cs typeface="Arial" pitchFamily="34" charset="0"/>
                  </a:rPr>
                  <a:t>]</a:t>
                </a:r>
              </a:p>
              <a:p>
                <a:pPr algn="ctr"/>
                <a:endParaRPr lang="es-ES" sz="2600" dirty="0">
                  <a:latin typeface="Arial" pitchFamily="34" charset="0"/>
                  <a:cs typeface="Arial" pitchFamily="34" charset="0"/>
                </a:endParaRPr>
              </a:p>
              <a:p>
                <a:pPr algn="just"/>
                <a:r>
                  <a:rPr lang="es-ES" sz="2600" dirty="0">
                    <a:latin typeface="Arial" pitchFamily="34" charset="0"/>
                    <a:cs typeface="Arial" pitchFamily="34" charset="0"/>
                  </a:rPr>
                  <a:t>Para evaluar la concentración del otro intermediario de la reacción Ag</a:t>
                </a:r>
                <a:r>
                  <a:rPr lang="es-ES" sz="2600" baseline="30000" dirty="0">
                    <a:latin typeface="Arial" pitchFamily="34" charset="0"/>
                    <a:cs typeface="Arial" pitchFamily="34" charset="0"/>
                  </a:rPr>
                  <a:t>+</a:t>
                </a:r>
                <a:r>
                  <a:rPr lang="es-ES" sz="2600" dirty="0">
                    <a:latin typeface="Arial" pitchFamily="34" charset="0"/>
                    <a:cs typeface="Arial" pitchFamily="34" charset="0"/>
                  </a:rPr>
                  <a:t>, es necesario utilizar el Principio del Estado Estacionario</a:t>
                </a:r>
              </a:p>
              <a:p>
                <a:pPr algn="just"/>
                <a:endParaRPr lang="es-ES" sz="2600" dirty="0">
                  <a:latin typeface="Arial" pitchFamily="34" charset="0"/>
                  <a:cs typeface="Arial" pitchFamily="34" charset="0"/>
                </a:endParaRPr>
              </a:p>
              <a:p>
                <a:pPr algn="just"/>
                <a:endParaRPr lang="es-ES" sz="2600" dirty="0">
                  <a:latin typeface="Arial" pitchFamily="34" charset="0"/>
                  <a:cs typeface="Arial" pitchFamily="34" charset="0"/>
                </a:endParaRPr>
              </a:p>
              <a:p>
                <a:pPr algn="just"/>
                <a14:m>
                  <m:oMathPara xmlns:m="http://schemas.openxmlformats.org/officeDocument/2006/math">
                    <m:oMathParaPr>
                      <m:jc m:val="centerGroup"/>
                    </m:oMathParaPr>
                    <m:oMath xmlns:m="http://schemas.openxmlformats.org/officeDocument/2006/math">
                      <m:f>
                        <m:fPr>
                          <m:ctrlPr>
                            <a:rPr lang="es-ES" sz="2200" i="1">
                              <a:latin typeface="Cambria Math" panose="02040503050406030204" pitchFamily="18" charset="0"/>
                            </a:rPr>
                          </m:ctrlPr>
                        </m:fPr>
                        <m:num>
                          <m:r>
                            <a:rPr lang="es-ES" sz="2200" i="1">
                              <a:latin typeface="Cambria Math" panose="02040503050406030204" pitchFamily="18" charset="0"/>
                            </a:rPr>
                            <m:t>𝑑</m:t>
                          </m:r>
                          <m:r>
                            <a:rPr lang="es-ES" sz="2200" i="1">
                              <a:latin typeface="Cambria Math" panose="02040503050406030204" pitchFamily="18" charset="0"/>
                            </a:rPr>
                            <m:t>[</m:t>
                          </m:r>
                          <m:r>
                            <a:rPr lang="es-ES" sz="2200" i="1">
                              <a:latin typeface="Cambria Math" panose="02040503050406030204" pitchFamily="18" charset="0"/>
                            </a:rPr>
                            <m:t>𝐴𝑔</m:t>
                          </m:r>
                          <m:r>
                            <a:rPr lang="es-ES" sz="2200" i="1" baseline="30000">
                              <a:latin typeface="Cambria Math" panose="02040503050406030204" pitchFamily="18" charset="0"/>
                            </a:rPr>
                            <m:t>2</m:t>
                          </m:r>
                          <m:r>
                            <a:rPr lang="es-ES" sz="2200" i="1" baseline="20000">
                              <a:latin typeface="Cambria Math" panose="02040503050406030204" pitchFamily="18" charset="0"/>
                            </a:rPr>
                            <m:t>+</m:t>
                          </m:r>
                          <m:r>
                            <a:rPr lang="es-ES" sz="2200" i="1">
                              <a:latin typeface="Cambria Math" panose="02040503050406030204" pitchFamily="18" charset="0"/>
                            </a:rPr>
                            <m:t>]</m:t>
                          </m:r>
                        </m:num>
                        <m:den>
                          <m:r>
                            <a:rPr lang="es-ES" sz="2200" i="1">
                              <a:latin typeface="Cambria Math" panose="02040503050406030204" pitchFamily="18" charset="0"/>
                            </a:rPr>
                            <m:t>𝑑𝑡</m:t>
                          </m:r>
                        </m:den>
                      </m:f>
                      <m:r>
                        <a:rPr lang="es-ES" sz="2200" i="1">
                          <a:latin typeface="Cambria Math" panose="02040503050406030204" pitchFamily="18" charset="0"/>
                        </a:rPr>
                        <m:t>=</m:t>
                      </m:r>
                      <m:r>
                        <a:rPr lang="es-ES" sz="2200" i="1">
                          <a:latin typeface="Cambria Math" panose="02040503050406030204" pitchFamily="18" charset="0"/>
                        </a:rPr>
                        <m:t>𝑘</m:t>
                      </m:r>
                      <m:r>
                        <a:rPr lang="es-ES" sz="2200" i="1" baseline="-25000">
                          <a:latin typeface="Cambria Math" panose="02040503050406030204" pitchFamily="18" charset="0"/>
                        </a:rPr>
                        <m:t>1</m:t>
                      </m:r>
                      <m:d>
                        <m:dPr>
                          <m:begChr m:val="["/>
                          <m:endChr m:val="]"/>
                          <m:ctrlPr>
                            <a:rPr lang="es-ES" sz="2200" i="1">
                              <a:latin typeface="Cambria Math" panose="02040503050406030204" pitchFamily="18" charset="0"/>
                            </a:rPr>
                          </m:ctrlPr>
                        </m:dPr>
                        <m:e>
                          <m:r>
                            <a:rPr lang="es-ES" sz="2200" i="1">
                              <a:latin typeface="Cambria Math" panose="02040503050406030204" pitchFamily="18" charset="0"/>
                            </a:rPr>
                            <m:t>𝐴𝑔</m:t>
                          </m:r>
                          <m:r>
                            <a:rPr lang="es-ES" sz="2200" i="1" baseline="20000">
                              <a:latin typeface="Cambria Math" panose="02040503050406030204" pitchFamily="18" charset="0"/>
                            </a:rPr>
                            <m:t>+</m:t>
                          </m:r>
                        </m:e>
                      </m:d>
                      <m:d>
                        <m:dPr>
                          <m:begChr m:val="["/>
                          <m:endChr m:val="]"/>
                          <m:ctrlPr>
                            <a:rPr lang="es-ES" sz="2200" i="1">
                              <a:latin typeface="Cambria Math" panose="02040503050406030204" pitchFamily="18" charset="0"/>
                            </a:rPr>
                          </m:ctrlPr>
                        </m:dPr>
                        <m:e>
                          <m:r>
                            <a:rPr lang="es-ES" sz="2200" i="1">
                              <a:latin typeface="Cambria Math" panose="02040503050406030204" pitchFamily="18" charset="0"/>
                            </a:rPr>
                            <m:t>𝐶𝑒</m:t>
                          </m:r>
                          <m:r>
                            <a:rPr lang="es-ES" sz="2200" i="1" baseline="30000">
                              <a:latin typeface="Cambria Math" panose="02040503050406030204" pitchFamily="18" charset="0"/>
                            </a:rPr>
                            <m:t>4</m:t>
                          </m:r>
                          <m:r>
                            <a:rPr lang="es-ES" sz="2200" i="1" baseline="20000">
                              <a:latin typeface="Cambria Math" panose="02040503050406030204" pitchFamily="18" charset="0"/>
                            </a:rPr>
                            <m:t>+</m:t>
                          </m:r>
                        </m:e>
                      </m:d>
                      <m:r>
                        <a:rPr lang="es-ES" sz="2200" i="1">
                          <a:latin typeface="Cambria Math" panose="02040503050406030204" pitchFamily="18" charset="0"/>
                        </a:rPr>
                        <m:t>−</m:t>
                      </m:r>
                      <m:r>
                        <a:rPr lang="es-ES" sz="2200" i="1">
                          <a:latin typeface="Cambria Math" panose="02040503050406030204" pitchFamily="18" charset="0"/>
                        </a:rPr>
                        <m:t>𝑘</m:t>
                      </m:r>
                      <m:r>
                        <a:rPr lang="es-ES" sz="2200" i="1" baseline="-10000">
                          <a:latin typeface="Cambria Math" panose="02040503050406030204" pitchFamily="18" charset="0"/>
                        </a:rPr>
                        <m:t>−</m:t>
                      </m:r>
                      <m:r>
                        <a:rPr lang="es-ES" sz="2200" i="1" baseline="-25000">
                          <a:latin typeface="Cambria Math" panose="02040503050406030204" pitchFamily="18" charset="0"/>
                        </a:rPr>
                        <m:t>1</m:t>
                      </m:r>
                      <m:d>
                        <m:dPr>
                          <m:begChr m:val="["/>
                          <m:endChr m:val="]"/>
                          <m:ctrlPr>
                            <a:rPr lang="es-ES" sz="2200" i="1">
                              <a:latin typeface="Cambria Math" panose="02040503050406030204" pitchFamily="18" charset="0"/>
                            </a:rPr>
                          </m:ctrlPr>
                        </m:dPr>
                        <m:e>
                          <m:r>
                            <a:rPr lang="es-ES" sz="2200" i="1">
                              <a:latin typeface="Cambria Math" panose="02040503050406030204" pitchFamily="18" charset="0"/>
                            </a:rPr>
                            <m:t>𝐴𝑔</m:t>
                          </m:r>
                          <m:r>
                            <a:rPr lang="es-ES" sz="2200" i="1" baseline="30000">
                              <a:latin typeface="Cambria Math" panose="02040503050406030204" pitchFamily="18" charset="0"/>
                            </a:rPr>
                            <m:t>2</m:t>
                          </m:r>
                          <m:r>
                            <a:rPr lang="es-ES" sz="2200" i="1" baseline="20000">
                              <a:latin typeface="Cambria Math" panose="02040503050406030204" pitchFamily="18" charset="0"/>
                            </a:rPr>
                            <m:t>+</m:t>
                          </m:r>
                        </m:e>
                      </m:d>
                      <m:d>
                        <m:dPr>
                          <m:begChr m:val="["/>
                          <m:endChr m:val="]"/>
                          <m:ctrlPr>
                            <a:rPr lang="es-ES" sz="2200" i="1">
                              <a:latin typeface="Cambria Math" panose="02040503050406030204" pitchFamily="18" charset="0"/>
                            </a:rPr>
                          </m:ctrlPr>
                        </m:dPr>
                        <m:e>
                          <m:r>
                            <a:rPr lang="es-ES" sz="2200" i="1">
                              <a:latin typeface="Cambria Math" panose="02040503050406030204" pitchFamily="18" charset="0"/>
                            </a:rPr>
                            <m:t>𝐶𝑒</m:t>
                          </m:r>
                          <m:r>
                            <a:rPr lang="es-ES" sz="2200" i="1" baseline="30000">
                              <a:latin typeface="Cambria Math" panose="02040503050406030204" pitchFamily="18" charset="0"/>
                            </a:rPr>
                            <m:t>3</m:t>
                          </m:r>
                          <m:r>
                            <a:rPr lang="es-ES" sz="2200" i="1" baseline="20000">
                              <a:latin typeface="Cambria Math" panose="02040503050406030204" pitchFamily="18" charset="0"/>
                            </a:rPr>
                            <m:t>+</m:t>
                          </m:r>
                        </m:e>
                      </m:d>
                      <m:r>
                        <a:rPr lang="es-ES" sz="2200" i="1">
                          <a:latin typeface="Cambria Math" panose="02040503050406030204" pitchFamily="18" charset="0"/>
                        </a:rPr>
                        <m:t>−</m:t>
                      </m:r>
                      <m:r>
                        <a:rPr lang="es-ES" sz="2200" i="1">
                          <a:latin typeface="Cambria Math" panose="02040503050406030204" pitchFamily="18" charset="0"/>
                        </a:rPr>
                        <m:t>𝑘</m:t>
                      </m:r>
                      <m:r>
                        <a:rPr lang="es-ES" sz="2200" i="1" baseline="-25000">
                          <a:latin typeface="Cambria Math" panose="02040503050406030204" pitchFamily="18" charset="0"/>
                        </a:rPr>
                        <m:t>2</m:t>
                      </m:r>
                      <m:d>
                        <m:dPr>
                          <m:begChr m:val="["/>
                          <m:endChr m:val="]"/>
                          <m:ctrlPr>
                            <a:rPr lang="es-ES" sz="2200" i="1">
                              <a:latin typeface="Cambria Math" panose="02040503050406030204" pitchFamily="18" charset="0"/>
                            </a:rPr>
                          </m:ctrlPr>
                        </m:dPr>
                        <m:e>
                          <m:r>
                            <a:rPr lang="es-ES" sz="2200" i="1">
                              <a:latin typeface="Cambria Math" panose="02040503050406030204" pitchFamily="18" charset="0"/>
                            </a:rPr>
                            <m:t>𝐴𝑔</m:t>
                          </m:r>
                          <m:r>
                            <a:rPr lang="es-ES" sz="2200" i="1" baseline="30000">
                              <a:latin typeface="Cambria Math" panose="02040503050406030204" pitchFamily="18" charset="0"/>
                            </a:rPr>
                            <m:t>2</m:t>
                          </m:r>
                          <m:r>
                            <a:rPr lang="es-ES" sz="2200" i="1" baseline="20000">
                              <a:latin typeface="Cambria Math" panose="02040503050406030204" pitchFamily="18" charset="0"/>
                            </a:rPr>
                            <m:t>+</m:t>
                          </m:r>
                        </m:e>
                      </m:d>
                      <m:d>
                        <m:dPr>
                          <m:begChr m:val="["/>
                          <m:endChr m:val="]"/>
                          <m:ctrlPr>
                            <a:rPr lang="es-ES" sz="2200" i="1">
                              <a:latin typeface="Cambria Math" panose="02040503050406030204" pitchFamily="18" charset="0"/>
                            </a:rPr>
                          </m:ctrlPr>
                        </m:dPr>
                        <m:e>
                          <m:r>
                            <a:rPr lang="es-ES" sz="2200" i="1">
                              <a:latin typeface="Cambria Math" panose="02040503050406030204" pitchFamily="18" charset="0"/>
                            </a:rPr>
                            <m:t>𝑇𝑙</m:t>
                          </m:r>
                          <m:r>
                            <a:rPr lang="es-ES" sz="2200" i="1" baseline="20000">
                              <a:latin typeface="Cambria Math" panose="02040503050406030204" pitchFamily="18" charset="0"/>
                            </a:rPr>
                            <m:t>+</m:t>
                          </m:r>
                        </m:e>
                      </m:d>
                      <m:r>
                        <a:rPr lang="es-ES" sz="2200" i="1">
                          <a:latin typeface="Cambria Math" panose="02040503050406030204" pitchFamily="18" charset="0"/>
                        </a:rPr>
                        <m:t>=0</m:t>
                      </m:r>
                    </m:oMath>
                  </m:oMathPara>
                </a14:m>
                <a:endParaRPr lang="es-ES" sz="2200" dirty="0">
                  <a:latin typeface="Arial" pitchFamily="34" charset="0"/>
                  <a:cs typeface="Arial" pitchFamily="34" charset="0"/>
                </a:endParaRPr>
              </a:p>
              <a:p>
                <a:pPr algn="just"/>
                <a:endParaRPr lang="es-ES" sz="2600" dirty="0">
                  <a:latin typeface="Arial" pitchFamily="34" charset="0"/>
                  <a:cs typeface="Arial" pitchFamily="34" charset="0"/>
                </a:endParaRPr>
              </a:p>
              <a:p>
                <a:pPr algn="just"/>
                <a:endParaRPr lang="es-ES" sz="2600" dirty="0">
                  <a:latin typeface="Arial" pitchFamily="34" charset="0"/>
                  <a:cs typeface="Arial" pitchFamily="34" charset="0"/>
                </a:endParaRPr>
              </a:p>
              <a:p>
                <a:pPr algn="just"/>
                <a:endParaRPr lang="es-ES" sz="2600" dirty="0">
                  <a:latin typeface="Arial" pitchFamily="34" charset="0"/>
                  <a:cs typeface="Arial" pitchFamily="34" charset="0"/>
                </a:endParaRPr>
              </a:p>
              <a:p>
                <a:pPr algn="just"/>
                <a:endParaRPr lang="es-ES" sz="2600" baseline="30000" dirty="0">
                  <a:latin typeface="Arial" pitchFamily="34" charset="0"/>
                  <a:cs typeface="Arial" pitchFamily="34" charset="0"/>
                </a:endParaRPr>
              </a:p>
              <a:p>
                <a:pPr algn="just"/>
                <a:endParaRPr lang="es-ES" sz="2600" baseline="30000" dirty="0">
                  <a:latin typeface="Arial" pitchFamily="34" charset="0"/>
                  <a:cs typeface="Arial" pitchFamily="34" charset="0"/>
                </a:endParaRPr>
              </a:p>
              <a:p>
                <a:pPr algn="ctr"/>
                <a:endParaRPr lang="es-MX" sz="2600" baseline="30000" dirty="0">
                  <a:latin typeface="Arial" pitchFamily="34" charset="0"/>
                  <a:cs typeface="Arial" pitchFamily="34" charset="0"/>
                </a:endParaRPr>
              </a:p>
            </p:txBody>
          </p:sp>
        </mc:Choice>
        <mc:Fallback xmlns="">
          <p:sp>
            <p:nvSpPr>
              <p:cNvPr id="3" name="CuadroTexto 2"/>
              <p:cNvSpPr txBox="1">
                <a:spLocks noRot="1" noChangeAspect="1" noMove="1" noResize="1" noEditPoints="1" noAdjustHandles="1" noChangeArrowheads="1" noChangeShapeType="1" noTextEdit="1"/>
              </p:cNvSpPr>
              <p:nvPr/>
            </p:nvSpPr>
            <p:spPr>
              <a:xfrm>
                <a:off x="251520" y="332656"/>
                <a:ext cx="8496944" cy="8125942"/>
              </a:xfrm>
              <a:prstGeom prst="rect">
                <a:avLst/>
              </a:prstGeom>
              <a:blipFill rotWithShape="1">
                <a:blip r:embed="rId2"/>
                <a:stretch>
                  <a:fillRect l="-1220" t="-675" r="-1363"/>
                </a:stretch>
              </a:blipFill>
            </p:spPr>
            <p:txBody>
              <a:bodyPr/>
              <a:lstStyle/>
              <a:p>
                <a:r>
                  <a:rPr lang="es-MX">
                    <a:noFill/>
                  </a:rPr>
                  <a:t> </a:t>
                </a:r>
              </a:p>
            </p:txBody>
          </p:sp>
        </mc:Fallback>
      </mc:AlternateContent>
      <p:sp>
        <p:nvSpPr>
          <p:cNvPr id="4" name="3 CuadroTexto"/>
          <p:cNvSpPr txBox="1"/>
          <p:nvPr/>
        </p:nvSpPr>
        <p:spPr>
          <a:xfrm>
            <a:off x="457238" y="2031000"/>
            <a:ext cx="1587294" cy="461665"/>
          </a:xfrm>
          <a:prstGeom prst="rect">
            <a:avLst/>
          </a:prstGeom>
          <a:noFill/>
        </p:spPr>
        <p:txBody>
          <a:bodyPr wrap="none" rtlCol="0">
            <a:spAutoFit/>
          </a:bodyPr>
          <a:lstStyle/>
          <a:p>
            <a:r>
              <a:rPr lang="es-MX" sz="2400" b="1" dirty="0">
                <a:solidFill>
                  <a:srgbClr val="FF0000"/>
                </a:solidFill>
                <a:latin typeface="Arial" pitchFamily="34" charset="0"/>
                <a:cs typeface="Arial" pitchFamily="34" charset="0"/>
              </a:rPr>
              <a:t>Problema</a:t>
            </a:r>
          </a:p>
        </p:txBody>
      </p:sp>
      <p:sp>
        <p:nvSpPr>
          <p:cNvPr id="2" name="Marcador de pie de página 1">
            <a:extLst>
              <a:ext uri="{FF2B5EF4-FFF2-40B4-BE49-F238E27FC236}">
                <a16:creationId xmlns:a16="http://schemas.microsoft.com/office/drawing/2014/main" id="{86679118-90C7-485E-A9C7-E887638D1C1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DFC3790-074F-4679-9766-887616F5CF00}"/>
              </a:ext>
            </a:extLst>
          </p:cNvPr>
          <p:cNvSpPr>
            <a:spLocks noGrp="1"/>
          </p:cNvSpPr>
          <p:nvPr>
            <p:ph type="sldNum" sz="quarter" idx="12"/>
          </p:nvPr>
        </p:nvSpPr>
        <p:spPr/>
        <p:txBody>
          <a:bodyPr/>
          <a:lstStyle/>
          <a:p>
            <a:fld id="{35F7C1B0-3CBA-4428-8776-BC58547E578F}" type="slidenum">
              <a:rPr lang="es-MX" smtClean="0"/>
              <a:t>13</a:t>
            </a:fld>
            <a:endParaRPr lang="es-MX"/>
          </a:p>
        </p:txBody>
      </p:sp>
    </p:spTree>
    <p:extLst>
      <p:ext uri="{BB962C8B-B14F-4D97-AF65-F5344CB8AC3E}">
        <p14:creationId xmlns:p14="http://schemas.microsoft.com/office/powerpoint/2010/main" val="56210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187624" y="404664"/>
                <a:ext cx="5364088" cy="1604222"/>
              </a:xfrm>
              <a:prstGeom prst="rect">
                <a:avLst/>
              </a:prstGeom>
            </p:spPr>
            <p:txBody>
              <a:bodyPr wrap="square">
                <a:spAutoFit/>
              </a:bodyPr>
              <a:lstStyle/>
              <a:p>
                <a:pPr algn="just"/>
                <a:endParaRPr lang="es-ES" sz="2600" dirty="0"/>
              </a:p>
              <a:p>
                <a:pPr algn="just"/>
                <a14:m>
                  <m:oMathPara xmlns:m="http://schemas.openxmlformats.org/officeDocument/2006/math">
                    <m:oMathParaPr>
                      <m:jc m:val="centerGroup"/>
                    </m:oMathParaPr>
                    <m:oMath xmlns:m="http://schemas.openxmlformats.org/officeDocument/2006/math">
                      <m:d>
                        <m:dPr>
                          <m:begChr m:val="["/>
                          <m:endChr m:val="]"/>
                          <m:ctrlPr>
                            <a:rPr lang="es-ES" sz="2600" i="1">
                              <a:latin typeface="Cambria Math" panose="02040503050406030204" pitchFamily="18" charset="0"/>
                            </a:rPr>
                          </m:ctrlPr>
                        </m:dPr>
                        <m:e>
                          <m:r>
                            <a:rPr lang="es-ES" sz="2600" i="1">
                              <a:latin typeface="Cambria Math" panose="02040503050406030204" pitchFamily="18" charset="0"/>
                            </a:rPr>
                            <m:t>𝐴𝑔</m:t>
                          </m:r>
                          <m:r>
                            <a:rPr lang="es-ES" sz="2600" i="1" baseline="20000">
                              <a:latin typeface="Cambria Math" panose="02040503050406030204" pitchFamily="18" charset="0"/>
                            </a:rPr>
                            <m:t>2+</m:t>
                          </m:r>
                        </m:e>
                      </m:d>
                      <m:r>
                        <a:rPr lang="es-ES" sz="2600" i="1">
                          <a:latin typeface="Cambria Math" panose="02040503050406030204" pitchFamily="18" charset="0"/>
                        </a:rPr>
                        <m:t>=</m:t>
                      </m:r>
                      <m:f>
                        <m:fPr>
                          <m:ctrlPr>
                            <a:rPr lang="es-ES" sz="2600" i="1" dirty="0">
                              <a:latin typeface="Cambria Math" panose="02040503050406030204" pitchFamily="18" charset="0"/>
                            </a:rPr>
                          </m:ctrlPr>
                        </m:fPr>
                        <m:num>
                          <m:sSub>
                            <m:sSubPr>
                              <m:ctrlPr>
                                <a:rPr lang="es-ES" sz="2600" i="1" dirty="0" smtClean="0">
                                  <a:latin typeface="Cambria Math" panose="02040503050406030204" pitchFamily="18" charset="0"/>
                                </a:rPr>
                              </m:ctrlPr>
                            </m:sSubPr>
                            <m:e>
                              <m:r>
                                <a:rPr lang="es-MX" sz="2600" b="0" i="1" dirty="0" smtClean="0">
                                  <a:latin typeface="Cambria Math"/>
                                </a:rPr>
                                <m:t>𝑘</m:t>
                              </m:r>
                            </m:e>
                            <m:sub>
                              <m:r>
                                <a:rPr lang="es-MX" sz="2600" b="0" i="1" dirty="0" smtClean="0">
                                  <a:latin typeface="Cambria Math"/>
                                </a:rPr>
                                <m:t>1</m:t>
                              </m:r>
                            </m:sub>
                          </m:sSub>
                          <m:d>
                            <m:dPr>
                              <m:begChr m:val="["/>
                              <m:endChr m:val="]"/>
                              <m:ctrlPr>
                                <a:rPr lang="es-ES" sz="2600" i="1">
                                  <a:latin typeface="Cambria Math" panose="02040503050406030204" pitchFamily="18" charset="0"/>
                                </a:rPr>
                              </m:ctrlPr>
                            </m:dPr>
                            <m:e>
                              <m:r>
                                <a:rPr lang="es-ES" sz="2600" i="1">
                                  <a:latin typeface="Cambria Math" panose="02040503050406030204" pitchFamily="18" charset="0"/>
                                </a:rPr>
                                <m:t>𝐴𝑔</m:t>
                              </m:r>
                              <m:r>
                                <a:rPr lang="es-ES" sz="2600" i="1" baseline="20000">
                                  <a:latin typeface="Cambria Math" panose="02040503050406030204" pitchFamily="18" charset="0"/>
                                </a:rPr>
                                <m:t>+</m:t>
                              </m:r>
                            </m:e>
                          </m:d>
                          <m:d>
                            <m:dPr>
                              <m:begChr m:val="["/>
                              <m:endChr m:val="]"/>
                              <m:ctrlPr>
                                <a:rPr lang="es-ES" sz="2600" i="1">
                                  <a:latin typeface="Cambria Math" panose="02040503050406030204" pitchFamily="18" charset="0"/>
                                </a:rPr>
                              </m:ctrlPr>
                            </m:dPr>
                            <m:e>
                              <m:r>
                                <a:rPr lang="es-ES" sz="2600" i="1">
                                  <a:latin typeface="Cambria Math" panose="02040503050406030204" pitchFamily="18" charset="0"/>
                                </a:rPr>
                                <m:t>𝐶𝑒</m:t>
                              </m:r>
                              <m:r>
                                <a:rPr lang="es-ES" sz="2600" i="1" baseline="30000">
                                  <a:latin typeface="Cambria Math" panose="02040503050406030204" pitchFamily="18" charset="0"/>
                                </a:rPr>
                                <m:t>4</m:t>
                              </m:r>
                              <m:r>
                                <a:rPr lang="es-ES" sz="2600" i="1" baseline="20000">
                                  <a:latin typeface="Cambria Math" panose="02040503050406030204" pitchFamily="18" charset="0"/>
                                </a:rPr>
                                <m:t>+</m:t>
                              </m:r>
                            </m:e>
                          </m:d>
                        </m:num>
                        <m:den>
                          <m:r>
                            <a:rPr lang="es-ES" sz="2600" i="1">
                              <a:latin typeface="Cambria Math" panose="02040503050406030204" pitchFamily="18" charset="0"/>
                            </a:rPr>
                            <m:t>𝑘</m:t>
                          </m:r>
                          <m:r>
                            <a:rPr lang="es-ES" sz="2600" i="1" baseline="-10000">
                              <a:latin typeface="Cambria Math" panose="02040503050406030204" pitchFamily="18" charset="0"/>
                            </a:rPr>
                            <m:t>−</m:t>
                          </m:r>
                          <m:r>
                            <a:rPr lang="es-ES" sz="2600" i="1" baseline="-25000">
                              <a:latin typeface="Cambria Math" panose="02040503050406030204" pitchFamily="18" charset="0"/>
                            </a:rPr>
                            <m:t>1</m:t>
                          </m:r>
                          <m:d>
                            <m:dPr>
                              <m:begChr m:val="["/>
                              <m:endChr m:val="]"/>
                              <m:ctrlPr>
                                <a:rPr lang="es-ES" sz="2600" i="1">
                                  <a:latin typeface="Cambria Math" panose="02040503050406030204" pitchFamily="18" charset="0"/>
                                </a:rPr>
                              </m:ctrlPr>
                            </m:dPr>
                            <m:e>
                              <m:r>
                                <a:rPr lang="es-ES" sz="2600" i="1">
                                  <a:latin typeface="Cambria Math" panose="02040503050406030204" pitchFamily="18" charset="0"/>
                                </a:rPr>
                                <m:t>𝐶𝑒</m:t>
                              </m:r>
                              <m:r>
                                <a:rPr lang="es-ES" sz="2600" i="1" baseline="30000">
                                  <a:latin typeface="Cambria Math" panose="02040503050406030204" pitchFamily="18" charset="0"/>
                                </a:rPr>
                                <m:t>3</m:t>
                              </m:r>
                              <m:r>
                                <a:rPr lang="es-ES" sz="2600" i="1" baseline="20000">
                                  <a:latin typeface="Cambria Math" panose="02040503050406030204" pitchFamily="18" charset="0"/>
                                </a:rPr>
                                <m:t>+</m:t>
                              </m:r>
                            </m:e>
                          </m:d>
                          <m:r>
                            <a:rPr lang="es-ES" sz="2600" i="1">
                              <a:latin typeface="Cambria Math" panose="02040503050406030204" pitchFamily="18" charset="0"/>
                            </a:rPr>
                            <m:t>+</m:t>
                          </m:r>
                          <m:r>
                            <a:rPr lang="es-ES" sz="2600" i="1">
                              <a:latin typeface="Cambria Math" panose="02040503050406030204" pitchFamily="18" charset="0"/>
                            </a:rPr>
                            <m:t>𝑘</m:t>
                          </m:r>
                          <m:r>
                            <a:rPr lang="es-ES" sz="2600" i="1" baseline="-25000">
                              <a:latin typeface="Cambria Math" panose="02040503050406030204" pitchFamily="18" charset="0"/>
                            </a:rPr>
                            <m:t>2</m:t>
                          </m:r>
                          <m:d>
                            <m:dPr>
                              <m:begChr m:val="["/>
                              <m:endChr m:val="]"/>
                              <m:ctrlPr>
                                <a:rPr lang="es-ES" sz="2600" i="1">
                                  <a:latin typeface="Cambria Math" panose="02040503050406030204" pitchFamily="18" charset="0"/>
                                </a:rPr>
                              </m:ctrlPr>
                            </m:dPr>
                            <m:e>
                              <m:r>
                                <a:rPr lang="es-ES" sz="2600" i="1">
                                  <a:latin typeface="Cambria Math" panose="02040503050406030204" pitchFamily="18" charset="0"/>
                                </a:rPr>
                                <m:t>𝑇𝑙</m:t>
                              </m:r>
                              <m:r>
                                <a:rPr lang="es-ES" sz="2600" i="1" baseline="20000">
                                  <a:latin typeface="Cambria Math" panose="02040503050406030204" pitchFamily="18" charset="0"/>
                                </a:rPr>
                                <m:t>+</m:t>
                              </m:r>
                            </m:e>
                          </m:d>
                        </m:den>
                      </m:f>
                    </m:oMath>
                  </m:oMathPara>
                </a14:m>
                <a:endParaRPr lang="es-ES" sz="2600" dirty="0"/>
              </a:p>
              <a:p>
                <a:pPr algn="just"/>
                <a:endParaRPr lang="es-ES" dirty="0"/>
              </a:p>
            </p:txBody>
          </p:sp>
        </mc:Choice>
        <mc:Fallback xmlns="">
          <p:sp>
            <p:nvSpPr>
              <p:cNvPr id="4" name="Rectángulo 3"/>
              <p:cNvSpPr>
                <a:spLocks noRot="1" noChangeAspect="1" noMove="1" noResize="1" noEditPoints="1" noAdjustHandles="1" noChangeArrowheads="1" noChangeShapeType="1" noTextEdit="1"/>
              </p:cNvSpPr>
              <p:nvPr/>
            </p:nvSpPr>
            <p:spPr>
              <a:xfrm>
                <a:off x="1187624" y="404664"/>
                <a:ext cx="5364088" cy="1604222"/>
              </a:xfrm>
              <a:prstGeom prst="rect">
                <a:avLst/>
              </a:prstGeom>
              <a:blipFill rotWithShape="1">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483768" y="3429000"/>
                <a:ext cx="3676969" cy="720390"/>
              </a:xfrm>
              <a:prstGeom prst="rect">
                <a:avLst/>
              </a:prstGeom>
            </p:spPr>
            <p:txBody>
              <a:bodyPr wrap="none">
                <a:spAutoFit/>
              </a:bodyPr>
              <a:lstStyle/>
              <a:p>
                <a14:m>
                  <m:oMath xmlns:m="http://schemas.openxmlformats.org/officeDocument/2006/math">
                    <m:f>
                      <m:fPr>
                        <m:ctrlPr>
                          <a:rPr lang="es-MX" sz="2600" i="1">
                            <a:latin typeface="Cambria Math" panose="02040503050406030204" pitchFamily="18" charset="0"/>
                          </a:rPr>
                        </m:ctrlPr>
                      </m:fPr>
                      <m:num>
                        <m:r>
                          <a:rPr lang="es-MX" sz="2600" i="1">
                            <a:latin typeface="Cambria Math" panose="02040503050406030204" pitchFamily="18" charset="0"/>
                          </a:rPr>
                          <m:t>𝑑</m:t>
                        </m:r>
                        <m:r>
                          <a:rPr lang="es-ES" sz="2600" i="1">
                            <a:latin typeface="Cambria Math" panose="02040503050406030204" pitchFamily="18" charset="0"/>
                          </a:rPr>
                          <m:t>[</m:t>
                        </m:r>
                        <m:r>
                          <a:rPr lang="es-ES" sz="2600" i="1">
                            <a:latin typeface="Cambria Math" panose="02040503050406030204" pitchFamily="18" charset="0"/>
                          </a:rPr>
                          <m:t>𝑇𝑙</m:t>
                        </m:r>
                        <m:r>
                          <a:rPr lang="es-ES" sz="2600" i="1" baseline="30000">
                            <a:latin typeface="Cambria Math" panose="02040503050406030204" pitchFamily="18" charset="0"/>
                          </a:rPr>
                          <m:t>3</m:t>
                        </m:r>
                        <m:r>
                          <a:rPr lang="es-ES" sz="2600" i="1" baseline="20000">
                            <a:latin typeface="Cambria Math" panose="02040503050406030204" pitchFamily="18" charset="0"/>
                          </a:rPr>
                          <m:t>+</m:t>
                        </m:r>
                        <m:r>
                          <a:rPr lang="es-ES" sz="2600" i="1">
                            <a:latin typeface="Cambria Math" panose="02040503050406030204" pitchFamily="18" charset="0"/>
                          </a:rPr>
                          <m:t>]</m:t>
                        </m:r>
                      </m:num>
                      <m:den>
                        <m:r>
                          <a:rPr lang="es-MX" sz="2600" i="1">
                            <a:latin typeface="Cambria Math" panose="02040503050406030204" pitchFamily="18" charset="0"/>
                          </a:rPr>
                          <m:t>𝑑</m:t>
                        </m:r>
                        <m:r>
                          <a:rPr lang="es-ES" sz="2600" i="1">
                            <a:latin typeface="Cambria Math" panose="02040503050406030204" pitchFamily="18" charset="0"/>
                          </a:rPr>
                          <m:t>𝑡</m:t>
                        </m:r>
                      </m:den>
                    </m:f>
                  </m:oMath>
                </a14:m>
                <a:r>
                  <a:rPr lang="es-MX" sz="2600" dirty="0"/>
                  <a:t>= </a:t>
                </a:r>
                <a14:m>
                  <m:oMath xmlns:m="http://schemas.openxmlformats.org/officeDocument/2006/math">
                    <m:f>
                      <m:fPr>
                        <m:ctrlPr>
                          <a:rPr lang="es-MX" sz="2600" i="1" dirty="0" smtClean="0">
                            <a:latin typeface="Cambria Math" panose="02040503050406030204" pitchFamily="18" charset="0"/>
                          </a:rPr>
                        </m:ctrlPr>
                      </m:fPr>
                      <m:num>
                        <m:r>
                          <a:rPr lang="es-MX" sz="2600" i="1" dirty="0">
                            <a:latin typeface="Cambria Math" panose="02040503050406030204" pitchFamily="18" charset="0"/>
                          </a:rPr>
                          <m:t>𝑘</m:t>
                        </m:r>
                        <m:r>
                          <a:rPr lang="es-MX" sz="2600" i="1" baseline="-25000" dirty="0">
                            <a:latin typeface="Cambria Math" panose="02040503050406030204" pitchFamily="18" charset="0"/>
                          </a:rPr>
                          <m:t>1</m:t>
                        </m:r>
                        <m:r>
                          <a:rPr lang="es-MX" sz="2600" i="1" dirty="0">
                            <a:latin typeface="Cambria Math" panose="02040503050406030204" pitchFamily="18" charset="0"/>
                          </a:rPr>
                          <m:t>𝑘</m:t>
                        </m:r>
                        <m:r>
                          <a:rPr lang="es-MX" sz="2600" i="1" baseline="-25000" dirty="0">
                            <a:latin typeface="Cambria Math" panose="02040503050406030204" pitchFamily="18" charset="0"/>
                          </a:rPr>
                          <m:t>2</m:t>
                        </m:r>
                        <m:r>
                          <a:rPr lang="es-MX" sz="2600" i="1" dirty="0">
                            <a:latin typeface="Cambria Math" panose="02040503050406030204" pitchFamily="18" charset="0"/>
                          </a:rPr>
                          <m:t> [</m:t>
                        </m:r>
                        <m:r>
                          <a:rPr lang="es-MX" sz="2600" i="1" dirty="0">
                            <a:latin typeface="Cambria Math" panose="02040503050406030204" pitchFamily="18" charset="0"/>
                          </a:rPr>
                          <m:t>𝐴𝑔</m:t>
                        </m:r>
                        <m:r>
                          <a:rPr lang="es-MX" sz="2600" i="1" baseline="20000" dirty="0">
                            <a:latin typeface="Cambria Math" panose="02040503050406030204" pitchFamily="18" charset="0"/>
                          </a:rPr>
                          <m:t>+</m:t>
                        </m:r>
                        <m:r>
                          <a:rPr lang="es-MX" sz="2600" i="1" dirty="0">
                            <a:latin typeface="Cambria Math" panose="02040503050406030204" pitchFamily="18" charset="0"/>
                          </a:rPr>
                          <m:t>][</m:t>
                        </m:r>
                        <m:r>
                          <a:rPr lang="es-MX" sz="2600" i="1" dirty="0">
                            <a:latin typeface="Cambria Math" panose="02040503050406030204" pitchFamily="18" charset="0"/>
                          </a:rPr>
                          <m:t>𝑇𝑙</m:t>
                        </m:r>
                        <m:r>
                          <a:rPr lang="es-MX" sz="2600" i="1" baseline="20000" dirty="0">
                            <a:latin typeface="Cambria Math" panose="02040503050406030204" pitchFamily="18" charset="0"/>
                          </a:rPr>
                          <m:t>+</m:t>
                        </m:r>
                        <m:r>
                          <a:rPr lang="es-MX" sz="2600" i="1" dirty="0">
                            <a:latin typeface="Cambria Math" panose="02040503050406030204" pitchFamily="18" charset="0"/>
                          </a:rPr>
                          <m:t>][</m:t>
                        </m:r>
                        <m:r>
                          <a:rPr lang="es-MX" sz="2600" i="1" dirty="0">
                            <a:latin typeface="Cambria Math" panose="02040503050406030204" pitchFamily="18" charset="0"/>
                          </a:rPr>
                          <m:t>𝐶𝑒</m:t>
                        </m:r>
                        <m:r>
                          <a:rPr lang="es-MX" sz="2600" i="1" baseline="30000" dirty="0">
                            <a:latin typeface="Cambria Math" panose="02040503050406030204" pitchFamily="18" charset="0"/>
                          </a:rPr>
                          <m:t>4</m:t>
                        </m:r>
                        <m:r>
                          <a:rPr lang="es-MX" sz="2600" i="1" baseline="20000" dirty="0">
                            <a:latin typeface="Cambria Math" panose="02040503050406030204" pitchFamily="18" charset="0"/>
                          </a:rPr>
                          <m:t>+</m:t>
                        </m:r>
                        <m:r>
                          <a:rPr lang="es-MX" sz="2600" i="1" dirty="0">
                            <a:latin typeface="Cambria Math" panose="02040503050406030204" pitchFamily="18" charset="0"/>
                          </a:rPr>
                          <m:t>]</m:t>
                        </m:r>
                        <m:r>
                          <m:rPr>
                            <m:nor/>
                          </m:rPr>
                          <a:rPr lang="es-MX" sz="2600" dirty="0"/>
                          <m:t> </m:t>
                        </m:r>
                      </m:num>
                      <m:den>
                        <m:r>
                          <a:rPr lang="es-ES" sz="2600" i="1">
                            <a:latin typeface="Cambria Math" panose="02040503050406030204" pitchFamily="18" charset="0"/>
                          </a:rPr>
                          <m:t>𝑘</m:t>
                        </m:r>
                        <m:r>
                          <a:rPr lang="es-ES" sz="2600" i="1" baseline="-10000">
                            <a:latin typeface="Cambria Math" panose="02040503050406030204" pitchFamily="18" charset="0"/>
                          </a:rPr>
                          <m:t>−</m:t>
                        </m:r>
                        <m:r>
                          <a:rPr lang="es-ES" sz="2600" i="1" baseline="-25000">
                            <a:latin typeface="Cambria Math" panose="02040503050406030204" pitchFamily="18" charset="0"/>
                          </a:rPr>
                          <m:t>1</m:t>
                        </m:r>
                        <m:d>
                          <m:dPr>
                            <m:begChr m:val="["/>
                            <m:endChr m:val="]"/>
                            <m:ctrlPr>
                              <a:rPr lang="es-ES" sz="2600" i="1">
                                <a:latin typeface="Cambria Math" panose="02040503050406030204" pitchFamily="18" charset="0"/>
                              </a:rPr>
                            </m:ctrlPr>
                          </m:dPr>
                          <m:e>
                            <m:r>
                              <a:rPr lang="es-ES" sz="2600" i="1">
                                <a:latin typeface="Cambria Math" panose="02040503050406030204" pitchFamily="18" charset="0"/>
                              </a:rPr>
                              <m:t>𝐶𝑒</m:t>
                            </m:r>
                            <m:r>
                              <a:rPr lang="es-ES" sz="2600" i="1" baseline="30000">
                                <a:latin typeface="Cambria Math" panose="02040503050406030204" pitchFamily="18" charset="0"/>
                              </a:rPr>
                              <m:t>3</m:t>
                            </m:r>
                            <m:r>
                              <a:rPr lang="es-ES" sz="2600" i="1" baseline="20000">
                                <a:latin typeface="Cambria Math" panose="02040503050406030204" pitchFamily="18" charset="0"/>
                              </a:rPr>
                              <m:t>+</m:t>
                            </m:r>
                          </m:e>
                        </m:d>
                        <m:r>
                          <a:rPr lang="es-ES" sz="2600" i="1">
                            <a:latin typeface="Cambria Math" panose="02040503050406030204" pitchFamily="18" charset="0"/>
                          </a:rPr>
                          <m:t>+</m:t>
                        </m:r>
                        <m:r>
                          <a:rPr lang="es-ES" sz="2600" i="1">
                            <a:latin typeface="Cambria Math" panose="02040503050406030204" pitchFamily="18" charset="0"/>
                          </a:rPr>
                          <m:t>𝑘</m:t>
                        </m:r>
                        <m:r>
                          <a:rPr lang="es-ES" sz="2600" i="1" baseline="-25000">
                            <a:latin typeface="Cambria Math" panose="02040503050406030204" pitchFamily="18" charset="0"/>
                          </a:rPr>
                          <m:t>2</m:t>
                        </m:r>
                        <m:d>
                          <m:dPr>
                            <m:begChr m:val="["/>
                            <m:endChr m:val="]"/>
                            <m:ctrlPr>
                              <a:rPr lang="es-ES" sz="2600" i="1">
                                <a:latin typeface="Cambria Math" panose="02040503050406030204" pitchFamily="18" charset="0"/>
                              </a:rPr>
                            </m:ctrlPr>
                          </m:dPr>
                          <m:e>
                            <m:r>
                              <a:rPr lang="es-ES" sz="2600" i="1">
                                <a:latin typeface="Cambria Math" panose="02040503050406030204" pitchFamily="18" charset="0"/>
                              </a:rPr>
                              <m:t>𝑇𝑙</m:t>
                            </m:r>
                            <m:r>
                              <a:rPr lang="es-ES" sz="2600" i="1" baseline="20000">
                                <a:latin typeface="Cambria Math" panose="02040503050406030204" pitchFamily="18" charset="0"/>
                              </a:rPr>
                              <m:t>+</m:t>
                            </m:r>
                          </m:e>
                        </m:d>
                      </m:den>
                    </m:f>
                  </m:oMath>
                </a14:m>
                <a:endParaRPr lang="es-MX" sz="2600" dirty="0"/>
              </a:p>
            </p:txBody>
          </p:sp>
        </mc:Choice>
        <mc:Fallback xmlns="">
          <p:sp>
            <p:nvSpPr>
              <p:cNvPr id="5" name="Rectángulo 4"/>
              <p:cNvSpPr>
                <a:spLocks noRot="1" noChangeAspect="1" noMove="1" noResize="1" noEditPoints="1" noAdjustHandles="1" noChangeArrowheads="1" noChangeShapeType="1" noTextEdit="1"/>
              </p:cNvSpPr>
              <p:nvPr/>
            </p:nvSpPr>
            <p:spPr>
              <a:xfrm>
                <a:off x="2483768" y="3429000"/>
                <a:ext cx="3676969" cy="720390"/>
              </a:xfrm>
              <a:prstGeom prst="rect">
                <a:avLst/>
              </a:prstGeom>
              <a:blipFill rotWithShape="0">
                <a:blip r:embed="rId3"/>
                <a:stretch>
                  <a:fillRect b="-4237"/>
                </a:stretch>
              </a:blipFill>
            </p:spPr>
            <p:txBody>
              <a:bodyPr/>
              <a:lstStyle/>
              <a:p>
                <a:r>
                  <a:rPr lang="es-MX">
                    <a:noFill/>
                  </a:rPr>
                  <a:t> </a:t>
                </a:r>
              </a:p>
            </p:txBody>
          </p:sp>
        </mc:Fallback>
      </mc:AlternateContent>
      <p:sp>
        <p:nvSpPr>
          <p:cNvPr id="7" name="CuadroTexto 6"/>
          <p:cNvSpPr txBox="1"/>
          <p:nvPr/>
        </p:nvSpPr>
        <p:spPr>
          <a:xfrm>
            <a:off x="1763688" y="2492896"/>
            <a:ext cx="3156633" cy="492443"/>
          </a:xfrm>
          <a:prstGeom prst="rect">
            <a:avLst/>
          </a:prstGeom>
          <a:noFill/>
        </p:spPr>
        <p:txBody>
          <a:bodyPr wrap="none" rtlCol="0">
            <a:spAutoFit/>
          </a:bodyPr>
          <a:lstStyle/>
          <a:p>
            <a:r>
              <a:rPr lang="es-ES" sz="2600" dirty="0">
                <a:latin typeface="Arial" pitchFamily="34" charset="0"/>
                <a:cs typeface="Arial" pitchFamily="34" charset="0"/>
              </a:rPr>
              <a:t>Por lo tanto se tiene</a:t>
            </a:r>
            <a:endParaRPr lang="es-MX" sz="26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 name="Rectángulo 8"/>
              <p:cNvSpPr/>
              <p:nvPr/>
            </p:nvSpPr>
            <p:spPr>
              <a:xfrm>
                <a:off x="2420926" y="4887907"/>
                <a:ext cx="4130786" cy="691536"/>
              </a:xfrm>
              <a:prstGeom prst="rect">
                <a:avLst/>
              </a:prstGeom>
            </p:spPr>
            <p:txBody>
              <a:bodyPr wrap="square">
                <a:spAutoFit/>
              </a:bodyPr>
              <a:lstStyle/>
              <a:p>
                <a14:m>
                  <m:oMath xmlns:m="http://schemas.openxmlformats.org/officeDocument/2006/math">
                    <m:f>
                      <m:fPr>
                        <m:ctrlPr>
                          <a:rPr lang="es-MX" sz="2400" i="1" smtClean="0">
                            <a:latin typeface="Cambria Math" panose="02040503050406030204" pitchFamily="18" charset="0"/>
                          </a:rPr>
                        </m:ctrlPr>
                      </m:fPr>
                      <m:num>
                        <m:r>
                          <m:rPr>
                            <m:sty m:val="p"/>
                          </m:rPr>
                          <a:rPr lang="es-MX" sz="2400" i="0">
                            <a:latin typeface="Cambria Math" panose="02040503050406030204" pitchFamily="18" charset="0"/>
                          </a:rPr>
                          <m:t>d</m:t>
                        </m:r>
                        <m:r>
                          <a:rPr lang="es-ES" sz="2400" i="0">
                            <a:latin typeface="Cambria Math" panose="02040503050406030204" pitchFamily="18" charset="0"/>
                          </a:rPr>
                          <m:t>[</m:t>
                        </m:r>
                        <m:r>
                          <m:rPr>
                            <m:sty m:val="p"/>
                          </m:rPr>
                          <a:rPr lang="es-ES" sz="2400" i="0">
                            <a:latin typeface="Cambria Math" panose="02040503050406030204" pitchFamily="18" charset="0"/>
                          </a:rPr>
                          <m:t>Tl</m:t>
                        </m:r>
                        <m:r>
                          <a:rPr lang="es-ES" sz="2400" i="0" baseline="30000">
                            <a:latin typeface="Cambria Math" panose="02040503050406030204" pitchFamily="18" charset="0"/>
                          </a:rPr>
                          <m:t>3</m:t>
                        </m:r>
                        <m:r>
                          <a:rPr lang="es-ES" sz="2400" i="0" baseline="20000">
                            <a:latin typeface="Cambria Math" panose="02040503050406030204" pitchFamily="18" charset="0"/>
                          </a:rPr>
                          <m:t>+</m:t>
                        </m:r>
                        <m:r>
                          <a:rPr lang="es-ES" sz="2400" i="0">
                            <a:latin typeface="Cambria Math" panose="02040503050406030204" pitchFamily="18" charset="0"/>
                          </a:rPr>
                          <m:t>]</m:t>
                        </m:r>
                      </m:num>
                      <m:den>
                        <m:r>
                          <m:rPr>
                            <m:sty m:val="p"/>
                          </m:rPr>
                          <a:rPr lang="es-MX" sz="2400" i="0">
                            <a:latin typeface="Cambria Math" panose="02040503050406030204" pitchFamily="18" charset="0"/>
                          </a:rPr>
                          <m:t>d</m:t>
                        </m:r>
                        <m:r>
                          <m:rPr>
                            <m:sty m:val="p"/>
                          </m:rPr>
                          <a:rPr lang="es-ES" sz="2400" i="0">
                            <a:latin typeface="Cambria Math" panose="02040503050406030204" pitchFamily="18" charset="0"/>
                          </a:rPr>
                          <m:t>t</m:t>
                        </m:r>
                      </m:den>
                    </m:f>
                  </m:oMath>
                </a14:m>
                <a:r>
                  <a:rPr lang="es-MX" sz="2400" dirty="0">
                    <a:latin typeface="+mj-lt"/>
                  </a:rPr>
                  <a:t>= </a:t>
                </a:r>
                <a14:m>
                  <m:oMath xmlns:m="http://schemas.openxmlformats.org/officeDocument/2006/math">
                    <m:f>
                      <m:fPr>
                        <m:ctrlPr>
                          <a:rPr lang="es-MX" sz="2400" i="1" dirty="0">
                            <a:latin typeface="Cambria Math" panose="02040503050406030204" pitchFamily="18" charset="0"/>
                          </a:rPr>
                        </m:ctrlPr>
                      </m:fPr>
                      <m:num>
                        <m:r>
                          <m:rPr>
                            <m:sty m:val="p"/>
                          </m:rPr>
                          <a:rPr lang="es-MX" sz="2400" i="0" dirty="0">
                            <a:latin typeface="Cambria Math" panose="02040503050406030204" pitchFamily="18" charset="0"/>
                          </a:rPr>
                          <m:t>k</m:t>
                        </m:r>
                        <m:r>
                          <a:rPr lang="es-MX" sz="2400" i="0" baseline="-25000" dirty="0">
                            <a:latin typeface="Cambria Math" panose="02040503050406030204" pitchFamily="18" charset="0"/>
                          </a:rPr>
                          <m:t>1</m:t>
                        </m:r>
                        <m:r>
                          <a:rPr lang="es-MX" sz="2400" i="0" dirty="0">
                            <a:latin typeface="Cambria Math" panose="02040503050406030204" pitchFamily="18" charset="0"/>
                          </a:rPr>
                          <m:t> [</m:t>
                        </m:r>
                        <m:r>
                          <m:rPr>
                            <m:sty m:val="p"/>
                          </m:rPr>
                          <a:rPr lang="es-MX" sz="2400" i="0" dirty="0">
                            <a:latin typeface="Cambria Math" panose="02040503050406030204" pitchFamily="18" charset="0"/>
                          </a:rPr>
                          <m:t>Ag</m:t>
                        </m:r>
                        <m:r>
                          <a:rPr lang="es-MX" sz="2400" i="0" baseline="20000" dirty="0">
                            <a:latin typeface="Cambria Math" panose="02040503050406030204" pitchFamily="18" charset="0"/>
                          </a:rPr>
                          <m:t>+</m:t>
                        </m:r>
                        <m:r>
                          <a:rPr lang="es-MX" sz="2400" i="0" dirty="0">
                            <a:latin typeface="Cambria Math" panose="02040503050406030204" pitchFamily="18" charset="0"/>
                          </a:rPr>
                          <m:t>][</m:t>
                        </m:r>
                        <m:r>
                          <m:rPr>
                            <m:sty m:val="p"/>
                          </m:rPr>
                          <a:rPr lang="es-MX" sz="2400" i="0" dirty="0">
                            <a:latin typeface="Cambria Math" panose="02040503050406030204" pitchFamily="18" charset="0"/>
                          </a:rPr>
                          <m:t>Ce</m:t>
                        </m:r>
                        <m:r>
                          <a:rPr lang="es-MX" sz="2400" i="0" baseline="30000" dirty="0">
                            <a:latin typeface="Cambria Math" panose="02040503050406030204" pitchFamily="18" charset="0"/>
                          </a:rPr>
                          <m:t>4</m:t>
                        </m:r>
                        <m:r>
                          <a:rPr lang="es-MX" sz="2400" i="0" baseline="20000" dirty="0">
                            <a:latin typeface="Cambria Math" panose="02040503050406030204" pitchFamily="18" charset="0"/>
                          </a:rPr>
                          <m:t>+</m:t>
                        </m:r>
                        <m:r>
                          <a:rPr lang="es-MX" sz="2400" i="0" dirty="0">
                            <a:latin typeface="Cambria Math" panose="02040503050406030204" pitchFamily="18" charset="0"/>
                          </a:rPr>
                          <m:t>]</m:t>
                        </m:r>
                        <m:r>
                          <m:rPr>
                            <m:nor/>
                          </m:rPr>
                          <a:rPr lang="es-MX" sz="2400" dirty="0">
                            <a:latin typeface="+mj-lt"/>
                          </a:rPr>
                          <m:t> </m:t>
                        </m:r>
                      </m:num>
                      <m:den>
                        <m:r>
                          <m:rPr>
                            <m:nor/>
                          </m:rPr>
                          <a:rPr lang="es-ES" sz="2400" dirty="0">
                            <a:latin typeface="+mj-lt"/>
                          </a:rPr>
                          <m:t>(</m:t>
                        </m:r>
                        <m:r>
                          <m:rPr>
                            <m:nor/>
                          </m:rPr>
                          <a:rPr lang="es-ES" sz="2400" dirty="0">
                            <a:latin typeface="+mj-lt"/>
                          </a:rPr>
                          <m:t>k</m:t>
                        </m:r>
                        <m:r>
                          <m:rPr>
                            <m:nor/>
                          </m:rPr>
                          <a:rPr lang="es-ES" sz="2400" baseline="-25000" dirty="0">
                            <a:latin typeface="+mj-lt"/>
                          </a:rPr>
                          <m:t>−1</m:t>
                        </m:r>
                        <m:r>
                          <m:rPr>
                            <m:nor/>
                          </m:rPr>
                          <a:rPr lang="es-ES" sz="2400" dirty="0">
                            <a:latin typeface="+mj-lt"/>
                          </a:rPr>
                          <m:t>/</m:t>
                        </m:r>
                        <m:r>
                          <m:rPr>
                            <m:nor/>
                          </m:rPr>
                          <a:rPr lang="es-ES" sz="2400" dirty="0">
                            <a:latin typeface="+mj-lt"/>
                          </a:rPr>
                          <m:t>k</m:t>
                        </m:r>
                        <m:r>
                          <m:rPr>
                            <m:nor/>
                          </m:rPr>
                          <a:rPr lang="es-ES" sz="2400" baseline="-25000" dirty="0">
                            <a:latin typeface="+mj-lt"/>
                          </a:rPr>
                          <m:t>2</m:t>
                        </m:r>
                        <m:r>
                          <m:rPr>
                            <m:nor/>
                          </m:rPr>
                          <a:rPr lang="es-ES" sz="2400" dirty="0">
                            <a:latin typeface="+mj-lt"/>
                          </a:rPr>
                          <m:t>)[</m:t>
                        </m:r>
                        <m:r>
                          <m:rPr>
                            <m:nor/>
                          </m:rPr>
                          <a:rPr lang="es-ES" sz="2400" dirty="0">
                            <a:latin typeface="+mj-lt"/>
                          </a:rPr>
                          <m:t>Ce</m:t>
                        </m:r>
                        <m:r>
                          <m:rPr>
                            <m:nor/>
                          </m:rPr>
                          <a:rPr lang="es-ES" sz="2400" baseline="30000" dirty="0">
                            <a:latin typeface="+mj-lt"/>
                          </a:rPr>
                          <m:t>3+</m:t>
                        </m:r>
                        <m:r>
                          <m:rPr>
                            <m:nor/>
                          </m:rPr>
                          <a:rPr lang="es-ES" sz="2400" dirty="0">
                            <a:latin typeface="+mj-lt"/>
                          </a:rPr>
                          <m:t>]/[</m:t>
                        </m:r>
                        <m:r>
                          <m:rPr>
                            <m:nor/>
                          </m:rPr>
                          <a:rPr lang="es-ES" sz="2400" dirty="0">
                            <a:latin typeface="+mj-lt"/>
                          </a:rPr>
                          <m:t>Tl</m:t>
                        </m:r>
                        <m:r>
                          <m:rPr>
                            <m:nor/>
                          </m:rPr>
                          <a:rPr lang="es-ES" sz="2400" baseline="30000" dirty="0">
                            <a:latin typeface="+mj-lt"/>
                          </a:rPr>
                          <m:t>+</m:t>
                        </m:r>
                        <m:r>
                          <m:rPr>
                            <m:nor/>
                          </m:rPr>
                          <a:rPr lang="es-ES" sz="2400" dirty="0">
                            <a:latin typeface="+mj-lt"/>
                          </a:rPr>
                          <m:t>]+1</m:t>
                        </m:r>
                        <m:r>
                          <m:rPr>
                            <m:nor/>
                          </m:rPr>
                          <a:rPr lang="es-MX" sz="2400" dirty="0">
                            <a:latin typeface="+mj-lt"/>
                          </a:rPr>
                          <m:t> </m:t>
                        </m:r>
                      </m:den>
                    </m:f>
                  </m:oMath>
                </a14:m>
                <a:endParaRPr lang="es-MX" sz="2400" dirty="0">
                  <a:latin typeface="+mj-lt"/>
                </a:endParaRPr>
              </a:p>
            </p:txBody>
          </p:sp>
        </mc:Choice>
        <mc:Fallback xmlns="">
          <p:sp>
            <p:nvSpPr>
              <p:cNvPr id="9" name="Rectángulo 8"/>
              <p:cNvSpPr>
                <a:spLocks noRot="1" noChangeAspect="1" noMove="1" noResize="1" noEditPoints="1" noAdjustHandles="1" noChangeArrowheads="1" noChangeShapeType="1" noTextEdit="1"/>
              </p:cNvSpPr>
              <p:nvPr/>
            </p:nvSpPr>
            <p:spPr>
              <a:xfrm>
                <a:off x="2420926" y="4887907"/>
                <a:ext cx="4130786" cy="691536"/>
              </a:xfrm>
              <a:prstGeom prst="rect">
                <a:avLst/>
              </a:prstGeom>
              <a:blipFill rotWithShape="0">
                <a:blip r:embed="rId4"/>
                <a:stretch>
                  <a:fillRect/>
                </a:stretch>
              </a:blipFill>
            </p:spPr>
            <p:txBody>
              <a:bodyPr/>
              <a:lstStyle/>
              <a:p>
                <a:r>
                  <a:rPr lang="es-MX">
                    <a:noFill/>
                  </a:rPr>
                  <a:t> </a:t>
                </a:r>
              </a:p>
            </p:txBody>
          </p:sp>
        </mc:Fallback>
      </mc:AlternateContent>
      <p:sp>
        <p:nvSpPr>
          <p:cNvPr id="2" name="Marcador de pie de página 1">
            <a:extLst>
              <a:ext uri="{FF2B5EF4-FFF2-40B4-BE49-F238E27FC236}">
                <a16:creationId xmlns:a16="http://schemas.microsoft.com/office/drawing/2014/main" id="{0B728180-77BD-4169-AD44-413700345BA4}"/>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0B3B4F20-227B-4601-8DA2-33F23EB23EE4}"/>
              </a:ext>
            </a:extLst>
          </p:cNvPr>
          <p:cNvSpPr>
            <a:spLocks noGrp="1"/>
          </p:cNvSpPr>
          <p:nvPr>
            <p:ph type="sldNum" sz="quarter" idx="12"/>
          </p:nvPr>
        </p:nvSpPr>
        <p:spPr/>
        <p:txBody>
          <a:bodyPr/>
          <a:lstStyle/>
          <a:p>
            <a:fld id="{35F7C1B0-3CBA-4428-8776-BC58547E578F}" type="slidenum">
              <a:rPr lang="es-MX" smtClean="0"/>
              <a:t>14</a:t>
            </a:fld>
            <a:endParaRPr lang="es-MX"/>
          </a:p>
        </p:txBody>
      </p:sp>
    </p:spTree>
    <p:extLst>
      <p:ext uri="{BB962C8B-B14F-4D97-AF65-F5344CB8AC3E}">
        <p14:creationId xmlns:p14="http://schemas.microsoft.com/office/powerpoint/2010/main" val="376244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1520" y="404664"/>
            <a:ext cx="8496944" cy="2759730"/>
          </a:xfrm>
          <a:prstGeom prst="rect">
            <a:avLst/>
          </a:prstGeom>
          <a:noFill/>
        </p:spPr>
        <p:txBody>
          <a:bodyPr wrap="square" rtlCol="0">
            <a:spAutoFit/>
          </a:bodyPr>
          <a:lstStyle/>
          <a:p>
            <a:pPr algn="just"/>
            <a:r>
              <a:rPr lang="es-ES" sz="2600" dirty="0">
                <a:latin typeface="Arial" pitchFamily="34" charset="0"/>
                <a:cs typeface="Arial" pitchFamily="34" charset="0"/>
              </a:rPr>
              <a:t>El valor  k-</a:t>
            </a:r>
            <a:r>
              <a:rPr lang="es-ES" sz="2600" baseline="-25000" dirty="0">
                <a:latin typeface="Arial" pitchFamily="34" charset="0"/>
                <a:cs typeface="Arial" pitchFamily="34" charset="0"/>
              </a:rPr>
              <a:t>1</a:t>
            </a:r>
            <a:r>
              <a:rPr lang="es-ES" sz="2600" dirty="0">
                <a:latin typeface="Arial" pitchFamily="34" charset="0"/>
                <a:cs typeface="Arial" pitchFamily="34" charset="0"/>
              </a:rPr>
              <a:t>/k</a:t>
            </a:r>
            <a:r>
              <a:rPr lang="es-ES" sz="2600" baseline="-25000" dirty="0">
                <a:latin typeface="Arial" pitchFamily="34" charset="0"/>
                <a:cs typeface="Arial" pitchFamily="34" charset="0"/>
              </a:rPr>
              <a:t>2</a:t>
            </a:r>
            <a:r>
              <a:rPr lang="es-ES" sz="2600" dirty="0">
                <a:latin typeface="Arial" pitchFamily="34" charset="0"/>
                <a:cs typeface="Arial" pitchFamily="34" charset="0"/>
              </a:rPr>
              <a:t> es tal que ninguno de los términos del denominador es lo suficientemente grande como para ignorar el otro.</a:t>
            </a:r>
          </a:p>
          <a:p>
            <a:pPr algn="just"/>
            <a:endParaRPr lang="es-ES" sz="2600" dirty="0">
              <a:latin typeface="Arial" pitchFamily="34" charset="0"/>
              <a:cs typeface="Arial" pitchFamily="34" charset="0"/>
            </a:endParaRPr>
          </a:p>
          <a:p>
            <a:pPr algn="just"/>
            <a:endParaRPr lang="es-ES" sz="2600" baseline="-25000" dirty="0">
              <a:latin typeface="Arial" pitchFamily="34" charset="0"/>
              <a:cs typeface="Arial" pitchFamily="34" charset="0"/>
            </a:endParaRPr>
          </a:p>
          <a:p>
            <a:pPr algn="just"/>
            <a:r>
              <a:rPr lang="es-ES" sz="2600" dirty="0">
                <a:latin typeface="Arial" pitchFamily="34" charset="0"/>
                <a:cs typeface="Arial" pitchFamily="34" charset="0"/>
              </a:rPr>
              <a:t>Pero considerando que al final el catalizador tiene que regenerarse el primero termino tiene que predominar</a:t>
            </a:r>
            <a:endParaRPr lang="es-ES" sz="2600" baseline="-25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Rectángulo 4"/>
              <p:cNvSpPr/>
              <p:nvPr/>
            </p:nvSpPr>
            <p:spPr>
              <a:xfrm>
                <a:off x="1511660" y="4221088"/>
                <a:ext cx="6516724" cy="642163"/>
              </a:xfrm>
              <a:prstGeom prst="rect">
                <a:avLst/>
              </a:prstGeom>
            </p:spPr>
            <p:txBody>
              <a:bodyPr wrap="square">
                <a:spAutoFit/>
              </a:bodyPr>
              <a:lstStyle/>
              <a:p>
                <a14:m>
                  <m:oMath xmlns:m="http://schemas.openxmlformats.org/officeDocument/2006/math">
                    <m:f>
                      <m:fPr>
                        <m:ctrlPr>
                          <a:rPr lang="es-MX" sz="2400" i="1" smtClean="0">
                            <a:latin typeface="Cambria Math" panose="02040503050406030204" pitchFamily="18" charset="0"/>
                          </a:rPr>
                        </m:ctrlPr>
                      </m:fPr>
                      <m:num>
                        <m:r>
                          <m:rPr>
                            <m:sty m:val="p"/>
                          </m:rPr>
                          <a:rPr lang="es-MX" sz="2400" i="0">
                            <a:latin typeface="Cambria Math" panose="02040503050406030204" pitchFamily="18" charset="0"/>
                          </a:rPr>
                          <m:t>d</m:t>
                        </m:r>
                        <m:r>
                          <a:rPr lang="es-ES" sz="2400" i="0">
                            <a:latin typeface="Cambria Math" panose="02040503050406030204" pitchFamily="18" charset="0"/>
                          </a:rPr>
                          <m:t>[</m:t>
                        </m:r>
                        <m:r>
                          <m:rPr>
                            <m:sty m:val="p"/>
                          </m:rPr>
                          <a:rPr lang="es-ES" sz="2400" i="0">
                            <a:latin typeface="Cambria Math" panose="02040503050406030204" pitchFamily="18" charset="0"/>
                          </a:rPr>
                          <m:t>Tl</m:t>
                        </m:r>
                        <m:r>
                          <a:rPr lang="es-ES" sz="2400" i="0" baseline="30000">
                            <a:latin typeface="Cambria Math" panose="02040503050406030204" pitchFamily="18" charset="0"/>
                          </a:rPr>
                          <m:t>3</m:t>
                        </m:r>
                        <m:r>
                          <a:rPr lang="es-ES" sz="2400" i="0" baseline="20000">
                            <a:latin typeface="Cambria Math" panose="02040503050406030204" pitchFamily="18" charset="0"/>
                          </a:rPr>
                          <m:t>+</m:t>
                        </m:r>
                        <m:r>
                          <a:rPr lang="es-ES" sz="2400" i="0">
                            <a:latin typeface="Cambria Math" panose="02040503050406030204" pitchFamily="18" charset="0"/>
                          </a:rPr>
                          <m:t>]</m:t>
                        </m:r>
                      </m:num>
                      <m:den>
                        <m:r>
                          <m:rPr>
                            <m:sty m:val="p"/>
                          </m:rPr>
                          <a:rPr lang="es-MX" sz="2400" i="0">
                            <a:latin typeface="Cambria Math" panose="02040503050406030204" pitchFamily="18" charset="0"/>
                          </a:rPr>
                          <m:t>d</m:t>
                        </m:r>
                        <m:r>
                          <m:rPr>
                            <m:sty m:val="p"/>
                          </m:rPr>
                          <a:rPr lang="es-ES" sz="2400" i="0">
                            <a:latin typeface="Cambria Math" panose="02040503050406030204" pitchFamily="18" charset="0"/>
                          </a:rPr>
                          <m:t>t</m:t>
                        </m:r>
                      </m:den>
                    </m:f>
                  </m:oMath>
                </a14:m>
                <a:r>
                  <a:rPr lang="es-MX" sz="2400" dirty="0">
                    <a:latin typeface="Arial" pitchFamily="34" charset="0"/>
                    <a:cs typeface="Arial" pitchFamily="34" charset="0"/>
                  </a:rPr>
                  <a:t>= </a:t>
                </a:r>
                <a14:m>
                  <m:oMath xmlns:m="http://schemas.openxmlformats.org/officeDocument/2006/math">
                    <m:f>
                      <m:fPr>
                        <m:ctrlPr>
                          <a:rPr lang="es-MX" sz="2400" i="1" dirty="0">
                            <a:latin typeface="Cambria Math" panose="02040503050406030204" pitchFamily="18" charset="0"/>
                          </a:rPr>
                        </m:ctrlPr>
                      </m:fPr>
                      <m:num>
                        <m:r>
                          <m:rPr>
                            <m:sty m:val="p"/>
                          </m:rPr>
                          <a:rPr lang="es-ES" sz="2400" b="0" i="0" dirty="0" smtClean="0">
                            <a:latin typeface="Cambria Math" panose="02040503050406030204" pitchFamily="18" charset="0"/>
                          </a:rPr>
                          <m:t>k</m:t>
                        </m:r>
                        <m:r>
                          <a:rPr lang="es-ES" sz="2400" b="0" i="0" baseline="-25000" dirty="0" smtClean="0">
                            <a:latin typeface="Cambria Math" panose="02040503050406030204" pitchFamily="18" charset="0"/>
                          </a:rPr>
                          <m:t>2</m:t>
                        </m:r>
                        <m:r>
                          <m:rPr>
                            <m:sty m:val="p"/>
                          </m:rPr>
                          <a:rPr lang="es-MX" sz="2400" i="0" dirty="0">
                            <a:latin typeface="Cambria Math" panose="02040503050406030204" pitchFamily="18" charset="0"/>
                          </a:rPr>
                          <m:t>k</m:t>
                        </m:r>
                        <m:r>
                          <a:rPr lang="es-ES" sz="2400" b="0" i="0" baseline="-25000" dirty="0" smtClean="0">
                            <a:latin typeface="Cambria Math" panose="02040503050406030204" pitchFamily="18" charset="0"/>
                          </a:rPr>
                          <m:t>1</m:t>
                        </m:r>
                        <m:r>
                          <a:rPr lang="es-MX" sz="2400" i="0" dirty="0">
                            <a:latin typeface="Cambria Math" panose="02040503050406030204" pitchFamily="18" charset="0"/>
                          </a:rPr>
                          <m:t> </m:t>
                        </m:r>
                      </m:num>
                      <m:den>
                        <m:r>
                          <m:rPr>
                            <m:nor/>
                          </m:rPr>
                          <a:rPr lang="es-ES" sz="2400" dirty="0">
                            <a:latin typeface="Arial" pitchFamily="34" charset="0"/>
                            <a:cs typeface="Arial" pitchFamily="34" charset="0"/>
                          </a:rPr>
                          <m:t>k</m:t>
                        </m:r>
                        <m:r>
                          <m:rPr>
                            <m:nor/>
                          </m:rPr>
                          <a:rPr lang="es-ES" sz="2400" baseline="-25000" dirty="0">
                            <a:latin typeface="Arial" pitchFamily="34" charset="0"/>
                            <a:cs typeface="Arial" pitchFamily="34" charset="0"/>
                          </a:rPr>
                          <m:t>−1</m:t>
                        </m:r>
                        <m:r>
                          <m:rPr>
                            <m:nor/>
                          </m:rPr>
                          <a:rPr lang="es-MX" sz="2400" dirty="0">
                            <a:latin typeface="Arial" pitchFamily="34" charset="0"/>
                            <a:cs typeface="Arial" pitchFamily="34" charset="0"/>
                          </a:rPr>
                          <m:t> </m:t>
                        </m:r>
                      </m:den>
                    </m:f>
                    <m:d>
                      <m:dPr>
                        <m:begChr m:val="["/>
                        <m:endChr m:val="]"/>
                        <m:ctrlPr>
                          <a:rPr lang="es-ES" sz="2400" b="0" i="1" smtClean="0">
                            <a:latin typeface="Cambria Math" panose="02040503050406030204" pitchFamily="18" charset="0"/>
                          </a:rPr>
                        </m:ctrlPr>
                      </m:dPr>
                      <m:e>
                        <m:r>
                          <a:rPr lang="es-ES" sz="2400" b="0" i="1" smtClean="0">
                            <a:latin typeface="Cambria Math" panose="02040503050406030204" pitchFamily="18" charset="0"/>
                          </a:rPr>
                          <m:t>𝐴𝑔</m:t>
                        </m:r>
                        <m:r>
                          <a:rPr lang="es-ES" sz="2400" b="0" i="1" baseline="20000" smtClean="0">
                            <a:latin typeface="Cambria Math" panose="02040503050406030204" pitchFamily="18" charset="0"/>
                          </a:rPr>
                          <m:t>+</m:t>
                        </m:r>
                      </m:e>
                    </m:d>
                    <m:d>
                      <m:dPr>
                        <m:begChr m:val="["/>
                        <m:endChr m:val="]"/>
                        <m:ctrlPr>
                          <a:rPr lang="es-ES" sz="2400" b="0" i="1" smtClean="0">
                            <a:latin typeface="Cambria Math" panose="02040503050406030204" pitchFamily="18" charset="0"/>
                          </a:rPr>
                        </m:ctrlPr>
                      </m:dPr>
                      <m:e>
                        <m:r>
                          <a:rPr lang="es-ES" sz="2400" b="0" i="1" smtClean="0">
                            <a:latin typeface="Cambria Math" panose="02040503050406030204" pitchFamily="18" charset="0"/>
                          </a:rPr>
                          <m:t>𝐶𝑒</m:t>
                        </m:r>
                        <m:r>
                          <a:rPr lang="es-ES" sz="2400" b="0" i="1" baseline="30000" smtClean="0">
                            <a:latin typeface="Cambria Math" panose="02040503050406030204" pitchFamily="18" charset="0"/>
                          </a:rPr>
                          <m:t>4</m:t>
                        </m:r>
                        <m:r>
                          <a:rPr lang="es-ES" sz="2400" b="0" i="1" baseline="20000" smtClean="0">
                            <a:latin typeface="Cambria Math" panose="02040503050406030204" pitchFamily="18" charset="0"/>
                          </a:rPr>
                          <m:t>+</m:t>
                        </m:r>
                      </m:e>
                    </m:d>
                    <m:d>
                      <m:dPr>
                        <m:begChr m:val="["/>
                        <m:endChr m:val="]"/>
                        <m:ctrlPr>
                          <a:rPr lang="es-ES" sz="2400" b="0" i="1" smtClean="0">
                            <a:latin typeface="Cambria Math" panose="02040503050406030204" pitchFamily="18" charset="0"/>
                          </a:rPr>
                        </m:ctrlPr>
                      </m:dPr>
                      <m:e>
                        <m:r>
                          <a:rPr lang="es-ES" sz="2400" b="0" i="1" smtClean="0">
                            <a:latin typeface="Cambria Math" panose="02040503050406030204" pitchFamily="18" charset="0"/>
                          </a:rPr>
                          <m:t>𝑇𝑙</m:t>
                        </m:r>
                        <m:r>
                          <a:rPr lang="es-ES" sz="2400" b="0" i="1" baseline="20000" smtClean="0">
                            <a:latin typeface="Cambria Math" panose="02040503050406030204" pitchFamily="18" charset="0"/>
                          </a:rPr>
                          <m:t>+</m:t>
                        </m:r>
                      </m:e>
                    </m:d>
                    <m:r>
                      <a:rPr lang="es-ES" sz="2400" b="0" i="0" smtClean="0">
                        <a:latin typeface="Cambria Math" panose="02040503050406030204" pitchFamily="18" charset="0"/>
                      </a:rPr>
                      <m:t>/[</m:t>
                    </m:r>
                    <m:r>
                      <m:rPr>
                        <m:sty m:val="p"/>
                      </m:rPr>
                      <a:rPr lang="es-ES" sz="2400" b="0" i="0" smtClean="0">
                        <a:latin typeface="Cambria Math" panose="02040503050406030204" pitchFamily="18" charset="0"/>
                      </a:rPr>
                      <m:t>Ce</m:t>
                    </m:r>
                    <m:r>
                      <a:rPr lang="es-ES" sz="2400" b="0" i="0" baseline="30000" smtClean="0">
                        <a:latin typeface="Cambria Math" panose="02040503050406030204" pitchFamily="18" charset="0"/>
                      </a:rPr>
                      <m:t>3</m:t>
                    </m:r>
                    <m:r>
                      <a:rPr lang="es-ES" sz="2400" b="0" i="0" baseline="20000" smtClean="0">
                        <a:latin typeface="Cambria Math" panose="02040503050406030204" pitchFamily="18" charset="0"/>
                      </a:rPr>
                      <m:t>+</m:t>
                    </m:r>
                    <m:r>
                      <a:rPr lang="es-ES" sz="2400" b="0" i="0" smtClean="0">
                        <a:latin typeface="Cambria Math" panose="02040503050406030204" pitchFamily="18" charset="0"/>
                      </a:rPr>
                      <m:t>]</m:t>
                    </m:r>
                  </m:oMath>
                </a14:m>
                <a:endParaRPr lang="es-MX" sz="2400" dirty="0">
                  <a:latin typeface="Arial" pitchFamily="34" charset="0"/>
                  <a:cs typeface="Arial" pitchFamily="34"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1511660" y="4221088"/>
                <a:ext cx="6516724" cy="642163"/>
              </a:xfrm>
              <a:prstGeom prst="rect">
                <a:avLst/>
              </a:prstGeom>
              <a:blipFill rotWithShape="1">
                <a:blip r:embed="rId2"/>
                <a:stretch>
                  <a:fillRect b="-6604"/>
                </a:stretch>
              </a:blipFill>
            </p:spPr>
            <p:txBody>
              <a:bodyPr/>
              <a:lstStyle/>
              <a:p>
                <a:r>
                  <a:rPr lang="es-MX">
                    <a:noFill/>
                  </a:rPr>
                  <a:t> </a:t>
                </a:r>
              </a:p>
            </p:txBody>
          </p:sp>
        </mc:Fallback>
      </mc:AlternateContent>
      <p:sp>
        <p:nvSpPr>
          <p:cNvPr id="2" name="Marcador de pie de página 1">
            <a:extLst>
              <a:ext uri="{FF2B5EF4-FFF2-40B4-BE49-F238E27FC236}">
                <a16:creationId xmlns:a16="http://schemas.microsoft.com/office/drawing/2014/main" id="{A7F2440E-80A7-4B6C-91EE-B50C77217AB4}"/>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F30AAF7F-E47E-4133-BA91-1B6B2EE7532B}"/>
              </a:ext>
            </a:extLst>
          </p:cNvPr>
          <p:cNvSpPr>
            <a:spLocks noGrp="1"/>
          </p:cNvSpPr>
          <p:nvPr>
            <p:ph type="sldNum" sz="quarter" idx="12"/>
          </p:nvPr>
        </p:nvSpPr>
        <p:spPr/>
        <p:txBody>
          <a:bodyPr/>
          <a:lstStyle/>
          <a:p>
            <a:fld id="{35F7C1B0-3CBA-4428-8776-BC58547E578F}" type="slidenum">
              <a:rPr lang="es-MX" smtClean="0"/>
              <a:t>15</a:t>
            </a:fld>
            <a:endParaRPr lang="es-MX"/>
          </a:p>
        </p:txBody>
      </p:sp>
    </p:spTree>
    <p:extLst>
      <p:ext uri="{BB962C8B-B14F-4D97-AF65-F5344CB8AC3E}">
        <p14:creationId xmlns:p14="http://schemas.microsoft.com/office/powerpoint/2010/main" val="312089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88640"/>
            <a:ext cx="7772400" cy="1219200"/>
          </a:xfrm>
        </p:spPr>
        <p:txBody>
          <a:bodyPr/>
          <a:lstStyle/>
          <a:p>
            <a:r>
              <a:rPr lang="en-US" altLang="es-MX" sz="3600" dirty="0" err="1">
                <a:latin typeface="Arial" panose="020B0604020202020204" pitchFamily="34" charset="0"/>
                <a:ea typeface="Verdana" panose="020B0604030504040204" pitchFamily="34" charset="0"/>
                <a:cs typeface="Arial" panose="020B0604020202020204" pitchFamily="34" charset="0"/>
              </a:rPr>
              <a:t>Catálisis</a:t>
            </a:r>
            <a:r>
              <a:rPr lang="en-US" altLang="es-MX" sz="3600" dirty="0">
                <a:latin typeface="Arial" panose="020B0604020202020204" pitchFamily="34" charset="0"/>
                <a:ea typeface="Verdana" panose="020B0604030504040204" pitchFamily="34" charset="0"/>
                <a:cs typeface="Arial" panose="020B0604020202020204" pitchFamily="34" charset="0"/>
              </a:rPr>
              <a:t> </a:t>
            </a:r>
            <a:r>
              <a:rPr lang="en-US" altLang="es-MX" sz="3600" dirty="0" err="1">
                <a:latin typeface="Arial" panose="020B0604020202020204" pitchFamily="34" charset="0"/>
                <a:ea typeface="Verdana" panose="020B0604030504040204" pitchFamily="34" charset="0"/>
                <a:cs typeface="Arial" panose="020B0604020202020204" pitchFamily="34" charset="0"/>
              </a:rPr>
              <a:t>Ácido</a:t>
            </a:r>
            <a:r>
              <a:rPr lang="en-US" altLang="es-MX" sz="3600" dirty="0">
                <a:latin typeface="Arial" panose="020B0604020202020204" pitchFamily="34" charset="0"/>
                <a:ea typeface="Verdana" panose="020B0604030504040204" pitchFamily="34" charset="0"/>
                <a:cs typeface="Arial" panose="020B0604020202020204" pitchFamily="34" charset="0"/>
              </a:rPr>
              <a:t>-Base</a:t>
            </a:r>
            <a:endParaRPr lang="en-US" altLang="es-MX" dirty="0">
              <a:latin typeface="Arial" panose="020B0604020202020204" pitchFamily="34" charset="0"/>
              <a:ea typeface="Verdana" panose="020B0604030504040204" pitchFamily="34" charset="0"/>
              <a:cs typeface="Arial" panose="020B0604020202020204" pitchFamily="34" charset="0"/>
            </a:endParaRPr>
          </a:p>
        </p:txBody>
      </p:sp>
      <p:sp>
        <p:nvSpPr>
          <p:cNvPr id="2051" name="Text Box 3"/>
          <p:cNvSpPr txBox="1">
            <a:spLocks noChangeArrowheads="1"/>
          </p:cNvSpPr>
          <p:nvPr/>
        </p:nvSpPr>
        <p:spPr bwMode="auto">
          <a:xfrm>
            <a:off x="827584" y="1461651"/>
            <a:ext cx="61664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800" u="sng" dirty="0" err="1">
                <a:latin typeface="Arial" panose="020B0604020202020204" pitchFamily="34" charset="0"/>
                <a:ea typeface="Verdana" panose="020B0604030504040204" pitchFamily="34" charset="0"/>
                <a:cs typeface="Arial" panose="020B0604020202020204" pitchFamily="34" charset="0"/>
              </a:rPr>
              <a:t>Velocidad</a:t>
            </a:r>
            <a:r>
              <a:rPr lang="en-US" altLang="es-MX" sz="2800" u="sng" dirty="0">
                <a:latin typeface="Arial" panose="020B0604020202020204" pitchFamily="34" charset="0"/>
                <a:ea typeface="Verdana" panose="020B0604030504040204" pitchFamily="34" charset="0"/>
                <a:cs typeface="Arial" panose="020B0604020202020204" pitchFamily="34" charset="0"/>
              </a:rPr>
              <a:t> de </a:t>
            </a:r>
            <a:r>
              <a:rPr lang="en-US" altLang="es-MX" sz="2800" u="sng" dirty="0" err="1">
                <a:latin typeface="Arial" panose="020B0604020202020204" pitchFamily="34" charset="0"/>
                <a:ea typeface="Verdana" panose="020B0604030504040204" pitchFamily="34" charset="0"/>
                <a:cs typeface="Arial" panose="020B0604020202020204" pitchFamily="34" charset="0"/>
              </a:rPr>
              <a:t>transferencia</a:t>
            </a:r>
            <a:r>
              <a:rPr lang="en-US" altLang="es-MX" sz="2800" u="sng" dirty="0">
                <a:latin typeface="Arial" panose="020B0604020202020204" pitchFamily="34" charset="0"/>
                <a:ea typeface="Verdana" panose="020B0604030504040204" pitchFamily="34" charset="0"/>
                <a:cs typeface="Arial" panose="020B0604020202020204" pitchFamily="34" charset="0"/>
              </a:rPr>
              <a:t> de </a:t>
            </a:r>
            <a:r>
              <a:rPr lang="en-US" altLang="es-MX" sz="2800" u="sng" dirty="0" err="1">
                <a:latin typeface="Arial" panose="020B0604020202020204" pitchFamily="34" charset="0"/>
                <a:ea typeface="Verdana" panose="020B0604030504040204" pitchFamily="34" charset="0"/>
                <a:cs typeface="Arial" panose="020B0604020202020204" pitchFamily="34" charset="0"/>
              </a:rPr>
              <a:t>protón</a:t>
            </a:r>
            <a:endParaRPr lang="en-US" altLang="es-MX" sz="2800" u="sng" dirty="0">
              <a:latin typeface="Arial" panose="020B0604020202020204" pitchFamily="34" charset="0"/>
              <a:ea typeface="Verdana" panose="020B0604030504040204" pitchFamily="34" charset="0"/>
              <a:cs typeface="Arial" panose="020B0604020202020204" pitchFamily="34" charset="0"/>
            </a:endParaRPr>
          </a:p>
        </p:txBody>
      </p:sp>
      <p:graphicFrame>
        <p:nvGraphicFramePr>
          <p:cNvPr id="2052" name="Object 4"/>
          <p:cNvGraphicFramePr>
            <a:graphicFrameLocks noChangeAspect="1"/>
          </p:cNvGraphicFramePr>
          <p:nvPr>
            <p:extLst>
              <p:ext uri="{D42A27DB-BD31-4B8C-83A1-F6EECF244321}">
                <p14:modId xmlns:p14="http://schemas.microsoft.com/office/powerpoint/2010/main" val="3176392887"/>
              </p:ext>
            </p:extLst>
          </p:nvPr>
        </p:nvGraphicFramePr>
        <p:xfrm>
          <a:off x="404193" y="3045653"/>
          <a:ext cx="8437363" cy="766693"/>
        </p:xfrm>
        <a:graphic>
          <a:graphicData uri="http://schemas.openxmlformats.org/presentationml/2006/ole">
            <mc:AlternateContent xmlns:mc="http://schemas.openxmlformats.org/markup-compatibility/2006">
              <mc:Choice xmlns:v="urn:schemas-microsoft-com:vml" Requires="v">
                <p:oleObj spid="_x0000_s19513" name="CS ChemDraw Drawing" r:id="rId3" imgW="4114800" imgH="373380" progId="ChemDraw.Document.4.5">
                  <p:embed/>
                </p:oleObj>
              </mc:Choice>
              <mc:Fallback>
                <p:oleObj name="CS ChemDraw Drawing" r:id="rId3" imgW="4114800" imgH="37338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93" y="3045653"/>
                        <a:ext cx="8437363" cy="766693"/>
                      </a:xfrm>
                      <a:prstGeom prst="rect">
                        <a:avLst/>
                      </a:prstGeom>
                      <a:noFill/>
                      <a:ln>
                        <a:noFill/>
                      </a:ln>
                      <a:effectLst/>
                    </p:spPr>
                  </p:pic>
                </p:oleObj>
              </mc:Fallback>
            </mc:AlternateContent>
          </a:graphicData>
        </a:graphic>
      </p:graphicFrame>
      <p:sp>
        <p:nvSpPr>
          <p:cNvPr id="2053" name="Text Box 5"/>
          <p:cNvSpPr txBox="1">
            <a:spLocks noChangeArrowheads="1"/>
          </p:cNvSpPr>
          <p:nvPr/>
        </p:nvSpPr>
        <p:spPr bwMode="auto">
          <a:xfrm>
            <a:off x="627412" y="2270303"/>
            <a:ext cx="18453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ea typeface="Verdana" panose="020B0604030504040204" pitchFamily="34" charset="0"/>
                <a:cs typeface="Arial" panose="020B0604020202020204" pitchFamily="34" charset="0"/>
              </a:rPr>
              <a:t>Mecanismo</a:t>
            </a:r>
            <a:r>
              <a:rPr lang="en-US" altLang="es-MX" dirty="0">
                <a:latin typeface="Arial" panose="020B0604020202020204" pitchFamily="34" charset="0"/>
                <a:ea typeface="Verdana" panose="020B0604030504040204" pitchFamily="34" charset="0"/>
                <a:cs typeface="Arial" panose="020B0604020202020204" pitchFamily="34" charset="0"/>
              </a:rPr>
              <a:t>:</a:t>
            </a:r>
          </a:p>
        </p:txBody>
      </p:sp>
      <p:sp>
        <p:nvSpPr>
          <p:cNvPr id="2054" name="Text Box 6"/>
          <p:cNvSpPr txBox="1">
            <a:spLocks noChangeArrowheads="1"/>
          </p:cNvSpPr>
          <p:nvPr/>
        </p:nvSpPr>
        <p:spPr bwMode="auto">
          <a:xfrm>
            <a:off x="522286" y="4149080"/>
            <a:ext cx="834479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ea typeface="Verdana" panose="020B0604030504040204" pitchFamily="34" charset="0"/>
                <a:cs typeface="Arial" panose="020B0604020202020204" pitchFamily="34" charset="0"/>
              </a:rPr>
              <a:t>1) </a:t>
            </a:r>
            <a:r>
              <a:rPr lang="en-US" altLang="es-MX" dirty="0" err="1">
                <a:latin typeface="Arial" panose="020B0604020202020204" pitchFamily="34" charset="0"/>
                <a:ea typeface="Verdana" panose="020B0604030504040204" pitchFamily="34" charset="0"/>
                <a:cs typeface="Arial" panose="020B0604020202020204" pitchFamily="34" charset="0"/>
              </a:rPr>
              <a:t>Formación</a:t>
            </a:r>
            <a:r>
              <a:rPr lang="en-US" altLang="es-MX" dirty="0">
                <a:latin typeface="Arial" panose="020B0604020202020204" pitchFamily="34" charset="0"/>
                <a:ea typeface="Verdana" panose="020B0604030504040204" pitchFamily="34" charset="0"/>
                <a:cs typeface="Arial" panose="020B0604020202020204" pitchFamily="34" charset="0"/>
              </a:rPr>
              <a:t> de un enlace de </a:t>
            </a:r>
            <a:r>
              <a:rPr lang="en-US" altLang="es-MX" dirty="0" err="1">
                <a:latin typeface="Arial" panose="020B0604020202020204" pitchFamily="34" charset="0"/>
                <a:ea typeface="Verdana" panose="020B0604030504040204" pitchFamily="34" charset="0"/>
                <a:cs typeface="Arial" panose="020B0604020202020204" pitchFamily="34" charset="0"/>
              </a:rPr>
              <a:t>hidrógeno</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controlada</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por</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difusión</a:t>
            </a:r>
            <a:r>
              <a:rPr lang="en-US" altLang="es-MX" dirty="0">
                <a:latin typeface="Arial" panose="020B0604020202020204" pitchFamily="34" charset="0"/>
                <a:ea typeface="Verdana" panose="020B0604030504040204" pitchFamily="34" charset="0"/>
                <a:cs typeface="Arial" panose="020B0604020202020204" pitchFamily="34" charset="0"/>
              </a:rPr>
              <a:t> entre la base B</a:t>
            </a:r>
            <a:r>
              <a:rPr lang="en-US" altLang="es-MX" baseline="30000" dirty="0">
                <a:latin typeface="Arial" panose="020B0604020202020204" pitchFamily="34" charset="0"/>
                <a:ea typeface="Verdana" panose="020B0604030504040204" pitchFamily="34" charset="0"/>
                <a:cs typeface="Arial" panose="020B0604020202020204" pitchFamily="34" charset="0"/>
              </a:rPr>
              <a:t>–</a:t>
            </a:r>
            <a:r>
              <a:rPr lang="en-US" altLang="es-MX" dirty="0">
                <a:latin typeface="Arial" panose="020B0604020202020204" pitchFamily="34" charset="0"/>
                <a:ea typeface="Verdana" panose="020B0604030504040204" pitchFamily="34" charset="0"/>
                <a:cs typeface="Arial" panose="020B0604020202020204" pitchFamily="34" charset="0"/>
              </a:rPr>
              <a:t> y el </a:t>
            </a:r>
            <a:r>
              <a:rPr lang="en-US" altLang="es-MX" dirty="0" err="1">
                <a:latin typeface="Arial" panose="020B0604020202020204" pitchFamily="34" charset="0"/>
                <a:ea typeface="Verdana" panose="020B0604030504040204" pitchFamily="34" charset="0"/>
                <a:cs typeface="Arial" panose="020B0604020202020204" pitchFamily="34" charset="0"/>
              </a:rPr>
              <a:t>ácido</a:t>
            </a:r>
            <a:r>
              <a:rPr lang="en-US" altLang="es-MX" dirty="0">
                <a:latin typeface="Arial" panose="020B0604020202020204" pitchFamily="34" charset="0"/>
                <a:ea typeface="Verdana" panose="020B0604030504040204" pitchFamily="34" charset="0"/>
                <a:cs typeface="Arial" panose="020B0604020202020204" pitchFamily="34" charset="0"/>
              </a:rPr>
              <a:t> HA;</a:t>
            </a:r>
          </a:p>
          <a:p>
            <a:r>
              <a:rPr lang="en-US" altLang="es-MX" dirty="0">
                <a:latin typeface="Arial" panose="020B0604020202020204" pitchFamily="34" charset="0"/>
                <a:ea typeface="Verdana" panose="020B0604030504040204" pitchFamily="34" charset="0"/>
                <a:cs typeface="Arial" panose="020B0604020202020204" pitchFamily="34" charset="0"/>
              </a:rPr>
              <a:t>2) La </a:t>
            </a:r>
            <a:r>
              <a:rPr lang="en-US" altLang="es-MX" dirty="0" err="1">
                <a:latin typeface="Arial" panose="020B0604020202020204" pitchFamily="34" charset="0"/>
                <a:ea typeface="Verdana" panose="020B0604030504040204" pitchFamily="34" charset="0"/>
                <a:cs typeface="Arial" panose="020B0604020202020204" pitchFamily="34" charset="0"/>
              </a:rPr>
              <a:t>transferencia</a:t>
            </a:r>
            <a:r>
              <a:rPr lang="en-US" altLang="es-MX" dirty="0">
                <a:latin typeface="Arial" panose="020B0604020202020204" pitchFamily="34" charset="0"/>
                <a:ea typeface="Verdana" panose="020B0604030504040204" pitchFamily="34" charset="0"/>
                <a:cs typeface="Arial" panose="020B0604020202020204" pitchFamily="34" charset="0"/>
              </a:rPr>
              <a:t> de un </a:t>
            </a:r>
            <a:r>
              <a:rPr lang="en-US" altLang="es-MX" dirty="0" err="1">
                <a:latin typeface="Arial" panose="020B0604020202020204" pitchFamily="34" charset="0"/>
                <a:ea typeface="Verdana" panose="020B0604030504040204" pitchFamily="34" charset="0"/>
                <a:cs typeface="Arial" panose="020B0604020202020204" pitchFamily="34" charset="0"/>
              </a:rPr>
              <a:t>protón</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que</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lleva</a:t>
            </a:r>
            <a:r>
              <a:rPr lang="en-US" altLang="es-MX" dirty="0">
                <a:latin typeface="Arial" panose="020B0604020202020204" pitchFamily="34" charset="0"/>
                <a:ea typeface="Verdana" panose="020B0604030504040204" pitchFamily="34" charset="0"/>
                <a:cs typeface="Arial" panose="020B0604020202020204" pitchFamily="34" charset="0"/>
              </a:rPr>
              <a:t> a la </a:t>
            </a:r>
            <a:r>
              <a:rPr lang="en-US" altLang="es-MX" dirty="0" err="1">
                <a:latin typeface="Arial" panose="020B0604020202020204" pitchFamily="34" charset="0"/>
                <a:ea typeface="Verdana" panose="020B0604030504040204" pitchFamily="34" charset="0"/>
                <a:cs typeface="Arial" panose="020B0604020202020204" pitchFamily="34" charset="0"/>
              </a:rPr>
              <a:t>formación</a:t>
            </a:r>
            <a:r>
              <a:rPr lang="en-US" altLang="es-MX" dirty="0">
                <a:latin typeface="Arial" panose="020B0604020202020204" pitchFamily="34" charset="0"/>
                <a:ea typeface="Verdana" panose="020B0604030504040204" pitchFamily="34" charset="0"/>
                <a:cs typeface="Arial" panose="020B0604020202020204" pitchFamily="34" charset="0"/>
              </a:rPr>
              <a:t> de </a:t>
            </a:r>
            <a:r>
              <a:rPr lang="en-US" altLang="es-MX" dirty="0" err="1">
                <a:latin typeface="Arial" panose="020B0604020202020204" pitchFamily="34" charset="0"/>
                <a:ea typeface="Verdana" panose="020B0604030504040204" pitchFamily="34" charset="0"/>
                <a:cs typeface="Arial" panose="020B0604020202020204" pitchFamily="34" charset="0"/>
              </a:rPr>
              <a:t>una</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nueva</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especie</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mediante</a:t>
            </a:r>
            <a:r>
              <a:rPr lang="en-US" altLang="es-MX" dirty="0">
                <a:latin typeface="Arial" panose="020B0604020202020204" pitchFamily="34" charset="0"/>
                <a:ea typeface="Verdana" panose="020B0604030504040204" pitchFamily="34" charset="0"/>
                <a:cs typeface="Arial" panose="020B0604020202020204" pitchFamily="34" charset="0"/>
              </a:rPr>
              <a:t> enlace de </a:t>
            </a:r>
            <a:r>
              <a:rPr lang="en-US" altLang="es-MX" dirty="0" err="1">
                <a:latin typeface="Arial" panose="020B0604020202020204" pitchFamily="34" charset="0"/>
                <a:ea typeface="Verdana" panose="020B0604030504040204" pitchFamily="34" charset="0"/>
                <a:cs typeface="Arial" panose="020B0604020202020204" pitchFamily="34" charset="0"/>
              </a:rPr>
              <a:t>hidrógeno</a:t>
            </a:r>
            <a:r>
              <a:rPr lang="en-US" altLang="es-MX" dirty="0">
                <a:latin typeface="Arial" panose="020B0604020202020204" pitchFamily="34" charset="0"/>
                <a:ea typeface="Verdana" panose="020B0604030504040204" pitchFamily="34" charset="0"/>
                <a:cs typeface="Arial" panose="020B0604020202020204" pitchFamily="34" charset="0"/>
              </a:rPr>
              <a:t>;</a:t>
            </a:r>
          </a:p>
          <a:p>
            <a:r>
              <a:rPr lang="en-US" altLang="es-MX" dirty="0">
                <a:latin typeface="Arial" panose="020B0604020202020204" pitchFamily="34" charset="0"/>
                <a:ea typeface="Verdana" panose="020B0604030504040204" pitchFamily="34" charset="0"/>
                <a:cs typeface="Arial" panose="020B0604020202020204" pitchFamily="34" charset="0"/>
              </a:rPr>
              <a:t>3) La </a:t>
            </a:r>
            <a:r>
              <a:rPr lang="en-US" altLang="es-MX" dirty="0" err="1">
                <a:latin typeface="Arial" panose="020B0604020202020204" pitchFamily="34" charset="0"/>
                <a:ea typeface="Verdana" panose="020B0604030504040204" pitchFamily="34" charset="0"/>
                <a:cs typeface="Arial" panose="020B0604020202020204" pitchFamily="34" charset="0"/>
              </a:rPr>
              <a:t>disociación</a:t>
            </a:r>
            <a:r>
              <a:rPr lang="en-US" altLang="es-MX" dirty="0">
                <a:latin typeface="Arial" panose="020B0604020202020204" pitchFamily="34" charset="0"/>
                <a:ea typeface="Verdana" panose="020B0604030504040204" pitchFamily="34" charset="0"/>
                <a:cs typeface="Arial" panose="020B0604020202020204" pitchFamily="34" charset="0"/>
              </a:rPr>
              <a:t> del product </a:t>
            </a:r>
            <a:r>
              <a:rPr lang="en-US" altLang="es-MX" dirty="0" err="1">
                <a:latin typeface="Arial" panose="020B0604020202020204" pitchFamily="34" charset="0"/>
                <a:ea typeface="Verdana" panose="020B0604030504040204" pitchFamily="34" charset="0"/>
                <a:cs typeface="Arial" panose="020B0604020202020204" pitchFamily="34" charset="0"/>
              </a:rPr>
              <a:t>controlado</a:t>
            </a:r>
            <a:r>
              <a:rPr lang="en-US" altLang="es-MX" dirty="0">
                <a:latin typeface="Arial" panose="020B0604020202020204" pitchFamily="34" charset="0"/>
                <a:ea typeface="Verdana" panose="020B0604030504040204" pitchFamily="34" charset="0"/>
                <a:cs typeface="Arial" panose="020B0604020202020204" pitchFamily="34" charset="0"/>
              </a:rPr>
              <a:t> por diffusion.  </a:t>
            </a:r>
          </a:p>
        </p:txBody>
      </p:sp>
      <p:sp>
        <p:nvSpPr>
          <p:cNvPr id="2" name="Marcador de pie de página 1">
            <a:extLst>
              <a:ext uri="{FF2B5EF4-FFF2-40B4-BE49-F238E27FC236}">
                <a16:creationId xmlns:a16="http://schemas.microsoft.com/office/drawing/2014/main" id="{539BBD6E-BE92-465B-9EA2-D3166457247D}"/>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1735130B-F92B-438E-A698-A59CE6FF25EB}"/>
              </a:ext>
            </a:extLst>
          </p:cNvPr>
          <p:cNvSpPr>
            <a:spLocks noGrp="1"/>
          </p:cNvSpPr>
          <p:nvPr>
            <p:ph type="sldNum" sz="quarter" idx="12"/>
          </p:nvPr>
        </p:nvSpPr>
        <p:spPr/>
        <p:txBody>
          <a:bodyPr/>
          <a:lstStyle/>
          <a:p>
            <a:fld id="{35F7C1B0-3CBA-4428-8776-BC58547E578F}" type="slidenum">
              <a:rPr lang="es-MX" smtClean="0"/>
              <a:t>16</a:t>
            </a:fld>
            <a:endParaRPr lang="es-MX"/>
          </a:p>
        </p:txBody>
      </p:sp>
    </p:spTree>
    <p:extLst>
      <p:ext uri="{BB962C8B-B14F-4D97-AF65-F5344CB8AC3E}">
        <p14:creationId xmlns:p14="http://schemas.microsoft.com/office/powerpoint/2010/main" val="3627782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17525" y="514350"/>
            <a:ext cx="689323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a N, O, S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rápida</a:t>
            </a:r>
            <a:r>
              <a:rPr lang="en-US" altLang="es-MX" dirty="0">
                <a:latin typeface="Arial" panose="020B0604020202020204" pitchFamily="34" charset="0"/>
                <a:cs typeface="Arial" panose="020B0604020202020204" pitchFamily="34" charset="0"/>
              </a:rPr>
              <a:t>;</a:t>
            </a:r>
          </a:p>
          <a:p>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a C es </a:t>
            </a:r>
            <a:r>
              <a:rPr lang="en-US" altLang="es-MX" dirty="0" err="1">
                <a:latin typeface="Arial" panose="020B0604020202020204" pitchFamily="34" charset="0"/>
                <a:cs typeface="Arial" panose="020B0604020202020204" pitchFamily="34" charset="0"/>
              </a:rPr>
              <a:t>lenta</a:t>
            </a:r>
            <a:endParaRPr lang="en-US" altLang="es-MX" dirty="0">
              <a:latin typeface="Arial" panose="020B0604020202020204" pitchFamily="34" charset="0"/>
              <a:cs typeface="Arial" panose="020B0604020202020204" pitchFamily="34" charset="0"/>
            </a:endParaRPr>
          </a:p>
          <a:p>
            <a:pPr marL="342900" indent="-342900">
              <a:buFontTx/>
              <a:buChar char="-"/>
            </a:pPr>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de H</a:t>
            </a:r>
            <a:r>
              <a:rPr lang="en-US" altLang="es-MX" baseline="-25000" dirty="0">
                <a:latin typeface="Arial" panose="020B0604020202020204" pitchFamily="34" charset="0"/>
                <a:cs typeface="Arial" panose="020B0604020202020204" pitchFamily="34" charset="0"/>
              </a:rPr>
              <a:t>3</a:t>
            </a:r>
            <a:r>
              <a:rPr lang="en-US" altLang="es-MX" dirty="0">
                <a:latin typeface="Arial" panose="020B0604020202020204" pitchFamily="34" charset="0"/>
                <a:cs typeface="Arial" panose="020B0604020202020204" pitchFamily="34" charset="0"/>
              </a:rPr>
              <a:t>O</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 a N u O </a:t>
            </a:r>
            <a:r>
              <a:rPr lang="en-US" altLang="es-MX" dirty="0" err="1">
                <a:latin typeface="Arial" panose="020B0604020202020204" pitchFamily="34" charset="0"/>
                <a:cs typeface="Arial" panose="020B0604020202020204" pitchFamily="34" charset="0"/>
              </a:rPr>
              <a:t>es</a:t>
            </a:r>
            <a:endParaRPr lang="en-US" altLang="es-MX" dirty="0">
              <a:latin typeface="Arial" panose="020B0604020202020204" pitchFamily="34" charset="0"/>
              <a:cs typeface="Arial" panose="020B0604020202020204" pitchFamily="34" charset="0"/>
            </a:endParaRPr>
          </a:p>
          <a:p>
            <a:pPr marL="342900" indent="-342900">
              <a:buFontTx/>
              <a:buChar char="-"/>
            </a:pPr>
            <a:r>
              <a:rPr lang="en-US" altLang="es-MX" dirty="0" err="1">
                <a:latin typeface="Arial" panose="020B0604020202020204" pitchFamily="34" charset="0"/>
                <a:cs typeface="Arial" panose="020B0604020202020204" pitchFamily="34" charset="0"/>
              </a:rPr>
              <a:t>controlada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por</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difusión</a:t>
            </a:r>
            <a:r>
              <a:rPr lang="en-US" altLang="es-MX" dirty="0">
                <a:latin typeface="Arial" panose="020B0604020202020204" pitchFamily="34" charset="0"/>
                <a:cs typeface="Arial" panose="020B0604020202020204" pitchFamily="34" charset="0"/>
              </a:rPr>
              <a:t>:</a:t>
            </a:r>
          </a:p>
          <a:p>
            <a:r>
              <a:rPr lang="en-US" altLang="es-MX" dirty="0">
                <a:latin typeface="Arial" panose="020B0604020202020204" pitchFamily="34" charset="0"/>
                <a:cs typeface="Arial" panose="020B0604020202020204" pitchFamily="34" charset="0"/>
              </a:rPr>
              <a:t>   </a:t>
            </a:r>
          </a:p>
        </p:txBody>
      </p:sp>
      <p:graphicFrame>
        <p:nvGraphicFramePr>
          <p:cNvPr id="3075" name="Object 3"/>
          <p:cNvGraphicFramePr>
            <a:graphicFrameLocks noChangeAspect="1"/>
          </p:cNvGraphicFramePr>
          <p:nvPr>
            <p:extLst>
              <p:ext uri="{D42A27DB-BD31-4B8C-83A1-F6EECF244321}">
                <p14:modId xmlns:p14="http://schemas.microsoft.com/office/powerpoint/2010/main" val="448185765"/>
              </p:ext>
            </p:extLst>
          </p:nvPr>
        </p:nvGraphicFramePr>
        <p:xfrm>
          <a:off x="2085829" y="2293144"/>
          <a:ext cx="4972342" cy="1152128"/>
        </p:xfrm>
        <a:graphic>
          <a:graphicData uri="http://schemas.openxmlformats.org/presentationml/2006/ole">
            <mc:AlternateContent xmlns:mc="http://schemas.openxmlformats.org/markup-compatibility/2006">
              <mc:Choice xmlns:v="urn:schemas-microsoft-com:vml" Requires="v">
                <p:oleObj spid="_x0000_s20537" name="CS ChemDraw Drawing" r:id="rId3" imgW="1747520" imgH="406400" progId="ChemDraw.Document.4.5">
                  <p:embed/>
                </p:oleObj>
              </mc:Choice>
              <mc:Fallback>
                <p:oleObj name="CS ChemDraw Drawing" r:id="rId3" imgW="1747520" imgH="40640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829" y="2293144"/>
                        <a:ext cx="4972342" cy="1152128"/>
                      </a:xfrm>
                      <a:prstGeom prst="rect">
                        <a:avLst/>
                      </a:prstGeom>
                      <a:noFill/>
                      <a:ln>
                        <a:noFill/>
                      </a:ln>
                      <a:effectLst/>
                    </p:spPr>
                  </p:pic>
                </p:oleObj>
              </mc:Fallback>
            </mc:AlternateContent>
          </a:graphicData>
        </a:graphic>
      </p:graphicFrame>
      <p:sp>
        <p:nvSpPr>
          <p:cNvPr id="3076" name="Text Box 4"/>
          <p:cNvSpPr txBox="1">
            <a:spLocks noChangeArrowheads="1"/>
          </p:cNvSpPr>
          <p:nvPr/>
        </p:nvSpPr>
        <p:spPr bwMode="auto">
          <a:xfrm>
            <a:off x="593725" y="4293096"/>
            <a:ext cx="7712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u="sng" dirty="0">
                <a:latin typeface="Arial" panose="020B0604020202020204" pitchFamily="34" charset="0"/>
                <a:cs typeface="Arial" panose="020B0604020202020204" pitchFamily="34" charset="0"/>
              </a:rPr>
              <a:t>La </a:t>
            </a:r>
            <a:r>
              <a:rPr lang="en-US" altLang="es-MX" u="sng" dirty="0" err="1">
                <a:latin typeface="Arial" panose="020B0604020202020204" pitchFamily="34" charset="0"/>
                <a:cs typeface="Arial" panose="020B0604020202020204" pitchFamily="34" charset="0"/>
              </a:rPr>
              <a:t>formación</a:t>
            </a:r>
            <a:r>
              <a:rPr lang="en-US" altLang="es-MX" dirty="0">
                <a:latin typeface="Arial" panose="020B0604020202020204" pitchFamily="34" charset="0"/>
                <a:cs typeface="Arial" panose="020B0604020202020204" pitchFamily="34" charset="0"/>
              </a:rPr>
              <a:t> de un enlace de </a:t>
            </a:r>
            <a:r>
              <a:rPr lang="en-US" altLang="es-MX" dirty="0" err="1">
                <a:latin typeface="Arial" panose="020B0604020202020204" pitchFamily="34" charset="0"/>
                <a:cs typeface="Arial" panose="020B0604020202020204" pitchFamily="34" charset="0"/>
              </a:rPr>
              <a:t>hidrógeno</a:t>
            </a:r>
            <a:r>
              <a:rPr lang="en-US" altLang="es-MX" dirty="0">
                <a:latin typeface="Arial" panose="020B0604020202020204" pitchFamily="34" charset="0"/>
                <a:cs typeface="Arial" panose="020B0604020202020204" pitchFamily="34" charset="0"/>
              </a:rPr>
              <a:t> entre 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donador</a:t>
            </a:r>
            <a:r>
              <a:rPr lang="en-US" altLang="es-MX" dirty="0">
                <a:latin typeface="Arial" panose="020B0604020202020204" pitchFamily="34" charset="0"/>
                <a:cs typeface="Arial" panose="020B0604020202020204" pitchFamily="34" charset="0"/>
              </a:rPr>
              <a:t> y el </a:t>
            </a:r>
            <a:r>
              <a:rPr lang="en-US" altLang="es-MX" dirty="0" err="1">
                <a:latin typeface="Arial" panose="020B0604020202020204" pitchFamily="34" charset="0"/>
                <a:cs typeface="Arial" panose="020B0604020202020204" pitchFamily="34" charset="0"/>
              </a:rPr>
              <a:t>aceptor</a:t>
            </a:r>
            <a:r>
              <a:rPr lang="en-US" altLang="es-MX" dirty="0">
                <a:latin typeface="Arial" panose="020B0604020202020204" pitchFamily="34" charset="0"/>
                <a:cs typeface="Arial" panose="020B0604020202020204" pitchFamily="34" charset="0"/>
              </a:rPr>
              <a:t> es el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determinante</a:t>
            </a:r>
            <a:r>
              <a:rPr lang="en-US" altLang="es-MX" dirty="0">
                <a:latin typeface="Arial" panose="020B0604020202020204" pitchFamily="34" charset="0"/>
                <a:cs typeface="Arial" panose="020B0604020202020204" pitchFamily="34" charset="0"/>
              </a:rPr>
              <a:t>, es </a:t>
            </a:r>
            <a:r>
              <a:rPr lang="en-US" altLang="es-MX" dirty="0" err="1">
                <a:latin typeface="Arial" panose="020B0604020202020204" pitchFamily="34" charset="0"/>
                <a:cs typeface="Arial" panose="020B0604020202020204" pitchFamily="34" charset="0"/>
              </a:rPr>
              <a:t>decir</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es </a:t>
            </a:r>
            <a:r>
              <a:rPr lang="en-US" altLang="es-MX" dirty="0" err="1">
                <a:latin typeface="Arial" panose="020B0604020202020204" pitchFamily="34" charset="0"/>
                <a:cs typeface="Arial" panose="020B0604020202020204" pitchFamily="34" charset="0"/>
              </a:rPr>
              <a:t>más</a:t>
            </a:r>
            <a:r>
              <a:rPr lang="en-US" altLang="es-MX" dirty="0">
                <a:latin typeface="Arial" panose="020B0604020202020204" pitchFamily="34" charset="0"/>
                <a:cs typeface="Arial" panose="020B0604020202020204" pitchFamily="34" charset="0"/>
              </a:rPr>
              <a:t> lento que 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a:t>
            </a:r>
          </a:p>
        </p:txBody>
      </p:sp>
      <p:sp>
        <p:nvSpPr>
          <p:cNvPr id="2" name="Marcador de pie de página 1">
            <a:extLst>
              <a:ext uri="{FF2B5EF4-FFF2-40B4-BE49-F238E27FC236}">
                <a16:creationId xmlns:a16="http://schemas.microsoft.com/office/drawing/2014/main" id="{358C6DAC-F4DA-4687-B60A-B5DDE7725930}"/>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B987CB16-5B0B-4AD9-AB82-C75F45F1BEC7}"/>
              </a:ext>
            </a:extLst>
          </p:cNvPr>
          <p:cNvSpPr>
            <a:spLocks noGrp="1"/>
          </p:cNvSpPr>
          <p:nvPr>
            <p:ph type="sldNum" sz="quarter" idx="12"/>
          </p:nvPr>
        </p:nvSpPr>
        <p:spPr/>
        <p:txBody>
          <a:bodyPr/>
          <a:lstStyle/>
          <a:p>
            <a:fld id="{35F7C1B0-3CBA-4428-8776-BC58547E578F}" type="slidenum">
              <a:rPr lang="es-MX" smtClean="0"/>
              <a:t>17</a:t>
            </a:fld>
            <a:endParaRPr lang="es-MX"/>
          </a:p>
        </p:txBody>
      </p:sp>
    </p:spTree>
    <p:extLst>
      <p:ext uri="{BB962C8B-B14F-4D97-AF65-F5344CB8AC3E}">
        <p14:creationId xmlns:p14="http://schemas.microsoft.com/office/powerpoint/2010/main" val="2553264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55625" y="830263"/>
            <a:ext cx="80549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difusión</a:t>
            </a:r>
            <a:r>
              <a:rPr lang="en-US" altLang="es-MX" dirty="0">
                <a:latin typeface="Arial" panose="020B0604020202020204" pitchFamily="34" charset="0"/>
                <a:cs typeface="Arial" panose="020B0604020202020204" pitchFamily="34" charset="0"/>
              </a:rPr>
              <a:t> de  H</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 en </a:t>
            </a:r>
            <a:r>
              <a:rPr lang="en-US" altLang="es-MX" dirty="0" err="1">
                <a:latin typeface="Arial" panose="020B0604020202020204" pitchFamily="34" charset="0"/>
                <a:cs typeface="Arial" panose="020B0604020202020204" pitchFamily="34" charset="0"/>
              </a:rPr>
              <a:t>agua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más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rápida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que</a:t>
            </a:r>
            <a:r>
              <a:rPr lang="en-US" altLang="es-MX" dirty="0">
                <a:latin typeface="Arial" panose="020B0604020202020204" pitchFamily="34" charset="0"/>
                <a:cs typeface="Arial" panose="020B0604020202020204" pitchFamily="34" charset="0"/>
              </a:rPr>
              <a:t> la de </a:t>
            </a:r>
            <a:r>
              <a:rPr lang="en-US" altLang="es-MX" dirty="0" err="1">
                <a:latin typeface="Arial" panose="020B0604020202020204" pitchFamily="34" charset="0"/>
                <a:cs typeface="Arial" panose="020B0604020202020204" pitchFamily="34" charset="0"/>
              </a:rPr>
              <a:t>otros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iones</a:t>
            </a:r>
            <a:r>
              <a:rPr lang="en-US" altLang="es-MX" dirty="0">
                <a:latin typeface="Arial" panose="020B0604020202020204" pitchFamily="34" charset="0"/>
                <a:cs typeface="Arial" panose="020B0604020202020204" pitchFamily="34" charset="0"/>
              </a:rPr>
              <a:t>:</a:t>
            </a:r>
          </a:p>
        </p:txBody>
      </p:sp>
      <p:graphicFrame>
        <p:nvGraphicFramePr>
          <p:cNvPr id="4099" name="Object 3"/>
          <p:cNvGraphicFramePr>
            <a:graphicFrameLocks noChangeAspect="1"/>
          </p:cNvGraphicFramePr>
          <p:nvPr>
            <p:extLst>
              <p:ext uri="{D42A27DB-BD31-4B8C-83A1-F6EECF244321}">
                <p14:modId xmlns:p14="http://schemas.microsoft.com/office/powerpoint/2010/main" val="1850725855"/>
              </p:ext>
            </p:extLst>
          </p:nvPr>
        </p:nvGraphicFramePr>
        <p:xfrm>
          <a:off x="1115616" y="2204864"/>
          <a:ext cx="7227994" cy="3148558"/>
        </p:xfrm>
        <a:graphic>
          <a:graphicData uri="http://schemas.openxmlformats.org/presentationml/2006/ole">
            <mc:AlternateContent xmlns:mc="http://schemas.openxmlformats.org/markup-compatibility/2006">
              <mc:Choice xmlns:v="urn:schemas-microsoft-com:vml" Requires="v">
                <p:oleObj spid="_x0000_s21561" name="MDLDrawObject Class" r:id="rId3" imgW="3677920" imgH="1602740" progId="MDLDrawOLE.MDLDrawObject.1">
                  <p:embed/>
                </p:oleObj>
              </mc:Choice>
              <mc:Fallback>
                <p:oleObj name="MDLDrawObject Class" r:id="rId3" imgW="3677920" imgH="1602740" progId="MDLDrawOLE.MDLDrawObjec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204864"/>
                        <a:ext cx="7227994" cy="3148558"/>
                      </a:xfrm>
                      <a:prstGeom prst="rect">
                        <a:avLst/>
                      </a:prstGeom>
                      <a:noFill/>
                      <a:ln>
                        <a:noFill/>
                      </a:ln>
                      <a:effectLst/>
                    </p:spPr>
                  </p:pic>
                </p:oleObj>
              </mc:Fallback>
            </mc:AlternateContent>
          </a:graphicData>
        </a:graphic>
      </p:graphicFrame>
      <p:sp>
        <p:nvSpPr>
          <p:cNvPr id="2" name="Marcador de pie de página 1">
            <a:extLst>
              <a:ext uri="{FF2B5EF4-FFF2-40B4-BE49-F238E27FC236}">
                <a16:creationId xmlns:a16="http://schemas.microsoft.com/office/drawing/2014/main" id="{65D18C42-A0C3-4928-8C61-46BA1F09EC52}"/>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08CBB699-9F0A-4FAA-870F-07BEF29CB51F}"/>
              </a:ext>
            </a:extLst>
          </p:cNvPr>
          <p:cNvSpPr>
            <a:spLocks noGrp="1"/>
          </p:cNvSpPr>
          <p:nvPr>
            <p:ph type="sldNum" sz="quarter" idx="12"/>
          </p:nvPr>
        </p:nvSpPr>
        <p:spPr/>
        <p:txBody>
          <a:bodyPr/>
          <a:lstStyle/>
          <a:p>
            <a:fld id="{35F7C1B0-3CBA-4428-8776-BC58547E578F}" type="slidenum">
              <a:rPr lang="es-MX" smtClean="0"/>
              <a:t>18</a:t>
            </a:fld>
            <a:endParaRPr lang="es-MX"/>
          </a:p>
        </p:txBody>
      </p:sp>
    </p:spTree>
    <p:extLst>
      <p:ext uri="{BB962C8B-B14F-4D97-AF65-F5344CB8AC3E}">
        <p14:creationId xmlns:p14="http://schemas.microsoft.com/office/powerpoint/2010/main" val="373947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32656"/>
            <a:ext cx="7772400" cy="825624"/>
          </a:xfrm>
        </p:spPr>
        <p:txBody>
          <a:bodyPr>
            <a:normAutofit fontScale="90000"/>
          </a:bodyPr>
          <a:lstStyle/>
          <a:p>
            <a:r>
              <a:rPr lang="en-US" altLang="es-MX" sz="2800" dirty="0" err="1">
                <a:latin typeface="Arial" panose="020B0604020202020204" pitchFamily="34" charset="0"/>
                <a:cs typeface="Arial" panose="020B0604020202020204" pitchFamily="34" charset="0"/>
              </a:rPr>
              <a:t>Transferencia</a:t>
            </a:r>
            <a:r>
              <a:rPr lang="en-US" altLang="es-MX" sz="2800" dirty="0">
                <a:latin typeface="Arial" panose="020B0604020202020204" pitchFamily="34" charset="0"/>
                <a:cs typeface="Arial" panose="020B0604020202020204" pitchFamily="34" charset="0"/>
              </a:rPr>
              <a:t> del </a:t>
            </a:r>
            <a:r>
              <a:rPr lang="en-US" altLang="es-MX" sz="2800" dirty="0" err="1">
                <a:latin typeface="Arial" panose="020B0604020202020204" pitchFamily="34" charset="0"/>
                <a:cs typeface="Arial" panose="020B0604020202020204" pitchFamily="34" charset="0"/>
              </a:rPr>
              <a:t>protón</a:t>
            </a:r>
            <a:r>
              <a:rPr lang="en-US" altLang="es-MX" sz="2800" dirty="0">
                <a:latin typeface="Arial" panose="020B0604020202020204" pitchFamily="34" charset="0"/>
                <a:cs typeface="Arial" panose="020B0604020202020204" pitchFamily="34" charset="0"/>
              </a:rPr>
              <a:t> de ó </a:t>
            </a:r>
            <a:r>
              <a:rPr lang="en-US" altLang="es-MX" sz="2800" dirty="0" err="1">
                <a:latin typeface="Arial" panose="020B0604020202020204" pitchFamily="34" charset="0"/>
                <a:cs typeface="Arial" panose="020B0604020202020204" pitchFamily="34" charset="0"/>
              </a:rPr>
              <a:t>hacia</a:t>
            </a:r>
            <a:r>
              <a:rPr lang="en-US" altLang="es-MX" sz="2800" dirty="0">
                <a:latin typeface="Arial" panose="020B0604020202020204" pitchFamily="34" charset="0"/>
                <a:cs typeface="Arial" panose="020B0604020202020204" pitchFamily="34" charset="0"/>
              </a:rPr>
              <a:t> </a:t>
            </a:r>
            <a:r>
              <a:rPr lang="en-US" altLang="es-MX" sz="2800" dirty="0" err="1">
                <a:latin typeface="Arial" panose="020B0604020202020204" pitchFamily="34" charset="0"/>
                <a:cs typeface="Arial" panose="020B0604020202020204" pitchFamily="34" charset="0"/>
              </a:rPr>
              <a:t>ácidos</a:t>
            </a:r>
            <a:r>
              <a:rPr lang="en-US" altLang="es-MX" sz="2800" dirty="0">
                <a:latin typeface="Arial" panose="020B0604020202020204" pitchFamily="34" charset="0"/>
                <a:cs typeface="Arial" panose="020B0604020202020204" pitchFamily="34" charset="0"/>
              </a:rPr>
              <a:t> o bases de </a:t>
            </a:r>
            <a:r>
              <a:rPr lang="en-US" altLang="es-MX" sz="2800" dirty="0" err="1">
                <a:latin typeface="Arial" panose="020B0604020202020204" pitchFamily="34" charset="0"/>
                <a:cs typeface="Arial" panose="020B0604020202020204" pitchFamily="34" charset="0"/>
              </a:rPr>
              <a:t>carbón</a:t>
            </a:r>
            <a:endParaRPr lang="en-US" altLang="es-MX" sz="2800" dirty="0">
              <a:latin typeface="Arial" panose="020B0604020202020204" pitchFamily="34" charset="0"/>
              <a:cs typeface="Arial" panose="020B0604020202020204" pitchFamily="34" charset="0"/>
            </a:endParaRPr>
          </a:p>
        </p:txBody>
      </p:sp>
      <p:graphicFrame>
        <p:nvGraphicFramePr>
          <p:cNvPr id="5123" name="Object 3"/>
          <p:cNvGraphicFramePr>
            <a:graphicFrameLocks noChangeAspect="1"/>
          </p:cNvGraphicFramePr>
          <p:nvPr>
            <p:extLst>
              <p:ext uri="{D42A27DB-BD31-4B8C-83A1-F6EECF244321}">
                <p14:modId xmlns:p14="http://schemas.microsoft.com/office/powerpoint/2010/main" val="2406795375"/>
              </p:ext>
            </p:extLst>
          </p:nvPr>
        </p:nvGraphicFramePr>
        <p:xfrm>
          <a:off x="683568" y="1628800"/>
          <a:ext cx="8292355" cy="936104"/>
        </p:xfrm>
        <a:graphic>
          <a:graphicData uri="http://schemas.openxmlformats.org/presentationml/2006/ole">
            <mc:AlternateContent xmlns:mc="http://schemas.openxmlformats.org/markup-compatibility/2006">
              <mc:Choice xmlns:v="urn:schemas-microsoft-com:vml" Requires="v">
                <p:oleObj spid="_x0000_s22585" name="CS ChemDraw Drawing" r:id="rId3" imgW="4584700" imgH="518160" progId="ChemDraw.Document.4.5">
                  <p:embed/>
                </p:oleObj>
              </mc:Choice>
              <mc:Fallback>
                <p:oleObj name="CS ChemDraw Drawing" r:id="rId3" imgW="4584700" imgH="51816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628800"/>
                        <a:ext cx="8292355" cy="936104"/>
                      </a:xfrm>
                      <a:prstGeom prst="rect">
                        <a:avLst/>
                      </a:prstGeom>
                      <a:noFill/>
                      <a:ln>
                        <a:noFill/>
                      </a:ln>
                      <a:effectLst/>
                    </p:spPr>
                  </p:pic>
                </p:oleObj>
              </mc:Fallback>
            </mc:AlternateContent>
          </a:graphicData>
        </a:graphic>
      </p:graphicFrame>
      <p:sp>
        <p:nvSpPr>
          <p:cNvPr id="5124" name="Text Box 4"/>
          <p:cNvSpPr txBox="1">
            <a:spLocks noChangeArrowheads="1"/>
          </p:cNvSpPr>
          <p:nvPr/>
        </p:nvSpPr>
        <p:spPr bwMode="auto">
          <a:xfrm>
            <a:off x="525462" y="3212976"/>
            <a:ext cx="809307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000" dirty="0">
                <a:latin typeface="Arial" panose="020B0604020202020204" pitchFamily="34" charset="0"/>
                <a:cs typeface="Arial" panose="020B0604020202020204" pitchFamily="34" charset="0"/>
              </a:rPr>
              <a:t>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 4x10</a:t>
            </a:r>
            <a:r>
              <a:rPr lang="en-US" altLang="es-MX" sz="2000" baseline="30000" dirty="0">
                <a:latin typeface="Arial" panose="020B0604020202020204" pitchFamily="34" charset="0"/>
                <a:cs typeface="Arial" panose="020B0604020202020204" pitchFamily="34" charset="0"/>
              </a:rPr>
              <a:t>-8</a:t>
            </a:r>
            <a:r>
              <a:rPr lang="en-US" altLang="es-MX" sz="2000" dirty="0">
                <a:latin typeface="Arial" panose="020B0604020202020204" pitchFamily="34" charset="0"/>
                <a:cs typeface="Arial" panose="020B0604020202020204" pitchFamily="34" charset="0"/>
              </a:rPr>
              <a:t> Lmol</a:t>
            </a:r>
            <a:r>
              <a:rPr lang="en-US" altLang="es-MX" sz="2000" baseline="30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s</a:t>
            </a:r>
            <a:r>
              <a:rPr lang="en-US" altLang="es-MX" sz="2000" baseline="30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a:t>
            </a:r>
            <a:r>
              <a:rPr lang="en-US" altLang="es-MX" sz="2000" dirty="0">
                <a:solidFill>
                  <a:srgbClr val="FF3300"/>
                </a:solidFill>
                <a:latin typeface="Arial" panose="020B0604020202020204" pitchFamily="34" charset="0"/>
                <a:cs typeface="Arial" panose="020B0604020202020204" pitchFamily="34" charset="0"/>
              </a:rPr>
              <a:t>lento</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debido</a:t>
            </a:r>
            <a:r>
              <a:rPr lang="en-US" altLang="es-MX" sz="2000" dirty="0">
                <a:latin typeface="Arial" panose="020B0604020202020204" pitchFamily="34" charset="0"/>
                <a:cs typeface="Arial" panose="020B0604020202020204" pitchFamily="34" charset="0"/>
              </a:rPr>
              <a:t> a:</a:t>
            </a:r>
          </a:p>
          <a:p>
            <a:r>
              <a:rPr lang="en-US" altLang="es-MX" sz="2000" dirty="0">
                <a:latin typeface="Arial" panose="020B0604020202020204" pitchFamily="34" charset="0"/>
                <a:cs typeface="Arial" panose="020B0604020202020204" pitchFamily="34" charset="0"/>
              </a:rPr>
              <a:t>- No hay </a:t>
            </a:r>
            <a:r>
              <a:rPr lang="en-US" altLang="es-MX" sz="2000" dirty="0" err="1">
                <a:latin typeface="Arial" panose="020B0604020202020204" pitchFamily="34" charset="0"/>
                <a:cs typeface="Arial" panose="020B0604020202020204" pitchFamily="34" charset="0"/>
              </a:rPr>
              <a:t>formación</a:t>
            </a:r>
            <a:r>
              <a:rPr lang="en-US" altLang="es-MX" sz="2000" dirty="0">
                <a:latin typeface="Arial" panose="020B0604020202020204" pitchFamily="34" charset="0"/>
                <a:cs typeface="Arial" panose="020B0604020202020204" pitchFamily="34" charset="0"/>
              </a:rPr>
              <a:t> de enlace de </a:t>
            </a:r>
            <a:r>
              <a:rPr lang="en-US" altLang="es-MX" sz="2000" dirty="0" err="1">
                <a:latin typeface="Arial" panose="020B0604020202020204" pitchFamily="34" charset="0"/>
                <a:cs typeface="Arial" panose="020B0604020202020204" pitchFamily="34" charset="0"/>
              </a:rPr>
              <a:t>hidrógeno</a:t>
            </a:r>
            <a:r>
              <a:rPr lang="en-US" altLang="es-MX" sz="2000" dirty="0">
                <a:latin typeface="Arial" panose="020B0604020202020204" pitchFamily="34" charset="0"/>
                <a:cs typeface="Arial" panose="020B0604020202020204" pitchFamily="34" charset="0"/>
              </a:rPr>
              <a:t> antes de la </a:t>
            </a:r>
            <a:r>
              <a:rPr lang="en-US" altLang="es-MX" sz="2000" dirty="0" err="1">
                <a:latin typeface="Arial" panose="020B0604020202020204" pitchFamily="34" charset="0"/>
                <a:cs typeface="Arial" panose="020B0604020202020204" pitchFamily="34" charset="0"/>
              </a:rPr>
              <a:t>transferencia</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protónica</a:t>
            </a:r>
            <a:r>
              <a:rPr lang="en-US" altLang="es-MX" sz="2000" dirty="0">
                <a:latin typeface="Arial" panose="020B0604020202020204" pitchFamily="34" charset="0"/>
                <a:cs typeface="Arial" panose="020B0604020202020204" pitchFamily="34" charset="0"/>
              </a:rPr>
              <a:t> </a:t>
            </a:r>
          </a:p>
          <a:p>
            <a:r>
              <a:rPr lang="en-US" altLang="es-MX" sz="2000" dirty="0">
                <a:latin typeface="Arial" panose="020B0604020202020204" pitchFamily="34" charset="0"/>
                <a:cs typeface="Arial" panose="020B0604020202020204" pitchFamily="34" charset="0"/>
              </a:rPr>
              <a:t>- Baja </a:t>
            </a:r>
            <a:r>
              <a:rPr lang="en-US" altLang="es-MX" sz="2000" dirty="0" err="1">
                <a:latin typeface="Arial" panose="020B0604020202020204" pitchFamily="34" charset="0"/>
                <a:cs typeface="Arial" panose="020B0604020202020204" pitchFamily="34" charset="0"/>
              </a:rPr>
              <a:t>acidez</a:t>
            </a:r>
            <a:r>
              <a:rPr lang="en-US" altLang="es-MX" sz="2000" dirty="0">
                <a:latin typeface="Arial" panose="020B0604020202020204" pitchFamily="34" charset="0"/>
                <a:cs typeface="Arial" panose="020B0604020202020204" pitchFamily="34" charset="0"/>
              </a:rPr>
              <a:t> de los </a:t>
            </a:r>
            <a:r>
              <a:rPr lang="en-US" altLang="es-MX" sz="2000" dirty="0" err="1">
                <a:latin typeface="Arial" panose="020B0604020202020204" pitchFamily="34" charset="0"/>
                <a:cs typeface="Arial" panose="020B0604020202020204" pitchFamily="34" charset="0"/>
              </a:rPr>
              <a:t>átomos</a:t>
            </a:r>
            <a:r>
              <a:rPr lang="en-US" altLang="es-MX" sz="2000" dirty="0">
                <a:latin typeface="Arial" panose="020B0604020202020204" pitchFamily="34" charset="0"/>
                <a:cs typeface="Arial" panose="020B0604020202020204" pitchFamily="34" charset="0"/>
              </a:rPr>
              <a:t> de H</a:t>
            </a:r>
          </a:p>
          <a:p>
            <a:endParaRPr lang="en-US" altLang="es-MX" sz="1200" dirty="0">
              <a:latin typeface="Arial" panose="020B0604020202020204" pitchFamily="34" charset="0"/>
              <a:cs typeface="Arial" panose="020B0604020202020204" pitchFamily="34" charset="0"/>
            </a:endParaRPr>
          </a:p>
          <a:p>
            <a:r>
              <a:rPr lang="en-US" altLang="es-MX" sz="2000" dirty="0">
                <a:latin typeface="Arial" panose="020B0604020202020204" pitchFamily="34" charset="0"/>
                <a:cs typeface="Arial" panose="020B0604020202020204" pitchFamily="34" charset="0"/>
              </a:rPr>
              <a:t>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 16 Lmol</a:t>
            </a:r>
            <a:r>
              <a:rPr lang="en-US" altLang="es-MX" sz="2000" baseline="30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s</a:t>
            </a:r>
            <a:r>
              <a:rPr lang="en-US" altLang="es-MX" sz="2000" baseline="30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también</a:t>
            </a:r>
            <a:r>
              <a:rPr lang="en-US" altLang="es-MX" sz="2000" dirty="0">
                <a:latin typeface="Arial" panose="020B0604020202020204" pitchFamily="34" charset="0"/>
                <a:cs typeface="Arial" panose="020B0604020202020204" pitchFamily="34" charset="0"/>
              </a:rPr>
              <a:t> mucho </a:t>
            </a:r>
            <a:r>
              <a:rPr lang="en-US" altLang="es-MX" sz="2000" dirty="0" err="1">
                <a:latin typeface="Arial" panose="020B0604020202020204" pitchFamily="34" charset="0"/>
                <a:cs typeface="Arial" panose="020B0604020202020204" pitchFamily="34" charset="0"/>
              </a:rPr>
              <a:t>más</a:t>
            </a:r>
            <a:r>
              <a:rPr lang="en-US" altLang="es-MX" sz="2000" dirty="0">
                <a:latin typeface="Arial" panose="020B0604020202020204" pitchFamily="34" charset="0"/>
                <a:cs typeface="Arial" panose="020B0604020202020204" pitchFamily="34" charset="0"/>
              </a:rPr>
              <a:t> lento que </a:t>
            </a:r>
            <a:r>
              <a:rPr lang="en-US" altLang="es-MX" sz="2000" dirty="0" err="1">
                <a:latin typeface="Arial" panose="020B0604020202020204" pitchFamily="34" charset="0"/>
                <a:cs typeface="Arial" panose="020B0604020202020204" pitchFamily="34" charset="0"/>
              </a:rPr>
              <a:t>controlado</a:t>
            </a:r>
            <a:r>
              <a:rPr lang="en-US" altLang="es-MX" sz="2000" dirty="0">
                <a:latin typeface="Arial" panose="020B0604020202020204" pitchFamily="34" charset="0"/>
                <a:cs typeface="Arial" panose="020B0604020202020204" pitchFamily="34" charset="0"/>
              </a:rPr>
              <a:t> por </a:t>
            </a:r>
            <a:r>
              <a:rPr lang="en-US" altLang="es-MX" sz="2000" dirty="0" err="1">
                <a:latin typeface="Arial" panose="020B0604020202020204" pitchFamily="34" charset="0"/>
                <a:cs typeface="Arial" panose="020B0604020202020204" pitchFamily="34" charset="0"/>
              </a:rPr>
              <a:t>difusión</a:t>
            </a:r>
            <a:r>
              <a:rPr lang="en-US" altLang="es-MX" sz="2000" dirty="0">
                <a:latin typeface="Arial" panose="020B0604020202020204" pitchFamily="34" charset="0"/>
                <a:cs typeface="Arial" panose="020B0604020202020204" pitchFamily="34" charset="0"/>
              </a:rPr>
              <a:t>, dado que:</a:t>
            </a:r>
          </a:p>
          <a:p>
            <a:r>
              <a:rPr lang="en-US" altLang="es-MX" sz="2000" dirty="0">
                <a:latin typeface="Arial" panose="020B0604020202020204" pitchFamily="34" charset="0"/>
                <a:cs typeface="Arial" panose="020B0604020202020204" pitchFamily="34" charset="0"/>
              </a:rPr>
              <a:t>- Se da </a:t>
            </a:r>
            <a:r>
              <a:rPr lang="en-US" altLang="es-MX" sz="2000" dirty="0" err="1">
                <a:latin typeface="Arial" panose="020B0604020202020204" pitchFamily="34" charset="0"/>
                <a:cs typeface="Arial" panose="020B0604020202020204" pitchFamily="34" charset="0"/>
              </a:rPr>
              <a:t>una</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redistribución</a:t>
            </a:r>
            <a:r>
              <a:rPr lang="en-US" altLang="es-MX" sz="2000" dirty="0">
                <a:latin typeface="Arial" panose="020B0604020202020204" pitchFamily="34" charset="0"/>
                <a:cs typeface="Arial" panose="020B0604020202020204" pitchFamily="34" charset="0"/>
              </a:rPr>
              <a:t> considerable de la </a:t>
            </a:r>
            <a:r>
              <a:rPr lang="en-US" altLang="es-MX" sz="2000" dirty="0" err="1">
                <a:latin typeface="Arial" panose="020B0604020202020204" pitchFamily="34" charset="0"/>
                <a:cs typeface="Arial" panose="020B0604020202020204" pitchFamily="34" charset="0"/>
              </a:rPr>
              <a:t>carga</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como</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consecuencia</a:t>
            </a:r>
            <a:r>
              <a:rPr lang="en-US" altLang="es-MX" sz="2000" dirty="0">
                <a:latin typeface="Arial" panose="020B0604020202020204" pitchFamily="34" charset="0"/>
                <a:cs typeface="Arial" panose="020B0604020202020204" pitchFamily="34" charset="0"/>
              </a:rPr>
              <a:t> de la </a:t>
            </a:r>
            <a:r>
              <a:rPr lang="en-US" altLang="es-MX" sz="2000" dirty="0" err="1">
                <a:latin typeface="Arial" panose="020B0604020202020204" pitchFamily="34" charset="0"/>
                <a:cs typeface="Arial" panose="020B0604020202020204" pitchFamily="34" charset="0"/>
              </a:rPr>
              <a:t>protonación</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incluyendo</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cambio</a:t>
            </a:r>
            <a:r>
              <a:rPr lang="en-US" altLang="es-MX" sz="2000" dirty="0">
                <a:latin typeface="Arial" panose="020B0604020202020204" pitchFamily="34" charset="0"/>
                <a:cs typeface="Arial" panose="020B0604020202020204" pitchFamily="34" charset="0"/>
              </a:rPr>
              <a:t> de </a:t>
            </a:r>
            <a:r>
              <a:rPr lang="en-US" altLang="es-MX" sz="2000" dirty="0" err="1">
                <a:latin typeface="Arial" panose="020B0604020202020204" pitchFamily="34" charset="0"/>
                <a:cs typeface="Arial" panose="020B0604020202020204" pitchFamily="34" charset="0"/>
              </a:rPr>
              <a:t>solvatación</a:t>
            </a:r>
            <a:endParaRPr lang="en-US" altLang="es-MX" sz="2000" dirty="0">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86FD9BA4-83F5-4492-8637-02C1BA8A5F10}"/>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0D5948C5-756E-4A14-B872-567069B64469}"/>
              </a:ext>
            </a:extLst>
          </p:cNvPr>
          <p:cNvSpPr>
            <a:spLocks noGrp="1"/>
          </p:cNvSpPr>
          <p:nvPr>
            <p:ph type="sldNum" sz="quarter" idx="12"/>
          </p:nvPr>
        </p:nvSpPr>
        <p:spPr/>
        <p:txBody>
          <a:bodyPr/>
          <a:lstStyle/>
          <a:p>
            <a:fld id="{35F7C1B0-3CBA-4428-8776-BC58547E578F}" type="slidenum">
              <a:rPr lang="es-MX" smtClean="0"/>
              <a:t>19</a:t>
            </a:fld>
            <a:endParaRPr lang="es-MX"/>
          </a:p>
        </p:txBody>
      </p:sp>
    </p:spTree>
    <p:extLst>
      <p:ext uri="{BB962C8B-B14F-4D97-AF65-F5344CB8AC3E}">
        <p14:creationId xmlns:p14="http://schemas.microsoft.com/office/powerpoint/2010/main" val="336624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371845"/>
            <a:ext cx="4104455" cy="492443"/>
          </a:xfrm>
          <a:prstGeom prst="rect">
            <a:avLst/>
          </a:prstGeom>
          <a:noFill/>
        </p:spPr>
        <p:txBody>
          <a:bodyPr wrap="square" rtlCol="0">
            <a:spAutoFit/>
          </a:bodyPr>
          <a:lstStyle/>
          <a:p>
            <a:r>
              <a:rPr lang="es-MX" sz="2600" b="1" u="sng" dirty="0">
                <a:solidFill>
                  <a:srgbClr val="FF0000"/>
                </a:solidFill>
                <a:latin typeface="Arial" pitchFamily="34" charset="0"/>
                <a:cs typeface="Arial" pitchFamily="34" charset="0"/>
              </a:rPr>
              <a:t>¿Qué es un catalizador?</a:t>
            </a:r>
          </a:p>
        </p:txBody>
      </p:sp>
      <mc:AlternateContent xmlns:mc="http://schemas.openxmlformats.org/markup-compatibility/2006" xmlns:a14="http://schemas.microsoft.com/office/drawing/2010/main">
        <mc:Choice Requires="a14">
          <p:sp>
            <p:nvSpPr>
              <p:cNvPr id="6" name="5 CuadroTexto"/>
              <p:cNvSpPr txBox="1"/>
              <p:nvPr/>
            </p:nvSpPr>
            <p:spPr>
              <a:xfrm>
                <a:off x="323528" y="1045821"/>
                <a:ext cx="8496944" cy="5509200"/>
              </a:xfrm>
              <a:prstGeom prst="rect">
                <a:avLst/>
              </a:prstGeom>
              <a:noFill/>
            </p:spPr>
            <p:txBody>
              <a:bodyPr wrap="square" rtlCol="0">
                <a:spAutoFit/>
              </a:bodyPr>
              <a:lstStyle/>
              <a:p>
                <a:r>
                  <a:rPr lang="es-MX" sz="2200" dirty="0">
                    <a:latin typeface="Arial" pitchFamily="34" charset="0"/>
                    <a:cs typeface="Arial" pitchFamily="34" charset="0"/>
                  </a:rPr>
                  <a:t>El catalizador es una sustancia que tienes las siguientes propiedades:</a:t>
                </a:r>
              </a:p>
              <a:p>
                <a:endParaRPr lang="es-MX" sz="2200" dirty="0">
                  <a:latin typeface="Arial" pitchFamily="34" charset="0"/>
                  <a:cs typeface="Arial" pitchFamily="34" charset="0"/>
                </a:endParaRPr>
              </a:p>
              <a:p>
                <a:pPr marL="285750" indent="-285750">
                  <a:buFont typeface="Arial" pitchFamily="34" charset="0"/>
                  <a:buChar char="•"/>
                </a:pPr>
                <a:r>
                  <a:rPr lang="es-MX" sz="2200" dirty="0">
                    <a:latin typeface="Arial" pitchFamily="34" charset="0"/>
                    <a:cs typeface="Arial" pitchFamily="34" charset="0"/>
                  </a:rPr>
                  <a:t>Incrementa  la velocidad de la reacción sin afectar la position del equilibrio.</a:t>
                </a:r>
              </a:p>
              <a:p>
                <a:endParaRPr lang="es-MX" sz="2200" dirty="0">
                  <a:latin typeface="Arial" pitchFamily="34" charset="0"/>
                  <a:cs typeface="Arial" pitchFamily="34" charset="0"/>
                </a:endParaRPr>
              </a:p>
              <a:p>
                <a:pPr marL="285750" indent="-285750">
                  <a:buFont typeface="Arial" pitchFamily="34" charset="0"/>
                  <a:buChar char="•"/>
                </a:pPr>
                <a:r>
                  <a:rPr lang="es-MX" sz="2200" dirty="0">
                    <a:latin typeface="Arial" pitchFamily="34" charset="0"/>
                    <a:cs typeface="Arial" pitchFamily="34" charset="0"/>
                  </a:rPr>
                  <a:t>Promueve otra ruta  de  reacción con una energía de activación menor que la ya existente (nuevo mecanismo).</a:t>
                </a:r>
              </a:p>
              <a:p>
                <a:endParaRPr lang="es-MX" sz="2200" dirty="0">
                  <a:latin typeface="Arial" pitchFamily="34" charset="0"/>
                  <a:cs typeface="Arial" pitchFamily="34" charset="0"/>
                </a:endParaRPr>
              </a:p>
              <a:p>
                <a:pPr marL="285750" indent="-285750">
                  <a:buFont typeface="Arial" pitchFamily="34" charset="0"/>
                  <a:buChar char="•"/>
                </a:pPr>
                <a:r>
                  <a:rPr lang="es-MX" sz="2200" dirty="0">
                    <a:latin typeface="Arial" pitchFamily="34" charset="0"/>
                    <a:cs typeface="Arial" pitchFamily="34" charset="0"/>
                  </a:rPr>
                  <a:t>No se consume durante la reacción, pero puede cambiar de una identidad  química a otra y viceversa.</a:t>
                </a:r>
              </a:p>
              <a:p>
                <a:endParaRPr lang="es-MX" sz="2200" b="0" i="1" dirty="0">
                  <a:latin typeface="Arial" pitchFamily="34" charset="0"/>
                  <a:cs typeface="Arial" pitchFamily="34" charset="0"/>
                </a:endParaRPr>
              </a:p>
              <a:p>
                <a:r>
                  <a:rPr lang="es-MX" sz="2200" i="1" dirty="0">
                    <a:latin typeface="Arial" pitchFamily="34" charset="0"/>
                    <a:cs typeface="Arial" pitchFamily="34" charset="0"/>
                  </a:rPr>
                  <a:t>		</a:t>
                </a:r>
                <a:r>
                  <a:rPr lang="es-MX" sz="2200" b="1" i="1" dirty="0">
                    <a:solidFill>
                      <a:srgbClr val="002060"/>
                    </a:solidFill>
                    <a:latin typeface="Arial" pitchFamily="34" charset="0"/>
                    <a:cs typeface="Arial" pitchFamily="34" charset="0"/>
                  </a:rPr>
                  <a:t>Esquema </a:t>
                </a:r>
              </a:p>
              <a:p>
                <a:endParaRPr lang="es-MX" sz="2200" i="1" dirty="0">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r>
                        <a:rPr lang="es-MX" sz="2200" b="0" i="1" smtClean="0">
                          <a:latin typeface="Cambria Math"/>
                        </a:rPr>
                        <m:t>𝐶</m:t>
                      </m:r>
                      <m:r>
                        <a:rPr lang="es-MX" sz="2200" b="0" i="1" smtClean="0">
                          <a:latin typeface="Cambria Math"/>
                        </a:rPr>
                        <m:t>+</m:t>
                      </m:r>
                      <m:r>
                        <a:rPr lang="es-MX" sz="2200" b="0" i="1" smtClean="0">
                          <a:latin typeface="Cambria Math"/>
                        </a:rPr>
                        <m:t>𝐵</m:t>
                      </m:r>
                      <m:r>
                        <a:rPr lang="es-MX" sz="2200" b="0" i="1" smtClean="0">
                          <a:latin typeface="Cambria Math"/>
                          <a:ea typeface="Cambria Math"/>
                        </a:rPr>
                        <m:t>→</m:t>
                      </m:r>
                      <m:r>
                        <a:rPr lang="es-MX" sz="2200" b="0" i="1" smtClean="0">
                          <a:latin typeface="Cambria Math"/>
                          <a:ea typeface="Cambria Math"/>
                        </a:rPr>
                        <m:t>𝑀</m:t>
                      </m:r>
                      <m:r>
                        <a:rPr lang="es-MX" sz="2200" b="0" i="1" smtClean="0">
                          <a:latin typeface="Cambria Math"/>
                          <a:ea typeface="Cambria Math"/>
                        </a:rPr>
                        <m:t>+</m:t>
                      </m:r>
                      <m:r>
                        <a:rPr lang="es-MX" sz="2200" b="0" i="1" smtClean="0">
                          <a:latin typeface="Cambria Math"/>
                          <a:ea typeface="Cambria Math"/>
                        </a:rPr>
                        <m:t>𝑁</m:t>
                      </m:r>
                      <m:r>
                        <a:rPr lang="es-MX" sz="2200" b="0" i="1" smtClean="0">
                          <a:latin typeface="Cambria Math"/>
                          <a:ea typeface="Cambria Math"/>
                        </a:rPr>
                        <m:t>+</m:t>
                      </m:r>
                      <m:r>
                        <a:rPr lang="es-MX" sz="2200" b="0" i="1" smtClean="0">
                          <a:latin typeface="Cambria Math"/>
                          <a:ea typeface="Cambria Math"/>
                        </a:rPr>
                        <m:t>𝑋</m:t>
                      </m:r>
                    </m:oMath>
                  </m:oMathPara>
                </a14:m>
                <a:endParaRPr lang="es-MX" sz="2200" dirty="0">
                  <a:latin typeface="Arial" pitchFamily="34" charset="0"/>
                  <a:cs typeface="Arial" pitchFamily="34" charset="0"/>
                </a:endParaRPr>
              </a:p>
              <a:p>
                <a:endParaRPr lang="es-MX" sz="2200" dirty="0">
                  <a:latin typeface="Arial" pitchFamily="34" charset="0"/>
                  <a:cs typeface="Arial" pitchFamily="34" charset="0"/>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323528" y="1045821"/>
                <a:ext cx="8496944" cy="5509200"/>
              </a:xfrm>
              <a:prstGeom prst="rect">
                <a:avLst/>
              </a:prstGeom>
              <a:blipFill>
                <a:blip r:embed="rId2"/>
                <a:stretch>
                  <a:fillRect l="-933" t="-664" r="-1578"/>
                </a:stretch>
              </a:blipFill>
            </p:spPr>
            <p:txBody>
              <a:bodyPr/>
              <a:lstStyle/>
              <a:p>
                <a:r>
                  <a:rPr lang="en-GB">
                    <a:noFill/>
                  </a:rPr>
                  <a:t> </a:t>
                </a:r>
              </a:p>
            </p:txBody>
          </p:sp>
        </mc:Fallback>
      </mc:AlternateContent>
      <p:grpSp>
        <p:nvGrpSpPr>
          <p:cNvPr id="12" name="11 Grupo"/>
          <p:cNvGrpSpPr/>
          <p:nvPr/>
        </p:nvGrpSpPr>
        <p:grpSpPr>
          <a:xfrm>
            <a:off x="3754339" y="4797152"/>
            <a:ext cx="1635319" cy="430887"/>
            <a:chOff x="3203848" y="4427820"/>
            <a:chExt cx="1635319" cy="430887"/>
          </a:xfrm>
        </p:grpSpPr>
        <mc:AlternateContent xmlns:mc="http://schemas.openxmlformats.org/markup-compatibility/2006" xmlns:a14="http://schemas.microsoft.com/office/drawing/2010/main">
          <mc:Choice Requires="a14">
            <p:sp>
              <p:nvSpPr>
                <p:cNvPr id="11" name="10 CuadroTexto"/>
                <p:cNvSpPr txBox="1"/>
                <p:nvPr/>
              </p:nvSpPr>
              <p:spPr>
                <a:xfrm>
                  <a:off x="3203848" y="4427820"/>
                  <a:ext cx="163531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2200" b="0" i="1" smtClean="0">
                            <a:latin typeface="Cambria Math"/>
                          </a:rPr>
                          <m:t>𝐴</m:t>
                        </m:r>
                        <m:r>
                          <a:rPr lang="es-MX" sz="2200" b="0" i="1" smtClean="0">
                            <a:latin typeface="Cambria Math"/>
                          </a:rPr>
                          <m:t>+</m:t>
                        </m:r>
                        <m:r>
                          <a:rPr lang="es-MX" sz="2200" b="0" i="1" smtClean="0">
                            <a:latin typeface="Cambria Math"/>
                          </a:rPr>
                          <m:t>𝑋</m:t>
                        </m:r>
                        <m:r>
                          <a:rPr lang="es-MX" sz="2200" b="0" i="1" smtClean="0">
                            <a:latin typeface="Cambria Math"/>
                          </a:rPr>
                          <m:t>       </m:t>
                        </m:r>
                        <m:r>
                          <a:rPr lang="es-MX" sz="2200" b="0" i="1" smtClean="0">
                            <a:latin typeface="Cambria Math"/>
                          </a:rPr>
                          <m:t>𝐶</m:t>
                        </m:r>
                        <m:r>
                          <a:rPr lang="es-MX" sz="2200" b="0" i="1" smtClean="0">
                            <a:latin typeface="Cambria Math"/>
                          </a:rPr>
                          <m:t> </m:t>
                        </m:r>
                      </m:oMath>
                    </m:oMathPara>
                  </a14:m>
                  <a:endParaRPr lang="es-MX" sz="2200" dirty="0">
                    <a:latin typeface="Arial" pitchFamily="34" charset="0"/>
                    <a:cs typeface="Arial" pitchFamily="34" charset="0"/>
                  </a:endParaRPr>
                </a:p>
              </p:txBody>
            </p:sp>
          </mc:Choice>
          <mc:Fallback xmlns="">
            <p:sp>
              <p:nvSpPr>
                <p:cNvPr id="11" name="10 CuadroTexto"/>
                <p:cNvSpPr txBox="1">
                  <a:spLocks noRot="1" noChangeAspect="1" noMove="1" noResize="1" noEditPoints="1" noAdjustHandles="1" noChangeArrowheads="1" noChangeShapeType="1" noTextEdit="1"/>
                </p:cNvSpPr>
                <p:nvPr/>
              </p:nvSpPr>
              <p:spPr>
                <a:xfrm>
                  <a:off x="3203848" y="4427820"/>
                  <a:ext cx="1635319" cy="430887"/>
                </a:xfrm>
                <a:prstGeom prst="rect">
                  <a:avLst/>
                </a:prstGeom>
                <a:blipFill rotWithShape="1">
                  <a:blip r:embed="rId3"/>
                  <a:stretch>
                    <a:fillRect/>
                  </a:stretch>
                </a:blipFill>
              </p:spPr>
              <p:txBody>
                <a:bodyPr/>
                <a:lstStyle/>
                <a:p>
                  <a:r>
                    <a:rPr lang="es-MX">
                      <a:noFill/>
                    </a:rPr>
                    <a:t> </a:t>
                  </a:r>
                </a:p>
              </p:txBody>
            </p:sp>
          </mc:Fallback>
        </mc:AlternateContent>
        <p:grpSp>
          <p:nvGrpSpPr>
            <p:cNvPr id="13" name="12 Grupo"/>
            <p:cNvGrpSpPr/>
            <p:nvPr/>
          </p:nvGrpSpPr>
          <p:grpSpPr>
            <a:xfrm>
              <a:off x="4094914" y="4576862"/>
              <a:ext cx="229154" cy="80392"/>
              <a:chOff x="4685531" y="2497468"/>
              <a:chExt cx="229154" cy="80392"/>
            </a:xfrm>
          </p:grpSpPr>
          <p:cxnSp>
            <p:nvCxnSpPr>
              <p:cNvPr id="14" name="13 Conector recto de flecha"/>
              <p:cNvCxnSpPr/>
              <p:nvPr/>
            </p:nvCxnSpPr>
            <p:spPr>
              <a:xfrm>
                <a:off x="4698661" y="249746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H="1">
                <a:off x="4685531" y="2577860"/>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Marcador de pie de página 1">
            <a:extLst>
              <a:ext uri="{FF2B5EF4-FFF2-40B4-BE49-F238E27FC236}">
                <a16:creationId xmlns:a16="http://schemas.microsoft.com/office/drawing/2014/main" id="{4A96161D-58CD-4209-B92F-D918ACF428C3}"/>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834B1547-B0C5-487B-AA1B-6C1FEE317D2D}"/>
              </a:ext>
            </a:extLst>
          </p:cNvPr>
          <p:cNvSpPr>
            <a:spLocks noGrp="1"/>
          </p:cNvSpPr>
          <p:nvPr>
            <p:ph type="sldNum" sz="quarter" idx="12"/>
          </p:nvPr>
        </p:nvSpPr>
        <p:spPr/>
        <p:txBody>
          <a:bodyPr/>
          <a:lstStyle/>
          <a:p>
            <a:fld id="{35F7C1B0-3CBA-4428-8776-BC58547E578F}" type="slidenum">
              <a:rPr lang="es-MX" smtClean="0"/>
              <a:t>2</a:t>
            </a:fld>
            <a:endParaRPr lang="es-MX"/>
          </a:p>
        </p:txBody>
      </p:sp>
    </p:spTree>
    <p:extLst>
      <p:ext uri="{BB962C8B-B14F-4D97-AF65-F5344CB8AC3E}">
        <p14:creationId xmlns:p14="http://schemas.microsoft.com/office/powerpoint/2010/main" val="320978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Objeto"/>
          <p:cNvGraphicFramePr>
            <a:graphicFrameLocks noChangeAspect="1"/>
          </p:cNvGraphicFramePr>
          <p:nvPr>
            <p:extLst>
              <p:ext uri="{D42A27DB-BD31-4B8C-83A1-F6EECF244321}">
                <p14:modId xmlns:p14="http://schemas.microsoft.com/office/powerpoint/2010/main" val="1242958841"/>
              </p:ext>
            </p:extLst>
          </p:nvPr>
        </p:nvGraphicFramePr>
        <p:xfrm>
          <a:off x="89501" y="2132856"/>
          <a:ext cx="8964998" cy="1944216"/>
        </p:xfrm>
        <a:graphic>
          <a:graphicData uri="http://schemas.openxmlformats.org/presentationml/2006/ole">
            <mc:AlternateContent xmlns:mc="http://schemas.openxmlformats.org/markup-compatibility/2006">
              <mc:Choice xmlns:v="urn:schemas-microsoft-com:vml" Requires="v">
                <p:oleObj spid="_x0000_s23609" name="MDLDrawObject Class" r:id="rId3" imgW="6324480" imgH="1371600" progId="MDLDrawOLE.MDLDrawObject.1">
                  <p:embed/>
                </p:oleObj>
              </mc:Choice>
              <mc:Fallback>
                <p:oleObj name="MDLDrawObject Class" r:id="rId3" imgW="6324480" imgH="1371600" progId="MDLDrawOLE.MDLDrawObject.1">
                  <p:embed/>
                  <p:pic>
                    <p:nvPicPr>
                      <p:cNvPr id="0" name=""/>
                      <p:cNvPicPr/>
                      <p:nvPr/>
                    </p:nvPicPr>
                    <p:blipFill>
                      <a:blip r:embed="rId4"/>
                      <a:stretch>
                        <a:fillRect/>
                      </a:stretch>
                    </p:blipFill>
                    <p:spPr>
                      <a:xfrm>
                        <a:off x="89501" y="2132856"/>
                        <a:ext cx="8964998" cy="1944216"/>
                      </a:xfrm>
                      <a:prstGeom prst="rect">
                        <a:avLst/>
                      </a:prstGeom>
                    </p:spPr>
                  </p:pic>
                </p:oleObj>
              </mc:Fallback>
            </mc:AlternateContent>
          </a:graphicData>
        </a:graphic>
      </p:graphicFrame>
      <p:sp>
        <p:nvSpPr>
          <p:cNvPr id="4" name="3 Rectángulo"/>
          <p:cNvSpPr/>
          <p:nvPr/>
        </p:nvSpPr>
        <p:spPr>
          <a:xfrm>
            <a:off x="1619672" y="1412776"/>
            <a:ext cx="2032929" cy="461665"/>
          </a:xfrm>
          <a:prstGeom prst="rect">
            <a:avLst/>
          </a:prstGeom>
        </p:spPr>
        <p:txBody>
          <a:bodyPr wrap="none">
            <a:spAutoFit/>
          </a:bodyPr>
          <a:lstStyle/>
          <a:p>
            <a:r>
              <a:rPr lang="en-US" altLang="es-MX" dirty="0" err="1">
                <a:latin typeface="Arial" panose="020B0604020202020204" pitchFamily="34" charset="0"/>
                <a:cs typeface="Arial" panose="020B0604020202020204" pitchFamily="34" charset="0"/>
              </a:rPr>
              <a:t>Otro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a:t>
            </a:r>
          </a:p>
        </p:txBody>
      </p:sp>
      <p:sp>
        <p:nvSpPr>
          <p:cNvPr id="6" name="Text Box 8"/>
          <p:cNvSpPr txBox="1">
            <a:spLocks noChangeArrowheads="1"/>
          </p:cNvSpPr>
          <p:nvPr/>
        </p:nvSpPr>
        <p:spPr bwMode="auto">
          <a:xfrm>
            <a:off x="1028794" y="4777596"/>
            <a:ext cx="327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s-MX" sz="2000" b="1" dirty="0">
                <a:latin typeface="Arial" panose="020B0604020202020204" pitchFamily="34" charset="0"/>
                <a:cs typeface="Arial" panose="020B0604020202020204" pitchFamily="34" charset="0"/>
              </a:rPr>
              <a:t>1</a:t>
            </a:r>
          </a:p>
        </p:txBody>
      </p:sp>
      <p:sp>
        <p:nvSpPr>
          <p:cNvPr id="7" name="Line 9"/>
          <p:cNvSpPr>
            <a:spLocks noChangeShapeType="1"/>
          </p:cNvSpPr>
          <p:nvPr/>
        </p:nvSpPr>
        <p:spPr bwMode="auto">
          <a:xfrm>
            <a:off x="1519795" y="4941168"/>
            <a:ext cx="38100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MX">
              <a:latin typeface="Arial" panose="020B0604020202020204" pitchFamily="34" charset="0"/>
              <a:cs typeface="Arial" panose="020B0604020202020204" pitchFamily="34" charset="0"/>
            </a:endParaRPr>
          </a:p>
        </p:txBody>
      </p:sp>
      <p:sp>
        <p:nvSpPr>
          <p:cNvPr id="8" name="Line 10"/>
          <p:cNvSpPr>
            <a:spLocks noChangeShapeType="1"/>
          </p:cNvSpPr>
          <p:nvPr/>
        </p:nvSpPr>
        <p:spPr bwMode="auto">
          <a:xfrm>
            <a:off x="1508931" y="5013176"/>
            <a:ext cx="381000"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MX">
              <a:latin typeface="Arial" panose="020B0604020202020204" pitchFamily="34" charset="0"/>
              <a:cs typeface="Arial" panose="020B0604020202020204" pitchFamily="34" charset="0"/>
            </a:endParaRPr>
          </a:p>
        </p:txBody>
      </p:sp>
      <p:sp>
        <p:nvSpPr>
          <p:cNvPr id="9" name="Text Box 11"/>
          <p:cNvSpPr txBox="1">
            <a:spLocks noChangeArrowheads="1"/>
          </p:cNvSpPr>
          <p:nvPr/>
        </p:nvSpPr>
        <p:spPr bwMode="auto">
          <a:xfrm>
            <a:off x="2030661" y="4813121"/>
            <a:ext cx="5657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s-MX" sz="2000" b="1" dirty="0">
                <a:latin typeface="Arial" panose="020B0604020202020204" pitchFamily="34" charset="0"/>
                <a:cs typeface="Arial" panose="020B0604020202020204" pitchFamily="34" charset="0"/>
              </a:rPr>
              <a:t>2</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carbón</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ácido</a:t>
            </a:r>
            <a:r>
              <a:rPr lang="en-US" altLang="es-MX" sz="2000" dirty="0">
                <a:latin typeface="Arial" panose="020B0604020202020204" pitchFamily="34" charset="0"/>
                <a:cs typeface="Arial" panose="020B0604020202020204" pitchFamily="34" charset="0"/>
              </a:rPr>
              <a:t>, 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y 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relativamente</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pequeños</a:t>
            </a:r>
            <a:endParaRPr lang="en-US" altLang="es-MX" sz="2000" b="1" dirty="0">
              <a:latin typeface="Arial" panose="020B0604020202020204" pitchFamily="34" charset="0"/>
              <a:cs typeface="Arial" panose="020B0604020202020204" pitchFamily="34" charset="0"/>
            </a:endParaRPr>
          </a:p>
        </p:txBody>
      </p:sp>
      <p:sp>
        <p:nvSpPr>
          <p:cNvPr id="10" name="Text Box 12"/>
          <p:cNvSpPr txBox="1">
            <a:spLocks noChangeArrowheads="1"/>
          </p:cNvSpPr>
          <p:nvPr/>
        </p:nvSpPr>
        <p:spPr bwMode="auto">
          <a:xfrm>
            <a:off x="1043608" y="5292006"/>
            <a:ext cx="327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s-MX" sz="2000" b="1" dirty="0">
                <a:latin typeface="Arial" panose="020B0604020202020204" pitchFamily="34" charset="0"/>
                <a:cs typeface="Arial" panose="020B0604020202020204" pitchFamily="34" charset="0"/>
              </a:rPr>
              <a:t>2</a:t>
            </a:r>
          </a:p>
        </p:txBody>
      </p:sp>
      <p:sp>
        <p:nvSpPr>
          <p:cNvPr id="11" name="Line 13"/>
          <p:cNvSpPr>
            <a:spLocks noChangeShapeType="1"/>
          </p:cNvSpPr>
          <p:nvPr/>
        </p:nvSpPr>
        <p:spPr bwMode="auto">
          <a:xfrm>
            <a:off x="1475656" y="5471393"/>
            <a:ext cx="38100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MX">
              <a:latin typeface="Arial" panose="020B0604020202020204" pitchFamily="34" charset="0"/>
              <a:cs typeface="Arial" panose="020B0604020202020204" pitchFamily="34" charset="0"/>
            </a:endParaRPr>
          </a:p>
        </p:txBody>
      </p:sp>
      <p:sp>
        <p:nvSpPr>
          <p:cNvPr id="12" name="Line 14"/>
          <p:cNvSpPr>
            <a:spLocks noChangeShapeType="1"/>
          </p:cNvSpPr>
          <p:nvPr/>
        </p:nvSpPr>
        <p:spPr bwMode="auto">
          <a:xfrm>
            <a:off x="1475656" y="5547593"/>
            <a:ext cx="381000"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MX">
              <a:latin typeface="Arial" panose="020B0604020202020204" pitchFamily="34" charset="0"/>
              <a:cs typeface="Arial" panose="020B0604020202020204" pitchFamily="34" charset="0"/>
            </a:endParaRPr>
          </a:p>
        </p:txBody>
      </p:sp>
      <p:sp>
        <p:nvSpPr>
          <p:cNvPr id="13" name="Text Box 15"/>
          <p:cNvSpPr txBox="1">
            <a:spLocks noChangeArrowheads="1"/>
          </p:cNvSpPr>
          <p:nvPr/>
        </p:nvSpPr>
        <p:spPr bwMode="auto">
          <a:xfrm>
            <a:off x="2003922" y="5301208"/>
            <a:ext cx="56557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s-MX" sz="2000" b="1" dirty="0">
                <a:latin typeface="Arial" panose="020B0604020202020204" pitchFamily="34" charset="0"/>
                <a:cs typeface="Arial" panose="020B0604020202020204" pitchFamily="34" charset="0"/>
              </a:rPr>
              <a:t>3</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oxígeno</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ácido</a:t>
            </a:r>
            <a:r>
              <a:rPr lang="en-US" altLang="es-MX" sz="2000" dirty="0">
                <a:latin typeface="Arial" panose="020B0604020202020204" pitchFamily="34" charset="0"/>
                <a:cs typeface="Arial" panose="020B0604020202020204" pitchFamily="34" charset="0"/>
              </a:rPr>
              <a:t>,  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y 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relativamente</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grandes</a:t>
            </a:r>
            <a:endParaRPr lang="en-US" altLang="es-MX" sz="2000" dirty="0">
              <a:latin typeface="Arial" panose="020B0604020202020204" pitchFamily="34" charset="0"/>
              <a:cs typeface="Arial" panose="020B0604020202020204" pitchFamily="34" charset="0"/>
            </a:endParaRPr>
          </a:p>
          <a:p>
            <a:r>
              <a:rPr lang="en-US" altLang="es-MX" sz="2000" dirty="0">
                <a:latin typeface="Arial" panose="020B0604020202020204" pitchFamily="34" charset="0"/>
                <a:cs typeface="Arial" panose="020B0604020202020204" pitchFamily="34" charset="0"/>
              </a:rPr>
              <a:t>(</a:t>
            </a:r>
            <a:r>
              <a:rPr lang="en-US" altLang="es-MX" sz="2000" dirty="0" err="1">
                <a:latin typeface="Arial" panose="020B0604020202020204" pitchFamily="34" charset="0"/>
                <a:cs typeface="Arial" panose="020B0604020202020204" pitchFamily="34" charset="0"/>
              </a:rPr>
              <a:t>Formación</a:t>
            </a:r>
            <a:r>
              <a:rPr lang="en-US" altLang="es-MX" sz="2000" dirty="0">
                <a:latin typeface="Arial" panose="020B0604020202020204" pitchFamily="34" charset="0"/>
                <a:cs typeface="Arial" panose="020B0604020202020204" pitchFamily="34" charset="0"/>
              </a:rPr>
              <a:t>  de enlace de H)</a:t>
            </a:r>
            <a:endParaRPr lang="en-US" altLang="es-MX" sz="2000" b="1" dirty="0">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CFB1641A-FDDE-4A18-92AB-5AEECC1486E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C068831D-D938-402D-B2B5-5867F400F0FC}"/>
              </a:ext>
            </a:extLst>
          </p:cNvPr>
          <p:cNvSpPr>
            <a:spLocks noGrp="1"/>
          </p:cNvSpPr>
          <p:nvPr>
            <p:ph type="sldNum" sz="quarter" idx="12"/>
          </p:nvPr>
        </p:nvSpPr>
        <p:spPr/>
        <p:txBody>
          <a:bodyPr/>
          <a:lstStyle/>
          <a:p>
            <a:fld id="{35F7C1B0-3CBA-4428-8776-BC58547E578F}" type="slidenum">
              <a:rPr lang="es-MX" smtClean="0"/>
              <a:t>20</a:t>
            </a:fld>
            <a:endParaRPr lang="es-MX"/>
          </a:p>
        </p:txBody>
      </p:sp>
    </p:spTree>
    <p:extLst>
      <p:ext uri="{BB962C8B-B14F-4D97-AF65-F5344CB8AC3E}">
        <p14:creationId xmlns:p14="http://schemas.microsoft.com/office/powerpoint/2010/main" val="429453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68338" y="260648"/>
            <a:ext cx="7772400" cy="609600"/>
          </a:xfrm>
        </p:spPr>
        <p:txBody>
          <a:bodyPr/>
          <a:lstStyle/>
          <a:p>
            <a:r>
              <a:rPr lang="en-US" altLang="es-MX" sz="2800" dirty="0" err="1">
                <a:latin typeface="Arial" panose="020B0604020202020204" pitchFamily="34" charset="0"/>
                <a:cs typeface="Arial" panose="020B0604020202020204" pitchFamily="34" charset="0"/>
              </a:rPr>
              <a:t>Influencia</a:t>
            </a:r>
            <a:r>
              <a:rPr lang="en-US" altLang="es-MX" sz="2800" dirty="0">
                <a:latin typeface="Arial" panose="020B0604020202020204" pitchFamily="34" charset="0"/>
                <a:cs typeface="Arial" panose="020B0604020202020204" pitchFamily="34" charset="0"/>
              </a:rPr>
              <a:t> del pH en la </a:t>
            </a:r>
            <a:r>
              <a:rPr lang="en-US" altLang="es-MX" sz="2800" dirty="0" err="1">
                <a:latin typeface="Arial" panose="020B0604020202020204" pitchFamily="34" charset="0"/>
                <a:cs typeface="Arial" panose="020B0604020202020204" pitchFamily="34" charset="0"/>
              </a:rPr>
              <a:t>velocidad</a:t>
            </a:r>
            <a:r>
              <a:rPr lang="en-US" altLang="es-MX" sz="2800" dirty="0">
                <a:latin typeface="Arial" panose="020B0604020202020204" pitchFamily="34" charset="0"/>
                <a:cs typeface="Arial" panose="020B0604020202020204" pitchFamily="34" charset="0"/>
              </a:rPr>
              <a:t> de </a:t>
            </a:r>
            <a:r>
              <a:rPr lang="en-US" altLang="es-MX" sz="2800" dirty="0" err="1">
                <a:latin typeface="Arial" panose="020B0604020202020204" pitchFamily="34" charset="0"/>
                <a:cs typeface="Arial" panose="020B0604020202020204" pitchFamily="34" charset="0"/>
              </a:rPr>
              <a:t>reacción</a:t>
            </a:r>
            <a:endParaRPr lang="en-US" altLang="es-MX" sz="2800" dirty="0">
              <a:latin typeface="Arial" panose="020B0604020202020204" pitchFamily="34" charset="0"/>
              <a:cs typeface="Arial" panose="020B0604020202020204" pitchFamily="34" charset="0"/>
            </a:endParaRPr>
          </a:p>
        </p:txBody>
      </p:sp>
      <p:sp>
        <p:nvSpPr>
          <p:cNvPr id="6147" name="Text Box 13"/>
          <p:cNvSpPr txBox="1">
            <a:spLocks noChangeArrowheads="1"/>
          </p:cNvSpPr>
          <p:nvPr/>
        </p:nvSpPr>
        <p:spPr bwMode="auto">
          <a:xfrm>
            <a:off x="426414" y="832943"/>
            <a:ext cx="8795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hidrólisis</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ésteres</a:t>
            </a:r>
            <a:r>
              <a:rPr lang="en-US" altLang="es-MX" dirty="0">
                <a:latin typeface="Arial" panose="020B0604020202020204" pitchFamily="34" charset="0"/>
                <a:cs typeface="Arial" panose="020B0604020202020204" pitchFamily="34" charset="0"/>
              </a:rPr>
              <a:t> se </a:t>
            </a:r>
            <a:r>
              <a:rPr lang="en-US" altLang="es-MX" dirty="0" err="1">
                <a:latin typeface="Arial" panose="020B0604020202020204" pitchFamily="34" charset="0"/>
                <a:cs typeface="Arial" panose="020B0604020202020204" pitchFamily="34" charset="0"/>
              </a:rPr>
              <a:t>cataliza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tanto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por</a:t>
            </a:r>
            <a:r>
              <a:rPr lang="en-US" altLang="es-MX" dirty="0">
                <a:latin typeface="Arial" panose="020B0604020202020204" pitchFamily="34" charset="0"/>
                <a:cs typeface="Arial" panose="020B0604020202020204" pitchFamily="34" charset="0"/>
              </a:rPr>
              <a:t> un </a:t>
            </a:r>
            <a:r>
              <a:rPr lang="en-US" altLang="es-MX" dirty="0" err="1">
                <a:latin typeface="Arial" panose="020B0604020202020204" pitchFamily="34" charset="0"/>
                <a:cs typeface="Arial" panose="020B0604020202020204" pitchFamily="34" charset="0"/>
              </a:rPr>
              <a:t>ácido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como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por</a:t>
            </a:r>
            <a:endParaRPr lang="en-US" altLang="es-MX" dirty="0">
              <a:latin typeface="Arial" panose="020B0604020202020204" pitchFamily="34" charset="0"/>
              <a:cs typeface="Arial" panose="020B0604020202020204" pitchFamily="34" charset="0"/>
            </a:endParaRPr>
          </a:p>
          <a:p>
            <a:r>
              <a:rPr lang="en-US" altLang="es-MX" dirty="0" err="1">
                <a:latin typeface="Arial" panose="020B0604020202020204" pitchFamily="34" charset="0"/>
                <a:cs typeface="Arial" panose="020B0604020202020204" pitchFamily="34" charset="0"/>
              </a:rPr>
              <a:t>una</a:t>
            </a:r>
            <a:r>
              <a:rPr lang="en-US" altLang="es-MX" dirty="0">
                <a:latin typeface="Arial" panose="020B0604020202020204" pitchFamily="34" charset="0"/>
                <a:cs typeface="Arial" panose="020B0604020202020204" pitchFamily="34" charset="0"/>
              </a:rPr>
              <a:t> base</a:t>
            </a:r>
          </a:p>
        </p:txBody>
      </p:sp>
      <p:grpSp>
        <p:nvGrpSpPr>
          <p:cNvPr id="6148" name="Group 27"/>
          <p:cNvGrpSpPr>
            <a:grpSpLocks/>
          </p:cNvGrpSpPr>
          <p:nvPr/>
        </p:nvGrpSpPr>
        <p:grpSpPr bwMode="auto">
          <a:xfrm>
            <a:off x="2840038" y="3911600"/>
            <a:ext cx="3027363" cy="2873375"/>
            <a:chOff x="1693" y="2464"/>
            <a:chExt cx="1907" cy="1810"/>
          </a:xfrm>
        </p:grpSpPr>
        <p:sp>
          <p:nvSpPr>
            <p:cNvPr id="6150" name="Line 15"/>
            <p:cNvSpPr>
              <a:spLocks noChangeShapeType="1"/>
            </p:cNvSpPr>
            <p:nvPr/>
          </p:nvSpPr>
          <p:spPr bwMode="auto">
            <a:xfrm>
              <a:off x="1967" y="2464"/>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1" name="Line 16"/>
            <p:cNvSpPr>
              <a:spLocks noChangeShapeType="1"/>
            </p:cNvSpPr>
            <p:nvPr/>
          </p:nvSpPr>
          <p:spPr bwMode="auto">
            <a:xfrm>
              <a:off x="1967" y="3825"/>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2" name="Line 17"/>
            <p:cNvSpPr>
              <a:spLocks noChangeShapeType="1"/>
            </p:cNvSpPr>
            <p:nvPr/>
          </p:nvSpPr>
          <p:spPr bwMode="auto">
            <a:xfrm flipV="1">
              <a:off x="1831" y="2721"/>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3" name="Text Box 18"/>
            <p:cNvSpPr txBox="1">
              <a:spLocks noChangeArrowheads="1"/>
            </p:cNvSpPr>
            <p:nvPr/>
          </p:nvSpPr>
          <p:spPr bwMode="auto">
            <a:xfrm>
              <a:off x="2421" y="4041"/>
              <a:ext cx="3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800">
                  <a:latin typeface="Arial" panose="020B0604020202020204" pitchFamily="34" charset="0"/>
                  <a:cs typeface="Arial" panose="020B0604020202020204" pitchFamily="34" charset="0"/>
                </a:rPr>
                <a:t>pH</a:t>
              </a:r>
            </a:p>
          </p:txBody>
        </p:sp>
        <p:sp>
          <p:nvSpPr>
            <p:cNvPr id="6154" name="Line 19"/>
            <p:cNvSpPr>
              <a:spLocks noChangeShapeType="1"/>
            </p:cNvSpPr>
            <p:nvPr/>
          </p:nvSpPr>
          <p:spPr bwMode="auto">
            <a:xfrm>
              <a:off x="2739" y="4132"/>
              <a:ext cx="4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5" name="Text Box 20"/>
            <p:cNvSpPr txBox="1">
              <a:spLocks noChangeArrowheads="1"/>
            </p:cNvSpPr>
            <p:nvPr/>
          </p:nvSpPr>
          <p:spPr bwMode="auto">
            <a:xfrm rot="16200000">
              <a:off x="1520" y="3210"/>
              <a:ext cx="57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800">
                  <a:latin typeface="Arial" panose="020B0604020202020204" pitchFamily="34" charset="0"/>
                  <a:cs typeface="Arial" panose="020B0604020202020204" pitchFamily="34" charset="0"/>
                </a:rPr>
                <a:t>log k</a:t>
              </a:r>
              <a:r>
                <a:rPr lang="nl-NL" altLang="es-MX" sz="1800" baseline="-25000">
                  <a:latin typeface="Arial" panose="020B0604020202020204" pitchFamily="34" charset="0"/>
                  <a:cs typeface="Arial" panose="020B0604020202020204" pitchFamily="34" charset="0"/>
                </a:rPr>
                <a:t>obs</a:t>
              </a:r>
              <a:endParaRPr lang="nl-NL" altLang="es-MX" sz="1800">
                <a:latin typeface="Arial" panose="020B0604020202020204" pitchFamily="34" charset="0"/>
                <a:cs typeface="Arial" panose="020B0604020202020204" pitchFamily="34" charset="0"/>
              </a:endParaRPr>
            </a:p>
          </p:txBody>
        </p:sp>
        <p:sp>
          <p:nvSpPr>
            <p:cNvPr id="6156" name="Line 21"/>
            <p:cNvSpPr>
              <a:spLocks noChangeShapeType="1"/>
            </p:cNvSpPr>
            <p:nvPr/>
          </p:nvSpPr>
          <p:spPr bwMode="auto">
            <a:xfrm>
              <a:off x="2738" y="382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7" name="Text Box 22"/>
            <p:cNvSpPr txBox="1">
              <a:spLocks noChangeArrowheads="1"/>
            </p:cNvSpPr>
            <p:nvPr/>
          </p:nvSpPr>
          <p:spPr bwMode="auto">
            <a:xfrm>
              <a:off x="2625" y="3825"/>
              <a:ext cx="29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7.0</a:t>
              </a:r>
            </a:p>
          </p:txBody>
        </p:sp>
        <p:sp>
          <p:nvSpPr>
            <p:cNvPr id="6158" name="Line 23"/>
            <p:cNvSpPr>
              <a:spLocks noChangeShapeType="1"/>
            </p:cNvSpPr>
            <p:nvPr/>
          </p:nvSpPr>
          <p:spPr bwMode="auto">
            <a:xfrm>
              <a:off x="2103" y="3099"/>
              <a:ext cx="635"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9" name="Line 24"/>
            <p:cNvSpPr>
              <a:spLocks noChangeShapeType="1"/>
            </p:cNvSpPr>
            <p:nvPr/>
          </p:nvSpPr>
          <p:spPr bwMode="auto">
            <a:xfrm flipH="1">
              <a:off x="2738" y="3099"/>
              <a:ext cx="635"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grpSp>
      <p:sp>
        <p:nvSpPr>
          <p:cNvPr id="2" name="Marcador de pie de página 1">
            <a:extLst>
              <a:ext uri="{FF2B5EF4-FFF2-40B4-BE49-F238E27FC236}">
                <a16:creationId xmlns:a16="http://schemas.microsoft.com/office/drawing/2014/main" id="{B3C4ACBA-CF0A-4B69-8F04-086890D92D7B}"/>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0AF95B8D-F140-4604-A4C9-BEBC78EEE031}"/>
              </a:ext>
            </a:extLst>
          </p:cNvPr>
          <p:cNvSpPr>
            <a:spLocks noGrp="1"/>
          </p:cNvSpPr>
          <p:nvPr>
            <p:ph type="sldNum" sz="quarter" idx="12"/>
          </p:nvPr>
        </p:nvSpPr>
        <p:spPr/>
        <p:txBody>
          <a:bodyPr/>
          <a:lstStyle/>
          <a:p>
            <a:fld id="{35F7C1B0-3CBA-4428-8776-BC58547E578F}" type="slidenum">
              <a:rPr lang="es-MX" smtClean="0"/>
              <a:t>21</a:t>
            </a:fld>
            <a:endParaRPr lang="es-MX"/>
          </a:p>
        </p:txBody>
      </p:sp>
      <p:grpSp>
        <p:nvGrpSpPr>
          <p:cNvPr id="17" name="Grupo 16">
            <a:extLst>
              <a:ext uri="{FF2B5EF4-FFF2-40B4-BE49-F238E27FC236}">
                <a16:creationId xmlns:a16="http://schemas.microsoft.com/office/drawing/2014/main" id="{49AE979E-A6CB-438B-8182-B9E6480BD54C}"/>
              </a:ext>
            </a:extLst>
          </p:cNvPr>
          <p:cNvGrpSpPr/>
          <p:nvPr/>
        </p:nvGrpSpPr>
        <p:grpSpPr>
          <a:xfrm>
            <a:off x="1089477" y="1653056"/>
            <a:ext cx="7827060" cy="2022050"/>
            <a:chOff x="1220458" y="1659888"/>
            <a:chExt cx="7827060" cy="2022050"/>
          </a:xfrm>
        </p:grpSpPr>
        <p:graphicFrame>
          <p:nvGraphicFramePr>
            <p:cNvPr id="6149" name="Object 29"/>
            <p:cNvGraphicFramePr>
              <a:graphicFrameLocks noChangeAspect="1"/>
            </p:cNvGraphicFramePr>
            <p:nvPr>
              <p:extLst>
                <p:ext uri="{D42A27DB-BD31-4B8C-83A1-F6EECF244321}">
                  <p14:modId xmlns:p14="http://schemas.microsoft.com/office/powerpoint/2010/main" val="3011272486"/>
                </p:ext>
              </p:extLst>
            </p:nvPr>
          </p:nvGraphicFramePr>
          <p:xfrm>
            <a:off x="1220458" y="1659888"/>
            <a:ext cx="7447749" cy="2022050"/>
          </p:xfrm>
          <a:graphic>
            <a:graphicData uri="http://schemas.openxmlformats.org/presentationml/2006/ole">
              <mc:AlternateContent xmlns:mc="http://schemas.openxmlformats.org/markup-compatibility/2006">
                <mc:Choice xmlns:v="urn:schemas-microsoft-com:vml" Requires="v">
                  <p:oleObj spid="_x0000_s24633" name="MDLDrawObject Class" r:id="rId3" imgW="5938520" imgH="1612900" progId="MDLDrawOLE.MDLDrawObject.1">
                    <p:embed/>
                  </p:oleObj>
                </mc:Choice>
                <mc:Fallback>
                  <p:oleObj name="MDLDrawObject Class" r:id="rId3" imgW="5938520" imgH="1612900" progId="MDLDrawOLE.MDLDrawObjec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458" y="1659888"/>
                          <a:ext cx="7447749" cy="2022050"/>
                        </a:xfrm>
                        <a:prstGeom prst="rect">
                          <a:avLst/>
                        </a:prstGeom>
                        <a:noFill/>
                        <a:ln>
                          <a:noFill/>
                        </a:ln>
                        <a:effectLst/>
                      </p:spPr>
                    </p:pic>
                  </p:oleObj>
                </mc:Fallback>
              </mc:AlternateContent>
            </a:graphicData>
          </a:graphic>
        </p:graphicFrame>
        <p:sp>
          <p:nvSpPr>
            <p:cNvPr id="14" name="CuadroTexto 13">
              <a:extLst>
                <a:ext uri="{FF2B5EF4-FFF2-40B4-BE49-F238E27FC236}">
                  <a16:creationId xmlns:a16="http://schemas.microsoft.com/office/drawing/2014/main" id="{C5C94A16-CBA4-4C45-9F76-13753D7E6680}"/>
                </a:ext>
              </a:extLst>
            </p:cNvPr>
            <p:cNvSpPr txBox="1"/>
            <p:nvPr/>
          </p:nvSpPr>
          <p:spPr>
            <a:xfrm>
              <a:off x="7139814" y="1659888"/>
              <a:ext cx="1907704" cy="923330"/>
            </a:xfrm>
            <a:prstGeom prst="rect">
              <a:avLst/>
            </a:prstGeom>
            <a:solidFill>
              <a:schemeClr val="bg1"/>
            </a:solidFill>
          </p:spPr>
          <p:txBody>
            <a:bodyPr wrap="square" rtlCol="0">
              <a:spAutoFit/>
            </a:bodyPr>
            <a:lstStyle/>
            <a:p>
              <a:r>
                <a:rPr lang="es-MX" dirty="0"/>
                <a:t>Hidrólisis catalizada por ácido</a:t>
              </a:r>
              <a:endParaRPr lang="en-GB" dirty="0"/>
            </a:p>
          </p:txBody>
        </p:sp>
        <p:sp>
          <p:nvSpPr>
            <p:cNvPr id="16" name="CuadroTexto 15">
              <a:extLst>
                <a:ext uri="{FF2B5EF4-FFF2-40B4-BE49-F238E27FC236}">
                  <a16:creationId xmlns:a16="http://schemas.microsoft.com/office/drawing/2014/main" id="{75047931-50AD-41F8-A8D7-339D605AE7A0}"/>
                </a:ext>
              </a:extLst>
            </p:cNvPr>
            <p:cNvSpPr txBox="1"/>
            <p:nvPr/>
          </p:nvSpPr>
          <p:spPr>
            <a:xfrm>
              <a:off x="7139814" y="2758608"/>
              <a:ext cx="1811222" cy="923330"/>
            </a:xfrm>
            <a:prstGeom prst="rect">
              <a:avLst/>
            </a:prstGeom>
            <a:solidFill>
              <a:schemeClr val="bg1"/>
            </a:solidFill>
          </p:spPr>
          <p:txBody>
            <a:bodyPr wrap="square" rtlCol="0">
              <a:spAutoFit/>
            </a:bodyPr>
            <a:lstStyle/>
            <a:p>
              <a:r>
                <a:rPr lang="es-MX" dirty="0"/>
                <a:t>Hidrólisis catalizada por base</a:t>
              </a:r>
              <a:endParaRPr lang="en-GB" dirty="0"/>
            </a:p>
          </p:txBody>
        </p:sp>
      </p:grpSp>
    </p:spTree>
    <p:extLst>
      <p:ext uri="{BB962C8B-B14F-4D97-AF65-F5344CB8AC3E}">
        <p14:creationId xmlns:p14="http://schemas.microsoft.com/office/powerpoint/2010/main" val="1879730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968275" y="379189"/>
            <a:ext cx="52004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Otro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rotación</a:t>
            </a:r>
            <a:r>
              <a:rPr lang="en-US" altLang="es-MX" dirty="0">
                <a:latin typeface="Arial" panose="020B0604020202020204" pitchFamily="34" charset="0"/>
                <a:cs typeface="Arial" panose="020B0604020202020204" pitchFamily="34" charset="0"/>
              </a:rPr>
              <a:t> de la </a:t>
            </a:r>
            <a:r>
              <a:rPr lang="en-US" altLang="es-MX" dirty="0" err="1">
                <a:latin typeface="Arial" panose="020B0604020202020204" pitchFamily="34" charset="0"/>
                <a:cs typeface="Arial" panose="020B0604020202020204" pitchFamily="34" charset="0"/>
              </a:rPr>
              <a:t>glucosa</a:t>
            </a:r>
            <a:r>
              <a:rPr lang="en-US" altLang="es-MX" dirty="0">
                <a:latin typeface="Arial" panose="020B0604020202020204" pitchFamily="34" charset="0"/>
                <a:cs typeface="Arial" panose="020B0604020202020204" pitchFamily="34" charset="0"/>
              </a:rPr>
              <a:t>:</a:t>
            </a:r>
          </a:p>
        </p:txBody>
      </p:sp>
      <p:grpSp>
        <p:nvGrpSpPr>
          <p:cNvPr id="7171" name="Group 16"/>
          <p:cNvGrpSpPr>
            <a:grpSpLocks/>
          </p:cNvGrpSpPr>
          <p:nvPr/>
        </p:nvGrpSpPr>
        <p:grpSpPr bwMode="auto">
          <a:xfrm>
            <a:off x="3046413" y="3987800"/>
            <a:ext cx="3027363" cy="2873375"/>
            <a:chOff x="2543" y="2464"/>
            <a:chExt cx="1907" cy="1810"/>
          </a:xfrm>
        </p:grpSpPr>
        <p:sp>
          <p:nvSpPr>
            <p:cNvPr id="7173" name="Line 4"/>
            <p:cNvSpPr>
              <a:spLocks noChangeShapeType="1"/>
            </p:cNvSpPr>
            <p:nvPr/>
          </p:nvSpPr>
          <p:spPr bwMode="auto">
            <a:xfrm>
              <a:off x="2817" y="2464"/>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74" name="Line 5"/>
            <p:cNvSpPr>
              <a:spLocks noChangeShapeType="1"/>
            </p:cNvSpPr>
            <p:nvPr/>
          </p:nvSpPr>
          <p:spPr bwMode="auto">
            <a:xfrm>
              <a:off x="2817" y="3825"/>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75" name="Line 6"/>
            <p:cNvSpPr>
              <a:spLocks noChangeShapeType="1"/>
            </p:cNvSpPr>
            <p:nvPr/>
          </p:nvSpPr>
          <p:spPr bwMode="auto">
            <a:xfrm flipV="1">
              <a:off x="2681" y="2721"/>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76" name="Text Box 7"/>
            <p:cNvSpPr txBox="1">
              <a:spLocks noChangeArrowheads="1"/>
            </p:cNvSpPr>
            <p:nvPr/>
          </p:nvSpPr>
          <p:spPr bwMode="auto">
            <a:xfrm>
              <a:off x="3271" y="4041"/>
              <a:ext cx="3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800">
                  <a:latin typeface="Arial" panose="020B0604020202020204" pitchFamily="34" charset="0"/>
                  <a:cs typeface="Arial" panose="020B0604020202020204" pitchFamily="34" charset="0"/>
                </a:rPr>
                <a:t>pH</a:t>
              </a:r>
            </a:p>
          </p:txBody>
        </p:sp>
        <p:sp>
          <p:nvSpPr>
            <p:cNvPr id="7177" name="Line 8"/>
            <p:cNvSpPr>
              <a:spLocks noChangeShapeType="1"/>
            </p:cNvSpPr>
            <p:nvPr/>
          </p:nvSpPr>
          <p:spPr bwMode="auto">
            <a:xfrm>
              <a:off x="3589" y="4132"/>
              <a:ext cx="4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78" name="Text Box 9"/>
            <p:cNvSpPr txBox="1">
              <a:spLocks noChangeArrowheads="1"/>
            </p:cNvSpPr>
            <p:nvPr/>
          </p:nvSpPr>
          <p:spPr bwMode="auto">
            <a:xfrm rot="16200000">
              <a:off x="2370" y="3210"/>
              <a:ext cx="57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800">
                  <a:latin typeface="Arial" panose="020B0604020202020204" pitchFamily="34" charset="0"/>
                  <a:cs typeface="Arial" panose="020B0604020202020204" pitchFamily="34" charset="0"/>
                </a:rPr>
                <a:t>log k</a:t>
              </a:r>
              <a:r>
                <a:rPr lang="nl-NL" altLang="es-MX" sz="1800" baseline="-25000">
                  <a:latin typeface="Arial" panose="020B0604020202020204" pitchFamily="34" charset="0"/>
                  <a:cs typeface="Arial" panose="020B0604020202020204" pitchFamily="34" charset="0"/>
                </a:rPr>
                <a:t>obs</a:t>
              </a:r>
              <a:endParaRPr lang="nl-NL" altLang="es-MX" sz="1800">
                <a:latin typeface="Arial" panose="020B0604020202020204" pitchFamily="34" charset="0"/>
                <a:cs typeface="Arial" panose="020B0604020202020204" pitchFamily="34" charset="0"/>
              </a:endParaRPr>
            </a:p>
          </p:txBody>
        </p:sp>
        <p:sp>
          <p:nvSpPr>
            <p:cNvPr id="7179" name="Line 10"/>
            <p:cNvSpPr>
              <a:spLocks noChangeShapeType="1"/>
            </p:cNvSpPr>
            <p:nvPr/>
          </p:nvSpPr>
          <p:spPr bwMode="auto">
            <a:xfrm>
              <a:off x="3588" y="382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80" name="Text Box 11"/>
            <p:cNvSpPr txBox="1">
              <a:spLocks noChangeArrowheads="1"/>
            </p:cNvSpPr>
            <p:nvPr/>
          </p:nvSpPr>
          <p:spPr bwMode="auto">
            <a:xfrm>
              <a:off x="3475" y="3825"/>
              <a:ext cx="29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7.0</a:t>
              </a:r>
            </a:p>
          </p:txBody>
        </p:sp>
        <p:sp>
          <p:nvSpPr>
            <p:cNvPr id="7181" name="Line 12"/>
            <p:cNvSpPr>
              <a:spLocks noChangeShapeType="1"/>
            </p:cNvSpPr>
            <p:nvPr/>
          </p:nvSpPr>
          <p:spPr bwMode="auto">
            <a:xfrm>
              <a:off x="2953" y="2917"/>
              <a:ext cx="454"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82" name="Line 14"/>
            <p:cNvSpPr>
              <a:spLocks noChangeShapeType="1"/>
            </p:cNvSpPr>
            <p:nvPr/>
          </p:nvSpPr>
          <p:spPr bwMode="auto">
            <a:xfrm>
              <a:off x="3407" y="3371"/>
              <a:ext cx="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83" name="Line 15"/>
            <p:cNvSpPr>
              <a:spLocks noChangeShapeType="1"/>
            </p:cNvSpPr>
            <p:nvPr/>
          </p:nvSpPr>
          <p:spPr bwMode="auto">
            <a:xfrm flipH="1">
              <a:off x="3769" y="2917"/>
              <a:ext cx="454"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grpSp>
      <p:sp>
        <p:nvSpPr>
          <p:cNvPr id="2" name="Marcador de pie de página 1">
            <a:extLst>
              <a:ext uri="{FF2B5EF4-FFF2-40B4-BE49-F238E27FC236}">
                <a16:creationId xmlns:a16="http://schemas.microsoft.com/office/drawing/2014/main" id="{D5425B99-FCD4-458D-A966-1C0DF0A19985}"/>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28837315-85B2-4F6A-991C-BD483E9744AA}"/>
              </a:ext>
            </a:extLst>
          </p:cNvPr>
          <p:cNvSpPr>
            <a:spLocks noGrp="1"/>
          </p:cNvSpPr>
          <p:nvPr>
            <p:ph type="sldNum" sz="quarter" idx="12"/>
          </p:nvPr>
        </p:nvSpPr>
        <p:spPr/>
        <p:txBody>
          <a:bodyPr/>
          <a:lstStyle/>
          <a:p>
            <a:fld id="{35F7C1B0-3CBA-4428-8776-BC58547E578F}" type="slidenum">
              <a:rPr lang="es-MX" smtClean="0"/>
              <a:t>22</a:t>
            </a:fld>
            <a:endParaRPr lang="es-MX"/>
          </a:p>
        </p:txBody>
      </p:sp>
      <p:grpSp>
        <p:nvGrpSpPr>
          <p:cNvPr id="7" name="Grupo 6">
            <a:extLst>
              <a:ext uri="{FF2B5EF4-FFF2-40B4-BE49-F238E27FC236}">
                <a16:creationId xmlns:a16="http://schemas.microsoft.com/office/drawing/2014/main" id="{902D5463-ADFC-4B24-9185-FA5C352D387C}"/>
              </a:ext>
            </a:extLst>
          </p:cNvPr>
          <p:cNvGrpSpPr/>
          <p:nvPr/>
        </p:nvGrpSpPr>
        <p:grpSpPr>
          <a:xfrm>
            <a:off x="1250523" y="905965"/>
            <a:ext cx="6862030" cy="2933700"/>
            <a:chOff x="895350" y="1024732"/>
            <a:chExt cx="6862030" cy="2933700"/>
          </a:xfrm>
        </p:grpSpPr>
        <p:graphicFrame>
          <p:nvGraphicFramePr>
            <p:cNvPr id="7172" name="Object 17"/>
            <p:cNvGraphicFramePr>
              <a:graphicFrameLocks noChangeAspect="1"/>
            </p:cNvGraphicFramePr>
            <p:nvPr>
              <p:extLst>
                <p:ext uri="{D42A27DB-BD31-4B8C-83A1-F6EECF244321}">
                  <p14:modId xmlns:p14="http://schemas.microsoft.com/office/powerpoint/2010/main" val="660216562"/>
                </p:ext>
              </p:extLst>
            </p:nvPr>
          </p:nvGraphicFramePr>
          <p:xfrm>
            <a:off x="895350" y="1024732"/>
            <a:ext cx="6324600" cy="2933700"/>
          </p:xfrm>
          <a:graphic>
            <a:graphicData uri="http://schemas.openxmlformats.org/presentationml/2006/ole">
              <mc:AlternateContent xmlns:mc="http://schemas.openxmlformats.org/markup-compatibility/2006">
                <mc:Choice xmlns:v="urn:schemas-microsoft-com:vml" Requires="v">
                  <p:oleObj spid="_x0000_s25657" name="CS ChemDraw Drawing" r:id="rId3" imgW="4826000" imgH="2237740" progId="ChemDraw.Document.4.5">
                    <p:embed/>
                  </p:oleObj>
                </mc:Choice>
                <mc:Fallback>
                  <p:oleObj name="CS ChemDraw Drawing" r:id="rId3" imgW="4826000" imgH="223774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024732"/>
                          <a:ext cx="63246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uadroTexto 3">
              <a:extLst>
                <a:ext uri="{FF2B5EF4-FFF2-40B4-BE49-F238E27FC236}">
                  <a16:creationId xmlns:a16="http://schemas.microsoft.com/office/drawing/2014/main" id="{FE4AF632-3C57-41F7-B40E-F30B862F27C2}"/>
                </a:ext>
              </a:extLst>
            </p:cNvPr>
            <p:cNvSpPr txBox="1"/>
            <p:nvPr/>
          </p:nvSpPr>
          <p:spPr>
            <a:xfrm>
              <a:off x="5940152" y="1131071"/>
              <a:ext cx="1679848" cy="369332"/>
            </a:xfrm>
            <a:prstGeom prst="rect">
              <a:avLst/>
            </a:prstGeom>
            <a:solidFill>
              <a:schemeClr val="bg1"/>
            </a:solidFill>
          </p:spPr>
          <p:txBody>
            <a:bodyPr wrap="square" rtlCol="0">
              <a:spAutoFit/>
            </a:bodyPr>
            <a:lstStyle/>
            <a:p>
              <a:r>
                <a:rPr lang="es-MX" dirty="0"/>
                <a:t>Catálisis ácida</a:t>
              </a:r>
              <a:endParaRPr lang="en-GB" dirty="0"/>
            </a:p>
          </p:txBody>
        </p:sp>
        <p:sp>
          <p:nvSpPr>
            <p:cNvPr id="5" name="CuadroTexto 4">
              <a:extLst>
                <a:ext uri="{FF2B5EF4-FFF2-40B4-BE49-F238E27FC236}">
                  <a16:creationId xmlns:a16="http://schemas.microsoft.com/office/drawing/2014/main" id="{A7C3155B-75C3-4BB0-82B6-42EAF7370450}"/>
                </a:ext>
              </a:extLst>
            </p:cNvPr>
            <p:cNvSpPr txBox="1"/>
            <p:nvPr/>
          </p:nvSpPr>
          <p:spPr>
            <a:xfrm>
              <a:off x="5973641" y="2270569"/>
              <a:ext cx="1679848" cy="369332"/>
            </a:xfrm>
            <a:prstGeom prst="rect">
              <a:avLst/>
            </a:prstGeom>
            <a:solidFill>
              <a:schemeClr val="bg1"/>
            </a:solidFill>
          </p:spPr>
          <p:txBody>
            <a:bodyPr wrap="square" rtlCol="0">
              <a:spAutoFit/>
            </a:bodyPr>
            <a:lstStyle/>
            <a:p>
              <a:r>
                <a:rPr lang="es-MX" dirty="0"/>
                <a:t>No catalizada</a:t>
              </a:r>
              <a:endParaRPr lang="en-GB" dirty="0"/>
            </a:p>
          </p:txBody>
        </p:sp>
        <p:sp>
          <p:nvSpPr>
            <p:cNvPr id="6" name="CuadroTexto 5">
              <a:extLst>
                <a:ext uri="{FF2B5EF4-FFF2-40B4-BE49-F238E27FC236}">
                  <a16:creationId xmlns:a16="http://schemas.microsoft.com/office/drawing/2014/main" id="{2F8E0C78-04AB-4968-A0DE-DC0C65EEBAEE}"/>
                </a:ext>
              </a:extLst>
            </p:cNvPr>
            <p:cNvSpPr txBox="1"/>
            <p:nvPr/>
          </p:nvSpPr>
          <p:spPr>
            <a:xfrm>
              <a:off x="5802772" y="3219281"/>
              <a:ext cx="1954608" cy="369332"/>
            </a:xfrm>
            <a:prstGeom prst="rect">
              <a:avLst/>
            </a:prstGeom>
            <a:solidFill>
              <a:schemeClr val="bg1"/>
            </a:solidFill>
          </p:spPr>
          <p:txBody>
            <a:bodyPr wrap="square" rtlCol="0">
              <a:spAutoFit/>
            </a:bodyPr>
            <a:lstStyle/>
            <a:p>
              <a:r>
                <a:rPr lang="es-MX" dirty="0"/>
                <a:t>Catálisis básica</a:t>
              </a:r>
              <a:endParaRPr lang="en-GB" dirty="0"/>
            </a:p>
          </p:txBody>
        </p:sp>
      </p:grpSp>
    </p:spTree>
    <p:extLst>
      <p:ext uri="{BB962C8B-B14F-4D97-AF65-F5344CB8AC3E}">
        <p14:creationId xmlns:p14="http://schemas.microsoft.com/office/powerpoint/2010/main" val="78205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1325" y="346075"/>
            <a:ext cx="49952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mj-lt"/>
              </a:rPr>
              <a:t>Formación</a:t>
            </a:r>
            <a:r>
              <a:rPr lang="en-US" altLang="es-MX" dirty="0">
                <a:latin typeface="+mj-lt"/>
              </a:rPr>
              <a:t> de </a:t>
            </a:r>
            <a:r>
              <a:rPr lang="en-US" altLang="es-MX" dirty="0" err="1">
                <a:latin typeface="+mj-lt"/>
              </a:rPr>
              <a:t>iminas</a:t>
            </a:r>
            <a:r>
              <a:rPr lang="en-US" altLang="es-MX" dirty="0">
                <a:latin typeface="+mj-lt"/>
              </a:rPr>
              <a:t>, </a:t>
            </a:r>
            <a:r>
              <a:rPr lang="en-US" altLang="es-MX" dirty="0" err="1">
                <a:latin typeface="+mj-lt"/>
              </a:rPr>
              <a:t>otro</a:t>
            </a:r>
            <a:r>
              <a:rPr lang="en-US" altLang="es-MX" dirty="0">
                <a:latin typeface="+mj-lt"/>
              </a:rPr>
              <a:t> </a:t>
            </a:r>
            <a:r>
              <a:rPr lang="en-US" altLang="es-MX" dirty="0" err="1">
                <a:latin typeface="+mj-lt"/>
              </a:rPr>
              <a:t>ejemplo</a:t>
            </a:r>
            <a:r>
              <a:rPr lang="en-US" altLang="es-MX" dirty="0">
                <a:latin typeface="+mj-lt"/>
              </a:rPr>
              <a:t>:</a:t>
            </a:r>
          </a:p>
        </p:txBody>
      </p:sp>
      <p:grpSp>
        <p:nvGrpSpPr>
          <p:cNvPr id="8195" name="Group 41"/>
          <p:cNvGrpSpPr>
            <a:grpSpLocks/>
          </p:cNvGrpSpPr>
          <p:nvPr/>
        </p:nvGrpSpPr>
        <p:grpSpPr bwMode="auto">
          <a:xfrm>
            <a:off x="5436603" y="1484784"/>
            <a:ext cx="3334335" cy="3650779"/>
            <a:chOff x="1532" y="1135"/>
            <a:chExt cx="1877" cy="2083"/>
          </a:xfrm>
        </p:grpSpPr>
        <p:sp>
          <p:nvSpPr>
            <p:cNvPr id="8198" name="Line 30"/>
            <p:cNvSpPr>
              <a:spLocks noChangeShapeType="1"/>
            </p:cNvSpPr>
            <p:nvPr/>
          </p:nvSpPr>
          <p:spPr bwMode="auto">
            <a:xfrm>
              <a:off x="1776" y="1135"/>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199" name="Line 31"/>
            <p:cNvSpPr>
              <a:spLocks noChangeShapeType="1"/>
            </p:cNvSpPr>
            <p:nvPr/>
          </p:nvSpPr>
          <p:spPr bwMode="auto">
            <a:xfrm>
              <a:off x="1776" y="2496"/>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0" name="Line 32"/>
            <p:cNvSpPr>
              <a:spLocks noChangeShapeType="1"/>
            </p:cNvSpPr>
            <p:nvPr/>
          </p:nvSpPr>
          <p:spPr bwMode="auto">
            <a:xfrm flipV="1">
              <a:off x="1640" y="1392"/>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1" name="Text Box 33"/>
            <p:cNvSpPr txBox="1">
              <a:spLocks noChangeArrowheads="1"/>
            </p:cNvSpPr>
            <p:nvPr/>
          </p:nvSpPr>
          <p:spPr bwMode="auto">
            <a:xfrm>
              <a:off x="2160" y="2688"/>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400"/>
                <a:t>pH</a:t>
              </a:r>
            </a:p>
          </p:txBody>
        </p:sp>
        <p:sp>
          <p:nvSpPr>
            <p:cNvPr id="8202" name="Line 34"/>
            <p:cNvSpPr>
              <a:spLocks noChangeShapeType="1"/>
            </p:cNvSpPr>
            <p:nvPr/>
          </p:nvSpPr>
          <p:spPr bwMode="auto">
            <a:xfrm>
              <a:off x="2448" y="2784"/>
              <a:ext cx="4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3" name="Text Box 35"/>
            <p:cNvSpPr txBox="1">
              <a:spLocks noChangeArrowheads="1"/>
            </p:cNvSpPr>
            <p:nvPr/>
          </p:nvSpPr>
          <p:spPr bwMode="auto">
            <a:xfrm rot="-5400000">
              <a:off x="1406" y="1946"/>
              <a:ext cx="4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400"/>
                <a:t>log k</a:t>
              </a:r>
              <a:r>
                <a:rPr lang="nl-NL" altLang="es-MX" sz="1400" baseline="-25000"/>
                <a:t>obs</a:t>
              </a:r>
              <a:endParaRPr lang="nl-NL" altLang="es-MX" sz="1400"/>
            </a:p>
          </p:txBody>
        </p:sp>
        <p:sp>
          <p:nvSpPr>
            <p:cNvPr id="8204" name="Line 36"/>
            <p:cNvSpPr>
              <a:spLocks noChangeShapeType="1"/>
            </p:cNvSpPr>
            <p:nvPr/>
          </p:nvSpPr>
          <p:spPr bwMode="auto">
            <a:xfrm>
              <a:off x="2547" y="2496"/>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5" name="Text Box 37"/>
            <p:cNvSpPr txBox="1">
              <a:spLocks noChangeArrowheads="1"/>
            </p:cNvSpPr>
            <p:nvPr/>
          </p:nvSpPr>
          <p:spPr bwMode="auto">
            <a:xfrm>
              <a:off x="2434" y="2512"/>
              <a:ext cx="25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400"/>
                <a:t>4.5</a:t>
              </a:r>
            </a:p>
          </p:txBody>
        </p:sp>
        <p:sp>
          <p:nvSpPr>
            <p:cNvPr id="8206" name="Line 38"/>
            <p:cNvSpPr>
              <a:spLocks noChangeShapeType="1"/>
            </p:cNvSpPr>
            <p:nvPr/>
          </p:nvSpPr>
          <p:spPr bwMode="auto">
            <a:xfrm flipV="1">
              <a:off x="1912" y="1536"/>
              <a:ext cx="635"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7" name="Line 39"/>
            <p:cNvSpPr>
              <a:spLocks noChangeShapeType="1"/>
            </p:cNvSpPr>
            <p:nvPr/>
          </p:nvSpPr>
          <p:spPr bwMode="auto">
            <a:xfrm flipH="1" flipV="1">
              <a:off x="2547" y="1536"/>
              <a:ext cx="635"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8" name="Text Box 40"/>
            <p:cNvSpPr txBox="1">
              <a:spLocks noChangeArrowheads="1"/>
            </p:cNvSpPr>
            <p:nvPr/>
          </p:nvSpPr>
          <p:spPr bwMode="auto">
            <a:xfrm>
              <a:off x="2112" y="3024"/>
              <a:ext cx="91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dirty="0">
                  <a:latin typeface="+mj-lt"/>
                </a:rPr>
                <a:t>pH </a:t>
              </a:r>
              <a:r>
                <a:rPr lang="en-US" altLang="es-MX" sz="1400" dirty="0" err="1">
                  <a:latin typeface="+mj-lt"/>
                </a:rPr>
                <a:t>óptimo</a:t>
              </a:r>
              <a:r>
                <a:rPr lang="en-US" altLang="es-MX" sz="1400" dirty="0">
                  <a:latin typeface="+mj-lt"/>
                </a:rPr>
                <a:t> ~ 4.5</a:t>
              </a:r>
            </a:p>
          </p:txBody>
        </p:sp>
      </p:grpSp>
      <p:sp>
        <p:nvSpPr>
          <p:cNvPr id="8197" name="Text Box 46"/>
          <p:cNvSpPr txBox="1">
            <a:spLocks noChangeArrowheads="1"/>
          </p:cNvSpPr>
          <p:nvPr/>
        </p:nvSpPr>
        <p:spPr bwMode="auto">
          <a:xfrm>
            <a:off x="255834" y="5747572"/>
            <a:ext cx="79885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000" dirty="0" err="1">
                <a:latin typeface="+mj-lt"/>
              </a:rPr>
              <a:t>Pendiente</a:t>
            </a:r>
            <a:r>
              <a:rPr lang="en-US" altLang="es-MX" sz="2000" dirty="0">
                <a:latin typeface="+mj-lt"/>
              </a:rPr>
              <a:t> de la </a:t>
            </a:r>
            <a:r>
              <a:rPr lang="en-US" altLang="es-MX" sz="2000" dirty="0" err="1">
                <a:latin typeface="+mj-lt"/>
              </a:rPr>
              <a:t>gráfica</a:t>
            </a:r>
            <a:r>
              <a:rPr lang="en-US" altLang="es-MX" sz="2000" dirty="0">
                <a:latin typeface="+mj-lt"/>
              </a:rPr>
              <a:t> de log </a:t>
            </a:r>
            <a:r>
              <a:rPr lang="en-US" altLang="es-MX" sz="2000" dirty="0" err="1">
                <a:latin typeface="+mj-lt"/>
              </a:rPr>
              <a:t>k</a:t>
            </a:r>
            <a:r>
              <a:rPr lang="en-US" altLang="es-MX" sz="2000" baseline="-25000" dirty="0" err="1">
                <a:latin typeface="+mj-lt"/>
              </a:rPr>
              <a:t>obs</a:t>
            </a:r>
            <a:r>
              <a:rPr lang="en-US" altLang="es-MX" sz="2000" dirty="0">
                <a:latin typeface="+mj-lt"/>
              </a:rPr>
              <a:t> </a:t>
            </a:r>
            <a:r>
              <a:rPr lang="en-US" altLang="es-MX" sz="2000" i="1" dirty="0">
                <a:latin typeface="+mj-lt"/>
              </a:rPr>
              <a:t>vs.</a:t>
            </a:r>
            <a:r>
              <a:rPr lang="en-US" altLang="es-MX" sz="2000" dirty="0">
                <a:latin typeface="+mj-lt"/>
              </a:rPr>
              <a:t> pH a menudo </a:t>
            </a:r>
            <a:r>
              <a:rPr lang="en-US" altLang="es-MX" sz="2000" dirty="0" err="1">
                <a:latin typeface="+mj-lt"/>
              </a:rPr>
              <a:t>cercana</a:t>
            </a:r>
            <a:r>
              <a:rPr lang="en-US" altLang="es-MX" sz="2000" dirty="0">
                <a:latin typeface="+mj-lt"/>
              </a:rPr>
              <a:t> a 1:</a:t>
            </a:r>
          </a:p>
          <a:p>
            <a:r>
              <a:rPr lang="en-US" altLang="es-MX" sz="2000" dirty="0" err="1">
                <a:latin typeface="+mj-lt"/>
              </a:rPr>
              <a:t>dependiente</a:t>
            </a:r>
            <a:r>
              <a:rPr lang="en-US" altLang="es-MX" sz="2000" dirty="0">
                <a:latin typeface="+mj-lt"/>
              </a:rPr>
              <a:t> </a:t>
            </a:r>
            <a:r>
              <a:rPr lang="en-US" altLang="es-MX" sz="2000" dirty="0" err="1">
                <a:latin typeface="+mj-lt"/>
              </a:rPr>
              <a:t>linenalmente</a:t>
            </a:r>
            <a:r>
              <a:rPr lang="en-US" altLang="es-MX" sz="2000" dirty="0">
                <a:latin typeface="+mj-lt"/>
              </a:rPr>
              <a:t> de [H</a:t>
            </a:r>
            <a:r>
              <a:rPr lang="en-US" altLang="es-MX" sz="2000" baseline="30000" dirty="0">
                <a:latin typeface="+mj-lt"/>
              </a:rPr>
              <a:t>+</a:t>
            </a:r>
            <a:r>
              <a:rPr lang="en-US" altLang="es-MX" sz="2000" dirty="0">
                <a:latin typeface="+mj-lt"/>
              </a:rPr>
              <a:t>] o [OH</a:t>
            </a:r>
            <a:r>
              <a:rPr lang="en-US" altLang="es-MX" sz="2000" baseline="30000" dirty="0">
                <a:latin typeface="+mj-lt"/>
              </a:rPr>
              <a:t>-</a:t>
            </a:r>
            <a:r>
              <a:rPr lang="en-US" altLang="es-MX" sz="2000" dirty="0">
                <a:latin typeface="+mj-lt"/>
              </a:rPr>
              <a:t>]</a:t>
            </a:r>
          </a:p>
        </p:txBody>
      </p:sp>
      <p:sp>
        <p:nvSpPr>
          <p:cNvPr id="2" name="Marcador de pie de página 1">
            <a:extLst>
              <a:ext uri="{FF2B5EF4-FFF2-40B4-BE49-F238E27FC236}">
                <a16:creationId xmlns:a16="http://schemas.microsoft.com/office/drawing/2014/main" id="{48BC5D16-18B2-460C-951B-B07D93A4DA96}"/>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AE5A9966-15DF-41AD-8D47-272B2A1E79CF}"/>
              </a:ext>
            </a:extLst>
          </p:cNvPr>
          <p:cNvSpPr>
            <a:spLocks noGrp="1"/>
          </p:cNvSpPr>
          <p:nvPr>
            <p:ph type="sldNum" sz="quarter" idx="12"/>
          </p:nvPr>
        </p:nvSpPr>
        <p:spPr/>
        <p:txBody>
          <a:bodyPr/>
          <a:lstStyle/>
          <a:p>
            <a:fld id="{35F7C1B0-3CBA-4428-8776-BC58547E578F}" type="slidenum">
              <a:rPr lang="es-MX" smtClean="0"/>
              <a:t>23</a:t>
            </a:fld>
            <a:endParaRPr lang="es-MX"/>
          </a:p>
        </p:txBody>
      </p:sp>
      <p:grpSp>
        <p:nvGrpSpPr>
          <p:cNvPr id="9" name="Grupo 8">
            <a:extLst>
              <a:ext uri="{FF2B5EF4-FFF2-40B4-BE49-F238E27FC236}">
                <a16:creationId xmlns:a16="http://schemas.microsoft.com/office/drawing/2014/main" id="{76688522-416F-4234-B892-403C2F1DA35F}"/>
              </a:ext>
            </a:extLst>
          </p:cNvPr>
          <p:cNvGrpSpPr/>
          <p:nvPr/>
        </p:nvGrpSpPr>
        <p:grpSpPr>
          <a:xfrm>
            <a:off x="685800" y="1230313"/>
            <a:ext cx="4584758" cy="4408487"/>
            <a:chOff x="685800" y="1230313"/>
            <a:chExt cx="4584758" cy="4408487"/>
          </a:xfrm>
        </p:grpSpPr>
        <p:graphicFrame>
          <p:nvGraphicFramePr>
            <p:cNvPr id="8196" name="Object 45"/>
            <p:cNvGraphicFramePr>
              <a:graphicFrameLocks noChangeAspect="1"/>
            </p:cNvGraphicFramePr>
            <p:nvPr>
              <p:extLst>
                <p:ext uri="{D42A27DB-BD31-4B8C-83A1-F6EECF244321}">
                  <p14:modId xmlns:p14="http://schemas.microsoft.com/office/powerpoint/2010/main" val="2014712683"/>
                </p:ext>
              </p:extLst>
            </p:nvPr>
          </p:nvGraphicFramePr>
          <p:xfrm>
            <a:off x="685800" y="1230313"/>
            <a:ext cx="4419600" cy="4408487"/>
          </p:xfrm>
          <a:graphic>
            <a:graphicData uri="http://schemas.openxmlformats.org/presentationml/2006/ole">
              <mc:AlternateContent xmlns:mc="http://schemas.openxmlformats.org/markup-compatibility/2006">
                <mc:Choice xmlns:v="urn:schemas-microsoft-com:vml" Requires="v">
                  <p:oleObj spid="_x0000_s26681" name="CS ChemDraw Drawing" r:id="rId3" imgW="2606040" imgH="2600640" progId="ChemDraw.Document.4.5">
                    <p:embed/>
                  </p:oleObj>
                </mc:Choice>
                <mc:Fallback>
                  <p:oleObj name="CS ChemDraw Drawing" r:id="rId3" imgW="2606040" imgH="260064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0313"/>
                          <a:ext cx="4419600"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uadroTexto 3">
              <a:extLst>
                <a:ext uri="{FF2B5EF4-FFF2-40B4-BE49-F238E27FC236}">
                  <a16:creationId xmlns:a16="http://schemas.microsoft.com/office/drawing/2014/main" id="{6F5437D3-2679-486C-905A-198FBD27113F}"/>
                </a:ext>
              </a:extLst>
            </p:cNvPr>
            <p:cNvSpPr txBox="1"/>
            <p:nvPr/>
          </p:nvSpPr>
          <p:spPr>
            <a:xfrm>
              <a:off x="899592" y="1592004"/>
              <a:ext cx="1368152" cy="369332"/>
            </a:xfrm>
            <a:prstGeom prst="rect">
              <a:avLst/>
            </a:prstGeom>
            <a:solidFill>
              <a:schemeClr val="bg1"/>
            </a:solidFill>
          </p:spPr>
          <p:txBody>
            <a:bodyPr wrap="square" rtlCol="0">
              <a:spAutoFit/>
            </a:bodyPr>
            <a:lstStyle/>
            <a:p>
              <a:r>
                <a:rPr lang="es-MX" b="1" dirty="0"/>
                <a:t>nucleófilo</a:t>
              </a:r>
              <a:endParaRPr lang="en-GB" b="1" dirty="0"/>
            </a:p>
          </p:txBody>
        </p:sp>
        <p:sp>
          <p:nvSpPr>
            <p:cNvPr id="7" name="CuadroTexto 6">
              <a:extLst>
                <a:ext uri="{FF2B5EF4-FFF2-40B4-BE49-F238E27FC236}">
                  <a16:creationId xmlns:a16="http://schemas.microsoft.com/office/drawing/2014/main" id="{E5B94210-7B42-4F89-884F-8448060D5B1A}"/>
                </a:ext>
              </a:extLst>
            </p:cNvPr>
            <p:cNvSpPr txBox="1"/>
            <p:nvPr/>
          </p:nvSpPr>
          <p:spPr>
            <a:xfrm>
              <a:off x="3451339" y="1554811"/>
              <a:ext cx="1597559" cy="369332"/>
            </a:xfrm>
            <a:prstGeom prst="rect">
              <a:avLst/>
            </a:prstGeom>
            <a:solidFill>
              <a:schemeClr val="bg1"/>
            </a:solidFill>
          </p:spPr>
          <p:txBody>
            <a:bodyPr wrap="square" rtlCol="0">
              <a:spAutoFit/>
            </a:bodyPr>
            <a:lstStyle/>
            <a:p>
              <a:r>
                <a:rPr lang="es-MX" b="1" dirty="0"/>
                <a:t>inactivo</a:t>
              </a:r>
              <a:endParaRPr lang="en-GB" b="1" dirty="0"/>
            </a:p>
          </p:txBody>
        </p:sp>
        <p:sp>
          <p:nvSpPr>
            <p:cNvPr id="8" name="CuadroTexto 7">
              <a:extLst>
                <a:ext uri="{FF2B5EF4-FFF2-40B4-BE49-F238E27FC236}">
                  <a16:creationId xmlns:a16="http://schemas.microsoft.com/office/drawing/2014/main" id="{F0B6D299-167F-4692-B734-F9C356190B9B}"/>
                </a:ext>
              </a:extLst>
            </p:cNvPr>
            <p:cNvSpPr txBox="1"/>
            <p:nvPr/>
          </p:nvSpPr>
          <p:spPr>
            <a:xfrm>
              <a:off x="3578346" y="2786717"/>
              <a:ext cx="1692212" cy="369332"/>
            </a:xfrm>
            <a:prstGeom prst="rect">
              <a:avLst/>
            </a:prstGeom>
            <a:solidFill>
              <a:schemeClr val="bg1"/>
            </a:solidFill>
          </p:spPr>
          <p:txBody>
            <a:bodyPr wrap="square" rtlCol="0">
              <a:spAutoFit/>
            </a:bodyPr>
            <a:lstStyle/>
            <a:p>
              <a:r>
                <a:rPr lang="es-MX" b="1" dirty="0"/>
                <a:t>activo</a:t>
              </a:r>
              <a:endParaRPr lang="en-GB" b="1" dirty="0"/>
            </a:p>
          </p:txBody>
        </p:sp>
      </p:grpSp>
    </p:spTree>
    <p:extLst>
      <p:ext uri="{BB962C8B-B14F-4D97-AF65-F5344CB8AC3E}">
        <p14:creationId xmlns:p14="http://schemas.microsoft.com/office/powerpoint/2010/main" val="4059123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60648"/>
            <a:ext cx="7772400" cy="533400"/>
          </a:xfrm>
        </p:spPr>
        <p:txBody>
          <a:bodyPr>
            <a:normAutofit fontScale="90000"/>
          </a:bodyPr>
          <a:lstStyle/>
          <a:p>
            <a:r>
              <a:rPr lang="en-US" altLang="es-MX" sz="3200" dirty="0">
                <a:latin typeface="Arial" panose="020B0604020202020204" pitchFamily="34" charset="0"/>
                <a:cs typeface="Arial" panose="020B0604020202020204" pitchFamily="34" charset="0"/>
              </a:rPr>
              <a:t>Dos </a:t>
            </a:r>
            <a:r>
              <a:rPr lang="en-US" altLang="es-MX" sz="3200" dirty="0" err="1">
                <a:latin typeface="Arial" panose="020B0604020202020204" pitchFamily="34" charset="0"/>
                <a:cs typeface="Arial" panose="020B0604020202020204" pitchFamily="34" charset="0"/>
              </a:rPr>
              <a:t>mecanismos</a:t>
            </a:r>
            <a:r>
              <a:rPr lang="en-US" altLang="es-MX" sz="3200" dirty="0">
                <a:latin typeface="Arial" panose="020B0604020202020204" pitchFamily="34" charset="0"/>
                <a:cs typeface="Arial" panose="020B0604020202020204" pitchFamily="34" charset="0"/>
              </a:rPr>
              <a:t> para </a:t>
            </a:r>
            <a:r>
              <a:rPr lang="en-US" altLang="es-MX" sz="3200" dirty="0" err="1">
                <a:latin typeface="Arial" panose="020B0604020202020204" pitchFamily="34" charset="0"/>
                <a:cs typeface="Arial" panose="020B0604020202020204" pitchFamily="34" charset="0"/>
              </a:rPr>
              <a:t>catálisis</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ácida</a:t>
            </a:r>
            <a:endParaRPr lang="en-US" altLang="es-MX" dirty="0">
              <a:latin typeface="Arial" panose="020B0604020202020204" pitchFamily="34" charset="0"/>
              <a:cs typeface="Arial" panose="020B0604020202020204" pitchFamily="34" charset="0"/>
            </a:endParaRPr>
          </a:p>
        </p:txBody>
      </p:sp>
      <p:sp>
        <p:nvSpPr>
          <p:cNvPr id="9219" name="Text Box 3"/>
          <p:cNvSpPr txBox="1">
            <a:spLocks noChangeArrowheads="1"/>
          </p:cNvSpPr>
          <p:nvPr/>
        </p:nvSpPr>
        <p:spPr bwMode="auto">
          <a:xfrm>
            <a:off x="457200" y="793709"/>
            <a:ext cx="830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solidFill>
                  <a:srgbClr val="FF0000"/>
                </a:solidFill>
                <a:latin typeface="Arial" panose="020B0604020202020204" pitchFamily="34" charset="0"/>
                <a:cs typeface="Arial" panose="020B0604020202020204" pitchFamily="34" charset="0"/>
              </a:rPr>
              <a:t>Catálisis</a:t>
            </a:r>
            <a:r>
              <a:rPr lang="en-US" altLang="es-MX" dirty="0">
                <a:solidFill>
                  <a:srgbClr val="FF0000"/>
                </a:solidFill>
                <a:latin typeface="Arial" panose="020B0604020202020204" pitchFamily="34" charset="0"/>
                <a:cs typeface="Arial" panose="020B0604020202020204" pitchFamily="34" charset="0"/>
              </a:rPr>
              <a:t> </a:t>
            </a:r>
            <a:r>
              <a:rPr lang="en-US" altLang="es-MX" dirty="0" err="1">
                <a:solidFill>
                  <a:srgbClr val="FF0000"/>
                </a:solidFill>
                <a:latin typeface="Arial" panose="020B0604020202020204" pitchFamily="34" charset="0"/>
                <a:cs typeface="Arial" panose="020B0604020202020204" pitchFamily="34" charset="0"/>
              </a:rPr>
              <a:t>Ácida</a:t>
            </a:r>
            <a:r>
              <a:rPr lang="en-US" altLang="es-MX" dirty="0">
                <a:solidFill>
                  <a:srgbClr val="FF0000"/>
                </a:solidFill>
                <a:latin typeface="Arial" panose="020B0604020202020204" pitchFamily="34" charset="0"/>
                <a:cs typeface="Arial" panose="020B0604020202020204" pitchFamily="34" charset="0"/>
              </a:rPr>
              <a:t> </a:t>
            </a:r>
            <a:r>
              <a:rPr lang="en-US" altLang="es-MX" dirty="0" err="1">
                <a:solidFill>
                  <a:srgbClr val="FF0000"/>
                </a:solidFill>
                <a:latin typeface="Arial" panose="020B0604020202020204" pitchFamily="34" charset="0"/>
                <a:cs typeface="Arial" panose="020B0604020202020204" pitchFamily="34" charset="0"/>
              </a:rPr>
              <a:t>Específica</a:t>
            </a:r>
            <a:r>
              <a:rPr lang="en-US" altLang="es-MX" dirty="0">
                <a:solidFill>
                  <a:srgbClr val="FF0000"/>
                </a:solidFill>
                <a:latin typeface="Arial" panose="020B0604020202020204" pitchFamily="34" charset="0"/>
                <a:cs typeface="Arial" panose="020B0604020202020204" pitchFamily="34" charset="0"/>
              </a:rPr>
              <a:t>:</a:t>
            </a:r>
          </a:p>
          <a:p>
            <a:r>
              <a:rPr lang="en-US" altLang="es-MX" dirty="0">
                <a:latin typeface="Arial" panose="020B0604020202020204" pitchFamily="34" charset="0"/>
                <a:cs typeface="Arial" panose="020B0604020202020204" pitchFamily="34" charset="0"/>
              </a:rPr>
              <a:t>- Se </a:t>
            </a:r>
            <a:r>
              <a:rPr lang="en-US" altLang="es-MX" dirty="0" err="1">
                <a:latin typeface="Arial" panose="020B0604020202020204" pitchFamily="34" charset="0"/>
                <a:cs typeface="Arial" panose="020B0604020202020204" pitchFamily="34" charset="0"/>
              </a:rPr>
              <a:t>transfiere</a:t>
            </a:r>
            <a:r>
              <a:rPr lang="en-US" altLang="es-MX" dirty="0">
                <a:latin typeface="Arial" panose="020B0604020202020204" pitchFamily="34" charset="0"/>
                <a:cs typeface="Arial" panose="020B0604020202020204" pitchFamily="34" charset="0"/>
              </a:rPr>
              <a:t> un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sustrato</a:t>
            </a:r>
            <a:r>
              <a:rPr lang="en-US" altLang="es-MX" dirty="0">
                <a:latin typeface="Arial" panose="020B0604020202020204" pitchFamily="34" charset="0"/>
                <a:cs typeface="Arial" panose="020B0604020202020204" pitchFamily="34" charset="0"/>
              </a:rPr>
              <a:t> en un pre-</a:t>
            </a:r>
            <a:r>
              <a:rPr lang="en-US" altLang="es-MX" dirty="0" err="1">
                <a:latin typeface="Arial" panose="020B0604020202020204" pitchFamily="34" charset="0"/>
                <a:cs typeface="Arial" panose="020B0604020202020204" pitchFamily="34" charset="0"/>
              </a:rPr>
              <a:t>equilibrio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rápido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subsecuentemente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reacciona</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sustrato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protonado</a:t>
            </a:r>
            <a:r>
              <a:rPr lang="en-US" altLang="es-MX" dirty="0">
                <a:latin typeface="Arial" panose="020B0604020202020204" pitchFamily="34" charset="0"/>
                <a:cs typeface="Arial" panose="020B0604020202020204" pitchFamily="34" charset="0"/>
              </a:rPr>
              <a:t> para </a:t>
            </a:r>
            <a:r>
              <a:rPr lang="en-US" altLang="es-MX" dirty="0" err="1">
                <a:latin typeface="Arial" panose="020B0604020202020204" pitchFamily="34" charset="0"/>
                <a:cs typeface="Arial" panose="020B0604020202020204" pitchFamily="34" charset="0"/>
              </a:rPr>
              <a:t>dar</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productos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en</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determinante</a:t>
            </a:r>
            <a:r>
              <a:rPr lang="en-US" altLang="es-MX" dirty="0">
                <a:latin typeface="Arial" panose="020B0604020202020204" pitchFamily="34" charset="0"/>
                <a:cs typeface="Arial" panose="020B0604020202020204" pitchFamily="34" charset="0"/>
              </a:rPr>
              <a:t>:</a:t>
            </a:r>
          </a:p>
        </p:txBody>
      </p:sp>
      <p:sp>
        <p:nvSpPr>
          <p:cNvPr id="9220" name="Text Box 6"/>
          <p:cNvSpPr txBox="1">
            <a:spLocks noChangeArrowheads="1"/>
          </p:cNvSpPr>
          <p:nvPr/>
        </p:nvSpPr>
        <p:spPr bwMode="auto">
          <a:xfrm>
            <a:off x="713422" y="3700854"/>
            <a:ext cx="830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solidFill>
                  <a:srgbClr val="FF0000"/>
                </a:solidFill>
                <a:latin typeface="Arial" panose="020B0604020202020204" pitchFamily="34" charset="0"/>
                <a:cs typeface="Arial" panose="020B0604020202020204" pitchFamily="34" charset="0"/>
              </a:rPr>
              <a:t>Catálisis</a:t>
            </a:r>
            <a:r>
              <a:rPr lang="en-US" altLang="es-MX" dirty="0">
                <a:solidFill>
                  <a:srgbClr val="FF0000"/>
                </a:solidFill>
                <a:latin typeface="Arial" panose="020B0604020202020204" pitchFamily="34" charset="0"/>
                <a:cs typeface="Arial" panose="020B0604020202020204" pitchFamily="34" charset="0"/>
              </a:rPr>
              <a:t> </a:t>
            </a:r>
            <a:r>
              <a:rPr lang="en-US" altLang="es-MX" dirty="0" err="1">
                <a:solidFill>
                  <a:srgbClr val="FF0000"/>
                </a:solidFill>
                <a:latin typeface="Arial" panose="020B0604020202020204" pitchFamily="34" charset="0"/>
                <a:cs typeface="Arial" panose="020B0604020202020204" pitchFamily="34" charset="0"/>
              </a:rPr>
              <a:t>Ácida</a:t>
            </a:r>
            <a:r>
              <a:rPr lang="en-US" altLang="es-MX" dirty="0">
                <a:solidFill>
                  <a:srgbClr val="FF0000"/>
                </a:solidFill>
                <a:latin typeface="Arial" panose="020B0604020202020204" pitchFamily="34" charset="0"/>
                <a:cs typeface="Arial" panose="020B0604020202020204" pitchFamily="34" charset="0"/>
              </a:rPr>
              <a:t> General:</a:t>
            </a:r>
          </a:p>
          <a:p>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protónica</a:t>
            </a:r>
            <a:r>
              <a:rPr lang="en-US" altLang="es-MX" dirty="0">
                <a:latin typeface="Arial" panose="020B0604020202020204" pitchFamily="34" charset="0"/>
                <a:cs typeface="Arial" panose="020B0604020202020204" pitchFamily="34" charset="0"/>
              </a:rPr>
              <a:t> se da </a:t>
            </a:r>
            <a:r>
              <a:rPr lang="en-US" altLang="es-MX" dirty="0" err="1">
                <a:latin typeface="Arial" panose="020B0604020202020204" pitchFamily="34" charset="0"/>
                <a:cs typeface="Arial" panose="020B0604020202020204" pitchFamily="34" charset="0"/>
              </a:rPr>
              <a:t>en</a:t>
            </a:r>
            <a:r>
              <a:rPr lang="en-US" altLang="es-MX" dirty="0">
                <a:latin typeface="Arial" panose="020B0604020202020204" pitchFamily="34" charset="0"/>
                <a:cs typeface="Arial" panose="020B0604020202020204" pitchFamily="34" charset="0"/>
              </a:rPr>
              <a:t> un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lento, el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determinante</a:t>
            </a:r>
            <a:r>
              <a:rPr lang="en-US" altLang="es-MX" dirty="0">
                <a:latin typeface="Arial" panose="020B0604020202020204" pitchFamily="34" charset="0"/>
                <a:cs typeface="Arial" panose="020B0604020202020204" pitchFamily="34" charset="0"/>
              </a:rPr>
              <a:t>, y </a:t>
            </a:r>
            <a:r>
              <a:rPr lang="en-US" altLang="es-MX" dirty="0" err="1">
                <a:latin typeface="Arial" panose="020B0604020202020204" pitchFamily="34" charset="0"/>
                <a:cs typeface="Arial" panose="020B0604020202020204" pitchFamily="34" charset="0"/>
              </a:rPr>
              <a:t>posteriormente</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sustrato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protonado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reacciona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rápidamente</a:t>
            </a:r>
            <a:r>
              <a:rPr lang="en-US" altLang="es-MX" dirty="0">
                <a:latin typeface="Arial" panose="020B0604020202020204" pitchFamily="34" charset="0"/>
                <a:cs typeface="Arial" panose="020B0604020202020204" pitchFamily="34" charset="0"/>
              </a:rPr>
              <a:t> para </a:t>
            </a:r>
            <a:r>
              <a:rPr lang="en-US" altLang="es-MX" dirty="0" err="1">
                <a:latin typeface="Arial" panose="020B0604020202020204" pitchFamily="34" charset="0"/>
                <a:cs typeface="Arial" panose="020B0604020202020204" pitchFamily="34" charset="0"/>
              </a:rPr>
              <a:t>dar</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productos</a:t>
            </a:r>
            <a:r>
              <a:rPr lang="en-US" altLang="es-MX" dirty="0">
                <a:latin typeface="Arial" panose="020B0604020202020204" pitchFamily="34" charset="0"/>
                <a:cs typeface="Arial" panose="020B0604020202020204" pitchFamily="34" charset="0"/>
              </a:rPr>
              <a:t>:</a:t>
            </a:r>
          </a:p>
        </p:txBody>
      </p:sp>
      <p:sp>
        <p:nvSpPr>
          <p:cNvPr id="2" name="Marcador de pie de página 1">
            <a:extLst>
              <a:ext uri="{FF2B5EF4-FFF2-40B4-BE49-F238E27FC236}">
                <a16:creationId xmlns:a16="http://schemas.microsoft.com/office/drawing/2014/main" id="{742ED77A-B6A5-423C-8A2D-5392FBFBC204}"/>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D16A68CF-524E-48BD-AB01-EB011890DDFA}"/>
              </a:ext>
            </a:extLst>
          </p:cNvPr>
          <p:cNvSpPr>
            <a:spLocks noGrp="1"/>
          </p:cNvSpPr>
          <p:nvPr>
            <p:ph type="sldNum" sz="quarter" idx="12"/>
          </p:nvPr>
        </p:nvSpPr>
        <p:spPr/>
        <p:txBody>
          <a:bodyPr/>
          <a:lstStyle/>
          <a:p>
            <a:fld id="{35F7C1B0-3CBA-4428-8776-BC58547E578F}" type="slidenum">
              <a:rPr lang="es-MX" smtClean="0"/>
              <a:t>24</a:t>
            </a:fld>
            <a:endParaRPr lang="es-MX"/>
          </a:p>
        </p:txBody>
      </p:sp>
      <p:grpSp>
        <p:nvGrpSpPr>
          <p:cNvPr id="14" name="Grupo 13">
            <a:extLst>
              <a:ext uri="{FF2B5EF4-FFF2-40B4-BE49-F238E27FC236}">
                <a16:creationId xmlns:a16="http://schemas.microsoft.com/office/drawing/2014/main" id="{B18FEFFA-DC50-4939-ABAC-20A557C80FAF}"/>
              </a:ext>
            </a:extLst>
          </p:cNvPr>
          <p:cNvGrpSpPr/>
          <p:nvPr/>
        </p:nvGrpSpPr>
        <p:grpSpPr>
          <a:xfrm>
            <a:off x="2911923" y="2328512"/>
            <a:ext cx="3396354" cy="1266964"/>
            <a:chOff x="2729807" y="2405356"/>
            <a:chExt cx="3396354" cy="1266964"/>
          </a:xfrm>
        </p:grpSpPr>
        <p:grpSp>
          <p:nvGrpSpPr>
            <p:cNvPr id="10" name="Grupo 9">
              <a:extLst>
                <a:ext uri="{FF2B5EF4-FFF2-40B4-BE49-F238E27FC236}">
                  <a16:creationId xmlns:a16="http://schemas.microsoft.com/office/drawing/2014/main" id="{F7D4DC65-D78E-4C2C-90C7-3C2A62A89A36}"/>
                </a:ext>
              </a:extLst>
            </p:cNvPr>
            <p:cNvGrpSpPr/>
            <p:nvPr/>
          </p:nvGrpSpPr>
          <p:grpSpPr>
            <a:xfrm>
              <a:off x="2729807" y="2405356"/>
              <a:ext cx="3396354" cy="1266964"/>
              <a:chOff x="2771800" y="2627620"/>
              <a:chExt cx="3396354" cy="1266964"/>
            </a:xfrm>
          </p:grpSpPr>
          <p:graphicFrame>
            <p:nvGraphicFramePr>
              <p:cNvPr id="9221" name="Object 8"/>
              <p:cNvGraphicFramePr>
                <a:graphicFrameLocks noChangeAspect="1"/>
              </p:cNvGraphicFramePr>
              <p:nvPr>
                <p:extLst>
                  <p:ext uri="{D42A27DB-BD31-4B8C-83A1-F6EECF244321}">
                    <p14:modId xmlns:p14="http://schemas.microsoft.com/office/powerpoint/2010/main" val="694823628"/>
                  </p:ext>
                </p:extLst>
              </p:nvPr>
            </p:nvGraphicFramePr>
            <p:xfrm>
              <a:off x="2771800" y="2708920"/>
              <a:ext cx="3396354" cy="1185664"/>
            </p:xfrm>
            <a:graphic>
              <a:graphicData uri="http://schemas.openxmlformats.org/presentationml/2006/ole">
                <mc:AlternateContent xmlns:mc="http://schemas.openxmlformats.org/markup-compatibility/2006">
                  <mc:Choice xmlns:v="urn:schemas-microsoft-com:vml" Requires="v">
                    <p:oleObj spid="_x0000_s27762" name="CS ChemDraw Drawing" r:id="rId3" imgW="1656080" imgH="579120" progId="ChemDraw.Document.4.5">
                      <p:embed/>
                    </p:oleObj>
                  </mc:Choice>
                  <mc:Fallback>
                    <p:oleObj name="CS ChemDraw Drawing" r:id="rId3" imgW="1656080" imgH="5791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708920"/>
                            <a:ext cx="3396354" cy="1185664"/>
                          </a:xfrm>
                          <a:prstGeom prst="rect">
                            <a:avLst/>
                          </a:prstGeom>
                          <a:noFill/>
                          <a:ln>
                            <a:noFill/>
                          </a:ln>
                          <a:effectLst/>
                        </p:spPr>
                      </p:pic>
                    </p:oleObj>
                  </mc:Fallback>
                </mc:AlternateContent>
              </a:graphicData>
            </a:graphic>
          </p:graphicFrame>
          <p:sp>
            <p:nvSpPr>
              <p:cNvPr id="4" name="CuadroTexto 3">
                <a:extLst>
                  <a:ext uri="{FF2B5EF4-FFF2-40B4-BE49-F238E27FC236}">
                    <a16:creationId xmlns:a16="http://schemas.microsoft.com/office/drawing/2014/main" id="{8AB7D325-E239-4046-B6ED-BB8853708EA2}"/>
                  </a:ext>
                </a:extLst>
              </p:cNvPr>
              <p:cNvSpPr txBox="1"/>
              <p:nvPr/>
            </p:nvSpPr>
            <p:spPr>
              <a:xfrm>
                <a:off x="3851920" y="2627620"/>
                <a:ext cx="1152128" cy="369332"/>
              </a:xfrm>
              <a:prstGeom prst="rect">
                <a:avLst/>
              </a:prstGeom>
              <a:solidFill>
                <a:schemeClr val="bg1"/>
              </a:solidFill>
            </p:spPr>
            <p:txBody>
              <a:bodyPr wrap="square" rtlCol="0">
                <a:spAutoFit/>
              </a:bodyPr>
              <a:lstStyle/>
              <a:p>
                <a:r>
                  <a:rPr lang="es-MX" b="1" dirty="0">
                    <a:solidFill>
                      <a:srgbClr val="FF0000"/>
                    </a:solidFill>
                  </a:rPr>
                  <a:t>rápido</a:t>
                </a:r>
                <a:endParaRPr lang="en-GB" b="1" dirty="0">
                  <a:solidFill>
                    <a:srgbClr val="FF0000"/>
                  </a:solidFill>
                </a:endParaRPr>
              </a:p>
            </p:txBody>
          </p:sp>
          <p:sp>
            <p:nvSpPr>
              <p:cNvPr id="7" name="CuadroTexto 6">
                <a:extLst>
                  <a:ext uri="{FF2B5EF4-FFF2-40B4-BE49-F238E27FC236}">
                    <a16:creationId xmlns:a16="http://schemas.microsoft.com/office/drawing/2014/main" id="{65FC105C-4873-4C88-B095-3E61390A4AD1}"/>
                  </a:ext>
                </a:extLst>
              </p:cNvPr>
              <p:cNvSpPr txBox="1"/>
              <p:nvPr/>
            </p:nvSpPr>
            <p:spPr>
              <a:xfrm>
                <a:off x="3586881" y="3244334"/>
                <a:ext cx="883096" cy="369332"/>
              </a:xfrm>
              <a:prstGeom prst="rect">
                <a:avLst/>
              </a:prstGeom>
              <a:solidFill>
                <a:schemeClr val="bg1"/>
              </a:solidFill>
            </p:spPr>
            <p:txBody>
              <a:bodyPr wrap="square" rtlCol="0">
                <a:spAutoFit/>
              </a:bodyPr>
              <a:lstStyle/>
              <a:p>
                <a:r>
                  <a:rPr lang="es-MX" b="1" dirty="0">
                    <a:solidFill>
                      <a:srgbClr val="FF0000"/>
                    </a:solidFill>
                  </a:rPr>
                  <a:t>lento</a:t>
                </a:r>
                <a:endParaRPr lang="en-GB" b="1" dirty="0">
                  <a:solidFill>
                    <a:srgbClr val="FF0000"/>
                  </a:solidFill>
                </a:endParaRPr>
              </a:p>
            </p:txBody>
          </p:sp>
        </p:grpSp>
        <p:sp>
          <p:nvSpPr>
            <p:cNvPr id="9" name="CuadroTexto 8">
              <a:extLst>
                <a:ext uri="{FF2B5EF4-FFF2-40B4-BE49-F238E27FC236}">
                  <a16:creationId xmlns:a16="http://schemas.microsoft.com/office/drawing/2014/main" id="{22712EFE-FB0E-4B62-BF96-6C9C1125745F}"/>
                </a:ext>
              </a:extLst>
            </p:cNvPr>
            <p:cNvSpPr txBox="1"/>
            <p:nvPr/>
          </p:nvSpPr>
          <p:spPr>
            <a:xfrm>
              <a:off x="4572000" y="3220925"/>
              <a:ext cx="1493839" cy="400110"/>
            </a:xfrm>
            <a:prstGeom prst="rect">
              <a:avLst/>
            </a:prstGeom>
            <a:solidFill>
              <a:schemeClr val="bg1"/>
            </a:solidFill>
          </p:spPr>
          <p:txBody>
            <a:bodyPr wrap="square" rtlCol="0">
              <a:spAutoFit/>
            </a:bodyPr>
            <a:lstStyle/>
            <a:p>
              <a:r>
                <a:rPr lang="es-MX" sz="2000" b="1" dirty="0">
                  <a:solidFill>
                    <a:srgbClr val="FF0000"/>
                  </a:solidFill>
                </a:rPr>
                <a:t>productos</a:t>
              </a:r>
              <a:endParaRPr lang="en-GB" sz="2000" b="1" dirty="0">
                <a:solidFill>
                  <a:srgbClr val="FF0000"/>
                </a:solidFill>
              </a:endParaRPr>
            </a:p>
          </p:txBody>
        </p:sp>
      </p:grpSp>
      <p:grpSp>
        <p:nvGrpSpPr>
          <p:cNvPr id="16" name="Grupo 15">
            <a:extLst>
              <a:ext uri="{FF2B5EF4-FFF2-40B4-BE49-F238E27FC236}">
                <a16:creationId xmlns:a16="http://schemas.microsoft.com/office/drawing/2014/main" id="{704BE972-7AEA-48E0-A15F-592101325BD0}"/>
              </a:ext>
            </a:extLst>
          </p:cNvPr>
          <p:cNvGrpSpPr/>
          <p:nvPr/>
        </p:nvGrpSpPr>
        <p:grpSpPr>
          <a:xfrm>
            <a:off x="2843213" y="5366180"/>
            <a:ext cx="2819400" cy="1148920"/>
            <a:chOff x="2843213" y="5366180"/>
            <a:chExt cx="2819400" cy="1148920"/>
          </a:xfrm>
        </p:grpSpPr>
        <p:grpSp>
          <p:nvGrpSpPr>
            <p:cNvPr id="11" name="Grupo 10">
              <a:extLst>
                <a:ext uri="{FF2B5EF4-FFF2-40B4-BE49-F238E27FC236}">
                  <a16:creationId xmlns:a16="http://schemas.microsoft.com/office/drawing/2014/main" id="{7652681E-BC77-480B-B6CC-E5F1E937979B}"/>
                </a:ext>
              </a:extLst>
            </p:cNvPr>
            <p:cNvGrpSpPr/>
            <p:nvPr/>
          </p:nvGrpSpPr>
          <p:grpSpPr>
            <a:xfrm>
              <a:off x="2843213" y="5366180"/>
              <a:ext cx="2819400" cy="1148920"/>
              <a:chOff x="2699197" y="5424619"/>
              <a:chExt cx="2819400" cy="1148920"/>
            </a:xfrm>
          </p:grpSpPr>
          <p:graphicFrame>
            <p:nvGraphicFramePr>
              <p:cNvPr id="9222" name="Object 9"/>
              <p:cNvGraphicFramePr>
                <a:graphicFrameLocks noChangeAspect="1"/>
              </p:cNvGraphicFramePr>
              <p:nvPr>
                <p:extLst>
                  <p:ext uri="{D42A27DB-BD31-4B8C-83A1-F6EECF244321}">
                    <p14:modId xmlns:p14="http://schemas.microsoft.com/office/powerpoint/2010/main" val="3146056322"/>
                  </p:ext>
                </p:extLst>
              </p:nvPr>
            </p:nvGraphicFramePr>
            <p:xfrm>
              <a:off x="2699197" y="5589289"/>
              <a:ext cx="2819400" cy="984250"/>
            </p:xfrm>
            <a:graphic>
              <a:graphicData uri="http://schemas.openxmlformats.org/presentationml/2006/ole">
                <mc:AlternateContent xmlns:mc="http://schemas.openxmlformats.org/markup-compatibility/2006">
                  <mc:Choice xmlns:v="urn:schemas-microsoft-com:vml" Requires="v">
                    <p:oleObj spid="_x0000_s27763" name="CS ChemDraw Drawing" r:id="rId5" imgW="1656080" imgH="579120" progId="ChemDraw.Document.6.0">
                      <p:embed/>
                    </p:oleObj>
                  </mc:Choice>
                  <mc:Fallback>
                    <p:oleObj name="CS ChemDraw Drawing" r:id="rId5" imgW="1656080" imgH="57912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197" y="5589289"/>
                            <a:ext cx="28194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Imagen 5">
                <a:extLst>
                  <a:ext uri="{FF2B5EF4-FFF2-40B4-BE49-F238E27FC236}">
                    <a16:creationId xmlns:a16="http://schemas.microsoft.com/office/drawing/2014/main" id="{528921FF-7316-48B3-ADB0-48FB68B69CC1}"/>
                  </a:ext>
                </a:extLst>
              </p:cNvPr>
              <p:cNvPicPr>
                <a:picLocks noChangeAspect="1"/>
              </p:cNvPicPr>
              <p:nvPr/>
            </p:nvPicPr>
            <p:blipFill>
              <a:blip r:embed="rId7"/>
              <a:stretch>
                <a:fillRect/>
              </a:stretch>
            </p:blipFill>
            <p:spPr>
              <a:xfrm>
                <a:off x="3203848" y="5998662"/>
                <a:ext cx="978403" cy="382666"/>
              </a:xfrm>
              <a:prstGeom prst="rect">
                <a:avLst/>
              </a:prstGeom>
              <a:solidFill>
                <a:schemeClr val="bg1"/>
              </a:solidFill>
            </p:spPr>
          </p:pic>
          <p:sp>
            <p:nvSpPr>
              <p:cNvPr id="8" name="CuadroTexto 7">
                <a:extLst>
                  <a:ext uri="{FF2B5EF4-FFF2-40B4-BE49-F238E27FC236}">
                    <a16:creationId xmlns:a16="http://schemas.microsoft.com/office/drawing/2014/main" id="{C9C987EB-EB54-4AC8-BD85-9112695FFD4E}"/>
                  </a:ext>
                </a:extLst>
              </p:cNvPr>
              <p:cNvSpPr txBox="1"/>
              <p:nvPr/>
            </p:nvSpPr>
            <p:spPr>
              <a:xfrm>
                <a:off x="3635896" y="5424619"/>
                <a:ext cx="792088" cy="369332"/>
              </a:xfrm>
              <a:prstGeom prst="rect">
                <a:avLst/>
              </a:prstGeom>
              <a:solidFill>
                <a:schemeClr val="bg1"/>
              </a:solidFill>
            </p:spPr>
            <p:txBody>
              <a:bodyPr wrap="square" rtlCol="0">
                <a:spAutoFit/>
              </a:bodyPr>
              <a:lstStyle/>
              <a:p>
                <a:r>
                  <a:rPr lang="es-MX" b="1" dirty="0">
                    <a:solidFill>
                      <a:srgbClr val="FF0000"/>
                    </a:solidFill>
                  </a:rPr>
                  <a:t>lento</a:t>
                </a:r>
                <a:endParaRPr lang="en-GB" b="1" dirty="0">
                  <a:solidFill>
                    <a:srgbClr val="FF0000"/>
                  </a:solidFill>
                </a:endParaRPr>
              </a:p>
            </p:txBody>
          </p:sp>
        </p:grpSp>
        <p:sp>
          <p:nvSpPr>
            <p:cNvPr id="15" name="CuadroTexto 14">
              <a:extLst>
                <a:ext uri="{FF2B5EF4-FFF2-40B4-BE49-F238E27FC236}">
                  <a16:creationId xmlns:a16="http://schemas.microsoft.com/office/drawing/2014/main" id="{4370C8AB-4E7B-4F6B-8877-F8766103B1E6}"/>
                </a:ext>
              </a:extLst>
            </p:cNvPr>
            <p:cNvSpPr txBox="1"/>
            <p:nvPr/>
          </p:nvSpPr>
          <p:spPr>
            <a:xfrm>
              <a:off x="4326267" y="6131556"/>
              <a:ext cx="1319808" cy="369332"/>
            </a:xfrm>
            <a:prstGeom prst="rect">
              <a:avLst/>
            </a:prstGeom>
            <a:solidFill>
              <a:schemeClr val="bg1"/>
            </a:solidFill>
          </p:spPr>
          <p:txBody>
            <a:bodyPr wrap="square" rtlCol="0">
              <a:spAutoFit/>
            </a:bodyPr>
            <a:lstStyle/>
            <a:p>
              <a:r>
                <a:rPr lang="es-MX" b="1" dirty="0">
                  <a:solidFill>
                    <a:srgbClr val="FF0000"/>
                  </a:solidFill>
                </a:rPr>
                <a:t>productos</a:t>
              </a:r>
              <a:endParaRPr lang="en-GB" b="1" dirty="0">
                <a:solidFill>
                  <a:srgbClr val="FF0000"/>
                </a:solidFill>
              </a:endParaRPr>
            </a:p>
          </p:txBody>
        </p:sp>
      </p:grpSp>
    </p:spTree>
    <p:extLst>
      <p:ext uri="{BB962C8B-B14F-4D97-AF65-F5344CB8AC3E}">
        <p14:creationId xmlns:p14="http://schemas.microsoft.com/office/powerpoint/2010/main" val="1754880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609600"/>
          </a:xfrm>
        </p:spPr>
        <p:txBody>
          <a:bodyPr/>
          <a:lstStyle/>
          <a:p>
            <a:r>
              <a:rPr lang="en-US" altLang="es-MX" sz="3200" dirty="0" err="1">
                <a:latin typeface="Arial" panose="020B0604020202020204" pitchFamily="34" charset="0"/>
                <a:cs typeface="Arial" panose="020B0604020202020204" pitchFamily="34" charset="0"/>
              </a:rPr>
              <a:t>Catálisis</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ácida</a:t>
            </a:r>
            <a:r>
              <a:rPr lang="en-US" altLang="es-MX" sz="3200" dirty="0">
                <a:latin typeface="Arial" panose="020B0604020202020204" pitchFamily="34" charset="0"/>
                <a:cs typeface="Arial" panose="020B0604020202020204" pitchFamily="34" charset="0"/>
              </a:rPr>
              <a:t>/</a:t>
            </a:r>
            <a:r>
              <a:rPr lang="en-US" altLang="es-MX" sz="3200" dirty="0" err="1">
                <a:latin typeface="Arial" panose="020B0604020202020204" pitchFamily="34" charset="0"/>
                <a:cs typeface="Arial" panose="020B0604020202020204" pitchFamily="34" charset="0"/>
              </a:rPr>
              <a:t>básica</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específica</a:t>
            </a:r>
            <a:endParaRPr lang="en-US" altLang="es-MX" dirty="0">
              <a:latin typeface="Arial" panose="020B0604020202020204" pitchFamily="34" charset="0"/>
              <a:cs typeface="Arial" panose="020B0604020202020204" pitchFamily="34" charset="0"/>
            </a:endParaRPr>
          </a:p>
        </p:txBody>
      </p:sp>
      <p:sp>
        <p:nvSpPr>
          <p:cNvPr id="10243" name="Text Box 3"/>
          <p:cNvSpPr txBox="1">
            <a:spLocks noChangeArrowheads="1"/>
          </p:cNvSpPr>
          <p:nvPr/>
        </p:nvSpPr>
        <p:spPr bwMode="auto">
          <a:xfrm>
            <a:off x="442645" y="821164"/>
            <a:ext cx="83749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Se </a:t>
            </a:r>
            <a:r>
              <a:rPr lang="en-US" altLang="es-MX" dirty="0" err="1">
                <a:latin typeface="Arial" panose="020B0604020202020204" pitchFamily="34" charset="0"/>
                <a:cs typeface="Arial" panose="020B0604020202020204" pitchFamily="34" charset="0"/>
              </a:rPr>
              <a:t>presenta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generalmente</a:t>
            </a:r>
            <a:r>
              <a:rPr lang="en-US" altLang="es-MX" dirty="0">
                <a:latin typeface="Arial" panose="020B0604020202020204" pitchFamily="34" charset="0"/>
                <a:cs typeface="Arial" panose="020B0604020202020204" pitchFamily="34" charset="0"/>
              </a:rPr>
              <a:t> para </a:t>
            </a:r>
            <a:r>
              <a:rPr lang="en-US" altLang="es-MX" dirty="0" err="1">
                <a:latin typeface="Arial" panose="020B0604020202020204" pitchFamily="34" charset="0"/>
                <a:cs typeface="Arial" panose="020B0604020202020204" pitchFamily="34" charset="0"/>
              </a:rPr>
              <a:t>elementos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electronegativos</a:t>
            </a:r>
            <a:r>
              <a:rPr lang="en-US" altLang="es-MX" dirty="0">
                <a:latin typeface="Arial" panose="020B0604020202020204" pitchFamily="34" charset="0"/>
                <a:cs typeface="Arial" panose="020B0604020202020204" pitchFamily="34" charset="0"/>
              </a:rPr>
              <a:t> (O, N), </a:t>
            </a:r>
            <a:r>
              <a:rPr lang="en-US" altLang="es-MX" dirty="0" err="1">
                <a:latin typeface="Arial" panose="020B0604020202020204" pitchFamily="34" charset="0"/>
                <a:cs typeface="Arial" panose="020B0604020202020204" pitchFamily="34" charset="0"/>
              </a:rPr>
              <a:t>donde</a:t>
            </a:r>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protónica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rápida</a:t>
            </a:r>
            <a:r>
              <a:rPr lang="en-US" altLang="es-MX" dirty="0">
                <a:latin typeface="Arial" panose="020B0604020202020204" pitchFamily="34" charset="0"/>
                <a:cs typeface="Arial" panose="020B0604020202020204" pitchFamily="34" charset="0"/>
              </a:rPr>
              <a:t>:</a:t>
            </a:r>
          </a:p>
        </p:txBody>
      </p:sp>
      <p:sp>
        <p:nvSpPr>
          <p:cNvPr id="10244" name="Text Box 5"/>
          <p:cNvSpPr txBox="1">
            <a:spLocks noChangeArrowheads="1"/>
          </p:cNvSpPr>
          <p:nvPr/>
        </p:nvSpPr>
        <p:spPr bwMode="auto">
          <a:xfrm>
            <a:off x="517525" y="2362200"/>
            <a:ext cx="80930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El </a:t>
            </a:r>
            <a:r>
              <a:rPr lang="en-US" altLang="es-MX" dirty="0" err="1">
                <a:latin typeface="Arial" panose="020B0604020202020204" pitchFamily="34" charset="0"/>
                <a:cs typeface="Arial" panose="020B0604020202020204" pitchFamily="34" charset="0"/>
              </a:rPr>
              <a:t>segundo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determinante</a:t>
            </a:r>
            <a:r>
              <a:rPr lang="en-US" altLang="es-MX" dirty="0">
                <a:latin typeface="Arial" panose="020B0604020202020204" pitchFamily="34" charset="0"/>
                <a:cs typeface="Arial" panose="020B0604020202020204" pitchFamily="34" charset="0"/>
              </a:rPr>
              <a:t> y </a:t>
            </a:r>
            <a:r>
              <a:rPr lang="en-US" altLang="es-MX" dirty="0" err="1">
                <a:latin typeface="Arial" panose="020B0604020202020204" pitchFamily="34" charset="0"/>
                <a:cs typeface="Arial" panose="020B0604020202020204" pitchFamily="34" charset="0"/>
              </a:rPr>
              <a:t>puede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ser</a:t>
            </a:r>
            <a:r>
              <a:rPr lang="en-US" altLang="es-MX" dirty="0">
                <a:latin typeface="Arial" panose="020B0604020202020204" pitchFamily="34" charset="0"/>
                <a:cs typeface="Arial" panose="020B0604020202020204" pitchFamily="34" charset="0"/>
              </a:rPr>
              <a:t> mono o bimolecular:</a:t>
            </a:r>
          </a:p>
        </p:txBody>
      </p:sp>
      <p:graphicFrame>
        <p:nvGraphicFramePr>
          <p:cNvPr id="10245" name="Object 7"/>
          <p:cNvGraphicFramePr>
            <a:graphicFrameLocks noChangeAspect="1"/>
          </p:cNvGraphicFramePr>
          <p:nvPr>
            <p:extLst>
              <p:ext uri="{D42A27DB-BD31-4B8C-83A1-F6EECF244321}">
                <p14:modId xmlns:p14="http://schemas.microsoft.com/office/powerpoint/2010/main" val="1902452483"/>
              </p:ext>
            </p:extLst>
          </p:nvPr>
        </p:nvGraphicFramePr>
        <p:xfrm>
          <a:off x="2483768" y="1906469"/>
          <a:ext cx="4572000" cy="392113"/>
        </p:xfrm>
        <a:graphic>
          <a:graphicData uri="http://schemas.openxmlformats.org/presentationml/2006/ole">
            <mc:AlternateContent xmlns:mc="http://schemas.openxmlformats.org/markup-compatibility/2006">
              <mc:Choice xmlns:v="urn:schemas-microsoft-com:vml" Requires="v">
                <p:oleObj spid="_x0000_s28949" name="CS ChemDraw Drawing" r:id="rId3" imgW="2573020" imgH="220980" progId="ChemDraw.Document.4.5">
                  <p:embed/>
                </p:oleObj>
              </mc:Choice>
              <mc:Fallback>
                <p:oleObj name="CS ChemDraw Drawing" r:id="rId3" imgW="2573020" imgH="22098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906469"/>
                        <a:ext cx="457200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Text Box 9"/>
          <p:cNvSpPr txBox="1">
            <a:spLocks noChangeArrowheads="1"/>
          </p:cNvSpPr>
          <p:nvPr/>
        </p:nvSpPr>
        <p:spPr bwMode="auto">
          <a:xfrm>
            <a:off x="533400" y="4114800"/>
            <a:ext cx="30796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Rapidez</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reacción</a:t>
            </a:r>
            <a:r>
              <a:rPr lang="en-US" altLang="es-MX" dirty="0">
                <a:latin typeface="Arial" panose="020B0604020202020204" pitchFamily="34" charset="0"/>
                <a:cs typeface="Arial" panose="020B0604020202020204" pitchFamily="34" charset="0"/>
              </a:rPr>
              <a:t>:</a:t>
            </a:r>
          </a:p>
        </p:txBody>
      </p:sp>
      <p:graphicFrame>
        <p:nvGraphicFramePr>
          <p:cNvPr id="10247" name="Object 10"/>
          <p:cNvGraphicFramePr>
            <a:graphicFrameLocks noChangeAspect="1"/>
          </p:cNvGraphicFramePr>
          <p:nvPr>
            <p:extLst>
              <p:ext uri="{D42A27DB-BD31-4B8C-83A1-F6EECF244321}">
                <p14:modId xmlns:p14="http://schemas.microsoft.com/office/powerpoint/2010/main" val="2428084887"/>
              </p:ext>
            </p:extLst>
          </p:nvPr>
        </p:nvGraphicFramePr>
        <p:xfrm>
          <a:off x="838200" y="4495800"/>
          <a:ext cx="2743200" cy="669925"/>
        </p:xfrm>
        <a:graphic>
          <a:graphicData uri="http://schemas.openxmlformats.org/presentationml/2006/ole">
            <mc:AlternateContent xmlns:mc="http://schemas.openxmlformats.org/markup-compatibility/2006">
              <mc:Choice xmlns:v="urn:schemas-microsoft-com:vml" Requires="v">
                <p:oleObj spid="_x0000_s28950" name="Equation" r:id="rId5" imgW="1714500" imgH="419100" progId="Equation.3">
                  <p:embed/>
                </p:oleObj>
              </mc:Choice>
              <mc:Fallback>
                <p:oleObj name="Equation" r:id="rId5" imgW="1714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495800"/>
                        <a:ext cx="27432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11"/>
          <p:cNvGraphicFramePr>
            <a:graphicFrameLocks noChangeAspect="1"/>
          </p:cNvGraphicFramePr>
          <p:nvPr>
            <p:extLst>
              <p:ext uri="{D42A27DB-BD31-4B8C-83A1-F6EECF244321}">
                <p14:modId xmlns:p14="http://schemas.microsoft.com/office/powerpoint/2010/main" val="3406875232"/>
              </p:ext>
            </p:extLst>
          </p:nvPr>
        </p:nvGraphicFramePr>
        <p:xfrm>
          <a:off x="1371600" y="3124200"/>
          <a:ext cx="6324600" cy="939800"/>
        </p:xfrm>
        <a:graphic>
          <a:graphicData uri="http://schemas.openxmlformats.org/presentationml/2006/ole">
            <mc:AlternateContent xmlns:mc="http://schemas.openxmlformats.org/markup-compatibility/2006">
              <mc:Choice xmlns:v="urn:schemas-microsoft-com:vml" Requires="v">
                <p:oleObj spid="_x0000_s28951" name="CS ChemDraw Drawing" r:id="rId7" imgW="4196080" imgH="624840" progId="ChemDraw.Document.6.0">
                  <p:embed/>
                </p:oleObj>
              </mc:Choice>
              <mc:Fallback>
                <p:oleObj name="CS ChemDraw Drawing" r:id="rId7" imgW="4196080" imgH="62484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124200"/>
                        <a:ext cx="6324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12"/>
          <p:cNvGraphicFramePr>
            <a:graphicFrameLocks noChangeAspect="1"/>
          </p:cNvGraphicFramePr>
          <p:nvPr>
            <p:extLst>
              <p:ext uri="{D42A27DB-BD31-4B8C-83A1-F6EECF244321}">
                <p14:modId xmlns:p14="http://schemas.microsoft.com/office/powerpoint/2010/main" val="958784539"/>
              </p:ext>
            </p:extLst>
          </p:nvPr>
        </p:nvGraphicFramePr>
        <p:xfrm>
          <a:off x="5940152" y="4345632"/>
          <a:ext cx="1862137" cy="738188"/>
        </p:xfrm>
        <a:graphic>
          <a:graphicData uri="http://schemas.openxmlformats.org/presentationml/2006/ole">
            <mc:AlternateContent xmlns:mc="http://schemas.openxmlformats.org/markup-compatibility/2006">
              <mc:Choice xmlns:v="urn:schemas-microsoft-com:vml" Requires="v">
                <p:oleObj spid="_x0000_s28952" name="Equation" r:id="rId9" imgW="1117115" imgH="444307" progId="Equation.3">
                  <p:embed/>
                </p:oleObj>
              </mc:Choice>
              <mc:Fallback>
                <p:oleObj name="Equation" r:id="rId9" imgW="1117115" imgH="44430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4345632"/>
                        <a:ext cx="186213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0" name="Text Box 13"/>
          <p:cNvSpPr txBox="1">
            <a:spLocks noChangeArrowheads="1"/>
          </p:cNvSpPr>
          <p:nvPr/>
        </p:nvSpPr>
        <p:spPr bwMode="auto">
          <a:xfrm>
            <a:off x="4211960" y="4486274"/>
            <a:ext cx="15215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Dado </a:t>
            </a:r>
            <a:r>
              <a:rPr lang="en-US" altLang="es-MX" dirty="0" err="1">
                <a:latin typeface="Arial" panose="020B0604020202020204" pitchFamily="34" charset="0"/>
                <a:cs typeface="Arial" panose="020B0604020202020204" pitchFamily="34" charset="0"/>
              </a:rPr>
              <a:t>que</a:t>
            </a:r>
            <a:endParaRPr lang="en-US" altLang="es-MX" dirty="0">
              <a:latin typeface="Arial" panose="020B0604020202020204" pitchFamily="34" charset="0"/>
              <a:cs typeface="Arial" panose="020B0604020202020204" pitchFamily="34" charset="0"/>
            </a:endParaRPr>
          </a:p>
        </p:txBody>
      </p:sp>
      <p:sp>
        <p:nvSpPr>
          <p:cNvPr id="10251" name="Text Box 14"/>
          <p:cNvSpPr txBox="1">
            <a:spLocks noChangeArrowheads="1"/>
          </p:cNvSpPr>
          <p:nvPr/>
        </p:nvSpPr>
        <p:spPr bwMode="auto">
          <a:xfrm>
            <a:off x="762000" y="5451475"/>
            <a:ext cx="11945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resulta</a:t>
            </a:r>
            <a:r>
              <a:rPr lang="en-US" altLang="es-MX" dirty="0">
                <a:latin typeface="Arial" panose="020B0604020202020204" pitchFamily="34" charset="0"/>
                <a:cs typeface="Arial" panose="020B0604020202020204" pitchFamily="34" charset="0"/>
              </a:rPr>
              <a:t>:</a:t>
            </a:r>
          </a:p>
        </p:txBody>
      </p:sp>
      <p:graphicFrame>
        <p:nvGraphicFramePr>
          <p:cNvPr id="10252" name="Object 15"/>
          <p:cNvGraphicFramePr>
            <a:graphicFrameLocks noChangeAspect="1"/>
          </p:cNvGraphicFramePr>
          <p:nvPr>
            <p:extLst>
              <p:ext uri="{D42A27DB-BD31-4B8C-83A1-F6EECF244321}">
                <p14:modId xmlns:p14="http://schemas.microsoft.com/office/powerpoint/2010/main" val="3908529510"/>
              </p:ext>
            </p:extLst>
          </p:nvPr>
        </p:nvGraphicFramePr>
        <p:xfrm>
          <a:off x="3368675" y="5334000"/>
          <a:ext cx="3657600" cy="750888"/>
        </p:xfrm>
        <a:graphic>
          <a:graphicData uri="http://schemas.openxmlformats.org/presentationml/2006/ole">
            <mc:AlternateContent xmlns:mc="http://schemas.openxmlformats.org/markup-compatibility/2006">
              <mc:Choice xmlns:v="urn:schemas-microsoft-com:vml" Requires="v">
                <p:oleObj spid="_x0000_s28953" name="Equation" r:id="rId11" imgW="2095500" imgH="431800" progId="Equation.3">
                  <p:embed/>
                </p:oleObj>
              </mc:Choice>
              <mc:Fallback>
                <p:oleObj name="Equation" r:id="rId11" imgW="20955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8675" y="5334000"/>
                        <a:ext cx="3657600" cy="7508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3" name="Text Box 17"/>
          <p:cNvSpPr txBox="1">
            <a:spLocks noChangeArrowheads="1"/>
          </p:cNvSpPr>
          <p:nvPr/>
        </p:nvSpPr>
        <p:spPr bwMode="auto">
          <a:xfrm>
            <a:off x="746125" y="6137275"/>
            <a:ext cx="81612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solidFill>
                  <a:srgbClr val="FF3300"/>
                </a:solidFill>
                <a:latin typeface="Arial" panose="020B0604020202020204" pitchFamily="34" charset="0"/>
                <a:cs typeface="Arial" panose="020B0604020202020204" pitchFamily="34" charset="0"/>
              </a:rPr>
              <a:t>¡¡Por lo que la </a:t>
            </a:r>
            <a:r>
              <a:rPr lang="en-US" altLang="es-MX" dirty="0" err="1">
                <a:solidFill>
                  <a:srgbClr val="FF3300"/>
                </a:solidFill>
                <a:latin typeface="Arial" panose="020B0604020202020204" pitchFamily="34" charset="0"/>
                <a:cs typeface="Arial" panose="020B0604020202020204" pitchFamily="34" charset="0"/>
              </a:rPr>
              <a:t>rapidez</a:t>
            </a:r>
            <a:r>
              <a:rPr lang="en-US" altLang="es-MX" dirty="0">
                <a:solidFill>
                  <a:srgbClr val="FF3300"/>
                </a:solidFill>
                <a:latin typeface="Arial" panose="020B0604020202020204" pitchFamily="34" charset="0"/>
                <a:cs typeface="Arial" panose="020B0604020202020204" pitchFamily="34" charset="0"/>
              </a:rPr>
              <a:t> </a:t>
            </a:r>
            <a:r>
              <a:rPr lang="en-US" altLang="es-MX" dirty="0" err="1">
                <a:solidFill>
                  <a:srgbClr val="FF3300"/>
                </a:solidFill>
                <a:latin typeface="Arial" panose="020B0604020202020204" pitchFamily="34" charset="0"/>
                <a:cs typeface="Arial" panose="020B0604020202020204" pitchFamily="34" charset="0"/>
              </a:rPr>
              <a:t>sólo</a:t>
            </a:r>
            <a:r>
              <a:rPr lang="en-US" altLang="es-MX" dirty="0">
                <a:solidFill>
                  <a:srgbClr val="FF3300"/>
                </a:solidFill>
                <a:latin typeface="Arial" panose="020B0604020202020204" pitchFamily="34" charset="0"/>
                <a:cs typeface="Arial" panose="020B0604020202020204" pitchFamily="34" charset="0"/>
              </a:rPr>
              <a:t> </a:t>
            </a:r>
            <a:r>
              <a:rPr lang="en-US" altLang="es-MX" dirty="0" err="1">
                <a:solidFill>
                  <a:srgbClr val="FF3300"/>
                </a:solidFill>
                <a:latin typeface="Arial" panose="020B0604020202020204" pitchFamily="34" charset="0"/>
                <a:cs typeface="Arial" panose="020B0604020202020204" pitchFamily="34" charset="0"/>
              </a:rPr>
              <a:t>depende</a:t>
            </a:r>
            <a:r>
              <a:rPr lang="en-US" altLang="es-MX" dirty="0">
                <a:solidFill>
                  <a:srgbClr val="FF3300"/>
                </a:solidFill>
                <a:latin typeface="Arial" panose="020B0604020202020204" pitchFamily="34" charset="0"/>
                <a:cs typeface="Arial" panose="020B0604020202020204" pitchFamily="34" charset="0"/>
              </a:rPr>
              <a:t> del pH y no de [HA] !!</a:t>
            </a:r>
            <a:endParaRPr lang="en-US" altLang="es-MX" dirty="0">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825FE78F-8E2F-48AC-9986-D5D51A912BFE}"/>
              </a:ext>
            </a:extLst>
          </p:cNvPr>
          <p:cNvSpPr>
            <a:spLocks noGrp="1"/>
          </p:cNvSpPr>
          <p:nvPr>
            <p:ph type="ftr" sz="quarter" idx="11"/>
          </p:nvPr>
        </p:nvSpPr>
        <p:spPr/>
        <p:txBody>
          <a:bodyPr/>
          <a:lstStyle/>
          <a:p>
            <a:endParaRPr lang="es-MX" dirty="0"/>
          </a:p>
        </p:txBody>
      </p:sp>
      <p:sp>
        <p:nvSpPr>
          <p:cNvPr id="3" name="Marcador de número de diapositiva 2">
            <a:extLst>
              <a:ext uri="{FF2B5EF4-FFF2-40B4-BE49-F238E27FC236}">
                <a16:creationId xmlns:a16="http://schemas.microsoft.com/office/drawing/2014/main" id="{B1EC7327-A33D-4F7A-B4DE-B4071F3C3EC7}"/>
              </a:ext>
            </a:extLst>
          </p:cNvPr>
          <p:cNvSpPr>
            <a:spLocks noGrp="1"/>
          </p:cNvSpPr>
          <p:nvPr>
            <p:ph type="sldNum" sz="quarter" idx="12"/>
          </p:nvPr>
        </p:nvSpPr>
        <p:spPr/>
        <p:txBody>
          <a:bodyPr/>
          <a:lstStyle/>
          <a:p>
            <a:fld id="{35F7C1B0-3CBA-4428-8776-BC58547E578F}" type="slidenum">
              <a:rPr lang="es-MX" smtClean="0"/>
              <a:t>25</a:t>
            </a:fld>
            <a:endParaRPr lang="es-MX"/>
          </a:p>
        </p:txBody>
      </p:sp>
      <p:sp>
        <p:nvSpPr>
          <p:cNvPr id="4" name="CuadroTexto 3">
            <a:extLst>
              <a:ext uri="{FF2B5EF4-FFF2-40B4-BE49-F238E27FC236}">
                <a16:creationId xmlns:a16="http://schemas.microsoft.com/office/drawing/2014/main" id="{40E48315-1983-482C-BF92-70269F8DEDBC}"/>
              </a:ext>
            </a:extLst>
          </p:cNvPr>
          <p:cNvSpPr txBox="1"/>
          <p:nvPr/>
        </p:nvSpPr>
        <p:spPr>
          <a:xfrm>
            <a:off x="6477000" y="1926175"/>
            <a:ext cx="1066800" cy="369332"/>
          </a:xfrm>
          <a:prstGeom prst="rect">
            <a:avLst/>
          </a:prstGeom>
          <a:solidFill>
            <a:schemeClr val="bg1"/>
          </a:solidFill>
        </p:spPr>
        <p:txBody>
          <a:bodyPr wrap="square" rtlCol="0">
            <a:spAutoFit/>
          </a:bodyPr>
          <a:lstStyle/>
          <a:p>
            <a:r>
              <a:rPr lang="es-MX" b="1" dirty="0">
                <a:solidFill>
                  <a:srgbClr val="FF0000"/>
                </a:solidFill>
              </a:rPr>
              <a:t>rápido</a:t>
            </a:r>
            <a:endParaRPr lang="en-GB" b="1" dirty="0">
              <a:solidFill>
                <a:srgbClr val="FF0000"/>
              </a:solidFill>
            </a:endParaRPr>
          </a:p>
        </p:txBody>
      </p:sp>
    </p:spTree>
    <p:extLst>
      <p:ext uri="{BB962C8B-B14F-4D97-AF65-F5344CB8AC3E}">
        <p14:creationId xmlns:p14="http://schemas.microsoft.com/office/powerpoint/2010/main" val="678533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1520" y="332656"/>
            <a:ext cx="8897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catálisis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específica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hidrólisis</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acetales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mec</a:t>
            </a:r>
            <a:r>
              <a:rPr lang="en-US" altLang="es-MX" dirty="0">
                <a:latin typeface="Arial" panose="020B0604020202020204" pitchFamily="34" charset="0"/>
                <a:cs typeface="Arial" panose="020B0604020202020204" pitchFamily="34" charset="0"/>
              </a:rPr>
              <a:t>. A1)</a:t>
            </a:r>
          </a:p>
        </p:txBody>
      </p:sp>
      <p:graphicFrame>
        <p:nvGraphicFramePr>
          <p:cNvPr id="11267" name="Object 3"/>
          <p:cNvGraphicFramePr>
            <a:graphicFrameLocks noChangeAspect="1"/>
          </p:cNvGraphicFramePr>
          <p:nvPr>
            <p:extLst>
              <p:ext uri="{D42A27DB-BD31-4B8C-83A1-F6EECF244321}">
                <p14:modId xmlns:p14="http://schemas.microsoft.com/office/powerpoint/2010/main" val="978940231"/>
              </p:ext>
            </p:extLst>
          </p:nvPr>
        </p:nvGraphicFramePr>
        <p:xfrm>
          <a:off x="609600" y="1295400"/>
          <a:ext cx="5181600" cy="755650"/>
        </p:xfrm>
        <a:graphic>
          <a:graphicData uri="http://schemas.openxmlformats.org/presentationml/2006/ole">
            <mc:AlternateContent xmlns:mc="http://schemas.openxmlformats.org/markup-compatibility/2006">
              <mc:Choice xmlns:v="urn:schemas-microsoft-com:vml" Requires="v">
                <p:oleObj spid="_x0000_s29808" name="CS ChemDraw Drawing" r:id="rId3" imgW="3495040" imgH="510540" progId="ChemDraw.Document.4.5">
                  <p:embed/>
                </p:oleObj>
              </mc:Choice>
              <mc:Fallback>
                <p:oleObj name="CS ChemDraw Drawing" r:id="rId3" imgW="3495040" imgH="51054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5181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268" name="Group 18"/>
          <p:cNvGrpSpPr>
            <a:grpSpLocks/>
          </p:cNvGrpSpPr>
          <p:nvPr/>
        </p:nvGrpSpPr>
        <p:grpSpPr bwMode="auto">
          <a:xfrm>
            <a:off x="6273800" y="1143000"/>
            <a:ext cx="2413000" cy="1752600"/>
            <a:chOff x="3952" y="720"/>
            <a:chExt cx="1520" cy="1104"/>
          </a:xfrm>
        </p:grpSpPr>
        <p:sp>
          <p:nvSpPr>
            <p:cNvPr id="11284" name="Line 4"/>
            <p:cNvSpPr>
              <a:spLocks noChangeShapeType="1"/>
            </p:cNvSpPr>
            <p:nvPr/>
          </p:nvSpPr>
          <p:spPr bwMode="auto">
            <a:xfrm>
              <a:off x="4224" y="720"/>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85" name="Line 5"/>
            <p:cNvSpPr>
              <a:spLocks noChangeShapeType="1"/>
            </p:cNvSpPr>
            <p:nvPr/>
          </p:nvSpPr>
          <p:spPr bwMode="auto">
            <a:xfrm>
              <a:off x="4224" y="1632"/>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86" name="Line 6"/>
            <p:cNvSpPr>
              <a:spLocks noChangeShapeType="1"/>
            </p:cNvSpPr>
            <p:nvPr/>
          </p:nvSpPr>
          <p:spPr bwMode="auto">
            <a:xfrm flipV="1">
              <a:off x="4224" y="864"/>
              <a:ext cx="864" cy="76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87" name="Text Box 7"/>
            <p:cNvSpPr txBox="1">
              <a:spLocks noChangeArrowheads="1"/>
            </p:cNvSpPr>
            <p:nvPr/>
          </p:nvSpPr>
          <p:spPr bwMode="auto">
            <a:xfrm>
              <a:off x="4272" y="1440"/>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88" name="Text Box 8"/>
            <p:cNvSpPr txBox="1">
              <a:spLocks noChangeArrowheads="1"/>
            </p:cNvSpPr>
            <p:nvPr/>
          </p:nvSpPr>
          <p:spPr bwMode="auto">
            <a:xfrm>
              <a:off x="4368" y="1344"/>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89" name="Text Box 9"/>
            <p:cNvSpPr txBox="1">
              <a:spLocks noChangeArrowheads="1"/>
            </p:cNvSpPr>
            <p:nvPr/>
          </p:nvSpPr>
          <p:spPr bwMode="auto">
            <a:xfrm>
              <a:off x="4656" y="1104"/>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90" name="Text Box 10"/>
            <p:cNvSpPr txBox="1">
              <a:spLocks noChangeArrowheads="1"/>
            </p:cNvSpPr>
            <p:nvPr/>
          </p:nvSpPr>
          <p:spPr bwMode="auto">
            <a:xfrm>
              <a:off x="4932" y="864"/>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91" name="Text Box 11"/>
            <p:cNvSpPr txBox="1">
              <a:spLocks noChangeArrowheads="1"/>
            </p:cNvSpPr>
            <p:nvPr/>
          </p:nvSpPr>
          <p:spPr bwMode="auto">
            <a:xfrm>
              <a:off x="4800" y="960"/>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92" name="Text Box 12"/>
            <p:cNvSpPr txBox="1">
              <a:spLocks noChangeArrowheads="1"/>
            </p:cNvSpPr>
            <p:nvPr/>
          </p:nvSpPr>
          <p:spPr bwMode="auto">
            <a:xfrm>
              <a:off x="4500" y="1238"/>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93" name="Text Box 13"/>
            <p:cNvSpPr txBox="1">
              <a:spLocks noChangeArrowheads="1"/>
            </p:cNvSpPr>
            <p:nvPr/>
          </p:nvSpPr>
          <p:spPr bwMode="auto">
            <a:xfrm>
              <a:off x="3952" y="1200"/>
              <a:ext cx="29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k</a:t>
              </a:r>
              <a:r>
                <a:rPr lang="en-US" altLang="es-MX" sz="1400" baseline="-25000">
                  <a:latin typeface="Arial" panose="020B0604020202020204" pitchFamily="34" charset="0"/>
                  <a:cs typeface="Arial" panose="020B0604020202020204" pitchFamily="34" charset="0"/>
                </a:rPr>
                <a:t>obs</a:t>
              </a:r>
              <a:endParaRPr lang="en-US" altLang="es-MX">
                <a:latin typeface="Arial" panose="020B0604020202020204" pitchFamily="34" charset="0"/>
                <a:cs typeface="Arial" panose="020B0604020202020204" pitchFamily="34" charset="0"/>
              </a:endParaRPr>
            </a:p>
          </p:txBody>
        </p:sp>
        <p:sp>
          <p:nvSpPr>
            <p:cNvPr id="11294" name="Text Box 14"/>
            <p:cNvSpPr txBox="1">
              <a:spLocks noChangeArrowheads="1"/>
            </p:cNvSpPr>
            <p:nvPr/>
          </p:nvSpPr>
          <p:spPr bwMode="auto">
            <a:xfrm>
              <a:off x="4512" y="1632"/>
              <a:ext cx="3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[H</a:t>
              </a:r>
              <a:r>
                <a:rPr lang="en-US" altLang="es-MX" sz="1400" baseline="30000">
                  <a:latin typeface="Arial" panose="020B0604020202020204" pitchFamily="34" charset="0"/>
                  <a:cs typeface="Arial" panose="020B0604020202020204" pitchFamily="34" charset="0"/>
                </a:rPr>
                <a:t>+</a:t>
              </a:r>
              <a:r>
                <a:rPr lang="en-US" altLang="es-MX" sz="1400">
                  <a:latin typeface="Arial" panose="020B0604020202020204" pitchFamily="34" charset="0"/>
                  <a:cs typeface="Arial" panose="020B0604020202020204" pitchFamily="34" charset="0"/>
                </a:rPr>
                <a:t>]</a:t>
              </a:r>
              <a:endParaRPr lang="en-US" altLang="es-MX">
                <a:latin typeface="Arial" panose="020B0604020202020204" pitchFamily="34" charset="0"/>
                <a:cs typeface="Arial" panose="020B0604020202020204" pitchFamily="34" charset="0"/>
              </a:endParaRPr>
            </a:p>
          </p:txBody>
        </p:sp>
        <p:sp>
          <p:nvSpPr>
            <p:cNvPr id="11295" name="Line 15"/>
            <p:cNvSpPr>
              <a:spLocks noChangeShapeType="1"/>
            </p:cNvSpPr>
            <p:nvPr/>
          </p:nvSpPr>
          <p:spPr bwMode="auto">
            <a:xfrm>
              <a:off x="4858" y="1721"/>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96" name="Line 16"/>
            <p:cNvSpPr>
              <a:spLocks noChangeShapeType="1"/>
            </p:cNvSpPr>
            <p:nvPr/>
          </p:nvSpPr>
          <p:spPr bwMode="auto">
            <a:xfrm flipV="1">
              <a:off x="4096" y="96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grpSp>
      <p:sp>
        <p:nvSpPr>
          <p:cNvPr id="11269" name="Text Box 17"/>
          <p:cNvSpPr txBox="1">
            <a:spLocks noChangeArrowheads="1"/>
          </p:cNvSpPr>
          <p:nvPr/>
        </p:nvSpPr>
        <p:spPr bwMode="auto">
          <a:xfrm>
            <a:off x="593725" y="2438400"/>
            <a:ext cx="6341031"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directamente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proporcional</a:t>
            </a:r>
            <a:r>
              <a:rPr lang="en-US" altLang="es-MX" dirty="0">
                <a:latin typeface="Arial" panose="020B0604020202020204" pitchFamily="34" charset="0"/>
                <a:cs typeface="Arial" panose="020B0604020202020204" pitchFamily="34" charset="0"/>
              </a:rPr>
              <a:t> a [H</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a:t>
            </a:r>
          </a:p>
          <a:p>
            <a:r>
              <a:rPr lang="en-US" altLang="es-MX" dirty="0" err="1">
                <a:latin typeface="Arial" panose="020B0604020202020204" pitchFamily="34" charset="0"/>
                <a:cs typeface="Arial" panose="020B0604020202020204" pitchFamily="34" charset="0"/>
              </a:rPr>
              <a:t>Adición</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más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ácido</a:t>
            </a:r>
            <a:r>
              <a:rPr lang="en-US" altLang="es-MX" dirty="0">
                <a:latin typeface="Arial" panose="020B0604020202020204" pitchFamily="34" charset="0"/>
                <a:cs typeface="Arial" panose="020B0604020202020204" pitchFamily="34" charset="0"/>
              </a:rPr>
              <a:t> (buffer) a pH </a:t>
            </a:r>
            <a:r>
              <a:rPr lang="en-US" altLang="es-MX" dirty="0" err="1">
                <a:latin typeface="Arial" panose="020B0604020202020204" pitchFamily="34" charset="0"/>
                <a:cs typeface="Arial" panose="020B0604020202020204" pitchFamily="34" charset="0"/>
              </a:rPr>
              <a:t>constante</a:t>
            </a:r>
            <a:endParaRPr lang="en-US" altLang="es-MX" dirty="0">
              <a:latin typeface="Arial" panose="020B0604020202020204" pitchFamily="34" charset="0"/>
              <a:cs typeface="Arial" panose="020B0604020202020204" pitchFamily="34" charset="0"/>
            </a:endParaRPr>
          </a:p>
          <a:p>
            <a:r>
              <a:rPr lang="en-US" altLang="es-MX" dirty="0">
                <a:latin typeface="Arial" panose="020B0604020202020204" pitchFamily="34" charset="0"/>
                <a:cs typeface="Arial" panose="020B0604020202020204" pitchFamily="34" charset="0"/>
              </a:rPr>
              <a:t>No  </a:t>
            </a:r>
            <a:r>
              <a:rPr lang="en-US" altLang="es-MX" dirty="0" err="1">
                <a:latin typeface="Arial" panose="020B0604020202020204" pitchFamily="34" charset="0"/>
                <a:cs typeface="Arial" panose="020B0604020202020204" pitchFamily="34" charset="0"/>
              </a:rPr>
              <a:t>tiene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efecto</a:t>
            </a:r>
            <a:r>
              <a:rPr lang="en-US" altLang="es-MX" dirty="0">
                <a:latin typeface="Arial" panose="020B0604020202020204" pitchFamily="34" charset="0"/>
                <a:cs typeface="Arial" panose="020B0604020202020204" pitchFamily="34" charset="0"/>
              </a:rPr>
              <a:t> en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a:t>
            </a:r>
          </a:p>
          <a:p>
            <a:endParaRPr lang="en-US" altLang="es-MX" sz="1400" dirty="0">
              <a:latin typeface="Arial" panose="020B0604020202020204" pitchFamily="34" charset="0"/>
              <a:cs typeface="Arial" panose="020B0604020202020204" pitchFamily="34" charset="0"/>
            </a:endParaRPr>
          </a:p>
          <a:p>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protónica</a:t>
            </a:r>
            <a:r>
              <a:rPr lang="en-US" altLang="es-MX" dirty="0">
                <a:latin typeface="Arial" panose="020B0604020202020204" pitchFamily="34" charset="0"/>
                <a:cs typeface="Arial" panose="020B0604020202020204" pitchFamily="34" charset="0"/>
              </a:rPr>
              <a:t> no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p>
          <a:p>
            <a:r>
              <a:rPr lang="en-US" altLang="es-MX" dirty="0" err="1">
                <a:latin typeface="Arial" panose="020B0604020202020204" pitchFamily="34" charset="0"/>
                <a:cs typeface="Arial" panose="020B0604020202020204" pitchFamily="34" charset="0"/>
              </a:rPr>
              <a:t>limitante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por</a:t>
            </a:r>
            <a:r>
              <a:rPr lang="en-US" altLang="es-MX" dirty="0">
                <a:latin typeface="Arial" panose="020B0604020202020204" pitchFamily="34" charset="0"/>
                <a:cs typeface="Arial" panose="020B0604020202020204" pitchFamily="34" charset="0"/>
              </a:rPr>
              <a:t> lo </a:t>
            </a:r>
            <a:r>
              <a:rPr lang="en-US" altLang="es-MX" dirty="0" err="1">
                <a:latin typeface="Arial" panose="020B0604020202020204" pitchFamily="34" charset="0"/>
                <a:cs typeface="Arial" panose="020B0604020202020204" pitchFamily="34" charset="0"/>
              </a:rPr>
              <a:t>que</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mecanismo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p>
        </p:txBody>
      </p:sp>
      <p:sp>
        <p:nvSpPr>
          <p:cNvPr id="11270" name="Line 20"/>
          <p:cNvSpPr>
            <a:spLocks noChangeShapeType="1"/>
          </p:cNvSpPr>
          <p:nvPr/>
        </p:nvSpPr>
        <p:spPr bwMode="auto">
          <a:xfrm>
            <a:off x="6705600" y="32766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71" name="Line 21"/>
          <p:cNvSpPr>
            <a:spLocks noChangeShapeType="1"/>
          </p:cNvSpPr>
          <p:nvPr/>
        </p:nvSpPr>
        <p:spPr bwMode="auto">
          <a:xfrm>
            <a:off x="6705600" y="4724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72" name="Text Box 29"/>
          <p:cNvSpPr txBox="1">
            <a:spLocks noChangeArrowheads="1"/>
          </p:cNvSpPr>
          <p:nvPr/>
        </p:nvSpPr>
        <p:spPr bwMode="auto">
          <a:xfrm>
            <a:off x="6273800" y="4038600"/>
            <a:ext cx="4683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k</a:t>
            </a:r>
            <a:r>
              <a:rPr lang="en-US" altLang="es-MX" sz="1400" baseline="-25000">
                <a:latin typeface="Arial" panose="020B0604020202020204" pitchFamily="34" charset="0"/>
                <a:cs typeface="Arial" panose="020B0604020202020204" pitchFamily="34" charset="0"/>
              </a:rPr>
              <a:t>obs</a:t>
            </a:r>
            <a:endParaRPr lang="en-US" altLang="es-MX">
              <a:latin typeface="Arial" panose="020B0604020202020204" pitchFamily="34" charset="0"/>
              <a:cs typeface="Arial" panose="020B0604020202020204" pitchFamily="34" charset="0"/>
            </a:endParaRPr>
          </a:p>
        </p:txBody>
      </p:sp>
      <p:sp>
        <p:nvSpPr>
          <p:cNvPr id="11273" name="Text Box 30"/>
          <p:cNvSpPr txBox="1">
            <a:spLocks noChangeArrowheads="1"/>
          </p:cNvSpPr>
          <p:nvPr/>
        </p:nvSpPr>
        <p:spPr bwMode="auto">
          <a:xfrm>
            <a:off x="6786563" y="4724400"/>
            <a:ext cx="15969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[ClCH</a:t>
            </a:r>
            <a:r>
              <a:rPr lang="en-US" altLang="es-MX" sz="1400" baseline="-25000">
                <a:latin typeface="Arial" panose="020B0604020202020204" pitchFamily="34" charset="0"/>
                <a:cs typeface="Arial" panose="020B0604020202020204" pitchFamily="34" charset="0"/>
              </a:rPr>
              <a:t>2</a:t>
            </a:r>
            <a:r>
              <a:rPr lang="en-US" altLang="es-MX" sz="1400">
                <a:latin typeface="Arial" panose="020B0604020202020204" pitchFamily="34" charset="0"/>
                <a:cs typeface="Arial" panose="020B0604020202020204" pitchFamily="34" charset="0"/>
              </a:rPr>
              <a:t>COOH/</a:t>
            </a:r>
          </a:p>
          <a:p>
            <a:r>
              <a:rPr lang="en-US" altLang="es-MX" sz="1400">
                <a:latin typeface="Arial" panose="020B0604020202020204" pitchFamily="34" charset="0"/>
                <a:cs typeface="Arial" panose="020B0604020202020204" pitchFamily="34" charset="0"/>
              </a:rPr>
              <a:t>ClCH</a:t>
            </a:r>
            <a:r>
              <a:rPr lang="en-US" altLang="es-MX" sz="1400" baseline="-25000">
                <a:latin typeface="Arial" panose="020B0604020202020204" pitchFamily="34" charset="0"/>
                <a:cs typeface="Arial" panose="020B0604020202020204" pitchFamily="34" charset="0"/>
              </a:rPr>
              <a:t>2</a:t>
            </a:r>
            <a:r>
              <a:rPr lang="en-US" altLang="es-MX" sz="1400">
                <a:latin typeface="Arial" panose="020B0604020202020204" pitchFamily="34" charset="0"/>
                <a:cs typeface="Arial" panose="020B0604020202020204" pitchFamily="34" charset="0"/>
              </a:rPr>
              <a:t>COO</a:t>
            </a:r>
            <a:r>
              <a:rPr lang="en-US" altLang="es-MX" sz="1400" baseline="30000">
                <a:latin typeface="Arial" panose="020B0604020202020204" pitchFamily="34" charset="0"/>
                <a:cs typeface="Arial" panose="020B0604020202020204" pitchFamily="34" charset="0"/>
              </a:rPr>
              <a:t>-</a:t>
            </a:r>
            <a:r>
              <a:rPr lang="en-US" altLang="es-MX" sz="1400">
                <a:latin typeface="Arial" panose="020B0604020202020204" pitchFamily="34" charset="0"/>
                <a:cs typeface="Arial" panose="020B0604020202020204" pitchFamily="34" charset="0"/>
              </a:rPr>
              <a:t>] (2:1)</a:t>
            </a:r>
            <a:endParaRPr lang="en-US" altLang="es-MX">
              <a:latin typeface="Arial" panose="020B0604020202020204" pitchFamily="34" charset="0"/>
              <a:cs typeface="Arial" panose="020B0604020202020204" pitchFamily="34" charset="0"/>
            </a:endParaRPr>
          </a:p>
        </p:txBody>
      </p:sp>
      <p:sp>
        <p:nvSpPr>
          <p:cNvPr id="11274" name="Line 32"/>
          <p:cNvSpPr>
            <a:spLocks noChangeShapeType="1"/>
          </p:cNvSpPr>
          <p:nvPr/>
        </p:nvSpPr>
        <p:spPr bwMode="auto">
          <a:xfrm flipV="1">
            <a:off x="6502400" y="3657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75" name="Line 33"/>
          <p:cNvSpPr>
            <a:spLocks noChangeShapeType="1"/>
          </p:cNvSpPr>
          <p:nvPr/>
        </p:nvSpPr>
        <p:spPr bwMode="auto">
          <a:xfrm>
            <a:off x="6705600" y="3962400"/>
            <a:ext cx="1828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76" name="Text Box 34"/>
          <p:cNvSpPr txBox="1">
            <a:spLocks noChangeArrowheads="1"/>
          </p:cNvSpPr>
          <p:nvPr/>
        </p:nvSpPr>
        <p:spPr bwMode="auto">
          <a:xfrm>
            <a:off x="6705600" y="381000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77" name="Text Box 35"/>
          <p:cNvSpPr txBox="1">
            <a:spLocks noChangeArrowheads="1"/>
          </p:cNvSpPr>
          <p:nvPr/>
        </p:nvSpPr>
        <p:spPr bwMode="auto">
          <a:xfrm>
            <a:off x="6858000" y="3870325"/>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78" name="Text Box 36"/>
          <p:cNvSpPr txBox="1">
            <a:spLocks noChangeArrowheads="1"/>
          </p:cNvSpPr>
          <p:nvPr/>
        </p:nvSpPr>
        <p:spPr bwMode="auto">
          <a:xfrm>
            <a:off x="7219950" y="381000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79" name="Text Box 37"/>
          <p:cNvSpPr txBox="1">
            <a:spLocks noChangeArrowheads="1"/>
          </p:cNvSpPr>
          <p:nvPr/>
        </p:nvSpPr>
        <p:spPr bwMode="auto">
          <a:xfrm>
            <a:off x="7600950" y="3870325"/>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80" name="Text Box 38"/>
          <p:cNvSpPr txBox="1">
            <a:spLocks noChangeArrowheads="1"/>
          </p:cNvSpPr>
          <p:nvPr/>
        </p:nvSpPr>
        <p:spPr bwMode="auto">
          <a:xfrm>
            <a:off x="7905750" y="381000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81" name="Text Box 39"/>
          <p:cNvSpPr txBox="1">
            <a:spLocks noChangeArrowheads="1"/>
          </p:cNvSpPr>
          <p:nvPr/>
        </p:nvSpPr>
        <p:spPr bwMode="auto">
          <a:xfrm>
            <a:off x="8286750" y="381000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82" name="Line 40"/>
          <p:cNvSpPr>
            <a:spLocks noChangeShapeType="1"/>
          </p:cNvSpPr>
          <p:nvPr/>
        </p:nvSpPr>
        <p:spPr bwMode="auto">
          <a:xfrm>
            <a:off x="8305800" y="4953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graphicFrame>
        <p:nvGraphicFramePr>
          <p:cNvPr id="11283" name="Object 43"/>
          <p:cNvGraphicFramePr>
            <a:graphicFrameLocks noChangeAspect="1"/>
          </p:cNvGraphicFramePr>
          <p:nvPr>
            <p:extLst>
              <p:ext uri="{D42A27DB-BD31-4B8C-83A1-F6EECF244321}">
                <p14:modId xmlns:p14="http://schemas.microsoft.com/office/powerpoint/2010/main" val="1714089102"/>
              </p:ext>
            </p:extLst>
          </p:nvPr>
        </p:nvGraphicFramePr>
        <p:xfrm>
          <a:off x="685800" y="4800600"/>
          <a:ext cx="5715000" cy="1770063"/>
        </p:xfrm>
        <a:graphic>
          <a:graphicData uri="http://schemas.openxmlformats.org/presentationml/2006/ole">
            <mc:AlternateContent xmlns:mc="http://schemas.openxmlformats.org/markup-compatibility/2006">
              <mc:Choice xmlns:v="urn:schemas-microsoft-com:vml" Requires="v">
                <p:oleObj spid="_x0000_s29809" name="CS ChemDraw Drawing" r:id="rId5" imgW="4183380" imgH="1295400" progId="ChemDraw.Document.4.5">
                  <p:embed/>
                </p:oleObj>
              </mc:Choice>
              <mc:Fallback>
                <p:oleObj name="CS ChemDraw Drawing" r:id="rId5" imgW="4183380" imgH="129540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57150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0AB774AC-CAA6-4FE6-A6AE-439C57643CCC}"/>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E5905B23-1BF8-4614-87E2-87438AF0F93F}"/>
              </a:ext>
            </a:extLst>
          </p:cNvPr>
          <p:cNvSpPr>
            <a:spLocks noGrp="1"/>
          </p:cNvSpPr>
          <p:nvPr>
            <p:ph type="sldNum" sz="quarter" idx="12"/>
          </p:nvPr>
        </p:nvSpPr>
        <p:spPr/>
        <p:txBody>
          <a:bodyPr/>
          <a:lstStyle/>
          <a:p>
            <a:fld id="{35F7C1B0-3CBA-4428-8776-BC58547E578F}" type="slidenum">
              <a:rPr lang="es-MX" smtClean="0"/>
              <a:t>26</a:t>
            </a:fld>
            <a:endParaRPr lang="es-MX"/>
          </a:p>
        </p:txBody>
      </p:sp>
    </p:spTree>
    <p:extLst>
      <p:ext uri="{BB962C8B-B14F-4D97-AF65-F5344CB8AC3E}">
        <p14:creationId xmlns:p14="http://schemas.microsoft.com/office/powerpoint/2010/main" val="7704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41325" y="812800"/>
            <a:ext cx="76498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una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reacción</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catálisis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ácida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específica</a:t>
            </a:r>
            <a:r>
              <a:rPr lang="en-US" altLang="es-MX" dirty="0">
                <a:latin typeface="Arial" panose="020B0604020202020204" pitchFamily="34" charset="0"/>
                <a:cs typeface="Arial" panose="020B0604020202020204" pitchFamily="34" charset="0"/>
              </a:rPr>
              <a:t>, </a:t>
            </a:r>
          </a:p>
          <a:p>
            <a:r>
              <a:rPr lang="en-US" altLang="es-MX" dirty="0" err="1">
                <a:latin typeface="Arial" panose="020B0604020202020204" pitchFamily="34" charset="0"/>
                <a:cs typeface="Arial" panose="020B0604020202020204" pitchFamily="34" charset="0"/>
              </a:rPr>
              <a:t>mecanismo</a:t>
            </a:r>
            <a:r>
              <a:rPr lang="en-US" altLang="es-MX" dirty="0">
                <a:latin typeface="Arial" panose="020B0604020202020204" pitchFamily="34" charset="0"/>
                <a:cs typeface="Arial" panose="020B0604020202020204" pitchFamily="34" charset="0"/>
              </a:rPr>
              <a:t> A2 :</a:t>
            </a:r>
          </a:p>
          <a:p>
            <a:endParaRPr lang="en-US" altLang="es-MX" dirty="0">
              <a:latin typeface="Arial" panose="020B0604020202020204" pitchFamily="34" charset="0"/>
              <a:cs typeface="Arial" panose="020B0604020202020204" pitchFamily="34" charset="0"/>
            </a:endParaRPr>
          </a:p>
          <a:p>
            <a:r>
              <a:rPr lang="en-US" altLang="es-MX" dirty="0" err="1">
                <a:latin typeface="Arial" panose="020B0604020202020204" pitchFamily="34" charset="0"/>
                <a:cs typeface="Arial" panose="020B0604020202020204" pitchFamily="34" charset="0"/>
              </a:rPr>
              <a:t>Hidrólisis</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acetato</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etilo</a:t>
            </a:r>
            <a:r>
              <a:rPr lang="en-US" altLang="es-MX" dirty="0">
                <a:latin typeface="Arial" panose="020B0604020202020204" pitchFamily="34" charset="0"/>
                <a:cs typeface="Arial" panose="020B0604020202020204" pitchFamily="34" charset="0"/>
              </a:rPr>
              <a:t>:</a:t>
            </a:r>
          </a:p>
        </p:txBody>
      </p:sp>
      <p:graphicFrame>
        <p:nvGraphicFramePr>
          <p:cNvPr id="12291" name="Object 3"/>
          <p:cNvGraphicFramePr>
            <a:graphicFrameLocks noChangeAspect="1"/>
          </p:cNvGraphicFramePr>
          <p:nvPr>
            <p:extLst>
              <p:ext uri="{D42A27DB-BD31-4B8C-83A1-F6EECF244321}">
                <p14:modId xmlns:p14="http://schemas.microsoft.com/office/powerpoint/2010/main" val="2406261416"/>
              </p:ext>
            </p:extLst>
          </p:nvPr>
        </p:nvGraphicFramePr>
        <p:xfrm>
          <a:off x="533400" y="3286125"/>
          <a:ext cx="8001000" cy="2047875"/>
        </p:xfrm>
        <a:graphic>
          <a:graphicData uri="http://schemas.openxmlformats.org/presentationml/2006/ole">
            <mc:AlternateContent xmlns:mc="http://schemas.openxmlformats.org/markup-compatibility/2006">
              <mc:Choice xmlns:v="urn:schemas-microsoft-com:vml" Requires="v">
                <p:oleObj spid="_x0000_s30777" name="CS ChemDraw Drawing" r:id="rId3" imgW="5783580" imgH="1480820" progId="ChemDraw.Document.4.5">
                  <p:embed/>
                </p:oleObj>
              </mc:Choice>
              <mc:Fallback>
                <p:oleObj name="CS ChemDraw Drawing" r:id="rId3" imgW="5783580" imgH="14808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86125"/>
                        <a:ext cx="80010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79E79666-3703-406D-A845-393941494B7B}"/>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0720E5F5-484F-4F43-93DD-F0C9185EEB18}"/>
              </a:ext>
            </a:extLst>
          </p:cNvPr>
          <p:cNvSpPr>
            <a:spLocks noGrp="1"/>
          </p:cNvSpPr>
          <p:nvPr>
            <p:ph type="sldNum" sz="quarter" idx="12"/>
          </p:nvPr>
        </p:nvSpPr>
        <p:spPr/>
        <p:txBody>
          <a:bodyPr/>
          <a:lstStyle/>
          <a:p>
            <a:fld id="{35F7C1B0-3CBA-4428-8776-BC58547E578F}" type="slidenum">
              <a:rPr lang="es-MX" smtClean="0"/>
              <a:t>27</a:t>
            </a:fld>
            <a:endParaRPr lang="es-MX"/>
          </a:p>
        </p:txBody>
      </p:sp>
    </p:spTree>
    <p:extLst>
      <p:ext uri="{BB962C8B-B14F-4D97-AF65-F5344CB8AC3E}">
        <p14:creationId xmlns:p14="http://schemas.microsoft.com/office/powerpoint/2010/main" val="3790341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609600"/>
            <a:ext cx="7772400" cy="609600"/>
          </a:xfrm>
        </p:spPr>
        <p:txBody>
          <a:bodyPr/>
          <a:lstStyle/>
          <a:p>
            <a:r>
              <a:rPr lang="en-US" altLang="es-MX" sz="3200" dirty="0" err="1">
                <a:latin typeface="Arial" panose="020B0604020202020204" pitchFamily="34" charset="0"/>
                <a:cs typeface="Arial" panose="020B0604020202020204" pitchFamily="34" charset="0"/>
              </a:rPr>
              <a:t>Catálisis</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básica</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específica</a:t>
            </a:r>
            <a:endParaRPr lang="en-US" altLang="es-MX" dirty="0">
              <a:latin typeface="Arial" panose="020B0604020202020204" pitchFamily="34" charset="0"/>
              <a:cs typeface="Arial" panose="020B0604020202020204" pitchFamily="34" charset="0"/>
            </a:endParaRPr>
          </a:p>
        </p:txBody>
      </p:sp>
      <p:sp>
        <p:nvSpPr>
          <p:cNvPr id="13315" name="Text Box 3"/>
          <p:cNvSpPr txBox="1">
            <a:spLocks noChangeArrowheads="1"/>
          </p:cNvSpPr>
          <p:nvPr/>
        </p:nvSpPr>
        <p:spPr bwMode="auto">
          <a:xfrm>
            <a:off x="457200" y="1662113"/>
            <a:ext cx="51667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reacción</a:t>
            </a:r>
            <a:r>
              <a:rPr lang="en-US" altLang="es-MX" dirty="0">
                <a:latin typeface="Arial" panose="020B0604020202020204" pitchFamily="34" charset="0"/>
                <a:cs typeface="Arial" panose="020B0604020202020204" pitchFamily="34" charset="0"/>
              </a:rPr>
              <a:t> retro del </a:t>
            </a:r>
            <a:r>
              <a:rPr lang="en-US" altLang="es-MX" dirty="0" err="1">
                <a:latin typeface="Arial" panose="020B0604020202020204" pitchFamily="34" charset="0"/>
                <a:cs typeface="Arial" panose="020B0604020202020204" pitchFamily="34" charset="0"/>
              </a:rPr>
              <a:t>aldol</a:t>
            </a:r>
            <a:r>
              <a:rPr lang="en-US" altLang="es-MX" dirty="0">
                <a:latin typeface="Arial" panose="020B0604020202020204" pitchFamily="34" charset="0"/>
                <a:cs typeface="Arial" panose="020B0604020202020204" pitchFamily="34" charset="0"/>
              </a:rPr>
              <a:t> </a:t>
            </a:r>
            <a:r>
              <a:rPr lang="en-US" altLang="es-MX" b="1" dirty="0">
                <a:latin typeface="Arial" panose="020B0604020202020204" pitchFamily="34" charset="0"/>
                <a:cs typeface="Arial" panose="020B0604020202020204" pitchFamily="34" charset="0"/>
              </a:rPr>
              <a:t>I</a:t>
            </a:r>
            <a:r>
              <a:rPr lang="en-US" altLang="es-MX" dirty="0">
                <a:latin typeface="Arial" panose="020B0604020202020204" pitchFamily="34" charset="0"/>
                <a:cs typeface="Arial" panose="020B0604020202020204" pitchFamily="34" charset="0"/>
              </a:rPr>
              <a:t>:</a:t>
            </a:r>
          </a:p>
        </p:txBody>
      </p:sp>
      <p:graphicFrame>
        <p:nvGraphicFramePr>
          <p:cNvPr id="13316" name="Object 4"/>
          <p:cNvGraphicFramePr>
            <a:graphicFrameLocks noChangeAspect="1"/>
          </p:cNvGraphicFramePr>
          <p:nvPr>
            <p:extLst>
              <p:ext uri="{D42A27DB-BD31-4B8C-83A1-F6EECF244321}">
                <p14:modId xmlns:p14="http://schemas.microsoft.com/office/powerpoint/2010/main" val="3408150808"/>
              </p:ext>
            </p:extLst>
          </p:nvPr>
        </p:nvGraphicFramePr>
        <p:xfrm>
          <a:off x="777875" y="2992438"/>
          <a:ext cx="4114800" cy="969962"/>
        </p:xfrm>
        <a:graphic>
          <a:graphicData uri="http://schemas.openxmlformats.org/presentationml/2006/ole">
            <mc:AlternateContent xmlns:mc="http://schemas.openxmlformats.org/markup-compatibility/2006">
              <mc:Choice xmlns:v="urn:schemas-microsoft-com:vml" Requires="v">
                <p:oleObj spid="_x0000_s31801" name="CS ChemDraw Drawing" r:id="rId3" imgW="2720340" imgH="642620" progId="ChemDraw.Document.4.5">
                  <p:embed/>
                </p:oleObj>
              </mc:Choice>
              <mc:Fallback>
                <p:oleObj name="CS ChemDraw Drawing" r:id="rId3" imgW="2720340" imgH="6426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75" y="2992438"/>
                        <a:ext cx="4114800"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317" name="Group 19"/>
          <p:cNvGrpSpPr>
            <a:grpSpLocks/>
          </p:cNvGrpSpPr>
          <p:nvPr/>
        </p:nvGrpSpPr>
        <p:grpSpPr bwMode="auto">
          <a:xfrm>
            <a:off x="5715000" y="2362200"/>
            <a:ext cx="2413000" cy="1752600"/>
            <a:chOff x="3840" y="912"/>
            <a:chExt cx="1520" cy="1104"/>
          </a:xfrm>
        </p:grpSpPr>
        <p:sp>
          <p:nvSpPr>
            <p:cNvPr id="13319" name="Line 6"/>
            <p:cNvSpPr>
              <a:spLocks noChangeShapeType="1"/>
            </p:cNvSpPr>
            <p:nvPr/>
          </p:nvSpPr>
          <p:spPr bwMode="auto">
            <a:xfrm>
              <a:off x="4112" y="912"/>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3320" name="Line 7"/>
            <p:cNvSpPr>
              <a:spLocks noChangeShapeType="1"/>
            </p:cNvSpPr>
            <p:nvPr/>
          </p:nvSpPr>
          <p:spPr bwMode="auto">
            <a:xfrm>
              <a:off x="4112" y="1824"/>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3321" name="Line 8"/>
            <p:cNvSpPr>
              <a:spLocks noChangeShapeType="1"/>
            </p:cNvSpPr>
            <p:nvPr/>
          </p:nvSpPr>
          <p:spPr bwMode="auto">
            <a:xfrm flipV="1">
              <a:off x="4112" y="1056"/>
              <a:ext cx="864" cy="76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3322" name="Text Box 9"/>
            <p:cNvSpPr txBox="1">
              <a:spLocks noChangeArrowheads="1"/>
            </p:cNvSpPr>
            <p:nvPr/>
          </p:nvSpPr>
          <p:spPr bwMode="auto">
            <a:xfrm>
              <a:off x="4160" y="1632"/>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3" name="Text Box 10"/>
            <p:cNvSpPr txBox="1">
              <a:spLocks noChangeArrowheads="1"/>
            </p:cNvSpPr>
            <p:nvPr/>
          </p:nvSpPr>
          <p:spPr bwMode="auto">
            <a:xfrm>
              <a:off x="4256" y="1536"/>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4" name="Text Box 11"/>
            <p:cNvSpPr txBox="1">
              <a:spLocks noChangeArrowheads="1"/>
            </p:cNvSpPr>
            <p:nvPr/>
          </p:nvSpPr>
          <p:spPr bwMode="auto">
            <a:xfrm>
              <a:off x="4544" y="1296"/>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5" name="Text Box 12"/>
            <p:cNvSpPr txBox="1">
              <a:spLocks noChangeArrowheads="1"/>
            </p:cNvSpPr>
            <p:nvPr/>
          </p:nvSpPr>
          <p:spPr bwMode="auto">
            <a:xfrm>
              <a:off x="4820" y="1056"/>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6" name="Text Box 13"/>
            <p:cNvSpPr txBox="1">
              <a:spLocks noChangeArrowheads="1"/>
            </p:cNvSpPr>
            <p:nvPr/>
          </p:nvSpPr>
          <p:spPr bwMode="auto">
            <a:xfrm>
              <a:off x="4688" y="1152"/>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7" name="Text Box 14"/>
            <p:cNvSpPr txBox="1">
              <a:spLocks noChangeArrowheads="1"/>
            </p:cNvSpPr>
            <p:nvPr/>
          </p:nvSpPr>
          <p:spPr bwMode="auto">
            <a:xfrm>
              <a:off x="4388" y="1430"/>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8" name="Text Box 15"/>
            <p:cNvSpPr txBox="1">
              <a:spLocks noChangeArrowheads="1"/>
            </p:cNvSpPr>
            <p:nvPr/>
          </p:nvSpPr>
          <p:spPr bwMode="auto">
            <a:xfrm>
              <a:off x="3840" y="1392"/>
              <a:ext cx="29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k</a:t>
              </a:r>
              <a:r>
                <a:rPr lang="en-US" altLang="es-MX" sz="1400" baseline="-25000">
                  <a:latin typeface="Arial" panose="020B0604020202020204" pitchFamily="34" charset="0"/>
                  <a:cs typeface="Arial" panose="020B0604020202020204" pitchFamily="34" charset="0"/>
                </a:rPr>
                <a:t>obs</a:t>
              </a:r>
              <a:endParaRPr lang="en-US" altLang="es-MX">
                <a:latin typeface="Arial" panose="020B0604020202020204" pitchFamily="34" charset="0"/>
                <a:cs typeface="Arial" panose="020B0604020202020204" pitchFamily="34" charset="0"/>
              </a:endParaRPr>
            </a:p>
          </p:txBody>
        </p:sp>
        <p:sp>
          <p:nvSpPr>
            <p:cNvPr id="13329" name="Text Box 16"/>
            <p:cNvSpPr txBox="1">
              <a:spLocks noChangeArrowheads="1"/>
            </p:cNvSpPr>
            <p:nvPr/>
          </p:nvSpPr>
          <p:spPr bwMode="auto">
            <a:xfrm>
              <a:off x="4400" y="1824"/>
              <a:ext cx="3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[OH</a:t>
              </a:r>
              <a:r>
                <a:rPr lang="en-US" altLang="es-MX" sz="1400" baseline="30000">
                  <a:latin typeface="Arial" panose="020B0604020202020204" pitchFamily="34" charset="0"/>
                  <a:cs typeface="Arial" panose="020B0604020202020204" pitchFamily="34" charset="0"/>
                </a:rPr>
                <a:t>-</a:t>
              </a:r>
              <a:r>
                <a:rPr lang="en-US" altLang="es-MX" sz="1400">
                  <a:latin typeface="Arial" panose="020B0604020202020204" pitchFamily="34" charset="0"/>
                  <a:cs typeface="Arial" panose="020B0604020202020204" pitchFamily="34" charset="0"/>
                </a:rPr>
                <a:t>]</a:t>
              </a:r>
              <a:endParaRPr lang="en-US" altLang="es-MX">
                <a:latin typeface="Arial" panose="020B0604020202020204" pitchFamily="34" charset="0"/>
                <a:cs typeface="Arial" panose="020B0604020202020204" pitchFamily="34" charset="0"/>
              </a:endParaRPr>
            </a:p>
          </p:txBody>
        </p:sp>
        <p:sp>
          <p:nvSpPr>
            <p:cNvPr id="13330" name="Line 17"/>
            <p:cNvSpPr>
              <a:spLocks noChangeShapeType="1"/>
            </p:cNvSpPr>
            <p:nvPr/>
          </p:nvSpPr>
          <p:spPr bwMode="auto">
            <a:xfrm>
              <a:off x="4746" y="1913"/>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3331" name="Line 18"/>
            <p:cNvSpPr>
              <a:spLocks noChangeShapeType="1"/>
            </p:cNvSpPr>
            <p:nvPr/>
          </p:nvSpPr>
          <p:spPr bwMode="auto">
            <a:xfrm flipV="1">
              <a:off x="3984" y="11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grpSp>
      <p:sp>
        <p:nvSpPr>
          <p:cNvPr id="13318" name="Text Box 20"/>
          <p:cNvSpPr txBox="1">
            <a:spLocks noChangeArrowheads="1"/>
          </p:cNvSpPr>
          <p:nvPr/>
        </p:nvSpPr>
        <p:spPr bwMode="auto">
          <a:xfrm>
            <a:off x="533400" y="44958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directamente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proporciona</a:t>
            </a:r>
            <a:r>
              <a:rPr lang="en-US" altLang="es-MX" dirty="0">
                <a:latin typeface="Arial" panose="020B0604020202020204" pitchFamily="34" charset="0"/>
                <a:cs typeface="Arial" panose="020B0604020202020204" pitchFamily="34" charset="0"/>
              </a:rPr>
              <a:t> a [OH</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 La posterior </a:t>
            </a:r>
            <a:r>
              <a:rPr lang="en-US" altLang="es-MX" dirty="0" err="1">
                <a:latin typeface="Arial" panose="020B0604020202020204" pitchFamily="34" charset="0"/>
                <a:cs typeface="Arial" panose="020B0604020202020204" pitchFamily="34" charset="0"/>
              </a:rPr>
              <a:t>adición</a:t>
            </a:r>
            <a:r>
              <a:rPr lang="en-US" altLang="es-MX" dirty="0">
                <a:latin typeface="Arial" panose="020B0604020202020204" pitchFamily="34" charset="0"/>
                <a:cs typeface="Arial" panose="020B0604020202020204" pitchFamily="34" charset="0"/>
              </a:rPr>
              <a:t> de base (en buffer) a pH </a:t>
            </a:r>
            <a:r>
              <a:rPr lang="en-US" altLang="es-MX" dirty="0" err="1">
                <a:latin typeface="Arial" panose="020B0604020202020204" pitchFamily="34" charset="0"/>
                <a:cs typeface="Arial" panose="020B0604020202020204" pitchFamily="34" charset="0"/>
              </a:rPr>
              <a:t>constante</a:t>
            </a:r>
            <a:r>
              <a:rPr lang="en-US" altLang="es-MX" dirty="0">
                <a:latin typeface="Arial" panose="020B0604020202020204" pitchFamily="34" charset="0"/>
                <a:cs typeface="Arial" panose="020B0604020202020204" pitchFamily="34" charset="0"/>
              </a:rPr>
              <a:t> no </a:t>
            </a:r>
            <a:r>
              <a:rPr lang="en-US" altLang="es-MX" dirty="0" err="1">
                <a:latin typeface="Arial" panose="020B0604020202020204" pitchFamily="34" charset="0"/>
                <a:cs typeface="Arial" panose="020B0604020202020204" pitchFamily="34" charset="0"/>
              </a:rPr>
              <a:t>afecta</a:t>
            </a:r>
            <a:r>
              <a:rPr lang="en-US" altLang="es-MX" dirty="0">
                <a:latin typeface="Arial" panose="020B0604020202020204" pitchFamily="34" charset="0"/>
                <a:cs typeface="Arial" panose="020B0604020202020204" pitchFamily="34" charset="0"/>
              </a:rPr>
              <a:t> a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 [OH</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única</a:t>
            </a:r>
            <a:r>
              <a:rPr lang="en-US" altLang="es-MX" dirty="0">
                <a:latin typeface="Arial" panose="020B0604020202020204" pitchFamily="34" charset="0"/>
                <a:cs typeface="Arial" panose="020B0604020202020204" pitchFamily="34" charset="0"/>
              </a:rPr>
              <a:t> base en la ley de </a:t>
            </a:r>
            <a:r>
              <a:rPr lang="en-US" altLang="es-MX" dirty="0" err="1">
                <a:latin typeface="Arial" panose="020B0604020202020204" pitchFamily="34" charset="0"/>
                <a:cs typeface="Arial" panose="020B0604020202020204" pitchFamily="34" charset="0"/>
              </a:rPr>
              <a:t>velocidad</a:t>
            </a:r>
            <a:r>
              <a:rPr lang="en-US" altLang="es-MX" dirty="0">
                <a:latin typeface="Arial" panose="020B0604020202020204" pitchFamily="34" charset="0"/>
                <a:cs typeface="Arial" panose="020B0604020202020204" pitchFamily="34" charset="0"/>
              </a:rPr>
              <a:t>.</a:t>
            </a:r>
          </a:p>
        </p:txBody>
      </p:sp>
      <p:sp>
        <p:nvSpPr>
          <p:cNvPr id="2" name="Marcador de pie de página 1">
            <a:extLst>
              <a:ext uri="{FF2B5EF4-FFF2-40B4-BE49-F238E27FC236}">
                <a16:creationId xmlns:a16="http://schemas.microsoft.com/office/drawing/2014/main" id="{49D36A7D-9A74-4FE6-9202-CC8800584DCF}"/>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882E7402-9D9E-4310-AF37-5754F3476C3C}"/>
              </a:ext>
            </a:extLst>
          </p:cNvPr>
          <p:cNvSpPr>
            <a:spLocks noGrp="1"/>
          </p:cNvSpPr>
          <p:nvPr>
            <p:ph type="sldNum" sz="quarter" idx="12"/>
          </p:nvPr>
        </p:nvSpPr>
        <p:spPr/>
        <p:txBody>
          <a:bodyPr/>
          <a:lstStyle/>
          <a:p>
            <a:fld id="{35F7C1B0-3CBA-4428-8776-BC58547E578F}" type="slidenum">
              <a:rPr lang="es-MX" smtClean="0"/>
              <a:t>28</a:t>
            </a:fld>
            <a:endParaRPr lang="es-MX"/>
          </a:p>
        </p:txBody>
      </p:sp>
    </p:spTree>
    <p:extLst>
      <p:ext uri="{BB962C8B-B14F-4D97-AF65-F5344CB8AC3E}">
        <p14:creationId xmlns:p14="http://schemas.microsoft.com/office/powerpoint/2010/main" val="15850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 y="228600"/>
            <a:ext cx="52164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Por</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tanto</a:t>
            </a:r>
            <a:r>
              <a:rPr lang="en-US" altLang="es-MX" dirty="0">
                <a:latin typeface="Arial" panose="020B0604020202020204" pitchFamily="34" charset="0"/>
                <a:cs typeface="Arial" panose="020B0604020202020204" pitchFamily="34" charset="0"/>
              </a:rPr>
              <a:t>, se propone el </a:t>
            </a:r>
            <a:r>
              <a:rPr lang="en-US" altLang="es-MX" dirty="0" err="1">
                <a:latin typeface="Arial" panose="020B0604020202020204" pitchFamily="34" charset="0"/>
                <a:cs typeface="Arial" panose="020B0604020202020204" pitchFamily="34" charset="0"/>
              </a:rPr>
              <a:t>mecanismo</a:t>
            </a:r>
            <a:r>
              <a:rPr lang="en-US" altLang="es-MX" dirty="0">
                <a:latin typeface="Arial" panose="020B0604020202020204" pitchFamily="34" charset="0"/>
                <a:cs typeface="Arial" panose="020B0604020202020204" pitchFamily="34" charset="0"/>
              </a:rPr>
              <a:t>:</a:t>
            </a:r>
          </a:p>
        </p:txBody>
      </p:sp>
      <p:graphicFrame>
        <p:nvGraphicFramePr>
          <p:cNvPr id="14339" name="Object 3"/>
          <p:cNvGraphicFramePr>
            <a:graphicFrameLocks noChangeAspect="1"/>
          </p:cNvGraphicFramePr>
          <p:nvPr>
            <p:extLst>
              <p:ext uri="{D42A27DB-BD31-4B8C-83A1-F6EECF244321}">
                <p14:modId xmlns:p14="http://schemas.microsoft.com/office/powerpoint/2010/main" val="54432790"/>
              </p:ext>
            </p:extLst>
          </p:nvPr>
        </p:nvGraphicFramePr>
        <p:xfrm>
          <a:off x="517525" y="838200"/>
          <a:ext cx="7346950" cy="2171700"/>
        </p:xfrm>
        <a:graphic>
          <a:graphicData uri="http://schemas.openxmlformats.org/presentationml/2006/ole">
            <mc:AlternateContent xmlns:mc="http://schemas.openxmlformats.org/markup-compatibility/2006">
              <mc:Choice xmlns:v="urn:schemas-microsoft-com:vml" Requires="v">
                <p:oleObj spid="_x0000_s33218" name="CS ChemDraw Drawing" r:id="rId3" imgW="5212080" imgH="1541520" progId="ChemDraw.Document.4.5">
                  <p:embed/>
                </p:oleObj>
              </mc:Choice>
              <mc:Fallback>
                <p:oleObj name="CS ChemDraw Drawing" r:id="rId3" imgW="5212080" imgH="15415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838200"/>
                        <a:ext cx="73469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4"/>
          <p:cNvSpPr txBox="1">
            <a:spLocks noChangeArrowheads="1"/>
          </p:cNvSpPr>
          <p:nvPr/>
        </p:nvSpPr>
        <p:spPr bwMode="auto">
          <a:xfrm>
            <a:off x="304800" y="3048000"/>
            <a:ext cx="2291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u="sng" dirty="0">
                <a:latin typeface="Arial" panose="020B0604020202020204" pitchFamily="34" charset="0"/>
                <a:cs typeface="Arial" panose="020B0604020202020204" pitchFamily="34" charset="0"/>
              </a:rPr>
              <a:t>Ley de </a:t>
            </a:r>
            <a:r>
              <a:rPr lang="en-US" altLang="es-MX" u="sng" dirty="0" err="1">
                <a:latin typeface="Arial" panose="020B0604020202020204" pitchFamily="34" charset="0"/>
                <a:cs typeface="Arial" panose="020B0604020202020204" pitchFamily="34" charset="0"/>
              </a:rPr>
              <a:t>rapidez</a:t>
            </a:r>
            <a:r>
              <a:rPr lang="en-US" altLang="es-MX" u="sng" dirty="0">
                <a:latin typeface="Arial" panose="020B0604020202020204" pitchFamily="34" charset="0"/>
                <a:cs typeface="Arial" panose="020B0604020202020204" pitchFamily="34" charset="0"/>
              </a:rPr>
              <a:t>:</a:t>
            </a:r>
            <a:endParaRPr lang="en-US" altLang="es-MX" dirty="0">
              <a:latin typeface="Arial" panose="020B0604020202020204" pitchFamily="34" charset="0"/>
              <a:cs typeface="Arial" panose="020B0604020202020204" pitchFamily="34" charset="0"/>
            </a:endParaRPr>
          </a:p>
        </p:txBody>
      </p:sp>
      <p:graphicFrame>
        <p:nvGraphicFramePr>
          <p:cNvPr id="14341" name="Object 5"/>
          <p:cNvGraphicFramePr>
            <a:graphicFrameLocks noChangeAspect="1"/>
          </p:cNvGraphicFramePr>
          <p:nvPr>
            <p:extLst>
              <p:ext uri="{D42A27DB-BD31-4B8C-83A1-F6EECF244321}">
                <p14:modId xmlns:p14="http://schemas.microsoft.com/office/powerpoint/2010/main" val="1687369407"/>
              </p:ext>
            </p:extLst>
          </p:nvPr>
        </p:nvGraphicFramePr>
        <p:xfrm>
          <a:off x="549275" y="3540125"/>
          <a:ext cx="2971800" cy="784225"/>
        </p:xfrm>
        <a:graphic>
          <a:graphicData uri="http://schemas.openxmlformats.org/presentationml/2006/ole">
            <mc:AlternateContent xmlns:mc="http://schemas.openxmlformats.org/markup-compatibility/2006">
              <mc:Choice xmlns:v="urn:schemas-microsoft-com:vml" Requires="v">
                <p:oleObj spid="_x0000_s33219" name="Equation" r:id="rId5" imgW="1485900" imgH="393700" progId="Equation.3">
                  <p:embed/>
                </p:oleObj>
              </mc:Choice>
              <mc:Fallback>
                <p:oleObj name="Equation" r:id="rId5" imgW="14859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3540125"/>
                        <a:ext cx="29718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962174394"/>
              </p:ext>
            </p:extLst>
          </p:nvPr>
        </p:nvGraphicFramePr>
        <p:xfrm>
          <a:off x="3978275" y="3540125"/>
          <a:ext cx="1600200" cy="800100"/>
        </p:xfrm>
        <a:graphic>
          <a:graphicData uri="http://schemas.openxmlformats.org/presentationml/2006/ole">
            <mc:AlternateContent xmlns:mc="http://schemas.openxmlformats.org/markup-compatibility/2006">
              <mc:Choice xmlns:v="urn:schemas-microsoft-com:vml" Requires="v">
                <p:oleObj spid="_x0000_s33220" name="Equation" r:id="rId7" imgW="838200" imgH="419100" progId="Equation.3">
                  <p:embed/>
                </p:oleObj>
              </mc:Choice>
              <mc:Fallback>
                <p:oleObj name="Equation" r:id="rId7" imgW="8382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8275" y="3540125"/>
                        <a:ext cx="1600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3029823049"/>
              </p:ext>
            </p:extLst>
          </p:nvPr>
        </p:nvGraphicFramePr>
        <p:xfrm>
          <a:off x="6135688" y="3463925"/>
          <a:ext cx="1704975" cy="815975"/>
        </p:xfrm>
        <a:graphic>
          <a:graphicData uri="http://schemas.openxmlformats.org/presentationml/2006/ole">
            <mc:AlternateContent xmlns:mc="http://schemas.openxmlformats.org/markup-compatibility/2006">
              <mc:Choice xmlns:v="urn:schemas-microsoft-com:vml" Requires="v">
                <p:oleObj spid="_x0000_s33221" name="Equation" r:id="rId9" imgW="926698" imgH="444307" progId="Equation.3">
                  <p:embed/>
                </p:oleObj>
              </mc:Choice>
              <mc:Fallback>
                <p:oleObj name="Equation" r:id="rId9" imgW="926698" imgH="44430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5688" y="3463925"/>
                        <a:ext cx="170497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4" name="Text Box 9"/>
          <p:cNvSpPr txBox="1">
            <a:spLocks noChangeArrowheads="1"/>
          </p:cNvSpPr>
          <p:nvPr/>
        </p:nvSpPr>
        <p:spPr bwMode="auto">
          <a:xfrm>
            <a:off x="152400" y="4371975"/>
            <a:ext cx="55306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Dado el </a:t>
            </a:r>
            <a:r>
              <a:rPr lang="en-US" altLang="es-MX" dirty="0" err="1">
                <a:latin typeface="Arial" panose="020B0604020202020204" pitchFamily="34" charset="0"/>
                <a:cs typeface="Arial" panose="020B0604020202020204" pitchFamily="34" charset="0"/>
              </a:rPr>
              <a:t>equilibrio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ácido</a:t>
            </a:r>
            <a:r>
              <a:rPr lang="en-US" altLang="es-MX" dirty="0">
                <a:latin typeface="Arial" panose="020B0604020202020204" pitchFamily="34" charset="0"/>
                <a:cs typeface="Arial" panose="020B0604020202020204" pitchFamily="34" charset="0"/>
              </a:rPr>
              <a:t>/base del </a:t>
            </a:r>
            <a:r>
              <a:rPr lang="en-US" altLang="es-MX" dirty="0" err="1">
                <a:latin typeface="Arial" panose="020B0604020202020204" pitchFamily="34" charset="0"/>
                <a:cs typeface="Arial" panose="020B0604020202020204" pitchFamily="34" charset="0"/>
              </a:rPr>
              <a:t>agua</a:t>
            </a:r>
            <a:r>
              <a:rPr lang="en-US" altLang="es-MX" dirty="0">
                <a:latin typeface="Arial" panose="020B0604020202020204" pitchFamily="34" charset="0"/>
                <a:cs typeface="Arial" panose="020B0604020202020204" pitchFamily="34" charset="0"/>
              </a:rPr>
              <a:t>:</a:t>
            </a:r>
          </a:p>
        </p:txBody>
      </p:sp>
      <p:graphicFrame>
        <p:nvGraphicFramePr>
          <p:cNvPr id="14345" name="Object 10"/>
          <p:cNvGraphicFramePr>
            <a:graphicFrameLocks noChangeAspect="1"/>
          </p:cNvGraphicFramePr>
          <p:nvPr>
            <p:extLst>
              <p:ext uri="{D42A27DB-BD31-4B8C-83A1-F6EECF244321}">
                <p14:modId xmlns:p14="http://schemas.microsoft.com/office/powerpoint/2010/main" val="2715608098"/>
              </p:ext>
            </p:extLst>
          </p:nvPr>
        </p:nvGraphicFramePr>
        <p:xfrm>
          <a:off x="6035675" y="4302125"/>
          <a:ext cx="2955925" cy="485775"/>
        </p:xfrm>
        <a:graphic>
          <a:graphicData uri="http://schemas.openxmlformats.org/presentationml/2006/ole">
            <mc:AlternateContent xmlns:mc="http://schemas.openxmlformats.org/markup-compatibility/2006">
              <mc:Choice xmlns:v="urn:schemas-microsoft-com:vml" Requires="v">
                <p:oleObj spid="_x0000_s33222" name="CS ChemDraw Drawing" r:id="rId11" imgW="1788160" imgH="294640" progId="ChemDraw.Document.4.5">
                  <p:embed/>
                </p:oleObj>
              </mc:Choice>
              <mc:Fallback>
                <p:oleObj name="CS ChemDraw Drawing" r:id="rId11" imgW="1788160" imgH="294640" progId="ChemDraw.Document.4.5">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5675" y="4302125"/>
                        <a:ext cx="29559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6" name="Object 11"/>
          <p:cNvGraphicFramePr>
            <a:graphicFrameLocks noChangeAspect="1"/>
          </p:cNvGraphicFramePr>
          <p:nvPr>
            <p:extLst>
              <p:ext uri="{D42A27DB-BD31-4B8C-83A1-F6EECF244321}">
                <p14:modId xmlns:p14="http://schemas.microsoft.com/office/powerpoint/2010/main" val="2374172583"/>
              </p:ext>
            </p:extLst>
          </p:nvPr>
        </p:nvGraphicFramePr>
        <p:xfrm>
          <a:off x="533400" y="4876800"/>
          <a:ext cx="2057400" cy="833438"/>
        </p:xfrm>
        <a:graphic>
          <a:graphicData uri="http://schemas.openxmlformats.org/presentationml/2006/ole">
            <mc:AlternateContent xmlns:mc="http://schemas.openxmlformats.org/markup-compatibility/2006">
              <mc:Choice xmlns:v="urn:schemas-microsoft-com:vml" Requires="v">
                <p:oleObj spid="_x0000_s33223" name="Equation" r:id="rId13" imgW="1091726" imgH="444307" progId="Equation.3">
                  <p:embed/>
                </p:oleObj>
              </mc:Choice>
              <mc:Fallback>
                <p:oleObj name="Equation" r:id="rId13" imgW="1091726" imgH="44430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4876800"/>
                        <a:ext cx="205740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7" name="Text Box 12"/>
          <p:cNvSpPr txBox="1">
            <a:spLocks noChangeArrowheads="1"/>
          </p:cNvSpPr>
          <p:nvPr/>
        </p:nvSpPr>
        <p:spPr bwMode="auto">
          <a:xfrm>
            <a:off x="2651125" y="5070475"/>
            <a:ext cx="11945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resulta</a:t>
            </a:r>
            <a:r>
              <a:rPr lang="en-US" altLang="es-MX" dirty="0">
                <a:latin typeface="Arial" panose="020B0604020202020204" pitchFamily="34" charset="0"/>
                <a:cs typeface="Arial" panose="020B0604020202020204" pitchFamily="34" charset="0"/>
              </a:rPr>
              <a:t>:</a:t>
            </a:r>
          </a:p>
        </p:txBody>
      </p:sp>
      <p:graphicFrame>
        <p:nvGraphicFramePr>
          <p:cNvPr id="14348" name="Object 13"/>
          <p:cNvGraphicFramePr>
            <a:graphicFrameLocks noChangeAspect="1"/>
          </p:cNvGraphicFramePr>
          <p:nvPr>
            <p:extLst>
              <p:ext uri="{D42A27DB-BD31-4B8C-83A1-F6EECF244321}">
                <p14:modId xmlns:p14="http://schemas.microsoft.com/office/powerpoint/2010/main" val="767427832"/>
              </p:ext>
            </p:extLst>
          </p:nvPr>
        </p:nvGraphicFramePr>
        <p:xfrm>
          <a:off x="4291013" y="4876800"/>
          <a:ext cx="1704975" cy="863600"/>
        </p:xfrm>
        <a:graphic>
          <a:graphicData uri="http://schemas.openxmlformats.org/presentationml/2006/ole">
            <mc:AlternateContent xmlns:mc="http://schemas.openxmlformats.org/markup-compatibility/2006">
              <mc:Choice xmlns:v="urn:schemas-microsoft-com:vml" Requires="v">
                <p:oleObj spid="_x0000_s33224" name="Equation" r:id="rId15" imgW="901700" imgH="457200" progId="Equation.3">
                  <p:embed/>
                </p:oleObj>
              </mc:Choice>
              <mc:Fallback>
                <p:oleObj name="Equation" r:id="rId15" imgW="90170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91013" y="4876800"/>
                        <a:ext cx="17049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9" name="Text Box 14"/>
          <p:cNvSpPr txBox="1">
            <a:spLocks noChangeArrowheads="1"/>
          </p:cNvSpPr>
          <p:nvPr/>
        </p:nvSpPr>
        <p:spPr bwMode="auto">
          <a:xfrm>
            <a:off x="533400" y="5984875"/>
            <a:ext cx="5100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a:latin typeface="Arial" panose="020B0604020202020204" pitchFamily="34" charset="0"/>
                <a:cs typeface="Arial" panose="020B0604020202020204" pitchFamily="34" charset="0"/>
              </a:rPr>
              <a:t>so</a:t>
            </a:r>
          </a:p>
        </p:txBody>
      </p:sp>
      <p:graphicFrame>
        <p:nvGraphicFramePr>
          <p:cNvPr id="14350" name="Object 15"/>
          <p:cNvGraphicFramePr>
            <a:graphicFrameLocks noChangeAspect="1"/>
          </p:cNvGraphicFramePr>
          <p:nvPr>
            <p:extLst>
              <p:ext uri="{D42A27DB-BD31-4B8C-83A1-F6EECF244321}">
                <p14:modId xmlns:p14="http://schemas.microsoft.com/office/powerpoint/2010/main" val="381418312"/>
              </p:ext>
            </p:extLst>
          </p:nvPr>
        </p:nvGraphicFramePr>
        <p:xfrm>
          <a:off x="1149350" y="5816600"/>
          <a:ext cx="5351463" cy="812800"/>
        </p:xfrm>
        <a:graphic>
          <a:graphicData uri="http://schemas.openxmlformats.org/presentationml/2006/ole">
            <mc:AlternateContent xmlns:mc="http://schemas.openxmlformats.org/markup-compatibility/2006">
              <mc:Choice xmlns:v="urn:schemas-microsoft-com:vml" Requires="v">
                <p:oleObj spid="_x0000_s33225" name="Equation" r:id="rId17" imgW="3009900" imgH="457200" progId="Equation.3">
                  <p:embed/>
                </p:oleObj>
              </mc:Choice>
              <mc:Fallback>
                <p:oleObj name="Equation" r:id="rId17" imgW="3009900" imgH="457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9350" y="5816600"/>
                        <a:ext cx="5351463"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1" name="Text Box 16"/>
          <p:cNvSpPr txBox="1">
            <a:spLocks noChangeArrowheads="1"/>
          </p:cNvSpPr>
          <p:nvPr/>
        </p:nvSpPr>
        <p:spPr bwMode="auto">
          <a:xfrm>
            <a:off x="6858000" y="5622925"/>
            <a:ext cx="2133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000" dirty="0">
                <a:latin typeface="Arial" panose="020B0604020202020204" pitchFamily="34" charset="0"/>
                <a:cs typeface="Arial" panose="020B0604020202020204" pitchFamily="34" charset="0"/>
              </a:rPr>
              <a:t>¡</a:t>
            </a:r>
            <a:r>
              <a:rPr lang="en-US" altLang="es-MX" sz="2000" dirty="0" err="1">
                <a:latin typeface="Arial" panose="020B0604020202020204" pitchFamily="34" charset="0"/>
                <a:cs typeface="Arial" panose="020B0604020202020204" pitchFamily="34" charset="0"/>
              </a:rPr>
              <a:t>Sólo</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aparece</a:t>
            </a:r>
            <a:r>
              <a:rPr lang="en-US" altLang="es-MX" sz="2000" dirty="0">
                <a:latin typeface="Arial" panose="020B0604020202020204" pitchFamily="34" charset="0"/>
                <a:cs typeface="Arial" panose="020B0604020202020204" pitchFamily="34" charset="0"/>
              </a:rPr>
              <a:t> [OH</a:t>
            </a:r>
            <a:r>
              <a:rPr lang="en-US" altLang="es-MX" sz="2000" baseline="30000" dirty="0">
                <a:latin typeface="Arial" panose="020B0604020202020204" pitchFamily="34" charset="0"/>
                <a:cs typeface="Arial" panose="020B0604020202020204" pitchFamily="34" charset="0"/>
              </a:rPr>
              <a:t>-</a:t>
            </a:r>
            <a:r>
              <a:rPr lang="en-US" altLang="es-MX" sz="2000" dirty="0">
                <a:latin typeface="Arial" panose="020B0604020202020204" pitchFamily="34" charset="0"/>
                <a:cs typeface="Arial" panose="020B0604020202020204" pitchFamily="34" charset="0"/>
              </a:rPr>
              <a:t>] en la </a:t>
            </a:r>
            <a:r>
              <a:rPr lang="en-US" altLang="es-MX" sz="2000" dirty="0" err="1">
                <a:latin typeface="Arial" panose="020B0604020202020204" pitchFamily="34" charset="0"/>
                <a:cs typeface="Arial" panose="020B0604020202020204" pitchFamily="34" charset="0"/>
              </a:rPr>
              <a:t>ecuación</a:t>
            </a:r>
            <a:r>
              <a:rPr lang="en-US" altLang="es-MX" sz="2000" dirty="0">
                <a:latin typeface="Arial" panose="020B0604020202020204" pitchFamily="34" charset="0"/>
                <a:cs typeface="Arial" panose="020B0604020202020204" pitchFamily="34" charset="0"/>
              </a:rPr>
              <a:t>!</a:t>
            </a:r>
            <a:endParaRPr lang="en-US" altLang="es-MX" dirty="0">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97440C27-B217-4A15-A7AD-844CFEF9B3D4}"/>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B8FE11EF-E644-476C-8093-3348F7F893EF}"/>
              </a:ext>
            </a:extLst>
          </p:cNvPr>
          <p:cNvSpPr>
            <a:spLocks noGrp="1"/>
          </p:cNvSpPr>
          <p:nvPr>
            <p:ph type="sldNum" sz="quarter" idx="12"/>
          </p:nvPr>
        </p:nvSpPr>
        <p:spPr/>
        <p:txBody>
          <a:bodyPr/>
          <a:lstStyle/>
          <a:p>
            <a:fld id="{35F7C1B0-3CBA-4428-8776-BC58547E578F}" type="slidenum">
              <a:rPr lang="es-MX" smtClean="0"/>
              <a:t>29</a:t>
            </a:fld>
            <a:endParaRPr lang="es-MX"/>
          </a:p>
        </p:txBody>
      </p:sp>
    </p:spTree>
    <p:extLst>
      <p:ext uri="{BB962C8B-B14F-4D97-AF65-F5344CB8AC3E}">
        <p14:creationId xmlns:p14="http://schemas.microsoft.com/office/powerpoint/2010/main" val="115863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38467" t="41954" r="30339" b="29023"/>
          <a:stretch/>
        </p:blipFill>
        <p:spPr bwMode="auto">
          <a:xfrm>
            <a:off x="2123728" y="788132"/>
            <a:ext cx="4689867" cy="2545432"/>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l="10667" t="29311" r="57654" b="22413"/>
          <a:stretch/>
        </p:blipFill>
        <p:spPr bwMode="auto">
          <a:xfrm>
            <a:off x="1043608" y="3861048"/>
            <a:ext cx="3240360" cy="2448272"/>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3"/>
          <a:srcRect l="42992" t="29311" r="24683" b="22413"/>
          <a:stretch/>
        </p:blipFill>
        <p:spPr bwMode="auto">
          <a:xfrm>
            <a:off x="4860032" y="3842745"/>
            <a:ext cx="3240360" cy="2448272"/>
          </a:xfrm>
          <a:prstGeom prst="rect">
            <a:avLst/>
          </a:prstGeom>
          <a:ln>
            <a:noFill/>
          </a:ln>
          <a:extLst>
            <a:ext uri="{53640926-AAD7-44D8-BBD7-CCE9431645EC}">
              <a14:shadowObscured xmlns:a14="http://schemas.microsoft.com/office/drawing/2010/main"/>
            </a:ext>
          </a:extLst>
        </p:spPr>
      </p:pic>
      <p:sp>
        <p:nvSpPr>
          <p:cNvPr id="2" name="Marcador de pie de página 1">
            <a:extLst>
              <a:ext uri="{FF2B5EF4-FFF2-40B4-BE49-F238E27FC236}">
                <a16:creationId xmlns:a16="http://schemas.microsoft.com/office/drawing/2014/main" id="{7AA40489-18EA-426C-8B85-C7858D6C55D6}"/>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FFE07AE4-A4C7-4058-AA59-10BAA3B715C2}"/>
              </a:ext>
            </a:extLst>
          </p:cNvPr>
          <p:cNvSpPr>
            <a:spLocks noGrp="1"/>
          </p:cNvSpPr>
          <p:nvPr>
            <p:ph type="sldNum" sz="quarter" idx="12"/>
          </p:nvPr>
        </p:nvSpPr>
        <p:spPr/>
        <p:txBody>
          <a:bodyPr/>
          <a:lstStyle/>
          <a:p>
            <a:fld id="{35F7C1B0-3CBA-4428-8776-BC58547E578F}" type="slidenum">
              <a:rPr lang="es-MX" smtClean="0"/>
              <a:t>3</a:t>
            </a:fld>
            <a:endParaRPr lang="es-MX"/>
          </a:p>
        </p:txBody>
      </p:sp>
    </p:spTree>
    <p:extLst>
      <p:ext uri="{BB962C8B-B14F-4D97-AF65-F5344CB8AC3E}">
        <p14:creationId xmlns:p14="http://schemas.microsoft.com/office/powerpoint/2010/main" val="2052440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41873" y="260648"/>
            <a:ext cx="8168727" cy="533400"/>
          </a:xfrm>
        </p:spPr>
        <p:txBody>
          <a:bodyPr>
            <a:normAutofit fontScale="90000"/>
          </a:bodyPr>
          <a:lstStyle/>
          <a:p>
            <a:r>
              <a:rPr lang="en-US" altLang="es-MX" sz="3200" dirty="0" err="1">
                <a:latin typeface="Arial" panose="020B0604020202020204" pitchFamily="34" charset="0"/>
                <a:cs typeface="Arial" panose="020B0604020202020204" pitchFamily="34" charset="0"/>
              </a:rPr>
              <a:t>Catálisis</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ácido</a:t>
            </a:r>
            <a:r>
              <a:rPr lang="en-US" altLang="es-MX" sz="3200" dirty="0">
                <a:latin typeface="Arial" panose="020B0604020202020204" pitchFamily="34" charset="0"/>
                <a:cs typeface="Arial" panose="020B0604020202020204" pitchFamily="34" charset="0"/>
              </a:rPr>
              <a:t>/base general</a:t>
            </a:r>
            <a:endParaRPr lang="en-US" altLang="es-MX" dirty="0">
              <a:latin typeface="Arial" panose="020B0604020202020204" pitchFamily="34" charset="0"/>
              <a:cs typeface="Arial" panose="020B0604020202020204" pitchFamily="34" charset="0"/>
            </a:endParaRPr>
          </a:p>
        </p:txBody>
      </p:sp>
      <p:sp>
        <p:nvSpPr>
          <p:cNvPr id="15363" name="Text Box 3"/>
          <p:cNvSpPr txBox="1">
            <a:spLocks noChangeArrowheads="1"/>
          </p:cNvSpPr>
          <p:nvPr/>
        </p:nvSpPr>
        <p:spPr bwMode="auto">
          <a:xfrm>
            <a:off x="441873" y="980728"/>
            <a:ext cx="66559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es el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limitante</a:t>
            </a:r>
            <a:r>
              <a:rPr lang="en-US" altLang="es-MX" dirty="0">
                <a:latin typeface="Arial" panose="020B0604020202020204" pitchFamily="34" charset="0"/>
                <a:cs typeface="Arial" panose="020B0604020202020204" pitchFamily="34" charset="0"/>
              </a:rPr>
              <a:t>.</a:t>
            </a:r>
          </a:p>
          <a:p>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a:t>
            </a:r>
          </a:p>
        </p:txBody>
      </p:sp>
      <p:sp>
        <p:nvSpPr>
          <p:cNvPr id="15364" name="Text Box 5"/>
          <p:cNvSpPr txBox="1">
            <a:spLocks noChangeArrowheads="1"/>
          </p:cNvSpPr>
          <p:nvPr/>
        </p:nvSpPr>
        <p:spPr bwMode="auto">
          <a:xfrm>
            <a:off x="302543" y="3694846"/>
            <a:ext cx="4572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000" dirty="0">
                <a:latin typeface="Arial" panose="020B0604020202020204" pitchFamily="34" charset="0"/>
                <a:cs typeface="Arial" panose="020B0604020202020204" pitchFamily="34" charset="0"/>
              </a:rPr>
              <a:t>La </a:t>
            </a:r>
            <a:r>
              <a:rPr lang="en-US" altLang="es-MX" sz="2000" dirty="0" err="1">
                <a:latin typeface="Arial" panose="020B0604020202020204" pitchFamily="34" charset="0"/>
                <a:cs typeface="Arial" panose="020B0604020202020204" pitchFamily="34" charset="0"/>
              </a:rPr>
              <a:t>reacción</a:t>
            </a:r>
            <a:r>
              <a:rPr lang="en-US" altLang="es-MX" sz="2000" dirty="0">
                <a:latin typeface="Arial" panose="020B0604020202020204" pitchFamily="34" charset="0"/>
                <a:cs typeface="Arial" panose="020B0604020202020204" pitchFamily="34" charset="0"/>
              </a:rPr>
              <a:t> se </a:t>
            </a:r>
            <a:r>
              <a:rPr lang="en-US" altLang="es-MX" sz="2000" dirty="0" err="1">
                <a:latin typeface="Arial" panose="020B0604020202020204" pitchFamily="34" charset="0"/>
                <a:cs typeface="Arial" panose="020B0604020202020204" pitchFamily="34" charset="0"/>
              </a:rPr>
              <a:t>estudia</a:t>
            </a:r>
            <a:r>
              <a:rPr lang="en-US" altLang="es-MX" sz="2000" dirty="0">
                <a:latin typeface="Arial" panose="020B0604020202020204" pitchFamily="34" charset="0"/>
                <a:cs typeface="Arial" panose="020B0604020202020204" pitchFamily="34" charset="0"/>
              </a:rPr>
              <a:t> en </a:t>
            </a:r>
            <a:r>
              <a:rPr lang="en-US" altLang="es-MX" sz="2000" dirty="0" err="1">
                <a:latin typeface="Arial" panose="020B0604020202020204" pitchFamily="34" charset="0"/>
                <a:cs typeface="Arial" panose="020B0604020202020204" pitchFamily="34" charset="0"/>
              </a:rPr>
              <a:t>una</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serie</a:t>
            </a:r>
            <a:r>
              <a:rPr lang="en-US" altLang="es-MX" sz="2000" dirty="0">
                <a:latin typeface="Arial" panose="020B0604020202020204" pitchFamily="34" charset="0"/>
                <a:cs typeface="Arial" panose="020B0604020202020204" pitchFamily="34" charset="0"/>
              </a:rPr>
              <a:t> de buffers (</a:t>
            </a:r>
            <a:r>
              <a:rPr lang="en-US" altLang="es-MX" sz="2000" i="1" dirty="0">
                <a:latin typeface="Arial" panose="020B0604020202020204" pitchFamily="34" charset="0"/>
                <a:cs typeface="Arial" panose="020B0604020202020204" pitchFamily="34" charset="0"/>
              </a:rPr>
              <a:t>m</a:t>
            </a:r>
            <a:r>
              <a:rPr lang="en-US" altLang="es-MX" sz="2000" dirty="0">
                <a:latin typeface="Arial" panose="020B0604020202020204" pitchFamily="34" charset="0"/>
                <a:cs typeface="Arial" panose="020B0604020202020204" pitchFamily="34" charset="0"/>
              </a:rPr>
              <a:t>-NO</a:t>
            </a:r>
            <a:r>
              <a:rPr lang="en-US" altLang="es-MX" sz="2000" baseline="-25000" dirty="0">
                <a:latin typeface="Arial" panose="020B0604020202020204" pitchFamily="34" charset="0"/>
                <a:cs typeface="Arial" panose="020B0604020202020204" pitchFamily="34" charset="0"/>
              </a:rPr>
              <a:t>2</a:t>
            </a:r>
            <a:r>
              <a:rPr lang="en-US" altLang="es-MX" sz="2000" dirty="0">
                <a:latin typeface="Arial" panose="020B0604020202020204" pitchFamily="34" charset="0"/>
                <a:cs typeface="Arial" panose="020B0604020202020204" pitchFamily="34" charset="0"/>
              </a:rPr>
              <a:t>-Ph-OH/</a:t>
            </a:r>
            <a:r>
              <a:rPr lang="en-US" altLang="es-MX" sz="2000" i="1" dirty="0">
                <a:latin typeface="Arial" panose="020B0604020202020204" pitchFamily="34" charset="0"/>
                <a:cs typeface="Arial" panose="020B0604020202020204" pitchFamily="34" charset="0"/>
              </a:rPr>
              <a:t>m</a:t>
            </a:r>
            <a:r>
              <a:rPr lang="en-US" altLang="es-MX" sz="2000" dirty="0">
                <a:latin typeface="Arial" panose="020B0604020202020204" pitchFamily="34" charset="0"/>
                <a:cs typeface="Arial" panose="020B0604020202020204" pitchFamily="34" charset="0"/>
              </a:rPr>
              <a:t>-NO</a:t>
            </a:r>
            <a:r>
              <a:rPr lang="en-US" altLang="es-MX" sz="2000" baseline="-25000" dirty="0">
                <a:latin typeface="Arial" panose="020B0604020202020204" pitchFamily="34" charset="0"/>
                <a:cs typeface="Arial" panose="020B0604020202020204" pitchFamily="34" charset="0"/>
              </a:rPr>
              <a:t>2</a:t>
            </a:r>
            <a:r>
              <a:rPr lang="en-US" altLang="es-MX" sz="2000" dirty="0">
                <a:latin typeface="Arial" panose="020B0604020202020204" pitchFamily="34" charset="0"/>
                <a:cs typeface="Arial" panose="020B0604020202020204" pitchFamily="34" charset="0"/>
              </a:rPr>
              <a:t>-Ph-O</a:t>
            </a:r>
            <a:r>
              <a:rPr lang="en-US" altLang="es-MX" sz="2000" baseline="30000" dirty="0">
                <a:latin typeface="Arial" panose="020B0604020202020204" pitchFamily="34" charset="0"/>
                <a:cs typeface="Arial" panose="020B0604020202020204" pitchFamily="34" charset="0"/>
              </a:rPr>
              <a:t>–</a:t>
            </a:r>
            <a:r>
              <a:rPr lang="en-US" altLang="es-MX" sz="2000" dirty="0">
                <a:latin typeface="Arial" panose="020B0604020202020204" pitchFamily="34" charset="0"/>
                <a:cs typeface="Arial" panose="020B0604020202020204" pitchFamily="34" charset="0"/>
              </a:rPr>
              <a:t>): la </a:t>
            </a:r>
            <a:r>
              <a:rPr lang="en-US" altLang="es-MX" sz="2000" dirty="0" err="1">
                <a:latin typeface="Arial" panose="020B0604020202020204" pitchFamily="34" charset="0"/>
                <a:cs typeface="Arial" panose="020B0604020202020204" pitchFamily="34" charset="0"/>
              </a:rPr>
              <a:t>rapidez</a:t>
            </a:r>
            <a:r>
              <a:rPr lang="en-US" altLang="es-MX" sz="2000" dirty="0">
                <a:latin typeface="Arial" panose="020B0604020202020204" pitchFamily="34" charset="0"/>
                <a:cs typeface="Arial" panose="020B0604020202020204" pitchFamily="34" charset="0"/>
              </a:rPr>
              <a:t> de </a:t>
            </a:r>
            <a:r>
              <a:rPr lang="en-US" altLang="es-MX" sz="2000" dirty="0" err="1">
                <a:latin typeface="Arial" panose="020B0604020202020204" pitchFamily="34" charset="0"/>
                <a:cs typeface="Arial" panose="020B0604020202020204" pitchFamily="34" charset="0"/>
              </a:rPr>
              <a:t>reacción</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aumenta</a:t>
            </a:r>
            <a:r>
              <a:rPr lang="en-US" altLang="es-MX" sz="2000" dirty="0">
                <a:latin typeface="Arial" panose="020B0604020202020204" pitchFamily="34" charset="0"/>
                <a:cs typeface="Arial" panose="020B0604020202020204" pitchFamily="34" charset="0"/>
              </a:rPr>
              <a:t> con la </a:t>
            </a:r>
            <a:r>
              <a:rPr lang="en-US" altLang="es-MX" sz="2000" dirty="0" err="1">
                <a:latin typeface="Arial" panose="020B0604020202020204" pitchFamily="34" charset="0"/>
                <a:cs typeface="Arial" panose="020B0604020202020204" pitchFamily="34" charset="0"/>
              </a:rPr>
              <a:t>concentración</a:t>
            </a:r>
            <a:r>
              <a:rPr lang="en-US" altLang="es-MX" sz="2000" dirty="0">
                <a:latin typeface="Arial" panose="020B0604020202020204" pitchFamily="34" charset="0"/>
                <a:cs typeface="Arial" panose="020B0604020202020204" pitchFamily="34" charset="0"/>
              </a:rPr>
              <a:t> del buffer, </a:t>
            </a:r>
            <a:r>
              <a:rPr lang="en-US" altLang="es-MX" sz="2000" dirty="0" err="1">
                <a:latin typeface="Arial" panose="020B0604020202020204" pitchFamily="34" charset="0"/>
                <a:cs typeface="Arial" panose="020B0604020202020204" pitchFamily="34" charset="0"/>
              </a:rPr>
              <a:t>aún</a:t>
            </a:r>
            <a:r>
              <a:rPr lang="en-US" altLang="es-MX" sz="2000" dirty="0">
                <a:latin typeface="Arial" panose="020B0604020202020204" pitchFamily="34" charset="0"/>
                <a:cs typeface="Arial" panose="020B0604020202020204" pitchFamily="34" charset="0"/>
              </a:rPr>
              <a:t> a pH </a:t>
            </a:r>
            <a:r>
              <a:rPr lang="en-US" altLang="es-MX" sz="2000" dirty="0" err="1">
                <a:latin typeface="Arial" panose="020B0604020202020204" pitchFamily="34" charset="0"/>
                <a:cs typeface="Arial" panose="020B0604020202020204" pitchFamily="34" charset="0"/>
              </a:rPr>
              <a:t>constante</a:t>
            </a:r>
            <a:endParaRPr lang="en-US" altLang="es-MX" sz="2000" dirty="0">
              <a:latin typeface="Arial" panose="020B0604020202020204" pitchFamily="34" charset="0"/>
              <a:cs typeface="Arial" panose="020B0604020202020204" pitchFamily="34" charset="0"/>
            </a:endParaRPr>
          </a:p>
        </p:txBody>
      </p:sp>
      <p:sp>
        <p:nvSpPr>
          <p:cNvPr id="15365" name="Text Box 26"/>
          <p:cNvSpPr txBox="1">
            <a:spLocks noChangeArrowheads="1"/>
          </p:cNvSpPr>
          <p:nvPr/>
        </p:nvSpPr>
        <p:spPr bwMode="auto">
          <a:xfrm>
            <a:off x="304800" y="5951538"/>
            <a:ext cx="77973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000" dirty="0">
                <a:latin typeface="Arial" panose="020B0604020202020204" pitchFamily="34" charset="0"/>
                <a:cs typeface="Arial" panose="020B0604020202020204" pitchFamily="34" charset="0"/>
              </a:rPr>
              <a:t>n = {k</a:t>
            </a:r>
            <a:r>
              <a:rPr lang="en-US" altLang="es-MX" sz="2000" baseline="-25000" dirty="0">
                <a:latin typeface="Arial" panose="020B0604020202020204" pitchFamily="34" charset="0"/>
                <a:cs typeface="Arial" panose="020B0604020202020204" pitchFamily="34" charset="0"/>
              </a:rPr>
              <a:t>(H2O)</a:t>
            </a:r>
            <a:r>
              <a:rPr lang="en-US" altLang="es-MX" sz="2000" dirty="0">
                <a:latin typeface="Arial" panose="020B0604020202020204" pitchFamily="34" charset="0"/>
                <a:cs typeface="Arial" panose="020B0604020202020204" pitchFamily="34" charset="0"/>
              </a:rPr>
              <a:t>·[H</a:t>
            </a:r>
            <a:r>
              <a:rPr lang="en-US" altLang="es-MX" sz="2000" baseline="-25000" dirty="0">
                <a:latin typeface="Arial" panose="020B0604020202020204" pitchFamily="34" charset="0"/>
                <a:cs typeface="Arial" panose="020B0604020202020204" pitchFamily="34" charset="0"/>
              </a:rPr>
              <a:t>2</a:t>
            </a:r>
            <a:r>
              <a:rPr lang="en-US" altLang="es-MX" sz="2000" dirty="0">
                <a:latin typeface="Arial" panose="020B0604020202020204" pitchFamily="34" charset="0"/>
                <a:cs typeface="Arial" panose="020B0604020202020204" pitchFamily="34" charset="0"/>
              </a:rPr>
              <a:t>O] + k</a:t>
            </a:r>
            <a:r>
              <a:rPr lang="en-US" altLang="es-MX" sz="2000" baseline="-25000" dirty="0">
                <a:latin typeface="Arial" panose="020B0604020202020204" pitchFamily="34" charset="0"/>
                <a:cs typeface="Arial" panose="020B0604020202020204" pitchFamily="34" charset="0"/>
              </a:rPr>
              <a:t>(H3O+)·</a:t>
            </a:r>
            <a:r>
              <a:rPr lang="en-US" altLang="es-MX" sz="2000" dirty="0">
                <a:latin typeface="Arial" panose="020B0604020202020204" pitchFamily="34" charset="0"/>
                <a:cs typeface="Arial" panose="020B0604020202020204" pitchFamily="34" charset="0"/>
              </a:rPr>
              <a:t>[H</a:t>
            </a:r>
            <a:r>
              <a:rPr lang="en-US" altLang="es-MX" sz="2000" baseline="-25000" dirty="0">
                <a:latin typeface="Arial" panose="020B0604020202020204" pitchFamily="34" charset="0"/>
                <a:cs typeface="Arial" panose="020B0604020202020204" pitchFamily="34" charset="0"/>
              </a:rPr>
              <a:t>3</a:t>
            </a:r>
            <a:r>
              <a:rPr lang="en-US" altLang="es-MX" sz="2000" dirty="0">
                <a:latin typeface="Arial" panose="020B0604020202020204" pitchFamily="34" charset="0"/>
                <a:cs typeface="Arial" panose="020B0604020202020204" pitchFamily="34" charset="0"/>
              </a:rPr>
              <a:t>O</a:t>
            </a:r>
            <a:r>
              <a:rPr lang="en-US" altLang="es-MX" sz="2000" baseline="30000" dirty="0">
                <a:latin typeface="Arial" panose="020B0604020202020204" pitchFamily="34" charset="0"/>
                <a:cs typeface="Arial" panose="020B0604020202020204" pitchFamily="34" charset="0"/>
              </a:rPr>
              <a:t>+</a:t>
            </a:r>
            <a:r>
              <a:rPr lang="en-US" altLang="es-MX" sz="2000" dirty="0">
                <a:latin typeface="Arial" panose="020B0604020202020204" pitchFamily="34" charset="0"/>
                <a:cs typeface="Arial" panose="020B0604020202020204" pitchFamily="34" charset="0"/>
              </a:rPr>
              <a:t>] + k</a:t>
            </a:r>
            <a:r>
              <a:rPr lang="en-US" altLang="es-MX" sz="2000" baseline="-25000" dirty="0">
                <a:latin typeface="Arial" panose="020B0604020202020204" pitchFamily="34" charset="0"/>
                <a:cs typeface="Arial" panose="020B0604020202020204" pitchFamily="34" charset="0"/>
              </a:rPr>
              <a:t>(</a:t>
            </a:r>
            <a:r>
              <a:rPr lang="en-US" altLang="es-MX" sz="2000" i="1" baseline="-25000" dirty="0">
                <a:latin typeface="Arial" panose="020B0604020202020204" pitchFamily="34" charset="0"/>
                <a:cs typeface="Arial" panose="020B0604020202020204" pitchFamily="34" charset="0"/>
              </a:rPr>
              <a:t>m</a:t>
            </a:r>
            <a:r>
              <a:rPr lang="en-US" altLang="es-MX" sz="2000" baseline="-25000" dirty="0">
                <a:latin typeface="Arial" panose="020B0604020202020204" pitchFamily="34" charset="0"/>
                <a:cs typeface="Arial" panose="020B0604020202020204" pitchFamily="34" charset="0"/>
              </a:rPr>
              <a:t>-NO2-Ph-OH)·</a:t>
            </a:r>
            <a:r>
              <a:rPr lang="en-US" altLang="es-MX" sz="2000" dirty="0">
                <a:latin typeface="Arial" panose="020B0604020202020204" pitchFamily="34" charset="0"/>
                <a:cs typeface="Arial" panose="020B0604020202020204" pitchFamily="34" charset="0"/>
              </a:rPr>
              <a:t>[</a:t>
            </a:r>
            <a:r>
              <a:rPr lang="en-US" altLang="es-MX" sz="2000" i="1" dirty="0">
                <a:latin typeface="Arial" panose="020B0604020202020204" pitchFamily="34" charset="0"/>
                <a:cs typeface="Arial" panose="020B0604020202020204" pitchFamily="34" charset="0"/>
              </a:rPr>
              <a:t>m</a:t>
            </a:r>
            <a:r>
              <a:rPr lang="en-US" altLang="es-MX" sz="2000" dirty="0">
                <a:latin typeface="Arial" panose="020B0604020202020204" pitchFamily="34" charset="0"/>
                <a:cs typeface="Arial" panose="020B0604020202020204" pitchFamily="34" charset="0"/>
              </a:rPr>
              <a:t>-NO</a:t>
            </a:r>
            <a:r>
              <a:rPr lang="en-US" altLang="es-MX" sz="2000" baseline="-25000" dirty="0">
                <a:latin typeface="Arial" panose="020B0604020202020204" pitchFamily="34" charset="0"/>
                <a:cs typeface="Arial" panose="020B0604020202020204" pitchFamily="34" charset="0"/>
              </a:rPr>
              <a:t>2</a:t>
            </a:r>
            <a:r>
              <a:rPr lang="en-US" altLang="es-MX" sz="2000" dirty="0">
                <a:latin typeface="Arial" panose="020B0604020202020204" pitchFamily="34" charset="0"/>
                <a:cs typeface="Arial" panose="020B0604020202020204" pitchFamily="34" charset="0"/>
              </a:rPr>
              <a:t>-Ph-OH]}·[III]</a:t>
            </a:r>
          </a:p>
        </p:txBody>
      </p:sp>
      <p:graphicFrame>
        <p:nvGraphicFramePr>
          <p:cNvPr id="15366" name="Object 39"/>
          <p:cNvGraphicFramePr>
            <a:graphicFrameLocks noChangeAspect="1"/>
          </p:cNvGraphicFramePr>
          <p:nvPr>
            <p:extLst>
              <p:ext uri="{D42A27DB-BD31-4B8C-83A1-F6EECF244321}">
                <p14:modId xmlns:p14="http://schemas.microsoft.com/office/powerpoint/2010/main" val="3615416444"/>
              </p:ext>
            </p:extLst>
          </p:nvPr>
        </p:nvGraphicFramePr>
        <p:xfrm>
          <a:off x="1219200" y="2233613"/>
          <a:ext cx="5867400" cy="1042987"/>
        </p:xfrm>
        <a:graphic>
          <a:graphicData uri="http://schemas.openxmlformats.org/presentationml/2006/ole">
            <mc:AlternateContent xmlns:mc="http://schemas.openxmlformats.org/markup-compatibility/2006">
              <mc:Choice xmlns:v="urn:schemas-microsoft-com:vml" Requires="v">
                <p:oleObj spid="_x0000_s33849" name="CS ChemDraw Drawing" r:id="rId3" imgW="3891280" imgH="693420" progId="ChemDraw.Document.4.5">
                  <p:embed/>
                </p:oleObj>
              </mc:Choice>
              <mc:Fallback>
                <p:oleObj name="CS ChemDraw Drawing" r:id="rId3" imgW="3891280" imgH="6934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33613"/>
                        <a:ext cx="58674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367" name="Group 42"/>
          <p:cNvGrpSpPr>
            <a:grpSpLocks/>
          </p:cNvGrpSpPr>
          <p:nvPr/>
        </p:nvGrpSpPr>
        <p:grpSpPr bwMode="auto">
          <a:xfrm>
            <a:off x="4776788" y="3236913"/>
            <a:ext cx="3833812" cy="2478087"/>
            <a:chOff x="3511" y="2011"/>
            <a:chExt cx="2415" cy="1561"/>
          </a:xfrm>
        </p:grpSpPr>
        <p:sp>
          <p:nvSpPr>
            <p:cNvPr id="15368" name="Line 27"/>
            <p:cNvSpPr>
              <a:spLocks noChangeShapeType="1"/>
            </p:cNvSpPr>
            <p:nvPr/>
          </p:nvSpPr>
          <p:spPr bwMode="auto">
            <a:xfrm>
              <a:off x="3738" y="2011"/>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69" name="Line 28"/>
            <p:cNvSpPr>
              <a:spLocks noChangeShapeType="1"/>
            </p:cNvSpPr>
            <p:nvPr/>
          </p:nvSpPr>
          <p:spPr bwMode="auto">
            <a:xfrm>
              <a:off x="3738" y="3372"/>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70" name="Line 29"/>
            <p:cNvSpPr>
              <a:spLocks noChangeShapeType="1"/>
            </p:cNvSpPr>
            <p:nvPr/>
          </p:nvSpPr>
          <p:spPr bwMode="auto">
            <a:xfrm flipV="1">
              <a:off x="3602" y="2440"/>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71" name="Text Box 30"/>
            <p:cNvSpPr txBox="1">
              <a:spLocks noChangeArrowheads="1"/>
            </p:cNvSpPr>
            <p:nvPr/>
          </p:nvSpPr>
          <p:spPr bwMode="auto">
            <a:xfrm>
              <a:off x="4142" y="3360"/>
              <a:ext cx="5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[buffer]</a:t>
              </a:r>
            </a:p>
          </p:txBody>
        </p:sp>
        <p:sp>
          <p:nvSpPr>
            <p:cNvPr id="15372" name="Text Box 32"/>
            <p:cNvSpPr txBox="1">
              <a:spLocks noChangeArrowheads="1"/>
            </p:cNvSpPr>
            <p:nvPr/>
          </p:nvSpPr>
          <p:spPr bwMode="auto">
            <a:xfrm>
              <a:off x="3511" y="2772"/>
              <a:ext cx="1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800">
                  <a:latin typeface="Arial" panose="020B0604020202020204" pitchFamily="34" charset="0"/>
                  <a:cs typeface="Arial" panose="020B0604020202020204" pitchFamily="34" charset="0"/>
                </a:rPr>
                <a:t>n</a:t>
              </a:r>
            </a:p>
          </p:txBody>
        </p:sp>
        <p:sp>
          <p:nvSpPr>
            <p:cNvPr id="15373" name="Line 33"/>
            <p:cNvSpPr>
              <a:spLocks noChangeShapeType="1"/>
            </p:cNvSpPr>
            <p:nvPr/>
          </p:nvSpPr>
          <p:spPr bwMode="auto">
            <a:xfrm flipV="1">
              <a:off x="3738" y="2102"/>
              <a:ext cx="1542" cy="68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74" name="AutoShape 34"/>
            <p:cNvSpPr>
              <a:spLocks/>
            </p:cNvSpPr>
            <p:nvPr/>
          </p:nvSpPr>
          <p:spPr bwMode="auto">
            <a:xfrm>
              <a:off x="3783" y="2828"/>
              <a:ext cx="46" cy="499"/>
            </a:xfrm>
            <a:prstGeom prst="rightBrace">
              <a:avLst>
                <a:gd name="adj1" fmla="val 9039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latin typeface="Arial" panose="020B0604020202020204" pitchFamily="34" charset="0"/>
                <a:cs typeface="Arial" panose="020B0604020202020204" pitchFamily="34" charset="0"/>
              </a:endParaRPr>
            </a:p>
          </p:txBody>
        </p:sp>
        <p:sp>
          <p:nvSpPr>
            <p:cNvPr id="15375" name="Text Box 35"/>
            <p:cNvSpPr txBox="1">
              <a:spLocks noChangeArrowheads="1"/>
            </p:cNvSpPr>
            <p:nvPr/>
          </p:nvSpPr>
          <p:spPr bwMode="auto">
            <a:xfrm>
              <a:off x="3832" y="3014"/>
              <a:ext cx="20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{k(H</a:t>
              </a:r>
              <a:r>
                <a:rPr lang="nl-NL" altLang="es-MX" sz="1600" baseline="-25000">
                  <a:latin typeface="Arial" panose="020B0604020202020204" pitchFamily="34" charset="0"/>
                  <a:cs typeface="Arial" panose="020B0604020202020204" pitchFamily="34" charset="0"/>
                </a:rPr>
                <a:t>3</a:t>
              </a:r>
              <a:r>
                <a:rPr lang="nl-NL" altLang="es-MX" sz="1600">
                  <a:latin typeface="Arial" panose="020B0604020202020204" pitchFamily="34" charset="0"/>
                  <a:cs typeface="Arial" panose="020B0604020202020204" pitchFamily="34" charset="0"/>
                </a:rPr>
                <a:t>O</a:t>
              </a:r>
              <a:r>
                <a:rPr lang="nl-NL" altLang="es-MX" sz="1600" baseline="30000">
                  <a:latin typeface="Arial" panose="020B0604020202020204" pitchFamily="34" charset="0"/>
                  <a:cs typeface="Arial" panose="020B0604020202020204" pitchFamily="34" charset="0"/>
                </a:rPr>
                <a:t>+</a:t>
              </a:r>
              <a:r>
                <a:rPr lang="nl-NL" altLang="es-MX" sz="1600">
                  <a:latin typeface="Arial" panose="020B0604020202020204" pitchFamily="34" charset="0"/>
                  <a:cs typeface="Arial" panose="020B0604020202020204" pitchFamily="34" charset="0"/>
                </a:rPr>
                <a:t>)[H</a:t>
              </a:r>
              <a:r>
                <a:rPr lang="nl-NL" altLang="es-MX" sz="1600" baseline="-25000">
                  <a:latin typeface="Arial" panose="020B0604020202020204" pitchFamily="34" charset="0"/>
                  <a:cs typeface="Arial" panose="020B0604020202020204" pitchFamily="34" charset="0"/>
                </a:rPr>
                <a:t>3</a:t>
              </a:r>
              <a:r>
                <a:rPr lang="nl-NL" altLang="es-MX" sz="1600">
                  <a:latin typeface="Arial" panose="020B0604020202020204" pitchFamily="34" charset="0"/>
                  <a:cs typeface="Arial" panose="020B0604020202020204" pitchFamily="34" charset="0"/>
                </a:rPr>
                <a:t>O</a:t>
              </a:r>
              <a:r>
                <a:rPr lang="nl-NL" altLang="es-MX" sz="1600" baseline="30000">
                  <a:latin typeface="Arial" panose="020B0604020202020204" pitchFamily="34" charset="0"/>
                  <a:cs typeface="Arial" panose="020B0604020202020204" pitchFamily="34" charset="0"/>
                </a:rPr>
                <a:t>+</a:t>
              </a:r>
              <a:r>
                <a:rPr lang="nl-NL" altLang="es-MX" sz="1600">
                  <a:latin typeface="Arial" panose="020B0604020202020204" pitchFamily="34" charset="0"/>
                  <a:cs typeface="Arial" panose="020B0604020202020204" pitchFamily="34" charset="0"/>
                </a:rPr>
                <a:t>] + k(H</a:t>
              </a:r>
              <a:r>
                <a:rPr lang="nl-NL" altLang="es-MX" sz="1600" baseline="-25000">
                  <a:latin typeface="Arial" panose="020B0604020202020204" pitchFamily="34" charset="0"/>
                  <a:cs typeface="Arial" panose="020B0604020202020204" pitchFamily="34" charset="0"/>
                </a:rPr>
                <a:t>2</a:t>
              </a:r>
              <a:r>
                <a:rPr lang="nl-NL" altLang="es-MX" sz="1600">
                  <a:latin typeface="Arial" panose="020B0604020202020204" pitchFamily="34" charset="0"/>
                  <a:cs typeface="Arial" panose="020B0604020202020204" pitchFamily="34" charset="0"/>
                </a:rPr>
                <a:t>O)[H</a:t>
              </a:r>
              <a:r>
                <a:rPr lang="nl-NL" altLang="es-MX" sz="1600" baseline="-25000">
                  <a:latin typeface="Arial" panose="020B0604020202020204" pitchFamily="34" charset="0"/>
                  <a:cs typeface="Arial" panose="020B0604020202020204" pitchFamily="34" charset="0"/>
                </a:rPr>
                <a:t>2</a:t>
              </a:r>
              <a:r>
                <a:rPr lang="nl-NL" altLang="es-MX" sz="1600">
                  <a:latin typeface="Arial" panose="020B0604020202020204" pitchFamily="34" charset="0"/>
                  <a:cs typeface="Arial" panose="020B0604020202020204" pitchFamily="34" charset="0"/>
                </a:rPr>
                <a:t>O]}[</a:t>
              </a:r>
              <a:r>
                <a:rPr lang="nl-NL" altLang="es-MX" sz="1600" b="1">
                  <a:latin typeface="Arial" panose="020B0604020202020204" pitchFamily="34" charset="0"/>
                  <a:cs typeface="Arial" panose="020B0604020202020204" pitchFamily="34" charset="0"/>
                </a:rPr>
                <a:t>III</a:t>
              </a:r>
              <a:r>
                <a:rPr lang="nl-NL" altLang="es-MX" sz="1600">
                  <a:latin typeface="Arial" panose="020B0604020202020204" pitchFamily="34" charset="0"/>
                  <a:cs typeface="Arial" panose="020B0604020202020204" pitchFamily="34" charset="0"/>
                </a:rPr>
                <a:t>]</a:t>
              </a:r>
              <a:endParaRPr lang="nl-NL" altLang="es-MX" sz="1800">
                <a:latin typeface="Arial" panose="020B0604020202020204" pitchFamily="34" charset="0"/>
                <a:cs typeface="Arial" panose="020B0604020202020204" pitchFamily="34" charset="0"/>
              </a:endParaRPr>
            </a:p>
          </p:txBody>
        </p:sp>
        <p:sp>
          <p:nvSpPr>
            <p:cNvPr id="15376" name="Line 36"/>
            <p:cNvSpPr>
              <a:spLocks noChangeShapeType="1"/>
            </p:cNvSpPr>
            <p:nvPr/>
          </p:nvSpPr>
          <p:spPr bwMode="auto">
            <a:xfrm>
              <a:off x="4147" y="2601"/>
              <a:ext cx="1179" cy="0"/>
            </a:xfrm>
            <a:prstGeom prst="line">
              <a:avLst/>
            </a:prstGeom>
            <a:noFill/>
            <a:ln w="19050">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77" name="Freeform 37"/>
            <p:cNvSpPr>
              <a:spLocks/>
            </p:cNvSpPr>
            <p:nvPr/>
          </p:nvSpPr>
          <p:spPr bwMode="auto">
            <a:xfrm>
              <a:off x="4600" y="2420"/>
              <a:ext cx="45" cy="181"/>
            </a:xfrm>
            <a:custGeom>
              <a:avLst/>
              <a:gdLst>
                <a:gd name="T0" fmla="*/ 0 w 45"/>
                <a:gd name="T1" fmla="*/ 0 h 181"/>
                <a:gd name="T2" fmla="*/ 45 w 45"/>
                <a:gd name="T3" fmla="*/ 90 h 181"/>
                <a:gd name="T4" fmla="*/ 0 w 45"/>
                <a:gd name="T5" fmla="*/ 181 h 181"/>
                <a:gd name="T6" fmla="*/ 0 60000 65536"/>
                <a:gd name="T7" fmla="*/ 0 60000 65536"/>
                <a:gd name="T8" fmla="*/ 0 60000 65536"/>
              </a:gdLst>
              <a:ahLst/>
              <a:cxnLst>
                <a:cxn ang="T6">
                  <a:pos x="T0" y="T1"/>
                </a:cxn>
                <a:cxn ang="T7">
                  <a:pos x="T2" y="T3"/>
                </a:cxn>
                <a:cxn ang="T8">
                  <a:pos x="T4" y="T5"/>
                </a:cxn>
              </a:cxnLst>
              <a:rect l="0" t="0" r="r" b="b"/>
              <a:pathLst>
                <a:path w="45" h="181">
                  <a:moveTo>
                    <a:pt x="0" y="0"/>
                  </a:moveTo>
                  <a:cubicBezTo>
                    <a:pt x="22" y="30"/>
                    <a:pt x="45" y="60"/>
                    <a:pt x="45" y="90"/>
                  </a:cubicBezTo>
                  <a:cubicBezTo>
                    <a:pt x="45" y="120"/>
                    <a:pt x="7" y="166"/>
                    <a:pt x="0" y="18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78" name="Text Box 38"/>
            <p:cNvSpPr txBox="1">
              <a:spLocks noChangeArrowheads="1"/>
            </p:cNvSpPr>
            <p:nvPr/>
          </p:nvSpPr>
          <p:spPr bwMode="auto">
            <a:xfrm>
              <a:off x="4613" y="2424"/>
              <a:ext cx="59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k(buffer)</a:t>
              </a:r>
            </a:p>
          </p:txBody>
        </p:sp>
        <p:sp>
          <p:nvSpPr>
            <p:cNvPr id="15379" name="Line 40"/>
            <p:cNvSpPr>
              <a:spLocks noChangeShapeType="1"/>
            </p:cNvSpPr>
            <p:nvPr/>
          </p:nvSpPr>
          <p:spPr bwMode="auto">
            <a:xfrm>
              <a:off x="4704" y="3480"/>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grpSp>
      <p:sp>
        <p:nvSpPr>
          <p:cNvPr id="2" name="Marcador de pie de página 1">
            <a:extLst>
              <a:ext uri="{FF2B5EF4-FFF2-40B4-BE49-F238E27FC236}">
                <a16:creationId xmlns:a16="http://schemas.microsoft.com/office/drawing/2014/main" id="{F33985E9-A860-45FD-8A36-F519E2390EC7}"/>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40FD4606-03D6-40BF-B5CC-619A51981A2A}"/>
              </a:ext>
            </a:extLst>
          </p:cNvPr>
          <p:cNvSpPr>
            <a:spLocks noGrp="1"/>
          </p:cNvSpPr>
          <p:nvPr>
            <p:ph type="sldNum" sz="quarter" idx="12"/>
          </p:nvPr>
        </p:nvSpPr>
        <p:spPr/>
        <p:txBody>
          <a:bodyPr/>
          <a:lstStyle/>
          <a:p>
            <a:fld id="{35F7C1B0-3CBA-4428-8776-BC58547E578F}" type="slidenum">
              <a:rPr lang="es-MX" smtClean="0"/>
              <a:t>30</a:t>
            </a:fld>
            <a:endParaRPr lang="es-MX"/>
          </a:p>
        </p:txBody>
      </p:sp>
    </p:spTree>
    <p:extLst>
      <p:ext uri="{BB962C8B-B14F-4D97-AF65-F5344CB8AC3E}">
        <p14:creationId xmlns:p14="http://schemas.microsoft.com/office/powerpoint/2010/main" val="2210027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65125" y="346075"/>
            <a:ext cx="819968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solidFill>
                  <a:srgbClr val="FF0000"/>
                </a:solidFill>
                <a:latin typeface="Arial" panose="020B0604020202020204" pitchFamily="34" charset="0"/>
                <a:cs typeface="Arial" panose="020B0604020202020204" pitchFamily="34" charset="0"/>
              </a:rPr>
              <a:t>Catálisis</a:t>
            </a:r>
            <a:r>
              <a:rPr lang="en-US" altLang="es-MX" dirty="0">
                <a:solidFill>
                  <a:srgbClr val="FF0000"/>
                </a:solidFill>
                <a:latin typeface="Arial" panose="020B0604020202020204" pitchFamily="34" charset="0"/>
                <a:cs typeface="Arial" panose="020B0604020202020204" pitchFamily="34" charset="0"/>
              </a:rPr>
              <a:t> </a:t>
            </a:r>
            <a:r>
              <a:rPr lang="en-US" altLang="es-MX" dirty="0" err="1">
                <a:solidFill>
                  <a:srgbClr val="FF0000"/>
                </a:solidFill>
                <a:latin typeface="Arial" panose="020B0604020202020204" pitchFamily="34" charset="0"/>
                <a:cs typeface="Arial" panose="020B0604020202020204" pitchFamily="34" charset="0"/>
              </a:rPr>
              <a:t>ácido</a:t>
            </a:r>
            <a:r>
              <a:rPr lang="en-US" altLang="es-MX" dirty="0">
                <a:solidFill>
                  <a:srgbClr val="FF0000"/>
                </a:solidFill>
                <a:latin typeface="Arial" panose="020B0604020202020204" pitchFamily="34" charset="0"/>
                <a:cs typeface="Arial" panose="020B0604020202020204" pitchFamily="34" charset="0"/>
              </a:rPr>
              <a:t>/base general</a:t>
            </a:r>
            <a:r>
              <a:rPr lang="en-US" altLang="es-MX" dirty="0">
                <a:latin typeface="Arial" panose="020B0604020202020204" pitchFamily="34" charset="0"/>
                <a:cs typeface="Arial" panose="020B0604020202020204" pitchFamily="34" charset="0"/>
              </a:rPr>
              <a:t>:</a:t>
            </a:r>
          </a:p>
          <a:p>
            <a:r>
              <a:rPr lang="en-US" altLang="es-MX" dirty="0">
                <a:latin typeface="Arial" panose="020B0604020202020204" pitchFamily="34" charset="0"/>
                <a:cs typeface="Arial" panose="020B0604020202020204" pitchFamily="34" charset="0"/>
              </a:rPr>
              <a:t>la </a:t>
            </a:r>
            <a:r>
              <a:rPr lang="en-US" altLang="es-MX" dirty="0" err="1">
                <a:solidFill>
                  <a:srgbClr val="FF0000"/>
                </a:solidFill>
                <a:latin typeface="Arial" panose="020B0604020202020204" pitchFamily="34" charset="0"/>
                <a:cs typeface="Arial" panose="020B0604020202020204" pitchFamily="34" charset="0"/>
              </a:rPr>
              <a:t>rapidez</a:t>
            </a:r>
            <a:r>
              <a:rPr lang="en-US" altLang="es-MX" dirty="0">
                <a:solidFill>
                  <a:srgbClr val="FF0000"/>
                </a:solidFill>
                <a:latin typeface="Arial" panose="020B0604020202020204" pitchFamily="34" charset="0"/>
                <a:cs typeface="Arial" panose="020B0604020202020204" pitchFamily="34" charset="0"/>
              </a:rPr>
              <a:t> de </a:t>
            </a:r>
            <a:r>
              <a:rPr lang="en-US" altLang="es-MX" dirty="0" err="1">
                <a:solidFill>
                  <a:srgbClr val="FF0000"/>
                </a:solidFill>
                <a:latin typeface="Arial" panose="020B0604020202020204" pitchFamily="34" charset="0"/>
                <a:cs typeface="Arial" panose="020B0604020202020204" pitchFamily="34" charset="0"/>
              </a:rPr>
              <a:t>reacción</a:t>
            </a:r>
            <a:r>
              <a:rPr lang="en-US" altLang="es-MX" dirty="0">
                <a:solidFill>
                  <a:srgbClr val="FF0000"/>
                </a:solidFill>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depende</a:t>
            </a:r>
            <a:r>
              <a:rPr lang="en-US" altLang="es-MX" dirty="0">
                <a:solidFill>
                  <a:srgbClr val="FF0000"/>
                </a:solidFill>
                <a:latin typeface="Arial" panose="020B0604020202020204" pitchFamily="34" charset="0"/>
                <a:cs typeface="Arial" panose="020B0604020202020204" pitchFamily="34" charset="0"/>
              </a:rPr>
              <a:t> </a:t>
            </a:r>
            <a:r>
              <a:rPr lang="en-US" altLang="es-MX" dirty="0">
                <a:latin typeface="Arial" panose="020B0604020202020204" pitchFamily="34" charset="0"/>
                <a:cs typeface="Arial" panose="020B0604020202020204" pitchFamily="34" charset="0"/>
              </a:rPr>
              <a:t>de </a:t>
            </a:r>
            <a:r>
              <a:rPr lang="en-US" altLang="es-MX" dirty="0" err="1">
                <a:solidFill>
                  <a:srgbClr val="FF0000"/>
                </a:solidFill>
                <a:latin typeface="Arial" panose="020B0604020202020204" pitchFamily="34" charset="0"/>
                <a:cs typeface="Arial" panose="020B0604020202020204" pitchFamily="34" charset="0"/>
              </a:rPr>
              <a:t>todos</a:t>
            </a:r>
            <a:r>
              <a:rPr lang="en-US" altLang="es-MX" dirty="0">
                <a:solidFill>
                  <a:srgbClr val="FF0000"/>
                </a:solidFill>
                <a:latin typeface="Arial" panose="020B0604020202020204" pitchFamily="34" charset="0"/>
                <a:cs typeface="Arial" panose="020B0604020202020204" pitchFamily="34" charset="0"/>
              </a:rPr>
              <a:t> los </a:t>
            </a:r>
            <a:r>
              <a:rPr lang="en-US" altLang="es-MX" dirty="0" err="1">
                <a:solidFill>
                  <a:srgbClr val="FF0000"/>
                </a:solidFill>
                <a:latin typeface="Arial" panose="020B0604020202020204" pitchFamily="34" charset="0"/>
                <a:cs typeface="Arial" panose="020B0604020202020204" pitchFamily="34" charset="0"/>
              </a:rPr>
              <a:t>ácidos</a:t>
            </a:r>
            <a:r>
              <a:rPr lang="en-US" altLang="es-MX" dirty="0">
                <a:solidFill>
                  <a:srgbClr val="FF0000"/>
                </a:solidFill>
                <a:latin typeface="Arial" panose="020B0604020202020204" pitchFamily="34" charset="0"/>
                <a:cs typeface="Arial" panose="020B0604020202020204" pitchFamily="34" charset="0"/>
              </a:rPr>
              <a:t>/bases </a:t>
            </a:r>
          </a:p>
          <a:p>
            <a:r>
              <a:rPr lang="en-US" altLang="es-MX" dirty="0" err="1">
                <a:solidFill>
                  <a:srgbClr val="FF0000"/>
                </a:solidFill>
                <a:latin typeface="Arial" panose="020B0604020202020204" pitchFamily="34" charset="0"/>
                <a:cs typeface="Arial" panose="020B0604020202020204" pitchFamily="34" charset="0"/>
              </a:rPr>
              <a:t>presentes</a:t>
            </a:r>
            <a:r>
              <a:rPr lang="en-US" altLang="es-MX" dirty="0">
                <a:solidFill>
                  <a:srgbClr val="FF0000"/>
                </a:solidFill>
                <a:latin typeface="Arial" panose="020B0604020202020204" pitchFamily="34" charset="0"/>
                <a:cs typeface="Arial" panose="020B0604020202020204" pitchFamily="34" charset="0"/>
              </a:rPr>
              <a:t> </a:t>
            </a:r>
            <a:r>
              <a:rPr lang="en-US" altLang="es-MX" dirty="0">
                <a:latin typeface="Arial" panose="020B0604020202020204" pitchFamily="34" charset="0"/>
                <a:cs typeface="Arial" panose="020B0604020202020204" pitchFamily="34" charset="0"/>
              </a:rPr>
              <a:t>en la </a:t>
            </a:r>
            <a:r>
              <a:rPr lang="en-US" altLang="es-MX" dirty="0" err="1">
                <a:latin typeface="Arial" panose="020B0604020202020204" pitchFamily="34" charset="0"/>
                <a:cs typeface="Arial" panose="020B0604020202020204" pitchFamily="34" charset="0"/>
              </a:rPr>
              <a:t>solución</a:t>
            </a:r>
            <a:endParaRPr lang="en-US" altLang="es-MX" dirty="0">
              <a:latin typeface="Arial" panose="020B0604020202020204" pitchFamily="34" charset="0"/>
              <a:cs typeface="Arial" panose="020B0604020202020204" pitchFamily="34" charset="0"/>
            </a:endParaRPr>
          </a:p>
          <a:p>
            <a:endParaRPr lang="en-US" altLang="es-MX" dirty="0">
              <a:latin typeface="Arial" panose="020B0604020202020204" pitchFamily="34" charset="0"/>
              <a:cs typeface="Arial" panose="020B0604020202020204" pitchFamily="34" charset="0"/>
            </a:endParaRPr>
          </a:p>
          <a:p>
            <a:r>
              <a:rPr lang="en-US" altLang="es-MX" dirty="0" err="1">
                <a:latin typeface="Arial" panose="020B0604020202020204" pitchFamily="34" charset="0"/>
                <a:cs typeface="Arial" panose="020B0604020202020204" pitchFamily="34" charset="0"/>
              </a:rPr>
              <a:t>Catálisis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ácida</a:t>
            </a:r>
            <a:r>
              <a:rPr lang="en-US" altLang="es-MX" dirty="0">
                <a:latin typeface="Arial" panose="020B0604020202020204" pitchFamily="34" charset="0"/>
                <a:cs typeface="Arial" panose="020B0604020202020204" pitchFamily="34" charset="0"/>
              </a:rPr>
              <a:t> general: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 = </a:t>
            </a:r>
            <a:r>
              <a:rPr lang="en-US" altLang="es-MX" dirty="0">
                <a:latin typeface="Arial" panose="020B0604020202020204" pitchFamily="34" charset="0"/>
                <a:cs typeface="Arial" panose="020B0604020202020204" pitchFamily="34" charset="0"/>
                <a:sym typeface="Symbol" panose="05050102010706020507" pitchFamily="18" charset="2"/>
              </a:rPr>
              <a:t></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i</a:t>
            </a:r>
            <a:r>
              <a:rPr lang="en-US" altLang="es-MX" dirty="0">
                <a:latin typeface="Arial" panose="020B0604020202020204" pitchFamily="34" charset="0"/>
                <a:cs typeface="Arial" panose="020B0604020202020204" pitchFamily="34" charset="0"/>
              </a:rPr>
              <a:t>[</a:t>
            </a:r>
            <a:r>
              <a:rPr lang="en-US" altLang="es-MX" dirty="0" err="1">
                <a:latin typeface="Arial" panose="020B0604020202020204" pitchFamily="34" charset="0"/>
                <a:cs typeface="Arial" panose="020B0604020202020204" pitchFamily="34" charset="0"/>
              </a:rPr>
              <a:t>HA</a:t>
            </a:r>
            <a:r>
              <a:rPr lang="en-US" altLang="es-MX" baseline="-25000" dirty="0" err="1">
                <a:latin typeface="Arial" panose="020B0604020202020204" pitchFamily="34" charset="0"/>
                <a:cs typeface="Arial" panose="020B0604020202020204" pitchFamily="34" charset="0"/>
              </a:rPr>
              <a:t>i</a:t>
            </a:r>
            <a:r>
              <a:rPr lang="en-US" altLang="es-MX" dirty="0">
                <a:latin typeface="Arial" panose="020B0604020202020204" pitchFamily="34" charset="0"/>
                <a:cs typeface="Arial" panose="020B0604020202020204" pitchFamily="34" charset="0"/>
              </a:rPr>
              <a:t>]</a:t>
            </a:r>
          </a:p>
          <a:p>
            <a:r>
              <a:rPr lang="en-US" altLang="es-MX" dirty="0" err="1">
                <a:latin typeface="Arial" panose="020B0604020202020204" pitchFamily="34" charset="0"/>
                <a:cs typeface="Arial" panose="020B0604020202020204" pitchFamily="34" charset="0"/>
              </a:rPr>
              <a:t>Catálisis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básica</a:t>
            </a:r>
            <a:r>
              <a:rPr lang="en-US" altLang="es-MX" dirty="0">
                <a:latin typeface="Arial" panose="020B0604020202020204" pitchFamily="34" charset="0"/>
                <a:cs typeface="Arial" panose="020B0604020202020204" pitchFamily="34" charset="0"/>
              </a:rPr>
              <a:t> general: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 = </a:t>
            </a:r>
            <a:r>
              <a:rPr lang="en-US" altLang="es-MX" dirty="0">
                <a:latin typeface="Arial" panose="020B0604020202020204" pitchFamily="34" charset="0"/>
                <a:cs typeface="Arial" panose="020B0604020202020204" pitchFamily="34" charset="0"/>
                <a:sym typeface="Symbol" panose="05050102010706020507" pitchFamily="18" charset="2"/>
              </a:rPr>
              <a:t></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i</a:t>
            </a:r>
            <a:r>
              <a:rPr lang="en-US" altLang="es-MX" dirty="0">
                <a:latin typeface="Arial" panose="020B0604020202020204" pitchFamily="34" charset="0"/>
                <a:cs typeface="Arial" panose="020B0604020202020204" pitchFamily="34" charset="0"/>
              </a:rPr>
              <a:t>[B</a:t>
            </a:r>
            <a:r>
              <a:rPr lang="en-US" altLang="es-MX" baseline="-25000" dirty="0">
                <a:latin typeface="Arial" panose="020B0604020202020204" pitchFamily="34" charset="0"/>
                <a:cs typeface="Arial" panose="020B0604020202020204" pitchFamily="34" charset="0"/>
              </a:rPr>
              <a:t>i</a:t>
            </a:r>
            <a:r>
              <a:rPr lang="en-US" altLang="es-MX" dirty="0">
                <a:latin typeface="Arial" panose="020B0604020202020204" pitchFamily="34" charset="0"/>
                <a:cs typeface="Arial" panose="020B0604020202020204" pitchFamily="34" charset="0"/>
              </a:rPr>
              <a:t>]</a:t>
            </a:r>
          </a:p>
        </p:txBody>
      </p:sp>
      <p:sp>
        <p:nvSpPr>
          <p:cNvPr id="16387" name="Text Box 3"/>
          <p:cNvSpPr txBox="1">
            <a:spLocks noChangeArrowheads="1"/>
          </p:cNvSpPr>
          <p:nvPr/>
        </p:nvSpPr>
        <p:spPr bwMode="auto">
          <a:xfrm>
            <a:off x="381000" y="2667000"/>
            <a:ext cx="5083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u="sng" dirty="0" err="1">
                <a:latin typeface="Arial" panose="020B0604020202020204" pitchFamily="34" charset="0"/>
                <a:cs typeface="Arial" panose="020B0604020202020204" pitchFamily="34" charset="0"/>
              </a:rPr>
              <a:t>Ejemplo</a:t>
            </a:r>
            <a:r>
              <a:rPr lang="en-US" altLang="es-MX" u="sng" dirty="0">
                <a:latin typeface="Arial" panose="020B0604020202020204" pitchFamily="34" charset="0"/>
                <a:cs typeface="Arial" panose="020B0604020202020204" pitchFamily="34" charset="0"/>
              </a:rPr>
              <a:t> de </a:t>
            </a:r>
            <a:r>
              <a:rPr lang="en-US" altLang="es-MX" u="sng" dirty="0" err="1">
                <a:latin typeface="Arial" panose="020B0604020202020204" pitchFamily="34" charset="0"/>
                <a:cs typeface="Arial" panose="020B0604020202020204" pitchFamily="34" charset="0"/>
              </a:rPr>
              <a:t>catálisis</a:t>
            </a:r>
            <a:r>
              <a:rPr lang="en-US" altLang="es-MX" u="sng" dirty="0">
                <a:latin typeface="Arial" panose="020B0604020202020204" pitchFamily="34" charset="0"/>
                <a:cs typeface="Arial" panose="020B0604020202020204" pitchFamily="34" charset="0"/>
              </a:rPr>
              <a:t> </a:t>
            </a:r>
            <a:r>
              <a:rPr lang="en-US" altLang="es-MX" u="sng" dirty="0" err="1">
                <a:latin typeface="Arial" panose="020B0604020202020204" pitchFamily="34" charset="0"/>
                <a:cs typeface="Arial" panose="020B0604020202020204" pitchFamily="34" charset="0"/>
              </a:rPr>
              <a:t>básica</a:t>
            </a:r>
            <a:r>
              <a:rPr lang="en-US" altLang="es-MX" u="sng" dirty="0">
                <a:latin typeface="Arial" panose="020B0604020202020204" pitchFamily="34" charset="0"/>
                <a:cs typeface="Arial" panose="020B0604020202020204" pitchFamily="34" charset="0"/>
              </a:rPr>
              <a:t> general:</a:t>
            </a:r>
            <a:endParaRPr lang="en-US" altLang="es-MX" dirty="0">
              <a:latin typeface="Arial" panose="020B0604020202020204" pitchFamily="34" charset="0"/>
              <a:cs typeface="Arial" panose="020B0604020202020204" pitchFamily="34" charset="0"/>
            </a:endParaRPr>
          </a:p>
        </p:txBody>
      </p:sp>
      <p:graphicFrame>
        <p:nvGraphicFramePr>
          <p:cNvPr id="16388" name="Object 4"/>
          <p:cNvGraphicFramePr>
            <a:graphicFrameLocks noChangeAspect="1"/>
          </p:cNvGraphicFramePr>
          <p:nvPr>
            <p:extLst>
              <p:ext uri="{D42A27DB-BD31-4B8C-83A1-F6EECF244321}">
                <p14:modId xmlns:p14="http://schemas.microsoft.com/office/powerpoint/2010/main" val="470405465"/>
              </p:ext>
            </p:extLst>
          </p:nvPr>
        </p:nvGraphicFramePr>
        <p:xfrm>
          <a:off x="685800" y="3425825"/>
          <a:ext cx="4572000" cy="917575"/>
        </p:xfrm>
        <a:graphic>
          <a:graphicData uri="http://schemas.openxmlformats.org/presentationml/2006/ole">
            <mc:AlternateContent xmlns:mc="http://schemas.openxmlformats.org/markup-compatibility/2006">
              <mc:Choice xmlns:v="urn:schemas-microsoft-com:vml" Requires="v">
                <p:oleObj spid="_x0000_s34873" name="CS ChemDraw Drawing" r:id="rId3" imgW="2880360" imgH="578880" progId="ChemDraw.Document.4.5">
                  <p:embed/>
                </p:oleObj>
              </mc:Choice>
              <mc:Fallback>
                <p:oleObj name="CS ChemDraw Drawing" r:id="rId3" imgW="2880360" imgH="57888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5825"/>
                        <a:ext cx="45720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9" name="Text Box 5"/>
          <p:cNvSpPr txBox="1">
            <a:spLocks noChangeArrowheads="1"/>
          </p:cNvSpPr>
          <p:nvPr/>
        </p:nvSpPr>
        <p:spPr bwMode="auto">
          <a:xfrm>
            <a:off x="593725" y="4772025"/>
            <a:ext cx="45878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rapidez</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reacción</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depende</a:t>
            </a:r>
            <a:r>
              <a:rPr lang="en-US" altLang="es-MX" dirty="0">
                <a:latin typeface="Arial" panose="020B0604020202020204" pitchFamily="34" charset="0"/>
                <a:cs typeface="Arial" panose="020B0604020202020204" pitchFamily="34" charset="0"/>
              </a:rPr>
              <a:t> de la </a:t>
            </a:r>
            <a:r>
              <a:rPr lang="en-US" altLang="es-MX" dirty="0" err="1">
                <a:latin typeface="Arial" panose="020B0604020202020204" pitchFamily="34" charset="0"/>
                <a:cs typeface="Arial" panose="020B0604020202020204" pitchFamily="34" charset="0"/>
              </a:rPr>
              <a:t>concentración</a:t>
            </a:r>
            <a:r>
              <a:rPr lang="en-US" altLang="es-MX" dirty="0">
                <a:latin typeface="Arial" panose="020B0604020202020204" pitchFamily="34" charset="0"/>
                <a:cs typeface="Arial" panose="020B0604020202020204" pitchFamily="34" charset="0"/>
              </a:rPr>
              <a:t> del buffer, a pH </a:t>
            </a:r>
            <a:r>
              <a:rPr lang="en-US" altLang="es-MX" dirty="0" err="1">
                <a:latin typeface="Arial" panose="020B0604020202020204" pitchFamily="34" charset="0"/>
                <a:cs typeface="Arial" panose="020B0604020202020204" pitchFamily="34" charset="0"/>
              </a:rPr>
              <a:t>constante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También</a:t>
            </a:r>
            <a:r>
              <a:rPr lang="en-US" altLang="es-MX" dirty="0">
                <a:latin typeface="Arial" panose="020B0604020202020204" pitchFamily="34" charset="0"/>
                <a:cs typeface="Arial" panose="020B0604020202020204" pitchFamily="34" charset="0"/>
              </a:rPr>
              <a:t> hay </a:t>
            </a:r>
            <a:r>
              <a:rPr lang="en-US" altLang="es-MX" dirty="0" err="1">
                <a:latin typeface="Arial" panose="020B0604020202020204" pitchFamily="34" charset="0"/>
                <a:cs typeface="Arial" panose="020B0604020202020204" pitchFamily="34" charset="0"/>
              </a:rPr>
              <a:t>contribución</a:t>
            </a:r>
            <a:r>
              <a:rPr lang="en-US" altLang="es-MX" dirty="0">
                <a:latin typeface="Arial" panose="020B0604020202020204" pitchFamily="34" charset="0"/>
                <a:cs typeface="Arial" panose="020B0604020202020204" pitchFamily="34" charset="0"/>
              </a:rPr>
              <a:t> del OH</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 y H</a:t>
            </a:r>
            <a:r>
              <a:rPr lang="en-US" altLang="es-MX" baseline="-25000" dirty="0">
                <a:latin typeface="Arial" panose="020B0604020202020204" pitchFamily="34" charset="0"/>
                <a:cs typeface="Arial" panose="020B0604020202020204" pitchFamily="34" charset="0"/>
              </a:rPr>
              <a:t>2</a:t>
            </a:r>
            <a:r>
              <a:rPr lang="en-US" altLang="es-MX" dirty="0">
                <a:latin typeface="Arial" panose="020B0604020202020204" pitchFamily="34" charset="0"/>
                <a:cs typeface="Arial" panose="020B0604020202020204" pitchFamily="34" charset="0"/>
              </a:rPr>
              <a:t>O.</a:t>
            </a:r>
          </a:p>
        </p:txBody>
      </p:sp>
      <p:sp>
        <p:nvSpPr>
          <p:cNvPr id="16390" name="Line 7"/>
          <p:cNvSpPr>
            <a:spLocks noChangeShapeType="1"/>
          </p:cNvSpPr>
          <p:nvPr/>
        </p:nvSpPr>
        <p:spPr bwMode="auto">
          <a:xfrm>
            <a:off x="5922963" y="3465513"/>
            <a:ext cx="0" cy="2160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6391" name="Line 8"/>
          <p:cNvSpPr>
            <a:spLocks noChangeShapeType="1"/>
          </p:cNvSpPr>
          <p:nvPr/>
        </p:nvSpPr>
        <p:spPr bwMode="auto">
          <a:xfrm>
            <a:off x="5922963" y="5626100"/>
            <a:ext cx="2592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6392" name="Line 9"/>
          <p:cNvSpPr>
            <a:spLocks noChangeShapeType="1"/>
          </p:cNvSpPr>
          <p:nvPr/>
        </p:nvSpPr>
        <p:spPr bwMode="auto">
          <a:xfrm flipV="1">
            <a:off x="5707063" y="4146550"/>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6393" name="Text Box 10"/>
          <p:cNvSpPr txBox="1">
            <a:spLocks noChangeArrowheads="1"/>
          </p:cNvSpPr>
          <p:nvPr/>
        </p:nvSpPr>
        <p:spPr bwMode="auto">
          <a:xfrm>
            <a:off x="5867400" y="5632450"/>
            <a:ext cx="23150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400">
                <a:latin typeface="Arial" panose="020B0604020202020204" pitchFamily="34" charset="0"/>
                <a:cs typeface="Arial" panose="020B0604020202020204" pitchFamily="34" charset="0"/>
              </a:rPr>
              <a:t>[ClCH</a:t>
            </a:r>
            <a:r>
              <a:rPr lang="nl-NL" altLang="es-MX" sz="1400" baseline="-25000">
                <a:latin typeface="Arial" panose="020B0604020202020204" pitchFamily="34" charset="0"/>
                <a:cs typeface="Arial" panose="020B0604020202020204" pitchFamily="34" charset="0"/>
              </a:rPr>
              <a:t>2</a:t>
            </a:r>
            <a:r>
              <a:rPr lang="nl-NL" altLang="es-MX" sz="1400">
                <a:latin typeface="Arial" panose="020B0604020202020204" pitchFamily="34" charset="0"/>
                <a:cs typeface="Arial" panose="020B0604020202020204" pitchFamily="34" charset="0"/>
              </a:rPr>
              <a:t>COO</a:t>
            </a:r>
            <a:r>
              <a:rPr lang="nl-NL" altLang="es-MX" sz="1400" baseline="30000">
                <a:latin typeface="Arial" panose="020B0604020202020204" pitchFamily="34" charset="0"/>
                <a:cs typeface="Arial" panose="020B0604020202020204" pitchFamily="34" charset="0"/>
              </a:rPr>
              <a:t>-</a:t>
            </a:r>
            <a:r>
              <a:rPr lang="nl-NL" altLang="es-MX" sz="1400">
                <a:latin typeface="Arial" panose="020B0604020202020204" pitchFamily="34" charset="0"/>
                <a:cs typeface="Arial" panose="020B0604020202020204" pitchFamily="34" charset="0"/>
              </a:rPr>
              <a:t>/ClCH</a:t>
            </a:r>
            <a:r>
              <a:rPr lang="nl-NL" altLang="es-MX" sz="1400" baseline="-25000">
                <a:latin typeface="Arial" panose="020B0604020202020204" pitchFamily="34" charset="0"/>
                <a:cs typeface="Arial" panose="020B0604020202020204" pitchFamily="34" charset="0"/>
              </a:rPr>
              <a:t>2</a:t>
            </a:r>
            <a:r>
              <a:rPr lang="nl-NL" altLang="es-MX" sz="1400">
                <a:latin typeface="Arial" panose="020B0604020202020204" pitchFamily="34" charset="0"/>
                <a:cs typeface="Arial" panose="020B0604020202020204" pitchFamily="34" charset="0"/>
              </a:rPr>
              <a:t>COOH]</a:t>
            </a:r>
          </a:p>
        </p:txBody>
      </p:sp>
      <p:sp>
        <p:nvSpPr>
          <p:cNvPr id="16394" name="Text Box 11"/>
          <p:cNvSpPr txBox="1">
            <a:spLocks noChangeArrowheads="1"/>
          </p:cNvSpPr>
          <p:nvPr/>
        </p:nvSpPr>
        <p:spPr bwMode="auto">
          <a:xfrm>
            <a:off x="5486400" y="4648200"/>
            <a:ext cx="506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k</a:t>
            </a:r>
            <a:r>
              <a:rPr lang="nl-NL" altLang="es-MX" sz="1600" baseline="-25000">
                <a:latin typeface="Arial" panose="020B0604020202020204" pitchFamily="34" charset="0"/>
                <a:cs typeface="Arial" panose="020B0604020202020204" pitchFamily="34" charset="0"/>
              </a:rPr>
              <a:t>obs</a:t>
            </a:r>
            <a:endParaRPr lang="nl-NL" altLang="es-MX" sz="1800">
              <a:latin typeface="Arial" panose="020B0604020202020204" pitchFamily="34" charset="0"/>
              <a:cs typeface="Arial" panose="020B0604020202020204" pitchFamily="34" charset="0"/>
            </a:endParaRPr>
          </a:p>
        </p:txBody>
      </p:sp>
      <p:sp>
        <p:nvSpPr>
          <p:cNvPr id="16395" name="Line 12"/>
          <p:cNvSpPr>
            <a:spLocks noChangeShapeType="1"/>
          </p:cNvSpPr>
          <p:nvPr/>
        </p:nvSpPr>
        <p:spPr bwMode="auto">
          <a:xfrm flipV="1">
            <a:off x="5922963" y="3633788"/>
            <a:ext cx="2447925" cy="108108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6396" name="Line 15"/>
          <p:cNvSpPr>
            <a:spLocks noChangeShapeType="1"/>
          </p:cNvSpPr>
          <p:nvPr/>
        </p:nvSpPr>
        <p:spPr bwMode="auto">
          <a:xfrm>
            <a:off x="5943600" y="4724400"/>
            <a:ext cx="2557463" cy="0"/>
          </a:xfrm>
          <a:prstGeom prst="line">
            <a:avLst/>
          </a:prstGeom>
          <a:noFill/>
          <a:ln w="19050">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6397" name="Line 18"/>
          <p:cNvSpPr>
            <a:spLocks noChangeShapeType="1"/>
          </p:cNvSpPr>
          <p:nvPr/>
        </p:nvSpPr>
        <p:spPr bwMode="auto">
          <a:xfrm flipV="1">
            <a:off x="8077200" y="5791200"/>
            <a:ext cx="533400"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86EEDE65-3F78-4FAB-98F7-29820D1B7885}"/>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323AC5AC-BDC5-4482-82BC-8D25AF9A7BB6}"/>
              </a:ext>
            </a:extLst>
          </p:cNvPr>
          <p:cNvSpPr>
            <a:spLocks noGrp="1"/>
          </p:cNvSpPr>
          <p:nvPr>
            <p:ph type="sldNum" sz="quarter" idx="12"/>
          </p:nvPr>
        </p:nvSpPr>
        <p:spPr/>
        <p:txBody>
          <a:bodyPr/>
          <a:lstStyle/>
          <a:p>
            <a:fld id="{35F7C1B0-3CBA-4428-8776-BC58547E578F}" type="slidenum">
              <a:rPr lang="es-MX" smtClean="0"/>
              <a:t>31</a:t>
            </a:fld>
            <a:endParaRPr lang="es-MX"/>
          </a:p>
        </p:txBody>
      </p:sp>
    </p:spTree>
    <p:extLst>
      <p:ext uri="{BB962C8B-B14F-4D97-AF65-F5344CB8AC3E}">
        <p14:creationId xmlns:p14="http://schemas.microsoft.com/office/powerpoint/2010/main" val="3750471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454025"/>
            <a:ext cx="6606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Por</a:t>
            </a:r>
            <a:r>
              <a:rPr lang="en-US" altLang="es-MX" dirty="0">
                <a:latin typeface="Arial" panose="020B0604020202020204" pitchFamily="34" charset="0"/>
                <a:cs typeface="Arial" panose="020B0604020202020204" pitchFamily="34" charset="0"/>
              </a:rPr>
              <a:t> lo </a:t>
            </a:r>
            <a:r>
              <a:rPr lang="en-US" altLang="es-MX" dirty="0" err="1">
                <a:latin typeface="Arial" panose="020B0604020202020204" pitchFamily="34" charset="0"/>
                <a:cs typeface="Arial" panose="020B0604020202020204" pitchFamily="34" charset="0"/>
              </a:rPr>
              <a:t>que</a:t>
            </a:r>
            <a:r>
              <a:rPr lang="en-US" altLang="es-MX" dirty="0">
                <a:latin typeface="Arial" panose="020B0604020202020204" pitchFamily="34" charset="0"/>
                <a:cs typeface="Arial" panose="020B0604020202020204" pitchFamily="34" charset="0"/>
              </a:rPr>
              <a:t> se propone el </a:t>
            </a:r>
            <a:r>
              <a:rPr lang="en-US" altLang="es-MX" dirty="0" err="1">
                <a:latin typeface="Arial" panose="020B0604020202020204" pitchFamily="34" charset="0"/>
                <a:cs typeface="Arial" panose="020B0604020202020204" pitchFamily="34" charset="0"/>
              </a:rPr>
              <a:t>siguiente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mecanismo</a:t>
            </a:r>
            <a:r>
              <a:rPr lang="en-US" altLang="es-MX" dirty="0">
                <a:latin typeface="Arial" panose="020B0604020202020204" pitchFamily="34" charset="0"/>
                <a:cs typeface="Arial" panose="020B0604020202020204" pitchFamily="34" charset="0"/>
              </a:rPr>
              <a:t>:</a:t>
            </a:r>
          </a:p>
        </p:txBody>
      </p:sp>
      <p:graphicFrame>
        <p:nvGraphicFramePr>
          <p:cNvPr id="17411" name="Object 3"/>
          <p:cNvGraphicFramePr>
            <a:graphicFrameLocks noChangeAspect="1"/>
          </p:cNvGraphicFramePr>
          <p:nvPr>
            <p:extLst>
              <p:ext uri="{D42A27DB-BD31-4B8C-83A1-F6EECF244321}">
                <p14:modId xmlns:p14="http://schemas.microsoft.com/office/powerpoint/2010/main" val="1118037153"/>
              </p:ext>
            </p:extLst>
          </p:nvPr>
        </p:nvGraphicFramePr>
        <p:xfrm>
          <a:off x="609600" y="1174750"/>
          <a:ext cx="7239000" cy="2782888"/>
        </p:xfrm>
        <a:graphic>
          <a:graphicData uri="http://schemas.openxmlformats.org/presentationml/2006/ole">
            <mc:AlternateContent xmlns:mc="http://schemas.openxmlformats.org/markup-compatibility/2006">
              <mc:Choice xmlns:v="urn:schemas-microsoft-com:vml" Requires="v">
                <p:oleObj spid="_x0000_s35952" name="CS ChemDraw Drawing" r:id="rId3" imgW="5199380" imgH="1998980" progId="ChemDraw.Document.4.5">
                  <p:embed/>
                </p:oleObj>
              </mc:Choice>
              <mc:Fallback>
                <p:oleObj name="CS ChemDraw Drawing" r:id="rId3" imgW="5199380" imgH="199898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74750"/>
                        <a:ext cx="7239000" cy="278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5"/>
          <p:cNvGraphicFramePr>
            <a:graphicFrameLocks noChangeAspect="1"/>
          </p:cNvGraphicFramePr>
          <p:nvPr>
            <p:extLst>
              <p:ext uri="{D42A27DB-BD31-4B8C-83A1-F6EECF244321}">
                <p14:modId xmlns:p14="http://schemas.microsoft.com/office/powerpoint/2010/main" val="2856275728"/>
              </p:ext>
            </p:extLst>
          </p:nvPr>
        </p:nvGraphicFramePr>
        <p:xfrm>
          <a:off x="723900" y="4527550"/>
          <a:ext cx="1485900" cy="777875"/>
        </p:xfrm>
        <a:graphic>
          <a:graphicData uri="http://schemas.openxmlformats.org/presentationml/2006/ole">
            <mc:AlternateContent xmlns:mc="http://schemas.openxmlformats.org/markup-compatibility/2006">
              <mc:Choice xmlns:v="urn:schemas-microsoft-com:vml" Requires="v">
                <p:oleObj spid="_x0000_s35953" name="Equation" r:id="rId5" imgW="748975" imgH="393529" progId="Equation.3">
                  <p:embed/>
                </p:oleObj>
              </mc:Choice>
              <mc:Fallback>
                <p:oleObj name="Equation" r:id="rId5" imgW="748975"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4527550"/>
                        <a:ext cx="14859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Text Box 6"/>
          <p:cNvSpPr txBox="1">
            <a:spLocks noChangeArrowheads="1"/>
          </p:cNvSpPr>
          <p:nvPr/>
        </p:nvSpPr>
        <p:spPr bwMode="auto">
          <a:xfrm>
            <a:off x="2362200" y="4679950"/>
            <a:ext cx="53142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s-MX">
                <a:latin typeface="Arial" panose="020B0604020202020204" pitchFamily="34" charset="0"/>
                <a:cs typeface="Arial" panose="020B0604020202020204" pitchFamily="34" charset="0"/>
              </a:rPr>
              <a:t>= k(H</a:t>
            </a:r>
            <a:r>
              <a:rPr lang="en-GB" altLang="es-MX" baseline="-25000">
                <a:latin typeface="Arial" panose="020B0604020202020204" pitchFamily="34" charset="0"/>
                <a:cs typeface="Arial" panose="020B0604020202020204" pitchFamily="34" charset="0"/>
              </a:rPr>
              <a:t>2</a:t>
            </a:r>
            <a:r>
              <a:rPr lang="en-GB" altLang="es-MX">
                <a:latin typeface="Arial" panose="020B0604020202020204" pitchFamily="34" charset="0"/>
                <a:cs typeface="Arial" panose="020B0604020202020204" pitchFamily="34" charset="0"/>
              </a:rPr>
              <a:t>O)·[H</a:t>
            </a:r>
            <a:r>
              <a:rPr lang="en-GB" altLang="es-MX" baseline="-25000">
                <a:latin typeface="Arial" panose="020B0604020202020204" pitchFamily="34" charset="0"/>
                <a:cs typeface="Arial" panose="020B0604020202020204" pitchFamily="34" charset="0"/>
              </a:rPr>
              <a:t>2</a:t>
            </a:r>
            <a:r>
              <a:rPr lang="en-GB" altLang="es-MX">
                <a:latin typeface="Arial" panose="020B0604020202020204" pitchFamily="34" charset="0"/>
                <a:cs typeface="Arial" panose="020B0604020202020204" pitchFamily="34" charset="0"/>
              </a:rPr>
              <a:t>O]·[IV] +</a:t>
            </a:r>
          </a:p>
          <a:p>
            <a:r>
              <a:rPr lang="en-GB" altLang="es-MX">
                <a:latin typeface="Arial" panose="020B0604020202020204" pitchFamily="34" charset="0"/>
                <a:cs typeface="Arial" panose="020B0604020202020204" pitchFamily="34" charset="0"/>
              </a:rPr>
              <a:t>    k(ClCH</a:t>
            </a:r>
            <a:r>
              <a:rPr lang="en-GB" altLang="es-MX" baseline="-25000">
                <a:latin typeface="Arial" panose="020B0604020202020204" pitchFamily="34" charset="0"/>
                <a:cs typeface="Arial" panose="020B0604020202020204" pitchFamily="34" charset="0"/>
              </a:rPr>
              <a:t>2</a:t>
            </a:r>
            <a:r>
              <a:rPr lang="en-GB" altLang="es-MX">
                <a:latin typeface="Arial" panose="020B0604020202020204" pitchFamily="34" charset="0"/>
                <a:cs typeface="Arial" panose="020B0604020202020204" pitchFamily="34" charset="0"/>
              </a:rPr>
              <a:t>COO</a:t>
            </a:r>
            <a:r>
              <a:rPr lang="en-GB" altLang="es-MX" baseline="30000">
                <a:latin typeface="Arial" panose="020B0604020202020204" pitchFamily="34" charset="0"/>
                <a:cs typeface="Arial" panose="020B0604020202020204" pitchFamily="34" charset="0"/>
              </a:rPr>
              <a:t>–</a:t>
            </a:r>
            <a:r>
              <a:rPr lang="en-GB" altLang="es-MX">
                <a:latin typeface="Arial" panose="020B0604020202020204" pitchFamily="34" charset="0"/>
                <a:cs typeface="Arial" panose="020B0604020202020204" pitchFamily="34" charset="0"/>
              </a:rPr>
              <a:t>)·[ClCH</a:t>
            </a:r>
            <a:r>
              <a:rPr lang="en-GB" altLang="es-MX" baseline="-25000">
                <a:latin typeface="Arial" panose="020B0604020202020204" pitchFamily="34" charset="0"/>
                <a:cs typeface="Arial" panose="020B0604020202020204" pitchFamily="34" charset="0"/>
              </a:rPr>
              <a:t>2</a:t>
            </a:r>
            <a:r>
              <a:rPr lang="en-GB" altLang="es-MX">
                <a:latin typeface="Arial" panose="020B0604020202020204" pitchFamily="34" charset="0"/>
                <a:cs typeface="Arial" panose="020B0604020202020204" pitchFamily="34" charset="0"/>
              </a:rPr>
              <a:t>COO</a:t>
            </a:r>
            <a:r>
              <a:rPr lang="en-GB" altLang="es-MX" baseline="30000">
                <a:latin typeface="Arial" panose="020B0604020202020204" pitchFamily="34" charset="0"/>
                <a:cs typeface="Arial" panose="020B0604020202020204" pitchFamily="34" charset="0"/>
              </a:rPr>
              <a:t>–</a:t>
            </a:r>
            <a:r>
              <a:rPr lang="en-GB" altLang="es-MX">
                <a:latin typeface="Arial" panose="020B0604020202020204" pitchFamily="34" charset="0"/>
                <a:cs typeface="Arial" panose="020B0604020202020204" pitchFamily="34" charset="0"/>
              </a:rPr>
              <a:t>]·[IV] +</a:t>
            </a:r>
          </a:p>
          <a:p>
            <a:r>
              <a:rPr lang="en-GB" altLang="es-MX">
                <a:latin typeface="Arial" panose="020B0604020202020204" pitchFamily="34" charset="0"/>
                <a:cs typeface="Arial" panose="020B0604020202020204" pitchFamily="34" charset="0"/>
              </a:rPr>
              <a:t>    k(OH</a:t>
            </a:r>
            <a:r>
              <a:rPr lang="en-GB" altLang="es-MX" baseline="30000">
                <a:latin typeface="Arial" panose="020B0604020202020204" pitchFamily="34" charset="0"/>
                <a:cs typeface="Arial" panose="020B0604020202020204" pitchFamily="34" charset="0"/>
              </a:rPr>
              <a:t>–</a:t>
            </a:r>
            <a:r>
              <a:rPr lang="en-GB" altLang="es-MX">
                <a:latin typeface="Arial" panose="020B0604020202020204" pitchFamily="34" charset="0"/>
                <a:cs typeface="Arial" panose="020B0604020202020204" pitchFamily="34" charset="0"/>
              </a:rPr>
              <a:t>)·[OH</a:t>
            </a:r>
            <a:r>
              <a:rPr lang="en-GB" altLang="es-MX" baseline="30000">
                <a:latin typeface="Arial" panose="020B0604020202020204" pitchFamily="34" charset="0"/>
                <a:cs typeface="Arial" panose="020B0604020202020204" pitchFamily="34" charset="0"/>
              </a:rPr>
              <a:t>–</a:t>
            </a:r>
            <a:r>
              <a:rPr lang="en-GB" altLang="es-MX">
                <a:latin typeface="Arial" panose="020B0604020202020204" pitchFamily="34" charset="0"/>
                <a:cs typeface="Arial" panose="020B0604020202020204" pitchFamily="34" charset="0"/>
              </a:rPr>
              <a:t>]·[IV]</a:t>
            </a:r>
            <a:endParaRPr lang="en-US" altLang="es-MX">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6DA26A6E-967C-4EF3-B05A-156875F1B269}"/>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84A14B92-E72F-459A-948E-1DE44D5122E4}"/>
              </a:ext>
            </a:extLst>
          </p:cNvPr>
          <p:cNvSpPr>
            <a:spLocks noGrp="1"/>
          </p:cNvSpPr>
          <p:nvPr>
            <p:ph type="sldNum" sz="quarter" idx="12"/>
          </p:nvPr>
        </p:nvSpPr>
        <p:spPr/>
        <p:txBody>
          <a:bodyPr/>
          <a:lstStyle/>
          <a:p>
            <a:fld id="{35F7C1B0-3CBA-4428-8776-BC58547E578F}" type="slidenum">
              <a:rPr lang="es-MX" smtClean="0"/>
              <a:t>32</a:t>
            </a:fld>
            <a:endParaRPr lang="es-MX"/>
          </a:p>
        </p:txBody>
      </p:sp>
    </p:spTree>
    <p:extLst>
      <p:ext uri="{BB962C8B-B14F-4D97-AF65-F5344CB8AC3E}">
        <p14:creationId xmlns:p14="http://schemas.microsoft.com/office/powerpoint/2010/main" val="1892872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32" y="2348880"/>
            <a:ext cx="763150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691680" y="548680"/>
            <a:ext cx="5471939" cy="1446550"/>
          </a:xfrm>
          <a:prstGeom prst="rect">
            <a:avLst/>
          </a:prstGeom>
          <a:noFill/>
        </p:spPr>
        <p:txBody>
          <a:bodyPr wrap="square" rtlCol="0">
            <a:spAutoFit/>
          </a:bodyPr>
          <a:lstStyle/>
          <a:p>
            <a:r>
              <a:rPr lang="es-MX" sz="3200" dirty="0">
                <a:latin typeface="Arial" panose="020B0604020202020204" pitchFamily="34" charset="0"/>
                <a:cs typeface="Arial" panose="020B0604020202020204" pitchFamily="34" charset="0"/>
              </a:rPr>
              <a:t>Catálisis ácido/base general</a:t>
            </a:r>
          </a:p>
          <a:p>
            <a:endParaRPr lang="es-MX" sz="3200"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Gráficas de log k como función del pH</a:t>
            </a:r>
          </a:p>
        </p:txBody>
      </p:sp>
      <p:sp>
        <p:nvSpPr>
          <p:cNvPr id="3" name="Marcador de pie de página 2">
            <a:extLst>
              <a:ext uri="{FF2B5EF4-FFF2-40B4-BE49-F238E27FC236}">
                <a16:creationId xmlns:a16="http://schemas.microsoft.com/office/drawing/2014/main" id="{60E4C190-C2B2-442D-864F-EBB35E0CF1CB}"/>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B540741-63FA-4C6E-96DB-D67C631FE55B}"/>
              </a:ext>
            </a:extLst>
          </p:cNvPr>
          <p:cNvSpPr>
            <a:spLocks noGrp="1"/>
          </p:cNvSpPr>
          <p:nvPr>
            <p:ph type="sldNum" sz="quarter" idx="12"/>
          </p:nvPr>
        </p:nvSpPr>
        <p:spPr/>
        <p:txBody>
          <a:bodyPr/>
          <a:lstStyle/>
          <a:p>
            <a:fld id="{35F7C1B0-3CBA-4428-8776-BC58547E578F}" type="slidenum">
              <a:rPr lang="es-MX" smtClean="0"/>
              <a:t>33</a:t>
            </a:fld>
            <a:endParaRPr lang="es-MX"/>
          </a:p>
        </p:txBody>
      </p:sp>
    </p:spTree>
    <p:extLst>
      <p:ext uri="{BB962C8B-B14F-4D97-AF65-F5344CB8AC3E}">
        <p14:creationId xmlns:p14="http://schemas.microsoft.com/office/powerpoint/2010/main" val="3596078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83096"/>
            <a:ext cx="7772400" cy="609600"/>
          </a:xfrm>
        </p:spPr>
        <p:txBody>
          <a:bodyPr/>
          <a:lstStyle/>
          <a:p>
            <a:r>
              <a:rPr lang="en-US" altLang="es-MX" sz="3200" dirty="0" err="1">
                <a:latin typeface="Arial" panose="020B0604020202020204" pitchFamily="34" charset="0"/>
                <a:cs typeface="Arial" panose="020B0604020202020204" pitchFamily="34" charset="0"/>
              </a:rPr>
              <a:t>Resumen</a:t>
            </a:r>
            <a:r>
              <a:rPr lang="en-US" altLang="es-MX" sz="3200" dirty="0">
                <a:latin typeface="Arial" panose="020B0604020202020204" pitchFamily="34" charset="0"/>
                <a:cs typeface="Arial" panose="020B0604020202020204" pitchFamily="34" charset="0"/>
              </a:rPr>
              <a:t>:</a:t>
            </a:r>
            <a:endParaRPr lang="en-US" altLang="es-MX" dirty="0">
              <a:latin typeface="Arial" panose="020B0604020202020204" pitchFamily="34" charset="0"/>
              <a:cs typeface="Arial" panose="020B0604020202020204" pitchFamily="34" charset="0"/>
            </a:endParaRPr>
          </a:p>
        </p:txBody>
      </p:sp>
      <p:sp>
        <p:nvSpPr>
          <p:cNvPr id="18435" name="Text Box 3"/>
          <p:cNvSpPr txBox="1">
            <a:spLocks noChangeArrowheads="1"/>
          </p:cNvSpPr>
          <p:nvPr/>
        </p:nvSpPr>
        <p:spPr bwMode="auto">
          <a:xfrm>
            <a:off x="457199" y="620688"/>
            <a:ext cx="45688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u="sng" dirty="0" err="1">
                <a:latin typeface="Arial" panose="020B0604020202020204" pitchFamily="34" charset="0"/>
                <a:cs typeface="Arial" panose="020B0604020202020204" pitchFamily="34" charset="0"/>
              </a:rPr>
              <a:t>Catálisis</a:t>
            </a:r>
            <a:r>
              <a:rPr lang="en-US" altLang="es-MX" u="sng" dirty="0">
                <a:latin typeface="Arial" panose="020B0604020202020204" pitchFamily="34" charset="0"/>
                <a:cs typeface="Arial" panose="020B0604020202020204" pitchFamily="34" charset="0"/>
              </a:rPr>
              <a:t> </a:t>
            </a:r>
            <a:r>
              <a:rPr lang="en-US" altLang="es-MX" u="sng" dirty="0" err="1">
                <a:latin typeface="Arial" panose="020B0604020202020204" pitchFamily="34" charset="0"/>
                <a:cs typeface="Arial" panose="020B0604020202020204" pitchFamily="34" charset="0"/>
              </a:rPr>
              <a:t>ácido</a:t>
            </a:r>
            <a:r>
              <a:rPr lang="en-US" altLang="es-MX" u="sng" dirty="0">
                <a:latin typeface="Arial" panose="020B0604020202020204" pitchFamily="34" charset="0"/>
                <a:cs typeface="Arial" panose="020B0604020202020204" pitchFamily="34" charset="0"/>
              </a:rPr>
              <a:t>/base </a:t>
            </a:r>
            <a:r>
              <a:rPr lang="en-US" altLang="es-MX" u="sng" dirty="0" err="1">
                <a:latin typeface="Arial" panose="020B0604020202020204" pitchFamily="34" charset="0"/>
                <a:cs typeface="Arial" panose="020B0604020202020204" pitchFamily="34" charset="0"/>
              </a:rPr>
              <a:t>específica</a:t>
            </a:r>
            <a:r>
              <a:rPr lang="en-US" altLang="es-MX" u="sng" dirty="0">
                <a:latin typeface="Arial" panose="020B0604020202020204" pitchFamily="34" charset="0"/>
                <a:cs typeface="Arial" panose="020B0604020202020204" pitchFamily="34" charset="0"/>
              </a:rPr>
              <a:t>:</a:t>
            </a:r>
          </a:p>
        </p:txBody>
      </p:sp>
      <p:graphicFrame>
        <p:nvGraphicFramePr>
          <p:cNvPr id="18436" name="Object 5"/>
          <p:cNvGraphicFramePr>
            <a:graphicFrameLocks noChangeAspect="1"/>
          </p:cNvGraphicFramePr>
          <p:nvPr>
            <p:extLst>
              <p:ext uri="{D42A27DB-BD31-4B8C-83A1-F6EECF244321}">
                <p14:modId xmlns:p14="http://schemas.microsoft.com/office/powerpoint/2010/main" val="3659901820"/>
              </p:ext>
            </p:extLst>
          </p:nvPr>
        </p:nvGraphicFramePr>
        <p:xfrm>
          <a:off x="762000" y="1196752"/>
          <a:ext cx="4953000" cy="1398587"/>
        </p:xfrm>
        <a:graphic>
          <a:graphicData uri="http://schemas.openxmlformats.org/presentationml/2006/ole">
            <mc:AlternateContent xmlns:mc="http://schemas.openxmlformats.org/markup-compatibility/2006">
              <mc:Choice xmlns:v="urn:schemas-microsoft-com:vml" Requires="v">
                <p:oleObj spid="_x0000_s36976" name="CS ChemDraw Drawing" r:id="rId3" imgW="3423920" imgH="967740" progId="ChemDraw.Document.4.5">
                  <p:embed/>
                </p:oleObj>
              </mc:Choice>
              <mc:Fallback>
                <p:oleObj name="CS ChemDraw Drawing" r:id="rId3" imgW="3423920" imgH="96774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96752"/>
                        <a:ext cx="4953000"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Text Box 6"/>
          <p:cNvSpPr txBox="1">
            <a:spLocks noChangeArrowheads="1"/>
          </p:cNvSpPr>
          <p:nvPr/>
        </p:nvSpPr>
        <p:spPr bwMode="auto">
          <a:xfrm>
            <a:off x="762000" y="2733676"/>
            <a:ext cx="4468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s-MX" sz="2000" dirty="0">
                <a:latin typeface="Arial" panose="020B0604020202020204" pitchFamily="34" charset="0"/>
                <a:cs typeface="Arial" panose="020B0604020202020204" pitchFamily="34" charset="0"/>
              </a:rPr>
              <a:t>n = k’[S][H</a:t>
            </a:r>
            <a:r>
              <a:rPr lang="en-GB" altLang="es-MX" sz="2000" baseline="-25000" dirty="0">
                <a:latin typeface="Arial" panose="020B0604020202020204" pitchFamily="34" charset="0"/>
                <a:cs typeface="Arial" panose="020B0604020202020204" pitchFamily="34" charset="0"/>
              </a:rPr>
              <a:t>3</a:t>
            </a:r>
            <a:r>
              <a:rPr lang="en-GB" altLang="es-MX" sz="2000" dirty="0">
                <a:latin typeface="Arial" panose="020B0604020202020204" pitchFamily="34" charset="0"/>
                <a:cs typeface="Arial" panose="020B0604020202020204" pitchFamily="34" charset="0"/>
              </a:rPr>
              <a:t>O</a:t>
            </a:r>
            <a:r>
              <a:rPr lang="en-GB" altLang="es-MX" sz="2000" baseline="30000" dirty="0">
                <a:latin typeface="Arial" panose="020B0604020202020204" pitchFamily="34" charset="0"/>
                <a:cs typeface="Arial" panose="020B0604020202020204" pitchFamily="34" charset="0"/>
              </a:rPr>
              <a:t>+</a:t>
            </a:r>
            <a:r>
              <a:rPr lang="en-GB" altLang="es-MX" sz="2000" dirty="0">
                <a:latin typeface="Arial" panose="020B0604020202020204" pitchFamily="34" charset="0"/>
                <a:cs typeface="Arial" panose="020B0604020202020204" pitchFamily="34" charset="0"/>
              </a:rPr>
              <a:t>]	or	n = k’[S][OH</a:t>
            </a:r>
            <a:r>
              <a:rPr lang="en-GB" altLang="es-MX" sz="2000" baseline="30000" dirty="0">
                <a:latin typeface="Arial" panose="020B0604020202020204" pitchFamily="34" charset="0"/>
                <a:cs typeface="Arial" panose="020B0604020202020204" pitchFamily="34" charset="0"/>
              </a:rPr>
              <a:t>–</a:t>
            </a:r>
            <a:r>
              <a:rPr lang="en-GB" altLang="es-MX" sz="2000" dirty="0">
                <a:latin typeface="Arial" panose="020B0604020202020204" pitchFamily="34" charset="0"/>
                <a:cs typeface="Arial" panose="020B0604020202020204" pitchFamily="34" charset="0"/>
              </a:rPr>
              <a:t>]</a:t>
            </a:r>
            <a:endParaRPr lang="en-US" altLang="es-MX" sz="2000" dirty="0">
              <a:latin typeface="Arial" panose="020B0604020202020204" pitchFamily="34" charset="0"/>
              <a:cs typeface="Arial" panose="020B0604020202020204" pitchFamily="34" charset="0"/>
            </a:endParaRPr>
          </a:p>
        </p:txBody>
      </p:sp>
      <p:sp>
        <p:nvSpPr>
          <p:cNvPr id="18438" name="Text Box 7"/>
          <p:cNvSpPr txBox="1">
            <a:spLocks noChangeArrowheads="1"/>
          </p:cNvSpPr>
          <p:nvPr/>
        </p:nvSpPr>
        <p:spPr bwMode="auto">
          <a:xfrm>
            <a:off x="443173" y="3207692"/>
            <a:ext cx="41248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u="sng" dirty="0" err="1">
                <a:latin typeface="Arial" panose="020B0604020202020204" pitchFamily="34" charset="0"/>
                <a:cs typeface="Arial" panose="020B0604020202020204" pitchFamily="34" charset="0"/>
              </a:rPr>
              <a:t>Catálisis</a:t>
            </a:r>
            <a:r>
              <a:rPr lang="en-US" altLang="es-MX" u="sng" dirty="0">
                <a:latin typeface="Arial" panose="020B0604020202020204" pitchFamily="34" charset="0"/>
                <a:cs typeface="Arial" panose="020B0604020202020204" pitchFamily="34" charset="0"/>
              </a:rPr>
              <a:t> </a:t>
            </a:r>
            <a:r>
              <a:rPr lang="en-US" altLang="es-MX" u="sng" dirty="0" err="1">
                <a:latin typeface="Arial" panose="020B0604020202020204" pitchFamily="34" charset="0"/>
                <a:cs typeface="Arial" panose="020B0604020202020204" pitchFamily="34" charset="0"/>
              </a:rPr>
              <a:t>ácido</a:t>
            </a:r>
            <a:r>
              <a:rPr lang="en-US" altLang="es-MX" u="sng" dirty="0">
                <a:latin typeface="Arial" panose="020B0604020202020204" pitchFamily="34" charset="0"/>
                <a:cs typeface="Arial" panose="020B0604020202020204" pitchFamily="34" charset="0"/>
              </a:rPr>
              <a:t>/base general:</a:t>
            </a:r>
          </a:p>
        </p:txBody>
      </p:sp>
      <p:graphicFrame>
        <p:nvGraphicFramePr>
          <p:cNvPr id="18439" name="Object 8"/>
          <p:cNvGraphicFramePr>
            <a:graphicFrameLocks noChangeAspect="1"/>
          </p:cNvGraphicFramePr>
          <p:nvPr>
            <p:extLst>
              <p:ext uri="{D42A27DB-BD31-4B8C-83A1-F6EECF244321}">
                <p14:modId xmlns:p14="http://schemas.microsoft.com/office/powerpoint/2010/main" val="2072800526"/>
              </p:ext>
            </p:extLst>
          </p:nvPr>
        </p:nvGraphicFramePr>
        <p:xfrm>
          <a:off x="793279" y="3789040"/>
          <a:ext cx="2286000" cy="796925"/>
        </p:xfrm>
        <a:graphic>
          <a:graphicData uri="http://schemas.openxmlformats.org/presentationml/2006/ole">
            <mc:AlternateContent xmlns:mc="http://schemas.openxmlformats.org/markup-compatibility/2006">
              <mc:Choice xmlns:v="urn:schemas-microsoft-com:vml" Requires="v">
                <p:oleObj spid="_x0000_s36977" name="CS ChemDraw Drawing" r:id="rId5" imgW="1656080" imgH="579120" progId="ChemDraw.Document.4.5">
                  <p:embed/>
                </p:oleObj>
              </mc:Choice>
              <mc:Fallback>
                <p:oleObj name="CS ChemDraw Drawing" r:id="rId5" imgW="1656080" imgH="57912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279" y="3789040"/>
                        <a:ext cx="22860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0" name="Text Box 9"/>
          <p:cNvSpPr txBox="1">
            <a:spLocks noChangeArrowheads="1"/>
          </p:cNvSpPr>
          <p:nvPr/>
        </p:nvSpPr>
        <p:spPr bwMode="auto">
          <a:xfrm>
            <a:off x="722338" y="4725144"/>
            <a:ext cx="8153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s-MX" sz="2000" dirty="0">
                <a:latin typeface="Arial" panose="020B0604020202020204" pitchFamily="34" charset="0"/>
                <a:cs typeface="Arial" panose="020B0604020202020204" pitchFamily="34" charset="0"/>
              </a:rPr>
              <a:t>n = {</a:t>
            </a:r>
            <a:r>
              <a:rPr lang="en-GB" altLang="es-MX" sz="2000" dirty="0" err="1">
                <a:latin typeface="Arial" panose="020B0604020202020204" pitchFamily="34" charset="0"/>
                <a:cs typeface="Arial" panose="020B0604020202020204" pitchFamily="34" charset="0"/>
              </a:rPr>
              <a:t>k</a:t>
            </a:r>
            <a:r>
              <a:rPr lang="en-GB" altLang="es-MX" sz="2000" baseline="-25000" dirty="0" err="1">
                <a:latin typeface="Arial" panose="020B0604020202020204" pitchFamily="34" charset="0"/>
                <a:cs typeface="Arial" panose="020B0604020202020204" pitchFamily="34" charset="0"/>
              </a:rPr>
              <a:t>x</a:t>
            </a:r>
            <a:r>
              <a:rPr lang="en-GB" altLang="es-MX" sz="2000" dirty="0">
                <a:latin typeface="Arial" panose="020B0604020202020204" pitchFamily="34" charset="0"/>
                <a:cs typeface="Arial" panose="020B0604020202020204" pitchFamily="34" charset="0"/>
              </a:rPr>
              <a:t>[H</a:t>
            </a:r>
            <a:r>
              <a:rPr lang="en-GB" altLang="es-MX" sz="2000" baseline="-25000" dirty="0">
                <a:latin typeface="Arial" panose="020B0604020202020204" pitchFamily="34" charset="0"/>
                <a:cs typeface="Arial" panose="020B0604020202020204" pitchFamily="34" charset="0"/>
              </a:rPr>
              <a:t>3</a:t>
            </a:r>
            <a:r>
              <a:rPr lang="en-GB" altLang="es-MX" sz="2000" dirty="0">
                <a:latin typeface="Arial" panose="020B0604020202020204" pitchFamily="34" charset="0"/>
                <a:cs typeface="Arial" panose="020B0604020202020204" pitchFamily="34" charset="0"/>
              </a:rPr>
              <a:t>O</a:t>
            </a:r>
            <a:r>
              <a:rPr lang="en-GB" altLang="es-MX" sz="2000" baseline="30000" dirty="0">
                <a:latin typeface="Arial" panose="020B0604020202020204" pitchFamily="34" charset="0"/>
                <a:cs typeface="Arial" panose="020B0604020202020204" pitchFamily="34" charset="0"/>
              </a:rPr>
              <a:t>+</a:t>
            </a:r>
            <a:r>
              <a:rPr lang="en-GB" altLang="es-MX" sz="2000" dirty="0">
                <a:latin typeface="Arial" panose="020B0604020202020204" pitchFamily="34" charset="0"/>
                <a:cs typeface="Arial" panose="020B0604020202020204" pitchFamily="34" charset="0"/>
              </a:rPr>
              <a:t>] + </a:t>
            </a:r>
            <a:r>
              <a:rPr lang="en-GB" altLang="es-MX" sz="2000" dirty="0" err="1">
                <a:latin typeface="Arial" panose="020B0604020202020204" pitchFamily="34" charset="0"/>
                <a:cs typeface="Arial" panose="020B0604020202020204" pitchFamily="34" charset="0"/>
              </a:rPr>
              <a:t>k</a:t>
            </a:r>
            <a:r>
              <a:rPr lang="en-GB" altLang="es-MX" sz="2000" baseline="-25000" dirty="0" err="1">
                <a:latin typeface="Arial" panose="020B0604020202020204" pitchFamily="34" charset="0"/>
                <a:cs typeface="Arial" panose="020B0604020202020204" pitchFamily="34" charset="0"/>
              </a:rPr>
              <a:t>y</a:t>
            </a:r>
            <a:r>
              <a:rPr lang="en-GB" altLang="es-MX" sz="2000" dirty="0">
                <a:latin typeface="Arial" panose="020B0604020202020204" pitchFamily="34" charset="0"/>
                <a:cs typeface="Arial" panose="020B0604020202020204" pitchFamily="34" charset="0"/>
              </a:rPr>
              <a:t>[H</a:t>
            </a:r>
            <a:r>
              <a:rPr lang="en-GB" altLang="es-MX" sz="2000" baseline="-25000" dirty="0">
                <a:latin typeface="Arial" panose="020B0604020202020204" pitchFamily="34" charset="0"/>
                <a:cs typeface="Arial" panose="020B0604020202020204" pitchFamily="34" charset="0"/>
              </a:rPr>
              <a:t>2</a:t>
            </a:r>
            <a:r>
              <a:rPr lang="en-GB" altLang="es-MX" sz="2000" dirty="0">
                <a:latin typeface="Arial" panose="020B0604020202020204" pitchFamily="34" charset="0"/>
                <a:cs typeface="Arial" panose="020B0604020202020204" pitchFamily="34" charset="0"/>
              </a:rPr>
              <a:t>O] + </a:t>
            </a:r>
            <a:r>
              <a:rPr lang="en-GB" altLang="es-MX" sz="2000" dirty="0" err="1">
                <a:latin typeface="Arial" panose="020B0604020202020204" pitchFamily="34" charset="0"/>
                <a:cs typeface="Arial" panose="020B0604020202020204" pitchFamily="34" charset="0"/>
              </a:rPr>
              <a:t>k</a:t>
            </a:r>
            <a:r>
              <a:rPr lang="en-GB" altLang="es-MX" sz="2000" baseline="-25000" dirty="0" err="1">
                <a:latin typeface="Arial" panose="020B0604020202020204" pitchFamily="34" charset="0"/>
                <a:cs typeface="Arial" panose="020B0604020202020204" pitchFamily="34" charset="0"/>
              </a:rPr>
              <a:t>z</a:t>
            </a:r>
            <a:r>
              <a:rPr lang="en-GB" altLang="es-MX" sz="2000" dirty="0">
                <a:latin typeface="Arial" panose="020B0604020202020204" pitchFamily="34" charset="0"/>
                <a:cs typeface="Arial" panose="020B0604020202020204" pitchFamily="34" charset="0"/>
              </a:rPr>
              <a:t>[HA] + ...}·[S] = </a:t>
            </a:r>
            <a:r>
              <a:rPr lang="en-GB" altLang="es-MX" sz="2000" dirty="0">
                <a:latin typeface="Arial" panose="020B0604020202020204" pitchFamily="34" charset="0"/>
                <a:cs typeface="Arial" panose="020B0604020202020204" pitchFamily="34" charset="0"/>
                <a:sym typeface="Symbol" panose="05050102010706020507" pitchFamily="18" charset="2"/>
              </a:rPr>
              <a:t></a:t>
            </a:r>
            <a:r>
              <a:rPr lang="en-GB" altLang="es-MX" sz="2000" dirty="0">
                <a:latin typeface="Arial" panose="020B0604020202020204" pitchFamily="34" charset="0"/>
                <a:cs typeface="Arial" panose="020B0604020202020204" pitchFamily="34" charset="0"/>
              </a:rPr>
              <a:t>[</a:t>
            </a:r>
            <a:r>
              <a:rPr lang="en-GB" altLang="es-MX" sz="2000" dirty="0" err="1">
                <a:latin typeface="Arial" panose="020B0604020202020204" pitchFamily="34" charset="0"/>
                <a:cs typeface="Arial" panose="020B0604020202020204" pitchFamily="34" charset="0"/>
              </a:rPr>
              <a:t>HA</a:t>
            </a:r>
            <a:r>
              <a:rPr lang="en-GB" altLang="es-MX" sz="2000" baseline="-25000" dirty="0" err="1">
                <a:latin typeface="Arial" panose="020B0604020202020204" pitchFamily="34" charset="0"/>
                <a:cs typeface="Arial" panose="020B0604020202020204" pitchFamily="34" charset="0"/>
              </a:rPr>
              <a:t>i</a:t>
            </a:r>
            <a:r>
              <a:rPr lang="en-GB" altLang="es-MX" sz="2000" dirty="0">
                <a:latin typeface="Arial" panose="020B0604020202020204" pitchFamily="34" charset="0"/>
                <a:cs typeface="Arial" panose="020B0604020202020204" pitchFamily="34" charset="0"/>
              </a:rPr>
              <a:t>][S], o con bases:</a:t>
            </a:r>
          </a:p>
          <a:p>
            <a:r>
              <a:rPr lang="en-GB" altLang="es-MX" sz="2000" dirty="0">
                <a:latin typeface="Arial" panose="020B0604020202020204" pitchFamily="34" charset="0"/>
                <a:cs typeface="Arial" panose="020B0604020202020204" pitchFamily="34" charset="0"/>
              </a:rPr>
              <a:t>n = </a:t>
            </a:r>
            <a:r>
              <a:rPr lang="en-GB" altLang="es-MX" sz="2000" dirty="0">
                <a:latin typeface="Arial" panose="020B0604020202020204" pitchFamily="34" charset="0"/>
                <a:cs typeface="Arial" panose="020B0604020202020204" pitchFamily="34" charset="0"/>
                <a:sym typeface="Symbol" panose="05050102010706020507" pitchFamily="18" charset="2"/>
              </a:rPr>
              <a:t></a:t>
            </a:r>
            <a:r>
              <a:rPr lang="en-GB" altLang="es-MX" sz="2000" dirty="0">
                <a:latin typeface="Arial" panose="020B0604020202020204" pitchFamily="34" charset="0"/>
                <a:cs typeface="Arial" panose="020B0604020202020204" pitchFamily="34" charset="0"/>
              </a:rPr>
              <a:t>[B</a:t>
            </a:r>
            <a:r>
              <a:rPr lang="en-GB" altLang="es-MX" sz="2000" baseline="-25000" dirty="0">
                <a:latin typeface="Arial" panose="020B0604020202020204" pitchFamily="34" charset="0"/>
                <a:cs typeface="Arial" panose="020B0604020202020204" pitchFamily="34" charset="0"/>
              </a:rPr>
              <a:t>i</a:t>
            </a:r>
            <a:r>
              <a:rPr lang="en-GB" altLang="es-MX" sz="2000" dirty="0">
                <a:latin typeface="Arial" panose="020B0604020202020204" pitchFamily="34" charset="0"/>
                <a:cs typeface="Arial" panose="020B0604020202020204" pitchFamily="34" charset="0"/>
              </a:rPr>
              <a:t>][S].</a:t>
            </a:r>
          </a:p>
          <a:p>
            <a:r>
              <a:rPr lang="en-GB" altLang="es-MX" sz="2000" dirty="0" err="1">
                <a:latin typeface="Arial" panose="020B0604020202020204" pitchFamily="34" charset="0"/>
                <a:cs typeface="Arial" panose="020B0604020202020204" pitchFamily="34" charset="0"/>
              </a:rPr>
              <a:t>Cuando</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k</a:t>
            </a:r>
            <a:r>
              <a:rPr lang="en-GB" altLang="es-MX" sz="2000" baseline="-25000" dirty="0" err="1">
                <a:latin typeface="Arial" panose="020B0604020202020204" pitchFamily="34" charset="0"/>
                <a:cs typeface="Arial" panose="020B0604020202020204" pitchFamily="34" charset="0"/>
              </a:rPr>
              <a:t>x</a:t>
            </a:r>
            <a:r>
              <a:rPr lang="en-GB" altLang="es-MX" sz="2000" dirty="0">
                <a:latin typeface="Arial" panose="020B0604020202020204" pitchFamily="34" charset="0"/>
                <a:cs typeface="Arial" panose="020B0604020202020204" pitchFamily="34" charset="0"/>
              </a:rPr>
              <a:t>[H</a:t>
            </a:r>
            <a:r>
              <a:rPr lang="en-GB" altLang="es-MX" sz="2000" baseline="-25000" dirty="0">
                <a:latin typeface="Arial" panose="020B0604020202020204" pitchFamily="34" charset="0"/>
                <a:cs typeface="Arial" panose="020B0604020202020204" pitchFamily="34" charset="0"/>
              </a:rPr>
              <a:t>3</a:t>
            </a:r>
            <a:r>
              <a:rPr lang="en-GB" altLang="es-MX" sz="2000" dirty="0">
                <a:latin typeface="Arial" panose="020B0604020202020204" pitchFamily="34" charset="0"/>
                <a:cs typeface="Arial" panose="020B0604020202020204" pitchFamily="34" charset="0"/>
              </a:rPr>
              <a:t>O</a:t>
            </a:r>
            <a:r>
              <a:rPr lang="en-GB" altLang="es-MX" sz="2000" baseline="30000" dirty="0">
                <a:latin typeface="Arial" panose="020B0604020202020204" pitchFamily="34" charset="0"/>
                <a:cs typeface="Arial" panose="020B0604020202020204" pitchFamily="34" charset="0"/>
              </a:rPr>
              <a:t>+</a:t>
            </a:r>
            <a:r>
              <a:rPr lang="en-GB" altLang="es-MX" sz="2000" dirty="0">
                <a:latin typeface="Arial" panose="020B0604020202020204" pitchFamily="34" charset="0"/>
                <a:cs typeface="Arial" panose="020B0604020202020204" pitchFamily="34" charset="0"/>
              </a:rPr>
              <a:t>] or </a:t>
            </a:r>
            <a:r>
              <a:rPr lang="en-GB" altLang="es-MX" sz="2000" dirty="0" err="1">
                <a:latin typeface="Arial" panose="020B0604020202020204" pitchFamily="34" charset="0"/>
                <a:cs typeface="Arial" panose="020B0604020202020204" pitchFamily="34" charset="0"/>
              </a:rPr>
              <a:t>k</a:t>
            </a:r>
            <a:r>
              <a:rPr lang="en-GB" altLang="es-MX" sz="2000" baseline="-25000" dirty="0" err="1">
                <a:latin typeface="Arial" panose="020B0604020202020204" pitchFamily="34" charset="0"/>
                <a:cs typeface="Arial" panose="020B0604020202020204" pitchFamily="34" charset="0"/>
              </a:rPr>
              <a:t>x</a:t>
            </a:r>
            <a:r>
              <a:rPr lang="en-GB" altLang="es-MX" sz="2000" dirty="0">
                <a:latin typeface="Arial" panose="020B0604020202020204" pitchFamily="34" charset="0"/>
                <a:cs typeface="Arial" panose="020B0604020202020204" pitchFamily="34" charset="0"/>
              </a:rPr>
              <a:t>[OH</a:t>
            </a:r>
            <a:r>
              <a:rPr lang="en-GB" altLang="es-MX" sz="2000" baseline="30000" dirty="0">
                <a:latin typeface="Arial" panose="020B0604020202020204" pitchFamily="34" charset="0"/>
                <a:cs typeface="Arial" panose="020B0604020202020204" pitchFamily="34" charset="0"/>
              </a:rPr>
              <a:t>–</a:t>
            </a:r>
            <a:r>
              <a:rPr lang="en-GB" altLang="es-MX" sz="2000" dirty="0">
                <a:latin typeface="Arial" panose="020B0604020202020204" pitchFamily="34" charset="0"/>
                <a:cs typeface="Arial" panose="020B0604020202020204" pitchFamily="34" charset="0"/>
              </a:rPr>
              <a:t>] son </a:t>
            </a:r>
            <a:r>
              <a:rPr lang="en-GB" altLang="es-MX" sz="2000" dirty="0" err="1">
                <a:latin typeface="Arial" panose="020B0604020202020204" pitchFamily="34" charset="0"/>
                <a:cs typeface="Arial" panose="020B0604020202020204" pitchFamily="34" charset="0"/>
              </a:rPr>
              <a:t>grandes</a:t>
            </a:r>
            <a:r>
              <a:rPr lang="en-GB" altLang="es-MX" sz="2000" dirty="0">
                <a:latin typeface="Arial" panose="020B0604020202020204" pitchFamily="34" charset="0"/>
                <a:cs typeface="Arial" panose="020B0604020202020204" pitchFamily="34" charset="0"/>
              </a:rPr>
              <a:t>, las </a:t>
            </a:r>
            <a:r>
              <a:rPr lang="en-GB" altLang="es-MX" sz="2000" dirty="0" err="1">
                <a:latin typeface="Arial" panose="020B0604020202020204" pitchFamily="34" charset="0"/>
                <a:cs typeface="Arial" panose="020B0604020202020204" pitchFamily="34" charset="0"/>
              </a:rPr>
              <a:t>contribuciones</a:t>
            </a:r>
            <a:r>
              <a:rPr lang="en-GB" altLang="es-MX" sz="2000" dirty="0">
                <a:latin typeface="Arial" panose="020B0604020202020204" pitchFamily="34" charset="0"/>
                <a:cs typeface="Arial" panose="020B0604020202020204" pitchFamily="34" charset="0"/>
              </a:rPr>
              <a:t> de los </a:t>
            </a:r>
            <a:r>
              <a:rPr lang="en-GB" altLang="es-MX" sz="2000" dirty="0" err="1">
                <a:latin typeface="Arial" panose="020B0604020202020204" pitchFamily="34" charset="0"/>
                <a:cs typeface="Arial" panose="020B0604020202020204" pitchFamily="34" charset="0"/>
              </a:rPr>
              <a:t>otros</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ácidos</a:t>
            </a:r>
            <a:r>
              <a:rPr lang="en-GB" altLang="es-MX" sz="2000" dirty="0">
                <a:latin typeface="Arial" panose="020B0604020202020204" pitchFamily="34" charset="0"/>
                <a:cs typeface="Arial" panose="020B0604020202020204" pitchFamily="34" charset="0"/>
              </a:rPr>
              <a:t>/bases se </a:t>
            </a:r>
            <a:r>
              <a:rPr lang="en-GB" altLang="es-MX" sz="2000" dirty="0" err="1">
                <a:latin typeface="Arial" panose="020B0604020202020204" pitchFamily="34" charset="0"/>
                <a:cs typeface="Arial" panose="020B0604020202020204" pitchFamily="34" charset="0"/>
              </a:rPr>
              <a:t>vuelven</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despreciables</a:t>
            </a:r>
            <a:r>
              <a:rPr lang="en-GB" altLang="es-MX" sz="2000" dirty="0">
                <a:latin typeface="Arial" panose="020B0604020202020204" pitchFamily="34" charset="0"/>
                <a:cs typeface="Arial" panose="020B0604020202020204" pitchFamily="34" charset="0"/>
              </a:rPr>
              <a:t> y la </a:t>
            </a:r>
            <a:r>
              <a:rPr lang="en-GB" altLang="es-MX" sz="2000" dirty="0" err="1">
                <a:latin typeface="Arial" panose="020B0604020202020204" pitchFamily="34" charset="0"/>
                <a:cs typeface="Arial" panose="020B0604020202020204" pitchFamily="34" charset="0"/>
              </a:rPr>
              <a:t>cinética</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semeja</a:t>
            </a:r>
            <a:r>
              <a:rPr lang="en-GB" altLang="es-MX" sz="2000" dirty="0">
                <a:latin typeface="Arial" panose="020B0604020202020204" pitchFamily="34" charset="0"/>
                <a:cs typeface="Arial" panose="020B0604020202020204" pitchFamily="34" charset="0"/>
              </a:rPr>
              <a:t> a la </a:t>
            </a:r>
            <a:r>
              <a:rPr lang="en-GB" altLang="es-MX" sz="2000" dirty="0" err="1">
                <a:latin typeface="Arial" panose="020B0604020202020204" pitchFamily="34" charset="0"/>
                <a:cs typeface="Arial" panose="020B0604020202020204" pitchFamily="34" charset="0"/>
              </a:rPr>
              <a:t>catálisis</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ácida</a:t>
            </a:r>
            <a:r>
              <a:rPr lang="en-GB" altLang="es-MX" sz="2000" dirty="0">
                <a:latin typeface="Arial" panose="020B0604020202020204" pitchFamily="34" charset="0"/>
                <a:cs typeface="Arial" panose="020B0604020202020204" pitchFamily="34" charset="0"/>
              </a:rPr>
              <a:t>/</a:t>
            </a:r>
            <a:r>
              <a:rPr lang="en-GB" altLang="es-MX" sz="2000" dirty="0" err="1">
                <a:latin typeface="Arial" panose="020B0604020202020204" pitchFamily="34" charset="0"/>
                <a:cs typeface="Arial" panose="020B0604020202020204" pitchFamily="34" charset="0"/>
              </a:rPr>
              <a:t>básica</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específica</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Por</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esta</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razón</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este</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tipo</a:t>
            </a:r>
            <a:r>
              <a:rPr lang="en-GB" altLang="es-MX" sz="2000" dirty="0">
                <a:latin typeface="Arial" panose="020B0604020202020204" pitchFamily="34" charset="0"/>
                <a:cs typeface="Arial" panose="020B0604020202020204" pitchFamily="34" charset="0"/>
              </a:rPr>
              <a:t> de </a:t>
            </a:r>
            <a:r>
              <a:rPr lang="en-GB" altLang="es-MX" sz="2000" dirty="0" err="1">
                <a:latin typeface="Arial" panose="020B0604020202020204" pitchFamily="34" charset="0"/>
                <a:cs typeface="Arial" panose="020B0604020202020204" pitchFamily="34" charset="0"/>
              </a:rPr>
              <a:t>catálisis</a:t>
            </a:r>
            <a:r>
              <a:rPr lang="en-GB" altLang="es-MX" sz="2000" dirty="0">
                <a:latin typeface="Arial" panose="020B0604020202020204" pitchFamily="34" charset="0"/>
                <a:cs typeface="Arial" panose="020B0604020202020204" pitchFamily="34" charset="0"/>
              </a:rPr>
              <a:t> se </a:t>
            </a:r>
            <a:r>
              <a:rPr lang="en-GB" altLang="es-MX" sz="2000" dirty="0" err="1">
                <a:latin typeface="Arial" panose="020B0604020202020204" pitchFamily="34" charset="0"/>
                <a:cs typeface="Arial" panose="020B0604020202020204" pitchFamily="34" charset="0"/>
              </a:rPr>
              <a:t>presenta</a:t>
            </a:r>
            <a:r>
              <a:rPr lang="en-GB" altLang="es-MX" sz="2000" dirty="0">
                <a:latin typeface="Arial" panose="020B0604020202020204" pitchFamily="34" charset="0"/>
                <a:cs typeface="Arial" panose="020B0604020202020204" pitchFamily="34" charset="0"/>
              </a:rPr>
              <a:t> a pH </a:t>
            </a:r>
            <a:r>
              <a:rPr lang="en-GB" altLang="es-MX" sz="2000" dirty="0" err="1">
                <a:latin typeface="Arial" panose="020B0604020202020204" pitchFamily="34" charset="0"/>
                <a:cs typeface="Arial" panose="020B0604020202020204" pitchFamily="34" charset="0"/>
              </a:rPr>
              <a:t>cercano</a:t>
            </a:r>
            <a:r>
              <a:rPr lang="en-GB" altLang="es-MX" sz="2000" dirty="0">
                <a:latin typeface="Arial" panose="020B0604020202020204" pitchFamily="34" charset="0"/>
                <a:cs typeface="Arial" panose="020B0604020202020204" pitchFamily="34" charset="0"/>
              </a:rPr>
              <a:t> al </a:t>
            </a:r>
            <a:r>
              <a:rPr lang="en-GB" altLang="es-MX" sz="2000" dirty="0" err="1">
                <a:latin typeface="Arial" panose="020B0604020202020204" pitchFamily="34" charset="0"/>
                <a:cs typeface="Arial" panose="020B0604020202020204" pitchFamily="34" charset="0"/>
              </a:rPr>
              <a:t>neutro</a:t>
            </a:r>
            <a:r>
              <a:rPr lang="en-GB" altLang="es-MX" sz="2000" dirty="0">
                <a:latin typeface="Arial" panose="020B0604020202020204" pitchFamily="34" charset="0"/>
                <a:cs typeface="Arial" panose="020B0604020202020204" pitchFamily="34" charset="0"/>
              </a:rPr>
              <a:t>.</a:t>
            </a:r>
            <a:endParaRPr lang="en-US" altLang="es-MX" sz="2000" dirty="0">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299C9DBD-3BDD-46A9-864A-D3AD53A1C1AD}"/>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81652C1F-423C-4856-985C-CB607E2A5585}"/>
              </a:ext>
            </a:extLst>
          </p:cNvPr>
          <p:cNvSpPr>
            <a:spLocks noGrp="1"/>
          </p:cNvSpPr>
          <p:nvPr>
            <p:ph type="sldNum" sz="quarter" idx="12"/>
          </p:nvPr>
        </p:nvSpPr>
        <p:spPr/>
        <p:txBody>
          <a:bodyPr/>
          <a:lstStyle/>
          <a:p>
            <a:fld id="{35F7C1B0-3CBA-4428-8776-BC58547E578F}" type="slidenum">
              <a:rPr lang="es-MX" smtClean="0"/>
              <a:t>34</a:t>
            </a:fld>
            <a:endParaRPr lang="es-MX"/>
          </a:p>
        </p:txBody>
      </p:sp>
    </p:spTree>
    <p:extLst>
      <p:ext uri="{BB962C8B-B14F-4D97-AF65-F5344CB8AC3E}">
        <p14:creationId xmlns:p14="http://schemas.microsoft.com/office/powerpoint/2010/main" val="598675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92688" y="411851"/>
            <a:ext cx="5381601" cy="492443"/>
          </a:xfrm>
          <a:prstGeom prst="rect">
            <a:avLst/>
          </a:prstGeom>
          <a:noFill/>
        </p:spPr>
        <p:txBody>
          <a:bodyPr wrap="none" rtlCol="0">
            <a:spAutoFit/>
          </a:bodyPr>
          <a:lstStyle/>
          <a:p>
            <a:r>
              <a:rPr lang="es-MX" sz="2600" b="1" u="sng" dirty="0">
                <a:solidFill>
                  <a:srgbClr val="FF0000"/>
                </a:solidFill>
                <a:latin typeface="Arial" pitchFamily="34" charset="0"/>
                <a:cs typeface="Arial" pitchFamily="34" charset="0"/>
              </a:rPr>
              <a:t>Catálisis por ácidos y por bases </a:t>
            </a:r>
          </a:p>
        </p:txBody>
      </p:sp>
      <p:sp>
        <p:nvSpPr>
          <p:cNvPr id="5" name="4 CuadroTexto"/>
          <p:cNvSpPr txBox="1"/>
          <p:nvPr/>
        </p:nvSpPr>
        <p:spPr>
          <a:xfrm>
            <a:off x="436286" y="1177370"/>
            <a:ext cx="8226932" cy="430887"/>
          </a:xfrm>
          <a:prstGeom prst="rect">
            <a:avLst/>
          </a:prstGeom>
          <a:noFill/>
        </p:spPr>
        <p:txBody>
          <a:bodyPr wrap="none" rtlCol="0">
            <a:spAutoFit/>
          </a:bodyPr>
          <a:lstStyle/>
          <a:p>
            <a:r>
              <a:rPr lang="es-MX" sz="2200" b="1" dirty="0">
                <a:latin typeface="Arial" pitchFamily="34" charset="0"/>
                <a:cs typeface="Arial" pitchFamily="34" charset="0"/>
              </a:rPr>
              <a:t>Para una reacción elemental  catalizada  por ácidos o bases</a:t>
            </a:r>
          </a:p>
        </p:txBody>
      </p:sp>
      <p:grpSp>
        <p:nvGrpSpPr>
          <p:cNvPr id="10" name="9 Grupo"/>
          <p:cNvGrpSpPr/>
          <p:nvPr/>
        </p:nvGrpSpPr>
        <p:grpSpPr>
          <a:xfrm>
            <a:off x="436830" y="2039890"/>
            <a:ext cx="2565767" cy="573851"/>
            <a:chOff x="3002554" y="2036440"/>
            <a:chExt cx="2565767" cy="573851"/>
          </a:xfrm>
        </p:grpSpPr>
        <p:sp>
          <p:nvSpPr>
            <p:cNvPr id="6" name="5 CuadroTexto"/>
            <p:cNvSpPr txBox="1"/>
            <p:nvPr/>
          </p:nvSpPr>
          <p:spPr>
            <a:xfrm>
              <a:off x="3002554" y="2240959"/>
              <a:ext cx="2565767" cy="369332"/>
            </a:xfrm>
            <a:prstGeom prst="rect">
              <a:avLst/>
            </a:prstGeom>
            <a:noFill/>
          </p:spPr>
          <p:txBody>
            <a:bodyPr wrap="none" rtlCol="0">
              <a:spAutoFit/>
            </a:bodyPr>
            <a:lstStyle/>
            <a:p>
              <a:r>
                <a:rPr lang="es-MX" dirty="0">
                  <a:latin typeface="Arial" pitchFamily="34" charset="0"/>
                  <a:cs typeface="Arial" pitchFamily="34" charset="0"/>
                </a:rPr>
                <a:t>S + C </a:t>
              </a:r>
              <a:r>
                <a:rPr lang="es-MX" dirty="0">
                  <a:latin typeface="Arial" pitchFamily="34" charset="0"/>
                  <a:cs typeface="Arial" pitchFamily="34" charset="0"/>
                  <a:sym typeface="Wingdings" pitchFamily="2" charset="2"/>
                </a:rPr>
                <a:t>                  P + C</a:t>
              </a:r>
              <a:endParaRPr lang="es-MX" dirty="0">
                <a:latin typeface="Arial" pitchFamily="34" charset="0"/>
                <a:cs typeface="Arial" pitchFamily="34" charset="0"/>
              </a:endParaRPr>
            </a:p>
          </p:txBody>
        </p:sp>
        <p:sp>
          <p:nvSpPr>
            <p:cNvPr id="7" name="6 CuadroTexto"/>
            <p:cNvSpPr txBox="1"/>
            <p:nvPr/>
          </p:nvSpPr>
          <p:spPr>
            <a:xfrm>
              <a:off x="3838069" y="2036440"/>
              <a:ext cx="432429" cy="369332"/>
            </a:xfrm>
            <a:prstGeom prst="rect">
              <a:avLst/>
            </a:prstGeom>
            <a:noFill/>
          </p:spPr>
          <p:txBody>
            <a:bodyPr wrap="square" rtlCol="0">
              <a:spAutoFit/>
            </a:bodyPr>
            <a:lstStyle/>
            <a:p>
              <a:r>
                <a:rPr lang="es-MX" dirty="0">
                  <a:latin typeface="Arial" pitchFamily="34" charset="0"/>
                  <a:cs typeface="Arial" pitchFamily="34" charset="0"/>
                </a:rPr>
                <a:t>k</a:t>
              </a:r>
              <a:r>
                <a:rPr lang="es-MX" baseline="-25000" dirty="0">
                  <a:latin typeface="Arial" pitchFamily="34" charset="0"/>
                  <a:cs typeface="Arial" pitchFamily="34" charset="0"/>
                </a:rPr>
                <a:t>c</a:t>
              </a:r>
            </a:p>
          </p:txBody>
        </p:sp>
        <p:cxnSp>
          <p:nvCxnSpPr>
            <p:cNvPr id="9" name="8 Conector recto de flecha"/>
            <p:cNvCxnSpPr/>
            <p:nvPr/>
          </p:nvCxnSpPr>
          <p:spPr>
            <a:xfrm>
              <a:off x="3802256" y="2425625"/>
              <a:ext cx="50405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11" name="10 CuadroTexto"/>
          <p:cNvSpPr txBox="1"/>
          <p:nvPr/>
        </p:nvSpPr>
        <p:spPr>
          <a:xfrm>
            <a:off x="3217496" y="1855344"/>
            <a:ext cx="3528392" cy="1477328"/>
          </a:xfrm>
          <a:prstGeom prst="rect">
            <a:avLst/>
          </a:prstGeom>
          <a:noFill/>
        </p:spPr>
        <p:txBody>
          <a:bodyPr wrap="square" rtlCol="0">
            <a:spAutoFit/>
          </a:bodyPr>
          <a:lstStyle/>
          <a:p>
            <a:pPr algn="just"/>
            <a:r>
              <a:rPr lang="es-MX" dirty="0">
                <a:latin typeface="Arial" pitchFamily="34" charset="0"/>
                <a:cs typeface="Arial" pitchFamily="34" charset="0"/>
              </a:rPr>
              <a:t>S = reactivo o sustrato</a:t>
            </a:r>
          </a:p>
          <a:p>
            <a:pPr algn="just"/>
            <a:r>
              <a:rPr lang="es-MX" dirty="0">
                <a:latin typeface="Arial" pitchFamily="34" charset="0"/>
                <a:cs typeface="Arial" pitchFamily="34" charset="0"/>
              </a:rPr>
              <a:t>P= producto</a:t>
            </a:r>
          </a:p>
          <a:p>
            <a:pPr algn="just"/>
            <a:r>
              <a:rPr lang="es-MX" dirty="0">
                <a:latin typeface="Arial" pitchFamily="34" charset="0"/>
                <a:cs typeface="Arial" pitchFamily="34" charset="0"/>
              </a:rPr>
              <a:t>C= diferentes especies presentes     en el medio con actividad  catalítica </a:t>
            </a:r>
          </a:p>
        </p:txBody>
      </p:sp>
      <p:sp>
        <p:nvSpPr>
          <p:cNvPr id="12" name="11 Flecha curvada hacia la derecha"/>
          <p:cNvSpPr/>
          <p:nvPr/>
        </p:nvSpPr>
        <p:spPr>
          <a:xfrm>
            <a:off x="3262946" y="3402939"/>
            <a:ext cx="720080" cy="907267"/>
          </a:xfrm>
          <a:prstGeom prst="curvedRightArrow">
            <a:avLst>
              <a:gd name="adj1" fmla="val 25000"/>
              <a:gd name="adj2" fmla="val 5164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latin typeface="Arial" pitchFamily="34" charset="0"/>
              <a:cs typeface="Arial" pitchFamily="34" charset="0"/>
            </a:endParaRPr>
          </a:p>
        </p:txBody>
      </p:sp>
      <p:sp>
        <p:nvSpPr>
          <p:cNvPr id="13" name="12 Abrir llave"/>
          <p:cNvSpPr/>
          <p:nvPr/>
        </p:nvSpPr>
        <p:spPr>
          <a:xfrm>
            <a:off x="4153600" y="3319825"/>
            <a:ext cx="252028" cy="136815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latin typeface="Arial" pitchFamily="34" charset="0"/>
              <a:cs typeface="Arial" pitchFamily="34" charset="0"/>
            </a:endParaRPr>
          </a:p>
        </p:txBody>
      </p:sp>
      <p:sp>
        <p:nvSpPr>
          <p:cNvPr id="14" name="13 CuadroTexto"/>
          <p:cNvSpPr txBox="1"/>
          <p:nvPr/>
        </p:nvSpPr>
        <p:spPr>
          <a:xfrm>
            <a:off x="4405628" y="3386876"/>
            <a:ext cx="3262432" cy="923330"/>
          </a:xfrm>
          <a:prstGeom prst="rect">
            <a:avLst/>
          </a:prstGeom>
          <a:noFill/>
        </p:spPr>
        <p:txBody>
          <a:bodyPr wrap="none" rtlCol="0">
            <a:spAutoFit/>
          </a:bodyPr>
          <a:lstStyle/>
          <a:p>
            <a:r>
              <a:rPr lang="es-MX" dirty="0">
                <a:latin typeface="Arial" pitchFamily="34" charset="0"/>
                <a:cs typeface="Arial" pitchFamily="34" charset="0"/>
              </a:rPr>
              <a:t>Protones (H</a:t>
            </a:r>
            <a:r>
              <a:rPr lang="es-MX" baseline="30000" dirty="0">
                <a:latin typeface="Arial" pitchFamily="34" charset="0"/>
                <a:cs typeface="Arial" pitchFamily="34" charset="0"/>
              </a:rPr>
              <a:t>+</a:t>
            </a:r>
            <a:r>
              <a:rPr lang="es-MX" dirty="0">
                <a:latin typeface="Arial" pitchFamily="34" charset="0"/>
                <a:cs typeface="Arial" pitchFamily="34" charset="0"/>
              </a:rPr>
              <a:t>) 	Ácidos (AH)</a:t>
            </a:r>
          </a:p>
          <a:p>
            <a:endParaRPr lang="es-MX" dirty="0">
              <a:latin typeface="Arial" pitchFamily="34" charset="0"/>
              <a:cs typeface="Arial" pitchFamily="34" charset="0"/>
            </a:endParaRPr>
          </a:p>
          <a:p>
            <a:r>
              <a:rPr lang="es-MX" dirty="0">
                <a:latin typeface="Arial" pitchFamily="34" charset="0"/>
                <a:cs typeface="Arial" pitchFamily="34" charset="0"/>
              </a:rPr>
              <a:t>Hidroxilos (OH</a:t>
            </a:r>
            <a:r>
              <a:rPr lang="es-MX" baseline="30000" dirty="0">
                <a:latin typeface="Arial" pitchFamily="34" charset="0"/>
                <a:cs typeface="Arial" pitchFamily="34" charset="0"/>
              </a:rPr>
              <a:t>-</a:t>
            </a:r>
            <a:r>
              <a:rPr lang="es-MX" dirty="0">
                <a:latin typeface="Arial" pitchFamily="34" charset="0"/>
                <a:cs typeface="Arial" pitchFamily="34" charset="0"/>
              </a:rPr>
              <a:t>)	Bases (A</a:t>
            </a:r>
            <a:r>
              <a:rPr lang="es-MX" baseline="30000" dirty="0">
                <a:latin typeface="Arial" pitchFamily="34" charset="0"/>
                <a:cs typeface="Arial" pitchFamily="34" charset="0"/>
              </a:rPr>
              <a:t>-</a:t>
            </a:r>
            <a:r>
              <a:rPr lang="es-MX" dirty="0">
                <a:latin typeface="Arial" pitchFamily="34" charset="0"/>
                <a:cs typeface="Arial" pitchFamily="34" charset="0"/>
              </a:rPr>
              <a:t>)</a:t>
            </a:r>
          </a:p>
        </p:txBody>
      </p:sp>
      <mc:AlternateContent xmlns:mc="http://schemas.openxmlformats.org/markup-compatibility/2006" xmlns:a14="http://schemas.microsoft.com/office/drawing/2010/main">
        <mc:Choice Requires="a14">
          <p:sp>
            <p:nvSpPr>
              <p:cNvPr id="15" name="14 CuadroTexto"/>
              <p:cNvSpPr txBox="1"/>
              <p:nvPr/>
            </p:nvSpPr>
            <p:spPr>
              <a:xfrm>
                <a:off x="362097" y="4697454"/>
                <a:ext cx="8419805" cy="588238"/>
              </a:xfrm>
              <a:prstGeom prst="rect">
                <a:avLst/>
              </a:prstGeom>
              <a:noFill/>
            </p:spPr>
            <p:txBody>
              <a:bodyPr wrap="none" rtlCol="0">
                <a:spAutoFit/>
              </a:bodyPr>
              <a:lstStyle/>
              <a:p>
                <a:r>
                  <a:rPr lang="es-MX" sz="2200" b="1" dirty="0">
                    <a:latin typeface="Arial" pitchFamily="34" charset="0"/>
                    <a:cs typeface="Arial" pitchFamily="34" charset="0"/>
                  </a:rPr>
                  <a:t>-  </a:t>
                </a:r>
                <a14:m>
                  <m:oMath xmlns:m="http://schemas.openxmlformats.org/officeDocument/2006/math">
                    <m:f>
                      <m:fPr>
                        <m:ctrlPr>
                          <a:rPr lang="es-MX" sz="2200" b="1" i="1" smtClean="0">
                            <a:latin typeface="Cambria Math" panose="02040503050406030204" pitchFamily="18" charset="0"/>
                          </a:rPr>
                        </m:ctrlPr>
                      </m:fPr>
                      <m:num>
                        <m:r>
                          <a:rPr lang="es-MX" sz="2200" b="1" i="1" smtClean="0">
                            <a:latin typeface="Cambria Math"/>
                          </a:rPr>
                          <m:t>𝒅</m:t>
                        </m:r>
                        <m:r>
                          <a:rPr lang="es-MX" sz="2200" b="1" i="1" smtClean="0">
                            <a:latin typeface="Cambria Math"/>
                          </a:rPr>
                          <m:t>[</m:t>
                        </m:r>
                        <m:r>
                          <a:rPr lang="es-MX" sz="2200" b="1" i="1" smtClean="0">
                            <a:latin typeface="Cambria Math"/>
                          </a:rPr>
                          <m:t>𝑺</m:t>
                        </m:r>
                        <m:r>
                          <a:rPr lang="es-MX" sz="2200" b="1" i="1" smtClean="0">
                            <a:latin typeface="Cambria Math"/>
                          </a:rPr>
                          <m:t>]</m:t>
                        </m:r>
                      </m:num>
                      <m:den>
                        <m:r>
                          <a:rPr lang="es-MX" sz="2200" b="1" i="1" smtClean="0">
                            <a:latin typeface="Cambria Math"/>
                          </a:rPr>
                          <m:t>𝒅𝒕</m:t>
                        </m:r>
                      </m:den>
                    </m:f>
                    <m:r>
                      <a:rPr lang="es-MX" sz="2200" b="1" i="1" smtClean="0">
                        <a:latin typeface="Cambria Math"/>
                      </a:rPr>
                      <m:t>=</m:t>
                    </m:r>
                    <m:r>
                      <a:rPr lang="es-MX" sz="2200" b="1" i="1" smtClean="0">
                        <a:latin typeface="Cambria Math"/>
                      </a:rPr>
                      <m:t>𝒌𝒆</m:t>
                    </m:r>
                    <m:d>
                      <m:dPr>
                        <m:begChr m:val="["/>
                        <m:endChr m:val="]"/>
                        <m:ctrlPr>
                          <a:rPr lang="es-MX" sz="2200" b="1" i="1" smtClean="0">
                            <a:latin typeface="Cambria Math" panose="02040503050406030204" pitchFamily="18" charset="0"/>
                          </a:rPr>
                        </m:ctrlPr>
                      </m:dPr>
                      <m:e>
                        <m:r>
                          <a:rPr lang="es-MX" sz="2200" b="1" i="1" smtClean="0">
                            <a:latin typeface="Cambria Math"/>
                          </a:rPr>
                          <m:t>𝑺</m:t>
                        </m:r>
                      </m:e>
                    </m:d>
                    <m:r>
                      <a:rPr lang="es-MX" sz="2200" b="1" i="1" smtClean="0">
                        <a:latin typeface="Cambria Math"/>
                      </a:rPr>
                      <m:t>+</m:t>
                    </m:r>
                    <m:r>
                      <a:rPr lang="es-MX" sz="2200" b="1" i="1" smtClean="0">
                        <a:latin typeface="Cambria Math"/>
                      </a:rPr>
                      <m:t>𝒌𝑯</m:t>
                    </m:r>
                    <m:r>
                      <a:rPr lang="es-MX" sz="2200" b="1" i="1" baseline="-8000" smtClean="0">
                        <a:latin typeface="Cambria Math"/>
                      </a:rPr>
                      <m:t>+</m:t>
                    </m:r>
                  </m:oMath>
                </a14:m>
                <a:r>
                  <a:rPr lang="es-MX" sz="2200" b="1" dirty="0">
                    <a:latin typeface="Arial" pitchFamily="34" charset="0"/>
                    <a:cs typeface="Arial" pitchFamily="34" charset="0"/>
                  </a:rPr>
                  <a:t>[H</a:t>
                </a:r>
                <a:r>
                  <a:rPr lang="es-MX" sz="2200" b="1" baseline="30000" dirty="0">
                    <a:latin typeface="Arial" pitchFamily="34" charset="0"/>
                    <a:cs typeface="Arial" pitchFamily="34" charset="0"/>
                  </a:rPr>
                  <a:t>+</a:t>
                </a:r>
                <a:r>
                  <a:rPr lang="es-MX" sz="2200" b="1" dirty="0">
                    <a:latin typeface="Arial" pitchFamily="34" charset="0"/>
                    <a:cs typeface="Arial" pitchFamily="34" charset="0"/>
                  </a:rPr>
                  <a:t>][S] + </a:t>
                </a:r>
                <a:r>
                  <a:rPr lang="es-MX" sz="2200" b="1" dirty="0" err="1">
                    <a:latin typeface="Arial" pitchFamily="34" charset="0"/>
                    <a:cs typeface="Arial" pitchFamily="34" charset="0"/>
                  </a:rPr>
                  <a:t>k</a:t>
                </a:r>
                <a:r>
                  <a:rPr lang="es-MX" sz="2200" b="1" baseline="-25000" dirty="0" err="1">
                    <a:latin typeface="Arial" pitchFamily="34" charset="0"/>
                    <a:cs typeface="Arial" pitchFamily="34" charset="0"/>
                  </a:rPr>
                  <a:t>OH</a:t>
                </a:r>
                <a:r>
                  <a:rPr lang="es-MX" sz="2200" b="1" baseline="-25000" dirty="0">
                    <a:latin typeface="Arial" pitchFamily="34" charset="0"/>
                    <a:cs typeface="Arial" pitchFamily="34" charset="0"/>
                  </a:rPr>
                  <a:t>-</a:t>
                </a:r>
                <a:r>
                  <a:rPr lang="es-MX" sz="2200" b="1" dirty="0">
                    <a:latin typeface="Arial" pitchFamily="34" charset="0"/>
                    <a:cs typeface="Arial" pitchFamily="34" charset="0"/>
                  </a:rPr>
                  <a:t>[OH</a:t>
                </a:r>
                <a:r>
                  <a:rPr lang="es-MX" sz="2200" b="1" baseline="30000" dirty="0">
                    <a:latin typeface="Arial" pitchFamily="34" charset="0"/>
                    <a:cs typeface="Arial" pitchFamily="34" charset="0"/>
                  </a:rPr>
                  <a:t>-</a:t>
                </a:r>
                <a:r>
                  <a:rPr lang="es-MX" sz="2200" b="1" dirty="0">
                    <a:latin typeface="Arial" pitchFamily="34" charset="0"/>
                    <a:cs typeface="Arial" pitchFamily="34" charset="0"/>
                  </a:rPr>
                  <a:t>][S]+</a:t>
                </a:r>
                <a:r>
                  <a:rPr lang="es-MX" sz="2200" b="1" dirty="0" err="1">
                    <a:latin typeface="Arial" pitchFamily="34" charset="0"/>
                    <a:cs typeface="Arial" pitchFamily="34" charset="0"/>
                  </a:rPr>
                  <a:t>k</a:t>
                </a:r>
                <a:r>
                  <a:rPr lang="es-MX" sz="2200" b="1" baseline="-25000" dirty="0" err="1">
                    <a:latin typeface="Arial" pitchFamily="34" charset="0"/>
                    <a:cs typeface="Arial" pitchFamily="34" charset="0"/>
                  </a:rPr>
                  <a:t>AH</a:t>
                </a:r>
                <a:r>
                  <a:rPr lang="es-MX" sz="2200" b="1" dirty="0">
                    <a:latin typeface="Arial" pitchFamily="34" charset="0"/>
                    <a:cs typeface="Arial" pitchFamily="34" charset="0"/>
                  </a:rPr>
                  <a:t>[AH][S]+</a:t>
                </a:r>
                <a:r>
                  <a:rPr lang="es-MX" sz="2200" b="1" dirty="0" err="1">
                    <a:latin typeface="Arial" pitchFamily="34" charset="0"/>
                    <a:cs typeface="Arial" pitchFamily="34" charset="0"/>
                  </a:rPr>
                  <a:t>k</a:t>
                </a:r>
                <a:r>
                  <a:rPr lang="es-MX" sz="2200" b="1" baseline="-25000" dirty="0" err="1">
                    <a:latin typeface="Arial" pitchFamily="34" charset="0"/>
                    <a:cs typeface="Arial" pitchFamily="34" charset="0"/>
                  </a:rPr>
                  <a:t>A</a:t>
                </a:r>
                <a:r>
                  <a:rPr lang="es-MX" sz="2200" b="1" baseline="-25000" dirty="0">
                    <a:latin typeface="Arial" pitchFamily="34" charset="0"/>
                    <a:cs typeface="Arial" pitchFamily="34" charset="0"/>
                  </a:rPr>
                  <a:t>-</a:t>
                </a:r>
                <a:r>
                  <a:rPr lang="es-MX" sz="2200" b="1" dirty="0">
                    <a:latin typeface="Arial" pitchFamily="34" charset="0"/>
                    <a:cs typeface="Arial" pitchFamily="34" charset="0"/>
                  </a:rPr>
                  <a:t>[A</a:t>
                </a:r>
                <a:r>
                  <a:rPr lang="es-MX" sz="2200" b="1" baseline="30000" dirty="0">
                    <a:latin typeface="Arial" pitchFamily="34" charset="0"/>
                    <a:cs typeface="Arial" pitchFamily="34" charset="0"/>
                  </a:rPr>
                  <a:t>-</a:t>
                </a:r>
                <a:r>
                  <a:rPr lang="es-MX" sz="2200" b="1" dirty="0">
                    <a:latin typeface="Arial" pitchFamily="34" charset="0"/>
                    <a:cs typeface="Arial" pitchFamily="34" charset="0"/>
                  </a:rPr>
                  <a:t>][S]</a:t>
                </a:r>
              </a:p>
            </p:txBody>
          </p:sp>
        </mc:Choice>
        <mc:Fallback xmlns="">
          <p:sp>
            <p:nvSpPr>
              <p:cNvPr id="15" name="14 CuadroTexto"/>
              <p:cNvSpPr txBox="1">
                <a:spLocks noRot="1" noChangeAspect="1" noMove="1" noResize="1" noEditPoints="1" noAdjustHandles="1" noChangeArrowheads="1" noChangeShapeType="1" noTextEdit="1"/>
              </p:cNvSpPr>
              <p:nvPr/>
            </p:nvSpPr>
            <p:spPr>
              <a:xfrm>
                <a:off x="362097" y="4697454"/>
                <a:ext cx="8419805" cy="588238"/>
              </a:xfrm>
              <a:prstGeom prst="rect">
                <a:avLst/>
              </a:prstGeom>
              <a:blipFill rotWithShape="1">
                <a:blip r:embed="rId2"/>
                <a:stretch>
                  <a:fillRect l="-868" b="-7292"/>
                </a:stretch>
              </a:blipFill>
            </p:spPr>
            <p:txBody>
              <a:bodyPr/>
              <a:lstStyle/>
              <a:p>
                <a:r>
                  <a:rPr lang="es-MX">
                    <a:noFill/>
                  </a:rPr>
                  <a:t> </a:t>
                </a:r>
              </a:p>
            </p:txBody>
          </p:sp>
        </mc:Fallback>
      </mc:AlternateContent>
      <p:sp>
        <p:nvSpPr>
          <p:cNvPr id="16" name="15 Abrir llave"/>
          <p:cNvSpPr/>
          <p:nvPr/>
        </p:nvSpPr>
        <p:spPr>
          <a:xfrm rot="16200000">
            <a:off x="3685549" y="3895627"/>
            <a:ext cx="360041" cy="3168351"/>
          </a:xfrm>
          <a:prstGeom prst="leftBrace">
            <a:avLst>
              <a:gd name="adj1" fmla="val 8333"/>
              <a:gd name="adj2" fmla="val 51018"/>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latin typeface="Arial" pitchFamily="34" charset="0"/>
              <a:cs typeface="Arial" pitchFamily="34" charset="0"/>
            </a:endParaRPr>
          </a:p>
        </p:txBody>
      </p:sp>
      <p:sp>
        <p:nvSpPr>
          <p:cNvPr id="17" name="16 Abrir llave"/>
          <p:cNvSpPr/>
          <p:nvPr/>
        </p:nvSpPr>
        <p:spPr>
          <a:xfrm rot="16200000">
            <a:off x="6598080" y="4316885"/>
            <a:ext cx="360041" cy="2388484"/>
          </a:xfrm>
          <a:prstGeom prst="leftBrace">
            <a:avLst>
              <a:gd name="adj1" fmla="val 8333"/>
              <a:gd name="adj2" fmla="val 51018"/>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latin typeface="Arial" pitchFamily="34" charset="0"/>
              <a:cs typeface="Arial" pitchFamily="34" charset="0"/>
            </a:endParaRPr>
          </a:p>
        </p:txBody>
      </p:sp>
      <p:sp>
        <p:nvSpPr>
          <p:cNvPr id="18" name="17 CuadroTexto"/>
          <p:cNvSpPr txBox="1"/>
          <p:nvPr/>
        </p:nvSpPr>
        <p:spPr>
          <a:xfrm>
            <a:off x="3002597" y="5738114"/>
            <a:ext cx="2367956" cy="400110"/>
          </a:xfrm>
          <a:prstGeom prst="rect">
            <a:avLst/>
          </a:prstGeom>
          <a:noFill/>
        </p:spPr>
        <p:txBody>
          <a:bodyPr wrap="none" rtlCol="0">
            <a:spAutoFit/>
          </a:bodyPr>
          <a:lstStyle/>
          <a:p>
            <a:r>
              <a:rPr lang="es-MX" sz="2000" dirty="0">
                <a:latin typeface="Arial" pitchFamily="34" charset="0"/>
                <a:cs typeface="Arial" pitchFamily="34" charset="0"/>
              </a:rPr>
              <a:t>Catálisis específica</a:t>
            </a:r>
          </a:p>
        </p:txBody>
      </p:sp>
      <p:sp>
        <p:nvSpPr>
          <p:cNvPr id="19" name="18 CuadroTexto"/>
          <p:cNvSpPr txBox="1"/>
          <p:nvPr/>
        </p:nvSpPr>
        <p:spPr>
          <a:xfrm>
            <a:off x="5991840" y="5738114"/>
            <a:ext cx="2082621" cy="400110"/>
          </a:xfrm>
          <a:prstGeom prst="rect">
            <a:avLst/>
          </a:prstGeom>
          <a:noFill/>
        </p:spPr>
        <p:txBody>
          <a:bodyPr wrap="none" rtlCol="0">
            <a:spAutoFit/>
          </a:bodyPr>
          <a:lstStyle/>
          <a:p>
            <a:r>
              <a:rPr lang="es-MX" sz="2000" dirty="0">
                <a:latin typeface="Arial" pitchFamily="34" charset="0"/>
                <a:cs typeface="Arial" pitchFamily="34" charset="0"/>
              </a:rPr>
              <a:t>Catálisis general</a:t>
            </a:r>
          </a:p>
        </p:txBody>
      </p:sp>
      <p:sp>
        <p:nvSpPr>
          <p:cNvPr id="2" name="Marcador de pie de página 1">
            <a:extLst>
              <a:ext uri="{FF2B5EF4-FFF2-40B4-BE49-F238E27FC236}">
                <a16:creationId xmlns:a16="http://schemas.microsoft.com/office/drawing/2014/main" id="{46D5AF2C-F308-4873-9EA2-CB754255950C}"/>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1C216D87-866F-410D-94C7-F0BF28D1895C}"/>
              </a:ext>
            </a:extLst>
          </p:cNvPr>
          <p:cNvSpPr>
            <a:spLocks noGrp="1"/>
          </p:cNvSpPr>
          <p:nvPr>
            <p:ph type="sldNum" sz="quarter" idx="12"/>
          </p:nvPr>
        </p:nvSpPr>
        <p:spPr/>
        <p:txBody>
          <a:bodyPr/>
          <a:lstStyle/>
          <a:p>
            <a:fld id="{35F7C1B0-3CBA-4428-8776-BC58547E578F}" type="slidenum">
              <a:rPr lang="es-MX" smtClean="0"/>
              <a:t>35</a:t>
            </a:fld>
            <a:endParaRPr lang="es-MX"/>
          </a:p>
        </p:txBody>
      </p:sp>
    </p:spTree>
    <p:extLst>
      <p:ext uri="{BB962C8B-B14F-4D97-AF65-F5344CB8AC3E}">
        <p14:creationId xmlns:p14="http://schemas.microsoft.com/office/powerpoint/2010/main" val="1135517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8767" y="1309989"/>
            <a:ext cx="3025187" cy="461665"/>
          </a:xfrm>
          <a:prstGeom prst="rect">
            <a:avLst/>
          </a:prstGeom>
        </p:spPr>
        <p:txBody>
          <a:bodyPr wrap="none">
            <a:spAutoFit/>
          </a:bodyPr>
          <a:lstStyle/>
          <a:p>
            <a:r>
              <a:rPr lang="es-MX" sz="2400" b="1" u="sng" dirty="0">
                <a:solidFill>
                  <a:srgbClr val="0070C0"/>
                </a:solidFill>
                <a:latin typeface="Arial" pitchFamily="34" charset="0"/>
                <a:cs typeface="Arial" pitchFamily="34" charset="0"/>
              </a:rPr>
              <a:t>Catálisis específica</a:t>
            </a:r>
          </a:p>
        </p:txBody>
      </p:sp>
      <p:sp>
        <p:nvSpPr>
          <p:cNvPr id="6" name="5 Rectángulo"/>
          <p:cNvSpPr/>
          <p:nvPr/>
        </p:nvSpPr>
        <p:spPr>
          <a:xfrm>
            <a:off x="1475656" y="2973333"/>
            <a:ext cx="5814392" cy="1015663"/>
          </a:xfrm>
          <a:prstGeom prst="rect">
            <a:avLst/>
          </a:prstGeom>
        </p:spPr>
        <p:txBody>
          <a:bodyPr wrap="square">
            <a:spAutoFit/>
          </a:bodyPr>
          <a:lstStyle/>
          <a:p>
            <a:pPr algn="ctr"/>
            <a:r>
              <a:rPr lang="es-MX" sz="2000" b="1" dirty="0">
                <a:latin typeface="Arial" pitchFamily="34" charset="0"/>
                <a:cs typeface="Arial" pitchFamily="34" charset="0"/>
              </a:rPr>
              <a:t>Función de las concentraciones de  OH</a:t>
            </a:r>
            <a:r>
              <a:rPr lang="es-MX" sz="2000" b="1" baseline="30000" dirty="0">
                <a:latin typeface="Arial" pitchFamily="34" charset="0"/>
                <a:cs typeface="Arial" pitchFamily="34" charset="0"/>
              </a:rPr>
              <a:t>-</a:t>
            </a:r>
            <a:r>
              <a:rPr lang="es-MX" sz="2000" b="1" dirty="0">
                <a:latin typeface="Arial" pitchFamily="34" charset="0"/>
                <a:cs typeface="Arial" pitchFamily="34" charset="0"/>
              </a:rPr>
              <a:t> y H</a:t>
            </a:r>
            <a:r>
              <a:rPr lang="es-MX" sz="2000" b="1" baseline="30000" dirty="0">
                <a:latin typeface="Arial" pitchFamily="34" charset="0"/>
                <a:cs typeface="Arial" pitchFamily="34" charset="0"/>
              </a:rPr>
              <a:t>+</a:t>
            </a:r>
            <a:r>
              <a:rPr lang="es-MX" sz="2000" b="1" dirty="0">
                <a:latin typeface="Arial" pitchFamily="34" charset="0"/>
                <a:cs typeface="Arial" pitchFamily="34" charset="0"/>
              </a:rPr>
              <a:t> Independiente de las concentraciones de las otras especies acidas o básicas</a:t>
            </a:r>
          </a:p>
        </p:txBody>
      </p:sp>
      <p:sp>
        <p:nvSpPr>
          <p:cNvPr id="7" name="6 Rectángulo"/>
          <p:cNvSpPr/>
          <p:nvPr/>
        </p:nvSpPr>
        <p:spPr>
          <a:xfrm>
            <a:off x="2811845" y="1940933"/>
            <a:ext cx="3452420" cy="492443"/>
          </a:xfrm>
          <a:prstGeom prst="rect">
            <a:avLst/>
          </a:prstGeom>
        </p:spPr>
        <p:txBody>
          <a:bodyPr wrap="none">
            <a:spAutoFit/>
          </a:bodyPr>
          <a:lstStyle/>
          <a:p>
            <a:pPr lvl="0"/>
            <a:r>
              <a:rPr lang="es-MX" sz="2600" dirty="0">
                <a:solidFill>
                  <a:prstClr val="black"/>
                </a:solidFill>
                <a:latin typeface="Arial" pitchFamily="34" charset="0"/>
                <a:cs typeface="Arial" pitchFamily="34" charset="0"/>
              </a:rPr>
              <a:t>Velocidad de reacción</a:t>
            </a:r>
          </a:p>
        </p:txBody>
      </p:sp>
      <p:sp>
        <p:nvSpPr>
          <p:cNvPr id="8" name="7 Cerrar llave"/>
          <p:cNvSpPr/>
          <p:nvPr/>
        </p:nvSpPr>
        <p:spPr>
          <a:xfrm rot="16200000">
            <a:off x="3876721" y="115072"/>
            <a:ext cx="958510" cy="547260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latin typeface="Arial" pitchFamily="34" charset="0"/>
              <a:cs typeface="Arial" pitchFamily="34" charset="0"/>
            </a:endParaRPr>
          </a:p>
        </p:txBody>
      </p:sp>
      <p:sp>
        <p:nvSpPr>
          <p:cNvPr id="9" name="8 Rectángulo"/>
          <p:cNvSpPr/>
          <p:nvPr/>
        </p:nvSpPr>
        <p:spPr>
          <a:xfrm>
            <a:off x="2411760" y="456230"/>
            <a:ext cx="5381601" cy="492443"/>
          </a:xfrm>
          <a:prstGeom prst="rect">
            <a:avLst/>
          </a:prstGeom>
        </p:spPr>
        <p:txBody>
          <a:bodyPr wrap="none">
            <a:spAutoFit/>
          </a:bodyPr>
          <a:lstStyle/>
          <a:p>
            <a:r>
              <a:rPr lang="es-MX" sz="2600" b="1" u="sng" dirty="0">
                <a:solidFill>
                  <a:srgbClr val="FF0000"/>
                </a:solidFill>
                <a:latin typeface="Arial" pitchFamily="34" charset="0"/>
                <a:cs typeface="Arial" pitchFamily="34" charset="0"/>
              </a:rPr>
              <a:t>Catálisis por ácidos y por bases </a:t>
            </a:r>
          </a:p>
        </p:txBody>
      </p:sp>
      <mc:AlternateContent xmlns:mc="http://schemas.openxmlformats.org/markup-compatibility/2006" xmlns:a14="http://schemas.microsoft.com/office/drawing/2010/main">
        <mc:Choice Requires="a14">
          <p:sp>
            <p:nvSpPr>
              <p:cNvPr id="10" name="9 Rectángulo"/>
              <p:cNvSpPr/>
              <p:nvPr/>
            </p:nvSpPr>
            <p:spPr>
              <a:xfrm>
                <a:off x="287530" y="4386723"/>
                <a:ext cx="8630274" cy="588238"/>
              </a:xfrm>
              <a:prstGeom prst="rect">
                <a:avLst/>
              </a:prstGeom>
            </p:spPr>
            <p:txBody>
              <a:bodyPr wrap="square">
                <a:spAutoFit/>
              </a:bodyPr>
              <a:lstStyle/>
              <a:p>
                <a14:m>
                  <m:oMath xmlns:m="http://schemas.openxmlformats.org/officeDocument/2006/math">
                    <m:r>
                      <a:rPr lang="es-MX" sz="2200" b="1" i="1" smtClean="0">
                        <a:latin typeface="Cambria Math"/>
                      </a:rPr>
                      <m:t>−</m:t>
                    </m:r>
                    <m:f>
                      <m:fPr>
                        <m:ctrlPr>
                          <a:rPr lang="es-MX" sz="2200" b="1" i="1">
                            <a:latin typeface="Cambria Math" panose="02040503050406030204" pitchFamily="18" charset="0"/>
                          </a:rPr>
                        </m:ctrlPr>
                      </m:fPr>
                      <m:num>
                        <m:r>
                          <a:rPr lang="es-MX" sz="2200" b="1" i="1">
                            <a:latin typeface="Cambria Math"/>
                          </a:rPr>
                          <m:t>𝒅</m:t>
                        </m:r>
                        <m:r>
                          <a:rPr lang="es-MX" sz="2200" b="1" i="1">
                            <a:latin typeface="Cambria Math"/>
                          </a:rPr>
                          <m:t>[</m:t>
                        </m:r>
                        <m:r>
                          <a:rPr lang="es-MX" sz="2200" b="1" i="1">
                            <a:latin typeface="Cambria Math"/>
                          </a:rPr>
                          <m:t>𝑺</m:t>
                        </m:r>
                        <m:r>
                          <a:rPr lang="es-MX" sz="2200" b="1" i="1">
                            <a:latin typeface="Cambria Math"/>
                          </a:rPr>
                          <m:t>]</m:t>
                        </m:r>
                      </m:num>
                      <m:den>
                        <m:r>
                          <a:rPr lang="es-MX" sz="2200" b="1" i="1">
                            <a:latin typeface="Cambria Math"/>
                          </a:rPr>
                          <m:t>𝒅𝑻</m:t>
                        </m:r>
                      </m:den>
                    </m:f>
                    <m:r>
                      <a:rPr lang="es-MX" sz="2200" b="1" i="1">
                        <a:latin typeface="Cambria Math"/>
                      </a:rPr>
                      <m:t>=</m:t>
                    </m:r>
                    <m:r>
                      <a:rPr lang="es-MX" sz="2200" b="1" i="1" smtClean="0">
                        <a:latin typeface="Cambria Math"/>
                      </a:rPr>
                      <m:t>𝒌</m:t>
                    </m:r>
                    <m:r>
                      <a:rPr lang="es-MX" sz="2200" b="1" i="1" baseline="-25000" smtClean="0">
                        <a:latin typeface="Cambria Math"/>
                      </a:rPr>
                      <m:t>𝒆</m:t>
                    </m:r>
                    <m:d>
                      <m:dPr>
                        <m:begChr m:val="["/>
                        <m:endChr m:val="]"/>
                        <m:ctrlPr>
                          <a:rPr lang="es-MX" sz="2200" b="1" i="1">
                            <a:latin typeface="Cambria Math" panose="02040503050406030204" pitchFamily="18" charset="0"/>
                          </a:rPr>
                        </m:ctrlPr>
                      </m:dPr>
                      <m:e>
                        <m:r>
                          <a:rPr lang="es-MX" sz="2200" b="1" i="1">
                            <a:latin typeface="Cambria Math"/>
                          </a:rPr>
                          <m:t>𝑺</m:t>
                        </m:r>
                      </m:e>
                    </m:d>
                    <m:r>
                      <a:rPr lang="es-MX" sz="2200" b="1" i="1">
                        <a:latin typeface="Cambria Math"/>
                      </a:rPr>
                      <m:t>+</m:t>
                    </m:r>
                    <m:r>
                      <a:rPr lang="es-MX" sz="2200" b="1" i="1">
                        <a:latin typeface="Cambria Math"/>
                      </a:rPr>
                      <m:t>𝒌𝑯</m:t>
                    </m:r>
                    <m:r>
                      <a:rPr lang="es-MX" sz="2200" b="1" i="1" baseline="-25000">
                        <a:latin typeface="Cambria Math"/>
                      </a:rPr>
                      <m:t>+</m:t>
                    </m:r>
                  </m:oMath>
                </a14:m>
                <a:r>
                  <a:rPr lang="es-MX" sz="2200" b="1" dirty="0">
                    <a:latin typeface="Arial" pitchFamily="34" charset="0"/>
                    <a:cs typeface="Arial" pitchFamily="34" charset="0"/>
                  </a:rPr>
                  <a:t>[H</a:t>
                </a:r>
                <a:r>
                  <a:rPr lang="es-MX" sz="2200" b="1" baseline="30000" dirty="0">
                    <a:latin typeface="Arial" pitchFamily="34" charset="0"/>
                    <a:cs typeface="Arial" pitchFamily="34" charset="0"/>
                  </a:rPr>
                  <a:t>+</a:t>
                </a:r>
                <a:r>
                  <a:rPr lang="es-MX" sz="2200" b="1" dirty="0">
                    <a:latin typeface="Arial" pitchFamily="34" charset="0"/>
                    <a:cs typeface="Arial" pitchFamily="34" charset="0"/>
                  </a:rPr>
                  <a:t>][S] + </a:t>
                </a:r>
                <a:r>
                  <a:rPr lang="es-MX" sz="2200" b="1" dirty="0" err="1">
                    <a:latin typeface="Arial" pitchFamily="34" charset="0"/>
                    <a:cs typeface="Arial" pitchFamily="34" charset="0"/>
                  </a:rPr>
                  <a:t>k</a:t>
                </a:r>
                <a:r>
                  <a:rPr lang="es-MX" sz="2200" b="1" baseline="-25000" dirty="0" err="1">
                    <a:latin typeface="Arial" pitchFamily="34" charset="0"/>
                    <a:cs typeface="Arial" pitchFamily="34" charset="0"/>
                  </a:rPr>
                  <a:t>OH</a:t>
                </a:r>
                <a:r>
                  <a:rPr lang="es-MX" sz="2200" b="1" baseline="-25000" dirty="0">
                    <a:latin typeface="Arial" pitchFamily="34" charset="0"/>
                    <a:cs typeface="Arial" pitchFamily="34" charset="0"/>
                  </a:rPr>
                  <a:t>-</a:t>
                </a:r>
                <a:r>
                  <a:rPr lang="es-MX" sz="2200" b="1" dirty="0">
                    <a:latin typeface="Arial" pitchFamily="34" charset="0"/>
                    <a:cs typeface="Arial" pitchFamily="34" charset="0"/>
                  </a:rPr>
                  <a:t>[OH</a:t>
                </a:r>
                <a:r>
                  <a:rPr lang="es-MX" sz="2200" b="1" baseline="30000" dirty="0">
                    <a:latin typeface="Arial" pitchFamily="34" charset="0"/>
                    <a:cs typeface="Arial" pitchFamily="34" charset="0"/>
                  </a:rPr>
                  <a:t>-</a:t>
                </a:r>
                <a:r>
                  <a:rPr lang="es-MX" sz="2200" b="1" dirty="0">
                    <a:latin typeface="Arial" pitchFamily="34" charset="0"/>
                    <a:cs typeface="Arial" pitchFamily="34" charset="0"/>
                  </a:rPr>
                  <a:t>][S]+</a:t>
                </a:r>
                <a:r>
                  <a:rPr lang="es-MX" sz="2200" b="1" dirty="0" err="1">
                    <a:latin typeface="Arial" pitchFamily="34" charset="0"/>
                    <a:cs typeface="Arial" pitchFamily="34" charset="0"/>
                  </a:rPr>
                  <a:t>k</a:t>
                </a:r>
                <a:r>
                  <a:rPr lang="es-MX" sz="2200" b="1" baseline="-25000" dirty="0" err="1">
                    <a:latin typeface="Arial" pitchFamily="34" charset="0"/>
                    <a:cs typeface="Arial" pitchFamily="34" charset="0"/>
                  </a:rPr>
                  <a:t>AH</a:t>
                </a:r>
                <a:r>
                  <a:rPr lang="es-MX" sz="2200" b="1" dirty="0">
                    <a:latin typeface="Arial" pitchFamily="34" charset="0"/>
                    <a:cs typeface="Arial" pitchFamily="34" charset="0"/>
                  </a:rPr>
                  <a:t>[AH][S]+</a:t>
                </a:r>
                <a:r>
                  <a:rPr lang="es-MX" sz="2200" b="1" dirty="0" err="1">
                    <a:latin typeface="Arial" pitchFamily="34" charset="0"/>
                    <a:cs typeface="Arial" pitchFamily="34" charset="0"/>
                  </a:rPr>
                  <a:t>k</a:t>
                </a:r>
                <a:r>
                  <a:rPr lang="es-MX" sz="2200" b="1" baseline="-25000" dirty="0" err="1">
                    <a:latin typeface="Arial" pitchFamily="34" charset="0"/>
                    <a:cs typeface="Arial" pitchFamily="34" charset="0"/>
                  </a:rPr>
                  <a:t>A</a:t>
                </a:r>
                <a:r>
                  <a:rPr lang="es-MX" sz="2200" b="1" baseline="-25000" dirty="0">
                    <a:latin typeface="Arial" pitchFamily="34" charset="0"/>
                    <a:cs typeface="Arial" pitchFamily="34" charset="0"/>
                  </a:rPr>
                  <a:t>-</a:t>
                </a:r>
                <a:r>
                  <a:rPr lang="es-MX" sz="2200" b="1" dirty="0">
                    <a:latin typeface="Arial" pitchFamily="34" charset="0"/>
                    <a:cs typeface="Arial" pitchFamily="34" charset="0"/>
                  </a:rPr>
                  <a:t>[A</a:t>
                </a:r>
                <a:r>
                  <a:rPr lang="es-MX" sz="2200" b="1" baseline="30000" dirty="0">
                    <a:latin typeface="Arial" pitchFamily="34" charset="0"/>
                    <a:cs typeface="Arial" pitchFamily="34" charset="0"/>
                  </a:rPr>
                  <a:t>-</a:t>
                </a:r>
                <a:r>
                  <a:rPr lang="es-MX" sz="2200" b="1" dirty="0">
                    <a:latin typeface="Arial" pitchFamily="34" charset="0"/>
                    <a:cs typeface="Arial" pitchFamily="34" charset="0"/>
                  </a:rPr>
                  <a:t>][S]</a:t>
                </a:r>
              </a:p>
            </p:txBody>
          </p:sp>
        </mc:Choice>
        <mc:Fallback xmlns="">
          <p:sp>
            <p:nvSpPr>
              <p:cNvPr id="10" name="9 Rectángulo"/>
              <p:cNvSpPr>
                <a:spLocks noRot="1" noChangeAspect="1" noMove="1" noResize="1" noEditPoints="1" noAdjustHandles="1" noChangeArrowheads="1" noChangeShapeType="1" noTextEdit="1"/>
              </p:cNvSpPr>
              <p:nvPr/>
            </p:nvSpPr>
            <p:spPr>
              <a:xfrm>
                <a:off x="287530" y="4386723"/>
                <a:ext cx="8630274" cy="588238"/>
              </a:xfrm>
              <a:prstGeom prst="rect">
                <a:avLst/>
              </a:prstGeom>
              <a:blipFill>
                <a:blip r:embed="rId2"/>
                <a:stretch>
                  <a:fillRect b="-7292"/>
                </a:stretch>
              </a:blipFill>
            </p:spPr>
            <p:txBody>
              <a:bodyPr/>
              <a:lstStyle/>
              <a:p>
                <a:r>
                  <a:rPr lang="es-MX">
                    <a:noFill/>
                  </a:rPr>
                  <a:t> </a:t>
                </a:r>
              </a:p>
            </p:txBody>
          </p:sp>
        </mc:Fallback>
      </mc:AlternateContent>
      <p:cxnSp>
        <p:nvCxnSpPr>
          <p:cNvPr id="14" name="13 Conector recto"/>
          <p:cNvCxnSpPr/>
          <p:nvPr/>
        </p:nvCxnSpPr>
        <p:spPr>
          <a:xfrm flipV="1">
            <a:off x="5796135" y="4306856"/>
            <a:ext cx="1150905" cy="576064"/>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14 Conector recto"/>
          <p:cNvCxnSpPr/>
          <p:nvPr/>
        </p:nvCxnSpPr>
        <p:spPr>
          <a:xfrm flipV="1">
            <a:off x="7092280" y="4386723"/>
            <a:ext cx="1037325" cy="494033"/>
          </a:xfrm>
          <a:prstGeom prst="line">
            <a:avLst/>
          </a:prstGeom>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7" name="16 Rectángulo"/>
              <p:cNvSpPr/>
              <p:nvPr/>
            </p:nvSpPr>
            <p:spPr>
              <a:xfrm>
                <a:off x="1287316" y="5301208"/>
                <a:ext cx="7630488" cy="588238"/>
              </a:xfrm>
              <a:prstGeom prst="rect">
                <a:avLst/>
              </a:prstGeom>
            </p:spPr>
            <p:txBody>
              <a:bodyPr wrap="square">
                <a:spAutoFit/>
              </a:bodyPr>
              <a:lstStyle/>
              <a:p>
                <a14:m>
                  <m:oMath xmlns:m="http://schemas.openxmlformats.org/officeDocument/2006/math">
                    <m:r>
                      <a:rPr lang="es-MX" sz="2200" b="1" i="1" smtClean="0">
                        <a:latin typeface="Cambria Math"/>
                      </a:rPr>
                      <m:t>−</m:t>
                    </m:r>
                    <m:f>
                      <m:fPr>
                        <m:ctrlPr>
                          <a:rPr lang="es-MX" sz="2200" b="1" i="1">
                            <a:latin typeface="Cambria Math" panose="02040503050406030204" pitchFamily="18" charset="0"/>
                          </a:rPr>
                        </m:ctrlPr>
                      </m:fPr>
                      <m:num>
                        <m:r>
                          <a:rPr lang="es-MX" sz="2200" b="1" i="1">
                            <a:latin typeface="Cambria Math"/>
                          </a:rPr>
                          <m:t>𝒅</m:t>
                        </m:r>
                        <m:r>
                          <a:rPr lang="es-MX" sz="2200" b="1" i="1">
                            <a:latin typeface="Cambria Math"/>
                          </a:rPr>
                          <m:t>[</m:t>
                        </m:r>
                        <m:r>
                          <a:rPr lang="es-MX" sz="2200" b="1" i="1">
                            <a:latin typeface="Cambria Math"/>
                          </a:rPr>
                          <m:t>𝑺</m:t>
                        </m:r>
                        <m:r>
                          <a:rPr lang="es-MX" sz="2200" b="1" i="1">
                            <a:latin typeface="Cambria Math"/>
                          </a:rPr>
                          <m:t>]</m:t>
                        </m:r>
                      </m:num>
                      <m:den>
                        <m:r>
                          <a:rPr lang="es-MX" sz="2200" b="1" i="1">
                            <a:latin typeface="Cambria Math"/>
                          </a:rPr>
                          <m:t>𝒅𝑻</m:t>
                        </m:r>
                      </m:den>
                    </m:f>
                    <m:r>
                      <a:rPr lang="es-MX" sz="2200" b="1" i="1">
                        <a:latin typeface="Cambria Math"/>
                      </a:rPr>
                      <m:t>=</m:t>
                    </m:r>
                    <m:r>
                      <a:rPr lang="es-MX" sz="2200" b="1" i="1" smtClean="0">
                        <a:latin typeface="Cambria Math"/>
                      </a:rPr>
                      <m:t>𝒌</m:t>
                    </m:r>
                    <m:r>
                      <a:rPr lang="es-MX" sz="2200" b="1" i="1" baseline="-25000" smtClean="0">
                        <a:latin typeface="Cambria Math"/>
                      </a:rPr>
                      <m:t>𝒆</m:t>
                    </m:r>
                    <m:d>
                      <m:dPr>
                        <m:begChr m:val="["/>
                        <m:endChr m:val="]"/>
                        <m:ctrlPr>
                          <a:rPr lang="es-MX" sz="2200" b="1" i="1">
                            <a:latin typeface="Cambria Math" panose="02040503050406030204" pitchFamily="18" charset="0"/>
                          </a:rPr>
                        </m:ctrlPr>
                      </m:dPr>
                      <m:e>
                        <m:r>
                          <a:rPr lang="es-MX" sz="2200" b="1" i="1">
                            <a:latin typeface="Cambria Math"/>
                          </a:rPr>
                          <m:t>𝑺</m:t>
                        </m:r>
                      </m:e>
                    </m:d>
                    <m:r>
                      <a:rPr lang="es-MX" sz="2200" b="1" i="1">
                        <a:latin typeface="Cambria Math"/>
                      </a:rPr>
                      <m:t>+</m:t>
                    </m:r>
                    <m:r>
                      <a:rPr lang="es-MX" sz="2200" b="1" i="1">
                        <a:latin typeface="Cambria Math"/>
                      </a:rPr>
                      <m:t>𝒌𝑯</m:t>
                    </m:r>
                    <m:r>
                      <a:rPr lang="es-MX" sz="2200" b="1" i="1" baseline="-25000">
                        <a:latin typeface="Cambria Math"/>
                      </a:rPr>
                      <m:t>+</m:t>
                    </m:r>
                  </m:oMath>
                </a14:m>
                <a:r>
                  <a:rPr lang="es-MX" sz="2200" b="1" dirty="0">
                    <a:latin typeface="Arial" pitchFamily="34" charset="0"/>
                    <a:cs typeface="Arial" pitchFamily="34" charset="0"/>
                  </a:rPr>
                  <a:t>[H</a:t>
                </a:r>
                <a:r>
                  <a:rPr lang="es-MX" sz="2200" b="1" baseline="30000" dirty="0">
                    <a:latin typeface="Arial" pitchFamily="34" charset="0"/>
                    <a:cs typeface="Arial" pitchFamily="34" charset="0"/>
                  </a:rPr>
                  <a:t>+</a:t>
                </a:r>
                <a:r>
                  <a:rPr lang="es-MX" sz="2200" b="1" dirty="0">
                    <a:latin typeface="Arial" pitchFamily="34" charset="0"/>
                    <a:cs typeface="Arial" pitchFamily="34" charset="0"/>
                  </a:rPr>
                  <a:t>][S] + </a:t>
                </a:r>
                <a:r>
                  <a:rPr lang="es-MX" sz="2200" b="1" dirty="0" err="1">
                    <a:latin typeface="Arial" pitchFamily="34" charset="0"/>
                    <a:cs typeface="Arial" pitchFamily="34" charset="0"/>
                  </a:rPr>
                  <a:t>k</a:t>
                </a:r>
                <a:r>
                  <a:rPr lang="es-MX" sz="2200" b="1" baseline="-25000" dirty="0" err="1">
                    <a:latin typeface="Arial" pitchFamily="34" charset="0"/>
                    <a:cs typeface="Arial" pitchFamily="34" charset="0"/>
                  </a:rPr>
                  <a:t>OH</a:t>
                </a:r>
                <a:r>
                  <a:rPr lang="es-MX" sz="2200" b="1" baseline="-25000" dirty="0">
                    <a:latin typeface="Arial" pitchFamily="34" charset="0"/>
                    <a:cs typeface="Arial" pitchFamily="34" charset="0"/>
                  </a:rPr>
                  <a:t>-</a:t>
                </a:r>
                <a:r>
                  <a:rPr lang="es-MX" sz="2200" b="1" dirty="0">
                    <a:latin typeface="Arial" pitchFamily="34" charset="0"/>
                    <a:cs typeface="Arial" pitchFamily="34" charset="0"/>
                  </a:rPr>
                  <a:t>[OH</a:t>
                </a:r>
                <a:r>
                  <a:rPr lang="es-MX" sz="2200" b="1" baseline="30000" dirty="0">
                    <a:latin typeface="Arial" pitchFamily="34" charset="0"/>
                    <a:cs typeface="Arial" pitchFamily="34" charset="0"/>
                  </a:rPr>
                  <a:t>-</a:t>
                </a:r>
                <a:r>
                  <a:rPr lang="es-MX" sz="2200" b="1" dirty="0">
                    <a:latin typeface="Arial" pitchFamily="34" charset="0"/>
                    <a:cs typeface="Arial" pitchFamily="34" charset="0"/>
                  </a:rPr>
                  <a:t>][S]</a:t>
                </a:r>
              </a:p>
            </p:txBody>
          </p:sp>
        </mc:Choice>
        <mc:Fallback xmlns="">
          <p:sp>
            <p:nvSpPr>
              <p:cNvPr id="17" name="16 Rectángulo"/>
              <p:cNvSpPr>
                <a:spLocks noRot="1" noChangeAspect="1" noMove="1" noResize="1" noEditPoints="1" noAdjustHandles="1" noChangeArrowheads="1" noChangeShapeType="1" noTextEdit="1"/>
              </p:cNvSpPr>
              <p:nvPr/>
            </p:nvSpPr>
            <p:spPr>
              <a:xfrm>
                <a:off x="1287316" y="5301208"/>
                <a:ext cx="7630488" cy="588238"/>
              </a:xfrm>
              <a:prstGeom prst="rect">
                <a:avLst/>
              </a:prstGeom>
              <a:blipFill rotWithShape="1">
                <a:blip r:embed="rId3"/>
                <a:stretch>
                  <a:fillRect b="-7292"/>
                </a:stretch>
              </a:blipFill>
            </p:spPr>
            <p:txBody>
              <a:bodyPr/>
              <a:lstStyle/>
              <a:p>
                <a:r>
                  <a:rPr lang="es-MX">
                    <a:noFill/>
                  </a:rPr>
                  <a:t> </a:t>
                </a:r>
              </a:p>
            </p:txBody>
          </p:sp>
        </mc:Fallback>
      </mc:AlternateContent>
      <p:sp>
        <p:nvSpPr>
          <p:cNvPr id="2" name="Marcador de pie de página 1">
            <a:extLst>
              <a:ext uri="{FF2B5EF4-FFF2-40B4-BE49-F238E27FC236}">
                <a16:creationId xmlns:a16="http://schemas.microsoft.com/office/drawing/2014/main" id="{C25F9278-A16E-466C-A576-81062CCE2B4B}"/>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290CBC03-835D-45F9-AC8D-CFE167645D61}"/>
              </a:ext>
            </a:extLst>
          </p:cNvPr>
          <p:cNvSpPr>
            <a:spLocks noGrp="1"/>
          </p:cNvSpPr>
          <p:nvPr>
            <p:ph type="sldNum" sz="quarter" idx="12"/>
          </p:nvPr>
        </p:nvSpPr>
        <p:spPr/>
        <p:txBody>
          <a:bodyPr/>
          <a:lstStyle/>
          <a:p>
            <a:fld id="{35F7C1B0-3CBA-4428-8776-BC58547E578F}" type="slidenum">
              <a:rPr lang="es-MX" smtClean="0"/>
              <a:t>36</a:t>
            </a:fld>
            <a:endParaRPr lang="es-MX"/>
          </a:p>
        </p:txBody>
      </p:sp>
    </p:spTree>
    <p:extLst>
      <p:ext uri="{BB962C8B-B14F-4D97-AF65-F5344CB8AC3E}">
        <p14:creationId xmlns:p14="http://schemas.microsoft.com/office/powerpoint/2010/main" val="2666455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692696"/>
            <a:ext cx="7776864" cy="1692771"/>
          </a:xfrm>
          <a:prstGeom prst="rect">
            <a:avLst/>
          </a:prstGeom>
        </p:spPr>
        <p:txBody>
          <a:bodyPr wrap="square">
            <a:spAutoFit/>
          </a:bodyPr>
          <a:lstStyle/>
          <a:p>
            <a:pPr algn="just"/>
            <a:r>
              <a:rPr lang="es-MX" sz="2600" dirty="0">
                <a:latin typeface="Arial" pitchFamily="34" charset="0"/>
                <a:cs typeface="Arial" pitchFamily="34" charset="0"/>
              </a:rPr>
              <a:t>La obtención de datos cinéticos variando el pH y manteniendo constantes las concentraciones de los demás reactivos permite obtener una información valiosa en estos sistemas</a:t>
            </a:r>
          </a:p>
        </p:txBody>
      </p:sp>
      <p:sp>
        <p:nvSpPr>
          <p:cNvPr id="5" name="4 Cerrar llave"/>
          <p:cNvSpPr/>
          <p:nvPr/>
        </p:nvSpPr>
        <p:spPr>
          <a:xfrm flipH="1">
            <a:off x="3553725" y="3241722"/>
            <a:ext cx="288032" cy="122413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latin typeface="Arial" pitchFamily="34" charset="0"/>
              <a:cs typeface="Arial" pitchFamily="34" charset="0"/>
            </a:endParaRPr>
          </a:p>
        </p:txBody>
      </p:sp>
      <p:sp>
        <p:nvSpPr>
          <p:cNvPr id="6" name="5 CuadroTexto"/>
          <p:cNvSpPr txBox="1"/>
          <p:nvPr/>
        </p:nvSpPr>
        <p:spPr>
          <a:xfrm>
            <a:off x="1008712" y="3438291"/>
            <a:ext cx="2304256" cy="830997"/>
          </a:xfrm>
          <a:prstGeom prst="rect">
            <a:avLst/>
          </a:prstGeom>
          <a:noFill/>
        </p:spPr>
        <p:txBody>
          <a:bodyPr wrap="square" rtlCol="0">
            <a:spAutoFit/>
          </a:bodyPr>
          <a:lstStyle/>
          <a:p>
            <a:pPr algn="ctr"/>
            <a:r>
              <a:rPr lang="es-MX" sz="2400" dirty="0">
                <a:latin typeface="Arial" pitchFamily="34" charset="0"/>
                <a:cs typeface="Arial" pitchFamily="34" charset="0"/>
              </a:rPr>
              <a:t>La catálisis se divide en: </a:t>
            </a:r>
          </a:p>
        </p:txBody>
      </p:sp>
      <p:sp>
        <p:nvSpPr>
          <p:cNvPr id="7" name="6 CuadroTexto"/>
          <p:cNvSpPr txBox="1"/>
          <p:nvPr/>
        </p:nvSpPr>
        <p:spPr>
          <a:xfrm>
            <a:off x="4107938" y="3278205"/>
            <a:ext cx="4068743" cy="1200329"/>
          </a:xfrm>
          <a:prstGeom prst="rect">
            <a:avLst/>
          </a:prstGeom>
          <a:noFill/>
        </p:spPr>
        <p:txBody>
          <a:bodyPr wrap="none" rtlCol="0">
            <a:spAutoFit/>
          </a:bodyPr>
          <a:lstStyle/>
          <a:p>
            <a:r>
              <a:rPr lang="es-MX" sz="2400" b="1" dirty="0">
                <a:solidFill>
                  <a:srgbClr val="7030A0"/>
                </a:solidFill>
                <a:latin typeface="Arial" pitchFamily="34" charset="0"/>
                <a:cs typeface="Arial" pitchFamily="34" charset="0"/>
              </a:rPr>
              <a:t>Catálisis básica específica</a:t>
            </a:r>
          </a:p>
          <a:p>
            <a:endParaRPr lang="es-MX" sz="2400" b="1" dirty="0">
              <a:solidFill>
                <a:srgbClr val="7030A0"/>
              </a:solidFill>
              <a:latin typeface="Arial" pitchFamily="34" charset="0"/>
              <a:cs typeface="Arial" pitchFamily="34" charset="0"/>
            </a:endParaRPr>
          </a:p>
          <a:p>
            <a:r>
              <a:rPr lang="es-MX" sz="2400" b="1" dirty="0">
                <a:solidFill>
                  <a:srgbClr val="7030A0"/>
                </a:solidFill>
                <a:latin typeface="Arial" pitchFamily="34" charset="0"/>
                <a:cs typeface="Arial" pitchFamily="34" charset="0"/>
              </a:rPr>
              <a:t>Catálisis ácida específica</a:t>
            </a:r>
          </a:p>
        </p:txBody>
      </p:sp>
      <p:sp>
        <p:nvSpPr>
          <p:cNvPr id="2" name="Marcador de pie de página 1">
            <a:extLst>
              <a:ext uri="{FF2B5EF4-FFF2-40B4-BE49-F238E27FC236}">
                <a16:creationId xmlns:a16="http://schemas.microsoft.com/office/drawing/2014/main" id="{BF3CAC1F-66A3-4D38-82E6-4006F804C7C3}"/>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09B56916-CBEC-4E43-9DC3-426230F5C150}"/>
              </a:ext>
            </a:extLst>
          </p:cNvPr>
          <p:cNvSpPr>
            <a:spLocks noGrp="1"/>
          </p:cNvSpPr>
          <p:nvPr>
            <p:ph type="sldNum" sz="quarter" idx="12"/>
          </p:nvPr>
        </p:nvSpPr>
        <p:spPr/>
        <p:txBody>
          <a:bodyPr/>
          <a:lstStyle/>
          <a:p>
            <a:fld id="{35F7C1B0-3CBA-4428-8776-BC58547E578F}" type="slidenum">
              <a:rPr lang="es-MX" smtClean="0"/>
              <a:t>37</a:t>
            </a:fld>
            <a:endParaRPr lang="es-MX"/>
          </a:p>
        </p:txBody>
      </p:sp>
    </p:spTree>
    <p:extLst>
      <p:ext uri="{BB962C8B-B14F-4D97-AF65-F5344CB8AC3E}">
        <p14:creationId xmlns:p14="http://schemas.microsoft.com/office/powerpoint/2010/main" val="3827431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32372" y="548680"/>
            <a:ext cx="3744416" cy="830997"/>
          </a:xfrm>
          <a:prstGeom prst="rect">
            <a:avLst/>
          </a:prstGeom>
        </p:spPr>
        <p:txBody>
          <a:bodyPr wrap="square">
            <a:spAutoFit/>
          </a:bodyPr>
          <a:lstStyle/>
          <a:p>
            <a:r>
              <a:rPr lang="es-MX" sz="2400" b="1" u="sng" dirty="0">
                <a:solidFill>
                  <a:srgbClr val="FF0000"/>
                </a:solidFill>
                <a:latin typeface="Arial" pitchFamily="34" charset="0"/>
                <a:cs typeface="Arial" pitchFamily="34" charset="0"/>
              </a:rPr>
              <a:t>Catálisis Ácida Específica</a:t>
            </a:r>
          </a:p>
        </p:txBody>
      </p:sp>
      <p:sp>
        <p:nvSpPr>
          <p:cNvPr id="5" name="4 Rectángulo"/>
          <p:cNvSpPr/>
          <p:nvPr/>
        </p:nvSpPr>
        <p:spPr>
          <a:xfrm>
            <a:off x="2727859" y="3244334"/>
            <a:ext cx="5156509" cy="461665"/>
          </a:xfrm>
          <a:prstGeom prst="rect">
            <a:avLst/>
          </a:prstGeom>
        </p:spPr>
        <p:txBody>
          <a:bodyPr wrap="square">
            <a:spAutoFit/>
          </a:bodyPr>
          <a:lstStyle/>
          <a:p>
            <a:r>
              <a:rPr lang="es-MX" sz="2400" b="1" u="sng" dirty="0">
                <a:solidFill>
                  <a:srgbClr val="0070C0"/>
                </a:solidFill>
                <a:latin typeface="Arial" pitchFamily="34" charset="0"/>
                <a:cs typeface="Arial" pitchFamily="34" charset="0"/>
              </a:rPr>
              <a:t>Catálisis   Básica Específica</a:t>
            </a:r>
          </a:p>
        </p:txBody>
      </p:sp>
      <mc:AlternateContent xmlns:mc="http://schemas.openxmlformats.org/markup-compatibility/2006" xmlns:a14="http://schemas.microsoft.com/office/drawing/2010/main">
        <mc:Choice Requires="a14">
          <p:sp>
            <p:nvSpPr>
              <p:cNvPr id="6" name="5 CuadroTexto"/>
              <p:cNvSpPr txBox="1"/>
              <p:nvPr/>
            </p:nvSpPr>
            <p:spPr>
              <a:xfrm>
                <a:off x="3183111" y="1340768"/>
                <a:ext cx="3449727" cy="597151"/>
              </a:xfrm>
              <a:prstGeom prst="rect">
                <a:avLst/>
              </a:prstGeom>
              <a:noFill/>
            </p:spPr>
            <p:txBody>
              <a:bodyPr wrap="none" rtlCol="0">
                <a:spAutoFit/>
              </a:bodyPr>
              <a:lstStyle/>
              <a:p>
                <a14:m>
                  <m:oMath xmlns:m="http://schemas.openxmlformats.org/officeDocument/2006/math">
                    <m:r>
                      <a:rPr lang="es-MX" sz="2200" b="1" i="1" smtClean="0">
                        <a:latin typeface="Cambria Math"/>
                      </a:rPr>
                      <m:t>−</m:t>
                    </m:r>
                    <m:f>
                      <m:fPr>
                        <m:ctrlPr>
                          <a:rPr lang="es-MX" sz="2200" b="1" i="1" smtClean="0">
                            <a:latin typeface="Cambria Math" panose="02040503050406030204" pitchFamily="18" charset="0"/>
                          </a:rPr>
                        </m:ctrlPr>
                      </m:fPr>
                      <m:num>
                        <m:r>
                          <a:rPr lang="es-MX" sz="2200" b="1" i="1" smtClean="0">
                            <a:latin typeface="Cambria Math"/>
                          </a:rPr>
                          <m:t>𝒅</m:t>
                        </m:r>
                        <m:d>
                          <m:dPr>
                            <m:begChr m:val="["/>
                            <m:endChr m:val="]"/>
                            <m:ctrlPr>
                              <a:rPr lang="es-MX" sz="2200" b="1" i="1" smtClean="0">
                                <a:latin typeface="Cambria Math" panose="02040503050406030204" pitchFamily="18" charset="0"/>
                              </a:rPr>
                            </m:ctrlPr>
                          </m:dPr>
                          <m:e>
                            <m:r>
                              <a:rPr lang="es-MX" sz="2200" b="1" i="1" smtClean="0">
                                <a:latin typeface="Cambria Math"/>
                              </a:rPr>
                              <m:t>𝑺</m:t>
                            </m:r>
                          </m:e>
                        </m:d>
                      </m:num>
                      <m:den>
                        <m:r>
                          <a:rPr lang="es-MX" sz="2200" b="1" i="1" smtClean="0">
                            <a:latin typeface="Cambria Math"/>
                          </a:rPr>
                          <m:t>𝒅𝒕</m:t>
                        </m:r>
                      </m:den>
                    </m:f>
                    <m:r>
                      <a:rPr lang="es-MX" sz="2200" b="1" i="1" smtClean="0">
                        <a:latin typeface="Cambria Math"/>
                      </a:rPr>
                      <m:t>=−</m:t>
                    </m:r>
                    <m:r>
                      <a:rPr lang="es-MX" sz="2200" b="1" i="1" smtClean="0">
                        <a:latin typeface="Cambria Math"/>
                      </a:rPr>
                      <m:t>𝒓𝒔</m:t>
                    </m:r>
                    <m:r>
                      <a:rPr lang="es-MX" sz="2200" b="1" i="1" smtClean="0">
                        <a:latin typeface="Cambria Math"/>
                      </a:rPr>
                      <m:t>=</m:t>
                    </m:r>
                    <m:r>
                      <a:rPr lang="es-MX" sz="2200" b="1" i="1" smtClean="0">
                        <a:latin typeface="Cambria Math"/>
                      </a:rPr>
                      <m:t>𝒌</m:t>
                    </m:r>
                  </m:oMath>
                </a14:m>
                <a:r>
                  <a:rPr lang="es-MX" sz="2200" b="1" baseline="-25000" dirty="0">
                    <a:latin typeface="Arial" pitchFamily="34" charset="0"/>
                    <a:cs typeface="Arial" pitchFamily="34" charset="0"/>
                  </a:rPr>
                  <a:t>H</a:t>
                </a:r>
                <a:r>
                  <a:rPr lang="es-MX" sz="2200" b="1" baseline="-18000" dirty="0">
                    <a:latin typeface="Arial" pitchFamily="34" charset="0"/>
                    <a:cs typeface="Arial" pitchFamily="34" charset="0"/>
                  </a:rPr>
                  <a:t>+</a:t>
                </a:r>
                <a:r>
                  <a:rPr lang="es-MX" sz="2200" b="1" dirty="0">
                    <a:latin typeface="Arial" pitchFamily="34" charset="0"/>
                    <a:cs typeface="Arial" pitchFamily="34" charset="0"/>
                  </a:rPr>
                  <a:t> [H</a:t>
                </a:r>
                <a:r>
                  <a:rPr lang="es-MX" sz="2200" b="1" baseline="30000" dirty="0">
                    <a:latin typeface="Arial" pitchFamily="34" charset="0"/>
                    <a:cs typeface="Arial" pitchFamily="34" charset="0"/>
                  </a:rPr>
                  <a:t>+</a:t>
                </a:r>
                <a:r>
                  <a:rPr lang="es-MX" sz="2200" b="1" dirty="0">
                    <a:latin typeface="Arial" pitchFamily="34" charset="0"/>
                    <a:cs typeface="Arial" pitchFamily="34" charset="0"/>
                  </a:rPr>
                  <a:t>][S]</a:t>
                </a:r>
              </a:p>
            </p:txBody>
          </p:sp>
        </mc:Choice>
        <mc:Fallback xmlns="">
          <p:sp>
            <p:nvSpPr>
              <p:cNvPr id="6" name="5 CuadroTexto"/>
              <p:cNvSpPr txBox="1">
                <a:spLocks noRot="1" noChangeAspect="1" noMove="1" noResize="1" noEditPoints="1" noAdjustHandles="1" noChangeArrowheads="1" noChangeShapeType="1" noTextEdit="1"/>
              </p:cNvSpPr>
              <p:nvPr/>
            </p:nvSpPr>
            <p:spPr>
              <a:xfrm>
                <a:off x="3183111" y="1340768"/>
                <a:ext cx="3449727" cy="597151"/>
              </a:xfrm>
              <a:prstGeom prst="rect">
                <a:avLst/>
              </a:prstGeom>
              <a:blipFill rotWithShape="1">
                <a:blip r:embed="rId2"/>
                <a:stretch>
                  <a:fillRect b="-714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755576" y="2203557"/>
                <a:ext cx="7128792" cy="430887"/>
              </a:xfrm>
              <a:prstGeom prst="rect">
                <a:avLst/>
              </a:prstGeom>
            </p:spPr>
            <p:txBody>
              <a:bodyPr wrap="square">
                <a:spAutoFit/>
              </a:bodyPr>
              <a:lstStyle/>
              <a:p>
                <a14:m>
                  <m:oMath xmlns:m="http://schemas.openxmlformats.org/officeDocument/2006/math">
                    <m:r>
                      <a:rPr lang="es-MX" sz="2200" b="1" i="1" smtClean="0">
                        <a:latin typeface="Cambria Math"/>
                      </a:rPr>
                      <m:t>𝒍𝒐𝒈</m:t>
                    </m:r>
                    <m:r>
                      <a:rPr lang="es-MX" sz="2200" b="1" i="1" smtClean="0">
                        <a:latin typeface="Cambria Math"/>
                      </a:rPr>
                      <m:t>(−</m:t>
                    </m:r>
                    <m:r>
                      <a:rPr lang="es-MX" sz="2200" b="1" i="1">
                        <a:latin typeface="Cambria Math"/>
                      </a:rPr>
                      <m:t>𝒓</m:t>
                    </m:r>
                    <m:r>
                      <a:rPr lang="es-MX" sz="2200" b="1" i="1" baseline="-25000">
                        <a:latin typeface="Cambria Math"/>
                      </a:rPr>
                      <m:t>𝒔</m:t>
                    </m:r>
                    <m:r>
                      <a:rPr lang="es-MX" sz="2200" b="1" i="1" smtClean="0">
                        <a:latin typeface="Cambria Math"/>
                      </a:rPr>
                      <m:t>)</m:t>
                    </m:r>
                    <m:r>
                      <a:rPr lang="es-MX" sz="2200" b="1" i="1">
                        <a:latin typeface="Cambria Math"/>
                      </a:rPr>
                      <m:t>=</m:t>
                    </m:r>
                    <m:r>
                      <a:rPr lang="es-MX" sz="2200" b="1" i="1" smtClean="0">
                        <a:latin typeface="Cambria Math"/>
                      </a:rPr>
                      <m:t>𝒍𝒐𝒈</m:t>
                    </m:r>
                    <m:r>
                      <a:rPr lang="es-MX" sz="2200" b="1" i="1" smtClean="0">
                        <a:latin typeface="Cambria Math"/>
                      </a:rPr>
                      <m:t>(</m:t>
                    </m:r>
                    <m:r>
                      <a:rPr lang="es-MX" sz="2200" b="1" i="1">
                        <a:latin typeface="Cambria Math"/>
                      </a:rPr>
                      <m:t>𝒌</m:t>
                    </m:r>
                  </m:oMath>
                </a14:m>
                <a:r>
                  <a:rPr lang="es-MX" sz="2200" b="1" baseline="-25000" dirty="0">
                    <a:latin typeface="Arial" pitchFamily="34" charset="0"/>
                    <a:cs typeface="Arial" pitchFamily="34" charset="0"/>
                  </a:rPr>
                  <a:t>H</a:t>
                </a:r>
                <a:r>
                  <a:rPr lang="es-MX" sz="2200" b="1" baseline="-18000" dirty="0">
                    <a:latin typeface="Arial" pitchFamily="34" charset="0"/>
                    <a:cs typeface="Arial" pitchFamily="34" charset="0"/>
                  </a:rPr>
                  <a:t>+</a:t>
                </a:r>
                <a:r>
                  <a:rPr lang="es-MX" sz="2200" b="1" dirty="0">
                    <a:latin typeface="Arial" pitchFamily="34" charset="0"/>
                    <a:cs typeface="Arial" pitchFamily="34" charset="0"/>
                  </a:rPr>
                  <a:t> [S]) + log[H</a:t>
                </a:r>
                <a:r>
                  <a:rPr lang="es-MX" sz="2200" b="1" baseline="30000" dirty="0">
                    <a:latin typeface="Arial" pitchFamily="34" charset="0"/>
                    <a:cs typeface="Arial" pitchFamily="34" charset="0"/>
                  </a:rPr>
                  <a:t>+</a:t>
                </a:r>
                <a:r>
                  <a:rPr lang="es-MX" sz="2200" b="1" dirty="0">
                    <a:latin typeface="Arial" pitchFamily="34" charset="0"/>
                    <a:cs typeface="Arial" pitchFamily="34" charset="0"/>
                  </a:rPr>
                  <a:t>]= </a:t>
                </a:r>
                <a14:m>
                  <m:oMath xmlns:m="http://schemas.openxmlformats.org/officeDocument/2006/math">
                    <m:r>
                      <a:rPr lang="es-MX" sz="2200" b="1" i="1">
                        <a:latin typeface="Cambria Math"/>
                      </a:rPr>
                      <m:t>𝒍𝒐𝒈</m:t>
                    </m:r>
                    <m:r>
                      <a:rPr lang="es-MX" sz="2200" b="1" i="1">
                        <a:latin typeface="Cambria Math"/>
                      </a:rPr>
                      <m:t>(</m:t>
                    </m:r>
                    <m:r>
                      <a:rPr lang="es-MX" sz="2200" b="1" i="1">
                        <a:latin typeface="Cambria Math"/>
                      </a:rPr>
                      <m:t>𝒌</m:t>
                    </m:r>
                  </m:oMath>
                </a14:m>
                <a:r>
                  <a:rPr lang="es-MX" sz="2200" b="1" baseline="-25000" dirty="0">
                    <a:latin typeface="Arial" pitchFamily="34" charset="0"/>
                    <a:cs typeface="Arial" pitchFamily="34" charset="0"/>
                  </a:rPr>
                  <a:t>H</a:t>
                </a:r>
                <a:r>
                  <a:rPr lang="es-MX" sz="2200" b="1" baseline="-18000" dirty="0">
                    <a:latin typeface="Arial" pitchFamily="34" charset="0"/>
                    <a:cs typeface="Arial" pitchFamily="34" charset="0"/>
                  </a:rPr>
                  <a:t>+</a:t>
                </a:r>
                <a:r>
                  <a:rPr lang="es-MX" sz="2200" b="1" dirty="0">
                    <a:latin typeface="Arial" pitchFamily="34" charset="0"/>
                    <a:cs typeface="Arial" pitchFamily="34" charset="0"/>
                  </a:rPr>
                  <a:t> [S]) -pH </a:t>
                </a:r>
              </a:p>
            </p:txBody>
          </p:sp>
        </mc:Choice>
        <mc:Fallback xmlns="">
          <p:sp>
            <p:nvSpPr>
              <p:cNvPr id="7" name="6 Rectángulo"/>
              <p:cNvSpPr>
                <a:spLocks noRot="1" noChangeAspect="1" noMove="1" noResize="1" noEditPoints="1" noAdjustHandles="1" noChangeArrowheads="1" noChangeShapeType="1" noTextEdit="1"/>
              </p:cNvSpPr>
              <p:nvPr/>
            </p:nvSpPr>
            <p:spPr>
              <a:xfrm>
                <a:off x="755576" y="2203557"/>
                <a:ext cx="7128792" cy="430887"/>
              </a:xfrm>
              <a:prstGeom prst="rect">
                <a:avLst/>
              </a:prstGeom>
              <a:blipFill rotWithShape="1">
                <a:blip r:embed="rId3"/>
                <a:stretch>
                  <a:fillRect l="-599" t="-7042" b="-2816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7 CuadroTexto"/>
              <p:cNvSpPr txBox="1"/>
              <p:nvPr/>
            </p:nvSpPr>
            <p:spPr>
              <a:xfrm>
                <a:off x="2065418" y="4221087"/>
                <a:ext cx="5517601" cy="706732"/>
              </a:xfrm>
              <a:prstGeom prst="rect">
                <a:avLst/>
              </a:prstGeom>
              <a:noFill/>
            </p:spPr>
            <p:txBody>
              <a:bodyPr wrap="none" rtlCol="0">
                <a:spAutoFit/>
              </a:bodyPr>
              <a:lstStyle/>
              <a:p>
                <a14:m>
                  <m:oMath xmlns:m="http://schemas.openxmlformats.org/officeDocument/2006/math">
                    <m:r>
                      <a:rPr lang="es-MX" sz="2200" b="1" i="1" smtClean="0">
                        <a:latin typeface="Cambria Math"/>
                      </a:rPr>
                      <m:t>−</m:t>
                    </m:r>
                    <m:f>
                      <m:fPr>
                        <m:ctrlPr>
                          <a:rPr lang="es-MX" sz="2200" b="1" i="1" smtClean="0">
                            <a:latin typeface="Cambria Math" panose="02040503050406030204" pitchFamily="18" charset="0"/>
                          </a:rPr>
                        </m:ctrlPr>
                      </m:fPr>
                      <m:num>
                        <m:r>
                          <a:rPr lang="es-MX" sz="2200" b="1" i="1" smtClean="0">
                            <a:latin typeface="Cambria Math"/>
                          </a:rPr>
                          <m:t>𝒅</m:t>
                        </m:r>
                        <m:d>
                          <m:dPr>
                            <m:begChr m:val="["/>
                            <m:endChr m:val="]"/>
                            <m:ctrlPr>
                              <a:rPr lang="es-MX" sz="2200" b="1" i="1" smtClean="0">
                                <a:latin typeface="Cambria Math" panose="02040503050406030204" pitchFamily="18" charset="0"/>
                              </a:rPr>
                            </m:ctrlPr>
                          </m:dPr>
                          <m:e>
                            <m:r>
                              <a:rPr lang="es-MX" sz="2200" b="1" i="1" smtClean="0">
                                <a:latin typeface="Cambria Math"/>
                              </a:rPr>
                              <m:t>𝑺</m:t>
                            </m:r>
                          </m:e>
                        </m:d>
                      </m:num>
                      <m:den>
                        <m:r>
                          <a:rPr lang="es-MX" sz="2200" b="1" i="1" smtClean="0">
                            <a:latin typeface="Cambria Math"/>
                          </a:rPr>
                          <m:t>𝒅𝒕</m:t>
                        </m:r>
                      </m:den>
                    </m:f>
                    <m:r>
                      <a:rPr lang="es-MX" sz="2200" b="1" i="1" smtClean="0">
                        <a:latin typeface="Cambria Math"/>
                      </a:rPr>
                      <m:t>=−</m:t>
                    </m:r>
                    <m:r>
                      <a:rPr lang="es-MX" sz="2200" b="1" i="1" smtClean="0">
                        <a:latin typeface="Cambria Math"/>
                      </a:rPr>
                      <m:t>𝒓𝒔</m:t>
                    </m:r>
                    <m:r>
                      <a:rPr lang="es-MX" sz="2200" b="1" i="1" smtClean="0">
                        <a:latin typeface="Cambria Math"/>
                      </a:rPr>
                      <m:t>=</m:t>
                    </m:r>
                    <m:r>
                      <a:rPr lang="es-MX" sz="2200" b="1" i="1" smtClean="0">
                        <a:latin typeface="Cambria Math"/>
                      </a:rPr>
                      <m:t>𝒌</m:t>
                    </m:r>
                  </m:oMath>
                </a14:m>
                <a:r>
                  <a:rPr lang="es-MX" sz="2200" b="1" baseline="-25000" dirty="0">
                    <a:latin typeface="Arial" pitchFamily="34" charset="0"/>
                    <a:cs typeface="Arial" pitchFamily="34" charset="0"/>
                  </a:rPr>
                  <a:t>OH</a:t>
                </a:r>
                <a:r>
                  <a:rPr lang="es-MX" sz="2200" b="1" baseline="-18000" dirty="0">
                    <a:latin typeface="Arial" pitchFamily="34" charset="0"/>
                    <a:cs typeface="Arial" pitchFamily="34" charset="0"/>
                  </a:rPr>
                  <a:t>-</a:t>
                </a:r>
                <a:r>
                  <a:rPr lang="es-MX" sz="2200" b="1" dirty="0">
                    <a:latin typeface="Arial" pitchFamily="34" charset="0"/>
                    <a:cs typeface="Arial" pitchFamily="34" charset="0"/>
                  </a:rPr>
                  <a:t> [OH</a:t>
                </a:r>
                <a:r>
                  <a:rPr lang="es-MX" sz="2200" b="1" baseline="30000" dirty="0">
                    <a:latin typeface="Arial" pitchFamily="34" charset="0"/>
                    <a:cs typeface="Arial" pitchFamily="34" charset="0"/>
                  </a:rPr>
                  <a:t>-</a:t>
                </a:r>
                <a:r>
                  <a:rPr lang="es-MX" sz="2200" b="1" dirty="0">
                    <a:latin typeface="Arial" pitchFamily="34" charset="0"/>
                    <a:cs typeface="Arial" pitchFamily="34" charset="0"/>
                  </a:rPr>
                  <a:t>][S]= </a:t>
                </a:r>
                <a14:m>
                  <m:oMath xmlns:m="http://schemas.openxmlformats.org/officeDocument/2006/math">
                    <m:r>
                      <a:rPr lang="es-MX" sz="2200" b="1" i="1">
                        <a:latin typeface="Cambria Math"/>
                      </a:rPr>
                      <m:t>𝒌</m:t>
                    </m:r>
                  </m:oMath>
                </a14:m>
                <a:r>
                  <a:rPr lang="es-MX" sz="2200" b="1" baseline="-25000" dirty="0">
                    <a:latin typeface="Arial" pitchFamily="34" charset="0"/>
                    <a:cs typeface="Arial" pitchFamily="34" charset="0"/>
                  </a:rPr>
                  <a:t>OH</a:t>
                </a:r>
                <a:r>
                  <a:rPr lang="es-MX" sz="2200" b="1" baseline="-18000" dirty="0">
                    <a:latin typeface="Arial" pitchFamily="34" charset="0"/>
                    <a:cs typeface="Arial" pitchFamily="34" charset="0"/>
                  </a:rPr>
                  <a:t>-</a:t>
                </a:r>
                <a:r>
                  <a:rPr lang="es-MX" sz="2200" b="1" dirty="0">
                    <a:latin typeface="Arial" pitchFamily="34" charset="0"/>
                    <a:cs typeface="Arial" pitchFamily="34" charset="0"/>
                  </a:rPr>
                  <a:t> [S]</a:t>
                </a:r>
                <a14:m>
                  <m:oMath xmlns:m="http://schemas.openxmlformats.org/officeDocument/2006/math">
                    <m:f>
                      <m:fPr>
                        <m:ctrlPr>
                          <a:rPr lang="es-MX" sz="2200" b="1" i="1" smtClean="0">
                            <a:latin typeface="Cambria Math" panose="02040503050406030204" pitchFamily="18" charset="0"/>
                          </a:rPr>
                        </m:ctrlPr>
                      </m:fPr>
                      <m:num>
                        <m:r>
                          <m:rPr>
                            <m:nor/>
                          </m:rPr>
                          <a:rPr lang="es-MX" sz="2200" b="1" dirty="0">
                            <a:latin typeface="Arial" pitchFamily="34" charset="0"/>
                            <a:cs typeface="Arial" pitchFamily="34" charset="0"/>
                          </a:rPr>
                          <m:t>K</m:t>
                        </m:r>
                        <m:r>
                          <m:rPr>
                            <m:nor/>
                          </m:rPr>
                          <a:rPr lang="es-MX" sz="2200" b="1" baseline="-25000" dirty="0">
                            <a:latin typeface="Arial" pitchFamily="34" charset="0"/>
                            <a:cs typeface="Arial" pitchFamily="34" charset="0"/>
                          </a:rPr>
                          <m:t>w</m:t>
                        </m:r>
                      </m:num>
                      <m:den>
                        <m:r>
                          <m:rPr>
                            <m:nor/>
                          </m:rPr>
                          <a:rPr lang="es-MX" sz="2200" b="1" dirty="0">
                            <a:latin typeface="Arial" pitchFamily="34" charset="0"/>
                            <a:cs typeface="Arial" pitchFamily="34" charset="0"/>
                          </a:rPr>
                          <m:t>[</m:t>
                        </m:r>
                        <m:r>
                          <m:rPr>
                            <m:nor/>
                          </m:rPr>
                          <a:rPr lang="es-MX" sz="2200" b="1" dirty="0">
                            <a:latin typeface="Arial" pitchFamily="34" charset="0"/>
                            <a:cs typeface="Arial" pitchFamily="34" charset="0"/>
                          </a:rPr>
                          <m:t>H</m:t>
                        </m:r>
                        <m:r>
                          <m:rPr>
                            <m:nor/>
                          </m:rPr>
                          <a:rPr lang="es-MX" sz="2200" b="1" baseline="30000" dirty="0">
                            <a:latin typeface="Arial" pitchFamily="34" charset="0"/>
                            <a:cs typeface="Arial" pitchFamily="34" charset="0"/>
                          </a:rPr>
                          <m:t>+</m:t>
                        </m:r>
                        <m:r>
                          <m:rPr>
                            <m:nor/>
                          </m:rPr>
                          <a:rPr lang="es-MX" sz="2200" b="1" dirty="0">
                            <a:latin typeface="Arial" pitchFamily="34" charset="0"/>
                            <a:cs typeface="Arial" pitchFamily="34" charset="0"/>
                          </a:rPr>
                          <m:t>] </m:t>
                        </m:r>
                      </m:den>
                    </m:f>
                  </m:oMath>
                </a14:m>
                <a:endParaRPr lang="es-MX" sz="2200" b="1" baseline="-25000" dirty="0">
                  <a:latin typeface="Arial" pitchFamily="34" charset="0"/>
                  <a:cs typeface="Arial" pitchFamily="34" charset="0"/>
                </a:endParaRPr>
              </a:p>
            </p:txBody>
          </p:sp>
        </mc:Choice>
        <mc:Fallback xmlns="">
          <p:sp>
            <p:nvSpPr>
              <p:cNvPr id="8" name="7 CuadroTexto"/>
              <p:cNvSpPr txBox="1">
                <a:spLocks noRot="1" noChangeAspect="1" noMove="1" noResize="1" noEditPoints="1" noAdjustHandles="1" noChangeArrowheads="1" noChangeShapeType="1" noTextEdit="1"/>
              </p:cNvSpPr>
              <p:nvPr/>
            </p:nvSpPr>
            <p:spPr>
              <a:xfrm>
                <a:off x="2065418" y="4221087"/>
                <a:ext cx="5517601" cy="706732"/>
              </a:xfrm>
              <a:prstGeom prst="rect">
                <a:avLst/>
              </a:prstGeom>
              <a:blipFill rotWithShape="1">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539552" y="5390661"/>
                <a:ext cx="8280920" cy="430887"/>
              </a:xfrm>
              <a:prstGeom prst="rect">
                <a:avLst/>
              </a:prstGeom>
            </p:spPr>
            <p:txBody>
              <a:bodyPr wrap="square">
                <a:spAutoFit/>
              </a:bodyPr>
              <a:lstStyle/>
              <a:p>
                <a14:m>
                  <m:oMath xmlns:m="http://schemas.openxmlformats.org/officeDocument/2006/math">
                    <m:r>
                      <a:rPr lang="es-MX" sz="2200" b="1" i="1" smtClean="0">
                        <a:latin typeface="Cambria Math"/>
                      </a:rPr>
                      <m:t>𝒍𝒐𝒈</m:t>
                    </m:r>
                    <m:r>
                      <a:rPr lang="es-MX" sz="2200" b="1" i="1" smtClean="0">
                        <a:latin typeface="Cambria Math"/>
                      </a:rPr>
                      <m:t>(−</m:t>
                    </m:r>
                    <m:r>
                      <a:rPr lang="es-MX" sz="2200" b="1" i="1">
                        <a:latin typeface="Cambria Math"/>
                      </a:rPr>
                      <m:t>𝒓</m:t>
                    </m:r>
                    <m:r>
                      <a:rPr lang="es-MX" sz="2200" b="1" i="1" baseline="-25000">
                        <a:latin typeface="Cambria Math"/>
                      </a:rPr>
                      <m:t>𝒔</m:t>
                    </m:r>
                    <m:r>
                      <a:rPr lang="es-MX" sz="2200" b="1" i="1" smtClean="0">
                        <a:latin typeface="Cambria Math"/>
                      </a:rPr>
                      <m:t>)</m:t>
                    </m:r>
                    <m:r>
                      <a:rPr lang="es-MX" sz="2200" b="1" i="1">
                        <a:latin typeface="Cambria Math"/>
                      </a:rPr>
                      <m:t>=</m:t>
                    </m:r>
                    <m:r>
                      <a:rPr lang="es-MX" sz="2200" b="1" i="1" smtClean="0">
                        <a:latin typeface="Cambria Math"/>
                      </a:rPr>
                      <m:t>𝒍𝒐𝒈</m:t>
                    </m:r>
                    <m:r>
                      <a:rPr lang="es-MX" sz="2200" b="1" i="1" smtClean="0">
                        <a:latin typeface="Cambria Math"/>
                      </a:rPr>
                      <m:t>(</m:t>
                    </m:r>
                    <m:r>
                      <a:rPr lang="es-MX" sz="2200" b="1" i="1">
                        <a:latin typeface="Cambria Math"/>
                      </a:rPr>
                      <m:t>𝒌</m:t>
                    </m:r>
                  </m:oMath>
                </a14:m>
                <a:r>
                  <a:rPr lang="es-MX" sz="2200" b="1" baseline="-25000" dirty="0">
                    <a:latin typeface="Arial" pitchFamily="34" charset="0"/>
                    <a:cs typeface="Arial" pitchFamily="34" charset="0"/>
                  </a:rPr>
                  <a:t>OH</a:t>
                </a:r>
                <a:r>
                  <a:rPr lang="es-MX" sz="2200" b="1" baseline="-18000" dirty="0">
                    <a:latin typeface="Arial" pitchFamily="34" charset="0"/>
                    <a:cs typeface="Arial" pitchFamily="34" charset="0"/>
                  </a:rPr>
                  <a:t>-</a:t>
                </a:r>
                <a:r>
                  <a:rPr lang="es-MX" sz="2200" b="1" dirty="0">
                    <a:latin typeface="Arial" pitchFamily="34" charset="0"/>
                    <a:cs typeface="Arial" pitchFamily="34" charset="0"/>
                  </a:rPr>
                  <a:t> [S] </a:t>
                </a:r>
                <a14:m>
                  <m:oMath xmlns:m="http://schemas.openxmlformats.org/officeDocument/2006/math">
                    <m:r>
                      <m:rPr>
                        <m:nor/>
                      </m:rPr>
                      <a:rPr lang="es-MX" sz="2200" b="1" dirty="0">
                        <a:latin typeface="Arial" pitchFamily="34" charset="0"/>
                        <a:cs typeface="Arial" pitchFamily="34" charset="0"/>
                      </a:rPr>
                      <m:t>K</m:t>
                    </m:r>
                    <m:r>
                      <m:rPr>
                        <m:nor/>
                      </m:rPr>
                      <a:rPr lang="es-MX" sz="2200" b="1" baseline="-25000" dirty="0">
                        <a:latin typeface="Arial" pitchFamily="34" charset="0"/>
                        <a:cs typeface="Arial" pitchFamily="34" charset="0"/>
                      </a:rPr>
                      <m:t>w</m:t>
                    </m:r>
                  </m:oMath>
                </a14:m>
                <a:r>
                  <a:rPr lang="es-MX" sz="2200" b="1" dirty="0">
                    <a:latin typeface="Arial" pitchFamily="34" charset="0"/>
                    <a:cs typeface="Arial" pitchFamily="34" charset="0"/>
                  </a:rPr>
                  <a:t>) - log[H</a:t>
                </a:r>
                <a:r>
                  <a:rPr lang="es-MX" sz="2200" b="1" baseline="30000" dirty="0">
                    <a:latin typeface="Arial" pitchFamily="34" charset="0"/>
                    <a:cs typeface="Arial" pitchFamily="34" charset="0"/>
                  </a:rPr>
                  <a:t>+</a:t>
                </a:r>
                <a:r>
                  <a:rPr lang="es-MX" sz="2200" b="1" dirty="0">
                    <a:latin typeface="Arial" pitchFamily="34" charset="0"/>
                    <a:cs typeface="Arial" pitchFamily="34" charset="0"/>
                  </a:rPr>
                  <a:t>]= </a:t>
                </a:r>
                <a14:m>
                  <m:oMath xmlns:m="http://schemas.openxmlformats.org/officeDocument/2006/math">
                    <m:r>
                      <a:rPr lang="es-MX" sz="2200" b="1" i="1">
                        <a:latin typeface="Cambria Math"/>
                      </a:rPr>
                      <m:t>𝒍𝒐𝒈</m:t>
                    </m:r>
                    <m:r>
                      <a:rPr lang="es-MX" sz="2200" b="1" i="1">
                        <a:latin typeface="Cambria Math"/>
                      </a:rPr>
                      <m:t>(</m:t>
                    </m:r>
                    <m:r>
                      <a:rPr lang="es-MX" sz="2200" b="1" i="1">
                        <a:latin typeface="Cambria Math"/>
                      </a:rPr>
                      <m:t>𝒌</m:t>
                    </m:r>
                    <m:r>
                      <m:rPr>
                        <m:nor/>
                      </m:rPr>
                      <a:rPr lang="es-MX" sz="2200" b="1" baseline="-25000" dirty="0">
                        <a:latin typeface="Arial" pitchFamily="34" charset="0"/>
                        <a:cs typeface="Arial" pitchFamily="34" charset="0"/>
                      </a:rPr>
                      <m:t>OH</m:t>
                    </m:r>
                    <m:r>
                      <m:rPr>
                        <m:nor/>
                      </m:rPr>
                      <a:rPr lang="es-MX" sz="2200" b="1" baseline="-18000" dirty="0">
                        <a:latin typeface="Arial" pitchFamily="34" charset="0"/>
                        <a:cs typeface="Arial" pitchFamily="34" charset="0"/>
                      </a:rPr>
                      <m:t>−</m:t>
                    </m:r>
                    <m:r>
                      <m:rPr>
                        <m:nor/>
                      </m:rPr>
                      <a:rPr lang="es-MX" sz="2200" b="1" dirty="0">
                        <a:latin typeface="Arial" pitchFamily="34" charset="0"/>
                        <a:cs typeface="Arial" pitchFamily="34" charset="0"/>
                      </a:rPr>
                      <m:t> [</m:t>
                    </m:r>
                    <m:r>
                      <m:rPr>
                        <m:nor/>
                      </m:rPr>
                      <a:rPr lang="es-MX" sz="2200" b="1" dirty="0">
                        <a:latin typeface="Arial" pitchFamily="34" charset="0"/>
                        <a:cs typeface="Arial" pitchFamily="34" charset="0"/>
                      </a:rPr>
                      <m:t>S</m:t>
                    </m:r>
                    <m:r>
                      <m:rPr>
                        <m:nor/>
                      </m:rPr>
                      <a:rPr lang="es-MX" sz="2200" b="1" dirty="0">
                        <a:latin typeface="Arial" pitchFamily="34" charset="0"/>
                        <a:cs typeface="Arial" pitchFamily="34" charset="0"/>
                      </a:rPr>
                      <m:t>] </m:t>
                    </m:r>
                    <m:r>
                      <m:rPr>
                        <m:nor/>
                      </m:rPr>
                      <a:rPr lang="es-MX" sz="2200" b="1" dirty="0">
                        <a:latin typeface="Arial" pitchFamily="34" charset="0"/>
                        <a:cs typeface="Arial" pitchFamily="34" charset="0"/>
                      </a:rPr>
                      <m:t>Kw</m:t>
                    </m:r>
                    <m:r>
                      <m:rPr>
                        <m:nor/>
                      </m:rPr>
                      <a:rPr lang="es-MX" sz="2200" b="1" dirty="0">
                        <a:latin typeface="Arial" pitchFamily="34" charset="0"/>
                        <a:cs typeface="Arial" pitchFamily="34" charset="0"/>
                      </a:rPr>
                      <m:t>)+</m:t>
                    </m:r>
                  </m:oMath>
                </a14:m>
                <a:r>
                  <a:rPr lang="es-MX" sz="2200" b="1" dirty="0">
                    <a:latin typeface="Arial" pitchFamily="34" charset="0"/>
                    <a:cs typeface="Arial" pitchFamily="34" charset="0"/>
                  </a:rPr>
                  <a:t>pH </a:t>
                </a:r>
              </a:p>
            </p:txBody>
          </p:sp>
        </mc:Choice>
        <mc:Fallback xmlns="">
          <p:sp>
            <p:nvSpPr>
              <p:cNvPr id="11" name="10 Rectángulo"/>
              <p:cNvSpPr>
                <a:spLocks noRot="1" noChangeAspect="1" noMove="1" noResize="1" noEditPoints="1" noAdjustHandles="1" noChangeArrowheads="1" noChangeShapeType="1" noTextEdit="1"/>
              </p:cNvSpPr>
              <p:nvPr/>
            </p:nvSpPr>
            <p:spPr>
              <a:xfrm>
                <a:off x="539552" y="5390661"/>
                <a:ext cx="8280920" cy="430887"/>
              </a:xfrm>
              <a:prstGeom prst="rect">
                <a:avLst/>
              </a:prstGeom>
              <a:blipFill rotWithShape="1">
                <a:blip r:embed="rId5"/>
                <a:stretch>
                  <a:fillRect l="-515" t="-7042" b="-28169"/>
                </a:stretch>
              </a:blipFill>
            </p:spPr>
            <p:txBody>
              <a:bodyPr/>
              <a:lstStyle/>
              <a:p>
                <a:r>
                  <a:rPr lang="es-MX">
                    <a:noFill/>
                  </a:rPr>
                  <a:t> </a:t>
                </a:r>
              </a:p>
            </p:txBody>
          </p:sp>
        </mc:Fallback>
      </mc:AlternateContent>
      <p:sp>
        <p:nvSpPr>
          <p:cNvPr id="2" name="Marcador de pie de página 1">
            <a:extLst>
              <a:ext uri="{FF2B5EF4-FFF2-40B4-BE49-F238E27FC236}">
                <a16:creationId xmlns:a16="http://schemas.microsoft.com/office/drawing/2014/main" id="{7679045A-B733-44A8-8132-D14F38476AD4}"/>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D5182641-F7DA-48B8-85C1-D221BFCF976A}"/>
              </a:ext>
            </a:extLst>
          </p:cNvPr>
          <p:cNvSpPr>
            <a:spLocks noGrp="1"/>
          </p:cNvSpPr>
          <p:nvPr>
            <p:ph type="sldNum" sz="quarter" idx="12"/>
          </p:nvPr>
        </p:nvSpPr>
        <p:spPr/>
        <p:txBody>
          <a:bodyPr/>
          <a:lstStyle/>
          <a:p>
            <a:fld id="{35F7C1B0-3CBA-4428-8776-BC58547E578F}" type="slidenum">
              <a:rPr lang="es-MX" smtClean="0"/>
              <a:t>38</a:t>
            </a:fld>
            <a:endParaRPr lang="es-MX"/>
          </a:p>
        </p:txBody>
      </p:sp>
    </p:spTree>
    <p:extLst>
      <p:ext uri="{BB962C8B-B14F-4D97-AF65-F5344CB8AC3E}">
        <p14:creationId xmlns:p14="http://schemas.microsoft.com/office/powerpoint/2010/main" val="2833941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1052736"/>
            <a:ext cx="7416824" cy="3416320"/>
          </a:xfrm>
          <a:prstGeom prst="rect">
            <a:avLst/>
          </a:prstGeom>
        </p:spPr>
        <p:txBody>
          <a:bodyPr wrap="square">
            <a:spAutoFit/>
          </a:bodyPr>
          <a:lstStyle/>
          <a:p>
            <a:pPr algn="just"/>
            <a:r>
              <a:rPr lang="es-MX" sz="2400" dirty="0">
                <a:latin typeface="Arial" pitchFamily="34" charset="0"/>
                <a:cs typeface="Arial" pitchFamily="34" charset="0"/>
              </a:rPr>
              <a:t>Una reacción puede transcurrir tanto por catálisis ácida como por catálisis básica, e incluso puede ocurrir de forma espontánea (no catalizada)</a:t>
            </a:r>
          </a:p>
          <a:p>
            <a:pPr algn="just"/>
            <a:endParaRPr lang="es-MX" sz="2400" dirty="0">
              <a:latin typeface="Arial" pitchFamily="34" charset="0"/>
              <a:cs typeface="Arial" pitchFamily="34" charset="0"/>
            </a:endParaRPr>
          </a:p>
          <a:p>
            <a:pPr algn="just"/>
            <a:endParaRPr lang="es-MX" sz="2400" dirty="0">
              <a:latin typeface="Arial" pitchFamily="34" charset="0"/>
              <a:cs typeface="Arial" pitchFamily="34" charset="0"/>
            </a:endParaRPr>
          </a:p>
          <a:p>
            <a:pPr algn="just"/>
            <a:endParaRPr lang="es-MX" sz="2400" dirty="0">
              <a:latin typeface="Arial" pitchFamily="34" charset="0"/>
              <a:cs typeface="Arial" pitchFamily="34" charset="0"/>
            </a:endParaRPr>
          </a:p>
          <a:p>
            <a:pPr algn="just"/>
            <a:r>
              <a:rPr lang="es-MX" sz="2400" dirty="0">
                <a:latin typeface="Arial" pitchFamily="34" charset="0"/>
                <a:cs typeface="Arial" pitchFamily="34" charset="0"/>
              </a:rPr>
              <a:t>El cambio del mecanismo por el que transcurre la reacción se presentará  como un cambio en la pendiente en la representación log(-</a:t>
            </a:r>
            <a:r>
              <a:rPr lang="es-MX" sz="2400" dirty="0" err="1">
                <a:latin typeface="Arial" pitchFamily="34" charset="0"/>
                <a:cs typeface="Arial" pitchFamily="34" charset="0"/>
              </a:rPr>
              <a:t>r</a:t>
            </a:r>
            <a:r>
              <a:rPr lang="es-MX" sz="2400" baseline="-25000" dirty="0" err="1">
                <a:latin typeface="Arial" pitchFamily="34" charset="0"/>
                <a:cs typeface="Arial" pitchFamily="34" charset="0"/>
              </a:rPr>
              <a:t>S</a:t>
            </a:r>
            <a:r>
              <a:rPr lang="es-MX" sz="2400" dirty="0">
                <a:latin typeface="Arial" pitchFamily="34" charset="0"/>
                <a:cs typeface="Arial" pitchFamily="34" charset="0"/>
              </a:rPr>
              <a:t>) vs pH</a:t>
            </a:r>
          </a:p>
        </p:txBody>
      </p:sp>
      <p:sp>
        <p:nvSpPr>
          <p:cNvPr id="2" name="Marcador de pie de página 1">
            <a:extLst>
              <a:ext uri="{FF2B5EF4-FFF2-40B4-BE49-F238E27FC236}">
                <a16:creationId xmlns:a16="http://schemas.microsoft.com/office/drawing/2014/main" id="{A79FDA35-D6C6-4C6E-8456-BFD77A9D1991}"/>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E3F30C3C-11E9-45CA-9AB2-CD379A45A9F2}"/>
              </a:ext>
            </a:extLst>
          </p:cNvPr>
          <p:cNvSpPr>
            <a:spLocks noGrp="1"/>
          </p:cNvSpPr>
          <p:nvPr>
            <p:ph type="sldNum" sz="quarter" idx="12"/>
          </p:nvPr>
        </p:nvSpPr>
        <p:spPr/>
        <p:txBody>
          <a:bodyPr/>
          <a:lstStyle/>
          <a:p>
            <a:fld id="{35F7C1B0-3CBA-4428-8776-BC58547E578F}" type="slidenum">
              <a:rPr lang="es-MX" smtClean="0"/>
              <a:t>39</a:t>
            </a:fld>
            <a:endParaRPr lang="es-MX"/>
          </a:p>
        </p:txBody>
      </p:sp>
    </p:spTree>
    <p:extLst>
      <p:ext uri="{BB962C8B-B14F-4D97-AF65-F5344CB8AC3E}">
        <p14:creationId xmlns:p14="http://schemas.microsoft.com/office/powerpoint/2010/main" val="99147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5380" y="1484784"/>
            <a:ext cx="8136903" cy="4708981"/>
          </a:xfrm>
          <a:prstGeom prst="rect">
            <a:avLst/>
          </a:prstGeom>
          <a:noFill/>
        </p:spPr>
        <p:txBody>
          <a:bodyPr wrap="square" rtlCol="0">
            <a:spAutoFit/>
          </a:bodyPr>
          <a:lstStyle/>
          <a:p>
            <a:pPr algn="just"/>
            <a:r>
              <a:rPr lang="es-MX" sz="2400" dirty="0">
                <a:latin typeface="Arial" pitchFamily="34" charset="0"/>
                <a:cs typeface="Arial" pitchFamily="34" charset="0"/>
              </a:rPr>
              <a:t>La reacción de catálisis  homogéneas se lleva a cabo  en una sola fase gaseosa o en fase líquida.</a:t>
            </a:r>
          </a:p>
          <a:p>
            <a:endParaRPr lang="es-MX" dirty="0">
              <a:latin typeface="Arial" pitchFamily="34" charset="0"/>
              <a:cs typeface="Arial" pitchFamily="34" charset="0"/>
            </a:endParaRPr>
          </a:p>
          <a:p>
            <a:endParaRPr lang="es-MX" dirty="0">
              <a:latin typeface="Arial" pitchFamily="34" charset="0"/>
              <a:cs typeface="Arial" pitchFamily="34" charset="0"/>
            </a:endParaRPr>
          </a:p>
          <a:p>
            <a:pPr algn="just"/>
            <a:r>
              <a:rPr lang="es-MX" sz="2400" dirty="0">
                <a:latin typeface="Arial" pitchFamily="34" charset="0"/>
                <a:cs typeface="Arial" pitchFamily="34" charset="0"/>
              </a:rPr>
              <a:t>Una ventaja de este tipo de catálisis es la ausencia de efectos de envenenamiento tan frecuentes en el caso de la catálisis heterogénea</a:t>
            </a:r>
          </a:p>
          <a:p>
            <a:pPr algn="just"/>
            <a:endParaRPr lang="es-MX" sz="2400" dirty="0">
              <a:latin typeface="Arial" pitchFamily="34" charset="0"/>
              <a:cs typeface="Arial" pitchFamily="34" charset="0"/>
            </a:endParaRPr>
          </a:p>
          <a:p>
            <a:pPr algn="just"/>
            <a:endParaRPr lang="es-MX" sz="2400" dirty="0">
              <a:latin typeface="Arial" pitchFamily="34" charset="0"/>
              <a:cs typeface="Arial" pitchFamily="34" charset="0"/>
            </a:endParaRPr>
          </a:p>
          <a:p>
            <a:pPr algn="just"/>
            <a:r>
              <a:rPr lang="es-MX" sz="2400" dirty="0">
                <a:latin typeface="Arial" pitchFamily="34" charset="0"/>
                <a:cs typeface="Arial" pitchFamily="34" charset="0"/>
              </a:rPr>
              <a:t>Uno de los inconvenientes de la catálisis homogénea es la dificultad de separar el catalizador del medio reaccionante, lo que presenta un mayor costo que el de los procesos heterogéneos convencionales.</a:t>
            </a:r>
          </a:p>
        </p:txBody>
      </p:sp>
      <p:sp>
        <p:nvSpPr>
          <p:cNvPr id="5" name="4 CuadroTexto"/>
          <p:cNvSpPr txBox="1"/>
          <p:nvPr/>
        </p:nvSpPr>
        <p:spPr>
          <a:xfrm>
            <a:off x="539552" y="530378"/>
            <a:ext cx="3653564" cy="492443"/>
          </a:xfrm>
          <a:prstGeom prst="rect">
            <a:avLst/>
          </a:prstGeom>
          <a:noFill/>
        </p:spPr>
        <p:txBody>
          <a:bodyPr wrap="none" rtlCol="0">
            <a:spAutoFit/>
          </a:bodyPr>
          <a:lstStyle/>
          <a:p>
            <a:r>
              <a:rPr lang="es-MX" sz="2600" b="1" u="sng" dirty="0">
                <a:solidFill>
                  <a:srgbClr val="0070C0"/>
                </a:solidFill>
                <a:latin typeface="Arial" pitchFamily="34" charset="0"/>
                <a:cs typeface="Arial" pitchFamily="34" charset="0"/>
              </a:rPr>
              <a:t>Catálisis Homogénea </a:t>
            </a:r>
          </a:p>
        </p:txBody>
      </p:sp>
      <p:sp>
        <p:nvSpPr>
          <p:cNvPr id="2" name="Marcador de pie de página 1">
            <a:extLst>
              <a:ext uri="{FF2B5EF4-FFF2-40B4-BE49-F238E27FC236}">
                <a16:creationId xmlns:a16="http://schemas.microsoft.com/office/drawing/2014/main" id="{D35986ED-16C1-43D3-A512-381AD6394A8A}"/>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25328CB4-189A-4053-B501-A54BC9403F76}"/>
              </a:ext>
            </a:extLst>
          </p:cNvPr>
          <p:cNvSpPr>
            <a:spLocks noGrp="1"/>
          </p:cNvSpPr>
          <p:nvPr>
            <p:ph type="sldNum" sz="quarter" idx="12"/>
          </p:nvPr>
        </p:nvSpPr>
        <p:spPr/>
        <p:txBody>
          <a:bodyPr/>
          <a:lstStyle/>
          <a:p>
            <a:fld id="{35F7C1B0-3CBA-4428-8776-BC58547E578F}" type="slidenum">
              <a:rPr lang="es-MX" smtClean="0"/>
              <a:t>4</a:t>
            </a:fld>
            <a:endParaRPr lang="es-MX"/>
          </a:p>
        </p:txBody>
      </p:sp>
    </p:spTree>
    <p:extLst>
      <p:ext uri="{BB962C8B-B14F-4D97-AF65-F5344CB8AC3E}">
        <p14:creationId xmlns:p14="http://schemas.microsoft.com/office/powerpoint/2010/main" val="1874509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extLst>
              <a:ext uri="{28A0092B-C50C-407E-A947-70E740481C1C}">
                <a14:useLocalDpi xmlns:a14="http://schemas.microsoft.com/office/drawing/2010/main" val="0"/>
              </a:ext>
            </a:extLst>
          </a:blip>
          <a:srcRect l="10735" t="13969" r="24237" b="5084"/>
          <a:stretch/>
        </p:blipFill>
        <p:spPr bwMode="auto">
          <a:xfrm>
            <a:off x="125993" y="-18288"/>
            <a:ext cx="8892014" cy="6858000"/>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4860032" y="692696"/>
            <a:ext cx="3419872" cy="430887"/>
          </a:xfrm>
          <a:prstGeom prst="rect">
            <a:avLst/>
          </a:prstGeom>
          <a:solidFill>
            <a:srgbClr val="FFFF00"/>
          </a:solidFill>
        </p:spPr>
        <p:txBody>
          <a:bodyPr wrap="square" rtlCol="0">
            <a:spAutoFit/>
          </a:bodyPr>
          <a:lstStyle/>
          <a:p>
            <a:pPr algn="ctr"/>
            <a:r>
              <a:rPr lang="es-MX" sz="2200" b="1" dirty="0"/>
              <a:t>log(-</a:t>
            </a:r>
            <a:r>
              <a:rPr lang="es-MX" sz="2200" b="1" dirty="0" err="1"/>
              <a:t>r</a:t>
            </a:r>
            <a:r>
              <a:rPr lang="es-MX" sz="2200" b="1" baseline="-25000" dirty="0" err="1"/>
              <a:t>s</a:t>
            </a:r>
            <a:r>
              <a:rPr lang="es-MX" sz="2200" b="1" dirty="0"/>
              <a:t>)= log (</a:t>
            </a:r>
            <a:r>
              <a:rPr lang="es-MX" sz="2200" b="1" dirty="0" err="1"/>
              <a:t>k</a:t>
            </a:r>
            <a:r>
              <a:rPr lang="es-MX" sz="2200" b="1" baseline="-25000" dirty="0" err="1"/>
              <a:t>H</a:t>
            </a:r>
            <a:r>
              <a:rPr lang="es-MX" sz="2200" b="1" baseline="-25000" dirty="0"/>
              <a:t>+</a:t>
            </a:r>
            <a:r>
              <a:rPr lang="es-MX" sz="2200" b="1" dirty="0"/>
              <a:t>[S])-pH</a:t>
            </a:r>
          </a:p>
        </p:txBody>
      </p:sp>
      <p:sp>
        <p:nvSpPr>
          <p:cNvPr id="6" name="5 CuadroTexto"/>
          <p:cNvSpPr txBox="1"/>
          <p:nvPr/>
        </p:nvSpPr>
        <p:spPr>
          <a:xfrm>
            <a:off x="4838552" y="2001364"/>
            <a:ext cx="4053928" cy="430887"/>
          </a:xfrm>
          <a:prstGeom prst="rect">
            <a:avLst/>
          </a:prstGeom>
          <a:solidFill>
            <a:srgbClr val="FFFF00"/>
          </a:solidFill>
        </p:spPr>
        <p:txBody>
          <a:bodyPr wrap="square" rtlCol="0">
            <a:spAutoFit/>
          </a:bodyPr>
          <a:lstStyle/>
          <a:p>
            <a:pPr algn="ctr"/>
            <a:r>
              <a:rPr lang="es-MX" sz="2200" b="1" dirty="0"/>
              <a:t>log(-</a:t>
            </a:r>
            <a:r>
              <a:rPr lang="es-MX" sz="2200" b="1" dirty="0" err="1"/>
              <a:t>r</a:t>
            </a:r>
            <a:r>
              <a:rPr lang="es-MX" sz="2200" b="1" baseline="-25000" dirty="0" err="1"/>
              <a:t>s</a:t>
            </a:r>
            <a:r>
              <a:rPr lang="es-MX" sz="2200" b="1" dirty="0"/>
              <a:t>)= log (</a:t>
            </a:r>
            <a:r>
              <a:rPr lang="es-MX" sz="2200" b="1" dirty="0" err="1"/>
              <a:t>K</a:t>
            </a:r>
            <a:r>
              <a:rPr lang="es-MX" sz="2200" b="1" baseline="-25000" dirty="0" err="1"/>
              <a:t>w</a:t>
            </a:r>
            <a:r>
              <a:rPr lang="es-MX" sz="2200" b="1" dirty="0" err="1"/>
              <a:t>k</a:t>
            </a:r>
            <a:r>
              <a:rPr lang="es-MX" sz="2200" b="1" baseline="-25000" dirty="0" err="1"/>
              <a:t>HO</a:t>
            </a:r>
            <a:r>
              <a:rPr lang="es-MX" sz="2200" b="1" baseline="-25000" dirty="0"/>
              <a:t>-</a:t>
            </a:r>
            <a:r>
              <a:rPr lang="es-MX" sz="2200" b="1" dirty="0"/>
              <a:t>[S])+pH</a:t>
            </a:r>
          </a:p>
        </p:txBody>
      </p:sp>
      <p:sp>
        <p:nvSpPr>
          <p:cNvPr id="7" name="6 CuadroTexto"/>
          <p:cNvSpPr txBox="1"/>
          <p:nvPr/>
        </p:nvSpPr>
        <p:spPr>
          <a:xfrm>
            <a:off x="4860032" y="3213556"/>
            <a:ext cx="3528392" cy="430887"/>
          </a:xfrm>
          <a:prstGeom prst="rect">
            <a:avLst/>
          </a:prstGeom>
          <a:solidFill>
            <a:srgbClr val="FFFF00"/>
          </a:solidFill>
        </p:spPr>
        <p:txBody>
          <a:bodyPr wrap="square" rtlCol="0">
            <a:spAutoFit/>
          </a:bodyPr>
          <a:lstStyle/>
          <a:p>
            <a:pPr algn="ctr"/>
            <a:r>
              <a:rPr lang="es-MX" sz="2200" b="1" dirty="0"/>
              <a:t>log(-</a:t>
            </a:r>
            <a:r>
              <a:rPr lang="es-MX" sz="2200" b="1" dirty="0" err="1"/>
              <a:t>r</a:t>
            </a:r>
            <a:r>
              <a:rPr lang="es-MX" sz="2200" b="1" baseline="-25000" dirty="0" err="1"/>
              <a:t>s</a:t>
            </a:r>
            <a:r>
              <a:rPr lang="es-MX" sz="2200" b="1" dirty="0"/>
              <a:t>)= log (</a:t>
            </a:r>
            <a:r>
              <a:rPr lang="es-MX" sz="2200" b="1" dirty="0" err="1"/>
              <a:t>k</a:t>
            </a:r>
            <a:r>
              <a:rPr lang="es-MX" sz="2200" b="1" baseline="-25000" dirty="0" err="1"/>
              <a:t>e</a:t>
            </a:r>
            <a:r>
              <a:rPr lang="es-MX" sz="2200" b="1" dirty="0"/>
              <a:t>[S])=</a:t>
            </a:r>
            <a:r>
              <a:rPr lang="es-MX" sz="2200" b="1" dirty="0" err="1"/>
              <a:t>cte</a:t>
            </a:r>
            <a:endParaRPr lang="es-MX" sz="2200" b="1" dirty="0"/>
          </a:p>
        </p:txBody>
      </p:sp>
      <p:sp>
        <p:nvSpPr>
          <p:cNvPr id="2" name="Marcador de pie de página 1">
            <a:extLst>
              <a:ext uri="{FF2B5EF4-FFF2-40B4-BE49-F238E27FC236}">
                <a16:creationId xmlns:a16="http://schemas.microsoft.com/office/drawing/2014/main" id="{0DD0018A-1A4A-4EF8-B373-294EBAAD3913}"/>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3D59FF5D-1357-4CEE-B3AE-5DA174E664FC}"/>
              </a:ext>
            </a:extLst>
          </p:cNvPr>
          <p:cNvSpPr>
            <a:spLocks noGrp="1"/>
          </p:cNvSpPr>
          <p:nvPr>
            <p:ph type="sldNum" sz="quarter" idx="12"/>
          </p:nvPr>
        </p:nvSpPr>
        <p:spPr/>
        <p:txBody>
          <a:bodyPr/>
          <a:lstStyle/>
          <a:p>
            <a:fld id="{35F7C1B0-3CBA-4428-8776-BC58547E578F}" type="slidenum">
              <a:rPr lang="es-MX" smtClean="0"/>
              <a:t>40</a:t>
            </a:fld>
            <a:endParaRPr lang="es-MX"/>
          </a:p>
        </p:txBody>
      </p:sp>
    </p:spTree>
    <p:extLst>
      <p:ext uri="{BB962C8B-B14F-4D97-AF65-F5344CB8AC3E}">
        <p14:creationId xmlns:p14="http://schemas.microsoft.com/office/powerpoint/2010/main" val="842399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extLst>
              <a:ext uri="{28A0092B-C50C-407E-A947-70E740481C1C}">
                <a14:useLocalDpi xmlns:a14="http://schemas.microsoft.com/office/drawing/2010/main" val="0"/>
              </a:ext>
            </a:extLst>
          </a:blip>
          <a:srcRect l="14286" t="21511" r="54802" b="38542"/>
          <a:stretch/>
        </p:blipFill>
        <p:spPr bwMode="auto">
          <a:xfrm>
            <a:off x="827584" y="908720"/>
            <a:ext cx="4226993" cy="3384376"/>
          </a:xfrm>
          <a:prstGeom prst="rect">
            <a:avLst/>
          </a:prstGeom>
          <a:ln>
            <a:noFill/>
          </a:ln>
          <a:extLst>
            <a:ext uri="{53640926-AAD7-44D8-BBD7-CCE9431645EC}">
              <a14:shadowObscured xmlns:a14="http://schemas.microsoft.com/office/drawing/2010/main"/>
            </a:ext>
          </a:extLst>
        </p:spPr>
      </p:pic>
      <p:sp>
        <p:nvSpPr>
          <p:cNvPr id="2" name="Marcador de pie de página 1">
            <a:extLst>
              <a:ext uri="{FF2B5EF4-FFF2-40B4-BE49-F238E27FC236}">
                <a16:creationId xmlns:a16="http://schemas.microsoft.com/office/drawing/2014/main" id="{0DD0018A-1A4A-4EF8-B373-294EBAAD3913}"/>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3D59FF5D-1357-4CEE-B3AE-5DA174E664FC}"/>
              </a:ext>
            </a:extLst>
          </p:cNvPr>
          <p:cNvSpPr>
            <a:spLocks noGrp="1"/>
          </p:cNvSpPr>
          <p:nvPr>
            <p:ph type="sldNum" sz="quarter" idx="12"/>
          </p:nvPr>
        </p:nvSpPr>
        <p:spPr/>
        <p:txBody>
          <a:bodyPr/>
          <a:lstStyle/>
          <a:p>
            <a:fld id="{35F7C1B0-3CBA-4428-8776-BC58547E578F}" type="slidenum">
              <a:rPr lang="es-MX" smtClean="0"/>
              <a:t>41</a:t>
            </a:fld>
            <a:endParaRPr lang="es-MX"/>
          </a:p>
        </p:txBody>
      </p:sp>
    </p:spTree>
    <p:extLst>
      <p:ext uri="{BB962C8B-B14F-4D97-AF65-F5344CB8AC3E}">
        <p14:creationId xmlns:p14="http://schemas.microsoft.com/office/powerpoint/2010/main" val="1169458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01F4A028-76E4-42CB-964A-E42D92E83355}"/>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0BE996B9-D8AF-4A4D-BAE0-D48E189C9792}"/>
              </a:ext>
            </a:extLst>
          </p:cNvPr>
          <p:cNvSpPr>
            <a:spLocks noGrp="1"/>
          </p:cNvSpPr>
          <p:nvPr>
            <p:ph type="sldNum" sz="quarter" idx="12"/>
          </p:nvPr>
        </p:nvSpPr>
        <p:spPr/>
        <p:txBody>
          <a:bodyPr/>
          <a:lstStyle/>
          <a:p>
            <a:fld id="{35F7C1B0-3CBA-4428-8776-BC58547E578F}" type="slidenum">
              <a:rPr lang="es-MX" smtClean="0"/>
              <a:t>42</a:t>
            </a:fld>
            <a:endParaRPr lang="es-MX"/>
          </a:p>
        </p:txBody>
      </p:sp>
    </p:spTree>
    <p:extLst>
      <p:ext uri="{BB962C8B-B14F-4D97-AF65-F5344CB8AC3E}">
        <p14:creationId xmlns:p14="http://schemas.microsoft.com/office/powerpoint/2010/main" val="3611550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5251" y="293747"/>
            <a:ext cx="5065146" cy="892552"/>
          </a:xfrm>
          <a:prstGeom prst="rect">
            <a:avLst/>
          </a:prstGeom>
          <a:noFill/>
        </p:spPr>
        <p:txBody>
          <a:bodyPr wrap="square" rtlCol="0">
            <a:spAutoFit/>
          </a:bodyPr>
          <a:lstStyle/>
          <a:p>
            <a:r>
              <a:rPr lang="es-MX" sz="2800" b="1" dirty="0">
                <a:solidFill>
                  <a:srgbClr val="0070C0"/>
                </a:solidFill>
                <a:latin typeface="Arial" pitchFamily="34" charset="0"/>
                <a:cs typeface="Arial" pitchFamily="34" charset="0"/>
              </a:rPr>
              <a:t>Nitración de benceno</a:t>
            </a:r>
          </a:p>
          <a:p>
            <a:endParaRPr lang="es-MX" sz="2400" dirty="0">
              <a:latin typeface="Arial" pitchFamily="34" charset="0"/>
              <a:cs typeface="Arial" pitchFamily="34" charset="0"/>
            </a:endParaRPr>
          </a:p>
        </p:txBody>
      </p:sp>
      <p:grpSp>
        <p:nvGrpSpPr>
          <p:cNvPr id="17" name="16 Grupo"/>
          <p:cNvGrpSpPr/>
          <p:nvPr/>
        </p:nvGrpSpPr>
        <p:grpSpPr>
          <a:xfrm>
            <a:off x="1258360" y="1124744"/>
            <a:ext cx="6348962" cy="984886"/>
            <a:chOff x="971600" y="2014127"/>
            <a:chExt cx="6348962" cy="984886"/>
          </a:xfrm>
        </p:grpSpPr>
        <p:grpSp>
          <p:nvGrpSpPr>
            <p:cNvPr id="12" name="11 Grupo"/>
            <p:cNvGrpSpPr/>
            <p:nvPr/>
          </p:nvGrpSpPr>
          <p:grpSpPr>
            <a:xfrm>
              <a:off x="971600" y="2198793"/>
              <a:ext cx="6348962" cy="492443"/>
              <a:chOff x="1507821" y="2348880"/>
              <a:chExt cx="4506772" cy="492443"/>
            </a:xfrm>
          </p:grpSpPr>
          <p:sp>
            <p:nvSpPr>
              <p:cNvPr id="6" name="5 CuadroTexto"/>
              <p:cNvSpPr txBox="1"/>
              <p:nvPr/>
            </p:nvSpPr>
            <p:spPr>
              <a:xfrm>
                <a:off x="1507821" y="2348880"/>
                <a:ext cx="1530679" cy="492443"/>
              </a:xfrm>
              <a:prstGeom prst="rect">
                <a:avLst/>
              </a:prstGeom>
              <a:noFill/>
            </p:spPr>
            <p:txBody>
              <a:bodyPr wrap="none" rtlCol="0">
                <a:spAutoFit/>
              </a:bodyPr>
              <a:lstStyle/>
              <a:p>
                <a:r>
                  <a:rPr lang="es-MX" sz="2600" b="1" dirty="0">
                    <a:solidFill>
                      <a:srgbClr val="7030A0"/>
                    </a:solidFill>
                    <a:latin typeface="Arial" pitchFamily="34" charset="0"/>
                    <a:cs typeface="Arial" pitchFamily="34" charset="0"/>
                  </a:rPr>
                  <a:t>C</a:t>
                </a:r>
                <a:r>
                  <a:rPr lang="es-MX" sz="2600" b="1" baseline="-25000" dirty="0">
                    <a:solidFill>
                      <a:srgbClr val="7030A0"/>
                    </a:solidFill>
                    <a:latin typeface="Arial" pitchFamily="34" charset="0"/>
                    <a:cs typeface="Arial" pitchFamily="34" charset="0"/>
                  </a:rPr>
                  <a:t>6</a:t>
                </a:r>
                <a:r>
                  <a:rPr lang="es-MX" sz="2600" b="1" dirty="0">
                    <a:solidFill>
                      <a:srgbClr val="7030A0"/>
                    </a:solidFill>
                    <a:latin typeface="Arial" pitchFamily="34" charset="0"/>
                    <a:cs typeface="Arial" pitchFamily="34" charset="0"/>
                  </a:rPr>
                  <a:t>H</a:t>
                </a:r>
                <a:r>
                  <a:rPr lang="es-MX" sz="2600" b="1" baseline="-25000" dirty="0">
                    <a:solidFill>
                      <a:srgbClr val="7030A0"/>
                    </a:solidFill>
                    <a:latin typeface="Arial" pitchFamily="34" charset="0"/>
                    <a:cs typeface="Arial" pitchFamily="34" charset="0"/>
                  </a:rPr>
                  <a:t>6</a:t>
                </a:r>
                <a:r>
                  <a:rPr lang="es-MX" sz="2600" b="1" dirty="0">
                    <a:solidFill>
                      <a:srgbClr val="7030A0"/>
                    </a:solidFill>
                    <a:latin typeface="Arial" pitchFamily="34" charset="0"/>
                    <a:cs typeface="Arial" pitchFamily="34" charset="0"/>
                  </a:rPr>
                  <a:t> + HNO</a:t>
                </a:r>
                <a:r>
                  <a:rPr lang="es-MX" sz="2600" b="1" baseline="-25000" dirty="0">
                    <a:solidFill>
                      <a:srgbClr val="7030A0"/>
                    </a:solidFill>
                    <a:latin typeface="Arial" pitchFamily="34" charset="0"/>
                    <a:cs typeface="Arial" pitchFamily="34" charset="0"/>
                  </a:rPr>
                  <a:t>3</a:t>
                </a:r>
              </a:p>
            </p:txBody>
          </p:sp>
          <p:cxnSp>
            <p:nvCxnSpPr>
              <p:cNvPr id="10" name="9 Conector recto de flecha"/>
              <p:cNvCxnSpPr>
                <a:endCxn id="11" idx="1"/>
              </p:cNvCxnSpPr>
              <p:nvPr/>
            </p:nvCxnSpPr>
            <p:spPr>
              <a:xfrm>
                <a:off x="2939025" y="2595102"/>
                <a:ext cx="127293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10 CuadroTexto"/>
              <p:cNvSpPr txBox="1"/>
              <p:nvPr/>
            </p:nvSpPr>
            <p:spPr>
              <a:xfrm>
                <a:off x="4211960" y="2348880"/>
                <a:ext cx="1802633" cy="492443"/>
              </a:xfrm>
              <a:prstGeom prst="rect">
                <a:avLst/>
              </a:prstGeom>
              <a:noFill/>
            </p:spPr>
            <p:txBody>
              <a:bodyPr wrap="none" rtlCol="0">
                <a:spAutoFit/>
              </a:bodyPr>
              <a:lstStyle/>
              <a:p>
                <a:r>
                  <a:rPr lang="es-MX" sz="2600" b="1" dirty="0">
                    <a:solidFill>
                      <a:srgbClr val="7030A0"/>
                    </a:solidFill>
                    <a:latin typeface="Arial" pitchFamily="34" charset="0"/>
                    <a:cs typeface="Arial" pitchFamily="34" charset="0"/>
                  </a:rPr>
                  <a:t>C</a:t>
                </a:r>
                <a:r>
                  <a:rPr lang="es-MX" sz="2600" b="1" baseline="-25000" dirty="0">
                    <a:solidFill>
                      <a:srgbClr val="7030A0"/>
                    </a:solidFill>
                    <a:latin typeface="Arial" pitchFamily="34" charset="0"/>
                    <a:cs typeface="Arial" pitchFamily="34" charset="0"/>
                  </a:rPr>
                  <a:t>6</a:t>
                </a:r>
                <a:r>
                  <a:rPr lang="es-MX" sz="2600" b="1" dirty="0">
                    <a:solidFill>
                      <a:srgbClr val="7030A0"/>
                    </a:solidFill>
                    <a:latin typeface="Arial" pitchFamily="34" charset="0"/>
                    <a:cs typeface="Arial" pitchFamily="34" charset="0"/>
                  </a:rPr>
                  <a:t>H</a:t>
                </a:r>
                <a:r>
                  <a:rPr lang="es-MX" sz="2600" b="1" baseline="-25000" dirty="0">
                    <a:solidFill>
                      <a:srgbClr val="7030A0"/>
                    </a:solidFill>
                    <a:latin typeface="Arial" pitchFamily="34" charset="0"/>
                    <a:cs typeface="Arial" pitchFamily="34" charset="0"/>
                  </a:rPr>
                  <a:t>5</a:t>
                </a:r>
                <a:r>
                  <a:rPr lang="es-MX" sz="2600" b="1" dirty="0">
                    <a:solidFill>
                      <a:srgbClr val="7030A0"/>
                    </a:solidFill>
                    <a:latin typeface="Arial" pitchFamily="34" charset="0"/>
                    <a:cs typeface="Arial" pitchFamily="34" charset="0"/>
                  </a:rPr>
                  <a:t>NO</a:t>
                </a:r>
                <a:r>
                  <a:rPr lang="es-MX" sz="2600" b="1" baseline="-25000" dirty="0">
                    <a:solidFill>
                      <a:srgbClr val="7030A0"/>
                    </a:solidFill>
                    <a:latin typeface="Arial" pitchFamily="34" charset="0"/>
                    <a:cs typeface="Arial" pitchFamily="34" charset="0"/>
                  </a:rPr>
                  <a:t>2</a:t>
                </a:r>
                <a:r>
                  <a:rPr lang="es-MX" sz="2600" b="1" dirty="0">
                    <a:solidFill>
                      <a:srgbClr val="7030A0"/>
                    </a:solidFill>
                    <a:latin typeface="Arial" pitchFamily="34" charset="0"/>
                    <a:cs typeface="Arial" pitchFamily="34" charset="0"/>
                  </a:rPr>
                  <a:t> + H</a:t>
                </a:r>
                <a:r>
                  <a:rPr lang="es-MX" sz="2600" b="1" baseline="-25000" dirty="0">
                    <a:solidFill>
                      <a:srgbClr val="7030A0"/>
                    </a:solidFill>
                    <a:latin typeface="Arial" pitchFamily="34" charset="0"/>
                    <a:cs typeface="Arial" pitchFamily="34" charset="0"/>
                  </a:rPr>
                  <a:t>2</a:t>
                </a:r>
                <a:r>
                  <a:rPr lang="es-MX" sz="2600" b="1" dirty="0">
                    <a:solidFill>
                      <a:srgbClr val="7030A0"/>
                    </a:solidFill>
                    <a:latin typeface="Arial" pitchFamily="34" charset="0"/>
                    <a:cs typeface="Arial" pitchFamily="34" charset="0"/>
                  </a:rPr>
                  <a:t>O</a:t>
                </a:r>
                <a:endParaRPr lang="es-MX" sz="2600" b="1" baseline="-25000" dirty="0">
                  <a:solidFill>
                    <a:srgbClr val="7030A0"/>
                  </a:solidFill>
                  <a:latin typeface="Arial" pitchFamily="34" charset="0"/>
                  <a:cs typeface="Arial" pitchFamily="34" charset="0"/>
                </a:endParaRPr>
              </a:p>
            </p:txBody>
          </p:sp>
        </p:grpSp>
        <p:sp>
          <p:nvSpPr>
            <p:cNvPr id="15" name="14 Rectángulo"/>
            <p:cNvSpPr/>
            <p:nvPr/>
          </p:nvSpPr>
          <p:spPr>
            <a:xfrm>
              <a:off x="3108119" y="2014127"/>
              <a:ext cx="2076209" cy="492443"/>
            </a:xfrm>
            <a:prstGeom prst="rect">
              <a:avLst/>
            </a:prstGeom>
          </p:spPr>
          <p:txBody>
            <a:bodyPr wrap="none">
              <a:spAutoFit/>
            </a:bodyPr>
            <a:lstStyle/>
            <a:p>
              <a:r>
                <a:rPr lang="es-MX" sz="2600" b="1" dirty="0">
                  <a:solidFill>
                    <a:srgbClr val="7030A0"/>
                  </a:solidFill>
                  <a:latin typeface="Arial" pitchFamily="34" charset="0"/>
                  <a:cs typeface="Arial" pitchFamily="34" charset="0"/>
                </a:rPr>
                <a:t>Catalizador </a:t>
              </a:r>
              <a:endParaRPr lang="es-MX" sz="2600" b="1" baseline="-25000" dirty="0">
                <a:solidFill>
                  <a:srgbClr val="7030A0"/>
                </a:solidFill>
                <a:latin typeface="Arial" pitchFamily="34" charset="0"/>
                <a:cs typeface="Arial" pitchFamily="34" charset="0"/>
              </a:endParaRPr>
            </a:p>
          </p:txBody>
        </p:sp>
        <p:sp>
          <p:nvSpPr>
            <p:cNvPr id="16" name="15 Rectángulo"/>
            <p:cNvSpPr/>
            <p:nvPr/>
          </p:nvSpPr>
          <p:spPr>
            <a:xfrm>
              <a:off x="3512397" y="2506570"/>
              <a:ext cx="1154483" cy="492443"/>
            </a:xfrm>
            <a:prstGeom prst="rect">
              <a:avLst/>
            </a:prstGeom>
          </p:spPr>
          <p:txBody>
            <a:bodyPr wrap="none">
              <a:spAutoFit/>
            </a:bodyPr>
            <a:lstStyle/>
            <a:p>
              <a:pPr lvl="0"/>
              <a:r>
                <a:rPr lang="es-MX" sz="2600" b="1" dirty="0">
                  <a:solidFill>
                    <a:srgbClr val="7030A0"/>
                  </a:solidFill>
                  <a:latin typeface="Arial" pitchFamily="34" charset="0"/>
                  <a:cs typeface="Arial" pitchFamily="34" charset="0"/>
                </a:rPr>
                <a:t>H</a:t>
              </a:r>
              <a:r>
                <a:rPr lang="es-MX" sz="2600" b="1" baseline="-25000" dirty="0">
                  <a:solidFill>
                    <a:srgbClr val="7030A0"/>
                  </a:solidFill>
                  <a:latin typeface="Arial" pitchFamily="34" charset="0"/>
                  <a:cs typeface="Arial" pitchFamily="34" charset="0"/>
                </a:rPr>
                <a:t>2</a:t>
              </a:r>
              <a:r>
                <a:rPr lang="es-MX" sz="2600" b="1" dirty="0">
                  <a:solidFill>
                    <a:srgbClr val="7030A0"/>
                  </a:solidFill>
                  <a:latin typeface="Arial" pitchFamily="34" charset="0"/>
                  <a:cs typeface="Arial" pitchFamily="34" charset="0"/>
                </a:rPr>
                <a:t>SO</a:t>
              </a:r>
              <a:r>
                <a:rPr lang="es-MX" sz="2600" b="1" baseline="-25000" dirty="0">
                  <a:solidFill>
                    <a:srgbClr val="7030A0"/>
                  </a:solidFill>
                  <a:latin typeface="Arial" pitchFamily="34" charset="0"/>
                  <a:cs typeface="Arial" pitchFamily="34" charset="0"/>
                </a:rPr>
                <a:t>4</a:t>
              </a:r>
            </a:p>
          </p:txBody>
        </p:sp>
      </p:grpSp>
      <p:sp>
        <p:nvSpPr>
          <p:cNvPr id="18" name="17 Rectángulo"/>
          <p:cNvSpPr/>
          <p:nvPr/>
        </p:nvSpPr>
        <p:spPr>
          <a:xfrm>
            <a:off x="455251" y="2348880"/>
            <a:ext cx="3841116" cy="523220"/>
          </a:xfrm>
          <a:prstGeom prst="rect">
            <a:avLst/>
          </a:prstGeom>
        </p:spPr>
        <p:txBody>
          <a:bodyPr wrap="none">
            <a:spAutoFit/>
          </a:bodyPr>
          <a:lstStyle/>
          <a:p>
            <a:r>
              <a:rPr lang="es-MX" sz="2800" b="1" dirty="0">
                <a:solidFill>
                  <a:srgbClr val="0070C0"/>
                </a:solidFill>
                <a:latin typeface="Arial" pitchFamily="34" charset="0"/>
                <a:cs typeface="Arial" pitchFamily="34" charset="0"/>
              </a:rPr>
              <a:t>Hidratación de eteno </a:t>
            </a:r>
          </a:p>
        </p:txBody>
      </p:sp>
      <p:grpSp>
        <p:nvGrpSpPr>
          <p:cNvPr id="19" name="18 Grupo"/>
          <p:cNvGrpSpPr/>
          <p:nvPr/>
        </p:nvGrpSpPr>
        <p:grpSpPr>
          <a:xfrm>
            <a:off x="1007131" y="2996952"/>
            <a:ext cx="6486629" cy="984886"/>
            <a:chOff x="669298" y="2014127"/>
            <a:chExt cx="6486629" cy="984886"/>
          </a:xfrm>
        </p:grpSpPr>
        <p:grpSp>
          <p:nvGrpSpPr>
            <p:cNvPr id="20" name="19 Grupo"/>
            <p:cNvGrpSpPr/>
            <p:nvPr/>
          </p:nvGrpSpPr>
          <p:grpSpPr>
            <a:xfrm>
              <a:off x="669298" y="2198793"/>
              <a:ext cx="6486629" cy="492443"/>
              <a:chOff x="1293234" y="2348880"/>
              <a:chExt cx="4604494" cy="492443"/>
            </a:xfrm>
          </p:grpSpPr>
          <p:sp>
            <p:nvSpPr>
              <p:cNvPr id="23" name="22 CuadroTexto"/>
              <p:cNvSpPr txBox="1"/>
              <p:nvPr/>
            </p:nvSpPr>
            <p:spPr>
              <a:xfrm>
                <a:off x="1293234" y="2348880"/>
                <a:ext cx="1839045" cy="492443"/>
              </a:xfrm>
              <a:prstGeom prst="rect">
                <a:avLst/>
              </a:prstGeom>
              <a:noFill/>
            </p:spPr>
            <p:txBody>
              <a:bodyPr wrap="none" rtlCol="0">
                <a:spAutoFit/>
              </a:bodyPr>
              <a:lstStyle/>
              <a:p>
                <a:r>
                  <a:rPr lang="es-MX" sz="2600" b="1" dirty="0">
                    <a:solidFill>
                      <a:srgbClr val="00B050"/>
                    </a:solidFill>
                    <a:latin typeface="Arial" pitchFamily="34" charset="0"/>
                    <a:cs typeface="Arial" pitchFamily="34" charset="0"/>
                  </a:rPr>
                  <a:t>CH</a:t>
                </a:r>
                <a:r>
                  <a:rPr lang="es-MX" sz="2600" b="1" baseline="-25000" dirty="0">
                    <a:solidFill>
                      <a:srgbClr val="00B050"/>
                    </a:solidFill>
                    <a:latin typeface="Arial" pitchFamily="34" charset="0"/>
                    <a:cs typeface="Arial" pitchFamily="34" charset="0"/>
                  </a:rPr>
                  <a:t>2</a:t>
                </a:r>
                <a:r>
                  <a:rPr lang="es-MX" sz="2600" b="1" dirty="0">
                    <a:solidFill>
                      <a:srgbClr val="00B050"/>
                    </a:solidFill>
                    <a:latin typeface="Arial" pitchFamily="34" charset="0"/>
                    <a:cs typeface="Arial" pitchFamily="34" charset="0"/>
                  </a:rPr>
                  <a:t>=CH</a:t>
                </a:r>
                <a:r>
                  <a:rPr lang="es-MX" sz="2600" b="1" baseline="-25000" dirty="0">
                    <a:solidFill>
                      <a:srgbClr val="00B050"/>
                    </a:solidFill>
                    <a:latin typeface="Arial" pitchFamily="34" charset="0"/>
                    <a:cs typeface="Arial" pitchFamily="34" charset="0"/>
                  </a:rPr>
                  <a:t>2</a:t>
                </a:r>
                <a:r>
                  <a:rPr lang="es-MX" sz="2600" b="1" dirty="0">
                    <a:solidFill>
                      <a:srgbClr val="00B050"/>
                    </a:solidFill>
                    <a:latin typeface="Arial" pitchFamily="34" charset="0"/>
                    <a:cs typeface="Arial" pitchFamily="34" charset="0"/>
                  </a:rPr>
                  <a:t> + H</a:t>
                </a:r>
                <a:r>
                  <a:rPr lang="es-MX" sz="2600" b="1" baseline="-25000" dirty="0">
                    <a:solidFill>
                      <a:srgbClr val="00B050"/>
                    </a:solidFill>
                    <a:latin typeface="Arial" pitchFamily="34" charset="0"/>
                    <a:cs typeface="Arial" pitchFamily="34" charset="0"/>
                  </a:rPr>
                  <a:t>2</a:t>
                </a:r>
                <a:r>
                  <a:rPr lang="es-MX" sz="2600" b="1" dirty="0">
                    <a:solidFill>
                      <a:srgbClr val="00B050"/>
                    </a:solidFill>
                    <a:latin typeface="Arial" pitchFamily="34" charset="0"/>
                    <a:cs typeface="Arial" pitchFamily="34" charset="0"/>
                  </a:rPr>
                  <a:t>O</a:t>
                </a:r>
              </a:p>
            </p:txBody>
          </p:sp>
          <p:cxnSp>
            <p:nvCxnSpPr>
              <p:cNvPr id="24" name="23 Conector recto de flecha"/>
              <p:cNvCxnSpPr/>
              <p:nvPr/>
            </p:nvCxnSpPr>
            <p:spPr>
              <a:xfrm>
                <a:off x="3124841" y="2595101"/>
                <a:ext cx="127293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24 CuadroTexto"/>
              <p:cNvSpPr txBox="1"/>
              <p:nvPr/>
            </p:nvSpPr>
            <p:spPr>
              <a:xfrm>
                <a:off x="4496948" y="2348880"/>
                <a:ext cx="1400780" cy="492443"/>
              </a:xfrm>
              <a:prstGeom prst="rect">
                <a:avLst/>
              </a:prstGeom>
              <a:noFill/>
            </p:spPr>
            <p:txBody>
              <a:bodyPr wrap="square" rtlCol="0">
                <a:spAutoFit/>
              </a:bodyPr>
              <a:lstStyle/>
              <a:p>
                <a:r>
                  <a:rPr lang="es-MX" sz="2600" b="1" dirty="0">
                    <a:solidFill>
                      <a:srgbClr val="00B050"/>
                    </a:solidFill>
                    <a:latin typeface="Arial" pitchFamily="34" charset="0"/>
                    <a:cs typeface="Arial" pitchFamily="34" charset="0"/>
                  </a:rPr>
                  <a:t>CH</a:t>
                </a:r>
                <a:r>
                  <a:rPr lang="es-MX" sz="2600" b="1" baseline="-25000" dirty="0">
                    <a:solidFill>
                      <a:srgbClr val="00B050"/>
                    </a:solidFill>
                    <a:latin typeface="Arial" pitchFamily="34" charset="0"/>
                    <a:cs typeface="Arial" pitchFamily="34" charset="0"/>
                  </a:rPr>
                  <a:t>3</a:t>
                </a:r>
                <a:r>
                  <a:rPr lang="es-MX" sz="2600" b="1" dirty="0">
                    <a:solidFill>
                      <a:srgbClr val="00B050"/>
                    </a:solidFill>
                    <a:latin typeface="Arial" pitchFamily="34" charset="0"/>
                    <a:cs typeface="Arial" pitchFamily="34" charset="0"/>
                  </a:rPr>
                  <a:t>CH</a:t>
                </a:r>
                <a:r>
                  <a:rPr lang="es-MX" sz="2600" b="1" baseline="-25000" dirty="0">
                    <a:solidFill>
                      <a:srgbClr val="00B050"/>
                    </a:solidFill>
                    <a:latin typeface="Arial" pitchFamily="34" charset="0"/>
                    <a:cs typeface="Arial" pitchFamily="34" charset="0"/>
                  </a:rPr>
                  <a:t>2</a:t>
                </a:r>
                <a:r>
                  <a:rPr lang="es-MX" sz="2600" b="1" dirty="0">
                    <a:solidFill>
                      <a:srgbClr val="00B050"/>
                    </a:solidFill>
                    <a:latin typeface="Arial" pitchFamily="34" charset="0"/>
                    <a:cs typeface="Arial" pitchFamily="34" charset="0"/>
                  </a:rPr>
                  <a:t>OH</a:t>
                </a:r>
                <a:endParaRPr lang="es-MX" sz="2600" b="1" baseline="-25000" dirty="0">
                  <a:solidFill>
                    <a:srgbClr val="00B050"/>
                  </a:solidFill>
                  <a:latin typeface="Arial" pitchFamily="34" charset="0"/>
                  <a:cs typeface="Arial" pitchFamily="34" charset="0"/>
                </a:endParaRPr>
              </a:p>
            </p:txBody>
          </p:sp>
        </p:grpSp>
        <p:sp>
          <p:nvSpPr>
            <p:cNvPr id="21" name="20 Rectángulo"/>
            <p:cNvSpPr/>
            <p:nvPr/>
          </p:nvSpPr>
          <p:spPr>
            <a:xfrm>
              <a:off x="3108119" y="2014127"/>
              <a:ext cx="2076209" cy="492443"/>
            </a:xfrm>
            <a:prstGeom prst="rect">
              <a:avLst/>
            </a:prstGeom>
          </p:spPr>
          <p:txBody>
            <a:bodyPr wrap="none">
              <a:spAutoFit/>
            </a:bodyPr>
            <a:lstStyle/>
            <a:p>
              <a:r>
                <a:rPr lang="es-MX" sz="2600" b="1" dirty="0">
                  <a:solidFill>
                    <a:srgbClr val="00B050"/>
                  </a:solidFill>
                  <a:latin typeface="Arial" pitchFamily="34" charset="0"/>
                  <a:cs typeface="Arial" pitchFamily="34" charset="0"/>
                </a:rPr>
                <a:t>Catalizador </a:t>
              </a:r>
              <a:endParaRPr lang="es-MX" sz="2600" b="1" baseline="-25000" dirty="0">
                <a:solidFill>
                  <a:srgbClr val="00B050"/>
                </a:solidFill>
                <a:latin typeface="Arial" pitchFamily="34" charset="0"/>
                <a:cs typeface="Arial" pitchFamily="34" charset="0"/>
              </a:endParaRPr>
            </a:p>
          </p:txBody>
        </p:sp>
        <p:sp>
          <p:nvSpPr>
            <p:cNvPr id="22" name="21 Rectángulo"/>
            <p:cNvSpPr/>
            <p:nvPr/>
          </p:nvSpPr>
          <p:spPr>
            <a:xfrm>
              <a:off x="3512397" y="2506570"/>
              <a:ext cx="1154483" cy="492443"/>
            </a:xfrm>
            <a:prstGeom prst="rect">
              <a:avLst/>
            </a:prstGeom>
          </p:spPr>
          <p:txBody>
            <a:bodyPr wrap="none">
              <a:spAutoFit/>
            </a:bodyPr>
            <a:lstStyle/>
            <a:p>
              <a:pPr lvl="0"/>
              <a:r>
                <a:rPr lang="es-MX" sz="2600" b="1" dirty="0">
                  <a:solidFill>
                    <a:srgbClr val="00B050"/>
                  </a:solidFill>
                  <a:latin typeface="Arial" pitchFamily="34" charset="0"/>
                  <a:cs typeface="Arial" pitchFamily="34" charset="0"/>
                </a:rPr>
                <a:t>H</a:t>
              </a:r>
              <a:r>
                <a:rPr lang="es-MX" sz="2600" b="1" baseline="-25000" dirty="0">
                  <a:solidFill>
                    <a:srgbClr val="00B050"/>
                  </a:solidFill>
                  <a:latin typeface="Arial" pitchFamily="34" charset="0"/>
                  <a:cs typeface="Arial" pitchFamily="34" charset="0"/>
                </a:rPr>
                <a:t>3</a:t>
              </a:r>
              <a:r>
                <a:rPr lang="es-MX" sz="2600" b="1" dirty="0">
                  <a:solidFill>
                    <a:srgbClr val="00B050"/>
                  </a:solidFill>
                  <a:latin typeface="Arial" pitchFamily="34" charset="0"/>
                  <a:cs typeface="Arial" pitchFamily="34" charset="0"/>
                </a:rPr>
                <a:t>PO</a:t>
              </a:r>
              <a:r>
                <a:rPr lang="es-MX" sz="2600" b="1" baseline="-25000" dirty="0">
                  <a:solidFill>
                    <a:srgbClr val="00B050"/>
                  </a:solidFill>
                  <a:latin typeface="Arial" pitchFamily="34" charset="0"/>
                  <a:cs typeface="Arial" pitchFamily="34" charset="0"/>
                </a:rPr>
                <a:t>4</a:t>
              </a:r>
            </a:p>
          </p:txBody>
        </p:sp>
      </p:grpSp>
      <p:sp>
        <p:nvSpPr>
          <p:cNvPr id="27" name="26 Rectángulo"/>
          <p:cNvSpPr/>
          <p:nvPr/>
        </p:nvSpPr>
        <p:spPr>
          <a:xfrm>
            <a:off x="455251" y="4509120"/>
            <a:ext cx="4722768" cy="523220"/>
          </a:xfrm>
          <a:prstGeom prst="rect">
            <a:avLst/>
          </a:prstGeom>
        </p:spPr>
        <p:txBody>
          <a:bodyPr wrap="none">
            <a:spAutoFit/>
          </a:bodyPr>
          <a:lstStyle/>
          <a:p>
            <a:r>
              <a:rPr lang="es-MX" sz="2800" b="1" dirty="0">
                <a:solidFill>
                  <a:srgbClr val="0070C0"/>
                </a:solidFill>
                <a:latin typeface="Arial" pitchFamily="34" charset="0"/>
                <a:cs typeface="Arial" pitchFamily="34" charset="0"/>
              </a:rPr>
              <a:t>Reacción de esterificación</a:t>
            </a:r>
          </a:p>
        </p:txBody>
      </p:sp>
      <p:grpSp>
        <p:nvGrpSpPr>
          <p:cNvPr id="28" name="27 Grupo"/>
          <p:cNvGrpSpPr/>
          <p:nvPr/>
        </p:nvGrpSpPr>
        <p:grpSpPr>
          <a:xfrm>
            <a:off x="251520" y="5256202"/>
            <a:ext cx="9136389" cy="954108"/>
            <a:chOff x="-260185" y="2014127"/>
            <a:chExt cx="9136389" cy="954108"/>
          </a:xfrm>
        </p:grpSpPr>
        <p:grpSp>
          <p:nvGrpSpPr>
            <p:cNvPr id="29" name="28 Grupo"/>
            <p:cNvGrpSpPr/>
            <p:nvPr/>
          </p:nvGrpSpPr>
          <p:grpSpPr>
            <a:xfrm>
              <a:off x="-260185" y="2198793"/>
              <a:ext cx="9136389" cy="461665"/>
              <a:chOff x="633446" y="2348880"/>
              <a:chExt cx="6485410" cy="461665"/>
            </a:xfrm>
          </p:grpSpPr>
          <p:sp>
            <p:nvSpPr>
              <p:cNvPr id="32" name="31 CuadroTexto"/>
              <p:cNvSpPr txBox="1"/>
              <p:nvPr/>
            </p:nvSpPr>
            <p:spPr>
              <a:xfrm>
                <a:off x="633446" y="2348880"/>
                <a:ext cx="2553635" cy="461665"/>
              </a:xfrm>
              <a:prstGeom prst="rect">
                <a:avLst/>
              </a:prstGeom>
              <a:noFill/>
            </p:spPr>
            <p:txBody>
              <a:bodyPr wrap="none" rtlCol="0">
                <a:spAutoFit/>
              </a:bodyPr>
              <a:lstStyle/>
              <a:p>
                <a:r>
                  <a:rPr lang="es-MX" sz="2400" b="1" dirty="0">
                    <a:solidFill>
                      <a:srgbClr val="00B050"/>
                    </a:solidFill>
                    <a:latin typeface="Arial" pitchFamily="34" charset="0"/>
                    <a:cs typeface="Arial" pitchFamily="34" charset="0"/>
                  </a:rPr>
                  <a:t>CH</a:t>
                </a:r>
                <a:r>
                  <a:rPr lang="es-MX" sz="2400" b="1" baseline="-25000" dirty="0">
                    <a:solidFill>
                      <a:srgbClr val="00B050"/>
                    </a:solidFill>
                    <a:latin typeface="Arial" pitchFamily="34" charset="0"/>
                    <a:cs typeface="Arial" pitchFamily="34" charset="0"/>
                  </a:rPr>
                  <a:t>3</a:t>
                </a:r>
                <a:r>
                  <a:rPr lang="es-MX" sz="2400" b="1" dirty="0">
                    <a:solidFill>
                      <a:srgbClr val="00B050"/>
                    </a:solidFill>
                    <a:latin typeface="Arial" pitchFamily="34" charset="0"/>
                    <a:cs typeface="Arial" pitchFamily="34" charset="0"/>
                  </a:rPr>
                  <a:t>COOH + CH</a:t>
                </a:r>
                <a:r>
                  <a:rPr lang="es-MX" sz="2400" b="1" baseline="-25000" dirty="0">
                    <a:solidFill>
                      <a:srgbClr val="00B050"/>
                    </a:solidFill>
                    <a:latin typeface="Arial" pitchFamily="34" charset="0"/>
                    <a:cs typeface="Arial" pitchFamily="34" charset="0"/>
                  </a:rPr>
                  <a:t>3</a:t>
                </a:r>
                <a:r>
                  <a:rPr lang="es-MX" sz="2400" b="1" dirty="0">
                    <a:solidFill>
                      <a:srgbClr val="00B050"/>
                    </a:solidFill>
                    <a:latin typeface="Arial" pitchFamily="34" charset="0"/>
                    <a:cs typeface="Arial" pitchFamily="34" charset="0"/>
                  </a:rPr>
                  <a:t>CH</a:t>
                </a:r>
                <a:r>
                  <a:rPr lang="es-MX" sz="2400" b="1" baseline="-25000" dirty="0">
                    <a:solidFill>
                      <a:srgbClr val="00B050"/>
                    </a:solidFill>
                    <a:latin typeface="Arial" pitchFamily="34" charset="0"/>
                    <a:cs typeface="Arial" pitchFamily="34" charset="0"/>
                  </a:rPr>
                  <a:t>2</a:t>
                </a:r>
                <a:r>
                  <a:rPr lang="es-MX" sz="2400" b="1" dirty="0">
                    <a:solidFill>
                      <a:srgbClr val="00B050"/>
                    </a:solidFill>
                    <a:latin typeface="Arial" pitchFamily="34" charset="0"/>
                    <a:cs typeface="Arial" pitchFamily="34" charset="0"/>
                  </a:rPr>
                  <a:t>OH</a:t>
                </a:r>
              </a:p>
            </p:txBody>
          </p:sp>
          <p:cxnSp>
            <p:nvCxnSpPr>
              <p:cNvPr id="33" name="32 Conector recto de flecha"/>
              <p:cNvCxnSpPr/>
              <p:nvPr/>
            </p:nvCxnSpPr>
            <p:spPr>
              <a:xfrm>
                <a:off x="3126271" y="2623667"/>
                <a:ext cx="127293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33 CuadroTexto"/>
              <p:cNvSpPr txBox="1"/>
              <p:nvPr/>
            </p:nvSpPr>
            <p:spPr>
              <a:xfrm>
                <a:off x="4367402" y="2348880"/>
                <a:ext cx="2751454" cy="461665"/>
              </a:xfrm>
              <a:prstGeom prst="rect">
                <a:avLst/>
              </a:prstGeom>
              <a:noFill/>
            </p:spPr>
            <p:txBody>
              <a:bodyPr wrap="square" rtlCol="0">
                <a:spAutoFit/>
              </a:bodyPr>
              <a:lstStyle/>
              <a:p>
                <a:r>
                  <a:rPr lang="es-MX" sz="2400" b="1" dirty="0">
                    <a:solidFill>
                      <a:srgbClr val="00B050"/>
                    </a:solidFill>
                    <a:latin typeface="Arial" pitchFamily="34" charset="0"/>
                    <a:cs typeface="Arial" pitchFamily="34" charset="0"/>
                  </a:rPr>
                  <a:t>CH</a:t>
                </a:r>
                <a:r>
                  <a:rPr lang="es-MX" sz="2400" b="1" baseline="-25000" dirty="0">
                    <a:solidFill>
                      <a:srgbClr val="00B050"/>
                    </a:solidFill>
                    <a:latin typeface="Arial" pitchFamily="34" charset="0"/>
                    <a:cs typeface="Arial" pitchFamily="34" charset="0"/>
                  </a:rPr>
                  <a:t>3</a:t>
                </a:r>
                <a:r>
                  <a:rPr lang="es-MX" sz="2400" b="1" dirty="0">
                    <a:solidFill>
                      <a:srgbClr val="00B050"/>
                    </a:solidFill>
                    <a:latin typeface="Arial" pitchFamily="34" charset="0"/>
                    <a:cs typeface="Arial" pitchFamily="34" charset="0"/>
                  </a:rPr>
                  <a:t>COOOH</a:t>
                </a:r>
                <a:r>
                  <a:rPr lang="es-MX" sz="2400" b="1" baseline="-25000" dirty="0">
                    <a:solidFill>
                      <a:srgbClr val="00B050"/>
                    </a:solidFill>
                    <a:latin typeface="Arial" pitchFamily="34" charset="0"/>
                    <a:cs typeface="Arial" pitchFamily="34" charset="0"/>
                  </a:rPr>
                  <a:t>2</a:t>
                </a:r>
                <a:r>
                  <a:rPr lang="es-MX" sz="2400" b="1" dirty="0">
                    <a:solidFill>
                      <a:srgbClr val="00B050"/>
                    </a:solidFill>
                    <a:latin typeface="Arial" pitchFamily="34" charset="0"/>
                    <a:cs typeface="Arial" pitchFamily="34" charset="0"/>
                  </a:rPr>
                  <a:t>CH</a:t>
                </a:r>
                <a:r>
                  <a:rPr lang="es-MX" sz="2400" b="1" baseline="-25000" dirty="0">
                    <a:solidFill>
                      <a:srgbClr val="00B050"/>
                    </a:solidFill>
                    <a:latin typeface="Arial" pitchFamily="34" charset="0"/>
                    <a:cs typeface="Arial" pitchFamily="34" charset="0"/>
                  </a:rPr>
                  <a:t>3</a:t>
                </a:r>
                <a:r>
                  <a:rPr lang="es-MX" sz="2400" b="1" dirty="0">
                    <a:solidFill>
                      <a:srgbClr val="00B050"/>
                    </a:solidFill>
                    <a:latin typeface="Arial" pitchFamily="34" charset="0"/>
                    <a:cs typeface="Arial" pitchFamily="34" charset="0"/>
                  </a:rPr>
                  <a:t> + H</a:t>
                </a:r>
                <a:r>
                  <a:rPr lang="es-MX" sz="2400" b="1" baseline="-25000" dirty="0">
                    <a:solidFill>
                      <a:srgbClr val="00B050"/>
                    </a:solidFill>
                    <a:latin typeface="Arial" pitchFamily="34" charset="0"/>
                    <a:cs typeface="Arial" pitchFamily="34" charset="0"/>
                  </a:rPr>
                  <a:t>2</a:t>
                </a:r>
                <a:r>
                  <a:rPr lang="es-MX" sz="2400" b="1" dirty="0">
                    <a:solidFill>
                      <a:srgbClr val="00B050"/>
                    </a:solidFill>
                    <a:latin typeface="Arial" pitchFamily="34" charset="0"/>
                    <a:cs typeface="Arial" pitchFamily="34" charset="0"/>
                  </a:rPr>
                  <a:t>O</a:t>
                </a:r>
              </a:p>
            </p:txBody>
          </p:sp>
        </p:grpSp>
        <p:sp>
          <p:nvSpPr>
            <p:cNvPr id="30" name="29 Rectángulo"/>
            <p:cNvSpPr/>
            <p:nvPr/>
          </p:nvSpPr>
          <p:spPr>
            <a:xfrm>
              <a:off x="3108119" y="2014127"/>
              <a:ext cx="1936749" cy="492443"/>
            </a:xfrm>
            <a:prstGeom prst="rect">
              <a:avLst/>
            </a:prstGeom>
          </p:spPr>
          <p:txBody>
            <a:bodyPr wrap="none">
              <a:spAutoFit/>
            </a:bodyPr>
            <a:lstStyle/>
            <a:p>
              <a:r>
                <a:rPr lang="es-MX" sz="2400" b="1" dirty="0">
                  <a:solidFill>
                    <a:srgbClr val="00B050"/>
                  </a:solidFill>
                  <a:latin typeface="Arial" pitchFamily="34" charset="0"/>
                  <a:cs typeface="Arial" pitchFamily="34" charset="0"/>
                </a:rPr>
                <a:t>Catalizador</a:t>
              </a:r>
              <a:r>
                <a:rPr lang="es-MX" sz="2600" b="1" dirty="0">
                  <a:solidFill>
                    <a:srgbClr val="00B050"/>
                  </a:solidFill>
                  <a:latin typeface="Arial" pitchFamily="34" charset="0"/>
                  <a:cs typeface="Arial" pitchFamily="34" charset="0"/>
                </a:rPr>
                <a:t> </a:t>
              </a:r>
              <a:endParaRPr lang="es-MX" sz="2600" b="1" baseline="-25000" dirty="0">
                <a:solidFill>
                  <a:srgbClr val="00B050"/>
                </a:solidFill>
                <a:latin typeface="Arial" pitchFamily="34" charset="0"/>
                <a:cs typeface="Arial" pitchFamily="34" charset="0"/>
              </a:endParaRPr>
            </a:p>
          </p:txBody>
        </p:sp>
        <p:sp>
          <p:nvSpPr>
            <p:cNvPr id="31" name="30 Rectángulo"/>
            <p:cNvSpPr/>
            <p:nvPr/>
          </p:nvSpPr>
          <p:spPr>
            <a:xfrm>
              <a:off x="3512397" y="2506570"/>
              <a:ext cx="1079142" cy="461665"/>
            </a:xfrm>
            <a:prstGeom prst="rect">
              <a:avLst/>
            </a:prstGeom>
          </p:spPr>
          <p:txBody>
            <a:bodyPr wrap="none">
              <a:spAutoFit/>
            </a:bodyPr>
            <a:lstStyle/>
            <a:p>
              <a:pPr lvl="0"/>
              <a:r>
                <a:rPr lang="es-MX" sz="2400" b="1" dirty="0">
                  <a:solidFill>
                    <a:srgbClr val="00B050"/>
                  </a:solidFill>
                  <a:latin typeface="Arial" pitchFamily="34" charset="0"/>
                  <a:cs typeface="Arial" pitchFamily="34" charset="0"/>
                </a:rPr>
                <a:t>H</a:t>
              </a:r>
              <a:r>
                <a:rPr lang="es-MX" sz="2400" b="1" baseline="-25000" dirty="0">
                  <a:solidFill>
                    <a:srgbClr val="00B050"/>
                  </a:solidFill>
                  <a:latin typeface="Arial" pitchFamily="34" charset="0"/>
                  <a:cs typeface="Arial" pitchFamily="34" charset="0"/>
                </a:rPr>
                <a:t>2</a:t>
              </a:r>
              <a:r>
                <a:rPr lang="es-MX" sz="2400" b="1" dirty="0">
                  <a:solidFill>
                    <a:srgbClr val="00B050"/>
                  </a:solidFill>
                  <a:latin typeface="Arial" pitchFamily="34" charset="0"/>
                  <a:cs typeface="Arial" pitchFamily="34" charset="0"/>
                </a:rPr>
                <a:t>SO</a:t>
              </a:r>
              <a:r>
                <a:rPr lang="es-MX" sz="2400" b="1" baseline="-25000" dirty="0">
                  <a:solidFill>
                    <a:srgbClr val="00B050"/>
                  </a:solidFill>
                  <a:latin typeface="Arial" pitchFamily="34" charset="0"/>
                  <a:cs typeface="Arial" pitchFamily="34" charset="0"/>
                </a:rPr>
                <a:t>4</a:t>
              </a:r>
            </a:p>
          </p:txBody>
        </p:sp>
      </p:grpSp>
      <p:sp>
        <p:nvSpPr>
          <p:cNvPr id="2" name="Marcador de pie de página 1">
            <a:extLst>
              <a:ext uri="{FF2B5EF4-FFF2-40B4-BE49-F238E27FC236}">
                <a16:creationId xmlns:a16="http://schemas.microsoft.com/office/drawing/2014/main" id="{28C82360-69FB-4DD4-9B3C-61D978B21FBF}"/>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AD675974-2C18-4662-8C92-560A4854C7C1}"/>
              </a:ext>
            </a:extLst>
          </p:cNvPr>
          <p:cNvSpPr>
            <a:spLocks noGrp="1"/>
          </p:cNvSpPr>
          <p:nvPr>
            <p:ph type="sldNum" sz="quarter" idx="12"/>
          </p:nvPr>
        </p:nvSpPr>
        <p:spPr/>
        <p:txBody>
          <a:bodyPr/>
          <a:lstStyle/>
          <a:p>
            <a:fld id="{35F7C1B0-3CBA-4428-8776-BC58547E578F}" type="slidenum">
              <a:rPr lang="es-MX" smtClean="0"/>
              <a:t>43</a:t>
            </a:fld>
            <a:endParaRPr lang="es-MX"/>
          </a:p>
        </p:txBody>
      </p:sp>
    </p:spTree>
    <p:extLst>
      <p:ext uri="{BB962C8B-B14F-4D97-AF65-F5344CB8AC3E}">
        <p14:creationId xmlns:p14="http://schemas.microsoft.com/office/powerpoint/2010/main" val="1901689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C15F8EFB-1969-4507-89A0-99832D4FEE01}"/>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48FE2556-6D41-4E16-9ACB-EF62EE8DD89C}"/>
              </a:ext>
            </a:extLst>
          </p:cNvPr>
          <p:cNvSpPr>
            <a:spLocks noGrp="1"/>
          </p:cNvSpPr>
          <p:nvPr>
            <p:ph type="sldNum" sz="quarter" idx="12"/>
          </p:nvPr>
        </p:nvSpPr>
        <p:spPr/>
        <p:txBody>
          <a:bodyPr/>
          <a:lstStyle/>
          <a:p>
            <a:fld id="{35F7C1B0-3CBA-4428-8776-BC58547E578F}" type="slidenum">
              <a:rPr lang="es-MX" smtClean="0"/>
              <a:t>44</a:t>
            </a:fld>
            <a:endParaRPr lang="es-MX"/>
          </a:p>
        </p:txBody>
      </p:sp>
    </p:spTree>
    <p:extLst>
      <p:ext uri="{BB962C8B-B14F-4D97-AF65-F5344CB8AC3E}">
        <p14:creationId xmlns:p14="http://schemas.microsoft.com/office/powerpoint/2010/main" val="1755492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88640"/>
            <a:ext cx="7772400" cy="1219200"/>
          </a:xfrm>
        </p:spPr>
        <p:txBody>
          <a:bodyPr/>
          <a:lstStyle/>
          <a:p>
            <a:r>
              <a:rPr lang="en-US" altLang="es-MX" sz="3600" dirty="0" err="1">
                <a:latin typeface="Arial" panose="020B0604020202020204" pitchFamily="34" charset="0"/>
                <a:ea typeface="Verdana" panose="020B0604030504040204" pitchFamily="34" charset="0"/>
                <a:cs typeface="Arial" panose="020B0604020202020204" pitchFamily="34" charset="0"/>
              </a:rPr>
              <a:t>Catálisis</a:t>
            </a:r>
            <a:r>
              <a:rPr lang="en-US" altLang="es-MX" sz="3600" dirty="0">
                <a:latin typeface="Arial" panose="020B0604020202020204" pitchFamily="34" charset="0"/>
                <a:ea typeface="Verdana" panose="020B0604030504040204" pitchFamily="34" charset="0"/>
                <a:cs typeface="Arial" panose="020B0604020202020204" pitchFamily="34" charset="0"/>
              </a:rPr>
              <a:t> </a:t>
            </a:r>
            <a:r>
              <a:rPr lang="en-US" altLang="es-MX" sz="3600" dirty="0" err="1">
                <a:latin typeface="Arial" panose="020B0604020202020204" pitchFamily="34" charset="0"/>
                <a:ea typeface="Verdana" panose="020B0604030504040204" pitchFamily="34" charset="0"/>
                <a:cs typeface="Arial" panose="020B0604020202020204" pitchFamily="34" charset="0"/>
              </a:rPr>
              <a:t>Ácido</a:t>
            </a:r>
            <a:r>
              <a:rPr lang="en-US" altLang="es-MX" sz="3600" dirty="0">
                <a:latin typeface="Arial" panose="020B0604020202020204" pitchFamily="34" charset="0"/>
                <a:ea typeface="Verdana" panose="020B0604030504040204" pitchFamily="34" charset="0"/>
                <a:cs typeface="Arial" panose="020B0604020202020204" pitchFamily="34" charset="0"/>
              </a:rPr>
              <a:t>-Base</a:t>
            </a:r>
            <a:endParaRPr lang="en-US" altLang="es-MX" dirty="0">
              <a:latin typeface="Arial" panose="020B0604020202020204" pitchFamily="34" charset="0"/>
              <a:ea typeface="Verdana" panose="020B0604030504040204" pitchFamily="34" charset="0"/>
              <a:cs typeface="Arial" panose="020B0604020202020204" pitchFamily="34" charset="0"/>
            </a:endParaRPr>
          </a:p>
        </p:txBody>
      </p:sp>
      <p:sp>
        <p:nvSpPr>
          <p:cNvPr id="2051" name="Text Box 3"/>
          <p:cNvSpPr txBox="1">
            <a:spLocks noChangeArrowheads="1"/>
          </p:cNvSpPr>
          <p:nvPr/>
        </p:nvSpPr>
        <p:spPr bwMode="auto">
          <a:xfrm>
            <a:off x="827584" y="1461651"/>
            <a:ext cx="61664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800" u="sng" dirty="0" err="1">
                <a:latin typeface="Arial" panose="020B0604020202020204" pitchFamily="34" charset="0"/>
                <a:ea typeface="Verdana" panose="020B0604030504040204" pitchFamily="34" charset="0"/>
                <a:cs typeface="Arial" panose="020B0604020202020204" pitchFamily="34" charset="0"/>
              </a:rPr>
              <a:t>Velocidad</a:t>
            </a:r>
            <a:r>
              <a:rPr lang="en-US" altLang="es-MX" sz="2800" u="sng" dirty="0">
                <a:latin typeface="Arial" panose="020B0604020202020204" pitchFamily="34" charset="0"/>
                <a:ea typeface="Verdana" panose="020B0604030504040204" pitchFamily="34" charset="0"/>
                <a:cs typeface="Arial" panose="020B0604020202020204" pitchFamily="34" charset="0"/>
              </a:rPr>
              <a:t> de </a:t>
            </a:r>
            <a:r>
              <a:rPr lang="en-US" altLang="es-MX" sz="2800" u="sng" dirty="0" err="1">
                <a:latin typeface="Arial" panose="020B0604020202020204" pitchFamily="34" charset="0"/>
                <a:ea typeface="Verdana" panose="020B0604030504040204" pitchFamily="34" charset="0"/>
                <a:cs typeface="Arial" panose="020B0604020202020204" pitchFamily="34" charset="0"/>
              </a:rPr>
              <a:t>transferencia</a:t>
            </a:r>
            <a:r>
              <a:rPr lang="en-US" altLang="es-MX" sz="2800" u="sng" dirty="0">
                <a:latin typeface="Arial" panose="020B0604020202020204" pitchFamily="34" charset="0"/>
                <a:ea typeface="Verdana" panose="020B0604030504040204" pitchFamily="34" charset="0"/>
                <a:cs typeface="Arial" panose="020B0604020202020204" pitchFamily="34" charset="0"/>
              </a:rPr>
              <a:t> de </a:t>
            </a:r>
            <a:r>
              <a:rPr lang="en-US" altLang="es-MX" sz="2800" u="sng" dirty="0" err="1">
                <a:latin typeface="Arial" panose="020B0604020202020204" pitchFamily="34" charset="0"/>
                <a:ea typeface="Verdana" panose="020B0604030504040204" pitchFamily="34" charset="0"/>
                <a:cs typeface="Arial" panose="020B0604020202020204" pitchFamily="34" charset="0"/>
              </a:rPr>
              <a:t>protón</a:t>
            </a:r>
            <a:endParaRPr lang="en-US" altLang="es-MX" sz="2800" u="sng" dirty="0">
              <a:latin typeface="Arial" panose="020B0604020202020204" pitchFamily="34" charset="0"/>
              <a:ea typeface="Verdana" panose="020B0604030504040204" pitchFamily="34" charset="0"/>
              <a:cs typeface="Arial" panose="020B0604020202020204" pitchFamily="34" charset="0"/>
            </a:endParaRPr>
          </a:p>
        </p:txBody>
      </p:sp>
      <p:graphicFrame>
        <p:nvGraphicFramePr>
          <p:cNvPr id="2052" name="Object 4"/>
          <p:cNvGraphicFramePr>
            <a:graphicFrameLocks noChangeAspect="1"/>
          </p:cNvGraphicFramePr>
          <p:nvPr>
            <p:extLst>
              <p:ext uri="{D42A27DB-BD31-4B8C-83A1-F6EECF244321}">
                <p14:modId xmlns:p14="http://schemas.microsoft.com/office/powerpoint/2010/main" val="3947767903"/>
              </p:ext>
            </p:extLst>
          </p:nvPr>
        </p:nvGraphicFramePr>
        <p:xfrm>
          <a:off x="404193" y="3045653"/>
          <a:ext cx="8437363" cy="766693"/>
        </p:xfrm>
        <a:graphic>
          <a:graphicData uri="http://schemas.openxmlformats.org/presentationml/2006/ole">
            <mc:AlternateContent xmlns:mc="http://schemas.openxmlformats.org/markup-compatibility/2006">
              <mc:Choice xmlns:v="urn:schemas-microsoft-com:vml" Requires="v">
                <p:oleObj spid="_x0000_s1085" name="CS ChemDraw Drawing" r:id="rId3" imgW="4114800" imgH="373380" progId="ChemDraw.Document.4.5">
                  <p:embed/>
                </p:oleObj>
              </mc:Choice>
              <mc:Fallback>
                <p:oleObj name="CS ChemDraw Drawing" r:id="rId3" imgW="4114800" imgH="37338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93" y="3045653"/>
                        <a:ext cx="8437363" cy="766693"/>
                      </a:xfrm>
                      <a:prstGeom prst="rect">
                        <a:avLst/>
                      </a:prstGeom>
                      <a:noFill/>
                      <a:ln>
                        <a:noFill/>
                      </a:ln>
                      <a:effectLst/>
                    </p:spPr>
                  </p:pic>
                </p:oleObj>
              </mc:Fallback>
            </mc:AlternateContent>
          </a:graphicData>
        </a:graphic>
      </p:graphicFrame>
      <p:sp>
        <p:nvSpPr>
          <p:cNvPr id="2053" name="Text Box 5"/>
          <p:cNvSpPr txBox="1">
            <a:spLocks noChangeArrowheads="1"/>
          </p:cNvSpPr>
          <p:nvPr/>
        </p:nvSpPr>
        <p:spPr bwMode="auto">
          <a:xfrm>
            <a:off x="627412" y="2270303"/>
            <a:ext cx="18453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ea typeface="Verdana" panose="020B0604030504040204" pitchFamily="34" charset="0"/>
                <a:cs typeface="Arial" panose="020B0604020202020204" pitchFamily="34" charset="0"/>
              </a:rPr>
              <a:t>Mecanismo</a:t>
            </a:r>
            <a:r>
              <a:rPr lang="en-US" altLang="es-MX" dirty="0">
                <a:latin typeface="Arial" panose="020B0604020202020204" pitchFamily="34" charset="0"/>
                <a:ea typeface="Verdana" panose="020B0604030504040204" pitchFamily="34" charset="0"/>
                <a:cs typeface="Arial" panose="020B0604020202020204" pitchFamily="34" charset="0"/>
              </a:rPr>
              <a:t>:</a:t>
            </a:r>
          </a:p>
        </p:txBody>
      </p:sp>
      <p:sp>
        <p:nvSpPr>
          <p:cNvPr id="2054" name="Text Box 6"/>
          <p:cNvSpPr txBox="1">
            <a:spLocks noChangeArrowheads="1"/>
          </p:cNvSpPr>
          <p:nvPr/>
        </p:nvSpPr>
        <p:spPr bwMode="auto">
          <a:xfrm>
            <a:off x="522286" y="4149080"/>
            <a:ext cx="834479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ea typeface="Verdana" panose="020B0604030504040204" pitchFamily="34" charset="0"/>
                <a:cs typeface="Arial" panose="020B0604020202020204" pitchFamily="34" charset="0"/>
              </a:rPr>
              <a:t>1) </a:t>
            </a:r>
            <a:r>
              <a:rPr lang="en-US" altLang="es-MX" dirty="0" err="1">
                <a:latin typeface="Arial" panose="020B0604020202020204" pitchFamily="34" charset="0"/>
                <a:ea typeface="Verdana" panose="020B0604030504040204" pitchFamily="34" charset="0"/>
                <a:cs typeface="Arial" panose="020B0604020202020204" pitchFamily="34" charset="0"/>
              </a:rPr>
              <a:t>Formación</a:t>
            </a:r>
            <a:r>
              <a:rPr lang="en-US" altLang="es-MX" dirty="0">
                <a:latin typeface="Arial" panose="020B0604020202020204" pitchFamily="34" charset="0"/>
                <a:ea typeface="Verdana" panose="020B0604030504040204" pitchFamily="34" charset="0"/>
                <a:cs typeface="Arial" panose="020B0604020202020204" pitchFamily="34" charset="0"/>
              </a:rPr>
              <a:t> de un enlace de </a:t>
            </a:r>
            <a:r>
              <a:rPr lang="en-US" altLang="es-MX" dirty="0" err="1">
                <a:latin typeface="Arial" panose="020B0604020202020204" pitchFamily="34" charset="0"/>
                <a:ea typeface="Verdana" panose="020B0604030504040204" pitchFamily="34" charset="0"/>
                <a:cs typeface="Arial" panose="020B0604020202020204" pitchFamily="34" charset="0"/>
              </a:rPr>
              <a:t>hidrógeno</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controlada</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por</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difusión</a:t>
            </a:r>
            <a:r>
              <a:rPr lang="en-US" altLang="es-MX" dirty="0">
                <a:latin typeface="Arial" panose="020B0604020202020204" pitchFamily="34" charset="0"/>
                <a:ea typeface="Verdana" panose="020B0604030504040204" pitchFamily="34" charset="0"/>
                <a:cs typeface="Arial" panose="020B0604020202020204" pitchFamily="34" charset="0"/>
              </a:rPr>
              <a:t> entre la base B</a:t>
            </a:r>
            <a:r>
              <a:rPr lang="en-US" altLang="es-MX" baseline="30000" dirty="0">
                <a:latin typeface="Arial" panose="020B0604020202020204" pitchFamily="34" charset="0"/>
                <a:ea typeface="Verdana" panose="020B0604030504040204" pitchFamily="34" charset="0"/>
                <a:cs typeface="Arial" panose="020B0604020202020204" pitchFamily="34" charset="0"/>
              </a:rPr>
              <a:t>–</a:t>
            </a:r>
            <a:r>
              <a:rPr lang="en-US" altLang="es-MX" dirty="0">
                <a:latin typeface="Arial" panose="020B0604020202020204" pitchFamily="34" charset="0"/>
                <a:ea typeface="Verdana" panose="020B0604030504040204" pitchFamily="34" charset="0"/>
                <a:cs typeface="Arial" panose="020B0604020202020204" pitchFamily="34" charset="0"/>
              </a:rPr>
              <a:t> y el </a:t>
            </a:r>
            <a:r>
              <a:rPr lang="en-US" altLang="es-MX" dirty="0" err="1">
                <a:latin typeface="Arial" panose="020B0604020202020204" pitchFamily="34" charset="0"/>
                <a:ea typeface="Verdana" panose="020B0604030504040204" pitchFamily="34" charset="0"/>
                <a:cs typeface="Arial" panose="020B0604020202020204" pitchFamily="34" charset="0"/>
              </a:rPr>
              <a:t>ácido</a:t>
            </a:r>
            <a:r>
              <a:rPr lang="en-US" altLang="es-MX" dirty="0">
                <a:latin typeface="Arial" panose="020B0604020202020204" pitchFamily="34" charset="0"/>
                <a:ea typeface="Verdana" panose="020B0604030504040204" pitchFamily="34" charset="0"/>
                <a:cs typeface="Arial" panose="020B0604020202020204" pitchFamily="34" charset="0"/>
              </a:rPr>
              <a:t> HA;</a:t>
            </a:r>
          </a:p>
          <a:p>
            <a:r>
              <a:rPr lang="en-US" altLang="es-MX" dirty="0">
                <a:latin typeface="Arial" panose="020B0604020202020204" pitchFamily="34" charset="0"/>
                <a:ea typeface="Verdana" panose="020B0604030504040204" pitchFamily="34" charset="0"/>
                <a:cs typeface="Arial" panose="020B0604020202020204" pitchFamily="34" charset="0"/>
              </a:rPr>
              <a:t>2) La </a:t>
            </a:r>
            <a:r>
              <a:rPr lang="en-US" altLang="es-MX" dirty="0" err="1">
                <a:latin typeface="Arial" panose="020B0604020202020204" pitchFamily="34" charset="0"/>
                <a:ea typeface="Verdana" panose="020B0604030504040204" pitchFamily="34" charset="0"/>
                <a:cs typeface="Arial" panose="020B0604020202020204" pitchFamily="34" charset="0"/>
              </a:rPr>
              <a:t>transferencia</a:t>
            </a:r>
            <a:r>
              <a:rPr lang="en-US" altLang="es-MX" dirty="0">
                <a:latin typeface="Arial" panose="020B0604020202020204" pitchFamily="34" charset="0"/>
                <a:ea typeface="Verdana" panose="020B0604030504040204" pitchFamily="34" charset="0"/>
                <a:cs typeface="Arial" panose="020B0604020202020204" pitchFamily="34" charset="0"/>
              </a:rPr>
              <a:t> de un </a:t>
            </a:r>
            <a:r>
              <a:rPr lang="en-US" altLang="es-MX" dirty="0" err="1">
                <a:latin typeface="Arial" panose="020B0604020202020204" pitchFamily="34" charset="0"/>
                <a:ea typeface="Verdana" panose="020B0604030504040204" pitchFamily="34" charset="0"/>
                <a:cs typeface="Arial" panose="020B0604020202020204" pitchFamily="34" charset="0"/>
              </a:rPr>
              <a:t>protón</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que</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lleva</a:t>
            </a:r>
            <a:r>
              <a:rPr lang="en-US" altLang="es-MX" dirty="0">
                <a:latin typeface="Arial" panose="020B0604020202020204" pitchFamily="34" charset="0"/>
                <a:ea typeface="Verdana" panose="020B0604030504040204" pitchFamily="34" charset="0"/>
                <a:cs typeface="Arial" panose="020B0604020202020204" pitchFamily="34" charset="0"/>
              </a:rPr>
              <a:t> a la </a:t>
            </a:r>
            <a:r>
              <a:rPr lang="en-US" altLang="es-MX" dirty="0" err="1">
                <a:latin typeface="Arial" panose="020B0604020202020204" pitchFamily="34" charset="0"/>
                <a:ea typeface="Verdana" panose="020B0604030504040204" pitchFamily="34" charset="0"/>
                <a:cs typeface="Arial" panose="020B0604020202020204" pitchFamily="34" charset="0"/>
              </a:rPr>
              <a:t>formación</a:t>
            </a:r>
            <a:r>
              <a:rPr lang="en-US" altLang="es-MX" dirty="0">
                <a:latin typeface="Arial" panose="020B0604020202020204" pitchFamily="34" charset="0"/>
                <a:ea typeface="Verdana" panose="020B0604030504040204" pitchFamily="34" charset="0"/>
                <a:cs typeface="Arial" panose="020B0604020202020204" pitchFamily="34" charset="0"/>
              </a:rPr>
              <a:t> de </a:t>
            </a:r>
            <a:r>
              <a:rPr lang="en-US" altLang="es-MX" dirty="0" err="1">
                <a:latin typeface="Arial" panose="020B0604020202020204" pitchFamily="34" charset="0"/>
                <a:ea typeface="Verdana" panose="020B0604030504040204" pitchFamily="34" charset="0"/>
                <a:cs typeface="Arial" panose="020B0604020202020204" pitchFamily="34" charset="0"/>
              </a:rPr>
              <a:t>una</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nueva</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especie</a:t>
            </a:r>
            <a:r>
              <a:rPr lang="en-US" altLang="es-MX" dirty="0">
                <a:latin typeface="Arial" panose="020B0604020202020204" pitchFamily="34" charset="0"/>
                <a:ea typeface="Verdana" panose="020B0604030504040204" pitchFamily="34" charset="0"/>
                <a:cs typeface="Arial" panose="020B0604020202020204" pitchFamily="34" charset="0"/>
              </a:rPr>
              <a:t> </a:t>
            </a:r>
            <a:r>
              <a:rPr lang="en-US" altLang="es-MX" dirty="0" err="1">
                <a:latin typeface="Arial" panose="020B0604020202020204" pitchFamily="34" charset="0"/>
                <a:ea typeface="Verdana" panose="020B0604030504040204" pitchFamily="34" charset="0"/>
                <a:cs typeface="Arial" panose="020B0604020202020204" pitchFamily="34" charset="0"/>
              </a:rPr>
              <a:t>mediante</a:t>
            </a:r>
            <a:r>
              <a:rPr lang="en-US" altLang="es-MX" dirty="0">
                <a:latin typeface="Arial" panose="020B0604020202020204" pitchFamily="34" charset="0"/>
                <a:ea typeface="Verdana" panose="020B0604030504040204" pitchFamily="34" charset="0"/>
                <a:cs typeface="Arial" panose="020B0604020202020204" pitchFamily="34" charset="0"/>
              </a:rPr>
              <a:t> enlace de </a:t>
            </a:r>
            <a:r>
              <a:rPr lang="en-US" altLang="es-MX" dirty="0" err="1">
                <a:latin typeface="Arial" panose="020B0604020202020204" pitchFamily="34" charset="0"/>
                <a:ea typeface="Verdana" panose="020B0604030504040204" pitchFamily="34" charset="0"/>
                <a:cs typeface="Arial" panose="020B0604020202020204" pitchFamily="34" charset="0"/>
              </a:rPr>
              <a:t>hidrógeno</a:t>
            </a:r>
            <a:r>
              <a:rPr lang="en-US" altLang="es-MX" dirty="0">
                <a:latin typeface="Arial" panose="020B0604020202020204" pitchFamily="34" charset="0"/>
                <a:ea typeface="Verdana" panose="020B0604030504040204" pitchFamily="34" charset="0"/>
                <a:cs typeface="Arial" panose="020B0604020202020204" pitchFamily="34" charset="0"/>
              </a:rPr>
              <a:t>;</a:t>
            </a:r>
          </a:p>
          <a:p>
            <a:r>
              <a:rPr lang="en-US" altLang="es-MX" dirty="0">
                <a:latin typeface="Arial" panose="020B0604020202020204" pitchFamily="34" charset="0"/>
                <a:ea typeface="Verdana" panose="020B0604030504040204" pitchFamily="34" charset="0"/>
                <a:cs typeface="Arial" panose="020B0604020202020204" pitchFamily="34" charset="0"/>
              </a:rPr>
              <a:t>3) The diffusion-controlled dissociation of the product.</a:t>
            </a:r>
          </a:p>
        </p:txBody>
      </p:sp>
      <p:sp>
        <p:nvSpPr>
          <p:cNvPr id="2" name="Marcador de pie de página 1">
            <a:extLst>
              <a:ext uri="{FF2B5EF4-FFF2-40B4-BE49-F238E27FC236}">
                <a16:creationId xmlns:a16="http://schemas.microsoft.com/office/drawing/2014/main" id="{699AF9A3-7016-4297-B0DC-339AADEE777E}"/>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4A335915-499B-40B3-A66B-CE41AA0AF263}"/>
              </a:ext>
            </a:extLst>
          </p:cNvPr>
          <p:cNvSpPr>
            <a:spLocks noGrp="1"/>
          </p:cNvSpPr>
          <p:nvPr>
            <p:ph type="sldNum" sz="quarter" idx="12"/>
          </p:nvPr>
        </p:nvSpPr>
        <p:spPr/>
        <p:txBody>
          <a:bodyPr/>
          <a:lstStyle/>
          <a:p>
            <a:fld id="{35F7C1B0-3CBA-4428-8776-BC58547E578F}" type="slidenum">
              <a:rPr lang="es-MX" smtClean="0"/>
              <a:t>45</a:t>
            </a:fld>
            <a:endParaRPr lang="es-MX"/>
          </a:p>
        </p:txBody>
      </p:sp>
    </p:spTree>
    <p:extLst>
      <p:ext uri="{BB962C8B-B14F-4D97-AF65-F5344CB8AC3E}">
        <p14:creationId xmlns:p14="http://schemas.microsoft.com/office/powerpoint/2010/main" val="1724683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17525" y="514350"/>
            <a:ext cx="689323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a N, O, S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rápida</a:t>
            </a:r>
            <a:r>
              <a:rPr lang="en-US" altLang="es-MX" dirty="0">
                <a:latin typeface="Arial" panose="020B0604020202020204" pitchFamily="34" charset="0"/>
                <a:cs typeface="Arial" panose="020B0604020202020204" pitchFamily="34" charset="0"/>
              </a:rPr>
              <a:t>;</a:t>
            </a:r>
          </a:p>
          <a:p>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a C es </a:t>
            </a:r>
            <a:r>
              <a:rPr lang="en-US" altLang="es-MX" dirty="0" err="1">
                <a:latin typeface="Arial" panose="020B0604020202020204" pitchFamily="34" charset="0"/>
                <a:cs typeface="Arial" panose="020B0604020202020204" pitchFamily="34" charset="0"/>
              </a:rPr>
              <a:t>lenta</a:t>
            </a:r>
            <a:endParaRPr lang="en-US" altLang="es-MX" dirty="0">
              <a:latin typeface="Arial" panose="020B0604020202020204" pitchFamily="34" charset="0"/>
              <a:cs typeface="Arial" panose="020B0604020202020204" pitchFamily="34" charset="0"/>
            </a:endParaRPr>
          </a:p>
          <a:p>
            <a:pPr marL="342900" indent="-342900">
              <a:buFontTx/>
              <a:buChar char="-"/>
            </a:pPr>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de H</a:t>
            </a:r>
            <a:r>
              <a:rPr lang="en-US" altLang="es-MX" baseline="-25000" dirty="0">
                <a:latin typeface="Arial" panose="020B0604020202020204" pitchFamily="34" charset="0"/>
                <a:cs typeface="Arial" panose="020B0604020202020204" pitchFamily="34" charset="0"/>
              </a:rPr>
              <a:t>3</a:t>
            </a:r>
            <a:r>
              <a:rPr lang="en-US" altLang="es-MX" dirty="0">
                <a:latin typeface="Arial" panose="020B0604020202020204" pitchFamily="34" charset="0"/>
                <a:cs typeface="Arial" panose="020B0604020202020204" pitchFamily="34" charset="0"/>
              </a:rPr>
              <a:t>O</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 a N u O </a:t>
            </a:r>
            <a:r>
              <a:rPr lang="en-US" altLang="es-MX" dirty="0" err="1">
                <a:latin typeface="Arial" panose="020B0604020202020204" pitchFamily="34" charset="0"/>
                <a:cs typeface="Arial" panose="020B0604020202020204" pitchFamily="34" charset="0"/>
              </a:rPr>
              <a:t>es</a:t>
            </a:r>
            <a:endParaRPr lang="en-US" altLang="es-MX" dirty="0">
              <a:latin typeface="Arial" panose="020B0604020202020204" pitchFamily="34" charset="0"/>
              <a:cs typeface="Arial" panose="020B0604020202020204" pitchFamily="34" charset="0"/>
            </a:endParaRPr>
          </a:p>
          <a:p>
            <a:pPr marL="342900" indent="-342900">
              <a:buFontTx/>
              <a:buChar char="-"/>
            </a:pPr>
            <a:r>
              <a:rPr lang="en-US" altLang="es-MX" dirty="0" err="1">
                <a:latin typeface="Arial" panose="020B0604020202020204" pitchFamily="34" charset="0"/>
                <a:cs typeface="Arial" panose="020B0604020202020204" pitchFamily="34" charset="0"/>
              </a:rPr>
              <a:t>controlada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por</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difusión</a:t>
            </a:r>
            <a:r>
              <a:rPr lang="en-US" altLang="es-MX" dirty="0">
                <a:latin typeface="Arial" panose="020B0604020202020204" pitchFamily="34" charset="0"/>
                <a:cs typeface="Arial" panose="020B0604020202020204" pitchFamily="34" charset="0"/>
              </a:rPr>
              <a:t>:</a:t>
            </a:r>
          </a:p>
          <a:p>
            <a:r>
              <a:rPr lang="en-US" altLang="es-MX" dirty="0">
                <a:latin typeface="Arial" panose="020B0604020202020204" pitchFamily="34" charset="0"/>
                <a:cs typeface="Arial" panose="020B0604020202020204" pitchFamily="34" charset="0"/>
              </a:rPr>
              <a:t>   </a:t>
            </a:r>
          </a:p>
        </p:txBody>
      </p:sp>
      <p:graphicFrame>
        <p:nvGraphicFramePr>
          <p:cNvPr id="3075" name="Object 3"/>
          <p:cNvGraphicFramePr>
            <a:graphicFrameLocks noChangeAspect="1"/>
          </p:cNvGraphicFramePr>
          <p:nvPr>
            <p:extLst>
              <p:ext uri="{D42A27DB-BD31-4B8C-83A1-F6EECF244321}">
                <p14:modId xmlns:p14="http://schemas.microsoft.com/office/powerpoint/2010/main" val="4230619491"/>
              </p:ext>
            </p:extLst>
          </p:nvPr>
        </p:nvGraphicFramePr>
        <p:xfrm>
          <a:off x="2085829" y="2293144"/>
          <a:ext cx="4972342" cy="1152128"/>
        </p:xfrm>
        <a:graphic>
          <a:graphicData uri="http://schemas.openxmlformats.org/presentationml/2006/ole">
            <mc:AlternateContent xmlns:mc="http://schemas.openxmlformats.org/markup-compatibility/2006">
              <mc:Choice xmlns:v="urn:schemas-microsoft-com:vml" Requires="v">
                <p:oleObj spid="_x0000_s2109" name="CS ChemDraw Drawing" r:id="rId3" imgW="1747520" imgH="406400" progId="ChemDraw.Document.4.5">
                  <p:embed/>
                </p:oleObj>
              </mc:Choice>
              <mc:Fallback>
                <p:oleObj name="CS ChemDraw Drawing" r:id="rId3" imgW="1747520" imgH="40640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829" y="2293144"/>
                        <a:ext cx="4972342" cy="1152128"/>
                      </a:xfrm>
                      <a:prstGeom prst="rect">
                        <a:avLst/>
                      </a:prstGeom>
                      <a:noFill/>
                      <a:ln>
                        <a:noFill/>
                      </a:ln>
                      <a:effectLst/>
                    </p:spPr>
                  </p:pic>
                </p:oleObj>
              </mc:Fallback>
            </mc:AlternateContent>
          </a:graphicData>
        </a:graphic>
      </p:graphicFrame>
      <p:sp>
        <p:nvSpPr>
          <p:cNvPr id="3076" name="Text Box 4"/>
          <p:cNvSpPr txBox="1">
            <a:spLocks noChangeArrowheads="1"/>
          </p:cNvSpPr>
          <p:nvPr/>
        </p:nvSpPr>
        <p:spPr bwMode="auto">
          <a:xfrm>
            <a:off x="593725" y="4293096"/>
            <a:ext cx="7712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u="sng" dirty="0">
                <a:latin typeface="Arial" panose="020B0604020202020204" pitchFamily="34" charset="0"/>
                <a:cs typeface="Arial" panose="020B0604020202020204" pitchFamily="34" charset="0"/>
              </a:rPr>
              <a:t>La </a:t>
            </a:r>
            <a:r>
              <a:rPr lang="en-US" altLang="es-MX" u="sng" dirty="0" err="1">
                <a:latin typeface="Arial" panose="020B0604020202020204" pitchFamily="34" charset="0"/>
                <a:cs typeface="Arial" panose="020B0604020202020204" pitchFamily="34" charset="0"/>
              </a:rPr>
              <a:t>formación</a:t>
            </a:r>
            <a:r>
              <a:rPr lang="en-US" altLang="es-MX" dirty="0">
                <a:latin typeface="Arial" panose="020B0604020202020204" pitchFamily="34" charset="0"/>
                <a:cs typeface="Arial" panose="020B0604020202020204" pitchFamily="34" charset="0"/>
              </a:rPr>
              <a:t> de un enlace de </a:t>
            </a:r>
            <a:r>
              <a:rPr lang="en-US" altLang="es-MX" dirty="0" err="1">
                <a:latin typeface="Arial" panose="020B0604020202020204" pitchFamily="34" charset="0"/>
                <a:cs typeface="Arial" panose="020B0604020202020204" pitchFamily="34" charset="0"/>
              </a:rPr>
              <a:t>hidrógeno</a:t>
            </a:r>
            <a:r>
              <a:rPr lang="en-US" altLang="es-MX" dirty="0">
                <a:latin typeface="Arial" panose="020B0604020202020204" pitchFamily="34" charset="0"/>
                <a:cs typeface="Arial" panose="020B0604020202020204" pitchFamily="34" charset="0"/>
              </a:rPr>
              <a:t> entre 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donador</a:t>
            </a:r>
            <a:r>
              <a:rPr lang="en-US" altLang="es-MX" dirty="0">
                <a:latin typeface="Arial" panose="020B0604020202020204" pitchFamily="34" charset="0"/>
                <a:cs typeface="Arial" panose="020B0604020202020204" pitchFamily="34" charset="0"/>
              </a:rPr>
              <a:t> y 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aceptor</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determinante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decir</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más</a:t>
            </a:r>
            <a:r>
              <a:rPr lang="en-US" altLang="es-MX" dirty="0">
                <a:latin typeface="Arial" panose="020B0604020202020204" pitchFamily="34" charset="0"/>
                <a:cs typeface="Arial" panose="020B0604020202020204" pitchFamily="34" charset="0"/>
              </a:rPr>
              <a:t> lento </a:t>
            </a:r>
            <a:r>
              <a:rPr lang="en-US" altLang="es-MX" dirty="0" err="1">
                <a:latin typeface="Arial" panose="020B0604020202020204" pitchFamily="34" charset="0"/>
                <a:cs typeface="Arial" panose="020B0604020202020204" pitchFamily="34" charset="0"/>
              </a:rPr>
              <a:t>que</a:t>
            </a:r>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a:t>
            </a:r>
          </a:p>
        </p:txBody>
      </p:sp>
      <p:sp>
        <p:nvSpPr>
          <p:cNvPr id="2" name="Marcador de pie de página 1">
            <a:extLst>
              <a:ext uri="{FF2B5EF4-FFF2-40B4-BE49-F238E27FC236}">
                <a16:creationId xmlns:a16="http://schemas.microsoft.com/office/drawing/2014/main" id="{8857D9F6-BDBB-4E63-AB0F-B931C59911FC}"/>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660DDDC2-3370-4497-AB82-8FAE68E2416C}"/>
              </a:ext>
            </a:extLst>
          </p:cNvPr>
          <p:cNvSpPr>
            <a:spLocks noGrp="1"/>
          </p:cNvSpPr>
          <p:nvPr>
            <p:ph type="sldNum" sz="quarter" idx="12"/>
          </p:nvPr>
        </p:nvSpPr>
        <p:spPr/>
        <p:txBody>
          <a:bodyPr/>
          <a:lstStyle/>
          <a:p>
            <a:fld id="{35F7C1B0-3CBA-4428-8776-BC58547E578F}" type="slidenum">
              <a:rPr lang="es-MX" smtClean="0"/>
              <a:t>46</a:t>
            </a:fld>
            <a:endParaRPr lang="es-MX"/>
          </a:p>
        </p:txBody>
      </p:sp>
    </p:spTree>
    <p:extLst>
      <p:ext uri="{BB962C8B-B14F-4D97-AF65-F5344CB8AC3E}">
        <p14:creationId xmlns:p14="http://schemas.microsoft.com/office/powerpoint/2010/main" val="1310628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55625" y="830263"/>
            <a:ext cx="80549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difusión</a:t>
            </a:r>
            <a:r>
              <a:rPr lang="en-US" altLang="es-MX" dirty="0">
                <a:latin typeface="Arial" panose="020B0604020202020204" pitchFamily="34" charset="0"/>
                <a:cs typeface="Arial" panose="020B0604020202020204" pitchFamily="34" charset="0"/>
              </a:rPr>
              <a:t> de  H</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 en </a:t>
            </a:r>
            <a:r>
              <a:rPr lang="en-US" altLang="es-MX" dirty="0" err="1">
                <a:latin typeface="Arial" panose="020B0604020202020204" pitchFamily="34" charset="0"/>
                <a:cs typeface="Arial" panose="020B0604020202020204" pitchFamily="34" charset="0"/>
              </a:rPr>
              <a:t>agua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más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rápida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que</a:t>
            </a:r>
            <a:r>
              <a:rPr lang="en-US" altLang="es-MX" dirty="0">
                <a:latin typeface="Arial" panose="020B0604020202020204" pitchFamily="34" charset="0"/>
                <a:cs typeface="Arial" panose="020B0604020202020204" pitchFamily="34" charset="0"/>
              </a:rPr>
              <a:t> la de </a:t>
            </a:r>
            <a:r>
              <a:rPr lang="en-US" altLang="es-MX" dirty="0" err="1">
                <a:latin typeface="Arial" panose="020B0604020202020204" pitchFamily="34" charset="0"/>
                <a:cs typeface="Arial" panose="020B0604020202020204" pitchFamily="34" charset="0"/>
              </a:rPr>
              <a:t>otros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iones</a:t>
            </a:r>
            <a:r>
              <a:rPr lang="en-US" altLang="es-MX" dirty="0">
                <a:latin typeface="Arial" panose="020B0604020202020204" pitchFamily="34" charset="0"/>
                <a:cs typeface="Arial" panose="020B0604020202020204" pitchFamily="34" charset="0"/>
              </a:rPr>
              <a:t>:</a:t>
            </a:r>
          </a:p>
        </p:txBody>
      </p:sp>
      <p:graphicFrame>
        <p:nvGraphicFramePr>
          <p:cNvPr id="4099" name="Object 3"/>
          <p:cNvGraphicFramePr>
            <a:graphicFrameLocks noChangeAspect="1"/>
          </p:cNvGraphicFramePr>
          <p:nvPr>
            <p:extLst>
              <p:ext uri="{D42A27DB-BD31-4B8C-83A1-F6EECF244321}">
                <p14:modId xmlns:p14="http://schemas.microsoft.com/office/powerpoint/2010/main" val="3702558647"/>
              </p:ext>
            </p:extLst>
          </p:nvPr>
        </p:nvGraphicFramePr>
        <p:xfrm>
          <a:off x="1115616" y="2204864"/>
          <a:ext cx="7227994" cy="3148558"/>
        </p:xfrm>
        <a:graphic>
          <a:graphicData uri="http://schemas.openxmlformats.org/presentationml/2006/ole">
            <mc:AlternateContent xmlns:mc="http://schemas.openxmlformats.org/markup-compatibility/2006">
              <mc:Choice xmlns:v="urn:schemas-microsoft-com:vml" Requires="v">
                <p:oleObj spid="_x0000_s3133" name="MDLDrawObject Class" r:id="rId3" imgW="3677920" imgH="1602740" progId="MDLDrawOLE.MDLDrawObject.1">
                  <p:embed/>
                </p:oleObj>
              </mc:Choice>
              <mc:Fallback>
                <p:oleObj name="MDLDrawObject Class" r:id="rId3" imgW="3677920" imgH="1602740" progId="MDLDrawOLE.MDLDrawObjec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204864"/>
                        <a:ext cx="7227994" cy="3148558"/>
                      </a:xfrm>
                      <a:prstGeom prst="rect">
                        <a:avLst/>
                      </a:prstGeom>
                      <a:noFill/>
                      <a:ln>
                        <a:noFill/>
                      </a:ln>
                      <a:effectLst/>
                    </p:spPr>
                  </p:pic>
                </p:oleObj>
              </mc:Fallback>
            </mc:AlternateContent>
          </a:graphicData>
        </a:graphic>
      </p:graphicFrame>
      <p:sp>
        <p:nvSpPr>
          <p:cNvPr id="2" name="Marcador de pie de página 1">
            <a:extLst>
              <a:ext uri="{FF2B5EF4-FFF2-40B4-BE49-F238E27FC236}">
                <a16:creationId xmlns:a16="http://schemas.microsoft.com/office/drawing/2014/main" id="{1C5CBF93-8ADA-4259-8B6A-32D0CBECC759}"/>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25E755D9-CA67-4F8B-B831-29B08229BAE1}"/>
              </a:ext>
            </a:extLst>
          </p:cNvPr>
          <p:cNvSpPr>
            <a:spLocks noGrp="1"/>
          </p:cNvSpPr>
          <p:nvPr>
            <p:ph type="sldNum" sz="quarter" idx="12"/>
          </p:nvPr>
        </p:nvSpPr>
        <p:spPr/>
        <p:txBody>
          <a:bodyPr/>
          <a:lstStyle/>
          <a:p>
            <a:fld id="{35F7C1B0-3CBA-4428-8776-BC58547E578F}" type="slidenum">
              <a:rPr lang="es-MX" smtClean="0"/>
              <a:t>47</a:t>
            </a:fld>
            <a:endParaRPr lang="es-MX"/>
          </a:p>
        </p:txBody>
      </p:sp>
    </p:spTree>
    <p:extLst>
      <p:ext uri="{BB962C8B-B14F-4D97-AF65-F5344CB8AC3E}">
        <p14:creationId xmlns:p14="http://schemas.microsoft.com/office/powerpoint/2010/main" val="890446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32656"/>
            <a:ext cx="7772400" cy="825624"/>
          </a:xfrm>
        </p:spPr>
        <p:txBody>
          <a:bodyPr>
            <a:normAutofit fontScale="90000"/>
          </a:bodyPr>
          <a:lstStyle/>
          <a:p>
            <a:r>
              <a:rPr lang="en-US" altLang="es-MX" sz="2800" dirty="0" err="1">
                <a:latin typeface="Arial" panose="020B0604020202020204" pitchFamily="34" charset="0"/>
                <a:cs typeface="Arial" panose="020B0604020202020204" pitchFamily="34" charset="0"/>
              </a:rPr>
              <a:t>Transferencia</a:t>
            </a:r>
            <a:r>
              <a:rPr lang="en-US" altLang="es-MX" sz="2800" dirty="0">
                <a:latin typeface="Arial" panose="020B0604020202020204" pitchFamily="34" charset="0"/>
                <a:cs typeface="Arial" panose="020B0604020202020204" pitchFamily="34" charset="0"/>
              </a:rPr>
              <a:t> del </a:t>
            </a:r>
            <a:r>
              <a:rPr lang="en-US" altLang="es-MX" sz="2800" dirty="0" err="1">
                <a:latin typeface="Arial" panose="020B0604020202020204" pitchFamily="34" charset="0"/>
                <a:cs typeface="Arial" panose="020B0604020202020204" pitchFamily="34" charset="0"/>
              </a:rPr>
              <a:t>protón</a:t>
            </a:r>
            <a:r>
              <a:rPr lang="en-US" altLang="es-MX" sz="2800" dirty="0">
                <a:latin typeface="Arial" panose="020B0604020202020204" pitchFamily="34" charset="0"/>
                <a:cs typeface="Arial" panose="020B0604020202020204" pitchFamily="34" charset="0"/>
              </a:rPr>
              <a:t> de ó </a:t>
            </a:r>
            <a:r>
              <a:rPr lang="en-US" altLang="es-MX" sz="2800" dirty="0" err="1">
                <a:latin typeface="Arial" panose="020B0604020202020204" pitchFamily="34" charset="0"/>
                <a:cs typeface="Arial" panose="020B0604020202020204" pitchFamily="34" charset="0"/>
              </a:rPr>
              <a:t>hacia</a:t>
            </a:r>
            <a:r>
              <a:rPr lang="en-US" altLang="es-MX" sz="2800" dirty="0">
                <a:latin typeface="Arial" panose="020B0604020202020204" pitchFamily="34" charset="0"/>
                <a:cs typeface="Arial" panose="020B0604020202020204" pitchFamily="34" charset="0"/>
              </a:rPr>
              <a:t> </a:t>
            </a:r>
            <a:r>
              <a:rPr lang="en-US" altLang="es-MX" sz="2800" dirty="0" err="1">
                <a:latin typeface="Arial" panose="020B0604020202020204" pitchFamily="34" charset="0"/>
                <a:cs typeface="Arial" panose="020B0604020202020204" pitchFamily="34" charset="0"/>
              </a:rPr>
              <a:t>ácidos</a:t>
            </a:r>
            <a:r>
              <a:rPr lang="en-US" altLang="es-MX" sz="2800" dirty="0">
                <a:latin typeface="Arial" panose="020B0604020202020204" pitchFamily="34" charset="0"/>
                <a:cs typeface="Arial" panose="020B0604020202020204" pitchFamily="34" charset="0"/>
              </a:rPr>
              <a:t> o bases de </a:t>
            </a:r>
            <a:r>
              <a:rPr lang="en-US" altLang="es-MX" sz="2800" dirty="0" err="1">
                <a:latin typeface="Arial" panose="020B0604020202020204" pitchFamily="34" charset="0"/>
                <a:cs typeface="Arial" panose="020B0604020202020204" pitchFamily="34" charset="0"/>
              </a:rPr>
              <a:t>carbón</a:t>
            </a:r>
            <a:endParaRPr lang="en-US" altLang="es-MX" sz="2800" dirty="0">
              <a:latin typeface="Arial" panose="020B0604020202020204" pitchFamily="34" charset="0"/>
              <a:cs typeface="Arial" panose="020B0604020202020204" pitchFamily="34" charset="0"/>
            </a:endParaRPr>
          </a:p>
        </p:txBody>
      </p:sp>
      <p:graphicFrame>
        <p:nvGraphicFramePr>
          <p:cNvPr id="5123" name="Object 3"/>
          <p:cNvGraphicFramePr>
            <a:graphicFrameLocks noChangeAspect="1"/>
          </p:cNvGraphicFramePr>
          <p:nvPr>
            <p:extLst>
              <p:ext uri="{D42A27DB-BD31-4B8C-83A1-F6EECF244321}">
                <p14:modId xmlns:p14="http://schemas.microsoft.com/office/powerpoint/2010/main" val="1594703013"/>
              </p:ext>
            </p:extLst>
          </p:nvPr>
        </p:nvGraphicFramePr>
        <p:xfrm>
          <a:off x="683568" y="1628800"/>
          <a:ext cx="8292355" cy="936104"/>
        </p:xfrm>
        <a:graphic>
          <a:graphicData uri="http://schemas.openxmlformats.org/presentationml/2006/ole">
            <mc:AlternateContent xmlns:mc="http://schemas.openxmlformats.org/markup-compatibility/2006">
              <mc:Choice xmlns:v="urn:schemas-microsoft-com:vml" Requires="v">
                <p:oleObj spid="_x0000_s4157" name="CS ChemDraw Drawing" r:id="rId3" imgW="4584700" imgH="518160" progId="ChemDraw.Document.4.5">
                  <p:embed/>
                </p:oleObj>
              </mc:Choice>
              <mc:Fallback>
                <p:oleObj name="CS ChemDraw Drawing" r:id="rId3" imgW="4584700" imgH="51816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628800"/>
                        <a:ext cx="8292355" cy="936104"/>
                      </a:xfrm>
                      <a:prstGeom prst="rect">
                        <a:avLst/>
                      </a:prstGeom>
                      <a:noFill/>
                      <a:ln>
                        <a:noFill/>
                      </a:ln>
                      <a:effectLst/>
                    </p:spPr>
                  </p:pic>
                </p:oleObj>
              </mc:Fallback>
            </mc:AlternateContent>
          </a:graphicData>
        </a:graphic>
      </p:graphicFrame>
      <p:sp>
        <p:nvSpPr>
          <p:cNvPr id="5124" name="Text Box 4"/>
          <p:cNvSpPr txBox="1">
            <a:spLocks noChangeArrowheads="1"/>
          </p:cNvSpPr>
          <p:nvPr/>
        </p:nvSpPr>
        <p:spPr bwMode="auto">
          <a:xfrm>
            <a:off x="525462" y="3212976"/>
            <a:ext cx="809307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000" dirty="0">
                <a:latin typeface="Arial" panose="020B0604020202020204" pitchFamily="34" charset="0"/>
                <a:cs typeface="Arial" panose="020B0604020202020204" pitchFamily="34" charset="0"/>
              </a:rPr>
              <a:t>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 4x10</a:t>
            </a:r>
            <a:r>
              <a:rPr lang="en-US" altLang="es-MX" sz="2000" baseline="30000" dirty="0">
                <a:latin typeface="Arial" panose="020B0604020202020204" pitchFamily="34" charset="0"/>
                <a:cs typeface="Arial" panose="020B0604020202020204" pitchFamily="34" charset="0"/>
              </a:rPr>
              <a:t>-8</a:t>
            </a:r>
            <a:r>
              <a:rPr lang="en-US" altLang="es-MX" sz="2000" dirty="0">
                <a:latin typeface="Arial" panose="020B0604020202020204" pitchFamily="34" charset="0"/>
                <a:cs typeface="Arial" panose="020B0604020202020204" pitchFamily="34" charset="0"/>
              </a:rPr>
              <a:t> Lmol</a:t>
            </a:r>
            <a:r>
              <a:rPr lang="en-US" altLang="es-MX" sz="2000" baseline="30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s</a:t>
            </a:r>
            <a:r>
              <a:rPr lang="en-US" altLang="es-MX" sz="2000" baseline="30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a:t>
            </a:r>
            <a:r>
              <a:rPr lang="en-US" altLang="es-MX" sz="2000" dirty="0">
                <a:solidFill>
                  <a:srgbClr val="FF3300"/>
                </a:solidFill>
                <a:latin typeface="Arial" panose="020B0604020202020204" pitchFamily="34" charset="0"/>
                <a:cs typeface="Arial" panose="020B0604020202020204" pitchFamily="34" charset="0"/>
              </a:rPr>
              <a:t>lento</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debido</a:t>
            </a:r>
            <a:r>
              <a:rPr lang="en-US" altLang="es-MX" sz="2000" dirty="0">
                <a:latin typeface="Arial" panose="020B0604020202020204" pitchFamily="34" charset="0"/>
                <a:cs typeface="Arial" panose="020B0604020202020204" pitchFamily="34" charset="0"/>
              </a:rPr>
              <a:t> a:</a:t>
            </a:r>
          </a:p>
          <a:p>
            <a:r>
              <a:rPr lang="en-US" altLang="es-MX" sz="2000" dirty="0">
                <a:latin typeface="Arial" panose="020B0604020202020204" pitchFamily="34" charset="0"/>
                <a:cs typeface="Arial" panose="020B0604020202020204" pitchFamily="34" charset="0"/>
              </a:rPr>
              <a:t>- No hay </a:t>
            </a:r>
            <a:r>
              <a:rPr lang="en-US" altLang="es-MX" sz="2000" dirty="0" err="1">
                <a:latin typeface="Arial" panose="020B0604020202020204" pitchFamily="34" charset="0"/>
                <a:cs typeface="Arial" panose="020B0604020202020204" pitchFamily="34" charset="0"/>
              </a:rPr>
              <a:t>formación</a:t>
            </a:r>
            <a:r>
              <a:rPr lang="en-US" altLang="es-MX" sz="2000" dirty="0">
                <a:latin typeface="Arial" panose="020B0604020202020204" pitchFamily="34" charset="0"/>
                <a:cs typeface="Arial" panose="020B0604020202020204" pitchFamily="34" charset="0"/>
              </a:rPr>
              <a:t> de enlace de </a:t>
            </a:r>
            <a:r>
              <a:rPr lang="en-US" altLang="es-MX" sz="2000" dirty="0" err="1">
                <a:latin typeface="Arial" panose="020B0604020202020204" pitchFamily="34" charset="0"/>
                <a:cs typeface="Arial" panose="020B0604020202020204" pitchFamily="34" charset="0"/>
              </a:rPr>
              <a:t>hidrógeno</a:t>
            </a:r>
            <a:r>
              <a:rPr lang="en-US" altLang="es-MX" sz="2000" dirty="0">
                <a:latin typeface="Arial" panose="020B0604020202020204" pitchFamily="34" charset="0"/>
                <a:cs typeface="Arial" panose="020B0604020202020204" pitchFamily="34" charset="0"/>
              </a:rPr>
              <a:t> antes de la </a:t>
            </a:r>
            <a:r>
              <a:rPr lang="en-US" altLang="es-MX" sz="2000" dirty="0" err="1">
                <a:latin typeface="Arial" panose="020B0604020202020204" pitchFamily="34" charset="0"/>
                <a:cs typeface="Arial" panose="020B0604020202020204" pitchFamily="34" charset="0"/>
              </a:rPr>
              <a:t>transferencia</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protónica</a:t>
            </a:r>
            <a:r>
              <a:rPr lang="en-US" altLang="es-MX" sz="2000" dirty="0">
                <a:latin typeface="Arial" panose="020B0604020202020204" pitchFamily="34" charset="0"/>
                <a:cs typeface="Arial" panose="020B0604020202020204" pitchFamily="34" charset="0"/>
              </a:rPr>
              <a:t> </a:t>
            </a:r>
          </a:p>
          <a:p>
            <a:r>
              <a:rPr lang="en-US" altLang="es-MX" sz="2000" dirty="0">
                <a:latin typeface="Arial" panose="020B0604020202020204" pitchFamily="34" charset="0"/>
                <a:cs typeface="Arial" panose="020B0604020202020204" pitchFamily="34" charset="0"/>
              </a:rPr>
              <a:t>- Baja </a:t>
            </a:r>
            <a:r>
              <a:rPr lang="en-US" altLang="es-MX" sz="2000" dirty="0" err="1">
                <a:latin typeface="Arial" panose="020B0604020202020204" pitchFamily="34" charset="0"/>
                <a:cs typeface="Arial" panose="020B0604020202020204" pitchFamily="34" charset="0"/>
              </a:rPr>
              <a:t>acidez</a:t>
            </a:r>
            <a:r>
              <a:rPr lang="en-US" altLang="es-MX" sz="2000" dirty="0">
                <a:latin typeface="Arial" panose="020B0604020202020204" pitchFamily="34" charset="0"/>
                <a:cs typeface="Arial" panose="020B0604020202020204" pitchFamily="34" charset="0"/>
              </a:rPr>
              <a:t> de los </a:t>
            </a:r>
            <a:r>
              <a:rPr lang="en-US" altLang="es-MX" sz="2000" dirty="0" err="1">
                <a:latin typeface="Arial" panose="020B0604020202020204" pitchFamily="34" charset="0"/>
                <a:cs typeface="Arial" panose="020B0604020202020204" pitchFamily="34" charset="0"/>
              </a:rPr>
              <a:t>átomos</a:t>
            </a:r>
            <a:r>
              <a:rPr lang="en-US" altLang="es-MX" sz="2000" dirty="0">
                <a:latin typeface="Arial" panose="020B0604020202020204" pitchFamily="34" charset="0"/>
                <a:cs typeface="Arial" panose="020B0604020202020204" pitchFamily="34" charset="0"/>
              </a:rPr>
              <a:t> de H</a:t>
            </a:r>
          </a:p>
          <a:p>
            <a:endParaRPr lang="en-US" altLang="es-MX" sz="1200" dirty="0">
              <a:latin typeface="Arial" panose="020B0604020202020204" pitchFamily="34" charset="0"/>
              <a:cs typeface="Arial" panose="020B0604020202020204" pitchFamily="34" charset="0"/>
            </a:endParaRPr>
          </a:p>
          <a:p>
            <a:r>
              <a:rPr lang="en-US" altLang="es-MX" sz="2000" dirty="0">
                <a:latin typeface="Arial" panose="020B0604020202020204" pitchFamily="34" charset="0"/>
                <a:cs typeface="Arial" panose="020B0604020202020204" pitchFamily="34" charset="0"/>
              </a:rPr>
              <a:t>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 16 Lmol</a:t>
            </a:r>
            <a:r>
              <a:rPr lang="en-US" altLang="es-MX" sz="2000" baseline="30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s</a:t>
            </a:r>
            <a:r>
              <a:rPr lang="en-US" altLang="es-MX" sz="2000" baseline="30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también</a:t>
            </a:r>
            <a:r>
              <a:rPr lang="en-US" altLang="es-MX" sz="2000" dirty="0">
                <a:latin typeface="Arial" panose="020B0604020202020204" pitchFamily="34" charset="0"/>
                <a:cs typeface="Arial" panose="020B0604020202020204" pitchFamily="34" charset="0"/>
              </a:rPr>
              <a:t> mucho </a:t>
            </a:r>
            <a:r>
              <a:rPr lang="en-US" altLang="es-MX" sz="2000" dirty="0" err="1">
                <a:latin typeface="Arial" panose="020B0604020202020204" pitchFamily="34" charset="0"/>
                <a:cs typeface="Arial" panose="020B0604020202020204" pitchFamily="34" charset="0"/>
              </a:rPr>
              <a:t>más</a:t>
            </a:r>
            <a:r>
              <a:rPr lang="en-US" altLang="es-MX" sz="2000" dirty="0">
                <a:latin typeface="Arial" panose="020B0604020202020204" pitchFamily="34" charset="0"/>
                <a:cs typeface="Arial" panose="020B0604020202020204" pitchFamily="34" charset="0"/>
              </a:rPr>
              <a:t> lento que </a:t>
            </a:r>
            <a:r>
              <a:rPr lang="en-US" altLang="es-MX" sz="2000" dirty="0" err="1">
                <a:latin typeface="Arial" panose="020B0604020202020204" pitchFamily="34" charset="0"/>
                <a:cs typeface="Arial" panose="020B0604020202020204" pitchFamily="34" charset="0"/>
              </a:rPr>
              <a:t>controlado</a:t>
            </a:r>
            <a:r>
              <a:rPr lang="en-US" altLang="es-MX" sz="2000" dirty="0">
                <a:latin typeface="Arial" panose="020B0604020202020204" pitchFamily="34" charset="0"/>
                <a:cs typeface="Arial" panose="020B0604020202020204" pitchFamily="34" charset="0"/>
              </a:rPr>
              <a:t> por </a:t>
            </a:r>
            <a:r>
              <a:rPr lang="en-US" altLang="es-MX" sz="2000" dirty="0" err="1">
                <a:latin typeface="Arial" panose="020B0604020202020204" pitchFamily="34" charset="0"/>
                <a:cs typeface="Arial" panose="020B0604020202020204" pitchFamily="34" charset="0"/>
              </a:rPr>
              <a:t>difusión</a:t>
            </a:r>
            <a:r>
              <a:rPr lang="en-US" altLang="es-MX" sz="2000" dirty="0">
                <a:latin typeface="Arial" panose="020B0604020202020204" pitchFamily="34" charset="0"/>
                <a:cs typeface="Arial" panose="020B0604020202020204" pitchFamily="34" charset="0"/>
              </a:rPr>
              <a:t>, dado que:</a:t>
            </a:r>
          </a:p>
          <a:p>
            <a:r>
              <a:rPr lang="en-US" altLang="es-MX" sz="2000" dirty="0">
                <a:latin typeface="Arial" panose="020B0604020202020204" pitchFamily="34" charset="0"/>
                <a:cs typeface="Arial" panose="020B0604020202020204" pitchFamily="34" charset="0"/>
              </a:rPr>
              <a:t>- Se da </a:t>
            </a:r>
            <a:r>
              <a:rPr lang="en-US" altLang="es-MX" sz="2000" dirty="0" err="1">
                <a:latin typeface="Arial" panose="020B0604020202020204" pitchFamily="34" charset="0"/>
                <a:cs typeface="Arial" panose="020B0604020202020204" pitchFamily="34" charset="0"/>
              </a:rPr>
              <a:t>una</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redistribución</a:t>
            </a:r>
            <a:r>
              <a:rPr lang="en-US" altLang="es-MX" sz="2000" dirty="0">
                <a:latin typeface="Arial" panose="020B0604020202020204" pitchFamily="34" charset="0"/>
                <a:cs typeface="Arial" panose="020B0604020202020204" pitchFamily="34" charset="0"/>
              </a:rPr>
              <a:t> considerable de la </a:t>
            </a:r>
            <a:r>
              <a:rPr lang="en-US" altLang="es-MX" sz="2000" dirty="0" err="1">
                <a:latin typeface="Arial" panose="020B0604020202020204" pitchFamily="34" charset="0"/>
                <a:cs typeface="Arial" panose="020B0604020202020204" pitchFamily="34" charset="0"/>
              </a:rPr>
              <a:t>carga</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como</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consecuencia</a:t>
            </a:r>
            <a:r>
              <a:rPr lang="en-US" altLang="es-MX" sz="2000" dirty="0">
                <a:latin typeface="Arial" panose="020B0604020202020204" pitchFamily="34" charset="0"/>
                <a:cs typeface="Arial" panose="020B0604020202020204" pitchFamily="34" charset="0"/>
              </a:rPr>
              <a:t> de la </a:t>
            </a:r>
            <a:r>
              <a:rPr lang="en-US" altLang="es-MX" sz="2000" dirty="0" err="1">
                <a:latin typeface="Arial" panose="020B0604020202020204" pitchFamily="34" charset="0"/>
                <a:cs typeface="Arial" panose="020B0604020202020204" pitchFamily="34" charset="0"/>
              </a:rPr>
              <a:t>protonación</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incluyendo</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cambio</a:t>
            </a:r>
            <a:r>
              <a:rPr lang="en-US" altLang="es-MX" sz="2000" dirty="0">
                <a:latin typeface="Arial" panose="020B0604020202020204" pitchFamily="34" charset="0"/>
                <a:cs typeface="Arial" panose="020B0604020202020204" pitchFamily="34" charset="0"/>
              </a:rPr>
              <a:t> de </a:t>
            </a:r>
            <a:r>
              <a:rPr lang="en-US" altLang="es-MX" sz="2000" dirty="0" err="1">
                <a:latin typeface="Arial" panose="020B0604020202020204" pitchFamily="34" charset="0"/>
                <a:cs typeface="Arial" panose="020B0604020202020204" pitchFamily="34" charset="0"/>
              </a:rPr>
              <a:t>solvatación</a:t>
            </a:r>
            <a:endParaRPr lang="en-US" altLang="es-MX" sz="2000" dirty="0">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B9368550-40C0-4A73-8525-A140F0EA316B}"/>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5703B041-8FC9-4227-9046-F7A78FFEFF15}"/>
              </a:ext>
            </a:extLst>
          </p:cNvPr>
          <p:cNvSpPr>
            <a:spLocks noGrp="1"/>
          </p:cNvSpPr>
          <p:nvPr>
            <p:ph type="sldNum" sz="quarter" idx="12"/>
          </p:nvPr>
        </p:nvSpPr>
        <p:spPr/>
        <p:txBody>
          <a:bodyPr/>
          <a:lstStyle/>
          <a:p>
            <a:fld id="{35F7C1B0-3CBA-4428-8776-BC58547E578F}" type="slidenum">
              <a:rPr lang="es-MX" smtClean="0"/>
              <a:t>48</a:t>
            </a:fld>
            <a:endParaRPr lang="es-MX"/>
          </a:p>
        </p:txBody>
      </p:sp>
    </p:spTree>
    <p:extLst>
      <p:ext uri="{BB962C8B-B14F-4D97-AF65-F5344CB8AC3E}">
        <p14:creationId xmlns:p14="http://schemas.microsoft.com/office/powerpoint/2010/main" val="1595071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Objeto"/>
          <p:cNvGraphicFramePr>
            <a:graphicFrameLocks noChangeAspect="1"/>
          </p:cNvGraphicFramePr>
          <p:nvPr>
            <p:extLst>
              <p:ext uri="{D42A27DB-BD31-4B8C-83A1-F6EECF244321}">
                <p14:modId xmlns:p14="http://schemas.microsoft.com/office/powerpoint/2010/main" val="659733168"/>
              </p:ext>
            </p:extLst>
          </p:nvPr>
        </p:nvGraphicFramePr>
        <p:xfrm>
          <a:off x="89501" y="2132856"/>
          <a:ext cx="8964998" cy="1944216"/>
        </p:xfrm>
        <a:graphic>
          <a:graphicData uri="http://schemas.openxmlformats.org/presentationml/2006/ole">
            <mc:AlternateContent xmlns:mc="http://schemas.openxmlformats.org/markup-compatibility/2006">
              <mc:Choice xmlns:v="urn:schemas-microsoft-com:vml" Requires="v">
                <p:oleObj spid="_x0000_s5181" name="MDLDrawObject Class" r:id="rId3" imgW="6324480" imgH="1371600" progId="MDLDrawOLE.MDLDrawObject.1">
                  <p:embed/>
                </p:oleObj>
              </mc:Choice>
              <mc:Fallback>
                <p:oleObj name="MDLDrawObject Class" r:id="rId3" imgW="6324480" imgH="1371600" progId="MDLDrawOLE.MDLDrawObject.1">
                  <p:embed/>
                  <p:pic>
                    <p:nvPicPr>
                      <p:cNvPr id="0" name=""/>
                      <p:cNvPicPr/>
                      <p:nvPr/>
                    </p:nvPicPr>
                    <p:blipFill>
                      <a:blip r:embed="rId4"/>
                      <a:stretch>
                        <a:fillRect/>
                      </a:stretch>
                    </p:blipFill>
                    <p:spPr>
                      <a:xfrm>
                        <a:off x="89501" y="2132856"/>
                        <a:ext cx="8964998" cy="1944216"/>
                      </a:xfrm>
                      <a:prstGeom prst="rect">
                        <a:avLst/>
                      </a:prstGeom>
                    </p:spPr>
                  </p:pic>
                </p:oleObj>
              </mc:Fallback>
            </mc:AlternateContent>
          </a:graphicData>
        </a:graphic>
      </p:graphicFrame>
      <p:sp>
        <p:nvSpPr>
          <p:cNvPr id="4" name="3 Rectángulo"/>
          <p:cNvSpPr/>
          <p:nvPr/>
        </p:nvSpPr>
        <p:spPr>
          <a:xfrm>
            <a:off x="1619672" y="1412776"/>
            <a:ext cx="2032929" cy="461665"/>
          </a:xfrm>
          <a:prstGeom prst="rect">
            <a:avLst/>
          </a:prstGeom>
        </p:spPr>
        <p:txBody>
          <a:bodyPr wrap="none">
            <a:spAutoFit/>
          </a:bodyPr>
          <a:lstStyle/>
          <a:p>
            <a:r>
              <a:rPr lang="en-US" altLang="es-MX" dirty="0" err="1">
                <a:latin typeface="Arial" panose="020B0604020202020204" pitchFamily="34" charset="0"/>
                <a:cs typeface="Arial" panose="020B0604020202020204" pitchFamily="34" charset="0"/>
              </a:rPr>
              <a:t>Otro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a:t>
            </a:r>
          </a:p>
        </p:txBody>
      </p:sp>
      <p:sp>
        <p:nvSpPr>
          <p:cNvPr id="6" name="Text Box 8"/>
          <p:cNvSpPr txBox="1">
            <a:spLocks noChangeArrowheads="1"/>
          </p:cNvSpPr>
          <p:nvPr/>
        </p:nvSpPr>
        <p:spPr bwMode="auto">
          <a:xfrm>
            <a:off x="1028794" y="4777596"/>
            <a:ext cx="327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s-MX" sz="2000" b="1" dirty="0">
                <a:latin typeface="Arial" panose="020B0604020202020204" pitchFamily="34" charset="0"/>
                <a:cs typeface="Arial" panose="020B0604020202020204" pitchFamily="34" charset="0"/>
              </a:rPr>
              <a:t>1</a:t>
            </a:r>
          </a:p>
        </p:txBody>
      </p:sp>
      <p:sp>
        <p:nvSpPr>
          <p:cNvPr id="7" name="Line 9"/>
          <p:cNvSpPr>
            <a:spLocks noChangeShapeType="1"/>
          </p:cNvSpPr>
          <p:nvPr/>
        </p:nvSpPr>
        <p:spPr bwMode="auto">
          <a:xfrm>
            <a:off x="1519795" y="4941168"/>
            <a:ext cx="38100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MX">
              <a:latin typeface="Arial" panose="020B0604020202020204" pitchFamily="34" charset="0"/>
              <a:cs typeface="Arial" panose="020B0604020202020204" pitchFamily="34" charset="0"/>
            </a:endParaRPr>
          </a:p>
        </p:txBody>
      </p:sp>
      <p:sp>
        <p:nvSpPr>
          <p:cNvPr id="8" name="Line 10"/>
          <p:cNvSpPr>
            <a:spLocks noChangeShapeType="1"/>
          </p:cNvSpPr>
          <p:nvPr/>
        </p:nvSpPr>
        <p:spPr bwMode="auto">
          <a:xfrm>
            <a:off x="1508931" y="5013176"/>
            <a:ext cx="381000"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MX">
              <a:latin typeface="Arial" panose="020B0604020202020204" pitchFamily="34" charset="0"/>
              <a:cs typeface="Arial" panose="020B0604020202020204" pitchFamily="34" charset="0"/>
            </a:endParaRPr>
          </a:p>
        </p:txBody>
      </p:sp>
      <p:sp>
        <p:nvSpPr>
          <p:cNvPr id="9" name="Text Box 11"/>
          <p:cNvSpPr txBox="1">
            <a:spLocks noChangeArrowheads="1"/>
          </p:cNvSpPr>
          <p:nvPr/>
        </p:nvSpPr>
        <p:spPr bwMode="auto">
          <a:xfrm>
            <a:off x="2030661" y="4813121"/>
            <a:ext cx="5657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s-MX" sz="2000" b="1" dirty="0">
                <a:latin typeface="Arial" panose="020B0604020202020204" pitchFamily="34" charset="0"/>
                <a:cs typeface="Arial" panose="020B0604020202020204" pitchFamily="34" charset="0"/>
              </a:rPr>
              <a:t>2</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carbón</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ácido</a:t>
            </a:r>
            <a:r>
              <a:rPr lang="en-US" altLang="es-MX" sz="2000" dirty="0">
                <a:latin typeface="Arial" panose="020B0604020202020204" pitchFamily="34" charset="0"/>
                <a:cs typeface="Arial" panose="020B0604020202020204" pitchFamily="34" charset="0"/>
              </a:rPr>
              <a:t>, 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y 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relativamente</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pequeños</a:t>
            </a:r>
            <a:endParaRPr lang="en-US" altLang="es-MX" sz="2000" b="1" dirty="0">
              <a:latin typeface="Arial" panose="020B0604020202020204" pitchFamily="34" charset="0"/>
              <a:cs typeface="Arial" panose="020B0604020202020204" pitchFamily="34" charset="0"/>
            </a:endParaRPr>
          </a:p>
        </p:txBody>
      </p:sp>
      <p:sp>
        <p:nvSpPr>
          <p:cNvPr id="10" name="Text Box 12"/>
          <p:cNvSpPr txBox="1">
            <a:spLocks noChangeArrowheads="1"/>
          </p:cNvSpPr>
          <p:nvPr/>
        </p:nvSpPr>
        <p:spPr bwMode="auto">
          <a:xfrm>
            <a:off x="1043608" y="5292006"/>
            <a:ext cx="327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s-MX" sz="2000" b="1" dirty="0">
                <a:latin typeface="Arial" panose="020B0604020202020204" pitchFamily="34" charset="0"/>
                <a:cs typeface="Arial" panose="020B0604020202020204" pitchFamily="34" charset="0"/>
              </a:rPr>
              <a:t>2</a:t>
            </a:r>
          </a:p>
        </p:txBody>
      </p:sp>
      <p:sp>
        <p:nvSpPr>
          <p:cNvPr id="11" name="Line 13"/>
          <p:cNvSpPr>
            <a:spLocks noChangeShapeType="1"/>
          </p:cNvSpPr>
          <p:nvPr/>
        </p:nvSpPr>
        <p:spPr bwMode="auto">
          <a:xfrm>
            <a:off x="1475656" y="5471393"/>
            <a:ext cx="38100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MX">
              <a:latin typeface="Arial" panose="020B0604020202020204" pitchFamily="34" charset="0"/>
              <a:cs typeface="Arial" panose="020B0604020202020204" pitchFamily="34" charset="0"/>
            </a:endParaRPr>
          </a:p>
        </p:txBody>
      </p:sp>
      <p:sp>
        <p:nvSpPr>
          <p:cNvPr id="12" name="Line 14"/>
          <p:cNvSpPr>
            <a:spLocks noChangeShapeType="1"/>
          </p:cNvSpPr>
          <p:nvPr/>
        </p:nvSpPr>
        <p:spPr bwMode="auto">
          <a:xfrm>
            <a:off x="1475656" y="5547593"/>
            <a:ext cx="381000"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MX">
              <a:latin typeface="Arial" panose="020B0604020202020204" pitchFamily="34" charset="0"/>
              <a:cs typeface="Arial" panose="020B0604020202020204" pitchFamily="34" charset="0"/>
            </a:endParaRPr>
          </a:p>
        </p:txBody>
      </p:sp>
      <p:sp>
        <p:nvSpPr>
          <p:cNvPr id="13" name="Text Box 15"/>
          <p:cNvSpPr txBox="1">
            <a:spLocks noChangeArrowheads="1"/>
          </p:cNvSpPr>
          <p:nvPr/>
        </p:nvSpPr>
        <p:spPr bwMode="auto">
          <a:xfrm>
            <a:off x="2003922" y="5301208"/>
            <a:ext cx="56557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s-MX" sz="2000" b="1" dirty="0">
                <a:latin typeface="Arial" panose="020B0604020202020204" pitchFamily="34" charset="0"/>
                <a:cs typeface="Arial" panose="020B0604020202020204" pitchFamily="34" charset="0"/>
              </a:rPr>
              <a:t>3</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oxígeno</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ácido</a:t>
            </a:r>
            <a:r>
              <a:rPr lang="en-US" altLang="es-MX" sz="2000" dirty="0">
                <a:latin typeface="Arial" panose="020B0604020202020204" pitchFamily="34" charset="0"/>
                <a:cs typeface="Arial" panose="020B0604020202020204" pitchFamily="34" charset="0"/>
              </a:rPr>
              <a:t>,  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y k</a:t>
            </a:r>
            <a:r>
              <a:rPr lang="en-US" altLang="es-MX" sz="2000" baseline="-25000" dirty="0">
                <a:latin typeface="Arial" panose="020B0604020202020204" pitchFamily="34" charset="0"/>
                <a:cs typeface="Arial" panose="020B0604020202020204" pitchFamily="34" charset="0"/>
              </a:rPr>
              <a:t>-1</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relativamente</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grandes</a:t>
            </a:r>
            <a:endParaRPr lang="en-US" altLang="es-MX" sz="2000" dirty="0">
              <a:latin typeface="Arial" panose="020B0604020202020204" pitchFamily="34" charset="0"/>
              <a:cs typeface="Arial" panose="020B0604020202020204" pitchFamily="34" charset="0"/>
            </a:endParaRPr>
          </a:p>
          <a:p>
            <a:r>
              <a:rPr lang="en-US" altLang="es-MX" sz="2000" dirty="0">
                <a:latin typeface="Arial" panose="020B0604020202020204" pitchFamily="34" charset="0"/>
                <a:cs typeface="Arial" panose="020B0604020202020204" pitchFamily="34" charset="0"/>
              </a:rPr>
              <a:t>(</a:t>
            </a:r>
            <a:r>
              <a:rPr lang="en-US" altLang="es-MX" sz="2000" dirty="0" err="1">
                <a:latin typeface="Arial" panose="020B0604020202020204" pitchFamily="34" charset="0"/>
                <a:cs typeface="Arial" panose="020B0604020202020204" pitchFamily="34" charset="0"/>
              </a:rPr>
              <a:t>Formación</a:t>
            </a:r>
            <a:r>
              <a:rPr lang="en-US" altLang="es-MX" sz="2000" dirty="0">
                <a:latin typeface="Arial" panose="020B0604020202020204" pitchFamily="34" charset="0"/>
                <a:cs typeface="Arial" panose="020B0604020202020204" pitchFamily="34" charset="0"/>
              </a:rPr>
              <a:t>  de enlace de H)</a:t>
            </a:r>
            <a:endParaRPr lang="en-US" altLang="es-MX" sz="2000" b="1" dirty="0">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0D6F6460-6301-4625-B4C2-63A0FE1FDB0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AAA6D4F-03FE-48ED-8A0A-E6EEAF252E5F}"/>
              </a:ext>
            </a:extLst>
          </p:cNvPr>
          <p:cNvSpPr>
            <a:spLocks noGrp="1"/>
          </p:cNvSpPr>
          <p:nvPr>
            <p:ph type="sldNum" sz="quarter" idx="12"/>
          </p:nvPr>
        </p:nvSpPr>
        <p:spPr/>
        <p:txBody>
          <a:bodyPr/>
          <a:lstStyle/>
          <a:p>
            <a:fld id="{35F7C1B0-3CBA-4428-8776-BC58547E578F}" type="slidenum">
              <a:rPr lang="es-MX" smtClean="0"/>
              <a:t>49</a:t>
            </a:fld>
            <a:endParaRPr lang="es-MX"/>
          </a:p>
        </p:txBody>
      </p:sp>
    </p:spTree>
    <p:extLst>
      <p:ext uri="{BB962C8B-B14F-4D97-AF65-F5344CB8AC3E}">
        <p14:creationId xmlns:p14="http://schemas.microsoft.com/office/powerpoint/2010/main" val="407506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4 CuadroTexto"/>
              <p:cNvSpPr txBox="1"/>
              <p:nvPr/>
            </p:nvSpPr>
            <p:spPr>
              <a:xfrm>
                <a:off x="791369" y="260648"/>
                <a:ext cx="7012878" cy="6909327"/>
              </a:xfrm>
              <a:prstGeom prst="rect">
                <a:avLst/>
              </a:prstGeom>
              <a:noFill/>
              <a:ln>
                <a:noFill/>
              </a:ln>
            </p:spPr>
            <p:txBody>
              <a:bodyPr wrap="square" rtlCol="0">
                <a:spAutoFit/>
              </a:bodyPr>
              <a:lstStyle/>
              <a:p>
                <a:r>
                  <a:rPr lang="es-MX" sz="2600" b="1" u="sng" dirty="0">
                    <a:solidFill>
                      <a:srgbClr val="FF0000"/>
                    </a:solidFill>
                    <a:latin typeface="Arial" pitchFamily="34" charset="0"/>
                    <a:cs typeface="Arial" pitchFamily="34" charset="0"/>
                  </a:rPr>
                  <a:t>Catálisis homogénea en fase gaseosa</a:t>
                </a:r>
              </a:p>
              <a:p>
                <a:endParaRPr lang="es-MX" sz="2200" u="sng" dirty="0">
                  <a:solidFill>
                    <a:schemeClr val="tx1"/>
                  </a:solidFill>
                  <a:latin typeface="Arial" pitchFamily="34" charset="0"/>
                  <a:cs typeface="Arial" pitchFamily="34" charset="0"/>
                </a:endParaRPr>
              </a:p>
              <a:p>
                <a:r>
                  <a:rPr lang="es-MX" sz="2400" b="1" u="sng" dirty="0">
                    <a:solidFill>
                      <a:srgbClr val="0070C0"/>
                    </a:solidFill>
                    <a:latin typeface="Arial" pitchFamily="34" charset="0"/>
                    <a:cs typeface="Arial" pitchFamily="34" charset="0"/>
                  </a:rPr>
                  <a:t>Caso ilustrativo:  </a:t>
                </a:r>
              </a:p>
              <a:p>
                <a:r>
                  <a:rPr lang="es-MX" sz="2200" dirty="0">
                    <a:latin typeface="Arial" pitchFamily="34" charset="0"/>
                    <a:cs typeface="Arial" pitchFamily="34" charset="0"/>
                  </a:rPr>
                  <a:t>E</a:t>
                </a:r>
                <a:r>
                  <a:rPr lang="es-MX" sz="2200" dirty="0">
                    <a:solidFill>
                      <a:schemeClr val="tx1"/>
                    </a:solidFill>
                    <a:latin typeface="Arial" pitchFamily="34" charset="0"/>
                    <a:cs typeface="Arial" pitchFamily="34" charset="0"/>
                  </a:rPr>
                  <a:t>l efecto del bromo molecular sobre la descomposición del ozono </a:t>
                </a:r>
              </a:p>
              <a:p>
                <a:endParaRPr lang="es-MX" sz="2200" dirty="0">
                  <a:solidFill>
                    <a:schemeClr val="tx1"/>
                  </a:solidFill>
                  <a:latin typeface="Arial" pitchFamily="34" charset="0"/>
                  <a:cs typeface="Arial" pitchFamily="34" charset="0"/>
                </a:endParaRPr>
              </a:p>
              <a:p>
                <a:r>
                  <a:rPr lang="es-MX" sz="2200" dirty="0">
                    <a:solidFill>
                      <a:schemeClr val="tx1"/>
                    </a:solidFill>
                    <a:latin typeface="Arial" pitchFamily="34" charset="0"/>
                    <a:cs typeface="Arial" pitchFamily="34" charset="0"/>
                  </a:rPr>
                  <a:t>Reacción:</a:t>
                </a:r>
              </a:p>
              <a:p>
                <a:pPr/>
                <a14:m>
                  <m:oMathPara xmlns:m="http://schemas.openxmlformats.org/officeDocument/2006/math">
                    <m:oMathParaPr>
                      <m:jc m:val="centerGroup"/>
                    </m:oMathParaPr>
                    <m:oMath xmlns:m="http://schemas.openxmlformats.org/officeDocument/2006/math">
                      <m:r>
                        <a:rPr lang="es-MX" sz="2200" b="0" i="1" smtClean="0">
                          <a:solidFill>
                            <a:schemeClr val="tx1"/>
                          </a:solidFill>
                          <a:latin typeface="Cambria Math"/>
                        </a:rPr>
                        <m:t>2</m:t>
                      </m:r>
                      <m:r>
                        <a:rPr lang="es-MX" sz="2200" b="0" i="1" smtClean="0">
                          <a:solidFill>
                            <a:schemeClr val="tx1"/>
                          </a:solidFill>
                          <a:latin typeface="Cambria Math"/>
                        </a:rPr>
                        <m:t>𝑂</m:t>
                      </m:r>
                      <m:r>
                        <a:rPr lang="es-MX" sz="2200" b="0" i="1" baseline="-25000" smtClean="0">
                          <a:solidFill>
                            <a:schemeClr val="tx1"/>
                          </a:solidFill>
                          <a:latin typeface="Cambria Math"/>
                        </a:rPr>
                        <m:t>3                </m:t>
                      </m:r>
                      <m:r>
                        <a:rPr lang="es-MX" sz="2200" b="0" i="1" smtClean="0">
                          <a:solidFill>
                            <a:schemeClr val="tx1"/>
                          </a:solidFill>
                          <a:latin typeface="Cambria Math"/>
                        </a:rPr>
                        <m:t>3</m:t>
                      </m:r>
                      <m:r>
                        <a:rPr lang="es-MX" sz="2200" b="0" i="1" smtClean="0">
                          <a:solidFill>
                            <a:schemeClr val="tx1"/>
                          </a:solidFill>
                          <a:latin typeface="Cambria Math"/>
                        </a:rPr>
                        <m:t>𝑂</m:t>
                      </m:r>
                      <m:r>
                        <a:rPr lang="es-MX" sz="2200" b="0" i="1" baseline="-25000" smtClean="0">
                          <a:solidFill>
                            <a:schemeClr val="tx1"/>
                          </a:solidFill>
                          <a:latin typeface="Cambria Math"/>
                        </a:rPr>
                        <m:t>2</m:t>
                      </m:r>
                    </m:oMath>
                  </m:oMathPara>
                </a14:m>
                <a:endParaRPr lang="es-MX" sz="2200" baseline="-25000" dirty="0">
                  <a:solidFill>
                    <a:schemeClr val="tx1"/>
                  </a:solidFill>
                  <a:latin typeface="Arial" pitchFamily="34" charset="0"/>
                  <a:cs typeface="Arial" pitchFamily="34" charset="0"/>
                </a:endParaRPr>
              </a:p>
              <a:p>
                <a:endParaRPr lang="es-MX" sz="2200" baseline="-25000" dirty="0">
                  <a:latin typeface="Arial" pitchFamily="34" charset="0"/>
                  <a:cs typeface="Arial" pitchFamily="34" charset="0"/>
                </a:endParaRPr>
              </a:p>
              <a:p>
                <a:endParaRPr lang="es-MX" sz="2200" baseline="-25000" dirty="0">
                  <a:solidFill>
                    <a:schemeClr val="tx1"/>
                  </a:solidFill>
                  <a:latin typeface="Arial" pitchFamily="34" charset="0"/>
                  <a:cs typeface="Arial" pitchFamily="34" charset="0"/>
                </a:endParaRPr>
              </a:p>
              <a:p>
                <a:r>
                  <a:rPr lang="es-MX" sz="2200" dirty="0">
                    <a:latin typeface="Arial" pitchFamily="34" charset="0"/>
                    <a:cs typeface="Arial" pitchFamily="34" charset="0"/>
                  </a:rPr>
                  <a:t>Probable mecanismo : </a:t>
                </a:r>
              </a:p>
              <a:p>
                <a:endParaRPr lang="es-MX" sz="2200" baseline="-25000" dirty="0">
                  <a:solidFill>
                    <a:schemeClr val="tx1"/>
                  </a:solidFill>
                  <a:latin typeface="Arial" pitchFamily="34" charset="0"/>
                  <a:cs typeface="Arial" pitchFamily="34" charset="0"/>
                </a:endParaRPr>
              </a:p>
              <a:p>
                <a:pPr algn="ctr"/>
                <a14:m>
                  <m:oMath xmlns:m="http://schemas.openxmlformats.org/officeDocument/2006/math">
                    <m:r>
                      <a:rPr lang="es-MX" sz="2200" b="0" i="1" smtClean="0">
                        <a:solidFill>
                          <a:schemeClr val="tx1"/>
                        </a:solidFill>
                        <a:latin typeface="Cambria Math"/>
                      </a:rPr>
                      <m:t>𝐵𝑟</m:t>
                    </m:r>
                    <m:r>
                      <a:rPr lang="es-MX" sz="2200" b="0" i="1" baseline="-25000" smtClean="0">
                        <a:solidFill>
                          <a:schemeClr val="tx1"/>
                        </a:solidFill>
                        <a:latin typeface="Cambria Math"/>
                      </a:rPr>
                      <m:t>2</m:t>
                    </m:r>
                    <m:r>
                      <a:rPr lang="es-MX" sz="2200" b="0" i="1" smtClean="0">
                        <a:solidFill>
                          <a:schemeClr val="tx1"/>
                        </a:solidFill>
                        <a:latin typeface="Cambria Math"/>
                        <a:ea typeface="Cambria Math"/>
                      </a:rPr>
                      <m:t>→</m:t>
                    </m:r>
                    <m:r>
                      <a:rPr lang="es-MX" sz="2200" b="0" i="1" smtClean="0">
                        <a:solidFill>
                          <a:schemeClr val="tx1"/>
                        </a:solidFill>
                        <a:latin typeface="Cambria Math"/>
                      </a:rPr>
                      <m:t>𝐵𝑟</m:t>
                    </m:r>
                    <m:r>
                      <a:rPr lang="es-MX" sz="2200" b="0" i="1" baseline="30000" smtClean="0">
                        <a:solidFill>
                          <a:schemeClr val="tx1"/>
                        </a:solidFill>
                        <a:latin typeface="Cambria Math"/>
                        <a:ea typeface="Cambria Math"/>
                      </a:rPr>
                      <m:t>∙</m:t>
                    </m:r>
                    <m:r>
                      <a:rPr lang="es-MX" sz="2200" b="0" i="1" smtClean="0">
                        <a:solidFill>
                          <a:schemeClr val="tx1"/>
                        </a:solidFill>
                        <a:latin typeface="Cambria Math"/>
                      </a:rPr>
                      <m:t>+  </m:t>
                    </m:r>
                    <m:r>
                      <a:rPr lang="es-MX" sz="2200" b="0" i="1" smtClean="0">
                        <a:solidFill>
                          <a:schemeClr val="tx1"/>
                        </a:solidFill>
                        <a:latin typeface="Cambria Math"/>
                      </a:rPr>
                      <m:t>𝐵𝑟</m:t>
                    </m:r>
                  </m:oMath>
                </a14:m>
                <a:r>
                  <a:rPr lang="es-MX" sz="2200" b="0" dirty="0">
                    <a:solidFill>
                      <a:schemeClr val="tx1"/>
                    </a:solidFill>
                    <a:latin typeface="Arial" pitchFamily="34" charset="0"/>
                    <a:ea typeface="Cambria Math"/>
                    <a:cs typeface="Arial" pitchFamily="34" charset="0"/>
                  </a:rPr>
                  <a:t> </a:t>
                </a:r>
                <a14:m>
                  <m:oMath xmlns:m="http://schemas.openxmlformats.org/officeDocument/2006/math">
                    <m:r>
                      <a:rPr lang="es-MX" sz="2200" b="0" i="1" baseline="30000" smtClean="0">
                        <a:solidFill>
                          <a:schemeClr val="tx1"/>
                        </a:solidFill>
                        <a:latin typeface="Cambria Math"/>
                        <a:ea typeface="Cambria Math"/>
                      </a:rPr>
                      <m:t>∙</m:t>
                    </m:r>
                  </m:oMath>
                </a14:m>
                <a:endParaRPr lang="es-MX" sz="2200" b="0" baseline="30000" dirty="0">
                  <a:solidFill>
                    <a:schemeClr val="tx1"/>
                  </a:solidFill>
                  <a:latin typeface="Arial" pitchFamily="34" charset="0"/>
                  <a:cs typeface="Arial" pitchFamily="34" charset="0"/>
                </a:endParaRPr>
              </a:p>
              <a:p>
                <a:pPr algn="ctr"/>
                <a:endParaRPr lang="es-MX" sz="2200" dirty="0">
                  <a:solidFill>
                    <a:schemeClr val="tx1"/>
                  </a:solidFill>
                  <a:latin typeface="Arial" pitchFamily="34" charset="0"/>
                  <a:cs typeface="Arial" pitchFamily="34" charset="0"/>
                </a:endParaRPr>
              </a:p>
              <a:p>
                <a:pPr algn="ctr"/>
                <a14:m>
                  <m:oMathPara xmlns:m="http://schemas.openxmlformats.org/officeDocument/2006/math">
                    <m:oMathParaPr>
                      <m:jc m:val="centerGroup"/>
                    </m:oMathParaPr>
                    <m:oMath xmlns:m="http://schemas.openxmlformats.org/officeDocument/2006/math">
                      <m:r>
                        <a:rPr lang="es-MX" sz="2200" b="0" i="1" smtClean="0">
                          <a:solidFill>
                            <a:schemeClr val="tx1"/>
                          </a:solidFill>
                          <a:latin typeface="Cambria Math"/>
                        </a:rPr>
                        <m:t>𝐵𝑟</m:t>
                      </m:r>
                      <m:r>
                        <a:rPr lang="es-MX" sz="2200" b="0" i="1" baseline="30000" smtClean="0">
                          <a:solidFill>
                            <a:schemeClr val="tx1"/>
                          </a:solidFill>
                          <a:latin typeface="Cambria Math"/>
                          <a:ea typeface="Cambria Math"/>
                        </a:rPr>
                        <m:t>∙</m:t>
                      </m:r>
                      <m:r>
                        <a:rPr lang="es-MX" sz="2200" b="0" i="1" smtClean="0">
                          <a:solidFill>
                            <a:schemeClr val="tx1"/>
                          </a:solidFill>
                          <a:latin typeface="Cambria Math"/>
                        </a:rPr>
                        <m:t>+</m:t>
                      </m:r>
                      <m:r>
                        <a:rPr lang="es-MX" sz="2200" b="0" i="1" smtClean="0">
                          <a:solidFill>
                            <a:schemeClr val="tx1"/>
                          </a:solidFill>
                          <a:latin typeface="Cambria Math"/>
                        </a:rPr>
                        <m:t>𝑂</m:t>
                      </m:r>
                      <m:r>
                        <a:rPr lang="es-MX" sz="2200" b="0" i="1" baseline="-25000" smtClean="0">
                          <a:solidFill>
                            <a:schemeClr val="tx1"/>
                          </a:solidFill>
                          <a:latin typeface="Cambria Math"/>
                        </a:rPr>
                        <m:t>3</m:t>
                      </m:r>
                      <m:r>
                        <a:rPr lang="es-MX" sz="2200" b="0" i="1" smtClean="0">
                          <a:solidFill>
                            <a:schemeClr val="tx1"/>
                          </a:solidFill>
                          <a:latin typeface="Cambria Math"/>
                          <a:ea typeface="Cambria Math"/>
                        </a:rPr>
                        <m:t>→</m:t>
                      </m:r>
                      <m:r>
                        <a:rPr lang="es-MX" sz="2200" b="0" i="1" smtClean="0">
                          <a:solidFill>
                            <a:schemeClr val="tx1"/>
                          </a:solidFill>
                          <a:latin typeface="Cambria Math"/>
                          <a:ea typeface="Cambria Math"/>
                        </a:rPr>
                        <m:t>𝐵𝑟𝑂</m:t>
                      </m:r>
                      <m:r>
                        <a:rPr lang="es-MX" sz="2200" b="0" i="1" baseline="30000" smtClean="0">
                          <a:solidFill>
                            <a:schemeClr val="tx1"/>
                          </a:solidFill>
                          <a:latin typeface="Cambria Math"/>
                          <a:ea typeface="Cambria Math"/>
                        </a:rPr>
                        <m:t>∙</m:t>
                      </m:r>
                      <m:r>
                        <a:rPr lang="es-MX" sz="2200" b="0" i="1" smtClean="0">
                          <a:solidFill>
                            <a:schemeClr val="tx1"/>
                          </a:solidFill>
                          <a:latin typeface="Cambria Math"/>
                          <a:ea typeface="Cambria Math"/>
                        </a:rPr>
                        <m:t>+</m:t>
                      </m:r>
                      <m:r>
                        <a:rPr lang="es-MX" sz="2200" b="0" i="1" smtClean="0">
                          <a:solidFill>
                            <a:schemeClr val="tx1"/>
                          </a:solidFill>
                          <a:latin typeface="Cambria Math"/>
                          <a:ea typeface="Cambria Math"/>
                        </a:rPr>
                        <m:t>𝑂</m:t>
                      </m:r>
                      <m:r>
                        <a:rPr lang="es-MX" sz="2200" b="0" i="1" baseline="-25000" smtClean="0">
                          <a:solidFill>
                            <a:schemeClr val="tx1"/>
                          </a:solidFill>
                          <a:latin typeface="Cambria Math"/>
                          <a:ea typeface="Cambria Math"/>
                        </a:rPr>
                        <m:t>2</m:t>
                      </m:r>
                    </m:oMath>
                  </m:oMathPara>
                </a14:m>
                <a:endParaRPr lang="es-MX" sz="2200" b="0" baseline="-25000" dirty="0">
                  <a:solidFill>
                    <a:schemeClr val="tx1"/>
                  </a:solidFill>
                  <a:latin typeface="Arial" pitchFamily="34" charset="0"/>
                  <a:ea typeface="Cambria Math"/>
                  <a:cs typeface="Arial" pitchFamily="34" charset="0"/>
                </a:endParaRPr>
              </a:p>
              <a:p>
                <a:pPr algn="ctr"/>
                <a:endParaRPr lang="es-MX" sz="2200" dirty="0">
                  <a:solidFill>
                    <a:schemeClr val="tx1"/>
                  </a:solidFill>
                  <a:latin typeface="Arial" pitchFamily="34" charset="0"/>
                  <a:cs typeface="Arial" pitchFamily="34" charset="0"/>
                </a:endParaRPr>
              </a:p>
              <a:p>
                <a:pPr algn="ctr"/>
                <a14:m>
                  <m:oMath xmlns:m="http://schemas.openxmlformats.org/officeDocument/2006/math">
                    <m:r>
                      <a:rPr lang="es-MX" sz="2200" b="0" i="1" smtClean="0">
                        <a:solidFill>
                          <a:schemeClr val="tx1"/>
                        </a:solidFill>
                        <a:latin typeface="Cambria Math"/>
                      </a:rPr>
                      <m:t>𝐵𝑟𝑂</m:t>
                    </m:r>
                    <m:r>
                      <a:rPr lang="es-MX" sz="2200" b="0" i="1" baseline="30000" smtClean="0">
                        <a:solidFill>
                          <a:schemeClr val="tx1"/>
                        </a:solidFill>
                        <a:latin typeface="Cambria Math"/>
                        <a:ea typeface="Cambria Math"/>
                      </a:rPr>
                      <m:t>∙</m:t>
                    </m:r>
                    <m:r>
                      <a:rPr lang="es-MX" sz="2200" b="0" i="1" smtClean="0">
                        <a:solidFill>
                          <a:schemeClr val="tx1"/>
                        </a:solidFill>
                        <a:latin typeface="Cambria Math"/>
                      </a:rPr>
                      <m:t>+</m:t>
                    </m:r>
                    <m:r>
                      <a:rPr lang="es-MX" sz="2200" b="0" i="1" smtClean="0">
                        <a:solidFill>
                          <a:schemeClr val="tx1"/>
                        </a:solidFill>
                        <a:latin typeface="Cambria Math"/>
                      </a:rPr>
                      <m:t>𝑂</m:t>
                    </m:r>
                    <m:r>
                      <a:rPr lang="es-MX" sz="2200" b="0" i="1" baseline="-25000" smtClean="0">
                        <a:solidFill>
                          <a:schemeClr val="tx1"/>
                        </a:solidFill>
                        <a:latin typeface="Cambria Math"/>
                      </a:rPr>
                      <m:t>3</m:t>
                    </m:r>
                    <m:r>
                      <a:rPr lang="es-MX" sz="2200" b="0" i="1" smtClean="0">
                        <a:solidFill>
                          <a:schemeClr val="tx1"/>
                        </a:solidFill>
                        <a:latin typeface="Cambria Math"/>
                        <a:ea typeface="Cambria Math"/>
                      </a:rPr>
                      <m:t>→</m:t>
                    </m:r>
                    <m:r>
                      <a:rPr lang="es-MX" sz="2200" b="0" i="1" smtClean="0">
                        <a:solidFill>
                          <a:schemeClr val="tx1"/>
                        </a:solidFill>
                        <a:latin typeface="Cambria Math"/>
                        <a:ea typeface="Cambria Math"/>
                      </a:rPr>
                      <m:t>𝐵𝑟</m:t>
                    </m:r>
                    <m:r>
                      <a:rPr lang="es-MX" sz="2200" b="0" i="1" smtClean="0">
                        <a:solidFill>
                          <a:schemeClr val="tx1"/>
                        </a:solidFill>
                        <a:latin typeface="Cambria Math" panose="02040503050406030204" pitchFamily="18" charset="0"/>
                        <a:ea typeface="Cambria Math"/>
                      </a:rPr>
                      <m:t> </m:t>
                    </m:r>
                    <m:r>
                      <a:rPr lang="es-MX" sz="2200" b="1" i="1" baseline="30000" smtClean="0">
                        <a:solidFill>
                          <a:schemeClr val="tx1"/>
                        </a:solidFill>
                        <a:latin typeface="Cambria Math" panose="02040503050406030204" pitchFamily="18" charset="0"/>
                        <a:ea typeface="Cambria Math"/>
                      </a:rPr>
                      <m:t>.</m:t>
                    </m:r>
                    <m:r>
                      <a:rPr lang="es-MX" sz="2200" b="0" i="1" smtClean="0">
                        <a:solidFill>
                          <a:schemeClr val="tx1"/>
                        </a:solidFill>
                        <a:latin typeface="Cambria Math"/>
                        <a:ea typeface="Cambria Math"/>
                      </a:rPr>
                      <m:t>+</m:t>
                    </m:r>
                    <m:r>
                      <a:rPr lang="es-MX" sz="2200" b="0" i="1" smtClean="0">
                        <a:solidFill>
                          <a:schemeClr val="tx1"/>
                        </a:solidFill>
                        <a:latin typeface="Cambria Math"/>
                        <a:ea typeface="Cambria Math"/>
                      </a:rPr>
                      <m:t>𝑂</m:t>
                    </m:r>
                    <m:r>
                      <a:rPr lang="es-MX" sz="2200" b="0" i="1" baseline="-25000" smtClean="0">
                        <a:solidFill>
                          <a:schemeClr val="tx1"/>
                        </a:solidFill>
                        <a:latin typeface="Cambria Math"/>
                        <a:ea typeface="Cambria Math"/>
                      </a:rPr>
                      <m:t>2</m:t>
                    </m:r>
                    <m:r>
                      <a:rPr lang="es-MX" sz="2200" b="0" i="1" smtClean="0">
                        <a:solidFill>
                          <a:schemeClr val="tx1"/>
                        </a:solidFill>
                        <a:latin typeface="Cambria Math"/>
                        <a:ea typeface="Cambria Math"/>
                      </a:rPr>
                      <m:t>+</m:t>
                    </m:r>
                    <m:r>
                      <a:rPr lang="es-MX" sz="2200" b="0" i="1" smtClean="0">
                        <a:solidFill>
                          <a:schemeClr val="tx1"/>
                        </a:solidFill>
                        <a:latin typeface="Cambria Math"/>
                        <a:ea typeface="Cambria Math"/>
                      </a:rPr>
                      <m:t>𝑂</m:t>
                    </m:r>
                    <m:r>
                      <a:rPr lang="es-MX" sz="2200" b="0" i="1" baseline="-25000" smtClean="0">
                        <a:solidFill>
                          <a:schemeClr val="tx1"/>
                        </a:solidFill>
                        <a:latin typeface="Cambria Math"/>
                        <a:ea typeface="Cambria Math"/>
                      </a:rPr>
                      <m:t>2</m:t>
                    </m:r>
                  </m:oMath>
                </a14:m>
                <a:r>
                  <a:rPr lang="es-MX" sz="2200" dirty="0">
                    <a:solidFill>
                      <a:schemeClr val="tx1"/>
                    </a:solidFill>
                    <a:latin typeface="Arial" pitchFamily="34" charset="0"/>
                    <a:cs typeface="Arial" pitchFamily="34" charset="0"/>
                  </a:rPr>
                  <a:t> </a:t>
                </a:r>
              </a:p>
              <a:p>
                <a:pPr algn="ctr"/>
                <a:endParaRPr lang="es-MX" sz="2200" dirty="0">
                  <a:latin typeface="Arial" pitchFamily="34" charset="0"/>
                  <a:cs typeface="Arial" pitchFamily="34" charset="0"/>
                </a:endParaRPr>
              </a:p>
              <a:p>
                <a:pPr algn="ctr"/>
                <a14:m>
                  <m:oMath xmlns:m="http://schemas.openxmlformats.org/officeDocument/2006/math">
                    <m:r>
                      <a:rPr lang="es-MX" sz="2200" b="0" i="1" smtClean="0">
                        <a:solidFill>
                          <a:schemeClr val="tx1"/>
                        </a:solidFill>
                        <a:latin typeface="Cambria Math"/>
                      </a:rPr>
                      <m:t>𝐵𝑟</m:t>
                    </m:r>
                    <m:r>
                      <a:rPr lang="es-MX" sz="2200" b="0" i="1" baseline="30000" smtClean="0">
                        <a:solidFill>
                          <a:schemeClr val="tx1"/>
                        </a:solidFill>
                        <a:latin typeface="Cambria Math"/>
                        <a:ea typeface="Cambria Math"/>
                      </a:rPr>
                      <m:t>∙</m:t>
                    </m:r>
                    <m:r>
                      <a:rPr lang="es-MX" sz="2200" b="0" i="1" smtClean="0">
                        <a:solidFill>
                          <a:schemeClr val="tx1"/>
                        </a:solidFill>
                        <a:latin typeface="Cambria Math"/>
                      </a:rPr>
                      <m:t>+</m:t>
                    </m:r>
                    <m:r>
                      <a:rPr lang="es-MX" sz="2200" b="0" i="1" smtClean="0">
                        <a:solidFill>
                          <a:schemeClr val="tx1"/>
                        </a:solidFill>
                        <a:latin typeface="Cambria Math"/>
                      </a:rPr>
                      <m:t>𝑂</m:t>
                    </m:r>
                    <m:r>
                      <a:rPr lang="es-MX" sz="2200" b="0" i="1" baseline="-25000" smtClean="0">
                        <a:solidFill>
                          <a:schemeClr val="tx1"/>
                        </a:solidFill>
                        <a:latin typeface="Cambria Math"/>
                      </a:rPr>
                      <m:t>3</m:t>
                    </m:r>
                    <m:r>
                      <a:rPr lang="es-MX" sz="2200" b="0" i="1" smtClean="0">
                        <a:solidFill>
                          <a:schemeClr val="tx1"/>
                        </a:solidFill>
                        <a:latin typeface="Cambria Math"/>
                        <a:ea typeface="Cambria Math"/>
                      </a:rPr>
                      <m:t>→</m:t>
                    </m:r>
                  </m:oMath>
                </a14:m>
                <a:r>
                  <a:rPr lang="es-MX" sz="2200" dirty="0">
                    <a:solidFill>
                      <a:schemeClr val="tx1"/>
                    </a:solidFill>
                    <a:latin typeface="Arial" pitchFamily="34" charset="0"/>
                    <a:cs typeface="Arial" pitchFamily="34" charset="0"/>
                  </a:rPr>
                  <a:t> BrO</a:t>
                </a:r>
                <a:r>
                  <a:rPr lang="es-MX" sz="2200" baseline="-25000" dirty="0">
                    <a:solidFill>
                      <a:schemeClr val="tx1"/>
                    </a:solidFill>
                    <a:latin typeface="Arial" pitchFamily="34" charset="0"/>
                    <a:cs typeface="Arial" pitchFamily="34" charset="0"/>
                  </a:rPr>
                  <a:t>3</a:t>
                </a:r>
              </a:p>
              <a:p>
                <a:pPr algn="ctr"/>
                <a:endParaRPr lang="es-MX" sz="2200" dirty="0">
                  <a:latin typeface="Arial" pitchFamily="34" charset="0"/>
                  <a:cs typeface="Arial" pitchFamily="34" charset="0"/>
                </a:endParaRPr>
              </a:p>
              <a:p>
                <a:pPr algn="ctr"/>
                <a:endParaRPr lang="es-MX" sz="2200" dirty="0">
                  <a:solidFill>
                    <a:schemeClr val="tx1"/>
                  </a:solidFill>
                  <a:latin typeface="Arial" pitchFamily="34" charset="0"/>
                  <a:cs typeface="Arial" pitchFamily="34" charset="0"/>
                </a:endParaRPr>
              </a:p>
            </p:txBody>
          </p:sp>
        </mc:Choice>
        <mc:Fallback xmlns="">
          <p:sp>
            <p:nvSpPr>
              <p:cNvPr id="5" name="4 CuadroTexto"/>
              <p:cNvSpPr txBox="1">
                <a:spLocks noRot="1" noChangeAspect="1" noMove="1" noResize="1" noEditPoints="1" noAdjustHandles="1" noChangeArrowheads="1" noChangeShapeType="1" noTextEdit="1"/>
              </p:cNvSpPr>
              <p:nvPr/>
            </p:nvSpPr>
            <p:spPr>
              <a:xfrm>
                <a:off x="791369" y="260648"/>
                <a:ext cx="7012878" cy="6909327"/>
              </a:xfrm>
              <a:prstGeom prst="rect">
                <a:avLst/>
              </a:prstGeom>
              <a:blipFill>
                <a:blip r:embed="rId2"/>
                <a:stretch>
                  <a:fillRect l="-1565" t="-794"/>
                </a:stretch>
              </a:blipFill>
              <a:ln>
                <a:noFill/>
              </a:ln>
            </p:spPr>
            <p:txBody>
              <a:bodyPr/>
              <a:lstStyle/>
              <a:p>
                <a:r>
                  <a:rPr lang="es-MX">
                    <a:noFill/>
                  </a:rPr>
                  <a:t> </a:t>
                </a:r>
              </a:p>
            </p:txBody>
          </p:sp>
        </mc:Fallback>
      </mc:AlternateContent>
      <p:grpSp>
        <p:nvGrpSpPr>
          <p:cNvPr id="11" name="10 Grupo"/>
          <p:cNvGrpSpPr/>
          <p:nvPr/>
        </p:nvGrpSpPr>
        <p:grpSpPr>
          <a:xfrm>
            <a:off x="4176666" y="2916560"/>
            <a:ext cx="229154" cy="80392"/>
            <a:chOff x="4551259" y="2492896"/>
            <a:chExt cx="229154" cy="80392"/>
          </a:xfrm>
        </p:grpSpPr>
        <p:cxnSp>
          <p:nvCxnSpPr>
            <p:cNvPr id="7" name="6 Conector recto de flecha"/>
            <p:cNvCxnSpPr/>
            <p:nvPr/>
          </p:nvCxnSpPr>
          <p:spPr>
            <a:xfrm>
              <a:off x="4564389" y="249289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H="1">
              <a:off x="4551259" y="257328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1 CuadroTexto"/>
          <p:cNvSpPr txBox="1"/>
          <p:nvPr/>
        </p:nvSpPr>
        <p:spPr>
          <a:xfrm>
            <a:off x="3707904" y="3861048"/>
            <a:ext cx="367408" cy="369332"/>
          </a:xfrm>
          <a:prstGeom prst="rect">
            <a:avLst/>
          </a:prstGeom>
          <a:noFill/>
        </p:spPr>
        <p:txBody>
          <a:bodyPr wrap="none" rtlCol="0">
            <a:spAutoFit/>
          </a:bodyPr>
          <a:lstStyle/>
          <a:p>
            <a:r>
              <a:rPr lang="es-MX" dirty="0"/>
              <a:t>k</a:t>
            </a:r>
            <a:r>
              <a:rPr lang="es-MX" baseline="-25000" dirty="0"/>
              <a:t>1</a:t>
            </a:r>
          </a:p>
        </p:txBody>
      </p:sp>
      <p:sp>
        <p:nvSpPr>
          <p:cNvPr id="9" name="8 CuadroTexto"/>
          <p:cNvSpPr txBox="1"/>
          <p:nvPr/>
        </p:nvSpPr>
        <p:spPr>
          <a:xfrm>
            <a:off x="3979531" y="4509120"/>
            <a:ext cx="367408" cy="369332"/>
          </a:xfrm>
          <a:prstGeom prst="rect">
            <a:avLst/>
          </a:prstGeom>
          <a:noFill/>
        </p:spPr>
        <p:txBody>
          <a:bodyPr wrap="none" rtlCol="0">
            <a:spAutoFit/>
          </a:bodyPr>
          <a:lstStyle/>
          <a:p>
            <a:r>
              <a:rPr lang="es-MX" dirty="0"/>
              <a:t>k</a:t>
            </a:r>
            <a:r>
              <a:rPr lang="es-MX" baseline="-25000" dirty="0"/>
              <a:t>2</a:t>
            </a:r>
          </a:p>
        </p:txBody>
      </p:sp>
      <p:sp>
        <p:nvSpPr>
          <p:cNvPr id="10" name="9 CuadroTexto"/>
          <p:cNvSpPr txBox="1"/>
          <p:nvPr/>
        </p:nvSpPr>
        <p:spPr>
          <a:xfrm>
            <a:off x="3916560" y="5219908"/>
            <a:ext cx="367408" cy="369332"/>
          </a:xfrm>
          <a:prstGeom prst="rect">
            <a:avLst/>
          </a:prstGeom>
          <a:noFill/>
        </p:spPr>
        <p:txBody>
          <a:bodyPr wrap="none" rtlCol="0">
            <a:spAutoFit/>
          </a:bodyPr>
          <a:lstStyle/>
          <a:p>
            <a:r>
              <a:rPr lang="es-MX" dirty="0"/>
              <a:t>k</a:t>
            </a:r>
            <a:r>
              <a:rPr lang="es-MX" baseline="-25000" dirty="0"/>
              <a:t>3</a:t>
            </a:r>
          </a:p>
        </p:txBody>
      </p:sp>
      <p:sp>
        <p:nvSpPr>
          <p:cNvPr id="12" name="11 CuadroTexto"/>
          <p:cNvSpPr txBox="1"/>
          <p:nvPr/>
        </p:nvSpPr>
        <p:spPr>
          <a:xfrm>
            <a:off x="4355519" y="5877272"/>
            <a:ext cx="367408" cy="369332"/>
          </a:xfrm>
          <a:prstGeom prst="rect">
            <a:avLst/>
          </a:prstGeom>
          <a:noFill/>
        </p:spPr>
        <p:txBody>
          <a:bodyPr wrap="none" rtlCol="0">
            <a:spAutoFit/>
          </a:bodyPr>
          <a:lstStyle/>
          <a:p>
            <a:r>
              <a:rPr lang="es-MX" dirty="0"/>
              <a:t>k</a:t>
            </a:r>
            <a:r>
              <a:rPr lang="es-MX" baseline="-25000" dirty="0"/>
              <a:t>4</a:t>
            </a:r>
          </a:p>
        </p:txBody>
      </p:sp>
      <p:sp>
        <p:nvSpPr>
          <p:cNvPr id="3" name="Marcador de pie de página 2">
            <a:extLst>
              <a:ext uri="{FF2B5EF4-FFF2-40B4-BE49-F238E27FC236}">
                <a16:creationId xmlns:a16="http://schemas.microsoft.com/office/drawing/2014/main" id="{4C9C4225-8B1F-4956-8804-6107AFE5FF4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27DFBD3-7516-4A4A-8755-768C6D4829DC}"/>
              </a:ext>
            </a:extLst>
          </p:cNvPr>
          <p:cNvSpPr>
            <a:spLocks noGrp="1"/>
          </p:cNvSpPr>
          <p:nvPr>
            <p:ph type="sldNum" sz="quarter" idx="12"/>
          </p:nvPr>
        </p:nvSpPr>
        <p:spPr/>
        <p:txBody>
          <a:bodyPr/>
          <a:lstStyle/>
          <a:p>
            <a:fld id="{35F7C1B0-3CBA-4428-8776-BC58547E578F}" type="slidenum">
              <a:rPr lang="es-MX" smtClean="0"/>
              <a:t>5</a:t>
            </a:fld>
            <a:endParaRPr lang="es-MX"/>
          </a:p>
        </p:txBody>
      </p:sp>
    </p:spTree>
    <p:extLst>
      <p:ext uri="{BB962C8B-B14F-4D97-AF65-F5344CB8AC3E}">
        <p14:creationId xmlns:p14="http://schemas.microsoft.com/office/powerpoint/2010/main" val="1048903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68338" y="260648"/>
            <a:ext cx="7772400" cy="609600"/>
          </a:xfrm>
        </p:spPr>
        <p:txBody>
          <a:bodyPr/>
          <a:lstStyle/>
          <a:p>
            <a:r>
              <a:rPr lang="en-US" altLang="es-MX" sz="2800" dirty="0" err="1">
                <a:latin typeface="Arial" panose="020B0604020202020204" pitchFamily="34" charset="0"/>
                <a:cs typeface="Arial" panose="020B0604020202020204" pitchFamily="34" charset="0"/>
              </a:rPr>
              <a:t>Influencia</a:t>
            </a:r>
            <a:r>
              <a:rPr lang="en-US" altLang="es-MX" sz="2800" dirty="0">
                <a:latin typeface="Arial" panose="020B0604020202020204" pitchFamily="34" charset="0"/>
                <a:cs typeface="Arial" panose="020B0604020202020204" pitchFamily="34" charset="0"/>
              </a:rPr>
              <a:t> del pH en la </a:t>
            </a:r>
            <a:r>
              <a:rPr lang="en-US" altLang="es-MX" sz="2800" dirty="0" err="1">
                <a:latin typeface="Arial" panose="020B0604020202020204" pitchFamily="34" charset="0"/>
                <a:cs typeface="Arial" panose="020B0604020202020204" pitchFamily="34" charset="0"/>
              </a:rPr>
              <a:t>velocidad</a:t>
            </a:r>
            <a:r>
              <a:rPr lang="en-US" altLang="es-MX" sz="2800" dirty="0">
                <a:latin typeface="Arial" panose="020B0604020202020204" pitchFamily="34" charset="0"/>
                <a:cs typeface="Arial" panose="020B0604020202020204" pitchFamily="34" charset="0"/>
              </a:rPr>
              <a:t> de </a:t>
            </a:r>
            <a:r>
              <a:rPr lang="en-US" altLang="es-MX" sz="2800" dirty="0" err="1">
                <a:latin typeface="Arial" panose="020B0604020202020204" pitchFamily="34" charset="0"/>
                <a:cs typeface="Arial" panose="020B0604020202020204" pitchFamily="34" charset="0"/>
              </a:rPr>
              <a:t>reacción</a:t>
            </a:r>
            <a:endParaRPr lang="en-US" altLang="es-MX" sz="2800" dirty="0">
              <a:latin typeface="Arial" panose="020B0604020202020204" pitchFamily="34" charset="0"/>
              <a:cs typeface="Arial" panose="020B0604020202020204" pitchFamily="34" charset="0"/>
            </a:endParaRPr>
          </a:p>
        </p:txBody>
      </p:sp>
      <p:sp>
        <p:nvSpPr>
          <p:cNvPr id="6147" name="Text Box 13"/>
          <p:cNvSpPr txBox="1">
            <a:spLocks noChangeArrowheads="1"/>
          </p:cNvSpPr>
          <p:nvPr/>
        </p:nvSpPr>
        <p:spPr bwMode="auto">
          <a:xfrm>
            <a:off x="296613" y="988367"/>
            <a:ext cx="8795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hidrólisis</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ésteres</a:t>
            </a:r>
            <a:r>
              <a:rPr lang="en-US" altLang="es-MX" dirty="0">
                <a:latin typeface="Arial" panose="020B0604020202020204" pitchFamily="34" charset="0"/>
                <a:cs typeface="Arial" panose="020B0604020202020204" pitchFamily="34" charset="0"/>
              </a:rPr>
              <a:t> se </a:t>
            </a:r>
            <a:r>
              <a:rPr lang="en-US" altLang="es-MX" dirty="0" err="1">
                <a:latin typeface="Arial" panose="020B0604020202020204" pitchFamily="34" charset="0"/>
                <a:cs typeface="Arial" panose="020B0604020202020204" pitchFamily="34" charset="0"/>
              </a:rPr>
              <a:t>cataliza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tanto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por</a:t>
            </a:r>
            <a:r>
              <a:rPr lang="en-US" altLang="es-MX" dirty="0">
                <a:latin typeface="Arial" panose="020B0604020202020204" pitchFamily="34" charset="0"/>
                <a:cs typeface="Arial" panose="020B0604020202020204" pitchFamily="34" charset="0"/>
              </a:rPr>
              <a:t> un </a:t>
            </a:r>
            <a:r>
              <a:rPr lang="en-US" altLang="es-MX" dirty="0" err="1">
                <a:latin typeface="Arial" panose="020B0604020202020204" pitchFamily="34" charset="0"/>
                <a:cs typeface="Arial" panose="020B0604020202020204" pitchFamily="34" charset="0"/>
              </a:rPr>
              <a:t>ácido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como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por</a:t>
            </a:r>
            <a:endParaRPr lang="en-US" altLang="es-MX" dirty="0">
              <a:latin typeface="Arial" panose="020B0604020202020204" pitchFamily="34" charset="0"/>
              <a:cs typeface="Arial" panose="020B0604020202020204" pitchFamily="34" charset="0"/>
            </a:endParaRPr>
          </a:p>
          <a:p>
            <a:r>
              <a:rPr lang="en-US" altLang="es-MX" dirty="0" err="1">
                <a:latin typeface="Arial" panose="020B0604020202020204" pitchFamily="34" charset="0"/>
                <a:cs typeface="Arial" panose="020B0604020202020204" pitchFamily="34" charset="0"/>
              </a:rPr>
              <a:t>una</a:t>
            </a:r>
            <a:r>
              <a:rPr lang="en-US" altLang="es-MX" dirty="0">
                <a:latin typeface="Arial" panose="020B0604020202020204" pitchFamily="34" charset="0"/>
                <a:cs typeface="Arial" panose="020B0604020202020204" pitchFamily="34" charset="0"/>
              </a:rPr>
              <a:t> base</a:t>
            </a:r>
          </a:p>
        </p:txBody>
      </p:sp>
      <p:grpSp>
        <p:nvGrpSpPr>
          <p:cNvPr id="6148" name="Group 27"/>
          <p:cNvGrpSpPr>
            <a:grpSpLocks/>
          </p:cNvGrpSpPr>
          <p:nvPr/>
        </p:nvGrpSpPr>
        <p:grpSpPr bwMode="auto">
          <a:xfrm>
            <a:off x="2840038" y="3911600"/>
            <a:ext cx="3027363" cy="2873375"/>
            <a:chOff x="1693" y="2464"/>
            <a:chExt cx="1907" cy="1810"/>
          </a:xfrm>
        </p:grpSpPr>
        <p:sp>
          <p:nvSpPr>
            <p:cNvPr id="6150" name="Line 15"/>
            <p:cNvSpPr>
              <a:spLocks noChangeShapeType="1"/>
            </p:cNvSpPr>
            <p:nvPr/>
          </p:nvSpPr>
          <p:spPr bwMode="auto">
            <a:xfrm>
              <a:off x="1967" y="2464"/>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1" name="Line 16"/>
            <p:cNvSpPr>
              <a:spLocks noChangeShapeType="1"/>
            </p:cNvSpPr>
            <p:nvPr/>
          </p:nvSpPr>
          <p:spPr bwMode="auto">
            <a:xfrm>
              <a:off x="1967" y="3825"/>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2" name="Line 17"/>
            <p:cNvSpPr>
              <a:spLocks noChangeShapeType="1"/>
            </p:cNvSpPr>
            <p:nvPr/>
          </p:nvSpPr>
          <p:spPr bwMode="auto">
            <a:xfrm flipV="1">
              <a:off x="1831" y="2721"/>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3" name="Text Box 18"/>
            <p:cNvSpPr txBox="1">
              <a:spLocks noChangeArrowheads="1"/>
            </p:cNvSpPr>
            <p:nvPr/>
          </p:nvSpPr>
          <p:spPr bwMode="auto">
            <a:xfrm>
              <a:off x="2421" y="4041"/>
              <a:ext cx="3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800">
                  <a:latin typeface="Arial" panose="020B0604020202020204" pitchFamily="34" charset="0"/>
                  <a:cs typeface="Arial" panose="020B0604020202020204" pitchFamily="34" charset="0"/>
                </a:rPr>
                <a:t>pH</a:t>
              </a:r>
            </a:p>
          </p:txBody>
        </p:sp>
        <p:sp>
          <p:nvSpPr>
            <p:cNvPr id="6154" name="Line 19"/>
            <p:cNvSpPr>
              <a:spLocks noChangeShapeType="1"/>
            </p:cNvSpPr>
            <p:nvPr/>
          </p:nvSpPr>
          <p:spPr bwMode="auto">
            <a:xfrm>
              <a:off x="2739" y="4132"/>
              <a:ext cx="4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5" name="Text Box 20"/>
            <p:cNvSpPr txBox="1">
              <a:spLocks noChangeArrowheads="1"/>
            </p:cNvSpPr>
            <p:nvPr/>
          </p:nvSpPr>
          <p:spPr bwMode="auto">
            <a:xfrm rot="16200000">
              <a:off x="1520" y="3210"/>
              <a:ext cx="57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800">
                  <a:latin typeface="Arial" panose="020B0604020202020204" pitchFamily="34" charset="0"/>
                  <a:cs typeface="Arial" panose="020B0604020202020204" pitchFamily="34" charset="0"/>
                </a:rPr>
                <a:t>log k</a:t>
              </a:r>
              <a:r>
                <a:rPr lang="nl-NL" altLang="es-MX" sz="1800" baseline="-25000">
                  <a:latin typeface="Arial" panose="020B0604020202020204" pitchFamily="34" charset="0"/>
                  <a:cs typeface="Arial" panose="020B0604020202020204" pitchFamily="34" charset="0"/>
                </a:rPr>
                <a:t>obs</a:t>
              </a:r>
              <a:endParaRPr lang="nl-NL" altLang="es-MX" sz="1800">
                <a:latin typeface="Arial" panose="020B0604020202020204" pitchFamily="34" charset="0"/>
                <a:cs typeface="Arial" panose="020B0604020202020204" pitchFamily="34" charset="0"/>
              </a:endParaRPr>
            </a:p>
          </p:txBody>
        </p:sp>
        <p:sp>
          <p:nvSpPr>
            <p:cNvPr id="6156" name="Line 21"/>
            <p:cNvSpPr>
              <a:spLocks noChangeShapeType="1"/>
            </p:cNvSpPr>
            <p:nvPr/>
          </p:nvSpPr>
          <p:spPr bwMode="auto">
            <a:xfrm>
              <a:off x="2738" y="382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7" name="Text Box 22"/>
            <p:cNvSpPr txBox="1">
              <a:spLocks noChangeArrowheads="1"/>
            </p:cNvSpPr>
            <p:nvPr/>
          </p:nvSpPr>
          <p:spPr bwMode="auto">
            <a:xfrm>
              <a:off x="2625" y="3825"/>
              <a:ext cx="29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7.0</a:t>
              </a:r>
            </a:p>
          </p:txBody>
        </p:sp>
        <p:sp>
          <p:nvSpPr>
            <p:cNvPr id="6158" name="Line 23"/>
            <p:cNvSpPr>
              <a:spLocks noChangeShapeType="1"/>
            </p:cNvSpPr>
            <p:nvPr/>
          </p:nvSpPr>
          <p:spPr bwMode="auto">
            <a:xfrm>
              <a:off x="2103" y="3099"/>
              <a:ext cx="635"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6159" name="Line 24"/>
            <p:cNvSpPr>
              <a:spLocks noChangeShapeType="1"/>
            </p:cNvSpPr>
            <p:nvPr/>
          </p:nvSpPr>
          <p:spPr bwMode="auto">
            <a:xfrm flipH="1">
              <a:off x="2738" y="3099"/>
              <a:ext cx="635"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grpSp>
      <p:graphicFrame>
        <p:nvGraphicFramePr>
          <p:cNvPr id="6149" name="Object 29"/>
          <p:cNvGraphicFramePr>
            <a:graphicFrameLocks noChangeAspect="1"/>
          </p:cNvGraphicFramePr>
          <p:nvPr>
            <p:extLst>
              <p:ext uri="{D42A27DB-BD31-4B8C-83A1-F6EECF244321}">
                <p14:modId xmlns:p14="http://schemas.microsoft.com/office/powerpoint/2010/main" val="1440015294"/>
              </p:ext>
            </p:extLst>
          </p:nvPr>
        </p:nvGraphicFramePr>
        <p:xfrm>
          <a:off x="914400" y="1865313"/>
          <a:ext cx="7162800" cy="1944687"/>
        </p:xfrm>
        <a:graphic>
          <a:graphicData uri="http://schemas.openxmlformats.org/presentationml/2006/ole">
            <mc:AlternateContent xmlns:mc="http://schemas.openxmlformats.org/markup-compatibility/2006">
              <mc:Choice xmlns:v="urn:schemas-microsoft-com:vml" Requires="v">
                <p:oleObj spid="_x0000_s6205" name="MDLDrawObject Class" r:id="rId3" imgW="5938520" imgH="1612900" progId="MDLDrawOLE.MDLDrawObject.1">
                  <p:embed/>
                </p:oleObj>
              </mc:Choice>
              <mc:Fallback>
                <p:oleObj name="MDLDrawObject Class" r:id="rId3" imgW="5938520" imgH="1612900" progId="MDLDrawOLE.MDLDrawObjec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65313"/>
                        <a:ext cx="716280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4CFFB57B-DA58-4B20-A90A-8E40868D8B6C}"/>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8290D8C2-123D-4AE7-8080-F633B69CAB70}"/>
              </a:ext>
            </a:extLst>
          </p:cNvPr>
          <p:cNvSpPr>
            <a:spLocks noGrp="1"/>
          </p:cNvSpPr>
          <p:nvPr>
            <p:ph type="sldNum" sz="quarter" idx="12"/>
          </p:nvPr>
        </p:nvSpPr>
        <p:spPr/>
        <p:txBody>
          <a:bodyPr/>
          <a:lstStyle/>
          <a:p>
            <a:fld id="{35F7C1B0-3CBA-4428-8776-BC58547E578F}" type="slidenum">
              <a:rPr lang="es-MX" smtClean="0"/>
              <a:t>50</a:t>
            </a:fld>
            <a:endParaRPr lang="es-MX"/>
          </a:p>
        </p:txBody>
      </p:sp>
    </p:spTree>
    <p:extLst>
      <p:ext uri="{BB962C8B-B14F-4D97-AF65-F5344CB8AC3E}">
        <p14:creationId xmlns:p14="http://schemas.microsoft.com/office/powerpoint/2010/main" val="342580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41325" y="346075"/>
            <a:ext cx="52004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Otro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rotación</a:t>
            </a:r>
            <a:r>
              <a:rPr lang="en-US" altLang="es-MX" dirty="0">
                <a:latin typeface="Arial" panose="020B0604020202020204" pitchFamily="34" charset="0"/>
                <a:cs typeface="Arial" panose="020B0604020202020204" pitchFamily="34" charset="0"/>
              </a:rPr>
              <a:t> de la </a:t>
            </a:r>
            <a:r>
              <a:rPr lang="en-US" altLang="es-MX" dirty="0" err="1">
                <a:latin typeface="Arial" panose="020B0604020202020204" pitchFamily="34" charset="0"/>
                <a:cs typeface="Arial" panose="020B0604020202020204" pitchFamily="34" charset="0"/>
              </a:rPr>
              <a:t>glucosa</a:t>
            </a:r>
            <a:r>
              <a:rPr lang="en-US" altLang="es-MX" dirty="0">
                <a:latin typeface="Arial" panose="020B0604020202020204" pitchFamily="34" charset="0"/>
                <a:cs typeface="Arial" panose="020B0604020202020204" pitchFamily="34" charset="0"/>
              </a:rPr>
              <a:t>:</a:t>
            </a:r>
          </a:p>
        </p:txBody>
      </p:sp>
      <p:grpSp>
        <p:nvGrpSpPr>
          <p:cNvPr id="7171" name="Group 16"/>
          <p:cNvGrpSpPr>
            <a:grpSpLocks/>
          </p:cNvGrpSpPr>
          <p:nvPr/>
        </p:nvGrpSpPr>
        <p:grpSpPr bwMode="auto">
          <a:xfrm>
            <a:off x="3046413" y="3987800"/>
            <a:ext cx="3027363" cy="2873375"/>
            <a:chOff x="2543" y="2464"/>
            <a:chExt cx="1907" cy="1810"/>
          </a:xfrm>
        </p:grpSpPr>
        <p:sp>
          <p:nvSpPr>
            <p:cNvPr id="7173" name="Line 4"/>
            <p:cNvSpPr>
              <a:spLocks noChangeShapeType="1"/>
            </p:cNvSpPr>
            <p:nvPr/>
          </p:nvSpPr>
          <p:spPr bwMode="auto">
            <a:xfrm>
              <a:off x="2817" y="2464"/>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74" name="Line 5"/>
            <p:cNvSpPr>
              <a:spLocks noChangeShapeType="1"/>
            </p:cNvSpPr>
            <p:nvPr/>
          </p:nvSpPr>
          <p:spPr bwMode="auto">
            <a:xfrm>
              <a:off x="2817" y="3825"/>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75" name="Line 6"/>
            <p:cNvSpPr>
              <a:spLocks noChangeShapeType="1"/>
            </p:cNvSpPr>
            <p:nvPr/>
          </p:nvSpPr>
          <p:spPr bwMode="auto">
            <a:xfrm flipV="1">
              <a:off x="2681" y="2721"/>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76" name="Text Box 7"/>
            <p:cNvSpPr txBox="1">
              <a:spLocks noChangeArrowheads="1"/>
            </p:cNvSpPr>
            <p:nvPr/>
          </p:nvSpPr>
          <p:spPr bwMode="auto">
            <a:xfrm>
              <a:off x="3271" y="4041"/>
              <a:ext cx="3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800">
                  <a:latin typeface="Arial" panose="020B0604020202020204" pitchFamily="34" charset="0"/>
                  <a:cs typeface="Arial" panose="020B0604020202020204" pitchFamily="34" charset="0"/>
                </a:rPr>
                <a:t>pH</a:t>
              </a:r>
            </a:p>
          </p:txBody>
        </p:sp>
        <p:sp>
          <p:nvSpPr>
            <p:cNvPr id="7177" name="Line 8"/>
            <p:cNvSpPr>
              <a:spLocks noChangeShapeType="1"/>
            </p:cNvSpPr>
            <p:nvPr/>
          </p:nvSpPr>
          <p:spPr bwMode="auto">
            <a:xfrm>
              <a:off x="3589" y="4132"/>
              <a:ext cx="4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78" name="Text Box 9"/>
            <p:cNvSpPr txBox="1">
              <a:spLocks noChangeArrowheads="1"/>
            </p:cNvSpPr>
            <p:nvPr/>
          </p:nvSpPr>
          <p:spPr bwMode="auto">
            <a:xfrm rot="16200000">
              <a:off x="2370" y="3210"/>
              <a:ext cx="57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800">
                  <a:latin typeface="Arial" panose="020B0604020202020204" pitchFamily="34" charset="0"/>
                  <a:cs typeface="Arial" panose="020B0604020202020204" pitchFamily="34" charset="0"/>
                </a:rPr>
                <a:t>log k</a:t>
              </a:r>
              <a:r>
                <a:rPr lang="nl-NL" altLang="es-MX" sz="1800" baseline="-25000">
                  <a:latin typeface="Arial" panose="020B0604020202020204" pitchFamily="34" charset="0"/>
                  <a:cs typeface="Arial" panose="020B0604020202020204" pitchFamily="34" charset="0"/>
                </a:rPr>
                <a:t>obs</a:t>
              </a:r>
              <a:endParaRPr lang="nl-NL" altLang="es-MX" sz="1800">
                <a:latin typeface="Arial" panose="020B0604020202020204" pitchFamily="34" charset="0"/>
                <a:cs typeface="Arial" panose="020B0604020202020204" pitchFamily="34" charset="0"/>
              </a:endParaRPr>
            </a:p>
          </p:txBody>
        </p:sp>
        <p:sp>
          <p:nvSpPr>
            <p:cNvPr id="7179" name="Line 10"/>
            <p:cNvSpPr>
              <a:spLocks noChangeShapeType="1"/>
            </p:cNvSpPr>
            <p:nvPr/>
          </p:nvSpPr>
          <p:spPr bwMode="auto">
            <a:xfrm>
              <a:off x="3588" y="382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80" name="Text Box 11"/>
            <p:cNvSpPr txBox="1">
              <a:spLocks noChangeArrowheads="1"/>
            </p:cNvSpPr>
            <p:nvPr/>
          </p:nvSpPr>
          <p:spPr bwMode="auto">
            <a:xfrm>
              <a:off x="3475" y="3825"/>
              <a:ext cx="29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7.0</a:t>
              </a:r>
            </a:p>
          </p:txBody>
        </p:sp>
        <p:sp>
          <p:nvSpPr>
            <p:cNvPr id="7181" name="Line 12"/>
            <p:cNvSpPr>
              <a:spLocks noChangeShapeType="1"/>
            </p:cNvSpPr>
            <p:nvPr/>
          </p:nvSpPr>
          <p:spPr bwMode="auto">
            <a:xfrm>
              <a:off x="2953" y="2917"/>
              <a:ext cx="454"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82" name="Line 14"/>
            <p:cNvSpPr>
              <a:spLocks noChangeShapeType="1"/>
            </p:cNvSpPr>
            <p:nvPr/>
          </p:nvSpPr>
          <p:spPr bwMode="auto">
            <a:xfrm>
              <a:off x="3407" y="3371"/>
              <a:ext cx="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7183" name="Line 15"/>
            <p:cNvSpPr>
              <a:spLocks noChangeShapeType="1"/>
            </p:cNvSpPr>
            <p:nvPr/>
          </p:nvSpPr>
          <p:spPr bwMode="auto">
            <a:xfrm flipH="1">
              <a:off x="3769" y="2917"/>
              <a:ext cx="454"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grpSp>
      <p:graphicFrame>
        <p:nvGraphicFramePr>
          <p:cNvPr id="7172" name="Object 17"/>
          <p:cNvGraphicFramePr>
            <a:graphicFrameLocks noChangeAspect="1"/>
          </p:cNvGraphicFramePr>
          <p:nvPr>
            <p:extLst>
              <p:ext uri="{D42A27DB-BD31-4B8C-83A1-F6EECF244321}">
                <p14:modId xmlns:p14="http://schemas.microsoft.com/office/powerpoint/2010/main" val="2210123263"/>
              </p:ext>
            </p:extLst>
          </p:nvPr>
        </p:nvGraphicFramePr>
        <p:xfrm>
          <a:off x="914400" y="1028700"/>
          <a:ext cx="6324600" cy="2933700"/>
        </p:xfrm>
        <a:graphic>
          <a:graphicData uri="http://schemas.openxmlformats.org/presentationml/2006/ole">
            <mc:AlternateContent xmlns:mc="http://schemas.openxmlformats.org/markup-compatibility/2006">
              <mc:Choice xmlns:v="urn:schemas-microsoft-com:vml" Requires="v">
                <p:oleObj spid="_x0000_s7229" name="CS ChemDraw Drawing" r:id="rId3" imgW="4826000" imgH="2237740" progId="ChemDraw.Document.4.5">
                  <p:embed/>
                </p:oleObj>
              </mc:Choice>
              <mc:Fallback>
                <p:oleObj name="CS ChemDraw Drawing" r:id="rId3" imgW="4826000" imgH="223774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028700"/>
                        <a:ext cx="63246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1F83AD48-47E1-4133-B23C-3AB79EB4BA0F}"/>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2FF9F517-5F7F-4C9B-AD89-AA6AE200E81E}"/>
              </a:ext>
            </a:extLst>
          </p:cNvPr>
          <p:cNvSpPr>
            <a:spLocks noGrp="1"/>
          </p:cNvSpPr>
          <p:nvPr>
            <p:ph type="sldNum" sz="quarter" idx="12"/>
          </p:nvPr>
        </p:nvSpPr>
        <p:spPr/>
        <p:txBody>
          <a:bodyPr/>
          <a:lstStyle/>
          <a:p>
            <a:fld id="{35F7C1B0-3CBA-4428-8776-BC58547E578F}" type="slidenum">
              <a:rPr lang="es-MX" smtClean="0"/>
              <a:t>51</a:t>
            </a:fld>
            <a:endParaRPr lang="es-MX"/>
          </a:p>
        </p:txBody>
      </p:sp>
    </p:spTree>
    <p:extLst>
      <p:ext uri="{BB962C8B-B14F-4D97-AF65-F5344CB8AC3E}">
        <p14:creationId xmlns:p14="http://schemas.microsoft.com/office/powerpoint/2010/main" val="3475465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1325" y="346075"/>
            <a:ext cx="450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a:t>Another example: imine formation:</a:t>
            </a:r>
          </a:p>
        </p:txBody>
      </p:sp>
      <p:grpSp>
        <p:nvGrpSpPr>
          <p:cNvPr id="8195" name="Group 41"/>
          <p:cNvGrpSpPr>
            <a:grpSpLocks/>
          </p:cNvGrpSpPr>
          <p:nvPr/>
        </p:nvGrpSpPr>
        <p:grpSpPr bwMode="auto">
          <a:xfrm>
            <a:off x="5791200" y="1828800"/>
            <a:ext cx="2979738" cy="3303588"/>
            <a:chOff x="1532" y="1135"/>
            <a:chExt cx="1877" cy="2081"/>
          </a:xfrm>
        </p:grpSpPr>
        <p:sp>
          <p:nvSpPr>
            <p:cNvPr id="8198" name="Line 30"/>
            <p:cNvSpPr>
              <a:spLocks noChangeShapeType="1"/>
            </p:cNvSpPr>
            <p:nvPr/>
          </p:nvSpPr>
          <p:spPr bwMode="auto">
            <a:xfrm>
              <a:off x="1776" y="1135"/>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199" name="Line 31"/>
            <p:cNvSpPr>
              <a:spLocks noChangeShapeType="1"/>
            </p:cNvSpPr>
            <p:nvPr/>
          </p:nvSpPr>
          <p:spPr bwMode="auto">
            <a:xfrm>
              <a:off x="1776" y="2496"/>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0" name="Line 32"/>
            <p:cNvSpPr>
              <a:spLocks noChangeShapeType="1"/>
            </p:cNvSpPr>
            <p:nvPr/>
          </p:nvSpPr>
          <p:spPr bwMode="auto">
            <a:xfrm flipV="1">
              <a:off x="1640" y="1392"/>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1" name="Text Box 33"/>
            <p:cNvSpPr txBox="1">
              <a:spLocks noChangeArrowheads="1"/>
            </p:cNvSpPr>
            <p:nvPr/>
          </p:nvSpPr>
          <p:spPr bwMode="auto">
            <a:xfrm>
              <a:off x="2160" y="2688"/>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400"/>
                <a:t>pH</a:t>
              </a:r>
            </a:p>
          </p:txBody>
        </p:sp>
        <p:sp>
          <p:nvSpPr>
            <p:cNvPr id="8202" name="Line 34"/>
            <p:cNvSpPr>
              <a:spLocks noChangeShapeType="1"/>
            </p:cNvSpPr>
            <p:nvPr/>
          </p:nvSpPr>
          <p:spPr bwMode="auto">
            <a:xfrm>
              <a:off x="2448" y="2784"/>
              <a:ext cx="4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3" name="Text Box 35"/>
            <p:cNvSpPr txBox="1">
              <a:spLocks noChangeArrowheads="1"/>
            </p:cNvSpPr>
            <p:nvPr/>
          </p:nvSpPr>
          <p:spPr bwMode="auto">
            <a:xfrm rot="-5400000">
              <a:off x="1406" y="1946"/>
              <a:ext cx="4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400"/>
                <a:t>log k</a:t>
              </a:r>
              <a:r>
                <a:rPr lang="nl-NL" altLang="es-MX" sz="1400" baseline="-25000"/>
                <a:t>obs</a:t>
              </a:r>
              <a:endParaRPr lang="nl-NL" altLang="es-MX" sz="1400"/>
            </a:p>
          </p:txBody>
        </p:sp>
        <p:sp>
          <p:nvSpPr>
            <p:cNvPr id="8204" name="Line 36"/>
            <p:cNvSpPr>
              <a:spLocks noChangeShapeType="1"/>
            </p:cNvSpPr>
            <p:nvPr/>
          </p:nvSpPr>
          <p:spPr bwMode="auto">
            <a:xfrm>
              <a:off x="2547" y="2496"/>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5" name="Text Box 37"/>
            <p:cNvSpPr txBox="1">
              <a:spLocks noChangeArrowheads="1"/>
            </p:cNvSpPr>
            <p:nvPr/>
          </p:nvSpPr>
          <p:spPr bwMode="auto">
            <a:xfrm>
              <a:off x="2434" y="2512"/>
              <a:ext cx="25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400"/>
                <a:t>4.5</a:t>
              </a:r>
            </a:p>
          </p:txBody>
        </p:sp>
        <p:sp>
          <p:nvSpPr>
            <p:cNvPr id="8206" name="Line 38"/>
            <p:cNvSpPr>
              <a:spLocks noChangeShapeType="1"/>
            </p:cNvSpPr>
            <p:nvPr/>
          </p:nvSpPr>
          <p:spPr bwMode="auto">
            <a:xfrm flipV="1">
              <a:off x="1912" y="1536"/>
              <a:ext cx="635"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7" name="Line 39"/>
            <p:cNvSpPr>
              <a:spLocks noChangeShapeType="1"/>
            </p:cNvSpPr>
            <p:nvPr/>
          </p:nvSpPr>
          <p:spPr bwMode="auto">
            <a:xfrm flipH="1" flipV="1">
              <a:off x="2547" y="1536"/>
              <a:ext cx="635"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208" name="Text Box 40"/>
            <p:cNvSpPr txBox="1">
              <a:spLocks noChangeArrowheads="1"/>
            </p:cNvSpPr>
            <p:nvPr/>
          </p:nvSpPr>
          <p:spPr bwMode="auto">
            <a:xfrm>
              <a:off x="2112" y="3024"/>
              <a:ext cx="9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t>pH optimum ~ 4.5</a:t>
              </a:r>
            </a:p>
          </p:txBody>
        </p:sp>
      </p:grpSp>
      <p:graphicFrame>
        <p:nvGraphicFramePr>
          <p:cNvPr id="8196" name="Object 45"/>
          <p:cNvGraphicFramePr>
            <a:graphicFrameLocks noChangeAspect="1"/>
          </p:cNvGraphicFramePr>
          <p:nvPr/>
        </p:nvGraphicFramePr>
        <p:xfrm>
          <a:off x="685800" y="1230313"/>
          <a:ext cx="4419600" cy="4408487"/>
        </p:xfrm>
        <a:graphic>
          <a:graphicData uri="http://schemas.openxmlformats.org/presentationml/2006/ole">
            <mc:AlternateContent xmlns:mc="http://schemas.openxmlformats.org/markup-compatibility/2006">
              <mc:Choice xmlns:v="urn:schemas-microsoft-com:vml" Requires="v">
                <p:oleObj spid="_x0000_s8253" name="CS ChemDraw Drawing" r:id="rId3" imgW="2606040" imgH="2600640" progId="ChemDraw.Document.4.5">
                  <p:embed/>
                </p:oleObj>
              </mc:Choice>
              <mc:Fallback>
                <p:oleObj name="CS ChemDraw Drawing" r:id="rId3" imgW="2606040" imgH="260064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0313"/>
                        <a:ext cx="4419600"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46"/>
          <p:cNvSpPr txBox="1">
            <a:spLocks noChangeArrowheads="1"/>
          </p:cNvSpPr>
          <p:nvPr/>
        </p:nvSpPr>
        <p:spPr bwMode="auto">
          <a:xfrm>
            <a:off x="2259013" y="5881688"/>
            <a:ext cx="52085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000"/>
              <a:t>Slope of plot of log k</a:t>
            </a:r>
            <a:r>
              <a:rPr lang="en-US" altLang="es-MX" sz="2000" baseline="-25000"/>
              <a:t>obs</a:t>
            </a:r>
            <a:r>
              <a:rPr lang="en-US" altLang="es-MX" sz="2000"/>
              <a:t> </a:t>
            </a:r>
            <a:r>
              <a:rPr lang="en-US" altLang="es-MX" sz="2000" i="1"/>
              <a:t>vs.</a:t>
            </a:r>
            <a:r>
              <a:rPr lang="en-US" altLang="es-MX" sz="2000"/>
              <a:t> pH is often close to 1:</a:t>
            </a:r>
          </a:p>
          <a:p>
            <a:r>
              <a:rPr lang="en-US" altLang="es-MX" sz="2000"/>
              <a:t>linearly dependent on [H</a:t>
            </a:r>
            <a:r>
              <a:rPr lang="en-US" altLang="es-MX" sz="2000" baseline="30000"/>
              <a:t>+</a:t>
            </a:r>
            <a:r>
              <a:rPr lang="en-US" altLang="es-MX" sz="2000"/>
              <a:t>] or [OH</a:t>
            </a:r>
            <a:r>
              <a:rPr lang="en-US" altLang="es-MX" sz="2000" baseline="30000"/>
              <a:t>-</a:t>
            </a:r>
            <a:r>
              <a:rPr lang="en-US" altLang="es-MX" sz="2000"/>
              <a:t>]</a:t>
            </a:r>
          </a:p>
        </p:txBody>
      </p:sp>
      <p:sp>
        <p:nvSpPr>
          <p:cNvPr id="2" name="Marcador de pie de página 1">
            <a:extLst>
              <a:ext uri="{FF2B5EF4-FFF2-40B4-BE49-F238E27FC236}">
                <a16:creationId xmlns:a16="http://schemas.microsoft.com/office/drawing/2014/main" id="{EE09A26B-8DE9-4DC4-BDAA-6311F0CB184C}"/>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F5F4E43D-9578-4175-AEA9-D34558C02B17}"/>
              </a:ext>
            </a:extLst>
          </p:cNvPr>
          <p:cNvSpPr>
            <a:spLocks noGrp="1"/>
          </p:cNvSpPr>
          <p:nvPr>
            <p:ph type="sldNum" sz="quarter" idx="12"/>
          </p:nvPr>
        </p:nvSpPr>
        <p:spPr/>
        <p:txBody>
          <a:bodyPr/>
          <a:lstStyle/>
          <a:p>
            <a:fld id="{35F7C1B0-3CBA-4428-8776-BC58547E578F}" type="slidenum">
              <a:rPr lang="es-MX" smtClean="0"/>
              <a:t>52</a:t>
            </a:fld>
            <a:endParaRPr lang="es-MX"/>
          </a:p>
        </p:txBody>
      </p:sp>
    </p:spTree>
    <p:extLst>
      <p:ext uri="{BB962C8B-B14F-4D97-AF65-F5344CB8AC3E}">
        <p14:creationId xmlns:p14="http://schemas.microsoft.com/office/powerpoint/2010/main" val="774126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60648"/>
            <a:ext cx="7772400" cy="533400"/>
          </a:xfrm>
        </p:spPr>
        <p:txBody>
          <a:bodyPr>
            <a:normAutofit fontScale="90000"/>
          </a:bodyPr>
          <a:lstStyle/>
          <a:p>
            <a:r>
              <a:rPr lang="en-US" altLang="es-MX" sz="3200" dirty="0">
                <a:latin typeface="Arial" panose="020B0604020202020204" pitchFamily="34" charset="0"/>
                <a:cs typeface="Arial" panose="020B0604020202020204" pitchFamily="34" charset="0"/>
              </a:rPr>
              <a:t>Dos </a:t>
            </a:r>
            <a:r>
              <a:rPr lang="en-US" altLang="es-MX" sz="3200" dirty="0" err="1">
                <a:latin typeface="Arial" panose="020B0604020202020204" pitchFamily="34" charset="0"/>
                <a:cs typeface="Arial" panose="020B0604020202020204" pitchFamily="34" charset="0"/>
              </a:rPr>
              <a:t>mecanismos</a:t>
            </a:r>
            <a:r>
              <a:rPr lang="en-US" altLang="es-MX" sz="3200" dirty="0">
                <a:latin typeface="Arial" panose="020B0604020202020204" pitchFamily="34" charset="0"/>
                <a:cs typeface="Arial" panose="020B0604020202020204" pitchFamily="34" charset="0"/>
              </a:rPr>
              <a:t> para </a:t>
            </a:r>
            <a:r>
              <a:rPr lang="en-US" altLang="es-MX" sz="3200" dirty="0" err="1">
                <a:latin typeface="Arial" panose="020B0604020202020204" pitchFamily="34" charset="0"/>
                <a:cs typeface="Arial" panose="020B0604020202020204" pitchFamily="34" charset="0"/>
              </a:rPr>
              <a:t>catálisis</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ácida</a:t>
            </a:r>
            <a:endParaRPr lang="en-US" altLang="es-MX" dirty="0">
              <a:latin typeface="Arial" panose="020B0604020202020204" pitchFamily="34" charset="0"/>
              <a:cs typeface="Arial" panose="020B0604020202020204" pitchFamily="34" charset="0"/>
            </a:endParaRPr>
          </a:p>
        </p:txBody>
      </p:sp>
      <p:sp>
        <p:nvSpPr>
          <p:cNvPr id="9219" name="Text Box 3"/>
          <p:cNvSpPr txBox="1">
            <a:spLocks noChangeArrowheads="1"/>
          </p:cNvSpPr>
          <p:nvPr/>
        </p:nvSpPr>
        <p:spPr bwMode="auto">
          <a:xfrm>
            <a:off x="419100" y="980728"/>
            <a:ext cx="830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solidFill>
                  <a:srgbClr val="FF3300"/>
                </a:solidFill>
                <a:latin typeface="Arial" panose="020B0604020202020204" pitchFamily="34" charset="0"/>
                <a:cs typeface="Arial" panose="020B0604020202020204" pitchFamily="34" charset="0"/>
              </a:rPr>
              <a:t>Catálisis</a:t>
            </a:r>
            <a:r>
              <a:rPr lang="en-US" altLang="es-MX" dirty="0">
                <a:solidFill>
                  <a:srgbClr val="FF3300"/>
                </a:solidFill>
                <a:latin typeface="Arial" panose="020B0604020202020204" pitchFamily="34" charset="0"/>
                <a:cs typeface="Arial" panose="020B0604020202020204" pitchFamily="34" charset="0"/>
              </a:rPr>
              <a:t> </a:t>
            </a:r>
            <a:r>
              <a:rPr lang="en-US" altLang="es-MX" dirty="0" err="1">
                <a:solidFill>
                  <a:srgbClr val="FF3300"/>
                </a:solidFill>
                <a:latin typeface="Arial" panose="020B0604020202020204" pitchFamily="34" charset="0"/>
                <a:cs typeface="Arial" panose="020B0604020202020204" pitchFamily="34" charset="0"/>
              </a:rPr>
              <a:t>Ácida</a:t>
            </a:r>
            <a:r>
              <a:rPr lang="en-US" altLang="es-MX" dirty="0">
                <a:solidFill>
                  <a:srgbClr val="FF3300"/>
                </a:solidFill>
                <a:latin typeface="Arial" panose="020B0604020202020204" pitchFamily="34" charset="0"/>
                <a:cs typeface="Arial" panose="020B0604020202020204" pitchFamily="34" charset="0"/>
              </a:rPr>
              <a:t> </a:t>
            </a:r>
            <a:r>
              <a:rPr lang="en-US" altLang="es-MX" dirty="0" err="1">
                <a:solidFill>
                  <a:srgbClr val="FF3300"/>
                </a:solidFill>
                <a:latin typeface="Arial" panose="020B0604020202020204" pitchFamily="34" charset="0"/>
                <a:cs typeface="Arial" panose="020B0604020202020204" pitchFamily="34" charset="0"/>
              </a:rPr>
              <a:t>Específica</a:t>
            </a:r>
            <a:r>
              <a:rPr lang="en-US" altLang="es-MX" dirty="0">
                <a:solidFill>
                  <a:srgbClr val="FF0000"/>
                </a:solidFill>
                <a:latin typeface="Arial" panose="020B0604020202020204" pitchFamily="34" charset="0"/>
                <a:cs typeface="Arial" panose="020B0604020202020204" pitchFamily="34" charset="0"/>
              </a:rPr>
              <a:t>:</a:t>
            </a:r>
            <a:endParaRPr lang="en-US" altLang="es-MX" dirty="0">
              <a:latin typeface="Arial" panose="020B0604020202020204" pitchFamily="34" charset="0"/>
              <a:cs typeface="Arial" panose="020B0604020202020204" pitchFamily="34" charset="0"/>
            </a:endParaRPr>
          </a:p>
          <a:p>
            <a:r>
              <a:rPr lang="en-US" altLang="es-MX" dirty="0">
                <a:latin typeface="Arial" panose="020B0604020202020204" pitchFamily="34" charset="0"/>
                <a:cs typeface="Arial" panose="020B0604020202020204" pitchFamily="34" charset="0"/>
              </a:rPr>
              <a:t>- Se </a:t>
            </a:r>
            <a:r>
              <a:rPr lang="en-US" altLang="es-MX" dirty="0" err="1">
                <a:latin typeface="Arial" panose="020B0604020202020204" pitchFamily="34" charset="0"/>
                <a:cs typeface="Arial" panose="020B0604020202020204" pitchFamily="34" charset="0"/>
              </a:rPr>
              <a:t>transfiere</a:t>
            </a:r>
            <a:r>
              <a:rPr lang="en-US" altLang="es-MX" dirty="0">
                <a:latin typeface="Arial" panose="020B0604020202020204" pitchFamily="34" charset="0"/>
                <a:cs typeface="Arial" panose="020B0604020202020204" pitchFamily="34" charset="0"/>
              </a:rPr>
              <a:t> un </a:t>
            </a:r>
            <a:r>
              <a:rPr lang="en-US" altLang="es-MX" dirty="0" err="1">
                <a:latin typeface="Arial" panose="020B0604020202020204" pitchFamily="34" charset="0"/>
                <a:cs typeface="Arial" panose="020B0604020202020204" pitchFamily="34" charset="0"/>
              </a:rPr>
              <a:t>protón</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sustrato</a:t>
            </a:r>
            <a:r>
              <a:rPr lang="en-US" altLang="es-MX" dirty="0">
                <a:latin typeface="Arial" panose="020B0604020202020204" pitchFamily="34" charset="0"/>
                <a:cs typeface="Arial" panose="020B0604020202020204" pitchFamily="34" charset="0"/>
              </a:rPr>
              <a:t> en un pre-</a:t>
            </a:r>
            <a:r>
              <a:rPr lang="en-US" altLang="es-MX" dirty="0" err="1">
                <a:latin typeface="Arial" panose="020B0604020202020204" pitchFamily="34" charset="0"/>
                <a:cs typeface="Arial" panose="020B0604020202020204" pitchFamily="34" charset="0"/>
              </a:rPr>
              <a:t>equilibrio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rápido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subsecuentemente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reacciona</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sustrato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protonado</a:t>
            </a:r>
            <a:r>
              <a:rPr lang="en-US" altLang="es-MX" dirty="0">
                <a:latin typeface="Arial" panose="020B0604020202020204" pitchFamily="34" charset="0"/>
                <a:cs typeface="Arial" panose="020B0604020202020204" pitchFamily="34" charset="0"/>
              </a:rPr>
              <a:t> para </a:t>
            </a:r>
            <a:r>
              <a:rPr lang="en-US" altLang="es-MX" dirty="0" err="1">
                <a:latin typeface="Arial" panose="020B0604020202020204" pitchFamily="34" charset="0"/>
                <a:cs typeface="Arial" panose="020B0604020202020204" pitchFamily="34" charset="0"/>
              </a:rPr>
              <a:t>dar</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productos</a:t>
            </a:r>
            <a:r>
              <a:rPr lang="en-US" altLang="es-MX" dirty="0">
                <a:latin typeface="Arial" panose="020B0604020202020204" pitchFamily="34" charset="0"/>
                <a:cs typeface="Arial" panose="020B0604020202020204" pitchFamily="34" charset="0"/>
              </a:rPr>
              <a:t> en </a:t>
            </a:r>
            <a:r>
              <a:rPr lang="en-US" altLang="es-MX" dirty="0" err="1">
                <a:latin typeface="Arial" panose="020B0604020202020204" pitchFamily="34" charset="0"/>
                <a:cs typeface="Arial" panose="020B0604020202020204" pitchFamily="34" charset="0"/>
              </a:rPr>
              <a:t>en</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determinante</a:t>
            </a:r>
            <a:r>
              <a:rPr lang="en-US" altLang="es-MX" dirty="0">
                <a:latin typeface="Arial" panose="020B0604020202020204" pitchFamily="34" charset="0"/>
                <a:cs typeface="Arial" panose="020B0604020202020204" pitchFamily="34" charset="0"/>
              </a:rPr>
              <a:t>:</a:t>
            </a:r>
          </a:p>
        </p:txBody>
      </p:sp>
      <p:sp>
        <p:nvSpPr>
          <p:cNvPr id="9220" name="Text Box 6"/>
          <p:cNvSpPr txBox="1">
            <a:spLocks noChangeArrowheads="1"/>
          </p:cNvSpPr>
          <p:nvPr/>
        </p:nvSpPr>
        <p:spPr bwMode="auto">
          <a:xfrm>
            <a:off x="457200" y="3933056"/>
            <a:ext cx="830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solidFill>
                  <a:srgbClr val="FF3300"/>
                </a:solidFill>
                <a:latin typeface="Arial" panose="020B0604020202020204" pitchFamily="34" charset="0"/>
                <a:cs typeface="Arial" panose="020B0604020202020204" pitchFamily="34" charset="0"/>
              </a:rPr>
              <a:t>Catálisis</a:t>
            </a:r>
            <a:r>
              <a:rPr lang="en-US" altLang="es-MX" dirty="0">
                <a:solidFill>
                  <a:srgbClr val="FF3300"/>
                </a:solidFill>
                <a:latin typeface="Arial" panose="020B0604020202020204" pitchFamily="34" charset="0"/>
                <a:cs typeface="Arial" panose="020B0604020202020204" pitchFamily="34" charset="0"/>
              </a:rPr>
              <a:t> </a:t>
            </a:r>
            <a:r>
              <a:rPr lang="en-US" altLang="es-MX" dirty="0" err="1">
                <a:solidFill>
                  <a:srgbClr val="FF3300"/>
                </a:solidFill>
                <a:latin typeface="Arial" panose="020B0604020202020204" pitchFamily="34" charset="0"/>
                <a:cs typeface="Arial" panose="020B0604020202020204" pitchFamily="34" charset="0"/>
              </a:rPr>
              <a:t>Ácida</a:t>
            </a:r>
            <a:r>
              <a:rPr lang="en-US" altLang="es-MX" dirty="0">
                <a:solidFill>
                  <a:srgbClr val="FF3300"/>
                </a:solidFill>
                <a:latin typeface="Arial" panose="020B0604020202020204" pitchFamily="34" charset="0"/>
                <a:cs typeface="Arial" panose="020B0604020202020204" pitchFamily="34" charset="0"/>
              </a:rPr>
              <a:t> General</a:t>
            </a:r>
            <a:r>
              <a:rPr lang="en-US" altLang="es-MX" dirty="0">
                <a:solidFill>
                  <a:srgbClr val="FF0000"/>
                </a:solidFill>
                <a:latin typeface="Arial" panose="020B0604020202020204" pitchFamily="34" charset="0"/>
                <a:cs typeface="Arial" panose="020B0604020202020204" pitchFamily="34" charset="0"/>
              </a:rPr>
              <a:t>:</a:t>
            </a:r>
            <a:endParaRPr lang="en-US" altLang="es-MX" dirty="0">
              <a:latin typeface="Arial" panose="020B0604020202020204" pitchFamily="34" charset="0"/>
              <a:cs typeface="Arial" panose="020B0604020202020204" pitchFamily="34" charset="0"/>
            </a:endParaRPr>
          </a:p>
          <a:p>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protónica</a:t>
            </a:r>
            <a:r>
              <a:rPr lang="en-US" altLang="es-MX" dirty="0">
                <a:latin typeface="Arial" panose="020B0604020202020204" pitchFamily="34" charset="0"/>
                <a:cs typeface="Arial" panose="020B0604020202020204" pitchFamily="34" charset="0"/>
              </a:rPr>
              <a:t> se da un </a:t>
            </a:r>
            <a:r>
              <a:rPr lang="en-US" altLang="es-MX" dirty="0" err="1">
                <a:latin typeface="Arial" panose="020B0604020202020204" pitchFamily="34" charset="0"/>
                <a:cs typeface="Arial" panose="020B0604020202020204" pitchFamily="34" charset="0"/>
              </a:rPr>
              <a:t>un</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lento, el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determinante</a:t>
            </a:r>
            <a:r>
              <a:rPr lang="en-US" altLang="es-MX" dirty="0">
                <a:latin typeface="Arial" panose="020B0604020202020204" pitchFamily="34" charset="0"/>
                <a:cs typeface="Arial" panose="020B0604020202020204" pitchFamily="34" charset="0"/>
              </a:rPr>
              <a:t> y </a:t>
            </a:r>
            <a:r>
              <a:rPr lang="en-US" altLang="es-MX" dirty="0" err="1">
                <a:latin typeface="Arial" panose="020B0604020202020204" pitchFamily="34" charset="0"/>
                <a:cs typeface="Arial" panose="020B0604020202020204" pitchFamily="34" charset="0"/>
              </a:rPr>
              <a:t>posteriormente</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sustrato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protonado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reacciona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rápidamente</a:t>
            </a:r>
            <a:r>
              <a:rPr lang="en-US" altLang="es-MX" dirty="0">
                <a:latin typeface="Arial" panose="020B0604020202020204" pitchFamily="34" charset="0"/>
                <a:cs typeface="Arial" panose="020B0604020202020204" pitchFamily="34" charset="0"/>
              </a:rPr>
              <a:t> para </a:t>
            </a:r>
            <a:r>
              <a:rPr lang="en-US" altLang="es-MX" dirty="0" err="1">
                <a:latin typeface="Arial" panose="020B0604020202020204" pitchFamily="34" charset="0"/>
                <a:cs typeface="Arial" panose="020B0604020202020204" pitchFamily="34" charset="0"/>
              </a:rPr>
              <a:t>dar</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productos</a:t>
            </a:r>
            <a:r>
              <a:rPr lang="en-US" altLang="es-MX" dirty="0">
                <a:latin typeface="Arial" panose="020B0604020202020204" pitchFamily="34" charset="0"/>
                <a:cs typeface="Arial" panose="020B0604020202020204" pitchFamily="34" charset="0"/>
              </a:rPr>
              <a:t>:</a:t>
            </a:r>
          </a:p>
        </p:txBody>
      </p:sp>
      <p:graphicFrame>
        <p:nvGraphicFramePr>
          <p:cNvPr id="9221" name="Object 8"/>
          <p:cNvGraphicFramePr>
            <a:graphicFrameLocks noChangeAspect="1"/>
          </p:cNvGraphicFramePr>
          <p:nvPr>
            <p:extLst>
              <p:ext uri="{D42A27DB-BD31-4B8C-83A1-F6EECF244321}">
                <p14:modId xmlns:p14="http://schemas.microsoft.com/office/powerpoint/2010/main" val="1381667740"/>
              </p:ext>
            </p:extLst>
          </p:nvPr>
        </p:nvGraphicFramePr>
        <p:xfrm>
          <a:off x="2771800" y="2708920"/>
          <a:ext cx="3396354" cy="1185664"/>
        </p:xfrm>
        <a:graphic>
          <a:graphicData uri="http://schemas.openxmlformats.org/presentationml/2006/ole">
            <mc:AlternateContent xmlns:mc="http://schemas.openxmlformats.org/markup-compatibility/2006">
              <mc:Choice xmlns:v="urn:schemas-microsoft-com:vml" Requires="v">
                <p:oleObj spid="_x0000_s9336" name="CS ChemDraw Drawing" r:id="rId3" imgW="1656080" imgH="579120" progId="ChemDraw.Document.4.5">
                  <p:embed/>
                </p:oleObj>
              </mc:Choice>
              <mc:Fallback>
                <p:oleObj name="CS ChemDraw Drawing" r:id="rId3" imgW="1656080" imgH="5791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708920"/>
                        <a:ext cx="3396354" cy="1185664"/>
                      </a:xfrm>
                      <a:prstGeom prst="rect">
                        <a:avLst/>
                      </a:prstGeom>
                      <a:noFill/>
                      <a:ln>
                        <a:noFill/>
                      </a:ln>
                      <a:effectLst/>
                    </p:spPr>
                  </p:pic>
                </p:oleObj>
              </mc:Fallback>
            </mc:AlternateContent>
          </a:graphicData>
        </a:graphic>
      </p:graphicFrame>
      <p:graphicFrame>
        <p:nvGraphicFramePr>
          <p:cNvPr id="9222" name="Object 9"/>
          <p:cNvGraphicFramePr>
            <a:graphicFrameLocks noChangeAspect="1"/>
          </p:cNvGraphicFramePr>
          <p:nvPr>
            <p:extLst>
              <p:ext uri="{D42A27DB-BD31-4B8C-83A1-F6EECF244321}">
                <p14:modId xmlns:p14="http://schemas.microsoft.com/office/powerpoint/2010/main" val="3884597985"/>
              </p:ext>
            </p:extLst>
          </p:nvPr>
        </p:nvGraphicFramePr>
        <p:xfrm>
          <a:off x="2699792" y="5589240"/>
          <a:ext cx="2819400" cy="984250"/>
        </p:xfrm>
        <a:graphic>
          <a:graphicData uri="http://schemas.openxmlformats.org/presentationml/2006/ole">
            <mc:AlternateContent xmlns:mc="http://schemas.openxmlformats.org/markup-compatibility/2006">
              <mc:Choice xmlns:v="urn:schemas-microsoft-com:vml" Requires="v">
                <p:oleObj spid="_x0000_s9337" name="CS ChemDraw Drawing" r:id="rId5" imgW="1656080" imgH="579120" progId="ChemDraw.Document.4.5">
                  <p:embed/>
                </p:oleObj>
              </mc:Choice>
              <mc:Fallback>
                <p:oleObj name="CS ChemDraw Drawing" r:id="rId5" imgW="1656080" imgH="57912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5589240"/>
                        <a:ext cx="28194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DD6B963C-BC88-4FF3-9AFF-C5610DE676A8}"/>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634FA366-3419-4C61-A5FF-A2B607611FB2}"/>
              </a:ext>
            </a:extLst>
          </p:cNvPr>
          <p:cNvSpPr>
            <a:spLocks noGrp="1"/>
          </p:cNvSpPr>
          <p:nvPr>
            <p:ph type="sldNum" sz="quarter" idx="12"/>
          </p:nvPr>
        </p:nvSpPr>
        <p:spPr/>
        <p:txBody>
          <a:bodyPr/>
          <a:lstStyle/>
          <a:p>
            <a:fld id="{35F7C1B0-3CBA-4428-8776-BC58547E578F}" type="slidenum">
              <a:rPr lang="es-MX" smtClean="0"/>
              <a:t>53</a:t>
            </a:fld>
            <a:endParaRPr lang="es-MX"/>
          </a:p>
        </p:txBody>
      </p:sp>
    </p:spTree>
    <p:extLst>
      <p:ext uri="{BB962C8B-B14F-4D97-AF65-F5344CB8AC3E}">
        <p14:creationId xmlns:p14="http://schemas.microsoft.com/office/powerpoint/2010/main" val="950160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609600"/>
          </a:xfrm>
        </p:spPr>
        <p:txBody>
          <a:bodyPr/>
          <a:lstStyle/>
          <a:p>
            <a:r>
              <a:rPr lang="en-US" altLang="es-MX" sz="3200" dirty="0" err="1">
                <a:latin typeface="Arial" panose="020B0604020202020204" pitchFamily="34" charset="0"/>
                <a:cs typeface="Arial" panose="020B0604020202020204" pitchFamily="34" charset="0"/>
              </a:rPr>
              <a:t>Catálisis</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ácida</a:t>
            </a:r>
            <a:r>
              <a:rPr lang="en-US" altLang="es-MX" sz="3200" dirty="0">
                <a:latin typeface="Arial" panose="020B0604020202020204" pitchFamily="34" charset="0"/>
                <a:cs typeface="Arial" panose="020B0604020202020204" pitchFamily="34" charset="0"/>
              </a:rPr>
              <a:t>/</a:t>
            </a:r>
            <a:r>
              <a:rPr lang="en-US" altLang="es-MX" sz="3200" dirty="0" err="1">
                <a:latin typeface="Arial" panose="020B0604020202020204" pitchFamily="34" charset="0"/>
                <a:cs typeface="Arial" panose="020B0604020202020204" pitchFamily="34" charset="0"/>
              </a:rPr>
              <a:t>básica</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específica</a:t>
            </a:r>
            <a:endParaRPr lang="en-US" altLang="es-MX" dirty="0">
              <a:latin typeface="Arial" panose="020B0604020202020204" pitchFamily="34" charset="0"/>
              <a:cs typeface="Arial" panose="020B0604020202020204" pitchFamily="34" charset="0"/>
            </a:endParaRPr>
          </a:p>
        </p:txBody>
      </p:sp>
      <p:sp>
        <p:nvSpPr>
          <p:cNvPr id="10243" name="Text Box 3"/>
          <p:cNvSpPr txBox="1">
            <a:spLocks noChangeArrowheads="1"/>
          </p:cNvSpPr>
          <p:nvPr/>
        </p:nvSpPr>
        <p:spPr bwMode="auto">
          <a:xfrm>
            <a:off x="517525" y="1031875"/>
            <a:ext cx="83749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Se </a:t>
            </a:r>
            <a:r>
              <a:rPr lang="en-US" altLang="es-MX" dirty="0" err="1">
                <a:latin typeface="Arial" panose="020B0604020202020204" pitchFamily="34" charset="0"/>
                <a:cs typeface="Arial" panose="020B0604020202020204" pitchFamily="34" charset="0"/>
              </a:rPr>
              <a:t>presenta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generalmente</a:t>
            </a:r>
            <a:r>
              <a:rPr lang="en-US" altLang="es-MX" dirty="0">
                <a:latin typeface="Arial" panose="020B0604020202020204" pitchFamily="34" charset="0"/>
                <a:cs typeface="Arial" panose="020B0604020202020204" pitchFamily="34" charset="0"/>
              </a:rPr>
              <a:t> para </a:t>
            </a:r>
            <a:r>
              <a:rPr lang="en-US" altLang="es-MX" dirty="0" err="1">
                <a:latin typeface="Arial" panose="020B0604020202020204" pitchFamily="34" charset="0"/>
                <a:cs typeface="Arial" panose="020B0604020202020204" pitchFamily="34" charset="0"/>
              </a:rPr>
              <a:t>elementos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electronegativos</a:t>
            </a:r>
            <a:r>
              <a:rPr lang="en-US" altLang="es-MX" dirty="0">
                <a:latin typeface="Arial" panose="020B0604020202020204" pitchFamily="34" charset="0"/>
                <a:cs typeface="Arial" panose="020B0604020202020204" pitchFamily="34" charset="0"/>
              </a:rPr>
              <a:t> (O, N), </a:t>
            </a:r>
            <a:r>
              <a:rPr lang="en-US" altLang="es-MX" dirty="0" err="1">
                <a:latin typeface="Arial" panose="020B0604020202020204" pitchFamily="34" charset="0"/>
                <a:cs typeface="Arial" panose="020B0604020202020204" pitchFamily="34" charset="0"/>
              </a:rPr>
              <a:t>donde</a:t>
            </a:r>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protónica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rápida</a:t>
            </a:r>
            <a:r>
              <a:rPr lang="en-US" altLang="es-MX" dirty="0">
                <a:latin typeface="Arial" panose="020B0604020202020204" pitchFamily="34" charset="0"/>
                <a:cs typeface="Arial" panose="020B0604020202020204" pitchFamily="34" charset="0"/>
              </a:rPr>
              <a:t>:</a:t>
            </a:r>
          </a:p>
        </p:txBody>
      </p:sp>
      <p:sp>
        <p:nvSpPr>
          <p:cNvPr id="10244" name="Text Box 5"/>
          <p:cNvSpPr txBox="1">
            <a:spLocks noChangeArrowheads="1"/>
          </p:cNvSpPr>
          <p:nvPr/>
        </p:nvSpPr>
        <p:spPr bwMode="auto">
          <a:xfrm>
            <a:off x="517525" y="2362200"/>
            <a:ext cx="80930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El </a:t>
            </a:r>
            <a:r>
              <a:rPr lang="en-US" altLang="es-MX" dirty="0" err="1">
                <a:latin typeface="Arial" panose="020B0604020202020204" pitchFamily="34" charset="0"/>
                <a:cs typeface="Arial" panose="020B0604020202020204" pitchFamily="34" charset="0"/>
              </a:rPr>
              <a:t>segundo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determinante</a:t>
            </a:r>
            <a:r>
              <a:rPr lang="en-US" altLang="es-MX" dirty="0">
                <a:latin typeface="Arial" panose="020B0604020202020204" pitchFamily="34" charset="0"/>
                <a:cs typeface="Arial" panose="020B0604020202020204" pitchFamily="34" charset="0"/>
              </a:rPr>
              <a:t> y </a:t>
            </a:r>
            <a:r>
              <a:rPr lang="en-US" altLang="es-MX" dirty="0" err="1">
                <a:latin typeface="Arial" panose="020B0604020202020204" pitchFamily="34" charset="0"/>
                <a:cs typeface="Arial" panose="020B0604020202020204" pitchFamily="34" charset="0"/>
              </a:rPr>
              <a:t>puede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ser</a:t>
            </a:r>
            <a:r>
              <a:rPr lang="en-US" altLang="es-MX" dirty="0">
                <a:latin typeface="Arial" panose="020B0604020202020204" pitchFamily="34" charset="0"/>
                <a:cs typeface="Arial" panose="020B0604020202020204" pitchFamily="34" charset="0"/>
              </a:rPr>
              <a:t> mono o bimolecular:</a:t>
            </a:r>
          </a:p>
        </p:txBody>
      </p:sp>
      <p:graphicFrame>
        <p:nvGraphicFramePr>
          <p:cNvPr id="10245" name="Object 7"/>
          <p:cNvGraphicFramePr>
            <a:graphicFrameLocks noChangeAspect="1"/>
          </p:cNvGraphicFramePr>
          <p:nvPr>
            <p:extLst>
              <p:ext uri="{D42A27DB-BD31-4B8C-83A1-F6EECF244321}">
                <p14:modId xmlns:p14="http://schemas.microsoft.com/office/powerpoint/2010/main" val="3827592551"/>
              </p:ext>
            </p:extLst>
          </p:nvPr>
        </p:nvGraphicFramePr>
        <p:xfrm>
          <a:off x="2483768" y="1906469"/>
          <a:ext cx="4572000" cy="392113"/>
        </p:xfrm>
        <a:graphic>
          <a:graphicData uri="http://schemas.openxmlformats.org/presentationml/2006/ole">
            <mc:AlternateContent xmlns:mc="http://schemas.openxmlformats.org/markup-compatibility/2006">
              <mc:Choice xmlns:v="urn:schemas-microsoft-com:vml" Requires="v">
                <p:oleObj spid="_x0000_s10537" name="CS ChemDraw Drawing" r:id="rId3" imgW="2573020" imgH="220980" progId="ChemDraw.Document.4.5">
                  <p:embed/>
                </p:oleObj>
              </mc:Choice>
              <mc:Fallback>
                <p:oleObj name="CS ChemDraw Drawing" r:id="rId3" imgW="2573020" imgH="22098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906469"/>
                        <a:ext cx="457200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Text Box 9"/>
          <p:cNvSpPr txBox="1">
            <a:spLocks noChangeArrowheads="1"/>
          </p:cNvSpPr>
          <p:nvPr/>
        </p:nvSpPr>
        <p:spPr bwMode="auto">
          <a:xfrm>
            <a:off x="533400" y="4114800"/>
            <a:ext cx="30796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Rapidez</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reacción</a:t>
            </a:r>
            <a:r>
              <a:rPr lang="en-US" altLang="es-MX" dirty="0">
                <a:latin typeface="Arial" panose="020B0604020202020204" pitchFamily="34" charset="0"/>
                <a:cs typeface="Arial" panose="020B0604020202020204" pitchFamily="34" charset="0"/>
              </a:rPr>
              <a:t>:</a:t>
            </a:r>
          </a:p>
        </p:txBody>
      </p:sp>
      <p:graphicFrame>
        <p:nvGraphicFramePr>
          <p:cNvPr id="10247" name="Object 10"/>
          <p:cNvGraphicFramePr>
            <a:graphicFrameLocks noChangeAspect="1"/>
          </p:cNvGraphicFramePr>
          <p:nvPr>
            <p:extLst>
              <p:ext uri="{D42A27DB-BD31-4B8C-83A1-F6EECF244321}">
                <p14:modId xmlns:p14="http://schemas.microsoft.com/office/powerpoint/2010/main" val="2258246195"/>
              </p:ext>
            </p:extLst>
          </p:nvPr>
        </p:nvGraphicFramePr>
        <p:xfrm>
          <a:off x="838200" y="4495800"/>
          <a:ext cx="2743200" cy="669925"/>
        </p:xfrm>
        <a:graphic>
          <a:graphicData uri="http://schemas.openxmlformats.org/presentationml/2006/ole">
            <mc:AlternateContent xmlns:mc="http://schemas.openxmlformats.org/markup-compatibility/2006">
              <mc:Choice xmlns:v="urn:schemas-microsoft-com:vml" Requires="v">
                <p:oleObj spid="_x0000_s10538" name="Equation" r:id="rId5" imgW="1714500" imgH="419100" progId="Equation.3">
                  <p:embed/>
                </p:oleObj>
              </mc:Choice>
              <mc:Fallback>
                <p:oleObj name="Equation" r:id="rId5" imgW="1714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495800"/>
                        <a:ext cx="27432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11"/>
          <p:cNvGraphicFramePr>
            <a:graphicFrameLocks noChangeAspect="1"/>
          </p:cNvGraphicFramePr>
          <p:nvPr>
            <p:extLst>
              <p:ext uri="{D42A27DB-BD31-4B8C-83A1-F6EECF244321}">
                <p14:modId xmlns:p14="http://schemas.microsoft.com/office/powerpoint/2010/main" val="23550725"/>
              </p:ext>
            </p:extLst>
          </p:nvPr>
        </p:nvGraphicFramePr>
        <p:xfrm>
          <a:off x="1371600" y="3124200"/>
          <a:ext cx="6324600" cy="939800"/>
        </p:xfrm>
        <a:graphic>
          <a:graphicData uri="http://schemas.openxmlformats.org/presentationml/2006/ole">
            <mc:AlternateContent xmlns:mc="http://schemas.openxmlformats.org/markup-compatibility/2006">
              <mc:Choice xmlns:v="urn:schemas-microsoft-com:vml" Requires="v">
                <p:oleObj spid="_x0000_s10539" name="CS ChemDraw Drawing" r:id="rId7" imgW="4196080" imgH="624840" progId="ChemDraw.Document.4.5">
                  <p:embed/>
                </p:oleObj>
              </mc:Choice>
              <mc:Fallback>
                <p:oleObj name="CS ChemDraw Drawing" r:id="rId7" imgW="4196080" imgH="624840" progId="ChemDraw.Document.4.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124200"/>
                        <a:ext cx="6324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12"/>
          <p:cNvGraphicFramePr>
            <a:graphicFrameLocks noChangeAspect="1"/>
          </p:cNvGraphicFramePr>
          <p:nvPr>
            <p:extLst>
              <p:ext uri="{D42A27DB-BD31-4B8C-83A1-F6EECF244321}">
                <p14:modId xmlns:p14="http://schemas.microsoft.com/office/powerpoint/2010/main" val="2679556821"/>
              </p:ext>
            </p:extLst>
          </p:nvPr>
        </p:nvGraphicFramePr>
        <p:xfrm>
          <a:off x="5940152" y="4345632"/>
          <a:ext cx="1862137" cy="738188"/>
        </p:xfrm>
        <a:graphic>
          <a:graphicData uri="http://schemas.openxmlformats.org/presentationml/2006/ole">
            <mc:AlternateContent xmlns:mc="http://schemas.openxmlformats.org/markup-compatibility/2006">
              <mc:Choice xmlns:v="urn:schemas-microsoft-com:vml" Requires="v">
                <p:oleObj spid="_x0000_s10540" name="Equation" r:id="rId9" imgW="1117115" imgH="444307" progId="Equation.3">
                  <p:embed/>
                </p:oleObj>
              </mc:Choice>
              <mc:Fallback>
                <p:oleObj name="Equation" r:id="rId9" imgW="1117115" imgH="44430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4345632"/>
                        <a:ext cx="186213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0" name="Text Box 13"/>
          <p:cNvSpPr txBox="1">
            <a:spLocks noChangeArrowheads="1"/>
          </p:cNvSpPr>
          <p:nvPr/>
        </p:nvSpPr>
        <p:spPr bwMode="auto">
          <a:xfrm>
            <a:off x="4211960" y="4486274"/>
            <a:ext cx="15215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Dado </a:t>
            </a:r>
            <a:r>
              <a:rPr lang="en-US" altLang="es-MX" dirty="0" err="1">
                <a:latin typeface="Arial" panose="020B0604020202020204" pitchFamily="34" charset="0"/>
                <a:cs typeface="Arial" panose="020B0604020202020204" pitchFamily="34" charset="0"/>
              </a:rPr>
              <a:t>que</a:t>
            </a:r>
            <a:endParaRPr lang="en-US" altLang="es-MX" dirty="0">
              <a:latin typeface="Arial" panose="020B0604020202020204" pitchFamily="34" charset="0"/>
              <a:cs typeface="Arial" panose="020B0604020202020204" pitchFamily="34" charset="0"/>
            </a:endParaRPr>
          </a:p>
        </p:txBody>
      </p:sp>
      <p:sp>
        <p:nvSpPr>
          <p:cNvPr id="10251" name="Text Box 14"/>
          <p:cNvSpPr txBox="1">
            <a:spLocks noChangeArrowheads="1"/>
          </p:cNvSpPr>
          <p:nvPr/>
        </p:nvSpPr>
        <p:spPr bwMode="auto">
          <a:xfrm>
            <a:off x="762000" y="5451475"/>
            <a:ext cx="11945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resulta</a:t>
            </a:r>
            <a:r>
              <a:rPr lang="en-US" altLang="es-MX" dirty="0">
                <a:latin typeface="Arial" panose="020B0604020202020204" pitchFamily="34" charset="0"/>
                <a:cs typeface="Arial" panose="020B0604020202020204" pitchFamily="34" charset="0"/>
              </a:rPr>
              <a:t>:</a:t>
            </a:r>
          </a:p>
        </p:txBody>
      </p:sp>
      <p:graphicFrame>
        <p:nvGraphicFramePr>
          <p:cNvPr id="10252" name="Object 15"/>
          <p:cNvGraphicFramePr>
            <a:graphicFrameLocks noChangeAspect="1"/>
          </p:cNvGraphicFramePr>
          <p:nvPr>
            <p:extLst>
              <p:ext uri="{D42A27DB-BD31-4B8C-83A1-F6EECF244321}">
                <p14:modId xmlns:p14="http://schemas.microsoft.com/office/powerpoint/2010/main" val="1205893381"/>
              </p:ext>
            </p:extLst>
          </p:nvPr>
        </p:nvGraphicFramePr>
        <p:xfrm>
          <a:off x="3368675" y="5334000"/>
          <a:ext cx="3657600" cy="750888"/>
        </p:xfrm>
        <a:graphic>
          <a:graphicData uri="http://schemas.openxmlformats.org/presentationml/2006/ole">
            <mc:AlternateContent xmlns:mc="http://schemas.openxmlformats.org/markup-compatibility/2006">
              <mc:Choice xmlns:v="urn:schemas-microsoft-com:vml" Requires="v">
                <p:oleObj spid="_x0000_s10541" name="Equation" r:id="rId11" imgW="2095500" imgH="431800" progId="Equation.3">
                  <p:embed/>
                </p:oleObj>
              </mc:Choice>
              <mc:Fallback>
                <p:oleObj name="Equation" r:id="rId11" imgW="20955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8675" y="5334000"/>
                        <a:ext cx="3657600" cy="7508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3" name="Text Box 17"/>
          <p:cNvSpPr txBox="1">
            <a:spLocks noChangeArrowheads="1"/>
          </p:cNvSpPr>
          <p:nvPr/>
        </p:nvSpPr>
        <p:spPr bwMode="auto">
          <a:xfrm>
            <a:off x="746125" y="6137275"/>
            <a:ext cx="79560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solidFill>
                  <a:srgbClr val="FF3300"/>
                </a:solidFill>
                <a:latin typeface="Arial" panose="020B0604020202020204" pitchFamily="34" charset="0"/>
                <a:cs typeface="Arial" panose="020B0604020202020204" pitchFamily="34" charset="0"/>
              </a:rPr>
              <a:t>Por</a:t>
            </a:r>
            <a:r>
              <a:rPr lang="en-US" altLang="es-MX" dirty="0">
                <a:solidFill>
                  <a:srgbClr val="FF3300"/>
                </a:solidFill>
                <a:latin typeface="Arial" panose="020B0604020202020204" pitchFamily="34" charset="0"/>
                <a:cs typeface="Arial" panose="020B0604020202020204" pitchFamily="34" charset="0"/>
              </a:rPr>
              <a:t> lo </a:t>
            </a:r>
            <a:r>
              <a:rPr lang="en-US" altLang="es-MX" dirty="0" err="1">
                <a:solidFill>
                  <a:srgbClr val="FF3300"/>
                </a:solidFill>
                <a:latin typeface="Arial" panose="020B0604020202020204" pitchFamily="34" charset="0"/>
                <a:cs typeface="Arial" panose="020B0604020202020204" pitchFamily="34" charset="0"/>
              </a:rPr>
              <a:t>que</a:t>
            </a:r>
            <a:r>
              <a:rPr lang="en-US" altLang="es-MX" dirty="0">
                <a:solidFill>
                  <a:srgbClr val="FF3300"/>
                </a:solidFill>
                <a:latin typeface="Arial" panose="020B0604020202020204" pitchFamily="34" charset="0"/>
                <a:cs typeface="Arial" panose="020B0604020202020204" pitchFamily="34" charset="0"/>
              </a:rPr>
              <a:t> la </a:t>
            </a:r>
            <a:r>
              <a:rPr lang="en-US" altLang="es-MX" dirty="0" err="1">
                <a:solidFill>
                  <a:srgbClr val="FF3300"/>
                </a:solidFill>
                <a:latin typeface="Arial" panose="020B0604020202020204" pitchFamily="34" charset="0"/>
                <a:cs typeface="Arial" panose="020B0604020202020204" pitchFamily="34" charset="0"/>
              </a:rPr>
              <a:t>rapidez</a:t>
            </a:r>
            <a:r>
              <a:rPr lang="en-US" altLang="es-MX" dirty="0">
                <a:solidFill>
                  <a:srgbClr val="FF3300"/>
                </a:solidFill>
                <a:latin typeface="Arial" panose="020B0604020202020204" pitchFamily="34" charset="0"/>
                <a:cs typeface="Arial" panose="020B0604020202020204" pitchFamily="34" charset="0"/>
              </a:rPr>
              <a:t> </a:t>
            </a:r>
            <a:r>
              <a:rPr lang="en-US" altLang="es-MX" dirty="0" err="1">
                <a:solidFill>
                  <a:srgbClr val="FF3300"/>
                </a:solidFill>
                <a:latin typeface="Arial" panose="020B0604020202020204" pitchFamily="34" charset="0"/>
                <a:cs typeface="Arial" panose="020B0604020202020204" pitchFamily="34" charset="0"/>
              </a:rPr>
              <a:t>sólo</a:t>
            </a:r>
            <a:r>
              <a:rPr lang="en-US" altLang="es-MX" dirty="0">
                <a:solidFill>
                  <a:srgbClr val="FF3300"/>
                </a:solidFill>
                <a:latin typeface="Arial" panose="020B0604020202020204" pitchFamily="34" charset="0"/>
                <a:cs typeface="Arial" panose="020B0604020202020204" pitchFamily="34" charset="0"/>
              </a:rPr>
              <a:t> </a:t>
            </a:r>
            <a:r>
              <a:rPr lang="en-US" altLang="es-MX" dirty="0" err="1">
                <a:solidFill>
                  <a:srgbClr val="FF3300"/>
                </a:solidFill>
                <a:latin typeface="Arial" panose="020B0604020202020204" pitchFamily="34" charset="0"/>
                <a:cs typeface="Arial" panose="020B0604020202020204" pitchFamily="34" charset="0"/>
              </a:rPr>
              <a:t>depende</a:t>
            </a:r>
            <a:r>
              <a:rPr lang="en-US" altLang="es-MX" dirty="0">
                <a:solidFill>
                  <a:srgbClr val="FF3300"/>
                </a:solidFill>
                <a:latin typeface="Arial" panose="020B0604020202020204" pitchFamily="34" charset="0"/>
                <a:cs typeface="Arial" panose="020B0604020202020204" pitchFamily="34" charset="0"/>
              </a:rPr>
              <a:t> del pH y no de [HA] !!</a:t>
            </a:r>
            <a:endParaRPr lang="en-US" altLang="es-MX" dirty="0">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7FBE44A8-553A-4872-BC19-FF3FF27A8253}"/>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6BD342E4-FEC2-4090-AEE6-851735E84245}"/>
              </a:ext>
            </a:extLst>
          </p:cNvPr>
          <p:cNvSpPr>
            <a:spLocks noGrp="1"/>
          </p:cNvSpPr>
          <p:nvPr>
            <p:ph type="sldNum" sz="quarter" idx="12"/>
          </p:nvPr>
        </p:nvSpPr>
        <p:spPr/>
        <p:txBody>
          <a:bodyPr/>
          <a:lstStyle/>
          <a:p>
            <a:fld id="{35F7C1B0-3CBA-4428-8776-BC58547E578F}" type="slidenum">
              <a:rPr lang="es-MX" smtClean="0"/>
              <a:t>54</a:t>
            </a:fld>
            <a:endParaRPr lang="es-MX"/>
          </a:p>
        </p:txBody>
      </p:sp>
    </p:spTree>
    <p:extLst>
      <p:ext uri="{BB962C8B-B14F-4D97-AF65-F5344CB8AC3E}">
        <p14:creationId xmlns:p14="http://schemas.microsoft.com/office/powerpoint/2010/main" val="991511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1520" y="332656"/>
            <a:ext cx="8897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catálisis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específica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hydrólisis</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acetales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mec</a:t>
            </a:r>
            <a:r>
              <a:rPr lang="en-US" altLang="es-MX" dirty="0">
                <a:latin typeface="Arial" panose="020B0604020202020204" pitchFamily="34" charset="0"/>
                <a:cs typeface="Arial" panose="020B0604020202020204" pitchFamily="34" charset="0"/>
              </a:rPr>
              <a:t>. A1)</a:t>
            </a:r>
          </a:p>
        </p:txBody>
      </p:sp>
      <p:graphicFrame>
        <p:nvGraphicFramePr>
          <p:cNvPr id="11267" name="Object 3"/>
          <p:cNvGraphicFramePr>
            <a:graphicFrameLocks noChangeAspect="1"/>
          </p:cNvGraphicFramePr>
          <p:nvPr>
            <p:extLst>
              <p:ext uri="{D42A27DB-BD31-4B8C-83A1-F6EECF244321}">
                <p14:modId xmlns:p14="http://schemas.microsoft.com/office/powerpoint/2010/main" val="594911081"/>
              </p:ext>
            </p:extLst>
          </p:nvPr>
        </p:nvGraphicFramePr>
        <p:xfrm>
          <a:off x="609600" y="1295400"/>
          <a:ext cx="5181600" cy="755650"/>
        </p:xfrm>
        <a:graphic>
          <a:graphicData uri="http://schemas.openxmlformats.org/presentationml/2006/ole">
            <mc:AlternateContent xmlns:mc="http://schemas.openxmlformats.org/markup-compatibility/2006">
              <mc:Choice xmlns:v="urn:schemas-microsoft-com:vml" Requires="v">
                <p:oleObj spid="_x0000_s11384" name="CS ChemDraw Drawing" r:id="rId3" imgW="3495040" imgH="510540" progId="ChemDraw.Document.4.5">
                  <p:embed/>
                </p:oleObj>
              </mc:Choice>
              <mc:Fallback>
                <p:oleObj name="CS ChemDraw Drawing" r:id="rId3" imgW="3495040" imgH="51054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5181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268" name="Group 18"/>
          <p:cNvGrpSpPr>
            <a:grpSpLocks/>
          </p:cNvGrpSpPr>
          <p:nvPr/>
        </p:nvGrpSpPr>
        <p:grpSpPr bwMode="auto">
          <a:xfrm>
            <a:off x="6273800" y="1143000"/>
            <a:ext cx="2413000" cy="1752600"/>
            <a:chOff x="3952" y="720"/>
            <a:chExt cx="1520" cy="1104"/>
          </a:xfrm>
        </p:grpSpPr>
        <p:sp>
          <p:nvSpPr>
            <p:cNvPr id="11284" name="Line 4"/>
            <p:cNvSpPr>
              <a:spLocks noChangeShapeType="1"/>
            </p:cNvSpPr>
            <p:nvPr/>
          </p:nvSpPr>
          <p:spPr bwMode="auto">
            <a:xfrm>
              <a:off x="4224" y="720"/>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85" name="Line 5"/>
            <p:cNvSpPr>
              <a:spLocks noChangeShapeType="1"/>
            </p:cNvSpPr>
            <p:nvPr/>
          </p:nvSpPr>
          <p:spPr bwMode="auto">
            <a:xfrm>
              <a:off x="4224" y="1632"/>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86" name="Line 6"/>
            <p:cNvSpPr>
              <a:spLocks noChangeShapeType="1"/>
            </p:cNvSpPr>
            <p:nvPr/>
          </p:nvSpPr>
          <p:spPr bwMode="auto">
            <a:xfrm flipV="1">
              <a:off x="4224" y="864"/>
              <a:ext cx="864" cy="76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87" name="Text Box 7"/>
            <p:cNvSpPr txBox="1">
              <a:spLocks noChangeArrowheads="1"/>
            </p:cNvSpPr>
            <p:nvPr/>
          </p:nvSpPr>
          <p:spPr bwMode="auto">
            <a:xfrm>
              <a:off x="4272" y="1440"/>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88" name="Text Box 8"/>
            <p:cNvSpPr txBox="1">
              <a:spLocks noChangeArrowheads="1"/>
            </p:cNvSpPr>
            <p:nvPr/>
          </p:nvSpPr>
          <p:spPr bwMode="auto">
            <a:xfrm>
              <a:off x="4368" y="1344"/>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89" name="Text Box 9"/>
            <p:cNvSpPr txBox="1">
              <a:spLocks noChangeArrowheads="1"/>
            </p:cNvSpPr>
            <p:nvPr/>
          </p:nvSpPr>
          <p:spPr bwMode="auto">
            <a:xfrm>
              <a:off x="4656" y="1104"/>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90" name="Text Box 10"/>
            <p:cNvSpPr txBox="1">
              <a:spLocks noChangeArrowheads="1"/>
            </p:cNvSpPr>
            <p:nvPr/>
          </p:nvSpPr>
          <p:spPr bwMode="auto">
            <a:xfrm>
              <a:off x="4932" y="864"/>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91" name="Text Box 11"/>
            <p:cNvSpPr txBox="1">
              <a:spLocks noChangeArrowheads="1"/>
            </p:cNvSpPr>
            <p:nvPr/>
          </p:nvSpPr>
          <p:spPr bwMode="auto">
            <a:xfrm>
              <a:off x="4800" y="960"/>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92" name="Text Box 12"/>
            <p:cNvSpPr txBox="1">
              <a:spLocks noChangeArrowheads="1"/>
            </p:cNvSpPr>
            <p:nvPr/>
          </p:nvSpPr>
          <p:spPr bwMode="auto">
            <a:xfrm>
              <a:off x="4500" y="1238"/>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1293" name="Text Box 13"/>
            <p:cNvSpPr txBox="1">
              <a:spLocks noChangeArrowheads="1"/>
            </p:cNvSpPr>
            <p:nvPr/>
          </p:nvSpPr>
          <p:spPr bwMode="auto">
            <a:xfrm>
              <a:off x="3952" y="1200"/>
              <a:ext cx="29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k</a:t>
              </a:r>
              <a:r>
                <a:rPr lang="en-US" altLang="es-MX" sz="1400" baseline="-25000">
                  <a:latin typeface="Arial" panose="020B0604020202020204" pitchFamily="34" charset="0"/>
                  <a:cs typeface="Arial" panose="020B0604020202020204" pitchFamily="34" charset="0"/>
                </a:rPr>
                <a:t>obs</a:t>
              </a:r>
              <a:endParaRPr lang="en-US" altLang="es-MX">
                <a:latin typeface="Arial" panose="020B0604020202020204" pitchFamily="34" charset="0"/>
                <a:cs typeface="Arial" panose="020B0604020202020204" pitchFamily="34" charset="0"/>
              </a:endParaRPr>
            </a:p>
          </p:txBody>
        </p:sp>
        <p:sp>
          <p:nvSpPr>
            <p:cNvPr id="11294" name="Text Box 14"/>
            <p:cNvSpPr txBox="1">
              <a:spLocks noChangeArrowheads="1"/>
            </p:cNvSpPr>
            <p:nvPr/>
          </p:nvSpPr>
          <p:spPr bwMode="auto">
            <a:xfrm>
              <a:off x="4512" y="1632"/>
              <a:ext cx="3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[H</a:t>
              </a:r>
              <a:r>
                <a:rPr lang="en-US" altLang="es-MX" sz="1400" baseline="30000">
                  <a:latin typeface="Arial" panose="020B0604020202020204" pitchFamily="34" charset="0"/>
                  <a:cs typeface="Arial" panose="020B0604020202020204" pitchFamily="34" charset="0"/>
                </a:rPr>
                <a:t>+</a:t>
              </a:r>
              <a:r>
                <a:rPr lang="en-US" altLang="es-MX" sz="1400">
                  <a:latin typeface="Arial" panose="020B0604020202020204" pitchFamily="34" charset="0"/>
                  <a:cs typeface="Arial" panose="020B0604020202020204" pitchFamily="34" charset="0"/>
                </a:rPr>
                <a:t>]</a:t>
              </a:r>
              <a:endParaRPr lang="en-US" altLang="es-MX">
                <a:latin typeface="Arial" panose="020B0604020202020204" pitchFamily="34" charset="0"/>
                <a:cs typeface="Arial" panose="020B0604020202020204" pitchFamily="34" charset="0"/>
              </a:endParaRPr>
            </a:p>
          </p:txBody>
        </p:sp>
        <p:sp>
          <p:nvSpPr>
            <p:cNvPr id="11295" name="Line 15"/>
            <p:cNvSpPr>
              <a:spLocks noChangeShapeType="1"/>
            </p:cNvSpPr>
            <p:nvPr/>
          </p:nvSpPr>
          <p:spPr bwMode="auto">
            <a:xfrm>
              <a:off x="4858" y="1721"/>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96" name="Line 16"/>
            <p:cNvSpPr>
              <a:spLocks noChangeShapeType="1"/>
            </p:cNvSpPr>
            <p:nvPr/>
          </p:nvSpPr>
          <p:spPr bwMode="auto">
            <a:xfrm flipV="1">
              <a:off x="4096" y="96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grpSp>
      <p:sp>
        <p:nvSpPr>
          <p:cNvPr id="11269" name="Text Box 17"/>
          <p:cNvSpPr txBox="1">
            <a:spLocks noChangeArrowheads="1"/>
          </p:cNvSpPr>
          <p:nvPr/>
        </p:nvSpPr>
        <p:spPr bwMode="auto">
          <a:xfrm>
            <a:off x="593725" y="2438400"/>
            <a:ext cx="6341031"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directamente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proporcional</a:t>
            </a:r>
            <a:r>
              <a:rPr lang="en-US" altLang="es-MX" dirty="0">
                <a:latin typeface="Arial" panose="020B0604020202020204" pitchFamily="34" charset="0"/>
                <a:cs typeface="Arial" panose="020B0604020202020204" pitchFamily="34" charset="0"/>
              </a:rPr>
              <a:t> a [H</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a:t>
            </a:r>
          </a:p>
          <a:p>
            <a:r>
              <a:rPr lang="en-US" altLang="es-MX" dirty="0" err="1">
                <a:latin typeface="Arial" panose="020B0604020202020204" pitchFamily="34" charset="0"/>
                <a:cs typeface="Arial" panose="020B0604020202020204" pitchFamily="34" charset="0"/>
              </a:rPr>
              <a:t>Adición</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más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ácido</a:t>
            </a:r>
            <a:r>
              <a:rPr lang="en-US" altLang="es-MX" dirty="0">
                <a:latin typeface="Arial" panose="020B0604020202020204" pitchFamily="34" charset="0"/>
                <a:cs typeface="Arial" panose="020B0604020202020204" pitchFamily="34" charset="0"/>
              </a:rPr>
              <a:t> (buffer) a pH </a:t>
            </a:r>
            <a:r>
              <a:rPr lang="en-US" altLang="es-MX" dirty="0" err="1">
                <a:latin typeface="Arial" panose="020B0604020202020204" pitchFamily="34" charset="0"/>
                <a:cs typeface="Arial" panose="020B0604020202020204" pitchFamily="34" charset="0"/>
              </a:rPr>
              <a:t>constante</a:t>
            </a:r>
            <a:endParaRPr lang="en-US" altLang="es-MX" dirty="0">
              <a:latin typeface="Arial" panose="020B0604020202020204" pitchFamily="34" charset="0"/>
              <a:cs typeface="Arial" panose="020B0604020202020204" pitchFamily="34" charset="0"/>
            </a:endParaRPr>
          </a:p>
          <a:p>
            <a:r>
              <a:rPr lang="en-US" altLang="es-MX" dirty="0">
                <a:latin typeface="Arial" panose="020B0604020202020204" pitchFamily="34" charset="0"/>
                <a:cs typeface="Arial" panose="020B0604020202020204" pitchFamily="34" charset="0"/>
              </a:rPr>
              <a:t>No  </a:t>
            </a:r>
            <a:r>
              <a:rPr lang="en-US" altLang="es-MX" dirty="0" err="1">
                <a:latin typeface="Arial" panose="020B0604020202020204" pitchFamily="34" charset="0"/>
                <a:cs typeface="Arial" panose="020B0604020202020204" pitchFamily="34" charset="0"/>
              </a:rPr>
              <a:t>tiene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efecto</a:t>
            </a:r>
            <a:r>
              <a:rPr lang="en-US" altLang="es-MX" dirty="0">
                <a:latin typeface="Arial" panose="020B0604020202020204" pitchFamily="34" charset="0"/>
                <a:cs typeface="Arial" panose="020B0604020202020204" pitchFamily="34" charset="0"/>
              </a:rPr>
              <a:t> en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a:t>
            </a:r>
          </a:p>
          <a:p>
            <a:endParaRPr lang="en-US" altLang="es-MX" sz="1400" dirty="0">
              <a:latin typeface="Arial" panose="020B0604020202020204" pitchFamily="34" charset="0"/>
              <a:cs typeface="Arial" panose="020B0604020202020204" pitchFamily="34" charset="0"/>
            </a:endParaRPr>
          </a:p>
          <a:p>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protónica</a:t>
            </a:r>
            <a:r>
              <a:rPr lang="en-US" altLang="es-MX" dirty="0">
                <a:latin typeface="Arial" panose="020B0604020202020204" pitchFamily="34" charset="0"/>
                <a:cs typeface="Arial" panose="020B0604020202020204" pitchFamily="34" charset="0"/>
              </a:rPr>
              <a:t> no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p>
          <a:p>
            <a:r>
              <a:rPr lang="en-US" altLang="es-MX" dirty="0" err="1">
                <a:latin typeface="Arial" panose="020B0604020202020204" pitchFamily="34" charset="0"/>
                <a:cs typeface="Arial" panose="020B0604020202020204" pitchFamily="34" charset="0"/>
              </a:rPr>
              <a:t>limitante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por</a:t>
            </a:r>
            <a:r>
              <a:rPr lang="en-US" altLang="es-MX" dirty="0">
                <a:latin typeface="Arial" panose="020B0604020202020204" pitchFamily="34" charset="0"/>
                <a:cs typeface="Arial" panose="020B0604020202020204" pitchFamily="34" charset="0"/>
              </a:rPr>
              <a:t> lo </a:t>
            </a:r>
            <a:r>
              <a:rPr lang="en-US" altLang="es-MX" dirty="0" err="1">
                <a:latin typeface="Arial" panose="020B0604020202020204" pitchFamily="34" charset="0"/>
                <a:cs typeface="Arial" panose="020B0604020202020204" pitchFamily="34" charset="0"/>
              </a:rPr>
              <a:t>que</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mecanismo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p>
        </p:txBody>
      </p:sp>
      <p:sp>
        <p:nvSpPr>
          <p:cNvPr id="11270" name="Line 20"/>
          <p:cNvSpPr>
            <a:spLocks noChangeShapeType="1"/>
          </p:cNvSpPr>
          <p:nvPr/>
        </p:nvSpPr>
        <p:spPr bwMode="auto">
          <a:xfrm>
            <a:off x="6705600" y="32766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71" name="Line 21"/>
          <p:cNvSpPr>
            <a:spLocks noChangeShapeType="1"/>
          </p:cNvSpPr>
          <p:nvPr/>
        </p:nvSpPr>
        <p:spPr bwMode="auto">
          <a:xfrm>
            <a:off x="6705600" y="4724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72" name="Text Box 29"/>
          <p:cNvSpPr txBox="1">
            <a:spLocks noChangeArrowheads="1"/>
          </p:cNvSpPr>
          <p:nvPr/>
        </p:nvSpPr>
        <p:spPr bwMode="auto">
          <a:xfrm>
            <a:off x="6273800" y="4038600"/>
            <a:ext cx="4683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k</a:t>
            </a:r>
            <a:r>
              <a:rPr lang="en-US" altLang="es-MX" sz="1400" baseline="-25000">
                <a:latin typeface="Arial" panose="020B0604020202020204" pitchFamily="34" charset="0"/>
                <a:cs typeface="Arial" panose="020B0604020202020204" pitchFamily="34" charset="0"/>
              </a:rPr>
              <a:t>obs</a:t>
            </a:r>
            <a:endParaRPr lang="en-US" altLang="es-MX">
              <a:latin typeface="Arial" panose="020B0604020202020204" pitchFamily="34" charset="0"/>
              <a:cs typeface="Arial" panose="020B0604020202020204" pitchFamily="34" charset="0"/>
            </a:endParaRPr>
          </a:p>
        </p:txBody>
      </p:sp>
      <p:sp>
        <p:nvSpPr>
          <p:cNvPr id="11273" name="Text Box 30"/>
          <p:cNvSpPr txBox="1">
            <a:spLocks noChangeArrowheads="1"/>
          </p:cNvSpPr>
          <p:nvPr/>
        </p:nvSpPr>
        <p:spPr bwMode="auto">
          <a:xfrm>
            <a:off x="6786563" y="4724400"/>
            <a:ext cx="15969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[ClCH</a:t>
            </a:r>
            <a:r>
              <a:rPr lang="en-US" altLang="es-MX" sz="1400" baseline="-25000">
                <a:latin typeface="Arial" panose="020B0604020202020204" pitchFamily="34" charset="0"/>
                <a:cs typeface="Arial" panose="020B0604020202020204" pitchFamily="34" charset="0"/>
              </a:rPr>
              <a:t>2</a:t>
            </a:r>
            <a:r>
              <a:rPr lang="en-US" altLang="es-MX" sz="1400">
                <a:latin typeface="Arial" panose="020B0604020202020204" pitchFamily="34" charset="0"/>
                <a:cs typeface="Arial" panose="020B0604020202020204" pitchFamily="34" charset="0"/>
              </a:rPr>
              <a:t>COOH/</a:t>
            </a:r>
          </a:p>
          <a:p>
            <a:r>
              <a:rPr lang="en-US" altLang="es-MX" sz="1400">
                <a:latin typeface="Arial" panose="020B0604020202020204" pitchFamily="34" charset="0"/>
                <a:cs typeface="Arial" panose="020B0604020202020204" pitchFamily="34" charset="0"/>
              </a:rPr>
              <a:t>ClCH</a:t>
            </a:r>
            <a:r>
              <a:rPr lang="en-US" altLang="es-MX" sz="1400" baseline="-25000">
                <a:latin typeface="Arial" panose="020B0604020202020204" pitchFamily="34" charset="0"/>
                <a:cs typeface="Arial" panose="020B0604020202020204" pitchFamily="34" charset="0"/>
              </a:rPr>
              <a:t>2</a:t>
            </a:r>
            <a:r>
              <a:rPr lang="en-US" altLang="es-MX" sz="1400">
                <a:latin typeface="Arial" panose="020B0604020202020204" pitchFamily="34" charset="0"/>
                <a:cs typeface="Arial" panose="020B0604020202020204" pitchFamily="34" charset="0"/>
              </a:rPr>
              <a:t>COO</a:t>
            </a:r>
            <a:r>
              <a:rPr lang="en-US" altLang="es-MX" sz="1400" baseline="30000">
                <a:latin typeface="Arial" panose="020B0604020202020204" pitchFamily="34" charset="0"/>
                <a:cs typeface="Arial" panose="020B0604020202020204" pitchFamily="34" charset="0"/>
              </a:rPr>
              <a:t>-</a:t>
            </a:r>
            <a:r>
              <a:rPr lang="en-US" altLang="es-MX" sz="1400">
                <a:latin typeface="Arial" panose="020B0604020202020204" pitchFamily="34" charset="0"/>
                <a:cs typeface="Arial" panose="020B0604020202020204" pitchFamily="34" charset="0"/>
              </a:rPr>
              <a:t>] (2:1)</a:t>
            </a:r>
            <a:endParaRPr lang="en-US" altLang="es-MX">
              <a:latin typeface="Arial" panose="020B0604020202020204" pitchFamily="34" charset="0"/>
              <a:cs typeface="Arial" panose="020B0604020202020204" pitchFamily="34" charset="0"/>
            </a:endParaRPr>
          </a:p>
        </p:txBody>
      </p:sp>
      <p:sp>
        <p:nvSpPr>
          <p:cNvPr id="11274" name="Line 32"/>
          <p:cNvSpPr>
            <a:spLocks noChangeShapeType="1"/>
          </p:cNvSpPr>
          <p:nvPr/>
        </p:nvSpPr>
        <p:spPr bwMode="auto">
          <a:xfrm flipV="1">
            <a:off x="6502400" y="3657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75" name="Line 33"/>
          <p:cNvSpPr>
            <a:spLocks noChangeShapeType="1"/>
          </p:cNvSpPr>
          <p:nvPr/>
        </p:nvSpPr>
        <p:spPr bwMode="auto">
          <a:xfrm>
            <a:off x="6705600" y="3962400"/>
            <a:ext cx="1828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1276" name="Text Box 34"/>
          <p:cNvSpPr txBox="1">
            <a:spLocks noChangeArrowheads="1"/>
          </p:cNvSpPr>
          <p:nvPr/>
        </p:nvSpPr>
        <p:spPr bwMode="auto">
          <a:xfrm>
            <a:off x="6705600" y="381000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77" name="Text Box 35"/>
          <p:cNvSpPr txBox="1">
            <a:spLocks noChangeArrowheads="1"/>
          </p:cNvSpPr>
          <p:nvPr/>
        </p:nvSpPr>
        <p:spPr bwMode="auto">
          <a:xfrm>
            <a:off x="6858000" y="3870325"/>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78" name="Text Box 36"/>
          <p:cNvSpPr txBox="1">
            <a:spLocks noChangeArrowheads="1"/>
          </p:cNvSpPr>
          <p:nvPr/>
        </p:nvSpPr>
        <p:spPr bwMode="auto">
          <a:xfrm>
            <a:off x="7219950" y="381000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79" name="Text Box 37"/>
          <p:cNvSpPr txBox="1">
            <a:spLocks noChangeArrowheads="1"/>
          </p:cNvSpPr>
          <p:nvPr/>
        </p:nvSpPr>
        <p:spPr bwMode="auto">
          <a:xfrm>
            <a:off x="7600950" y="3870325"/>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80" name="Text Box 38"/>
          <p:cNvSpPr txBox="1">
            <a:spLocks noChangeArrowheads="1"/>
          </p:cNvSpPr>
          <p:nvPr/>
        </p:nvSpPr>
        <p:spPr bwMode="auto">
          <a:xfrm>
            <a:off x="7905750" y="381000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81" name="Text Box 39"/>
          <p:cNvSpPr txBox="1">
            <a:spLocks noChangeArrowheads="1"/>
          </p:cNvSpPr>
          <p:nvPr/>
        </p:nvSpPr>
        <p:spPr bwMode="auto">
          <a:xfrm>
            <a:off x="8286750" y="381000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endParaRPr lang="en-US" altLang="es-MX">
              <a:latin typeface="Arial" panose="020B0604020202020204" pitchFamily="34" charset="0"/>
              <a:cs typeface="Arial" panose="020B0604020202020204" pitchFamily="34" charset="0"/>
            </a:endParaRPr>
          </a:p>
        </p:txBody>
      </p:sp>
      <p:sp>
        <p:nvSpPr>
          <p:cNvPr id="11282" name="Line 40"/>
          <p:cNvSpPr>
            <a:spLocks noChangeShapeType="1"/>
          </p:cNvSpPr>
          <p:nvPr/>
        </p:nvSpPr>
        <p:spPr bwMode="auto">
          <a:xfrm>
            <a:off x="8305800" y="4953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graphicFrame>
        <p:nvGraphicFramePr>
          <p:cNvPr id="11283" name="Object 43"/>
          <p:cNvGraphicFramePr>
            <a:graphicFrameLocks noChangeAspect="1"/>
          </p:cNvGraphicFramePr>
          <p:nvPr>
            <p:extLst>
              <p:ext uri="{D42A27DB-BD31-4B8C-83A1-F6EECF244321}">
                <p14:modId xmlns:p14="http://schemas.microsoft.com/office/powerpoint/2010/main" val="3927775003"/>
              </p:ext>
            </p:extLst>
          </p:nvPr>
        </p:nvGraphicFramePr>
        <p:xfrm>
          <a:off x="685800" y="4800600"/>
          <a:ext cx="5715000" cy="1770063"/>
        </p:xfrm>
        <a:graphic>
          <a:graphicData uri="http://schemas.openxmlformats.org/presentationml/2006/ole">
            <mc:AlternateContent xmlns:mc="http://schemas.openxmlformats.org/markup-compatibility/2006">
              <mc:Choice xmlns:v="urn:schemas-microsoft-com:vml" Requires="v">
                <p:oleObj spid="_x0000_s11385" name="CS ChemDraw Drawing" r:id="rId5" imgW="4183380" imgH="1295400" progId="ChemDraw.Document.4.5">
                  <p:embed/>
                </p:oleObj>
              </mc:Choice>
              <mc:Fallback>
                <p:oleObj name="CS ChemDraw Drawing" r:id="rId5" imgW="4183380" imgH="129540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57150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9DD34DC4-0FF8-46BA-BE78-8BD1F30E6529}"/>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701523C1-05F9-4DC8-83CB-B9BCABD571B3}"/>
              </a:ext>
            </a:extLst>
          </p:cNvPr>
          <p:cNvSpPr>
            <a:spLocks noGrp="1"/>
          </p:cNvSpPr>
          <p:nvPr>
            <p:ph type="sldNum" sz="quarter" idx="12"/>
          </p:nvPr>
        </p:nvSpPr>
        <p:spPr/>
        <p:txBody>
          <a:bodyPr/>
          <a:lstStyle/>
          <a:p>
            <a:fld id="{35F7C1B0-3CBA-4428-8776-BC58547E578F}" type="slidenum">
              <a:rPr lang="es-MX" smtClean="0"/>
              <a:t>55</a:t>
            </a:fld>
            <a:endParaRPr lang="es-MX"/>
          </a:p>
        </p:txBody>
      </p:sp>
    </p:spTree>
    <p:extLst>
      <p:ext uri="{BB962C8B-B14F-4D97-AF65-F5344CB8AC3E}">
        <p14:creationId xmlns:p14="http://schemas.microsoft.com/office/powerpoint/2010/main" val="1204684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41325" y="812800"/>
            <a:ext cx="76498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una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reacción</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catálisis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ácida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específica</a:t>
            </a:r>
            <a:r>
              <a:rPr lang="en-US" altLang="es-MX" dirty="0">
                <a:latin typeface="Arial" panose="020B0604020202020204" pitchFamily="34" charset="0"/>
                <a:cs typeface="Arial" panose="020B0604020202020204" pitchFamily="34" charset="0"/>
              </a:rPr>
              <a:t>, </a:t>
            </a:r>
          </a:p>
          <a:p>
            <a:r>
              <a:rPr lang="en-US" altLang="es-MX" dirty="0" err="1">
                <a:latin typeface="Arial" panose="020B0604020202020204" pitchFamily="34" charset="0"/>
                <a:cs typeface="Arial" panose="020B0604020202020204" pitchFamily="34" charset="0"/>
              </a:rPr>
              <a:t>mecanismo</a:t>
            </a:r>
            <a:r>
              <a:rPr lang="en-US" altLang="es-MX" dirty="0">
                <a:latin typeface="Arial" panose="020B0604020202020204" pitchFamily="34" charset="0"/>
                <a:cs typeface="Arial" panose="020B0604020202020204" pitchFamily="34" charset="0"/>
              </a:rPr>
              <a:t> A2 :</a:t>
            </a:r>
          </a:p>
          <a:p>
            <a:endParaRPr lang="en-US" altLang="es-MX" dirty="0">
              <a:latin typeface="Arial" panose="020B0604020202020204" pitchFamily="34" charset="0"/>
              <a:cs typeface="Arial" panose="020B0604020202020204" pitchFamily="34" charset="0"/>
            </a:endParaRPr>
          </a:p>
          <a:p>
            <a:r>
              <a:rPr lang="en-US" altLang="es-MX" dirty="0" err="1">
                <a:latin typeface="Arial" panose="020B0604020202020204" pitchFamily="34" charset="0"/>
                <a:cs typeface="Arial" panose="020B0604020202020204" pitchFamily="34" charset="0"/>
              </a:rPr>
              <a:t>Hidrólisis</a:t>
            </a:r>
            <a:r>
              <a:rPr lang="en-US" altLang="es-MX" dirty="0">
                <a:latin typeface="Arial" panose="020B0604020202020204" pitchFamily="34" charset="0"/>
                <a:cs typeface="Arial" panose="020B0604020202020204" pitchFamily="34" charset="0"/>
              </a:rPr>
              <a:t> del </a:t>
            </a:r>
            <a:r>
              <a:rPr lang="en-US" altLang="es-MX" dirty="0" err="1">
                <a:latin typeface="Arial" panose="020B0604020202020204" pitchFamily="34" charset="0"/>
                <a:cs typeface="Arial" panose="020B0604020202020204" pitchFamily="34" charset="0"/>
              </a:rPr>
              <a:t>acetato</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etilo</a:t>
            </a:r>
            <a:r>
              <a:rPr lang="en-US" altLang="es-MX" dirty="0">
                <a:latin typeface="Arial" panose="020B0604020202020204" pitchFamily="34" charset="0"/>
                <a:cs typeface="Arial" panose="020B0604020202020204" pitchFamily="34" charset="0"/>
              </a:rPr>
              <a:t>:</a:t>
            </a:r>
          </a:p>
        </p:txBody>
      </p:sp>
      <p:graphicFrame>
        <p:nvGraphicFramePr>
          <p:cNvPr id="12291" name="Object 3"/>
          <p:cNvGraphicFramePr>
            <a:graphicFrameLocks noChangeAspect="1"/>
          </p:cNvGraphicFramePr>
          <p:nvPr>
            <p:extLst>
              <p:ext uri="{D42A27DB-BD31-4B8C-83A1-F6EECF244321}">
                <p14:modId xmlns:p14="http://schemas.microsoft.com/office/powerpoint/2010/main" val="3762807620"/>
              </p:ext>
            </p:extLst>
          </p:nvPr>
        </p:nvGraphicFramePr>
        <p:xfrm>
          <a:off x="533400" y="3286125"/>
          <a:ext cx="8001000" cy="2047875"/>
        </p:xfrm>
        <a:graphic>
          <a:graphicData uri="http://schemas.openxmlformats.org/presentationml/2006/ole">
            <mc:AlternateContent xmlns:mc="http://schemas.openxmlformats.org/markup-compatibility/2006">
              <mc:Choice xmlns:v="urn:schemas-microsoft-com:vml" Requires="v">
                <p:oleObj spid="_x0000_s12347" name="CS ChemDraw Drawing" r:id="rId3" imgW="5783580" imgH="1480820" progId="ChemDraw.Document.4.5">
                  <p:embed/>
                </p:oleObj>
              </mc:Choice>
              <mc:Fallback>
                <p:oleObj name="CS ChemDraw Drawing" r:id="rId3" imgW="5783580" imgH="14808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86125"/>
                        <a:ext cx="80010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FB0DB6DC-AD36-4DE4-B8DB-945CC3AA6C5A}"/>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4B98AA26-7F0E-458E-BF25-D5C4611901F1}"/>
              </a:ext>
            </a:extLst>
          </p:cNvPr>
          <p:cNvSpPr>
            <a:spLocks noGrp="1"/>
          </p:cNvSpPr>
          <p:nvPr>
            <p:ph type="sldNum" sz="quarter" idx="12"/>
          </p:nvPr>
        </p:nvSpPr>
        <p:spPr/>
        <p:txBody>
          <a:bodyPr/>
          <a:lstStyle/>
          <a:p>
            <a:fld id="{35F7C1B0-3CBA-4428-8776-BC58547E578F}" type="slidenum">
              <a:rPr lang="es-MX" smtClean="0"/>
              <a:t>56</a:t>
            </a:fld>
            <a:endParaRPr lang="es-MX"/>
          </a:p>
        </p:txBody>
      </p:sp>
    </p:spTree>
    <p:extLst>
      <p:ext uri="{BB962C8B-B14F-4D97-AF65-F5344CB8AC3E}">
        <p14:creationId xmlns:p14="http://schemas.microsoft.com/office/powerpoint/2010/main" val="3838069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609600"/>
            <a:ext cx="7772400" cy="609600"/>
          </a:xfrm>
        </p:spPr>
        <p:txBody>
          <a:bodyPr/>
          <a:lstStyle/>
          <a:p>
            <a:r>
              <a:rPr lang="en-US" altLang="es-MX" sz="3200" dirty="0" err="1">
                <a:latin typeface="Arial" panose="020B0604020202020204" pitchFamily="34" charset="0"/>
                <a:cs typeface="Arial" panose="020B0604020202020204" pitchFamily="34" charset="0"/>
              </a:rPr>
              <a:t>Catálisis</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básica</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específica</a:t>
            </a:r>
            <a:endParaRPr lang="en-US" altLang="es-MX" dirty="0">
              <a:latin typeface="Arial" panose="020B0604020202020204" pitchFamily="34" charset="0"/>
              <a:cs typeface="Arial" panose="020B0604020202020204" pitchFamily="34" charset="0"/>
            </a:endParaRPr>
          </a:p>
        </p:txBody>
      </p:sp>
      <p:sp>
        <p:nvSpPr>
          <p:cNvPr id="13315" name="Text Box 3"/>
          <p:cNvSpPr txBox="1">
            <a:spLocks noChangeArrowheads="1"/>
          </p:cNvSpPr>
          <p:nvPr/>
        </p:nvSpPr>
        <p:spPr bwMode="auto">
          <a:xfrm>
            <a:off x="457200" y="1662113"/>
            <a:ext cx="51667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reacción</a:t>
            </a:r>
            <a:r>
              <a:rPr lang="en-US" altLang="es-MX" dirty="0">
                <a:latin typeface="Arial" panose="020B0604020202020204" pitchFamily="34" charset="0"/>
                <a:cs typeface="Arial" panose="020B0604020202020204" pitchFamily="34" charset="0"/>
              </a:rPr>
              <a:t> retro del </a:t>
            </a:r>
            <a:r>
              <a:rPr lang="en-US" altLang="es-MX" dirty="0" err="1">
                <a:latin typeface="Arial" panose="020B0604020202020204" pitchFamily="34" charset="0"/>
                <a:cs typeface="Arial" panose="020B0604020202020204" pitchFamily="34" charset="0"/>
              </a:rPr>
              <a:t>aldol</a:t>
            </a:r>
            <a:r>
              <a:rPr lang="en-US" altLang="es-MX" dirty="0">
                <a:latin typeface="Arial" panose="020B0604020202020204" pitchFamily="34" charset="0"/>
                <a:cs typeface="Arial" panose="020B0604020202020204" pitchFamily="34" charset="0"/>
              </a:rPr>
              <a:t> </a:t>
            </a:r>
            <a:r>
              <a:rPr lang="en-US" altLang="es-MX" b="1" dirty="0">
                <a:latin typeface="Arial" panose="020B0604020202020204" pitchFamily="34" charset="0"/>
                <a:cs typeface="Arial" panose="020B0604020202020204" pitchFamily="34" charset="0"/>
              </a:rPr>
              <a:t>I</a:t>
            </a:r>
            <a:r>
              <a:rPr lang="en-US" altLang="es-MX" dirty="0">
                <a:latin typeface="Arial" panose="020B0604020202020204" pitchFamily="34" charset="0"/>
                <a:cs typeface="Arial" panose="020B0604020202020204" pitchFamily="34" charset="0"/>
              </a:rPr>
              <a:t>:</a:t>
            </a:r>
          </a:p>
        </p:txBody>
      </p:sp>
      <p:graphicFrame>
        <p:nvGraphicFramePr>
          <p:cNvPr id="13316" name="Object 4"/>
          <p:cNvGraphicFramePr>
            <a:graphicFrameLocks noChangeAspect="1"/>
          </p:cNvGraphicFramePr>
          <p:nvPr>
            <p:extLst>
              <p:ext uri="{D42A27DB-BD31-4B8C-83A1-F6EECF244321}">
                <p14:modId xmlns:p14="http://schemas.microsoft.com/office/powerpoint/2010/main" val="2926439631"/>
              </p:ext>
            </p:extLst>
          </p:nvPr>
        </p:nvGraphicFramePr>
        <p:xfrm>
          <a:off x="777875" y="2992438"/>
          <a:ext cx="4114800" cy="969962"/>
        </p:xfrm>
        <a:graphic>
          <a:graphicData uri="http://schemas.openxmlformats.org/presentationml/2006/ole">
            <mc:AlternateContent xmlns:mc="http://schemas.openxmlformats.org/markup-compatibility/2006">
              <mc:Choice xmlns:v="urn:schemas-microsoft-com:vml" Requires="v">
                <p:oleObj spid="_x0000_s13371" name="CS ChemDraw Drawing" r:id="rId3" imgW="2720340" imgH="642620" progId="ChemDraw.Document.4.5">
                  <p:embed/>
                </p:oleObj>
              </mc:Choice>
              <mc:Fallback>
                <p:oleObj name="CS ChemDraw Drawing" r:id="rId3" imgW="2720340" imgH="6426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75" y="2992438"/>
                        <a:ext cx="4114800"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317" name="Group 19"/>
          <p:cNvGrpSpPr>
            <a:grpSpLocks/>
          </p:cNvGrpSpPr>
          <p:nvPr/>
        </p:nvGrpSpPr>
        <p:grpSpPr bwMode="auto">
          <a:xfrm>
            <a:off x="5715000" y="2362200"/>
            <a:ext cx="2413000" cy="1752600"/>
            <a:chOff x="3840" y="912"/>
            <a:chExt cx="1520" cy="1104"/>
          </a:xfrm>
        </p:grpSpPr>
        <p:sp>
          <p:nvSpPr>
            <p:cNvPr id="13319" name="Line 6"/>
            <p:cNvSpPr>
              <a:spLocks noChangeShapeType="1"/>
            </p:cNvSpPr>
            <p:nvPr/>
          </p:nvSpPr>
          <p:spPr bwMode="auto">
            <a:xfrm>
              <a:off x="4112" y="912"/>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3320" name="Line 7"/>
            <p:cNvSpPr>
              <a:spLocks noChangeShapeType="1"/>
            </p:cNvSpPr>
            <p:nvPr/>
          </p:nvSpPr>
          <p:spPr bwMode="auto">
            <a:xfrm>
              <a:off x="4112" y="1824"/>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3321" name="Line 8"/>
            <p:cNvSpPr>
              <a:spLocks noChangeShapeType="1"/>
            </p:cNvSpPr>
            <p:nvPr/>
          </p:nvSpPr>
          <p:spPr bwMode="auto">
            <a:xfrm flipV="1">
              <a:off x="4112" y="1056"/>
              <a:ext cx="864" cy="76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3322" name="Text Box 9"/>
            <p:cNvSpPr txBox="1">
              <a:spLocks noChangeArrowheads="1"/>
            </p:cNvSpPr>
            <p:nvPr/>
          </p:nvSpPr>
          <p:spPr bwMode="auto">
            <a:xfrm>
              <a:off x="4160" y="1632"/>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3" name="Text Box 10"/>
            <p:cNvSpPr txBox="1">
              <a:spLocks noChangeArrowheads="1"/>
            </p:cNvSpPr>
            <p:nvPr/>
          </p:nvSpPr>
          <p:spPr bwMode="auto">
            <a:xfrm>
              <a:off x="4256" y="1536"/>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4" name="Text Box 11"/>
            <p:cNvSpPr txBox="1">
              <a:spLocks noChangeArrowheads="1"/>
            </p:cNvSpPr>
            <p:nvPr/>
          </p:nvSpPr>
          <p:spPr bwMode="auto">
            <a:xfrm>
              <a:off x="4544" y="1296"/>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5" name="Text Box 12"/>
            <p:cNvSpPr txBox="1">
              <a:spLocks noChangeArrowheads="1"/>
            </p:cNvSpPr>
            <p:nvPr/>
          </p:nvSpPr>
          <p:spPr bwMode="auto">
            <a:xfrm>
              <a:off x="4820" y="1056"/>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6" name="Text Box 13"/>
            <p:cNvSpPr txBox="1">
              <a:spLocks noChangeArrowheads="1"/>
            </p:cNvSpPr>
            <p:nvPr/>
          </p:nvSpPr>
          <p:spPr bwMode="auto">
            <a:xfrm>
              <a:off x="4688" y="1152"/>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7" name="Text Box 14"/>
            <p:cNvSpPr txBox="1">
              <a:spLocks noChangeArrowheads="1"/>
            </p:cNvSpPr>
            <p:nvPr/>
          </p:nvSpPr>
          <p:spPr bwMode="auto">
            <a:xfrm>
              <a:off x="4388" y="1430"/>
              <a:ext cx="1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000">
                  <a:latin typeface="Arial" panose="020B0604020202020204" pitchFamily="34" charset="0"/>
                  <a:cs typeface="Arial" panose="020B0604020202020204" pitchFamily="34" charset="0"/>
                </a:rPr>
                <a:t>x</a:t>
              </a:r>
            </a:p>
          </p:txBody>
        </p:sp>
        <p:sp>
          <p:nvSpPr>
            <p:cNvPr id="13328" name="Text Box 15"/>
            <p:cNvSpPr txBox="1">
              <a:spLocks noChangeArrowheads="1"/>
            </p:cNvSpPr>
            <p:nvPr/>
          </p:nvSpPr>
          <p:spPr bwMode="auto">
            <a:xfrm>
              <a:off x="3840" y="1392"/>
              <a:ext cx="29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k</a:t>
              </a:r>
              <a:r>
                <a:rPr lang="en-US" altLang="es-MX" sz="1400" baseline="-25000">
                  <a:latin typeface="Arial" panose="020B0604020202020204" pitchFamily="34" charset="0"/>
                  <a:cs typeface="Arial" panose="020B0604020202020204" pitchFamily="34" charset="0"/>
                </a:rPr>
                <a:t>obs</a:t>
              </a:r>
              <a:endParaRPr lang="en-US" altLang="es-MX">
                <a:latin typeface="Arial" panose="020B0604020202020204" pitchFamily="34" charset="0"/>
                <a:cs typeface="Arial" panose="020B0604020202020204" pitchFamily="34" charset="0"/>
              </a:endParaRPr>
            </a:p>
          </p:txBody>
        </p:sp>
        <p:sp>
          <p:nvSpPr>
            <p:cNvPr id="13329" name="Text Box 16"/>
            <p:cNvSpPr txBox="1">
              <a:spLocks noChangeArrowheads="1"/>
            </p:cNvSpPr>
            <p:nvPr/>
          </p:nvSpPr>
          <p:spPr bwMode="auto">
            <a:xfrm>
              <a:off x="4400" y="1824"/>
              <a:ext cx="3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1400">
                  <a:latin typeface="Arial" panose="020B0604020202020204" pitchFamily="34" charset="0"/>
                  <a:cs typeface="Arial" panose="020B0604020202020204" pitchFamily="34" charset="0"/>
                </a:rPr>
                <a:t>[OH</a:t>
              </a:r>
              <a:r>
                <a:rPr lang="en-US" altLang="es-MX" sz="1400" baseline="30000">
                  <a:latin typeface="Arial" panose="020B0604020202020204" pitchFamily="34" charset="0"/>
                  <a:cs typeface="Arial" panose="020B0604020202020204" pitchFamily="34" charset="0"/>
                </a:rPr>
                <a:t>-</a:t>
              </a:r>
              <a:r>
                <a:rPr lang="en-US" altLang="es-MX" sz="1400">
                  <a:latin typeface="Arial" panose="020B0604020202020204" pitchFamily="34" charset="0"/>
                  <a:cs typeface="Arial" panose="020B0604020202020204" pitchFamily="34" charset="0"/>
                </a:rPr>
                <a:t>]</a:t>
              </a:r>
              <a:endParaRPr lang="en-US" altLang="es-MX">
                <a:latin typeface="Arial" panose="020B0604020202020204" pitchFamily="34" charset="0"/>
                <a:cs typeface="Arial" panose="020B0604020202020204" pitchFamily="34" charset="0"/>
              </a:endParaRPr>
            </a:p>
          </p:txBody>
        </p:sp>
        <p:sp>
          <p:nvSpPr>
            <p:cNvPr id="13330" name="Line 17"/>
            <p:cNvSpPr>
              <a:spLocks noChangeShapeType="1"/>
            </p:cNvSpPr>
            <p:nvPr/>
          </p:nvSpPr>
          <p:spPr bwMode="auto">
            <a:xfrm>
              <a:off x="4746" y="1913"/>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13331" name="Line 18"/>
            <p:cNvSpPr>
              <a:spLocks noChangeShapeType="1"/>
            </p:cNvSpPr>
            <p:nvPr/>
          </p:nvSpPr>
          <p:spPr bwMode="auto">
            <a:xfrm flipV="1">
              <a:off x="3984" y="11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grpSp>
      <p:sp>
        <p:nvSpPr>
          <p:cNvPr id="13318" name="Text Box 20"/>
          <p:cNvSpPr txBox="1">
            <a:spLocks noChangeArrowheads="1"/>
          </p:cNvSpPr>
          <p:nvPr/>
        </p:nvSpPr>
        <p:spPr bwMode="auto">
          <a:xfrm>
            <a:off x="533400" y="44958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directamente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proporciona</a:t>
            </a:r>
            <a:r>
              <a:rPr lang="en-US" altLang="es-MX" dirty="0">
                <a:latin typeface="Arial" panose="020B0604020202020204" pitchFamily="34" charset="0"/>
                <a:cs typeface="Arial" panose="020B0604020202020204" pitchFamily="34" charset="0"/>
              </a:rPr>
              <a:t> a [OH</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 La posterior </a:t>
            </a:r>
            <a:r>
              <a:rPr lang="en-US" altLang="es-MX" dirty="0" err="1">
                <a:latin typeface="Arial" panose="020B0604020202020204" pitchFamily="34" charset="0"/>
                <a:cs typeface="Arial" panose="020B0604020202020204" pitchFamily="34" charset="0"/>
              </a:rPr>
              <a:t>adición</a:t>
            </a:r>
            <a:r>
              <a:rPr lang="en-US" altLang="es-MX" dirty="0">
                <a:latin typeface="Arial" panose="020B0604020202020204" pitchFamily="34" charset="0"/>
                <a:cs typeface="Arial" panose="020B0604020202020204" pitchFamily="34" charset="0"/>
              </a:rPr>
              <a:t> de base (en buffer) a pH </a:t>
            </a:r>
            <a:r>
              <a:rPr lang="en-US" altLang="es-MX" dirty="0" err="1">
                <a:latin typeface="Arial" panose="020B0604020202020204" pitchFamily="34" charset="0"/>
                <a:cs typeface="Arial" panose="020B0604020202020204" pitchFamily="34" charset="0"/>
              </a:rPr>
              <a:t>constante</a:t>
            </a:r>
            <a:r>
              <a:rPr lang="en-US" altLang="es-MX" dirty="0">
                <a:latin typeface="Arial" panose="020B0604020202020204" pitchFamily="34" charset="0"/>
                <a:cs typeface="Arial" panose="020B0604020202020204" pitchFamily="34" charset="0"/>
              </a:rPr>
              <a:t> no </a:t>
            </a:r>
            <a:r>
              <a:rPr lang="en-US" altLang="es-MX" dirty="0" err="1">
                <a:latin typeface="Arial" panose="020B0604020202020204" pitchFamily="34" charset="0"/>
                <a:cs typeface="Arial" panose="020B0604020202020204" pitchFamily="34" charset="0"/>
              </a:rPr>
              <a:t>afecta</a:t>
            </a:r>
            <a:r>
              <a:rPr lang="en-US" altLang="es-MX" dirty="0">
                <a:latin typeface="Arial" panose="020B0604020202020204" pitchFamily="34" charset="0"/>
                <a:cs typeface="Arial" panose="020B0604020202020204" pitchFamily="34" charset="0"/>
              </a:rPr>
              <a:t> a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 [OH</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la </a:t>
            </a:r>
            <a:r>
              <a:rPr lang="en-US" altLang="es-MX" dirty="0" err="1">
                <a:latin typeface="Arial" panose="020B0604020202020204" pitchFamily="34" charset="0"/>
                <a:cs typeface="Arial" panose="020B0604020202020204" pitchFamily="34" charset="0"/>
              </a:rPr>
              <a:t>única</a:t>
            </a:r>
            <a:r>
              <a:rPr lang="en-US" altLang="es-MX" dirty="0">
                <a:latin typeface="Arial" panose="020B0604020202020204" pitchFamily="34" charset="0"/>
                <a:cs typeface="Arial" panose="020B0604020202020204" pitchFamily="34" charset="0"/>
              </a:rPr>
              <a:t> base en la ley de </a:t>
            </a:r>
            <a:r>
              <a:rPr lang="en-US" altLang="es-MX" dirty="0" err="1">
                <a:latin typeface="Arial" panose="020B0604020202020204" pitchFamily="34" charset="0"/>
                <a:cs typeface="Arial" panose="020B0604020202020204" pitchFamily="34" charset="0"/>
              </a:rPr>
              <a:t>velocidad</a:t>
            </a:r>
            <a:r>
              <a:rPr lang="en-US" altLang="es-MX" dirty="0">
                <a:latin typeface="Arial" panose="020B0604020202020204" pitchFamily="34" charset="0"/>
                <a:cs typeface="Arial" panose="020B0604020202020204" pitchFamily="34" charset="0"/>
              </a:rPr>
              <a:t>.</a:t>
            </a:r>
          </a:p>
        </p:txBody>
      </p:sp>
      <p:sp>
        <p:nvSpPr>
          <p:cNvPr id="2" name="Marcador de pie de página 1">
            <a:extLst>
              <a:ext uri="{FF2B5EF4-FFF2-40B4-BE49-F238E27FC236}">
                <a16:creationId xmlns:a16="http://schemas.microsoft.com/office/drawing/2014/main" id="{B5934024-EA6C-4E34-9653-99DA3B082C42}"/>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CC71A1D0-91CC-4FD0-9DD2-CDA314C86DD2}"/>
              </a:ext>
            </a:extLst>
          </p:cNvPr>
          <p:cNvSpPr>
            <a:spLocks noGrp="1"/>
          </p:cNvSpPr>
          <p:nvPr>
            <p:ph type="sldNum" sz="quarter" idx="12"/>
          </p:nvPr>
        </p:nvSpPr>
        <p:spPr/>
        <p:txBody>
          <a:bodyPr/>
          <a:lstStyle/>
          <a:p>
            <a:fld id="{35F7C1B0-3CBA-4428-8776-BC58547E578F}" type="slidenum">
              <a:rPr lang="es-MX" smtClean="0"/>
              <a:t>57</a:t>
            </a:fld>
            <a:endParaRPr lang="es-MX"/>
          </a:p>
        </p:txBody>
      </p:sp>
    </p:spTree>
    <p:extLst>
      <p:ext uri="{BB962C8B-B14F-4D97-AF65-F5344CB8AC3E}">
        <p14:creationId xmlns:p14="http://schemas.microsoft.com/office/powerpoint/2010/main" val="369563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 y="228600"/>
            <a:ext cx="52164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Por</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tanto</a:t>
            </a:r>
            <a:r>
              <a:rPr lang="en-US" altLang="es-MX" dirty="0">
                <a:latin typeface="Arial" panose="020B0604020202020204" pitchFamily="34" charset="0"/>
                <a:cs typeface="Arial" panose="020B0604020202020204" pitchFamily="34" charset="0"/>
              </a:rPr>
              <a:t>, se propone el </a:t>
            </a:r>
            <a:r>
              <a:rPr lang="en-US" altLang="es-MX" dirty="0" err="1">
                <a:latin typeface="Arial" panose="020B0604020202020204" pitchFamily="34" charset="0"/>
                <a:cs typeface="Arial" panose="020B0604020202020204" pitchFamily="34" charset="0"/>
              </a:rPr>
              <a:t>mecanismo</a:t>
            </a:r>
            <a:r>
              <a:rPr lang="en-US" altLang="es-MX" dirty="0">
                <a:latin typeface="Arial" panose="020B0604020202020204" pitchFamily="34" charset="0"/>
                <a:cs typeface="Arial" panose="020B0604020202020204" pitchFamily="34" charset="0"/>
              </a:rPr>
              <a:t>:</a:t>
            </a:r>
          </a:p>
        </p:txBody>
      </p:sp>
      <p:graphicFrame>
        <p:nvGraphicFramePr>
          <p:cNvPr id="14339" name="Object 3"/>
          <p:cNvGraphicFramePr>
            <a:graphicFrameLocks noChangeAspect="1"/>
          </p:cNvGraphicFramePr>
          <p:nvPr>
            <p:extLst>
              <p:ext uri="{D42A27DB-BD31-4B8C-83A1-F6EECF244321}">
                <p14:modId xmlns:p14="http://schemas.microsoft.com/office/powerpoint/2010/main" val="758966253"/>
              </p:ext>
            </p:extLst>
          </p:nvPr>
        </p:nvGraphicFramePr>
        <p:xfrm>
          <a:off x="517525" y="838200"/>
          <a:ext cx="7346950" cy="2171700"/>
        </p:xfrm>
        <a:graphic>
          <a:graphicData uri="http://schemas.openxmlformats.org/presentationml/2006/ole">
            <mc:AlternateContent xmlns:mc="http://schemas.openxmlformats.org/markup-compatibility/2006">
              <mc:Choice xmlns:v="urn:schemas-microsoft-com:vml" Requires="v">
                <p:oleObj spid="_x0000_s14794" name="CS ChemDraw Drawing" r:id="rId3" imgW="5212080" imgH="1541520" progId="ChemDraw.Document.4.5">
                  <p:embed/>
                </p:oleObj>
              </mc:Choice>
              <mc:Fallback>
                <p:oleObj name="CS ChemDraw Drawing" r:id="rId3" imgW="5212080" imgH="15415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838200"/>
                        <a:ext cx="73469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4"/>
          <p:cNvSpPr txBox="1">
            <a:spLocks noChangeArrowheads="1"/>
          </p:cNvSpPr>
          <p:nvPr/>
        </p:nvSpPr>
        <p:spPr bwMode="auto">
          <a:xfrm>
            <a:off x="304800" y="3048000"/>
            <a:ext cx="2291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u="sng" dirty="0">
                <a:latin typeface="Arial" panose="020B0604020202020204" pitchFamily="34" charset="0"/>
                <a:cs typeface="Arial" panose="020B0604020202020204" pitchFamily="34" charset="0"/>
              </a:rPr>
              <a:t>Ley de </a:t>
            </a:r>
            <a:r>
              <a:rPr lang="en-US" altLang="es-MX" u="sng" dirty="0" err="1">
                <a:latin typeface="Arial" panose="020B0604020202020204" pitchFamily="34" charset="0"/>
                <a:cs typeface="Arial" panose="020B0604020202020204" pitchFamily="34" charset="0"/>
              </a:rPr>
              <a:t>rapidez</a:t>
            </a:r>
            <a:r>
              <a:rPr lang="en-US" altLang="es-MX" u="sng" dirty="0">
                <a:latin typeface="Arial" panose="020B0604020202020204" pitchFamily="34" charset="0"/>
                <a:cs typeface="Arial" panose="020B0604020202020204" pitchFamily="34" charset="0"/>
              </a:rPr>
              <a:t>:</a:t>
            </a:r>
            <a:endParaRPr lang="en-US" altLang="es-MX" dirty="0">
              <a:latin typeface="Arial" panose="020B0604020202020204" pitchFamily="34" charset="0"/>
              <a:cs typeface="Arial" panose="020B0604020202020204" pitchFamily="34" charset="0"/>
            </a:endParaRPr>
          </a:p>
        </p:txBody>
      </p:sp>
      <p:graphicFrame>
        <p:nvGraphicFramePr>
          <p:cNvPr id="14341" name="Object 5"/>
          <p:cNvGraphicFramePr>
            <a:graphicFrameLocks noChangeAspect="1"/>
          </p:cNvGraphicFramePr>
          <p:nvPr>
            <p:extLst>
              <p:ext uri="{D42A27DB-BD31-4B8C-83A1-F6EECF244321}">
                <p14:modId xmlns:p14="http://schemas.microsoft.com/office/powerpoint/2010/main" val="1528116541"/>
              </p:ext>
            </p:extLst>
          </p:nvPr>
        </p:nvGraphicFramePr>
        <p:xfrm>
          <a:off x="549275" y="3540125"/>
          <a:ext cx="2971800" cy="784225"/>
        </p:xfrm>
        <a:graphic>
          <a:graphicData uri="http://schemas.openxmlformats.org/presentationml/2006/ole">
            <mc:AlternateContent xmlns:mc="http://schemas.openxmlformats.org/markup-compatibility/2006">
              <mc:Choice xmlns:v="urn:schemas-microsoft-com:vml" Requires="v">
                <p:oleObj spid="_x0000_s14795" name="Equation" r:id="rId5" imgW="1485900" imgH="393700" progId="Equation.3">
                  <p:embed/>
                </p:oleObj>
              </mc:Choice>
              <mc:Fallback>
                <p:oleObj name="Equation" r:id="rId5" imgW="14859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3540125"/>
                        <a:ext cx="29718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919276585"/>
              </p:ext>
            </p:extLst>
          </p:nvPr>
        </p:nvGraphicFramePr>
        <p:xfrm>
          <a:off x="3978275" y="3540125"/>
          <a:ext cx="1600200" cy="800100"/>
        </p:xfrm>
        <a:graphic>
          <a:graphicData uri="http://schemas.openxmlformats.org/presentationml/2006/ole">
            <mc:AlternateContent xmlns:mc="http://schemas.openxmlformats.org/markup-compatibility/2006">
              <mc:Choice xmlns:v="urn:schemas-microsoft-com:vml" Requires="v">
                <p:oleObj spid="_x0000_s14796" name="Equation" r:id="rId7" imgW="838200" imgH="419100" progId="Equation.3">
                  <p:embed/>
                </p:oleObj>
              </mc:Choice>
              <mc:Fallback>
                <p:oleObj name="Equation" r:id="rId7" imgW="8382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8275" y="3540125"/>
                        <a:ext cx="1600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235302818"/>
              </p:ext>
            </p:extLst>
          </p:nvPr>
        </p:nvGraphicFramePr>
        <p:xfrm>
          <a:off x="6135688" y="3463925"/>
          <a:ext cx="1704975" cy="815975"/>
        </p:xfrm>
        <a:graphic>
          <a:graphicData uri="http://schemas.openxmlformats.org/presentationml/2006/ole">
            <mc:AlternateContent xmlns:mc="http://schemas.openxmlformats.org/markup-compatibility/2006">
              <mc:Choice xmlns:v="urn:schemas-microsoft-com:vml" Requires="v">
                <p:oleObj spid="_x0000_s14797" name="Equation" r:id="rId9" imgW="926698" imgH="444307" progId="Equation.3">
                  <p:embed/>
                </p:oleObj>
              </mc:Choice>
              <mc:Fallback>
                <p:oleObj name="Equation" r:id="rId9" imgW="926698" imgH="44430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5688" y="3463925"/>
                        <a:ext cx="170497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4" name="Text Box 9"/>
          <p:cNvSpPr txBox="1">
            <a:spLocks noChangeArrowheads="1"/>
          </p:cNvSpPr>
          <p:nvPr/>
        </p:nvSpPr>
        <p:spPr bwMode="auto">
          <a:xfrm>
            <a:off x="152400" y="4371975"/>
            <a:ext cx="55306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Dado el </a:t>
            </a:r>
            <a:r>
              <a:rPr lang="en-US" altLang="es-MX" dirty="0" err="1">
                <a:latin typeface="Arial" panose="020B0604020202020204" pitchFamily="34" charset="0"/>
                <a:cs typeface="Arial" panose="020B0604020202020204" pitchFamily="34" charset="0"/>
              </a:rPr>
              <a:t>equilibrio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ácido</a:t>
            </a:r>
            <a:r>
              <a:rPr lang="en-US" altLang="es-MX" dirty="0">
                <a:latin typeface="Arial" panose="020B0604020202020204" pitchFamily="34" charset="0"/>
                <a:cs typeface="Arial" panose="020B0604020202020204" pitchFamily="34" charset="0"/>
              </a:rPr>
              <a:t>/base del </a:t>
            </a:r>
            <a:r>
              <a:rPr lang="en-US" altLang="es-MX" dirty="0" err="1">
                <a:latin typeface="Arial" panose="020B0604020202020204" pitchFamily="34" charset="0"/>
                <a:cs typeface="Arial" panose="020B0604020202020204" pitchFamily="34" charset="0"/>
              </a:rPr>
              <a:t>agua</a:t>
            </a:r>
            <a:r>
              <a:rPr lang="en-US" altLang="es-MX" dirty="0">
                <a:latin typeface="Arial" panose="020B0604020202020204" pitchFamily="34" charset="0"/>
                <a:cs typeface="Arial" panose="020B0604020202020204" pitchFamily="34" charset="0"/>
              </a:rPr>
              <a:t>:</a:t>
            </a:r>
          </a:p>
        </p:txBody>
      </p:sp>
      <p:graphicFrame>
        <p:nvGraphicFramePr>
          <p:cNvPr id="14345" name="Object 10"/>
          <p:cNvGraphicFramePr>
            <a:graphicFrameLocks noChangeAspect="1"/>
          </p:cNvGraphicFramePr>
          <p:nvPr>
            <p:extLst>
              <p:ext uri="{D42A27DB-BD31-4B8C-83A1-F6EECF244321}">
                <p14:modId xmlns:p14="http://schemas.microsoft.com/office/powerpoint/2010/main" val="3900427855"/>
              </p:ext>
            </p:extLst>
          </p:nvPr>
        </p:nvGraphicFramePr>
        <p:xfrm>
          <a:off x="6035675" y="4302125"/>
          <a:ext cx="2955925" cy="485775"/>
        </p:xfrm>
        <a:graphic>
          <a:graphicData uri="http://schemas.openxmlformats.org/presentationml/2006/ole">
            <mc:AlternateContent xmlns:mc="http://schemas.openxmlformats.org/markup-compatibility/2006">
              <mc:Choice xmlns:v="urn:schemas-microsoft-com:vml" Requires="v">
                <p:oleObj spid="_x0000_s14798" name="CS ChemDraw Drawing" r:id="rId11" imgW="1788160" imgH="294640" progId="ChemDraw.Document.4.5">
                  <p:embed/>
                </p:oleObj>
              </mc:Choice>
              <mc:Fallback>
                <p:oleObj name="CS ChemDraw Drawing" r:id="rId11" imgW="1788160" imgH="294640" progId="ChemDraw.Document.4.5">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5675" y="4302125"/>
                        <a:ext cx="29559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6" name="Object 11"/>
          <p:cNvGraphicFramePr>
            <a:graphicFrameLocks noChangeAspect="1"/>
          </p:cNvGraphicFramePr>
          <p:nvPr>
            <p:extLst>
              <p:ext uri="{D42A27DB-BD31-4B8C-83A1-F6EECF244321}">
                <p14:modId xmlns:p14="http://schemas.microsoft.com/office/powerpoint/2010/main" val="2764940827"/>
              </p:ext>
            </p:extLst>
          </p:nvPr>
        </p:nvGraphicFramePr>
        <p:xfrm>
          <a:off x="533400" y="4876800"/>
          <a:ext cx="2057400" cy="833438"/>
        </p:xfrm>
        <a:graphic>
          <a:graphicData uri="http://schemas.openxmlformats.org/presentationml/2006/ole">
            <mc:AlternateContent xmlns:mc="http://schemas.openxmlformats.org/markup-compatibility/2006">
              <mc:Choice xmlns:v="urn:schemas-microsoft-com:vml" Requires="v">
                <p:oleObj spid="_x0000_s14799" name="Equation" r:id="rId13" imgW="1091726" imgH="444307" progId="Equation.3">
                  <p:embed/>
                </p:oleObj>
              </mc:Choice>
              <mc:Fallback>
                <p:oleObj name="Equation" r:id="rId13" imgW="1091726" imgH="44430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4876800"/>
                        <a:ext cx="205740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7" name="Text Box 12"/>
          <p:cNvSpPr txBox="1">
            <a:spLocks noChangeArrowheads="1"/>
          </p:cNvSpPr>
          <p:nvPr/>
        </p:nvSpPr>
        <p:spPr bwMode="auto">
          <a:xfrm>
            <a:off x="2651125" y="5070475"/>
            <a:ext cx="11945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resulta</a:t>
            </a:r>
            <a:r>
              <a:rPr lang="en-US" altLang="es-MX" dirty="0">
                <a:latin typeface="Arial" panose="020B0604020202020204" pitchFamily="34" charset="0"/>
                <a:cs typeface="Arial" panose="020B0604020202020204" pitchFamily="34" charset="0"/>
              </a:rPr>
              <a:t>:</a:t>
            </a:r>
          </a:p>
        </p:txBody>
      </p:sp>
      <p:graphicFrame>
        <p:nvGraphicFramePr>
          <p:cNvPr id="14348" name="Object 13"/>
          <p:cNvGraphicFramePr>
            <a:graphicFrameLocks noChangeAspect="1"/>
          </p:cNvGraphicFramePr>
          <p:nvPr>
            <p:extLst>
              <p:ext uri="{D42A27DB-BD31-4B8C-83A1-F6EECF244321}">
                <p14:modId xmlns:p14="http://schemas.microsoft.com/office/powerpoint/2010/main" val="1919668914"/>
              </p:ext>
            </p:extLst>
          </p:nvPr>
        </p:nvGraphicFramePr>
        <p:xfrm>
          <a:off x="4291013" y="4876800"/>
          <a:ext cx="1704975" cy="863600"/>
        </p:xfrm>
        <a:graphic>
          <a:graphicData uri="http://schemas.openxmlformats.org/presentationml/2006/ole">
            <mc:AlternateContent xmlns:mc="http://schemas.openxmlformats.org/markup-compatibility/2006">
              <mc:Choice xmlns:v="urn:schemas-microsoft-com:vml" Requires="v">
                <p:oleObj spid="_x0000_s14800" name="Equation" r:id="rId15" imgW="901700" imgH="457200" progId="Equation.3">
                  <p:embed/>
                </p:oleObj>
              </mc:Choice>
              <mc:Fallback>
                <p:oleObj name="Equation" r:id="rId15" imgW="90170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91013" y="4876800"/>
                        <a:ext cx="17049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9" name="Text Box 14"/>
          <p:cNvSpPr txBox="1">
            <a:spLocks noChangeArrowheads="1"/>
          </p:cNvSpPr>
          <p:nvPr/>
        </p:nvSpPr>
        <p:spPr bwMode="auto">
          <a:xfrm>
            <a:off x="533400" y="5984875"/>
            <a:ext cx="5100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a:latin typeface="Arial" panose="020B0604020202020204" pitchFamily="34" charset="0"/>
                <a:cs typeface="Arial" panose="020B0604020202020204" pitchFamily="34" charset="0"/>
              </a:rPr>
              <a:t>so</a:t>
            </a:r>
          </a:p>
        </p:txBody>
      </p:sp>
      <p:graphicFrame>
        <p:nvGraphicFramePr>
          <p:cNvPr id="14350" name="Object 15"/>
          <p:cNvGraphicFramePr>
            <a:graphicFrameLocks noChangeAspect="1"/>
          </p:cNvGraphicFramePr>
          <p:nvPr>
            <p:extLst>
              <p:ext uri="{D42A27DB-BD31-4B8C-83A1-F6EECF244321}">
                <p14:modId xmlns:p14="http://schemas.microsoft.com/office/powerpoint/2010/main" val="3958756546"/>
              </p:ext>
            </p:extLst>
          </p:nvPr>
        </p:nvGraphicFramePr>
        <p:xfrm>
          <a:off x="1149350" y="5816600"/>
          <a:ext cx="5351463" cy="812800"/>
        </p:xfrm>
        <a:graphic>
          <a:graphicData uri="http://schemas.openxmlformats.org/presentationml/2006/ole">
            <mc:AlternateContent xmlns:mc="http://schemas.openxmlformats.org/markup-compatibility/2006">
              <mc:Choice xmlns:v="urn:schemas-microsoft-com:vml" Requires="v">
                <p:oleObj spid="_x0000_s14801" name="Equation" r:id="rId17" imgW="3009900" imgH="457200" progId="Equation.3">
                  <p:embed/>
                </p:oleObj>
              </mc:Choice>
              <mc:Fallback>
                <p:oleObj name="Equation" r:id="rId17" imgW="3009900" imgH="457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9350" y="5816600"/>
                        <a:ext cx="5351463"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1" name="Text Box 16"/>
          <p:cNvSpPr txBox="1">
            <a:spLocks noChangeArrowheads="1"/>
          </p:cNvSpPr>
          <p:nvPr/>
        </p:nvSpPr>
        <p:spPr bwMode="auto">
          <a:xfrm>
            <a:off x="6858000" y="5622925"/>
            <a:ext cx="2133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000" dirty="0" err="1">
                <a:latin typeface="Arial" panose="020B0604020202020204" pitchFamily="34" charset="0"/>
                <a:cs typeface="Arial" panose="020B0604020202020204" pitchFamily="34" charset="0"/>
              </a:rPr>
              <a:t>Sólo</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aparece</a:t>
            </a:r>
            <a:r>
              <a:rPr lang="en-US" altLang="es-MX" sz="2000" dirty="0">
                <a:latin typeface="Arial" panose="020B0604020202020204" pitchFamily="34" charset="0"/>
                <a:cs typeface="Arial" panose="020B0604020202020204" pitchFamily="34" charset="0"/>
              </a:rPr>
              <a:t> [OH</a:t>
            </a:r>
            <a:r>
              <a:rPr lang="en-US" altLang="es-MX" sz="2000" baseline="30000" dirty="0">
                <a:latin typeface="Arial" panose="020B0604020202020204" pitchFamily="34" charset="0"/>
                <a:cs typeface="Arial" panose="020B0604020202020204" pitchFamily="34" charset="0"/>
              </a:rPr>
              <a:t>-</a:t>
            </a:r>
            <a:r>
              <a:rPr lang="en-US" altLang="es-MX" sz="2000" dirty="0">
                <a:latin typeface="Arial" panose="020B0604020202020204" pitchFamily="34" charset="0"/>
                <a:cs typeface="Arial" panose="020B0604020202020204" pitchFamily="34" charset="0"/>
              </a:rPr>
              <a:t>] en la </a:t>
            </a:r>
            <a:r>
              <a:rPr lang="en-US" altLang="es-MX" sz="2000" dirty="0" err="1">
                <a:latin typeface="Arial" panose="020B0604020202020204" pitchFamily="34" charset="0"/>
                <a:cs typeface="Arial" panose="020B0604020202020204" pitchFamily="34" charset="0"/>
              </a:rPr>
              <a:t>ecuación</a:t>
            </a:r>
            <a:r>
              <a:rPr lang="en-US" altLang="es-MX" sz="2000" dirty="0">
                <a:latin typeface="Arial" panose="020B0604020202020204" pitchFamily="34" charset="0"/>
                <a:cs typeface="Arial" panose="020B0604020202020204" pitchFamily="34" charset="0"/>
              </a:rPr>
              <a:t>!</a:t>
            </a:r>
            <a:endParaRPr lang="en-US" altLang="es-MX" dirty="0">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ED00D9BD-E080-4C93-A5B8-4EE72997C414}"/>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201CB130-0FD7-49F0-BAD1-190B4AA0EE66}"/>
              </a:ext>
            </a:extLst>
          </p:cNvPr>
          <p:cNvSpPr>
            <a:spLocks noGrp="1"/>
          </p:cNvSpPr>
          <p:nvPr>
            <p:ph type="sldNum" sz="quarter" idx="12"/>
          </p:nvPr>
        </p:nvSpPr>
        <p:spPr/>
        <p:txBody>
          <a:bodyPr/>
          <a:lstStyle/>
          <a:p>
            <a:fld id="{35F7C1B0-3CBA-4428-8776-BC58547E578F}" type="slidenum">
              <a:rPr lang="es-MX" smtClean="0"/>
              <a:t>58</a:t>
            </a:fld>
            <a:endParaRPr lang="es-MX"/>
          </a:p>
        </p:txBody>
      </p:sp>
    </p:spTree>
    <p:extLst>
      <p:ext uri="{BB962C8B-B14F-4D97-AF65-F5344CB8AC3E}">
        <p14:creationId xmlns:p14="http://schemas.microsoft.com/office/powerpoint/2010/main" val="3295310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41873" y="260648"/>
            <a:ext cx="8168727" cy="533400"/>
          </a:xfrm>
        </p:spPr>
        <p:txBody>
          <a:bodyPr>
            <a:normAutofit fontScale="90000"/>
          </a:bodyPr>
          <a:lstStyle/>
          <a:p>
            <a:r>
              <a:rPr lang="en-US" altLang="es-MX" sz="3200" dirty="0" err="1">
                <a:latin typeface="Arial" panose="020B0604020202020204" pitchFamily="34" charset="0"/>
                <a:cs typeface="Arial" panose="020B0604020202020204" pitchFamily="34" charset="0"/>
              </a:rPr>
              <a:t>Catálisis</a:t>
            </a:r>
            <a:r>
              <a:rPr lang="en-US" altLang="es-MX" sz="3200" dirty="0">
                <a:latin typeface="Arial" panose="020B0604020202020204" pitchFamily="34" charset="0"/>
                <a:cs typeface="Arial" panose="020B0604020202020204" pitchFamily="34" charset="0"/>
              </a:rPr>
              <a:t> </a:t>
            </a:r>
            <a:r>
              <a:rPr lang="en-US" altLang="es-MX" sz="3200" dirty="0" err="1">
                <a:latin typeface="Arial" panose="020B0604020202020204" pitchFamily="34" charset="0"/>
                <a:cs typeface="Arial" panose="020B0604020202020204" pitchFamily="34" charset="0"/>
              </a:rPr>
              <a:t>ácido</a:t>
            </a:r>
            <a:r>
              <a:rPr lang="en-US" altLang="es-MX" sz="3200" dirty="0">
                <a:latin typeface="Arial" panose="020B0604020202020204" pitchFamily="34" charset="0"/>
                <a:cs typeface="Arial" panose="020B0604020202020204" pitchFamily="34" charset="0"/>
              </a:rPr>
              <a:t>/base general</a:t>
            </a:r>
            <a:endParaRPr lang="en-US" altLang="es-MX" dirty="0">
              <a:latin typeface="Arial" panose="020B0604020202020204" pitchFamily="34" charset="0"/>
              <a:cs typeface="Arial" panose="020B0604020202020204" pitchFamily="34" charset="0"/>
            </a:endParaRPr>
          </a:p>
        </p:txBody>
      </p:sp>
      <p:sp>
        <p:nvSpPr>
          <p:cNvPr id="15363" name="Text Box 3"/>
          <p:cNvSpPr txBox="1">
            <a:spLocks noChangeArrowheads="1"/>
          </p:cNvSpPr>
          <p:nvPr/>
        </p:nvSpPr>
        <p:spPr bwMode="auto">
          <a:xfrm>
            <a:off x="441873" y="980728"/>
            <a:ext cx="65533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transferencia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protónica</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es</a:t>
            </a:r>
            <a:r>
              <a:rPr lang="en-US" altLang="es-MX" dirty="0">
                <a:latin typeface="Arial" panose="020B0604020202020204" pitchFamily="34" charset="0"/>
                <a:cs typeface="Arial" panose="020B0604020202020204" pitchFamily="34" charset="0"/>
              </a:rPr>
              <a:t> el </a:t>
            </a:r>
            <a:r>
              <a:rPr lang="en-US" altLang="es-MX" dirty="0" err="1">
                <a:latin typeface="Arial" panose="020B0604020202020204" pitchFamily="34" charset="0"/>
                <a:cs typeface="Arial" panose="020B0604020202020204" pitchFamily="34" charset="0"/>
              </a:rPr>
              <a:t>paso</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limitante</a:t>
            </a:r>
            <a:r>
              <a:rPr lang="en-US" altLang="es-MX" dirty="0">
                <a:latin typeface="Arial" panose="020B0604020202020204" pitchFamily="34" charset="0"/>
                <a:cs typeface="Arial" panose="020B0604020202020204" pitchFamily="34" charset="0"/>
              </a:rPr>
              <a:t>.</a:t>
            </a:r>
          </a:p>
          <a:p>
            <a:r>
              <a:rPr lang="en-US" altLang="es-MX" dirty="0" err="1">
                <a:latin typeface="Arial" panose="020B0604020202020204" pitchFamily="34" charset="0"/>
                <a:cs typeface="Arial" panose="020B0604020202020204" pitchFamily="34" charset="0"/>
              </a:rPr>
              <a:t>Ejemplo</a:t>
            </a:r>
            <a:r>
              <a:rPr lang="en-US" altLang="es-MX" dirty="0">
                <a:latin typeface="Arial" panose="020B0604020202020204" pitchFamily="34" charset="0"/>
                <a:cs typeface="Arial" panose="020B0604020202020204" pitchFamily="34" charset="0"/>
              </a:rPr>
              <a:t>:</a:t>
            </a:r>
          </a:p>
        </p:txBody>
      </p:sp>
      <p:sp>
        <p:nvSpPr>
          <p:cNvPr id="15364" name="Text Box 5"/>
          <p:cNvSpPr txBox="1">
            <a:spLocks noChangeArrowheads="1"/>
          </p:cNvSpPr>
          <p:nvPr/>
        </p:nvSpPr>
        <p:spPr bwMode="auto">
          <a:xfrm>
            <a:off x="302543" y="3694846"/>
            <a:ext cx="4572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000" dirty="0">
                <a:latin typeface="Arial" panose="020B0604020202020204" pitchFamily="34" charset="0"/>
                <a:cs typeface="Arial" panose="020B0604020202020204" pitchFamily="34" charset="0"/>
              </a:rPr>
              <a:t>La </a:t>
            </a:r>
            <a:r>
              <a:rPr lang="en-US" altLang="es-MX" sz="2000" dirty="0" err="1">
                <a:latin typeface="Arial" panose="020B0604020202020204" pitchFamily="34" charset="0"/>
                <a:cs typeface="Arial" panose="020B0604020202020204" pitchFamily="34" charset="0"/>
              </a:rPr>
              <a:t>reacción</a:t>
            </a:r>
            <a:r>
              <a:rPr lang="en-US" altLang="es-MX" sz="2000" dirty="0">
                <a:latin typeface="Arial" panose="020B0604020202020204" pitchFamily="34" charset="0"/>
                <a:cs typeface="Arial" panose="020B0604020202020204" pitchFamily="34" charset="0"/>
              </a:rPr>
              <a:t> se </a:t>
            </a:r>
            <a:r>
              <a:rPr lang="en-US" altLang="es-MX" sz="2000" dirty="0" err="1">
                <a:latin typeface="Arial" panose="020B0604020202020204" pitchFamily="34" charset="0"/>
                <a:cs typeface="Arial" panose="020B0604020202020204" pitchFamily="34" charset="0"/>
              </a:rPr>
              <a:t>estudia</a:t>
            </a:r>
            <a:r>
              <a:rPr lang="en-US" altLang="es-MX" sz="2000" dirty="0">
                <a:latin typeface="Arial" panose="020B0604020202020204" pitchFamily="34" charset="0"/>
                <a:cs typeface="Arial" panose="020B0604020202020204" pitchFamily="34" charset="0"/>
              </a:rPr>
              <a:t> en </a:t>
            </a:r>
            <a:r>
              <a:rPr lang="en-US" altLang="es-MX" sz="2000" dirty="0" err="1">
                <a:latin typeface="Arial" panose="020B0604020202020204" pitchFamily="34" charset="0"/>
                <a:cs typeface="Arial" panose="020B0604020202020204" pitchFamily="34" charset="0"/>
              </a:rPr>
              <a:t>una</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serie</a:t>
            </a:r>
            <a:r>
              <a:rPr lang="en-US" altLang="es-MX" sz="2000" dirty="0">
                <a:latin typeface="Arial" panose="020B0604020202020204" pitchFamily="34" charset="0"/>
                <a:cs typeface="Arial" panose="020B0604020202020204" pitchFamily="34" charset="0"/>
              </a:rPr>
              <a:t> de buffers (</a:t>
            </a:r>
            <a:r>
              <a:rPr lang="en-US" altLang="es-MX" sz="2000" i="1" dirty="0">
                <a:latin typeface="Arial" panose="020B0604020202020204" pitchFamily="34" charset="0"/>
                <a:cs typeface="Arial" panose="020B0604020202020204" pitchFamily="34" charset="0"/>
              </a:rPr>
              <a:t>m</a:t>
            </a:r>
            <a:r>
              <a:rPr lang="en-US" altLang="es-MX" sz="2000" dirty="0">
                <a:latin typeface="Arial" panose="020B0604020202020204" pitchFamily="34" charset="0"/>
                <a:cs typeface="Arial" panose="020B0604020202020204" pitchFamily="34" charset="0"/>
              </a:rPr>
              <a:t>-NO</a:t>
            </a:r>
            <a:r>
              <a:rPr lang="en-US" altLang="es-MX" sz="2000" baseline="-25000" dirty="0">
                <a:latin typeface="Arial" panose="020B0604020202020204" pitchFamily="34" charset="0"/>
                <a:cs typeface="Arial" panose="020B0604020202020204" pitchFamily="34" charset="0"/>
              </a:rPr>
              <a:t>2</a:t>
            </a:r>
            <a:r>
              <a:rPr lang="en-US" altLang="es-MX" sz="2000" dirty="0">
                <a:latin typeface="Arial" panose="020B0604020202020204" pitchFamily="34" charset="0"/>
                <a:cs typeface="Arial" panose="020B0604020202020204" pitchFamily="34" charset="0"/>
              </a:rPr>
              <a:t>-Ph-OH/</a:t>
            </a:r>
            <a:r>
              <a:rPr lang="en-US" altLang="es-MX" sz="2000" i="1" dirty="0">
                <a:latin typeface="Arial" panose="020B0604020202020204" pitchFamily="34" charset="0"/>
                <a:cs typeface="Arial" panose="020B0604020202020204" pitchFamily="34" charset="0"/>
              </a:rPr>
              <a:t>m</a:t>
            </a:r>
            <a:r>
              <a:rPr lang="en-US" altLang="es-MX" sz="2000" dirty="0">
                <a:latin typeface="Arial" panose="020B0604020202020204" pitchFamily="34" charset="0"/>
                <a:cs typeface="Arial" panose="020B0604020202020204" pitchFamily="34" charset="0"/>
              </a:rPr>
              <a:t>-NO</a:t>
            </a:r>
            <a:r>
              <a:rPr lang="en-US" altLang="es-MX" sz="2000" baseline="-25000" dirty="0">
                <a:latin typeface="Arial" panose="020B0604020202020204" pitchFamily="34" charset="0"/>
                <a:cs typeface="Arial" panose="020B0604020202020204" pitchFamily="34" charset="0"/>
              </a:rPr>
              <a:t>2</a:t>
            </a:r>
            <a:r>
              <a:rPr lang="en-US" altLang="es-MX" sz="2000" dirty="0">
                <a:latin typeface="Arial" panose="020B0604020202020204" pitchFamily="34" charset="0"/>
                <a:cs typeface="Arial" panose="020B0604020202020204" pitchFamily="34" charset="0"/>
              </a:rPr>
              <a:t>-Ph-O</a:t>
            </a:r>
            <a:r>
              <a:rPr lang="en-US" altLang="es-MX" sz="2000" baseline="30000" dirty="0">
                <a:latin typeface="Arial" panose="020B0604020202020204" pitchFamily="34" charset="0"/>
                <a:cs typeface="Arial" panose="020B0604020202020204" pitchFamily="34" charset="0"/>
              </a:rPr>
              <a:t>–</a:t>
            </a:r>
            <a:r>
              <a:rPr lang="en-US" altLang="es-MX" sz="2000" dirty="0">
                <a:latin typeface="Arial" panose="020B0604020202020204" pitchFamily="34" charset="0"/>
                <a:cs typeface="Arial" panose="020B0604020202020204" pitchFamily="34" charset="0"/>
              </a:rPr>
              <a:t>): la </a:t>
            </a:r>
            <a:r>
              <a:rPr lang="en-US" altLang="es-MX" sz="2000" dirty="0" err="1">
                <a:latin typeface="Arial" panose="020B0604020202020204" pitchFamily="34" charset="0"/>
                <a:cs typeface="Arial" panose="020B0604020202020204" pitchFamily="34" charset="0"/>
              </a:rPr>
              <a:t>rapidez</a:t>
            </a:r>
            <a:r>
              <a:rPr lang="en-US" altLang="es-MX" sz="2000" dirty="0">
                <a:latin typeface="Arial" panose="020B0604020202020204" pitchFamily="34" charset="0"/>
                <a:cs typeface="Arial" panose="020B0604020202020204" pitchFamily="34" charset="0"/>
              </a:rPr>
              <a:t> de </a:t>
            </a:r>
            <a:r>
              <a:rPr lang="en-US" altLang="es-MX" sz="2000" dirty="0" err="1">
                <a:latin typeface="Arial" panose="020B0604020202020204" pitchFamily="34" charset="0"/>
                <a:cs typeface="Arial" panose="020B0604020202020204" pitchFamily="34" charset="0"/>
              </a:rPr>
              <a:t>reacción</a:t>
            </a:r>
            <a:r>
              <a:rPr lang="en-US" altLang="es-MX" sz="2000" dirty="0">
                <a:latin typeface="Arial" panose="020B0604020202020204" pitchFamily="34" charset="0"/>
                <a:cs typeface="Arial" panose="020B0604020202020204" pitchFamily="34" charset="0"/>
              </a:rPr>
              <a:t> </a:t>
            </a:r>
            <a:r>
              <a:rPr lang="en-US" altLang="es-MX" sz="2000" dirty="0" err="1">
                <a:latin typeface="Arial" panose="020B0604020202020204" pitchFamily="34" charset="0"/>
                <a:cs typeface="Arial" panose="020B0604020202020204" pitchFamily="34" charset="0"/>
              </a:rPr>
              <a:t>aumenta</a:t>
            </a:r>
            <a:r>
              <a:rPr lang="en-US" altLang="es-MX" sz="2000" dirty="0">
                <a:latin typeface="Arial" panose="020B0604020202020204" pitchFamily="34" charset="0"/>
                <a:cs typeface="Arial" panose="020B0604020202020204" pitchFamily="34" charset="0"/>
              </a:rPr>
              <a:t> con la </a:t>
            </a:r>
            <a:r>
              <a:rPr lang="en-US" altLang="es-MX" sz="2000" dirty="0" err="1">
                <a:latin typeface="Arial" panose="020B0604020202020204" pitchFamily="34" charset="0"/>
                <a:cs typeface="Arial" panose="020B0604020202020204" pitchFamily="34" charset="0"/>
              </a:rPr>
              <a:t>concentración</a:t>
            </a:r>
            <a:r>
              <a:rPr lang="en-US" altLang="es-MX" sz="2000" dirty="0">
                <a:latin typeface="Arial" panose="020B0604020202020204" pitchFamily="34" charset="0"/>
                <a:cs typeface="Arial" panose="020B0604020202020204" pitchFamily="34" charset="0"/>
              </a:rPr>
              <a:t> del buffer, </a:t>
            </a:r>
            <a:r>
              <a:rPr lang="en-US" altLang="es-MX" sz="2000" dirty="0" err="1">
                <a:latin typeface="Arial" panose="020B0604020202020204" pitchFamily="34" charset="0"/>
                <a:cs typeface="Arial" panose="020B0604020202020204" pitchFamily="34" charset="0"/>
              </a:rPr>
              <a:t>aún</a:t>
            </a:r>
            <a:r>
              <a:rPr lang="en-US" altLang="es-MX" sz="2000" dirty="0">
                <a:latin typeface="Arial" panose="020B0604020202020204" pitchFamily="34" charset="0"/>
                <a:cs typeface="Arial" panose="020B0604020202020204" pitchFamily="34" charset="0"/>
              </a:rPr>
              <a:t> a pH </a:t>
            </a:r>
            <a:r>
              <a:rPr lang="en-US" altLang="es-MX" sz="2000" dirty="0" err="1">
                <a:latin typeface="Arial" panose="020B0604020202020204" pitchFamily="34" charset="0"/>
                <a:cs typeface="Arial" panose="020B0604020202020204" pitchFamily="34" charset="0"/>
              </a:rPr>
              <a:t>constante</a:t>
            </a:r>
            <a:endParaRPr lang="en-US" altLang="es-MX" sz="2000" dirty="0">
              <a:latin typeface="Arial" panose="020B0604020202020204" pitchFamily="34" charset="0"/>
              <a:cs typeface="Arial" panose="020B0604020202020204" pitchFamily="34" charset="0"/>
            </a:endParaRPr>
          </a:p>
        </p:txBody>
      </p:sp>
      <p:sp>
        <p:nvSpPr>
          <p:cNvPr id="15365" name="Text Box 26"/>
          <p:cNvSpPr txBox="1">
            <a:spLocks noChangeArrowheads="1"/>
          </p:cNvSpPr>
          <p:nvPr/>
        </p:nvSpPr>
        <p:spPr bwMode="auto">
          <a:xfrm>
            <a:off x="304800" y="5951538"/>
            <a:ext cx="87863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sz="2000">
                <a:latin typeface="Arial" panose="020B0604020202020204" pitchFamily="34" charset="0"/>
                <a:cs typeface="Arial" panose="020B0604020202020204" pitchFamily="34" charset="0"/>
              </a:rPr>
              <a:t>n = {k(H</a:t>
            </a:r>
            <a:r>
              <a:rPr lang="en-US" altLang="es-MX" sz="2000" baseline="-25000">
                <a:latin typeface="Arial" panose="020B0604020202020204" pitchFamily="34" charset="0"/>
                <a:cs typeface="Arial" panose="020B0604020202020204" pitchFamily="34" charset="0"/>
              </a:rPr>
              <a:t>2</a:t>
            </a:r>
            <a:r>
              <a:rPr lang="en-US" altLang="es-MX" sz="2000">
                <a:latin typeface="Arial" panose="020B0604020202020204" pitchFamily="34" charset="0"/>
                <a:cs typeface="Arial" panose="020B0604020202020204" pitchFamily="34" charset="0"/>
              </a:rPr>
              <a:t>O)·[H</a:t>
            </a:r>
            <a:r>
              <a:rPr lang="en-US" altLang="es-MX" sz="2000" baseline="-25000">
                <a:latin typeface="Arial" panose="020B0604020202020204" pitchFamily="34" charset="0"/>
                <a:cs typeface="Arial" panose="020B0604020202020204" pitchFamily="34" charset="0"/>
              </a:rPr>
              <a:t>2</a:t>
            </a:r>
            <a:r>
              <a:rPr lang="en-US" altLang="es-MX" sz="2000">
                <a:latin typeface="Arial" panose="020B0604020202020204" pitchFamily="34" charset="0"/>
                <a:cs typeface="Arial" panose="020B0604020202020204" pitchFamily="34" charset="0"/>
              </a:rPr>
              <a:t>O] + k(H</a:t>
            </a:r>
            <a:r>
              <a:rPr lang="en-US" altLang="es-MX" sz="2000" baseline="-25000">
                <a:latin typeface="Arial" panose="020B0604020202020204" pitchFamily="34" charset="0"/>
                <a:cs typeface="Arial" panose="020B0604020202020204" pitchFamily="34" charset="0"/>
              </a:rPr>
              <a:t>3</a:t>
            </a:r>
            <a:r>
              <a:rPr lang="en-US" altLang="es-MX" sz="2000">
                <a:latin typeface="Arial" panose="020B0604020202020204" pitchFamily="34" charset="0"/>
                <a:cs typeface="Arial" panose="020B0604020202020204" pitchFamily="34" charset="0"/>
              </a:rPr>
              <a:t>O</a:t>
            </a:r>
            <a:r>
              <a:rPr lang="en-US" altLang="es-MX" sz="2000" baseline="30000">
                <a:latin typeface="Arial" panose="020B0604020202020204" pitchFamily="34" charset="0"/>
                <a:cs typeface="Arial" panose="020B0604020202020204" pitchFamily="34" charset="0"/>
              </a:rPr>
              <a:t>+</a:t>
            </a:r>
            <a:r>
              <a:rPr lang="en-US" altLang="es-MX" sz="2000">
                <a:latin typeface="Arial" panose="020B0604020202020204" pitchFamily="34" charset="0"/>
                <a:cs typeface="Arial" panose="020B0604020202020204" pitchFamily="34" charset="0"/>
              </a:rPr>
              <a:t>)·[H</a:t>
            </a:r>
            <a:r>
              <a:rPr lang="en-US" altLang="es-MX" sz="2000" baseline="-25000">
                <a:latin typeface="Arial" panose="020B0604020202020204" pitchFamily="34" charset="0"/>
                <a:cs typeface="Arial" panose="020B0604020202020204" pitchFamily="34" charset="0"/>
              </a:rPr>
              <a:t>3</a:t>
            </a:r>
            <a:r>
              <a:rPr lang="en-US" altLang="es-MX" sz="2000">
                <a:latin typeface="Arial" panose="020B0604020202020204" pitchFamily="34" charset="0"/>
                <a:cs typeface="Arial" panose="020B0604020202020204" pitchFamily="34" charset="0"/>
              </a:rPr>
              <a:t>O</a:t>
            </a:r>
            <a:r>
              <a:rPr lang="en-US" altLang="es-MX" sz="2000" baseline="30000">
                <a:latin typeface="Arial" panose="020B0604020202020204" pitchFamily="34" charset="0"/>
                <a:cs typeface="Arial" panose="020B0604020202020204" pitchFamily="34" charset="0"/>
              </a:rPr>
              <a:t>+</a:t>
            </a:r>
            <a:r>
              <a:rPr lang="en-US" altLang="es-MX" sz="2000">
                <a:latin typeface="Arial" panose="020B0604020202020204" pitchFamily="34" charset="0"/>
                <a:cs typeface="Arial" panose="020B0604020202020204" pitchFamily="34" charset="0"/>
              </a:rPr>
              <a:t>] + k(</a:t>
            </a:r>
            <a:r>
              <a:rPr lang="en-US" altLang="es-MX" sz="2000" i="1">
                <a:latin typeface="Arial" panose="020B0604020202020204" pitchFamily="34" charset="0"/>
                <a:cs typeface="Arial" panose="020B0604020202020204" pitchFamily="34" charset="0"/>
              </a:rPr>
              <a:t>m</a:t>
            </a:r>
            <a:r>
              <a:rPr lang="en-US" altLang="es-MX" sz="2000">
                <a:latin typeface="Arial" panose="020B0604020202020204" pitchFamily="34" charset="0"/>
                <a:cs typeface="Arial" panose="020B0604020202020204" pitchFamily="34" charset="0"/>
              </a:rPr>
              <a:t>-NO</a:t>
            </a:r>
            <a:r>
              <a:rPr lang="en-US" altLang="es-MX" sz="2000" baseline="-25000">
                <a:latin typeface="Arial" panose="020B0604020202020204" pitchFamily="34" charset="0"/>
                <a:cs typeface="Arial" panose="020B0604020202020204" pitchFamily="34" charset="0"/>
              </a:rPr>
              <a:t>2</a:t>
            </a:r>
            <a:r>
              <a:rPr lang="en-US" altLang="es-MX" sz="2000">
                <a:latin typeface="Arial" panose="020B0604020202020204" pitchFamily="34" charset="0"/>
                <a:cs typeface="Arial" panose="020B0604020202020204" pitchFamily="34" charset="0"/>
              </a:rPr>
              <a:t>-Ph-OH)·[</a:t>
            </a:r>
            <a:r>
              <a:rPr lang="en-US" altLang="es-MX" sz="2000" i="1">
                <a:latin typeface="Arial" panose="020B0604020202020204" pitchFamily="34" charset="0"/>
                <a:cs typeface="Arial" panose="020B0604020202020204" pitchFamily="34" charset="0"/>
              </a:rPr>
              <a:t>m</a:t>
            </a:r>
            <a:r>
              <a:rPr lang="en-US" altLang="es-MX" sz="2000">
                <a:latin typeface="Arial" panose="020B0604020202020204" pitchFamily="34" charset="0"/>
                <a:cs typeface="Arial" panose="020B0604020202020204" pitchFamily="34" charset="0"/>
              </a:rPr>
              <a:t>-NO</a:t>
            </a:r>
            <a:r>
              <a:rPr lang="en-US" altLang="es-MX" sz="2000" baseline="-25000">
                <a:latin typeface="Arial" panose="020B0604020202020204" pitchFamily="34" charset="0"/>
                <a:cs typeface="Arial" panose="020B0604020202020204" pitchFamily="34" charset="0"/>
              </a:rPr>
              <a:t>2</a:t>
            </a:r>
            <a:r>
              <a:rPr lang="en-US" altLang="es-MX" sz="2000">
                <a:latin typeface="Arial" panose="020B0604020202020204" pitchFamily="34" charset="0"/>
                <a:cs typeface="Arial" panose="020B0604020202020204" pitchFamily="34" charset="0"/>
              </a:rPr>
              <a:t>-Ph-OH]}·[III]</a:t>
            </a:r>
          </a:p>
        </p:txBody>
      </p:sp>
      <p:graphicFrame>
        <p:nvGraphicFramePr>
          <p:cNvPr id="15366" name="Object 39"/>
          <p:cNvGraphicFramePr>
            <a:graphicFrameLocks noChangeAspect="1"/>
          </p:cNvGraphicFramePr>
          <p:nvPr>
            <p:extLst>
              <p:ext uri="{D42A27DB-BD31-4B8C-83A1-F6EECF244321}">
                <p14:modId xmlns:p14="http://schemas.microsoft.com/office/powerpoint/2010/main" val="1809800221"/>
              </p:ext>
            </p:extLst>
          </p:nvPr>
        </p:nvGraphicFramePr>
        <p:xfrm>
          <a:off x="1219200" y="2233613"/>
          <a:ext cx="5867400" cy="1042987"/>
        </p:xfrm>
        <a:graphic>
          <a:graphicData uri="http://schemas.openxmlformats.org/presentationml/2006/ole">
            <mc:AlternateContent xmlns:mc="http://schemas.openxmlformats.org/markup-compatibility/2006">
              <mc:Choice xmlns:v="urn:schemas-microsoft-com:vml" Requires="v">
                <p:oleObj spid="_x0000_s15419" name="CS ChemDraw Drawing" r:id="rId3" imgW="3891280" imgH="693420" progId="ChemDraw.Document.4.5">
                  <p:embed/>
                </p:oleObj>
              </mc:Choice>
              <mc:Fallback>
                <p:oleObj name="CS ChemDraw Drawing" r:id="rId3" imgW="3891280" imgH="6934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33613"/>
                        <a:ext cx="58674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367" name="Group 42"/>
          <p:cNvGrpSpPr>
            <a:grpSpLocks/>
          </p:cNvGrpSpPr>
          <p:nvPr/>
        </p:nvGrpSpPr>
        <p:grpSpPr bwMode="auto">
          <a:xfrm>
            <a:off x="4776788" y="3236913"/>
            <a:ext cx="3833812" cy="2478087"/>
            <a:chOff x="3511" y="2011"/>
            <a:chExt cx="2415" cy="1561"/>
          </a:xfrm>
        </p:grpSpPr>
        <p:sp>
          <p:nvSpPr>
            <p:cNvPr id="15368" name="Line 27"/>
            <p:cNvSpPr>
              <a:spLocks noChangeShapeType="1"/>
            </p:cNvSpPr>
            <p:nvPr/>
          </p:nvSpPr>
          <p:spPr bwMode="auto">
            <a:xfrm>
              <a:off x="3738" y="2011"/>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69" name="Line 28"/>
            <p:cNvSpPr>
              <a:spLocks noChangeShapeType="1"/>
            </p:cNvSpPr>
            <p:nvPr/>
          </p:nvSpPr>
          <p:spPr bwMode="auto">
            <a:xfrm>
              <a:off x="3738" y="3372"/>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70" name="Line 29"/>
            <p:cNvSpPr>
              <a:spLocks noChangeShapeType="1"/>
            </p:cNvSpPr>
            <p:nvPr/>
          </p:nvSpPr>
          <p:spPr bwMode="auto">
            <a:xfrm flipV="1">
              <a:off x="3602" y="2440"/>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71" name="Text Box 30"/>
            <p:cNvSpPr txBox="1">
              <a:spLocks noChangeArrowheads="1"/>
            </p:cNvSpPr>
            <p:nvPr/>
          </p:nvSpPr>
          <p:spPr bwMode="auto">
            <a:xfrm>
              <a:off x="4142" y="3360"/>
              <a:ext cx="5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[buffer]</a:t>
              </a:r>
            </a:p>
          </p:txBody>
        </p:sp>
        <p:sp>
          <p:nvSpPr>
            <p:cNvPr id="15372" name="Text Box 32"/>
            <p:cNvSpPr txBox="1">
              <a:spLocks noChangeArrowheads="1"/>
            </p:cNvSpPr>
            <p:nvPr/>
          </p:nvSpPr>
          <p:spPr bwMode="auto">
            <a:xfrm>
              <a:off x="3511" y="2772"/>
              <a:ext cx="1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800">
                  <a:latin typeface="Arial" panose="020B0604020202020204" pitchFamily="34" charset="0"/>
                  <a:cs typeface="Arial" panose="020B0604020202020204" pitchFamily="34" charset="0"/>
                </a:rPr>
                <a:t>n</a:t>
              </a:r>
            </a:p>
          </p:txBody>
        </p:sp>
        <p:sp>
          <p:nvSpPr>
            <p:cNvPr id="15373" name="Line 33"/>
            <p:cNvSpPr>
              <a:spLocks noChangeShapeType="1"/>
            </p:cNvSpPr>
            <p:nvPr/>
          </p:nvSpPr>
          <p:spPr bwMode="auto">
            <a:xfrm flipV="1">
              <a:off x="3738" y="2102"/>
              <a:ext cx="1542" cy="68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74" name="AutoShape 34"/>
            <p:cNvSpPr>
              <a:spLocks/>
            </p:cNvSpPr>
            <p:nvPr/>
          </p:nvSpPr>
          <p:spPr bwMode="auto">
            <a:xfrm>
              <a:off x="3783" y="2828"/>
              <a:ext cx="46" cy="499"/>
            </a:xfrm>
            <a:prstGeom prst="rightBrace">
              <a:avLst>
                <a:gd name="adj1" fmla="val 9039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latin typeface="Arial" panose="020B0604020202020204" pitchFamily="34" charset="0"/>
                <a:cs typeface="Arial" panose="020B0604020202020204" pitchFamily="34" charset="0"/>
              </a:endParaRPr>
            </a:p>
          </p:txBody>
        </p:sp>
        <p:sp>
          <p:nvSpPr>
            <p:cNvPr id="15375" name="Text Box 35"/>
            <p:cNvSpPr txBox="1">
              <a:spLocks noChangeArrowheads="1"/>
            </p:cNvSpPr>
            <p:nvPr/>
          </p:nvSpPr>
          <p:spPr bwMode="auto">
            <a:xfrm>
              <a:off x="3832" y="3014"/>
              <a:ext cx="20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{k(H</a:t>
              </a:r>
              <a:r>
                <a:rPr lang="nl-NL" altLang="es-MX" sz="1600" baseline="-25000">
                  <a:latin typeface="Arial" panose="020B0604020202020204" pitchFamily="34" charset="0"/>
                  <a:cs typeface="Arial" panose="020B0604020202020204" pitchFamily="34" charset="0"/>
                </a:rPr>
                <a:t>3</a:t>
              </a:r>
              <a:r>
                <a:rPr lang="nl-NL" altLang="es-MX" sz="1600">
                  <a:latin typeface="Arial" panose="020B0604020202020204" pitchFamily="34" charset="0"/>
                  <a:cs typeface="Arial" panose="020B0604020202020204" pitchFamily="34" charset="0"/>
                </a:rPr>
                <a:t>O</a:t>
              </a:r>
              <a:r>
                <a:rPr lang="nl-NL" altLang="es-MX" sz="1600" baseline="30000">
                  <a:latin typeface="Arial" panose="020B0604020202020204" pitchFamily="34" charset="0"/>
                  <a:cs typeface="Arial" panose="020B0604020202020204" pitchFamily="34" charset="0"/>
                </a:rPr>
                <a:t>+</a:t>
              </a:r>
              <a:r>
                <a:rPr lang="nl-NL" altLang="es-MX" sz="1600">
                  <a:latin typeface="Arial" panose="020B0604020202020204" pitchFamily="34" charset="0"/>
                  <a:cs typeface="Arial" panose="020B0604020202020204" pitchFamily="34" charset="0"/>
                </a:rPr>
                <a:t>)[H</a:t>
              </a:r>
              <a:r>
                <a:rPr lang="nl-NL" altLang="es-MX" sz="1600" baseline="-25000">
                  <a:latin typeface="Arial" panose="020B0604020202020204" pitchFamily="34" charset="0"/>
                  <a:cs typeface="Arial" panose="020B0604020202020204" pitchFamily="34" charset="0"/>
                </a:rPr>
                <a:t>3</a:t>
              </a:r>
              <a:r>
                <a:rPr lang="nl-NL" altLang="es-MX" sz="1600">
                  <a:latin typeface="Arial" panose="020B0604020202020204" pitchFamily="34" charset="0"/>
                  <a:cs typeface="Arial" panose="020B0604020202020204" pitchFamily="34" charset="0"/>
                </a:rPr>
                <a:t>O</a:t>
              </a:r>
              <a:r>
                <a:rPr lang="nl-NL" altLang="es-MX" sz="1600" baseline="30000">
                  <a:latin typeface="Arial" panose="020B0604020202020204" pitchFamily="34" charset="0"/>
                  <a:cs typeface="Arial" panose="020B0604020202020204" pitchFamily="34" charset="0"/>
                </a:rPr>
                <a:t>+</a:t>
              </a:r>
              <a:r>
                <a:rPr lang="nl-NL" altLang="es-MX" sz="1600">
                  <a:latin typeface="Arial" panose="020B0604020202020204" pitchFamily="34" charset="0"/>
                  <a:cs typeface="Arial" panose="020B0604020202020204" pitchFamily="34" charset="0"/>
                </a:rPr>
                <a:t>] + k(H</a:t>
              </a:r>
              <a:r>
                <a:rPr lang="nl-NL" altLang="es-MX" sz="1600" baseline="-25000">
                  <a:latin typeface="Arial" panose="020B0604020202020204" pitchFamily="34" charset="0"/>
                  <a:cs typeface="Arial" panose="020B0604020202020204" pitchFamily="34" charset="0"/>
                </a:rPr>
                <a:t>2</a:t>
              </a:r>
              <a:r>
                <a:rPr lang="nl-NL" altLang="es-MX" sz="1600">
                  <a:latin typeface="Arial" panose="020B0604020202020204" pitchFamily="34" charset="0"/>
                  <a:cs typeface="Arial" panose="020B0604020202020204" pitchFamily="34" charset="0"/>
                </a:rPr>
                <a:t>O)[H</a:t>
              </a:r>
              <a:r>
                <a:rPr lang="nl-NL" altLang="es-MX" sz="1600" baseline="-25000">
                  <a:latin typeface="Arial" panose="020B0604020202020204" pitchFamily="34" charset="0"/>
                  <a:cs typeface="Arial" panose="020B0604020202020204" pitchFamily="34" charset="0"/>
                </a:rPr>
                <a:t>2</a:t>
              </a:r>
              <a:r>
                <a:rPr lang="nl-NL" altLang="es-MX" sz="1600">
                  <a:latin typeface="Arial" panose="020B0604020202020204" pitchFamily="34" charset="0"/>
                  <a:cs typeface="Arial" panose="020B0604020202020204" pitchFamily="34" charset="0"/>
                </a:rPr>
                <a:t>O]}[</a:t>
              </a:r>
              <a:r>
                <a:rPr lang="nl-NL" altLang="es-MX" sz="1600" b="1">
                  <a:latin typeface="Arial" panose="020B0604020202020204" pitchFamily="34" charset="0"/>
                  <a:cs typeface="Arial" panose="020B0604020202020204" pitchFamily="34" charset="0"/>
                </a:rPr>
                <a:t>III</a:t>
              </a:r>
              <a:r>
                <a:rPr lang="nl-NL" altLang="es-MX" sz="1600">
                  <a:latin typeface="Arial" panose="020B0604020202020204" pitchFamily="34" charset="0"/>
                  <a:cs typeface="Arial" panose="020B0604020202020204" pitchFamily="34" charset="0"/>
                </a:rPr>
                <a:t>]</a:t>
              </a:r>
              <a:endParaRPr lang="nl-NL" altLang="es-MX" sz="1800">
                <a:latin typeface="Arial" panose="020B0604020202020204" pitchFamily="34" charset="0"/>
                <a:cs typeface="Arial" panose="020B0604020202020204" pitchFamily="34" charset="0"/>
              </a:endParaRPr>
            </a:p>
          </p:txBody>
        </p:sp>
        <p:sp>
          <p:nvSpPr>
            <p:cNvPr id="15376" name="Line 36"/>
            <p:cNvSpPr>
              <a:spLocks noChangeShapeType="1"/>
            </p:cNvSpPr>
            <p:nvPr/>
          </p:nvSpPr>
          <p:spPr bwMode="auto">
            <a:xfrm>
              <a:off x="4147" y="2601"/>
              <a:ext cx="1179" cy="0"/>
            </a:xfrm>
            <a:prstGeom prst="line">
              <a:avLst/>
            </a:prstGeom>
            <a:noFill/>
            <a:ln w="19050">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77" name="Freeform 37"/>
            <p:cNvSpPr>
              <a:spLocks/>
            </p:cNvSpPr>
            <p:nvPr/>
          </p:nvSpPr>
          <p:spPr bwMode="auto">
            <a:xfrm>
              <a:off x="4600" y="2420"/>
              <a:ext cx="45" cy="181"/>
            </a:xfrm>
            <a:custGeom>
              <a:avLst/>
              <a:gdLst>
                <a:gd name="T0" fmla="*/ 0 w 45"/>
                <a:gd name="T1" fmla="*/ 0 h 181"/>
                <a:gd name="T2" fmla="*/ 45 w 45"/>
                <a:gd name="T3" fmla="*/ 90 h 181"/>
                <a:gd name="T4" fmla="*/ 0 w 45"/>
                <a:gd name="T5" fmla="*/ 181 h 181"/>
                <a:gd name="T6" fmla="*/ 0 60000 65536"/>
                <a:gd name="T7" fmla="*/ 0 60000 65536"/>
                <a:gd name="T8" fmla="*/ 0 60000 65536"/>
              </a:gdLst>
              <a:ahLst/>
              <a:cxnLst>
                <a:cxn ang="T6">
                  <a:pos x="T0" y="T1"/>
                </a:cxn>
                <a:cxn ang="T7">
                  <a:pos x="T2" y="T3"/>
                </a:cxn>
                <a:cxn ang="T8">
                  <a:pos x="T4" y="T5"/>
                </a:cxn>
              </a:cxnLst>
              <a:rect l="0" t="0" r="r" b="b"/>
              <a:pathLst>
                <a:path w="45" h="181">
                  <a:moveTo>
                    <a:pt x="0" y="0"/>
                  </a:moveTo>
                  <a:cubicBezTo>
                    <a:pt x="22" y="30"/>
                    <a:pt x="45" y="60"/>
                    <a:pt x="45" y="90"/>
                  </a:cubicBezTo>
                  <a:cubicBezTo>
                    <a:pt x="45" y="120"/>
                    <a:pt x="7" y="166"/>
                    <a:pt x="0" y="18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5378" name="Text Box 38"/>
            <p:cNvSpPr txBox="1">
              <a:spLocks noChangeArrowheads="1"/>
            </p:cNvSpPr>
            <p:nvPr/>
          </p:nvSpPr>
          <p:spPr bwMode="auto">
            <a:xfrm>
              <a:off x="4613" y="2424"/>
              <a:ext cx="59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k(buffer)</a:t>
              </a:r>
            </a:p>
          </p:txBody>
        </p:sp>
        <p:sp>
          <p:nvSpPr>
            <p:cNvPr id="15379" name="Line 40"/>
            <p:cNvSpPr>
              <a:spLocks noChangeShapeType="1"/>
            </p:cNvSpPr>
            <p:nvPr/>
          </p:nvSpPr>
          <p:spPr bwMode="auto">
            <a:xfrm>
              <a:off x="4704" y="3480"/>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grpSp>
      <p:sp>
        <p:nvSpPr>
          <p:cNvPr id="2" name="Marcador de pie de página 1">
            <a:extLst>
              <a:ext uri="{FF2B5EF4-FFF2-40B4-BE49-F238E27FC236}">
                <a16:creationId xmlns:a16="http://schemas.microsoft.com/office/drawing/2014/main" id="{DB4E0D6F-3B71-417D-85E3-72E8C5CBDD54}"/>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AA7EAD23-10AC-4ABF-B705-4D05E8A70FC1}"/>
              </a:ext>
            </a:extLst>
          </p:cNvPr>
          <p:cNvSpPr>
            <a:spLocks noGrp="1"/>
          </p:cNvSpPr>
          <p:nvPr>
            <p:ph type="sldNum" sz="quarter" idx="12"/>
          </p:nvPr>
        </p:nvSpPr>
        <p:spPr/>
        <p:txBody>
          <a:bodyPr/>
          <a:lstStyle/>
          <a:p>
            <a:fld id="{35F7C1B0-3CBA-4428-8776-BC58547E578F}" type="slidenum">
              <a:rPr lang="es-MX" smtClean="0"/>
              <a:t>59</a:t>
            </a:fld>
            <a:endParaRPr lang="es-MX"/>
          </a:p>
        </p:txBody>
      </p:sp>
    </p:spTree>
    <p:extLst>
      <p:ext uri="{BB962C8B-B14F-4D97-AF65-F5344CB8AC3E}">
        <p14:creationId xmlns:p14="http://schemas.microsoft.com/office/powerpoint/2010/main" val="409679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CuadroTexto"/>
              <p:cNvSpPr txBox="1"/>
              <p:nvPr/>
            </p:nvSpPr>
            <p:spPr>
              <a:xfrm>
                <a:off x="179512" y="404664"/>
                <a:ext cx="8640960" cy="3230756"/>
              </a:xfrm>
              <a:prstGeom prst="rect">
                <a:avLst/>
              </a:prstGeom>
              <a:noFill/>
            </p:spPr>
            <p:txBody>
              <a:bodyPr wrap="square" rtlCol="0">
                <a:spAutoFit/>
              </a:bodyPr>
              <a:lstStyle/>
              <a:p>
                <a:pPr algn="just"/>
                <a:r>
                  <a:rPr lang="es-MX" sz="2400" dirty="0">
                    <a:latin typeface="Arial" pitchFamily="34" charset="0"/>
                    <a:cs typeface="Arial" pitchFamily="34" charset="0"/>
                  </a:rPr>
                  <a:t>Al ser un mecanismo en cadena, Br</a:t>
                </a:r>
                <a:r>
                  <a:rPr lang="es-MX" sz="2400" b="0" baseline="30000" dirty="0">
                    <a:solidFill>
                      <a:schemeClr val="tx1"/>
                    </a:solidFill>
                    <a:latin typeface="Arial" pitchFamily="34" charset="0"/>
                    <a:ea typeface="Cambria Math"/>
                    <a:cs typeface="Arial" pitchFamily="34" charset="0"/>
                  </a:rPr>
                  <a:t> </a:t>
                </a:r>
                <a14:m>
                  <m:oMath xmlns:m="http://schemas.openxmlformats.org/officeDocument/2006/math">
                    <m:r>
                      <a:rPr lang="es-MX" sz="2400" b="0" i="1" baseline="30000" smtClean="0">
                        <a:solidFill>
                          <a:schemeClr val="tx1"/>
                        </a:solidFill>
                        <a:latin typeface="Cambria Math"/>
                        <a:ea typeface="Cambria Math"/>
                      </a:rPr>
                      <m:t>∙ </m:t>
                    </m:r>
                  </m:oMath>
                </a14:m>
                <a:r>
                  <a:rPr lang="es-MX" sz="2400" dirty="0">
                    <a:latin typeface="Arial" pitchFamily="34" charset="0"/>
                    <a:cs typeface="Arial" pitchFamily="34" charset="0"/>
                  </a:rPr>
                  <a:t> y </a:t>
                </a:r>
                <a:r>
                  <a:rPr lang="es-MX" sz="2400" dirty="0" err="1">
                    <a:latin typeface="Arial" pitchFamily="34" charset="0"/>
                    <a:cs typeface="Arial" pitchFamily="34" charset="0"/>
                  </a:rPr>
                  <a:t>BrO</a:t>
                </a:r>
                <a:r>
                  <a:rPr lang="es-MX" sz="2400" b="0" baseline="30000" dirty="0">
                    <a:solidFill>
                      <a:schemeClr val="tx1"/>
                    </a:solidFill>
                    <a:latin typeface="Arial" pitchFamily="34" charset="0"/>
                    <a:ea typeface="Cambria Math"/>
                    <a:cs typeface="Arial" pitchFamily="34" charset="0"/>
                  </a:rPr>
                  <a:t> </a:t>
                </a:r>
                <a14:m>
                  <m:oMath xmlns:m="http://schemas.openxmlformats.org/officeDocument/2006/math">
                    <m:r>
                      <a:rPr lang="es-MX" sz="2400" b="0" i="1" baseline="30000" smtClean="0">
                        <a:solidFill>
                          <a:schemeClr val="tx1"/>
                        </a:solidFill>
                        <a:latin typeface="Cambria Math"/>
                        <a:ea typeface="Cambria Math"/>
                      </a:rPr>
                      <m:t>∙</m:t>
                    </m:r>
                  </m:oMath>
                </a14:m>
                <a:r>
                  <a:rPr lang="es-MX" sz="2400" dirty="0">
                    <a:latin typeface="Arial" pitchFamily="34" charset="0"/>
                    <a:cs typeface="Arial" pitchFamily="34" charset="0"/>
                  </a:rPr>
                  <a:t> como portadores, la iniciación es la etapa 1 y la terminación la etapa 4.</a:t>
                </a:r>
              </a:p>
              <a:p>
                <a:pPr algn="just"/>
                <a:endParaRPr lang="es-MX" sz="2400" dirty="0">
                  <a:latin typeface="Arial" pitchFamily="34" charset="0"/>
                  <a:cs typeface="Arial" pitchFamily="34" charset="0"/>
                </a:endParaRPr>
              </a:p>
              <a:p>
                <a:pPr algn="just"/>
                <a:r>
                  <a:rPr lang="es-MX" sz="2400" dirty="0">
                    <a:latin typeface="Arial" pitchFamily="34" charset="0"/>
                    <a:cs typeface="Arial" pitchFamily="34" charset="0"/>
                  </a:rPr>
                  <a:t>La aplicación de la </a:t>
                </a:r>
                <a:r>
                  <a:rPr lang="es-MX" sz="2400" u="sng" dirty="0">
                    <a:latin typeface="Arial" pitchFamily="34" charset="0"/>
                    <a:cs typeface="Arial" pitchFamily="34" charset="0"/>
                  </a:rPr>
                  <a:t>Aproximación del Estado Estacionario </a:t>
                </a:r>
                <a:r>
                  <a:rPr lang="es-MX" sz="2400" dirty="0">
                    <a:latin typeface="Arial" pitchFamily="34" charset="0"/>
                    <a:cs typeface="Arial" pitchFamily="34" charset="0"/>
                  </a:rPr>
                  <a:t>nos conduce a las siguientes ecuaciones </a:t>
                </a:r>
              </a:p>
              <a:p>
                <a:pPr algn="just"/>
                <a:endParaRPr lang="es-MX" sz="2400" dirty="0">
                  <a:latin typeface="Arial" pitchFamily="34" charset="0"/>
                  <a:cs typeface="Arial" pitchFamily="34" charset="0"/>
                </a:endParaRPr>
              </a:p>
              <a:p>
                <a:endParaRPr lang="es-MX" dirty="0">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f>
                        <m:fPr>
                          <m:ctrlPr>
                            <a:rPr lang="es-MX" sz="2200" i="1" smtClean="0">
                              <a:latin typeface="Cambria Math" panose="02040503050406030204" pitchFamily="18" charset="0"/>
                            </a:rPr>
                          </m:ctrlPr>
                        </m:fPr>
                        <m:num>
                          <m:r>
                            <a:rPr lang="es-MX" sz="2200" i="1" smtClean="0">
                              <a:latin typeface="Cambria Math"/>
                            </a:rPr>
                            <m:t>𝑑</m:t>
                          </m:r>
                          <m:r>
                            <a:rPr lang="es-MX" sz="2200" b="0" i="1" smtClean="0">
                              <a:latin typeface="Cambria Math"/>
                            </a:rPr>
                            <m:t>[</m:t>
                          </m:r>
                          <m:r>
                            <a:rPr lang="es-MX" sz="2200" b="0" i="1" smtClean="0">
                              <a:latin typeface="Cambria Math"/>
                            </a:rPr>
                            <m:t>𝐵𝑟</m:t>
                          </m:r>
                          <m:r>
                            <a:rPr lang="es-MX" sz="2200" b="0" i="1" baseline="30000" smtClean="0">
                              <a:solidFill>
                                <a:schemeClr val="tx1"/>
                              </a:solidFill>
                              <a:latin typeface="Cambria Math"/>
                              <a:ea typeface="Cambria Math"/>
                            </a:rPr>
                            <m:t>∙</m:t>
                          </m:r>
                          <m:r>
                            <a:rPr lang="es-MX" sz="2200" b="0" i="1" smtClean="0">
                              <a:latin typeface="Cambria Math"/>
                            </a:rPr>
                            <m:t>]</m:t>
                          </m:r>
                        </m:num>
                        <m:den>
                          <m:r>
                            <a:rPr lang="es-MX" sz="2200" i="1" smtClean="0">
                              <a:latin typeface="Cambria Math"/>
                            </a:rPr>
                            <m:t>𝑑</m:t>
                          </m:r>
                          <m:r>
                            <a:rPr lang="es-MX" sz="2200" b="0" i="1" smtClean="0">
                              <a:latin typeface="Cambria Math"/>
                            </a:rPr>
                            <m:t>𝑡</m:t>
                          </m:r>
                        </m:den>
                      </m:f>
                      <m:r>
                        <a:rPr lang="es-MX" sz="2200" b="0" i="1" smtClean="0">
                          <a:latin typeface="Cambria Math"/>
                        </a:rPr>
                        <m:t>=2</m:t>
                      </m:r>
                      <m:r>
                        <a:rPr lang="es-MX" sz="2200" b="0" i="1" smtClean="0">
                          <a:latin typeface="Cambria Math"/>
                        </a:rPr>
                        <m:t>𝑘</m:t>
                      </m:r>
                      <m:r>
                        <a:rPr lang="es-MX" sz="2200" b="0" i="1" baseline="-25000" smtClean="0">
                          <a:latin typeface="Cambria Math"/>
                        </a:rPr>
                        <m:t>1</m:t>
                      </m:r>
                      <m:d>
                        <m:dPr>
                          <m:begChr m:val="["/>
                          <m:endChr m:val="]"/>
                          <m:ctrlPr>
                            <a:rPr lang="es-MX" sz="2200" b="0" i="1" smtClean="0">
                              <a:latin typeface="Cambria Math" panose="02040503050406030204" pitchFamily="18" charset="0"/>
                            </a:rPr>
                          </m:ctrlPr>
                        </m:dPr>
                        <m:e>
                          <m:r>
                            <a:rPr lang="es-MX" sz="2200" b="0" i="1" smtClean="0">
                              <a:latin typeface="Cambria Math"/>
                            </a:rPr>
                            <m:t>𝐵𝑟</m:t>
                          </m:r>
                          <m:r>
                            <a:rPr lang="es-MX" sz="2200" b="0" i="1" baseline="-25000" smtClean="0">
                              <a:latin typeface="Cambria Math"/>
                            </a:rPr>
                            <m:t>2</m:t>
                          </m:r>
                        </m:e>
                      </m:d>
                      <m:r>
                        <a:rPr lang="es-MX" sz="2200" b="0" i="1" smtClean="0">
                          <a:latin typeface="Cambria Math"/>
                        </a:rPr>
                        <m:t>−</m:t>
                      </m:r>
                      <m:r>
                        <a:rPr lang="es-MX" sz="2200" b="0" i="1" smtClean="0">
                          <a:latin typeface="Cambria Math"/>
                        </a:rPr>
                        <m:t>𝑘</m:t>
                      </m:r>
                      <m:r>
                        <a:rPr lang="es-MX" sz="2200" b="0" i="1" baseline="-25000" smtClean="0">
                          <a:latin typeface="Cambria Math"/>
                        </a:rPr>
                        <m:t>2</m:t>
                      </m:r>
                      <m:r>
                        <a:rPr lang="es-MX" sz="2200" b="0" i="1" smtClean="0">
                          <a:latin typeface="Cambria Math"/>
                        </a:rPr>
                        <m:t> </m:t>
                      </m:r>
                      <m:d>
                        <m:dPr>
                          <m:begChr m:val="["/>
                          <m:endChr m:val="]"/>
                          <m:ctrlPr>
                            <a:rPr lang="es-MX" sz="2200" b="0" i="1" smtClean="0">
                              <a:latin typeface="Cambria Math" panose="02040503050406030204" pitchFamily="18" charset="0"/>
                            </a:rPr>
                          </m:ctrlPr>
                        </m:dPr>
                        <m:e>
                          <m:r>
                            <a:rPr lang="es-MX" sz="2200" b="0" i="1" smtClean="0">
                              <a:latin typeface="Cambria Math"/>
                            </a:rPr>
                            <m:t>𝐵𝑟</m:t>
                          </m:r>
                          <m:r>
                            <a:rPr lang="es-MX" sz="2200" b="0" i="1" baseline="30000" smtClean="0">
                              <a:solidFill>
                                <a:schemeClr val="tx1"/>
                              </a:solidFill>
                              <a:latin typeface="Cambria Math"/>
                              <a:ea typeface="Cambria Math"/>
                            </a:rPr>
                            <m:t>∙</m:t>
                          </m:r>
                        </m:e>
                      </m:d>
                      <m:d>
                        <m:dPr>
                          <m:begChr m:val="["/>
                          <m:endChr m:val="]"/>
                          <m:ctrlPr>
                            <a:rPr lang="es-MX" sz="2200" b="0" i="1" smtClean="0">
                              <a:latin typeface="Cambria Math" panose="02040503050406030204" pitchFamily="18" charset="0"/>
                            </a:rPr>
                          </m:ctrlPr>
                        </m:dPr>
                        <m:e>
                          <m:r>
                            <a:rPr lang="es-MX" sz="2200" b="0" i="1" smtClean="0">
                              <a:latin typeface="Cambria Math"/>
                            </a:rPr>
                            <m:t>𝑂</m:t>
                          </m:r>
                          <m:r>
                            <a:rPr lang="es-MX" sz="2200" b="0" i="1" baseline="-25000" smtClean="0">
                              <a:latin typeface="Cambria Math"/>
                            </a:rPr>
                            <m:t>3</m:t>
                          </m:r>
                        </m:e>
                      </m:d>
                      <m:r>
                        <a:rPr lang="es-MX" sz="2200" b="0" i="1" smtClean="0">
                          <a:latin typeface="Cambria Math"/>
                        </a:rPr>
                        <m:t>+</m:t>
                      </m:r>
                      <m:r>
                        <a:rPr lang="es-MX" sz="2200" b="0" i="1" smtClean="0">
                          <a:latin typeface="Cambria Math"/>
                        </a:rPr>
                        <m:t>𝑘</m:t>
                      </m:r>
                      <m:r>
                        <a:rPr lang="es-MX" sz="2200" b="0" i="1" baseline="-25000" smtClean="0">
                          <a:latin typeface="Cambria Math"/>
                        </a:rPr>
                        <m:t>3</m:t>
                      </m:r>
                      <m:r>
                        <a:rPr lang="es-MX" sz="2200" b="0" i="1" smtClean="0">
                          <a:latin typeface="Cambria Math"/>
                        </a:rPr>
                        <m:t> </m:t>
                      </m:r>
                      <m:d>
                        <m:dPr>
                          <m:begChr m:val="["/>
                          <m:endChr m:val="]"/>
                          <m:ctrlPr>
                            <a:rPr lang="es-MX" sz="2200" b="0" i="1" smtClean="0">
                              <a:latin typeface="Cambria Math" panose="02040503050406030204" pitchFamily="18" charset="0"/>
                            </a:rPr>
                          </m:ctrlPr>
                        </m:dPr>
                        <m:e>
                          <m:r>
                            <a:rPr lang="es-MX" sz="2200" b="0" i="1" smtClean="0">
                              <a:latin typeface="Cambria Math"/>
                            </a:rPr>
                            <m:t>𝐵𝑟𝑂</m:t>
                          </m:r>
                          <m:r>
                            <a:rPr lang="es-MX" sz="2200" b="0" i="1" baseline="30000" smtClean="0">
                              <a:solidFill>
                                <a:schemeClr val="tx1"/>
                              </a:solidFill>
                              <a:latin typeface="Cambria Math"/>
                              <a:ea typeface="Cambria Math"/>
                            </a:rPr>
                            <m:t>∙</m:t>
                          </m:r>
                        </m:e>
                      </m:d>
                      <m:d>
                        <m:dPr>
                          <m:begChr m:val="["/>
                          <m:endChr m:val="]"/>
                          <m:ctrlPr>
                            <a:rPr lang="es-MX" sz="2200" b="0" i="1" smtClean="0">
                              <a:latin typeface="Cambria Math" panose="02040503050406030204" pitchFamily="18" charset="0"/>
                            </a:rPr>
                          </m:ctrlPr>
                        </m:dPr>
                        <m:e>
                          <m:r>
                            <a:rPr lang="es-MX" sz="2200" b="0" i="1" smtClean="0">
                              <a:latin typeface="Cambria Math"/>
                            </a:rPr>
                            <m:t>𝑂</m:t>
                          </m:r>
                          <m:r>
                            <a:rPr lang="es-MX" sz="2200" b="0" i="1" baseline="-25000" smtClean="0">
                              <a:latin typeface="Cambria Math"/>
                            </a:rPr>
                            <m:t>3</m:t>
                          </m:r>
                        </m:e>
                      </m:d>
                      <m:r>
                        <a:rPr lang="es-MX" sz="2200" b="0" i="1" smtClean="0">
                          <a:latin typeface="Cambria Math"/>
                        </a:rPr>
                        <m:t>−</m:t>
                      </m:r>
                      <m:r>
                        <a:rPr lang="es-MX" sz="2200" b="0" i="1" smtClean="0">
                          <a:latin typeface="Cambria Math"/>
                        </a:rPr>
                        <m:t>𝑘</m:t>
                      </m:r>
                      <m:r>
                        <a:rPr lang="es-MX" sz="2200" b="0" i="1" baseline="-25000" smtClean="0">
                          <a:latin typeface="Cambria Math"/>
                        </a:rPr>
                        <m:t>4</m:t>
                      </m:r>
                      <m:d>
                        <m:dPr>
                          <m:begChr m:val="["/>
                          <m:endChr m:val="]"/>
                          <m:ctrlPr>
                            <a:rPr lang="es-MX" sz="2200" b="0" i="1" smtClean="0">
                              <a:latin typeface="Cambria Math" panose="02040503050406030204" pitchFamily="18" charset="0"/>
                            </a:rPr>
                          </m:ctrlPr>
                        </m:dPr>
                        <m:e>
                          <m:r>
                            <a:rPr lang="es-MX" sz="2200" b="0" i="1" smtClean="0">
                              <a:latin typeface="Cambria Math"/>
                            </a:rPr>
                            <m:t>𝐵𝑟</m:t>
                          </m:r>
                          <m:r>
                            <a:rPr lang="es-MX" sz="2200" b="0" i="1" baseline="30000" smtClean="0">
                              <a:solidFill>
                                <a:schemeClr val="tx1"/>
                              </a:solidFill>
                              <a:latin typeface="Cambria Math"/>
                              <a:ea typeface="Cambria Math"/>
                            </a:rPr>
                            <m:t>∙</m:t>
                          </m:r>
                        </m:e>
                      </m:d>
                      <m:d>
                        <m:dPr>
                          <m:begChr m:val="["/>
                          <m:endChr m:val="]"/>
                          <m:ctrlPr>
                            <a:rPr lang="es-MX" sz="2200" b="0" i="1" smtClean="0">
                              <a:latin typeface="Cambria Math" panose="02040503050406030204" pitchFamily="18" charset="0"/>
                            </a:rPr>
                          </m:ctrlPr>
                        </m:dPr>
                        <m:e>
                          <m:r>
                            <a:rPr lang="es-MX" sz="2200" b="0" i="1" smtClean="0">
                              <a:latin typeface="Cambria Math"/>
                            </a:rPr>
                            <m:t>𝑂</m:t>
                          </m:r>
                          <m:r>
                            <a:rPr lang="es-MX" sz="2200" b="0" i="1" baseline="-25000" smtClean="0">
                              <a:latin typeface="Cambria Math"/>
                            </a:rPr>
                            <m:t>3</m:t>
                          </m:r>
                        </m:e>
                      </m:d>
                      <m:r>
                        <a:rPr lang="es-MX" sz="2200" b="0" i="1" smtClean="0">
                          <a:latin typeface="Cambria Math"/>
                        </a:rPr>
                        <m:t>=0</m:t>
                      </m:r>
                    </m:oMath>
                  </m:oMathPara>
                </a14:m>
                <a:endParaRPr lang="es-MX" sz="2200" dirty="0">
                  <a:latin typeface="Arial" pitchFamily="34" charset="0"/>
                  <a:cs typeface="Arial" pitchFamily="34" charset="0"/>
                </a:endParaRPr>
              </a:p>
            </p:txBody>
          </p:sp>
        </mc:Choice>
        <mc:Fallback xmlns="">
          <p:sp>
            <p:nvSpPr>
              <p:cNvPr id="4" name="3 CuadroTexto"/>
              <p:cNvSpPr txBox="1">
                <a:spLocks noRot="1" noChangeAspect="1" noMove="1" noResize="1" noEditPoints="1" noAdjustHandles="1" noChangeArrowheads="1" noChangeShapeType="1" noTextEdit="1"/>
              </p:cNvSpPr>
              <p:nvPr/>
            </p:nvSpPr>
            <p:spPr>
              <a:xfrm>
                <a:off x="179512" y="404664"/>
                <a:ext cx="8640960" cy="3230756"/>
              </a:xfrm>
              <a:prstGeom prst="rect">
                <a:avLst/>
              </a:prstGeom>
              <a:blipFill rotWithShape="1">
                <a:blip r:embed="rId2"/>
                <a:stretch>
                  <a:fillRect l="-1058" t="-1321" r="-105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7 CuadroTexto"/>
              <p:cNvSpPr txBox="1"/>
              <p:nvPr/>
            </p:nvSpPr>
            <p:spPr>
              <a:xfrm>
                <a:off x="1840998" y="3850554"/>
                <a:ext cx="5939318" cy="7963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MX" sz="2400" i="1" smtClean="0">
                              <a:latin typeface="Cambria Math" panose="02040503050406030204" pitchFamily="18" charset="0"/>
                            </a:rPr>
                          </m:ctrlPr>
                        </m:fPr>
                        <m:num>
                          <m:r>
                            <a:rPr lang="es-MX" sz="2400" i="1" smtClean="0">
                              <a:latin typeface="Cambria Math"/>
                            </a:rPr>
                            <m:t>𝑑</m:t>
                          </m:r>
                          <m:r>
                            <a:rPr lang="es-MX" sz="2400" b="0" i="1" smtClean="0">
                              <a:latin typeface="Cambria Math"/>
                            </a:rPr>
                            <m:t>[</m:t>
                          </m:r>
                          <m:r>
                            <a:rPr lang="es-MX" sz="2400" b="0" i="1" smtClean="0">
                              <a:latin typeface="Cambria Math"/>
                            </a:rPr>
                            <m:t>𝐵𝑟𝑂</m:t>
                          </m:r>
                          <m:r>
                            <a:rPr lang="es-MX" sz="2400" b="0" i="1" baseline="30000" smtClean="0">
                              <a:solidFill>
                                <a:schemeClr val="tx1"/>
                              </a:solidFill>
                              <a:latin typeface="Cambria Math"/>
                              <a:ea typeface="Cambria Math"/>
                            </a:rPr>
                            <m:t>∙</m:t>
                          </m:r>
                          <m:r>
                            <a:rPr lang="es-MX" sz="2400" b="0" i="1" smtClean="0">
                              <a:solidFill>
                                <a:schemeClr val="tx1"/>
                              </a:solidFill>
                              <a:latin typeface="Cambria Math"/>
                              <a:ea typeface="Cambria Math"/>
                            </a:rPr>
                            <m:t>]</m:t>
                          </m:r>
                        </m:num>
                        <m:den>
                          <m:r>
                            <a:rPr lang="es-MX" sz="2400" i="1" smtClean="0">
                              <a:latin typeface="Cambria Math"/>
                            </a:rPr>
                            <m:t>𝑑</m:t>
                          </m:r>
                          <m:r>
                            <a:rPr lang="es-MX" sz="2400" b="0" i="1" smtClean="0">
                              <a:latin typeface="Cambria Math"/>
                            </a:rPr>
                            <m:t>𝑡</m:t>
                          </m:r>
                        </m:den>
                      </m:f>
                      <m:r>
                        <a:rPr lang="es-MX" sz="2400" b="0" i="1" smtClean="0">
                          <a:latin typeface="Cambria Math"/>
                        </a:rPr>
                        <m:t>=</m:t>
                      </m:r>
                      <m:r>
                        <a:rPr lang="es-MX" sz="2400" b="0" i="1" smtClean="0">
                          <a:latin typeface="Cambria Math"/>
                        </a:rPr>
                        <m:t>𝑘</m:t>
                      </m:r>
                      <m:r>
                        <a:rPr lang="es-MX" sz="2400" b="0" i="1" baseline="-25000" smtClean="0">
                          <a:latin typeface="Cambria Math"/>
                        </a:rPr>
                        <m:t>2</m:t>
                      </m:r>
                      <m:r>
                        <a:rPr lang="es-MX" sz="2400" b="0" i="1" smtClean="0">
                          <a:latin typeface="Cambria Math"/>
                        </a:rPr>
                        <m:t> </m:t>
                      </m:r>
                      <m:d>
                        <m:dPr>
                          <m:begChr m:val="["/>
                          <m:endChr m:val="]"/>
                          <m:ctrlPr>
                            <a:rPr lang="es-MX" sz="2400" b="0" i="1" smtClean="0">
                              <a:latin typeface="Cambria Math" panose="02040503050406030204" pitchFamily="18" charset="0"/>
                            </a:rPr>
                          </m:ctrlPr>
                        </m:dPr>
                        <m:e>
                          <m:r>
                            <a:rPr lang="es-MX" sz="2400" b="0" i="1" smtClean="0">
                              <a:latin typeface="Cambria Math"/>
                            </a:rPr>
                            <m:t>𝐵𝑟</m:t>
                          </m:r>
                          <m:r>
                            <a:rPr lang="es-MX" sz="2400" b="0" i="1" baseline="30000" smtClean="0">
                              <a:solidFill>
                                <a:schemeClr val="tx1"/>
                              </a:solidFill>
                              <a:latin typeface="Cambria Math"/>
                              <a:ea typeface="Cambria Math"/>
                            </a:rPr>
                            <m:t>∙</m:t>
                          </m:r>
                        </m:e>
                      </m:d>
                      <m:d>
                        <m:dPr>
                          <m:begChr m:val="["/>
                          <m:endChr m:val="]"/>
                          <m:ctrlPr>
                            <a:rPr lang="es-MX" sz="2400" b="0" i="1" smtClean="0">
                              <a:latin typeface="Cambria Math" panose="02040503050406030204" pitchFamily="18" charset="0"/>
                            </a:rPr>
                          </m:ctrlPr>
                        </m:dPr>
                        <m:e>
                          <m:r>
                            <a:rPr lang="es-MX" sz="2400" b="0" i="1" smtClean="0">
                              <a:latin typeface="Cambria Math"/>
                            </a:rPr>
                            <m:t>𝑂</m:t>
                          </m:r>
                          <m:r>
                            <a:rPr lang="es-MX" sz="2400" b="0" i="1" baseline="-25000" smtClean="0">
                              <a:latin typeface="Cambria Math"/>
                            </a:rPr>
                            <m:t>3</m:t>
                          </m:r>
                        </m:e>
                      </m:d>
                      <m:r>
                        <a:rPr lang="es-MX" sz="2400" b="0" i="1" smtClean="0">
                          <a:latin typeface="Cambria Math"/>
                        </a:rPr>
                        <m:t>−</m:t>
                      </m:r>
                      <m:r>
                        <a:rPr lang="es-MX" sz="2400" b="0" i="1" smtClean="0">
                          <a:latin typeface="Cambria Math"/>
                        </a:rPr>
                        <m:t>𝑘</m:t>
                      </m:r>
                      <m:r>
                        <a:rPr lang="es-MX" sz="2400" b="0" i="1" baseline="-25000" smtClean="0">
                          <a:latin typeface="Cambria Math"/>
                        </a:rPr>
                        <m:t>3</m:t>
                      </m:r>
                      <m:d>
                        <m:dPr>
                          <m:begChr m:val="["/>
                          <m:endChr m:val="]"/>
                          <m:ctrlPr>
                            <a:rPr lang="es-MX" sz="2400" b="0" i="1" smtClean="0">
                              <a:latin typeface="Cambria Math" panose="02040503050406030204" pitchFamily="18" charset="0"/>
                            </a:rPr>
                          </m:ctrlPr>
                        </m:dPr>
                        <m:e>
                          <m:r>
                            <a:rPr lang="es-MX" sz="2400" b="0" i="1" smtClean="0">
                              <a:latin typeface="Cambria Math"/>
                            </a:rPr>
                            <m:t>𝐵𝑟𝑂</m:t>
                          </m:r>
                          <m:r>
                            <a:rPr lang="es-MX" sz="2400" b="0" i="1" baseline="30000" smtClean="0">
                              <a:solidFill>
                                <a:schemeClr val="tx1"/>
                              </a:solidFill>
                              <a:latin typeface="Cambria Math"/>
                              <a:ea typeface="Cambria Math"/>
                            </a:rPr>
                            <m:t>∙</m:t>
                          </m:r>
                        </m:e>
                      </m:d>
                      <m:d>
                        <m:dPr>
                          <m:begChr m:val="["/>
                          <m:endChr m:val="]"/>
                          <m:ctrlPr>
                            <a:rPr lang="es-MX" sz="2400" b="0" i="1" smtClean="0">
                              <a:latin typeface="Cambria Math" panose="02040503050406030204" pitchFamily="18" charset="0"/>
                            </a:rPr>
                          </m:ctrlPr>
                        </m:dPr>
                        <m:e>
                          <m:r>
                            <a:rPr lang="es-MX" sz="2400" b="0" i="1" smtClean="0">
                              <a:latin typeface="Cambria Math"/>
                            </a:rPr>
                            <m:t>𝑂</m:t>
                          </m:r>
                          <m:r>
                            <a:rPr lang="es-MX" sz="2400" b="0" i="1" baseline="-25000" smtClean="0">
                              <a:latin typeface="Cambria Math"/>
                            </a:rPr>
                            <m:t>3</m:t>
                          </m:r>
                        </m:e>
                      </m:d>
                      <m:r>
                        <a:rPr lang="es-MX" sz="2400" b="0" i="1" smtClean="0">
                          <a:latin typeface="Cambria Math"/>
                        </a:rPr>
                        <m:t>=0</m:t>
                      </m:r>
                    </m:oMath>
                  </m:oMathPara>
                </a14:m>
                <a:endParaRPr lang="es-MX" sz="2400" dirty="0"/>
              </a:p>
            </p:txBody>
          </p:sp>
        </mc:Choice>
        <mc:Fallback xmlns="">
          <p:sp>
            <p:nvSpPr>
              <p:cNvPr id="8" name="7 CuadroTexto"/>
              <p:cNvSpPr txBox="1">
                <a:spLocks noRot="1" noChangeAspect="1" noMove="1" noResize="1" noEditPoints="1" noAdjustHandles="1" noChangeArrowheads="1" noChangeShapeType="1" noTextEdit="1"/>
              </p:cNvSpPr>
              <p:nvPr/>
            </p:nvSpPr>
            <p:spPr>
              <a:xfrm>
                <a:off x="1840998" y="3850554"/>
                <a:ext cx="5939318" cy="796372"/>
              </a:xfrm>
              <a:prstGeom prst="rect">
                <a:avLst/>
              </a:prstGeom>
              <a:blipFill rotWithShape="1">
                <a:blip r:embed="rId3"/>
                <a:stretch>
                  <a:fillRect/>
                </a:stretch>
              </a:blipFill>
            </p:spPr>
            <p:txBody>
              <a:bodyPr/>
              <a:lstStyle/>
              <a:p>
                <a:r>
                  <a:rPr lang="es-MX">
                    <a:noFill/>
                  </a:rPr>
                  <a:t> </a:t>
                </a:r>
              </a:p>
            </p:txBody>
          </p:sp>
        </mc:Fallback>
      </mc:AlternateContent>
      <p:sp>
        <p:nvSpPr>
          <p:cNvPr id="10" name="9 CuadroTexto"/>
          <p:cNvSpPr txBox="1"/>
          <p:nvPr/>
        </p:nvSpPr>
        <p:spPr>
          <a:xfrm>
            <a:off x="462586" y="4667944"/>
            <a:ext cx="5270995" cy="461665"/>
          </a:xfrm>
          <a:prstGeom prst="rect">
            <a:avLst/>
          </a:prstGeom>
          <a:noFill/>
        </p:spPr>
        <p:txBody>
          <a:bodyPr wrap="none" rtlCol="0">
            <a:spAutoFit/>
          </a:bodyPr>
          <a:lstStyle/>
          <a:p>
            <a:r>
              <a:rPr lang="es-MX" sz="2400" dirty="0">
                <a:latin typeface="Arial" pitchFamily="34" charset="0"/>
                <a:cs typeface="Arial" pitchFamily="34" charset="0"/>
              </a:rPr>
              <a:t>Sumando y reordenando obtenemos </a:t>
            </a:r>
          </a:p>
        </p:txBody>
      </p:sp>
      <mc:AlternateContent xmlns:mc="http://schemas.openxmlformats.org/markup-compatibility/2006" xmlns:a14="http://schemas.microsoft.com/office/drawing/2010/main">
        <mc:Choice Requires="a14">
          <p:sp>
            <p:nvSpPr>
              <p:cNvPr id="11" name="10 CuadroTexto"/>
              <p:cNvSpPr txBox="1"/>
              <p:nvPr/>
            </p:nvSpPr>
            <p:spPr>
              <a:xfrm>
                <a:off x="3203848" y="5301208"/>
                <a:ext cx="2474267" cy="876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MX" sz="2400" b="0" i="1" smtClean="0">
                              <a:latin typeface="Cambria Math" panose="02040503050406030204" pitchFamily="18" charset="0"/>
                            </a:rPr>
                          </m:ctrlPr>
                        </m:dPr>
                        <m:e>
                          <m:r>
                            <a:rPr lang="es-MX" sz="2400" b="0" i="1" smtClean="0">
                              <a:latin typeface="Cambria Math"/>
                            </a:rPr>
                            <m:t>𝐵𝑟</m:t>
                          </m:r>
                          <m:r>
                            <a:rPr lang="es-MX" sz="2400" b="0" i="1" baseline="30000" smtClean="0">
                              <a:solidFill>
                                <a:schemeClr val="tx1"/>
                              </a:solidFill>
                              <a:latin typeface="Cambria Math"/>
                              <a:ea typeface="Cambria Math"/>
                            </a:rPr>
                            <m:t>∙</m:t>
                          </m:r>
                        </m:e>
                      </m:d>
                      <m:r>
                        <a:rPr lang="es-MX" sz="2400" b="0" i="1" smtClean="0">
                          <a:latin typeface="Cambria Math"/>
                        </a:rPr>
                        <m:t>=</m:t>
                      </m:r>
                      <m:f>
                        <m:fPr>
                          <m:ctrlPr>
                            <a:rPr lang="es-MX" sz="2400" b="0" i="1" smtClean="0">
                              <a:latin typeface="Cambria Math" panose="02040503050406030204" pitchFamily="18" charset="0"/>
                            </a:rPr>
                          </m:ctrlPr>
                        </m:fPr>
                        <m:num>
                          <m:r>
                            <a:rPr lang="es-MX" sz="2400" b="0" i="1" smtClean="0">
                              <a:latin typeface="Cambria Math"/>
                            </a:rPr>
                            <m:t>2</m:t>
                          </m:r>
                          <m:r>
                            <a:rPr lang="es-MX" sz="2400" b="0" i="1" smtClean="0">
                              <a:latin typeface="Cambria Math"/>
                            </a:rPr>
                            <m:t>𝑘</m:t>
                          </m:r>
                          <m:r>
                            <a:rPr lang="es-MX" sz="2400" b="0" i="1" baseline="-25000" smtClean="0">
                              <a:latin typeface="Cambria Math"/>
                            </a:rPr>
                            <m:t>1</m:t>
                          </m:r>
                          <m:d>
                            <m:dPr>
                              <m:begChr m:val="["/>
                              <m:endChr m:val="]"/>
                              <m:ctrlPr>
                                <a:rPr lang="es-MX" sz="2400" b="0" i="1" smtClean="0">
                                  <a:latin typeface="Cambria Math" panose="02040503050406030204" pitchFamily="18" charset="0"/>
                                </a:rPr>
                              </m:ctrlPr>
                            </m:dPr>
                            <m:e>
                              <m:r>
                                <a:rPr lang="es-MX" sz="2400" b="0" i="1" smtClean="0">
                                  <a:latin typeface="Cambria Math"/>
                                </a:rPr>
                                <m:t>𝐵𝑟</m:t>
                              </m:r>
                              <m:r>
                                <a:rPr lang="es-MX" sz="2400" b="0" i="1" baseline="-25000" smtClean="0">
                                  <a:latin typeface="Cambria Math"/>
                                </a:rPr>
                                <m:t>2</m:t>
                              </m:r>
                            </m:e>
                          </m:d>
                        </m:num>
                        <m:den>
                          <m:r>
                            <a:rPr lang="es-MX" sz="2400" b="0" i="1" smtClean="0">
                              <a:latin typeface="Cambria Math"/>
                            </a:rPr>
                            <m:t>𝑘</m:t>
                          </m:r>
                          <m:r>
                            <a:rPr lang="es-MX" sz="2400" b="0" i="1" baseline="-25000" smtClean="0">
                              <a:latin typeface="Cambria Math"/>
                            </a:rPr>
                            <m:t>4</m:t>
                          </m:r>
                          <m:r>
                            <a:rPr lang="es-MX" sz="2400" b="0" i="1" smtClean="0">
                              <a:latin typeface="Cambria Math"/>
                            </a:rPr>
                            <m:t>[</m:t>
                          </m:r>
                          <m:r>
                            <a:rPr lang="es-MX" sz="2400" b="0" i="1" smtClean="0">
                              <a:latin typeface="Cambria Math"/>
                            </a:rPr>
                            <m:t>𝑂</m:t>
                          </m:r>
                          <m:r>
                            <a:rPr lang="es-MX" sz="2400" b="0" i="1" baseline="-25000" smtClean="0">
                              <a:latin typeface="Cambria Math"/>
                            </a:rPr>
                            <m:t>3</m:t>
                          </m:r>
                          <m:r>
                            <a:rPr lang="es-MX" sz="2400" b="0" i="1" smtClean="0">
                              <a:latin typeface="Cambria Math"/>
                            </a:rPr>
                            <m:t>]</m:t>
                          </m:r>
                        </m:den>
                      </m:f>
                    </m:oMath>
                  </m:oMathPara>
                </a14:m>
                <a:endParaRPr lang="es-MX" sz="2400" b="0" dirty="0"/>
              </a:p>
            </p:txBody>
          </p:sp>
        </mc:Choice>
        <mc:Fallback xmlns="">
          <p:sp>
            <p:nvSpPr>
              <p:cNvPr id="11" name="10 CuadroTexto"/>
              <p:cNvSpPr txBox="1">
                <a:spLocks noRot="1" noChangeAspect="1" noMove="1" noResize="1" noEditPoints="1" noAdjustHandles="1" noChangeArrowheads="1" noChangeShapeType="1" noTextEdit="1"/>
              </p:cNvSpPr>
              <p:nvPr/>
            </p:nvSpPr>
            <p:spPr>
              <a:xfrm>
                <a:off x="3203848" y="5301208"/>
                <a:ext cx="2474267" cy="876330"/>
              </a:xfrm>
              <a:prstGeom prst="rect">
                <a:avLst/>
              </a:prstGeom>
              <a:blipFill rotWithShape="1">
                <a:blip r:embed="rId4"/>
                <a:stretch>
                  <a:fillRect/>
                </a:stretch>
              </a:blipFill>
            </p:spPr>
            <p:txBody>
              <a:bodyPr/>
              <a:lstStyle/>
              <a:p>
                <a:r>
                  <a:rPr lang="es-MX">
                    <a:noFill/>
                  </a:rPr>
                  <a:t> </a:t>
                </a:r>
              </a:p>
            </p:txBody>
          </p:sp>
        </mc:Fallback>
      </mc:AlternateContent>
      <p:sp>
        <p:nvSpPr>
          <p:cNvPr id="2" name="1 CuadroTexto"/>
          <p:cNvSpPr txBox="1"/>
          <p:nvPr/>
        </p:nvSpPr>
        <p:spPr>
          <a:xfrm>
            <a:off x="1840998" y="5445224"/>
            <a:ext cx="1106778" cy="369332"/>
          </a:xfrm>
          <a:prstGeom prst="rect">
            <a:avLst/>
          </a:prstGeom>
          <a:noFill/>
        </p:spPr>
        <p:txBody>
          <a:bodyPr wrap="none" rtlCol="0">
            <a:spAutoFit/>
          </a:bodyPr>
          <a:lstStyle/>
          <a:p>
            <a:r>
              <a:rPr lang="es-MX" b="1" dirty="0">
                <a:solidFill>
                  <a:srgbClr val="FF0000"/>
                </a:solidFill>
              </a:rPr>
              <a:t>Problema</a:t>
            </a:r>
          </a:p>
        </p:txBody>
      </p:sp>
      <p:sp>
        <p:nvSpPr>
          <p:cNvPr id="3" name="Marcador de pie de página 2">
            <a:extLst>
              <a:ext uri="{FF2B5EF4-FFF2-40B4-BE49-F238E27FC236}">
                <a16:creationId xmlns:a16="http://schemas.microsoft.com/office/drawing/2014/main" id="{9EC9C402-01DC-4C6F-85BC-66D6043932E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DD1B1EB-F07C-4AC0-9420-58897D7A784F}"/>
              </a:ext>
            </a:extLst>
          </p:cNvPr>
          <p:cNvSpPr>
            <a:spLocks noGrp="1"/>
          </p:cNvSpPr>
          <p:nvPr>
            <p:ph type="sldNum" sz="quarter" idx="12"/>
          </p:nvPr>
        </p:nvSpPr>
        <p:spPr/>
        <p:txBody>
          <a:bodyPr/>
          <a:lstStyle/>
          <a:p>
            <a:fld id="{35F7C1B0-3CBA-4428-8776-BC58547E578F}" type="slidenum">
              <a:rPr lang="es-MX" smtClean="0"/>
              <a:t>6</a:t>
            </a:fld>
            <a:endParaRPr lang="es-MX"/>
          </a:p>
        </p:txBody>
      </p:sp>
    </p:spTree>
    <p:extLst>
      <p:ext uri="{BB962C8B-B14F-4D97-AF65-F5344CB8AC3E}">
        <p14:creationId xmlns:p14="http://schemas.microsoft.com/office/powerpoint/2010/main" val="304118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65125" y="346075"/>
            <a:ext cx="819968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solidFill>
                  <a:srgbClr val="FF0000"/>
                </a:solidFill>
                <a:latin typeface="Arial" panose="020B0604020202020204" pitchFamily="34" charset="0"/>
                <a:cs typeface="Arial" panose="020B0604020202020204" pitchFamily="34" charset="0"/>
              </a:rPr>
              <a:t>Catálisis</a:t>
            </a:r>
            <a:r>
              <a:rPr lang="en-US" altLang="es-MX" dirty="0">
                <a:solidFill>
                  <a:srgbClr val="FF0000"/>
                </a:solidFill>
                <a:latin typeface="Arial" panose="020B0604020202020204" pitchFamily="34" charset="0"/>
                <a:cs typeface="Arial" panose="020B0604020202020204" pitchFamily="34" charset="0"/>
              </a:rPr>
              <a:t> </a:t>
            </a:r>
            <a:r>
              <a:rPr lang="en-US" altLang="es-MX" dirty="0" err="1">
                <a:solidFill>
                  <a:srgbClr val="FF0000"/>
                </a:solidFill>
                <a:latin typeface="Arial" panose="020B0604020202020204" pitchFamily="34" charset="0"/>
                <a:cs typeface="Arial" panose="020B0604020202020204" pitchFamily="34" charset="0"/>
              </a:rPr>
              <a:t>ácido</a:t>
            </a:r>
            <a:r>
              <a:rPr lang="en-US" altLang="es-MX" dirty="0">
                <a:solidFill>
                  <a:srgbClr val="FF0000"/>
                </a:solidFill>
                <a:latin typeface="Arial" panose="020B0604020202020204" pitchFamily="34" charset="0"/>
                <a:cs typeface="Arial" panose="020B0604020202020204" pitchFamily="34" charset="0"/>
              </a:rPr>
              <a:t>/base general</a:t>
            </a:r>
            <a:r>
              <a:rPr lang="en-US" altLang="es-MX" dirty="0">
                <a:latin typeface="Arial" panose="020B0604020202020204" pitchFamily="34" charset="0"/>
                <a:cs typeface="Arial" panose="020B0604020202020204" pitchFamily="34" charset="0"/>
              </a:rPr>
              <a:t>:</a:t>
            </a:r>
          </a:p>
          <a:p>
            <a:r>
              <a:rPr lang="en-US" altLang="es-MX" dirty="0">
                <a:latin typeface="Arial" panose="020B0604020202020204" pitchFamily="34" charset="0"/>
                <a:cs typeface="Arial" panose="020B0604020202020204" pitchFamily="34" charset="0"/>
              </a:rPr>
              <a:t>la </a:t>
            </a:r>
            <a:r>
              <a:rPr lang="en-US" altLang="es-MX" dirty="0" err="1">
                <a:solidFill>
                  <a:srgbClr val="FF0000"/>
                </a:solidFill>
                <a:latin typeface="Arial" panose="020B0604020202020204" pitchFamily="34" charset="0"/>
                <a:cs typeface="Arial" panose="020B0604020202020204" pitchFamily="34" charset="0"/>
              </a:rPr>
              <a:t>rapidez</a:t>
            </a:r>
            <a:r>
              <a:rPr lang="en-US" altLang="es-MX" dirty="0">
                <a:solidFill>
                  <a:srgbClr val="FF0000"/>
                </a:solidFill>
                <a:latin typeface="Arial" panose="020B0604020202020204" pitchFamily="34" charset="0"/>
                <a:cs typeface="Arial" panose="020B0604020202020204" pitchFamily="34" charset="0"/>
              </a:rPr>
              <a:t> de </a:t>
            </a:r>
            <a:r>
              <a:rPr lang="en-US" altLang="es-MX" dirty="0" err="1">
                <a:solidFill>
                  <a:srgbClr val="FF0000"/>
                </a:solidFill>
                <a:latin typeface="Arial" panose="020B0604020202020204" pitchFamily="34" charset="0"/>
                <a:cs typeface="Arial" panose="020B0604020202020204" pitchFamily="34" charset="0"/>
              </a:rPr>
              <a:t>reacción</a:t>
            </a:r>
            <a:r>
              <a:rPr lang="en-US" altLang="es-MX" dirty="0">
                <a:solidFill>
                  <a:srgbClr val="FF0000"/>
                </a:solidFill>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depende</a:t>
            </a:r>
            <a:r>
              <a:rPr lang="en-US" altLang="es-MX" dirty="0">
                <a:solidFill>
                  <a:srgbClr val="FF0000"/>
                </a:solidFill>
                <a:latin typeface="Arial" panose="020B0604020202020204" pitchFamily="34" charset="0"/>
                <a:cs typeface="Arial" panose="020B0604020202020204" pitchFamily="34" charset="0"/>
              </a:rPr>
              <a:t> </a:t>
            </a:r>
            <a:r>
              <a:rPr lang="en-US" altLang="es-MX" dirty="0">
                <a:latin typeface="Arial" panose="020B0604020202020204" pitchFamily="34" charset="0"/>
                <a:cs typeface="Arial" panose="020B0604020202020204" pitchFamily="34" charset="0"/>
              </a:rPr>
              <a:t>de </a:t>
            </a:r>
            <a:r>
              <a:rPr lang="en-US" altLang="es-MX" dirty="0" err="1">
                <a:solidFill>
                  <a:srgbClr val="FF0000"/>
                </a:solidFill>
                <a:latin typeface="Arial" panose="020B0604020202020204" pitchFamily="34" charset="0"/>
                <a:cs typeface="Arial" panose="020B0604020202020204" pitchFamily="34" charset="0"/>
              </a:rPr>
              <a:t>todos</a:t>
            </a:r>
            <a:r>
              <a:rPr lang="en-US" altLang="es-MX" dirty="0">
                <a:solidFill>
                  <a:srgbClr val="FF0000"/>
                </a:solidFill>
                <a:latin typeface="Arial" panose="020B0604020202020204" pitchFamily="34" charset="0"/>
                <a:cs typeface="Arial" panose="020B0604020202020204" pitchFamily="34" charset="0"/>
              </a:rPr>
              <a:t> los </a:t>
            </a:r>
            <a:r>
              <a:rPr lang="en-US" altLang="es-MX" dirty="0" err="1">
                <a:solidFill>
                  <a:srgbClr val="FF0000"/>
                </a:solidFill>
                <a:latin typeface="Arial" panose="020B0604020202020204" pitchFamily="34" charset="0"/>
                <a:cs typeface="Arial" panose="020B0604020202020204" pitchFamily="34" charset="0"/>
              </a:rPr>
              <a:t>ácidos</a:t>
            </a:r>
            <a:r>
              <a:rPr lang="en-US" altLang="es-MX" dirty="0">
                <a:solidFill>
                  <a:srgbClr val="FF0000"/>
                </a:solidFill>
                <a:latin typeface="Arial" panose="020B0604020202020204" pitchFamily="34" charset="0"/>
                <a:cs typeface="Arial" panose="020B0604020202020204" pitchFamily="34" charset="0"/>
              </a:rPr>
              <a:t>/bases </a:t>
            </a:r>
          </a:p>
          <a:p>
            <a:r>
              <a:rPr lang="en-US" altLang="es-MX" dirty="0" err="1">
                <a:solidFill>
                  <a:srgbClr val="FF0000"/>
                </a:solidFill>
                <a:latin typeface="Arial" panose="020B0604020202020204" pitchFamily="34" charset="0"/>
                <a:cs typeface="Arial" panose="020B0604020202020204" pitchFamily="34" charset="0"/>
              </a:rPr>
              <a:t>presentes</a:t>
            </a:r>
            <a:r>
              <a:rPr lang="en-US" altLang="es-MX" dirty="0">
                <a:solidFill>
                  <a:srgbClr val="FF0000"/>
                </a:solidFill>
                <a:latin typeface="Arial" panose="020B0604020202020204" pitchFamily="34" charset="0"/>
                <a:cs typeface="Arial" panose="020B0604020202020204" pitchFamily="34" charset="0"/>
              </a:rPr>
              <a:t> </a:t>
            </a:r>
            <a:r>
              <a:rPr lang="en-US" altLang="es-MX" dirty="0">
                <a:latin typeface="Arial" panose="020B0604020202020204" pitchFamily="34" charset="0"/>
                <a:cs typeface="Arial" panose="020B0604020202020204" pitchFamily="34" charset="0"/>
              </a:rPr>
              <a:t>en la </a:t>
            </a:r>
            <a:r>
              <a:rPr lang="en-US" altLang="es-MX" dirty="0" err="1">
                <a:latin typeface="Arial" panose="020B0604020202020204" pitchFamily="34" charset="0"/>
                <a:cs typeface="Arial" panose="020B0604020202020204" pitchFamily="34" charset="0"/>
              </a:rPr>
              <a:t>solución</a:t>
            </a:r>
            <a:endParaRPr lang="en-US" altLang="es-MX" dirty="0">
              <a:latin typeface="Arial" panose="020B0604020202020204" pitchFamily="34" charset="0"/>
              <a:cs typeface="Arial" panose="020B0604020202020204" pitchFamily="34" charset="0"/>
            </a:endParaRPr>
          </a:p>
          <a:p>
            <a:endParaRPr lang="en-US" altLang="es-MX" dirty="0">
              <a:latin typeface="Arial" panose="020B0604020202020204" pitchFamily="34" charset="0"/>
              <a:cs typeface="Arial" panose="020B0604020202020204" pitchFamily="34" charset="0"/>
            </a:endParaRPr>
          </a:p>
          <a:p>
            <a:r>
              <a:rPr lang="en-US" altLang="es-MX" dirty="0" err="1">
                <a:latin typeface="Arial" panose="020B0604020202020204" pitchFamily="34" charset="0"/>
                <a:cs typeface="Arial" panose="020B0604020202020204" pitchFamily="34" charset="0"/>
              </a:rPr>
              <a:t>Catálisis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ácida</a:t>
            </a:r>
            <a:r>
              <a:rPr lang="en-US" altLang="es-MX" dirty="0">
                <a:latin typeface="Arial" panose="020B0604020202020204" pitchFamily="34" charset="0"/>
                <a:cs typeface="Arial" panose="020B0604020202020204" pitchFamily="34" charset="0"/>
              </a:rPr>
              <a:t> general: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 = S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i</a:t>
            </a:r>
            <a:r>
              <a:rPr lang="en-US" altLang="es-MX" dirty="0">
                <a:latin typeface="Arial" panose="020B0604020202020204" pitchFamily="34" charset="0"/>
                <a:cs typeface="Arial" panose="020B0604020202020204" pitchFamily="34" charset="0"/>
              </a:rPr>
              <a:t>[</a:t>
            </a:r>
            <a:r>
              <a:rPr lang="en-US" altLang="es-MX" dirty="0" err="1">
                <a:latin typeface="Arial" panose="020B0604020202020204" pitchFamily="34" charset="0"/>
                <a:cs typeface="Arial" panose="020B0604020202020204" pitchFamily="34" charset="0"/>
              </a:rPr>
              <a:t>HA</a:t>
            </a:r>
            <a:r>
              <a:rPr lang="en-US" altLang="es-MX" baseline="-25000" dirty="0" err="1">
                <a:latin typeface="Arial" panose="020B0604020202020204" pitchFamily="34" charset="0"/>
                <a:cs typeface="Arial" panose="020B0604020202020204" pitchFamily="34" charset="0"/>
              </a:rPr>
              <a:t>i</a:t>
            </a:r>
            <a:r>
              <a:rPr lang="en-US" altLang="es-MX" dirty="0">
                <a:latin typeface="Arial" panose="020B0604020202020204" pitchFamily="34" charset="0"/>
                <a:cs typeface="Arial" panose="020B0604020202020204" pitchFamily="34" charset="0"/>
              </a:rPr>
              <a:t>]</a:t>
            </a:r>
          </a:p>
          <a:p>
            <a:r>
              <a:rPr lang="en-US" altLang="es-MX" dirty="0" err="1">
                <a:latin typeface="Arial" panose="020B0604020202020204" pitchFamily="34" charset="0"/>
                <a:cs typeface="Arial" panose="020B0604020202020204" pitchFamily="34" charset="0"/>
              </a:rPr>
              <a:t>Catálisis</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básica</a:t>
            </a:r>
            <a:r>
              <a:rPr lang="en-US" altLang="es-MX" dirty="0">
                <a:latin typeface="Arial" panose="020B0604020202020204" pitchFamily="34" charset="0"/>
                <a:cs typeface="Arial" panose="020B0604020202020204" pitchFamily="34" charset="0"/>
              </a:rPr>
              <a:t> general: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obs</a:t>
            </a:r>
            <a:r>
              <a:rPr lang="en-US" altLang="es-MX" dirty="0">
                <a:latin typeface="Arial" panose="020B0604020202020204" pitchFamily="34" charset="0"/>
                <a:cs typeface="Arial" panose="020B0604020202020204" pitchFamily="34" charset="0"/>
              </a:rPr>
              <a:t> = S </a:t>
            </a:r>
            <a:r>
              <a:rPr lang="en-US" altLang="es-MX" dirty="0" err="1">
                <a:latin typeface="Arial" panose="020B0604020202020204" pitchFamily="34" charset="0"/>
                <a:cs typeface="Arial" panose="020B0604020202020204" pitchFamily="34" charset="0"/>
              </a:rPr>
              <a:t>k</a:t>
            </a:r>
            <a:r>
              <a:rPr lang="en-US" altLang="es-MX" baseline="-25000" dirty="0" err="1">
                <a:latin typeface="Arial" panose="020B0604020202020204" pitchFamily="34" charset="0"/>
                <a:cs typeface="Arial" panose="020B0604020202020204" pitchFamily="34" charset="0"/>
              </a:rPr>
              <a:t>i</a:t>
            </a:r>
            <a:r>
              <a:rPr lang="en-US" altLang="es-MX" dirty="0">
                <a:latin typeface="Arial" panose="020B0604020202020204" pitchFamily="34" charset="0"/>
                <a:cs typeface="Arial" panose="020B0604020202020204" pitchFamily="34" charset="0"/>
              </a:rPr>
              <a:t>[B</a:t>
            </a:r>
            <a:r>
              <a:rPr lang="en-US" altLang="es-MX" baseline="-25000" dirty="0">
                <a:latin typeface="Arial" panose="020B0604020202020204" pitchFamily="34" charset="0"/>
                <a:cs typeface="Arial" panose="020B0604020202020204" pitchFamily="34" charset="0"/>
              </a:rPr>
              <a:t>i</a:t>
            </a:r>
            <a:r>
              <a:rPr lang="en-US" altLang="es-MX" dirty="0">
                <a:latin typeface="Arial" panose="020B0604020202020204" pitchFamily="34" charset="0"/>
                <a:cs typeface="Arial" panose="020B0604020202020204" pitchFamily="34" charset="0"/>
              </a:rPr>
              <a:t>]</a:t>
            </a:r>
          </a:p>
        </p:txBody>
      </p:sp>
      <p:sp>
        <p:nvSpPr>
          <p:cNvPr id="16387" name="Text Box 3"/>
          <p:cNvSpPr txBox="1">
            <a:spLocks noChangeArrowheads="1"/>
          </p:cNvSpPr>
          <p:nvPr/>
        </p:nvSpPr>
        <p:spPr bwMode="auto">
          <a:xfrm>
            <a:off x="381000" y="2667000"/>
            <a:ext cx="5083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u="sng" dirty="0" err="1">
                <a:latin typeface="Arial" panose="020B0604020202020204" pitchFamily="34" charset="0"/>
                <a:cs typeface="Arial" panose="020B0604020202020204" pitchFamily="34" charset="0"/>
              </a:rPr>
              <a:t>Ejemplo</a:t>
            </a:r>
            <a:r>
              <a:rPr lang="en-US" altLang="es-MX" u="sng" dirty="0">
                <a:latin typeface="Arial" panose="020B0604020202020204" pitchFamily="34" charset="0"/>
                <a:cs typeface="Arial" panose="020B0604020202020204" pitchFamily="34" charset="0"/>
              </a:rPr>
              <a:t> de </a:t>
            </a:r>
            <a:r>
              <a:rPr lang="en-US" altLang="es-MX" u="sng" dirty="0" err="1">
                <a:latin typeface="Arial" panose="020B0604020202020204" pitchFamily="34" charset="0"/>
                <a:cs typeface="Arial" panose="020B0604020202020204" pitchFamily="34" charset="0"/>
              </a:rPr>
              <a:t>catálisis</a:t>
            </a:r>
            <a:r>
              <a:rPr lang="en-US" altLang="es-MX" u="sng" dirty="0">
                <a:latin typeface="Arial" panose="020B0604020202020204" pitchFamily="34" charset="0"/>
                <a:cs typeface="Arial" panose="020B0604020202020204" pitchFamily="34" charset="0"/>
              </a:rPr>
              <a:t> </a:t>
            </a:r>
            <a:r>
              <a:rPr lang="en-US" altLang="es-MX" u="sng" dirty="0" err="1">
                <a:latin typeface="Arial" panose="020B0604020202020204" pitchFamily="34" charset="0"/>
                <a:cs typeface="Arial" panose="020B0604020202020204" pitchFamily="34" charset="0"/>
              </a:rPr>
              <a:t>básica</a:t>
            </a:r>
            <a:r>
              <a:rPr lang="en-US" altLang="es-MX" u="sng" dirty="0">
                <a:latin typeface="Arial" panose="020B0604020202020204" pitchFamily="34" charset="0"/>
                <a:cs typeface="Arial" panose="020B0604020202020204" pitchFamily="34" charset="0"/>
              </a:rPr>
              <a:t> general:</a:t>
            </a:r>
            <a:endParaRPr lang="en-US" altLang="es-MX" dirty="0">
              <a:latin typeface="Arial" panose="020B0604020202020204" pitchFamily="34" charset="0"/>
              <a:cs typeface="Arial" panose="020B0604020202020204" pitchFamily="34" charset="0"/>
            </a:endParaRPr>
          </a:p>
        </p:txBody>
      </p:sp>
      <p:graphicFrame>
        <p:nvGraphicFramePr>
          <p:cNvPr id="16388" name="Object 4"/>
          <p:cNvGraphicFramePr>
            <a:graphicFrameLocks noChangeAspect="1"/>
          </p:cNvGraphicFramePr>
          <p:nvPr>
            <p:extLst>
              <p:ext uri="{D42A27DB-BD31-4B8C-83A1-F6EECF244321}">
                <p14:modId xmlns:p14="http://schemas.microsoft.com/office/powerpoint/2010/main" val="347723074"/>
              </p:ext>
            </p:extLst>
          </p:nvPr>
        </p:nvGraphicFramePr>
        <p:xfrm>
          <a:off x="685800" y="3425825"/>
          <a:ext cx="4572000" cy="917575"/>
        </p:xfrm>
        <a:graphic>
          <a:graphicData uri="http://schemas.openxmlformats.org/presentationml/2006/ole">
            <mc:AlternateContent xmlns:mc="http://schemas.openxmlformats.org/markup-compatibility/2006">
              <mc:Choice xmlns:v="urn:schemas-microsoft-com:vml" Requires="v">
                <p:oleObj spid="_x0000_s16443" name="CS ChemDraw Drawing" r:id="rId3" imgW="2880360" imgH="578880" progId="ChemDraw.Document.4.5">
                  <p:embed/>
                </p:oleObj>
              </mc:Choice>
              <mc:Fallback>
                <p:oleObj name="CS ChemDraw Drawing" r:id="rId3" imgW="2880360" imgH="57888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5825"/>
                        <a:ext cx="45720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9" name="Text Box 5"/>
          <p:cNvSpPr txBox="1">
            <a:spLocks noChangeArrowheads="1"/>
          </p:cNvSpPr>
          <p:nvPr/>
        </p:nvSpPr>
        <p:spPr bwMode="auto">
          <a:xfrm>
            <a:off x="593725" y="4772025"/>
            <a:ext cx="45878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a:latin typeface="Arial" panose="020B0604020202020204" pitchFamily="34" charset="0"/>
                <a:cs typeface="Arial" panose="020B0604020202020204" pitchFamily="34" charset="0"/>
              </a:rPr>
              <a:t>La </a:t>
            </a:r>
            <a:r>
              <a:rPr lang="en-US" altLang="es-MX" dirty="0" err="1">
                <a:latin typeface="Arial" panose="020B0604020202020204" pitchFamily="34" charset="0"/>
                <a:cs typeface="Arial" panose="020B0604020202020204" pitchFamily="34" charset="0"/>
              </a:rPr>
              <a:t>rapidez</a:t>
            </a:r>
            <a:r>
              <a:rPr lang="en-US" altLang="es-MX" dirty="0">
                <a:latin typeface="Arial" panose="020B0604020202020204" pitchFamily="34" charset="0"/>
                <a:cs typeface="Arial" panose="020B0604020202020204" pitchFamily="34" charset="0"/>
              </a:rPr>
              <a:t> de </a:t>
            </a:r>
            <a:r>
              <a:rPr lang="en-US" altLang="es-MX" dirty="0" err="1">
                <a:latin typeface="Arial" panose="020B0604020202020204" pitchFamily="34" charset="0"/>
                <a:cs typeface="Arial" panose="020B0604020202020204" pitchFamily="34" charset="0"/>
              </a:rPr>
              <a:t>reacción</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depende</a:t>
            </a:r>
            <a:r>
              <a:rPr lang="en-US" altLang="es-MX" dirty="0">
                <a:latin typeface="Arial" panose="020B0604020202020204" pitchFamily="34" charset="0"/>
                <a:cs typeface="Arial" panose="020B0604020202020204" pitchFamily="34" charset="0"/>
              </a:rPr>
              <a:t> de la </a:t>
            </a:r>
            <a:r>
              <a:rPr lang="en-US" altLang="es-MX" dirty="0" err="1">
                <a:latin typeface="Arial" panose="020B0604020202020204" pitchFamily="34" charset="0"/>
                <a:cs typeface="Arial" panose="020B0604020202020204" pitchFamily="34" charset="0"/>
              </a:rPr>
              <a:t>concentración</a:t>
            </a:r>
            <a:r>
              <a:rPr lang="en-US" altLang="es-MX" dirty="0">
                <a:latin typeface="Arial" panose="020B0604020202020204" pitchFamily="34" charset="0"/>
                <a:cs typeface="Arial" panose="020B0604020202020204" pitchFamily="34" charset="0"/>
              </a:rPr>
              <a:t> del buffer, a pH </a:t>
            </a:r>
            <a:r>
              <a:rPr lang="en-US" altLang="es-MX" dirty="0" err="1">
                <a:latin typeface="Arial" panose="020B0604020202020204" pitchFamily="34" charset="0"/>
                <a:cs typeface="Arial" panose="020B0604020202020204" pitchFamily="34" charset="0"/>
              </a:rPr>
              <a:t>constante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También</a:t>
            </a:r>
            <a:r>
              <a:rPr lang="en-US" altLang="es-MX" dirty="0">
                <a:latin typeface="Arial" panose="020B0604020202020204" pitchFamily="34" charset="0"/>
                <a:cs typeface="Arial" panose="020B0604020202020204" pitchFamily="34" charset="0"/>
              </a:rPr>
              <a:t> hay </a:t>
            </a:r>
            <a:r>
              <a:rPr lang="en-US" altLang="es-MX" dirty="0" err="1">
                <a:latin typeface="Arial" panose="020B0604020202020204" pitchFamily="34" charset="0"/>
                <a:cs typeface="Arial" panose="020B0604020202020204" pitchFamily="34" charset="0"/>
              </a:rPr>
              <a:t>contribución</a:t>
            </a:r>
            <a:r>
              <a:rPr lang="en-US" altLang="es-MX" dirty="0">
                <a:latin typeface="Arial" panose="020B0604020202020204" pitchFamily="34" charset="0"/>
                <a:cs typeface="Arial" panose="020B0604020202020204" pitchFamily="34" charset="0"/>
              </a:rPr>
              <a:t> del OH</a:t>
            </a:r>
            <a:r>
              <a:rPr lang="en-US" altLang="es-MX" baseline="30000" dirty="0">
                <a:latin typeface="Arial" panose="020B0604020202020204" pitchFamily="34" charset="0"/>
                <a:cs typeface="Arial" panose="020B0604020202020204" pitchFamily="34" charset="0"/>
              </a:rPr>
              <a:t>-</a:t>
            </a:r>
            <a:r>
              <a:rPr lang="en-US" altLang="es-MX" dirty="0">
                <a:latin typeface="Arial" panose="020B0604020202020204" pitchFamily="34" charset="0"/>
                <a:cs typeface="Arial" panose="020B0604020202020204" pitchFamily="34" charset="0"/>
              </a:rPr>
              <a:t> y H</a:t>
            </a:r>
            <a:r>
              <a:rPr lang="en-US" altLang="es-MX" baseline="-25000" dirty="0">
                <a:latin typeface="Arial" panose="020B0604020202020204" pitchFamily="34" charset="0"/>
                <a:cs typeface="Arial" panose="020B0604020202020204" pitchFamily="34" charset="0"/>
              </a:rPr>
              <a:t>2</a:t>
            </a:r>
            <a:r>
              <a:rPr lang="en-US" altLang="es-MX" dirty="0">
                <a:latin typeface="Arial" panose="020B0604020202020204" pitchFamily="34" charset="0"/>
                <a:cs typeface="Arial" panose="020B0604020202020204" pitchFamily="34" charset="0"/>
              </a:rPr>
              <a:t>O.</a:t>
            </a:r>
          </a:p>
        </p:txBody>
      </p:sp>
      <p:sp>
        <p:nvSpPr>
          <p:cNvPr id="16390" name="Line 7"/>
          <p:cNvSpPr>
            <a:spLocks noChangeShapeType="1"/>
          </p:cNvSpPr>
          <p:nvPr/>
        </p:nvSpPr>
        <p:spPr bwMode="auto">
          <a:xfrm>
            <a:off x="5922963" y="3465513"/>
            <a:ext cx="0" cy="2160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6391" name="Line 8"/>
          <p:cNvSpPr>
            <a:spLocks noChangeShapeType="1"/>
          </p:cNvSpPr>
          <p:nvPr/>
        </p:nvSpPr>
        <p:spPr bwMode="auto">
          <a:xfrm>
            <a:off x="5922963" y="5626100"/>
            <a:ext cx="2592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6392" name="Line 9"/>
          <p:cNvSpPr>
            <a:spLocks noChangeShapeType="1"/>
          </p:cNvSpPr>
          <p:nvPr/>
        </p:nvSpPr>
        <p:spPr bwMode="auto">
          <a:xfrm flipV="1">
            <a:off x="5707063" y="4146550"/>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6393" name="Text Box 10"/>
          <p:cNvSpPr txBox="1">
            <a:spLocks noChangeArrowheads="1"/>
          </p:cNvSpPr>
          <p:nvPr/>
        </p:nvSpPr>
        <p:spPr bwMode="auto">
          <a:xfrm>
            <a:off x="5867400" y="5632450"/>
            <a:ext cx="23150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400">
                <a:latin typeface="Arial" panose="020B0604020202020204" pitchFamily="34" charset="0"/>
                <a:cs typeface="Arial" panose="020B0604020202020204" pitchFamily="34" charset="0"/>
              </a:rPr>
              <a:t>[ClCH</a:t>
            </a:r>
            <a:r>
              <a:rPr lang="nl-NL" altLang="es-MX" sz="1400" baseline="-25000">
                <a:latin typeface="Arial" panose="020B0604020202020204" pitchFamily="34" charset="0"/>
                <a:cs typeface="Arial" panose="020B0604020202020204" pitchFamily="34" charset="0"/>
              </a:rPr>
              <a:t>2</a:t>
            </a:r>
            <a:r>
              <a:rPr lang="nl-NL" altLang="es-MX" sz="1400">
                <a:latin typeface="Arial" panose="020B0604020202020204" pitchFamily="34" charset="0"/>
                <a:cs typeface="Arial" panose="020B0604020202020204" pitchFamily="34" charset="0"/>
              </a:rPr>
              <a:t>COO</a:t>
            </a:r>
            <a:r>
              <a:rPr lang="nl-NL" altLang="es-MX" sz="1400" baseline="30000">
                <a:latin typeface="Arial" panose="020B0604020202020204" pitchFamily="34" charset="0"/>
                <a:cs typeface="Arial" panose="020B0604020202020204" pitchFamily="34" charset="0"/>
              </a:rPr>
              <a:t>-</a:t>
            </a:r>
            <a:r>
              <a:rPr lang="nl-NL" altLang="es-MX" sz="1400">
                <a:latin typeface="Arial" panose="020B0604020202020204" pitchFamily="34" charset="0"/>
                <a:cs typeface="Arial" panose="020B0604020202020204" pitchFamily="34" charset="0"/>
              </a:rPr>
              <a:t>/ClCH</a:t>
            </a:r>
            <a:r>
              <a:rPr lang="nl-NL" altLang="es-MX" sz="1400" baseline="-25000">
                <a:latin typeface="Arial" panose="020B0604020202020204" pitchFamily="34" charset="0"/>
                <a:cs typeface="Arial" panose="020B0604020202020204" pitchFamily="34" charset="0"/>
              </a:rPr>
              <a:t>2</a:t>
            </a:r>
            <a:r>
              <a:rPr lang="nl-NL" altLang="es-MX" sz="1400">
                <a:latin typeface="Arial" panose="020B0604020202020204" pitchFamily="34" charset="0"/>
                <a:cs typeface="Arial" panose="020B0604020202020204" pitchFamily="34" charset="0"/>
              </a:rPr>
              <a:t>COOH]</a:t>
            </a:r>
          </a:p>
        </p:txBody>
      </p:sp>
      <p:sp>
        <p:nvSpPr>
          <p:cNvPr id="16394" name="Text Box 11"/>
          <p:cNvSpPr txBox="1">
            <a:spLocks noChangeArrowheads="1"/>
          </p:cNvSpPr>
          <p:nvPr/>
        </p:nvSpPr>
        <p:spPr bwMode="auto">
          <a:xfrm>
            <a:off x="5486400" y="4648200"/>
            <a:ext cx="506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es-MX" sz="1600">
                <a:latin typeface="Arial" panose="020B0604020202020204" pitchFamily="34" charset="0"/>
                <a:cs typeface="Arial" panose="020B0604020202020204" pitchFamily="34" charset="0"/>
              </a:rPr>
              <a:t>k</a:t>
            </a:r>
            <a:r>
              <a:rPr lang="nl-NL" altLang="es-MX" sz="1600" baseline="-25000">
                <a:latin typeface="Arial" panose="020B0604020202020204" pitchFamily="34" charset="0"/>
                <a:cs typeface="Arial" panose="020B0604020202020204" pitchFamily="34" charset="0"/>
              </a:rPr>
              <a:t>obs</a:t>
            </a:r>
            <a:endParaRPr lang="nl-NL" altLang="es-MX" sz="1800">
              <a:latin typeface="Arial" panose="020B0604020202020204" pitchFamily="34" charset="0"/>
              <a:cs typeface="Arial" panose="020B0604020202020204" pitchFamily="34" charset="0"/>
            </a:endParaRPr>
          </a:p>
        </p:txBody>
      </p:sp>
      <p:sp>
        <p:nvSpPr>
          <p:cNvPr id="16395" name="Line 12"/>
          <p:cNvSpPr>
            <a:spLocks noChangeShapeType="1"/>
          </p:cNvSpPr>
          <p:nvPr/>
        </p:nvSpPr>
        <p:spPr bwMode="auto">
          <a:xfrm flipV="1">
            <a:off x="5922963" y="3633788"/>
            <a:ext cx="2447925" cy="108108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6396" name="Line 15"/>
          <p:cNvSpPr>
            <a:spLocks noChangeShapeType="1"/>
          </p:cNvSpPr>
          <p:nvPr/>
        </p:nvSpPr>
        <p:spPr bwMode="auto">
          <a:xfrm>
            <a:off x="5943600" y="4724400"/>
            <a:ext cx="2557463" cy="0"/>
          </a:xfrm>
          <a:prstGeom prst="line">
            <a:avLst/>
          </a:prstGeom>
          <a:noFill/>
          <a:ln w="19050">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latin typeface="Arial" panose="020B0604020202020204" pitchFamily="34" charset="0"/>
              <a:cs typeface="Arial" panose="020B0604020202020204" pitchFamily="34" charset="0"/>
            </a:endParaRPr>
          </a:p>
        </p:txBody>
      </p:sp>
      <p:sp>
        <p:nvSpPr>
          <p:cNvPr id="16397" name="Line 18"/>
          <p:cNvSpPr>
            <a:spLocks noChangeShapeType="1"/>
          </p:cNvSpPr>
          <p:nvPr/>
        </p:nvSpPr>
        <p:spPr bwMode="auto">
          <a:xfrm flipV="1">
            <a:off x="8077200" y="5791200"/>
            <a:ext cx="533400"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3B4F0BB1-7760-4ACE-8C26-160AF6B8D8D9}"/>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C9A74473-11E4-4589-BCA2-2F484C9232BD}"/>
              </a:ext>
            </a:extLst>
          </p:cNvPr>
          <p:cNvSpPr>
            <a:spLocks noGrp="1"/>
          </p:cNvSpPr>
          <p:nvPr>
            <p:ph type="sldNum" sz="quarter" idx="12"/>
          </p:nvPr>
        </p:nvSpPr>
        <p:spPr/>
        <p:txBody>
          <a:bodyPr/>
          <a:lstStyle/>
          <a:p>
            <a:fld id="{35F7C1B0-3CBA-4428-8776-BC58547E578F}" type="slidenum">
              <a:rPr lang="es-MX" smtClean="0"/>
              <a:t>60</a:t>
            </a:fld>
            <a:endParaRPr lang="es-MX"/>
          </a:p>
        </p:txBody>
      </p:sp>
    </p:spTree>
    <p:extLst>
      <p:ext uri="{BB962C8B-B14F-4D97-AF65-F5344CB8AC3E}">
        <p14:creationId xmlns:p14="http://schemas.microsoft.com/office/powerpoint/2010/main" val="1209357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454025"/>
            <a:ext cx="6606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dirty="0" err="1">
                <a:latin typeface="Arial" panose="020B0604020202020204" pitchFamily="34" charset="0"/>
                <a:cs typeface="Arial" panose="020B0604020202020204" pitchFamily="34" charset="0"/>
              </a:rPr>
              <a:t>Por</a:t>
            </a:r>
            <a:r>
              <a:rPr lang="en-US" altLang="es-MX" dirty="0">
                <a:latin typeface="Arial" panose="020B0604020202020204" pitchFamily="34" charset="0"/>
                <a:cs typeface="Arial" panose="020B0604020202020204" pitchFamily="34" charset="0"/>
              </a:rPr>
              <a:t> lo </a:t>
            </a:r>
            <a:r>
              <a:rPr lang="en-US" altLang="es-MX" dirty="0" err="1">
                <a:latin typeface="Arial" panose="020B0604020202020204" pitchFamily="34" charset="0"/>
                <a:cs typeface="Arial" panose="020B0604020202020204" pitchFamily="34" charset="0"/>
              </a:rPr>
              <a:t>que</a:t>
            </a:r>
            <a:r>
              <a:rPr lang="en-US" altLang="es-MX" dirty="0">
                <a:latin typeface="Arial" panose="020B0604020202020204" pitchFamily="34" charset="0"/>
                <a:cs typeface="Arial" panose="020B0604020202020204" pitchFamily="34" charset="0"/>
              </a:rPr>
              <a:t> se propone el </a:t>
            </a:r>
            <a:r>
              <a:rPr lang="en-US" altLang="es-MX" dirty="0" err="1">
                <a:latin typeface="Arial" panose="020B0604020202020204" pitchFamily="34" charset="0"/>
                <a:cs typeface="Arial" panose="020B0604020202020204" pitchFamily="34" charset="0"/>
              </a:rPr>
              <a:t>siguiente</a:t>
            </a:r>
            <a:r>
              <a:rPr lang="en-US" altLang="es-MX" dirty="0">
                <a:latin typeface="Arial" panose="020B0604020202020204" pitchFamily="34" charset="0"/>
                <a:cs typeface="Arial" panose="020B0604020202020204" pitchFamily="34" charset="0"/>
              </a:rPr>
              <a:t> </a:t>
            </a:r>
            <a:r>
              <a:rPr lang="en-US" altLang="es-MX" dirty="0" err="1">
                <a:latin typeface="Arial" panose="020B0604020202020204" pitchFamily="34" charset="0"/>
                <a:cs typeface="Arial" panose="020B0604020202020204" pitchFamily="34" charset="0"/>
              </a:rPr>
              <a:t>mecanismo</a:t>
            </a:r>
            <a:r>
              <a:rPr lang="en-US" altLang="es-MX" dirty="0">
                <a:latin typeface="Arial" panose="020B0604020202020204" pitchFamily="34" charset="0"/>
                <a:cs typeface="Arial" panose="020B0604020202020204" pitchFamily="34" charset="0"/>
              </a:rPr>
              <a:t>:</a:t>
            </a:r>
          </a:p>
        </p:txBody>
      </p:sp>
      <p:graphicFrame>
        <p:nvGraphicFramePr>
          <p:cNvPr id="17411" name="Object 3"/>
          <p:cNvGraphicFramePr>
            <a:graphicFrameLocks noChangeAspect="1"/>
          </p:cNvGraphicFramePr>
          <p:nvPr>
            <p:extLst>
              <p:ext uri="{D42A27DB-BD31-4B8C-83A1-F6EECF244321}">
                <p14:modId xmlns:p14="http://schemas.microsoft.com/office/powerpoint/2010/main" val="1785827510"/>
              </p:ext>
            </p:extLst>
          </p:nvPr>
        </p:nvGraphicFramePr>
        <p:xfrm>
          <a:off x="609600" y="1174750"/>
          <a:ext cx="7239000" cy="2782888"/>
        </p:xfrm>
        <a:graphic>
          <a:graphicData uri="http://schemas.openxmlformats.org/presentationml/2006/ole">
            <mc:AlternateContent xmlns:mc="http://schemas.openxmlformats.org/markup-compatibility/2006">
              <mc:Choice xmlns:v="urn:schemas-microsoft-com:vml" Requires="v">
                <p:oleObj spid="_x0000_s17524" name="CS ChemDraw Drawing" r:id="rId3" imgW="5199380" imgH="1998980" progId="ChemDraw.Document.4.5">
                  <p:embed/>
                </p:oleObj>
              </mc:Choice>
              <mc:Fallback>
                <p:oleObj name="CS ChemDraw Drawing" r:id="rId3" imgW="5199380" imgH="199898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74750"/>
                        <a:ext cx="7239000" cy="278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5"/>
          <p:cNvGraphicFramePr>
            <a:graphicFrameLocks noChangeAspect="1"/>
          </p:cNvGraphicFramePr>
          <p:nvPr>
            <p:extLst>
              <p:ext uri="{D42A27DB-BD31-4B8C-83A1-F6EECF244321}">
                <p14:modId xmlns:p14="http://schemas.microsoft.com/office/powerpoint/2010/main" val="3416660438"/>
              </p:ext>
            </p:extLst>
          </p:nvPr>
        </p:nvGraphicFramePr>
        <p:xfrm>
          <a:off x="723900" y="4527550"/>
          <a:ext cx="1485900" cy="777875"/>
        </p:xfrm>
        <a:graphic>
          <a:graphicData uri="http://schemas.openxmlformats.org/presentationml/2006/ole">
            <mc:AlternateContent xmlns:mc="http://schemas.openxmlformats.org/markup-compatibility/2006">
              <mc:Choice xmlns:v="urn:schemas-microsoft-com:vml" Requires="v">
                <p:oleObj spid="_x0000_s17525" name="Equation" r:id="rId5" imgW="748975" imgH="393529" progId="Equation.3">
                  <p:embed/>
                </p:oleObj>
              </mc:Choice>
              <mc:Fallback>
                <p:oleObj name="Equation" r:id="rId5" imgW="748975"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4527550"/>
                        <a:ext cx="14859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Text Box 6"/>
          <p:cNvSpPr txBox="1">
            <a:spLocks noChangeArrowheads="1"/>
          </p:cNvSpPr>
          <p:nvPr/>
        </p:nvSpPr>
        <p:spPr bwMode="auto">
          <a:xfrm>
            <a:off x="2362200" y="4679950"/>
            <a:ext cx="53142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s-MX">
                <a:latin typeface="Arial" panose="020B0604020202020204" pitchFamily="34" charset="0"/>
                <a:cs typeface="Arial" panose="020B0604020202020204" pitchFamily="34" charset="0"/>
              </a:rPr>
              <a:t>= k(H</a:t>
            </a:r>
            <a:r>
              <a:rPr lang="en-GB" altLang="es-MX" baseline="-25000">
                <a:latin typeface="Arial" panose="020B0604020202020204" pitchFamily="34" charset="0"/>
                <a:cs typeface="Arial" panose="020B0604020202020204" pitchFamily="34" charset="0"/>
              </a:rPr>
              <a:t>2</a:t>
            </a:r>
            <a:r>
              <a:rPr lang="en-GB" altLang="es-MX">
                <a:latin typeface="Arial" panose="020B0604020202020204" pitchFamily="34" charset="0"/>
                <a:cs typeface="Arial" panose="020B0604020202020204" pitchFamily="34" charset="0"/>
              </a:rPr>
              <a:t>O)·[H</a:t>
            </a:r>
            <a:r>
              <a:rPr lang="en-GB" altLang="es-MX" baseline="-25000">
                <a:latin typeface="Arial" panose="020B0604020202020204" pitchFamily="34" charset="0"/>
                <a:cs typeface="Arial" panose="020B0604020202020204" pitchFamily="34" charset="0"/>
              </a:rPr>
              <a:t>2</a:t>
            </a:r>
            <a:r>
              <a:rPr lang="en-GB" altLang="es-MX">
                <a:latin typeface="Arial" panose="020B0604020202020204" pitchFamily="34" charset="0"/>
                <a:cs typeface="Arial" panose="020B0604020202020204" pitchFamily="34" charset="0"/>
              </a:rPr>
              <a:t>O]·[IV] +</a:t>
            </a:r>
          </a:p>
          <a:p>
            <a:r>
              <a:rPr lang="en-GB" altLang="es-MX">
                <a:latin typeface="Arial" panose="020B0604020202020204" pitchFamily="34" charset="0"/>
                <a:cs typeface="Arial" panose="020B0604020202020204" pitchFamily="34" charset="0"/>
              </a:rPr>
              <a:t>    k(ClCH</a:t>
            </a:r>
            <a:r>
              <a:rPr lang="en-GB" altLang="es-MX" baseline="-25000">
                <a:latin typeface="Arial" panose="020B0604020202020204" pitchFamily="34" charset="0"/>
                <a:cs typeface="Arial" panose="020B0604020202020204" pitchFamily="34" charset="0"/>
              </a:rPr>
              <a:t>2</a:t>
            </a:r>
            <a:r>
              <a:rPr lang="en-GB" altLang="es-MX">
                <a:latin typeface="Arial" panose="020B0604020202020204" pitchFamily="34" charset="0"/>
                <a:cs typeface="Arial" panose="020B0604020202020204" pitchFamily="34" charset="0"/>
              </a:rPr>
              <a:t>COO</a:t>
            </a:r>
            <a:r>
              <a:rPr lang="en-GB" altLang="es-MX" baseline="30000">
                <a:latin typeface="Arial" panose="020B0604020202020204" pitchFamily="34" charset="0"/>
                <a:cs typeface="Arial" panose="020B0604020202020204" pitchFamily="34" charset="0"/>
              </a:rPr>
              <a:t>–</a:t>
            </a:r>
            <a:r>
              <a:rPr lang="en-GB" altLang="es-MX">
                <a:latin typeface="Arial" panose="020B0604020202020204" pitchFamily="34" charset="0"/>
                <a:cs typeface="Arial" panose="020B0604020202020204" pitchFamily="34" charset="0"/>
              </a:rPr>
              <a:t>)·[ClCH</a:t>
            </a:r>
            <a:r>
              <a:rPr lang="en-GB" altLang="es-MX" baseline="-25000">
                <a:latin typeface="Arial" panose="020B0604020202020204" pitchFamily="34" charset="0"/>
                <a:cs typeface="Arial" panose="020B0604020202020204" pitchFamily="34" charset="0"/>
              </a:rPr>
              <a:t>2</a:t>
            </a:r>
            <a:r>
              <a:rPr lang="en-GB" altLang="es-MX">
                <a:latin typeface="Arial" panose="020B0604020202020204" pitchFamily="34" charset="0"/>
                <a:cs typeface="Arial" panose="020B0604020202020204" pitchFamily="34" charset="0"/>
              </a:rPr>
              <a:t>COO</a:t>
            </a:r>
            <a:r>
              <a:rPr lang="en-GB" altLang="es-MX" baseline="30000">
                <a:latin typeface="Arial" panose="020B0604020202020204" pitchFamily="34" charset="0"/>
                <a:cs typeface="Arial" panose="020B0604020202020204" pitchFamily="34" charset="0"/>
              </a:rPr>
              <a:t>–</a:t>
            </a:r>
            <a:r>
              <a:rPr lang="en-GB" altLang="es-MX">
                <a:latin typeface="Arial" panose="020B0604020202020204" pitchFamily="34" charset="0"/>
                <a:cs typeface="Arial" panose="020B0604020202020204" pitchFamily="34" charset="0"/>
              </a:rPr>
              <a:t>]·[IV] +</a:t>
            </a:r>
          </a:p>
          <a:p>
            <a:r>
              <a:rPr lang="en-GB" altLang="es-MX">
                <a:latin typeface="Arial" panose="020B0604020202020204" pitchFamily="34" charset="0"/>
                <a:cs typeface="Arial" panose="020B0604020202020204" pitchFamily="34" charset="0"/>
              </a:rPr>
              <a:t>    k(OH</a:t>
            </a:r>
            <a:r>
              <a:rPr lang="en-GB" altLang="es-MX" baseline="30000">
                <a:latin typeface="Arial" panose="020B0604020202020204" pitchFamily="34" charset="0"/>
                <a:cs typeface="Arial" panose="020B0604020202020204" pitchFamily="34" charset="0"/>
              </a:rPr>
              <a:t>–</a:t>
            </a:r>
            <a:r>
              <a:rPr lang="en-GB" altLang="es-MX">
                <a:latin typeface="Arial" panose="020B0604020202020204" pitchFamily="34" charset="0"/>
                <a:cs typeface="Arial" panose="020B0604020202020204" pitchFamily="34" charset="0"/>
              </a:rPr>
              <a:t>)·[OH</a:t>
            </a:r>
            <a:r>
              <a:rPr lang="en-GB" altLang="es-MX" baseline="30000">
                <a:latin typeface="Arial" panose="020B0604020202020204" pitchFamily="34" charset="0"/>
                <a:cs typeface="Arial" panose="020B0604020202020204" pitchFamily="34" charset="0"/>
              </a:rPr>
              <a:t>–</a:t>
            </a:r>
            <a:r>
              <a:rPr lang="en-GB" altLang="es-MX">
                <a:latin typeface="Arial" panose="020B0604020202020204" pitchFamily="34" charset="0"/>
                <a:cs typeface="Arial" panose="020B0604020202020204" pitchFamily="34" charset="0"/>
              </a:rPr>
              <a:t>]·[IV]</a:t>
            </a:r>
            <a:endParaRPr lang="en-US" altLang="es-MX">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79CBEE45-6777-4A8E-BD3F-53866AA36ACB}"/>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CE766354-F1A8-4EE6-8C1B-0EAE58CC4779}"/>
              </a:ext>
            </a:extLst>
          </p:cNvPr>
          <p:cNvSpPr>
            <a:spLocks noGrp="1"/>
          </p:cNvSpPr>
          <p:nvPr>
            <p:ph type="sldNum" sz="quarter" idx="12"/>
          </p:nvPr>
        </p:nvSpPr>
        <p:spPr/>
        <p:txBody>
          <a:bodyPr/>
          <a:lstStyle/>
          <a:p>
            <a:fld id="{35F7C1B0-3CBA-4428-8776-BC58547E578F}" type="slidenum">
              <a:rPr lang="es-MX" smtClean="0"/>
              <a:t>61</a:t>
            </a:fld>
            <a:endParaRPr lang="es-MX"/>
          </a:p>
        </p:txBody>
      </p:sp>
    </p:spTree>
    <p:extLst>
      <p:ext uri="{BB962C8B-B14F-4D97-AF65-F5344CB8AC3E}">
        <p14:creationId xmlns:p14="http://schemas.microsoft.com/office/powerpoint/2010/main" val="3651265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32" y="2348880"/>
            <a:ext cx="763150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691680" y="548680"/>
            <a:ext cx="5471939" cy="1446550"/>
          </a:xfrm>
          <a:prstGeom prst="rect">
            <a:avLst/>
          </a:prstGeom>
          <a:noFill/>
        </p:spPr>
        <p:txBody>
          <a:bodyPr wrap="square" rtlCol="0">
            <a:spAutoFit/>
          </a:bodyPr>
          <a:lstStyle/>
          <a:p>
            <a:r>
              <a:rPr lang="es-MX" sz="3200" dirty="0">
                <a:latin typeface="Arial" panose="020B0604020202020204" pitchFamily="34" charset="0"/>
                <a:cs typeface="Arial" panose="020B0604020202020204" pitchFamily="34" charset="0"/>
              </a:rPr>
              <a:t>Catálisis ácido/base general</a:t>
            </a:r>
          </a:p>
          <a:p>
            <a:endParaRPr lang="es-MX" sz="3200"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Gráficas de log k como función del pH</a:t>
            </a:r>
          </a:p>
        </p:txBody>
      </p:sp>
      <p:sp>
        <p:nvSpPr>
          <p:cNvPr id="3" name="Marcador de pie de página 2">
            <a:extLst>
              <a:ext uri="{FF2B5EF4-FFF2-40B4-BE49-F238E27FC236}">
                <a16:creationId xmlns:a16="http://schemas.microsoft.com/office/drawing/2014/main" id="{D2103A66-F74A-454F-8EF9-684B1BB1452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F903699-90D1-4685-8F31-65FC2E29CF99}"/>
              </a:ext>
            </a:extLst>
          </p:cNvPr>
          <p:cNvSpPr>
            <a:spLocks noGrp="1"/>
          </p:cNvSpPr>
          <p:nvPr>
            <p:ph type="sldNum" sz="quarter" idx="12"/>
          </p:nvPr>
        </p:nvSpPr>
        <p:spPr/>
        <p:txBody>
          <a:bodyPr/>
          <a:lstStyle/>
          <a:p>
            <a:fld id="{35F7C1B0-3CBA-4428-8776-BC58547E578F}" type="slidenum">
              <a:rPr lang="es-MX" smtClean="0"/>
              <a:t>62</a:t>
            </a:fld>
            <a:endParaRPr lang="es-MX"/>
          </a:p>
        </p:txBody>
      </p:sp>
    </p:spTree>
    <p:extLst>
      <p:ext uri="{BB962C8B-B14F-4D97-AF65-F5344CB8AC3E}">
        <p14:creationId xmlns:p14="http://schemas.microsoft.com/office/powerpoint/2010/main" val="2563425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83096"/>
            <a:ext cx="7772400" cy="609600"/>
          </a:xfrm>
        </p:spPr>
        <p:txBody>
          <a:bodyPr/>
          <a:lstStyle/>
          <a:p>
            <a:r>
              <a:rPr lang="en-US" altLang="es-MX" sz="3200" dirty="0" err="1">
                <a:latin typeface="Arial" panose="020B0604020202020204" pitchFamily="34" charset="0"/>
                <a:cs typeface="Arial" panose="020B0604020202020204" pitchFamily="34" charset="0"/>
              </a:rPr>
              <a:t>Resumen</a:t>
            </a:r>
            <a:r>
              <a:rPr lang="en-US" altLang="es-MX" sz="3200" dirty="0">
                <a:latin typeface="Arial" panose="020B0604020202020204" pitchFamily="34" charset="0"/>
                <a:cs typeface="Arial" panose="020B0604020202020204" pitchFamily="34" charset="0"/>
              </a:rPr>
              <a:t>:</a:t>
            </a:r>
            <a:endParaRPr lang="en-US" altLang="es-MX" dirty="0">
              <a:latin typeface="Arial" panose="020B0604020202020204" pitchFamily="34" charset="0"/>
              <a:cs typeface="Arial" panose="020B0604020202020204" pitchFamily="34" charset="0"/>
            </a:endParaRPr>
          </a:p>
        </p:txBody>
      </p:sp>
      <p:sp>
        <p:nvSpPr>
          <p:cNvPr id="18435" name="Text Box 3"/>
          <p:cNvSpPr txBox="1">
            <a:spLocks noChangeArrowheads="1"/>
          </p:cNvSpPr>
          <p:nvPr/>
        </p:nvSpPr>
        <p:spPr bwMode="auto">
          <a:xfrm>
            <a:off x="457199" y="620688"/>
            <a:ext cx="45688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u="sng" dirty="0" err="1">
                <a:latin typeface="Arial" panose="020B0604020202020204" pitchFamily="34" charset="0"/>
                <a:cs typeface="Arial" panose="020B0604020202020204" pitchFamily="34" charset="0"/>
              </a:rPr>
              <a:t>Catálisis</a:t>
            </a:r>
            <a:r>
              <a:rPr lang="en-US" altLang="es-MX" u="sng" dirty="0">
                <a:latin typeface="Arial" panose="020B0604020202020204" pitchFamily="34" charset="0"/>
                <a:cs typeface="Arial" panose="020B0604020202020204" pitchFamily="34" charset="0"/>
              </a:rPr>
              <a:t> </a:t>
            </a:r>
            <a:r>
              <a:rPr lang="en-US" altLang="es-MX" u="sng" dirty="0" err="1">
                <a:latin typeface="Arial" panose="020B0604020202020204" pitchFamily="34" charset="0"/>
                <a:cs typeface="Arial" panose="020B0604020202020204" pitchFamily="34" charset="0"/>
              </a:rPr>
              <a:t>ácido</a:t>
            </a:r>
            <a:r>
              <a:rPr lang="en-US" altLang="es-MX" u="sng" dirty="0">
                <a:latin typeface="Arial" panose="020B0604020202020204" pitchFamily="34" charset="0"/>
                <a:cs typeface="Arial" panose="020B0604020202020204" pitchFamily="34" charset="0"/>
              </a:rPr>
              <a:t>/base </a:t>
            </a:r>
            <a:r>
              <a:rPr lang="en-US" altLang="es-MX" u="sng" dirty="0" err="1">
                <a:latin typeface="Arial" panose="020B0604020202020204" pitchFamily="34" charset="0"/>
                <a:cs typeface="Arial" panose="020B0604020202020204" pitchFamily="34" charset="0"/>
              </a:rPr>
              <a:t>específica</a:t>
            </a:r>
            <a:r>
              <a:rPr lang="en-US" altLang="es-MX" u="sng" dirty="0">
                <a:latin typeface="Arial" panose="020B0604020202020204" pitchFamily="34" charset="0"/>
                <a:cs typeface="Arial" panose="020B0604020202020204" pitchFamily="34" charset="0"/>
              </a:rPr>
              <a:t>:</a:t>
            </a:r>
          </a:p>
        </p:txBody>
      </p:sp>
      <p:graphicFrame>
        <p:nvGraphicFramePr>
          <p:cNvPr id="18436" name="Object 5"/>
          <p:cNvGraphicFramePr>
            <a:graphicFrameLocks noChangeAspect="1"/>
          </p:cNvGraphicFramePr>
          <p:nvPr>
            <p:extLst>
              <p:ext uri="{D42A27DB-BD31-4B8C-83A1-F6EECF244321}">
                <p14:modId xmlns:p14="http://schemas.microsoft.com/office/powerpoint/2010/main" val="3445049659"/>
              </p:ext>
            </p:extLst>
          </p:nvPr>
        </p:nvGraphicFramePr>
        <p:xfrm>
          <a:off x="762000" y="1196752"/>
          <a:ext cx="4953000" cy="1398587"/>
        </p:xfrm>
        <a:graphic>
          <a:graphicData uri="http://schemas.openxmlformats.org/presentationml/2006/ole">
            <mc:AlternateContent xmlns:mc="http://schemas.openxmlformats.org/markup-compatibility/2006">
              <mc:Choice xmlns:v="urn:schemas-microsoft-com:vml" Requires="v">
                <p:oleObj spid="_x0000_s18548" name="CS ChemDraw Drawing" r:id="rId3" imgW="3423920" imgH="967740" progId="ChemDraw.Document.4.5">
                  <p:embed/>
                </p:oleObj>
              </mc:Choice>
              <mc:Fallback>
                <p:oleObj name="CS ChemDraw Drawing" r:id="rId3" imgW="3423920" imgH="96774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96752"/>
                        <a:ext cx="4953000"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Text Box 6"/>
          <p:cNvSpPr txBox="1">
            <a:spLocks noChangeArrowheads="1"/>
          </p:cNvSpPr>
          <p:nvPr/>
        </p:nvSpPr>
        <p:spPr bwMode="auto">
          <a:xfrm>
            <a:off x="762000" y="2733676"/>
            <a:ext cx="4468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s-MX" sz="2000" dirty="0">
                <a:latin typeface="Arial" panose="020B0604020202020204" pitchFamily="34" charset="0"/>
                <a:cs typeface="Arial" panose="020B0604020202020204" pitchFamily="34" charset="0"/>
              </a:rPr>
              <a:t>n = k’[S][H</a:t>
            </a:r>
            <a:r>
              <a:rPr lang="en-GB" altLang="es-MX" sz="2000" baseline="-25000" dirty="0">
                <a:latin typeface="Arial" panose="020B0604020202020204" pitchFamily="34" charset="0"/>
                <a:cs typeface="Arial" panose="020B0604020202020204" pitchFamily="34" charset="0"/>
              </a:rPr>
              <a:t>3</a:t>
            </a:r>
            <a:r>
              <a:rPr lang="en-GB" altLang="es-MX" sz="2000" dirty="0">
                <a:latin typeface="Arial" panose="020B0604020202020204" pitchFamily="34" charset="0"/>
                <a:cs typeface="Arial" panose="020B0604020202020204" pitchFamily="34" charset="0"/>
              </a:rPr>
              <a:t>O</a:t>
            </a:r>
            <a:r>
              <a:rPr lang="en-GB" altLang="es-MX" sz="2000" baseline="30000" dirty="0">
                <a:latin typeface="Arial" panose="020B0604020202020204" pitchFamily="34" charset="0"/>
                <a:cs typeface="Arial" panose="020B0604020202020204" pitchFamily="34" charset="0"/>
              </a:rPr>
              <a:t>+</a:t>
            </a:r>
            <a:r>
              <a:rPr lang="en-GB" altLang="es-MX" sz="2000" dirty="0">
                <a:latin typeface="Arial" panose="020B0604020202020204" pitchFamily="34" charset="0"/>
                <a:cs typeface="Arial" panose="020B0604020202020204" pitchFamily="34" charset="0"/>
              </a:rPr>
              <a:t>]	or	n = k’[S][OH</a:t>
            </a:r>
            <a:r>
              <a:rPr lang="en-GB" altLang="es-MX" sz="2000" baseline="30000" dirty="0">
                <a:latin typeface="Arial" panose="020B0604020202020204" pitchFamily="34" charset="0"/>
                <a:cs typeface="Arial" panose="020B0604020202020204" pitchFamily="34" charset="0"/>
              </a:rPr>
              <a:t>–</a:t>
            </a:r>
            <a:r>
              <a:rPr lang="en-GB" altLang="es-MX" sz="2000" dirty="0">
                <a:latin typeface="Arial" panose="020B0604020202020204" pitchFamily="34" charset="0"/>
                <a:cs typeface="Arial" panose="020B0604020202020204" pitchFamily="34" charset="0"/>
              </a:rPr>
              <a:t>]</a:t>
            </a:r>
            <a:endParaRPr lang="en-US" altLang="es-MX" sz="2000" dirty="0">
              <a:latin typeface="Arial" panose="020B0604020202020204" pitchFamily="34" charset="0"/>
              <a:cs typeface="Arial" panose="020B0604020202020204" pitchFamily="34" charset="0"/>
            </a:endParaRPr>
          </a:p>
        </p:txBody>
      </p:sp>
      <p:sp>
        <p:nvSpPr>
          <p:cNvPr id="18438" name="Text Box 7"/>
          <p:cNvSpPr txBox="1">
            <a:spLocks noChangeArrowheads="1"/>
          </p:cNvSpPr>
          <p:nvPr/>
        </p:nvSpPr>
        <p:spPr bwMode="auto">
          <a:xfrm>
            <a:off x="443173" y="3207692"/>
            <a:ext cx="41248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s-MX" u="sng" dirty="0" err="1">
                <a:latin typeface="Arial" panose="020B0604020202020204" pitchFamily="34" charset="0"/>
                <a:cs typeface="Arial" panose="020B0604020202020204" pitchFamily="34" charset="0"/>
              </a:rPr>
              <a:t>Catálisis</a:t>
            </a:r>
            <a:r>
              <a:rPr lang="en-US" altLang="es-MX" u="sng" dirty="0">
                <a:latin typeface="Arial" panose="020B0604020202020204" pitchFamily="34" charset="0"/>
                <a:cs typeface="Arial" panose="020B0604020202020204" pitchFamily="34" charset="0"/>
              </a:rPr>
              <a:t> </a:t>
            </a:r>
            <a:r>
              <a:rPr lang="en-US" altLang="es-MX" u="sng" dirty="0" err="1">
                <a:latin typeface="Arial" panose="020B0604020202020204" pitchFamily="34" charset="0"/>
                <a:cs typeface="Arial" panose="020B0604020202020204" pitchFamily="34" charset="0"/>
              </a:rPr>
              <a:t>ácido</a:t>
            </a:r>
            <a:r>
              <a:rPr lang="en-US" altLang="es-MX" u="sng" dirty="0">
                <a:latin typeface="Arial" panose="020B0604020202020204" pitchFamily="34" charset="0"/>
                <a:cs typeface="Arial" panose="020B0604020202020204" pitchFamily="34" charset="0"/>
              </a:rPr>
              <a:t>/base general:</a:t>
            </a:r>
          </a:p>
        </p:txBody>
      </p:sp>
      <p:graphicFrame>
        <p:nvGraphicFramePr>
          <p:cNvPr id="18439" name="Object 8"/>
          <p:cNvGraphicFramePr>
            <a:graphicFrameLocks noChangeAspect="1"/>
          </p:cNvGraphicFramePr>
          <p:nvPr>
            <p:extLst>
              <p:ext uri="{D42A27DB-BD31-4B8C-83A1-F6EECF244321}">
                <p14:modId xmlns:p14="http://schemas.microsoft.com/office/powerpoint/2010/main" val="2307209931"/>
              </p:ext>
            </p:extLst>
          </p:nvPr>
        </p:nvGraphicFramePr>
        <p:xfrm>
          <a:off x="793279" y="3789040"/>
          <a:ext cx="2286000" cy="796925"/>
        </p:xfrm>
        <a:graphic>
          <a:graphicData uri="http://schemas.openxmlformats.org/presentationml/2006/ole">
            <mc:AlternateContent xmlns:mc="http://schemas.openxmlformats.org/markup-compatibility/2006">
              <mc:Choice xmlns:v="urn:schemas-microsoft-com:vml" Requires="v">
                <p:oleObj spid="_x0000_s18549" name="CS ChemDraw Drawing" r:id="rId5" imgW="1656080" imgH="579120" progId="ChemDraw.Document.4.5">
                  <p:embed/>
                </p:oleObj>
              </mc:Choice>
              <mc:Fallback>
                <p:oleObj name="CS ChemDraw Drawing" r:id="rId5" imgW="1656080" imgH="57912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279" y="3789040"/>
                        <a:ext cx="22860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0" name="Text Box 9"/>
          <p:cNvSpPr txBox="1">
            <a:spLocks noChangeArrowheads="1"/>
          </p:cNvSpPr>
          <p:nvPr/>
        </p:nvSpPr>
        <p:spPr bwMode="auto">
          <a:xfrm>
            <a:off x="722338" y="4725144"/>
            <a:ext cx="8153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s-MX" sz="2000" dirty="0">
                <a:latin typeface="Arial" panose="020B0604020202020204" pitchFamily="34" charset="0"/>
                <a:cs typeface="Arial" panose="020B0604020202020204" pitchFamily="34" charset="0"/>
              </a:rPr>
              <a:t>n = {</a:t>
            </a:r>
            <a:r>
              <a:rPr lang="en-GB" altLang="es-MX" sz="2000" dirty="0" err="1">
                <a:latin typeface="Arial" panose="020B0604020202020204" pitchFamily="34" charset="0"/>
                <a:cs typeface="Arial" panose="020B0604020202020204" pitchFamily="34" charset="0"/>
              </a:rPr>
              <a:t>k</a:t>
            </a:r>
            <a:r>
              <a:rPr lang="en-GB" altLang="es-MX" sz="2000" baseline="-25000" dirty="0" err="1">
                <a:latin typeface="Arial" panose="020B0604020202020204" pitchFamily="34" charset="0"/>
                <a:cs typeface="Arial" panose="020B0604020202020204" pitchFamily="34" charset="0"/>
              </a:rPr>
              <a:t>x</a:t>
            </a:r>
            <a:r>
              <a:rPr lang="en-GB" altLang="es-MX" sz="2000" dirty="0">
                <a:latin typeface="Arial" panose="020B0604020202020204" pitchFamily="34" charset="0"/>
                <a:cs typeface="Arial" panose="020B0604020202020204" pitchFamily="34" charset="0"/>
              </a:rPr>
              <a:t>[H</a:t>
            </a:r>
            <a:r>
              <a:rPr lang="en-GB" altLang="es-MX" sz="2000" baseline="-25000" dirty="0">
                <a:latin typeface="Arial" panose="020B0604020202020204" pitchFamily="34" charset="0"/>
                <a:cs typeface="Arial" panose="020B0604020202020204" pitchFamily="34" charset="0"/>
              </a:rPr>
              <a:t>3</a:t>
            </a:r>
            <a:r>
              <a:rPr lang="en-GB" altLang="es-MX" sz="2000" dirty="0">
                <a:latin typeface="Arial" panose="020B0604020202020204" pitchFamily="34" charset="0"/>
                <a:cs typeface="Arial" panose="020B0604020202020204" pitchFamily="34" charset="0"/>
              </a:rPr>
              <a:t>O</a:t>
            </a:r>
            <a:r>
              <a:rPr lang="en-GB" altLang="es-MX" sz="2000" baseline="30000" dirty="0">
                <a:latin typeface="Arial" panose="020B0604020202020204" pitchFamily="34" charset="0"/>
                <a:cs typeface="Arial" panose="020B0604020202020204" pitchFamily="34" charset="0"/>
              </a:rPr>
              <a:t>+</a:t>
            </a:r>
            <a:r>
              <a:rPr lang="en-GB" altLang="es-MX" sz="2000" dirty="0">
                <a:latin typeface="Arial" panose="020B0604020202020204" pitchFamily="34" charset="0"/>
                <a:cs typeface="Arial" panose="020B0604020202020204" pitchFamily="34" charset="0"/>
              </a:rPr>
              <a:t>] + </a:t>
            </a:r>
            <a:r>
              <a:rPr lang="en-GB" altLang="es-MX" sz="2000" dirty="0" err="1">
                <a:latin typeface="Arial" panose="020B0604020202020204" pitchFamily="34" charset="0"/>
                <a:cs typeface="Arial" panose="020B0604020202020204" pitchFamily="34" charset="0"/>
              </a:rPr>
              <a:t>k</a:t>
            </a:r>
            <a:r>
              <a:rPr lang="en-GB" altLang="es-MX" sz="2000" baseline="-25000" dirty="0" err="1">
                <a:latin typeface="Arial" panose="020B0604020202020204" pitchFamily="34" charset="0"/>
                <a:cs typeface="Arial" panose="020B0604020202020204" pitchFamily="34" charset="0"/>
              </a:rPr>
              <a:t>y</a:t>
            </a:r>
            <a:r>
              <a:rPr lang="en-GB" altLang="es-MX" sz="2000" dirty="0">
                <a:latin typeface="Arial" panose="020B0604020202020204" pitchFamily="34" charset="0"/>
                <a:cs typeface="Arial" panose="020B0604020202020204" pitchFamily="34" charset="0"/>
              </a:rPr>
              <a:t>[H</a:t>
            </a:r>
            <a:r>
              <a:rPr lang="en-GB" altLang="es-MX" sz="2000" baseline="-25000" dirty="0">
                <a:latin typeface="Arial" panose="020B0604020202020204" pitchFamily="34" charset="0"/>
                <a:cs typeface="Arial" panose="020B0604020202020204" pitchFamily="34" charset="0"/>
              </a:rPr>
              <a:t>2</a:t>
            </a:r>
            <a:r>
              <a:rPr lang="en-GB" altLang="es-MX" sz="2000" dirty="0">
                <a:latin typeface="Arial" panose="020B0604020202020204" pitchFamily="34" charset="0"/>
                <a:cs typeface="Arial" panose="020B0604020202020204" pitchFamily="34" charset="0"/>
              </a:rPr>
              <a:t>O] + </a:t>
            </a:r>
            <a:r>
              <a:rPr lang="en-GB" altLang="es-MX" sz="2000" dirty="0" err="1">
                <a:latin typeface="Arial" panose="020B0604020202020204" pitchFamily="34" charset="0"/>
                <a:cs typeface="Arial" panose="020B0604020202020204" pitchFamily="34" charset="0"/>
              </a:rPr>
              <a:t>k</a:t>
            </a:r>
            <a:r>
              <a:rPr lang="en-GB" altLang="es-MX" sz="2000" baseline="-25000" dirty="0" err="1">
                <a:latin typeface="Arial" panose="020B0604020202020204" pitchFamily="34" charset="0"/>
                <a:cs typeface="Arial" panose="020B0604020202020204" pitchFamily="34" charset="0"/>
              </a:rPr>
              <a:t>z</a:t>
            </a:r>
            <a:r>
              <a:rPr lang="en-GB" altLang="es-MX" sz="2000" dirty="0">
                <a:latin typeface="Arial" panose="020B0604020202020204" pitchFamily="34" charset="0"/>
                <a:cs typeface="Arial" panose="020B0604020202020204" pitchFamily="34" charset="0"/>
              </a:rPr>
              <a:t>[HA] + ...}·[S] = S[</a:t>
            </a:r>
            <a:r>
              <a:rPr lang="en-GB" altLang="es-MX" sz="2000" dirty="0" err="1">
                <a:latin typeface="Arial" panose="020B0604020202020204" pitchFamily="34" charset="0"/>
                <a:cs typeface="Arial" panose="020B0604020202020204" pitchFamily="34" charset="0"/>
              </a:rPr>
              <a:t>HA</a:t>
            </a:r>
            <a:r>
              <a:rPr lang="en-GB" altLang="es-MX" sz="2000" baseline="-25000" dirty="0" err="1">
                <a:latin typeface="Arial" panose="020B0604020202020204" pitchFamily="34" charset="0"/>
                <a:cs typeface="Arial" panose="020B0604020202020204" pitchFamily="34" charset="0"/>
              </a:rPr>
              <a:t>i</a:t>
            </a:r>
            <a:r>
              <a:rPr lang="en-GB" altLang="es-MX" sz="2000" dirty="0">
                <a:latin typeface="Arial" panose="020B0604020202020204" pitchFamily="34" charset="0"/>
                <a:cs typeface="Arial" panose="020B0604020202020204" pitchFamily="34" charset="0"/>
              </a:rPr>
              <a:t>][S], or with bases:</a:t>
            </a:r>
          </a:p>
          <a:p>
            <a:r>
              <a:rPr lang="en-GB" altLang="es-MX" sz="2000" dirty="0">
                <a:latin typeface="Arial" panose="020B0604020202020204" pitchFamily="34" charset="0"/>
                <a:cs typeface="Arial" panose="020B0604020202020204" pitchFamily="34" charset="0"/>
              </a:rPr>
              <a:t>n = S[B</a:t>
            </a:r>
            <a:r>
              <a:rPr lang="en-GB" altLang="es-MX" sz="2000" baseline="-25000" dirty="0">
                <a:latin typeface="Arial" panose="020B0604020202020204" pitchFamily="34" charset="0"/>
                <a:cs typeface="Arial" panose="020B0604020202020204" pitchFamily="34" charset="0"/>
              </a:rPr>
              <a:t>i</a:t>
            </a:r>
            <a:r>
              <a:rPr lang="en-GB" altLang="es-MX" sz="2000" dirty="0">
                <a:latin typeface="Arial" panose="020B0604020202020204" pitchFamily="34" charset="0"/>
                <a:cs typeface="Arial" panose="020B0604020202020204" pitchFamily="34" charset="0"/>
              </a:rPr>
              <a:t>][S].</a:t>
            </a:r>
          </a:p>
          <a:p>
            <a:r>
              <a:rPr lang="en-GB" altLang="es-MX" sz="2000" dirty="0" err="1">
                <a:latin typeface="Arial" panose="020B0604020202020204" pitchFamily="34" charset="0"/>
                <a:cs typeface="Arial" panose="020B0604020202020204" pitchFamily="34" charset="0"/>
              </a:rPr>
              <a:t>Cuando</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k</a:t>
            </a:r>
            <a:r>
              <a:rPr lang="en-GB" altLang="es-MX" sz="2000" baseline="-25000" dirty="0" err="1">
                <a:latin typeface="Arial" panose="020B0604020202020204" pitchFamily="34" charset="0"/>
                <a:cs typeface="Arial" panose="020B0604020202020204" pitchFamily="34" charset="0"/>
              </a:rPr>
              <a:t>x</a:t>
            </a:r>
            <a:r>
              <a:rPr lang="en-GB" altLang="es-MX" sz="2000" dirty="0">
                <a:latin typeface="Arial" panose="020B0604020202020204" pitchFamily="34" charset="0"/>
                <a:cs typeface="Arial" panose="020B0604020202020204" pitchFamily="34" charset="0"/>
              </a:rPr>
              <a:t>[H</a:t>
            </a:r>
            <a:r>
              <a:rPr lang="en-GB" altLang="es-MX" sz="2000" baseline="-25000" dirty="0">
                <a:latin typeface="Arial" panose="020B0604020202020204" pitchFamily="34" charset="0"/>
                <a:cs typeface="Arial" panose="020B0604020202020204" pitchFamily="34" charset="0"/>
              </a:rPr>
              <a:t>3</a:t>
            </a:r>
            <a:r>
              <a:rPr lang="en-GB" altLang="es-MX" sz="2000" dirty="0">
                <a:latin typeface="Arial" panose="020B0604020202020204" pitchFamily="34" charset="0"/>
                <a:cs typeface="Arial" panose="020B0604020202020204" pitchFamily="34" charset="0"/>
              </a:rPr>
              <a:t>O</a:t>
            </a:r>
            <a:r>
              <a:rPr lang="en-GB" altLang="es-MX" sz="2000" baseline="30000" dirty="0">
                <a:latin typeface="Arial" panose="020B0604020202020204" pitchFamily="34" charset="0"/>
                <a:cs typeface="Arial" panose="020B0604020202020204" pitchFamily="34" charset="0"/>
              </a:rPr>
              <a:t>+</a:t>
            </a:r>
            <a:r>
              <a:rPr lang="en-GB" altLang="es-MX" sz="2000" dirty="0">
                <a:latin typeface="Arial" panose="020B0604020202020204" pitchFamily="34" charset="0"/>
                <a:cs typeface="Arial" panose="020B0604020202020204" pitchFamily="34" charset="0"/>
              </a:rPr>
              <a:t>] or </a:t>
            </a:r>
            <a:r>
              <a:rPr lang="en-GB" altLang="es-MX" sz="2000" dirty="0" err="1">
                <a:latin typeface="Arial" panose="020B0604020202020204" pitchFamily="34" charset="0"/>
                <a:cs typeface="Arial" panose="020B0604020202020204" pitchFamily="34" charset="0"/>
              </a:rPr>
              <a:t>k</a:t>
            </a:r>
            <a:r>
              <a:rPr lang="en-GB" altLang="es-MX" sz="2000" baseline="-25000" dirty="0" err="1">
                <a:latin typeface="Arial" panose="020B0604020202020204" pitchFamily="34" charset="0"/>
                <a:cs typeface="Arial" panose="020B0604020202020204" pitchFamily="34" charset="0"/>
              </a:rPr>
              <a:t>x</a:t>
            </a:r>
            <a:r>
              <a:rPr lang="en-GB" altLang="es-MX" sz="2000" dirty="0">
                <a:latin typeface="Arial" panose="020B0604020202020204" pitchFamily="34" charset="0"/>
                <a:cs typeface="Arial" panose="020B0604020202020204" pitchFamily="34" charset="0"/>
              </a:rPr>
              <a:t>[OH</a:t>
            </a:r>
            <a:r>
              <a:rPr lang="en-GB" altLang="es-MX" sz="2000" baseline="30000" dirty="0">
                <a:latin typeface="Arial" panose="020B0604020202020204" pitchFamily="34" charset="0"/>
                <a:cs typeface="Arial" panose="020B0604020202020204" pitchFamily="34" charset="0"/>
              </a:rPr>
              <a:t>–</a:t>
            </a:r>
            <a:r>
              <a:rPr lang="en-GB" altLang="es-MX" sz="2000" dirty="0">
                <a:latin typeface="Arial" panose="020B0604020202020204" pitchFamily="34" charset="0"/>
                <a:cs typeface="Arial" panose="020B0604020202020204" pitchFamily="34" charset="0"/>
              </a:rPr>
              <a:t>] son </a:t>
            </a:r>
            <a:r>
              <a:rPr lang="en-GB" altLang="es-MX" sz="2000" dirty="0" err="1">
                <a:latin typeface="Arial" panose="020B0604020202020204" pitchFamily="34" charset="0"/>
                <a:cs typeface="Arial" panose="020B0604020202020204" pitchFamily="34" charset="0"/>
              </a:rPr>
              <a:t>grandes</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las</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contribuciones</a:t>
            </a:r>
            <a:r>
              <a:rPr lang="en-GB" altLang="es-MX" sz="2000" dirty="0">
                <a:latin typeface="Arial" panose="020B0604020202020204" pitchFamily="34" charset="0"/>
                <a:cs typeface="Arial" panose="020B0604020202020204" pitchFamily="34" charset="0"/>
              </a:rPr>
              <a:t> de </a:t>
            </a:r>
            <a:r>
              <a:rPr lang="en-GB" altLang="es-MX" sz="2000" dirty="0" err="1">
                <a:latin typeface="Arial" panose="020B0604020202020204" pitchFamily="34" charset="0"/>
                <a:cs typeface="Arial" panose="020B0604020202020204" pitchFamily="34" charset="0"/>
              </a:rPr>
              <a:t>las</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contribuciones</a:t>
            </a:r>
            <a:r>
              <a:rPr lang="en-GB" altLang="es-MX" sz="2000" dirty="0">
                <a:latin typeface="Arial" panose="020B0604020202020204" pitchFamily="34" charset="0"/>
                <a:cs typeface="Arial" panose="020B0604020202020204" pitchFamily="34" charset="0"/>
              </a:rPr>
              <a:t> de los </a:t>
            </a:r>
            <a:r>
              <a:rPr lang="en-GB" altLang="es-MX" sz="2000" dirty="0" err="1">
                <a:latin typeface="Arial" panose="020B0604020202020204" pitchFamily="34" charset="0"/>
                <a:cs typeface="Arial" panose="020B0604020202020204" pitchFamily="34" charset="0"/>
              </a:rPr>
              <a:t>otros</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ácidos</a:t>
            </a:r>
            <a:r>
              <a:rPr lang="en-GB" altLang="es-MX" sz="2000" dirty="0">
                <a:latin typeface="Arial" panose="020B0604020202020204" pitchFamily="34" charset="0"/>
                <a:cs typeface="Arial" panose="020B0604020202020204" pitchFamily="34" charset="0"/>
              </a:rPr>
              <a:t>/bases se </a:t>
            </a:r>
            <a:r>
              <a:rPr lang="en-GB" altLang="es-MX" sz="2000" dirty="0" err="1">
                <a:latin typeface="Arial" panose="020B0604020202020204" pitchFamily="34" charset="0"/>
                <a:cs typeface="Arial" panose="020B0604020202020204" pitchFamily="34" charset="0"/>
              </a:rPr>
              <a:t>vuelven</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despreciables</a:t>
            </a:r>
            <a:r>
              <a:rPr lang="en-GB" altLang="es-MX" sz="2000" dirty="0">
                <a:latin typeface="Arial" panose="020B0604020202020204" pitchFamily="34" charset="0"/>
                <a:cs typeface="Arial" panose="020B0604020202020204" pitchFamily="34" charset="0"/>
              </a:rPr>
              <a:t> y la </a:t>
            </a:r>
            <a:r>
              <a:rPr lang="en-GB" altLang="es-MX" sz="2000" dirty="0" err="1">
                <a:latin typeface="Arial" panose="020B0604020202020204" pitchFamily="34" charset="0"/>
                <a:cs typeface="Arial" panose="020B0604020202020204" pitchFamily="34" charset="0"/>
              </a:rPr>
              <a:t>cinética</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semeja</a:t>
            </a:r>
            <a:r>
              <a:rPr lang="en-GB" altLang="es-MX" sz="2000" dirty="0">
                <a:latin typeface="Arial" panose="020B0604020202020204" pitchFamily="34" charset="0"/>
                <a:cs typeface="Arial" panose="020B0604020202020204" pitchFamily="34" charset="0"/>
              </a:rPr>
              <a:t> a la </a:t>
            </a:r>
            <a:r>
              <a:rPr lang="en-GB" altLang="es-MX" sz="2000" dirty="0" err="1">
                <a:latin typeface="Arial" panose="020B0604020202020204" pitchFamily="34" charset="0"/>
                <a:cs typeface="Arial" panose="020B0604020202020204" pitchFamily="34" charset="0"/>
              </a:rPr>
              <a:t>catálisis</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ácida</a:t>
            </a:r>
            <a:r>
              <a:rPr lang="en-GB" altLang="es-MX" sz="2000" dirty="0">
                <a:latin typeface="Arial" panose="020B0604020202020204" pitchFamily="34" charset="0"/>
                <a:cs typeface="Arial" panose="020B0604020202020204" pitchFamily="34" charset="0"/>
              </a:rPr>
              <a:t>/</a:t>
            </a:r>
            <a:r>
              <a:rPr lang="en-GB" altLang="es-MX" sz="2000" dirty="0" err="1">
                <a:latin typeface="Arial" panose="020B0604020202020204" pitchFamily="34" charset="0"/>
                <a:cs typeface="Arial" panose="020B0604020202020204" pitchFamily="34" charset="0"/>
              </a:rPr>
              <a:t>básica</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específica</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Por</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esta</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razón</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este</a:t>
            </a:r>
            <a:r>
              <a:rPr lang="en-GB" altLang="es-MX" sz="2000" dirty="0">
                <a:latin typeface="Arial" panose="020B0604020202020204" pitchFamily="34" charset="0"/>
                <a:cs typeface="Arial" panose="020B0604020202020204" pitchFamily="34" charset="0"/>
              </a:rPr>
              <a:t> </a:t>
            </a:r>
            <a:r>
              <a:rPr lang="en-GB" altLang="es-MX" sz="2000" dirty="0" err="1">
                <a:latin typeface="Arial" panose="020B0604020202020204" pitchFamily="34" charset="0"/>
                <a:cs typeface="Arial" panose="020B0604020202020204" pitchFamily="34" charset="0"/>
              </a:rPr>
              <a:t>tipo</a:t>
            </a:r>
            <a:r>
              <a:rPr lang="en-GB" altLang="es-MX" sz="2000" dirty="0">
                <a:latin typeface="Arial" panose="020B0604020202020204" pitchFamily="34" charset="0"/>
                <a:cs typeface="Arial" panose="020B0604020202020204" pitchFamily="34" charset="0"/>
              </a:rPr>
              <a:t> de </a:t>
            </a:r>
            <a:r>
              <a:rPr lang="en-GB" altLang="es-MX" sz="2000" dirty="0" err="1">
                <a:latin typeface="Arial" panose="020B0604020202020204" pitchFamily="34" charset="0"/>
                <a:cs typeface="Arial" panose="020B0604020202020204" pitchFamily="34" charset="0"/>
              </a:rPr>
              <a:t>catálisis</a:t>
            </a:r>
            <a:r>
              <a:rPr lang="en-GB" altLang="es-MX" sz="2000" dirty="0">
                <a:latin typeface="Arial" panose="020B0604020202020204" pitchFamily="34" charset="0"/>
                <a:cs typeface="Arial" panose="020B0604020202020204" pitchFamily="34" charset="0"/>
              </a:rPr>
              <a:t> se </a:t>
            </a:r>
            <a:r>
              <a:rPr lang="en-GB" altLang="es-MX" sz="2000" dirty="0" err="1">
                <a:latin typeface="Arial" panose="020B0604020202020204" pitchFamily="34" charset="0"/>
                <a:cs typeface="Arial" panose="020B0604020202020204" pitchFamily="34" charset="0"/>
              </a:rPr>
              <a:t>presenta</a:t>
            </a:r>
            <a:r>
              <a:rPr lang="en-GB" altLang="es-MX" sz="2000" dirty="0">
                <a:latin typeface="Arial" panose="020B0604020202020204" pitchFamily="34" charset="0"/>
                <a:cs typeface="Arial" panose="020B0604020202020204" pitchFamily="34" charset="0"/>
              </a:rPr>
              <a:t> a pH </a:t>
            </a:r>
            <a:r>
              <a:rPr lang="en-GB" altLang="es-MX" sz="2000" dirty="0" err="1">
                <a:latin typeface="Arial" panose="020B0604020202020204" pitchFamily="34" charset="0"/>
                <a:cs typeface="Arial" panose="020B0604020202020204" pitchFamily="34" charset="0"/>
              </a:rPr>
              <a:t>cercano</a:t>
            </a:r>
            <a:r>
              <a:rPr lang="en-GB" altLang="es-MX" sz="2000" dirty="0">
                <a:latin typeface="Arial" panose="020B0604020202020204" pitchFamily="34" charset="0"/>
                <a:cs typeface="Arial" panose="020B0604020202020204" pitchFamily="34" charset="0"/>
              </a:rPr>
              <a:t> al </a:t>
            </a:r>
            <a:r>
              <a:rPr lang="en-GB" altLang="es-MX" sz="2000" dirty="0" err="1">
                <a:latin typeface="Arial" panose="020B0604020202020204" pitchFamily="34" charset="0"/>
                <a:cs typeface="Arial" panose="020B0604020202020204" pitchFamily="34" charset="0"/>
              </a:rPr>
              <a:t>neutro</a:t>
            </a:r>
            <a:r>
              <a:rPr lang="en-GB" altLang="es-MX" sz="2000" dirty="0">
                <a:latin typeface="Arial" panose="020B0604020202020204" pitchFamily="34" charset="0"/>
                <a:cs typeface="Arial" panose="020B0604020202020204" pitchFamily="34" charset="0"/>
              </a:rPr>
              <a:t>.</a:t>
            </a:r>
            <a:endParaRPr lang="en-US" altLang="es-MX" sz="2000" dirty="0">
              <a:latin typeface="Arial" panose="020B0604020202020204" pitchFamily="34" charset="0"/>
              <a:cs typeface="Arial" panose="020B0604020202020204" pitchFamily="34" charset="0"/>
            </a:endParaRPr>
          </a:p>
        </p:txBody>
      </p:sp>
      <p:sp>
        <p:nvSpPr>
          <p:cNvPr id="2" name="Marcador de pie de página 1">
            <a:extLst>
              <a:ext uri="{FF2B5EF4-FFF2-40B4-BE49-F238E27FC236}">
                <a16:creationId xmlns:a16="http://schemas.microsoft.com/office/drawing/2014/main" id="{02D5CB35-CC7D-42DC-9641-A9315F94A178}"/>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63C27C14-E51B-40AC-A4D7-58E7B500E7F9}"/>
              </a:ext>
            </a:extLst>
          </p:cNvPr>
          <p:cNvSpPr>
            <a:spLocks noGrp="1"/>
          </p:cNvSpPr>
          <p:nvPr>
            <p:ph type="sldNum" sz="quarter" idx="12"/>
          </p:nvPr>
        </p:nvSpPr>
        <p:spPr/>
        <p:txBody>
          <a:bodyPr/>
          <a:lstStyle/>
          <a:p>
            <a:fld id="{35F7C1B0-3CBA-4428-8776-BC58547E578F}" type="slidenum">
              <a:rPr lang="es-MX" smtClean="0"/>
              <a:t>63</a:t>
            </a:fld>
            <a:endParaRPr lang="es-MX"/>
          </a:p>
        </p:txBody>
      </p:sp>
    </p:spTree>
    <p:extLst>
      <p:ext uri="{BB962C8B-B14F-4D97-AF65-F5344CB8AC3E}">
        <p14:creationId xmlns:p14="http://schemas.microsoft.com/office/powerpoint/2010/main" val="2209830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8767" y="1309989"/>
            <a:ext cx="2630848" cy="461665"/>
          </a:xfrm>
          <a:prstGeom prst="rect">
            <a:avLst/>
          </a:prstGeom>
        </p:spPr>
        <p:txBody>
          <a:bodyPr wrap="none">
            <a:spAutoFit/>
          </a:bodyPr>
          <a:lstStyle/>
          <a:p>
            <a:r>
              <a:rPr lang="es-MX" sz="2400" b="1" u="sng" dirty="0">
                <a:solidFill>
                  <a:srgbClr val="0070C0"/>
                </a:solidFill>
                <a:latin typeface="Arial" pitchFamily="34" charset="0"/>
                <a:cs typeface="Arial" pitchFamily="34" charset="0"/>
              </a:rPr>
              <a:t>Catálisis general</a:t>
            </a:r>
          </a:p>
        </p:txBody>
      </p:sp>
      <p:sp>
        <p:nvSpPr>
          <p:cNvPr id="6" name="5 Rectángulo"/>
          <p:cNvSpPr/>
          <p:nvPr/>
        </p:nvSpPr>
        <p:spPr>
          <a:xfrm>
            <a:off x="1646548" y="2721221"/>
            <a:ext cx="5300492" cy="1785104"/>
          </a:xfrm>
          <a:prstGeom prst="rect">
            <a:avLst/>
          </a:prstGeom>
        </p:spPr>
        <p:txBody>
          <a:bodyPr wrap="square">
            <a:spAutoFit/>
          </a:bodyPr>
          <a:lstStyle/>
          <a:p>
            <a:pPr algn="just"/>
            <a:r>
              <a:rPr lang="es-MX" sz="2200" b="1" dirty="0">
                <a:latin typeface="Arial" pitchFamily="34" charset="0"/>
                <a:cs typeface="Arial" pitchFamily="34" charset="0"/>
              </a:rPr>
              <a:t>Función de las concentraciones de  especies ácidas (ceden protones y básicas (aceptan protones) independiente de las concentraciones de OH</a:t>
            </a:r>
            <a:r>
              <a:rPr lang="es-MX" sz="2200" b="1" baseline="30000" dirty="0">
                <a:latin typeface="Arial" pitchFamily="34" charset="0"/>
                <a:cs typeface="Arial" pitchFamily="34" charset="0"/>
              </a:rPr>
              <a:t>-</a:t>
            </a:r>
            <a:r>
              <a:rPr lang="es-MX" sz="2200" b="1" dirty="0">
                <a:latin typeface="Arial" pitchFamily="34" charset="0"/>
                <a:cs typeface="Arial" pitchFamily="34" charset="0"/>
              </a:rPr>
              <a:t> y H</a:t>
            </a:r>
            <a:r>
              <a:rPr lang="es-MX" sz="2200" b="1" baseline="30000" dirty="0">
                <a:latin typeface="Arial" pitchFamily="34" charset="0"/>
                <a:cs typeface="Arial" pitchFamily="34" charset="0"/>
              </a:rPr>
              <a:t>+</a:t>
            </a:r>
          </a:p>
        </p:txBody>
      </p:sp>
      <p:sp>
        <p:nvSpPr>
          <p:cNvPr id="7" name="6 Rectángulo"/>
          <p:cNvSpPr/>
          <p:nvPr/>
        </p:nvSpPr>
        <p:spPr>
          <a:xfrm>
            <a:off x="2811845" y="1818071"/>
            <a:ext cx="3452420" cy="492443"/>
          </a:xfrm>
          <a:prstGeom prst="rect">
            <a:avLst/>
          </a:prstGeom>
        </p:spPr>
        <p:txBody>
          <a:bodyPr wrap="none">
            <a:spAutoFit/>
          </a:bodyPr>
          <a:lstStyle/>
          <a:p>
            <a:pPr lvl="0"/>
            <a:r>
              <a:rPr lang="es-MX" sz="2600" dirty="0">
                <a:solidFill>
                  <a:prstClr val="black"/>
                </a:solidFill>
                <a:latin typeface="Arial" pitchFamily="34" charset="0"/>
                <a:cs typeface="Arial" pitchFamily="34" charset="0"/>
              </a:rPr>
              <a:t>Velocidad de reacción</a:t>
            </a:r>
          </a:p>
        </p:txBody>
      </p:sp>
      <p:sp>
        <p:nvSpPr>
          <p:cNvPr id="8" name="7 Cerrar llave"/>
          <p:cNvSpPr/>
          <p:nvPr/>
        </p:nvSpPr>
        <p:spPr>
          <a:xfrm rot="16200000">
            <a:off x="3903597" y="-15083"/>
            <a:ext cx="958510" cy="547260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latin typeface="Arial" pitchFamily="34" charset="0"/>
              <a:cs typeface="Arial" pitchFamily="34" charset="0"/>
            </a:endParaRPr>
          </a:p>
        </p:txBody>
      </p:sp>
      <p:sp>
        <p:nvSpPr>
          <p:cNvPr id="9" name="8 Rectángulo"/>
          <p:cNvSpPr/>
          <p:nvPr/>
        </p:nvSpPr>
        <p:spPr>
          <a:xfrm>
            <a:off x="2411760" y="456230"/>
            <a:ext cx="5381601" cy="492443"/>
          </a:xfrm>
          <a:prstGeom prst="rect">
            <a:avLst/>
          </a:prstGeom>
        </p:spPr>
        <p:txBody>
          <a:bodyPr wrap="none">
            <a:spAutoFit/>
          </a:bodyPr>
          <a:lstStyle/>
          <a:p>
            <a:r>
              <a:rPr lang="es-MX" sz="2600" b="1" u="sng" dirty="0">
                <a:solidFill>
                  <a:srgbClr val="FF0000"/>
                </a:solidFill>
                <a:latin typeface="Arial" pitchFamily="34" charset="0"/>
                <a:cs typeface="Arial" pitchFamily="34" charset="0"/>
              </a:rPr>
              <a:t>Catálisis por ácidos y por bases </a:t>
            </a:r>
          </a:p>
        </p:txBody>
      </p:sp>
      <mc:AlternateContent xmlns:mc="http://schemas.openxmlformats.org/markup-compatibility/2006" xmlns:a14="http://schemas.microsoft.com/office/drawing/2010/main">
        <mc:Choice Requires="a14">
          <p:sp>
            <p:nvSpPr>
              <p:cNvPr id="10" name="9 Rectángulo"/>
              <p:cNvSpPr/>
              <p:nvPr/>
            </p:nvSpPr>
            <p:spPr>
              <a:xfrm>
                <a:off x="675789" y="4663477"/>
                <a:ext cx="7632848" cy="543162"/>
              </a:xfrm>
              <a:prstGeom prst="rect">
                <a:avLst/>
              </a:prstGeom>
            </p:spPr>
            <p:txBody>
              <a:bodyPr wrap="square">
                <a:spAutoFit/>
              </a:bodyPr>
              <a:lstStyle/>
              <a:p>
                <a14:m>
                  <m:oMath xmlns:m="http://schemas.openxmlformats.org/officeDocument/2006/math">
                    <m:r>
                      <a:rPr lang="es-MX" sz="2000" b="1" i="1" smtClean="0">
                        <a:latin typeface="Cambria Math"/>
                      </a:rPr>
                      <m:t>−</m:t>
                    </m:r>
                    <m:f>
                      <m:fPr>
                        <m:ctrlPr>
                          <a:rPr lang="es-MX" sz="2000" b="1" i="1">
                            <a:latin typeface="Cambria Math" panose="02040503050406030204" pitchFamily="18" charset="0"/>
                          </a:rPr>
                        </m:ctrlPr>
                      </m:fPr>
                      <m:num>
                        <m:r>
                          <a:rPr lang="es-MX" sz="2000" b="1" i="1">
                            <a:latin typeface="Cambria Math"/>
                          </a:rPr>
                          <m:t>𝒅</m:t>
                        </m:r>
                        <m:r>
                          <a:rPr lang="es-MX" sz="2000" b="1" i="1">
                            <a:latin typeface="Cambria Math"/>
                          </a:rPr>
                          <m:t>[</m:t>
                        </m:r>
                        <m:r>
                          <a:rPr lang="es-MX" sz="2000" b="1" i="1">
                            <a:latin typeface="Cambria Math"/>
                          </a:rPr>
                          <m:t>𝑺</m:t>
                        </m:r>
                        <m:r>
                          <a:rPr lang="es-MX" sz="2000" b="1" i="1">
                            <a:latin typeface="Cambria Math"/>
                          </a:rPr>
                          <m:t>]</m:t>
                        </m:r>
                      </m:num>
                      <m:den>
                        <m:r>
                          <a:rPr lang="es-MX" sz="2000" b="1" i="1">
                            <a:latin typeface="Cambria Math"/>
                          </a:rPr>
                          <m:t>𝒅𝑻</m:t>
                        </m:r>
                      </m:den>
                    </m:f>
                    <m:r>
                      <a:rPr lang="es-MX" sz="2000" b="1" i="1">
                        <a:latin typeface="Cambria Math"/>
                      </a:rPr>
                      <m:t>=</m:t>
                    </m:r>
                    <m:r>
                      <a:rPr lang="es-MX" sz="2000" b="1" i="1" smtClean="0">
                        <a:latin typeface="Cambria Math"/>
                      </a:rPr>
                      <m:t>𝒌</m:t>
                    </m:r>
                    <m:r>
                      <a:rPr lang="es-MX" sz="2000" b="1" i="1" baseline="-25000" smtClean="0">
                        <a:latin typeface="Cambria Math"/>
                      </a:rPr>
                      <m:t>𝒆</m:t>
                    </m:r>
                    <m:d>
                      <m:dPr>
                        <m:begChr m:val="["/>
                        <m:endChr m:val="]"/>
                        <m:ctrlPr>
                          <a:rPr lang="es-MX" sz="2000" b="1" i="1">
                            <a:latin typeface="Cambria Math" panose="02040503050406030204" pitchFamily="18" charset="0"/>
                          </a:rPr>
                        </m:ctrlPr>
                      </m:dPr>
                      <m:e>
                        <m:r>
                          <a:rPr lang="es-MX" sz="2000" b="1" i="1">
                            <a:latin typeface="Cambria Math"/>
                          </a:rPr>
                          <m:t>𝑺</m:t>
                        </m:r>
                      </m:e>
                    </m:d>
                    <m:r>
                      <a:rPr lang="es-MX" sz="2000" b="1" i="1">
                        <a:latin typeface="Cambria Math"/>
                      </a:rPr>
                      <m:t>+</m:t>
                    </m:r>
                    <m:r>
                      <a:rPr lang="es-MX" sz="2000" b="1" i="1">
                        <a:latin typeface="Cambria Math"/>
                      </a:rPr>
                      <m:t>𝒌𝑯</m:t>
                    </m:r>
                    <m:r>
                      <a:rPr lang="es-MX" sz="2000" b="1" i="1" baseline="-25000">
                        <a:latin typeface="Cambria Math"/>
                      </a:rPr>
                      <m:t>+</m:t>
                    </m:r>
                  </m:oMath>
                </a14:m>
                <a:r>
                  <a:rPr lang="es-MX" sz="2000" b="1" dirty="0">
                    <a:latin typeface="Arial" pitchFamily="34" charset="0"/>
                    <a:cs typeface="Arial" pitchFamily="34" charset="0"/>
                  </a:rPr>
                  <a:t>[H</a:t>
                </a:r>
                <a:r>
                  <a:rPr lang="es-MX" sz="2000" b="1" baseline="30000" dirty="0">
                    <a:latin typeface="Arial" pitchFamily="34" charset="0"/>
                    <a:cs typeface="Arial" pitchFamily="34" charset="0"/>
                  </a:rPr>
                  <a:t>+</a:t>
                </a:r>
                <a:r>
                  <a:rPr lang="es-MX" sz="2000" b="1" dirty="0">
                    <a:latin typeface="Arial" pitchFamily="34" charset="0"/>
                    <a:cs typeface="Arial" pitchFamily="34" charset="0"/>
                  </a:rPr>
                  <a:t>][S] + </a:t>
                </a:r>
                <a:r>
                  <a:rPr lang="es-MX" sz="2000" b="1" dirty="0" err="1">
                    <a:latin typeface="Arial" pitchFamily="34" charset="0"/>
                    <a:cs typeface="Arial" pitchFamily="34" charset="0"/>
                  </a:rPr>
                  <a:t>k</a:t>
                </a:r>
                <a:r>
                  <a:rPr lang="es-MX" sz="2000" b="1" baseline="-25000" dirty="0" err="1">
                    <a:latin typeface="Arial" pitchFamily="34" charset="0"/>
                    <a:cs typeface="Arial" pitchFamily="34" charset="0"/>
                  </a:rPr>
                  <a:t>OH</a:t>
                </a:r>
                <a:r>
                  <a:rPr lang="es-MX" sz="2000" b="1" baseline="-25000" dirty="0">
                    <a:latin typeface="Arial" pitchFamily="34" charset="0"/>
                    <a:cs typeface="Arial" pitchFamily="34" charset="0"/>
                  </a:rPr>
                  <a:t>-</a:t>
                </a:r>
                <a:r>
                  <a:rPr lang="es-MX" sz="2000" b="1" dirty="0">
                    <a:latin typeface="Arial" pitchFamily="34" charset="0"/>
                    <a:cs typeface="Arial" pitchFamily="34" charset="0"/>
                  </a:rPr>
                  <a:t>[OH</a:t>
                </a:r>
                <a:r>
                  <a:rPr lang="es-MX" sz="2000" b="1" baseline="30000" dirty="0">
                    <a:latin typeface="Arial" pitchFamily="34" charset="0"/>
                    <a:cs typeface="Arial" pitchFamily="34" charset="0"/>
                  </a:rPr>
                  <a:t>-</a:t>
                </a:r>
                <a:r>
                  <a:rPr lang="es-MX" sz="2000" b="1" dirty="0">
                    <a:latin typeface="Arial" pitchFamily="34" charset="0"/>
                    <a:cs typeface="Arial" pitchFamily="34" charset="0"/>
                  </a:rPr>
                  <a:t>][S]+</a:t>
                </a:r>
                <a:r>
                  <a:rPr lang="es-MX" sz="2000" b="1" dirty="0" err="1">
                    <a:latin typeface="Arial" pitchFamily="34" charset="0"/>
                    <a:cs typeface="Arial" pitchFamily="34" charset="0"/>
                  </a:rPr>
                  <a:t>k</a:t>
                </a:r>
                <a:r>
                  <a:rPr lang="es-MX" sz="2000" b="1" baseline="-25000" dirty="0" err="1">
                    <a:latin typeface="Arial" pitchFamily="34" charset="0"/>
                    <a:cs typeface="Arial" pitchFamily="34" charset="0"/>
                  </a:rPr>
                  <a:t>AH</a:t>
                </a:r>
                <a:r>
                  <a:rPr lang="es-MX" sz="2000" b="1" dirty="0">
                    <a:latin typeface="Arial" pitchFamily="34" charset="0"/>
                    <a:cs typeface="Arial" pitchFamily="34" charset="0"/>
                  </a:rPr>
                  <a:t>[AH][S]+</a:t>
                </a:r>
                <a:r>
                  <a:rPr lang="es-MX" sz="2000" b="1" dirty="0" err="1">
                    <a:latin typeface="Arial" pitchFamily="34" charset="0"/>
                    <a:cs typeface="Arial" pitchFamily="34" charset="0"/>
                  </a:rPr>
                  <a:t>k</a:t>
                </a:r>
                <a:r>
                  <a:rPr lang="es-MX" sz="2000" b="1" baseline="-25000" dirty="0" err="1">
                    <a:latin typeface="Arial" pitchFamily="34" charset="0"/>
                    <a:cs typeface="Arial" pitchFamily="34" charset="0"/>
                  </a:rPr>
                  <a:t>A</a:t>
                </a:r>
                <a:r>
                  <a:rPr lang="es-MX" sz="2000" b="1" baseline="-25000" dirty="0">
                    <a:latin typeface="Arial" pitchFamily="34" charset="0"/>
                    <a:cs typeface="Arial" pitchFamily="34" charset="0"/>
                  </a:rPr>
                  <a:t>-</a:t>
                </a:r>
                <a:r>
                  <a:rPr lang="es-MX" sz="2000" b="1" dirty="0">
                    <a:latin typeface="Arial" pitchFamily="34" charset="0"/>
                    <a:cs typeface="Arial" pitchFamily="34" charset="0"/>
                  </a:rPr>
                  <a:t>[A</a:t>
                </a:r>
                <a:r>
                  <a:rPr lang="es-MX" sz="2000" b="1" baseline="30000" dirty="0">
                    <a:latin typeface="Arial" pitchFamily="34" charset="0"/>
                    <a:cs typeface="Arial" pitchFamily="34" charset="0"/>
                  </a:rPr>
                  <a:t>-</a:t>
                </a:r>
                <a:r>
                  <a:rPr lang="es-MX" sz="2000" b="1" dirty="0">
                    <a:latin typeface="Arial" pitchFamily="34" charset="0"/>
                    <a:cs typeface="Arial" pitchFamily="34" charset="0"/>
                  </a:rPr>
                  <a:t>][S]</a:t>
                </a:r>
              </a:p>
            </p:txBody>
          </p:sp>
        </mc:Choice>
        <mc:Fallback xmlns="">
          <p:sp>
            <p:nvSpPr>
              <p:cNvPr id="10" name="9 Rectángulo"/>
              <p:cNvSpPr>
                <a:spLocks noRot="1" noChangeAspect="1" noMove="1" noResize="1" noEditPoints="1" noAdjustHandles="1" noChangeArrowheads="1" noChangeShapeType="1" noTextEdit="1"/>
              </p:cNvSpPr>
              <p:nvPr/>
            </p:nvSpPr>
            <p:spPr>
              <a:xfrm>
                <a:off x="675789" y="4663477"/>
                <a:ext cx="7632848" cy="543162"/>
              </a:xfrm>
              <a:prstGeom prst="rect">
                <a:avLst/>
              </a:prstGeom>
              <a:blipFill rotWithShape="1">
                <a:blip r:embed="rId2"/>
                <a:stretch>
                  <a:fillRect b="-6742"/>
                </a:stretch>
              </a:blipFill>
            </p:spPr>
            <p:txBody>
              <a:bodyPr/>
              <a:lstStyle/>
              <a:p>
                <a:r>
                  <a:rPr lang="es-MX">
                    <a:noFill/>
                  </a:rPr>
                  <a:t> </a:t>
                </a:r>
              </a:p>
            </p:txBody>
          </p:sp>
        </mc:Fallback>
      </mc:AlternateContent>
      <p:cxnSp>
        <p:nvCxnSpPr>
          <p:cNvPr id="14" name="13 Conector recto"/>
          <p:cNvCxnSpPr/>
          <p:nvPr/>
        </p:nvCxnSpPr>
        <p:spPr>
          <a:xfrm flipV="1">
            <a:off x="4291891" y="4650878"/>
            <a:ext cx="1150905" cy="576064"/>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14 Conector recto"/>
          <p:cNvCxnSpPr/>
          <p:nvPr/>
        </p:nvCxnSpPr>
        <p:spPr>
          <a:xfrm flipV="1">
            <a:off x="2665664" y="4606817"/>
            <a:ext cx="1037325" cy="494033"/>
          </a:xfrm>
          <a:prstGeom prst="line">
            <a:avLst/>
          </a:prstGeom>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7" name="16 Rectángulo"/>
              <p:cNvSpPr/>
              <p:nvPr/>
            </p:nvSpPr>
            <p:spPr>
              <a:xfrm>
                <a:off x="1619672" y="5301208"/>
                <a:ext cx="5270291" cy="6790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2000" b="1" i="1" smtClean="0">
                          <a:latin typeface="Cambria Math"/>
                        </a:rPr>
                        <m:t>−</m:t>
                      </m:r>
                      <m:f>
                        <m:fPr>
                          <m:ctrlPr>
                            <a:rPr lang="es-MX" sz="2000" b="1" i="1">
                              <a:latin typeface="Cambria Math" panose="02040503050406030204" pitchFamily="18" charset="0"/>
                            </a:rPr>
                          </m:ctrlPr>
                        </m:fPr>
                        <m:num>
                          <m:r>
                            <a:rPr lang="es-MX" sz="2000" b="1" i="1">
                              <a:latin typeface="Cambria Math"/>
                            </a:rPr>
                            <m:t>𝒅</m:t>
                          </m:r>
                          <m:r>
                            <a:rPr lang="es-MX" sz="2000" b="1" i="1">
                              <a:latin typeface="Cambria Math"/>
                            </a:rPr>
                            <m:t>[</m:t>
                          </m:r>
                          <m:r>
                            <a:rPr lang="es-MX" sz="2000" b="1" i="1">
                              <a:latin typeface="Cambria Math"/>
                            </a:rPr>
                            <m:t>𝑺</m:t>
                          </m:r>
                          <m:r>
                            <a:rPr lang="es-MX" sz="2000" b="1" i="1">
                              <a:latin typeface="Cambria Math"/>
                            </a:rPr>
                            <m:t>]</m:t>
                          </m:r>
                        </m:num>
                        <m:den>
                          <m:r>
                            <a:rPr lang="es-MX" sz="2000" b="1" i="1">
                              <a:latin typeface="Cambria Math"/>
                            </a:rPr>
                            <m:t>𝒅𝑻</m:t>
                          </m:r>
                        </m:den>
                      </m:f>
                      <m:r>
                        <a:rPr lang="es-MX" sz="2000" b="1" i="1">
                          <a:latin typeface="Cambria Math"/>
                        </a:rPr>
                        <m:t>=</m:t>
                      </m:r>
                      <m:r>
                        <a:rPr lang="es-MX" sz="2000" b="1" i="1" smtClean="0">
                          <a:latin typeface="Cambria Math"/>
                        </a:rPr>
                        <m:t>𝒌</m:t>
                      </m:r>
                      <m:r>
                        <a:rPr lang="es-MX" sz="2000" b="1" i="1" baseline="-25000" smtClean="0">
                          <a:latin typeface="Cambria Math"/>
                        </a:rPr>
                        <m:t>𝒆</m:t>
                      </m:r>
                      <m:d>
                        <m:dPr>
                          <m:begChr m:val="["/>
                          <m:endChr m:val="]"/>
                          <m:ctrlPr>
                            <a:rPr lang="es-MX" sz="2000" b="1" i="1">
                              <a:latin typeface="Cambria Math" panose="02040503050406030204" pitchFamily="18" charset="0"/>
                            </a:rPr>
                          </m:ctrlPr>
                        </m:dPr>
                        <m:e>
                          <m:r>
                            <a:rPr lang="es-MX" sz="2000" b="1" i="1">
                              <a:latin typeface="Cambria Math"/>
                            </a:rPr>
                            <m:t>𝑺</m:t>
                          </m:r>
                        </m:e>
                      </m:d>
                      <m:r>
                        <a:rPr lang="es-MX" sz="2000" b="1" i="1">
                          <a:latin typeface="Cambria Math"/>
                        </a:rPr>
                        <m:t>+</m:t>
                      </m:r>
                      <m:r>
                        <m:rPr>
                          <m:nor/>
                        </m:rPr>
                        <a:rPr lang="es-MX" sz="2000" b="1" dirty="0">
                          <a:latin typeface="Arial" pitchFamily="34" charset="0"/>
                          <a:cs typeface="Arial" pitchFamily="34" charset="0"/>
                        </a:rPr>
                        <m:t>k</m:t>
                      </m:r>
                      <m:r>
                        <m:rPr>
                          <m:nor/>
                        </m:rPr>
                        <a:rPr lang="es-MX" sz="2000" b="1" baseline="-25000" dirty="0">
                          <a:latin typeface="Arial" pitchFamily="34" charset="0"/>
                          <a:cs typeface="Arial" pitchFamily="34" charset="0"/>
                        </a:rPr>
                        <m:t>AH</m:t>
                      </m:r>
                      <m:r>
                        <m:rPr>
                          <m:nor/>
                        </m:rPr>
                        <a:rPr lang="es-MX" sz="2000" b="1" dirty="0">
                          <a:latin typeface="Arial" pitchFamily="34" charset="0"/>
                          <a:cs typeface="Arial" pitchFamily="34" charset="0"/>
                        </a:rPr>
                        <m:t>[</m:t>
                      </m:r>
                      <m:r>
                        <m:rPr>
                          <m:nor/>
                        </m:rPr>
                        <a:rPr lang="es-MX" sz="2000" b="1" dirty="0">
                          <a:latin typeface="Arial" pitchFamily="34" charset="0"/>
                          <a:cs typeface="Arial" pitchFamily="34" charset="0"/>
                        </a:rPr>
                        <m:t>AH</m:t>
                      </m:r>
                      <m:r>
                        <m:rPr>
                          <m:nor/>
                        </m:rPr>
                        <a:rPr lang="es-MX" sz="2000" b="1" dirty="0">
                          <a:latin typeface="Arial" pitchFamily="34" charset="0"/>
                          <a:cs typeface="Arial" pitchFamily="34" charset="0"/>
                        </a:rPr>
                        <m:t>][</m:t>
                      </m:r>
                      <m:r>
                        <m:rPr>
                          <m:nor/>
                        </m:rPr>
                        <a:rPr lang="es-MX" sz="2000" b="1" dirty="0">
                          <a:latin typeface="Arial" pitchFamily="34" charset="0"/>
                          <a:cs typeface="Arial" pitchFamily="34" charset="0"/>
                        </a:rPr>
                        <m:t>S</m:t>
                      </m:r>
                      <m:r>
                        <m:rPr>
                          <m:nor/>
                        </m:rPr>
                        <a:rPr lang="es-MX" sz="2000" b="1" dirty="0">
                          <a:latin typeface="Arial" pitchFamily="34" charset="0"/>
                          <a:cs typeface="Arial" pitchFamily="34" charset="0"/>
                        </a:rPr>
                        <m:t>]+</m:t>
                      </m:r>
                      <m:r>
                        <m:rPr>
                          <m:nor/>
                        </m:rPr>
                        <a:rPr lang="es-MX" sz="2000" b="1" dirty="0">
                          <a:latin typeface="Arial" pitchFamily="34" charset="0"/>
                          <a:cs typeface="Arial" pitchFamily="34" charset="0"/>
                        </a:rPr>
                        <m:t>kA</m:t>
                      </m:r>
                      <m:r>
                        <m:rPr>
                          <m:nor/>
                        </m:rPr>
                        <a:rPr lang="es-MX" sz="2000" b="1" baseline="-25000" dirty="0">
                          <a:latin typeface="Arial" pitchFamily="34" charset="0"/>
                          <a:cs typeface="Arial" pitchFamily="34" charset="0"/>
                        </a:rPr>
                        <m:t>−[</m:t>
                      </m:r>
                      <m:r>
                        <m:rPr>
                          <m:nor/>
                        </m:rPr>
                        <a:rPr lang="es-MX" sz="2000" b="1" dirty="0">
                          <a:latin typeface="Arial" pitchFamily="34" charset="0"/>
                          <a:cs typeface="Arial" pitchFamily="34" charset="0"/>
                        </a:rPr>
                        <m:t>A</m:t>
                      </m:r>
                      <m:r>
                        <m:rPr>
                          <m:nor/>
                        </m:rPr>
                        <a:rPr lang="es-MX" sz="2000" b="1" baseline="30000" dirty="0">
                          <a:latin typeface="Arial" pitchFamily="34" charset="0"/>
                          <a:cs typeface="Arial" pitchFamily="34" charset="0"/>
                        </a:rPr>
                        <m:t>−</m:t>
                      </m:r>
                      <m:r>
                        <m:rPr>
                          <m:nor/>
                        </m:rPr>
                        <a:rPr lang="es-MX" sz="2000" b="1" dirty="0">
                          <a:latin typeface="Arial" pitchFamily="34" charset="0"/>
                          <a:cs typeface="Arial" pitchFamily="34" charset="0"/>
                        </a:rPr>
                        <m:t>][</m:t>
                      </m:r>
                      <m:r>
                        <m:rPr>
                          <m:nor/>
                        </m:rPr>
                        <a:rPr lang="es-MX" sz="2000" b="1" dirty="0">
                          <a:latin typeface="Arial" pitchFamily="34" charset="0"/>
                          <a:cs typeface="Arial" pitchFamily="34" charset="0"/>
                        </a:rPr>
                        <m:t>S</m:t>
                      </m:r>
                      <m:r>
                        <m:rPr>
                          <m:nor/>
                        </m:rPr>
                        <a:rPr lang="es-MX" sz="2000" b="1" dirty="0">
                          <a:latin typeface="Arial" pitchFamily="34" charset="0"/>
                          <a:cs typeface="Arial" pitchFamily="34" charset="0"/>
                        </a:rPr>
                        <m:t>]</m:t>
                      </m:r>
                    </m:oMath>
                  </m:oMathPara>
                </a14:m>
                <a:endParaRPr lang="es-MX" sz="2200" b="1" dirty="0">
                  <a:latin typeface="Arial" pitchFamily="34" charset="0"/>
                  <a:cs typeface="Arial" pitchFamily="34" charset="0"/>
                </a:endParaRPr>
              </a:p>
            </p:txBody>
          </p:sp>
        </mc:Choice>
        <mc:Fallback xmlns="">
          <p:sp>
            <p:nvSpPr>
              <p:cNvPr id="17" name="16 Rectángulo"/>
              <p:cNvSpPr>
                <a:spLocks noRot="1" noChangeAspect="1" noMove="1" noResize="1" noEditPoints="1" noAdjustHandles="1" noChangeArrowheads="1" noChangeShapeType="1" noTextEdit="1"/>
              </p:cNvSpPr>
              <p:nvPr/>
            </p:nvSpPr>
            <p:spPr>
              <a:xfrm>
                <a:off x="1619672" y="5301208"/>
                <a:ext cx="5270291" cy="679032"/>
              </a:xfrm>
              <a:prstGeom prst="rect">
                <a:avLst/>
              </a:prstGeom>
              <a:blipFill rotWithShape="1">
                <a:blip r:embed="rId3"/>
                <a:stretch>
                  <a:fillRect/>
                </a:stretch>
              </a:blipFill>
            </p:spPr>
            <p:txBody>
              <a:bodyPr/>
              <a:lstStyle/>
              <a:p>
                <a:r>
                  <a:rPr lang="es-MX">
                    <a:noFill/>
                  </a:rPr>
                  <a:t> </a:t>
                </a:r>
              </a:p>
            </p:txBody>
          </p:sp>
        </mc:Fallback>
      </mc:AlternateContent>
      <p:sp>
        <p:nvSpPr>
          <p:cNvPr id="2" name="Marcador de pie de página 1">
            <a:extLst>
              <a:ext uri="{FF2B5EF4-FFF2-40B4-BE49-F238E27FC236}">
                <a16:creationId xmlns:a16="http://schemas.microsoft.com/office/drawing/2014/main" id="{3E3B0CEE-2A23-4432-860A-B78CBFF188E3}"/>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C4CA5521-DA9B-48B5-91D7-A51CEC31A13D}"/>
              </a:ext>
            </a:extLst>
          </p:cNvPr>
          <p:cNvSpPr>
            <a:spLocks noGrp="1"/>
          </p:cNvSpPr>
          <p:nvPr>
            <p:ph type="sldNum" sz="quarter" idx="12"/>
          </p:nvPr>
        </p:nvSpPr>
        <p:spPr/>
        <p:txBody>
          <a:bodyPr/>
          <a:lstStyle/>
          <a:p>
            <a:fld id="{35F7C1B0-3CBA-4428-8776-BC58547E578F}" type="slidenum">
              <a:rPr lang="es-MX" smtClean="0"/>
              <a:t>64</a:t>
            </a:fld>
            <a:endParaRPr lang="es-MX"/>
          </a:p>
        </p:txBody>
      </p:sp>
    </p:spTree>
    <p:extLst>
      <p:ext uri="{BB962C8B-B14F-4D97-AF65-F5344CB8AC3E}">
        <p14:creationId xmlns:p14="http://schemas.microsoft.com/office/powerpoint/2010/main" val="4095914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32372" y="548680"/>
            <a:ext cx="4159908" cy="461665"/>
          </a:xfrm>
          <a:prstGeom prst="rect">
            <a:avLst/>
          </a:prstGeom>
        </p:spPr>
        <p:txBody>
          <a:bodyPr wrap="square">
            <a:spAutoFit/>
          </a:bodyPr>
          <a:lstStyle/>
          <a:p>
            <a:r>
              <a:rPr lang="es-MX" sz="2400" b="1" u="sng" dirty="0">
                <a:solidFill>
                  <a:srgbClr val="FF0000"/>
                </a:solidFill>
                <a:latin typeface="Arial" pitchFamily="34" charset="0"/>
                <a:cs typeface="Arial" pitchFamily="34" charset="0"/>
              </a:rPr>
              <a:t>Catálisis Ácida Específica</a:t>
            </a:r>
          </a:p>
        </p:txBody>
      </p:sp>
      <mc:AlternateContent xmlns:mc="http://schemas.openxmlformats.org/markup-compatibility/2006" xmlns:a14="http://schemas.microsoft.com/office/drawing/2010/main">
        <mc:Choice Requires="a14">
          <p:sp>
            <p:nvSpPr>
              <p:cNvPr id="6" name="5 CuadroTexto"/>
              <p:cNvSpPr txBox="1"/>
              <p:nvPr/>
            </p:nvSpPr>
            <p:spPr>
              <a:xfrm>
                <a:off x="3183111" y="1340768"/>
                <a:ext cx="3568349" cy="597151"/>
              </a:xfrm>
              <a:prstGeom prst="rect">
                <a:avLst/>
              </a:prstGeom>
              <a:noFill/>
            </p:spPr>
            <p:txBody>
              <a:bodyPr wrap="none" rtlCol="0">
                <a:spAutoFit/>
              </a:bodyPr>
              <a:lstStyle/>
              <a:p>
                <a14:m>
                  <m:oMath xmlns:m="http://schemas.openxmlformats.org/officeDocument/2006/math">
                    <m:r>
                      <a:rPr lang="es-MX" sz="2200" b="1" i="1" smtClean="0">
                        <a:latin typeface="Cambria Math"/>
                      </a:rPr>
                      <m:t>−</m:t>
                    </m:r>
                    <m:f>
                      <m:fPr>
                        <m:ctrlPr>
                          <a:rPr lang="es-MX" sz="2200" b="1" i="1" smtClean="0">
                            <a:latin typeface="Cambria Math" panose="02040503050406030204" pitchFamily="18" charset="0"/>
                          </a:rPr>
                        </m:ctrlPr>
                      </m:fPr>
                      <m:num>
                        <m:r>
                          <a:rPr lang="es-MX" sz="2200" b="1" i="1" smtClean="0">
                            <a:latin typeface="Cambria Math"/>
                          </a:rPr>
                          <m:t>𝒅</m:t>
                        </m:r>
                        <m:d>
                          <m:dPr>
                            <m:begChr m:val="["/>
                            <m:endChr m:val="]"/>
                            <m:ctrlPr>
                              <a:rPr lang="es-MX" sz="2200" b="1" i="1" smtClean="0">
                                <a:latin typeface="Cambria Math" panose="02040503050406030204" pitchFamily="18" charset="0"/>
                              </a:rPr>
                            </m:ctrlPr>
                          </m:dPr>
                          <m:e>
                            <m:r>
                              <a:rPr lang="es-MX" sz="2200" b="1" i="1" smtClean="0">
                                <a:latin typeface="Cambria Math"/>
                              </a:rPr>
                              <m:t>𝑺</m:t>
                            </m:r>
                          </m:e>
                        </m:d>
                      </m:num>
                      <m:den>
                        <m:r>
                          <a:rPr lang="es-MX" sz="2200" b="1" i="1" smtClean="0">
                            <a:latin typeface="Cambria Math"/>
                          </a:rPr>
                          <m:t>𝒅𝒕</m:t>
                        </m:r>
                      </m:den>
                    </m:f>
                    <m:r>
                      <a:rPr lang="es-MX" sz="2200" b="1" i="1" smtClean="0">
                        <a:latin typeface="Cambria Math"/>
                      </a:rPr>
                      <m:t>=−</m:t>
                    </m:r>
                    <m:r>
                      <a:rPr lang="es-MX" sz="2200" b="1" i="1" smtClean="0">
                        <a:latin typeface="Cambria Math"/>
                      </a:rPr>
                      <m:t>𝒓𝒔</m:t>
                    </m:r>
                    <m:r>
                      <a:rPr lang="es-MX" sz="2200" b="1" i="1" smtClean="0">
                        <a:latin typeface="Cambria Math"/>
                      </a:rPr>
                      <m:t>=</m:t>
                    </m:r>
                    <m:r>
                      <a:rPr lang="es-MX" sz="2200" b="1" i="1" smtClean="0">
                        <a:latin typeface="Cambria Math"/>
                      </a:rPr>
                      <m:t>𝒌</m:t>
                    </m:r>
                  </m:oMath>
                </a14:m>
                <a:r>
                  <a:rPr lang="es-MX" sz="2200" b="1" baseline="-25000" dirty="0">
                    <a:latin typeface="Arial" pitchFamily="34" charset="0"/>
                    <a:cs typeface="Arial" pitchFamily="34" charset="0"/>
                  </a:rPr>
                  <a:t>AH</a:t>
                </a:r>
                <a:r>
                  <a:rPr lang="es-MX" sz="2200" b="1" dirty="0">
                    <a:latin typeface="Arial" pitchFamily="34" charset="0"/>
                    <a:cs typeface="Arial" pitchFamily="34" charset="0"/>
                  </a:rPr>
                  <a:t> [AH][S]</a:t>
                </a:r>
              </a:p>
            </p:txBody>
          </p:sp>
        </mc:Choice>
        <mc:Fallback xmlns="">
          <p:sp>
            <p:nvSpPr>
              <p:cNvPr id="6" name="5 CuadroTexto"/>
              <p:cNvSpPr txBox="1">
                <a:spLocks noRot="1" noChangeAspect="1" noMove="1" noResize="1" noEditPoints="1" noAdjustHandles="1" noChangeArrowheads="1" noChangeShapeType="1" noTextEdit="1"/>
              </p:cNvSpPr>
              <p:nvPr/>
            </p:nvSpPr>
            <p:spPr>
              <a:xfrm>
                <a:off x="3183111" y="1340768"/>
                <a:ext cx="3568349" cy="597151"/>
              </a:xfrm>
              <a:prstGeom prst="rect">
                <a:avLst/>
              </a:prstGeom>
              <a:blipFill rotWithShape="1">
                <a:blip r:embed="rId2"/>
                <a:stretch>
                  <a:fillRect b="-7143"/>
                </a:stretch>
              </a:blipFill>
            </p:spPr>
            <p:txBody>
              <a:bodyPr/>
              <a:lstStyle/>
              <a:p>
                <a:r>
                  <a:rPr lang="es-MX">
                    <a:noFill/>
                  </a:rPr>
                  <a:t> </a:t>
                </a:r>
              </a:p>
            </p:txBody>
          </p:sp>
        </mc:Fallback>
      </mc:AlternateContent>
      <p:sp>
        <p:nvSpPr>
          <p:cNvPr id="7" name="6 Rectángulo"/>
          <p:cNvSpPr/>
          <p:nvPr/>
        </p:nvSpPr>
        <p:spPr>
          <a:xfrm>
            <a:off x="611560" y="2453831"/>
            <a:ext cx="7560840" cy="1785104"/>
          </a:xfrm>
          <a:prstGeom prst="rect">
            <a:avLst/>
          </a:prstGeom>
        </p:spPr>
        <p:txBody>
          <a:bodyPr wrap="square">
            <a:spAutoFit/>
          </a:bodyPr>
          <a:lstStyle/>
          <a:p>
            <a:r>
              <a:rPr lang="es-MX" sz="2200" dirty="0">
                <a:latin typeface="Arial" pitchFamily="34" charset="0"/>
                <a:cs typeface="Arial" pitchFamily="34" charset="0"/>
              </a:rPr>
              <a:t>La constante cinética de la especie ácida depende de su fuerza ácida (Ley de </a:t>
            </a:r>
            <a:r>
              <a:rPr lang="es-MX" sz="2200" dirty="0" err="1">
                <a:latin typeface="Arial" pitchFamily="34" charset="0"/>
                <a:cs typeface="Arial" pitchFamily="34" charset="0"/>
              </a:rPr>
              <a:t>Bronsted</a:t>
            </a:r>
            <a:r>
              <a:rPr lang="es-MX" sz="2200" dirty="0">
                <a:latin typeface="Arial" pitchFamily="34" charset="0"/>
                <a:cs typeface="Arial" pitchFamily="34" charset="0"/>
              </a:rPr>
              <a:t>) G</a:t>
            </a:r>
            <a:r>
              <a:rPr lang="es-MX" sz="2200" baseline="-25000" dirty="0">
                <a:latin typeface="Arial" pitchFamily="34" charset="0"/>
                <a:cs typeface="Arial" pitchFamily="34" charset="0"/>
              </a:rPr>
              <a:t>A </a:t>
            </a:r>
            <a:r>
              <a:rPr lang="es-MX" sz="2200" dirty="0">
                <a:latin typeface="Arial" pitchFamily="34" charset="0"/>
                <a:cs typeface="Arial" pitchFamily="34" charset="0"/>
              </a:rPr>
              <a:t>y a son constantes </a:t>
            </a:r>
          </a:p>
          <a:p>
            <a:endParaRPr lang="es-ES" sz="2200" dirty="0">
              <a:latin typeface="Arial" pitchFamily="34" charset="0"/>
              <a:cs typeface="Arial" pitchFamily="34" charset="0"/>
            </a:endParaRPr>
          </a:p>
          <a:p>
            <a:endParaRPr lang="es-ES" sz="2200" dirty="0">
              <a:latin typeface="Arial" pitchFamily="34" charset="0"/>
              <a:cs typeface="Arial" pitchFamily="34" charset="0"/>
            </a:endParaRPr>
          </a:p>
          <a:p>
            <a:endParaRPr lang="es-MX" sz="2200" dirty="0">
              <a:latin typeface="Arial" pitchFamily="34" charset="0"/>
              <a:cs typeface="Arial" pitchFamily="34" charset="0"/>
            </a:endParaRPr>
          </a:p>
        </p:txBody>
      </p:sp>
      <p:sp>
        <p:nvSpPr>
          <p:cNvPr id="2" name="CuadroTexto 1"/>
          <p:cNvSpPr txBox="1"/>
          <p:nvPr/>
        </p:nvSpPr>
        <p:spPr>
          <a:xfrm>
            <a:off x="884447" y="4233099"/>
            <a:ext cx="2784160" cy="523220"/>
          </a:xfrm>
          <a:prstGeom prst="rect">
            <a:avLst/>
          </a:prstGeom>
          <a:noFill/>
        </p:spPr>
        <p:txBody>
          <a:bodyPr wrap="none" rtlCol="0">
            <a:spAutoFit/>
          </a:bodyPr>
          <a:lstStyle/>
          <a:p>
            <a:r>
              <a:rPr lang="es-ES" sz="2800" dirty="0">
                <a:latin typeface="Arial" pitchFamily="34" charset="0"/>
                <a:cs typeface="Arial" pitchFamily="34" charset="0"/>
              </a:rPr>
              <a:t>AH         A</a:t>
            </a:r>
            <a:r>
              <a:rPr lang="es-ES" sz="2800" baseline="30000" dirty="0">
                <a:latin typeface="Arial" pitchFamily="34" charset="0"/>
                <a:cs typeface="Arial" pitchFamily="34" charset="0"/>
              </a:rPr>
              <a:t>-</a:t>
            </a:r>
            <a:r>
              <a:rPr lang="es-ES" sz="2800" dirty="0">
                <a:latin typeface="Arial" pitchFamily="34" charset="0"/>
                <a:cs typeface="Arial" pitchFamily="34" charset="0"/>
              </a:rPr>
              <a:t> + H</a:t>
            </a:r>
            <a:r>
              <a:rPr lang="es-ES" sz="2800" baseline="30000" dirty="0">
                <a:latin typeface="Arial" pitchFamily="34" charset="0"/>
                <a:cs typeface="Arial" pitchFamily="34" charset="0"/>
              </a:rPr>
              <a:t>+</a:t>
            </a:r>
            <a:endParaRPr lang="es-MX" sz="2800" baseline="30000" dirty="0">
              <a:latin typeface="Arial" pitchFamily="34" charset="0"/>
              <a:cs typeface="Arial" pitchFamily="34" charset="0"/>
            </a:endParaRPr>
          </a:p>
        </p:txBody>
      </p:sp>
      <p:grpSp>
        <p:nvGrpSpPr>
          <p:cNvPr id="9" name="10 Grupo"/>
          <p:cNvGrpSpPr/>
          <p:nvPr/>
        </p:nvGrpSpPr>
        <p:grpSpPr>
          <a:xfrm>
            <a:off x="1563765" y="4411641"/>
            <a:ext cx="504056" cy="143562"/>
            <a:chOff x="4551259" y="2492896"/>
            <a:chExt cx="229154" cy="80392"/>
          </a:xfrm>
        </p:grpSpPr>
        <p:cxnSp>
          <p:nvCxnSpPr>
            <p:cNvPr id="10" name="6 Conector recto de flecha"/>
            <p:cNvCxnSpPr/>
            <p:nvPr/>
          </p:nvCxnSpPr>
          <p:spPr>
            <a:xfrm>
              <a:off x="4564389" y="249289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7 Conector recto de flecha"/>
            <p:cNvCxnSpPr/>
            <p:nvPr/>
          </p:nvCxnSpPr>
          <p:spPr>
            <a:xfrm flipH="1">
              <a:off x="4551259" y="257328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CuadroTexto 2"/>
          <p:cNvSpPr txBox="1"/>
          <p:nvPr/>
        </p:nvSpPr>
        <p:spPr>
          <a:xfrm>
            <a:off x="4518381" y="3759456"/>
            <a:ext cx="2031325" cy="461665"/>
          </a:xfrm>
          <a:prstGeom prst="rect">
            <a:avLst/>
          </a:prstGeom>
          <a:noFill/>
        </p:spPr>
        <p:txBody>
          <a:bodyPr wrap="none" rtlCol="0">
            <a:spAutoFit/>
          </a:bodyPr>
          <a:lstStyle/>
          <a:p>
            <a:r>
              <a:rPr lang="es-ES" sz="2400" dirty="0" err="1">
                <a:latin typeface="Arial" pitchFamily="34" charset="0"/>
                <a:cs typeface="Arial" pitchFamily="34" charset="0"/>
              </a:rPr>
              <a:t>k</a:t>
            </a:r>
            <a:r>
              <a:rPr lang="es-ES" sz="2400" baseline="-25000" dirty="0" err="1">
                <a:latin typeface="Arial" pitchFamily="34" charset="0"/>
                <a:cs typeface="Arial" pitchFamily="34" charset="0"/>
              </a:rPr>
              <a:t>AH</a:t>
            </a:r>
            <a:r>
              <a:rPr lang="es-ES" sz="2400" dirty="0">
                <a:latin typeface="Arial" pitchFamily="34" charset="0"/>
                <a:cs typeface="Arial" pitchFamily="34" charset="0"/>
              </a:rPr>
              <a:t>=</a:t>
            </a:r>
            <a:r>
              <a:rPr lang="es-ES" sz="2400" dirty="0" err="1">
                <a:latin typeface="Arial" pitchFamily="34" charset="0"/>
                <a:cs typeface="Arial" pitchFamily="34" charset="0"/>
              </a:rPr>
              <a:t>G</a:t>
            </a:r>
            <a:r>
              <a:rPr lang="es-ES" sz="2400" baseline="-25000" dirty="0" err="1">
                <a:latin typeface="Arial" pitchFamily="34" charset="0"/>
                <a:cs typeface="Arial" pitchFamily="34" charset="0"/>
              </a:rPr>
              <a:t>A</a:t>
            </a:r>
            <a:r>
              <a:rPr lang="es-ES" sz="2400" dirty="0" err="1">
                <a:latin typeface="Arial" pitchFamily="34" charset="0"/>
                <a:cs typeface="Arial" pitchFamily="34" charset="0"/>
              </a:rPr>
              <a:t>K</a:t>
            </a:r>
            <a:r>
              <a:rPr lang="es-ES" sz="2400" baseline="30000" dirty="0" err="1">
                <a:latin typeface="Arial" pitchFamily="34" charset="0"/>
                <a:cs typeface="Arial" pitchFamily="34" charset="0"/>
              </a:rPr>
              <a:t>a</a:t>
            </a:r>
            <a:r>
              <a:rPr lang="es-ES" sz="2400" baseline="-25000" dirty="0" err="1">
                <a:latin typeface="Arial" pitchFamily="34" charset="0"/>
                <a:cs typeface="Arial" pitchFamily="34" charset="0"/>
              </a:rPr>
              <a:t>a</a:t>
            </a:r>
            <a:r>
              <a:rPr lang="es-ES" sz="2400" baseline="-25000" dirty="0">
                <a:latin typeface="Arial" pitchFamily="34" charset="0"/>
                <a:cs typeface="Arial" pitchFamily="34" charset="0"/>
              </a:rPr>
              <a:t>(AH)</a:t>
            </a:r>
            <a:endParaRPr lang="es-MX" sz="2400" baseline="-25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CuadroTexto 12"/>
              <p:cNvSpPr txBox="1"/>
              <p:nvPr/>
            </p:nvSpPr>
            <p:spPr>
              <a:xfrm>
                <a:off x="4518381" y="4556963"/>
                <a:ext cx="2113079" cy="761683"/>
              </a:xfrm>
              <a:prstGeom prst="rect">
                <a:avLst/>
              </a:prstGeom>
              <a:noFill/>
            </p:spPr>
            <p:txBody>
              <a:bodyPr wrap="none" rtlCol="0">
                <a:spAutoFit/>
              </a:bodyPr>
              <a:lstStyle/>
              <a:p>
                <a:r>
                  <a:rPr lang="es-ES" sz="2400" dirty="0">
                    <a:latin typeface="Arial" pitchFamily="34" charset="0"/>
                    <a:cs typeface="Arial" pitchFamily="34" charset="0"/>
                  </a:rPr>
                  <a:t>K</a:t>
                </a:r>
                <a:r>
                  <a:rPr lang="es-ES" sz="2400" baseline="-25000" dirty="0" err="1">
                    <a:latin typeface="Arial" pitchFamily="34" charset="0"/>
                    <a:cs typeface="Arial" pitchFamily="34" charset="0"/>
                  </a:rPr>
                  <a:t>a</a:t>
                </a:r>
                <a:r>
                  <a:rPr lang="es-ES" sz="2400" baseline="-25000" dirty="0">
                    <a:latin typeface="Arial" pitchFamily="34" charset="0"/>
                    <a:cs typeface="Arial" pitchFamily="34" charset="0"/>
                  </a:rPr>
                  <a:t>(AH)</a:t>
                </a:r>
                <a:r>
                  <a:rPr lang="es-ES" sz="2400" dirty="0">
                    <a:latin typeface="Arial" pitchFamily="34" charset="0"/>
                    <a:cs typeface="Arial" pitchFamily="34" charset="0"/>
                  </a:rPr>
                  <a:t>=</a:t>
                </a:r>
                <a14:m>
                  <m:oMath xmlns:m="http://schemas.openxmlformats.org/officeDocument/2006/math">
                    <m:f>
                      <m:fPr>
                        <m:ctrlPr>
                          <a:rPr lang="es-ES" sz="2400" i="1" dirty="0" smtClean="0">
                            <a:latin typeface="Cambria Math" panose="02040503050406030204" pitchFamily="18" charset="0"/>
                          </a:rPr>
                        </m:ctrlPr>
                      </m:fPr>
                      <m:num>
                        <m:r>
                          <m:rPr>
                            <m:nor/>
                          </m:rPr>
                          <a:rPr lang="es-MX" sz="2400" dirty="0">
                            <a:latin typeface="Arial" pitchFamily="34" charset="0"/>
                            <a:cs typeface="Arial" pitchFamily="34" charset="0"/>
                          </a:rPr>
                          <m:t>[</m:t>
                        </m:r>
                        <m:r>
                          <m:rPr>
                            <m:nor/>
                          </m:rPr>
                          <a:rPr lang="es-MX" sz="2400" dirty="0">
                            <a:latin typeface="Arial" pitchFamily="34" charset="0"/>
                            <a:cs typeface="Arial" pitchFamily="34" charset="0"/>
                          </a:rPr>
                          <m:t>A</m:t>
                        </m:r>
                        <m:r>
                          <m:rPr>
                            <m:nor/>
                          </m:rPr>
                          <a:rPr lang="es-MX" sz="2400" baseline="30000" dirty="0">
                            <a:latin typeface="Arial" pitchFamily="34" charset="0"/>
                            <a:cs typeface="Arial" pitchFamily="34" charset="0"/>
                          </a:rPr>
                          <m:t>−</m:t>
                        </m:r>
                        <m:r>
                          <m:rPr>
                            <m:nor/>
                          </m:rPr>
                          <a:rPr lang="es-MX" sz="2400" dirty="0">
                            <a:latin typeface="Arial" pitchFamily="34" charset="0"/>
                            <a:cs typeface="Arial" pitchFamily="34" charset="0"/>
                          </a:rPr>
                          <m:t>][</m:t>
                        </m:r>
                        <m:r>
                          <m:rPr>
                            <m:nor/>
                          </m:rPr>
                          <a:rPr lang="es-MX" sz="2400" dirty="0">
                            <a:latin typeface="Arial" pitchFamily="34" charset="0"/>
                            <a:cs typeface="Arial" pitchFamily="34" charset="0"/>
                          </a:rPr>
                          <m:t>H</m:t>
                        </m:r>
                        <m:r>
                          <m:rPr>
                            <m:nor/>
                          </m:rPr>
                          <a:rPr lang="es-MX" sz="2400" baseline="30000" dirty="0">
                            <a:latin typeface="Arial" pitchFamily="34" charset="0"/>
                            <a:cs typeface="Arial" pitchFamily="34" charset="0"/>
                          </a:rPr>
                          <m:t>+</m:t>
                        </m:r>
                        <m:r>
                          <m:rPr>
                            <m:nor/>
                          </m:rPr>
                          <a:rPr lang="es-MX" sz="2400" dirty="0">
                            <a:latin typeface="Arial" pitchFamily="34" charset="0"/>
                            <a:cs typeface="Arial" pitchFamily="34" charset="0"/>
                          </a:rPr>
                          <m:t>]</m:t>
                        </m:r>
                      </m:num>
                      <m:den>
                        <m:r>
                          <m:rPr>
                            <m:nor/>
                          </m:rPr>
                          <a:rPr lang="es-MX" sz="2400" dirty="0">
                            <a:latin typeface="Arial" pitchFamily="34" charset="0"/>
                            <a:cs typeface="Arial" pitchFamily="34" charset="0"/>
                          </a:rPr>
                          <m:t>[</m:t>
                        </m:r>
                        <m:r>
                          <m:rPr>
                            <m:nor/>
                          </m:rPr>
                          <a:rPr lang="es-MX" sz="2400" dirty="0">
                            <a:latin typeface="Arial" pitchFamily="34" charset="0"/>
                            <a:cs typeface="Arial" pitchFamily="34" charset="0"/>
                          </a:rPr>
                          <m:t>AH</m:t>
                        </m:r>
                        <m:r>
                          <m:rPr>
                            <m:nor/>
                          </m:rPr>
                          <a:rPr lang="es-MX" sz="2400" dirty="0">
                            <a:latin typeface="Arial" pitchFamily="34" charset="0"/>
                            <a:cs typeface="Arial" pitchFamily="34" charset="0"/>
                          </a:rPr>
                          <m:t>] </m:t>
                        </m:r>
                      </m:den>
                    </m:f>
                  </m:oMath>
                </a14:m>
                <a:endParaRPr lang="es-MX" sz="2400" dirty="0">
                  <a:latin typeface="Arial" pitchFamily="34" charset="0"/>
                  <a:cs typeface="Arial" pitchFamily="34" charset="0"/>
                </a:endParaRPr>
              </a:p>
            </p:txBody>
          </p:sp>
        </mc:Choice>
        <mc:Fallback xmlns="">
          <p:sp>
            <p:nvSpPr>
              <p:cNvPr id="13" name="CuadroTexto 12"/>
              <p:cNvSpPr txBox="1">
                <a:spLocks noRot="1" noChangeAspect="1" noMove="1" noResize="1" noEditPoints="1" noAdjustHandles="1" noChangeArrowheads="1" noChangeShapeType="1" noTextEdit="1"/>
              </p:cNvSpPr>
              <p:nvPr/>
            </p:nvSpPr>
            <p:spPr>
              <a:xfrm>
                <a:off x="4518381" y="4556963"/>
                <a:ext cx="2113079" cy="761683"/>
              </a:xfrm>
              <a:prstGeom prst="rect">
                <a:avLst/>
              </a:prstGeom>
              <a:blipFill rotWithShape="1">
                <a:blip r:embed="rId3"/>
                <a:stretch>
                  <a:fillRect l="-4323"/>
                </a:stretch>
              </a:blipFill>
            </p:spPr>
            <p:txBody>
              <a:bodyPr/>
              <a:lstStyle/>
              <a:p>
                <a:r>
                  <a:rPr lang="es-MX">
                    <a:noFill/>
                  </a:rPr>
                  <a:t> </a:t>
                </a:r>
              </a:p>
            </p:txBody>
          </p:sp>
        </mc:Fallback>
      </mc:AlternateContent>
      <p:sp>
        <p:nvSpPr>
          <p:cNvPr id="15" name="Abrir llave 14"/>
          <p:cNvSpPr/>
          <p:nvPr/>
        </p:nvSpPr>
        <p:spPr>
          <a:xfrm>
            <a:off x="3826360" y="3708080"/>
            <a:ext cx="457608" cy="152112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latin typeface="Arial" pitchFamily="34" charset="0"/>
              <a:cs typeface="Arial" pitchFamily="34" charset="0"/>
            </a:endParaRPr>
          </a:p>
        </p:txBody>
      </p:sp>
      <p:sp>
        <p:nvSpPr>
          <p:cNvPr id="5" name="Marcador de pie de página 4">
            <a:extLst>
              <a:ext uri="{FF2B5EF4-FFF2-40B4-BE49-F238E27FC236}">
                <a16:creationId xmlns:a16="http://schemas.microsoft.com/office/drawing/2014/main" id="{A9BE16F8-E426-435E-844B-A6359AA54381}"/>
              </a:ext>
            </a:extLst>
          </p:cNvPr>
          <p:cNvSpPr>
            <a:spLocks noGrp="1"/>
          </p:cNvSpPr>
          <p:nvPr>
            <p:ph type="ftr" sz="quarter" idx="11"/>
          </p:nvPr>
        </p:nvSpPr>
        <p:spPr/>
        <p:txBody>
          <a:bodyPr/>
          <a:lstStyle/>
          <a:p>
            <a:endParaRPr lang="es-MX"/>
          </a:p>
        </p:txBody>
      </p:sp>
      <p:sp>
        <p:nvSpPr>
          <p:cNvPr id="8" name="Marcador de número de diapositiva 7">
            <a:extLst>
              <a:ext uri="{FF2B5EF4-FFF2-40B4-BE49-F238E27FC236}">
                <a16:creationId xmlns:a16="http://schemas.microsoft.com/office/drawing/2014/main" id="{390A466A-7576-4F8B-A872-3334CE312413}"/>
              </a:ext>
            </a:extLst>
          </p:cNvPr>
          <p:cNvSpPr>
            <a:spLocks noGrp="1"/>
          </p:cNvSpPr>
          <p:nvPr>
            <p:ph type="sldNum" sz="quarter" idx="12"/>
          </p:nvPr>
        </p:nvSpPr>
        <p:spPr/>
        <p:txBody>
          <a:bodyPr/>
          <a:lstStyle/>
          <a:p>
            <a:fld id="{35F7C1B0-3CBA-4428-8776-BC58547E578F}" type="slidenum">
              <a:rPr lang="es-MX" smtClean="0"/>
              <a:t>65</a:t>
            </a:fld>
            <a:endParaRPr lang="es-MX"/>
          </a:p>
        </p:txBody>
      </p:sp>
    </p:spTree>
    <p:extLst>
      <p:ext uri="{BB962C8B-B14F-4D97-AF65-F5344CB8AC3E}">
        <p14:creationId xmlns:p14="http://schemas.microsoft.com/office/powerpoint/2010/main" val="1915443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683568" y="476672"/>
                <a:ext cx="7056784" cy="4490525"/>
              </a:xfrm>
              <a:prstGeom prst="rect">
                <a:avLst/>
              </a:prstGeom>
            </p:spPr>
            <p:txBody>
              <a:bodyPr wrap="square">
                <a:spAutoFit/>
              </a:bodyPr>
              <a:lstStyle/>
              <a:p>
                <a:pPr algn="just"/>
                <a14:m>
                  <m:oMath xmlns:m="http://schemas.openxmlformats.org/officeDocument/2006/math">
                    <m:r>
                      <a:rPr lang="es-MX" sz="2400" b="1" i="1" smtClean="0">
                        <a:latin typeface="Cambria Math"/>
                      </a:rPr>
                      <m:t>−</m:t>
                    </m:r>
                    <m:f>
                      <m:fPr>
                        <m:ctrlPr>
                          <a:rPr lang="es-MX" sz="2400" b="1" i="1">
                            <a:latin typeface="Cambria Math" panose="02040503050406030204" pitchFamily="18" charset="0"/>
                          </a:rPr>
                        </m:ctrlPr>
                      </m:fPr>
                      <m:num>
                        <m:r>
                          <a:rPr lang="es-MX" sz="2400" b="1" i="1">
                            <a:latin typeface="Cambria Math"/>
                          </a:rPr>
                          <m:t>𝒅</m:t>
                        </m:r>
                        <m:d>
                          <m:dPr>
                            <m:begChr m:val="["/>
                            <m:endChr m:val="]"/>
                            <m:ctrlPr>
                              <a:rPr lang="es-MX" sz="2400" b="1" i="1">
                                <a:latin typeface="Cambria Math" panose="02040503050406030204" pitchFamily="18" charset="0"/>
                              </a:rPr>
                            </m:ctrlPr>
                          </m:dPr>
                          <m:e>
                            <m:r>
                              <a:rPr lang="es-MX" sz="2400" b="1" i="1">
                                <a:latin typeface="Cambria Math"/>
                              </a:rPr>
                              <m:t>𝑺</m:t>
                            </m:r>
                          </m:e>
                        </m:d>
                      </m:num>
                      <m:den>
                        <m:r>
                          <a:rPr lang="es-MX" sz="2400" b="1" i="1">
                            <a:latin typeface="Cambria Math"/>
                          </a:rPr>
                          <m:t>𝒅𝒕</m:t>
                        </m:r>
                      </m:den>
                    </m:f>
                  </m:oMath>
                </a14:m>
                <a:r>
                  <a:rPr lang="es-ES" sz="2400" dirty="0"/>
                  <a:t> = -</a:t>
                </a:r>
                <a:r>
                  <a:rPr lang="es-ES" sz="2400" dirty="0" err="1"/>
                  <a:t>r</a:t>
                </a:r>
                <a:r>
                  <a:rPr lang="es-ES" sz="2400" baseline="-25000" dirty="0" err="1"/>
                  <a:t>s</a:t>
                </a:r>
                <a:r>
                  <a:rPr lang="es-ES" sz="2400" baseline="-25000" dirty="0"/>
                  <a:t> </a:t>
                </a:r>
                <a:r>
                  <a:rPr lang="es-ES" sz="2400" dirty="0"/>
                  <a:t>= </a:t>
                </a:r>
                <a:r>
                  <a:rPr lang="es-ES" sz="2400" dirty="0" err="1"/>
                  <a:t>G</a:t>
                </a:r>
                <a:r>
                  <a:rPr lang="es-ES" sz="2400" baseline="-25000" dirty="0" err="1"/>
                  <a:t>A</a:t>
                </a:r>
                <a:r>
                  <a:rPr lang="es-ES" sz="2400" dirty="0" err="1"/>
                  <a:t>K</a:t>
                </a:r>
                <a:r>
                  <a:rPr lang="es-ES" sz="2400" baseline="30000" dirty="0" err="1">
                    <a:latin typeface="Symbol" panose="05050102010706020507" pitchFamily="18" charset="2"/>
                  </a:rPr>
                  <a:t>a</a:t>
                </a:r>
                <a:r>
                  <a:rPr lang="es-ES" sz="2400" baseline="-25000" dirty="0" err="1"/>
                  <a:t>a</a:t>
                </a:r>
                <a:r>
                  <a:rPr lang="es-ES" sz="2400" baseline="-25000" dirty="0"/>
                  <a:t>(AH)</a:t>
                </a:r>
                <a:r>
                  <a:rPr lang="es-ES" sz="2400" dirty="0"/>
                  <a:t>[AH][S] = G</a:t>
                </a:r>
                <a:r>
                  <a:rPr lang="es-ES" sz="2400" baseline="-25000" dirty="0"/>
                  <a:t>A</a:t>
                </a:r>
                <a14:m>
                  <m:oMath xmlns:m="http://schemas.openxmlformats.org/officeDocument/2006/math">
                    <m:sSup>
                      <m:sSupPr>
                        <m:ctrlPr>
                          <a:rPr lang="es-ES" sz="2400" i="1" smtClean="0">
                            <a:latin typeface="Cambria Math" panose="02040503050406030204" pitchFamily="18" charset="0"/>
                          </a:rPr>
                        </m:ctrlPr>
                      </m:sSupPr>
                      <m:e>
                        <m:d>
                          <m:dPr>
                            <m:ctrlPr>
                              <a:rPr lang="es-ES" sz="2400" i="1">
                                <a:latin typeface="Cambria Math" panose="02040503050406030204" pitchFamily="18" charset="0"/>
                              </a:rPr>
                            </m:ctrlPr>
                          </m:dPr>
                          <m:e>
                            <m:f>
                              <m:fPr>
                                <m:ctrlPr>
                                  <a:rPr lang="es-ES" sz="2400" i="1">
                                    <a:latin typeface="Cambria Math" panose="02040503050406030204" pitchFamily="18" charset="0"/>
                                  </a:rPr>
                                </m:ctrlPr>
                              </m:fPr>
                              <m:num>
                                <m:d>
                                  <m:dPr>
                                    <m:begChr m:val="["/>
                                    <m:endChr m:val="]"/>
                                    <m:ctrlPr>
                                      <a:rPr lang="es-ES" sz="2400" i="1">
                                        <a:latin typeface="Cambria Math" panose="02040503050406030204" pitchFamily="18" charset="0"/>
                                      </a:rPr>
                                    </m:ctrlPr>
                                  </m:dPr>
                                  <m:e>
                                    <m:r>
                                      <a:rPr lang="es-ES" sz="2400" i="1">
                                        <a:latin typeface="Cambria Math" panose="02040503050406030204" pitchFamily="18" charset="0"/>
                                      </a:rPr>
                                      <m:t>𝐴</m:t>
                                    </m:r>
                                    <m:r>
                                      <a:rPr lang="es-ES" sz="2400" i="1" baseline="20000">
                                        <a:latin typeface="Cambria Math" panose="02040503050406030204" pitchFamily="18" charset="0"/>
                                      </a:rPr>
                                      <m:t>−</m:t>
                                    </m:r>
                                  </m:e>
                                </m:d>
                                <m:r>
                                  <a:rPr lang="es-ES" sz="2400" i="1">
                                    <a:latin typeface="Cambria Math" panose="02040503050406030204" pitchFamily="18" charset="0"/>
                                  </a:rPr>
                                  <m:t>[</m:t>
                                </m:r>
                                <m:r>
                                  <a:rPr lang="es-ES" sz="2400" i="1">
                                    <a:latin typeface="Cambria Math" panose="02040503050406030204" pitchFamily="18" charset="0"/>
                                  </a:rPr>
                                  <m:t>𝐻</m:t>
                                </m:r>
                                <m:r>
                                  <a:rPr lang="es-ES" sz="2400" i="1" baseline="20000">
                                    <a:latin typeface="Cambria Math" panose="02040503050406030204" pitchFamily="18" charset="0"/>
                                  </a:rPr>
                                  <m:t>+</m:t>
                                </m:r>
                                <m:r>
                                  <a:rPr lang="es-ES" sz="2400" i="1">
                                    <a:latin typeface="Cambria Math" panose="02040503050406030204" pitchFamily="18" charset="0"/>
                                  </a:rPr>
                                  <m:t>]</m:t>
                                </m:r>
                              </m:num>
                              <m:den>
                                <m:r>
                                  <a:rPr lang="es-ES" sz="2400" i="1">
                                    <a:latin typeface="Cambria Math" panose="02040503050406030204" pitchFamily="18" charset="0"/>
                                  </a:rPr>
                                  <m:t>[</m:t>
                                </m:r>
                                <m:r>
                                  <a:rPr lang="es-ES" sz="2400" i="1">
                                    <a:latin typeface="Cambria Math" panose="02040503050406030204" pitchFamily="18" charset="0"/>
                                  </a:rPr>
                                  <m:t>𝐴𝐻</m:t>
                                </m:r>
                                <m:r>
                                  <a:rPr lang="es-ES" sz="2400" i="1">
                                    <a:latin typeface="Cambria Math" panose="02040503050406030204" pitchFamily="18" charset="0"/>
                                  </a:rPr>
                                  <m:t>]</m:t>
                                </m:r>
                              </m:den>
                            </m:f>
                          </m:e>
                        </m:d>
                      </m:e>
                      <m:sup>
                        <m:r>
                          <m:rPr>
                            <m:nor/>
                          </m:rPr>
                          <a:rPr lang="es-MX" sz="2400" dirty="0">
                            <a:latin typeface="Symbol" panose="05050102010706020507" pitchFamily="18" charset="2"/>
                          </a:rPr>
                          <m:t>a</m:t>
                        </m:r>
                      </m:sup>
                    </m:sSup>
                    <m:r>
                      <a:rPr lang="es-ES" sz="2400" i="1" smtClean="0">
                        <a:latin typeface="Cambria Math" panose="02040503050406030204" pitchFamily="18" charset="0"/>
                      </a:rPr>
                      <m:t> </m:t>
                    </m:r>
                  </m:oMath>
                </a14:m>
                <a:r>
                  <a:rPr lang="es-MX" sz="2400" dirty="0"/>
                  <a:t>[AH][S]</a:t>
                </a:r>
                <a:r>
                  <a:rPr lang="es-ES" sz="2400" dirty="0"/>
                  <a:t> </a:t>
                </a:r>
              </a:p>
              <a:p>
                <a:pPr algn="just"/>
                <a:endParaRPr lang="es-ES" sz="2400" dirty="0"/>
              </a:p>
              <a:p>
                <a:pPr algn="just"/>
                <a:r>
                  <a:rPr lang="es-ES" sz="2400" dirty="0"/>
                  <a:t>			            = G</a:t>
                </a:r>
                <a:r>
                  <a:rPr lang="es-ES" sz="2400" baseline="-25000" dirty="0"/>
                  <a:t>A</a:t>
                </a:r>
                <a:r>
                  <a:rPr lang="es-MX" sz="2400" dirty="0"/>
                  <a:t>[A</a:t>
                </a:r>
                <a:r>
                  <a:rPr lang="es-MX" sz="2400" baseline="20000" dirty="0"/>
                  <a:t>-</a:t>
                </a:r>
                <a:r>
                  <a:rPr lang="es-MX" sz="2400" dirty="0"/>
                  <a:t>]</a:t>
                </a:r>
                <a:r>
                  <a:rPr lang="es-MX" sz="2400" baseline="30000" dirty="0">
                    <a:latin typeface="Symbol" panose="05050102010706020507" pitchFamily="18" charset="2"/>
                  </a:rPr>
                  <a:t>a</a:t>
                </a:r>
                <a:r>
                  <a:rPr lang="es-MX" sz="2400" dirty="0"/>
                  <a:t>[H</a:t>
                </a:r>
                <a:r>
                  <a:rPr lang="es-MX" sz="2400" baseline="20000" dirty="0"/>
                  <a:t>+</a:t>
                </a:r>
                <a:r>
                  <a:rPr lang="es-MX" sz="2400" dirty="0"/>
                  <a:t>]</a:t>
                </a:r>
                <a:r>
                  <a:rPr lang="es-MX" sz="2400" baseline="30000" dirty="0">
                    <a:latin typeface="Symbol" panose="05050102010706020507" pitchFamily="18" charset="2"/>
                  </a:rPr>
                  <a:t>a</a:t>
                </a:r>
                <a:r>
                  <a:rPr lang="es-MX" sz="2400" dirty="0"/>
                  <a:t>[AH]</a:t>
                </a:r>
                <a:r>
                  <a:rPr lang="es-MX" sz="2400" baseline="30000" dirty="0">
                    <a:latin typeface="Symbol" panose="05050102010706020507" pitchFamily="18" charset="2"/>
                  </a:rPr>
                  <a:t>a</a:t>
                </a:r>
                <a:r>
                  <a:rPr lang="es-MX" sz="2400" baseline="30000" dirty="0"/>
                  <a:t>-1</a:t>
                </a:r>
                <a:r>
                  <a:rPr lang="es-MX" sz="2400" dirty="0"/>
                  <a:t>[S]</a:t>
                </a:r>
              </a:p>
              <a:p>
                <a:pPr algn="ctr"/>
                <a:endParaRPr lang="es-MX" sz="2400" dirty="0"/>
              </a:p>
              <a:p>
                <a:pPr algn="ctr"/>
                <a:r>
                  <a:rPr lang="es-MX" sz="2400" dirty="0"/>
                  <a:t>log(</a:t>
                </a:r>
                <a:r>
                  <a:rPr lang="es-ES" sz="2400" dirty="0"/>
                  <a:t>-</a:t>
                </a:r>
                <a:r>
                  <a:rPr lang="es-ES" sz="2400" dirty="0" err="1"/>
                  <a:t>r</a:t>
                </a:r>
                <a:r>
                  <a:rPr lang="es-ES" sz="2400" baseline="-25000" dirty="0" err="1"/>
                  <a:t>s</a:t>
                </a:r>
                <a:r>
                  <a:rPr lang="es-ES" sz="2400" dirty="0"/>
                  <a:t>) = log(G</a:t>
                </a:r>
                <a:r>
                  <a:rPr lang="es-ES" sz="2400" baseline="-25000" dirty="0"/>
                  <a:t>A</a:t>
                </a:r>
                <a:r>
                  <a:rPr lang="es-MX" sz="2400" dirty="0"/>
                  <a:t>[A</a:t>
                </a:r>
                <a:r>
                  <a:rPr lang="es-MX" sz="2400" baseline="20000" dirty="0"/>
                  <a:t>-</a:t>
                </a:r>
                <a:r>
                  <a:rPr lang="es-MX" sz="2400" dirty="0"/>
                  <a:t>]</a:t>
                </a:r>
                <a:r>
                  <a:rPr lang="es-MX" sz="2400" baseline="30000" dirty="0">
                    <a:latin typeface="Symbol" panose="05050102010706020507" pitchFamily="18" charset="2"/>
                  </a:rPr>
                  <a:t>a</a:t>
                </a:r>
                <a:r>
                  <a:rPr lang="es-MX" sz="2400" dirty="0"/>
                  <a:t>[AH]</a:t>
                </a:r>
                <a:r>
                  <a:rPr lang="es-MX" sz="2400" baseline="30000" dirty="0">
                    <a:latin typeface="Symbol" panose="05050102010706020507" pitchFamily="18" charset="2"/>
                  </a:rPr>
                  <a:t>a</a:t>
                </a:r>
                <a:r>
                  <a:rPr lang="es-MX" sz="2400" baseline="30000" dirty="0"/>
                  <a:t>-1</a:t>
                </a:r>
                <a:r>
                  <a:rPr lang="es-MX" sz="2400" dirty="0"/>
                  <a:t>[S])+ </a:t>
                </a:r>
                <a:r>
                  <a:rPr lang="es-MX" sz="2400" dirty="0" err="1">
                    <a:latin typeface="Symbol" panose="05050102010706020507" pitchFamily="18" charset="2"/>
                  </a:rPr>
                  <a:t>a</a:t>
                </a:r>
                <a:r>
                  <a:rPr lang="es-MX" sz="2400" dirty="0" err="1">
                    <a:latin typeface="+mj-lt"/>
                  </a:rPr>
                  <a:t>log</a:t>
                </a:r>
                <a:r>
                  <a:rPr lang="es-MX" sz="2400" dirty="0"/>
                  <a:t>[H</a:t>
                </a:r>
                <a:r>
                  <a:rPr lang="es-MX" sz="2400" baseline="20000" dirty="0"/>
                  <a:t>+</a:t>
                </a:r>
                <a:r>
                  <a:rPr lang="es-MX" sz="2400" dirty="0"/>
                  <a:t>]</a:t>
                </a:r>
              </a:p>
              <a:p>
                <a:pPr algn="ctr"/>
                <a:endParaRPr lang="es-ES" sz="2400" dirty="0"/>
              </a:p>
              <a:p>
                <a:pPr algn="ctr"/>
                <a:r>
                  <a:rPr lang="es-MX" sz="2400" dirty="0"/>
                  <a:t>log(</a:t>
                </a:r>
                <a:r>
                  <a:rPr lang="es-ES" sz="2400" dirty="0"/>
                  <a:t>-</a:t>
                </a:r>
                <a:r>
                  <a:rPr lang="es-ES" sz="2400" dirty="0" err="1"/>
                  <a:t>r</a:t>
                </a:r>
                <a:r>
                  <a:rPr lang="es-ES" sz="2400" baseline="-25000" dirty="0" err="1"/>
                  <a:t>s</a:t>
                </a:r>
                <a:r>
                  <a:rPr lang="es-ES" sz="2400" dirty="0"/>
                  <a:t>) = log(G</a:t>
                </a:r>
                <a:r>
                  <a:rPr lang="es-ES" sz="2400" baseline="-25000" dirty="0"/>
                  <a:t>A</a:t>
                </a:r>
                <a:r>
                  <a:rPr lang="es-MX" sz="2400" dirty="0"/>
                  <a:t>[A</a:t>
                </a:r>
                <a:r>
                  <a:rPr lang="es-MX" sz="2400" baseline="20000" dirty="0"/>
                  <a:t>-</a:t>
                </a:r>
                <a:r>
                  <a:rPr lang="es-MX" sz="2400" dirty="0"/>
                  <a:t>]</a:t>
                </a:r>
                <a:r>
                  <a:rPr lang="es-MX" sz="2400" baseline="30000" dirty="0">
                    <a:latin typeface="Symbol" panose="05050102010706020507" pitchFamily="18" charset="2"/>
                  </a:rPr>
                  <a:t>a</a:t>
                </a:r>
                <a:r>
                  <a:rPr lang="es-MX" sz="2400" dirty="0"/>
                  <a:t>[AH]</a:t>
                </a:r>
                <a:r>
                  <a:rPr lang="es-MX" sz="2400" baseline="30000" dirty="0">
                    <a:latin typeface="Symbol" panose="05050102010706020507" pitchFamily="18" charset="2"/>
                  </a:rPr>
                  <a:t>a</a:t>
                </a:r>
                <a:r>
                  <a:rPr lang="es-MX" sz="2400" baseline="30000" dirty="0"/>
                  <a:t>-1</a:t>
                </a:r>
                <a:r>
                  <a:rPr lang="es-MX" sz="2400" dirty="0"/>
                  <a:t>[S]) - </a:t>
                </a:r>
                <a:r>
                  <a:rPr lang="es-MX" sz="2400" dirty="0" err="1">
                    <a:latin typeface="Symbol" panose="05050102010706020507" pitchFamily="18" charset="2"/>
                  </a:rPr>
                  <a:t>a</a:t>
                </a:r>
                <a:r>
                  <a:rPr lang="es-MX" sz="2400" dirty="0" err="1"/>
                  <a:t>pH</a:t>
                </a:r>
                <a:endParaRPr lang="es-MX" sz="2400" dirty="0"/>
              </a:p>
              <a:p>
                <a:pPr algn="ctr"/>
                <a:endParaRPr lang="es-ES" sz="2400" dirty="0"/>
              </a:p>
              <a:p>
                <a:pPr algn="ctr"/>
                <a:endParaRPr lang="es-MX" sz="2400" dirty="0"/>
              </a:p>
              <a:p>
                <a:pPr algn="ctr"/>
                <a:endParaRPr lang="es-MX" sz="2400" dirty="0"/>
              </a:p>
              <a:p>
                <a:pPr algn="ctr"/>
                <a:endParaRPr lang="es-MX" sz="2400" dirty="0"/>
              </a:p>
            </p:txBody>
          </p:sp>
        </mc:Choice>
        <mc:Fallback xmlns="">
          <p:sp>
            <p:nvSpPr>
              <p:cNvPr id="4" name="Rectángulo 3"/>
              <p:cNvSpPr>
                <a:spLocks noRot="1" noChangeAspect="1" noMove="1" noResize="1" noEditPoints="1" noAdjustHandles="1" noChangeArrowheads="1" noChangeShapeType="1" noTextEdit="1"/>
              </p:cNvSpPr>
              <p:nvPr/>
            </p:nvSpPr>
            <p:spPr>
              <a:xfrm>
                <a:off x="683568" y="476672"/>
                <a:ext cx="7056784" cy="4490525"/>
              </a:xfrm>
              <a:prstGeom prst="rect">
                <a:avLst/>
              </a:prstGeom>
              <a:blipFill rotWithShape="0">
                <a:blip r:embed="rId2"/>
                <a:stretch>
                  <a:fillRect/>
                </a:stretch>
              </a:blipFill>
            </p:spPr>
            <p:txBody>
              <a:bodyPr/>
              <a:lstStyle/>
              <a:p>
                <a:r>
                  <a:rPr lang="es-MX">
                    <a:noFill/>
                  </a:rPr>
                  <a:t> </a:t>
                </a:r>
              </a:p>
            </p:txBody>
          </p:sp>
        </mc:Fallback>
      </mc:AlternateContent>
      <p:pic>
        <p:nvPicPr>
          <p:cNvPr id="5" name="Imagen 4"/>
          <p:cNvPicPr/>
          <p:nvPr/>
        </p:nvPicPr>
        <p:blipFill rotWithShape="1">
          <a:blip r:embed="rId3"/>
          <a:srcRect l="34291" t="53416" r="35327" b="12355"/>
          <a:stretch/>
        </p:blipFill>
        <p:spPr bwMode="auto">
          <a:xfrm>
            <a:off x="2123728" y="3645024"/>
            <a:ext cx="4464496" cy="2880320"/>
          </a:xfrm>
          <a:prstGeom prst="rect">
            <a:avLst/>
          </a:prstGeom>
          <a:ln>
            <a:noFill/>
          </a:ln>
          <a:extLst>
            <a:ext uri="{53640926-AAD7-44D8-BBD7-CCE9431645EC}">
              <a14:shadowObscured xmlns:a14="http://schemas.microsoft.com/office/drawing/2010/main"/>
            </a:ext>
          </a:extLst>
        </p:spPr>
      </p:pic>
      <p:sp>
        <p:nvSpPr>
          <p:cNvPr id="2" name="Marcador de pie de página 1">
            <a:extLst>
              <a:ext uri="{FF2B5EF4-FFF2-40B4-BE49-F238E27FC236}">
                <a16:creationId xmlns:a16="http://schemas.microsoft.com/office/drawing/2014/main" id="{DAC4AA31-5269-4ADB-94F8-8D4E118FCC69}"/>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435A8F15-24BD-43EB-A52B-87B311233CB2}"/>
              </a:ext>
            </a:extLst>
          </p:cNvPr>
          <p:cNvSpPr>
            <a:spLocks noGrp="1"/>
          </p:cNvSpPr>
          <p:nvPr>
            <p:ph type="sldNum" sz="quarter" idx="12"/>
          </p:nvPr>
        </p:nvSpPr>
        <p:spPr/>
        <p:txBody>
          <a:bodyPr/>
          <a:lstStyle/>
          <a:p>
            <a:fld id="{35F7C1B0-3CBA-4428-8776-BC58547E578F}" type="slidenum">
              <a:rPr lang="es-MX" smtClean="0"/>
              <a:t>66</a:t>
            </a:fld>
            <a:endParaRPr lang="es-MX"/>
          </a:p>
        </p:txBody>
      </p:sp>
    </p:spTree>
    <p:extLst>
      <p:ext uri="{BB962C8B-B14F-4D97-AF65-F5344CB8AC3E}">
        <p14:creationId xmlns:p14="http://schemas.microsoft.com/office/powerpoint/2010/main" val="375558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2915816" y="548680"/>
            <a:ext cx="4222631" cy="461665"/>
          </a:xfrm>
          <a:prstGeom prst="rect">
            <a:avLst/>
          </a:prstGeom>
        </p:spPr>
        <p:txBody>
          <a:bodyPr wrap="none">
            <a:spAutoFit/>
          </a:bodyPr>
          <a:lstStyle/>
          <a:p>
            <a:r>
              <a:rPr lang="es-MX" sz="2400" b="1" u="sng" dirty="0">
                <a:solidFill>
                  <a:srgbClr val="0070C0"/>
                </a:solidFill>
                <a:latin typeface="Arial" pitchFamily="34" charset="0"/>
                <a:cs typeface="Arial" pitchFamily="34" charset="0"/>
              </a:rPr>
              <a:t>Catálisis  Básica Específica</a:t>
            </a:r>
          </a:p>
        </p:txBody>
      </p:sp>
      <mc:AlternateContent xmlns:mc="http://schemas.openxmlformats.org/markup-compatibility/2006" xmlns:a14="http://schemas.microsoft.com/office/drawing/2010/main">
        <mc:Choice Requires="a14">
          <p:sp>
            <p:nvSpPr>
              <p:cNvPr id="5" name="7 CuadroTexto"/>
              <p:cNvSpPr txBox="1"/>
              <p:nvPr/>
            </p:nvSpPr>
            <p:spPr>
              <a:xfrm>
                <a:off x="3078713" y="1473370"/>
                <a:ext cx="3353547" cy="597151"/>
              </a:xfrm>
              <a:prstGeom prst="rect">
                <a:avLst/>
              </a:prstGeom>
              <a:noFill/>
            </p:spPr>
            <p:txBody>
              <a:bodyPr wrap="none" rtlCol="0">
                <a:spAutoFit/>
              </a:bodyPr>
              <a:lstStyle/>
              <a:p>
                <a14:m>
                  <m:oMath xmlns:m="http://schemas.openxmlformats.org/officeDocument/2006/math">
                    <m:r>
                      <a:rPr lang="es-MX" sz="2200" b="1" i="1" smtClean="0">
                        <a:latin typeface="Cambria Math"/>
                      </a:rPr>
                      <m:t>−</m:t>
                    </m:r>
                    <m:f>
                      <m:fPr>
                        <m:ctrlPr>
                          <a:rPr lang="es-MX" sz="2200" b="1" i="1" smtClean="0">
                            <a:latin typeface="Cambria Math" panose="02040503050406030204" pitchFamily="18" charset="0"/>
                          </a:rPr>
                        </m:ctrlPr>
                      </m:fPr>
                      <m:num>
                        <m:r>
                          <a:rPr lang="es-MX" sz="2200" b="1" i="1" smtClean="0">
                            <a:latin typeface="Cambria Math"/>
                          </a:rPr>
                          <m:t>𝒅</m:t>
                        </m:r>
                        <m:d>
                          <m:dPr>
                            <m:begChr m:val="["/>
                            <m:endChr m:val="]"/>
                            <m:ctrlPr>
                              <a:rPr lang="es-MX" sz="2200" b="1" i="1" smtClean="0">
                                <a:latin typeface="Cambria Math" panose="02040503050406030204" pitchFamily="18" charset="0"/>
                              </a:rPr>
                            </m:ctrlPr>
                          </m:dPr>
                          <m:e>
                            <m:r>
                              <a:rPr lang="es-MX" sz="2200" b="1" i="1" smtClean="0">
                                <a:latin typeface="Cambria Math"/>
                              </a:rPr>
                              <m:t>𝑺</m:t>
                            </m:r>
                          </m:e>
                        </m:d>
                      </m:num>
                      <m:den>
                        <m:r>
                          <a:rPr lang="es-MX" sz="2200" b="1" i="1" smtClean="0">
                            <a:latin typeface="Cambria Math"/>
                          </a:rPr>
                          <m:t>𝒅𝒕</m:t>
                        </m:r>
                      </m:den>
                    </m:f>
                    <m:r>
                      <a:rPr lang="es-MX" sz="2200" b="1" i="1" smtClean="0">
                        <a:latin typeface="Cambria Math"/>
                      </a:rPr>
                      <m:t>=−</m:t>
                    </m:r>
                    <m:r>
                      <a:rPr lang="es-MX" sz="2200" b="1" i="1" smtClean="0">
                        <a:latin typeface="Cambria Math"/>
                      </a:rPr>
                      <m:t>𝒓𝒔</m:t>
                    </m:r>
                    <m:r>
                      <a:rPr lang="es-MX" sz="2200" b="1" i="1" smtClean="0">
                        <a:latin typeface="Cambria Math"/>
                      </a:rPr>
                      <m:t>=</m:t>
                    </m:r>
                    <m:r>
                      <a:rPr lang="es-MX" sz="2200" b="1" i="1" smtClean="0">
                        <a:latin typeface="Cambria Math"/>
                      </a:rPr>
                      <m:t>𝒌</m:t>
                    </m:r>
                  </m:oMath>
                </a14:m>
                <a:r>
                  <a:rPr lang="es-MX" sz="2200" b="1" baseline="-25000" dirty="0">
                    <a:latin typeface="Arial" pitchFamily="34" charset="0"/>
                    <a:cs typeface="Arial" pitchFamily="34" charset="0"/>
                  </a:rPr>
                  <a:t>A</a:t>
                </a:r>
                <a:r>
                  <a:rPr lang="es-MX" sz="2200" b="1" baseline="-18000" dirty="0">
                    <a:latin typeface="Arial" pitchFamily="34" charset="0"/>
                    <a:cs typeface="Arial" pitchFamily="34" charset="0"/>
                  </a:rPr>
                  <a:t>-</a:t>
                </a:r>
                <a:r>
                  <a:rPr lang="es-MX" sz="2200" b="1" dirty="0">
                    <a:latin typeface="Arial" pitchFamily="34" charset="0"/>
                    <a:cs typeface="Arial" pitchFamily="34" charset="0"/>
                  </a:rPr>
                  <a:t> [A</a:t>
                </a:r>
                <a:r>
                  <a:rPr lang="es-MX" sz="2200" b="1" baseline="30000" dirty="0">
                    <a:latin typeface="Arial" pitchFamily="34" charset="0"/>
                    <a:cs typeface="Arial" pitchFamily="34" charset="0"/>
                  </a:rPr>
                  <a:t>-</a:t>
                </a:r>
                <a:r>
                  <a:rPr lang="es-MX" sz="2200" b="1" dirty="0">
                    <a:latin typeface="Arial" pitchFamily="34" charset="0"/>
                    <a:cs typeface="Arial" pitchFamily="34" charset="0"/>
                  </a:rPr>
                  <a:t>][S]</a:t>
                </a:r>
                <a:endParaRPr lang="es-MX" sz="2200" b="1" baseline="-25000" dirty="0">
                  <a:latin typeface="Arial" pitchFamily="34" charset="0"/>
                  <a:cs typeface="Arial" pitchFamily="34" charset="0"/>
                </a:endParaRPr>
              </a:p>
            </p:txBody>
          </p:sp>
        </mc:Choice>
        <mc:Fallback xmlns="">
          <p:sp>
            <p:nvSpPr>
              <p:cNvPr id="5" name="7 CuadroTexto"/>
              <p:cNvSpPr txBox="1">
                <a:spLocks noRot="1" noChangeAspect="1" noMove="1" noResize="1" noEditPoints="1" noAdjustHandles="1" noChangeArrowheads="1" noChangeShapeType="1" noTextEdit="1"/>
              </p:cNvSpPr>
              <p:nvPr/>
            </p:nvSpPr>
            <p:spPr>
              <a:xfrm>
                <a:off x="3078713" y="1473370"/>
                <a:ext cx="3353547" cy="597151"/>
              </a:xfrm>
              <a:prstGeom prst="rect">
                <a:avLst/>
              </a:prstGeom>
              <a:blipFill rotWithShape="1">
                <a:blip r:embed="rId3"/>
                <a:stretch>
                  <a:fillRect b="-7143"/>
                </a:stretch>
              </a:blipFill>
            </p:spPr>
            <p:txBody>
              <a:bodyPr/>
              <a:lstStyle/>
              <a:p>
                <a:r>
                  <a:rPr lang="es-MX">
                    <a:noFill/>
                  </a:rPr>
                  <a:t> </a:t>
                </a:r>
              </a:p>
            </p:txBody>
          </p:sp>
        </mc:Fallback>
      </mc:AlternateContent>
      <p:sp>
        <p:nvSpPr>
          <p:cNvPr id="7" name="CuadroTexto 6"/>
          <p:cNvSpPr txBox="1"/>
          <p:nvPr/>
        </p:nvSpPr>
        <p:spPr>
          <a:xfrm>
            <a:off x="896866" y="4619274"/>
            <a:ext cx="2923044" cy="523220"/>
          </a:xfrm>
          <a:prstGeom prst="rect">
            <a:avLst/>
          </a:prstGeom>
          <a:noFill/>
        </p:spPr>
        <p:txBody>
          <a:bodyPr wrap="none" rtlCol="0">
            <a:spAutoFit/>
          </a:bodyPr>
          <a:lstStyle/>
          <a:p>
            <a:r>
              <a:rPr lang="es-ES" sz="2800" dirty="0">
                <a:latin typeface="Arial" pitchFamily="34" charset="0"/>
                <a:cs typeface="Arial" pitchFamily="34" charset="0"/>
              </a:rPr>
              <a:t>A</a:t>
            </a:r>
            <a:r>
              <a:rPr lang="es-ES" sz="2800" baseline="30000" dirty="0">
                <a:latin typeface="Arial" pitchFamily="34" charset="0"/>
                <a:cs typeface="Arial" pitchFamily="34" charset="0"/>
              </a:rPr>
              <a:t>-</a:t>
            </a:r>
            <a:r>
              <a:rPr lang="es-ES" sz="2800" dirty="0">
                <a:latin typeface="Arial" pitchFamily="34" charset="0"/>
                <a:cs typeface="Arial" pitchFamily="34" charset="0"/>
              </a:rPr>
              <a:t>            A + OH</a:t>
            </a:r>
            <a:r>
              <a:rPr lang="es-ES" sz="2800" baseline="30000" dirty="0">
                <a:latin typeface="Arial" pitchFamily="34" charset="0"/>
                <a:cs typeface="Arial" pitchFamily="34" charset="0"/>
              </a:rPr>
              <a:t>-</a:t>
            </a:r>
            <a:endParaRPr lang="es-MX" sz="2800" baseline="30000" dirty="0">
              <a:latin typeface="Arial" pitchFamily="34" charset="0"/>
              <a:cs typeface="Arial" pitchFamily="34" charset="0"/>
            </a:endParaRPr>
          </a:p>
        </p:txBody>
      </p:sp>
      <p:grpSp>
        <p:nvGrpSpPr>
          <p:cNvPr id="8" name="10 Grupo"/>
          <p:cNvGrpSpPr/>
          <p:nvPr/>
        </p:nvGrpSpPr>
        <p:grpSpPr>
          <a:xfrm>
            <a:off x="1563151" y="4813187"/>
            <a:ext cx="504056" cy="143562"/>
            <a:chOff x="4551259" y="2492896"/>
            <a:chExt cx="229154" cy="80392"/>
          </a:xfrm>
        </p:grpSpPr>
        <p:cxnSp>
          <p:nvCxnSpPr>
            <p:cNvPr id="9" name="6 Conector recto de flecha"/>
            <p:cNvCxnSpPr/>
            <p:nvPr/>
          </p:nvCxnSpPr>
          <p:spPr>
            <a:xfrm>
              <a:off x="4564389" y="249289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7 Conector recto de flecha"/>
            <p:cNvCxnSpPr/>
            <p:nvPr/>
          </p:nvCxnSpPr>
          <p:spPr>
            <a:xfrm flipH="1">
              <a:off x="4551259" y="257328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CuadroTexto 10"/>
          <p:cNvSpPr txBox="1"/>
          <p:nvPr/>
        </p:nvSpPr>
        <p:spPr>
          <a:xfrm>
            <a:off x="4759965" y="4128448"/>
            <a:ext cx="1952779" cy="461665"/>
          </a:xfrm>
          <a:prstGeom prst="rect">
            <a:avLst/>
          </a:prstGeom>
          <a:noFill/>
        </p:spPr>
        <p:txBody>
          <a:bodyPr wrap="none" rtlCol="0">
            <a:spAutoFit/>
          </a:bodyPr>
          <a:lstStyle/>
          <a:p>
            <a:r>
              <a:rPr lang="es-ES" sz="2400" dirty="0" err="1">
                <a:latin typeface="Arial" pitchFamily="34" charset="0"/>
                <a:cs typeface="Arial" pitchFamily="34" charset="0"/>
              </a:rPr>
              <a:t>k</a:t>
            </a:r>
            <a:r>
              <a:rPr lang="es-ES" sz="2400" baseline="-25000" dirty="0" err="1">
                <a:latin typeface="Arial" pitchFamily="34" charset="0"/>
                <a:cs typeface="Arial" pitchFamily="34" charset="0"/>
              </a:rPr>
              <a:t>AH</a:t>
            </a:r>
            <a:r>
              <a:rPr lang="es-ES" sz="2400" dirty="0">
                <a:latin typeface="Arial" pitchFamily="34" charset="0"/>
                <a:cs typeface="Arial" pitchFamily="34" charset="0"/>
              </a:rPr>
              <a:t>=</a:t>
            </a:r>
            <a:r>
              <a:rPr lang="es-ES" sz="2400" dirty="0" err="1">
                <a:latin typeface="Arial" pitchFamily="34" charset="0"/>
                <a:cs typeface="Arial" pitchFamily="34" charset="0"/>
              </a:rPr>
              <a:t>G</a:t>
            </a:r>
            <a:r>
              <a:rPr lang="es-ES" sz="2400" baseline="-25000" dirty="0" err="1">
                <a:latin typeface="Arial" pitchFamily="34" charset="0"/>
                <a:cs typeface="Arial" pitchFamily="34" charset="0"/>
              </a:rPr>
              <a:t>B</a:t>
            </a:r>
            <a:r>
              <a:rPr lang="es-ES" sz="2400" dirty="0" err="1">
                <a:latin typeface="Arial" pitchFamily="34" charset="0"/>
                <a:cs typeface="Arial" pitchFamily="34" charset="0"/>
              </a:rPr>
              <a:t>K</a:t>
            </a:r>
            <a:r>
              <a:rPr lang="es-ES" sz="2400" baseline="30000" dirty="0" err="1">
                <a:latin typeface="Arial" pitchFamily="34" charset="0"/>
                <a:cs typeface="Arial" pitchFamily="34" charset="0"/>
              </a:rPr>
              <a:t>b</a:t>
            </a:r>
            <a:r>
              <a:rPr lang="es-ES" sz="2400" baseline="-25000" dirty="0" err="1">
                <a:latin typeface="Arial" pitchFamily="34" charset="0"/>
                <a:cs typeface="Arial" pitchFamily="34" charset="0"/>
              </a:rPr>
              <a:t>b</a:t>
            </a:r>
            <a:r>
              <a:rPr lang="es-ES" sz="2400" baseline="-25000" dirty="0">
                <a:latin typeface="Arial" pitchFamily="34" charset="0"/>
                <a:cs typeface="Arial" pitchFamily="34" charset="0"/>
              </a:rPr>
              <a:t>(A</a:t>
            </a:r>
            <a:r>
              <a:rPr lang="es-ES" sz="2400" baseline="-14000" dirty="0">
                <a:latin typeface="Arial" pitchFamily="34" charset="0"/>
                <a:cs typeface="Arial" pitchFamily="34" charset="0"/>
              </a:rPr>
              <a:t>-</a:t>
            </a:r>
            <a:r>
              <a:rPr lang="es-ES" sz="2400" baseline="-25000" dirty="0">
                <a:latin typeface="Arial" pitchFamily="34" charset="0"/>
                <a:cs typeface="Arial" pitchFamily="34" charset="0"/>
              </a:rPr>
              <a:t>)</a:t>
            </a:r>
            <a:endParaRPr lang="es-MX" sz="2400" baseline="-25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2" name="CuadroTexto 11"/>
              <p:cNvSpPr txBox="1"/>
              <p:nvPr/>
            </p:nvSpPr>
            <p:spPr>
              <a:xfrm>
                <a:off x="4759965" y="4925955"/>
                <a:ext cx="2153154" cy="765594"/>
              </a:xfrm>
              <a:prstGeom prst="rect">
                <a:avLst/>
              </a:prstGeom>
              <a:noFill/>
            </p:spPr>
            <p:txBody>
              <a:bodyPr wrap="none" rtlCol="0">
                <a:spAutoFit/>
              </a:bodyPr>
              <a:lstStyle/>
              <a:p>
                <a:r>
                  <a:rPr lang="es-ES" sz="2400" dirty="0">
                    <a:latin typeface="Arial" pitchFamily="34" charset="0"/>
                    <a:cs typeface="Arial" pitchFamily="34" charset="0"/>
                  </a:rPr>
                  <a:t>K</a:t>
                </a:r>
                <a:r>
                  <a:rPr lang="es-ES" sz="2400" baseline="-25000" dirty="0">
                    <a:latin typeface="Arial" pitchFamily="34" charset="0"/>
                    <a:cs typeface="Arial" pitchFamily="34" charset="0"/>
                  </a:rPr>
                  <a:t>b(A</a:t>
                </a:r>
                <a:r>
                  <a:rPr lang="es-ES" sz="2400" baseline="-14000" dirty="0">
                    <a:latin typeface="Arial" pitchFamily="34" charset="0"/>
                    <a:cs typeface="Arial" pitchFamily="34" charset="0"/>
                  </a:rPr>
                  <a:t>-</a:t>
                </a:r>
                <a:r>
                  <a:rPr lang="es-ES" sz="2400" baseline="-25000" dirty="0">
                    <a:latin typeface="Arial" pitchFamily="34" charset="0"/>
                    <a:cs typeface="Arial" pitchFamily="34" charset="0"/>
                  </a:rPr>
                  <a:t>)</a:t>
                </a:r>
                <a:r>
                  <a:rPr lang="es-ES" sz="2400" dirty="0">
                    <a:latin typeface="Arial" pitchFamily="34" charset="0"/>
                    <a:cs typeface="Arial" pitchFamily="34" charset="0"/>
                  </a:rPr>
                  <a:t>=</a:t>
                </a:r>
                <a14:m>
                  <m:oMath xmlns:m="http://schemas.openxmlformats.org/officeDocument/2006/math">
                    <m:f>
                      <m:fPr>
                        <m:ctrlPr>
                          <a:rPr lang="es-ES" sz="2400" i="1" dirty="0" smtClean="0">
                            <a:latin typeface="Cambria Math" panose="02040503050406030204" pitchFamily="18" charset="0"/>
                          </a:rPr>
                        </m:ctrlPr>
                      </m:fPr>
                      <m:num>
                        <m:r>
                          <m:rPr>
                            <m:nor/>
                          </m:rPr>
                          <a:rPr lang="es-MX" sz="2400" dirty="0">
                            <a:latin typeface="Arial" pitchFamily="34" charset="0"/>
                            <a:cs typeface="Arial" pitchFamily="34" charset="0"/>
                          </a:rPr>
                          <m:t>[</m:t>
                        </m:r>
                        <m:r>
                          <m:rPr>
                            <m:nor/>
                          </m:rPr>
                          <a:rPr lang="es-MX" sz="2400" dirty="0">
                            <a:latin typeface="Arial" pitchFamily="34" charset="0"/>
                            <a:cs typeface="Arial" pitchFamily="34" charset="0"/>
                          </a:rPr>
                          <m:t>A</m:t>
                        </m:r>
                        <m:r>
                          <m:rPr>
                            <m:nor/>
                          </m:rPr>
                          <a:rPr lang="es-MX" sz="2400" dirty="0">
                            <a:latin typeface="Arial" pitchFamily="34" charset="0"/>
                            <a:cs typeface="Arial" pitchFamily="34" charset="0"/>
                          </a:rPr>
                          <m:t>][</m:t>
                        </m:r>
                        <m:r>
                          <m:rPr>
                            <m:nor/>
                          </m:rPr>
                          <a:rPr lang="es-ES" sz="2400" b="0" i="0" dirty="0" smtClean="0">
                            <a:latin typeface="Arial" pitchFamily="34" charset="0"/>
                            <a:cs typeface="Arial" pitchFamily="34" charset="0"/>
                          </a:rPr>
                          <m:t>O</m:t>
                        </m:r>
                        <m:r>
                          <m:rPr>
                            <m:nor/>
                          </m:rPr>
                          <a:rPr lang="es-MX" sz="2400" dirty="0">
                            <a:latin typeface="Arial" pitchFamily="34" charset="0"/>
                            <a:cs typeface="Arial" pitchFamily="34" charset="0"/>
                          </a:rPr>
                          <m:t>H</m:t>
                        </m:r>
                        <m:r>
                          <m:rPr>
                            <m:nor/>
                          </m:rPr>
                          <a:rPr lang="es-ES" sz="2400" b="0" i="0" baseline="30000" dirty="0" smtClean="0">
                            <a:latin typeface="Arial" pitchFamily="34" charset="0"/>
                            <a:cs typeface="Arial" pitchFamily="34" charset="0"/>
                          </a:rPr>
                          <m:t>−</m:t>
                        </m:r>
                        <m:r>
                          <m:rPr>
                            <m:nor/>
                          </m:rPr>
                          <a:rPr lang="es-MX" sz="2400" dirty="0">
                            <a:latin typeface="Arial" pitchFamily="34" charset="0"/>
                            <a:cs typeface="Arial" pitchFamily="34" charset="0"/>
                          </a:rPr>
                          <m:t>]</m:t>
                        </m:r>
                      </m:num>
                      <m:den>
                        <m:r>
                          <m:rPr>
                            <m:nor/>
                          </m:rPr>
                          <a:rPr lang="es-MX" sz="2400" dirty="0">
                            <a:latin typeface="Arial" pitchFamily="34" charset="0"/>
                            <a:cs typeface="Arial" pitchFamily="34" charset="0"/>
                          </a:rPr>
                          <m:t>[</m:t>
                        </m:r>
                        <m:r>
                          <m:rPr>
                            <m:nor/>
                          </m:rPr>
                          <a:rPr lang="es-MX" sz="2400" dirty="0">
                            <a:latin typeface="Arial" pitchFamily="34" charset="0"/>
                            <a:cs typeface="Arial" pitchFamily="34" charset="0"/>
                          </a:rPr>
                          <m:t>A</m:t>
                        </m:r>
                        <m:r>
                          <m:rPr>
                            <m:nor/>
                          </m:rPr>
                          <a:rPr lang="es-ES" sz="2400" b="0" i="0" baseline="30000" dirty="0" smtClean="0">
                            <a:latin typeface="Arial" pitchFamily="34" charset="0"/>
                            <a:cs typeface="Arial" pitchFamily="34" charset="0"/>
                          </a:rPr>
                          <m:t>−</m:t>
                        </m:r>
                        <m:r>
                          <m:rPr>
                            <m:nor/>
                          </m:rPr>
                          <a:rPr lang="es-MX" sz="2400" dirty="0">
                            <a:latin typeface="Arial" pitchFamily="34" charset="0"/>
                            <a:cs typeface="Arial" pitchFamily="34" charset="0"/>
                          </a:rPr>
                          <m:t>] </m:t>
                        </m:r>
                      </m:den>
                    </m:f>
                  </m:oMath>
                </a14:m>
                <a:endParaRPr lang="es-MX" sz="2400" dirty="0">
                  <a:latin typeface="Arial" pitchFamily="34" charset="0"/>
                  <a:cs typeface="Arial" pitchFamily="34" charset="0"/>
                </a:endParaRPr>
              </a:p>
            </p:txBody>
          </p:sp>
        </mc:Choice>
        <mc:Fallback xmlns="">
          <p:sp>
            <p:nvSpPr>
              <p:cNvPr id="12" name="CuadroTexto 11"/>
              <p:cNvSpPr txBox="1">
                <a:spLocks noRot="1" noChangeAspect="1" noMove="1" noResize="1" noEditPoints="1" noAdjustHandles="1" noChangeArrowheads="1" noChangeShapeType="1" noTextEdit="1"/>
              </p:cNvSpPr>
              <p:nvPr/>
            </p:nvSpPr>
            <p:spPr>
              <a:xfrm>
                <a:off x="4759965" y="4925955"/>
                <a:ext cx="2153154" cy="765594"/>
              </a:xfrm>
              <a:prstGeom prst="rect">
                <a:avLst/>
              </a:prstGeom>
              <a:blipFill rotWithShape="1">
                <a:blip r:embed="rId4"/>
                <a:stretch>
                  <a:fillRect l="-4533"/>
                </a:stretch>
              </a:blipFill>
            </p:spPr>
            <p:txBody>
              <a:bodyPr/>
              <a:lstStyle/>
              <a:p>
                <a:r>
                  <a:rPr lang="es-MX">
                    <a:noFill/>
                  </a:rPr>
                  <a:t> </a:t>
                </a:r>
              </a:p>
            </p:txBody>
          </p:sp>
        </mc:Fallback>
      </mc:AlternateContent>
      <p:sp>
        <p:nvSpPr>
          <p:cNvPr id="13" name="Abrir llave 12"/>
          <p:cNvSpPr/>
          <p:nvPr/>
        </p:nvSpPr>
        <p:spPr>
          <a:xfrm>
            <a:off x="4067944" y="4077072"/>
            <a:ext cx="457608" cy="152112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latin typeface="Arial" pitchFamily="34" charset="0"/>
              <a:cs typeface="Arial" pitchFamily="34" charset="0"/>
            </a:endParaRPr>
          </a:p>
        </p:txBody>
      </p:sp>
      <p:sp>
        <p:nvSpPr>
          <p:cNvPr id="14" name="Rectángulo 13"/>
          <p:cNvSpPr/>
          <p:nvPr/>
        </p:nvSpPr>
        <p:spPr>
          <a:xfrm>
            <a:off x="840364" y="2452108"/>
            <a:ext cx="7370376" cy="1600438"/>
          </a:xfrm>
          <a:prstGeom prst="rect">
            <a:avLst/>
          </a:prstGeom>
        </p:spPr>
        <p:txBody>
          <a:bodyPr wrap="square">
            <a:spAutoFit/>
          </a:bodyPr>
          <a:lstStyle/>
          <a:p>
            <a:r>
              <a:rPr lang="es-MX" sz="2200" dirty="0">
                <a:latin typeface="Arial" pitchFamily="34" charset="0"/>
                <a:cs typeface="Arial" pitchFamily="34" charset="0"/>
              </a:rPr>
              <a:t>La constante cinética de la especie básica depende de su fuerza básica (Ley de </a:t>
            </a:r>
            <a:r>
              <a:rPr lang="es-MX" sz="2200" dirty="0" err="1">
                <a:latin typeface="Arial" pitchFamily="34" charset="0"/>
                <a:cs typeface="Arial" pitchFamily="34" charset="0"/>
              </a:rPr>
              <a:t>Bronsted</a:t>
            </a:r>
            <a:r>
              <a:rPr lang="es-MX" sz="2200" dirty="0">
                <a:latin typeface="Arial" pitchFamily="34" charset="0"/>
                <a:cs typeface="Arial" pitchFamily="34" charset="0"/>
              </a:rPr>
              <a:t>) G</a:t>
            </a:r>
            <a:r>
              <a:rPr lang="es-MX" sz="2200" baseline="-25000" dirty="0">
                <a:latin typeface="Arial" pitchFamily="34" charset="0"/>
                <a:cs typeface="Arial" pitchFamily="34" charset="0"/>
              </a:rPr>
              <a:t>B </a:t>
            </a:r>
            <a:r>
              <a:rPr lang="es-MX" sz="2200" dirty="0">
                <a:latin typeface="Arial" pitchFamily="34" charset="0"/>
                <a:cs typeface="Arial" pitchFamily="34" charset="0"/>
              </a:rPr>
              <a:t>y b son constantes </a:t>
            </a:r>
          </a:p>
          <a:p>
            <a:endParaRPr lang="es-ES" dirty="0">
              <a:latin typeface="Arial" pitchFamily="34" charset="0"/>
              <a:cs typeface="Arial" pitchFamily="34" charset="0"/>
            </a:endParaRPr>
          </a:p>
          <a:p>
            <a:endParaRPr lang="es-ES" dirty="0">
              <a:latin typeface="Arial" pitchFamily="34" charset="0"/>
              <a:cs typeface="Arial" pitchFamily="34" charset="0"/>
            </a:endParaRPr>
          </a:p>
          <a:p>
            <a:endParaRPr lang="es-MX" dirty="0">
              <a:latin typeface="Arial" pitchFamily="34" charset="0"/>
              <a:cs typeface="Arial" pitchFamily="34" charset="0"/>
            </a:endParaRPr>
          </a:p>
        </p:txBody>
      </p:sp>
      <p:sp>
        <p:nvSpPr>
          <p:cNvPr id="2" name="Marcador de pie de página 1">
            <a:extLst>
              <a:ext uri="{FF2B5EF4-FFF2-40B4-BE49-F238E27FC236}">
                <a16:creationId xmlns:a16="http://schemas.microsoft.com/office/drawing/2014/main" id="{D77D0379-1AA9-4334-922C-61AFFB44F29A}"/>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F5607E71-C795-458D-9BC4-FF315F297980}"/>
              </a:ext>
            </a:extLst>
          </p:cNvPr>
          <p:cNvSpPr>
            <a:spLocks noGrp="1"/>
          </p:cNvSpPr>
          <p:nvPr>
            <p:ph type="sldNum" sz="quarter" idx="12"/>
          </p:nvPr>
        </p:nvSpPr>
        <p:spPr/>
        <p:txBody>
          <a:bodyPr/>
          <a:lstStyle/>
          <a:p>
            <a:fld id="{35F7C1B0-3CBA-4428-8776-BC58547E578F}" type="slidenum">
              <a:rPr lang="es-MX" smtClean="0"/>
              <a:t>67</a:t>
            </a:fld>
            <a:endParaRPr lang="es-MX"/>
          </a:p>
        </p:txBody>
      </p:sp>
    </p:spTree>
    <p:extLst>
      <p:ext uri="{BB962C8B-B14F-4D97-AF65-F5344CB8AC3E}">
        <p14:creationId xmlns:p14="http://schemas.microsoft.com/office/powerpoint/2010/main" val="40219067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683568" y="476672"/>
                <a:ext cx="7056784" cy="6376104"/>
              </a:xfrm>
              <a:prstGeom prst="rect">
                <a:avLst/>
              </a:prstGeom>
            </p:spPr>
            <p:txBody>
              <a:bodyPr wrap="square">
                <a:spAutoFit/>
              </a:bodyPr>
              <a:lstStyle/>
              <a:p>
                <a:pPr algn="just"/>
                <a14:m>
                  <m:oMath xmlns:m="http://schemas.openxmlformats.org/officeDocument/2006/math">
                    <m:r>
                      <a:rPr lang="es-MX" sz="2400" b="1" i="1" smtClean="0">
                        <a:latin typeface="Cambria Math"/>
                      </a:rPr>
                      <m:t>−</m:t>
                    </m:r>
                    <m:f>
                      <m:fPr>
                        <m:ctrlPr>
                          <a:rPr lang="es-MX" sz="2400" b="1" i="1">
                            <a:latin typeface="Cambria Math" panose="02040503050406030204" pitchFamily="18" charset="0"/>
                          </a:rPr>
                        </m:ctrlPr>
                      </m:fPr>
                      <m:num>
                        <m:r>
                          <a:rPr lang="es-MX" sz="2400" b="1" i="1">
                            <a:latin typeface="Cambria Math"/>
                          </a:rPr>
                          <m:t>𝒅</m:t>
                        </m:r>
                        <m:d>
                          <m:dPr>
                            <m:begChr m:val="["/>
                            <m:endChr m:val="]"/>
                            <m:ctrlPr>
                              <a:rPr lang="es-MX" sz="2400" b="1" i="1">
                                <a:latin typeface="Cambria Math" panose="02040503050406030204" pitchFamily="18" charset="0"/>
                              </a:rPr>
                            </m:ctrlPr>
                          </m:dPr>
                          <m:e>
                            <m:r>
                              <a:rPr lang="es-MX" sz="2400" b="1" i="1">
                                <a:latin typeface="Cambria Math"/>
                              </a:rPr>
                              <m:t>𝑺</m:t>
                            </m:r>
                          </m:e>
                        </m:d>
                      </m:num>
                      <m:den>
                        <m:r>
                          <a:rPr lang="es-MX" sz="2400" b="1" i="1">
                            <a:latin typeface="Cambria Math"/>
                          </a:rPr>
                          <m:t>𝒅𝒕</m:t>
                        </m:r>
                      </m:den>
                    </m:f>
                  </m:oMath>
                </a14:m>
                <a:r>
                  <a:rPr lang="es-ES" sz="2400" dirty="0"/>
                  <a:t> = -</a:t>
                </a:r>
                <a:r>
                  <a:rPr lang="es-ES" sz="2400" dirty="0" err="1"/>
                  <a:t>r</a:t>
                </a:r>
                <a:r>
                  <a:rPr lang="es-ES" sz="2400" baseline="-25000" dirty="0" err="1"/>
                  <a:t>s</a:t>
                </a:r>
                <a:r>
                  <a:rPr lang="es-ES" sz="2400" baseline="-25000" dirty="0"/>
                  <a:t> </a:t>
                </a:r>
                <a:r>
                  <a:rPr lang="es-ES" sz="2400" dirty="0"/>
                  <a:t>= </a:t>
                </a:r>
                <a:r>
                  <a:rPr lang="es-ES" sz="2400" dirty="0" err="1"/>
                  <a:t>G</a:t>
                </a:r>
                <a:r>
                  <a:rPr lang="es-ES" sz="2400" baseline="-25000" dirty="0" err="1"/>
                  <a:t>B</a:t>
                </a:r>
                <a:r>
                  <a:rPr lang="es-ES" sz="2400" dirty="0" err="1"/>
                  <a:t>K</a:t>
                </a:r>
                <a:r>
                  <a:rPr lang="es-ES" sz="2400" baseline="30000" dirty="0" err="1">
                    <a:latin typeface="Symbol" panose="05050102010706020507" pitchFamily="18" charset="2"/>
                  </a:rPr>
                  <a:t>b</a:t>
                </a:r>
                <a:r>
                  <a:rPr lang="es-ES" sz="2400" baseline="-25000" dirty="0" err="1"/>
                  <a:t>b</a:t>
                </a:r>
                <a:r>
                  <a:rPr lang="es-ES" sz="2400" baseline="-25000" dirty="0"/>
                  <a:t>(A</a:t>
                </a:r>
                <a:r>
                  <a:rPr lang="es-ES" sz="2400" baseline="-18000" dirty="0"/>
                  <a:t>-</a:t>
                </a:r>
                <a:r>
                  <a:rPr lang="es-ES" sz="2400" baseline="-25000" dirty="0"/>
                  <a:t>)</a:t>
                </a:r>
                <a:r>
                  <a:rPr lang="es-ES" sz="2400" dirty="0"/>
                  <a:t>[A</a:t>
                </a:r>
                <a:r>
                  <a:rPr lang="es-ES" sz="2400" baseline="30000" dirty="0"/>
                  <a:t>-</a:t>
                </a:r>
                <a:r>
                  <a:rPr lang="es-ES" sz="2400" dirty="0"/>
                  <a:t>][S] = G</a:t>
                </a:r>
                <a:r>
                  <a:rPr lang="es-ES" sz="2400" baseline="-25000" dirty="0"/>
                  <a:t>B</a:t>
                </a:r>
                <a14:m>
                  <m:oMath xmlns:m="http://schemas.openxmlformats.org/officeDocument/2006/math">
                    <m:sSup>
                      <m:sSupPr>
                        <m:ctrlPr>
                          <a:rPr lang="es-ES" sz="2400" i="1" smtClean="0">
                            <a:latin typeface="Cambria Math" panose="02040503050406030204" pitchFamily="18" charset="0"/>
                          </a:rPr>
                        </m:ctrlPr>
                      </m:sSupPr>
                      <m:e>
                        <m:d>
                          <m:dPr>
                            <m:ctrlPr>
                              <a:rPr lang="es-ES" sz="2400" i="1">
                                <a:latin typeface="Cambria Math" panose="02040503050406030204" pitchFamily="18" charset="0"/>
                              </a:rPr>
                            </m:ctrlPr>
                          </m:dPr>
                          <m:e>
                            <m:f>
                              <m:fPr>
                                <m:ctrlPr>
                                  <a:rPr lang="es-ES" sz="2400" i="1">
                                    <a:latin typeface="Cambria Math" panose="02040503050406030204" pitchFamily="18" charset="0"/>
                                  </a:rPr>
                                </m:ctrlPr>
                              </m:fPr>
                              <m:num>
                                <m:d>
                                  <m:dPr>
                                    <m:begChr m:val="["/>
                                    <m:endChr m:val="]"/>
                                    <m:ctrlPr>
                                      <a:rPr lang="es-ES" sz="2400" i="1">
                                        <a:latin typeface="Cambria Math" panose="02040503050406030204" pitchFamily="18" charset="0"/>
                                      </a:rPr>
                                    </m:ctrlPr>
                                  </m:dPr>
                                  <m:e>
                                    <m:r>
                                      <a:rPr lang="es-ES" sz="2400" i="1">
                                        <a:latin typeface="Cambria Math" panose="02040503050406030204" pitchFamily="18" charset="0"/>
                                      </a:rPr>
                                      <m:t>𝐴</m:t>
                                    </m:r>
                                  </m:e>
                                </m:d>
                                <m:r>
                                  <a:rPr lang="es-ES" sz="2400" i="1">
                                    <a:latin typeface="Cambria Math" panose="02040503050406030204" pitchFamily="18" charset="0"/>
                                  </a:rPr>
                                  <m:t>[</m:t>
                                </m:r>
                                <m:r>
                                  <a:rPr lang="es-ES" sz="2400" i="1">
                                    <a:latin typeface="Cambria Math" panose="02040503050406030204" pitchFamily="18" charset="0"/>
                                  </a:rPr>
                                  <m:t>𝑂𝐻</m:t>
                                </m:r>
                                <m:r>
                                  <a:rPr lang="es-ES" sz="2400" i="1" baseline="20000">
                                    <a:latin typeface="Cambria Math" panose="02040503050406030204" pitchFamily="18" charset="0"/>
                                  </a:rPr>
                                  <m:t>−</m:t>
                                </m:r>
                                <m:r>
                                  <a:rPr lang="es-ES" sz="2400" i="1">
                                    <a:latin typeface="Cambria Math" panose="02040503050406030204" pitchFamily="18" charset="0"/>
                                  </a:rPr>
                                  <m:t>]</m:t>
                                </m:r>
                              </m:num>
                              <m:den>
                                <m:r>
                                  <a:rPr lang="es-ES" sz="2400" i="1">
                                    <a:latin typeface="Cambria Math" panose="02040503050406030204" pitchFamily="18" charset="0"/>
                                  </a:rPr>
                                  <m:t>[</m:t>
                                </m:r>
                                <m:r>
                                  <a:rPr lang="es-ES" sz="2400" i="1">
                                    <a:latin typeface="Cambria Math" panose="02040503050406030204" pitchFamily="18" charset="0"/>
                                  </a:rPr>
                                  <m:t>𝐴</m:t>
                                </m:r>
                                <m:r>
                                  <a:rPr lang="es-ES" sz="2400" i="1" baseline="20000">
                                    <a:latin typeface="Cambria Math" panose="02040503050406030204" pitchFamily="18" charset="0"/>
                                  </a:rPr>
                                  <m:t>−</m:t>
                                </m:r>
                                <m:r>
                                  <a:rPr lang="es-ES" sz="2400" i="1">
                                    <a:latin typeface="Cambria Math" panose="02040503050406030204" pitchFamily="18" charset="0"/>
                                  </a:rPr>
                                  <m:t>]</m:t>
                                </m:r>
                              </m:den>
                            </m:f>
                          </m:e>
                        </m:d>
                      </m:e>
                      <m:sup>
                        <m:r>
                          <m:rPr>
                            <m:nor/>
                          </m:rPr>
                          <a:rPr lang="es-MX" sz="2400" dirty="0">
                            <a:latin typeface="Symbol" panose="05050102010706020507" pitchFamily="18" charset="2"/>
                          </a:rPr>
                          <m:t>b</m:t>
                        </m:r>
                      </m:sup>
                    </m:sSup>
                  </m:oMath>
                </a14:m>
                <a:r>
                  <a:rPr lang="es-MX" sz="2400" dirty="0">
                    <a:latin typeface="Symbol" panose="05050102010706020507" pitchFamily="18" charset="2"/>
                  </a:rPr>
                  <a:t> </a:t>
                </a:r>
                <a:r>
                  <a:rPr lang="es-MX" sz="2400" dirty="0"/>
                  <a:t>[A</a:t>
                </a:r>
                <a:r>
                  <a:rPr lang="es-MX" sz="2400" baseline="30000" dirty="0"/>
                  <a:t>-</a:t>
                </a:r>
                <a:r>
                  <a:rPr lang="es-MX" sz="2400" dirty="0"/>
                  <a:t>][S]</a:t>
                </a:r>
                <a:r>
                  <a:rPr lang="es-ES" sz="2400" dirty="0"/>
                  <a:t> </a:t>
                </a:r>
              </a:p>
              <a:p>
                <a:pPr algn="just"/>
                <a:endParaRPr lang="es-ES" sz="2400" dirty="0"/>
              </a:p>
              <a:p>
                <a:pPr algn="just"/>
                <a:r>
                  <a:rPr lang="es-ES" sz="2400" dirty="0"/>
                  <a:t>			            = G</a:t>
                </a:r>
                <a:r>
                  <a:rPr lang="es-ES" sz="2400" baseline="-25000" dirty="0"/>
                  <a:t>B</a:t>
                </a:r>
                <a:r>
                  <a:rPr lang="es-MX" sz="2400" dirty="0"/>
                  <a:t>[A]</a:t>
                </a:r>
                <a:r>
                  <a:rPr lang="es-MX" sz="2400" baseline="30000" dirty="0">
                    <a:latin typeface="Symbol" panose="05050102010706020507" pitchFamily="18" charset="2"/>
                  </a:rPr>
                  <a:t>b</a:t>
                </a:r>
                <a:r>
                  <a:rPr lang="es-MX" sz="2400" dirty="0"/>
                  <a:t>[A</a:t>
                </a:r>
                <a:r>
                  <a:rPr lang="es-MX" sz="2400" baseline="20000" dirty="0"/>
                  <a:t>-</a:t>
                </a:r>
                <a:r>
                  <a:rPr lang="es-MX" sz="2400" dirty="0"/>
                  <a:t>]</a:t>
                </a:r>
                <a:r>
                  <a:rPr lang="es-MX" sz="2400" baseline="30000" dirty="0">
                    <a:latin typeface="Symbol" panose="05050102010706020507" pitchFamily="18" charset="2"/>
                  </a:rPr>
                  <a:t>1-b</a:t>
                </a:r>
                <a:r>
                  <a:rPr lang="es-MX" sz="2400" dirty="0"/>
                  <a:t>[S][OH</a:t>
                </a:r>
                <a:r>
                  <a:rPr lang="es-MX" sz="2400" baseline="30000" dirty="0"/>
                  <a:t>-</a:t>
                </a:r>
                <a:r>
                  <a:rPr lang="es-MX" sz="2400" dirty="0"/>
                  <a:t>]</a:t>
                </a:r>
                <a:r>
                  <a:rPr lang="es-MX" sz="2400" baseline="30000" dirty="0">
                    <a:latin typeface="Symbol" panose="05050102010706020507" pitchFamily="18" charset="2"/>
                  </a:rPr>
                  <a:t>b</a:t>
                </a:r>
                <a:endParaRPr lang="es-MX" sz="2400" dirty="0"/>
              </a:p>
              <a:p>
                <a:pPr algn="ctr"/>
                <a:endParaRPr lang="es-ES" sz="2400" dirty="0"/>
              </a:p>
              <a:p>
                <a:pPr algn="ctr"/>
                <a:endParaRPr lang="es-MX" sz="2400" dirty="0"/>
              </a:p>
              <a:p>
                <a:pPr algn="ctr"/>
                <a:r>
                  <a:rPr lang="es-MX" sz="2400" dirty="0"/>
                  <a:t>log(</a:t>
                </a:r>
                <a:r>
                  <a:rPr lang="es-ES" sz="2400" dirty="0"/>
                  <a:t>-</a:t>
                </a:r>
                <a:r>
                  <a:rPr lang="es-ES" sz="2400" dirty="0" err="1"/>
                  <a:t>r</a:t>
                </a:r>
                <a:r>
                  <a:rPr lang="es-ES" sz="2400" baseline="-25000" dirty="0" err="1"/>
                  <a:t>s</a:t>
                </a:r>
                <a:r>
                  <a:rPr lang="es-ES" sz="2400" dirty="0"/>
                  <a:t>) = log (G</a:t>
                </a:r>
                <a:r>
                  <a:rPr lang="es-ES" sz="2400" baseline="-25000" dirty="0"/>
                  <a:t>B</a:t>
                </a:r>
                <a:r>
                  <a:rPr lang="es-MX" sz="2400" dirty="0"/>
                  <a:t>[A]</a:t>
                </a:r>
                <a:r>
                  <a:rPr lang="es-MX" sz="2400" baseline="30000" dirty="0">
                    <a:latin typeface="Symbol" panose="05050102010706020507" pitchFamily="18" charset="2"/>
                  </a:rPr>
                  <a:t>b</a:t>
                </a:r>
                <a:r>
                  <a:rPr lang="es-MX" sz="2400" dirty="0"/>
                  <a:t>[A</a:t>
                </a:r>
                <a:r>
                  <a:rPr lang="es-MX" sz="2400" baseline="20000" dirty="0"/>
                  <a:t>-</a:t>
                </a:r>
                <a:r>
                  <a:rPr lang="es-MX" sz="2400" dirty="0"/>
                  <a:t>]</a:t>
                </a:r>
                <a:r>
                  <a:rPr lang="es-MX" sz="2400" baseline="30000" dirty="0">
                    <a:latin typeface="Symbol" panose="05050102010706020507" pitchFamily="18" charset="2"/>
                  </a:rPr>
                  <a:t>1-b</a:t>
                </a:r>
                <a:r>
                  <a:rPr lang="es-MX" sz="2400" dirty="0"/>
                  <a:t>[S]) + </a:t>
                </a:r>
                <a:r>
                  <a:rPr lang="es-MX" sz="2400" dirty="0">
                    <a:latin typeface="Symbol" panose="05050102010706020507" pitchFamily="18" charset="2"/>
                  </a:rPr>
                  <a:t>b</a:t>
                </a:r>
                <a:r>
                  <a:rPr lang="es-MX" sz="2400" dirty="0">
                    <a:latin typeface="+mj-lt"/>
                  </a:rPr>
                  <a:t>log</a:t>
                </a:r>
                <a:r>
                  <a:rPr lang="es-MX" sz="2400" dirty="0"/>
                  <a:t>[OH</a:t>
                </a:r>
                <a:r>
                  <a:rPr lang="es-MX" sz="2400" baseline="30000" dirty="0"/>
                  <a:t>-</a:t>
                </a:r>
                <a:r>
                  <a:rPr lang="es-MX" sz="2400" dirty="0"/>
                  <a:t>]</a:t>
                </a:r>
              </a:p>
              <a:p>
                <a:pPr algn="ctr"/>
                <a:endParaRPr lang="es-ES" sz="2400" dirty="0"/>
              </a:p>
              <a:p>
                <a:pPr algn="ctr"/>
                <a:endParaRPr lang="es-ES" sz="2400" dirty="0"/>
              </a:p>
              <a:p>
                <a:pPr algn="ctr"/>
                <a:r>
                  <a:rPr lang="es-MX" sz="2400" dirty="0"/>
                  <a:t>log(</a:t>
                </a:r>
                <a:r>
                  <a:rPr lang="es-ES" sz="2400" dirty="0"/>
                  <a:t>-</a:t>
                </a:r>
                <a:r>
                  <a:rPr lang="es-ES" sz="2400" dirty="0" err="1"/>
                  <a:t>r</a:t>
                </a:r>
                <a:r>
                  <a:rPr lang="es-ES" sz="2400" baseline="-25000" dirty="0" err="1"/>
                  <a:t>s</a:t>
                </a:r>
                <a:r>
                  <a:rPr lang="es-ES" sz="2400" dirty="0"/>
                  <a:t>) = log (G</a:t>
                </a:r>
                <a:r>
                  <a:rPr lang="es-ES" sz="2400" baseline="-25000" dirty="0"/>
                  <a:t>B</a:t>
                </a:r>
                <a:r>
                  <a:rPr lang="es-MX" sz="2400" dirty="0"/>
                  <a:t>[A]</a:t>
                </a:r>
                <a:r>
                  <a:rPr lang="es-MX" sz="2400" baseline="30000" dirty="0">
                    <a:latin typeface="Symbol" panose="05050102010706020507" pitchFamily="18" charset="2"/>
                  </a:rPr>
                  <a:t>b</a:t>
                </a:r>
                <a:r>
                  <a:rPr lang="es-MX" sz="2400" dirty="0"/>
                  <a:t>[A</a:t>
                </a:r>
                <a:r>
                  <a:rPr lang="es-MX" sz="2400" baseline="20000" dirty="0"/>
                  <a:t>-</a:t>
                </a:r>
                <a:r>
                  <a:rPr lang="es-MX" sz="2400" dirty="0"/>
                  <a:t>]</a:t>
                </a:r>
                <a:r>
                  <a:rPr lang="es-MX" sz="2400" baseline="30000" dirty="0">
                    <a:latin typeface="Symbol" panose="05050102010706020507" pitchFamily="18" charset="2"/>
                  </a:rPr>
                  <a:t>1-b</a:t>
                </a:r>
                <a:r>
                  <a:rPr lang="es-MX" sz="2400" dirty="0"/>
                  <a:t>[S] </a:t>
                </a:r>
                <a:r>
                  <a:rPr lang="es-MX" sz="2400" dirty="0" err="1"/>
                  <a:t>K</a:t>
                </a:r>
                <a:r>
                  <a:rPr lang="es-MX" sz="2400" baseline="30000" dirty="0" err="1">
                    <a:latin typeface="Symbol" panose="05050102010706020507" pitchFamily="18" charset="2"/>
                  </a:rPr>
                  <a:t>b</a:t>
                </a:r>
                <a:r>
                  <a:rPr lang="es-MX" sz="2400" baseline="-25000" dirty="0" err="1">
                    <a:latin typeface="Calibri" panose="020F0502020204030204" pitchFamily="34" charset="0"/>
                  </a:rPr>
                  <a:t>w</a:t>
                </a:r>
                <a:r>
                  <a:rPr lang="es-MX" sz="2400" dirty="0"/>
                  <a:t>) - </a:t>
                </a:r>
                <a:r>
                  <a:rPr lang="es-MX" sz="2400" dirty="0">
                    <a:latin typeface="Symbol" panose="05050102010706020507" pitchFamily="18" charset="2"/>
                  </a:rPr>
                  <a:t>b</a:t>
                </a:r>
                <a:r>
                  <a:rPr lang="es-MX" sz="2400" dirty="0"/>
                  <a:t>log[H</a:t>
                </a:r>
                <a:r>
                  <a:rPr lang="es-MX" sz="2400" baseline="30000" dirty="0"/>
                  <a:t>+</a:t>
                </a:r>
                <a:r>
                  <a:rPr lang="es-MX" sz="2400" dirty="0"/>
                  <a:t>]</a:t>
                </a:r>
              </a:p>
              <a:p>
                <a:pPr algn="ctr"/>
                <a:endParaRPr lang="es-MX" sz="2400" dirty="0"/>
              </a:p>
              <a:p>
                <a:pPr algn="ctr"/>
                <a:endParaRPr lang="es-ES" sz="2400" dirty="0"/>
              </a:p>
              <a:p>
                <a:pPr algn="ctr"/>
                <a:r>
                  <a:rPr lang="es-MX" sz="2400" dirty="0"/>
                  <a:t>log(</a:t>
                </a:r>
                <a:r>
                  <a:rPr lang="es-ES" sz="2400" dirty="0"/>
                  <a:t>-</a:t>
                </a:r>
                <a:r>
                  <a:rPr lang="es-ES" sz="2400" dirty="0" err="1"/>
                  <a:t>r</a:t>
                </a:r>
                <a:r>
                  <a:rPr lang="es-ES" sz="2400" baseline="-25000" dirty="0" err="1"/>
                  <a:t>s</a:t>
                </a:r>
                <a:r>
                  <a:rPr lang="es-ES" sz="2400" dirty="0"/>
                  <a:t>) = log(G</a:t>
                </a:r>
                <a:r>
                  <a:rPr lang="es-ES" sz="2400" baseline="-25000" dirty="0"/>
                  <a:t>B</a:t>
                </a:r>
                <a:r>
                  <a:rPr lang="es-MX" sz="2400" dirty="0"/>
                  <a:t>[A]</a:t>
                </a:r>
                <a:r>
                  <a:rPr lang="es-MX" sz="2400" baseline="30000" dirty="0">
                    <a:latin typeface="Symbol" panose="05050102010706020507" pitchFamily="18" charset="2"/>
                  </a:rPr>
                  <a:t>b</a:t>
                </a:r>
                <a:r>
                  <a:rPr lang="es-MX" sz="2400" dirty="0"/>
                  <a:t>[A</a:t>
                </a:r>
                <a:r>
                  <a:rPr lang="es-MX" sz="2400" baseline="30000" dirty="0"/>
                  <a:t>-</a:t>
                </a:r>
                <a:r>
                  <a:rPr lang="es-MX" sz="2400" dirty="0"/>
                  <a:t>]</a:t>
                </a:r>
                <a:r>
                  <a:rPr lang="es-MX" sz="2400" baseline="30000" dirty="0">
                    <a:latin typeface="Symbol" panose="05050102010706020507" pitchFamily="18" charset="2"/>
                  </a:rPr>
                  <a:t>a</a:t>
                </a:r>
                <a:r>
                  <a:rPr lang="es-MX" sz="2400" baseline="30000" dirty="0"/>
                  <a:t>-1</a:t>
                </a:r>
                <a:r>
                  <a:rPr lang="es-MX" sz="2400" dirty="0"/>
                  <a:t>[S]</a:t>
                </a:r>
                <a:r>
                  <a:rPr lang="es-MX" sz="2400" dirty="0" err="1"/>
                  <a:t>K</a:t>
                </a:r>
                <a:r>
                  <a:rPr lang="es-MX" sz="2400" baseline="30000" dirty="0" err="1">
                    <a:latin typeface="Symbol" panose="05050102010706020507" pitchFamily="18" charset="2"/>
                  </a:rPr>
                  <a:t>b</a:t>
                </a:r>
                <a:r>
                  <a:rPr lang="es-MX" sz="2400" baseline="-25000" dirty="0" err="1">
                    <a:latin typeface="Calibri" panose="020F0502020204030204" pitchFamily="34" charset="0"/>
                  </a:rPr>
                  <a:t>w</a:t>
                </a:r>
                <a:r>
                  <a:rPr lang="es-MX" sz="2400" dirty="0"/>
                  <a:t>) + </a:t>
                </a:r>
                <a:r>
                  <a:rPr lang="es-MX" sz="2400" dirty="0" err="1">
                    <a:latin typeface="Symbol" panose="05050102010706020507" pitchFamily="18" charset="2"/>
                  </a:rPr>
                  <a:t>b</a:t>
                </a:r>
                <a:r>
                  <a:rPr lang="es-MX" sz="2400" dirty="0" err="1"/>
                  <a:t>pH</a:t>
                </a:r>
                <a:endParaRPr lang="es-MX" sz="2400" dirty="0"/>
              </a:p>
              <a:p>
                <a:pPr algn="ctr"/>
                <a:endParaRPr lang="es-ES" sz="2400" dirty="0"/>
              </a:p>
              <a:p>
                <a:pPr algn="ctr"/>
                <a:endParaRPr lang="es-MX" sz="2400" dirty="0"/>
              </a:p>
              <a:p>
                <a:pPr algn="ctr"/>
                <a:endParaRPr lang="es-MX" sz="2400" dirty="0"/>
              </a:p>
              <a:p>
                <a:pPr algn="ctr"/>
                <a:endParaRPr lang="es-MX" sz="2400" dirty="0"/>
              </a:p>
            </p:txBody>
          </p:sp>
        </mc:Choice>
        <mc:Fallback xmlns="">
          <p:sp>
            <p:nvSpPr>
              <p:cNvPr id="4" name="Rectángulo 3"/>
              <p:cNvSpPr>
                <a:spLocks noRot="1" noChangeAspect="1" noMove="1" noResize="1" noEditPoints="1" noAdjustHandles="1" noChangeArrowheads="1" noChangeShapeType="1" noTextEdit="1"/>
              </p:cNvSpPr>
              <p:nvPr/>
            </p:nvSpPr>
            <p:spPr>
              <a:xfrm>
                <a:off x="683568" y="476672"/>
                <a:ext cx="7056784" cy="6376104"/>
              </a:xfrm>
              <a:prstGeom prst="rect">
                <a:avLst/>
              </a:prstGeom>
              <a:blipFill rotWithShape="1">
                <a:blip r:embed="rId2"/>
                <a:stretch>
                  <a:fillRect/>
                </a:stretch>
              </a:blipFill>
            </p:spPr>
            <p:txBody>
              <a:bodyPr/>
              <a:lstStyle/>
              <a:p>
                <a:r>
                  <a:rPr lang="es-MX">
                    <a:noFill/>
                  </a:rPr>
                  <a:t> </a:t>
                </a:r>
              </a:p>
            </p:txBody>
          </p:sp>
        </mc:Fallback>
      </mc:AlternateContent>
      <p:sp>
        <p:nvSpPr>
          <p:cNvPr id="2" name="Marcador de pie de página 1">
            <a:extLst>
              <a:ext uri="{FF2B5EF4-FFF2-40B4-BE49-F238E27FC236}">
                <a16:creationId xmlns:a16="http://schemas.microsoft.com/office/drawing/2014/main" id="{6B72A85C-8C83-42FF-A22F-180BEB69D9A9}"/>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1AC1B164-A1A3-447A-872C-BE8436C50CEF}"/>
              </a:ext>
            </a:extLst>
          </p:cNvPr>
          <p:cNvSpPr>
            <a:spLocks noGrp="1"/>
          </p:cNvSpPr>
          <p:nvPr>
            <p:ph type="sldNum" sz="quarter" idx="12"/>
          </p:nvPr>
        </p:nvSpPr>
        <p:spPr/>
        <p:txBody>
          <a:bodyPr/>
          <a:lstStyle/>
          <a:p>
            <a:fld id="{35F7C1B0-3CBA-4428-8776-BC58547E578F}" type="slidenum">
              <a:rPr lang="es-MX" smtClean="0"/>
              <a:t>68</a:t>
            </a:fld>
            <a:endParaRPr lang="es-MX"/>
          </a:p>
        </p:txBody>
      </p:sp>
    </p:spTree>
    <p:extLst>
      <p:ext uri="{BB962C8B-B14F-4D97-AF65-F5344CB8AC3E}">
        <p14:creationId xmlns:p14="http://schemas.microsoft.com/office/powerpoint/2010/main" val="754495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4125" t="31080" r="32801" b="32800"/>
          <a:stretch/>
        </p:blipFill>
        <p:spPr>
          <a:xfrm>
            <a:off x="1979712" y="764704"/>
            <a:ext cx="4536504" cy="3096344"/>
          </a:xfrm>
          <a:prstGeom prst="rect">
            <a:avLst/>
          </a:prstGeom>
        </p:spPr>
      </p:pic>
      <p:sp>
        <p:nvSpPr>
          <p:cNvPr id="2" name="Marcador de pie de página 1">
            <a:extLst>
              <a:ext uri="{FF2B5EF4-FFF2-40B4-BE49-F238E27FC236}">
                <a16:creationId xmlns:a16="http://schemas.microsoft.com/office/drawing/2014/main" id="{41267F5B-4B14-4BC6-AFD3-606421D625BC}"/>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E11CF48B-85A2-4731-83BE-25F632D865E2}"/>
              </a:ext>
            </a:extLst>
          </p:cNvPr>
          <p:cNvSpPr>
            <a:spLocks noGrp="1"/>
          </p:cNvSpPr>
          <p:nvPr>
            <p:ph type="sldNum" sz="quarter" idx="12"/>
          </p:nvPr>
        </p:nvSpPr>
        <p:spPr/>
        <p:txBody>
          <a:bodyPr/>
          <a:lstStyle/>
          <a:p>
            <a:fld id="{35F7C1B0-3CBA-4428-8776-BC58547E578F}" type="slidenum">
              <a:rPr lang="es-MX" smtClean="0"/>
              <a:t>69</a:t>
            </a:fld>
            <a:endParaRPr lang="es-MX"/>
          </a:p>
        </p:txBody>
      </p:sp>
    </p:spTree>
    <p:extLst>
      <p:ext uri="{BB962C8B-B14F-4D97-AF65-F5344CB8AC3E}">
        <p14:creationId xmlns:p14="http://schemas.microsoft.com/office/powerpoint/2010/main" val="240311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5225" y="323153"/>
            <a:ext cx="6732933" cy="461665"/>
          </a:xfrm>
          <a:prstGeom prst="rect">
            <a:avLst/>
          </a:prstGeom>
          <a:noFill/>
        </p:spPr>
        <p:txBody>
          <a:bodyPr wrap="none" rtlCol="0">
            <a:spAutoFit/>
          </a:bodyPr>
          <a:lstStyle/>
          <a:p>
            <a:r>
              <a:rPr lang="es-MX" sz="2400" dirty="0"/>
              <a:t>Sustituyendo                                                   	 </a:t>
            </a:r>
          </a:p>
        </p:txBody>
      </p:sp>
      <mc:AlternateContent xmlns:mc="http://schemas.openxmlformats.org/markup-compatibility/2006" xmlns:a14="http://schemas.microsoft.com/office/drawing/2010/main">
        <mc:Choice Requires="a14">
          <p:sp>
            <p:nvSpPr>
              <p:cNvPr id="5" name="4 CuadroTexto"/>
              <p:cNvSpPr txBox="1"/>
              <p:nvPr/>
            </p:nvSpPr>
            <p:spPr>
              <a:xfrm>
                <a:off x="2843808" y="44624"/>
                <a:ext cx="2496709" cy="876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MX" sz="2400" b="0" i="1" smtClean="0">
                              <a:latin typeface="Cambria Math" panose="02040503050406030204" pitchFamily="18" charset="0"/>
                            </a:rPr>
                          </m:ctrlPr>
                        </m:dPr>
                        <m:e>
                          <m:r>
                            <a:rPr lang="es-MX" sz="2400" b="0" i="1" smtClean="0">
                              <a:latin typeface="Cambria Math"/>
                            </a:rPr>
                            <m:t>𝐵𝑟</m:t>
                          </m:r>
                          <m:r>
                            <a:rPr lang="es-MX" sz="2400" b="0" i="1" baseline="30000" smtClean="0">
                              <a:solidFill>
                                <a:schemeClr val="tx1"/>
                              </a:solidFill>
                              <a:latin typeface="Cambria Math"/>
                              <a:ea typeface="Cambria Math"/>
                            </a:rPr>
                            <m:t>∙</m:t>
                          </m:r>
                        </m:e>
                      </m:d>
                      <m:r>
                        <a:rPr lang="es-MX" sz="2400" b="0" i="1" smtClean="0">
                          <a:latin typeface="Cambria Math"/>
                        </a:rPr>
                        <m:t>=</m:t>
                      </m:r>
                      <m:f>
                        <m:fPr>
                          <m:ctrlPr>
                            <a:rPr lang="es-MX" sz="2400" b="0" i="1" smtClean="0">
                              <a:latin typeface="Cambria Math" panose="02040503050406030204" pitchFamily="18" charset="0"/>
                            </a:rPr>
                          </m:ctrlPr>
                        </m:fPr>
                        <m:num>
                          <m:r>
                            <a:rPr lang="es-MX" sz="2400" b="0" i="1" smtClean="0">
                              <a:latin typeface="Cambria Math"/>
                            </a:rPr>
                            <m:t>2</m:t>
                          </m:r>
                          <m:r>
                            <a:rPr lang="es-MX" sz="2400" b="0" i="1" smtClean="0">
                              <a:latin typeface="Cambria Math"/>
                            </a:rPr>
                            <m:t>𝑘</m:t>
                          </m:r>
                          <m:r>
                            <a:rPr lang="es-MX" sz="2400" b="0" i="1" baseline="-25000" smtClean="0">
                              <a:latin typeface="Cambria Math"/>
                            </a:rPr>
                            <m:t>1</m:t>
                          </m:r>
                          <m:d>
                            <m:dPr>
                              <m:begChr m:val="["/>
                              <m:endChr m:val="]"/>
                              <m:ctrlPr>
                                <a:rPr lang="es-MX" sz="2400" b="0" i="1" smtClean="0">
                                  <a:latin typeface="Cambria Math" panose="02040503050406030204" pitchFamily="18" charset="0"/>
                                </a:rPr>
                              </m:ctrlPr>
                            </m:dPr>
                            <m:e>
                              <m:r>
                                <a:rPr lang="es-MX" sz="2400" b="0" i="1" smtClean="0">
                                  <a:latin typeface="Cambria Math"/>
                                </a:rPr>
                                <m:t>𝐵𝑟</m:t>
                              </m:r>
                              <m:r>
                                <a:rPr lang="es-MX" sz="2400" b="0" i="1" baseline="-25000" smtClean="0">
                                  <a:latin typeface="Cambria Math"/>
                                </a:rPr>
                                <m:t>2</m:t>
                              </m:r>
                            </m:e>
                          </m:d>
                        </m:num>
                        <m:den>
                          <m:r>
                            <a:rPr lang="es-MX" sz="2400" b="0" i="1" smtClean="0">
                              <a:latin typeface="Cambria Math"/>
                            </a:rPr>
                            <m:t>𝑘</m:t>
                          </m:r>
                          <m:r>
                            <a:rPr lang="es-MX" sz="2400" b="0" i="1" baseline="-25000" smtClean="0">
                              <a:latin typeface="Cambria Math"/>
                            </a:rPr>
                            <m:t>4</m:t>
                          </m:r>
                          <m:r>
                            <a:rPr lang="es-MX" sz="2400" b="0" i="1" smtClean="0">
                              <a:latin typeface="Cambria Math"/>
                            </a:rPr>
                            <m:t>[</m:t>
                          </m:r>
                          <m:r>
                            <a:rPr lang="es-MX" sz="2400" b="0" i="1" smtClean="0">
                              <a:latin typeface="Cambria Math"/>
                            </a:rPr>
                            <m:t>𝑂</m:t>
                          </m:r>
                          <m:r>
                            <a:rPr lang="es-MX" sz="2400" b="0" i="1" baseline="-25000" smtClean="0">
                              <a:latin typeface="Cambria Math"/>
                            </a:rPr>
                            <m:t>3</m:t>
                          </m:r>
                          <m:r>
                            <a:rPr lang="es-MX" sz="2400" b="0" i="1" smtClean="0">
                              <a:latin typeface="Cambria Math"/>
                            </a:rPr>
                            <m:t>]</m:t>
                          </m:r>
                        </m:den>
                      </m:f>
                    </m:oMath>
                  </m:oMathPara>
                </a14:m>
                <a:endParaRPr lang="es-MX" sz="2400" b="0" dirty="0"/>
              </a:p>
            </p:txBody>
          </p:sp>
        </mc:Choice>
        <mc:Fallback xmlns="">
          <p:sp>
            <p:nvSpPr>
              <p:cNvPr id="5" name="4 CuadroTexto"/>
              <p:cNvSpPr txBox="1">
                <a:spLocks noRot="1" noChangeAspect="1" noMove="1" noResize="1" noEditPoints="1" noAdjustHandles="1" noChangeArrowheads="1" noChangeShapeType="1" noTextEdit="1"/>
              </p:cNvSpPr>
              <p:nvPr/>
            </p:nvSpPr>
            <p:spPr>
              <a:xfrm>
                <a:off x="2843808" y="44624"/>
                <a:ext cx="2496709" cy="876330"/>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CuadroTexto"/>
              <p:cNvSpPr txBox="1"/>
              <p:nvPr/>
            </p:nvSpPr>
            <p:spPr>
              <a:xfrm>
                <a:off x="467544" y="1383354"/>
                <a:ext cx="5701112" cy="1002839"/>
              </a:xfrm>
              <a:prstGeom prst="rect">
                <a:avLst/>
              </a:prstGeom>
              <a:noFill/>
            </p:spPr>
            <p:txBody>
              <a:bodyPr wrap="none" rtlCol="0">
                <a:spAutoFit/>
              </a:bodyPr>
              <a:lstStyle/>
              <a:p>
                <a14:m>
                  <m:oMath xmlns:m="http://schemas.openxmlformats.org/officeDocument/2006/math">
                    <m:f>
                      <m:fPr>
                        <m:ctrlPr>
                          <a:rPr lang="es-MX" sz="2400" i="1" smtClean="0">
                            <a:latin typeface="Cambria Math" panose="02040503050406030204" pitchFamily="18" charset="0"/>
                          </a:rPr>
                        </m:ctrlPr>
                      </m:fPr>
                      <m:num>
                        <m:r>
                          <a:rPr lang="es-MX" sz="2400" i="1" smtClean="0">
                            <a:latin typeface="Cambria Math"/>
                          </a:rPr>
                          <m:t>𝑑</m:t>
                        </m:r>
                        <m:r>
                          <a:rPr lang="es-MX" sz="2400" b="0" i="1" smtClean="0">
                            <a:latin typeface="Cambria Math"/>
                          </a:rPr>
                          <m:t>[</m:t>
                        </m:r>
                        <m:r>
                          <a:rPr lang="es-MX" sz="2400" b="0" i="1" smtClean="0">
                            <a:latin typeface="Cambria Math"/>
                          </a:rPr>
                          <m:t>𝐵𝑟𝑂</m:t>
                        </m:r>
                        <m:r>
                          <a:rPr lang="es-MX" sz="2400" b="0" i="1" baseline="30000" smtClean="0">
                            <a:solidFill>
                              <a:schemeClr val="tx1"/>
                            </a:solidFill>
                            <a:latin typeface="Cambria Math"/>
                            <a:ea typeface="Cambria Math"/>
                          </a:rPr>
                          <m:t>∙</m:t>
                        </m:r>
                        <m:r>
                          <a:rPr lang="es-MX" sz="2400" b="0" i="1" smtClean="0">
                            <a:solidFill>
                              <a:schemeClr val="tx1"/>
                            </a:solidFill>
                            <a:latin typeface="Cambria Math"/>
                            <a:ea typeface="Cambria Math"/>
                          </a:rPr>
                          <m:t>]</m:t>
                        </m:r>
                      </m:num>
                      <m:den>
                        <m:r>
                          <a:rPr lang="es-MX" sz="2400" i="1" smtClean="0">
                            <a:latin typeface="Cambria Math"/>
                          </a:rPr>
                          <m:t>𝑑</m:t>
                        </m:r>
                        <m:r>
                          <a:rPr lang="es-MX" sz="2400" b="0" i="1" smtClean="0">
                            <a:latin typeface="Cambria Math"/>
                          </a:rPr>
                          <m:t>𝑡</m:t>
                        </m:r>
                      </m:den>
                    </m:f>
                    <m:r>
                      <a:rPr lang="es-MX" sz="2400" b="0" i="1" smtClean="0">
                        <a:latin typeface="Cambria Math"/>
                      </a:rPr>
                      <m:t>=</m:t>
                    </m:r>
                    <m:r>
                      <a:rPr lang="es-MX" sz="2400" b="0" i="1" smtClean="0">
                        <a:latin typeface="Cambria Math"/>
                      </a:rPr>
                      <m:t>𝑘</m:t>
                    </m:r>
                    <m:r>
                      <a:rPr lang="es-MX" sz="2400" b="0" i="1" baseline="-25000" smtClean="0">
                        <a:latin typeface="Cambria Math"/>
                      </a:rPr>
                      <m:t>2</m:t>
                    </m:r>
                    <m:r>
                      <a:rPr lang="es-MX" sz="2400" b="0" i="1" smtClean="0">
                        <a:latin typeface="Cambria Math"/>
                      </a:rPr>
                      <m:t> </m:t>
                    </m:r>
                    <m:d>
                      <m:dPr>
                        <m:begChr m:val="["/>
                        <m:endChr m:val="]"/>
                        <m:ctrlPr>
                          <a:rPr lang="es-MX" sz="2400" b="0" i="1" smtClean="0">
                            <a:latin typeface="Cambria Math" panose="02040503050406030204" pitchFamily="18" charset="0"/>
                          </a:rPr>
                        </m:ctrlPr>
                      </m:dPr>
                      <m:e>
                        <m:r>
                          <a:rPr lang="es-MX" sz="2400" b="0" i="1" smtClean="0">
                            <a:latin typeface="Cambria Math"/>
                          </a:rPr>
                          <m:t>𝐵𝑟</m:t>
                        </m:r>
                        <m:r>
                          <a:rPr lang="es-MX" sz="2400" b="0" i="1" baseline="30000" smtClean="0">
                            <a:solidFill>
                              <a:schemeClr val="tx1"/>
                            </a:solidFill>
                            <a:latin typeface="Cambria Math"/>
                            <a:ea typeface="Cambria Math"/>
                          </a:rPr>
                          <m:t>∙</m:t>
                        </m:r>
                      </m:e>
                    </m:d>
                    <m:d>
                      <m:dPr>
                        <m:begChr m:val="["/>
                        <m:endChr m:val="]"/>
                        <m:ctrlPr>
                          <a:rPr lang="es-MX" sz="2400" b="0" i="1" smtClean="0">
                            <a:latin typeface="Cambria Math" panose="02040503050406030204" pitchFamily="18" charset="0"/>
                          </a:rPr>
                        </m:ctrlPr>
                      </m:dPr>
                      <m:e>
                        <m:r>
                          <a:rPr lang="es-MX" sz="2400" b="0" i="1" smtClean="0">
                            <a:latin typeface="Cambria Math"/>
                          </a:rPr>
                          <m:t>𝑂</m:t>
                        </m:r>
                        <m:r>
                          <a:rPr lang="es-MX" sz="2400" b="0" i="1" baseline="-25000" smtClean="0">
                            <a:latin typeface="Cambria Math"/>
                          </a:rPr>
                          <m:t>3</m:t>
                        </m:r>
                      </m:e>
                    </m:d>
                    <m:r>
                      <a:rPr lang="es-MX" sz="2400" b="0" i="1" smtClean="0">
                        <a:latin typeface="Cambria Math"/>
                      </a:rPr>
                      <m:t>−</m:t>
                    </m:r>
                    <m:r>
                      <a:rPr lang="es-MX" sz="2400" b="0" i="1" smtClean="0">
                        <a:latin typeface="Cambria Math"/>
                      </a:rPr>
                      <m:t>𝑘</m:t>
                    </m:r>
                    <m:r>
                      <a:rPr lang="es-MX" sz="2400" b="0" i="1" baseline="-25000" smtClean="0">
                        <a:latin typeface="Cambria Math"/>
                      </a:rPr>
                      <m:t>3</m:t>
                    </m:r>
                    <m:d>
                      <m:dPr>
                        <m:begChr m:val="["/>
                        <m:endChr m:val="]"/>
                        <m:ctrlPr>
                          <a:rPr lang="es-MX" sz="2400" b="0" i="1" smtClean="0">
                            <a:latin typeface="Cambria Math" panose="02040503050406030204" pitchFamily="18" charset="0"/>
                          </a:rPr>
                        </m:ctrlPr>
                      </m:dPr>
                      <m:e>
                        <m:r>
                          <a:rPr lang="es-MX" sz="2400" b="0" i="1" smtClean="0">
                            <a:latin typeface="Cambria Math"/>
                          </a:rPr>
                          <m:t>𝐵𝑟𝑂</m:t>
                        </m:r>
                        <m:r>
                          <a:rPr lang="es-MX" sz="2400" b="0" i="1" baseline="30000" smtClean="0">
                            <a:solidFill>
                              <a:schemeClr val="tx1"/>
                            </a:solidFill>
                            <a:latin typeface="Cambria Math"/>
                            <a:ea typeface="Cambria Math"/>
                          </a:rPr>
                          <m:t>∙</m:t>
                        </m:r>
                      </m:e>
                    </m:d>
                    <m:d>
                      <m:dPr>
                        <m:begChr m:val="["/>
                        <m:endChr m:val="]"/>
                        <m:ctrlPr>
                          <a:rPr lang="es-MX" sz="2400" b="0" i="1" smtClean="0">
                            <a:latin typeface="Cambria Math" panose="02040503050406030204" pitchFamily="18" charset="0"/>
                          </a:rPr>
                        </m:ctrlPr>
                      </m:dPr>
                      <m:e>
                        <m:r>
                          <a:rPr lang="es-MX" sz="2400" b="0" i="1" smtClean="0">
                            <a:latin typeface="Cambria Math"/>
                          </a:rPr>
                          <m:t>𝑂</m:t>
                        </m:r>
                        <m:r>
                          <a:rPr lang="es-MX" sz="2400" b="0" i="1" baseline="-25000" smtClean="0">
                            <a:latin typeface="Cambria Math"/>
                          </a:rPr>
                          <m:t>3</m:t>
                        </m:r>
                      </m:e>
                    </m:d>
                    <m:r>
                      <a:rPr lang="es-MX" sz="2400" b="0" i="1" smtClean="0">
                        <a:latin typeface="Cambria Math"/>
                      </a:rPr>
                      <m:t>=0</m:t>
                    </m:r>
                  </m:oMath>
                </a14:m>
                <a:r>
                  <a:rPr lang="es-MX" sz="2400" dirty="0"/>
                  <a:t> </a:t>
                </a:r>
              </a:p>
              <a:p>
                <a:r>
                  <a:rPr lang="es-MX" sz="2400" dirty="0"/>
                  <a:t> </a:t>
                </a:r>
              </a:p>
            </p:txBody>
          </p:sp>
        </mc:Choice>
        <mc:Fallback xmlns="">
          <p:sp>
            <p:nvSpPr>
              <p:cNvPr id="6" name="5 CuadroTexto"/>
              <p:cNvSpPr txBox="1">
                <a:spLocks noRot="1" noChangeAspect="1" noMove="1" noResize="1" noEditPoints="1" noAdjustHandles="1" noChangeArrowheads="1" noChangeShapeType="1" noTextEdit="1"/>
              </p:cNvSpPr>
              <p:nvPr/>
            </p:nvSpPr>
            <p:spPr>
              <a:xfrm>
                <a:off x="467544" y="1383354"/>
                <a:ext cx="5701112" cy="1002839"/>
              </a:xfrm>
              <a:prstGeom prst="rect">
                <a:avLst/>
              </a:prstGeom>
              <a:blipFill>
                <a:blip r:embed="rId3"/>
                <a:stretch>
                  <a:fillRect/>
                </a:stretch>
              </a:blipFill>
            </p:spPr>
            <p:txBody>
              <a:bodyPr/>
              <a:lstStyle/>
              <a:p>
                <a:r>
                  <a:rPr lang="es-MX">
                    <a:noFill/>
                  </a:rPr>
                  <a:t> </a:t>
                </a:r>
              </a:p>
            </p:txBody>
          </p:sp>
        </mc:Fallback>
      </mc:AlternateContent>
      <p:cxnSp>
        <p:nvCxnSpPr>
          <p:cNvPr id="8" name="7 Conector curvado"/>
          <p:cNvCxnSpPr>
            <a:stCxn id="5" idx="1"/>
          </p:cNvCxnSpPr>
          <p:nvPr/>
        </p:nvCxnSpPr>
        <p:spPr>
          <a:xfrm rot="10800000" flipV="1">
            <a:off x="2339752" y="482788"/>
            <a:ext cx="504056" cy="900565"/>
          </a:xfrm>
          <a:prstGeom prst="curvedConnector2">
            <a:avLst/>
          </a:prstGeom>
          <a:ln w="28575">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19 CuadroTexto"/>
              <p:cNvSpPr txBox="1"/>
              <p:nvPr/>
            </p:nvSpPr>
            <p:spPr>
              <a:xfrm>
                <a:off x="1077313" y="2183964"/>
                <a:ext cx="6984776" cy="1601529"/>
              </a:xfrm>
              <a:prstGeom prst="rect">
                <a:avLst/>
              </a:prstGeom>
              <a:noFill/>
            </p:spPr>
            <p:txBody>
              <a:bodyPr wrap="square" rtlCol="0">
                <a:spAutoFit/>
              </a:bodyPr>
              <a:lstStyle/>
              <a:p>
                <a:r>
                  <a:rPr lang="es-MX" sz="2400" dirty="0"/>
                  <a:t>despejando [</a:t>
                </a:r>
                <a:r>
                  <a:rPr lang="es-MX" sz="2400" dirty="0" err="1"/>
                  <a:t>BrO</a:t>
                </a:r>
                <a:r>
                  <a:rPr lang="es-MX" sz="2400" baseline="30000" dirty="0">
                    <a:ea typeface="Cambria Math"/>
                  </a:rPr>
                  <a:t> </a:t>
                </a:r>
                <a14:m>
                  <m:oMath xmlns:m="http://schemas.openxmlformats.org/officeDocument/2006/math">
                    <m:r>
                      <a:rPr lang="es-MX" sz="2400" i="1" baseline="30000">
                        <a:latin typeface="Cambria Math"/>
                        <a:ea typeface="Cambria Math"/>
                      </a:rPr>
                      <m:t>∙</m:t>
                    </m:r>
                  </m:oMath>
                </a14:m>
                <a:r>
                  <a:rPr lang="es-MX" sz="2400" dirty="0"/>
                  <a:t>], obtenemos:</a:t>
                </a:r>
              </a:p>
              <a:p>
                <a:endParaRPr lang="es-MX" sz="2400" dirty="0"/>
              </a:p>
              <a:p>
                <a:pPr algn="ctr"/>
                <a14:m>
                  <m:oMathPara xmlns:m="http://schemas.openxmlformats.org/officeDocument/2006/math">
                    <m:oMathParaPr>
                      <m:jc m:val="centerGroup"/>
                    </m:oMathParaPr>
                    <m:oMath xmlns:m="http://schemas.openxmlformats.org/officeDocument/2006/math">
                      <m:d>
                        <m:dPr>
                          <m:begChr m:val="["/>
                          <m:endChr m:val="]"/>
                          <m:ctrlPr>
                            <a:rPr lang="es-MX" sz="2400" b="0" i="1" smtClean="0">
                              <a:latin typeface="Cambria Math" panose="02040503050406030204" pitchFamily="18" charset="0"/>
                            </a:rPr>
                          </m:ctrlPr>
                        </m:dPr>
                        <m:e>
                          <m:r>
                            <a:rPr lang="es-MX" sz="2400" b="0" i="1" smtClean="0">
                              <a:latin typeface="Cambria Math"/>
                            </a:rPr>
                            <m:t>𝐵𝑟𝑂</m:t>
                          </m:r>
                          <m:r>
                            <a:rPr lang="es-MX" sz="2400" b="0" i="1" baseline="30000" smtClean="0">
                              <a:solidFill>
                                <a:schemeClr val="tx1"/>
                              </a:solidFill>
                              <a:latin typeface="Cambria Math"/>
                              <a:ea typeface="Cambria Math"/>
                            </a:rPr>
                            <m:t>∙</m:t>
                          </m:r>
                        </m:e>
                      </m:d>
                      <m:r>
                        <a:rPr lang="es-MX" sz="2400" b="0" i="1" smtClean="0">
                          <a:latin typeface="Cambria Math"/>
                        </a:rPr>
                        <m:t>= </m:t>
                      </m:r>
                      <m:f>
                        <m:fPr>
                          <m:ctrlPr>
                            <a:rPr lang="es-MX" sz="2400" b="0" i="1" smtClean="0">
                              <a:latin typeface="Cambria Math" panose="02040503050406030204" pitchFamily="18" charset="0"/>
                            </a:rPr>
                          </m:ctrlPr>
                        </m:fPr>
                        <m:num>
                          <m:r>
                            <a:rPr lang="es-MX" sz="2400" b="0" i="1" smtClean="0">
                              <a:latin typeface="Cambria Math"/>
                            </a:rPr>
                            <m:t>2</m:t>
                          </m:r>
                          <m:r>
                            <a:rPr lang="es-MX" sz="2400" b="0" i="1" smtClean="0">
                              <a:latin typeface="Cambria Math"/>
                            </a:rPr>
                            <m:t>𝑘</m:t>
                          </m:r>
                          <m:r>
                            <a:rPr lang="es-MX" sz="2400" b="0" i="1" baseline="-25000" smtClean="0">
                              <a:latin typeface="Cambria Math"/>
                            </a:rPr>
                            <m:t>1</m:t>
                          </m:r>
                          <m:r>
                            <a:rPr lang="es-MX" sz="2400" b="0" i="1" smtClean="0">
                              <a:latin typeface="Cambria Math"/>
                            </a:rPr>
                            <m:t>𝑘</m:t>
                          </m:r>
                          <m:r>
                            <a:rPr lang="es-MX" sz="2400" b="0" i="1" baseline="-25000" smtClean="0">
                              <a:latin typeface="Cambria Math"/>
                            </a:rPr>
                            <m:t>2</m:t>
                          </m:r>
                          <m:r>
                            <a:rPr lang="es-MX" sz="2400" b="0" i="1" smtClean="0">
                              <a:latin typeface="Cambria Math"/>
                            </a:rPr>
                            <m:t>[</m:t>
                          </m:r>
                          <m:r>
                            <a:rPr lang="es-MX" sz="2400" b="0" i="1" smtClean="0">
                              <a:latin typeface="Cambria Math"/>
                            </a:rPr>
                            <m:t>𝐵𝑟</m:t>
                          </m:r>
                          <m:r>
                            <a:rPr lang="es-MX" sz="2400" b="0" i="1" baseline="-25000" smtClean="0">
                              <a:latin typeface="Cambria Math"/>
                            </a:rPr>
                            <m:t>2</m:t>
                          </m:r>
                          <m:r>
                            <a:rPr lang="es-MX" sz="2400" b="0" i="1" smtClean="0">
                              <a:latin typeface="Cambria Math"/>
                            </a:rPr>
                            <m:t>]</m:t>
                          </m:r>
                        </m:num>
                        <m:den>
                          <m:r>
                            <a:rPr lang="es-MX" sz="2400" b="0" i="1" smtClean="0">
                              <a:latin typeface="Cambria Math"/>
                            </a:rPr>
                            <m:t>𝑘</m:t>
                          </m:r>
                          <m:r>
                            <a:rPr lang="es-MX" sz="2400" b="0" i="1" baseline="-25000" smtClean="0">
                              <a:latin typeface="Cambria Math"/>
                            </a:rPr>
                            <m:t>3</m:t>
                          </m:r>
                          <m:r>
                            <a:rPr lang="es-MX" sz="2400" b="0" i="1" smtClean="0">
                              <a:latin typeface="Cambria Math"/>
                            </a:rPr>
                            <m:t>𝑘</m:t>
                          </m:r>
                          <m:r>
                            <a:rPr lang="es-MX" sz="2400" b="0" i="1" baseline="-25000" smtClean="0">
                              <a:latin typeface="Cambria Math"/>
                            </a:rPr>
                            <m:t>4</m:t>
                          </m:r>
                          <m:r>
                            <a:rPr lang="es-MX" sz="2400" b="0" i="1" smtClean="0">
                              <a:latin typeface="Cambria Math"/>
                            </a:rPr>
                            <m:t>[</m:t>
                          </m:r>
                          <m:r>
                            <a:rPr lang="es-MX" sz="2400" b="0" i="1" smtClean="0">
                              <a:latin typeface="Cambria Math"/>
                            </a:rPr>
                            <m:t>𝑂</m:t>
                          </m:r>
                          <m:r>
                            <a:rPr lang="es-MX" sz="2400" b="0" i="1" baseline="-25000" smtClean="0">
                              <a:latin typeface="Cambria Math"/>
                            </a:rPr>
                            <m:t>3</m:t>
                          </m:r>
                          <m:r>
                            <a:rPr lang="es-MX" sz="2400" b="0" i="1" smtClean="0">
                              <a:latin typeface="Cambria Math"/>
                            </a:rPr>
                            <m:t>]</m:t>
                          </m:r>
                        </m:den>
                      </m:f>
                    </m:oMath>
                  </m:oMathPara>
                </a14:m>
                <a:endParaRPr lang="es-MX" sz="2400" dirty="0"/>
              </a:p>
            </p:txBody>
          </p:sp>
        </mc:Choice>
        <mc:Fallback xmlns="">
          <p:sp>
            <p:nvSpPr>
              <p:cNvPr id="20" name="19 CuadroTexto"/>
              <p:cNvSpPr txBox="1">
                <a:spLocks noRot="1" noChangeAspect="1" noMove="1" noResize="1" noEditPoints="1" noAdjustHandles="1" noChangeArrowheads="1" noChangeShapeType="1" noTextEdit="1"/>
              </p:cNvSpPr>
              <p:nvPr/>
            </p:nvSpPr>
            <p:spPr>
              <a:xfrm>
                <a:off x="1077313" y="2183964"/>
                <a:ext cx="6984776" cy="1601529"/>
              </a:xfrm>
              <a:prstGeom prst="rect">
                <a:avLst/>
              </a:prstGeom>
              <a:blipFill>
                <a:blip r:embed="rId4"/>
                <a:stretch>
                  <a:fillRect l="-1396" t="-266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20 CuadroTexto"/>
              <p:cNvSpPr txBox="1"/>
              <p:nvPr/>
            </p:nvSpPr>
            <p:spPr>
              <a:xfrm>
                <a:off x="971600" y="3912542"/>
                <a:ext cx="8568952" cy="830997"/>
              </a:xfrm>
              <a:prstGeom prst="rect">
                <a:avLst/>
              </a:prstGeom>
              <a:noFill/>
            </p:spPr>
            <p:txBody>
              <a:bodyPr wrap="square" rtlCol="0">
                <a:spAutoFit/>
              </a:bodyPr>
              <a:lstStyle/>
              <a:p>
                <a:r>
                  <a:rPr lang="es-MX" sz="2400" dirty="0"/>
                  <a:t>De tal manera la velocidad de reacción de: de:</a:t>
                </a:r>
                <a14:m>
                  <m:oMath xmlns:m="http://schemas.openxmlformats.org/officeDocument/2006/math">
                    <m:r>
                      <a:rPr lang="es-MX" sz="2400" b="0" i="0" smtClean="0">
                        <a:solidFill>
                          <a:schemeClr val="tx1"/>
                        </a:solidFill>
                        <a:latin typeface="Cambria Math"/>
                      </a:rPr>
                      <m:t>   </m:t>
                    </m:r>
                    <m:r>
                      <a:rPr lang="es-MX" sz="2400" b="0" i="1" smtClean="0">
                        <a:solidFill>
                          <a:schemeClr val="tx1"/>
                        </a:solidFill>
                        <a:latin typeface="Cambria Math"/>
                      </a:rPr>
                      <m:t>2</m:t>
                    </m:r>
                    <m:r>
                      <a:rPr lang="es-MX" sz="2400" b="0" i="1" smtClean="0">
                        <a:solidFill>
                          <a:schemeClr val="tx1"/>
                        </a:solidFill>
                        <a:latin typeface="Cambria Math"/>
                      </a:rPr>
                      <m:t>𝑂</m:t>
                    </m:r>
                    <m:r>
                      <a:rPr lang="es-MX" sz="2400" b="0" i="1" baseline="-25000" smtClean="0">
                        <a:solidFill>
                          <a:schemeClr val="tx1"/>
                        </a:solidFill>
                        <a:latin typeface="Cambria Math"/>
                      </a:rPr>
                      <m:t>3                </m:t>
                    </m:r>
                    <m:r>
                      <a:rPr lang="es-MX" sz="2400" b="0" i="1" smtClean="0">
                        <a:solidFill>
                          <a:schemeClr val="tx1"/>
                        </a:solidFill>
                        <a:latin typeface="Cambria Math"/>
                      </a:rPr>
                      <m:t>3</m:t>
                    </m:r>
                    <m:r>
                      <a:rPr lang="es-MX" sz="2400" b="0" i="1" smtClean="0">
                        <a:solidFill>
                          <a:schemeClr val="tx1"/>
                        </a:solidFill>
                        <a:latin typeface="Cambria Math"/>
                      </a:rPr>
                      <m:t>𝑂</m:t>
                    </m:r>
                    <m:r>
                      <a:rPr lang="es-MX" sz="2400" b="0" i="1" baseline="-25000" smtClean="0">
                        <a:solidFill>
                          <a:schemeClr val="tx1"/>
                        </a:solidFill>
                        <a:latin typeface="Cambria Math"/>
                      </a:rPr>
                      <m:t>2</m:t>
                    </m:r>
                    <m:r>
                      <a:rPr lang="es-MX" sz="2400" b="0" i="0" baseline="-25000" smtClean="0">
                        <a:solidFill>
                          <a:schemeClr val="tx1"/>
                        </a:solidFill>
                        <a:latin typeface="Cambria Math"/>
                      </a:rPr>
                      <m:t> </m:t>
                    </m:r>
                    <m:r>
                      <m:rPr>
                        <m:sty m:val="p"/>
                      </m:rPr>
                      <a:rPr lang="es-MX" sz="2400" b="0" i="0" smtClean="0">
                        <a:solidFill>
                          <a:schemeClr val="tx1"/>
                        </a:solidFill>
                        <a:latin typeface="Cambria Math"/>
                      </a:rPr>
                      <m:t>es</m:t>
                    </m:r>
                    <m:r>
                      <a:rPr lang="es-MX" sz="2400" b="0" i="0" smtClean="0">
                        <a:solidFill>
                          <a:schemeClr val="tx1"/>
                        </a:solidFill>
                        <a:latin typeface="Cambria Math"/>
                      </a:rPr>
                      <m:t>:</m:t>
                    </m:r>
                  </m:oMath>
                </a14:m>
                <a:endParaRPr lang="es-MX" sz="2400" dirty="0">
                  <a:solidFill>
                    <a:schemeClr val="tx1"/>
                  </a:solidFill>
                </a:endParaRPr>
              </a:p>
            </p:txBody>
          </p:sp>
        </mc:Choice>
        <mc:Fallback xmlns="">
          <p:sp>
            <p:nvSpPr>
              <p:cNvPr id="21" name="20 CuadroTexto"/>
              <p:cNvSpPr txBox="1">
                <a:spLocks noRot="1" noChangeAspect="1" noMove="1" noResize="1" noEditPoints="1" noAdjustHandles="1" noChangeArrowheads="1" noChangeShapeType="1" noTextEdit="1"/>
              </p:cNvSpPr>
              <p:nvPr/>
            </p:nvSpPr>
            <p:spPr>
              <a:xfrm>
                <a:off x="971600" y="3912542"/>
                <a:ext cx="8568952" cy="830997"/>
              </a:xfrm>
              <a:prstGeom prst="rect">
                <a:avLst/>
              </a:prstGeom>
              <a:blipFill>
                <a:blip r:embed="rId5"/>
                <a:stretch>
                  <a:fillRect l="-1067" t="-5147" b="-16912"/>
                </a:stretch>
              </a:blipFill>
            </p:spPr>
            <p:txBody>
              <a:bodyPr/>
              <a:lstStyle/>
              <a:p>
                <a:r>
                  <a:rPr lang="es-MX">
                    <a:noFill/>
                  </a:rPr>
                  <a:t> </a:t>
                </a:r>
              </a:p>
            </p:txBody>
          </p:sp>
        </mc:Fallback>
      </mc:AlternateContent>
      <p:grpSp>
        <p:nvGrpSpPr>
          <p:cNvPr id="22" name="21 Grupo"/>
          <p:cNvGrpSpPr/>
          <p:nvPr/>
        </p:nvGrpSpPr>
        <p:grpSpPr>
          <a:xfrm>
            <a:off x="2477203" y="4454017"/>
            <a:ext cx="229154" cy="80392"/>
            <a:chOff x="4551259" y="2492896"/>
            <a:chExt cx="229154" cy="80392"/>
          </a:xfrm>
        </p:grpSpPr>
        <p:cxnSp>
          <p:nvCxnSpPr>
            <p:cNvPr id="23" name="22 Conector recto de flecha"/>
            <p:cNvCxnSpPr/>
            <p:nvPr/>
          </p:nvCxnSpPr>
          <p:spPr>
            <a:xfrm>
              <a:off x="4564389" y="249289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H="1">
              <a:off x="4551259" y="257328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24 CuadroTexto"/>
              <p:cNvSpPr txBox="1"/>
              <p:nvPr/>
            </p:nvSpPr>
            <p:spPr>
              <a:xfrm>
                <a:off x="1651506" y="5037384"/>
                <a:ext cx="6160854" cy="16976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MX" sz="2400" i="1" smtClean="0">
                              <a:latin typeface="Cambria Math" panose="02040503050406030204" pitchFamily="18" charset="0"/>
                            </a:rPr>
                          </m:ctrlPr>
                        </m:fPr>
                        <m:num>
                          <m:r>
                            <a:rPr lang="es-MX" sz="2400" b="0" i="1" smtClean="0">
                              <a:latin typeface="Cambria Math"/>
                            </a:rPr>
                            <m:t>1</m:t>
                          </m:r>
                        </m:num>
                        <m:den>
                          <m:r>
                            <a:rPr lang="es-MX" sz="2400" b="0" i="1" smtClean="0">
                              <a:latin typeface="Cambria Math"/>
                            </a:rPr>
                            <m:t>3</m:t>
                          </m:r>
                        </m:den>
                      </m:f>
                      <m:f>
                        <m:fPr>
                          <m:ctrlPr>
                            <a:rPr lang="es-MX" sz="2400" i="1" smtClean="0">
                              <a:latin typeface="Cambria Math" panose="02040503050406030204" pitchFamily="18" charset="0"/>
                            </a:rPr>
                          </m:ctrlPr>
                        </m:fPr>
                        <m:num>
                          <m:r>
                            <a:rPr lang="es-MX" sz="2400" i="1" smtClean="0">
                              <a:latin typeface="Cambria Math"/>
                            </a:rPr>
                            <m:t>𝑑</m:t>
                          </m:r>
                          <m:r>
                            <a:rPr lang="es-MX" sz="2400" b="0" i="1" smtClean="0">
                              <a:latin typeface="Cambria Math"/>
                            </a:rPr>
                            <m:t>[</m:t>
                          </m:r>
                          <m:r>
                            <a:rPr lang="es-MX" sz="2400" b="0" i="1" smtClean="0">
                              <a:latin typeface="Cambria Math"/>
                            </a:rPr>
                            <m:t>𝑂</m:t>
                          </m:r>
                          <m:r>
                            <a:rPr lang="es-MX" sz="2400" b="0" i="1" baseline="-25000" smtClean="0">
                              <a:latin typeface="Cambria Math"/>
                            </a:rPr>
                            <m:t>2</m:t>
                          </m:r>
                          <m:r>
                            <a:rPr lang="es-MX" sz="2400" b="0" i="1" smtClean="0">
                              <a:latin typeface="Cambria Math"/>
                            </a:rPr>
                            <m:t>]</m:t>
                          </m:r>
                        </m:num>
                        <m:den>
                          <m:r>
                            <a:rPr lang="es-MX" sz="2400" i="1" smtClean="0">
                              <a:latin typeface="Cambria Math"/>
                            </a:rPr>
                            <m:t>𝑑</m:t>
                          </m:r>
                          <m:r>
                            <a:rPr lang="es-MX" sz="2400" b="0" i="1" smtClean="0">
                              <a:latin typeface="Cambria Math"/>
                            </a:rPr>
                            <m:t>𝑡</m:t>
                          </m:r>
                        </m:den>
                      </m:f>
                      <m:r>
                        <a:rPr lang="es-MX" sz="2400" b="0" i="1" smtClean="0">
                          <a:latin typeface="Cambria Math"/>
                        </a:rPr>
                        <m:t>=</m:t>
                      </m:r>
                      <m:f>
                        <m:fPr>
                          <m:ctrlPr>
                            <a:rPr lang="es-MX" sz="2400" b="0" i="1" smtClean="0">
                              <a:latin typeface="Cambria Math" panose="02040503050406030204" pitchFamily="18" charset="0"/>
                            </a:rPr>
                          </m:ctrlPr>
                        </m:fPr>
                        <m:num>
                          <m:r>
                            <a:rPr lang="es-MX" sz="2400" b="0" i="1" smtClean="0">
                              <a:latin typeface="Cambria Math"/>
                            </a:rPr>
                            <m:t>1</m:t>
                          </m:r>
                        </m:num>
                        <m:den>
                          <m:r>
                            <a:rPr lang="es-MX" sz="2400" b="0" i="1" smtClean="0">
                              <a:latin typeface="Cambria Math"/>
                            </a:rPr>
                            <m:t>3</m:t>
                          </m:r>
                        </m:den>
                      </m:f>
                      <m:d>
                        <m:dPr>
                          <m:begChr m:val="{"/>
                          <m:endChr m:val="}"/>
                          <m:ctrlPr>
                            <a:rPr lang="es-MX" sz="2400" b="0" i="1" smtClean="0">
                              <a:latin typeface="Cambria Math" panose="02040503050406030204" pitchFamily="18" charset="0"/>
                            </a:rPr>
                          </m:ctrlPr>
                        </m:dPr>
                        <m:e>
                          <m:r>
                            <a:rPr lang="es-MX" sz="2400" b="0" i="1" smtClean="0">
                              <a:latin typeface="Cambria Math"/>
                            </a:rPr>
                            <m:t>𝑘</m:t>
                          </m:r>
                          <m:r>
                            <a:rPr lang="es-MX" sz="2400" b="0" i="1" baseline="-25000" smtClean="0">
                              <a:latin typeface="Cambria Math"/>
                            </a:rPr>
                            <m:t>2</m:t>
                          </m:r>
                          <m:d>
                            <m:dPr>
                              <m:begChr m:val="["/>
                              <m:endChr m:val="]"/>
                              <m:ctrlPr>
                                <a:rPr lang="es-MX" sz="2400" b="0" i="1" smtClean="0">
                                  <a:latin typeface="Cambria Math" panose="02040503050406030204" pitchFamily="18" charset="0"/>
                                </a:rPr>
                              </m:ctrlPr>
                            </m:dPr>
                            <m:e>
                              <m:r>
                                <a:rPr lang="es-MX" sz="2400" b="0" i="1" smtClean="0">
                                  <a:latin typeface="Cambria Math"/>
                                </a:rPr>
                                <m:t>𝐵𝑟</m:t>
                              </m:r>
                              <m:r>
                                <a:rPr lang="es-MX" sz="2400" b="0" i="1" baseline="30000" smtClean="0">
                                  <a:solidFill>
                                    <a:schemeClr val="tx1"/>
                                  </a:solidFill>
                                  <a:latin typeface="Cambria Math"/>
                                  <a:ea typeface="Cambria Math"/>
                                </a:rPr>
                                <m:t>∙</m:t>
                              </m:r>
                            </m:e>
                          </m:d>
                          <m:d>
                            <m:dPr>
                              <m:begChr m:val="["/>
                              <m:endChr m:val="]"/>
                              <m:ctrlPr>
                                <a:rPr lang="es-MX" sz="2400" b="0" i="1" smtClean="0">
                                  <a:latin typeface="Cambria Math" panose="02040503050406030204" pitchFamily="18" charset="0"/>
                                </a:rPr>
                              </m:ctrlPr>
                            </m:dPr>
                            <m:e>
                              <m:r>
                                <a:rPr lang="es-MX" sz="2400" b="0" i="1" smtClean="0">
                                  <a:latin typeface="Cambria Math"/>
                                </a:rPr>
                                <m:t>𝑂</m:t>
                              </m:r>
                              <m:r>
                                <a:rPr lang="es-MX" sz="2400" b="0" i="1" baseline="-25000" smtClean="0">
                                  <a:latin typeface="Cambria Math"/>
                                </a:rPr>
                                <m:t>3</m:t>
                              </m:r>
                            </m:e>
                          </m:d>
                          <m:r>
                            <a:rPr lang="es-MX" sz="2400" b="0" i="1" smtClean="0">
                              <a:latin typeface="Cambria Math"/>
                            </a:rPr>
                            <m:t>+2</m:t>
                          </m:r>
                          <m:r>
                            <a:rPr lang="es-MX" sz="2400" b="0" i="1" smtClean="0">
                              <a:latin typeface="Cambria Math"/>
                            </a:rPr>
                            <m:t>𝑘</m:t>
                          </m:r>
                          <m:r>
                            <a:rPr lang="es-MX" sz="2400" b="0" i="1" baseline="-25000" smtClean="0">
                              <a:latin typeface="Cambria Math"/>
                            </a:rPr>
                            <m:t>3</m:t>
                          </m:r>
                          <m:d>
                            <m:dPr>
                              <m:begChr m:val="["/>
                              <m:endChr m:val="]"/>
                              <m:ctrlPr>
                                <a:rPr lang="es-MX" sz="2400" b="0" i="1" smtClean="0">
                                  <a:latin typeface="Cambria Math" panose="02040503050406030204" pitchFamily="18" charset="0"/>
                                </a:rPr>
                              </m:ctrlPr>
                            </m:dPr>
                            <m:e>
                              <m:r>
                                <a:rPr lang="es-MX" sz="2400" b="0" i="1" smtClean="0">
                                  <a:latin typeface="Cambria Math"/>
                                </a:rPr>
                                <m:t>𝐵𝑟𝑂</m:t>
                              </m:r>
                              <m:r>
                                <a:rPr lang="es-MX" sz="2400" b="0" i="1" baseline="30000" smtClean="0">
                                  <a:solidFill>
                                    <a:schemeClr val="tx1"/>
                                  </a:solidFill>
                                  <a:latin typeface="Cambria Math"/>
                                  <a:ea typeface="Cambria Math"/>
                                </a:rPr>
                                <m:t>∙</m:t>
                              </m:r>
                            </m:e>
                          </m:d>
                          <m:r>
                            <a:rPr lang="es-MX" sz="2400" b="0" i="1" smtClean="0">
                              <a:latin typeface="Cambria Math"/>
                            </a:rPr>
                            <m:t>[</m:t>
                          </m:r>
                          <m:r>
                            <a:rPr lang="es-MX" sz="2400" b="0" i="1" smtClean="0">
                              <a:latin typeface="Cambria Math"/>
                            </a:rPr>
                            <m:t>𝑂</m:t>
                          </m:r>
                          <m:r>
                            <a:rPr lang="es-MX" sz="2400" b="0" i="1" baseline="-25000" smtClean="0">
                              <a:latin typeface="Cambria Math"/>
                            </a:rPr>
                            <m:t>3</m:t>
                          </m:r>
                          <m:r>
                            <a:rPr lang="es-MX" sz="2400" b="0" i="1" smtClean="0">
                              <a:latin typeface="Cambria Math"/>
                            </a:rPr>
                            <m:t>]</m:t>
                          </m:r>
                        </m:e>
                      </m:d>
                    </m:oMath>
                  </m:oMathPara>
                </a14:m>
                <a:endParaRPr lang="es-MX" sz="2400" dirty="0"/>
              </a:p>
              <a:p>
                <a:endParaRPr lang="es-MX" sz="2400" dirty="0"/>
              </a:p>
              <a:p>
                <a:r>
                  <a:rPr lang="es-MX" sz="2400" dirty="0"/>
                  <a:t>                </a:t>
                </a:r>
                <a14:m>
                  <m:oMath xmlns:m="http://schemas.openxmlformats.org/officeDocument/2006/math">
                    <m:r>
                      <a:rPr lang="es-MX" sz="2400" b="0" i="1" smtClean="0">
                        <a:latin typeface="Cambria Math"/>
                      </a:rPr>
                      <m:t>=</m:t>
                    </m:r>
                    <m:f>
                      <m:fPr>
                        <m:ctrlPr>
                          <a:rPr lang="es-MX" sz="2400" b="0" i="1" smtClean="0">
                            <a:latin typeface="Cambria Math" panose="02040503050406030204" pitchFamily="18" charset="0"/>
                          </a:rPr>
                        </m:ctrlPr>
                      </m:fPr>
                      <m:num>
                        <m:r>
                          <a:rPr lang="es-MX" sz="2400" b="0" i="1" smtClean="0">
                            <a:latin typeface="Cambria Math"/>
                          </a:rPr>
                          <m:t>2</m:t>
                        </m:r>
                        <m:r>
                          <a:rPr lang="es-MX" sz="2400" b="0" i="1" smtClean="0">
                            <a:latin typeface="Cambria Math"/>
                          </a:rPr>
                          <m:t>𝑘</m:t>
                        </m:r>
                        <m:r>
                          <a:rPr lang="es-MX" sz="2400" b="0" i="1" baseline="-25000" smtClean="0">
                            <a:latin typeface="Cambria Math"/>
                          </a:rPr>
                          <m:t>1</m:t>
                        </m:r>
                        <m:r>
                          <a:rPr lang="es-MX" sz="2400" b="0" i="1" smtClean="0">
                            <a:latin typeface="Cambria Math"/>
                          </a:rPr>
                          <m:t>𝑘</m:t>
                        </m:r>
                        <m:r>
                          <a:rPr lang="es-MX" sz="2400" b="0" i="1" baseline="-25000" smtClean="0">
                            <a:latin typeface="Cambria Math"/>
                          </a:rPr>
                          <m:t>2</m:t>
                        </m:r>
                      </m:num>
                      <m:den>
                        <m:r>
                          <a:rPr lang="es-MX" sz="2400" b="0" i="1" smtClean="0">
                            <a:latin typeface="Cambria Math"/>
                          </a:rPr>
                          <m:t>𝑘</m:t>
                        </m:r>
                        <m:r>
                          <a:rPr lang="es-MX" sz="2400" b="0" i="1" baseline="-25000" smtClean="0">
                            <a:latin typeface="Cambria Math"/>
                          </a:rPr>
                          <m:t>4</m:t>
                        </m:r>
                      </m:den>
                    </m:f>
                    <m:r>
                      <a:rPr lang="es-MX" sz="2400" b="0" i="1" smtClean="0">
                        <a:latin typeface="Cambria Math"/>
                      </a:rPr>
                      <m:t>[</m:t>
                    </m:r>
                    <m:r>
                      <a:rPr lang="es-MX" sz="2400" b="0" i="1" smtClean="0">
                        <a:latin typeface="Cambria Math"/>
                      </a:rPr>
                      <m:t>𝐵𝑟</m:t>
                    </m:r>
                    <m:r>
                      <a:rPr lang="es-MX" sz="2400" b="0" i="1" baseline="-25000" smtClean="0">
                        <a:latin typeface="Cambria Math"/>
                      </a:rPr>
                      <m:t>2</m:t>
                    </m:r>
                    <m:r>
                      <a:rPr lang="es-MX" sz="2400" b="0" i="1" smtClean="0">
                        <a:latin typeface="Cambria Math"/>
                      </a:rPr>
                      <m:t>]</m:t>
                    </m:r>
                  </m:oMath>
                </a14:m>
                <a:endParaRPr lang="es-MX" sz="2400" dirty="0"/>
              </a:p>
            </p:txBody>
          </p:sp>
        </mc:Choice>
        <mc:Fallback xmlns="">
          <p:sp>
            <p:nvSpPr>
              <p:cNvPr id="25" name="24 CuadroTexto"/>
              <p:cNvSpPr txBox="1">
                <a:spLocks noRot="1" noChangeAspect="1" noMove="1" noResize="1" noEditPoints="1" noAdjustHandles="1" noChangeArrowheads="1" noChangeShapeType="1" noTextEdit="1"/>
              </p:cNvSpPr>
              <p:nvPr/>
            </p:nvSpPr>
            <p:spPr>
              <a:xfrm>
                <a:off x="1651506" y="5037384"/>
                <a:ext cx="6160854" cy="1697644"/>
              </a:xfrm>
              <a:prstGeom prst="rect">
                <a:avLst/>
              </a:prstGeom>
              <a:blipFill>
                <a:blip r:embed="rId6"/>
                <a:stretch>
                  <a:fillRect b="-358"/>
                </a:stretch>
              </a:blipFill>
            </p:spPr>
            <p:txBody>
              <a:bodyPr/>
              <a:lstStyle/>
              <a:p>
                <a:r>
                  <a:rPr lang="es-MX">
                    <a:noFill/>
                  </a:rPr>
                  <a:t> </a:t>
                </a:r>
              </a:p>
            </p:txBody>
          </p:sp>
        </mc:Fallback>
      </mc:AlternateContent>
      <p:sp>
        <p:nvSpPr>
          <p:cNvPr id="2" name="1 CuadroTexto"/>
          <p:cNvSpPr txBox="1"/>
          <p:nvPr/>
        </p:nvSpPr>
        <p:spPr>
          <a:xfrm>
            <a:off x="1331640" y="3033025"/>
            <a:ext cx="1503938" cy="461665"/>
          </a:xfrm>
          <a:prstGeom prst="rect">
            <a:avLst/>
          </a:prstGeom>
          <a:noFill/>
        </p:spPr>
        <p:txBody>
          <a:bodyPr wrap="none" rtlCol="0">
            <a:spAutoFit/>
          </a:bodyPr>
          <a:lstStyle/>
          <a:p>
            <a:r>
              <a:rPr lang="es-MX" sz="2400" dirty="0">
                <a:solidFill>
                  <a:srgbClr val="FF0000"/>
                </a:solidFill>
              </a:rPr>
              <a:t>Problema</a:t>
            </a:r>
          </a:p>
        </p:txBody>
      </p:sp>
      <p:sp>
        <p:nvSpPr>
          <p:cNvPr id="13" name="12 CuadroTexto"/>
          <p:cNvSpPr txBox="1"/>
          <p:nvPr/>
        </p:nvSpPr>
        <p:spPr>
          <a:xfrm>
            <a:off x="1585988" y="6160980"/>
            <a:ext cx="1503938" cy="461665"/>
          </a:xfrm>
          <a:prstGeom prst="rect">
            <a:avLst/>
          </a:prstGeom>
          <a:noFill/>
        </p:spPr>
        <p:txBody>
          <a:bodyPr wrap="none" rtlCol="0">
            <a:spAutoFit/>
          </a:bodyPr>
          <a:lstStyle/>
          <a:p>
            <a:r>
              <a:rPr lang="es-MX" sz="2400" dirty="0">
                <a:solidFill>
                  <a:srgbClr val="FF0000"/>
                </a:solidFill>
              </a:rPr>
              <a:t>Problema</a:t>
            </a:r>
          </a:p>
        </p:txBody>
      </p:sp>
      <p:sp>
        <p:nvSpPr>
          <p:cNvPr id="3" name="Marcador de pie de página 2">
            <a:extLst>
              <a:ext uri="{FF2B5EF4-FFF2-40B4-BE49-F238E27FC236}">
                <a16:creationId xmlns:a16="http://schemas.microsoft.com/office/drawing/2014/main" id="{9B37FBBF-FCFA-40E3-9623-3FF24EB4920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C39D633-A5CC-49E4-B721-F8844B8E9E86}"/>
              </a:ext>
            </a:extLst>
          </p:cNvPr>
          <p:cNvSpPr>
            <a:spLocks noGrp="1"/>
          </p:cNvSpPr>
          <p:nvPr>
            <p:ph type="sldNum" sz="quarter" idx="12"/>
          </p:nvPr>
        </p:nvSpPr>
        <p:spPr/>
        <p:txBody>
          <a:bodyPr/>
          <a:lstStyle/>
          <a:p>
            <a:fld id="{35F7C1B0-3CBA-4428-8776-BC58547E578F}" type="slidenum">
              <a:rPr lang="es-MX" smtClean="0"/>
              <a:t>7</a:t>
            </a:fld>
            <a:endParaRPr lang="es-MX"/>
          </a:p>
        </p:txBody>
      </p:sp>
    </p:spTree>
    <p:extLst>
      <p:ext uri="{BB962C8B-B14F-4D97-AF65-F5344CB8AC3E}">
        <p14:creationId xmlns:p14="http://schemas.microsoft.com/office/powerpoint/2010/main" val="399090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fade">
                                      <p:cBhvr>
                                        <p:cTn id="1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528" y="404664"/>
            <a:ext cx="8136905" cy="1938992"/>
          </a:xfrm>
          <a:prstGeom prst="rect">
            <a:avLst/>
          </a:prstGeom>
          <a:noFill/>
        </p:spPr>
        <p:txBody>
          <a:bodyPr wrap="square" rtlCol="0">
            <a:spAutoFit/>
          </a:bodyPr>
          <a:lstStyle/>
          <a:p>
            <a:r>
              <a:rPr lang="es-MX" sz="2400" dirty="0">
                <a:latin typeface="Arial" pitchFamily="34" charset="0"/>
                <a:cs typeface="Arial" pitchFamily="34" charset="0"/>
              </a:rPr>
              <a:t>Para confirmar que la reacción catalizada es mas rápida se determina ambas energías de activación de Arrhenius. </a:t>
            </a:r>
          </a:p>
          <a:p>
            <a:endParaRPr lang="es-MX" sz="2400" dirty="0">
              <a:latin typeface="Arial" pitchFamily="34" charset="0"/>
              <a:cs typeface="Arial" pitchFamily="34" charset="0"/>
            </a:endParaRPr>
          </a:p>
          <a:p>
            <a:r>
              <a:rPr lang="es-MX" sz="2400" dirty="0">
                <a:latin typeface="Arial" pitchFamily="34" charset="0"/>
                <a:cs typeface="Arial" pitchFamily="34" charset="0"/>
              </a:rPr>
              <a:t>No se debe olvidar que la ruta alternativa que permite el catalizador en ningún momento inhibe la vía inicial.</a:t>
            </a:r>
          </a:p>
        </p:txBody>
      </p:sp>
      <p:graphicFrame>
        <p:nvGraphicFramePr>
          <p:cNvPr id="4" name="3 Gráfico"/>
          <p:cNvGraphicFramePr>
            <a:graphicFrameLocks/>
          </p:cNvGraphicFramePr>
          <p:nvPr>
            <p:extLst>
              <p:ext uri="{D42A27DB-BD31-4B8C-83A1-F6EECF244321}">
                <p14:modId xmlns:p14="http://schemas.microsoft.com/office/powerpoint/2010/main" val="3420622599"/>
              </p:ext>
            </p:extLst>
          </p:nvPr>
        </p:nvGraphicFramePr>
        <p:xfrm>
          <a:off x="1943708" y="2780928"/>
          <a:ext cx="4896544" cy="3595687"/>
        </p:xfrm>
        <a:graphic>
          <a:graphicData uri="http://schemas.openxmlformats.org/drawingml/2006/chart">
            <c:chart xmlns:c="http://schemas.openxmlformats.org/drawingml/2006/chart" xmlns:r="http://schemas.openxmlformats.org/officeDocument/2006/relationships" r:id="rId2"/>
          </a:graphicData>
        </a:graphic>
      </p:graphicFrame>
      <p:sp>
        <p:nvSpPr>
          <p:cNvPr id="2" name="Marcador de pie de página 1">
            <a:extLst>
              <a:ext uri="{FF2B5EF4-FFF2-40B4-BE49-F238E27FC236}">
                <a16:creationId xmlns:a16="http://schemas.microsoft.com/office/drawing/2014/main" id="{A6A9C3BE-AA21-44DE-A2F4-1E1DDD1D70FE}"/>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2582954C-BBC3-4AE0-B6D9-8044D15CAB5F}"/>
              </a:ext>
            </a:extLst>
          </p:cNvPr>
          <p:cNvSpPr>
            <a:spLocks noGrp="1"/>
          </p:cNvSpPr>
          <p:nvPr>
            <p:ph type="sldNum" sz="quarter" idx="12"/>
          </p:nvPr>
        </p:nvSpPr>
        <p:spPr/>
        <p:txBody>
          <a:bodyPr/>
          <a:lstStyle/>
          <a:p>
            <a:fld id="{35F7C1B0-3CBA-4428-8776-BC58547E578F}" type="slidenum">
              <a:rPr lang="es-MX" smtClean="0"/>
              <a:t>8</a:t>
            </a:fld>
            <a:endParaRPr lang="es-MX"/>
          </a:p>
        </p:txBody>
      </p:sp>
    </p:spTree>
    <p:extLst>
      <p:ext uri="{BB962C8B-B14F-4D97-AF65-F5344CB8AC3E}">
        <p14:creationId xmlns:p14="http://schemas.microsoft.com/office/powerpoint/2010/main" val="262626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98030" y="266210"/>
            <a:ext cx="6729727" cy="830997"/>
          </a:xfrm>
          <a:prstGeom prst="rect">
            <a:avLst/>
          </a:prstGeom>
          <a:noFill/>
        </p:spPr>
        <p:txBody>
          <a:bodyPr wrap="none" rtlCol="0">
            <a:spAutoFit/>
          </a:bodyPr>
          <a:lstStyle/>
          <a:p>
            <a:r>
              <a:rPr lang="es-MX" sz="3000" b="1" u="sng" dirty="0">
                <a:solidFill>
                  <a:srgbClr val="FF0000"/>
                </a:solidFill>
                <a:latin typeface="Arial" pitchFamily="34" charset="0"/>
                <a:cs typeface="Arial" pitchFamily="34" charset="0"/>
              </a:rPr>
              <a:t>Catálisis homogénea en disolución </a:t>
            </a:r>
          </a:p>
          <a:p>
            <a:r>
              <a:rPr lang="es-MX" dirty="0">
                <a:latin typeface="Arial" pitchFamily="34" charset="0"/>
                <a:cs typeface="Arial" pitchFamily="34" charset="0"/>
              </a:rPr>
              <a:t> </a:t>
            </a:r>
          </a:p>
        </p:txBody>
      </p:sp>
      <p:sp>
        <p:nvSpPr>
          <p:cNvPr id="6" name="5 CuadroTexto"/>
          <p:cNvSpPr txBox="1"/>
          <p:nvPr/>
        </p:nvSpPr>
        <p:spPr>
          <a:xfrm>
            <a:off x="1115616" y="1050631"/>
            <a:ext cx="4007828" cy="2492990"/>
          </a:xfrm>
          <a:prstGeom prst="rect">
            <a:avLst/>
          </a:prstGeom>
          <a:noFill/>
        </p:spPr>
        <p:txBody>
          <a:bodyPr wrap="none" rtlCol="0">
            <a:spAutoFit/>
          </a:bodyPr>
          <a:lstStyle/>
          <a:p>
            <a:r>
              <a:rPr lang="es-MX" sz="2600" dirty="0">
                <a:latin typeface="Arial" pitchFamily="34" charset="0"/>
                <a:cs typeface="Arial" pitchFamily="34" charset="0"/>
              </a:rPr>
              <a:t>Reacciones elementales: </a:t>
            </a:r>
          </a:p>
          <a:p>
            <a:endParaRPr lang="es-MX" sz="2600" dirty="0">
              <a:latin typeface="Arial" pitchFamily="34" charset="0"/>
              <a:cs typeface="Arial" pitchFamily="34" charset="0"/>
            </a:endParaRPr>
          </a:p>
          <a:p>
            <a:endParaRPr lang="es-MX" sz="2600" dirty="0">
              <a:latin typeface="Arial" pitchFamily="34" charset="0"/>
              <a:cs typeface="Arial" pitchFamily="34" charset="0"/>
            </a:endParaRPr>
          </a:p>
          <a:p>
            <a:endParaRPr lang="es-MX" sz="2600" dirty="0">
              <a:latin typeface="Arial" pitchFamily="34" charset="0"/>
              <a:cs typeface="Arial" pitchFamily="34" charset="0"/>
            </a:endParaRPr>
          </a:p>
          <a:p>
            <a:endParaRPr lang="es-MX" sz="2600" dirty="0">
              <a:latin typeface="Arial" pitchFamily="34" charset="0"/>
              <a:cs typeface="Arial" pitchFamily="34" charset="0"/>
            </a:endParaRPr>
          </a:p>
          <a:p>
            <a:r>
              <a:rPr lang="es-MX" sz="2600" dirty="0">
                <a:latin typeface="Arial" pitchFamily="34" charset="0"/>
                <a:cs typeface="Arial" pitchFamily="34" charset="0"/>
              </a:rPr>
              <a:t>Velocidad de reacción </a:t>
            </a:r>
          </a:p>
        </p:txBody>
      </p:sp>
      <mc:AlternateContent xmlns:mc="http://schemas.openxmlformats.org/markup-compatibility/2006" xmlns:a14="http://schemas.microsoft.com/office/drawing/2010/main">
        <mc:Choice Requires="a14">
          <p:sp>
            <p:nvSpPr>
              <p:cNvPr id="7" name="6 CuadroTexto"/>
              <p:cNvSpPr txBox="1"/>
              <p:nvPr/>
            </p:nvSpPr>
            <p:spPr>
              <a:xfrm>
                <a:off x="3315702" y="1853172"/>
                <a:ext cx="2455993"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2600" b="0" i="1" smtClean="0">
                          <a:latin typeface="Cambria Math"/>
                        </a:rPr>
                        <m:t>𝐴</m:t>
                      </m:r>
                      <m:r>
                        <a:rPr lang="es-MX" sz="2600" b="0" i="1" smtClean="0">
                          <a:latin typeface="Cambria Math"/>
                        </a:rPr>
                        <m:t>+</m:t>
                      </m:r>
                      <m:r>
                        <a:rPr lang="es-MX" sz="2600" b="0" i="1" smtClean="0">
                          <a:latin typeface="Cambria Math"/>
                        </a:rPr>
                        <m:t>𝐶</m:t>
                      </m:r>
                      <m:r>
                        <a:rPr lang="es-MX" sz="2600" b="0" i="1" smtClean="0">
                          <a:latin typeface="Cambria Math"/>
                        </a:rPr>
                        <m:t> →</m:t>
                      </m:r>
                      <m:r>
                        <a:rPr lang="es-MX" sz="2600" b="0" i="1" smtClean="0">
                          <a:latin typeface="Cambria Math"/>
                          <a:ea typeface="Cambria Math"/>
                        </a:rPr>
                        <m:t>𝑅</m:t>
                      </m:r>
                      <m:r>
                        <a:rPr lang="es-MX" sz="2600" b="0" i="1" smtClean="0">
                          <a:latin typeface="Cambria Math"/>
                          <a:ea typeface="Cambria Math"/>
                        </a:rPr>
                        <m:t>+</m:t>
                      </m:r>
                      <m:r>
                        <a:rPr lang="es-MX" sz="2600" b="0" i="1" smtClean="0">
                          <a:latin typeface="Cambria Math"/>
                          <a:ea typeface="Cambria Math"/>
                        </a:rPr>
                        <m:t>𝐶</m:t>
                      </m:r>
                    </m:oMath>
                  </m:oMathPara>
                </a14:m>
                <a:endParaRPr lang="es-MX" sz="2600" dirty="0">
                  <a:latin typeface="Arial" pitchFamily="34" charset="0"/>
                  <a:cs typeface="Arial" pitchFamily="34" charset="0"/>
                </a:endParaRPr>
              </a:p>
            </p:txBody>
          </p:sp>
        </mc:Choice>
        <mc:Fallback xmlns="">
          <p:sp>
            <p:nvSpPr>
              <p:cNvPr id="7" name="6 CuadroTexto"/>
              <p:cNvSpPr txBox="1">
                <a:spLocks noRot="1" noChangeAspect="1" noMove="1" noResize="1" noEditPoints="1" noAdjustHandles="1" noChangeArrowheads="1" noChangeShapeType="1" noTextEdit="1"/>
              </p:cNvSpPr>
              <p:nvPr/>
            </p:nvSpPr>
            <p:spPr>
              <a:xfrm>
                <a:off x="3315702" y="1853172"/>
                <a:ext cx="2455993" cy="492443"/>
              </a:xfrm>
              <a:prstGeom prst="rect">
                <a:avLst/>
              </a:prstGeom>
              <a:blipFill rotWithShape="1">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7 CuadroTexto"/>
              <p:cNvSpPr txBox="1"/>
              <p:nvPr/>
            </p:nvSpPr>
            <p:spPr>
              <a:xfrm>
                <a:off x="3190156" y="3743564"/>
                <a:ext cx="2740622" cy="8697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2600" b="0" i="1" smtClean="0">
                          <a:latin typeface="Cambria Math"/>
                        </a:rPr>
                        <m:t>−</m:t>
                      </m:r>
                      <m:f>
                        <m:fPr>
                          <m:ctrlPr>
                            <a:rPr lang="es-MX" sz="2600" i="1" smtClean="0">
                              <a:latin typeface="Cambria Math" panose="02040503050406030204" pitchFamily="18" charset="0"/>
                            </a:rPr>
                          </m:ctrlPr>
                        </m:fPr>
                        <m:num>
                          <m:r>
                            <a:rPr lang="es-MX" sz="2600" b="0" i="1" smtClean="0">
                              <a:latin typeface="Cambria Math"/>
                            </a:rPr>
                            <m:t>𝑑</m:t>
                          </m:r>
                          <m:d>
                            <m:dPr>
                              <m:begChr m:val="["/>
                              <m:endChr m:val="]"/>
                              <m:ctrlPr>
                                <a:rPr lang="es-MX" sz="2600" b="0" i="1" smtClean="0">
                                  <a:latin typeface="Cambria Math" panose="02040503050406030204" pitchFamily="18" charset="0"/>
                                </a:rPr>
                              </m:ctrlPr>
                            </m:dPr>
                            <m:e>
                              <m:r>
                                <a:rPr lang="es-MX" sz="2600" b="0" i="1" smtClean="0">
                                  <a:latin typeface="Cambria Math"/>
                                </a:rPr>
                                <m:t>𝐴</m:t>
                              </m:r>
                            </m:e>
                          </m:d>
                        </m:num>
                        <m:den>
                          <m:r>
                            <a:rPr lang="es-MX" sz="2600" b="0" i="1" smtClean="0">
                              <a:latin typeface="Cambria Math"/>
                            </a:rPr>
                            <m:t>𝑑𝑡</m:t>
                          </m:r>
                        </m:den>
                      </m:f>
                      <m:r>
                        <a:rPr lang="es-MX" sz="2600" b="0" i="1" smtClean="0">
                          <a:latin typeface="Cambria Math"/>
                        </a:rPr>
                        <m:t>=</m:t>
                      </m:r>
                      <m:r>
                        <a:rPr lang="es-MX" sz="2600" b="0" i="1" smtClean="0">
                          <a:latin typeface="Cambria Math"/>
                        </a:rPr>
                        <m:t>𝑘</m:t>
                      </m:r>
                      <m:d>
                        <m:dPr>
                          <m:begChr m:val="["/>
                          <m:endChr m:val="]"/>
                          <m:ctrlPr>
                            <a:rPr lang="es-MX" sz="2600" b="0" i="1" smtClean="0">
                              <a:latin typeface="Cambria Math" panose="02040503050406030204" pitchFamily="18" charset="0"/>
                            </a:rPr>
                          </m:ctrlPr>
                        </m:dPr>
                        <m:e>
                          <m:r>
                            <a:rPr lang="es-MX" sz="2600" b="0" i="1" smtClean="0">
                              <a:latin typeface="Cambria Math"/>
                            </a:rPr>
                            <m:t>𝐴</m:t>
                          </m:r>
                        </m:e>
                      </m:d>
                      <m:r>
                        <a:rPr lang="es-MX" sz="2600" b="0" i="1" smtClean="0">
                          <a:latin typeface="Cambria Math"/>
                        </a:rPr>
                        <m:t>[</m:t>
                      </m:r>
                      <m:r>
                        <a:rPr lang="es-MX" sz="2600" b="0" i="1" smtClean="0">
                          <a:latin typeface="Cambria Math"/>
                        </a:rPr>
                        <m:t>𝐶</m:t>
                      </m:r>
                      <m:r>
                        <a:rPr lang="es-MX" sz="2600" b="0" i="1" smtClean="0">
                          <a:latin typeface="Cambria Math"/>
                        </a:rPr>
                        <m:t>]</m:t>
                      </m:r>
                    </m:oMath>
                  </m:oMathPara>
                </a14:m>
                <a:endParaRPr lang="es-MX" sz="2600" dirty="0">
                  <a:latin typeface="Arial" pitchFamily="34" charset="0"/>
                  <a:cs typeface="Arial" pitchFamily="34" charset="0"/>
                </a:endParaRPr>
              </a:p>
            </p:txBody>
          </p:sp>
        </mc:Choice>
        <mc:Fallback xmlns="">
          <p:sp>
            <p:nvSpPr>
              <p:cNvPr id="8" name="7 CuadroTexto"/>
              <p:cNvSpPr txBox="1">
                <a:spLocks noRot="1" noChangeAspect="1" noMove="1" noResize="1" noEditPoints="1" noAdjustHandles="1" noChangeArrowheads="1" noChangeShapeType="1" noTextEdit="1"/>
              </p:cNvSpPr>
              <p:nvPr/>
            </p:nvSpPr>
            <p:spPr>
              <a:xfrm>
                <a:off x="3190156" y="3743564"/>
                <a:ext cx="2740622" cy="869725"/>
              </a:xfrm>
              <a:prstGeom prst="rect">
                <a:avLst/>
              </a:prstGeom>
              <a:blipFill rotWithShape="1">
                <a:blip r:embed="rId3"/>
                <a:stretch>
                  <a:fillRect/>
                </a:stretch>
              </a:blipFill>
            </p:spPr>
            <p:txBody>
              <a:bodyPr/>
              <a:lstStyle/>
              <a:p>
                <a:r>
                  <a:rPr lang="es-MX">
                    <a:noFill/>
                  </a:rPr>
                  <a:t> </a:t>
                </a:r>
              </a:p>
            </p:txBody>
          </p:sp>
        </mc:Fallback>
      </mc:AlternateContent>
      <p:sp>
        <p:nvSpPr>
          <p:cNvPr id="9" name="8 CuadroTexto"/>
          <p:cNvSpPr txBox="1"/>
          <p:nvPr/>
        </p:nvSpPr>
        <p:spPr>
          <a:xfrm>
            <a:off x="528019" y="5013176"/>
            <a:ext cx="8064896" cy="2369880"/>
          </a:xfrm>
          <a:prstGeom prst="rect">
            <a:avLst/>
          </a:prstGeom>
          <a:noFill/>
        </p:spPr>
        <p:txBody>
          <a:bodyPr wrap="square" rtlCol="0">
            <a:spAutoFit/>
          </a:bodyPr>
          <a:lstStyle/>
          <a:p>
            <a:pPr algn="just"/>
            <a:r>
              <a:rPr lang="es-MX" sz="2600" dirty="0">
                <a:latin typeface="Arial" pitchFamily="34" charset="0"/>
                <a:cs typeface="Arial" pitchFamily="34" charset="0"/>
              </a:rPr>
              <a:t>La ecuación cinética es de orden uno respecto al catalizador (se cumple para muchas reacciones en catálisis homogénea).</a:t>
            </a:r>
          </a:p>
          <a:p>
            <a:pPr algn="just"/>
            <a:endParaRPr lang="es-MX" sz="2600" dirty="0">
              <a:latin typeface="Arial" pitchFamily="34" charset="0"/>
              <a:cs typeface="Arial" pitchFamily="34" charset="0"/>
            </a:endParaRPr>
          </a:p>
          <a:p>
            <a:pPr algn="just"/>
            <a:endParaRPr lang="es-MX" sz="2600" dirty="0">
              <a:latin typeface="Arial" pitchFamily="34" charset="0"/>
              <a:cs typeface="Arial" pitchFamily="34" charset="0"/>
            </a:endParaRPr>
          </a:p>
          <a:p>
            <a:pPr algn="ctr"/>
            <a:endParaRPr lang="es-MX" dirty="0">
              <a:latin typeface="Arial" pitchFamily="34" charset="0"/>
              <a:cs typeface="Arial" pitchFamily="34" charset="0"/>
            </a:endParaRPr>
          </a:p>
        </p:txBody>
      </p:sp>
      <p:sp>
        <p:nvSpPr>
          <p:cNvPr id="10" name="9 CuadroTexto"/>
          <p:cNvSpPr txBox="1"/>
          <p:nvPr/>
        </p:nvSpPr>
        <p:spPr>
          <a:xfrm>
            <a:off x="7524328" y="2345615"/>
            <a:ext cx="184731" cy="276999"/>
          </a:xfrm>
          <a:prstGeom prst="rect">
            <a:avLst/>
          </a:prstGeom>
          <a:noFill/>
        </p:spPr>
        <p:txBody>
          <a:bodyPr wrap="none" rtlCol="0">
            <a:spAutoFit/>
          </a:bodyPr>
          <a:lstStyle/>
          <a:p>
            <a:endParaRPr lang="es-MX" baseline="-25000" dirty="0">
              <a:latin typeface="Arial" pitchFamily="34" charset="0"/>
              <a:cs typeface="Arial" pitchFamily="34" charset="0"/>
            </a:endParaRPr>
          </a:p>
        </p:txBody>
      </p:sp>
      <p:sp>
        <p:nvSpPr>
          <p:cNvPr id="11" name="10 CuadroTexto"/>
          <p:cNvSpPr txBox="1"/>
          <p:nvPr/>
        </p:nvSpPr>
        <p:spPr>
          <a:xfrm>
            <a:off x="4385868" y="1668506"/>
            <a:ext cx="377026" cy="369332"/>
          </a:xfrm>
          <a:prstGeom prst="rect">
            <a:avLst/>
          </a:prstGeom>
          <a:noFill/>
        </p:spPr>
        <p:txBody>
          <a:bodyPr wrap="none" rtlCol="0">
            <a:spAutoFit/>
          </a:bodyPr>
          <a:lstStyle/>
          <a:p>
            <a:r>
              <a:rPr lang="es-MX" dirty="0">
                <a:latin typeface="Arial" pitchFamily="34" charset="0"/>
                <a:cs typeface="Arial" pitchFamily="34" charset="0"/>
              </a:rPr>
              <a:t>k</a:t>
            </a:r>
            <a:r>
              <a:rPr lang="es-MX" baseline="-25000" dirty="0">
                <a:latin typeface="Arial" pitchFamily="34" charset="0"/>
                <a:cs typeface="Arial" pitchFamily="34" charset="0"/>
              </a:rPr>
              <a:t>c</a:t>
            </a:r>
          </a:p>
        </p:txBody>
      </p:sp>
      <p:sp>
        <p:nvSpPr>
          <p:cNvPr id="2" name="Marcador de pie de página 1">
            <a:extLst>
              <a:ext uri="{FF2B5EF4-FFF2-40B4-BE49-F238E27FC236}">
                <a16:creationId xmlns:a16="http://schemas.microsoft.com/office/drawing/2014/main" id="{01CA051B-7903-4F92-8175-9534B4D55B6E}"/>
              </a:ext>
            </a:extLst>
          </p:cNvPr>
          <p:cNvSpPr>
            <a:spLocks noGrp="1"/>
          </p:cNvSpPr>
          <p:nvPr>
            <p:ph type="ftr" sz="quarter" idx="11"/>
          </p:nvPr>
        </p:nvSpPr>
        <p:spPr/>
        <p:txBody>
          <a:bodyPr/>
          <a:lstStyle/>
          <a:p>
            <a:endParaRPr lang="es-MX"/>
          </a:p>
        </p:txBody>
      </p:sp>
      <p:sp>
        <p:nvSpPr>
          <p:cNvPr id="3" name="Marcador de número de diapositiva 2">
            <a:extLst>
              <a:ext uri="{FF2B5EF4-FFF2-40B4-BE49-F238E27FC236}">
                <a16:creationId xmlns:a16="http://schemas.microsoft.com/office/drawing/2014/main" id="{486D064D-4A7E-4027-8096-5CC6EFEF363F}"/>
              </a:ext>
            </a:extLst>
          </p:cNvPr>
          <p:cNvSpPr>
            <a:spLocks noGrp="1"/>
          </p:cNvSpPr>
          <p:nvPr>
            <p:ph type="sldNum" sz="quarter" idx="12"/>
          </p:nvPr>
        </p:nvSpPr>
        <p:spPr/>
        <p:txBody>
          <a:bodyPr/>
          <a:lstStyle/>
          <a:p>
            <a:fld id="{35F7C1B0-3CBA-4428-8776-BC58547E578F}" type="slidenum">
              <a:rPr lang="es-MX" smtClean="0"/>
              <a:t>9</a:t>
            </a:fld>
            <a:endParaRPr lang="es-MX"/>
          </a:p>
        </p:txBody>
      </p:sp>
    </p:spTree>
    <p:extLst>
      <p:ext uri="{BB962C8B-B14F-4D97-AF65-F5344CB8AC3E}">
        <p14:creationId xmlns:p14="http://schemas.microsoft.com/office/powerpoint/2010/main" val="2237647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1450</TotalTime>
  <Words>3795</Words>
  <Application>Microsoft Office PowerPoint</Application>
  <PresentationFormat>Presentación en pantalla (4:3)</PresentationFormat>
  <Paragraphs>606</Paragraphs>
  <Slides>69</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3</vt:i4>
      </vt:variant>
      <vt:variant>
        <vt:lpstr>Títulos de diapositiva</vt:lpstr>
      </vt:variant>
      <vt:variant>
        <vt:i4>69</vt:i4>
      </vt:variant>
    </vt:vector>
  </HeadingPairs>
  <TitlesOfParts>
    <vt:vector size="78" baseType="lpstr">
      <vt:lpstr>Arial</vt:lpstr>
      <vt:lpstr>Calibri</vt:lpstr>
      <vt:lpstr>Cambria Math</vt:lpstr>
      <vt:lpstr>Symbol</vt:lpstr>
      <vt:lpstr>Times New Roman</vt:lpstr>
      <vt:lpstr>Claridad</vt:lpstr>
      <vt:lpstr>CS ChemDraw Drawing</vt:lpstr>
      <vt:lpstr>Equation</vt:lpstr>
      <vt:lpstr>MDLDrawObject Class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Catálisis Ácido-Base</vt:lpstr>
      <vt:lpstr>Presentación de PowerPoint</vt:lpstr>
      <vt:lpstr>Presentación de PowerPoint</vt:lpstr>
      <vt:lpstr>Transferencia del protón de ó hacia ácidos o bases de carbón</vt:lpstr>
      <vt:lpstr>Presentación de PowerPoint</vt:lpstr>
      <vt:lpstr>Influencia del pH en la velocidad de reacción</vt:lpstr>
      <vt:lpstr>Presentación de PowerPoint</vt:lpstr>
      <vt:lpstr>Presentación de PowerPoint</vt:lpstr>
      <vt:lpstr>Dos mecanismos para catálisis ácida</vt:lpstr>
      <vt:lpstr>Catálisis ácida/básica específica</vt:lpstr>
      <vt:lpstr>Presentación de PowerPoint</vt:lpstr>
      <vt:lpstr>Presentación de PowerPoint</vt:lpstr>
      <vt:lpstr>Catálisis básica específica</vt:lpstr>
      <vt:lpstr>Presentación de PowerPoint</vt:lpstr>
      <vt:lpstr>Catálisis ácido/base general</vt:lpstr>
      <vt:lpstr>Presentación de PowerPoint</vt:lpstr>
      <vt:lpstr>Presentación de PowerPoint</vt:lpstr>
      <vt:lpstr>Presentación de PowerPoint</vt:lpstr>
      <vt:lpstr>Resumen: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Catálisis Ácido-Base</vt:lpstr>
      <vt:lpstr>Presentación de PowerPoint</vt:lpstr>
      <vt:lpstr>Presentación de PowerPoint</vt:lpstr>
      <vt:lpstr>Transferencia del protón de ó hacia ácidos o bases de carbón</vt:lpstr>
      <vt:lpstr>Presentación de PowerPoint</vt:lpstr>
      <vt:lpstr>Influencia del pH en la velocidad de reacción</vt:lpstr>
      <vt:lpstr>Presentación de PowerPoint</vt:lpstr>
      <vt:lpstr>Presentación de PowerPoint</vt:lpstr>
      <vt:lpstr>Dos mecanismos para catálisis ácida</vt:lpstr>
      <vt:lpstr>Catálisis ácida/básica específica</vt:lpstr>
      <vt:lpstr>Presentación de PowerPoint</vt:lpstr>
      <vt:lpstr>Presentación de PowerPoint</vt:lpstr>
      <vt:lpstr>Catálisis básica específica</vt:lpstr>
      <vt:lpstr>Presentación de PowerPoint</vt:lpstr>
      <vt:lpstr>Catálisis ácido/base general</vt:lpstr>
      <vt:lpstr>Presentación de PowerPoint</vt:lpstr>
      <vt:lpstr>Presentación de PowerPoint</vt:lpstr>
      <vt:lpstr>Presentación de PowerPoint</vt:lpstr>
      <vt:lpstr>Resumen: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New</dc:creator>
  <cp:lastModifiedBy>blum</cp:lastModifiedBy>
  <cp:revision>225</cp:revision>
  <dcterms:created xsi:type="dcterms:W3CDTF">2013-10-07T01:05:13Z</dcterms:created>
  <dcterms:modified xsi:type="dcterms:W3CDTF">2020-09-23T01:09:41Z</dcterms:modified>
</cp:coreProperties>
</file>