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6" r:id="rId1"/>
  </p:sldMasterIdLst>
  <p:notesMasterIdLst>
    <p:notesMasterId r:id="rId50"/>
  </p:notesMasterIdLst>
  <p:sldIdLst>
    <p:sldId id="256" r:id="rId2"/>
    <p:sldId id="267" r:id="rId3"/>
    <p:sldId id="287" r:id="rId4"/>
    <p:sldId id="261" r:id="rId5"/>
    <p:sldId id="270" r:id="rId6"/>
    <p:sldId id="271" r:id="rId7"/>
    <p:sldId id="272" r:id="rId8"/>
    <p:sldId id="268" r:id="rId9"/>
    <p:sldId id="257" r:id="rId10"/>
    <p:sldId id="301" r:id="rId11"/>
    <p:sldId id="299" r:id="rId12"/>
    <p:sldId id="300" r:id="rId13"/>
    <p:sldId id="297" r:id="rId14"/>
    <p:sldId id="258" r:id="rId15"/>
    <p:sldId id="265" r:id="rId16"/>
    <p:sldId id="269" r:id="rId17"/>
    <p:sldId id="262" r:id="rId18"/>
    <p:sldId id="273" r:id="rId19"/>
    <p:sldId id="259" r:id="rId20"/>
    <p:sldId id="288" r:id="rId21"/>
    <p:sldId id="289" r:id="rId22"/>
    <p:sldId id="290" r:id="rId23"/>
    <p:sldId id="298" r:id="rId24"/>
    <p:sldId id="291" r:id="rId25"/>
    <p:sldId id="292" r:id="rId26"/>
    <p:sldId id="260" r:id="rId27"/>
    <p:sldId id="293" r:id="rId28"/>
    <p:sldId id="263" r:id="rId29"/>
    <p:sldId id="275" r:id="rId30"/>
    <p:sldId id="276" r:id="rId31"/>
    <p:sldId id="277" r:id="rId32"/>
    <p:sldId id="280" r:id="rId33"/>
    <p:sldId id="278" r:id="rId34"/>
    <p:sldId id="279" r:id="rId35"/>
    <p:sldId id="281" r:id="rId36"/>
    <p:sldId id="283" r:id="rId37"/>
    <p:sldId id="284" r:id="rId38"/>
    <p:sldId id="285" r:id="rId39"/>
    <p:sldId id="286" r:id="rId40"/>
    <p:sldId id="294" r:id="rId41"/>
    <p:sldId id="302" r:id="rId42"/>
    <p:sldId id="303" r:id="rId43"/>
    <p:sldId id="264" r:id="rId44"/>
    <p:sldId id="274" r:id="rId45"/>
    <p:sldId id="266" r:id="rId46"/>
    <p:sldId id="304" r:id="rId47"/>
    <p:sldId id="295" r:id="rId48"/>
    <p:sldId id="296" r:id="rId49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46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E0484-DA62-403A-A33D-2AEEE1064582}" type="datetimeFigureOut">
              <a:rPr lang="es-MX" smtClean="0"/>
              <a:t>25/09/2023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9CB7E-4159-4A68-9981-77DE8F7411D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8889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44F80-C1E4-43DC-A8A2-28DCBC00D93F}" type="datetime1">
              <a:rPr lang="es-MX" smtClean="0"/>
              <a:t>25/09/2023</a:t>
            </a:fld>
            <a:endParaRPr lang="es-MX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07C9-36F2-42DB-89DA-0FD08C2D5489}" type="datetime1">
              <a:rPr lang="es-MX" smtClean="0"/>
              <a:t>25/09/2023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1DAF-C2BD-4664-A2B7-F44C3B7CA62B}" type="datetime1">
              <a:rPr lang="es-MX" smtClean="0"/>
              <a:t>25/09/2023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E54C9-A5A1-42FF-BC37-F25E80181FEB}" type="datetime1">
              <a:rPr lang="es-MX" smtClean="0"/>
              <a:t>25/09/2023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32EDF-7EC2-401B-98CB-C4B099B1C88D}" type="datetime1">
              <a:rPr lang="es-MX" smtClean="0"/>
              <a:t>25/09/2023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BDAA1AC-8814-4E44-A193-1E85D21C0644}" type="datetime1">
              <a:rPr lang="es-MX" smtClean="0"/>
              <a:t>25/09/2023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7E72-11AA-42E6-9FF0-3FCE71E35CC1}" type="datetime1">
              <a:rPr lang="es-MX" smtClean="0"/>
              <a:t>25/09/2023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MX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D6181-0210-4B7F-94BB-4A891E3AE765}" type="datetime1">
              <a:rPr lang="es-MX" smtClean="0"/>
              <a:t>25/09/2023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63DA-AA66-4CDF-B848-44127C70C023}" type="datetime1">
              <a:rPr lang="es-MX" smtClean="0"/>
              <a:t>25/09/2023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A22F7-34FB-45AD-929C-E35EBAB1E7FC}" type="datetime1">
              <a:rPr lang="es-MX" smtClean="0"/>
              <a:t>25/09/2023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92DF2DF-A862-4592-875E-9D286505BB22}" type="datetime1">
              <a:rPr lang="es-MX" smtClean="0"/>
              <a:t>25/09/2023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C366FE9E-F749-4195-B883-0640E71B3523}" type="datetime1">
              <a:rPr lang="es-MX" smtClean="0"/>
              <a:t>25/09/2023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829C6F4-EA0D-42F5-A474-916D98238DBD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csb.org/pdb/explore.do?structureId=4RXN" TargetMode="External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Rubredoxina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</a:t>
            </a:r>
            <a:r>
              <a:rPr lang="es-MX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Ferredoxina</a:t>
            </a:r>
            <a:r>
              <a:rPr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, Cúmulos con 3 y cuatro átomos de Hierro</a:t>
            </a:r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Proteinas</a:t>
            </a:r>
            <a:r>
              <a:rPr lang="es-MX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Fe-S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71472" y="1285860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_tradnl" sz="2800" dirty="0">
                <a:latin typeface="Comic Sans MS" pitchFamily="66" charset="0"/>
              </a:rPr>
              <a:t>Las </a:t>
            </a:r>
            <a:r>
              <a:rPr lang="es-ES_tradnl" sz="2800" dirty="0" err="1">
                <a:latin typeface="Comic Sans MS" pitchFamily="66" charset="0"/>
              </a:rPr>
              <a:t>ferredoxinas</a:t>
            </a:r>
            <a:r>
              <a:rPr lang="es-ES_tradnl" sz="2800" dirty="0">
                <a:latin typeface="Comic Sans MS" pitchFamily="66" charset="0"/>
              </a:rPr>
              <a:t> son </a:t>
            </a:r>
            <a:r>
              <a:rPr lang="es-ES_tradnl" sz="2800" dirty="0" err="1">
                <a:latin typeface="Comic Sans MS" pitchFamily="66" charset="0"/>
              </a:rPr>
              <a:t>proteinas</a:t>
            </a:r>
            <a:r>
              <a:rPr lang="es-ES_tradnl" sz="2800" dirty="0">
                <a:latin typeface="Comic Sans MS" pitchFamily="66" charset="0"/>
              </a:rPr>
              <a:t> que contienen Fe y S, que transfieren electrones en procesos esenciales para la vida:  </a:t>
            </a:r>
          </a:p>
          <a:p>
            <a:pPr algn="just"/>
            <a:r>
              <a:rPr lang="es-ES_tradnl" sz="2800" dirty="0">
                <a:latin typeface="Comic Sans MS" pitchFamily="66" charset="0"/>
              </a:rPr>
              <a:t>fotosíntesis, fijación de nitrógeno, metabolismo de esteroides, </a:t>
            </a:r>
            <a:r>
              <a:rPr lang="es-ES_tradnl" sz="2800" dirty="0" err="1">
                <a:latin typeface="Comic Sans MS" pitchFamily="66" charset="0"/>
              </a:rPr>
              <a:t>fosforilación</a:t>
            </a:r>
            <a:r>
              <a:rPr lang="es-ES_tradnl" sz="2800" dirty="0">
                <a:latin typeface="Comic Sans MS" pitchFamily="66" charset="0"/>
              </a:rPr>
              <a:t> oxidativa, entre otras.</a:t>
            </a:r>
            <a:endParaRPr lang="es-MX" sz="2800" dirty="0">
              <a:latin typeface="Comic Sans MS" pitchFamily="66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286116" y="428604"/>
            <a:ext cx="2143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Funciones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55709D-8387-4D2D-963D-6BCC50BF5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10</a:t>
            </a:fld>
            <a:endParaRPr lang="es-MX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382886"/>
              </p:ext>
            </p:extLst>
          </p:nvPr>
        </p:nvGraphicFramePr>
        <p:xfrm>
          <a:off x="395536" y="1190915"/>
          <a:ext cx="5429288" cy="4476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2" imgW="3807360" imgH="3138840" progId="ChemDraw.Document.6.0">
                  <p:embed/>
                </p:oleObj>
              </mc:Choice>
              <mc:Fallback>
                <p:oleObj name="CS ChemDraw Drawing" r:id="rId2" imgW="3807360" imgH="313884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90915"/>
                        <a:ext cx="5429288" cy="44761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5929290" y="2571744"/>
            <a:ext cx="292899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Carácter ácido duro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Geometría del los </a:t>
            </a:r>
            <a:r>
              <a:rPr lang="es-ES" dirty="0" err="1">
                <a:latin typeface="Comic Sans MS" pitchFamily="66" charset="0"/>
              </a:rPr>
              <a:t>ligantes</a:t>
            </a:r>
            <a:endParaRPr lang="es-ES" dirty="0"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Carga de los </a:t>
            </a:r>
            <a:r>
              <a:rPr lang="es-ES" dirty="0" err="1">
                <a:latin typeface="Comic Sans MS" pitchFamily="66" charset="0"/>
              </a:rPr>
              <a:t>ligantes</a:t>
            </a:r>
            <a:r>
              <a:rPr lang="es-ES" dirty="0">
                <a:latin typeface="Comic Sans MS" pitchFamily="66" charset="0"/>
              </a:rPr>
              <a:t> y catión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Geometría del metal</a:t>
            </a:r>
          </a:p>
          <a:p>
            <a:pPr>
              <a:buFont typeface="Arial" pitchFamily="34" charset="0"/>
              <a:buChar char="•"/>
            </a:pPr>
            <a:r>
              <a:rPr lang="es-ES" dirty="0">
                <a:latin typeface="Comic Sans MS" pitchFamily="66" charset="0"/>
              </a:rPr>
              <a:t>El potencial depende del</a:t>
            </a:r>
          </a:p>
          <a:p>
            <a:r>
              <a:rPr lang="es-ES" dirty="0">
                <a:latin typeface="Comic Sans MS" pitchFamily="66" charset="0"/>
              </a:rPr>
              <a:t>estado de oxidación más estable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2643174" y="357166"/>
            <a:ext cx="371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Potenciales Redox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CECEC9D-F700-454B-B859-7D09C3F70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11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879312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2714612" y="500042"/>
            <a:ext cx="36263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Potenciales Redox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30DF9FFD-DF76-4371-A6C0-0C4CDEBF3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12</a:t>
            </a:fld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316"/>
          <p:cNvGraphicFramePr>
            <a:graphicFrameLocks noGrp="1"/>
          </p:cNvGraphicFramePr>
          <p:nvPr/>
        </p:nvGraphicFramePr>
        <p:xfrm>
          <a:off x="1000100" y="214290"/>
          <a:ext cx="7077100" cy="6367233"/>
        </p:xfrm>
        <a:graphic>
          <a:graphicData uri="http://schemas.openxmlformats.org/drawingml/2006/table">
            <a:tbl>
              <a:tblPr/>
              <a:tblGrid>
                <a:gridCol w="176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2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9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9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Funci</a:t>
                      </a:r>
                      <a:r>
                        <a:rPr kumimoji="0" lang="es-ES_tradnl" altLang="ja-JP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ón</a:t>
                      </a:r>
                      <a:endParaRPr kumimoji="0" lang="es-ES_trad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Prote</a:t>
                      </a:r>
                      <a:r>
                        <a:rPr kumimoji="0" lang="es-ES_tradnl" altLang="ja-JP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ína o enzima</a:t>
                      </a:r>
                      <a:endParaRPr kumimoji="0" lang="es-ES_trad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Cofactores presentes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PDB representativos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Tranferencia de e</a:t>
                      </a:r>
                      <a:r>
                        <a:rPr kumimoji="0" lang="es-ES_tradnl" sz="12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-</a:t>
                      </a:r>
                      <a:endPara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Rubredoxinas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ICAA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37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Ferredoxina, </a:t>
                      </a:r>
                      <a:r>
                        <a:rPr kumimoji="0" lang="es-ES_tradnl" sz="12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Rieske </a:t>
                      </a: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ferredoxina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[2Fe-2S]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1FDR, 1RIE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[3Fe-4S]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1FXD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[4Fe-4S]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1FXR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08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Ftalato</a:t>
                      </a: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 </a:t>
                      </a:r>
                      <a:r>
                        <a:rPr kumimoji="0" lang="es-ES_tradn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dioxigenasa</a:t>
                      </a: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 </a:t>
                      </a:r>
                      <a:r>
                        <a:rPr kumimoji="0" lang="es-ES_tradnl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reductasa</a:t>
                      </a:r>
                      <a:endParaRPr kumimoji="0" lang="es-ES_tradnl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[2Fe-2S]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2PIA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Sulfito reductasas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[4Fe-4S]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sirohemo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1AOP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46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Acivaci</a:t>
                      </a:r>
                      <a:r>
                        <a:rPr kumimoji="0" lang="es-ES_tradnl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ón de O</a:t>
                      </a:r>
                      <a:r>
                        <a:rPr kumimoji="0" lang="es-ES_tradnl" altLang="ja-JP" sz="12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2</a:t>
                      </a:r>
                      <a:endPara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Naftaleno dioxigenasa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[2Fe-4S] Fe(II)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1NDO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461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Estabilizaci</a:t>
                      </a:r>
                      <a:r>
                        <a:rPr kumimoji="0" lang="es-ES_tradnl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ón estructural</a:t>
                      </a:r>
                      <a:endPara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Adenina glicosilasa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Glutamina PPRP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Amido transferasa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Endonucleasa III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[4Fe-4S]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1MUY, 1GPH, 2ABK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0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Cat</a:t>
                      </a:r>
                      <a:r>
                        <a:rPr kumimoji="0" lang="es-ES_tradnl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álisis electrofílica</a:t>
                      </a:r>
                      <a:endPara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Aconitasa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[4Fe-4S]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1FGH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008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Nitrilo hidratasa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Inusual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Sitio Fe-S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2AHJ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15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Regulaci</a:t>
                      </a:r>
                      <a:r>
                        <a:rPr kumimoji="0" lang="es-ES_tradnl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ón de la expresión génica</a:t>
                      </a:r>
                      <a:endPara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IRE-BP, FNR, sox 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[4Fe-4S]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[2Fe-2S]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endParaRPr kumimoji="0" lang="es-MX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686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Fijaci</a:t>
                      </a:r>
                      <a:r>
                        <a:rPr kumimoji="0" lang="es-ES_tradnl" altLang="ja-JP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ón de nitrógeno</a:t>
                      </a:r>
                      <a:endParaRPr kumimoji="0" lang="es-ES_tradnl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-108" charset="0"/>
                        <a:ea typeface="ヒラギノ角ゴ Pro W3" pitchFamily="-108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Dinitrogenasa reductasa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Dinitrogenasa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[4Fe-4S]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FeMoCo, P-clusters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-108" charset="2"/>
                        <a:buNone/>
                        <a:tabLst/>
                      </a:pPr>
                      <a:r>
                        <a:rPr kumimoji="0" lang="es-ES_tradnl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-108" charset="0"/>
                          <a:ea typeface="ヒラギノ角ゴ Pro W3" pitchFamily="-108" charset="-128"/>
                        </a:rPr>
                        <a:t>1CP2, 3MN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F071C8F-1622-4517-8BCC-31F6E19AD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13</a:t>
            </a:fld>
            <a:endParaRPr lang="es-MX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metallo.scripps.edu/promise/FeCys4.gif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/>
          <a:stretch>
            <a:fillRect/>
          </a:stretch>
        </p:blipFill>
        <p:spPr bwMode="auto">
          <a:xfrm>
            <a:off x="1000100" y="571480"/>
            <a:ext cx="2657494" cy="1285884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000628" y="642918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Comic Sans MS" pitchFamily="66" charset="0"/>
              </a:rPr>
              <a:t>Rubredoxina</a:t>
            </a:r>
            <a:endParaRPr lang="es-MX" sz="2400" dirty="0">
              <a:latin typeface="Comic Sans MS" pitchFamily="66" charset="0"/>
            </a:endParaRPr>
          </a:p>
        </p:txBody>
      </p:sp>
      <p:pic>
        <p:nvPicPr>
          <p:cNvPr id="1034" name="Picture 10" descr="http://metallo.scripps.edu/promise/2Fe2S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928662" y="2500306"/>
            <a:ext cx="3226750" cy="1071570"/>
          </a:xfrm>
          <a:prstGeom prst="rect">
            <a:avLst/>
          </a:prstGeom>
          <a:noFill/>
        </p:spPr>
      </p:pic>
      <p:pic>
        <p:nvPicPr>
          <p:cNvPr id="1036" name="Picture 12" descr="http://metallo.scripps.edu/promise/rieske.gif"/>
          <p:cNvPicPr>
            <a:picLocks noChangeAspect="1" noChangeArrowheads="1"/>
          </p:cNvPicPr>
          <p:nvPr/>
        </p:nvPicPr>
        <p:blipFill>
          <a:blip r:embed="rId4">
            <a:lum bright="-40000"/>
          </a:blip>
          <a:srcRect/>
          <a:stretch>
            <a:fillRect/>
          </a:stretch>
        </p:blipFill>
        <p:spPr bwMode="auto">
          <a:xfrm>
            <a:off x="1142976" y="3857628"/>
            <a:ext cx="2861937" cy="2071702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929190" y="2571744"/>
            <a:ext cx="3214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Comic Sans MS" pitchFamily="66" charset="0"/>
              </a:rPr>
              <a:t>Ferredoxina</a:t>
            </a:r>
            <a:r>
              <a:rPr lang="es-MX" sz="2400" dirty="0">
                <a:latin typeface="Comic Sans MS" pitchFamily="66" charset="0"/>
              </a:rPr>
              <a:t> 2Fe-2S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4929190" y="4714884"/>
            <a:ext cx="34612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2400" dirty="0" err="1">
                <a:latin typeface="Comic Sans MS" pitchFamily="66" charset="0"/>
              </a:rPr>
              <a:t>Proteinas</a:t>
            </a:r>
            <a:r>
              <a:rPr lang="es-MX" sz="2400" dirty="0">
                <a:latin typeface="Comic Sans MS" pitchFamily="66" charset="0"/>
              </a:rPr>
              <a:t> </a:t>
            </a:r>
            <a:r>
              <a:rPr lang="es-MX" sz="2400" dirty="0" err="1">
                <a:latin typeface="Comic Sans MS" pitchFamily="66" charset="0"/>
              </a:rPr>
              <a:t>Rieske</a:t>
            </a:r>
            <a:r>
              <a:rPr lang="es-MX" sz="2400" dirty="0">
                <a:latin typeface="Comic Sans MS" pitchFamily="66" charset="0"/>
              </a:rPr>
              <a:t> Fe</a:t>
            </a:r>
            <a:r>
              <a:rPr lang="es-MX" sz="2400" baseline="-25000" dirty="0">
                <a:latin typeface="Comic Sans MS" pitchFamily="66" charset="0"/>
              </a:rPr>
              <a:t>2</a:t>
            </a:r>
            <a:r>
              <a:rPr lang="es-MX" sz="2400" dirty="0">
                <a:latin typeface="Comic Sans MS" pitchFamily="66" charset="0"/>
              </a:rPr>
              <a:t>S</a:t>
            </a:r>
            <a:r>
              <a:rPr lang="es-MX" sz="2400" baseline="-25000" dirty="0">
                <a:latin typeface="Comic Sans MS" pitchFamily="66" charset="0"/>
              </a:rPr>
              <a:t>2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5ADD5F55-5FEF-4E71-9152-B3D5A44D1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14</a:t>
            </a:fld>
            <a:endParaRPr lang="es-MX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metallo.scripps.edu/promise/4Fe4S.gif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714348" y="642918"/>
            <a:ext cx="3050617" cy="1857388"/>
          </a:xfrm>
          <a:prstGeom prst="rect">
            <a:avLst/>
          </a:prstGeom>
          <a:noFill/>
        </p:spPr>
      </p:pic>
      <p:pic>
        <p:nvPicPr>
          <p:cNvPr id="65540" name="Picture 4" descr="http://metallo.scripps.edu/promise/3Fe4S.gif"/>
          <p:cNvPicPr>
            <a:picLocks noChangeAspect="1" noChangeArrowheads="1"/>
          </p:cNvPicPr>
          <p:nvPr/>
        </p:nvPicPr>
        <p:blipFill>
          <a:blip r:embed="rId3">
            <a:lum bright="-40000"/>
          </a:blip>
          <a:srcRect/>
          <a:stretch>
            <a:fillRect/>
          </a:stretch>
        </p:blipFill>
        <p:spPr bwMode="auto">
          <a:xfrm>
            <a:off x="1071538" y="3500438"/>
            <a:ext cx="2926938" cy="200026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5286380" y="1000108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omic Sans MS" pitchFamily="66" charset="0"/>
              </a:rPr>
              <a:t>Fe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proteinas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929322" y="4357694"/>
            <a:ext cx="18758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omic Sans MS" pitchFamily="66" charset="0"/>
              </a:rPr>
              <a:t>Fe</a:t>
            </a:r>
            <a:r>
              <a:rPr lang="es-MX" baseline="-25000" dirty="0">
                <a:latin typeface="Comic Sans MS" pitchFamily="66" charset="0"/>
              </a:rPr>
              <a:t>3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proteinas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107FE40F-EF27-4120-A6F4-4528AD387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42976" y="1500174"/>
            <a:ext cx="7000924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El hierro se coordina a 4 residuos de cisteína.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La geometría del complejo es tetraédrica.  </a:t>
            </a:r>
            <a:endParaRPr lang="es-ES" sz="2400" dirty="0">
              <a:latin typeface="Comic Sans MS" pitchFamily="66" charset="0"/>
            </a:endParaRP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492375"/>
            <a:ext cx="6192837" cy="284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2214546" y="428604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Centro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Mononuclear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2D2AE9-840A-4D11-9ED1-359B53647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16</a:t>
            </a:fld>
            <a:endParaRPr lang="es-MX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14348" y="1351988"/>
            <a:ext cx="7500990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Centro </a:t>
            </a:r>
            <a:r>
              <a:rPr lang="es-MX" sz="2400" dirty="0" err="1">
                <a:latin typeface="Comic Sans MS" pitchFamily="66" charset="0"/>
              </a:rPr>
              <a:t>mononuclear</a:t>
            </a:r>
            <a:r>
              <a:rPr lang="es-MX" sz="2400" dirty="0">
                <a:latin typeface="Comic Sans MS" pitchFamily="66" charset="0"/>
              </a:rPr>
              <a:t>, 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tetraédrico</a:t>
            </a:r>
            <a:r>
              <a:rPr lang="es-MX" sz="2400" dirty="0">
                <a:latin typeface="Comic Sans MS" pitchFamily="66" charset="0"/>
              </a:rPr>
              <a:t>, 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4CysSH</a:t>
            </a:r>
            <a:r>
              <a:rPr lang="es-MX" sz="2400" dirty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Potenciales redox: 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-50</a:t>
            </a:r>
            <a:r>
              <a:rPr lang="es-MX" sz="2400" dirty="0">
                <a:latin typeface="Comic Sans MS" pitchFamily="66" charset="0"/>
              </a:rPr>
              <a:t> a 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50 </a:t>
            </a:r>
            <a:r>
              <a:rPr lang="es-MX" sz="2400" dirty="0" err="1">
                <a:solidFill>
                  <a:srgbClr val="FF0000"/>
                </a:solidFill>
                <a:latin typeface="Comic Sans MS" pitchFamily="66" charset="0"/>
              </a:rPr>
              <a:t>mV</a:t>
            </a:r>
            <a:r>
              <a:rPr lang="es-MX" sz="2400" dirty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Fe(III) de alto </a:t>
            </a:r>
            <a:r>
              <a:rPr lang="es-MX" sz="2400" dirty="0" err="1">
                <a:latin typeface="Comic Sans MS" pitchFamily="66" charset="0"/>
              </a:rPr>
              <a:t>espin</a:t>
            </a:r>
            <a:r>
              <a:rPr lang="es-MX" sz="2400" dirty="0">
                <a:latin typeface="Comic Sans MS" pitchFamily="66" charset="0"/>
              </a:rPr>
              <a:t>, 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S = 5/2</a:t>
            </a:r>
            <a:r>
              <a:rPr lang="es-MX" sz="2400" dirty="0">
                <a:latin typeface="Comic Sans MS" pitchFamily="66" charset="0"/>
              </a:rPr>
              <a:t>, paramagnético.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Espectro de EPR con señal rómbica en </a:t>
            </a:r>
            <a:r>
              <a:rPr lang="es-MX" sz="2400" i="1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s-MX" sz="2400" i="1" baseline="-25000" dirty="0" err="1">
                <a:solidFill>
                  <a:srgbClr val="FF0000"/>
                </a:solidFill>
                <a:latin typeface="Comic Sans MS" pitchFamily="66" charset="0"/>
              </a:rPr>
              <a:t>av</a:t>
            </a:r>
            <a:r>
              <a:rPr lang="es-MX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GB" sz="2400" dirty="0">
                <a:solidFill>
                  <a:srgbClr val="FF0000"/>
                </a:solidFill>
                <a:latin typeface="Comic Sans MS" pitchFamily="66" charset="0"/>
              </a:rPr>
              <a:t>= 4.31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571736" y="357166"/>
            <a:ext cx="30107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Cúmulo [Fe-S]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graphicFrame>
        <p:nvGraphicFramePr>
          <p:cNvPr id="5122" name="Object 12"/>
          <p:cNvGraphicFramePr>
            <a:graphicFrameLocks noChangeAspect="1"/>
          </p:cNvGraphicFramePr>
          <p:nvPr/>
        </p:nvGraphicFramePr>
        <p:xfrm>
          <a:off x="2357422" y="3786190"/>
          <a:ext cx="3993884" cy="16430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76933" imgH="754380" progId="">
                  <p:embed/>
                </p:oleObj>
              </mc:Choice>
              <mc:Fallback>
                <p:oleObj r:id="rId2" imgW="1976933" imgH="75438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422" y="3786190"/>
                        <a:ext cx="3993884" cy="16430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51D7DA7-B44B-426B-9A9E-31AC8C7C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17</a:t>
            </a:fld>
            <a:endParaRPr lang="es-MX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57158" y="785794"/>
            <a:ext cx="8358246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La </a:t>
            </a:r>
            <a:r>
              <a:rPr lang="es-MX" sz="2400" dirty="0" err="1">
                <a:latin typeface="Comic Sans MS" pitchFamily="66" charset="0"/>
              </a:rPr>
              <a:t>Rubredoxina</a:t>
            </a:r>
            <a:r>
              <a:rPr lang="es-MX" sz="2400" dirty="0">
                <a:latin typeface="Comic Sans MS" pitchFamily="66" charset="0"/>
              </a:rPr>
              <a:t> es una proteína Fe-S que funciona como transportadora de electrones.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El estado de oxidación del Fe es 3+.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El potencial de reducción está entre los 50 y -50 </a:t>
            </a:r>
            <a:r>
              <a:rPr lang="es-MX" sz="2400" dirty="0" err="1">
                <a:latin typeface="Comic Sans MS" pitchFamily="66" charset="0"/>
              </a:rPr>
              <a:t>mV</a:t>
            </a:r>
            <a:r>
              <a:rPr lang="es-MX" sz="2400" dirty="0">
                <a:latin typeface="Comic Sans MS" pitchFamily="66" charset="0"/>
              </a:rPr>
              <a:t>.</a:t>
            </a:r>
          </a:p>
        </p:txBody>
      </p:sp>
      <p:pic>
        <p:nvPicPr>
          <p:cNvPr id="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643182"/>
            <a:ext cx="4048125" cy="2833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714348" y="6000768"/>
            <a:ext cx="82153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rgbClr val="A50021"/>
                </a:solidFill>
                <a:latin typeface="Comic Sans MS" pitchFamily="66" charset="0"/>
              </a:rPr>
              <a:t>Beinert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, H.; Holm, R.; </a:t>
            </a:r>
            <a:r>
              <a:rPr lang="en-GB" dirty="0" err="1">
                <a:solidFill>
                  <a:srgbClr val="A50021"/>
                </a:solidFill>
                <a:latin typeface="Comic Sans MS" pitchFamily="66" charset="0"/>
              </a:rPr>
              <a:t>Munck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, E. </a:t>
            </a:r>
            <a:r>
              <a:rPr lang="en-GB" i="1" dirty="0">
                <a:solidFill>
                  <a:srgbClr val="A50021"/>
                </a:solidFill>
                <a:latin typeface="Comic Sans MS" pitchFamily="66" charset="0"/>
              </a:rPr>
              <a:t>Science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. 277, </a:t>
            </a:r>
            <a:r>
              <a:rPr lang="en-GB" b="1" dirty="0">
                <a:solidFill>
                  <a:srgbClr val="A50021"/>
                </a:solidFill>
                <a:latin typeface="Comic Sans MS" pitchFamily="66" charset="0"/>
              </a:rPr>
              <a:t>1997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, 653.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428860" y="28572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Rubredoxina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9689D2-480E-41A1-BADC-4F35BFD45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18</a:t>
            </a:fld>
            <a:endParaRPr lang="es-MX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1"/>
          <p:cNvPicPr>
            <a:picLocks noChangeAspect="1" noChangeArrowheads="1"/>
          </p:cNvPicPr>
          <p:nvPr/>
        </p:nvPicPr>
        <p:blipFill>
          <a:blip r:embed="rId2"/>
          <a:srcRect l="21711" t="16483" r="28947" b="23469"/>
          <a:stretch>
            <a:fillRect/>
          </a:stretch>
        </p:blipFill>
        <p:spPr bwMode="auto">
          <a:xfrm>
            <a:off x="2285984" y="1142984"/>
            <a:ext cx="3571900" cy="3643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  <p:sp>
        <p:nvSpPr>
          <p:cNvPr id="5" name="4 Rectángulo"/>
          <p:cNvSpPr/>
          <p:nvPr/>
        </p:nvSpPr>
        <p:spPr>
          <a:xfrm>
            <a:off x="3929058" y="4917056"/>
            <a:ext cx="816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3"/>
              </a:rPr>
              <a:t>4RXN</a:t>
            </a:r>
            <a:endParaRPr lang="es-MX" dirty="0"/>
          </a:p>
        </p:txBody>
      </p:sp>
      <p:sp>
        <p:nvSpPr>
          <p:cNvPr id="6" name="5 CuadroTexto"/>
          <p:cNvSpPr txBox="1"/>
          <p:nvPr/>
        </p:nvSpPr>
        <p:spPr>
          <a:xfrm>
            <a:off x="3000364" y="4929198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PDB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142976" y="5572140"/>
            <a:ext cx="678661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kumimoji="1" lang="es-ES_tradnl" sz="2400" dirty="0">
                <a:latin typeface="Comic Sans MS" pitchFamily="66" charset="0"/>
              </a:rPr>
              <a:t>Conformada generalmente por 2</a:t>
            </a:r>
            <a:r>
              <a:rPr kumimoji="1" lang="es-ES_tradnl" sz="2400" dirty="0">
                <a:latin typeface="Comic Sans MS" pitchFamily="66" charset="0"/>
                <a:sym typeface="Symbol"/>
              </a:rPr>
              <a:t></a:t>
            </a:r>
            <a:r>
              <a:rPr kumimoji="1" lang="es-ES_tradnl" sz="2400" dirty="0">
                <a:latin typeface="Comic Sans MS" pitchFamily="66" charset="0"/>
              </a:rPr>
              <a:t> h</a:t>
            </a:r>
            <a:r>
              <a:rPr kumimoji="1" lang="es-ES_tradnl" altLang="ja-JP" sz="2400" dirty="0">
                <a:latin typeface="Comic Sans MS" pitchFamily="66" charset="0"/>
              </a:rPr>
              <a:t>élices y 2 ó 3 </a:t>
            </a:r>
            <a:r>
              <a:rPr kumimoji="1" lang="es-ES_tradnl" sz="2400" dirty="0">
                <a:latin typeface="Comic Sans MS" pitchFamily="66" charset="0"/>
                <a:sym typeface="Symbol"/>
              </a:rPr>
              <a:t></a:t>
            </a:r>
            <a:r>
              <a:rPr kumimoji="1" lang="es-ES_tradnl" altLang="ja-JP" sz="2400" dirty="0">
                <a:latin typeface="Comic Sans MS" pitchFamily="66" charset="0"/>
              </a:rPr>
              <a:t> plegadas.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3143240" y="357166"/>
            <a:ext cx="25603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Rubredoxina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CD0F089-53CB-43D1-B0E3-E86D00D7E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19</a:t>
            </a:fld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1071546"/>
            <a:ext cx="8001056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Comic Sans MS" pitchFamily="66" charset="0"/>
              </a:rPr>
              <a:t>En la química de los metales de transición, especialmente en moléculas de interés biológico, abundan los casos en que éstos están coordinados a azufre.</a:t>
            </a:r>
          </a:p>
          <a:p>
            <a:pPr>
              <a:lnSpc>
                <a:spcPct val="90000"/>
              </a:lnSpc>
              <a:defRPr/>
            </a:pPr>
            <a:endParaRPr lang="es-ES_tradnl" sz="24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400" dirty="0">
                <a:latin typeface="Comic Sans MS" pitchFamily="66" charset="0"/>
              </a:rPr>
              <a:t>Prote</a:t>
            </a:r>
            <a:r>
              <a:rPr lang="es-ES_tradnl" altLang="ja-JP" sz="2400" dirty="0">
                <a:latin typeface="Comic Sans MS" pitchFamily="66" charset="0"/>
              </a:rPr>
              <a:t>ínas que contiene hierro coordinado a azufre de cisteínas y usualmente también a azufre inorgánico.</a:t>
            </a:r>
            <a:endParaRPr lang="es-ES_tradnl" sz="24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defRPr/>
            </a:pPr>
            <a:endParaRPr lang="es-ES_tradnl" sz="24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400" dirty="0">
                <a:latin typeface="Comic Sans MS" pitchFamily="66" charset="0"/>
              </a:rPr>
              <a:t>Aisladas de bacterias anaerobias en los años 60 y m</a:t>
            </a:r>
            <a:r>
              <a:rPr lang="es-ES_tradnl" altLang="ja-JP" sz="2400" dirty="0">
                <a:latin typeface="Comic Sans MS" pitchFamily="66" charset="0"/>
              </a:rPr>
              <a:t>ás tarde</a:t>
            </a:r>
            <a:r>
              <a:rPr lang="es-ES_tradnl" sz="2400" dirty="0">
                <a:latin typeface="Comic Sans MS" pitchFamily="66" charset="0"/>
              </a:rPr>
              <a:t> se descubri</a:t>
            </a:r>
            <a:r>
              <a:rPr lang="es-ES_tradnl" altLang="ja-JP" sz="2400" dirty="0">
                <a:latin typeface="Comic Sans MS" pitchFamily="66" charset="0"/>
              </a:rPr>
              <a:t>ó en bacterias aerobias, algas, plantas y en todos los animales.</a:t>
            </a:r>
          </a:p>
          <a:p>
            <a:pPr algn="just">
              <a:lnSpc>
                <a:spcPct val="90000"/>
              </a:lnSpc>
              <a:defRPr/>
            </a:pPr>
            <a:endParaRPr lang="es-ES_tradnl" altLang="ja-JP" sz="2400" dirty="0">
              <a:latin typeface="Comic Sans MS" pitchFamily="66" charset="0"/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400" dirty="0">
                <a:latin typeface="Comic Sans MS" pitchFamily="66" charset="0"/>
              </a:rPr>
              <a:t>Probablemente procedan de formas de vida primitivas.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143240" y="35716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Introducción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928794" y="5786454"/>
            <a:ext cx="52864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Beinert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 H., </a:t>
            </a:r>
            <a:r>
              <a:rPr lang="es-ES_tradnl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J. </a:t>
            </a:r>
            <a:r>
              <a:rPr lang="es-ES_tradn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Biol</a:t>
            </a:r>
            <a:r>
              <a:rPr lang="es-ES_tradnl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r>
              <a:rPr lang="es-ES_tradn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Inorg</a:t>
            </a:r>
            <a:r>
              <a:rPr lang="es-ES_tradnl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r>
              <a:rPr lang="es-ES_tradnl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Chem</a:t>
            </a:r>
            <a:r>
              <a:rPr lang="es-ES_tradnl" i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. </a:t>
            </a:r>
            <a:r>
              <a:rPr lang="es-ES_tradnl" b="1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2000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</a:t>
            </a:r>
            <a:r>
              <a:rPr lang="es-ES_tradnl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5</a:t>
            </a:r>
            <a:r>
              <a:rPr lang="es-ES_tradnl" dirty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itchFamily="66" charset="0"/>
              </a:rPr>
              <a:t>, 2.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D60960-C258-4B74-8AF9-E8579FD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</a:t>
            </a:fld>
            <a:endParaRPr lang="es-MX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012969"/>
            <a:ext cx="6985000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00034" y="214290"/>
            <a:ext cx="821537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Espectro de UV-Vis de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Rubredoxina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s-MX" sz="3200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Desulfovibro</a:t>
            </a: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gigas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)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293EB1E-EB0D-47CB-8201-FD5F2F781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20</a:t>
            </a:fld>
            <a:endParaRPr lang="es-MX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>
            <a:lum bright="-30000" contrast="48000"/>
          </a:blip>
          <a:srcRect/>
          <a:stretch>
            <a:fillRect/>
          </a:stretch>
        </p:blipFill>
        <p:spPr>
          <a:xfrm>
            <a:off x="2214546" y="1739918"/>
            <a:ext cx="5040312" cy="4260850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1285852" y="285728"/>
            <a:ext cx="6431569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Espectro de EPR de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Rubredoxina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s-MX" sz="3200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Gillardia</a:t>
            </a: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theta)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530865-F1EC-4C8E-9EA1-04FAAEAFA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21</a:t>
            </a:fld>
            <a:endParaRPr lang="es-MX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17"/>
          <p:cNvGraphicFramePr>
            <a:graphicFrameLocks noChangeAspect="1"/>
          </p:cNvGraphicFramePr>
          <p:nvPr/>
        </p:nvGraphicFramePr>
        <p:xfrm>
          <a:off x="928662" y="1214422"/>
          <a:ext cx="6985000" cy="1262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6134710" imgH="1021385" progId="">
                  <p:embed/>
                </p:oleObj>
              </mc:Choice>
              <mc:Fallback>
                <p:oleObj name="CorelDRAW" r:id="rId2" imgW="6134710" imgH="1021385" progId="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62" y="1214422"/>
                        <a:ext cx="6985000" cy="12620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643042" y="129581"/>
            <a:ext cx="50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Cúmulos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dinucleares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Fe-S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14414" y="785794"/>
            <a:ext cx="3034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Existen de dos tipos: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07504" y="2189987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4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     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Ferredoxina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                                  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Rieske</a:t>
            </a:r>
            <a:endParaRPr lang="es-ES" sz="2000" dirty="0">
              <a:solidFill>
                <a:schemeClr val="accent6">
                  <a:lumMod val="75000"/>
                </a:schemeClr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</a:rPr>
              <a:t>Geometría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tetraédrica</a:t>
            </a:r>
            <a:r>
              <a:rPr lang="es-ES" sz="2000" dirty="0">
                <a:latin typeface="Comic Sans MS" pitchFamily="66" charset="0"/>
              </a:rPr>
              <a:t> alrededor de cada Fe</a:t>
            </a:r>
          </a:p>
          <a:p>
            <a:pPr marL="342900" indent="-342900">
              <a:buSzPct val="80000"/>
              <a:buFont typeface="Arial" pitchFamily="34" charset="0"/>
              <a:buChar char="•"/>
            </a:pPr>
            <a:r>
              <a:rPr lang="es-ES" sz="2000" dirty="0">
                <a:latin typeface="Comic Sans MS" pitchFamily="66" charset="0"/>
              </a:rPr>
              <a:t>Potenciales redox: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-420 a 0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mV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ferredoxina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), 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+150 a +350 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mV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Rieske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pPr marL="342900" indent="-342900"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Espectro de EPR con señal rómbica en </a:t>
            </a:r>
            <a:r>
              <a:rPr lang="es-MX" sz="2000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g</a:t>
            </a:r>
            <a:r>
              <a:rPr lang="es-MX" sz="2000" i="1" baseline="-250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av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= 1.91 </a:t>
            </a:r>
            <a:r>
              <a:rPr lang="es-MX" sz="2000" dirty="0">
                <a:latin typeface="Comic Sans MS" pitchFamily="66" charset="0"/>
              </a:rPr>
              <a:t>y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1.96</a:t>
            </a:r>
            <a:r>
              <a:rPr lang="es-MX" sz="2000" dirty="0">
                <a:latin typeface="Comic Sans MS" pitchFamily="66" charset="0"/>
              </a:rPr>
              <a:t> en estado reducido.</a:t>
            </a:r>
            <a:endParaRPr lang="es-MX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/>
          <a:srcRect t="-4762"/>
          <a:stretch>
            <a:fillRect/>
          </a:stretch>
        </p:blipFill>
        <p:spPr bwMode="auto">
          <a:xfrm>
            <a:off x="335282" y="3929756"/>
            <a:ext cx="4552740" cy="2215885"/>
          </a:xfrm>
          <a:prstGeom prst="rect">
            <a:avLst/>
          </a:prstGeom>
          <a:noFill/>
        </p:spPr>
      </p:pic>
      <p:pic>
        <p:nvPicPr>
          <p:cNvPr id="7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3405" y="4041481"/>
            <a:ext cx="4131856" cy="1958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2911468" y="5855577"/>
            <a:ext cx="17203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Ferredoxina</a:t>
            </a:r>
            <a:r>
              <a:rPr lang="es-ES" sz="2000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es-MX" sz="2000" dirty="0"/>
          </a:p>
        </p:txBody>
      </p:sp>
      <p:sp>
        <p:nvSpPr>
          <p:cNvPr id="11" name="10 Rectángulo"/>
          <p:cNvSpPr/>
          <p:nvPr/>
        </p:nvSpPr>
        <p:spPr>
          <a:xfrm>
            <a:off x="7596336" y="5870966"/>
            <a:ext cx="9637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rPr>
              <a:t>Rieske</a:t>
            </a:r>
            <a:endParaRPr lang="es-MX" sz="2000" dirty="0"/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95D6BDE-5B03-4870-9A70-9CF8D0683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22</a:t>
            </a:fld>
            <a:endParaRPr lang="es-MX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1348529"/>
            <a:ext cx="4572000" cy="4286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000" dirty="0">
                <a:latin typeface="Comic Sans MS" pitchFamily="66" charset="0"/>
              </a:rPr>
              <a:t>Tienen Fe coordinado a S en proporciones </a:t>
            </a:r>
            <a:r>
              <a:rPr lang="es-ES_tradnl" sz="2000" dirty="0" err="1">
                <a:latin typeface="Comic Sans MS" pitchFamily="66" charset="0"/>
              </a:rPr>
              <a:t>equimolares</a:t>
            </a:r>
            <a:r>
              <a:rPr lang="es-ES_tradnl" sz="2000" dirty="0">
                <a:latin typeface="Comic Sans MS" pitchFamily="66" charset="0"/>
              </a:rPr>
              <a:t> (2, 4 </a:t>
            </a:r>
            <a:r>
              <a:rPr lang="es-ES_tradnl" altLang="ja-JP" sz="2000" dirty="0">
                <a:latin typeface="Comic Sans MS" pitchFamily="66" charset="0"/>
              </a:rPr>
              <a:t>u 8 por molécula)</a:t>
            </a:r>
          </a:p>
          <a:p>
            <a:pPr>
              <a:lnSpc>
                <a:spcPct val="90000"/>
              </a:lnSpc>
              <a:defRPr/>
            </a:pPr>
            <a:endParaRPr lang="es-ES_tradnl" altLang="ja-JP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000" dirty="0">
                <a:latin typeface="Comic Sans MS" pitchFamily="66" charset="0"/>
              </a:rPr>
              <a:t>Los Fe se encuentran en la periferia de la proteína de un peso aproximado </a:t>
            </a:r>
            <a:r>
              <a:rPr lang="es-ES_tradnl" altLang="ja-JP" sz="2000">
                <a:latin typeface="Comic Sans MS" pitchFamily="66" charset="0"/>
              </a:rPr>
              <a:t>de 11000 Da</a:t>
            </a:r>
            <a:r>
              <a:rPr lang="es-ES_tradnl" altLang="ja-JP" sz="2000" dirty="0">
                <a:latin typeface="Comic Sans MS" pitchFamily="66" charset="0"/>
              </a:rPr>
              <a:t>.</a:t>
            </a:r>
          </a:p>
          <a:p>
            <a:pPr>
              <a:lnSpc>
                <a:spcPct val="90000"/>
              </a:lnSpc>
              <a:defRPr/>
            </a:pPr>
            <a:endParaRPr lang="es-ES_tradnl" altLang="ja-JP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000" dirty="0">
                <a:latin typeface="Comic Sans MS" pitchFamily="66" charset="0"/>
              </a:rPr>
              <a:t>Tienen potenciales redox negativos.</a:t>
            </a:r>
          </a:p>
          <a:p>
            <a:pPr>
              <a:lnSpc>
                <a:spcPct val="90000"/>
              </a:lnSpc>
              <a:defRPr/>
            </a:pPr>
            <a:endParaRPr lang="es-ES_tradnl" altLang="ja-JP" sz="2000" dirty="0">
              <a:latin typeface="Comic Sans MS" pitchFamily="66" charset="0"/>
            </a:endParaRPr>
          </a:p>
          <a:p>
            <a:pPr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000" dirty="0">
                <a:latin typeface="Comic Sans MS" pitchFamily="66" charset="0"/>
              </a:rPr>
              <a:t>Algunas bacterias llegan a tener hasta 20 de este tipo de cúmulos que se cree que tienen como función ser  “módulos” para el adecuado ensamblaje de otras proteínas.</a:t>
            </a:r>
            <a:endParaRPr lang="es-ES_tradnl" sz="2000" dirty="0">
              <a:latin typeface="Comic Sans MS" pitchFamily="66" charset="0"/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286380" y="1285860"/>
            <a:ext cx="3333750" cy="4114800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3143240" y="42860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Ferredoxinas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ACD79E1-A365-47B8-BE27-2CA66AC6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23</a:t>
            </a:fld>
            <a:endParaRPr lang="es-MX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1500166" y="1357298"/>
            <a:ext cx="6491288" cy="1017588"/>
            <a:chOff x="1619250" y="1844675"/>
            <a:chExt cx="6491288" cy="1017588"/>
          </a:xfrm>
        </p:grpSpPr>
        <p:pic>
          <p:nvPicPr>
            <p:cNvPr id="15" name="Picture 8" descr="fes1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1619250" y="1844675"/>
              <a:ext cx="6491288" cy="1017588"/>
            </a:xfrm>
            <a:noFill/>
          </p:spPr>
        </p:pic>
        <p:sp>
          <p:nvSpPr>
            <p:cNvPr id="16" name="Text Box 11"/>
            <p:cNvSpPr txBox="1">
              <a:spLocks noChangeArrowheads="1"/>
            </p:cNvSpPr>
            <p:nvPr/>
          </p:nvSpPr>
          <p:spPr bwMode="auto">
            <a:xfrm>
              <a:off x="4356100" y="1844675"/>
              <a:ext cx="18473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1 Grupo"/>
          <p:cNvGrpSpPr/>
          <p:nvPr/>
        </p:nvGrpSpPr>
        <p:grpSpPr>
          <a:xfrm>
            <a:off x="785786" y="1571612"/>
            <a:ext cx="7786742" cy="3747731"/>
            <a:chOff x="1547813" y="1844675"/>
            <a:chExt cx="6985000" cy="3747731"/>
          </a:xfrm>
        </p:grpSpPr>
        <p:pic>
          <p:nvPicPr>
            <p:cNvPr id="3" name="Picture 8" descr="fes1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1619250" y="1844675"/>
              <a:ext cx="6491288" cy="1017588"/>
            </a:xfrm>
            <a:noFill/>
          </p:spPr>
        </p:pic>
        <p:sp>
          <p:nvSpPr>
            <p:cNvPr id="4" name="Text Box 11"/>
            <p:cNvSpPr txBox="1">
              <a:spLocks noChangeArrowheads="1"/>
            </p:cNvSpPr>
            <p:nvPr/>
          </p:nvSpPr>
          <p:spPr bwMode="auto">
            <a:xfrm>
              <a:off x="4356100" y="1844675"/>
              <a:ext cx="165711" cy="36933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Text Box 12"/>
            <p:cNvSpPr txBox="1">
              <a:spLocks noChangeArrowheads="1"/>
            </p:cNvSpPr>
            <p:nvPr/>
          </p:nvSpPr>
          <p:spPr bwMode="auto">
            <a:xfrm>
              <a:off x="1547813" y="3068638"/>
              <a:ext cx="6985000" cy="2523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/>
                <a:t>                        </a:t>
              </a:r>
              <a:r>
                <a:rPr lang="en-GB" sz="2000" dirty="0" err="1">
                  <a:latin typeface="Comic Sans MS" pitchFamily="66" charset="0"/>
                </a:rPr>
                <a:t>Oxidado</a:t>
              </a:r>
              <a:r>
                <a:rPr lang="en-GB" sz="2000" dirty="0">
                  <a:latin typeface="Comic Sans MS" pitchFamily="66" charset="0"/>
                </a:rPr>
                <a:t>                                    </a:t>
              </a:r>
              <a:r>
                <a:rPr lang="en-GB" sz="2000" dirty="0" err="1">
                  <a:latin typeface="Comic Sans MS" pitchFamily="66" charset="0"/>
                </a:rPr>
                <a:t>Reducido</a:t>
              </a:r>
              <a:endParaRPr lang="en-GB" sz="2000" dirty="0"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S = 0 </a:t>
              </a:r>
              <a:r>
                <a:rPr lang="en-GB" dirty="0" err="1">
                  <a:latin typeface="Comic Sans MS" pitchFamily="66" charset="0"/>
                </a:rPr>
                <a:t>diamagnético</a:t>
              </a:r>
              <a:r>
                <a:rPr lang="en-GB" dirty="0">
                  <a:latin typeface="Comic Sans MS" pitchFamily="66" charset="0"/>
                </a:rPr>
                <a:t>                                      S = ½ </a:t>
              </a:r>
              <a:r>
                <a:rPr lang="en-GB" dirty="0" err="1">
                  <a:latin typeface="Comic Sans MS" pitchFamily="66" charset="0"/>
                </a:rPr>
                <a:t>paramagnético</a:t>
              </a:r>
              <a:endParaRPr lang="en-GB" dirty="0"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2 Fe</a:t>
              </a:r>
              <a:r>
                <a:rPr lang="en-GB" baseline="30000" dirty="0">
                  <a:latin typeface="Comic Sans MS" pitchFamily="66" charset="0"/>
                </a:rPr>
                <a:t>3+</a:t>
              </a:r>
              <a:r>
                <a:rPr lang="en-GB" dirty="0">
                  <a:latin typeface="Comic Sans MS" pitchFamily="66" charset="0"/>
                </a:rPr>
                <a:t> HS                                                    Fe</a:t>
              </a:r>
              <a:r>
                <a:rPr lang="en-GB" baseline="30000" dirty="0">
                  <a:latin typeface="Comic Sans MS" pitchFamily="66" charset="0"/>
                </a:rPr>
                <a:t>3+</a:t>
              </a:r>
              <a:r>
                <a:rPr lang="en-GB" dirty="0">
                  <a:latin typeface="Comic Sans MS" pitchFamily="66" charset="0"/>
                </a:rPr>
                <a:t> HS  </a:t>
              </a:r>
              <a:r>
                <a:rPr lang="en-GB" b="1" dirty="0">
                  <a:latin typeface="Comic Sans MS" pitchFamily="66" charset="0"/>
                </a:rPr>
                <a:t>+</a:t>
              </a:r>
              <a:r>
                <a:rPr lang="en-GB" dirty="0">
                  <a:latin typeface="Comic Sans MS" pitchFamily="66" charset="0"/>
                </a:rPr>
                <a:t>  Fe</a:t>
              </a:r>
              <a:r>
                <a:rPr lang="en-GB" baseline="30000" dirty="0">
                  <a:latin typeface="Comic Sans MS" pitchFamily="66" charset="0"/>
                </a:rPr>
                <a:t>2+</a:t>
              </a:r>
              <a:r>
                <a:rPr lang="en-GB" dirty="0">
                  <a:latin typeface="Comic Sans MS" pitchFamily="66" charset="0"/>
                </a:rPr>
                <a:t> HS</a:t>
              </a:r>
              <a:endParaRPr lang="en-GB" baseline="30000" dirty="0"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endParaRPr lang="en-GB" dirty="0"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     </a:t>
              </a:r>
              <a:r>
                <a:rPr lang="en-GB" sz="2000" dirty="0" err="1">
                  <a:latin typeface="Comic Sans MS" pitchFamily="66" charset="0"/>
                </a:rPr>
                <a:t>Acoplamiento</a:t>
              </a:r>
              <a:r>
                <a:rPr lang="en-GB" sz="2000" dirty="0">
                  <a:latin typeface="Comic Sans MS" pitchFamily="66" charset="0"/>
                </a:rPr>
                <a:t> </a:t>
              </a:r>
              <a:r>
                <a:rPr lang="en-GB" sz="2000" dirty="0" err="1">
                  <a:latin typeface="Comic Sans MS" pitchFamily="66" charset="0"/>
                </a:rPr>
                <a:t>antiferromagnético</a:t>
              </a:r>
              <a:r>
                <a:rPr lang="en-GB" sz="2000" dirty="0">
                  <a:latin typeface="Comic Sans MS" pitchFamily="66" charset="0"/>
                </a:rPr>
                <a:t> entre los </a:t>
              </a:r>
              <a:r>
                <a:rPr lang="en-GB" sz="2000" dirty="0" err="1">
                  <a:latin typeface="Comic Sans MS" pitchFamily="66" charset="0"/>
                </a:rPr>
                <a:t>átomos</a:t>
              </a:r>
              <a:r>
                <a:rPr lang="en-GB" sz="2000" dirty="0">
                  <a:latin typeface="Comic Sans MS" pitchFamily="66" charset="0"/>
                </a:rPr>
                <a:t> de Fe</a:t>
              </a:r>
            </a:p>
            <a:p>
              <a:pPr>
                <a:spcBef>
                  <a:spcPct val="50000"/>
                </a:spcBef>
              </a:pPr>
              <a:endParaRPr lang="en-GB" dirty="0">
                <a:latin typeface="Comic Sans MS" pitchFamily="66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2428860" y="285728"/>
            <a:ext cx="3357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Cúmulos 2Fe-2S</a:t>
            </a:r>
          </a:p>
        </p:txBody>
      </p:sp>
      <p:pic>
        <p:nvPicPr>
          <p:cNvPr id="8" name="Picture 8" descr="fes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85852" y="1411280"/>
            <a:ext cx="6491288" cy="1017588"/>
          </a:xfrm>
          <a:noFill/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500174"/>
            <a:ext cx="6499225" cy="103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3929058" y="1500174"/>
            <a:ext cx="428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latin typeface="Comic Sans MS" pitchFamily="66" charset="0"/>
              </a:rPr>
              <a:t>+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E4B821F-5188-4FF3-B0C7-2944E2A7D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24</a:t>
            </a:fld>
            <a:endParaRPr lang="es-MX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14282" y="785794"/>
            <a:ext cx="871543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La </a:t>
            </a:r>
            <a:r>
              <a:rPr lang="es-MX" sz="2000" dirty="0" err="1">
                <a:latin typeface="Comic Sans MS" pitchFamily="66" charset="0"/>
              </a:rPr>
              <a:t>Ferredoxina</a:t>
            </a:r>
            <a:r>
              <a:rPr lang="es-MX" sz="2000" dirty="0">
                <a:latin typeface="Comic Sans MS" pitchFamily="66" charset="0"/>
              </a:rPr>
              <a:t> es una proteína [2Fe-2S] transportadora de electrones cuya función es transferir electrones desde el </a:t>
            </a:r>
            <a:r>
              <a:rPr lang="es-MX" sz="2000" dirty="0" err="1">
                <a:latin typeface="Comic Sans MS" pitchFamily="66" charset="0"/>
              </a:rPr>
              <a:t>Fotosistema</a:t>
            </a:r>
            <a:r>
              <a:rPr lang="es-MX" sz="2000" dirty="0">
                <a:latin typeface="Comic Sans MS" pitchFamily="66" charset="0"/>
              </a:rPr>
              <a:t> I a la </a:t>
            </a:r>
            <a:r>
              <a:rPr lang="es-MX" sz="2000" dirty="0" err="1">
                <a:latin typeface="Comic Sans MS" pitchFamily="66" charset="0"/>
              </a:rPr>
              <a:t>ferredoxina</a:t>
            </a:r>
            <a:r>
              <a:rPr lang="es-MX" sz="2000" dirty="0">
                <a:latin typeface="Comic Sans MS" pitchFamily="66" charset="0"/>
              </a:rPr>
              <a:t>-NADP+ </a:t>
            </a:r>
            <a:r>
              <a:rPr lang="es-MX" sz="2000" dirty="0" err="1">
                <a:latin typeface="Comic Sans MS" pitchFamily="66" charset="0"/>
              </a:rPr>
              <a:t>reductasa</a:t>
            </a:r>
            <a:r>
              <a:rPr lang="es-MX" sz="2000" dirty="0">
                <a:latin typeface="Comic Sans MS" pitchFamily="66" charset="0"/>
              </a:rPr>
              <a:t> durante el proceso de la Fotosíntesis.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En estado nativo el estado de oxidación de los 2Fe es 3+.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El potencial de reducción </a:t>
            </a:r>
            <a:r>
              <a:rPr lang="es-MX" sz="2000" dirty="0" err="1">
                <a:latin typeface="Comic Sans MS" pitchFamily="66" charset="0"/>
              </a:rPr>
              <a:t>est</a:t>
            </a:r>
            <a:r>
              <a:rPr lang="es-ES" sz="2000">
                <a:latin typeface="Comic Sans MS" pitchFamily="66" charset="0"/>
              </a:rPr>
              <a:t>á</a:t>
            </a:r>
            <a:r>
              <a:rPr lang="es-MX" sz="2000">
                <a:latin typeface="Comic Sans MS" pitchFamily="66" charset="0"/>
              </a:rPr>
              <a:t> </a:t>
            </a:r>
            <a:r>
              <a:rPr lang="es-MX" sz="2000" dirty="0">
                <a:latin typeface="Comic Sans MS" pitchFamily="66" charset="0"/>
              </a:rPr>
              <a:t>en </a:t>
            </a:r>
            <a:r>
              <a:rPr lang="es-MX" sz="2000" b="1" dirty="0">
                <a:solidFill>
                  <a:srgbClr val="FF0000"/>
                </a:solidFill>
                <a:latin typeface="Comic Sans MS" pitchFamily="66" charset="0"/>
              </a:rPr>
              <a:t>-440 </a:t>
            </a:r>
            <a:r>
              <a:rPr lang="es-MX" sz="2000" b="1" dirty="0" err="1">
                <a:solidFill>
                  <a:srgbClr val="FF0000"/>
                </a:solidFill>
                <a:latin typeface="Comic Sans MS" pitchFamily="66" charset="0"/>
              </a:rPr>
              <a:t>mV</a:t>
            </a:r>
            <a:r>
              <a:rPr lang="es-MX" sz="2000" dirty="0">
                <a:latin typeface="Comic Sans MS" pitchFamily="66" charset="0"/>
              </a:rPr>
              <a:t>.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3" name="Picture 1" descr="C:\Users\Silvia\Desktop\2Fe-2S Ferredoxin.tif"/>
          <p:cNvPicPr>
            <a:picLocks noChangeAspect="1" noChangeArrowheads="1"/>
          </p:cNvPicPr>
          <p:nvPr/>
        </p:nvPicPr>
        <p:blipFill>
          <a:blip r:embed="rId2"/>
          <a:srcRect l="18750" t="18838" r="20395" b="21114"/>
          <a:stretch>
            <a:fillRect/>
          </a:stretch>
        </p:blipFill>
        <p:spPr bwMode="auto">
          <a:xfrm>
            <a:off x="857224" y="2928934"/>
            <a:ext cx="3786214" cy="31313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3 Rectángulo"/>
          <p:cNvSpPr/>
          <p:nvPr/>
        </p:nvSpPr>
        <p:spPr>
          <a:xfrm>
            <a:off x="6143636" y="3214686"/>
            <a:ext cx="12843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omic Sans MS" pitchFamily="66" charset="0"/>
              </a:rPr>
              <a:t>PDB 4FXC</a:t>
            </a:r>
          </a:p>
        </p:txBody>
      </p:sp>
      <p:sp>
        <p:nvSpPr>
          <p:cNvPr id="5" name="4 Rectángulo"/>
          <p:cNvSpPr/>
          <p:nvPr/>
        </p:nvSpPr>
        <p:spPr>
          <a:xfrm>
            <a:off x="4929190" y="4429132"/>
            <a:ext cx="4000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mic Sans MS" pitchFamily="66" charset="0"/>
              </a:rPr>
              <a:t>[2FE-2S] </a:t>
            </a:r>
            <a:r>
              <a:rPr lang="en-US" dirty="0" err="1">
                <a:latin typeface="Comic Sans MS" pitchFamily="66" charset="0"/>
              </a:rPr>
              <a:t>Ferredoxina</a:t>
            </a:r>
            <a:r>
              <a:rPr lang="en-US" dirty="0">
                <a:latin typeface="Comic Sans MS" pitchFamily="66" charset="0"/>
              </a:rPr>
              <a:t> de </a:t>
            </a:r>
            <a:r>
              <a:rPr lang="en-US" dirty="0" err="1">
                <a:latin typeface="Comic Sans MS" pitchFamily="66" charset="0"/>
              </a:rPr>
              <a:t>Spirulina</a:t>
            </a:r>
            <a:r>
              <a:rPr lang="en-US" dirty="0">
                <a:latin typeface="Comic Sans MS" pitchFamily="66" charset="0"/>
              </a:rPr>
              <a:t> </a:t>
            </a:r>
            <a:r>
              <a:rPr lang="en-US" dirty="0" err="1">
                <a:latin typeface="Comic Sans MS" pitchFamily="66" charset="0"/>
              </a:rPr>
              <a:t>platensis</a:t>
            </a:r>
            <a:r>
              <a:rPr lang="en-US" dirty="0">
                <a:latin typeface="Comic Sans MS" pitchFamily="66" charset="0"/>
              </a:rPr>
              <a:t> (2.5 Å)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714612" y="21429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Ferredoxina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6BB2CC-FBC0-4B2B-BA61-FADB64C8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25</a:t>
            </a:fld>
            <a:endParaRPr lang="es-MX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928662" y="214290"/>
            <a:ext cx="7772400" cy="5829303"/>
            <a:chOff x="971550" y="623885"/>
            <a:chExt cx="7772400" cy="5829303"/>
          </a:xfrm>
        </p:grpSpPr>
        <p:pic>
          <p:nvPicPr>
            <p:cNvPr id="7" name="Picture 15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2"/>
            <a:srcRect/>
            <a:stretch>
              <a:fillRect/>
            </a:stretch>
          </p:blipFill>
          <p:spPr>
            <a:xfrm>
              <a:off x="1908175" y="1916113"/>
              <a:ext cx="6048375" cy="4537075"/>
            </a:xfrm>
            <a:noFill/>
          </p:spPr>
        </p:pic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971550" y="623885"/>
              <a:ext cx="7772400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/>
            <a:lstStyle/>
            <a:p>
              <a:pPr marL="342900" indent="-342900">
                <a:spcBef>
                  <a:spcPct val="20000"/>
                </a:spcBef>
                <a:buSzPct val="80000"/>
                <a:buFont typeface="Arial" pitchFamily="34" charset="0"/>
                <a:buChar char="•"/>
              </a:pPr>
              <a:r>
                <a:rPr lang="es-MX" dirty="0">
                  <a:latin typeface="Comic Sans MS" pitchFamily="66" charset="0"/>
                </a:rPr>
                <a:t>Espectro de UV-Vis de </a:t>
              </a:r>
              <a:r>
                <a:rPr lang="es-MX" dirty="0" err="1">
                  <a:latin typeface="Comic Sans MS" pitchFamily="66" charset="0"/>
                </a:rPr>
                <a:t>ferredoxina</a:t>
              </a:r>
              <a:r>
                <a:rPr lang="es-MX" dirty="0">
                  <a:latin typeface="Comic Sans MS" pitchFamily="66" charset="0"/>
                </a:rPr>
                <a:t> (reducida) de espinaca</a:t>
              </a:r>
            </a:p>
            <a:p>
              <a:pPr marL="342900" indent="-342900">
                <a:spcBef>
                  <a:spcPct val="20000"/>
                </a:spcBef>
                <a:buSzPct val="80000"/>
                <a:buFont typeface="Arial" pitchFamily="34" charset="0"/>
                <a:buChar char="•"/>
              </a:pPr>
              <a:r>
                <a:rPr lang="es-ES" dirty="0">
                  <a:latin typeface="Comic Sans MS" pitchFamily="66" charset="0"/>
                </a:rPr>
                <a:t>Presenta un pico de absorción en 275 nm, característico de aminoácidos aromáticos </a:t>
              </a:r>
            </a:p>
            <a:p>
              <a:pPr marL="342900" indent="-342900">
                <a:spcBef>
                  <a:spcPct val="20000"/>
                </a:spcBef>
                <a:buSzPct val="80000"/>
                <a:buFont typeface="Arial" pitchFamily="34" charset="0"/>
                <a:buChar char="•"/>
              </a:pPr>
              <a:r>
                <a:rPr lang="es-ES" dirty="0">
                  <a:latin typeface="Comic Sans MS" pitchFamily="66" charset="0"/>
                  <a:sym typeface="Symbol"/>
                </a:rPr>
                <a:t></a:t>
              </a:r>
              <a:r>
                <a:rPr lang="es-ES" baseline="-25000" dirty="0" err="1">
                  <a:latin typeface="Comic Sans MS" pitchFamily="66" charset="0"/>
                  <a:sym typeface="Symbol"/>
                </a:rPr>
                <a:t>max</a:t>
              </a:r>
              <a:r>
                <a:rPr lang="es-ES" dirty="0">
                  <a:latin typeface="Comic Sans MS" pitchFamily="66" charset="0"/>
                  <a:sym typeface="Symbol"/>
                </a:rPr>
                <a:t> </a:t>
              </a:r>
              <a:r>
                <a:rPr lang="es-ES" dirty="0">
                  <a:latin typeface="Comic Sans MS" pitchFamily="66" charset="0"/>
                </a:rPr>
                <a:t>en 330 y 423 nm, atribuidas al cúmulo Fe-S</a:t>
              </a:r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</a:pPr>
              <a:endParaRPr lang="es-ES" dirty="0"/>
            </a:p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itchFamily="2" charset="2"/>
                <a:buChar char="l"/>
              </a:pPr>
              <a:endParaRPr lang="es-ES" dirty="0"/>
            </a:p>
          </p:txBody>
        </p:sp>
      </p:grpSp>
      <p:sp>
        <p:nvSpPr>
          <p:cNvPr id="9" name="8 Rectángulo"/>
          <p:cNvSpPr/>
          <p:nvPr/>
        </p:nvSpPr>
        <p:spPr>
          <a:xfrm>
            <a:off x="285720" y="5988626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rgbClr val="A50021"/>
                </a:solidFill>
              </a:rPr>
              <a:t>Armengaud</a:t>
            </a:r>
            <a:r>
              <a:rPr lang="en-GB" dirty="0">
                <a:solidFill>
                  <a:srgbClr val="A50021"/>
                </a:solidFill>
              </a:rPr>
              <a:t>, J.; </a:t>
            </a:r>
            <a:r>
              <a:rPr lang="en-GB" dirty="0" err="1">
                <a:solidFill>
                  <a:srgbClr val="A50021"/>
                </a:solidFill>
              </a:rPr>
              <a:t>Gailard</a:t>
            </a:r>
            <a:r>
              <a:rPr lang="en-GB" dirty="0">
                <a:solidFill>
                  <a:srgbClr val="A50021"/>
                </a:solidFill>
              </a:rPr>
              <a:t>, J.; </a:t>
            </a:r>
            <a:r>
              <a:rPr lang="en-GB" dirty="0" err="1">
                <a:solidFill>
                  <a:srgbClr val="A50021"/>
                </a:solidFill>
              </a:rPr>
              <a:t>Timmis</a:t>
            </a:r>
            <a:r>
              <a:rPr lang="en-GB" dirty="0">
                <a:solidFill>
                  <a:srgbClr val="A50021"/>
                </a:solidFill>
              </a:rPr>
              <a:t>, K. </a:t>
            </a:r>
            <a:r>
              <a:rPr lang="en-GB" i="1" dirty="0">
                <a:solidFill>
                  <a:srgbClr val="A50021"/>
                </a:solidFill>
              </a:rPr>
              <a:t>J. </a:t>
            </a:r>
            <a:r>
              <a:rPr lang="en-GB" i="1" dirty="0" err="1">
                <a:solidFill>
                  <a:srgbClr val="A50021"/>
                </a:solidFill>
              </a:rPr>
              <a:t>Bacteriol</a:t>
            </a:r>
            <a:r>
              <a:rPr lang="en-GB" dirty="0">
                <a:solidFill>
                  <a:srgbClr val="A50021"/>
                </a:solidFill>
              </a:rPr>
              <a:t>. 182, </a:t>
            </a:r>
            <a:r>
              <a:rPr lang="en-GB" b="1" dirty="0">
                <a:solidFill>
                  <a:srgbClr val="A50021"/>
                </a:solidFill>
              </a:rPr>
              <a:t>2000</a:t>
            </a:r>
            <a:r>
              <a:rPr lang="en-GB" dirty="0">
                <a:solidFill>
                  <a:srgbClr val="A50021"/>
                </a:solidFill>
              </a:rPr>
              <a:t>, 2238</a:t>
            </a:r>
          </a:p>
        </p:txBody>
      </p:sp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2"/>
          <a:srcRect l="9449" t="6298" r="13779"/>
          <a:stretch>
            <a:fillRect/>
          </a:stretch>
        </p:blipFill>
        <p:spPr>
          <a:xfrm>
            <a:off x="1928794" y="1643050"/>
            <a:ext cx="4643470" cy="4251323"/>
          </a:xfrm>
          <a:prstGeom prst="rect">
            <a:avLst/>
          </a:prstGeom>
          <a:noFill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6BDC177C-2A87-437C-9A0F-B3D7977BF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26</a:t>
            </a:fld>
            <a:endParaRPr lang="es-MX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/>
          <a:srcRect b="26934"/>
          <a:stretch>
            <a:fillRect/>
          </a:stretch>
        </p:blipFill>
        <p:spPr bwMode="auto">
          <a:xfrm>
            <a:off x="2000232" y="2143116"/>
            <a:ext cx="5472113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357158" y="357166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Espectro EPR de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ferredoxina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recombinante FDx3 reducida, T = 10 K en Tris-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HCl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20 </a:t>
            </a:r>
            <a:r>
              <a:rPr lang="es-MX" sz="24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mM</a:t>
            </a:r>
            <a:r>
              <a:rPr lang="es-MX" sz="24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pH = 7.5.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FEE990-14D2-4F57-A2D0-F5E93B8D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27</a:t>
            </a:fld>
            <a:endParaRPr lang="es-MX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 cstate="print"/>
          <a:srcRect l="5389" t="1276" r="6170" b="1782"/>
          <a:stretch>
            <a:fillRect/>
          </a:stretch>
        </p:blipFill>
        <p:spPr bwMode="auto">
          <a:xfrm>
            <a:off x="214282" y="214290"/>
            <a:ext cx="3429024" cy="6060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CuadroTexto"/>
          <p:cNvSpPr txBox="1"/>
          <p:nvPr/>
        </p:nvSpPr>
        <p:spPr>
          <a:xfrm>
            <a:off x="3714744" y="642918"/>
            <a:ext cx="521497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latin typeface="Comic Sans MS" pitchFamily="66" charset="0"/>
              </a:rPr>
              <a:t>Espectros de Mössbauer de cúmulos Fe-S.</a:t>
            </a:r>
          </a:p>
          <a:p>
            <a:r>
              <a:rPr lang="es-MX" dirty="0">
                <a:latin typeface="Comic Sans MS" pitchFamily="66" charset="0"/>
              </a:rPr>
              <a:t>Los dobletes </a:t>
            </a:r>
            <a:r>
              <a:rPr lang="es-MX" dirty="0" err="1">
                <a:latin typeface="Comic Sans MS" pitchFamily="66" charset="0"/>
              </a:rPr>
              <a:t>cuadrupolares</a:t>
            </a:r>
            <a:r>
              <a:rPr lang="es-MX" dirty="0">
                <a:latin typeface="Comic Sans MS" pitchFamily="66" charset="0"/>
              </a:rPr>
              <a:t> están indicados por paréntesis y los desplazamientos marcados por triángulos. (A) Cúmulo [Fe</a:t>
            </a:r>
            <a:r>
              <a:rPr lang="es-MX" baseline="-25000" dirty="0">
                <a:latin typeface="Comic Sans MS" pitchFamily="66" charset="0"/>
              </a:rPr>
              <a:t>2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2</a:t>
            </a:r>
            <a:r>
              <a:rPr lang="es-MX" dirty="0">
                <a:latin typeface="Comic Sans MS" pitchFamily="66" charset="0"/>
              </a:rPr>
              <a:t>]</a:t>
            </a:r>
            <a:r>
              <a:rPr lang="es-MX" baseline="30000" dirty="0">
                <a:latin typeface="Comic Sans MS" pitchFamily="66" charset="0"/>
              </a:rPr>
              <a:t>+ </a:t>
            </a:r>
            <a:r>
              <a:rPr lang="es-MX" dirty="0">
                <a:latin typeface="Comic Sans MS" pitchFamily="66" charset="0"/>
              </a:rPr>
              <a:t>de la </a:t>
            </a:r>
            <a:r>
              <a:rPr lang="es-MX" dirty="0" err="1">
                <a:latin typeface="Comic Sans MS" pitchFamily="66" charset="0"/>
              </a:rPr>
              <a:t>proteina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Rieske</a:t>
            </a:r>
            <a:r>
              <a:rPr lang="es-MX" dirty="0">
                <a:latin typeface="Comic Sans MS" pitchFamily="66" charset="0"/>
              </a:rPr>
              <a:t> de </a:t>
            </a:r>
            <a:r>
              <a:rPr lang="es-MX" i="1" dirty="0" err="1">
                <a:latin typeface="Comic Sans MS" pitchFamily="66" charset="0"/>
              </a:rPr>
              <a:t>Pseudomonas</a:t>
            </a:r>
            <a:r>
              <a:rPr lang="es-MX" i="1" dirty="0">
                <a:latin typeface="Comic Sans MS" pitchFamily="66" charset="0"/>
              </a:rPr>
              <a:t> mendocina</a:t>
            </a:r>
            <a:r>
              <a:rPr lang="es-MX" dirty="0">
                <a:latin typeface="Comic Sans MS" pitchFamily="66" charset="0"/>
              </a:rPr>
              <a:t>, T= 200 K. (B) </a:t>
            </a:r>
            <a:r>
              <a:rPr lang="es-MX" dirty="0" err="1">
                <a:latin typeface="Comic Sans MS" pitchFamily="66" charset="0"/>
              </a:rPr>
              <a:t>Ferredoxina</a:t>
            </a:r>
            <a:r>
              <a:rPr lang="es-MX" dirty="0">
                <a:latin typeface="Comic Sans MS" pitchFamily="66" charset="0"/>
              </a:rPr>
              <a:t> II estado [Fe</a:t>
            </a:r>
            <a:r>
              <a:rPr lang="es-MX" baseline="-25000" dirty="0">
                <a:latin typeface="Comic Sans MS" pitchFamily="66" charset="0"/>
              </a:rPr>
              <a:t>3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]</a:t>
            </a:r>
            <a:r>
              <a:rPr lang="es-MX" baseline="30000" dirty="0">
                <a:latin typeface="Comic Sans MS" pitchFamily="66" charset="0"/>
              </a:rPr>
              <a:t>+</a:t>
            </a:r>
            <a:r>
              <a:rPr lang="es-MX" dirty="0">
                <a:latin typeface="Comic Sans MS" pitchFamily="66" charset="0"/>
              </a:rPr>
              <a:t> de </a:t>
            </a:r>
            <a:r>
              <a:rPr lang="es-MX" i="1" dirty="0">
                <a:latin typeface="Comic Sans MS" pitchFamily="66" charset="0"/>
              </a:rPr>
              <a:t>D. Gigas</a:t>
            </a:r>
            <a:r>
              <a:rPr lang="es-MX" dirty="0">
                <a:latin typeface="Comic Sans MS" pitchFamily="66" charset="0"/>
              </a:rPr>
              <a:t>, T = 90K. (C) [Fe</a:t>
            </a:r>
            <a:r>
              <a:rPr lang="es-MX" baseline="-25000" dirty="0">
                <a:latin typeface="Comic Sans MS" pitchFamily="66" charset="0"/>
              </a:rPr>
              <a:t>3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]</a:t>
            </a:r>
            <a:r>
              <a:rPr lang="es-MX" baseline="30000" dirty="0">
                <a:latin typeface="Comic Sans MS" pitchFamily="66" charset="0"/>
              </a:rPr>
              <a:t>0</a:t>
            </a:r>
            <a:r>
              <a:rPr lang="es-MX" dirty="0">
                <a:latin typeface="Comic Sans MS" pitchFamily="66" charset="0"/>
              </a:rPr>
              <a:t> </a:t>
            </a:r>
            <a:r>
              <a:rPr lang="es-MX" dirty="0" err="1">
                <a:latin typeface="Comic Sans MS" pitchFamily="66" charset="0"/>
              </a:rPr>
              <a:t>Ferredoxina</a:t>
            </a:r>
            <a:r>
              <a:rPr lang="es-MX" dirty="0">
                <a:latin typeface="Comic Sans MS" pitchFamily="66" charset="0"/>
              </a:rPr>
              <a:t> II estado [Fe</a:t>
            </a:r>
            <a:r>
              <a:rPr lang="es-MX" baseline="-25000" dirty="0">
                <a:latin typeface="Comic Sans MS" pitchFamily="66" charset="0"/>
              </a:rPr>
              <a:t>3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]</a:t>
            </a:r>
            <a:r>
              <a:rPr lang="es-MX" baseline="30000" dirty="0">
                <a:latin typeface="Comic Sans MS" pitchFamily="66" charset="0"/>
              </a:rPr>
              <a:t>+</a:t>
            </a:r>
            <a:r>
              <a:rPr lang="es-MX" dirty="0">
                <a:latin typeface="Comic Sans MS" pitchFamily="66" charset="0"/>
              </a:rPr>
              <a:t> de </a:t>
            </a:r>
            <a:r>
              <a:rPr lang="es-MX" i="1" dirty="0">
                <a:latin typeface="Comic Sans MS" pitchFamily="66" charset="0"/>
              </a:rPr>
              <a:t>D. Gigas,</a:t>
            </a:r>
            <a:r>
              <a:rPr lang="es-MX" dirty="0">
                <a:latin typeface="Comic Sans MS" pitchFamily="66" charset="0"/>
              </a:rPr>
              <a:t> T = 15K. (D) Cúmulo de [Fe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2</a:t>
            </a:r>
            <a:r>
              <a:rPr lang="es-MX" dirty="0">
                <a:latin typeface="Comic Sans MS" pitchFamily="66" charset="0"/>
              </a:rPr>
              <a:t>]</a:t>
            </a:r>
            <a:r>
              <a:rPr lang="es-MX" baseline="30000" dirty="0">
                <a:latin typeface="Comic Sans MS" pitchFamily="66" charset="0"/>
              </a:rPr>
              <a:t>2+</a:t>
            </a:r>
            <a:r>
              <a:rPr lang="es-MX" dirty="0">
                <a:latin typeface="Comic Sans MS" pitchFamily="66" charset="0"/>
              </a:rPr>
              <a:t> de FNR de </a:t>
            </a:r>
            <a:r>
              <a:rPr lang="es-MX" i="1" dirty="0">
                <a:latin typeface="Comic Sans MS" pitchFamily="66" charset="0"/>
              </a:rPr>
              <a:t>E. Coli</a:t>
            </a:r>
            <a:r>
              <a:rPr lang="es-MX" dirty="0">
                <a:latin typeface="Comic Sans MS" pitchFamily="66" charset="0"/>
              </a:rPr>
              <a:t> , T = 4.2K.  (E) Cúmulo de [Fe</a:t>
            </a:r>
            <a:r>
              <a:rPr lang="es-MX" baseline="-25000" dirty="0">
                <a:latin typeface="Comic Sans MS" pitchFamily="66" charset="0"/>
              </a:rPr>
              <a:t>4</a:t>
            </a:r>
            <a:r>
              <a:rPr lang="es-MX" dirty="0">
                <a:latin typeface="Comic Sans MS" pitchFamily="66" charset="0"/>
              </a:rPr>
              <a:t>S</a:t>
            </a:r>
            <a:r>
              <a:rPr lang="es-MX" baseline="-25000" dirty="0">
                <a:latin typeface="Comic Sans MS" pitchFamily="66" charset="0"/>
              </a:rPr>
              <a:t>2</a:t>
            </a:r>
            <a:r>
              <a:rPr lang="es-MX" dirty="0">
                <a:latin typeface="Comic Sans MS" pitchFamily="66" charset="0"/>
              </a:rPr>
              <a:t>]</a:t>
            </a:r>
            <a:r>
              <a:rPr lang="es-MX" baseline="30000" dirty="0">
                <a:latin typeface="Comic Sans MS" pitchFamily="66" charset="0"/>
              </a:rPr>
              <a:t>+</a:t>
            </a:r>
            <a:r>
              <a:rPr lang="es-MX" dirty="0">
                <a:latin typeface="Comic Sans MS" pitchFamily="66" charset="0"/>
              </a:rPr>
              <a:t> de sulfito </a:t>
            </a:r>
            <a:r>
              <a:rPr lang="es-MX" dirty="0" err="1">
                <a:latin typeface="Comic Sans MS" pitchFamily="66" charset="0"/>
              </a:rPr>
              <a:t>reductasa</a:t>
            </a:r>
            <a:r>
              <a:rPr lang="es-MX" dirty="0">
                <a:latin typeface="Comic Sans MS" pitchFamily="66" charset="0"/>
              </a:rPr>
              <a:t> de </a:t>
            </a:r>
            <a:r>
              <a:rPr lang="es-MX" i="1" dirty="0">
                <a:latin typeface="Comic Sans MS" pitchFamily="66" charset="0"/>
              </a:rPr>
              <a:t>E. Coli</a:t>
            </a:r>
            <a:r>
              <a:rPr lang="es-MX" dirty="0">
                <a:latin typeface="Comic Sans MS" pitchFamily="66" charset="0"/>
              </a:rPr>
              <a:t> , T = 110 K.                 </a:t>
            </a:r>
            <a:endParaRPr lang="es-MX" baseline="30000" dirty="0"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0C2AB41-7C70-49E3-AE5F-11F0E0706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28</a:t>
            </a:fld>
            <a:endParaRPr lang="es-MX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>
            <a:lum bright="-12000" contrast="18000"/>
          </a:blip>
          <a:srcRect/>
          <a:stretch>
            <a:fillRect/>
          </a:stretch>
        </p:blipFill>
        <p:spPr>
          <a:xfrm>
            <a:off x="857224" y="500042"/>
            <a:ext cx="7705725" cy="5614988"/>
          </a:xfrm>
          <a:prstGeom prst="rect">
            <a:avLst/>
          </a:prstGeom>
          <a:noFill/>
        </p:spPr>
      </p:pic>
      <p:sp>
        <p:nvSpPr>
          <p:cNvPr id="3" name="2 CuadroTexto"/>
          <p:cNvSpPr txBox="1"/>
          <p:nvPr/>
        </p:nvSpPr>
        <p:spPr>
          <a:xfrm>
            <a:off x="2071670" y="7141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Cúmulos Inorgánicos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928662" y="6060064"/>
            <a:ext cx="70723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solidFill>
                  <a:srgbClr val="A50021"/>
                </a:solidFill>
                <a:latin typeface="Comic Sans MS" pitchFamily="66" charset="0"/>
              </a:rPr>
              <a:t>Beinert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, H.; Holm, R.; </a:t>
            </a:r>
            <a:r>
              <a:rPr lang="en-GB" dirty="0" err="1">
                <a:solidFill>
                  <a:srgbClr val="A50021"/>
                </a:solidFill>
                <a:latin typeface="Comic Sans MS" pitchFamily="66" charset="0"/>
              </a:rPr>
              <a:t>Munck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, E. </a:t>
            </a:r>
            <a:r>
              <a:rPr lang="en-GB" i="1" dirty="0">
                <a:solidFill>
                  <a:srgbClr val="A50021"/>
                </a:solidFill>
                <a:latin typeface="Comic Sans MS" pitchFamily="66" charset="0"/>
              </a:rPr>
              <a:t>Science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. 277, </a:t>
            </a:r>
            <a:r>
              <a:rPr lang="en-GB" b="1" dirty="0">
                <a:solidFill>
                  <a:srgbClr val="A50021"/>
                </a:solidFill>
                <a:latin typeface="Comic Sans MS" pitchFamily="66" charset="0"/>
              </a:rPr>
              <a:t>1997</a:t>
            </a:r>
            <a:r>
              <a:rPr lang="en-GB" dirty="0">
                <a:solidFill>
                  <a:srgbClr val="A50021"/>
                </a:solidFill>
                <a:latin typeface="Comic Sans MS" pitchFamily="66" charset="0"/>
              </a:rPr>
              <a:t>, 653.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58AC19C-6873-4D20-B3BF-79A9DDF11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29</a:t>
            </a:fld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175916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1285852" y="5786454"/>
            <a:ext cx="65309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Comic Sans MS" pitchFamily="66" charset="0"/>
              </a:rPr>
              <a:t>Peter, H.M. Kroneck, Angew. Chem. Int. Ed. 2008, 47, 2172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714348" y="4000504"/>
            <a:ext cx="19014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latin typeface="Comic Sans MS" pitchFamily="66" charset="0"/>
              </a:rPr>
              <a:t>Helmut </a:t>
            </a:r>
            <a:r>
              <a:rPr lang="es-MX" dirty="0" err="1">
                <a:latin typeface="Comic Sans MS" pitchFamily="66" charset="0"/>
              </a:rPr>
              <a:t>Beinert</a:t>
            </a:r>
            <a:r>
              <a:rPr lang="es-MX" dirty="0">
                <a:latin typeface="Comic Sans MS" pitchFamily="66" charset="0"/>
              </a:rPr>
              <a:t> </a:t>
            </a:r>
          </a:p>
          <a:p>
            <a:r>
              <a:rPr lang="es-MX" dirty="0">
                <a:latin typeface="Comic Sans MS" pitchFamily="66" charset="0"/>
              </a:rPr>
              <a:t>(1913–2007)</a:t>
            </a:r>
          </a:p>
        </p:txBody>
      </p:sp>
      <p:sp>
        <p:nvSpPr>
          <p:cNvPr id="5" name="4 Rectángulo"/>
          <p:cNvSpPr/>
          <p:nvPr/>
        </p:nvSpPr>
        <p:spPr>
          <a:xfrm>
            <a:off x="3143240" y="1357298"/>
            <a:ext cx="5429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 pitchFamily="66" charset="0"/>
              </a:rPr>
              <a:t>Se le </a:t>
            </a:r>
            <a:r>
              <a:rPr lang="en-US" sz="2400" dirty="0" err="1">
                <a:latin typeface="Comic Sans MS" pitchFamily="66" charset="0"/>
              </a:rPr>
              <a:t>conoce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como</a:t>
            </a:r>
            <a:r>
              <a:rPr lang="en-US" sz="2400" dirty="0">
                <a:latin typeface="Comic Sans MS" pitchFamily="66" charset="0"/>
              </a:rPr>
              <a:t> el “padre de </a:t>
            </a:r>
            <a:r>
              <a:rPr lang="en-US" sz="2400" dirty="0" err="1">
                <a:latin typeface="Comic Sans MS" pitchFamily="66" charset="0"/>
              </a:rPr>
              <a:t>las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proteinas</a:t>
            </a:r>
            <a:r>
              <a:rPr lang="en-US" sz="2400" dirty="0">
                <a:latin typeface="Comic Sans MS" pitchFamily="66" charset="0"/>
              </a:rPr>
              <a:t> Fe-S”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143240" y="2643182"/>
            <a:ext cx="48131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Helmut </a:t>
            </a:r>
            <a:r>
              <a:rPr lang="es-MX" sz="2400" dirty="0" err="1">
                <a:latin typeface="Comic Sans MS" pitchFamily="66" charset="0"/>
              </a:rPr>
              <a:t>Beinert</a:t>
            </a:r>
            <a:r>
              <a:rPr lang="es-MX" sz="2400" dirty="0">
                <a:latin typeface="Comic Sans MS" pitchFamily="66" charset="0"/>
              </a:rPr>
              <a:t> fue el primero en encontrar las </a:t>
            </a:r>
            <a:r>
              <a:rPr lang="es-MX" sz="2400" dirty="0" err="1">
                <a:latin typeface="Comic Sans MS" pitchFamily="66" charset="0"/>
              </a:rPr>
              <a:t>proteinas</a:t>
            </a:r>
            <a:r>
              <a:rPr lang="es-MX" sz="2400" dirty="0">
                <a:latin typeface="Comic Sans MS" pitchFamily="66" charset="0"/>
              </a:rPr>
              <a:t> Fe-S.</a:t>
            </a: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B4312B83-296B-40BE-B9FC-94775A46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</a:t>
            </a:fld>
            <a:endParaRPr lang="es-MX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14632"/>
            <a:ext cx="3500437" cy="36004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071810"/>
            <a:ext cx="2002558" cy="2087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Rectángulo"/>
          <p:cNvSpPr/>
          <p:nvPr/>
        </p:nvSpPr>
        <p:spPr>
          <a:xfrm>
            <a:off x="428596" y="745980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Las proteínas </a:t>
            </a:r>
            <a:r>
              <a:rPr lang="es-MX" sz="2000" dirty="0" err="1">
                <a:latin typeface="Comic Sans MS" pitchFamily="66" charset="0"/>
              </a:rPr>
              <a:t>Rieske</a:t>
            </a:r>
            <a:r>
              <a:rPr lang="es-MX" sz="2000" dirty="0">
                <a:latin typeface="Comic Sans MS" pitchFamily="66" charset="0"/>
              </a:rPr>
              <a:t> tienen </a:t>
            </a:r>
            <a:r>
              <a:rPr lang="es-MX" sz="2000" dirty="0" err="1">
                <a:latin typeface="Comic Sans MS" pitchFamily="66" charset="0"/>
              </a:rPr>
              <a:t>cluster</a:t>
            </a:r>
            <a:r>
              <a:rPr lang="es-MX" sz="2000" dirty="0">
                <a:latin typeface="Comic Sans MS" pitchFamily="66" charset="0"/>
              </a:rPr>
              <a:t> [2Fe-2S] forman parte del complejo </a:t>
            </a:r>
            <a:r>
              <a:rPr lang="es-MX" sz="2000" dirty="0" err="1">
                <a:latin typeface="Comic Sans MS" pitchFamily="66" charset="0"/>
              </a:rPr>
              <a:t>citocromo</a:t>
            </a:r>
            <a:r>
              <a:rPr lang="es-MX" sz="2000" dirty="0">
                <a:latin typeface="Comic Sans MS" pitchFamily="66" charset="0"/>
              </a:rPr>
              <a:t> bc</a:t>
            </a:r>
            <a:r>
              <a:rPr lang="es-MX" sz="2000" baseline="-25000" dirty="0">
                <a:latin typeface="Comic Sans MS" pitchFamily="66" charset="0"/>
              </a:rPr>
              <a:t>1</a:t>
            </a:r>
            <a:r>
              <a:rPr lang="es-MX" sz="2000" dirty="0">
                <a:latin typeface="Comic Sans MS" pitchFamily="66" charset="0"/>
              </a:rPr>
              <a:t> el cual participa en la </a:t>
            </a:r>
            <a:r>
              <a:rPr lang="es-MX" sz="2000" dirty="0" err="1">
                <a:latin typeface="Comic Sans MS" pitchFamily="66" charset="0"/>
              </a:rPr>
              <a:t>fosforilación</a:t>
            </a:r>
            <a:r>
              <a:rPr lang="es-MX" sz="2000" dirty="0">
                <a:latin typeface="Comic Sans MS" pitchFamily="66" charset="0"/>
              </a:rPr>
              <a:t> </a:t>
            </a:r>
            <a:r>
              <a:rPr lang="es-MX" sz="2000" dirty="0" err="1">
                <a:latin typeface="Comic Sans MS" pitchFamily="66" charset="0"/>
              </a:rPr>
              <a:t>oxidativa</a:t>
            </a:r>
            <a:r>
              <a:rPr lang="es-MX" sz="2000" dirty="0">
                <a:latin typeface="Comic Sans MS" pitchFamily="66" charset="0"/>
              </a:rPr>
              <a:t>. 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En la proteína nativa el estado de oxidación de los Fe es 3+.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El potencial de reducción está entre los +285 </a:t>
            </a:r>
            <a:r>
              <a:rPr lang="es-MX" sz="2000" dirty="0" err="1">
                <a:latin typeface="Comic Sans MS" pitchFamily="66" charset="0"/>
              </a:rPr>
              <a:t>mV</a:t>
            </a:r>
            <a:r>
              <a:rPr lang="es-MX" sz="2000" dirty="0">
                <a:latin typeface="Comic Sans MS" pitchFamily="66" charset="0"/>
              </a:rPr>
              <a:t> y +430 </a:t>
            </a:r>
            <a:r>
              <a:rPr lang="es-MX" sz="2000" dirty="0" err="1">
                <a:latin typeface="Comic Sans MS" pitchFamily="66" charset="0"/>
              </a:rPr>
              <a:t>mV</a:t>
            </a:r>
            <a:r>
              <a:rPr lang="es-MX" sz="2000" dirty="0">
                <a:latin typeface="Comic Sans MS" pitchFamily="66" charset="0"/>
              </a:rPr>
              <a:t>.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42910" y="6090842"/>
            <a:ext cx="67151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>
                <a:solidFill>
                  <a:srgbClr val="A50021"/>
                </a:solidFill>
                <a:latin typeface="Comic Sans MS" pitchFamily="66" charset="0"/>
              </a:rPr>
              <a:t>B</a:t>
            </a:r>
            <a:r>
              <a:rPr lang="en-US" sz="1600" dirty="0" err="1">
                <a:solidFill>
                  <a:srgbClr val="A50021"/>
                </a:solidFill>
                <a:latin typeface="Comic Sans MS" pitchFamily="66" charset="0"/>
                <a:cs typeface="Arial" charset="0"/>
              </a:rPr>
              <a:t>önish</a:t>
            </a:r>
            <a:r>
              <a:rPr lang="en-GB" sz="1600" dirty="0">
                <a:solidFill>
                  <a:srgbClr val="A50021"/>
                </a:solidFill>
                <a:latin typeface="Comic Sans MS" pitchFamily="66" charset="0"/>
              </a:rPr>
              <a:t>, H.; Schmidt, C.; </a:t>
            </a:r>
            <a:r>
              <a:rPr lang="en-GB" sz="1600" dirty="0" err="1">
                <a:solidFill>
                  <a:srgbClr val="A50021"/>
                </a:solidFill>
                <a:latin typeface="Comic Sans MS" pitchFamily="66" charset="0"/>
              </a:rPr>
              <a:t>Ladenstein</a:t>
            </a:r>
            <a:r>
              <a:rPr lang="en-GB" sz="1600" dirty="0">
                <a:solidFill>
                  <a:srgbClr val="A50021"/>
                </a:solidFill>
                <a:latin typeface="Comic Sans MS" pitchFamily="66" charset="0"/>
              </a:rPr>
              <a:t>, R. </a:t>
            </a:r>
            <a:r>
              <a:rPr lang="en-GB" sz="1600" i="1" dirty="0">
                <a:solidFill>
                  <a:srgbClr val="A50021"/>
                </a:solidFill>
                <a:latin typeface="Comic Sans MS" pitchFamily="66" charset="0"/>
              </a:rPr>
              <a:t>J. Biol. Mol.</a:t>
            </a:r>
            <a:r>
              <a:rPr lang="en-GB" sz="1600" dirty="0">
                <a:solidFill>
                  <a:srgbClr val="A50021"/>
                </a:solidFill>
                <a:latin typeface="Comic Sans MS" pitchFamily="66" charset="0"/>
              </a:rPr>
              <a:t> 319, </a:t>
            </a:r>
            <a:r>
              <a:rPr lang="en-GB" sz="1600" b="1" dirty="0">
                <a:solidFill>
                  <a:srgbClr val="A50021"/>
                </a:solidFill>
                <a:latin typeface="Comic Sans MS" pitchFamily="66" charset="0"/>
              </a:rPr>
              <a:t>2002</a:t>
            </a:r>
            <a:r>
              <a:rPr lang="en-GB" sz="1600" dirty="0">
                <a:solidFill>
                  <a:srgbClr val="A50021"/>
                </a:solidFill>
                <a:latin typeface="Comic Sans MS" pitchFamily="66" charset="0"/>
              </a:rPr>
              <a:t>, 791.</a:t>
            </a:r>
          </a:p>
        </p:txBody>
      </p:sp>
      <p:sp>
        <p:nvSpPr>
          <p:cNvPr id="6" name="5 Rectángulo"/>
          <p:cNvSpPr/>
          <p:nvPr/>
        </p:nvSpPr>
        <p:spPr>
          <a:xfrm>
            <a:off x="2786050" y="142852"/>
            <a:ext cx="34419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Rieske</a:t>
            </a:r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[2Fe-2S]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42B5CF-E494-4AF4-876C-6E284AC7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30</a:t>
            </a:fld>
            <a:endParaRPr lang="es-MX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1643050"/>
            <a:ext cx="4608512" cy="401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1428728" y="6019404"/>
            <a:ext cx="7143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Beinert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H.; Holm, R.; </a:t>
            </a:r>
            <a:r>
              <a:rPr lang="en-GB" sz="16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Munck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E. </a:t>
            </a:r>
            <a:r>
              <a:rPr lang="en-GB" sz="16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Science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277, </a:t>
            </a:r>
            <a:r>
              <a:rPr lang="en-GB" sz="16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1997</a:t>
            </a:r>
            <a:r>
              <a:rPr lang="en-GB" sz="16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, 653.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214414" y="357166"/>
            <a:ext cx="7143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SzPct val="80000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Espectro de UV-Vis de proteína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Rieske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de </a:t>
            </a: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E. Coli</a:t>
            </a:r>
            <a:endParaRPr lang="es-ES" sz="32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D19487D-A0B5-434B-ACDF-1A632AD3A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31</a:t>
            </a:fld>
            <a:endParaRPr lang="es-MX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 Grupo"/>
          <p:cNvGrpSpPr/>
          <p:nvPr/>
        </p:nvGrpSpPr>
        <p:grpSpPr>
          <a:xfrm>
            <a:off x="2124530" y="1250169"/>
            <a:ext cx="5085040" cy="2543998"/>
            <a:chOff x="2700338" y="1844675"/>
            <a:chExt cx="4038600" cy="1468438"/>
          </a:xfrm>
        </p:grpSpPr>
        <p:pic>
          <p:nvPicPr>
            <p:cNvPr id="4" name="Picture 13" descr="fes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00338" y="1844675"/>
              <a:ext cx="4038600" cy="1468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4284663" y="2132013"/>
              <a:ext cx="508000" cy="3667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b="1" dirty="0">
                  <a:solidFill>
                    <a:srgbClr val="FF0000"/>
                  </a:solidFill>
                </a:rPr>
                <a:t>+ e</a:t>
              </a:r>
            </a:p>
          </p:txBody>
        </p:sp>
      </p:grpSp>
      <p:sp>
        <p:nvSpPr>
          <p:cNvPr id="6" name="5 Rectángulo"/>
          <p:cNvSpPr/>
          <p:nvPr/>
        </p:nvSpPr>
        <p:spPr>
          <a:xfrm>
            <a:off x="857224" y="4338916"/>
            <a:ext cx="7429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                         </a:t>
            </a:r>
            <a:r>
              <a:rPr lang="en-GB" sz="2000" dirty="0" err="1">
                <a:latin typeface="Comic Sans MS" pitchFamily="66" charset="0"/>
              </a:rPr>
              <a:t>Oxidado</a:t>
            </a:r>
            <a:r>
              <a:rPr lang="en-GB" sz="2000" dirty="0">
                <a:latin typeface="Comic Sans MS" pitchFamily="66" charset="0"/>
              </a:rPr>
              <a:t>                      </a:t>
            </a:r>
            <a:r>
              <a:rPr lang="en-GB" sz="2000" dirty="0" err="1">
                <a:latin typeface="Comic Sans MS" pitchFamily="66" charset="0"/>
              </a:rPr>
              <a:t>Reducido</a:t>
            </a:r>
            <a:endParaRPr lang="en-GB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latin typeface="Comic Sans MS" pitchFamily="66" charset="0"/>
              </a:rPr>
              <a:t>S = ½ ; </a:t>
            </a:r>
            <a:r>
              <a:rPr lang="en-GB" sz="2000" dirty="0" err="1">
                <a:latin typeface="Comic Sans MS" pitchFamily="66" charset="0"/>
              </a:rPr>
              <a:t>paramagnético</a:t>
            </a:r>
            <a:r>
              <a:rPr lang="en-GB" sz="2000" dirty="0">
                <a:latin typeface="Comic Sans MS" pitchFamily="66" charset="0"/>
              </a:rPr>
              <a:t>                  S = 2; </a:t>
            </a:r>
            <a:r>
              <a:rPr lang="en-GB" sz="2000" dirty="0" err="1">
                <a:latin typeface="Comic Sans MS" pitchFamily="66" charset="0"/>
              </a:rPr>
              <a:t>paramagnético</a:t>
            </a:r>
            <a:endParaRPr lang="en-GB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latin typeface="Comic Sans MS" pitchFamily="66" charset="0"/>
              </a:rPr>
              <a:t> 3 Fe</a:t>
            </a:r>
            <a:r>
              <a:rPr lang="en-GB" sz="2000" baseline="30000" dirty="0">
                <a:latin typeface="Comic Sans MS" pitchFamily="66" charset="0"/>
              </a:rPr>
              <a:t>3+</a:t>
            </a:r>
            <a:r>
              <a:rPr lang="en-GB" sz="2000" dirty="0">
                <a:latin typeface="Comic Sans MS" pitchFamily="66" charset="0"/>
              </a:rPr>
              <a:t> HS                                    1 Fe</a:t>
            </a:r>
            <a:r>
              <a:rPr lang="en-GB" sz="2000" baseline="30000" dirty="0">
                <a:latin typeface="Comic Sans MS" pitchFamily="66" charset="0"/>
              </a:rPr>
              <a:t>3+</a:t>
            </a:r>
            <a:r>
              <a:rPr lang="en-GB" sz="2000" dirty="0">
                <a:latin typeface="Comic Sans MS" pitchFamily="66" charset="0"/>
              </a:rPr>
              <a:t> HS, 2 Fe (2.5)  </a:t>
            </a:r>
            <a:endParaRPr lang="es-MX" sz="2000" dirty="0">
              <a:latin typeface="Comic Sans MS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071670" y="285728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Clusters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Fe-S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trinucleares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464F36D-6E93-4DAF-B639-1AE605A25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32</a:t>
            </a:fld>
            <a:endParaRPr lang="es-MX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 noChangeArrowheads="1"/>
          </p:cNvPicPr>
          <p:nvPr/>
        </p:nvPicPr>
        <p:blipFill>
          <a:blip r:embed="rId2">
            <a:lum bright="-18000" contrast="30000"/>
          </a:blip>
          <a:srcRect/>
          <a:stretch>
            <a:fillRect/>
          </a:stretch>
        </p:blipFill>
        <p:spPr>
          <a:xfrm>
            <a:off x="1357290" y="1500175"/>
            <a:ext cx="6543340" cy="4786346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928662" y="214290"/>
            <a:ext cx="77867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Espectro de EPR de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proteina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Rieske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MX" sz="3200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Thermus</a:t>
            </a:r>
            <a:r>
              <a:rPr lang="es-MX" sz="3200" i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es-MX" sz="3200" i="1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Thermophilus</a:t>
            </a:r>
            <a:endParaRPr lang="es-ES" sz="3200" i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B4D0D49-B77B-46FA-8CB3-FBD5DF74A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33</a:t>
            </a:fld>
            <a:endParaRPr lang="es-MX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84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32740"/>
              </p:ext>
            </p:extLst>
          </p:nvPr>
        </p:nvGraphicFramePr>
        <p:xfrm>
          <a:off x="827584" y="908720"/>
          <a:ext cx="22764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937614" imgH="1958645" progId="">
                  <p:embed/>
                </p:oleObj>
              </mc:Choice>
              <mc:Fallback>
                <p:oleObj r:id="rId2" imgW="1937614" imgH="1958645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908720"/>
                        <a:ext cx="2276475" cy="230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3419872" y="1052736"/>
            <a:ext cx="55446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Geometría cúbica (incompleta) distorsionada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s-ES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</a:pPr>
            <a:r>
              <a:rPr lang="es-ES" sz="2000" dirty="0">
                <a:latin typeface="Comic Sans MS" pitchFamily="66" charset="0"/>
              </a:rPr>
              <a:t>Se obtiene por degradación de </a:t>
            </a:r>
            <a:r>
              <a:rPr lang="es-ES" sz="2000" dirty="0" err="1">
                <a:latin typeface="Comic Sans MS" pitchFamily="66" charset="0"/>
              </a:rPr>
              <a:t>clusters</a:t>
            </a:r>
            <a:r>
              <a:rPr lang="es-ES" sz="2000" dirty="0">
                <a:latin typeface="Comic Sans MS" pitchFamily="66" charset="0"/>
              </a:rPr>
              <a:t> [4Fe-4S]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s-ES" sz="2000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3645024"/>
            <a:ext cx="502540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s-ES" sz="2000" dirty="0">
              <a:latin typeface="Comic Sans MS" pitchFamily="66" charset="0"/>
            </a:endParaRPr>
          </a:p>
          <a:p>
            <a:pPr marL="342900" indent="-34290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Potenciales redox: 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-450 a - 50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mV</a:t>
            </a:r>
            <a:endParaRPr lang="es-E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endParaRPr lang="es-ES" sz="2000" dirty="0">
              <a:latin typeface="Comic Sans MS" pitchFamily="66" charset="0"/>
            </a:endParaRPr>
          </a:p>
          <a:p>
            <a:pPr marL="342900" indent="-34290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Espectro de </a:t>
            </a:r>
            <a:r>
              <a:rPr lang="es-ES" sz="2000" dirty="0" err="1">
                <a:latin typeface="Comic Sans MS" pitchFamily="66" charset="0"/>
              </a:rPr>
              <a:t>epr</a:t>
            </a:r>
            <a:r>
              <a:rPr lang="es-ES" sz="2000" dirty="0">
                <a:latin typeface="Comic Sans MS" pitchFamily="66" charset="0"/>
              </a:rPr>
              <a:t> señal  axial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g</a:t>
            </a:r>
            <a:r>
              <a:rPr lang="es-ES" sz="2000" baseline="-25000" dirty="0" err="1">
                <a:solidFill>
                  <a:srgbClr val="FF0000"/>
                </a:solidFill>
                <a:latin typeface="Comic Sans MS" pitchFamily="66" charset="0"/>
              </a:rPr>
              <a:t>prom</a:t>
            </a:r>
            <a:r>
              <a:rPr lang="es-ES" sz="2000" baseline="-250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= 2.01   </a:t>
            </a:r>
          </a:p>
          <a:p>
            <a:pPr marL="342900" indent="-342900"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en estado oxidado</a:t>
            </a:r>
            <a:endParaRPr lang="es-ES" sz="2000" baseline="-25000" dirty="0">
              <a:latin typeface="Comic Sans MS" pitchFamily="66" charset="0"/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76924" y="4329608"/>
            <a:ext cx="3589061" cy="2016374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143108" y="214290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Clusters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Fe-S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trinucleares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7332D1E5-E89E-4222-9E88-3A1F3D9B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34</a:t>
            </a:fld>
            <a:endParaRPr lang="es-MX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28662" y="1004343"/>
            <a:ext cx="74295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La </a:t>
            </a:r>
            <a:r>
              <a:rPr lang="es-MX" sz="2000" dirty="0" err="1">
                <a:latin typeface="Comic Sans MS" pitchFamily="66" charset="0"/>
              </a:rPr>
              <a:t>Ferredoxina</a:t>
            </a:r>
            <a:r>
              <a:rPr lang="es-MX" sz="2000" dirty="0">
                <a:latin typeface="Comic Sans MS" pitchFamily="66" charset="0"/>
              </a:rPr>
              <a:t> [3Fe-4S] una proteína que funciona 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El estado de oxidación de los Fe es 3+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El potencial de reducción esta entre los 50 y -50 </a:t>
            </a:r>
            <a:r>
              <a:rPr lang="es-MX" sz="2000" dirty="0" err="1">
                <a:latin typeface="Comic Sans MS" pitchFamily="66" charset="0"/>
              </a:rPr>
              <a:t>mV</a:t>
            </a:r>
            <a:endParaRPr lang="es-ES" sz="2000" dirty="0">
              <a:latin typeface="Comic Sans MS" pitchFamily="66" charset="0"/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214554"/>
            <a:ext cx="4071937" cy="3586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3 Rectángulo"/>
          <p:cNvSpPr/>
          <p:nvPr/>
        </p:nvSpPr>
        <p:spPr>
          <a:xfrm>
            <a:off x="285720" y="5844621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600" dirty="0" err="1">
                <a:solidFill>
                  <a:srgbClr val="990033"/>
                </a:solidFill>
                <a:latin typeface="Comic Sans MS" pitchFamily="66" charset="0"/>
              </a:rPr>
              <a:t>Goodfellow</a:t>
            </a:r>
            <a:r>
              <a:rPr lang="es-ES" sz="1600" dirty="0">
                <a:solidFill>
                  <a:srgbClr val="990033"/>
                </a:solidFill>
                <a:latin typeface="Comic Sans MS" pitchFamily="66" charset="0"/>
              </a:rPr>
              <a:t>, B.; Macedo, A.; </a:t>
            </a:r>
            <a:r>
              <a:rPr lang="es-ES" sz="1600" dirty="0" err="1">
                <a:solidFill>
                  <a:srgbClr val="990033"/>
                </a:solidFill>
                <a:latin typeface="Comic Sans MS" pitchFamily="66" charset="0"/>
              </a:rPr>
              <a:t>Rodrigues</a:t>
            </a:r>
            <a:r>
              <a:rPr lang="es-ES" sz="1600" dirty="0">
                <a:solidFill>
                  <a:srgbClr val="990033"/>
                </a:solidFill>
                <a:latin typeface="Comic Sans MS" pitchFamily="66" charset="0"/>
              </a:rPr>
              <a:t>, P.; </a:t>
            </a:r>
            <a:r>
              <a:rPr lang="es-ES" sz="1600" dirty="0" err="1">
                <a:solidFill>
                  <a:srgbClr val="990033"/>
                </a:solidFill>
                <a:latin typeface="Comic Sans MS" pitchFamily="66" charset="0"/>
              </a:rPr>
              <a:t>Moura</a:t>
            </a:r>
            <a:r>
              <a:rPr lang="es-ES" sz="1600" dirty="0">
                <a:solidFill>
                  <a:srgbClr val="990033"/>
                </a:solidFill>
                <a:latin typeface="Comic Sans MS" pitchFamily="66" charset="0"/>
              </a:rPr>
              <a:t>, I.; </a:t>
            </a:r>
            <a:r>
              <a:rPr lang="es-ES" sz="1600" dirty="0" err="1">
                <a:solidFill>
                  <a:srgbClr val="990033"/>
                </a:solidFill>
                <a:latin typeface="Comic Sans MS" pitchFamily="66" charset="0"/>
              </a:rPr>
              <a:t>Wray</a:t>
            </a:r>
            <a:r>
              <a:rPr lang="es-ES" sz="1600" dirty="0">
                <a:solidFill>
                  <a:srgbClr val="990033"/>
                </a:solidFill>
                <a:latin typeface="Comic Sans MS" pitchFamily="66" charset="0"/>
              </a:rPr>
              <a:t>, V.;  </a:t>
            </a:r>
            <a:r>
              <a:rPr lang="es-ES" sz="1600" dirty="0" err="1">
                <a:solidFill>
                  <a:srgbClr val="990033"/>
                </a:solidFill>
                <a:latin typeface="Comic Sans MS" pitchFamily="66" charset="0"/>
              </a:rPr>
              <a:t>Moura</a:t>
            </a:r>
            <a:r>
              <a:rPr lang="es-ES" sz="1600" dirty="0">
                <a:solidFill>
                  <a:srgbClr val="990033"/>
                </a:solidFill>
                <a:latin typeface="Comic Sans MS" pitchFamily="66" charset="0"/>
              </a:rPr>
              <a:t>, J.J.; </a:t>
            </a:r>
            <a:r>
              <a:rPr lang="en-GB" sz="1600" i="1" dirty="0">
                <a:solidFill>
                  <a:srgbClr val="990033"/>
                </a:solidFill>
                <a:latin typeface="Comic Sans MS" pitchFamily="66" charset="0"/>
              </a:rPr>
              <a:t>J. Biol. </a:t>
            </a:r>
            <a:r>
              <a:rPr lang="en-GB" sz="1600" i="1" dirty="0" err="1">
                <a:solidFill>
                  <a:srgbClr val="990033"/>
                </a:solidFill>
                <a:latin typeface="Comic Sans MS" pitchFamily="66" charset="0"/>
              </a:rPr>
              <a:t>Inorg</a:t>
            </a:r>
            <a:r>
              <a:rPr lang="en-GB" sz="1600" i="1" dirty="0">
                <a:solidFill>
                  <a:srgbClr val="990033"/>
                </a:solidFill>
                <a:latin typeface="Comic Sans MS" pitchFamily="66" charset="0"/>
              </a:rPr>
              <a:t>. Chem.</a:t>
            </a:r>
            <a:r>
              <a:rPr lang="en-GB" sz="1600" dirty="0">
                <a:solidFill>
                  <a:srgbClr val="990033"/>
                </a:solidFill>
                <a:latin typeface="Comic Sans MS" pitchFamily="66" charset="0"/>
              </a:rPr>
              <a:t> 4, </a:t>
            </a:r>
            <a:r>
              <a:rPr lang="en-GB" sz="1600" b="1" dirty="0">
                <a:solidFill>
                  <a:srgbClr val="990033"/>
                </a:solidFill>
                <a:latin typeface="Comic Sans MS" pitchFamily="66" charset="0"/>
              </a:rPr>
              <a:t>1999</a:t>
            </a:r>
            <a:r>
              <a:rPr lang="en-GB" sz="1600" dirty="0">
                <a:solidFill>
                  <a:srgbClr val="990033"/>
                </a:solidFill>
                <a:latin typeface="Comic Sans MS" pitchFamily="66" charset="0"/>
              </a:rPr>
              <a:t>, 421.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1857356" y="285728"/>
            <a:ext cx="52645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Clusters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Fe-S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trinucleares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18B9D1-02C3-4D79-962B-DFD12644F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35</a:t>
            </a:fld>
            <a:endParaRPr lang="es-MX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8"/>
          <p:cNvGraphicFramePr>
            <a:graphicFrameLocks noChangeAspect="1"/>
          </p:cNvGraphicFramePr>
          <p:nvPr/>
        </p:nvGraphicFramePr>
        <p:xfrm>
          <a:off x="2643174" y="1214422"/>
          <a:ext cx="3384550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2697480" imgH="1958645" progId="">
                  <p:embed/>
                </p:oleObj>
              </mc:Choice>
              <mc:Fallback>
                <p:oleObj r:id="rId2" imgW="2697480" imgH="1958645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74" y="1214422"/>
                        <a:ext cx="3384550" cy="2457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2 Rectángulo"/>
          <p:cNvSpPr/>
          <p:nvPr/>
        </p:nvSpPr>
        <p:spPr>
          <a:xfrm>
            <a:off x="785786" y="3857628"/>
            <a:ext cx="7786742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Geometría cúbica distorsionada.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Unidades 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Fe</a:t>
            </a:r>
            <a:r>
              <a:rPr lang="es-ES" sz="20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-S</a:t>
            </a:r>
            <a:r>
              <a:rPr lang="es-ES" sz="2000" baseline="-25000" dirty="0">
                <a:solidFill>
                  <a:srgbClr val="FF0000"/>
                </a:solidFill>
                <a:latin typeface="Comic Sans MS" pitchFamily="66" charset="0"/>
              </a:rPr>
              <a:t>2</a:t>
            </a:r>
            <a:r>
              <a:rPr lang="es-ES" sz="2000" dirty="0">
                <a:latin typeface="Comic Sans MS" pitchFamily="66" charset="0"/>
              </a:rPr>
              <a:t> acopladas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antiferromagnéticamente</a:t>
            </a:r>
            <a:endParaRPr lang="es-E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Existen de dos tipos según el estado de oxidación </a:t>
            </a:r>
            <a:r>
              <a:rPr lang="es-ES" sz="2000" dirty="0" err="1">
                <a:solidFill>
                  <a:srgbClr val="0000FF"/>
                </a:solidFill>
                <a:latin typeface="Comic Sans MS" pitchFamily="66" charset="0"/>
              </a:rPr>
              <a:t>HiPIP</a:t>
            </a:r>
            <a:r>
              <a:rPr lang="es-ES" sz="2000" dirty="0">
                <a:latin typeface="Comic Sans MS" pitchFamily="66" charset="0"/>
              </a:rPr>
              <a:t> y </a:t>
            </a:r>
            <a:r>
              <a:rPr lang="es-ES" sz="2000" dirty="0" err="1">
                <a:solidFill>
                  <a:srgbClr val="0000FF"/>
                </a:solidFill>
                <a:latin typeface="Comic Sans MS" pitchFamily="66" charset="0"/>
              </a:rPr>
              <a:t>ferredoxinas</a:t>
            </a:r>
            <a:endParaRPr lang="es-ES" sz="2000" dirty="0">
              <a:solidFill>
                <a:srgbClr val="0000FF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Potenciales redox: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HiPIP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 +50 a +450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mV</a:t>
            </a:r>
            <a:endParaRPr lang="es-ES" sz="2000" dirty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ES" sz="2000" dirty="0">
                <a:latin typeface="Comic Sans MS" pitchFamily="66" charset="0"/>
              </a:rPr>
              <a:t>                              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Ferredoxinas</a:t>
            </a:r>
            <a:r>
              <a:rPr lang="es-ES" sz="2000" dirty="0">
                <a:solidFill>
                  <a:srgbClr val="FF0000"/>
                </a:solidFill>
                <a:latin typeface="Comic Sans MS" pitchFamily="66" charset="0"/>
              </a:rPr>
              <a:t> -650 a 0 </a:t>
            </a:r>
            <a:r>
              <a:rPr lang="es-ES" sz="2000" dirty="0" err="1">
                <a:solidFill>
                  <a:srgbClr val="FF0000"/>
                </a:solidFill>
                <a:latin typeface="Comic Sans MS" pitchFamily="66" charset="0"/>
              </a:rPr>
              <a:t>mV</a:t>
            </a:r>
            <a:endParaRPr lang="es-ES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643042" y="357166"/>
            <a:ext cx="57775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Clusters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Fe-S </a:t>
            </a:r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tetranucleares</a:t>
            </a:r>
            <a:endParaRPr lang="es-ES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9A73AD4-9096-4D02-8CC3-E69FFD723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36</a:t>
            </a:fld>
            <a:endParaRPr lang="es-MX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f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071546"/>
            <a:ext cx="6335713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57158" y="2643182"/>
            <a:ext cx="84296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		</a:t>
            </a:r>
            <a:r>
              <a:rPr lang="en-GB" sz="2000" dirty="0" err="1">
                <a:latin typeface="Comic Sans MS" pitchFamily="66" charset="0"/>
              </a:rPr>
              <a:t>Tipo</a:t>
            </a:r>
            <a:r>
              <a:rPr lang="en-GB" sz="2000" dirty="0">
                <a:latin typeface="Comic Sans MS" pitchFamily="66" charset="0"/>
              </a:rPr>
              <a:t> </a:t>
            </a:r>
            <a:r>
              <a:rPr lang="en-GB" sz="2000" dirty="0" err="1">
                <a:latin typeface="Comic Sans MS" pitchFamily="66" charset="0"/>
              </a:rPr>
              <a:t>HiPIP</a:t>
            </a:r>
            <a:r>
              <a:rPr lang="en-GB" sz="2000" dirty="0">
                <a:latin typeface="Comic Sans MS" pitchFamily="66" charset="0"/>
              </a:rPr>
              <a:t>                         </a:t>
            </a:r>
            <a:r>
              <a:rPr lang="en-GB" sz="2000" dirty="0" err="1">
                <a:latin typeface="Comic Sans MS" pitchFamily="66" charset="0"/>
              </a:rPr>
              <a:t>Ferredoxina</a:t>
            </a:r>
            <a:endParaRPr lang="en-GB" sz="2000" dirty="0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2000" dirty="0">
                <a:latin typeface="Comic Sans MS" pitchFamily="66" charset="0"/>
              </a:rPr>
              <a:t>                     S = 1/2                S = 0                     S = 1/2 </a:t>
            </a:r>
          </a:p>
          <a:p>
            <a:pPr>
              <a:spcBef>
                <a:spcPct val="50000"/>
              </a:spcBef>
            </a:pPr>
            <a:r>
              <a:rPr lang="en-GB" sz="2000" dirty="0">
                <a:latin typeface="Comic Sans MS" pitchFamily="66" charset="0"/>
              </a:rPr>
              <a:t>               </a:t>
            </a:r>
            <a:r>
              <a:rPr lang="en-GB" sz="2000" dirty="0" err="1">
                <a:latin typeface="Comic Sans MS" pitchFamily="66" charset="0"/>
              </a:rPr>
              <a:t>paramagnético</a:t>
            </a:r>
            <a:r>
              <a:rPr lang="en-GB" sz="2000" dirty="0">
                <a:latin typeface="Comic Sans MS" pitchFamily="66" charset="0"/>
              </a:rPr>
              <a:t>       </a:t>
            </a:r>
            <a:r>
              <a:rPr lang="en-GB" sz="2000" dirty="0" err="1">
                <a:latin typeface="Comic Sans MS" pitchFamily="66" charset="0"/>
              </a:rPr>
              <a:t>diamagnético</a:t>
            </a:r>
            <a:r>
              <a:rPr lang="en-GB" sz="2000" dirty="0">
                <a:latin typeface="Comic Sans MS" pitchFamily="66" charset="0"/>
              </a:rPr>
              <a:t>        </a:t>
            </a:r>
            <a:r>
              <a:rPr lang="en-GB" sz="2000" dirty="0" err="1">
                <a:latin typeface="Comic Sans MS" pitchFamily="66" charset="0"/>
              </a:rPr>
              <a:t>paramagnético</a:t>
            </a:r>
            <a:endParaRPr lang="en-GB" sz="2000" dirty="0">
              <a:latin typeface="Comic Sans MS" pitchFamily="66" charset="0"/>
            </a:endParaRPr>
          </a:p>
        </p:txBody>
      </p:sp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1" y="4362470"/>
            <a:ext cx="3876675" cy="1924050"/>
          </a:xfrm>
          <a:prstGeom prst="rect">
            <a:avLst/>
          </a:prstGeom>
          <a:noFill/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4000504"/>
            <a:ext cx="3771900" cy="1819275"/>
          </a:xfrm>
          <a:prstGeom prst="rect">
            <a:avLst/>
          </a:prstGeom>
          <a:noFill/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5695970"/>
            <a:ext cx="3971925" cy="590550"/>
          </a:xfrm>
          <a:prstGeom prst="rect">
            <a:avLst/>
          </a:prstGeom>
          <a:noFill/>
        </p:spPr>
      </p:pic>
      <p:sp>
        <p:nvSpPr>
          <p:cNvPr id="7" name="6 Rectángulo"/>
          <p:cNvSpPr/>
          <p:nvPr/>
        </p:nvSpPr>
        <p:spPr>
          <a:xfrm>
            <a:off x="2928926" y="4214818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itchFamily="66" charset="0"/>
              </a:rPr>
              <a:t>g</a:t>
            </a:r>
            <a:r>
              <a:rPr lang="en-GB" baseline="-25000" dirty="0" err="1">
                <a:latin typeface="Comic Sans MS" pitchFamily="66" charset="0"/>
              </a:rPr>
              <a:t>prom</a:t>
            </a:r>
            <a:r>
              <a:rPr lang="en-GB" dirty="0">
                <a:latin typeface="Comic Sans MS" pitchFamily="66" charset="0"/>
              </a:rPr>
              <a:t> = 2.08</a:t>
            </a:r>
            <a:endParaRPr lang="en-GB" baseline="-25000" dirty="0">
              <a:latin typeface="Comic Sans MS" pitchFamily="66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7429520" y="4286256"/>
            <a:ext cx="1354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itchFamily="66" charset="0"/>
              </a:rPr>
              <a:t>g</a:t>
            </a:r>
            <a:r>
              <a:rPr lang="en-GB" baseline="-25000" dirty="0" err="1">
                <a:latin typeface="Comic Sans MS" pitchFamily="66" charset="0"/>
              </a:rPr>
              <a:t>prom</a:t>
            </a:r>
            <a:r>
              <a:rPr lang="en-GB" dirty="0">
                <a:latin typeface="Comic Sans MS" pitchFamily="66" charset="0"/>
              </a:rPr>
              <a:t> = 1.96</a:t>
            </a:r>
            <a:endParaRPr lang="en-GB" baseline="-25000" dirty="0">
              <a:latin typeface="Comic Sans MS" pitchFamily="66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A6CE6A-1B39-46EF-B86A-234AB850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37</a:t>
            </a:fld>
            <a:endParaRPr lang="es-MX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12"/>
          <p:cNvGraphicFramePr>
            <a:graphicFrameLocks noChangeAspect="1"/>
          </p:cNvGraphicFramePr>
          <p:nvPr/>
        </p:nvGraphicFramePr>
        <p:xfrm>
          <a:off x="2070100" y="282575"/>
          <a:ext cx="5527675" cy="597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757666" imgH="6231820" progId="Word.Document.8">
                  <p:embed/>
                </p:oleObj>
              </mc:Choice>
              <mc:Fallback>
                <p:oleObj name="Document" r:id="rId2" imgW="5757666" imgH="6231820" progId="Word.Documen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282575"/>
                        <a:ext cx="5527675" cy="597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F1587F0-E339-4B86-AB54-4236A2C02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38</a:t>
            </a:fld>
            <a:endParaRPr lang="es-MX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846975"/>
              </p:ext>
            </p:extLst>
          </p:nvPr>
        </p:nvGraphicFramePr>
        <p:xfrm>
          <a:off x="142876" y="928668"/>
          <a:ext cx="8858280" cy="5429290"/>
        </p:xfrm>
        <a:graphic>
          <a:graphicData uri="http://schemas.openxmlformats.org/drawingml/2006/table">
            <a:tbl>
              <a:tblPr/>
              <a:tblGrid>
                <a:gridCol w="1772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0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99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23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129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Cluster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Ox/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espin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Activo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EPR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Potencial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Bandas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Uv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-Vis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EPR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Fe-S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Rubredoxina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Fe(III)/S=5/2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-60 a +20 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490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Rómbica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GB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4.31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[2Fe-2S]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Ferredoxina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Fe(III)-Fe(II) S=1/2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-420 a 0 mV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423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Rómbica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GB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1.94-1.96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[2Fe-2S]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Rieske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Fe(III)-Fe(II) S=1/2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+150 a +350 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Rómbica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GB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1.90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[3Fe-4S]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Ejemplo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3Fe(III)/S=1/2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-450 a -50 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GB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2.01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[4Fe-4S]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HiPIP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3Fe(III)-Fe(II) S=1/2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+50 a 450 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Axial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GB" sz="1600" b="0" i="1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6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[4Fe-4S]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Ferredoxina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Fe(III)-3Fe(II) S=1/2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-650 a 0 mV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___________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Rómbica</a:t>
                      </a:r>
                      <a:endParaRPr kumimoji="0" lang="en-GB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  <a:r>
                        <a:rPr kumimoji="0" lang="en-GB" sz="1600" b="0" i="1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av</a:t>
                      </a: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= 1.96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7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2 Rectángulo"/>
          <p:cNvSpPr/>
          <p:nvPr/>
        </p:nvSpPr>
        <p:spPr>
          <a:xfrm>
            <a:off x="2285984" y="142852"/>
            <a:ext cx="5014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Resumen de propiedades</a:t>
            </a:r>
            <a:endParaRPr lang="es-ES" sz="3200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254D753-2D15-44B1-940C-48F4FB83F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39</a:t>
            </a:fld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416242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3857620" y="2714620"/>
            <a:ext cx="50006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omic Sans MS" pitchFamily="66" charset="0"/>
              </a:rPr>
              <a:t>John Gibson (1973)</a:t>
            </a:r>
          </a:p>
          <a:p>
            <a:pPr marL="457200" indent="-457200">
              <a:buAutoNum type="arabicParenBoth"/>
            </a:pPr>
            <a:r>
              <a:rPr lang="en-US" sz="2400" dirty="0">
                <a:latin typeface="Comic Sans MS" pitchFamily="66" charset="0"/>
              </a:rPr>
              <a:t>David Hall (1995)</a:t>
            </a:r>
          </a:p>
          <a:p>
            <a:pPr marL="457200" indent="-457200">
              <a:buAutoNum type="arabicParenBoth"/>
            </a:pPr>
            <a:r>
              <a:rPr lang="en-US" sz="2400" dirty="0">
                <a:latin typeface="Comic Sans MS" pitchFamily="66" charset="0"/>
              </a:rPr>
              <a:t>John </a:t>
            </a:r>
            <a:r>
              <a:rPr lang="en-US" sz="2400" dirty="0" err="1">
                <a:latin typeface="Comic Sans MS" pitchFamily="66" charset="0"/>
              </a:rPr>
              <a:t>Thornley</a:t>
            </a:r>
            <a:r>
              <a:rPr lang="en-US" sz="2400" dirty="0">
                <a:latin typeface="Comic Sans MS" pitchFamily="66" charset="0"/>
              </a:rPr>
              <a:t> (1964) en el Clarendon Laboratory, Oxford, </a:t>
            </a:r>
            <a:r>
              <a:rPr lang="en-US" sz="2400" dirty="0" err="1">
                <a:latin typeface="Comic Sans MS" pitchFamily="66" charset="0"/>
              </a:rPr>
              <a:t>donde</a:t>
            </a:r>
            <a:r>
              <a:rPr lang="en-US" sz="2400" dirty="0">
                <a:latin typeface="Comic Sans MS" pitchFamily="66" charset="0"/>
              </a:rPr>
              <a:t> se </a:t>
            </a:r>
            <a:r>
              <a:rPr lang="en-US" sz="2400" dirty="0" err="1">
                <a:latin typeface="Comic Sans MS" pitchFamily="66" charset="0"/>
              </a:rPr>
              <a:t>efectuaron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las</a:t>
            </a:r>
            <a:r>
              <a:rPr lang="en-US" sz="2400" dirty="0">
                <a:latin typeface="Comic Sans MS" pitchFamily="66" charset="0"/>
              </a:rPr>
              <a:t> </a:t>
            </a:r>
            <a:r>
              <a:rPr lang="en-US" sz="2400" dirty="0" err="1">
                <a:latin typeface="Comic Sans MS" pitchFamily="66" charset="0"/>
              </a:rPr>
              <a:t>mediciones</a:t>
            </a:r>
            <a:r>
              <a:rPr lang="en-US" sz="2400" dirty="0">
                <a:latin typeface="Comic Sans MS" pitchFamily="66" charset="0"/>
              </a:rPr>
              <a:t> de EPR en 1966</a:t>
            </a:r>
          </a:p>
          <a:p>
            <a:r>
              <a:rPr lang="en-US" sz="2400" dirty="0">
                <a:latin typeface="Comic Sans MS" pitchFamily="66" charset="0"/>
              </a:rPr>
              <a:t>(4) Bob Whatley (1980)</a:t>
            </a:r>
          </a:p>
          <a:p>
            <a:r>
              <a:rPr lang="en-US" sz="2400" dirty="0">
                <a:latin typeface="Comic Sans MS" pitchFamily="66" charset="0"/>
              </a:rPr>
              <a:t>(5) Robert J.P. Williams (2001)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857224" y="6000768"/>
            <a:ext cx="800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itchFamily="66" charset="0"/>
              </a:rPr>
              <a:t>R. J.P. Williams, Photosynthesis Research (2005) 85, 247.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DC3ECD50-3F55-469C-B099-5FAE8349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</a:t>
            </a:fld>
            <a:endParaRPr lang="es-MX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000232" y="1428736"/>
            <a:ext cx="5214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7200" dirty="0">
                <a:latin typeface="Comic Sans MS" pitchFamily="66" charset="0"/>
              </a:rPr>
              <a:t>Gracias por su atención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55EBC93-1DA6-45D3-9D07-D61A8E81B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40</a:t>
            </a:fld>
            <a:endParaRPr lang="es-MX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CFF86CA7-5E8E-4C5A-B7DE-5744D4A50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41</a:t>
            </a:fld>
            <a:endParaRPr lang="es-MX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AAE1B91B-DC83-467E-8BBF-84FB9C7FC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42</a:t>
            </a:fld>
            <a:endParaRPr lang="es-MX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946961"/>
            <a:ext cx="6858048" cy="541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000364" y="21429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 err="1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Magnetoquímica</a:t>
            </a:r>
            <a:endParaRPr lang="es-MX" sz="32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02FBE414-CF04-4363-8D7F-222E0877B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43</a:t>
            </a:fld>
            <a:endParaRPr lang="es-MX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481253" cy="525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4931870"/>
            <a:ext cx="7000892" cy="14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4845C000-90C2-4569-8697-9AC5C53D1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44</a:t>
            </a:fld>
            <a:endParaRPr lang="es-MX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57224" y="335846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Ferredoxins</a:t>
            </a:r>
            <a:r>
              <a:rPr lang="en-US" b="1" dirty="0"/>
              <a:t> are acidic, low molecular weight, soluble iron-sulfur proteins found in various organisms, and act as </a:t>
            </a:r>
            <a:r>
              <a:rPr lang="en-US" b="1" dirty="0" err="1"/>
              <a:t>multifuncitonal</a:t>
            </a:r>
            <a:r>
              <a:rPr lang="en-US" b="1" dirty="0"/>
              <a:t> electron carriers in diverse redox systems. </a:t>
            </a:r>
            <a:endParaRPr lang="en-US" dirty="0"/>
          </a:p>
          <a:p>
            <a:r>
              <a:rPr lang="en-US" b="1" dirty="0"/>
              <a:t>Iron-sulfur proteins are defined as proteins carrying iron-sulfur cluster(s) in which the iron is at least partially coordinated by sulfur. Iron-sulfur clusters are prosthetic groups commonly found in various proteins that participate in oxidation-reduction reactions and catalysis. </a:t>
            </a:r>
            <a:endParaRPr lang="en-US" dirty="0"/>
          </a:p>
          <a:p>
            <a:r>
              <a:rPr lang="en-US" b="1" dirty="0"/>
              <a:t>In most instances, the iron is bound to sulfur(s) from </a:t>
            </a:r>
            <a:r>
              <a:rPr lang="en-US" b="1" dirty="0" err="1"/>
              <a:t>cysteine</a:t>
            </a:r>
            <a:r>
              <a:rPr lang="en-US" b="1" dirty="0"/>
              <a:t> residues in polypeptide backbone and also to inorganic sulfurs in the iron-sulfur cluster. The chief role of the iron-sulfur cluster is to </a:t>
            </a:r>
            <a:r>
              <a:rPr lang="en-US" b="1" dirty="0" err="1"/>
              <a:t>facillitate</a:t>
            </a:r>
            <a:r>
              <a:rPr lang="en-US" b="1" dirty="0"/>
              <a:t> electron transfer, while in others, the clusters contribute to catalytic function. </a:t>
            </a:r>
            <a:endParaRPr lang="en-US" dirty="0"/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6CAF63BE-99D4-4881-B00E-C38F59FB7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45</a:t>
            </a:fld>
            <a:endParaRPr lang="es-MX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82682"/>
            <a:ext cx="817245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7B9F4840-1AEC-442A-A1B9-CA3708B2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29C6F4-EA0D-42F5-A474-916D98238DBD}" type="slidenum">
              <a:rPr kumimoji="0" lang="es-MX" sz="16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s-MX" sz="1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12271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215C112A-6482-43AA-B92B-7525028A3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47</a:t>
            </a:fld>
            <a:endParaRPr lang="es-MX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997106E6-5ADB-443E-93F6-A90AB1E9A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48</a:t>
            </a:fld>
            <a:endParaRPr lang="es-MX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00034" y="992201"/>
            <a:ext cx="778674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Es el 4</a:t>
            </a:r>
            <a:r>
              <a:rPr lang="es-MX" sz="2000" baseline="30000" dirty="0">
                <a:latin typeface="Comic Sans MS" pitchFamily="66" charset="0"/>
              </a:rPr>
              <a:t>o</a:t>
            </a:r>
            <a:r>
              <a:rPr lang="es-MX" sz="2000" dirty="0">
                <a:latin typeface="Comic Sans MS" pitchFamily="66" charset="0"/>
              </a:rPr>
              <a:t> elemento más abundante en la tierra (5 %)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El cuerpo humano tiene </a:t>
            </a:r>
            <a:r>
              <a:rPr lang="en-US" sz="2000" dirty="0">
                <a:latin typeface="Comic Sans MS" pitchFamily="66" charset="0"/>
                <a:cs typeface="Arial" charset="0"/>
              </a:rPr>
              <a:t>~4 g de </a:t>
            </a:r>
            <a:r>
              <a:rPr lang="en-US" sz="2000" dirty="0" err="1">
                <a:latin typeface="Comic Sans MS" pitchFamily="66" charset="0"/>
                <a:cs typeface="Arial" charset="0"/>
              </a:rPr>
              <a:t>hierro</a:t>
            </a:r>
            <a:r>
              <a:rPr lang="es-MX" sz="2000" dirty="0">
                <a:latin typeface="Comic Sans MS" pitchFamily="66" charset="0"/>
              </a:rPr>
              <a:t>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Conf. Electrónica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Fe</a:t>
            </a: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2+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es-MX" sz="2000" dirty="0">
                <a:latin typeface="Comic Sans MS" pitchFamily="66" charset="0"/>
              </a:rPr>
              <a:t>[Ar]3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6</a:t>
            </a:r>
            <a:r>
              <a:rPr lang="es-MX" sz="2000" dirty="0">
                <a:latin typeface="Comic Sans MS" pitchFamily="66" charset="0"/>
              </a:rPr>
              <a:t>4s</a:t>
            </a:r>
            <a:r>
              <a:rPr lang="es-MX" sz="2000" baseline="30000" dirty="0">
                <a:latin typeface="Comic Sans MS" pitchFamily="66" charset="0"/>
              </a:rPr>
              <a:t>0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sz="2000" baseline="30000" dirty="0">
                <a:latin typeface="Comic Sans MS" pitchFamily="66" charset="0"/>
              </a:rPr>
              <a:t> </a:t>
            </a:r>
            <a:r>
              <a:rPr lang="es-MX" sz="2000" dirty="0">
                <a:latin typeface="Comic Sans MS" pitchFamily="66" charset="0"/>
              </a:rPr>
              <a:t>                                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Fe</a:t>
            </a: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3+</a:t>
            </a:r>
            <a:r>
              <a:rPr lang="es-MX" sz="2000" dirty="0">
                <a:latin typeface="Comic Sans MS" pitchFamily="66" charset="0"/>
              </a:rPr>
              <a:t>: [Ar]3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d</a:t>
            </a: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5</a:t>
            </a:r>
            <a:r>
              <a:rPr lang="es-MX" sz="2000" dirty="0">
                <a:latin typeface="Comic Sans MS" pitchFamily="66" charset="0"/>
              </a:rPr>
              <a:t>4s</a:t>
            </a:r>
            <a:r>
              <a:rPr lang="es-MX" sz="2000" baseline="30000" dirty="0">
                <a:latin typeface="Comic Sans MS" pitchFamily="66" charset="0"/>
              </a:rPr>
              <a:t>0</a:t>
            </a:r>
            <a:endParaRPr lang="es-ES" sz="2000" dirty="0">
              <a:latin typeface="Comic Sans MS" pitchFamily="66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642910" y="2715608"/>
            <a:ext cx="321471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Fe</a:t>
            </a:r>
            <a:r>
              <a:rPr lang="en-GB" b="1" baseline="30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3+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+   e</a:t>
            </a:r>
            <a:r>
              <a:rPr lang="en-GB" b="1" baseline="30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en-GB" b="1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sym typeface="Wingdings 3" pitchFamily="18" charset="2"/>
              </a:rPr>
              <a:t>    Fe</a:t>
            </a:r>
            <a:r>
              <a:rPr lang="en-GB" b="1" baseline="300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  <a:sym typeface="Wingdings 3" pitchFamily="18" charset="2"/>
              </a:rPr>
              <a:t>2+</a:t>
            </a:r>
            <a:endParaRPr lang="en-GB" b="1" dirty="0">
              <a:solidFill>
                <a:schemeClr val="bg2">
                  <a:lumMod val="50000"/>
                </a:schemeClr>
              </a:solidFill>
              <a:latin typeface="Comic Sans MS" pitchFamily="66" charset="0"/>
              <a:sym typeface="Wingdings 3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en-GB" b="1" i="1" dirty="0" err="1">
                <a:solidFill>
                  <a:srgbClr val="990033"/>
                </a:solidFill>
                <a:latin typeface="Comic Sans MS" pitchFamily="66" charset="0"/>
                <a:sym typeface="Wingdings 3" pitchFamily="18" charset="2"/>
              </a:rPr>
              <a:t>E</a:t>
            </a:r>
            <a:r>
              <a:rPr lang="en-GB" b="1" i="1" baseline="30000" dirty="0" err="1">
                <a:solidFill>
                  <a:srgbClr val="990033"/>
                </a:solidFill>
                <a:latin typeface="Comic Sans MS" pitchFamily="66" charset="0"/>
                <a:sym typeface="Wingdings 3" pitchFamily="18" charset="2"/>
              </a:rPr>
              <a:t>o</a:t>
            </a:r>
            <a:r>
              <a:rPr lang="en-GB" b="1" baseline="30000" dirty="0">
                <a:solidFill>
                  <a:srgbClr val="990033"/>
                </a:solidFill>
                <a:latin typeface="Comic Sans MS" pitchFamily="66" charset="0"/>
                <a:sym typeface="Wingdings 3" pitchFamily="18" charset="2"/>
              </a:rPr>
              <a:t> </a:t>
            </a:r>
            <a:r>
              <a:rPr lang="en-GB" b="1" dirty="0">
                <a:solidFill>
                  <a:srgbClr val="990033"/>
                </a:solidFill>
                <a:latin typeface="Comic Sans MS" pitchFamily="66" charset="0"/>
                <a:sym typeface="Wingdings 3" pitchFamily="18" charset="2"/>
              </a:rPr>
              <a:t>= 0.773 V (ENH)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3857620" y="2518942"/>
            <a:ext cx="5000660" cy="2553132"/>
            <a:chOff x="4197348" y="2781300"/>
            <a:chExt cx="5000660" cy="2553132"/>
          </a:xfrm>
        </p:grpSpPr>
        <p:cxnSp>
          <p:nvCxnSpPr>
            <p:cNvPr id="5" name="4 Conector recto"/>
            <p:cNvCxnSpPr/>
            <p:nvPr/>
          </p:nvCxnSpPr>
          <p:spPr>
            <a:xfrm>
              <a:off x="4799013" y="4422775"/>
              <a:ext cx="357187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5 Conector recto"/>
            <p:cNvCxnSpPr/>
            <p:nvPr/>
          </p:nvCxnSpPr>
          <p:spPr>
            <a:xfrm>
              <a:off x="5299075" y="4422775"/>
              <a:ext cx="357188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6 Conector recto"/>
            <p:cNvCxnSpPr/>
            <p:nvPr/>
          </p:nvCxnSpPr>
          <p:spPr>
            <a:xfrm>
              <a:off x="5799138" y="4422775"/>
              <a:ext cx="357187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7 Conector recto"/>
            <p:cNvCxnSpPr/>
            <p:nvPr/>
          </p:nvCxnSpPr>
          <p:spPr>
            <a:xfrm>
              <a:off x="5013325" y="3284538"/>
              <a:ext cx="357188" cy="158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5513388" y="3284538"/>
              <a:ext cx="357187" cy="158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9 Conector recto de flecha"/>
            <p:cNvCxnSpPr/>
            <p:nvPr/>
          </p:nvCxnSpPr>
          <p:spPr>
            <a:xfrm rot="5400000" flipH="1" flipV="1">
              <a:off x="5442744" y="3283744"/>
              <a:ext cx="428625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10 Conector recto de flecha"/>
            <p:cNvCxnSpPr/>
            <p:nvPr/>
          </p:nvCxnSpPr>
          <p:spPr>
            <a:xfrm rot="5400000" flipH="1" flipV="1">
              <a:off x="4729163" y="4421188"/>
              <a:ext cx="427037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 de flecha"/>
            <p:cNvCxnSpPr/>
            <p:nvPr/>
          </p:nvCxnSpPr>
          <p:spPr>
            <a:xfrm rot="5400000" flipH="1" flipV="1">
              <a:off x="5229225" y="4421188"/>
              <a:ext cx="42703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 de flecha"/>
            <p:cNvCxnSpPr/>
            <p:nvPr/>
          </p:nvCxnSpPr>
          <p:spPr>
            <a:xfrm rot="5400000" flipH="1" flipV="1">
              <a:off x="5728494" y="4421982"/>
              <a:ext cx="4270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13 Conector recto"/>
            <p:cNvCxnSpPr/>
            <p:nvPr/>
          </p:nvCxnSpPr>
          <p:spPr>
            <a:xfrm>
              <a:off x="7524750" y="3495675"/>
              <a:ext cx="357188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>
              <a:off x="8024813" y="3495675"/>
              <a:ext cx="357187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>
              <a:off x="8524875" y="3495675"/>
              <a:ext cx="357188" cy="1588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 de flecha"/>
            <p:cNvCxnSpPr/>
            <p:nvPr/>
          </p:nvCxnSpPr>
          <p:spPr>
            <a:xfrm rot="5400000" flipH="1" flipV="1">
              <a:off x="7454900" y="3494088"/>
              <a:ext cx="427037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17 Conector recto de flecha"/>
            <p:cNvCxnSpPr/>
            <p:nvPr/>
          </p:nvCxnSpPr>
          <p:spPr>
            <a:xfrm rot="5400000" flipH="1" flipV="1">
              <a:off x="7954963" y="3494088"/>
              <a:ext cx="427037" cy="158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18 Conector recto de flecha"/>
            <p:cNvCxnSpPr/>
            <p:nvPr/>
          </p:nvCxnSpPr>
          <p:spPr>
            <a:xfrm rot="5400000" flipH="1" flipV="1">
              <a:off x="8454231" y="3494882"/>
              <a:ext cx="4270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 de flecha"/>
            <p:cNvCxnSpPr/>
            <p:nvPr/>
          </p:nvCxnSpPr>
          <p:spPr>
            <a:xfrm rot="5400000" flipH="1" flipV="1">
              <a:off x="4942681" y="3283744"/>
              <a:ext cx="428625" cy="158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>
              <a:off x="7810500" y="4656138"/>
              <a:ext cx="357188" cy="158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21 Conector recto"/>
            <p:cNvCxnSpPr/>
            <p:nvPr/>
          </p:nvCxnSpPr>
          <p:spPr>
            <a:xfrm>
              <a:off x="8310563" y="4656138"/>
              <a:ext cx="357187" cy="1587"/>
            </a:xfrm>
            <a:prstGeom prst="line">
              <a:avLst/>
            </a:prstGeom>
            <a:ln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22 Conector recto de flecha"/>
            <p:cNvCxnSpPr/>
            <p:nvPr/>
          </p:nvCxnSpPr>
          <p:spPr>
            <a:xfrm rot="5400000" flipH="1" flipV="1">
              <a:off x="8239919" y="4656932"/>
              <a:ext cx="4270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23 Conector recto de flecha"/>
            <p:cNvCxnSpPr/>
            <p:nvPr/>
          </p:nvCxnSpPr>
          <p:spPr>
            <a:xfrm rot="5400000" flipH="1" flipV="1">
              <a:off x="7739856" y="4656932"/>
              <a:ext cx="427037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33"/>
            <p:cNvSpPr>
              <a:spLocks noChangeArrowheads="1"/>
            </p:cNvSpPr>
            <p:nvPr/>
          </p:nvSpPr>
          <p:spPr bwMode="auto">
            <a:xfrm>
              <a:off x="4483100" y="4276725"/>
              <a:ext cx="40748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s-MX" sz="1400" b="1" dirty="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r>
                <a:rPr kumimoji="1" lang="es-MX" sz="14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2g</a:t>
              </a:r>
              <a:endParaRPr kumimoji="1" lang="en-GB" sz="1400" b="1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6" name="Rectangle 35"/>
            <p:cNvSpPr>
              <a:spLocks noChangeArrowheads="1"/>
            </p:cNvSpPr>
            <p:nvPr/>
          </p:nvSpPr>
          <p:spPr bwMode="auto">
            <a:xfrm>
              <a:off x="8820150" y="3286125"/>
              <a:ext cx="34336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s-MX" sz="1400" b="1" dirty="0">
                  <a:solidFill>
                    <a:srgbClr val="000000"/>
                  </a:solidFill>
                  <a:latin typeface="Comic Sans MS" pitchFamily="66" charset="0"/>
                </a:rPr>
                <a:t>t</a:t>
              </a:r>
              <a:r>
                <a:rPr kumimoji="1" lang="es-MX" sz="1400" b="1" baseline="-25000" dirty="0">
                  <a:solidFill>
                    <a:srgbClr val="000000"/>
                  </a:solidFill>
                  <a:latin typeface="Comic Sans MS" pitchFamily="66" charset="0"/>
                </a:rPr>
                <a:t>2</a:t>
              </a:r>
              <a:endParaRPr kumimoji="1" lang="en-GB" sz="1400" b="1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4700588" y="3141663"/>
              <a:ext cx="3524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s-MX" sz="1400" b="1" dirty="0" err="1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r>
                <a:rPr kumimoji="1" lang="es-MX" sz="1400" b="1" baseline="-25000" dirty="0" err="1">
                  <a:solidFill>
                    <a:srgbClr val="000000"/>
                  </a:solidFill>
                  <a:latin typeface="Comic Sans MS" pitchFamily="66" charset="0"/>
                </a:rPr>
                <a:t>g</a:t>
              </a:r>
              <a:endParaRPr kumimoji="1" lang="en-GB" sz="1400" b="1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8" name="Rectangle 39"/>
            <p:cNvSpPr>
              <a:spLocks noChangeArrowheads="1"/>
            </p:cNvSpPr>
            <p:nvPr/>
          </p:nvSpPr>
          <p:spPr bwMode="auto">
            <a:xfrm>
              <a:off x="8659813" y="4494213"/>
              <a:ext cx="287258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kumimoji="1" lang="es-MX" sz="1400" b="1" dirty="0">
                  <a:solidFill>
                    <a:srgbClr val="000000"/>
                  </a:solidFill>
                  <a:latin typeface="Comic Sans MS" pitchFamily="66" charset="0"/>
                </a:rPr>
                <a:t>e</a:t>
              </a:r>
              <a:endParaRPr kumimoji="1" lang="en-GB" sz="1400" b="1" baseline="-25000" dirty="0">
                <a:solidFill>
                  <a:srgbClr val="000000"/>
                </a:solidFill>
                <a:latin typeface="Comic Sans MS" pitchFamily="66" charset="0"/>
              </a:endParaRPr>
            </a:p>
          </p:txBody>
        </p:sp>
        <p:sp>
          <p:nvSpPr>
            <p:cNvPr id="29" name="Line 40"/>
            <p:cNvSpPr>
              <a:spLocks noChangeShapeType="1"/>
            </p:cNvSpPr>
            <p:nvPr/>
          </p:nvSpPr>
          <p:spPr bwMode="auto">
            <a:xfrm flipV="1">
              <a:off x="7164388" y="3502025"/>
              <a:ext cx="360362" cy="5048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0" name="Line 41"/>
            <p:cNvSpPr>
              <a:spLocks noChangeShapeType="1"/>
            </p:cNvSpPr>
            <p:nvPr/>
          </p:nvSpPr>
          <p:spPr bwMode="auto">
            <a:xfrm>
              <a:off x="7164388" y="4006850"/>
              <a:ext cx="647700" cy="6477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1" name="Line 42"/>
            <p:cNvSpPr>
              <a:spLocks noChangeShapeType="1"/>
            </p:cNvSpPr>
            <p:nvPr/>
          </p:nvSpPr>
          <p:spPr bwMode="auto">
            <a:xfrm flipH="1" flipV="1">
              <a:off x="5867400" y="3286125"/>
              <a:ext cx="576263" cy="72072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2" name="Line 43"/>
            <p:cNvSpPr>
              <a:spLocks noChangeShapeType="1"/>
            </p:cNvSpPr>
            <p:nvPr/>
          </p:nvSpPr>
          <p:spPr bwMode="auto">
            <a:xfrm flipV="1">
              <a:off x="6156325" y="4006850"/>
              <a:ext cx="287338" cy="43180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33" name="Text Box 44"/>
            <p:cNvSpPr txBox="1">
              <a:spLocks noChangeArrowheads="1"/>
            </p:cNvSpPr>
            <p:nvPr/>
          </p:nvSpPr>
          <p:spPr bwMode="auto">
            <a:xfrm>
              <a:off x="6156325" y="4078288"/>
              <a:ext cx="1368425" cy="6309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 dirty="0">
                  <a:solidFill>
                    <a:schemeClr val="accent1"/>
                  </a:solidFill>
                  <a:latin typeface="Comic Sans MS" pitchFamily="66" charset="0"/>
                </a:rPr>
                <a:t>3d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 b="1" dirty="0" err="1">
                  <a:solidFill>
                    <a:schemeClr val="accent1"/>
                  </a:solidFill>
                  <a:latin typeface="Comic Sans MS" pitchFamily="66" charset="0"/>
                </a:rPr>
                <a:t>degenerados</a:t>
              </a:r>
              <a:endParaRPr lang="en-GB" sz="1400" b="1" dirty="0">
                <a:solidFill>
                  <a:schemeClr val="accent1"/>
                </a:solidFill>
                <a:latin typeface="Comic Sans MS" pitchFamily="66" charset="0"/>
              </a:endParaRPr>
            </a:p>
          </p:txBody>
        </p:sp>
        <p:sp>
          <p:nvSpPr>
            <p:cNvPr id="34" name="Text Box 13"/>
            <p:cNvSpPr txBox="1">
              <a:spLocks noChangeArrowheads="1"/>
            </p:cNvSpPr>
            <p:nvPr/>
          </p:nvSpPr>
          <p:spPr bwMode="auto">
            <a:xfrm>
              <a:off x="4197348" y="4995878"/>
              <a:ext cx="5000660" cy="338554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pPr algn="just">
                <a:spcBef>
                  <a:spcPct val="50000"/>
                </a:spcBef>
              </a:pPr>
              <a:r>
                <a:rPr kumimoji="1" lang="es-MX" sz="1400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        </a:t>
              </a:r>
              <a:r>
                <a:rPr kumimoji="1" lang="es-MX" sz="1600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Octaédrico</a:t>
              </a:r>
              <a:r>
                <a:rPr kumimoji="1" lang="es-MX" sz="1400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                      </a:t>
              </a:r>
              <a:r>
                <a:rPr kumimoji="1" lang="es-MX" sz="1600" b="1" dirty="0">
                  <a:solidFill>
                    <a:schemeClr val="accent6">
                      <a:lumMod val="75000"/>
                    </a:schemeClr>
                  </a:solidFill>
                  <a:latin typeface="Comic Sans MS" pitchFamily="66" charset="0"/>
                </a:rPr>
                <a:t>Tetraédrico</a:t>
              </a:r>
              <a:endParaRPr kumimoji="1" lang="es-MX" sz="14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</a:endParaRPr>
            </a:p>
          </p:txBody>
        </p:sp>
        <p:sp>
          <p:nvSpPr>
            <p:cNvPr id="35" name="Text Box 46"/>
            <p:cNvSpPr txBox="1">
              <a:spLocks noChangeArrowheads="1"/>
            </p:cNvSpPr>
            <p:nvPr/>
          </p:nvSpPr>
          <p:spPr bwMode="auto">
            <a:xfrm>
              <a:off x="6156325" y="2781300"/>
              <a:ext cx="1368425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600" b="1" dirty="0">
                  <a:solidFill>
                    <a:srgbClr val="FF0000"/>
                  </a:solidFill>
                  <a:latin typeface="Comic Sans MS" pitchFamily="66" charset="0"/>
                </a:rPr>
                <a:t>Fe</a:t>
              </a:r>
              <a:r>
                <a:rPr lang="en-GB" sz="1600" b="1" baseline="30000" dirty="0">
                  <a:solidFill>
                    <a:srgbClr val="FF0000"/>
                  </a:solidFill>
                  <a:latin typeface="Comic Sans MS" pitchFamily="66" charset="0"/>
                </a:rPr>
                <a:t>3+</a:t>
              </a:r>
              <a:r>
                <a:rPr lang="en-GB" sz="1600" b="1" dirty="0">
                  <a:solidFill>
                    <a:srgbClr val="FF0000"/>
                  </a:solidFill>
                  <a:latin typeface="Comic Sans MS" pitchFamily="66" charset="0"/>
                </a:rPr>
                <a:t>   HS</a:t>
              </a:r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>
              <a:off x="6300788" y="4005263"/>
              <a:ext cx="14446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7" name="Line 49"/>
            <p:cNvSpPr>
              <a:spLocks noChangeShapeType="1"/>
            </p:cNvSpPr>
            <p:nvPr/>
          </p:nvSpPr>
          <p:spPr bwMode="auto">
            <a:xfrm>
              <a:off x="6516688" y="4005263"/>
              <a:ext cx="14446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8" name="Line 50"/>
            <p:cNvSpPr>
              <a:spLocks noChangeShapeType="1"/>
            </p:cNvSpPr>
            <p:nvPr/>
          </p:nvSpPr>
          <p:spPr bwMode="auto">
            <a:xfrm>
              <a:off x="6732588" y="4005263"/>
              <a:ext cx="14446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39" name="Line 51"/>
            <p:cNvSpPr>
              <a:spLocks noChangeShapeType="1"/>
            </p:cNvSpPr>
            <p:nvPr/>
          </p:nvSpPr>
          <p:spPr bwMode="auto">
            <a:xfrm>
              <a:off x="6948488" y="4005263"/>
              <a:ext cx="14446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  <p:sp>
          <p:nvSpPr>
            <p:cNvPr id="40" name="Line 52"/>
            <p:cNvSpPr>
              <a:spLocks noChangeShapeType="1"/>
            </p:cNvSpPr>
            <p:nvPr/>
          </p:nvSpPr>
          <p:spPr bwMode="auto">
            <a:xfrm>
              <a:off x="7164388" y="4005263"/>
              <a:ext cx="144462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s-MX"/>
            </a:p>
          </p:txBody>
        </p:sp>
      </p:grpSp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4019562"/>
            <a:ext cx="3381375" cy="11239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42" name="41 Rectángulo"/>
          <p:cNvSpPr/>
          <p:nvPr/>
        </p:nvSpPr>
        <p:spPr>
          <a:xfrm>
            <a:off x="142844" y="3559734"/>
            <a:ext cx="3857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Orbitales t</a:t>
            </a:r>
            <a:r>
              <a:rPr kumimoji="1" lang="es-MX" baseline="-25000" dirty="0">
                <a:solidFill>
                  <a:srgbClr val="000000"/>
                </a:solidFill>
                <a:latin typeface="Comic Sans MS" pitchFamily="66" charset="0"/>
              </a:rPr>
              <a:t>2g</a:t>
            </a: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 /t</a:t>
            </a:r>
            <a:r>
              <a:rPr kumimoji="1" lang="es-MX" baseline="-25000" dirty="0">
                <a:solidFill>
                  <a:srgbClr val="000000"/>
                </a:solidFill>
                <a:latin typeface="Comic Sans MS" pitchFamily="66" charset="0"/>
              </a:rPr>
              <a:t>2</a:t>
            </a: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  Orbitales </a:t>
            </a:r>
            <a:r>
              <a:rPr kumimoji="1" lang="es-MX" dirty="0" err="1">
                <a:solidFill>
                  <a:srgbClr val="000000"/>
                </a:solidFill>
                <a:latin typeface="Comic Sans MS" pitchFamily="66" charset="0"/>
              </a:rPr>
              <a:t>e</a:t>
            </a:r>
            <a:r>
              <a:rPr kumimoji="1" lang="es-MX" baseline="-25000" dirty="0" err="1">
                <a:solidFill>
                  <a:srgbClr val="000000"/>
                </a:solidFill>
                <a:latin typeface="Comic Sans MS" pitchFamily="66" charset="0"/>
              </a:rPr>
              <a:t>g</a:t>
            </a:r>
            <a:r>
              <a:rPr kumimoji="1" lang="es-MX" baseline="-25000" dirty="0">
                <a:solidFill>
                  <a:srgbClr val="000000"/>
                </a:solidFill>
                <a:latin typeface="Comic Sans MS" pitchFamily="66" charset="0"/>
              </a:rPr>
              <a:t> </a:t>
            </a: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/e   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428596" y="535782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Fe</a:t>
            </a:r>
            <a:r>
              <a:rPr kumimoji="1" lang="es-MX" baseline="30000" dirty="0">
                <a:solidFill>
                  <a:srgbClr val="000000"/>
                </a:solidFill>
                <a:latin typeface="Comic Sans MS" pitchFamily="66" charset="0"/>
              </a:rPr>
              <a:t>2+</a:t>
            </a: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(d</a:t>
            </a:r>
            <a:r>
              <a:rPr kumimoji="1" lang="es-MX" baseline="30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6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      ferroso</a:t>
            </a:r>
          </a:p>
          <a:p>
            <a:pPr eaLnBrk="0" hangingPunct="0"/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Fe</a:t>
            </a:r>
            <a:r>
              <a:rPr kumimoji="1" lang="es-MX" baseline="30000" dirty="0">
                <a:solidFill>
                  <a:srgbClr val="000000"/>
                </a:solidFill>
                <a:latin typeface="Comic Sans MS" pitchFamily="66" charset="0"/>
              </a:rPr>
              <a:t>3+</a:t>
            </a: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(d</a:t>
            </a:r>
            <a:r>
              <a:rPr kumimoji="1" lang="es-MX" baseline="30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5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      férrico </a:t>
            </a:r>
          </a:p>
          <a:p>
            <a:pPr eaLnBrk="0" hangingPunct="0"/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Fe</a:t>
            </a:r>
            <a:r>
              <a:rPr kumimoji="1" lang="es-MX" baseline="30000" dirty="0">
                <a:solidFill>
                  <a:srgbClr val="000000"/>
                </a:solidFill>
                <a:latin typeface="Comic Sans MS" pitchFamily="66" charset="0"/>
              </a:rPr>
              <a:t>4+</a:t>
            </a:r>
            <a:r>
              <a:rPr kumimoji="1" lang="es-MX" dirty="0">
                <a:solidFill>
                  <a:srgbClr val="000000"/>
                </a:solidFill>
                <a:latin typeface="Comic Sans MS" pitchFamily="66" charset="0"/>
              </a:rPr>
              <a:t>    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(d</a:t>
            </a:r>
            <a:r>
              <a:rPr kumimoji="1" lang="es-MX" baseline="30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4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)      </a:t>
            </a:r>
            <a:r>
              <a:rPr kumimoji="1" lang="es-MX" dirty="0" err="1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ferril</a:t>
            </a:r>
            <a:endParaRPr kumimoji="1" lang="es-MX" dirty="0">
              <a:solidFill>
                <a:schemeClr val="bg2">
                  <a:lumMod val="2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4714876" y="5059932"/>
            <a:ext cx="29097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Comic Sans MS" pitchFamily="66" charset="0"/>
              </a:rPr>
              <a:t>Transiciones</a:t>
            </a:r>
            <a:r>
              <a:rPr lang="en-GB" dirty="0">
                <a:latin typeface="Comic Sans MS" pitchFamily="66" charset="0"/>
              </a:rPr>
              <a:t> </a:t>
            </a:r>
            <a:r>
              <a:rPr lang="en-GB" dirty="0" err="1">
                <a:latin typeface="Comic Sans MS" pitchFamily="66" charset="0"/>
              </a:rPr>
              <a:t>electrónicas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4429124" y="5480795"/>
            <a:ext cx="378621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s-MX" b="1" dirty="0">
                <a:solidFill>
                  <a:srgbClr val="000000"/>
                </a:solidFill>
                <a:latin typeface="Comic Sans MS" pitchFamily="66" charset="0"/>
              </a:rPr>
              <a:t>Fe</a:t>
            </a:r>
            <a:r>
              <a:rPr kumimoji="1" lang="es-MX" b="1" baseline="30000" dirty="0">
                <a:solidFill>
                  <a:srgbClr val="000000"/>
                </a:solidFill>
                <a:latin typeface="Comic Sans MS" pitchFamily="66" charset="0"/>
              </a:rPr>
              <a:t>2+</a:t>
            </a:r>
            <a:r>
              <a:rPr kumimoji="1" lang="es-MX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kumimoji="1" lang="es-MX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HS  </a:t>
            </a:r>
            <a:r>
              <a:rPr kumimoji="1" lang="es-MX" b="1" dirty="0">
                <a:solidFill>
                  <a:srgbClr val="868686"/>
                </a:solidFill>
                <a:latin typeface="Comic Sans MS" pitchFamily="66" charset="0"/>
              </a:rPr>
              <a:t>  </a:t>
            </a:r>
            <a:r>
              <a:rPr kumimoji="1" lang="es-MX" b="1" baseline="30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5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E</a:t>
            </a:r>
            <a:r>
              <a:rPr kumimoji="1" lang="es-MX" b="1" baseline="-25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2(g)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→ </a:t>
            </a:r>
            <a:r>
              <a:rPr kumimoji="1" lang="es-MX" b="1" baseline="30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5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T</a:t>
            </a:r>
            <a:r>
              <a:rPr kumimoji="1" lang="es-MX" b="1" baseline="-25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2(g)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  <a:endParaRPr kumimoji="1" lang="es-MX" b="1" baseline="-25000" dirty="0">
              <a:solidFill>
                <a:schemeClr val="bg2">
                  <a:lumMod val="25000"/>
                </a:schemeClr>
              </a:solidFill>
              <a:latin typeface="Comic Sans MS" pitchFamily="66" charset="0"/>
              <a:cs typeface="Arial" charset="0"/>
            </a:endParaRPr>
          </a:p>
          <a:p>
            <a:pPr>
              <a:spcBef>
                <a:spcPct val="50000"/>
              </a:spcBef>
            </a:pPr>
            <a:endParaRPr kumimoji="1" lang="es-MX" sz="1000" b="1" dirty="0">
              <a:solidFill>
                <a:srgbClr val="868686"/>
              </a:solidFill>
              <a:latin typeface="Comic Sans MS" pitchFamily="66" charset="0"/>
            </a:endParaRPr>
          </a:p>
          <a:p>
            <a:pPr eaLnBrk="0" hangingPunct="0"/>
            <a:r>
              <a:rPr kumimoji="1" lang="es-MX" b="1" dirty="0">
                <a:solidFill>
                  <a:srgbClr val="000000"/>
                </a:solidFill>
                <a:latin typeface="Comic Sans MS" pitchFamily="66" charset="0"/>
              </a:rPr>
              <a:t>Fe</a:t>
            </a:r>
            <a:r>
              <a:rPr kumimoji="1" lang="es-MX" b="1" baseline="30000" dirty="0">
                <a:solidFill>
                  <a:srgbClr val="000000"/>
                </a:solidFill>
                <a:latin typeface="Comic Sans MS" pitchFamily="66" charset="0"/>
              </a:rPr>
              <a:t>3+</a:t>
            </a:r>
            <a:r>
              <a:rPr kumimoji="1" lang="es-MX" b="1" dirty="0">
                <a:solidFill>
                  <a:srgbClr val="000000"/>
                </a:solidFill>
                <a:latin typeface="Comic Sans MS" pitchFamily="66" charset="0"/>
              </a:rPr>
              <a:t>  </a:t>
            </a:r>
            <a:r>
              <a:rPr kumimoji="1" lang="es-MX" b="1" dirty="0">
                <a:solidFill>
                  <a:schemeClr val="bg1">
                    <a:lumMod val="50000"/>
                  </a:schemeClr>
                </a:solidFill>
                <a:latin typeface="Comic Sans MS" pitchFamily="66" charset="0"/>
              </a:rPr>
              <a:t>HS</a:t>
            </a:r>
            <a:r>
              <a:rPr kumimoji="1" lang="es-MX" b="1" dirty="0">
                <a:solidFill>
                  <a:srgbClr val="868686"/>
                </a:solidFill>
                <a:latin typeface="Comic Sans MS" pitchFamily="66" charset="0"/>
              </a:rPr>
              <a:t>    </a:t>
            </a:r>
            <a:r>
              <a:rPr kumimoji="1" lang="es-MX" b="1" baseline="30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6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A</a:t>
            </a:r>
            <a:r>
              <a:rPr kumimoji="1" lang="es-MX" b="1" baseline="-25000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1(g)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 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  <a:cs typeface="Arial" charset="0"/>
              </a:rPr>
              <a:t>→ </a:t>
            </a:r>
            <a:r>
              <a:rPr kumimoji="1" lang="es-MX" b="1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ninguna</a:t>
            </a:r>
            <a:r>
              <a:rPr kumimoji="1" lang="es-MX" dirty="0">
                <a:solidFill>
                  <a:schemeClr val="bg2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6" name="45 CuadroTexto"/>
          <p:cNvSpPr txBox="1"/>
          <p:nvPr/>
        </p:nvSpPr>
        <p:spPr>
          <a:xfrm>
            <a:off x="3428992" y="357166"/>
            <a:ext cx="15001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Hierro</a:t>
            </a:r>
          </a:p>
        </p:txBody>
      </p:sp>
      <p:sp>
        <p:nvSpPr>
          <p:cNvPr id="47" name="Marcador de número de diapositiva 46">
            <a:extLst>
              <a:ext uri="{FF2B5EF4-FFF2-40B4-BE49-F238E27FC236}">
                <a16:creationId xmlns:a16="http://schemas.microsoft.com/office/drawing/2014/main" id="{1BA477C7-AE05-4A06-A014-DAA5477F2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5</a:t>
            </a:fld>
            <a:endParaRPr lang="es-MX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1481131"/>
            <a:ext cx="34925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357158" y="1277953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Es el 12</a:t>
            </a:r>
            <a:r>
              <a:rPr lang="es-MX" sz="2000" baseline="30000" dirty="0">
                <a:latin typeface="Comic Sans MS" pitchFamily="66" charset="0"/>
              </a:rPr>
              <a:t>o</a:t>
            </a:r>
            <a:r>
              <a:rPr lang="es-MX" sz="2000" dirty="0">
                <a:latin typeface="Comic Sans MS" pitchFamily="66" charset="0"/>
              </a:rPr>
              <a:t> elemento en abundancia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sz="2000" dirty="0">
                <a:latin typeface="Comic Sans MS" pitchFamily="66" charset="0"/>
              </a:rPr>
              <a:t>En la corteza terrestre.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Conf. Electrónica 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0</a:t>
            </a:r>
            <a:r>
              <a:rPr lang="es-MX" sz="2000" dirty="0">
                <a:latin typeface="Comic Sans MS" pitchFamily="66" charset="0"/>
              </a:rPr>
              <a:t>: [Ne]3s</a:t>
            </a:r>
            <a:r>
              <a:rPr lang="es-MX" sz="2000" baseline="30000" dirty="0">
                <a:latin typeface="Comic Sans MS" pitchFamily="66" charset="0"/>
              </a:rPr>
              <a:t>2</a:t>
            </a:r>
            <a:r>
              <a:rPr lang="es-MX" sz="2000" dirty="0">
                <a:latin typeface="Comic Sans MS" pitchFamily="66" charset="0"/>
              </a:rPr>
              <a:t>3p</a:t>
            </a:r>
            <a:r>
              <a:rPr lang="es-MX" sz="2000" baseline="30000" dirty="0">
                <a:latin typeface="Comic Sans MS" pitchFamily="66" charset="0"/>
              </a:rPr>
              <a:t>4</a:t>
            </a:r>
            <a:endParaRPr lang="es-MX" sz="20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</a:pP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                                          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S</a:t>
            </a:r>
            <a:r>
              <a:rPr lang="es-MX" sz="2000" baseline="300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2-</a:t>
            </a:r>
            <a:r>
              <a:rPr lang="es-MX" sz="2000" dirty="0">
                <a:latin typeface="Comic Sans MS" pitchFamily="66" charset="0"/>
              </a:rPr>
              <a:t>: [Ne]3s</a:t>
            </a:r>
            <a:r>
              <a:rPr lang="es-MX" sz="2000" baseline="30000" dirty="0">
                <a:latin typeface="Comic Sans MS" pitchFamily="66" charset="0"/>
              </a:rPr>
              <a:t>2</a:t>
            </a:r>
            <a:r>
              <a:rPr lang="es-MX" sz="2000" dirty="0">
                <a:latin typeface="Comic Sans MS" pitchFamily="66" charset="0"/>
              </a:rPr>
              <a:t>3p</a:t>
            </a:r>
            <a:r>
              <a:rPr lang="es-MX" sz="2000" baseline="30000" dirty="0">
                <a:latin typeface="Comic Sans MS" pitchFamily="66" charset="0"/>
              </a:rPr>
              <a:t>6</a:t>
            </a:r>
            <a:endParaRPr lang="es-MX" sz="2000" dirty="0">
              <a:latin typeface="Comic Sans MS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85720" y="3066162"/>
            <a:ext cx="84296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Puede recibir densidad electrónica en sus orbitales 3d</a:t>
            </a:r>
          </a:p>
          <a:p>
            <a:pPr marL="342900" indent="-342900">
              <a:spcBef>
                <a:spcPct val="20000"/>
              </a:spcBef>
              <a:buSzPct val="80000"/>
              <a:buFont typeface="Arial" pitchFamily="34" charset="0"/>
              <a:buChar char="•"/>
            </a:pPr>
            <a:r>
              <a:rPr lang="es-MX" sz="2000" dirty="0">
                <a:latin typeface="Comic Sans MS" pitchFamily="66" charset="0"/>
              </a:rPr>
              <a:t>Como base de Lewis en compuestos de coordinación es donador </a:t>
            </a:r>
            <a:r>
              <a:rPr lang="es-MX" sz="2000" dirty="0">
                <a:latin typeface="Comic Sans MS" pitchFamily="66" charset="0"/>
                <a:sym typeface="Symbol"/>
              </a:rPr>
              <a:t></a:t>
            </a:r>
            <a:r>
              <a:rPr lang="es-MX" sz="2000" dirty="0">
                <a:latin typeface="Comic Sans MS" pitchFamily="66" charset="0"/>
              </a:rPr>
              <a:t>, donador </a:t>
            </a:r>
            <a:r>
              <a:rPr lang="es-MX" sz="2000" dirty="0">
                <a:latin typeface="Comic Sans MS" pitchFamily="66" charset="0"/>
                <a:sym typeface="Symbol"/>
              </a:rPr>
              <a:t></a:t>
            </a:r>
            <a:r>
              <a:rPr lang="es-MX" sz="2000" dirty="0">
                <a:latin typeface="Comic Sans MS" pitchFamily="66" charset="0"/>
              </a:rPr>
              <a:t> y aceptor </a:t>
            </a:r>
            <a:r>
              <a:rPr lang="es-MX" sz="2000" dirty="0">
                <a:latin typeface="Comic Sans MS" pitchFamily="66" charset="0"/>
                <a:sym typeface="Symbol"/>
              </a:rPr>
              <a:t></a:t>
            </a:r>
            <a:r>
              <a:rPr lang="es-MX" sz="2000" dirty="0">
                <a:latin typeface="Comic Sans MS" pitchFamily="66" charset="0"/>
              </a:rPr>
              <a:t>.</a:t>
            </a:r>
          </a:p>
        </p:txBody>
      </p:sp>
      <p:graphicFrame>
        <p:nvGraphicFramePr>
          <p:cNvPr id="3074" name="Object 0"/>
          <p:cNvGraphicFramePr>
            <a:graphicFrameLocks noChangeAspect="1"/>
          </p:cNvGraphicFramePr>
          <p:nvPr/>
        </p:nvGraphicFramePr>
        <p:xfrm>
          <a:off x="3643306" y="4357694"/>
          <a:ext cx="2417762" cy="156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3" imgW="2417760" imgH="1564560" progId="">
                  <p:embed/>
                </p:oleObj>
              </mc:Choice>
              <mc:Fallback>
                <p:oleObj name="CS ChemDraw Drawing" r:id="rId3" imgW="2417760" imgH="1564560" progId="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06" y="4357694"/>
                        <a:ext cx="2417762" cy="156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3571868" y="357166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Azufre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E0356FC-9796-465F-9C43-5E6EDC5EE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6</a:t>
            </a:fld>
            <a:endParaRPr lang="es-MX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785786" y="1428736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Aquéllos con átomos donadores como S y N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214554"/>
            <a:ext cx="1762125" cy="1973262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2060575"/>
            <a:ext cx="1990725" cy="2962275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2285984" y="5143512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latin typeface="Comic Sans MS" pitchFamily="66" charset="0"/>
              </a:rPr>
              <a:t>Cisteína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6500826" y="5143512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err="1">
                <a:latin typeface="Comic Sans MS" pitchFamily="66" charset="0"/>
              </a:rPr>
              <a:t>Histidina</a:t>
            </a:r>
            <a:endParaRPr lang="es-MX" sz="2400" dirty="0">
              <a:latin typeface="Comic Sans MS" pitchFamily="66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071670" y="428604"/>
            <a:ext cx="5214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Aminoácidos coordinantes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93D5DE-34BE-44FD-B76B-AE04C2E80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7</a:t>
            </a:fld>
            <a:endParaRPr lang="es-MX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42910" y="285728"/>
            <a:ext cx="8072494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sz="2400" dirty="0">
                <a:latin typeface="Comic Sans MS" pitchFamily="66" charset="0"/>
              </a:rPr>
              <a:t>Sintetizadas en las mitocondrias</a:t>
            </a:r>
            <a:endParaRPr lang="es-ES_tradnl" altLang="ja-JP" sz="2400" dirty="0">
              <a:latin typeface="Comic Sans MS" pitchFamily="66" charset="0"/>
            </a:endParaRPr>
          </a:p>
          <a:p>
            <a:pPr marL="609600" indent="-609600" algn="just">
              <a:lnSpc>
                <a:spcPct val="90000"/>
              </a:lnSpc>
              <a:defRPr/>
            </a:pPr>
            <a:endParaRPr lang="es-ES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400" dirty="0">
                <a:latin typeface="Comic Sans MS" pitchFamily="66" charset="0"/>
              </a:rPr>
              <a:t>Construcción del motivo estructural [</a:t>
            </a:r>
            <a:r>
              <a:rPr lang="es-ES_tradnl" altLang="ja-JP" sz="2400" dirty="0" err="1">
                <a:latin typeface="Comic Sans MS" pitchFamily="66" charset="0"/>
              </a:rPr>
              <a:t>xFe-yS</a:t>
            </a:r>
            <a:r>
              <a:rPr lang="es-ES_tradnl" altLang="ja-JP" sz="2400" dirty="0">
                <a:latin typeface="Comic Sans MS" pitchFamily="66" charset="0"/>
              </a:rPr>
              <a:t>].</a:t>
            </a:r>
          </a:p>
          <a:p>
            <a:pPr marL="609600" indent="-609600" algn="just">
              <a:lnSpc>
                <a:spcPct val="90000"/>
              </a:lnSpc>
              <a:defRPr/>
            </a:pPr>
            <a:endParaRPr lang="es-ES" sz="2400" dirty="0">
              <a:latin typeface="Comic Sans MS" pitchFamily="66" charset="0"/>
            </a:endParaRPr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" sz="2400" dirty="0">
                <a:latin typeface="Comic Sans MS" pitchFamily="66" charset="0"/>
              </a:rPr>
              <a:t>Los sistemas metal-azufre tienen una gran relevancia, ya que sus cúmulos son  centros reactivos de sistemas enzimáticos.</a:t>
            </a:r>
          </a:p>
          <a:p>
            <a:pPr marL="609600" indent="-609600" algn="just">
              <a:lnSpc>
                <a:spcPct val="90000"/>
              </a:lnSpc>
              <a:defRPr/>
            </a:pPr>
            <a:endParaRPr lang="es-ES" sz="2400" dirty="0">
              <a:latin typeface="Comic Sans MS" pitchFamily="66" charset="0"/>
            </a:endParaRPr>
          </a:p>
          <a:p>
            <a:pPr marL="609600" indent="-609600" algn="just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400" dirty="0">
                <a:latin typeface="Comic Sans MS" pitchFamily="66" charset="0"/>
              </a:rPr>
              <a:t>Regulación de actividad enzimática y mantenimiento de la estructura algunas proteínas.</a:t>
            </a:r>
            <a:endParaRPr lang="es-ES_tradnl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defRPr/>
            </a:pPr>
            <a:endParaRPr lang="es-ES_tradnl" altLang="ja-JP" sz="2400" dirty="0">
              <a:latin typeface="Comic Sans MS" pitchFamily="66" charset="0"/>
            </a:endParaRPr>
          </a:p>
          <a:p>
            <a:pPr marL="609600" indent="-6096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s-ES_tradnl" altLang="ja-JP" sz="2400" dirty="0">
                <a:latin typeface="Comic Sans MS" pitchFamily="66" charset="0"/>
              </a:rPr>
              <a:t>Tres procesos importantes: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es-ES_tradnl" altLang="ja-JP" sz="2400" dirty="0">
                <a:latin typeface="Comic Sans MS" pitchFamily="66" charset="0"/>
              </a:rPr>
              <a:t>Procesos de activación catalítica.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es-ES_tradnl" altLang="ja-JP" sz="2400" dirty="0">
                <a:latin typeface="Comic Sans MS" pitchFamily="66" charset="0"/>
              </a:rPr>
              <a:t>Funciones como </a:t>
            </a:r>
            <a:r>
              <a:rPr lang="es-ES_tradnl" altLang="ja-JP" sz="2400" dirty="0" err="1">
                <a:latin typeface="Comic Sans MS" pitchFamily="66" charset="0"/>
              </a:rPr>
              <a:t>biosensores</a:t>
            </a:r>
            <a:r>
              <a:rPr lang="es-ES_tradnl" altLang="ja-JP" sz="2400" dirty="0">
                <a:latin typeface="Comic Sans MS" pitchFamily="66" charset="0"/>
              </a:rPr>
              <a:t> de Fe, O</a:t>
            </a:r>
            <a:r>
              <a:rPr lang="es-ES_tradnl" altLang="ja-JP" sz="2400" baseline="-25000" dirty="0">
                <a:latin typeface="Comic Sans MS" pitchFamily="66" charset="0"/>
              </a:rPr>
              <a:t>2</a:t>
            </a:r>
            <a:r>
              <a:rPr lang="es-ES_tradnl" altLang="ja-JP" sz="2400" dirty="0">
                <a:latin typeface="Comic Sans MS" pitchFamily="66" charset="0"/>
              </a:rPr>
              <a:t>, O</a:t>
            </a:r>
            <a:r>
              <a:rPr lang="es-ES_tradnl" altLang="ja-JP" sz="2400" baseline="-25000" dirty="0">
                <a:latin typeface="Comic Sans MS" pitchFamily="66" charset="0"/>
              </a:rPr>
              <a:t>2</a:t>
            </a:r>
            <a:r>
              <a:rPr lang="es-ES_tradnl" altLang="ja-JP" sz="2400" baseline="30000" dirty="0">
                <a:latin typeface="Comic Sans MS" pitchFamily="66" charset="0"/>
              </a:rPr>
              <a:t>2-</a:t>
            </a:r>
            <a:r>
              <a:rPr lang="es-ES_tradnl" altLang="ja-JP" sz="2400" dirty="0">
                <a:latin typeface="Comic Sans MS" pitchFamily="66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 typeface="Arial" charset="0"/>
              <a:buAutoNum type="arabicParenR"/>
              <a:defRPr/>
            </a:pPr>
            <a:r>
              <a:rPr lang="es-ES_tradnl" altLang="ja-JP" sz="2400" dirty="0">
                <a:latin typeface="Comic Sans MS" pitchFamily="66" charset="0"/>
              </a:rPr>
              <a:t>Transferencia de electrones (por potenciales negativos).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ABB11CDC-72A4-44F5-9BCF-B9E8B5AE3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8</a:t>
            </a:fld>
            <a:endParaRPr lang="es-MX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428728" y="5988626"/>
            <a:ext cx="63579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latin typeface="Comic Sans MS" pitchFamily="66" charset="0"/>
              </a:rPr>
              <a:t>http://en.wikipedia.org/wiki/Iron-sulfur_protein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57158" y="214290"/>
            <a:ext cx="84296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Las </a:t>
            </a:r>
            <a:r>
              <a:rPr lang="es-MX" sz="2400" dirty="0" err="1">
                <a:latin typeface="Comic Sans MS" pitchFamily="66" charset="0"/>
              </a:rPr>
              <a:t>proteinas</a:t>
            </a:r>
            <a:r>
              <a:rPr lang="es-MX" sz="2400" dirty="0">
                <a:latin typeface="Comic Sans MS" pitchFamily="66" charset="0"/>
              </a:rPr>
              <a:t> hierro azufre se caracterizan por la presencia de cúmulos de hierro-azufre, que contienen centros di, </a:t>
            </a:r>
            <a:r>
              <a:rPr lang="es-MX" sz="2400" dirty="0" err="1">
                <a:latin typeface="Comic Sans MS" pitchFamily="66" charset="0"/>
              </a:rPr>
              <a:t>tri</a:t>
            </a:r>
            <a:r>
              <a:rPr lang="es-MX" sz="2400" dirty="0">
                <a:latin typeface="Comic Sans MS" pitchFamily="66" charset="0"/>
              </a:rPr>
              <a:t> y </a:t>
            </a:r>
            <a:r>
              <a:rPr lang="es-MX" sz="2400" dirty="0" err="1">
                <a:latin typeface="Comic Sans MS" pitchFamily="66" charset="0"/>
              </a:rPr>
              <a:t>tetranucleares</a:t>
            </a:r>
            <a:r>
              <a:rPr lang="es-MX" sz="2400" dirty="0">
                <a:latin typeface="Comic Sans MS" pitchFamily="66" charset="0"/>
              </a:rPr>
              <a:t> de hierro en diversos estados de oxidación.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Se encuentran en </a:t>
            </a:r>
            <a:r>
              <a:rPr lang="es-MX" sz="2400" dirty="0" err="1">
                <a:latin typeface="Comic Sans MS" pitchFamily="66" charset="0"/>
              </a:rPr>
              <a:t>metaloproteínas</a:t>
            </a:r>
            <a:r>
              <a:rPr lang="es-MX" sz="2400" dirty="0">
                <a:latin typeface="Comic Sans MS" pitchFamily="66" charset="0"/>
              </a:rPr>
              <a:t> como </a:t>
            </a:r>
            <a:r>
              <a:rPr lang="es-MX" sz="2400" dirty="0" err="1">
                <a:latin typeface="Comic Sans MS" pitchFamily="66" charset="0"/>
              </a:rPr>
              <a:t>ferredoxinas</a:t>
            </a:r>
            <a:r>
              <a:rPr lang="es-MX" sz="2400" dirty="0">
                <a:latin typeface="Comic Sans MS" pitchFamily="66" charset="0"/>
              </a:rPr>
              <a:t>, NADH deshidrogenasa, </a:t>
            </a:r>
            <a:r>
              <a:rPr lang="es-MX" sz="2400" dirty="0" err="1">
                <a:latin typeface="Comic Sans MS" pitchFamily="66" charset="0"/>
              </a:rPr>
              <a:t>hidrogenasas</a:t>
            </a:r>
            <a:r>
              <a:rPr lang="es-MX" sz="2400" dirty="0">
                <a:latin typeface="Comic Sans MS" pitchFamily="66" charset="0"/>
              </a:rPr>
              <a:t>, </a:t>
            </a:r>
            <a:r>
              <a:rPr lang="es-MX" sz="2400" dirty="0" err="1">
                <a:latin typeface="Comic Sans MS" pitchFamily="66" charset="0"/>
              </a:rPr>
              <a:t>nitrogenasa</a:t>
            </a:r>
            <a:r>
              <a:rPr lang="es-MX" sz="2400" dirty="0">
                <a:latin typeface="Comic Sans MS" pitchFamily="66" charset="0"/>
              </a:rPr>
              <a:t>, entre otras.</a:t>
            </a:r>
          </a:p>
          <a:p>
            <a:pPr algn="just">
              <a:spcAft>
                <a:spcPts val="1200"/>
              </a:spcAft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Estos cúmulos son conocidos por su papel en reacciones redox del transporte de electrones mitocondrial.</a:t>
            </a:r>
          </a:p>
          <a:p>
            <a:pPr lvl="1">
              <a:spcAft>
                <a:spcPts val="1200"/>
              </a:spcAft>
            </a:pPr>
            <a:r>
              <a:rPr lang="es-MX" sz="2400" dirty="0">
                <a:latin typeface="Comic Sans MS" pitchFamily="66" charset="0"/>
              </a:rPr>
              <a:t>Otros papeles: 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Catálisis (</a:t>
            </a:r>
            <a:r>
              <a:rPr lang="es-MX" sz="2400" dirty="0" err="1">
                <a:latin typeface="Comic Sans MS" pitchFamily="66" charset="0"/>
              </a:rPr>
              <a:t>aconitasa</a:t>
            </a:r>
            <a:r>
              <a:rPr lang="es-MX" sz="2400" dirty="0">
                <a:latin typeface="Comic Sans MS" pitchFamily="66" charset="0"/>
              </a:rPr>
              <a:t>)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Donadores de azufre</a:t>
            </a:r>
          </a:p>
          <a:p>
            <a:pPr lvl="1">
              <a:buFont typeface="Arial" pitchFamily="34" charset="0"/>
              <a:buChar char="•"/>
            </a:pPr>
            <a:r>
              <a:rPr lang="es-MX" sz="2400" dirty="0">
                <a:latin typeface="Comic Sans MS" pitchFamily="66" charset="0"/>
              </a:rPr>
              <a:t>Expresión génica</a:t>
            </a:r>
            <a:endParaRPr lang="es-MX" dirty="0">
              <a:latin typeface="Comic Sans MS" pitchFamily="66" charset="0"/>
            </a:endParaRPr>
          </a:p>
        </p:txBody>
      </p:sp>
      <p:sp>
        <p:nvSpPr>
          <p:cNvPr id="2" name="Marcador de número de diapositiva 1">
            <a:extLst>
              <a:ext uri="{FF2B5EF4-FFF2-40B4-BE49-F238E27FC236}">
                <a16:creationId xmlns:a16="http://schemas.microsoft.com/office/drawing/2014/main" id="{EB796B60-BA9B-4940-A41F-5F8D0B0D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29C6F4-EA0D-42F5-A474-916D98238DBD}" type="slidenum">
              <a:rPr lang="es-MX" smtClean="0"/>
              <a:pPr/>
              <a:t>9</a:t>
            </a:fld>
            <a:endParaRPr lang="es-MX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3099</TotalTime>
  <Words>2023</Words>
  <Application>Microsoft Office PowerPoint</Application>
  <PresentationFormat>Presentación en pantalla (4:3)</PresentationFormat>
  <Paragraphs>341</Paragraphs>
  <Slides>48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48</vt:i4>
      </vt:variant>
    </vt:vector>
  </HeadingPairs>
  <TitlesOfParts>
    <vt:vector size="59" baseType="lpstr">
      <vt:lpstr>Arial</vt:lpstr>
      <vt:lpstr>Calibri</vt:lpstr>
      <vt:lpstr>Comic Sans MS</vt:lpstr>
      <vt:lpstr>Georgia</vt:lpstr>
      <vt:lpstr>Trebuchet MS</vt:lpstr>
      <vt:lpstr>Wingdings</vt:lpstr>
      <vt:lpstr>Wingdings 2</vt:lpstr>
      <vt:lpstr>Civil</vt:lpstr>
      <vt:lpstr>CS ChemDraw Drawing</vt:lpstr>
      <vt:lpstr>CorelDRAW</vt:lpstr>
      <vt:lpstr>Document</vt:lpstr>
      <vt:lpstr>Proteinas Fe-S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Silvia</dc:creator>
  <cp:lastModifiedBy>blum</cp:lastModifiedBy>
  <cp:revision>153</cp:revision>
  <dcterms:created xsi:type="dcterms:W3CDTF">2009-04-14T00:28:07Z</dcterms:created>
  <dcterms:modified xsi:type="dcterms:W3CDTF">2023-09-25T18:56:09Z</dcterms:modified>
</cp:coreProperties>
</file>