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58" r:id="rId5"/>
    <p:sldId id="261" r:id="rId6"/>
    <p:sldId id="260" r:id="rId7"/>
    <p:sldId id="259" r:id="rId8"/>
    <p:sldId id="262" r:id="rId9"/>
    <p:sldId id="263" r:id="rId10"/>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4660"/>
  </p:normalViewPr>
  <p:slideViewPr>
    <p:cSldViewPr snapToGrid="0">
      <p:cViewPr varScale="1">
        <p:scale>
          <a:sx n="77" d="100"/>
          <a:sy n="77" d="100"/>
        </p:scale>
        <p:origin x="72" y="2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9B66D6-5B59-4F86-9B7E-F70773782F3F}"/>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a:extLst>
              <a:ext uri="{FF2B5EF4-FFF2-40B4-BE49-F238E27FC236}">
                <a16:creationId xmlns:a16="http://schemas.microsoft.com/office/drawing/2014/main" id="{AEBA7667-34FD-4149-80BF-DDFD4B2E1A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MX"/>
          </a:p>
        </p:txBody>
      </p:sp>
      <p:sp>
        <p:nvSpPr>
          <p:cNvPr id="4" name="Marcador de fecha 3">
            <a:extLst>
              <a:ext uri="{FF2B5EF4-FFF2-40B4-BE49-F238E27FC236}">
                <a16:creationId xmlns:a16="http://schemas.microsoft.com/office/drawing/2014/main" id="{701E7A0B-F592-4C79-87DF-DAD3E28D8E79}"/>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5" name="Marcador de pie de página 4">
            <a:extLst>
              <a:ext uri="{FF2B5EF4-FFF2-40B4-BE49-F238E27FC236}">
                <a16:creationId xmlns:a16="http://schemas.microsoft.com/office/drawing/2014/main" id="{D1E814BD-0726-4129-BA80-C817998F7F67}"/>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A40B9700-7BAC-40B4-A34A-02172AEF869F}"/>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3851532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BFE6C8-F1C2-432D-BBA6-F92163371A37}"/>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94541515-7051-41A0-8906-797202265E90}"/>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281C477D-9B46-4A53-8ADB-40F3B7CA4F29}"/>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5" name="Marcador de pie de página 4">
            <a:extLst>
              <a:ext uri="{FF2B5EF4-FFF2-40B4-BE49-F238E27FC236}">
                <a16:creationId xmlns:a16="http://schemas.microsoft.com/office/drawing/2014/main" id="{0744BE79-3396-4DCC-8F09-29BE5EADFE6B}"/>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7803C223-0FB9-4280-AA08-F8742EA5C22D}"/>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4055028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C357B8-ED84-4DE6-8D51-103F7B5BA4D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32223A0C-6D27-4180-A514-C202C82B8A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895DE0A-72E9-4170-9530-C8D80EF74E6A}"/>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5" name="Marcador de pie de página 4">
            <a:extLst>
              <a:ext uri="{FF2B5EF4-FFF2-40B4-BE49-F238E27FC236}">
                <a16:creationId xmlns:a16="http://schemas.microsoft.com/office/drawing/2014/main" id="{C7B92E1B-1FE1-4922-9BA5-CB057EA0943B}"/>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08F98B35-5A50-401D-8542-EC69B386410C}"/>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564477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94ADDF-D201-42BE-81B9-7B577E270C22}"/>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B7CD061A-C503-4000-8C0E-E5F98477BC45}"/>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a:extLst>
              <a:ext uri="{FF2B5EF4-FFF2-40B4-BE49-F238E27FC236}">
                <a16:creationId xmlns:a16="http://schemas.microsoft.com/office/drawing/2014/main" id="{8AA13855-55BC-4590-8810-AE6807D72CF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a:extLst>
              <a:ext uri="{FF2B5EF4-FFF2-40B4-BE49-F238E27FC236}">
                <a16:creationId xmlns:a16="http://schemas.microsoft.com/office/drawing/2014/main" id="{21CE7B1D-459A-4FBC-BFB0-C4E076B907EE}"/>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6" name="Marcador de pie de página 5">
            <a:extLst>
              <a:ext uri="{FF2B5EF4-FFF2-40B4-BE49-F238E27FC236}">
                <a16:creationId xmlns:a16="http://schemas.microsoft.com/office/drawing/2014/main" id="{2350FADD-6A4D-4035-8B7E-F350021F8242}"/>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AD1046EF-CAE7-4592-9494-6141E64D0DD6}"/>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83589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23C9B5-76AF-47A0-85D6-0958527C9702}"/>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2692E8D9-CBF6-45DE-BDF3-6DC8600F75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4A447AF-EAE8-43D1-88B6-7C0F238AE29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a:extLst>
              <a:ext uri="{FF2B5EF4-FFF2-40B4-BE49-F238E27FC236}">
                <a16:creationId xmlns:a16="http://schemas.microsoft.com/office/drawing/2014/main" id="{ED2F469D-6C6C-490C-8BA5-057216F068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4554E7C-CF74-462B-A9C3-05E67CF442AB}"/>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a:extLst>
              <a:ext uri="{FF2B5EF4-FFF2-40B4-BE49-F238E27FC236}">
                <a16:creationId xmlns:a16="http://schemas.microsoft.com/office/drawing/2014/main" id="{430A22D2-6B7A-4B99-BDEC-CA41302F316C}"/>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8" name="Marcador de pie de página 7">
            <a:extLst>
              <a:ext uri="{FF2B5EF4-FFF2-40B4-BE49-F238E27FC236}">
                <a16:creationId xmlns:a16="http://schemas.microsoft.com/office/drawing/2014/main" id="{7CE1F091-ABED-4D44-A4B7-D253011A14B5}"/>
              </a:ext>
            </a:extLst>
          </p:cNvPr>
          <p:cNvSpPr>
            <a:spLocks noGrp="1"/>
          </p:cNvSpPr>
          <p:nvPr>
            <p:ph type="ftr" sz="quarter" idx="11"/>
          </p:nvPr>
        </p:nvSpPr>
        <p:spPr/>
        <p:txBody>
          <a:bodyPr/>
          <a:lstStyle/>
          <a:p>
            <a:endParaRPr lang="es-MX"/>
          </a:p>
        </p:txBody>
      </p:sp>
      <p:sp>
        <p:nvSpPr>
          <p:cNvPr id="9" name="Marcador de número de diapositiva 8">
            <a:extLst>
              <a:ext uri="{FF2B5EF4-FFF2-40B4-BE49-F238E27FC236}">
                <a16:creationId xmlns:a16="http://schemas.microsoft.com/office/drawing/2014/main" id="{58C4A85F-3D7F-4527-A791-A94AC97E975C}"/>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2702397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2F46AC-FF2A-46CC-9480-01B70D74988D}"/>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fecha 2">
            <a:extLst>
              <a:ext uri="{FF2B5EF4-FFF2-40B4-BE49-F238E27FC236}">
                <a16:creationId xmlns:a16="http://schemas.microsoft.com/office/drawing/2014/main" id="{1A930AFA-3F20-4F55-AD06-DE3C902C4702}"/>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4" name="Marcador de pie de página 3">
            <a:extLst>
              <a:ext uri="{FF2B5EF4-FFF2-40B4-BE49-F238E27FC236}">
                <a16:creationId xmlns:a16="http://schemas.microsoft.com/office/drawing/2014/main" id="{01F44A1D-BE6C-4FDE-94D1-DD9EEEAB1F67}"/>
              </a:ext>
            </a:extLst>
          </p:cNvPr>
          <p:cNvSpPr>
            <a:spLocks noGrp="1"/>
          </p:cNvSpPr>
          <p:nvPr>
            <p:ph type="ftr" sz="quarter" idx="11"/>
          </p:nvPr>
        </p:nvSpPr>
        <p:spPr/>
        <p:txBody>
          <a:bodyPr/>
          <a:lstStyle/>
          <a:p>
            <a:endParaRPr lang="es-MX"/>
          </a:p>
        </p:txBody>
      </p:sp>
      <p:sp>
        <p:nvSpPr>
          <p:cNvPr id="5" name="Marcador de número de diapositiva 4">
            <a:extLst>
              <a:ext uri="{FF2B5EF4-FFF2-40B4-BE49-F238E27FC236}">
                <a16:creationId xmlns:a16="http://schemas.microsoft.com/office/drawing/2014/main" id="{A9A740EA-45D1-49BE-A8B0-9A624C0F4ED8}"/>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653392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EF2C1B4-AD75-4EA2-921E-8F6EB2165C86}"/>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3" name="Marcador de pie de página 2">
            <a:extLst>
              <a:ext uri="{FF2B5EF4-FFF2-40B4-BE49-F238E27FC236}">
                <a16:creationId xmlns:a16="http://schemas.microsoft.com/office/drawing/2014/main" id="{1CA78989-A9B5-4F12-B311-5BF389449E38}"/>
              </a:ext>
            </a:extLst>
          </p:cNvPr>
          <p:cNvSpPr>
            <a:spLocks noGrp="1"/>
          </p:cNvSpPr>
          <p:nvPr>
            <p:ph type="ftr" sz="quarter" idx="11"/>
          </p:nvPr>
        </p:nvSpPr>
        <p:spPr/>
        <p:txBody>
          <a:bodyPr/>
          <a:lstStyle/>
          <a:p>
            <a:endParaRPr lang="es-MX"/>
          </a:p>
        </p:txBody>
      </p:sp>
      <p:sp>
        <p:nvSpPr>
          <p:cNvPr id="4" name="Marcador de número de diapositiva 3">
            <a:extLst>
              <a:ext uri="{FF2B5EF4-FFF2-40B4-BE49-F238E27FC236}">
                <a16:creationId xmlns:a16="http://schemas.microsoft.com/office/drawing/2014/main" id="{7A362891-222F-41FA-B421-72860698D821}"/>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1637970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073302-E213-4721-A5AD-7000C20409EB}"/>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DA29ED85-DF2B-43F4-A711-4D241487D5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a:extLst>
              <a:ext uri="{FF2B5EF4-FFF2-40B4-BE49-F238E27FC236}">
                <a16:creationId xmlns:a16="http://schemas.microsoft.com/office/drawing/2014/main" id="{4CF06968-30AA-4937-A488-3B641DB32D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C20808B-1C6B-405E-B6B8-67468ADBC585}"/>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6" name="Marcador de pie de página 5">
            <a:extLst>
              <a:ext uri="{FF2B5EF4-FFF2-40B4-BE49-F238E27FC236}">
                <a16:creationId xmlns:a16="http://schemas.microsoft.com/office/drawing/2014/main" id="{BADCE64F-3E52-496A-B4E9-ECA20A4C4C6E}"/>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348F90A9-A223-4799-94E0-492738A3445A}"/>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1409080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4AF8F0-747D-4045-98BC-CA89CA6CEBF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a:extLst>
              <a:ext uri="{FF2B5EF4-FFF2-40B4-BE49-F238E27FC236}">
                <a16:creationId xmlns:a16="http://schemas.microsoft.com/office/drawing/2014/main" id="{19566C06-A017-415C-86FF-0D0646D24C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a:extLst>
              <a:ext uri="{FF2B5EF4-FFF2-40B4-BE49-F238E27FC236}">
                <a16:creationId xmlns:a16="http://schemas.microsoft.com/office/drawing/2014/main" id="{F06AD63C-15FF-4485-9F6D-B2A32BA113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4EC157C-7C31-42EB-A97F-9E6322D21925}"/>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6" name="Marcador de pie de página 5">
            <a:extLst>
              <a:ext uri="{FF2B5EF4-FFF2-40B4-BE49-F238E27FC236}">
                <a16:creationId xmlns:a16="http://schemas.microsoft.com/office/drawing/2014/main" id="{0DBA2680-561B-4C4B-B406-2B8E7B6916AC}"/>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BF9762EE-40B0-4645-8503-6AF01F229572}"/>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372974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72F4DB-6952-4887-AECF-0F7F24C4AC03}"/>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30FD9162-2482-4125-93CD-56DD3CA9DE02}"/>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6524D399-DFC0-45FE-B435-3710A31FAC15}"/>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5" name="Marcador de pie de página 4">
            <a:extLst>
              <a:ext uri="{FF2B5EF4-FFF2-40B4-BE49-F238E27FC236}">
                <a16:creationId xmlns:a16="http://schemas.microsoft.com/office/drawing/2014/main" id="{EE6769C9-0C98-45FF-AEC9-688810DA0DB5}"/>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6D348B1D-C936-4DE5-BE59-F2A9DADA73FA}"/>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667388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A00D14A-2945-4DEB-B3F8-49A5FC8505B6}"/>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9BD9381A-3B72-48C2-B632-2018FAF25E68}"/>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8FC81476-2B38-4705-8CAF-4D174AFA4636}"/>
              </a:ext>
            </a:extLst>
          </p:cNvPr>
          <p:cNvSpPr>
            <a:spLocks noGrp="1"/>
          </p:cNvSpPr>
          <p:nvPr>
            <p:ph type="dt" sz="half" idx="10"/>
          </p:nvPr>
        </p:nvSpPr>
        <p:spPr/>
        <p:txBody>
          <a:bodyPr/>
          <a:lstStyle/>
          <a:p>
            <a:fld id="{BBD76306-69FE-47F7-BD68-4EEFF559EAD5}" type="datetimeFigureOut">
              <a:rPr lang="es-MX" smtClean="0"/>
              <a:t>25/04/2020</a:t>
            </a:fld>
            <a:endParaRPr lang="es-MX"/>
          </a:p>
        </p:txBody>
      </p:sp>
      <p:sp>
        <p:nvSpPr>
          <p:cNvPr id="5" name="Marcador de pie de página 4">
            <a:extLst>
              <a:ext uri="{FF2B5EF4-FFF2-40B4-BE49-F238E27FC236}">
                <a16:creationId xmlns:a16="http://schemas.microsoft.com/office/drawing/2014/main" id="{D4A5BD14-E9AD-47B6-A97D-57FF6AA0D93A}"/>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CD952AA9-241D-4671-ABE4-FA7398CF8119}"/>
              </a:ext>
            </a:extLst>
          </p:cNvPr>
          <p:cNvSpPr>
            <a:spLocks noGrp="1"/>
          </p:cNvSpPr>
          <p:nvPr>
            <p:ph type="sldNum" sz="quarter" idx="12"/>
          </p:nvPr>
        </p:nvSpPr>
        <p:spPr/>
        <p:txBody>
          <a:bodyPr/>
          <a:lstStyle/>
          <a:p>
            <a:fld id="{E16635BC-E458-4E5D-BC29-ADFC02011D76}" type="slidenum">
              <a:rPr lang="es-MX" smtClean="0"/>
              <a:t>‹Nº›</a:t>
            </a:fld>
            <a:endParaRPr lang="es-MX"/>
          </a:p>
        </p:txBody>
      </p:sp>
    </p:spTree>
    <p:extLst>
      <p:ext uri="{BB962C8B-B14F-4D97-AF65-F5344CB8AC3E}">
        <p14:creationId xmlns:p14="http://schemas.microsoft.com/office/powerpoint/2010/main" val="2019806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BB67A38-0805-403B-AF2A-5090145878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5C18CE02-B9FD-4C16-B847-035B33B8EB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D1E252B8-4786-43B2-9596-77D185B665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D76306-69FE-47F7-BD68-4EEFF559EAD5}" type="datetimeFigureOut">
              <a:rPr lang="es-MX" smtClean="0"/>
              <a:t>25/04/2020</a:t>
            </a:fld>
            <a:endParaRPr lang="es-MX"/>
          </a:p>
        </p:txBody>
      </p:sp>
      <p:sp>
        <p:nvSpPr>
          <p:cNvPr id="5" name="Marcador de pie de página 4">
            <a:extLst>
              <a:ext uri="{FF2B5EF4-FFF2-40B4-BE49-F238E27FC236}">
                <a16:creationId xmlns:a16="http://schemas.microsoft.com/office/drawing/2014/main" id="{C6889457-CA10-4B05-B0CF-C9D209B3B4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a:extLst>
              <a:ext uri="{FF2B5EF4-FFF2-40B4-BE49-F238E27FC236}">
                <a16:creationId xmlns:a16="http://schemas.microsoft.com/office/drawing/2014/main" id="{1D94081E-1955-45A1-A910-8F4D49DAC4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6635BC-E458-4E5D-BC29-ADFC02011D76}" type="slidenum">
              <a:rPr lang="es-MX" smtClean="0"/>
              <a:t>‹Nº›</a:t>
            </a:fld>
            <a:endParaRPr lang="es-MX"/>
          </a:p>
        </p:txBody>
      </p:sp>
    </p:spTree>
    <p:extLst>
      <p:ext uri="{BB962C8B-B14F-4D97-AF65-F5344CB8AC3E}">
        <p14:creationId xmlns:p14="http://schemas.microsoft.com/office/powerpoint/2010/main" val="35191700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es.wikipedia.org/wiki/Molibdeno" TargetMode="External"/><Relationship Id="rId7" Type="http://schemas.openxmlformats.org/officeDocument/2006/relationships/hyperlink" Target="http://es.wikipedia.org/wiki/Renio" TargetMode="External"/><Relationship Id="rId2" Type="http://schemas.openxmlformats.org/officeDocument/2006/relationships/hyperlink" Target="http://es.wikipedia.org/wiki/Cromo" TargetMode="External"/><Relationship Id="rId1" Type="http://schemas.openxmlformats.org/officeDocument/2006/relationships/slideLayout" Target="../slideLayouts/slideLayout2.xml"/><Relationship Id="rId6" Type="http://schemas.openxmlformats.org/officeDocument/2006/relationships/hyperlink" Target="http://es.wikipedia.org/wiki/Tecnecio" TargetMode="External"/><Relationship Id="rId5" Type="http://schemas.openxmlformats.org/officeDocument/2006/relationships/hyperlink" Target="http://es.wikipedia.org/wiki/Manganeso" TargetMode="External"/><Relationship Id="rId4" Type="http://schemas.openxmlformats.org/officeDocument/2006/relationships/hyperlink" Target="http://es.wikipedia.org/wiki/Wolframio"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1C3439-81BD-4302-B4FE-32F042E1AF25}"/>
              </a:ext>
            </a:extLst>
          </p:cNvPr>
          <p:cNvSpPr>
            <a:spLocks noGrp="1"/>
          </p:cNvSpPr>
          <p:nvPr>
            <p:ph type="ctrTitle"/>
          </p:nvPr>
        </p:nvSpPr>
        <p:spPr>
          <a:xfrm>
            <a:off x="1524000" y="914400"/>
            <a:ext cx="9144000" cy="1237280"/>
          </a:xfrm>
        </p:spPr>
        <p:txBody>
          <a:bodyPr/>
          <a:lstStyle/>
          <a:p>
            <a:r>
              <a:rPr lang="es-MX" dirty="0"/>
              <a:t>Basicidad de </a:t>
            </a:r>
            <a:r>
              <a:rPr lang="es-MX" dirty="0" err="1"/>
              <a:t>oxianiones</a:t>
            </a:r>
            <a:endParaRPr lang="es-MX" dirty="0"/>
          </a:p>
        </p:txBody>
      </p:sp>
      <p:sp>
        <p:nvSpPr>
          <p:cNvPr id="3" name="Subtítulo 2">
            <a:extLst>
              <a:ext uri="{FF2B5EF4-FFF2-40B4-BE49-F238E27FC236}">
                <a16:creationId xmlns:a16="http://schemas.microsoft.com/office/drawing/2014/main" id="{B91B7347-9B27-4A3E-BF29-CEE1C1D8DA2C}"/>
              </a:ext>
            </a:extLst>
          </p:cNvPr>
          <p:cNvSpPr>
            <a:spLocks noGrp="1"/>
          </p:cNvSpPr>
          <p:nvPr>
            <p:ph type="subTitle" idx="1"/>
          </p:nvPr>
        </p:nvSpPr>
        <p:spPr/>
        <p:txBody>
          <a:bodyPr>
            <a:noAutofit/>
          </a:bodyPr>
          <a:lstStyle/>
          <a:p>
            <a:pPr algn="just"/>
            <a:r>
              <a:rPr lang="es-MX" dirty="0"/>
              <a:t>Reacción de hidrolisis de un </a:t>
            </a:r>
            <a:r>
              <a:rPr lang="es-MX" dirty="0" err="1"/>
              <a:t>oxianion</a:t>
            </a:r>
            <a:r>
              <a:rPr lang="es-MX" dirty="0"/>
              <a:t>:</a:t>
            </a:r>
          </a:p>
          <a:p>
            <a:pPr algn="just"/>
            <a:endParaRPr lang="es-MX" dirty="0"/>
          </a:p>
          <a:p>
            <a:pPr algn="just"/>
            <a:r>
              <a:rPr lang="es-MX" dirty="0" err="1"/>
              <a:t>Na</a:t>
            </a:r>
            <a:r>
              <a:rPr lang="es-MX" baseline="-25000" dirty="0" err="1"/>
              <a:t>y</a:t>
            </a:r>
            <a:r>
              <a:rPr lang="es-MX" dirty="0" err="1"/>
              <a:t>MO</a:t>
            </a:r>
            <a:r>
              <a:rPr lang="es-MX" baseline="-25000" dirty="0" err="1"/>
              <a:t>x</a:t>
            </a:r>
            <a:r>
              <a:rPr lang="es-MX" dirty="0"/>
              <a:t>                             y </a:t>
            </a:r>
            <a:r>
              <a:rPr lang="es-MX" dirty="0" err="1"/>
              <a:t>Na</a:t>
            </a:r>
            <a:r>
              <a:rPr lang="es-MX" baseline="30000" dirty="0"/>
              <a:t>+</a:t>
            </a:r>
            <a:r>
              <a:rPr lang="es-MX" dirty="0"/>
              <a:t> +  </a:t>
            </a:r>
            <a:r>
              <a:rPr lang="es-MX" dirty="0" err="1"/>
              <a:t>Mo</a:t>
            </a:r>
            <a:r>
              <a:rPr lang="es-MX" baseline="-25000" dirty="0" err="1"/>
              <a:t>x</a:t>
            </a:r>
            <a:r>
              <a:rPr lang="es-MX" baseline="-25000" dirty="0"/>
              <a:t> </a:t>
            </a:r>
            <a:r>
              <a:rPr lang="es-MX" baseline="30000" dirty="0"/>
              <a:t>–y</a:t>
            </a:r>
          </a:p>
          <a:p>
            <a:pPr algn="just"/>
            <a:endParaRPr lang="es-MX" dirty="0"/>
          </a:p>
          <a:p>
            <a:pPr algn="just"/>
            <a:r>
              <a:rPr lang="es-MX" dirty="0" err="1"/>
              <a:t>MO</a:t>
            </a:r>
            <a:r>
              <a:rPr lang="es-MX" baseline="-25000" dirty="0" err="1"/>
              <a:t>x</a:t>
            </a:r>
            <a:r>
              <a:rPr lang="es-MX" dirty="0"/>
              <a:t> </a:t>
            </a:r>
            <a:r>
              <a:rPr lang="es-MX" baseline="30000" dirty="0"/>
              <a:t>–y</a:t>
            </a:r>
            <a:r>
              <a:rPr lang="es-MX" dirty="0"/>
              <a:t>  +  H</a:t>
            </a:r>
            <a:r>
              <a:rPr lang="es-MX" baseline="-25000" dirty="0"/>
              <a:t>2</a:t>
            </a:r>
            <a:r>
              <a:rPr lang="es-MX" dirty="0"/>
              <a:t>O                </a:t>
            </a:r>
            <a:r>
              <a:rPr lang="es-MX" dirty="0" err="1"/>
              <a:t>HMO</a:t>
            </a:r>
            <a:r>
              <a:rPr lang="es-MX" baseline="-25000" dirty="0" err="1"/>
              <a:t>x</a:t>
            </a:r>
            <a:r>
              <a:rPr lang="es-MX" dirty="0"/>
              <a:t> </a:t>
            </a:r>
            <a:r>
              <a:rPr lang="es-MX" baseline="30000" dirty="0"/>
              <a:t>(y-1)-   </a:t>
            </a:r>
            <a:r>
              <a:rPr lang="es-MX" dirty="0"/>
              <a:t>+   OH</a:t>
            </a:r>
            <a:r>
              <a:rPr lang="es-MX" baseline="30000" dirty="0"/>
              <a:t>-</a:t>
            </a:r>
          </a:p>
        </p:txBody>
      </p:sp>
      <p:cxnSp>
        <p:nvCxnSpPr>
          <p:cNvPr id="5" name="Conector recto de flecha 4">
            <a:extLst>
              <a:ext uri="{FF2B5EF4-FFF2-40B4-BE49-F238E27FC236}">
                <a16:creationId xmlns:a16="http://schemas.microsoft.com/office/drawing/2014/main" id="{9EBC75DB-EF56-4F18-B045-E52CF50636A8}"/>
              </a:ext>
            </a:extLst>
          </p:cNvPr>
          <p:cNvCxnSpPr/>
          <p:nvPr/>
        </p:nvCxnSpPr>
        <p:spPr>
          <a:xfrm>
            <a:off x="3204838" y="4616388"/>
            <a:ext cx="56817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Conector recto de flecha 6">
            <a:extLst>
              <a:ext uri="{FF2B5EF4-FFF2-40B4-BE49-F238E27FC236}">
                <a16:creationId xmlns:a16="http://schemas.microsoft.com/office/drawing/2014/main" id="{FC84F8CB-B82D-45AA-AD3B-F059312199FE}"/>
              </a:ext>
            </a:extLst>
          </p:cNvPr>
          <p:cNvCxnSpPr/>
          <p:nvPr/>
        </p:nvCxnSpPr>
        <p:spPr>
          <a:xfrm flipH="1">
            <a:off x="3209277" y="4758431"/>
            <a:ext cx="52378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Conector recto de flecha 7">
            <a:extLst>
              <a:ext uri="{FF2B5EF4-FFF2-40B4-BE49-F238E27FC236}">
                <a16:creationId xmlns:a16="http://schemas.microsoft.com/office/drawing/2014/main" id="{B9338AA4-45A2-4E8D-8A9B-53251EF8A996}"/>
              </a:ext>
            </a:extLst>
          </p:cNvPr>
          <p:cNvCxnSpPr/>
          <p:nvPr/>
        </p:nvCxnSpPr>
        <p:spPr>
          <a:xfrm>
            <a:off x="3844031" y="5461247"/>
            <a:ext cx="56817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a:extLst>
              <a:ext uri="{FF2B5EF4-FFF2-40B4-BE49-F238E27FC236}">
                <a16:creationId xmlns:a16="http://schemas.microsoft.com/office/drawing/2014/main" id="{976AEC02-11C3-41EB-ADAB-06611B5C3C77}"/>
              </a:ext>
            </a:extLst>
          </p:cNvPr>
          <p:cNvCxnSpPr/>
          <p:nvPr/>
        </p:nvCxnSpPr>
        <p:spPr>
          <a:xfrm flipH="1">
            <a:off x="3844031" y="5629923"/>
            <a:ext cx="52378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CuadroTexto 9">
            <a:extLst>
              <a:ext uri="{FF2B5EF4-FFF2-40B4-BE49-F238E27FC236}">
                <a16:creationId xmlns:a16="http://schemas.microsoft.com/office/drawing/2014/main" id="{B23D8BB9-F570-446A-891D-F062CF8F4A76}"/>
              </a:ext>
            </a:extLst>
          </p:cNvPr>
          <p:cNvSpPr txBox="1"/>
          <p:nvPr/>
        </p:nvSpPr>
        <p:spPr>
          <a:xfrm>
            <a:off x="7546019" y="4758431"/>
            <a:ext cx="4027145" cy="646331"/>
          </a:xfrm>
          <a:prstGeom prst="rect">
            <a:avLst/>
          </a:prstGeom>
          <a:noFill/>
        </p:spPr>
        <p:txBody>
          <a:bodyPr wrap="square" rtlCol="0">
            <a:spAutoFit/>
          </a:bodyPr>
          <a:lstStyle/>
          <a:p>
            <a:r>
              <a:rPr lang="es-MX" dirty="0"/>
              <a:t>Mientras mas se </a:t>
            </a:r>
            <a:r>
              <a:rPr lang="es-MX" dirty="0" err="1"/>
              <a:t>protone</a:t>
            </a:r>
            <a:r>
              <a:rPr lang="es-MX" dirty="0"/>
              <a:t> el </a:t>
            </a:r>
            <a:r>
              <a:rPr lang="es-MX" dirty="0" err="1"/>
              <a:t>oxianión</a:t>
            </a:r>
            <a:r>
              <a:rPr lang="es-MX" dirty="0"/>
              <a:t> mayor carácter básico tendrá </a:t>
            </a:r>
          </a:p>
        </p:txBody>
      </p:sp>
      <p:sp>
        <p:nvSpPr>
          <p:cNvPr id="11" name="Elipse 10">
            <a:extLst>
              <a:ext uri="{FF2B5EF4-FFF2-40B4-BE49-F238E27FC236}">
                <a16:creationId xmlns:a16="http://schemas.microsoft.com/office/drawing/2014/main" id="{0BFE7FB0-C346-4073-AF5C-BB06D23872CA}"/>
              </a:ext>
            </a:extLst>
          </p:cNvPr>
          <p:cNvSpPr/>
          <p:nvPr/>
        </p:nvSpPr>
        <p:spPr>
          <a:xfrm>
            <a:off x="6082100" y="5239273"/>
            <a:ext cx="655782" cy="819674"/>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CuadroTexto 3">
            <a:extLst>
              <a:ext uri="{FF2B5EF4-FFF2-40B4-BE49-F238E27FC236}">
                <a16:creationId xmlns:a16="http://schemas.microsoft.com/office/drawing/2014/main" id="{5B5BB06B-C05F-40C0-A97E-4A4FB2A33DC0}"/>
              </a:ext>
            </a:extLst>
          </p:cNvPr>
          <p:cNvSpPr txBox="1"/>
          <p:nvPr/>
        </p:nvSpPr>
        <p:spPr>
          <a:xfrm>
            <a:off x="896645" y="6258757"/>
            <a:ext cx="1975284" cy="369332"/>
          </a:xfrm>
          <a:prstGeom prst="rect">
            <a:avLst/>
          </a:prstGeom>
          <a:noFill/>
        </p:spPr>
        <p:txBody>
          <a:bodyPr wrap="none" rtlCol="0">
            <a:spAutoFit/>
          </a:bodyPr>
          <a:lstStyle/>
          <a:p>
            <a:r>
              <a:rPr lang="es-MX" dirty="0"/>
              <a:t>Este es el </a:t>
            </a:r>
            <a:r>
              <a:rPr lang="es-MX" dirty="0" err="1"/>
              <a:t>oxianión</a:t>
            </a:r>
            <a:endParaRPr lang="es-MX" dirty="0"/>
          </a:p>
        </p:txBody>
      </p:sp>
      <p:sp>
        <p:nvSpPr>
          <p:cNvPr id="6" name="Elipse 5">
            <a:extLst>
              <a:ext uri="{FF2B5EF4-FFF2-40B4-BE49-F238E27FC236}">
                <a16:creationId xmlns:a16="http://schemas.microsoft.com/office/drawing/2014/main" id="{2425F7F8-CB43-42F5-8527-05BCBFA56474}"/>
              </a:ext>
            </a:extLst>
          </p:cNvPr>
          <p:cNvSpPr/>
          <p:nvPr/>
        </p:nvSpPr>
        <p:spPr>
          <a:xfrm>
            <a:off x="1319658" y="5215215"/>
            <a:ext cx="1198485" cy="886318"/>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cxnSp>
        <p:nvCxnSpPr>
          <p:cNvPr id="13" name="Conector recto de flecha 12">
            <a:extLst>
              <a:ext uri="{FF2B5EF4-FFF2-40B4-BE49-F238E27FC236}">
                <a16:creationId xmlns:a16="http://schemas.microsoft.com/office/drawing/2014/main" id="{116551CF-8079-4A31-B9FC-A52D29E69267}"/>
              </a:ext>
            </a:extLst>
          </p:cNvPr>
          <p:cNvCxnSpPr/>
          <p:nvPr/>
        </p:nvCxnSpPr>
        <p:spPr>
          <a:xfrm flipV="1">
            <a:off x="1182757" y="6101533"/>
            <a:ext cx="208721" cy="157224"/>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14">
            <a:extLst>
              <a:ext uri="{FF2B5EF4-FFF2-40B4-BE49-F238E27FC236}">
                <a16:creationId xmlns:a16="http://schemas.microsoft.com/office/drawing/2014/main" id="{065E6917-14B9-4C09-9AEC-D243F7F3B638}"/>
              </a:ext>
            </a:extLst>
          </p:cNvPr>
          <p:cNvCxnSpPr/>
          <p:nvPr/>
        </p:nvCxnSpPr>
        <p:spPr>
          <a:xfrm flipH="1">
            <a:off x="6828183" y="4979504"/>
            <a:ext cx="506895" cy="425258"/>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0740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A6830A6-DD08-4CA5-9520-7181B576AFD6}"/>
              </a:ext>
            </a:extLst>
          </p:cNvPr>
          <p:cNvSpPr>
            <a:spLocks noGrp="1"/>
          </p:cNvSpPr>
          <p:nvPr>
            <p:ph idx="1"/>
          </p:nvPr>
        </p:nvSpPr>
        <p:spPr>
          <a:xfrm>
            <a:off x="838200" y="733672"/>
            <a:ext cx="10515600" cy="5445186"/>
          </a:xfrm>
        </p:spPr>
        <p:txBody>
          <a:bodyPr>
            <a:normAutofit fontScale="77500" lnSpcReduction="20000"/>
          </a:bodyPr>
          <a:lstStyle/>
          <a:p>
            <a:r>
              <a:rPr lang="es-MX" dirty="0"/>
              <a:t>Un </a:t>
            </a:r>
            <a:r>
              <a:rPr lang="es-MX" dirty="0" err="1"/>
              <a:t>oxoanión</a:t>
            </a:r>
            <a:r>
              <a:rPr lang="es-MX" dirty="0"/>
              <a:t> es una especie química cuya fórmula genérica es </a:t>
            </a:r>
          </a:p>
          <a:p>
            <a:endParaRPr lang="es-MX" dirty="0"/>
          </a:p>
          <a:p>
            <a:endParaRPr lang="es-MX" dirty="0"/>
          </a:p>
          <a:p>
            <a:endParaRPr lang="es-MX" dirty="0"/>
          </a:p>
          <a:p>
            <a:endParaRPr lang="es-MX" dirty="0"/>
          </a:p>
          <a:p>
            <a:endParaRPr lang="es-MX" dirty="0"/>
          </a:p>
          <a:p>
            <a:r>
              <a:rPr lang="es-MX" dirty="0"/>
              <a:t>Las fórmulas de los </a:t>
            </a:r>
            <a:r>
              <a:rPr lang="es-MX" dirty="0" err="1"/>
              <a:t>oxoaniones</a:t>
            </a:r>
            <a:r>
              <a:rPr lang="es-MX" dirty="0"/>
              <a:t> simples se determinan por lar </a:t>
            </a:r>
            <a:r>
              <a:rPr lang="es-MX" dirty="0" err="1"/>
              <a:t>egla</a:t>
            </a:r>
            <a:r>
              <a:rPr lang="es-MX" dirty="0"/>
              <a:t> del octeto.</a:t>
            </a:r>
          </a:p>
          <a:p>
            <a:r>
              <a:rPr lang="es-MX" dirty="0"/>
              <a:t>El elemento central del </a:t>
            </a:r>
            <a:r>
              <a:rPr lang="es-MX" dirty="0" err="1"/>
              <a:t>oxoanión</a:t>
            </a:r>
            <a:r>
              <a:rPr lang="es-MX" dirty="0"/>
              <a:t> puede ser un átomo de no-metal (excluido el hidrógeno), un </a:t>
            </a:r>
            <a:r>
              <a:rPr lang="es-MX" dirty="0" err="1"/>
              <a:t>un</a:t>
            </a:r>
            <a:r>
              <a:rPr lang="es-MX" dirty="0"/>
              <a:t> semimetal o, incluso, un átomo de metal del grupo 5 (V,Nb,Ta), del grupo 6 (</a:t>
            </a:r>
            <a:r>
              <a:rPr lang="es-MX" dirty="0" err="1">
                <a:hlinkClick r:id="rId2"/>
              </a:rPr>
              <a:t>Cr</a:t>
            </a:r>
            <a:r>
              <a:rPr lang="es-MX" dirty="0" err="1"/>
              <a:t>,</a:t>
            </a:r>
            <a:r>
              <a:rPr lang="es-MX" dirty="0" err="1">
                <a:hlinkClick r:id="rId3"/>
              </a:rPr>
              <a:t>Mo</a:t>
            </a:r>
            <a:r>
              <a:rPr lang="es-MX" dirty="0" err="1"/>
              <a:t>,</a:t>
            </a:r>
            <a:r>
              <a:rPr lang="es-MX" dirty="0" err="1">
                <a:hlinkClick r:id="rId4"/>
              </a:rPr>
              <a:t>W</a:t>
            </a:r>
            <a:r>
              <a:rPr lang="es-MX" dirty="0"/>
              <a:t>) </a:t>
            </a:r>
            <a:r>
              <a:rPr lang="es-MX" dirty="0" err="1"/>
              <a:t>ó</a:t>
            </a:r>
            <a:r>
              <a:rPr lang="es-MX" dirty="0"/>
              <a:t> del grupo 7 (</a:t>
            </a:r>
            <a:r>
              <a:rPr lang="es-MX" dirty="0" err="1">
                <a:hlinkClick r:id="rId5"/>
              </a:rPr>
              <a:t>Mn</a:t>
            </a:r>
            <a:r>
              <a:rPr lang="es-MX" dirty="0" err="1"/>
              <a:t>,</a:t>
            </a:r>
            <a:r>
              <a:rPr lang="es-MX" dirty="0" err="1">
                <a:hlinkClick r:id="rId6"/>
              </a:rPr>
              <a:t>Tc</a:t>
            </a:r>
            <a:r>
              <a:rPr lang="es-MX" dirty="0" err="1"/>
              <a:t>,</a:t>
            </a:r>
            <a:r>
              <a:rPr lang="es-MX" dirty="0" err="1">
                <a:hlinkClick r:id="rId7"/>
              </a:rPr>
              <a:t>Re</a:t>
            </a:r>
            <a:r>
              <a:rPr lang="es-MX" dirty="0"/>
              <a:t>) de la tabla periódica.</a:t>
            </a:r>
          </a:p>
          <a:p>
            <a:endParaRPr lang="es-MX" dirty="0"/>
          </a:p>
          <a:p>
            <a:r>
              <a:rPr lang="es-MX" dirty="0"/>
              <a:t>La estructura de estos aniones es pirámide trigonal. Cada átomo de oxígeno comparte un par de electrones con el átomo central, y los pares de electrones compartidos se alejan a la máxima distancia posible, dado que sus cargas negativas se repelen. Entonces, al haber tres pares de electrones compartidos, la distancia entre cada uno de ellos es de 120 grados. En el caso de los iones NO2-, la estructura es lineal; al haber sólo dos pares de electrones compartidos, éstos se disponen uno a cada lado del elemento central.</a:t>
            </a:r>
          </a:p>
          <a:p>
            <a:endParaRPr lang="es-MX" dirty="0"/>
          </a:p>
          <a:p>
            <a:endParaRPr lang="es-MX" dirty="0"/>
          </a:p>
        </p:txBody>
      </p:sp>
      <p:sp>
        <p:nvSpPr>
          <p:cNvPr id="4" name="CuadroTexto 3">
            <a:extLst>
              <a:ext uri="{FF2B5EF4-FFF2-40B4-BE49-F238E27FC236}">
                <a16:creationId xmlns:a16="http://schemas.microsoft.com/office/drawing/2014/main" id="{23B7B5E3-D4A5-48ED-A9C1-3764406D8A3C}"/>
              </a:ext>
            </a:extLst>
          </p:cNvPr>
          <p:cNvSpPr txBox="1"/>
          <p:nvPr/>
        </p:nvSpPr>
        <p:spPr>
          <a:xfrm>
            <a:off x="3845208" y="1313897"/>
            <a:ext cx="3097130" cy="1446550"/>
          </a:xfrm>
          <a:prstGeom prst="rect">
            <a:avLst/>
          </a:prstGeom>
          <a:noFill/>
        </p:spPr>
        <p:txBody>
          <a:bodyPr wrap="none" rtlCol="0">
            <a:spAutoFit/>
          </a:bodyPr>
          <a:lstStyle/>
          <a:p>
            <a:r>
              <a:rPr lang="es-MX" sz="8800" dirty="0" err="1"/>
              <a:t>MO</a:t>
            </a:r>
            <a:r>
              <a:rPr lang="es-MX" sz="8800" baseline="-25000" dirty="0" err="1"/>
              <a:t>x</a:t>
            </a:r>
            <a:r>
              <a:rPr lang="es-MX" sz="8800" dirty="0"/>
              <a:t> </a:t>
            </a:r>
            <a:r>
              <a:rPr lang="es-MX" sz="8800" baseline="30000" dirty="0"/>
              <a:t>-n</a:t>
            </a:r>
          </a:p>
        </p:txBody>
      </p:sp>
    </p:spTree>
    <p:extLst>
      <p:ext uri="{BB962C8B-B14F-4D97-AF65-F5344CB8AC3E}">
        <p14:creationId xmlns:p14="http://schemas.microsoft.com/office/powerpoint/2010/main" val="1307617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533F62-A88C-4013-B823-88BA2C1A513A}"/>
              </a:ext>
            </a:extLst>
          </p:cNvPr>
          <p:cNvSpPr>
            <a:spLocks noGrp="1"/>
          </p:cNvSpPr>
          <p:nvPr>
            <p:ph type="title"/>
          </p:nvPr>
        </p:nvSpPr>
        <p:spPr>
          <a:xfrm>
            <a:off x="838200" y="365126"/>
            <a:ext cx="10515600" cy="904382"/>
          </a:xfrm>
        </p:spPr>
        <p:txBody>
          <a:bodyPr/>
          <a:lstStyle/>
          <a:p>
            <a:r>
              <a:rPr lang="es-MX" dirty="0"/>
              <a:t>Las sales con las que trabajamos son:</a:t>
            </a:r>
          </a:p>
        </p:txBody>
      </p:sp>
      <p:graphicFrame>
        <p:nvGraphicFramePr>
          <p:cNvPr id="4" name="Marcador de contenido 3">
            <a:extLst>
              <a:ext uri="{FF2B5EF4-FFF2-40B4-BE49-F238E27FC236}">
                <a16:creationId xmlns:a16="http://schemas.microsoft.com/office/drawing/2014/main" id="{F42A9094-DB26-411D-9248-342A8D46FE8B}"/>
              </a:ext>
            </a:extLst>
          </p:cNvPr>
          <p:cNvGraphicFramePr>
            <a:graphicFrameLocks noGrp="1"/>
          </p:cNvGraphicFramePr>
          <p:nvPr>
            <p:ph idx="1"/>
            <p:extLst>
              <p:ext uri="{D42A27DB-BD31-4B8C-83A1-F6EECF244321}">
                <p14:modId xmlns:p14="http://schemas.microsoft.com/office/powerpoint/2010/main" val="2243048278"/>
              </p:ext>
            </p:extLst>
          </p:nvPr>
        </p:nvGraphicFramePr>
        <p:xfrm>
          <a:off x="2848961" y="1269508"/>
          <a:ext cx="5099878" cy="2290440"/>
        </p:xfrm>
        <a:graphic>
          <a:graphicData uri="http://schemas.openxmlformats.org/drawingml/2006/table">
            <a:tbl>
              <a:tblPr>
                <a:tableStyleId>{5C22544A-7EE6-4342-B048-85BDC9FD1C3A}</a:tableStyleId>
              </a:tblPr>
              <a:tblGrid>
                <a:gridCol w="1208737">
                  <a:extLst>
                    <a:ext uri="{9D8B030D-6E8A-4147-A177-3AD203B41FA5}">
                      <a16:colId xmlns:a16="http://schemas.microsoft.com/office/drawing/2014/main" val="2668466578"/>
                    </a:ext>
                  </a:extLst>
                </a:gridCol>
                <a:gridCol w="1175621">
                  <a:extLst>
                    <a:ext uri="{9D8B030D-6E8A-4147-A177-3AD203B41FA5}">
                      <a16:colId xmlns:a16="http://schemas.microsoft.com/office/drawing/2014/main" val="3474270353"/>
                    </a:ext>
                  </a:extLst>
                </a:gridCol>
                <a:gridCol w="1324644">
                  <a:extLst>
                    <a:ext uri="{9D8B030D-6E8A-4147-A177-3AD203B41FA5}">
                      <a16:colId xmlns:a16="http://schemas.microsoft.com/office/drawing/2014/main" val="1679730850"/>
                    </a:ext>
                  </a:extLst>
                </a:gridCol>
                <a:gridCol w="1390876">
                  <a:extLst>
                    <a:ext uri="{9D8B030D-6E8A-4147-A177-3AD203B41FA5}">
                      <a16:colId xmlns:a16="http://schemas.microsoft.com/office/drawing/2014/main" val="2990227090"/>
                    </a:ext>
                  </a:extLst>
                </a:gridCol>
              </a:tblGrid>
              <a:tr h="572610">
                <a:tc>
                  <a:txBody>
                    <a:bodyPr/>
                    <a:lstStyle/>
                    <a:p>
                      <a:pPr algn="l" fontAlgn="b"/>
                      <a:r>
                        <a:rPr lang="es-MX" sz="2800" u="none" strike="noStrike">
                          <a:effectLst/>
                        </a:rPr>
                        <a:t>NaNO</a:t>
                      </a:r>
                      <a:r>
                        <a:rPr lang="es-MX" sz="2800" u="none" strike="noStrike" baseline="-25000">
                          <a:effectLst/>
                        </a:rPr>
                        <a:t>2</a:t>
                      </a:r>
                      <a:endParaRPr lang="es-MX" sz="2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dirty="0">
                          <a:effectLst/>
                        </a:rPr>
                        <a:t>NaNO</a:t>
                      </a:r>
                      <a:r>
                        <a:rPr lang="es-MX" sz="2800" u="none" strike="noStrike" baseline="-25000" dirty="0">
                          <a:effectLst/>
                        </a:rPr>
                        <a:t>3</a:t>
                      </a:r>
                      <a:endParaRPr lang="es-MX" sz="2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dirty="0">
                          <a:effectLst/>
                        </a:rPr>
                        <a:t>Na</a:t>
                      </a:r>
                      <a:r>
                        <a:rPr lang="es-MX" sz="2800" u="none" strike="noStrike" baseline="-25000" dirty="0">
                          <a:effectLst/>
                        </a:rPr>
                        <a:t>2</a:t>
                      </a:r>
                      <a:r>
                        <a:rPr lang="es-MX" sz="2800" u="none" strike="noStrike" dirty="0">
                          <a:effectLst/>
                        </a:rPr>
                        <a:t>WO</a:t>
                      </a:r>
                      <a:r>
                        <a:rPr lang="es-MX" sz="2800" u="none" strike="noStrike" baseline="-25000" dirty="0">
                          <a:effectLst/>
                        </a:rPr>
                        <a:t>4</a:t>
                      </a:r>
                      <a:endParaRPr lang="es-MX" sz="2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a:effectLst/>
                        </a:rPr>
                        <a:t>Na</a:t>
                      </a:r>
                      <a:r>
                        <a:rPr lang="es-MX" sz="2800" u="none" strike="noStrike" baseline="-25000">
                          <a:effectLst/>
                        </a:rPr>
                        <a:t>3</a:t>
                      </a:r>
                      <a:r>
                        <a:rPr lang="es-MX" sz="2800" u="none" strike="noStrike">
                          <a:effectLst/>
                        </a:rPr>
                        <a:t>VO</a:t>
                      </a:r>
                      <a:r>
                        <a:rPr lang="es-MX" sz="2800" u="none" strike="noStrike" baseline="-25000">
                          <a:effectLst/>
                        </a:rPr>
                        <a:t>4</a:t>
                      </a:r>
                      <a:endParaRPr lang="es-MX" sz="2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86118635"/>
                  </a:ext>
                </a:extLst>
              </a:tr>
              <a:tr h="572610">
                <a:tc>
                  <a:txBody>
                    <a:bodyPr/>
                    <a:lstStyle/>
                    <a:p>
                      <a:pPr algn="l" fontAlgn="b"/>
                      <a:r>
                        <a:rPr lang="es-MX" sz="2800" u="none" strike="noStrike">
                          <a:effectLst/>
                        </a:rPr>
                        <a:t>Na</a:t>
                      </a:r>
                      <a:r>
                        <a:rPr lang="es-MX" sz="2800" u="none" strike="noStrike" baseline="-25000">
                          <a:effectLst/>
                        </a:rPr>
                        <a:t>2</a:t>
                      </a:r>
                      <a:r>
                        <a:rPr lang="es-MX" sz="2800" u="none" strike="noStrike">
                          <a:effectLst/>
                        </a:rPr>
                        <a:t>SO</a:t>
                      </a:r>
                      <a:r>
                        <a:rPr lang="es-MX" sz="2800" u="none" strike="noStrike" baseline="-25000">
                          <a:effectLst/>
                        </a:rPr>
                        <a:t>3</a:t>
                      </a:r>
                      <a:endParaRPr lang="es-MX" sz="2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a:effectLst/>
                        </a:rPr>
                        <a:t>KClO</a:t>
                      </a:r>
                      <a:r>
                        <a:rPr lang="es-MX" sz="2800" u="none" strike="noStrike" baseline="-25000">
                          <a:effectLst/>
                        </a:rPr>
                        <a:t>4</a:t>
                      </a:r>
                      <a:endParaRPr lang="es-MX" sz="2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a:effectLst/>
                        </a:rPr>
                        <a:t>KIO</a:t>
                      </a:r>
                      <a:r>
                        <a:rPr lang="es-MX" sz="2800" u="none" strike="noStrike" baseline="-25000">
                          <a:effectLst/>
                        </a:rPr>
                        <a:t>3</a:t>
                      </a:r>
                      <a:endParaRPr lang="es-MX" sz="2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a:effectLst/>
                        </a:rPr>
                        <a:t>Na</a:t>
                      </a:r>
                      <a:r>
                        <a:rPr lang="es-MX" sz="2800" u="none" strike="noStrike" baseline="-25000">
                          <a:effectLst/>
                        </a:rPr>
                        <a:t>2</a:t>
                      </a:r>
                      <a:r>
                        <a:rPr lang="es-MX" sz="2800" u="none" strike="noStrike">
                          <a:effectLst/>
                        </a:rPr>
                        <a:t>SiO</a:t>
                      </a:r>
                      <a:r>
                        <a:rPr lang="es-MX" sz="2800" u="none" strike="noStrike" baseline="-25000">
                          <a:effectLst/>
                        </a:rPr>
                        <a:t>3</a:t>
                      </a:r>
                      <a:endParaRPr lang="es-MX" sz="2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340097338"/>
                  </a:ext>
                </a:extLst>
              </a:tr>
              <a:tr h="572610">
                <a:tc>
                  <a:txBody>
                    <a:bodyPr/>
                    <a:lstStyle/>
                    <a:p>
                      <a:pPr algn="l" fontAlgn="b"/>
                      <a:r>
                        <a:rPr lang="es-MX" sz="2800" u="none" strike="noStrike">
                          <a:effectLst/>
                        </a:rPr>
                        <a:t>NaBO</a:t>
                      </a:r>
                      <a:r>
                        <a:rPr lang="es-MX" sz="2800" u="none" strike="noStrike" baseline="-25000">
                          <a:effectLst/>
                        </a:rPr>
                        <a:t>2</a:t>
                      </a:r>
                      <a:endParaRPr lang="es-MX" sz="2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a:effectLst/>
                        </a:rPr>
                        <a:t>KIO</a:t>
                      </a:r>
                      <a:r>
                        <a:rPr lang="es-MX" sz="2800" u="none" strike="noStrike" baseline="-25000">
                          <a:effectLst/>
                        </a:rPr>
                        <a:t>4</a:t>
                      </a:r>
                      <a:endParaRPr lang="es-MX" sz="2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dirty="0">
                          <a:effectLst/>
                        </a:rPr>
                        <a:t>K</a:t>
                      </a:r>
                      <a:r>
                        <a:rPr lang="es-MX" sz="2800" u="none" strike="noStrike" baseline="-25000" dirty="0">
                          <a:effectLst/>
                        </a:rPr>
                        <a:t>2</a:t>
                      </a:r>
                      <a:r>
                        <a:rPr lang="es-MX" sz="2800" u="none" strike="noStrike" dirty="0">
                          <a:effectLst/>
                        </a:rPr>
                        <a:t>SO</a:t>
                      </a:r>
                      <a:r>
                        <a:rPr lang="es-MX" sz="2800" u="none" strike="noStrike" baseline="-25000" dirty="0">
                          <a:effectLst/>
                        </a:rPr>
                        <a:t>4</a:t>
                      </a:r>
                      <a:endParaRPr lang="es-MX" sz="2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a:effectLst/>
                        </a:rPr>
                        <a:t>Na</a:t>
                      </a:r>
                      <a:r>
                        <a:rPr lang="es-MX" sz="2800" u="none" strike="noStrike" baseline="-25000">
                          <a:effectLst/>
                        </a:rPr>
                        <a:t>3</a:t>
                      </a:r>
                      <a:r>
                        <a:rPr lang="es-MX" sz="2800" u="none" strike="noStrike">
                          <a:effectLst/>
                        </a:rPr>
                        <a:t>PO</a:t>
                      </a:r>
                      <a:r>
                        <a:rPr lang="es-MX" sz="2800" u="none" strike="noStrike" baseline="-25000">
                          <a:effectLst/>
                        </a:rPr>
                        <a:t>4</a:t>
                      </a:r>
                      <a:endParaRPr lang="es-MX" sz="2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598516197"/>
                  </a:ext>
                </a:extLst>
              </a:tr>
              <a:tr h="572610">
                <a:tc>
                  <a:txBody>
                    <a:bodyPr/>
                    <a:lstStyle/>
                    <a:p>
                      <a:pPr algn="l" fontAlgn="b"/>
                      <a:r>
                        <a:rPr lang="es-MX" sz="2800" u="none" strike="noStrike">
                          <a:effectLst/>
                        </a:rPr>
                        <a:t>Na</a:t>
                      </a:r>
                      <a:r>
                        <a:rPr lang="es-MX" sz="2800" u="none" strike="noStrike" baseline="-25000">
                          <a:effectLst/>
                        </a:rPr>
                        <a:t>2</a:t>
                      </a:r>
                      <a:r>
                        <a:rPr lang="es-MX" sz="2800" u="none" strike="noStrike">
                          <a:effectLst/>
                        </a:rPr>
                        <a:t>CO</a:t>
                      </a:r>
                      <a:r>
                        <a:rPr lang="es-MX" sz="2800" u="none" strike="noStrike" baseline="-25000">
                          <a:effectLst/>
                        </a:rPr>
                        <a:t>3</a:t>
                      </a:r>
                      <a:endParaRPr lang="es-MX" sz="2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a:effectLst/>
                        </a:rPr>
                        <a:t>KBrO</a:t>
                      </a:r>
                      <a:r>
                        <a:rPr lang="es-MX" sz="2800" u="none" strike="noStrike" baseline="-25000">
                          <a:effectLst/>
                        </a:rPr>
                        <a:t>3</a:t>
                      </a:r>
                      <a:endParaRPr lang="es-MX" sz="2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a:effectLst/>
                        </a:rPr>
                        <a:t>NaVO</a:t>
                      </a:r>
                      <a:r>
                        <a:rPr lang="es-MX" sz="2800" u="none" strike="noStrike" baseline="-25000">
                          <a:effectLst/>
                        </a:rPr>
                        <a:t>3</a:t>
                      </a:r>
                      <a:endParaRPr lang="es-MX" sz="2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MX" sz="2800" u="none" strike="noStrike" dirty="0">
                          <a:effectLst/>
                        </a:rPr>
                        <a:t>NaClO</a:t>
                      </a:r>
                      <a:r>
                        <a:rPr lang="es-MX" sz="2800" u="none" strike="noStrike" baseline="-25000" dirty="0">
                          <a:effectLst/>
                        </a:rPr>
                        <a:t>3</a:t>
                      </a:r>
                      <a:endParaRPr lang="es-MX" sz="28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415617656"/>
                  </a:ext>
                </a:extLst>
              </a:tr>
            </a:tbl>
          </a:graphicData>
        </a:graphic>
      </p:graphicFrame>
      <p:sp>
        <p:nvSpPr>
          <p:cNvPr id="5" name="CuadroTexto 4">
            <a:extLst>
              <a:ext uri="{FF2B5EF4-FFF2-40B4-BE49-F238E27FC236}">
                <a16:creationId xmlns:a16="http://schemas.microsoft.com/office/drawing/2014/main" id="{66EC4CDE-D0CA-41F4-9010-9EB107454B7C}"/>
              </a:ext>
            </a:extLst>
          </p:cNvPr>
          <p:cNvSpPr txBox="1"/>
          <p:nvPr/>
        </p:nvSpPr>
        <p:spPr>
          <a:xfrm>
            <a:off x="1075375" y="4643023"/>
            <a:ext cx="3097130" cy="1446550"/>
          </a:xfrm>
          <a:prstGeom prst="rect">
            <a:avLst/>
          </a:prstGeom>
          <a:noFill/>
        </p:spPr>
        <p:txBody>
          <a:bodyPr wrap="none" rtlCol="0">
            <a:spAutoFit/>
          </a:bodyPr>
          <a:lstStyle/>
          <a:p>
            <a:r>
              <a:rPr lang="es-MX" sz="8800" dirty="0" err="1"/>
              <a:t>MO</a:t>
            </a:r>
            <a:r>
              <a:rPr lang="es-MX" sz="8800" baseline="-25000" dirty="0" err="1"/>
              <a:t>x</a:t>
            </a:r>
            <a:r>
              <a:rPr lang="es-MX" sz="8800" dirty="0"/>
              <a:t> </a:t>
            </a:r>
            <a:r>
              <a:rPr lang="es-MX" sz="8800" baseline="30000" dirty="0"/>
              <a:t>-n</a:t>
            </a:r>
          </a:p>
        </p:txBody>
      </p:sp>
      <p:sp>
        <p:nvSpPr>
          <p:cNvPr id="6" name="CuadroTexto 5">
            <a:extLst>
              <a:ext uri="{FF2B5EF4-FFF2-40B4-BE49-F238E27FC236}">
                <a16:creationId xmlns:a16="http://schemas.microsoft.com/office/drawing/2014/main" id="{B792E450-A763-4F43-8B5F-E592C1285CC6}"/>
              </a:ext>
            </a:extLst>
          </p:cNvPr>
          <p:cNvSpPr txBox="1"/>
          <p:nvPr/>
        </p:nvSpPr>
        <p:spPr>
          <a:xfrm>
            <a:off x="838200" y="4101483"/>
            <a:ext cx="3423082" cy="369332"/>
          </a:xfrm>
          <a:prstGeom prst="rect">
            <a:avLst/>
          </a:prstGeom>
          <a:noFill/>
        </p:spPr>
        <p:txBody>
          <a:bodyPr wrap="square" rtlCol="0">
            <a:spAutoFit/>
          </a:bodyPr>
          <a:lstStyle/>
          <a:p>
            <a:r>
              <a:rPr lang="es-MX" dirty="0"/>
              <a:t>Formula general de los </a:t>
            </a:r>
            <a:r>
              <a:rPr lang="es-MX" dirty="0" err="1"/>
              <a:t>oxianiones</a:t>
            </a:r>
            <a:endParaRPr lang="es-MX" dirty="0"/>
          </a:p>
        </p:txBody>
      </p:sp>
      <p:sp>
        <p:nvSpPr>
          <p:cNvPr id="7" name="CuadroTexto 6">
            <a:extLst>
              <a:ext uri="{FF2B5EF4-FFF2-40B4-BE49-F238E27FC236}">
                <a16:creationId xmlns:a16="http://schemas.microsoft.com/office/drawing/2014/main" id="{01CCBEA1-C726-4B55-A64C-9216C4BB42B6}"/>
              </a:ext>
            </a:extLst>
          </p:cNvPr>
          <p:cNvSpPr txBox="1"/>
          <p:nvPr/>
        </p:nvSpPr>
        <p:spPr>
          <a:xfrm>
            <a:off x="6096000" y="4350058"/>
            <a:ext cx="3713825" cy="369332"/>
          </a:xfrm>
          <a:prstGeom prst="rect">
            <a:avLst/>
          </a:prstGeom>
          <a:noFill/>
        </p:spPr>
        <p:txBody>
          <a:bodyPr wrap="square" rtlCol="0">
            <a:spAutoFit/>
          </a:bodyPr>
          <a:lstStyle/>
          <a:p>
            <a:r>
              <a:rPr lang="es-MX" dirty="0"/>
              <a:t>Lo factores que vamos a analizar son:</a:t>
            </a:r>
          </a:p>
        </p:txBody>
      </p:sp>
      <p:sp>
        <p:nvSpPr>
          <p:cNvPr id="8" name="CuadroTexto 7">
            <a:extLst>
              <a:ext uri="{FF2B5EF4-FFF2-40B4-BE49-F238E27FC236}">
                <a16:creationId xmlns:a16="http://schemas.microsoft.com/office/drawing/2014/main" id="{FA58BE7C-4996-40F2-BF02-003893125146}"/>
              </a:ext>
            </a:extLst>
          </p:cNvPr>
          <p:cNvSpPr txBox="1"/>
          <p:nvPr/>
        </p:nvSpPr>
        <p:spPr>
          <a:xfrm>
            <a:off x="6267634" y="4989250"/>
            <a:ext cx="4545367" cy="1477328"/>
          </a:xfrm>
          <a:prstGeom prst="rect">
            <a:avLst/>
          </a:prstGeom>
          <a:noFill/>
        </p:spPr>
        <p:txBody>
          <a:bodyPr wrap="square" rtlCol="0">
            <a:spAutoFit/>
          </a:bodyPr>
          <a:lstStyle/>
          <a:p>
            <a:r>
              <a:rPr lang="es-MX" dirty="0"/>
              <a:t>M = Metal central (del </a:t>
            </a:r>
            <a:r>
              <a:rPr lang="es-MX" dirty="0" err="1"/>
              <a:t>oxianion</a:t>
            </a:r>
            <a:r>
              <a:rPr lang="es-MX" dirty="0"/>
              <a:t>)</a:t>
            </a:r>
          </a:p>
          <a:p>
            <a:r>
              <a:rPr lang="es-MX" dirty="0"/>
              <a:t>         Electronegatividad del metal central</a:t>
            </a:r>
          </a:p>
          <a:p>
            <a:r>
              <a:rPr lang="es-MX" dirty="0"/>
              <a:t>         Numero de oxidación del metal central</a:t>
            </a:r>
          </a:p>
          <a:p>
            <a:r>
              <a:rPr lang="es-MX" dirty="0"/>
              <a:t>X = Numero de oxígenos </a:t>
            </a:r>
          </a:p>
          <a:p>
            <a:r>
              <a:rPr lang="es-MX" dirty="0"/>
              <a:t>-n = Carga del </a:t>
            </a:r>
            <a:r>
              <a:rPr lang="es-MX" dirty="0" err="1"/>
              <a:t>Oxianión</a:t>
            </a:r>
            <a:endParaRPr lang="es-MX" dirty="0"/>
          </a:p>
        </p:txBody>
      </p:sp>
    </p:spTree>
    <p:extLst>
      <p:ext uri="{BB962C8B-B14F-4D97-AF65-F5344CB8AC3E}">
        <p14:creationId xmlns:p14="http://schemas.microsoft.com/office/powerpoint/2010/main" val="176251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05E81B-6401-4D4F-AAA7-995ED873CF8B}"/>
              </a:ext>
            </a:extLst>
          </p:cNvPr>
          <p:cNvSpPr>
            <a:spLocks noGrp="1"/>
          </p:cNvSpPr>
          <p:nvPr>
            <p:ph type="title"/>
          </p:nvPr>
        </p:nvSpPr>
        <p:spPr>
          <a:xfrm>
            <a:off x="838200" y="365126"/>
            <a:ext cx="10515600" cy="895504"/>
          </a:xfrm>
        </p:spPr>
        <p:txBody>
          <a:bodyPr>
            <a:normAutofit/>
          </a:bodyPr>
          <a:lstStyle/>
          <a:p>
            <a:r>
              <a:rPr lang="es-MX" sz="3600" dirty="0"/>
              <a:t>Deben arreglar los </a:t>
            </a:r>
            <a:r>
              <a:rPr lang="es-MX" sz="3600" dirty="0" err="1"/>
              <a:t>oxianiones</a:t>
            </a:r>
            <a:r>
              <a:rPr lang="es-MX" sz="3600" dirty="0"/>
              <a:t> en la siguiente tabla </a:t>
            </a:r>
          </a:p>
        </p:txBody>
      </p:sp>
      <p:graphicFrame>
        <p:nvGraphicFramePr>
          <p:cNvPr id="4" name="Tabla 4">
            <a:extLst>
              <a:ext uri="{FF2B5EF4-FFF2-40B4-BE49-F238E27FC236}">
                <a16:creationId xmlns:a16="http://schemas.microsoft.com/office/drawing/2014/main" id="{9B149341-296C-41C6-99A7-C325860E2B42}"/>
              </a:ext>
            </a:extLst>
          </p:cNvPr>
          <p:cNvGraphicFramePr>
            <a:graphicFrameLocks noGrp="1"/>
          </p:cNvGraphicFramePr>
          <p:nvPr>
            <p:ph idx="1"/>
            <p:extLst>
              <p:ext uri="{D42A27DB-BD31-4B8C-83A1-F6EECF244321}">
                <p14:modId xmlns:p14="http://schemas.microsoft.com/office/powerpoint/2010/main" val="2371140386"/>
              </p:ext>
            </p:extLst>
          </p:nvPr>
        </p:nvGraphicFramePr>
        <p:xfrm>
          <a:off x="838200" y="1825625"/>
          <a:ext cx="10515600" cy="2865120"/>
        </p:xfrm>
        <a:graphic>
          <a:graphicData uri="http://schemas.openxmlformats.org/drawingml/2006/table">
            <a:tbl>
              <a:tblPr firstRow="1" bandRow="1">
                <a:tableStyleId>{5C22544A-7EE6-4342-B048-85BDC9FD1C3A}</a:tableStyleId>
              </a:tblPr>
              <a:tblGrid>
                <a:gridCol w="1168400">
                  <a:extLst>
                    <a:ext uri="{9D8B030D-6E8A-4147-A177-3AD203B41FA5}">
                      <a16:colId xmlns:a16="http://schemas.microsoft.com/office/drawing/2014/main" val="3445813229"/>
                    </a:ext>
                  </a:extLst>
                </a:gridCol>
                <a:gridCol w="1168400">
                  <a:extLst>
                    <a:ext uri="{9D8B030D-6E8A-4147-A177-3AD203B41FA5}">
                      <a16:colId xmlns:a16="http://schemas.microsoft.com/office/drawing/2014/main" val="327309645"/>
                    </a:ext>
                  </a:extLst>
                </a:gridCol>
                <a:gridCol w="1168400">
                  <a:extLst>
                    <a:ext uri="{9D8B030D-6E8A-4147-A177-3AD203B41FA5}">
                      <a16:colId xmlns:a16="http://schemas.microsoft.com/office/drawing/2014/main" val="4072792076"/>
                    </a:ext>
                  </a:extLst>
                </a:gridCol>
                <a:gridCol w="1168400">
                  <a:extLst>
                    <a:ext uri="{9D8B030D-6E8A-4147-A177-3AD203B41FA5}">
                      <a16:colId xmlns:a16="http://schemas.microsoft.com/office/drawing/2014/main" val="195076"/>
                    </a:ext>
                  </a:extLst>
                </a:gridCol>
                <a:gridCol w="1168400">
                  <a:extLst>
                    <a:ext uri="{9D8B030D-6E8A-4147-A177-3AD203B41FA5}">
                      <a16:colId xmlns:a16="http://schemas.microsoft.com/office/drawing/2014/main" val="2807728429"/>
                    </a:ext>
                  </a:extLst>
                </a:gridCol>
                <a:gridCol w="1168400">
                  <a:extLst>
                    <a:ext uri="{9D8B030D-6E8A-4147-A177-3AD203B41FA5}">
                      <a16:colId xmlns:a16="http://schemas.microsoft.com/office/drawing/2014/main" val="3532825720"/>
                    </a:ext>
                  </a:extLst>
                </a:gridCol>
                <a:gridCol w="1168400">
                  <a:extLst>
                    <a:ext uri="{9D8B030D-6E8A-4147-A177-3AD203B41FA5}">
                      <a16:colId xmlns:a16="http://schemas.microsoft.com/office/drawing/2014/main" val="1023098446"/>
                    </a:ext>
                  </a:extLst>
                </a:gridCol>
                <a:gridCol w="1168400">
                  <a:extLst>
                    <a:ext uri="{9D8B030D-6E8A-4147-A177-3AD203B41FA5}">
                      <a16:colId xmlns:a16="http://schemas.microsoft.com/office/drawing/2014/main" val="759439170"/>
                    </a:ext>
                  </a:extLst>
                </a:gridCol>
                <a:gridCol w="1168400">
                  <a:extLst>
                    <a:ext uri="{9D8B030D-6E8A-4147-A177-3AD203B41FA5}">
                      <a16:colId xmlns:a16="http://schemas.microsoft.com/office/drawing/2014/main" val="944670464"/>
                    </a:ext>
                  </a:extLst>
                </a:gridCol>
              </a:tblGrid>
              <a:tr h="370840">
                <a:tc>
                  <a:txBody>
                    <a:bodyPr/>
                    <a:lstStyle/>
                    <a:p>
                      <a:r>
                        <a:rPr lang="es-MX" dirty="0"/>
                        <a:t>Formula general</a:t>
                      </a:r>
                    </a:p>
                  </a:txBody>
                  <a:tcPr/>
                </a:tc>
                <a:tc>
                  <a:txBody>
                    <a:bodyPr/>
                    <a:lstStyle/>
                    <a:p>
                      <a:r>
                        <a:rPr lang="es-MX" dirty="0"/>
                        <a:t>Anión</a:t>
                      </a:r>
                    </a:p>
                  </a:txBody>
                  <a:tcPr/>
                </a:tc>
                <a:tc>
                  <a:txBody>
                    <a:bodyPr/>
                    <a:lstStyle/>
                    <a:p>
                      <a:r>
                        <a:rPr lang="es-MX" dirty="0"/>
                        <a:t>pH</a:t>
                      </a:r>
                    </a:p>
                  </a:txBody>
                  <a:tcPr/>
                </a:tc>
                <a:tc>
                  <a:txBody>
                    <a:bodyPr/>
                    <a:lstStyle/>
                    <a:p>
                      <a:r>
                        <a:rPr lang="es-MX" dirty="0"/>
                        <a:t>Anión</a:t>
                      </a:r>
                    </a:p>
                  </a:txBody>
                  <a:tcPr/>
                </a:tc>
                <a:tc>
                  <a:txBody>
                    <a:bodyPr/>
                    <a:lstStyle/>
                    <a:p>
                      <a:r>
                        <a:rPr lang="es-MX" dirty="0"/>
                        <a:t>pH</a:t>
                      </a:r>
                    </a:p>
                  </a:txBody>
                  <a:tcPr/>
                </a:tc>
                <a:tc>
                  <a:txBody>
                    <a:bodyPr/>
                    <a:lstStyle/>
                    <a:p>
                      <a:r>
                        <a:rPr lang="es-MX" dirty="0"/>
                        <a:t>Anión </a:t>
                      </a:r>
                    </a:p>
                  </a:txBody>
                  <a:tcPr/>
                </a:tc>
                <a:tc>
                  <a:txBody>
                    <a:bodyPr/>
                    <a:lstStyle/>
                    <a:p>
                      <a:r>
                        <a:rPr lang="es-MX" dirty="0"/>
                        <a:t>pH</a:t>
                      </a:r>
                    </a:p>
                  </a:txBody>
                  <a:tcPr/>
                </a:tc>
                <a:tc>
                  <a:txBody>
                    <a:bodyPr/>
                    <a:lstStyle/>
                    <a:p>
                      <a:r>
                        <a:rPr lang="es-MX" dirty="0"/>
                        <a:t>Anión</a:t>
                      </a:r>
                    </a:p>
                  </a:txBody>
                  <a:tcPr/>
                </a:tc>
                <a:tc>
                  <a:txBody>
                    <a:bodyPr/>
                    <a:lstStyle/>
                    <a:p>
                      <a:r>
                        <a:rPr lang="es-MX" dirty="0"/>
                        <a:t>pH</a:t>
                      </a:r>
                    </a:p>
                  </a:txBody>
                  <a:tcPr/>
                </a:tc>
                <a:extLst>
                  <a:ext uri="{0D108BD9-81ED-4DB2-BD59-A6C34878D82A}">
                    <a16:rowId xmlns:a16="http://schemas.microsoft.com/office/drawing/2014/main" val="3691144056"/>
                  </a:ext>
                </a:extLst>
              </a:tr>
              <a:tr h="370840">
                <a:tc>
                  <a:txBody>
                    <a:bodyPr/>
                    <a:lstStyle/>
                    <a:p>
                      <a:r>
                        <a:rPr lang="es-MX" dirty="0"/>
                        <a:t>EO</a:t>
                      </a:r>
                      <a:r>
                        <a:rPr lang="es-MX" baseline="-25000" dirty="0"/>
                        <a:t>2</a:t>
                      </a:r>
                      <a:r>
                        <a:rPr lang="es-MX" baseline="30000" dirty="0"/>
                        <a:t>-</a:t>
                      </a:r>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150782434"/>
                  </a:ext>
                </a:extLst>
              </a:tr>
              <a:tr h="370840">
                <a:tc>
                  <a:txBody>
                    <a:bodyPr/>
                    <a:lstStyle/>
                    <a:p>
                      <a:r>
                        <a:rPr lang="es-MX" dirty="0"/>
                        <a:t>EO</a:t>
                      </a:r>
                      <a:r>
                        <a:rPr lang="es-MX" baseline="-25000" dirty="0"/>
                        <a:t>3</a:t>
                      </a:r>
                      <a:r>
                        <a:rPr lang="es-MX" baseline="30000" dirty="0"/>
                        <a:t>-</a:t>
                      </a:r>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612326446"/>
                  </a:ext>
                </a:extLst>
              </a:tr>
              <a:tr h="370840">
                <a:tc>
                  <a:txBody>
                    <a:bodyPr/>
                    <a:lstStyle/>
                    <a:p>
                      <a:r>
                        <a:rPr lang="es-MX" dirty="0"/>
                        <a:t>EO</a:t>
                      </a:r>
                      <a:r>
                        <a:rPr lang="es-MX" baseline="-25000" dirty="0"/>
                        <a:t>3</a:t>
                      </a:r>
                      <a:r>
                        <a:rPr lang="es-MX" baseline="30000" dirty="0"/>
                        <a:t>-2</a:t>
                      </a:r>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713189247"/>
                  </a:ext>
                </a:extLst>
              </a:tr>
              <a:tr h="370840">
                <a:tc>
                  <a:txBody>
                    <a:bodyPr/>
                    <a:lstStyle/>
                    <a:p>
                      <a:r>
                        <a:rPr lang="es-MX" dirty="0"/>
                        <a:t>EO</a:t>
                      </a:r>
                      <a:r>
                        <a:rPr lang="es-MX" baseline="-25000" dirty="0"/>
                        <a:t>4</a:t>
                      </a:r>
                      <a:r>
                        <a:rPr lang="es-MX" baseline="30000" dirty="0"/>
                        <a:t>-</a:t>
                      </a:r>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730243154"/>
                  </a:ext>
                </a:extLst>
              </a:tr>
              <a:tr h="370840">
                <a:tc>
                  <a:txBody>
                    <a:bodyPr/>
                    <a:lstStyle/>
                    <a:p>
                      <a:r>
                        <a:rPr lang="es-MX" dirty="0"/>
                        <a:t>EO</a:t>
                      </a:r>
                      <a:r>
                        <a:rPr lang="es-MX" baseline="-25000" dirty="0"/>
                        <a:t>4</a:t>
                      </a:r>
                      <a:r>
                        <a:rPr lang="es-MX" baseline="30000" dirty="0"/>
                        <a:t>-2</a:t>
                      </a:r>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396881070"/>
                  </a:ext>
                </a:extLst>
              </a:tr>
              <a:tr h="370840">
                <a:tc>
                  <a:txBody>
                    <a:bodyPr/>
                    <a:lstStyle/>
                    <a:p>
                      <a:r>
                        <a:rPr lang="es-MX" dirty="0"/>
                        <a:t>EO</a:t>
                      </a:r>
                      <a:r>
                        <a:rPr lang="es-MX" baseline="-25000" dirty="0"/>
                        <a:t>4</a:t>
                      </a:r>
                      <a:r>
                        <a:rPr lang="es-MX" baseline="30000" dirty="0"/>
                        <a:t>-3</a:t>
                      </a:r>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1146358019"/>
                  </a:ext>
                </a:extLst>
              </a:tr>
            </a:tbl>
          </a:graphicData>
        </a:graphic>
      </p:graphicFrame>
    </p:spTree>
    <p:extLst>
      <p:ext uri="{BB962C8B-B14F-4D97-AF65-F5344CB8AC3E}">
        <p14:creationId xmlns:p14="http://schemas.microsoft.com/office/powerpoint/2010/main" val="123670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05E81B-6401-4D4F-AAA7-995ED873CF8B}"/>
              </a:ext>
            </a:extLst>
          </p:cNvPr>
          <p:cNvSpPr>
            <a:spLocks noGrp="1"/>
          </p:cNvSpPr>
          <p:nvPr>
            <p:ph type="title"/>
          </p:nvPr>
        </p:nvSpPr>
        <p:spPr>
          <a:xfrm>
            <a:off x="838200" y="365126"/>
            <a:ext cx="10515600" cy="895504"/>
          </a:xfrm>
        </p:spPr>
        <p:txBody>
          <a:bodyPr>
            <a:normAutofit/>
          </a:bodyPr>
          <a:lstStyle/>
          <a:p>
            <a:r>
              <a:rPr lang="es-MX" sz="3600" dirty="0"/>
              <a:t>Así es como debe quedar: </a:t>
            </a:r>
          </a:p>
        </p:txBody>
      </p:sp>
      <p:graphicFrame>
        <p:nvGraphicFramePr>
          <p:cNvPr id="4" name="Tabla 4">
            <a:extLst>
              <a:ext uri="{FF2B5EF4-FFF2-40B4-BE49-F238E27FC236}">
                <a16:creationId xmlns:a16="http://schemas.microsoft.com/office/drawing/2014/main" id="{9B149341-296C-41C6-99A7-C325860E2B42}"/>
              </a:ext>
            </a:extLst>
          </p:cNvPr>
          <p:cNvGraphicFramePr>
            <a:graphicFrameLocks noGrp="1"/>
          </p:cNvGraphicFramePr>
          <p:nvPr>
            <p:ph idx="1"/>
            <p:extLst>
              <p:ext uri="{D42A27DB-BD31-4B8C-83A1-F6EECF244321}">
                <p14:modId xmlns:p14="http://schemas.microsoft.com/office/powerpoint/2010/main" val="140196196"/>
              </p:ext>
            </p:extLst>
          </p:nvPr>
        </p:nvGraphicFramePr>
        <p:xfrm>
          <a:off x="980243" y="1639194"/>
          <a:ext cx="7142825" cy="4053840"/>
        </p:xfrm>
        <a:graphic>
          <a:graphicData uri="http://schemas.openxmlformats.org/drawingml/2006/table">
            <a:tbl>
              <a:tblPr firstRow="1" bandRow="1">
                <a:tableStyleId>{5C22544A-7EE6-4342-B048-85BDC9FD1C3A}</a:tableStyleId>
              </a:tblPr>
              <a:tblGrid>
                <a:gridCol w="1541015">
                  <a:extLst>
                    <a:ext uri="{9D8B030D-6E8A-4147-A177-3AD203B41FA5}">
                      <a16:colId xmlns:a16="http://schemas.microsoft.com/office/drawing/2014/main" val="3445813229"/>
                    </a:ext>
                  </a:extLst>
                </a:gridCol>
                <a:gridCol w="1145220">
                  <a:extLst>
                    <a:ext uri="{9D8B030D-6E8A-4147-A177-3AD203B41FA5}">
                      <a16:colId xmlns:a16="http://schemas.microsoft.com/office/drawing/2014/main" val="327309645"/>
                    </a:ext>
                  </a:extLst>
                </a:gridCol>
                <a:gridCol w="1180730">
                  <a:extLst>
                    <a:ext uri="{9D8B030D-6E8A-4147-A177-3AD203B41FA5}">
                      <a16:colId xmlns:a16="http://schemas.microsoft.com/office/drawing/2014/main" val="4072792076"/>
                    </a:ext>
                  </a:extLst>
                </a:gridCol>
                <a:gridCol w="1136342">
                  <a:extLst>
                    <a:ext uri="{9D8B030D-6E8A-4147-A177-3AD203B41FA5}">
                      <a16:colId xmlns:a16="http://schemas.microsoft.com/office/drawing/2014/main" val="195076"/>
                    </a:ext>
                  </a:extLst>
                </a:gridCol>
                <a:gridCol w="1091953">
                  <a:extLst>
                    <a:ext uri="{9D8B030D-6E8A-4147-A177-3AD203B41FA5}">
                      <a16:colId xmlns:a16="http://schemas.microsoft.com/office/drawing/2014/main" val="2807728429"/>
                    </a:ext>
                  </a:extLst>
                </a:gridCol>
                <a:gridCol w="1047565">
                  <a:extLst>
                    <a:ext uri="{9D8B030D-6E8A-4147-A177-3AD203B41FA5}">
                      <a16:colId xmlns:a16="http://schemas.microsoft.com/office/drawing/2014/main" val="3532825720"/>
                    </a:ext>
                  </a:extLst>
                </a:gridCol>
              </a:tblGrid>
              <a:tr h="370840">
                <a:tc>
                  <a:txBody>
                    <a:bodyPr/>
                    <a:lstStyle/>
                    <a:p>
                      <a:r>
                        <a:rPr lang="es-MX" sz="2800" dirty="0"/>
                        <a:t>Formula general</a:t>
                      </a:r>
                    </a:p>
                  </a:txBody>
                  <a:tcPr/>
                </a:tc>
                <a:tc>
                  <a:txBody>
                    <a:bodyPr/>
                    <a:lstStyle/>
                    <a:p>
                      <a:r>
                        <a:rPr lang="es-MX" sz="2800" dirty="0"/>
                        <a:t>Anión</a:t>
                      </a:r>
                    </a:p>
                  </a:txBody>
                  <a:tcPr/>
                </a:tc>
                <a:tc>
                  <a:txBody>
                    <a:bodyPr/>
                    <a:lstStyle/>
                    <a:p>
                      <a:endParaRPr lang="es-MX" sz="2800" dirty="0"/>
                    </a:p>
                  </a:txBody>
                  <a:tcPr/>
                </a:tc>
                <a:tc>
                  <a:txBody>
                    <a:bodyPr/>
                    <a:lstStyle/>
                    <a:p>
                      <a:endParaRPr lang="es-MX" sz="2800" dirty="0"/>
                    </a:p>
                  </a:txBody>
                  <a:tcPr/>
                </a:tc>
                <a:tc>
                  <a:txBody>
                    <a:bodyPr/>
                    <a:lstStyle/>
                    <a:p>
                      <a:endParaRPr lang="es-MX" sz="2800" dirty="0"/>
                    </a:p>
                  </a:txBody>
                  <a:tcPr/>
                </a:tc>
                <a:tc>
                  <a:txBody>
                    <a:bodyPr/>
                    <a:lstStyle/>
                    <a:p>
                      <a:endParaRPr lang="es-MX" sz="2800" dirty="0"/>
                    </a:p>
                  </a:txBody>
                  <a:tcPr/>
                </a:tc>
                <a:extLst>
                  <a:ext uri="{0D108BD9-81ED-4DB2-BD59-A6C34878D82A}">
                    <a16:rowId xmlns:a16="http://schemas.microsoft.com/office/drawing/2014/main" val="3691144056"/>
                  </a:ext>
                </a:extLst>
              </a:tr>
              <a:tr h="370840">
                <a:tc>
                  <a:txBody>
                    <a:bodyPr/>
                    <a:lstStyle/>
                    <a:p>
                      <a:r>
                        <a:rPr lang="es-MX" sz="2800" dirty="0"/>
                        <a:t>EO</a:t>
                      </a:r>
                      <a:r>
                        <a:rPr lang="es-MX" sz="2800" baseline="-25000" dirty="0"/>
                        <a:t>2</a:t>
                      </a:r>
                      <a:r>
                        <a:rPr lang="es-MX" sz="2800" baseline="30000" dirty="0"/>
                        <a:t>-</a:t>
                      </a:r>
                    </a:p>
                  </a:txBody>
                  <a:tcPr/>
                </a:tc>
                <a:tc>
                  <a:txBody>
                    <a:bodyPr/>
                    <a:lstStyle/>
                    <a:p>
                      <a:r>
                        <a:rPr lang="es-MX" sz="2800" dirty="0"/>
                        <a:t>NO</a:t>
                      </a:r>
                      <a:r>
                        <a:rPr lang="es-MX" sz="2800" baseline="-25000" dirty="0"/>
                        <a:t>2</a:t>
                      </a:r>
                      <a:r>
                        <a:rPr lang="es-MX" sz="2800" baseline="30000" dirty="0"/>
                        <a:t>-</a:t>
                      </a:r>
                    </a:p>
                  </a:txBody>
                  <a:tcPr/>
                </a:tc>
                <a:tc>
                  <a:txBody>
                    <a:bodyPr/>
                    <a:lstStyle/>
                    <a:p>
                      <a:r>
                        <a:rPr lang="es-MX" sz="2800" dirty="0"/>
                        <a:t>BO</a:t>
                      </a:r>
                      <a:r>
                        <a:rPr lang="es-MX" sz="2800" baseline="-25000" dirty="0"/>
                        <a:t>2</a:t>
                      </a:r>
                      <a:r>
                        <a:rPr lang="es-MX" sz="2800" baseline="30000" dirty="0"/>
                        <a:t>-</a:t>
                      </a:r>
                    </a:p>
                  </a:txBody>
                  <a:tcPr/>
                </a:tc>
                <a:tc>
                  <a:txBody>
                    <a:bodyPr/>
                    <a:lstStyle/>
                    <a:p>
                      <a:endParaRPr lang="es-MX" sz="2800"/>
                    </a:p>
                  </a:txBody>
                  <a:tcPr/>
                </a:tc>
                <a:tc>
                  <a:txBody>
                    <a:bodyPr/>
                    <a:lstStyle/>
                    <a:p>
                      <a:endParaRPr lang="es-MX" sz="2800"/>
                    </a:p>
                  </a:txBody>
                  <a:tcPr/>
                </a:tc>
                <a:tc>
                  <a:txBody>
                    <a:bodyPr/>
                    <a:lstStyle/>
                    <a:p>
                      <a:endParaRPr lang="es-MX" sz="2800"/>
                    </a:p>
                  </a:txBody>
                  <a:tcPr/>
                </a:tc>
                <a:extLst>
                  <a:ext uri="{0D108BD9-81ED-4DB2-BD59-A6C34878D82A}">
                    <a16:rowId xmlns:a16="http://schemas.microsoft.com/office/drawing/2014/main" val="2150782434"/>
                  </a:ext>
                </a:extLst>
              </a:tr>
              <a:tr h="370840">
                <a:tc>
                  <a:txBody>
                    <a:bodyPr/>
                    <a:lstStyle/>
                    <a:p>
                      <a:r>
                        <a:rPr lang="es-MX" sz="2800" dirty="0"/>
                        <a:t>EO</a:t>
                      </a:r>
                      <a:r>
                        <a:rPr lang="es-MX" sz="2800" baseline="-25000" dirty="0"/>
                        <a:t>3</a:t>
                      </a:r>
                      <a:r>
                        <a:rPr lang="es-MX" sz="2800" baseline="30000" dirty="0"/>
                        <a:t>-</a:t>
                      </a:r>
                    </a:p>
                  </a:txBody>
                  <a:tcPr/>
                </a:tc>
                <a:tc>
                  <a:txBody>
                    <a:bodyPr/>
                    <a:lstStyle/>
                    <a:p>
                      <a:r>
                        <a:rPr lang="es-MX" sz="2800" dirty="0"/>
                        <a:t>NO</a:t>
                      </a:r>
                      <a:r>
                        <a:rPr lang="es-MX" sz="2800" baseline="-25000" dirty="0"/>
                        <a:t>3</a:t>
                      </a:r>
                      <a:r>
                        <a:rPr lang="es-MX" sz="2800" baseline="300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800" dirty="0"/>
                        <a:t>ClO</a:t>
                      </a:r>
                      <a:r>
                        <a:rPr lang="es-MX" sz="2800" baseline="-25000" dirty="0"/>
                        <a:t>3</a:t>
                      </a:r>
                      <a:r>
                        <a:rPr lang="es-MX" sz="2800" baseline="30000" dirty="0"/>
                        <a:t>-</a:t>
                      </a:r>
                    </a:p>
                  </a:txBody>
                  <a:tcPr/>
                </a:tc>
                <a:tc>
                  <a:txBody>
                    <a:bodyPr/>
                    <a:lstStyle/>
                    <a:p>
                      <a:r>
                        <a:rPr lang="es-MX" sz="2800" dirty="0"/>
                        <a:t>BrO</a:t>
                      </a:r>
                      <a:r>
                        <a:rPr lang="es-MX" sz="2800" baseline="-25000" dirty="0"/>
                        <a:t>3</a:t>
                      </a:r>
                      <a:r>
                        <a:rPr lang="es-MX" sz="2800" baseline="30000" dirty="0"/>
                        <a:t>-</a:t>
                      </a:r>
                    </a:p>
                  </a:txBody>
                  <a:tcPr/>
                </a:tc>
                <a:tc>
                  <a:txBody>
                    <a:bodyPr/>
                    <a:lstStyle/>
                    <a:p>
                      <a:r>
                        <a:rPr lang="es-MX" sz="2800" dirty="0"/>
                        <a:t>IO</a:t>
                      </a:r>
                      <a:r>
                        <a:rPr lang="es-MX" sz="2800" baseline="-25000" dirty="0"/>
                        <a:t>3</a:t>
                      </a:r>
                      <a:r>
                        <a:rPr lang="es-MX" sz="2800" baseline="30000" dirty="0"/>
                        <a:t>-</a:t>
                      </a:r>
                    </a:p>
                  </a:txBody>
                  <a:tcPr/>
                </a:tc>
                <a:tc>
                  <a:txBody>
                    <a:bodyPr/>
                    <a:lstStyle/>
                    <a:p>
                      <a:r>
                        <a:rPr lang="es-MX" sz="2800" dirty="0"/>
                        <a:t>VO</a:t>
                      </a:r>
                      <a:r>
                        <a:rPr lang="es-MX" sz="2800" baseline="-25000" dirty="0"/>
                        <a:t>3</a:t>
                      </a:r>
                      <a:r>
                        <a:rPr lang="es-MX" sz="2800" baseline="30000" dirty="0"/>
                        <a:t>-</a:t>
                      </a:r>
                    </a:p>
                  </a:txBody>
                  <a:tcPr/>
                </a:tc>
                <a:extLst>
                  <a:ext uri="{0D108BD9-81ED-4DB2-BD59-A6C34878D82A}">
                    <a16:rowId xmlns:a16="http://schemas.microsoft.com/office/drawing/2014/main" val="3612326446"/>
                  </a:ext>
                </a:extLst>
              </a:tr>
              <a:tr h="370840">
                <a:tc>
                  <a:txBody>
                    <a:bodyPr/>
                    <a:lstStyle/>
                    <a:p>
                      <a:r>
                        <a:rPr lang="es-MX" sz="2800" dirty="0"/>
                        <a:t>EO</a:t>
                      </a:r>
                      <a:r>
                        <a:rPr lang="es-MX" sz="2800" baseline="-25000" dirty="0"/>
                        <a:t>3</a:t>
                      </a:r>
                      <a:r>
                        <a:rPr lang="es-MX" sz="2800" baseline="30000" dirty="0"/>
                        <a:t>-2</a:t>
                      </a:r>
                    </a:p>
                  </a:txBody>
                  <a:tcPr/>
                </a:tc>
                <a:tc>
                  <a:txBody>
                    <a:bodyPr/>
                    <a:lstStyle/>
                    <a:p>
                      <a:r>
                        <a:rPr lang="es-MX" sz="2800" dirty="0"/>
                        <a:t>SO</a:t>
                      </a:r>
                      <a:r>
                        <a:rPr lang="es-MX" sz="2800" baseline="-25000" dirty="0"/>
                        <a:t>3</a:t>
                      </a:r>
                      <a:r>
                        <a:rPr lang="es-MX" sz="2800" baseline="30000" dirty="0"/>
                        <a:t>-2</a:t>
                      </a:r>
                    </a:p>
                  </a:txBody>
                  <a:tcPr/>
                </a:tc>
                <a:tc>
                  <a:txBody>
                    <a:bodyPr/>
                    <a:lstStyle/>
                    <a:p>
                      <a:r>
                        <a:rPr lang="es-MX" sz="2800" dirty="0"/>
                        <a:t>CO</a:t>
                      </a:r>
                      <a:r>
                        <a:rPr lang="es-MX" sz="2800" baseline="-25000" dirty="0"/>
                        <a:t>3</a:t>
                      </a:r>
                      <a:r>
                        <a:rPr lang="es-MX" sz="2800" baseline="30000" dirty="0"/>
                        <a:t>-2</a:t>
                      </a:r>
                    </a:p>
                  </a:txBody>
                  <a:tcPr/>
                </a:tc>
                <a:tc>
                  <a:txBody>
                    <a:bodyPr/>
                    <a:lstStyle/>
                    <a:p>
                      <a:r>
                        <a:rPr lang="es-MX" sz="2800" dirty="0"/>
                        <a:t>SiO</a:t>
                      </a:r>
                      <a:r>
                        <a:rPr lang="es-MX" sz="2800" baseline="-25000" dirty="0"/>
                        <a:t>3</a:t>
                      </a:r>
                      <a:r>
                        <a:rPr lang="es-MX" sz="2800" baseline="30000" dirty="0"/>
                        <a:t>-2</a:t>
                      </a:r>
                    </a:p>
                  </a:txBody>
                  <a:tcPr/>
                </a:tc>
                <a:tc>
                  <a:txBody>
                    <a:bodyPr/>
                    <a:lstStyle/>
                    <a:p>
                      <a:endParaRPr lang="es-MX" sz="2800"/>
                    </a:p>
                  </a:txBody>
                  <a:tcPr/>
                </a:tc>
                <a:tc>
                  <a:txBody>
                    <a:bodyPr/>
                    <a:lstStyle/>
                    <a:p>
                      <a:endParaRPr lang="es-MX" sz="2800"/>
                    </a:p>
                  </a:txBody>
                  <a:tcPr/>
                </a:tc>
                <a:extLst>
                  <a:ext uri="{0D108BD9-81ED-4DB2-BD59-A6C34878D82A}">
                    <a16:rowId xmlns:a16="http://schemas.microsoft.com/office/drawing/2014/main" val="2713189247"/>
                  </a:ext>
                </a:extLst>
              </a:tr>
              <a:tr h="370840">
                <a:tc>
                  <a:txBody>
                    <a:bodyPr/>
                    <a:lstStyle/>
                    <a:p>
                      <a:r>
                        <a:rPr lang="es-MX" sz="2800" dirty="0"/>
                        <a:t>EO</a:t>
                      </a:r>
                      <a:r>
                        <a:rPr lang="es-MX" sz="2800" baseline="-25000" dirty="0"/>
                        <a:t>4</a:t>
                      </a:r>
                      <a:r>
                        <a:rPr lang="es-MX" sz="2800" baseline="30000" dirty="0"/>
                        <a:t>-</a:t>
                      </a:r>
                    </a:p>
                  </a:txBody>
                  <a:tcPr/>
                </a:tc>
                <a:tc>
                  <a:txBody>
                    <a:bodyPr/>
                    <a:lstStyle/>
                    <a:p>
                      <a:r>
                        <a:rPr lang="es-MX" sz="2800" dirty="0"/>
                        <a:t>ClO</a:t>
                      </a:r>
                      <a:r>
                        <a:rPr lang="es-MX" sz="2800" baseline="-25000" dirty="0"/>
                        <a:t>4</a:t>
                      </a:r>
                      <a:r>
                        <a:rPr lang="es-MX" sz="2800" baseline="30000" dirty="0"/>
                        <a:t>-</a:t>
                      </a:r>
                    </a:p>
                  </a:txBody>
                  <a:tcPr/>
                </a:tc>
                <a:tc>
                  <a:txBody>
                    <a:bodyPr/>
                    <a:lstStyle/>
                    <a:p>
                      <a:r>
                        <a:rPr lang="es-MX" sz="2800" dirty="0"/>
                        <a:t>IO</a:t>
                      </a:r>
                      <a:r>
                        <a:rPr lang="es-MX" sz="2800" baseline="-25000" dirty="0"/>
                        <a:t>4</a:t>
                      </a:r>
                      <a:r>
                        <a:rPr lang="es-MX" sz="2800" baseline="30000" dirty="0"/>
                        <a:t>-</a:t>
                      </a:r>
                    </a:p>
                  </a:txBody>
                  <a:tcPr/>
                </a:tc>
                <a:tc>
                  <a:txBody>
                    <a:bodyPr/>
                    <a:lstStyle/>
                    <a:p>
                      <a:endParaRPr lang="es-MX" sz="2800"/>
                    </a:p>
                  </a:txBody>
                  <a:tcPr/>
                </a:tc>
                <a:tc>
                  <a:txBody>
                    <a:bodyPr/>
                    <a:lstStyle/>
                    <a:p>
                      <a:endParaRPr lang="es-MX" sz="2800"/>
                    </a:p>
                  </a:txBody>
                  <a:tcPr/>
                </a:tc>
                <a:tc>
                  <a:txBody>
                    <a:bodyPr/>
                    <a:lstStyle/>
                    <a:p>
                      <a:endParaRPr lang="es-MX" sz="2800"/>
                    </a:p>
                  </a:txBody>
                  <a:tcPr/>
                </a:tc>
                <a:extLst>
                  <a:ext uri="{0D108BD9-81ED-4DB2-BD59-A6C34878D82A}">
                    <a16:rowId xmlns:a16="http://schemas.microsoft.com/office/drawing/2014/main" val="730243154"/>
                  </a:ext>
                </a:extLst>
              </a:tr>
              <a:tr h="370840">
                <a:tc>
                  <a:txBody>
                    <a:bodyPr/>
                    <a:lstStyle/>
                    <a:p>
                      <a:r>
                        <a:rPr lang="es-MX" sz="2800" dirty="0"/>
                        <a:t>EO</a:t>
                      </a:r>
                      <a:r>
                        <a:rPr lang="es-MX" sz="2800" baseline="-25000" dirty="0"/>
                        <a:t>4</a:t>
                      </a:r>
                      <a:r>
                        <a:rPr lang="es-MX" sz="2800" baseline="30000" dirty="0"/>
                        <a:t>-2</a:t>
                      </a:r>
                    </a:p>
                  </a:txBody>
                  <a:tcPr/>
                </a:tc>
                <a:tc>
                  <a:txBody>
                    <a:bodyPr/>
                    <a:lstStyle/>
                    <a:p>
                      <a:r>
                        <a:rPr lang="es-MX" sz="2800" dirty="0"/>
                        <a:t>WO</a:t>
                      </a:r>
                      <a:r>
                        <a:rPr lang="es-MX" sz="2800" baseline="-25000" dirty="0"/>
                        <a:t>4</a:t>
                      </a:r>
                      <a:r>
                        <a:rPr lang="es-MX" sz="2800" baseline="30000" dirty="0"/>
                        <a:t>-2</a:t>
                      </a:r>
                    </a:p>
                  </a:txBody>
                  <a:tcPr/>
                </a:tc>
                <a:tc>
                  <a:txBody>
                    <a:bodyPr/>
                    <a:lstStyle/>
                    <a:p>
                      <a:r>
                        <a:rPr lang="es-MX" sz="2800" dirty="0"/>
                        <a:t>SO</a:t>
                      </a:r>
                      <a:r>
                        <a:rPr lang="es-MX" sz="2800" baseline="-25000" dirty="0"/>
                        <a:t>4</a:t>
                      </a:r>
                      <a:r>
                        <a:rPr lang="es-MX" sz="2800" baseline="30000" dirty="0"/>
                        <a:t>-2</a:t>
                      </a:r>
                    </a:p>
                  </a:txBody>
                  <a:tcPr/>
                </a:tc>
                <a:tc>
                  <a:txBody>
                    <a:bodyPr/>
                    <a:lstStyle/>
                    <a:p>
                      <a:endParaRPr lang="es-MX" sz="2800" dirty="0"/>
                    </a:p>
                  </a:txBody>
                  <a:tcPr/>
                </a:tc>
                <a:tc>
                  <a:txBody>
                    <a:bodyPr/>
                    <a:lstStyle/>
                    <a:p>
                      <a:endParaRPr lang="es-MX" sz="2800"/>
                    </a:p>
                  </a:txBody>
                  <a:tcPr/>
                </a:tc>
                <a:tc>
                  <a:txBody>
                    <a:bodyPr/>
                    <a:lstStyle/>
                    <a:p>
                      <a:endParaRPr lang="es-MX" sz="2800"/>
                    </a:p>
                  </a:txBody>
                  <a:tcPr/>
                </a:tc>
                <a:extLst>
                  <a:ext uri="{0D108BD9-81ED-4DB2-BD59-A6C34878D82A}">
                    <a16:rowId xmlns:a16="http://schemas.microsoft.com/office/drawing/2014/main" val="2396881070"/>
                  </a:ext>
                </a:extLst>
              </a:tr>
              <a:tr h="370840">
                <a:tc>
                  <a:txBody>
                    <a:bodyPr/>
                    <a:lstStyle/>
                    <a:p>
                      <a:r>
                        <a:rPr lang="es-MX" sz="2800" dirty="0"/>
                        <a:t>EO</a:t>
                      </a:r>
                      <a:r>
                        <a:rPr lang="es-MX" sz="2800" baseline="-25000" dirty="0"/>
                        <a:t>4</a:t>
                      </a:r>
                      <a:r>
                        <a:rPr lang="es-MX" sz="2800" baseline="30000" dirty="0"/>
                        <a:t>-3</a:t>
                      </a:r>
                    </a:p>
                  </a:txBody>
                  <a:tcPr/>
                </a:tc>
                <a:tc>
                  <a:txBody>
                    <a:bodyPr/>
                    <a:lstStyle/>
                    <a:p>
                      <a:r>
                        <a:rPr lang="es-MX" sz="2800" dirty="0"/>
                        <a:t>VO</a:t>
                      </a:r>
                      <a:r>
                        <a:rPr lang="es-MX" sz="2800" baseline="-25000" dirty="0"/>
                        <a:t>4</a:t>
                      </a:r>
                      <a:r>
                        <a:rPr lang="es-MX" sz="2800" baseline="30000" dirty="0"/>
                        <a:t>-3</a:t>
                      </a:r>
                    </a:p>
                  </a:txBody>
                  <a:tcPr/>
                </a:tc>
                <a:tc>
                  <a:txBody>
                    <a:bodyPr/>
                    <a:lstStyle/>
                    <a:p>
                      <a:r>
                        <a:rPr lang="es-MX" sz="2800" dirty="0"/>
                        <a:t>PO</a:t>
                      </a:r>
                      <a:r>
                        <a:rPr lang="es-MX" sz="2800" baseline="-25000" dirty="0"/>
                        <a:t>4</a:t>
                      </a:r>
                      <a:r>
                        <a:rPr lang="es-MX" sz="2800" baseline="30000" dirty="0"/>
                        <a:t>-3</a:t>
                      </a:r>
                    </a:p>
                  </a:txBody>
                  <a:tcPr/>
                </a:tc>
                <a:tc>
                  <a:txBody>
                    <a:bodyPr/>
                    <a:lstStyle/>
                    <a:p>
                      <a:endParaRPr lang="es-MX" sz="2800" dirty="0"/>
                    </a:p>
                  </a:txBody>
                  <a:tcPr/>
                </a:tc>
                <a:tc>
                  <a:txBody>
                    <a:bodyPr/>
                    <a:lstStyle/>
                    <a:p>
                      <a:endParaRPr lang="es-MX" sz="2800" dirty="0"/>
                    </a:p>
                  </a:txBody>
                  <a:tcPr/>
                </a:tc>
                <a:tc>
                  <a:txBody>
                    <a:bodyPr/>
                    <a:lstStyle/>
                    <a:p>
                      <a:endParaRPr lang="es-MX" sz="2800" dirty="0"/>
                    </a:p>
                  </a:txBody>
                  <a:tcPr/>
                </a:tc>
                <a:extLst>
                  <a:ext uri="{0D108BD9-81ED-4DB2-BD59-A6C34878D82A}">
                    <a16:rowId xmlns:a16="http://schemas.microsoft.com/office/drawing/2014/main" val="1146358019"/>
                  </a:ext>
                </a:extLst>
              </a:tr>
            </a:tbl>
          </a:graphicData>
        </a:graphic>
      </p:graphicFrame>
      <p:sp>
        <p:nvSpPr>
          <p:cNvPr id="5" name="CuadroTexto 4">
            <a:extLst>
              <a:ext uri="{FF2B5EF4-FFF2-40B4-BE49-F238E27FC236}">
                <a16:creationId xmlns:a16="http://schemas.microsoft.com/office/drawing/2014/main" id="{71741168-0FFE-484D-A4AB-B7C720484430}"/>
              </a:ext>
            </a:extLst>
          </p:cNvPr>
          <p:cNvSpPr txBox="1"/>
          <p:nvPr/>
        </p:nvSpPr>
        <p:spPr>
          <a:xfrm>
            <a:off x="312198" y="5794599"/>
            <a:ext cx="11567604" cy="553998"/>
          </a:xfrm>
          <a:prstGeom prst="rect">
            <a:avLst/>
          </a:prstGeom>
          <a:noFill/>
        </p:spPr>
        <p:txBody>
          <a:bodyPr wrap="square" rtlCol="0">
            <a:spAutoFit/>
          </a:bodyPr>
          <a:lstStyle/>
          <a:p>
            <a:r>
              <a:rPr lang="es-MX" sz="3000" dirty="0">
                <a:solidFill>
                  <a:srgbClr val="00B050"/>
                </a:solidFill>
              </a:rPr>
              <a:t>Experimentalmente solo deben disolver un poco de la sal y medir el pH</a:t>
            </a:r>
          </a:p>
        </p:txBody>
      </p:sp>
    </p:spTree>
    <p:extLst>
      <p:ext uri="{BB962C8B-B14F-4D97-AF65-F5344CB8AC3E}">
        <p14:creationId xmlns:p14="http://schemas.microsoft.com/office/powerpoint/2010/main" val="4143857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4">
            <a:extLst>
              <a:ext uri="{FF2B5EF4-FFF2-40B4-BE49-F238E27FC236}">
                <a16:creationId xmlns:a16="http://schemas.microsoft.com/office/drawing/2014/main" id="{DA2917E4-7111-427B-BB5F-9BDE6E015367}"/>
              </a:ext>
            </a:extLst>
          </p:cNvPr>
          <p:cNvGraphicFramePr>
            <a:graphicFrameLocks/>
          </p:cNvGraphicFramePr>
          <p:nvPr>
            <p:extLst>
              <p:ext uri="{D42A27DB-BD31-4B8C-83A1-F6EECF244321}">
                <p14:modId xmlns:p14="http://schemas.microsoft.com/office/powerpoint/2010/main" val="244913533"/>
              </p:ext>
            </p:extLst>
          </p:nvPr>
        </p:nvGraphicFramePr>
        <p:xfrm>
          <a:off x="571871" y="1788160"/>
          <a:ext cx="9735105" cy="3115026"/>
        </p:xfrm>
        <a:graphic>
          <a:graphicData uri="http://schemas.openxmlformats.org/drawingml/2006/table">
            <a:tbl>
              <a:tblPr firstRow="1" bandRow="1">
                <a:tableStyleId>{5C22544A-7EE6-4342-B048-85BDC9FD1C3A}</a:tableStyleId>
              </a:tblPr>
              <a:tblGrid>
                <a:gridCol w="1083930">
                  <a:extLst>
                    <a:ext uri="{9D8B030D-6E8A-4147-A177-3AD203B41FA5}">
                      <a16:colId xmlns:a16="http://schemas.microsoft.com/office/drawing/2014/main" val="3445813229"/>
                    </a:ext>
                  </a:extLst>
                </a:gridCol>
                <a:gridCol w="963112">
                  <a:extLst>
                    <a:ext uri="{9D8B030D-6E8A-4147-A177-3AD203B41FA5}">
                      <a16:colId xmlns:a16="http://schemas.microsoft.com/office/drawing/2014/main" val="327309645"/>
                    </a:ext>
                  </a:extLst>
                </a:gridCol>
                <a:gridCol w="807868">
                  <a:extLst>
                    <a:ext uri="{9D8B030D-6E8A-4147-A177-3AD203B41FA5}">
                      <a16:colId xmlns:a16="http://schemas.microsoft.com/office/drawing/2014/main" val="4072792076"/>
                    </a:ext>
                  </a:extLst>
                </a:gridCol>
                <a:gridCol w="994299">
                  <a:extLst>
                    <a:ext uri="{9D8B030D-6E8A-4147-A177-3AD203B41FA5}">
                      <a16:colId xmlns:a16="http://schemas.microsoft.com/office/drawing/2014/main" val="195076"/>
                    </a:ext>
                  </a:extLst>
                </a:gridCol>
                <a:gridCol w="745724">
                  <a:extLst>
                    <a:ext uri="{9D8B030D-6E8A-4147-A177-3AD203B41FA5}">
                      <a16:colId xmlns:a16="http://schemas.microsoft.com/office/drawing/2014/main" val="2807728429"/>
                    </a:ext>
                  </a:extLst>
                </a:gridCol>
                <a:gridCol w="1127464">
                  <a:extLst>
                    <a:ext uri="{9D8B030D-6E8A-4147-A177-3AD203B41FA5}">
                      <a16:colId xmlns:a16="http://schemas.microsoft.com/office/drawing/2014/main" val="3532825720"/>
                    </a:ext>
                  </a:extLst>
                </a:gridCol>
                <a:gridCol w="736847">
                  <a:extLst>
                    <a:ext uri="{9D8B030D-6E8A-4147-A177-3AD203B41FA5}">
                      <a16:colId xmlns:a16="http://schemas.microsoft.com/office/drawing/2014/main" val="949250497"/>
                    </a:ext>
                  </a:extLst>
                </a:gridCol>
                <a:gridCol w="923277">
                  <a:extLst>
                    <a:ext uri="{9D8B030D-6E8A-4147-A177-3AD203B41FA5}">
                      <a16:colId xmlns:a16="http://schemas.microsoft.com/office/drawing/2014/main" val="746642807"/>
                    </a:ext>
                  </a:extLst>
                </a:gridCol>
                <a:gridCol w="772358">
                  <a:extLst>
                    <a:ext uri="{9D8B030D-6E8A-4147-A177-3AD203B41FA5}">
                      <a16:colId xmlns:a16="http://schemas.microsoft.com/office/drawing/2014/main" val="2109305152"/>
                    </a:ext>
                  </a:extLst>
                </a:gridCol>
                <a:gridCol w="878889">
                  <a:extLst>
                    <a:ext uri="{9D8B030D-6E8A-4147-A177-3AD203B41FA5}">
                      <a16:colId xmlns:a16="http://schemas.microsoft.com/office/drawing/2014/main" val="1029348287"/>
                    </a:ext>
                  </a:extLst>
                </a:gridCol>
                <a:gridCol w="701337">
                  <a:extLst>
                    <a:ext uri="{9D8B030D-6E8A-4147-A177-3AD203B41FA5}">
                      <a16:colId xmlns:a16="http://schemas.microsoft.com/office/drawing/2014/main" val="2886888021"/>
                    </a:ext>
                  </a:extLst>
                </a:gridCol>
              </a:tblGrid>
              <a:tr h="370840">
                <a:tc>
                  <a:txBody>
                    <a:bodyPr/>
                    <a:lstStyle/>
                    <a:p>
                      <a:r>
                        <a:rPr lang="es-MX" sz="2000" dirty="0"/>
                        <a:t>Formula general</a:t>
                      </a:r>
                    </a:p>
                  </a:txBody>
                  <a:tcPr/>
                </a:tc>
                <a:tc>
                  <a:txBody>
                    <a:bodyPr/>
                    <a:lstStyle/>
                    <a:p>
                      <a:r>
                        <a:rPr lang="es-MX" sz="2000" dirty="0"/>
                        <a:t>Anión</a:t>
                      </a:r>
                    </a:p>
                  </a:txBody>
                  <a:tcPr/>
                </a:tc>
                <a:tc>
                  <a:txBody>
                    <a:bodyPr/>
                    <a:lstStyle/>
                    <a:p>
                      <a:r>
                        <a:rPr lang="es-MX" sz="2000" dirty="0"/>
                        <a:t>pH</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Anión</a:t>
                      </a:r>
                    </a:p>
                    <a:p>
                      <a:endParaRPr lang="es-MX"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pH</a:t>
                      </a:r>
                    </a:p>
                    <a:p>
                      <a:endParaRPr lang="es-MX"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Anión</a:t>
                      </a:r>
                    </a:p>
                    <a:p>
                      <a:endParaRPr lang="es-MX"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pH</a:t>
                      </a:r>
                    </a:p>
                    <a:p>
                      <a:endParaRPr lang="es-MX"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Anión</a:t>
                      </a:r>
                    </a:p>
                    <a:p>
                      <a:endParaRPr lang="es-MX"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pH</a:t>
                      </a:r>
                    </a:p>
                    <a:p>
                      <a:endParaRPr lang="es-MX"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Anión</a:t>
                      </a:r>
                    </a:p>
                    <a:p>
                      <a:endParaRPr lang="es-MX"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pH</a:t>
                      </a:r>
                    </a:p>
                    <a:p>
                      <a:endParaRPr lang="es-MX" sz="2000" dirty="0"/>
                    </a:p>
                  </a:txBody>
                  <a:tcPr/>
                </a:tc>
                <a:extLst>
                  <a:ext uri="{0D108BD9-81ED-4DB2-BD59-A6C34878D82A}">
                    <a16:rowId xmlns:a16="http://schemas.microsoft.com/office/drawing/2014/main" val="3691144056"/>
                  </a:ext>
                </a:extLst>
              </a:tr>
              <a:tr h="432786">
                <a:tc>
                  <a:txBody>
                    <a:bodyPr/>
                    <a:lstStyle/>
                    <a:p>
                      <a:r>
                        <a:rPr lang="es-MX" sz="2000" dirty="0"/>
                        <a:t>EO</a:t>
                      </a:r>
                      <a:r>
                        <a:rPr lang="es-MX" sz="2000" baseline="-25000" dirty="0"/>
                        <a:t>2</a:t>
                      </a:r>
                      <a:r>
                        <a:rPr lang="es-MX" sz="2000" baseline="30000" dirty="0"/>
                        <a:t>-</a:t>
                      </a:r>
                    </a:p>
                  </a:txBody>
                  <a:tcPr/>
                </a:tc>
                <a:tc>
                  <a:txBody>
                    <a:bodyPr/>
                    <a:lstStyle/>
                    <a:p>
                      <a:r>
                        <a:rPr lang="es-MX" sz="2000" dirty="0"/>
                        <a:t>NO</a:t>
                      </a:r>
                      <a:r>
                        <a:rPr lang="es-MX" sz="2000" baseline="-25000" dirty="0"/>
                        <a:t>2</a:t>
                      </a:r>
                      <a:r>
                        <a:rPr lang="es-MX" sz="2000" baseline="30000" dirty="0"/>
                        <a:t>-</a:t>
                      </a:r>
                    </a:p>
                  </a:txBody>
                  <a:tcPr/>
                </a:tc>
                <a:tc>
                  <a:txBody>
                    <a:bodyPr/>
                    <a:lstStyle/>
                    <a:p>
                      <a:r>
                        <a:rPr lang="es-MX" dirty="0"/>
                        <a:t>7.5</a:t>
                      </a:r>
                    </a:p>
                  </a:txBody>
                  <a:tcPr/>
                </a:tc>
                <a:tc>
                  <a:txBody>
                    <a:bodyPr/>
                    <a:lstStyle/>
                    <a:p>
                      <a:r>
                        <a:rPr lang="es-MX" sz="2000" dirty="0"/>
                        <a:t>BO</a:t>
                      </a:r>
                      <a:r>
                        <a:rPr lang="es-MX" sz="2000" baseline="-25000" dirty="0"/>
                        <a:t>2</a:t>
                      </a:r>
                      <a:r>
                        <a:rPr lang="es-MX" sz="2000" baseline="30000" dirty="0"/>
                        <a:t>-</a:t>
                      </a:r>
                    </a:p>
                  </a:txBody>
                  <a:tcPr/>
                </a:tc>
                <a:tc>
                  <a:txBody>
                    <a:bodyPr/>
                    <a:lstStyle/>
                    <a:p>
                      <a:r>
                        <a:rPr lang="es-MX" sz="2000" dirty="0"/>
                        <a:t>9.8</a:t>
                      </a:r>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extLst>
                  <a:ext uri="{0D108BD9-81ED-4DB2-BD59-A6C34878D82A}">
                    <a16:rowId xmlns:a16="http://schemas.microsoft.com/office/drawing/2014/main" val="2150782434"/>
                  </a:ext>
                </a:extLst>
              </a:tr>
              <a:tr h="370840">
                <a:tc>
                  <a:txBody>
                    <a:bodyPr/>
                    <a:lstStyle/>
                    <a:p>
                      <a:r>
                        <a:rPr lang="es-MX" sz="2000" dirty="0"/>
                        <a:t>EO</a:t>
                      </a:r>
                      <a:r>
                        <a:rPr lang="es-MX" sz="2000" baseline="-25000" dirty="0"/>
                        <a:t>3</a:t>
                      </a:r>
                      <a:r>
                        <a:rPr lang="es-MX" sz="2000" baseline="30000" dirty="0"/>
                        <a:t>-</a:t>
                      </a:r>
                    </a:p>
                  </a:txBody>
                  <a:tcPr/>
                </a:tc>
                <a:tc>
                  <a:txBody>
                    <a:bodyPr/>
                    <a:lstStyle/>
                    <a:p>
                      <a:r>
                        <a:rPr lang="es-MX" sz="2000" dirty="0"/>
                        <a:t>NO</a:t>
                      </a:r>
                      <a:r>
                        <a:rPr lang="es-MX" sz="2000" baseline="-25000" dirty="0"/>
                        <a:t>3</a:t>
                      </a:r>
                      <a:r>
                        <a:rPr lang="es-MX" sz="2000" baseline="30000" dirty="0"/>
                        <a:t>-</a:t>
                      </a:r>
                    </a:p>
                  </a:txBody>
                  <a:tcPr/>
                </a:tc>
                <a:tc>
                  <a:txBody>
                    <a:bodyPr/>
                    <a:lstStyle/>
                    <a:p>
                      <a:r>
                        <a:rPr lang="es-MX" dirty="0"/>
                        <a:t>5.5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ClO</a:t>
                      </a:r>
                      <a:r>
                        <a:rPr lang="es-MX" sz="2000" baseline="-25000" dirty="0"/>
                        <a:t>3</a:t>
                      </a:r>
                      <a:r>
                        <a:rPr lang="es-MX" sz="2000" baseline="30000" dirty="0"/>
                        <a:t>-</a:t>
                      </a:r>
                    </a:p>
                  </a:txBody>
                  <a:tcPr/>
                </a:tc>
                <a:tc>
                  <a:txBody>
                    <a:bodyPr/>
                    <a:lstStyle/>
                    <a:p>
                      <a:r>
                        <a:rPr lang="es-MX" sz="2000" baseline="0" dirty="0"/>
                        <a:t>10</a:t>
                      </a:r>
                    </a:p>
                  </a:txBody>
                  <a:tcPr/>
                </a:tc>
                <a:tc>
                  <a:txBody>
                    <a:bodyPr/>
                    <a:lstStyle/>
                    <a:p>
                      <a:r>
                        <a:rPr lang="es-MX" sz="2000" dirty="0"/>
                        <a:t>BrO</a:t>
                      </a:r>
                      <a:r>
                        <a:rPr lang="es-MX" sz="2000" baseline="-25000" dirty="0"/>
                        <a:t>3</a:t>
                      </a:r>
                      <a:r>
                        <a:rPr lang="es-MX" sz="2000" baseline="30000" dirty="0"/>
                        <a:t>-</a:t>
                      </a:r>
                    </a:p>
                  </a:txBody>
                  <a:tcPr/>
                </a:tc>
                <a:tc>
                  <a:txBody>
                    <a:bodyPr/>
                    <a:lstStyle/>
                    <a:p>
                      <a:r>
                        <a:rPr lang="es-MX" sz="2000" baseline="0" dirty="0"/>
                        <a:t>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IO</a:t>
                      </a:r>
                      <a:r>
                        <a:rPr lang="es-MX" sz="2000" baseline="-25000" dirty="0"/>
                        <a:t>3</a:t>
                      </a:r>
                      <a:r>
                        <a:rPr lang="es-MX" sz="2000" baseline="30000" dirty="0"/>
                        <a:t>-</a:t>
                      </a:r>
                    </a:p>
                  </a:txBody>
                  <a:tcPr/>
                </a:tc>
                <a:tc>
                  <a:txBody>
                    <a:bodyPr/>
                    <a:lstStyle/>
                    <a:p>
                      <a:r>
                        <a:rPr lang="es-MX" sz="2000" baseline="0"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2000" dirty="0"/>
                        <a:t>VO</a:t>
                      </a:r>
                      <a:r>
                        <a:rPr lang="es-MX" sz="2000" baseline="-25000" dirty="0"/>
                        <a:t>3</a:t>
                      </a:r>
                      <a:r>
                        <a:rPr lang="es-MX" sz="2000" baseline="30000" dirty="0"/>
                        <a:t>-</a:t>
                      </a:r>
                    </a:p>
                  </a:txBody>
                  <a:tcPr/>
                </a:tc>
                <a:tc>
                  <a:txBody>
                    <a:bodyPr/>
                    <a:lstStyle/>
                    <a:p>
                      <a:r>
                        <a:rPr lang="es-MX" sz="2000" baseline="0" dirty="0"/>
                        <a:t>8.5</a:t>
                      </a:r>
                    </a:p>
                  </a:txBody>
                  <a:tcPr/>
                </a:tc>
                <a:extLst>
                  <a:ext uri="{0D108BD9-81ED-4DB2-BD59-A6C34878D82A}">
                    <a16:rowId xmlns:a16="http://schemas.microsoft.com/office/drawing/2014/main" val="3612326446"/>
                  </a:ext>
                </a:extLst>
              </a:tr>
              <a:tr h="370840">
                <a:tc>
                  <a:txBody>
                    <a:bodyPr/>
                    <a:lstStyle/>
                    <a:p>
                      <a:r>
                        <a:rPr lang="es-MX" sz="2000" dirty="0"/>
                        <a:t>EO</a:t>
                      </a:r>
                      <a:r>
                        <a:rPr lang="es-MX" sz="2000" baseline="-25000" dirty="0"/>
                        <a:t>3</a:t>
                      </a:r>
                      <a:r>
                        <a:rPr lang="es-MX" sz="2000" baseline="30000" dirty="0"/>
                        <a:t>-2</a:t>
                      </a:r>
                    </a:p>
                  </a:txBody>
                  <a:tcPr/>
                </a:tc>
                <a:tc>
                  <a:txBody>
                    <a:bodyPr/>
                    <a:lstStyle/>
                    <a:p>
                      <a:r>
                        <a:rPr lang="es-MX" sz="2000" dirty="0"/>
                        <a:t>SO</a:t>
                      </a:r>
                      <a:r>
                        <a:rPr lang="es-MX" sz="2000" baseline="-25000" dirty="0"/>
                        <a:t>3</a:t>
                      </a:r>
                      <a:r>
                        <a:rPr lang="es-MX" sz="2000" baseline="30000" dirty="0"/>
                        <a:t>-2</a:t>
                      </a:r>
                    </a:p>
                  </a:txBody>
                  <a:tcPr/>
                </a:tc>
                <a:tc>
                  <a:txBody>
                    <a:bodyPr/>
                    <a:lstStyle/>
                    <a:p>
                      <a:r>
                        <a:rPr lang="es-MX" dirty="0"/>
                        <a:t>7.0</a:t>
                      </a:r>
                    </a:p>
                  </a:txBody>
                  <a:tcPr/>
                </a:tc>
                <a:tc>
                  <a:txBody>
                    <a:bodyPr/>
                    <a:lstStyle/>
                    <a:p>
                      <a:r>
                        <a:rPr lang="es-MX" sz="2000" dirty="0"/>
                        <a:t>CO</a:t>
                      </a:r>
                      <a:r>
                        <a:rPr lang="es-MX" sz="2000" baseline="-25000" dirty="0"/>
                        <a:t>3</a:t>
                      </a:r>
                      <a:r>
                        <a:rPr lang="es-MX" sz="2000" baseline="30000" dirty="0"/>
                        <a:t>-2</a:t>
                      </a:r>
                    </a:p>
                  </a:txBody>
                  <a:tcPr/>
                </a:tc>
                <a:tc>
                  <a:txBody>
                    <a:bodyPr/>
                    <a:lstStyle/>
                    <a:p>
                      <a:r>
                        <a:rPr lang="es-MX" sz="2000" dirty="0"/>
                        <a:t>11.5</a:t>
                      </a:r>
                    </a:p>
                  </a:txBody>
                  <a:tcPr/>
                </a:tc>
                <a:tc>
                  <a:txBody>
                    <a:bodyPr/>
                    <a:lstStyle/>
                    <a:p>
                      <a:r>
                        <a:rPr lang="es-MX" sz="2000" dirty="0"/>
                        <a:t>SiO</a:t>
                      </a:r>
                      <a:r>
                        <a:rPr lang="es-MX" sz="2000" baseline="-25000" dirty="0"/>
                        <a:t>3</a:t>
                      </a:r>
                      <a:r>
                        <a:rPr lang="es-MX" sz="2000" baseline="30000" dirty="0"/>
                        <a:t>-2</a:t>
                      </a:r>
                    </a:p>
                  </a:txBody>
                  <a:tcPr/>
                </a:tc>
                <a:tc>
                  <a:txBody>
                    <a:bodyPr/>
                    <a:lstStyle/>
                    <a:p>
                      <a:r>
                        <a:rPr lang="es-MX" sz="2000" dirty="0"/>
                        <a:t>11</a:t>
                      </a:r>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extLst>
                  <a:ext uri="{0D108BD9-81ED-4DB2-BD59-A6C34878D82A}">
                    <a16:rowId xmlns:a16="http://schemas.microsoft.com/office/drawing/2014/main" val="2713189247"/>
                  </a:ext>
                </a:extLst>
              </a:tr>
              <a:tr h="370840">
                <a:tc>
                  <a:txBody>
                    <a:bodyPr/>
                    <a:lstStyle/>
                    <a:p>
                      <a:r>
                        <a:rPr lang="es-MX" sz="2000" dirty="0"/>
                        <a:t>EO</a:t>
                      </a:r>
                      <a:r>
                        <a:rPr lang="es-MX" sz="2000" baseline="-25000" dirty="0"/>
                        <a:t>4</a:t>
                      </a:r>
                      <a:r>
                        <a:rPr lang="es-MX" sz="2000" baseline="30000" dirty="0"/>
                        <a:t>-</a:t>
                      </a:r>
                    </a:p>
                  </a:txBody>
                  <a:tcPr/>
                </a:tc>
                <a:tc>
                  <a:txBody>
                    <a:bodyPr/>
                    <a:lstStyle/>
                    <a:p>
                      <a:r>
                        <a:rPr lang="es-MX" sz="2000" dirty="0"/>
                        <a:t>ClO</a:t>
                      </a:r>
                      <a:r>
                        <a:rPr lang="es-MX" sz="2000" baseline="-25000" dirty="0"/>
                        <a:t>4</a:t>
                      </a:r>
                      <a:r>
                        <a:rPr lang="es-MX" sz="2000" baseline="30000" dirty="0"/>
                        <a:t>-</a:t>
                      </a:r>
                    </a:p>
                  </a:txBody>
                  <a:tcPr/>
                </a:tc>
                <a:tc>
                  <a:txBody>
                    <a:bodyPr/>
                    <a:lstStyle/>
                    <a:p>
                      <a:r>
                        <a:rPr lang="es-MX" dirty="0"/>
                        <a:t>8</a:t>
                      </a:r>
                    </a:p>
                  </a:txBody>
                  <a:tcPr/>
                </a:tc>
                <a:tc>
                  <a:txBody>
                    <a:bodyPr/>
                    <a:lstStyle/>
                    <a:p>
                      <a:r>
                        <a:rPr lang="es-MX" sz="2000" dirty="0"/>
                        <a:t>IO</a:t>
                      </a:r>
                      <a:r>
                        <a:rPr lang="es-MX" sz="2000" baseline="-25000" dirty="0"/>
                        <a:t>4</a:t>
                      </a:r>
                      <a:r>
                        <a:rPr lang="es-MX" sz="2000" baseline="30000" dirty="0"/>
                        <a:t>-</a:t>
                      </a:r>
                    </a:p>
                  </a:txBody>
                  <a:tcPr/>
                </a:tc>
                <a:tc>
                  <a:txBody>
                    <a:bodyPr/>
                    <a:lstStyle/>
                    <a:p>
                      <a:r>
                        <a:rPr lang="es-MX" sz="2000" dirty="0"/>
                        <a:t>5</a:t>
                      </a:r>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extLst>
                  <a:ext uri="{0D108BD9-81ED-4DB2-BD59-A6C34878D82A}">
                    <a16:rowId xmlns:a16="http://schemas.microsoft.com/office/drawing/2014/main" val="730243154"/>
                  </a:ext>
                </a:extLst>
              </a:tr>
              <a:tr h="370840">
                <a:tc>
                  <a:txBody>
                    <a:bodyPr/>
                    <a:lstStyle/>
                    <a:p>
                      <a:r>
                        <a:rPr lang="es-MX" sz="2000" dirty="0"/>
                        <a:t>EO</a:t>
                      </a:r>
                      <a:r>
                        <a:rPr lang="es-MX" sz="2000" baseline="-25000" dirty="0"/>
                        <a:t>4</a:t>
                      </a:r>
                      <a:r>
                        <a:rPr lang="es-MX" sz="2000" baseline="30000" dirty="0"/>
                        <a:t>-2</a:t>
                      </a:r>
                    </a:p>
                  </a:txBody>
                  <a:tcPr/>
                </a:tc>
                <a:tc>
                  <a:txBody>
                    <a:bodyPr/>
                    <a:lstStyle/>
                    <a:p>
                      <a:r>
                        <a:rPr lang="es-MX" sz="2000" dirty="0"/>
                        <a:t>WO</a:t>
                      </a:r>
                      <a:r>
                        <a:rPr lang="es-MX" sz="2000" baseline="-25000" dirty="0"/>
                        <a:t>4</a:t>
                      </a:r>
                      <a:r>
                        <a:rPr lang="es-MX" sz="2000" baseline="30000" dirty="0"/>
                        <a:t>-2</a:t>
                      </a:r>
                    </a:p>
                  </a:txBody>
                  <a:tcPr/>
                </a:tc>
                <a:tc>
                  <a:txBody>
                    <a:bodyPr/>
                    <a:lstStyle/>
                    <a:p>
                      <a:r>
                        <a:rPr lang="es-MX" dirty="0"/>
                        <a:t>8</a:t>
                      </a:r>
                    </a:p>
                  </a:txBody>
                  <a:tcPr/>
                </a:tc>
                <a:tc>
                  <a:txBody>
                    <a:bodyPr/>
                    <a:lstStyle/>
                    <a:p>
                      <a:r>
                        <a:rPr lang="es-MX" sz="2000" dirty="0"/>
                        <a:t>SO</a:t>
                      </a:r>
                      <a:r>
                        <a:rPr lang="es-MX" sz="2000" baseline="-25000" dirty="0"/>
                        <a:t>4</a:t>
                      </a:r>
                      <a:r>
                        <a:rPr lang="es-MX" sz="2000" baseline="30000" dirty="0"/>
                        <a:t>-2</a:t>
                      </a:r>
                    </a:p>
                  </a:txBody>
                  <a:tcPr/>
                </a:tc>
                <a:tc>
                  <a:txBody>
                    <a:bodyPr/>
                    <a:lstStyle/>
                    <a:p>
                      <a:r>
                        <a:rPr lang="es-MX" sz="2000" dirty="0"/>
                        <a:t>6.0</a:t>
                      </a:r>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tc>
                  <a:txBody>
                    <a:bodyPr/>
                    <a:lstStyle/>
                    <a:p>
                      <a:endParaRPr lang="es-MX" sz="2000"/>
                    </a:p>
                  </a:txBody>
                  <a:tcPr/>
                </a:tc>
                <a:extLst>
                  <a:ext uri="{0D108BD9-81ED-4DB2-BD59-A6C34878D82A}">
                    <a16:rowId xmlns:a16="http://schemas.microsoft.com/office/drawing/2014/main" val="2396881070"/>
                  </a:ext>
                </a:extLst>
              </a:tr>
              <a:tr h="370840">
                <a:tc>
                  <a:txBody>
                    <a:bodyPr/>
                    <a:lstStyle/>
                    <a:p>
                      <a:r>
                        <a:rPr lang="es-MX" sz="2000" dirty="0"/>
                        <a:t>EO</a:t>
                      </a:r>
                      <a:r>
                        <a:rPr lang="es-MX" sz="2000" baseline="-25000" dirty="0"/>
                        <a:t>4</a:t>
                      </a:r>
                      <a:r>
                        <a:rPr lang="es-MX" sz="2000" baseline="30000" dirty="0"/>
                        <a:t>-3</a:t>
                      </a:r>
                    </a:p>
                  </a:txBody>
                  <a:tcPr/>
                </a:tc>
                <a:tc>
                  <a:txBody>
                    <a:bodyPr/>
                    <a:lstStyle/>
                    <a:p>
                      <a:r>
                        <a:rPr lang="es-MX" sz="2000" dirty="0"/>
                        <a:t>VO</a:t>
                      </a:r>
                      <a:r>
                        <a:rPr lang="es-MX" sz="2000" baseline="-25000" dirty="0"/>
                        <a:t>4</a:t>
                      </a:r>
                      <a:r>
                        <a:rPr lang="es-MX" sz="2000" baseline="30000" dirty="0"/>
                        <a:t>-3</a:t>
                      </a:r>
                    </a:p>
                  </a:txBody>
                  <a:tcPr/>
                </a:tc>
                <a:tc>
                  <a:txBody>
                    <a:bodyPr/>
                    <a:lstStyle/>
                    <a:p>
                      <a:r>
                        <a:rPr lang="es-MX" dirty="0"/>
                        <a:t>9</a:t>
                      </a:r>
                    </a:p>
                  </a:txBody>
                  <a:tcPr/>
                </a:tc>
                <a:tc>
                  <a:txBody>
                    <a:bodyPr/>
                    <a:lstStyle/>
                    <a:p>
                      <a:r>
                        <a:rPr lang="es-MX" sz="2000" dirty="0"/>
                        <a:t>PO</a:t>
                      </a:r>
                      <a:r>
                        <a:rPr lang="es-MX" sz="2000" baseline="-25000" dirty="0"/>
                        <a:t>4</a:t>
                      </a:r>
                      <a:r>
                        <a:rPr lang="es-MX" sz="2000" baseline="30000" dirty="0"/>
                        <a:t>-3</a:t>
                      </a:r>
                    </a:p>
                  </a:txBody>
                  <a:tcPr/>
                </a:tc>
                <a:tc>
                  <a:txBody>
                    <a:bodyPr/>
                    <a:lstStyle/>
                    <a:p>
                      <a:r>
                        <a:rPr lang="es-MX" sz="2000" dirty="0"/>
                        <a:t>11</a:t>
                      </a:r>
                    </a:p>
                  </a:txBody>
                  <a:tcPr/>
                </a:tc>
                <a:tc>
                  <a:txBody>
                    <a:bodyPr/>
                    <a:lstStyle/>
                    <a:p>
                      <a:endParaRPr lang="es-MX" sz="2000" dirty="0"/>
                    </a:p>
                  </a:txBody>
                  <a:tcPr/>
                </a:tc>
                <a:tc>
                  <a:txBody>
                    <a:bodyPr/>
                    <a:lstStyle/>
                    <a:p>
                      <a:endParaRPr lang="es-MX" sz="2000" dirty="0"/>
                    </a:p>
                  </a:txBody>
                  <a:tcPr/>
                </a:tc>
                <a:tc>
                  <a:txBody>
                    <a:bodyPr/>
                    <a:lstStyle/>
                    <a:p>
                      <a:endParaRPr lang="es-MX" sz="2000" dirty="0"/>
                    </a:p>
                  </a:txBody>
                  <a:tcPr/>
                </a:tc>
                <a:tc>
                  <a:txBody>
                    <a:bodyPr/>
                    <a:lstStyle/>
                    <a:p>
                      <a:endParaRPr lang="es-MX" sz="2000" dirty="0"/>
                    </a:p>
                  </a:txBody>
                  <a:tcPr/>
                </a:tc>
                <a:tc>
                  <a:txBody>
                    <a:bodyPr/>
                    <a:lstStyle/>
                    <a:p>
                      <a:endParaRPr lang="es-MX" sz="2000" dirty="0"/>
                    </a:p>
                  </a:txBody>
                  <a:tcPr/>
                </a:tc>
                <a:tc>
                  <a:txBody>
                    <a:bodyPr/>
                    <a:lstStyle/>
                    <a:p>
                      <a:endParaRPr lang="es-MX" sz="2000" dirty="0"/>
                    </a:p>
                  </a:txBody>
                  <a:tcPr/>
                </a:tc>
                <a:extLst>
                  <a:ext uri="{0D108BD9-81ED-4DB2-BD59-A6C34878D82A}">
                    <a16:rowId xmlns:a16="http://schemas.microsoft.com/office/drawing/2014/main" val="1146358019"/>
                  </a:ext>
                </a:extLst>
              </a:tr>
            </a:tbl>
          </a:graphicData>
        </a:graphic>
      </p:graphicFrame>
      <p:sp>
        <p:nvSpPr>
          <p:cNvPr id="7" name="CuadroTexto 6">
            <a:extLst>
              <a:ext uri="{FF2B5EF4-FFF2-40B4-BE49-F238E27FC236}">
                <a16:creationId xmlns:a16="http://schemas.microsoft.com/office/drawing/2014/main" id="{399B329E-4344-4FD4-8F70-90055EDC586A}"/>
              </a:ext>
            </a:extLst>
          </p:cNvPr>
          <p:cNvSpPr txBox="1"/>
          <p:nvPr/>
        </p:nvSpPr>
        <p:spPr>
          <a:xfrm>
            <a:off x="1784412" y="568171"/>
            <a:ext cx="6196613" cy="769441"/>
          </a:xfrm>
          <a:prstGeom prst="rect">
            <a:avLst/>
          </a:prstGeom>
          <a:noFill/>
        </p:spPr>
        <p:txBody>
          <a:bodyPr wrap="square" rtlCol="0">
            <a:spAutoFit/>
          </a:bodyPr>
          <a:lstStyle/>
          <a:p>
            <a:r>
              <a:rPr lang="es-MX" sz="4400" dirty="0"/>
              <a:t>Resultados</a:t>
            </a:r>
          </a:p>
        </p:txBody>
      </p:sp>
    </p:spTree>
    <p:extLst>
      <p:ext uri="{BB962C8B-B14F-4D97-AF65-F5344CB8AC3E}">
        <p14:creationId xmlns:p14="http://schemas.microsoft.com/office/powerpoint/2010/main" val="2353742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F7994D-7889-4EFD-88F2-B30874D0A881}"/>
              </a:ext>
            </a:extLst>
          </p:cNvPr>
          <p:cNvSpPr>
            <a:spLocks noGrp="1"/>
          </p:cNvSpPr>
          <p:nvPr>
            <p:ph idx="1"/>
          </p:nvPr>
        </p:nvSpPr>
        <p:spPr>
          <a:xfrm>
            <a:off x="642892" y="4040604"/>
            <a:ext cx="10515600" cy="2444534"/>
          </a:xfrm>
        </p:spPr>
        <p:txBody>
          <a:bodyPr/>
          <a:lstStyle/>
          <a:p>
            <a:r>
              <a:rPr lang="es-MX" dirty="0"/>
              <a:t>A que atribuyes el hecho que el pH de algunas disoluciones sea muy parecido o igual que el pH del agua?</a:t>
            </a:r>
          </a:p>
          <a:p>
            <a:endParaRPr lang="es-MX" dirty="0"/>
          </a:p>
          <a:p>
            <a:r>
              <a:rPr lang="es-MX" dirty="0"/>
              <a:t>pH del agua = 7.5</a:t>
            </a:r>
          </a:p>
        </p:txBody>
      </p:sp>
      <p:sp>
        <p:nvSpPr>
          <p:cNvPr id="4" name="CuadroTexto 3">
            <a:extLst>
              <a:ext uri="{FF2B5EF4-FFF2-40B4-BE49-F238E27FC236}">
                <a16:creationId xmlns:a16="http://schemas.microsoft.com/office/drawing/2014/main" id="{3376B167-5134-407E-A13B-5824AB6D5582}"/>
              </a:ext>
            </a:extLst>
          </p:cNvPr>
          <p:cNvSpPr txBox="1"/>
          <p:nvPr/>
        </p:nvSpPr>
        <p:spPr>
          <a:xfrm>
            <a:off x="483094" y="3315572"/>
            <a:ext cx="5495277" cy="646331"/>
          </a:xfrm>
          <a:prstGeom prst="rect">
            <a:avLst/>
          </a:prstGeom>
          <a:noFill/>
        </p:spPr>
        <p:txBody>
          <a:bodyPr wrap="square" rtlCol="0">
            <a:spAutoFit/>
          </a:bodyPr>
          <a:lstStyle/>
          <a:p>
            <a:r>
              <a:rPr lang="es-MX" sz="3600" dirty="0">
                <a:solidFill>
                  <a:srgbClr val="0070C0"/>
                </a:solidFill>
              </a:rPr>
              <a:t>Responder</a:t>
            </a:r>
            <a:r>
              <a:rPr lang="es-MX" dirty="0">
                <a:solidFill>
                  <a:srgbClr val="0070C0"/>
                </a:solidFill>
              </a:rPr>
              <a:t>:</a:t>
            </a:r>
          </a:p>
        </p:txBody>
      </p:sp>
      <p:sp>
        <p:nvSpPr>
          <p:cNvPr id="2" name="CuadroTexto 1">
            <a:extLst>
              <a:ext uri="{FF2B5EF4-FFF2-40B4-BE49-F238E27FC236}">
                <a16:creationId xmlns:a16="http://schemas.microsoft.com/office/drawing/2014/main" id="{50A296CB-3E9A-459E-9CF7-FAB5F92AB5DF}"/>
              </a:ext>
            </a:extLst>
          </p:cNvPr>
          <p:cNvSpPr txBox="1"/>
          <p:nvPr/>
        </p:nvSpPr>
        <p:spPr>
          <a:xfrm>
            <a:off x="1083076" y="372862"/>
            <a:ext cx="9303798" cy="3046988"/>
          </a:xfrm>
          <a:prstGeom prst="rect">
            <a:avLst/>
          </a:prstGeom>
          <a:noFill/>
        </p:spPr>
        <p:txBody>
          <a:bodyPr wrap="square" rtlCol="0">
            <a:spAutoFit/>
          </a:bodyPr>
          <a:lstStyle/>
          <a:p>
            <a:r>
              <a:rPr lang="es-MX" sz="3200" dirty="0"/>
              <a:t>Entonces hay que elegir los pares o ejemplos adecuados para poder responder el cuestionario:</a:t>
            </a:r>
          </a:p>
          <a:p>
            <a:r>
              <a:rPr lang="es-MX" sz="3200" dirty="0"/>
              <a:t>Son 5 variables posibles, por lo que deben elegir los ejemplos donde el mayor numero de variables se mantenga fija</a:t>
            </a:r>
          </a:p>
          <a:p>
            <a:endParaRPr lang="es-MX" sz="3200" dirty="0"/>
          </a:p>
        </p:txBody>
      </p:sp>
    </p:spTree>
    <p:extLst>
      <p:ext uri="{BB962C8B-B14F-4D97-AF65-F5344CB8AC3E}">
        <p14:creationId xmlns:p14="http://schemas.microsoft.com/office/powerpoint/2010/main" val="52838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a:extLst>
              <a:ext uri="{FF2B5EF4-FFF2-40B4-BE49-F238E27FC236}">
                <a16:creationId xmlns:a16="http://schemas.microsoft.com/office/drawing/2014/main" id="{BFE60F66-0759-42AD-8AA5-FC92CCD717D8}"/>
              </a:ext>
            </a:extLst>
          </p:cNvPr>
          <p:cNvSpPr>
            <a:spLocks noGrp="1"/>
          </p:cNvSpPr>
          <p:nvPr>
            <p:ph idx="1"/>
          </p:nvPr>
        </p:nvSpPr>
        <p:spPr>
          <a:xfrm>
            <a:off x="838200" y="568171"/>
            <a:ext cx="10515600" cy="5608792"/>
          </a:xfrm>
        </p:spPr>
        <p:txBody>
          <a:bodyPr>
            <a:normAutofit lnSpcReduction="10000"/>
          </a:bodyPr>
          <a:lstStyle/>
          <a:p>
            <a:r>
              <a:rPr lang="es-MX" dirty="0"/>
              <a:t>En todas sus respuestas, anotar los ejemplos empleados para realizar su análisis</a:t>
            </a:r>
          </a:p>
          <a:p>
            <a:endParaRPr lang="es-MX" dirty="0"/>
          </a:p>
          <a:p>
            <a:r>
              <a:rPr lang="es-MX" dirty="0"/>
              <a:t>Cuál es la influencia de la carga del </a:t>
            </a:r>
            <a:r>
              <a:rPr lang="es-MX" dirty="0" err="1"/>
              <a:t>oxianión</a:t>
            </a:r>
            <a:r>
              <a:rPr lang="es-MX" dirty="0"/>
              <a:t> en su basicidad?</a:t>
            </a:r>
          </a:p>
          <a:p>
            <a:endParaRPr lang="es-MX" dirty="0"/>
          </a:p>
          <a:p>
            <a:r>
              <a:rPr lang="es-MX" dirty="0"/>
              <a:t>Cuál es el efecto del número de oxígenos en la basicidad del </a:t>
            </a:r>
            <a:r>
              <a:rPr lang="es-MX" dirty="0" err="1"/>
              <a:t>oxianión</a:t>
            </a:r>
            <a:r>
              <a:rPr lang="es-MX" dirty="0"/>
              <a:t>?</a:t>
            </a:r>
          </a:p>
          <a:p>
            <a:endParaRPr lang="es-MX" dirty="0"/>
          </a:p>
          <a:p>
            <a:r>
              <a:rPr lang="es-MX" dirty="0"/>
              <a:t>Cuál es la influencia de la electronegatividad del átomo central (M) en la basicidad del </a:t>
            </a:r>
            <a:r>
              <a:rPr lang="es-MX" dirty="0" err="1"/>
              <a:t>oxianión</a:t>
            </a:r>
            <a:r>
              <a:rPr lang="es-MX" dirty="0"/>
              <a:t>?</a:t>
            </a:r>
          </a:p>
          <a:p>
            <a:endParaRPr lang="es-MX" dirty="0"/>
          </a:p>
          <a:p>
            <a:r>
              <a:rPr lang="es-MX" dirty="0"/>
              <a:t>Qué relación existe entre el número de </a:t>
            </a:r>
            <a:r>
              <a:rPr lang="es-MX" dirty="0" err="1"/>
              <a:t>oxigenos</a:t>
            </a:r>
            <a:r>
              <a:rPr lang="es-MX" dirty="0"/>
              <a:t> en el </a:t>
            </a:r>
            <a:r>
              <a:rPr lang="es-MX" dirty="0" err="1"/>
              <a:t>oxianión</a:t>
            </a:r>
            <a:r>
              <a:rPr lang="es-MX" dirty="0"/>
              <a:t> y el estado de oxidación del átomo central (M)</a:t>
            </a:r>
          </a:p>
        </p:txBody>
      </p:sp>
    </p:spTree>
    <p:extLst>
      <p:ext uri="{BB962C8B-B14F-4D97-AF65-F5344CB8AC3E}">
        <p14:creationId xmlns:p14="http://schemas.microsoft.com/office/powerpoint/2010/main" val="1422798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3D6AC3F-2ED6-4616-BB47-789A62C667BF}"/>
              </a:ext>
            </a:extLst>
          </p:cNvPr>
          <p:cNvSpPr>
            <a:spLocks noGrp="1"/>
          </p:cNvSpPr>
          <p:nvPr>
            <p:ph idx="1"/>
          </p:nvPr>
        </p:nvSpPr>
        <p:spPr/>
        <p:txBody>
          <a:bodyPr/>
          <a:lstStyle/>
          <a:p>
            <a:r>
              <a:rPr lang="es-MX" dirty="0"/>
              <a:t>Elabora una </a:t>
            </a:r>
            <a:r>
              <a:rPr lang="es-MX" dirty="0" err="1"/>
              <a:t>hipótesis</a:t>
            </a:r>
            <a:r>
              <a:rPr lang="es-MX" dirty="0"/>
              <a:t> que involucre el estado de oxidación del átomo central (M) del </a:t>
            </a:r>
            <a:r>
              <a:rPr lang="es-MX" dirty="0" err="1"/>
              <a:t>oxianión</a:t>
            </a:r>
            <a:r>
              <a:rPr lang="es-MX" dirty="0"/>
              <a:t> y sus propiedades ácido-base</a:t>
            </a:r>
          </a:p>
          <a:p>
            <a:endParaRPr lang="es-MX" dirty="0"/>
          </a:p>
          <a:p>
            <a:r>
              <a:rPr lang="es-MX" dirty="0"/>
              <a:t>Cuales son las variables que determinan la basicidad en los </a:t>
            </a:r>
            <a:r>
              <a:rPr lang="es-MX" dirty="0" err="1"/>
              <a:t>oxianiones</a:t>
            </a:r>
            <a:r>
              <a:rPr lang="es-MX" dirty="0"/>
              <a:t>?</a:t>
            </a:r>
          </a:p>
        </p:txBody>
      </p:sp>
    </p:spTree>
    <p:extLst>
      <p:ext uri="{BB962C8B-B14F-4D97-AF65-F5344CB8AC3E}">
        <p14:creationId xmlns:p14="http://schemas.microsoft.com/office/powerpoint/2010/main" val="390806073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250</TotalTime>
  <Words>447</Words>
  <Application>Microsoft Office PowerPoint</Application>
  <PresentationFormat>Panorámica</PresentationFormat>
  <Paragraphs>154</Paragraphs>
  <Slides>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9</vt:i4>
      </vt:variant>
    </vt:vector>
  </HeadingPairs>
  <TitlesOfParts>
    <vt:vector size="13" baseType="lpstr">
      <vt:lpstr>Arial</vt:lpstr>
      <vt:lpstr>Calibri</vt:lpstr>
      <vt:lpstr>Calibri Light</vt:lpstr>
      <vt:lpstr>Tema de Office</vt:lpstr>
      <vt:lpstr>Basicidad de oxianiones</vt:lpstr>
      <vt:lpstr>Presentación de PowerPoint</vt:lpstr>
      <vt:lpstr>Las sales con las que trabajamos son:</vt:lpstr>
      <vt:lpstr>Deben arreglar los oxianiones en la siguiente tabla </vt:lpstr>
      <vt:lpstr>Así es como debe quedar: </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Basicidad de oxianiones</dc:title>
  <dc:creator>aratovt</dc:creator>
  <cp:lastModifiedBy>aratovt</cp:lastModifiedBy>
  <cp:revision>15</cp:revision>
  <dcterms:created xsi:type="dcterms:W3CDTF">2020-04-25T00:38:59Z</dcterms:created>
  <dcterms:modified xsi:type="dcterms:W3CDTF">2020-04-25T22:43:38Z</dcterms:modified>
</cp:coreProperties>
</file>