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98" r:id="rId3"/>
    <p:sldId id="299" r:id="rId4"/>
    <p:sldId id="257" r:id="rId5"/>
    <p:sldId id="258" r:id="rId6"/>
    <p:sldId id="259" r:id="rId7"/>
    <p:sldId id="260" r:id="rId8"/>
    <p:sldId id="261" r:id="rId9"/>
    <p:sldId id="262" r:id="rId10"/>
    <p:sldId id="278" r:id="rId11"/>
    <p:sldId id="279" r:id="rId12"/>
    <p:sldId id="281" r:id="rId13"/>
    <p:sldId id="282" r:id="rId14"/>
    <p:sldId id="295" r:id="rId15"/>
    <p:sldId id="283" r:id="rId16"/>
    <p:sldId id="285" r:id="rId17"/>
    <p:sldId id="294" r:id="rId18"/>
    <p:sldId id="288" r:id="rId19"/>
    <p:sldId id="296" r:id="rId20"/>
    <p:sldId id="297" r:id="rId21"/>
    <p:sldId id="263" r:id="rId2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a" initials="d" lastIdx="1" clrIdx="0">
    <p:extLst>
      <p:ext uri="{19B8F6BF-5375-455C-9EA6-DF929625EA0E}">
        <p15:presenceInfo xmlns:p15="http://schemas.microsoft.com/office/powerpoint/2012/main" userId="daniel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A118"/>
    <a:srgbClr val="4D321B"/>
    <a:srgbClr val="EDF1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32" autoAdjust="0"/>
    <p:restoredTop sz="94660"/>
  </p:normalViewPr>
  <p:slideViewPr>
    <p:cSldViewPr snapToGrid="0">
      <p:cViewPr>
        <p:scale>
          <a:sx n="60" d="100"/>
          <a:sy n="60" d="100"/>
        </p:scale>
        <p:origin x="135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C715A-6EB4-4FC4-9091-AE585C594ED3}" type="datetimeFigureOut">
              <a:rPr lang="es-MX" smtClean="0"/>
              <a:t>12/02/2021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618FB-FD12-4835-A194-C5C5C1CE739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921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rr.bam.de/RRR/Navigation/EN/Reference-Materials/COMAR/comar.html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D618FB-FD12-4835-A194-C5C5C1CE739E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6780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D618FB-FD12-4835-A194-C5C5C1CE739E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11803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LCM (Laboratorio </a:t>
            </a:r>
            <a:r>
              <a:rPr lang="es-ES" dirty="0" err="1"/>
              <a:t>Costarricence</a:t>
            </a:r>
            <a:r>
              <a:rPr lang="es-ES" dirty="0"/>
              <a:t> de Metrología)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D618FB-FD12-4835-A194-C5C5C1CE739E}" type="slidenum">
              <a:rPr lang="es-MX" smtClean="0"/>
              <a:t>14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54457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>
                <a:hlinkClick r:id="rId3"/>
              </a:rPr>
              <a:t>https://rrr.bam.de/RRR/Navigation/EN/Reference-Materials/COMAR/comar.html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D618FB-FD12-4835-A194-C5C5C1CE739E}" type="slidenum">
              <a:rPr lang="es-MX" smtClean="0"/>
              <a:t>15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51130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5CA45-238C-4776-BC38-0853487A7B8E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E294F-8EC9-4767-BF62-964EBD33F8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85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5CA45-238C-4776-BC38-0853487A7B8E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E294F-8EC9-4767-BF62-964EBD33F8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004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5CA45-238C-4776-BC38-0853487A7B8E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E294F-8EC9-4767-BF62-964EBD33F8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65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5CA45-238C-4776-BC38-0853487A7B8E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E294F-8EC9-4767-BF62-964EBD33F8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55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5CA45-238C-4776-BC38-0853487A7B8E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E294F-8EC9-4767-BF62-964EBD33F8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30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5CA45-238C-4776-BC38-0853487A7B8E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E294F-8EC9-4767-BF62-964EBD33F8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27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5CA45-238C-4776-BC38-0853487A7B8E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E294F-8EC9-4767-BF62-964EBD33F8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975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5CA45-238C-4776-BC38-0853487A7B8E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E294F-8EC9-4767-BF62-964EBD33F8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57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5CA45-238C-4776-BC38-0853487A7B8E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E294F-8EC9-4767-BF62-964EBD33F8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142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5CA45-238C-4776-BC38-0853487A7B8E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E294F-8EC9-4767-BF62-964EBD33F8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24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5CA45-238C-4776-BC38-0853487A7B8E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E294F-8EC9-4767-BF62-964EBD33F8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879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5CA45-238C-4776-BC38-0853487A7B8E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E294F-8EC9-4767-BF62-964EBD33F8B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112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633351"/>
            <a:ext cx="9144000" cy="2387600"/>
          </a:xfrm>
        </p:spPr>
        <p:txBody>
          <a:bodyPr>
            <a:normAutofit/>
          </a:bodyPr>
          <a:lstStyle/>
          <a:p>
            <a:r>
              <a:rPr lang="es-MX" sz="4800" dirty="0">
                <a:latin typeface="Candara" panose="020E0502030303020204" pitchFamily="34" charset="0"/>
              </a:rPr>
              <a:t>Aportaciones metrológicas a las mediciones al contenido de Mercurio y Arsénico en Sargazo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556775"/>
            <a:ext cx="9144000" cy="1655762"/>
          </a:xfrm>
        </p:spPr>
        <p:txBody>
          <a:bodyPr/>
          <a:lstStyle/>
          <a:p>
            <a:pPr algn="r"/>
            <a:r>
              <a:rPr lang="es-MX" dirty="0"/>
              <a:t>Alumno: Flores Acosta Daniela Erika</a:t>
            </a:r>
          </a:p>
          <a:p>
            <a:pPr algn="r"/>
            <a:r>
              <a:rPr lang="es-MX" dirty="0"/>
              <a:t>Dirige: Dra. Mercader Trejo Flora E.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70" y="655068"/>
            <a:ext cx="4062447" cy="790229"/>
          </a:xfrm>
          <a:prstGeom prst="rect">
            <a:avLst/>
          </a:prstGeom>
        </p:spPr>
      </p:pic>
      <p:sp>
        <p:nvSpPr>
          <p:cNvPr id="7" name="Triángulo isósceles 6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94"/>
          <a:stretch/>
        </p:blipFill>
        <p:spPr>
          <a:xfrm rot="19721512">
            <a:off x="650851" y="4785496"/>
            <a:ext cx="3458346" cy="118757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195" y="4843082"/>
            <a:ext cx="1653443" cy="165576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03" y="2450988"/>
            <a:ext cx="1651880" cy="272586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823" y="2058588"/>
            <a:ext cx="789069" cy="249818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6F045DD4-8439-4CCC-BACE-2E46DA8705E9}"/>
              </a:ext>
            </a:extLst>
          </p:cNvPr>
          <p:cNvSpPr txBox="1"/>
          <p:nvPr/>
        </p:nvSpPr>
        <p:spPr>
          <a:xfrm>
            <a:off x="5827594" y="5843205"/>
            <a:ext cx="488522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PROYECTO PAPIME-DGAPA-UNAM 210820</a:t>
            </a:r>
            <a:endParaRPr lang="es-MX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" name="Triángulo isósceles 5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60B7188-C94D-4850-944C-9BF828FBD5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19" y="145590"/>
            <a:ext cx="1323434" cy="148776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5825C09-31A4-4F0C-B763-3911B2DE3F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469" y="417755"/>
            <a:ext cx="2821100" cy="121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686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>
                <a:latin typeface="Candara" panose="020E0502030303020204" pitchFamily="34" charset="0"/>
              </a:rPr>
              <a:t>¿Qué han reportado otros autores para la medición de metales tóxicos en sargazo?</a:t>
            </a:r>
            <a:endParaRPr lang="en-US" sz="4000" dirty="0">
              <a:latin typeface="Candara" panose="020E0502030303020204" pitchFamily="34" charset="0"/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8145012"/>
              </p:ext>
            </p:extLst>
          </p:nvPr>
        </p:nvGraphicFramePr>
        <p:xfrm>
          <a:off x="838201" y="1825626"/>
          <a:ext cx="10515600" cy="4748114"/>
        </p:xfrm>
        <a:graphic>
          <a:graphicData uri="http://schemas.openxmlformats.org/drawingml/2006/table">
            <a:tbl>
              <a:tblPr/>
              <a:tblGrid>
                <a:gridCol w="1343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1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32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32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26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6802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MÉTODO DE DIGESTIÓN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645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No.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Artículo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Equipo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Reactivos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Cantidad (mL)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Se prepararon por duplicado 500 mg de cada muestra vertidos en un vial de teflón de 75 </a:t>
                      </a:r>
                      <a:r>
                        <a:rPr lang="es-E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mL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64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Análisis Elemental Prospectivo de la Biomasa </a:t>
                      </a:r>
                      <a:r>
                        <a:rPr lang="es-E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algal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acumulada en las costas de la República Dominicana durante 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Digestor PerrkinElmer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HNO3 69 %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7.0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80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H2O2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80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HF (40-45 %)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0.5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64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Agua </a:t>
                      </a:r>
                      <a:r>
                        <a:rPr lang="es-MX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desionzada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6802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TÉCNICA ANALÍTICA UTILIZADA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6802">
                <a:tc gridSpan="6">
                  <a:txBody>
                    <a:bodyPr/>
                    <a:lstStyle/>
                    <a:p>
                      <a:pPr algn="ctr" fontAlgn="t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El contenido se vertió en matraces aforados de 250 </a:t>
                      </a:r>
                      <a:r>
                        <a:rPr lang="es-E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mL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, aforando con agua </a:t>
                      </a:r>
                      <a:r>
                        <a:rPr lang="es-E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desionizada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5645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Se tomó 1 </a:t>
                      </a:r>
                      <a:r>
                        <a:rPr lang="es-E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mL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de las muestras, se diluyeron en un matraz y se aforaron en 100 </a:t>
                      </a:r>
                      <a:r>
                        <a:rPr lang="es-E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mL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con una disolución al 2 % w/v de HNO3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6802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Se empleó un espectrómetro de masa con plasma acoplado inductivamente (ICP-MS)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5645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Para cada uno de los analitos se estableció una curva de calibración, llevándose a cabo los análisis por triplicado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8124827" y="1419917"/>
            <a:ext cx="353377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dirty="0">
                <a:latin typeface="Candara" panose="020E0502030303020204" pitchFamily="34" charset="0"/>
              </a:rPr>
              <a:t>(Fernández, F., et al 2017)</a:t>
            </a:r>
            <a:endParaRPr lang="en-US" sz="2300" dirty="0">
              <a:latin typeface="Candara" panose="020E0502030303020204" pitchFamily="34" charset="0"/>
            </a:endParaRPr>
          </a:p>
        </p:txBody>
      </p:sp>
      <p:sp>
        <p:nvSpPr>
          <p:cNvPr id="6" name="Triángulo isósceles 5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Triángulo isósceles 4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EBFC16B-7230-418E-BF60-1CD1D0E105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38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>
                <a:latin typeface="Candara" panose="020E0502030303020204" pitchFamily="34" charset="0"/>
              </a:rPr>
              <a:t>¿Qué han reportado otros autores para la medición de metales tóxicos en sargazo?</a:t>
            </a:r>
            <a:endParaRPr lang="en-US" sz="4000" dirty="0">
              <a:latin typeface="Candara" panose="020E0502030303020204" pitchFamily="34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58546"/>
              </p:ext>
            </p:extLst>
          </p:nvPr>
        </p:nvGraphicFramePr>
        <p:xfrm>
          <a:off x="838200" y="1825625"/>
          <a:ext cx="10515600" cy="1135380"/>
        </p:xfrm>
        <a:graphic>
          <a:graphicData uri="http://schemas.openxmlformats.org/drawingml/2006/table">
            <a:tbl>
              <a:tblPr/>
              <a:tblGrid>
                <a:gridCol w="262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050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VALORES ENCONTRADOS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Elemento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Boca Chica (mg/kg)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Guayacanes (mg/kg)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Ojeda (mg/kg)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42.3015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31.7396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13.6838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Hg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0.545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1.445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1.430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007470"/>
              </p:ext>
            </p:extLst>
          </p:nvPr>
        </p:nvGraphicFramePr>
        <p:xfrm>
          <a:off x="838200" y="3634582"/>
          <a:ext cx="10515602" cy="1135380"/>
        </p:xfrm>
        <a:graphic>
          <a:graphicData uri="http://schemas.openxmlformats.org/drawingml/2006/table">
            <a:tbl>
              <a:tblPr/>
              <a:tblGrid>
                <a:gridCol w="1502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961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083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Valores propuestos para MAC en suelos tratados con lodos residuales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Metal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Austria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Canadá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Polonia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Japón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Gran Bretaña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Alemania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40 (50)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Hg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0.3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10 (50)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838200" y="5057775"/>
            <a:ext cx="1051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/>
              <a:t>-MAC, </a:t>
            </a:r>
            <a:r>
              <a:rPr lang="es-MX" sz="1400" dirty="0" err="1"/>
              <a:t>maximum</a:t>
            </a:r>
            <a:r>
              <a:rPr lang="es-MX" sz="1400" dirty="0"/>
              <a:t> </a:t>
            </a:r>
            <a:r>
              <a:rPr lang="es-MX" sz="1400" dirty="0" err="1"/>
              <a:t>acceptable</a:t>
            </a:r>
            <a:r>
              <a:rPr lang="es-MX" sz="1400" dirty="0"/>
              <a:t> </a:t>
            </a:r>
            <a:r>
              <a:rPr lang="es-MX" sz="1400" dirty="0" err="1"/>
              <a:t>concentration</a:t>
            </a:r>
            <a:endParaRPr lang="es-MX" sz="1400" dirty="0"/>
          </a:p>
          <a:p>
            <a:r>
              <a:rPr lang="es-MX" sz="1400" dirty="0"/>
              <a:t>-Valores entre paréntesis son concentraciones máximas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8196266" y="5620455"/>
            <a:ext cx="353377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dirty="0">
                <a:latin typeface="Candara" panose="020E0502030303020204" pitchFamily="34" charset="0"/>
              </a:rPr>
              <a:t>(Fernández, F., et al 2017)</a:t>
            </a:r>
            <a:endParaRPr lang="en-US" sz="2300" dirty="0">
              <a:latin typeface="Candara" panose="020E0502030303020204" pitchFamily="34" charset="0"/>
            </a:endParaRPr>
          </a:p>
        </p:txBody>
      </p:sp>
      <p:sp>
        <p:nvSpPr>
          <p:cNvPr id="10" name="Triángulo isósceles 9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Triángulo isósceles 6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C3C6450-E2E7-45D7-A544-DEE4EA1BAE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</a:rPr>
              <a:t>¿Qué han reportado otros autores para la medición de metales tóxicos en sargazo?</a:t>
            </a:r>
            <a:endParaRPr lang="es-MX" dirty="0"/>
          </a:p>
        </p:txBody>
      </p:sp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199281"/>
              </p:ext>
            </p:extLst>
          </p:nvPr>
        </p:nvGraphicFramePr>
        <p:xfrm>
          <a:off x="838200" y="1812449"/>
          <a:ext cx="10515616" cy="3543300"/>
        </p:xfrm>
        <a:graphic>
          <a:graphicData uri="http://schemas.openxmlformats.org/drawingml/2006/table">
            <a:tbl>
              <a:tblPr/>
              <a:tblGrid>
                <a:gridCol w="37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1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31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16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86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15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43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096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9050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MÉTODO DE DIGESTIÓN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No.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Artículo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Equipo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Cantidad de muestra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Método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Reactivos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Cantidad (</a:t>
                      </a:r>
                      <a:r>
                        <a:rPr lang="es-MX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mL</a:t>
                      </a:r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La contaminación por metales pesados en sargazos procedentes de la costa sur en la península de </a:t>
                      </a:r>
                      <a:r>
                        <a:rPr lang="es-ES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Guanahacabibes</a:t>
                      </a:r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, ¿aún no es preocupante?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Manta de calentamiento, con regulación de la temperatura.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Las muestras fueron lavadas con agua de mar en el momento de la colecta, y lavadas con agua destilada, secadas </a:t>
                      </a:r>
                    </a:p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 temperatura ambiente por 30 días y, secadas a 60º C por 24 h en estufa, y homogenizadas en mortero de ágata.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 g previamente seca y homogeneizada (se realizaron tres réplicas para cada digestión)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HNO3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La solución fue evaporada hasta humos blancos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Baño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</a:t>
                      </a:r>
                      <a:r>
                        <a:rPr lang="pt-BR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ultrasónico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</a:t>
                      </a:r>
                      <a:r>
                        <a:rPr lang="pt-BR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Ultrasonic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SB-120 DT a 40kHz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HNO3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20.0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Se digirieron conforme el procedimiento que involucra dos ciclos de mineralización ácida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8820145" y="5584349"/>
            <a:ext cx="253365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dirty="0">
                <a:latin typeface="Candara" panose="020E0502030303020204" pitchFamily="34" charset="0"/>
              </a:rPr>
              <a:t>(Piña, J., et al 2010)</a:t>
            </a:r>
            <a:endParaRPr lang="en-US" sz="2300" dirty="0">
              <a:latin typeface="Candara" panose="020E0502030303020204" pitchFamily="34" charset="0"/>
            </a:endParaRPr>
          </a:p>
        </p:txBody>
      </p:sp>
      <p:sp>
        <p:nvSpPr>
          <p:cNvPr id="6" name="Triángulo isósceles 5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Triángulo isósceles 4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5E40400-2E88-4B99-B0FE-131A249BE3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8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</a:rPr>
              <a:t>¿Qué han reportado otros autores para la medición de metales tóxicos en sargazo?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>
                <a:latin typeface="Candara" panose="020E0502030303020204" pitchFamily="34" charset="0"/>
              </a:rPr>
              <a:t>La tabla muestra los resultados de las concentraciones de los elementos en estudio, utilizando dos métodos de digestión diferentes, y determinación final por ICP-AES (Espectrometría de Emisión Atómica con Plasma Inductivamente Acoplado).</a:t>
            </a:r>
            <a:endParaRPr lang="es-MX" dirty="0">
              <a:latin typeface="Candara" panose="020E0502030303020204" pitchFamily="34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107387"/>
              </p:ext>
            </p:extLst>
          </p:nvPr>
        </p:nvGraphicFramePr>
        <p:xfrm>
          <a:off x="838200" y="3514727"/>
          <a:ext cx="10515600" cy="2662236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370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CONCENTRACIONES DE LOS METALES EN LAS ALGAS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7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Método de digestión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Baño ultrasónico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8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Digestión clásica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70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µg/g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Sd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µg/g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Sd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706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79.1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0.9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9.6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0.8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706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Cd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25.2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0.2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706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Pb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9.6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0.8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8820145" y="6176963"/>
            <a:ext cx="253365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dirty="0">
                <a:latin typeface="Candara" panose="020E0502030303020204" pitchFamily="34" charset="0"/>
              </a:rPr>
              <a:t>(Piña, J., et al 2010)</a:t>
            </a:r>
            <a:endParaRPr lang="en-US" sz="2300" dirty="0">
              <a:latin typeface="Candara" panose="020E0502030303020204" pitchFamily="34" charset="0"/>
            </a:endParaRPr>
          </a:p>
        </p:txBody>
      </p:sp>
      <p:sp>
        <p:nvSpPr>
          <p:cNvPr id="7" name="Triángulo isósceles 6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Triángulo isósceles 5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CA1E30D-B9C9-414D-8B05-7028A1C3FF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713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latin typeface="Candara" panose="020E0502030303020204" pitchFamily="34" charset="0"/>
              </a:rPr>
              <a:t>Importancia de la metrología</a:t>
            </a:r>
          </a:p>
        </p:txBody>
      </p:sp>
      <p:sp>
        <p:nvSpPr>
          <p:cNvPr id="5" name="Triángulo isósceles 4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Triángulo isósceles 3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7360FFC-1E16-4302-A356-A16C7AA0F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737" y="1464141"/>
            <a:ext cx="5007063" cy="518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2204BFD6-CE98-47EE-A73B-F2E10E968F3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030337" cy="4667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s-ES" sz="2700" b="0" i="0" dirty="0">
                <a:effectLst/>
                <a:latin typeface="Candara" panose="020E0502030303020204" pitchFamily="34" charset="0"/>
              </a:rPr>
              <a:t>Hoy en día, la metrología química salvaguarda  y respalda las mediciones químicas de un país, encargándose de que las mediciones tengan sustento y sean realizadas de una manera idónea o confiable. (LCM)</a:t>
            </a:r>
            <a:endParaRPr lang="es-MX" sz="2700" dirty="0">
              <a:latin typeface="Candara" panose="020E0502030303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BDF4E27-1244-4ABD-A098-3FD2EDE437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97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latin typeface="Candara" panose="020E0502030303020204" pitchFamily="34" charset="0"/>
              </a:rPr>
              <a:t>¿Qué es un MRC y qué materiales de referencia existen?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3806206"/>
              </p:ext>
            </p:extLst>
          </p:nvPr>
        </p:nvGraphicFramePr>
        <p:xfrm>
          <a:off x="838198" y="2769333"/>
          <a:ext cx="10515602" cy="3488589"/>
        </p:xfrm>
        <a:graphic>
          <a:graphicData uri="http://schemas.openxmlformats.org/drawingml/2006/table">
            <a:tbl>
              <a:tblPr/>
              <a:tblGrid>
                <a:gridCol w="559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88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2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7621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NOMBRE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ANALITO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RESULTADO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UNIDAD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621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BCR-279 Sea </a:t>
                      </a:r>
                      <a:r>
                        <a:rPr lang="es-MX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lettuce</a:t>
                      </a:r>
                      <a:endParaRPr lang="es-MX" sz="1800" b="1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3.09 ± 0.21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mg/kg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62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SRM 1570a </a:t>
                      </a:r>
                      <a:r>
                        <a:rPr lang="es-MX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Spinach</a:t>
                      </a:r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</a:t>
                      </a:r>
                      <a:r>
                        <a:rPr lang="es-MX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leaves</a:t>
                      </a:r>
                      <a:endParaRPr lang="es-MX" sz="1800" b="1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0.068 ± 0.012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mg/kg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621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Hg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0.0297 ± 0.0021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mg/kg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6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IAEA-450 Platinum and trace elements in algae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0.102 ± 0.007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mg/kg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7621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Hg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0.104 ± 0.012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mg/kg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621"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IAEA-392 Trace, </a:t>
                      </a:r>
                      <a:r>
                        <a:rPr lang="es-MX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minor</a:t>
                      </a:r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and </a:t>
                      </a:r>
                      <a:r>
                        <a:rPr lang="es-MX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major</a:t>
                      </a:r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</a:t>
                      </a:r>
                      <a:r>
                        <a:rPr lang="es-MX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elements</a:t>
                      </a:r>
                      <a:r>
                        <a:rPr lang="es-MX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in </a:t>
                      </a:r>
                      <a:r>
                        <a:rPr lang="es-MX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algae</a:t>
                      </a:r>
                      <a:endParaRPr lang="es-MX" sz="1800" b="1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0.175 ± 0.016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mg/kg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6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IAEA-413 Major, minor and trace elements in algae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127 ± 6.6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mg/kg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7621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Hg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53.2 ± 0.5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mg/kg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838198" y="1814512"/>
            <a:ext cx="10515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>
                <a:latin typeface="Candara" panose="020E0502030303020204" pitchFamily="34" charset="0"/>
              </a:rPr>
              <a:t>Un material de referencia certificado es un material para el cual el valor de una o de varias de sus propiedades se ha certificado.</a:t>
            </a:r>
            <a:endParaRPr lang="es-MX" sz="2400" dirty="0">
              <a:latin typeface="Candara" panose="020E0502030303020204" pitchFamily="34" charset="0"/>
            </a:endParaRPr>
          </a:p>
        </p:txBody>
      </p:sp>
      <p:sp>
        <p:nvSpPr>
          <p:cNvPr id="7" name="Triángulo isósceles 6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Triángulo isósceles 4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C741299-9EDD-4B1A-A5B8-AA34EDB29E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17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latin typeface="Candara" panose="020E0502030303020204" pitchFamily="34" charset="0"/>
              </a:rPr>
              <a:t>Normas relacionadas con la medición de elementos tóxicos en sargazo o algas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199" y="1825626"/>
            <a:ext cx="2619377" cy="3231494"/>
          </a:xfrm>
        </p:spPr>
        <p:txBody>
          <a:bodyPr>
            <a:normAutofit/>
          </a:bodyPr>
          <a:lstStyle/>
          <a:p>
            <a:pPr algn="just"/>
            <a:r>
              <a:rPr lang="es-ES" dirty="0">
                <a:latin typeface="Candara" panose="020E0502030303020204" pitchFamily="34" charset="0"/>
              </a:rPr>
              <a:t>Científicos piden crear norma oficial para el manejo del sargazo en el Caribe Mexicano</a:t>
            </a:r>
            <a:r>
              <a:rPr lang="es-MX" dirty="0">
                <a:latin typeface="Candara" panose="020E0502030303020204" pitchFamily="34" charset="0"/>
              </a:rPr>
              <a:t>.</a:t>
            </a:r>
          </a:p>
          <a:p>
            <a:pPr marL="0" indent="0" algn="just">
              <a:buNone/>
            </a:pPr>
            <a:endParaRPr lang="es-MX" dirty="0">
              <a:latin typeface="Candara" panose="020E0502030303020204" pitchFamily="34" charset="0"/>
            </a:endParaRPr>
          </a:p>
        </p:txBody>
      </p:sp>
      <p:pic>
        <p:nvPicPr>
          <p:cNvPr id="1026" name="Picture 2" descr="Foto: Adriana Varillas/EL UNIVERS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794" y="1951331"/>
            <a:ext cx="7784734" cy="479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1035416" y="6463799"/>
            <a:ext cx="2619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latin typeface="Candara" panose="020E0502030303020204" pitchFamily="34" charset="0"/>
              </a:rPr>
              <a:t>Foto: Adriana Varillas/EL UNIVERSAL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801969" y="4487768"/>
            <a:ext cx="2533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latin typeface="Candara" panose="020E0502030303020204" pitchFamily="34" charset="0"/>
              </a:rPr>
              <a:t>(Varillas, 2010)</a:t>
            </a:r>
            <a:endParaRPr lang="en-US" sz="2000" dirty="0">
              <a:latin typeface="Candara" panose="020E0502030303020204" pitchFamily="34" charset="0"/>
            </a:endParaRPr>
          </a:p>
        </p:txBody>
      </p:sp>
      <p:sp>
        <p:nvSpPr>
          <p:cNvPr id="11" name="Triángulo isósceles 10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Triángulo isósceles 9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2729C16-5349-4563-8EB7-343F21099C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156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latin typeface="Candara" panose="020E0502030303020204" pitchFamily="34" charset="0"/>
              </a:rPr>
              <a:t>Normas relacionadas con la medición de elementos tóxicos en sargazo o algas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fontAlgn="base">
              <a:lnSpc>
                <a:spcPct val="100000"/>
              </a:lnSpc>
              <a:buNone/>
            </a:pPr>
            <a:r>
              <a:rPr lang="es-MX" dirty="0">
                <a:latin typeface="Candara" panose="020E0502030303020204" pitchFamily="34" charset="0"/>
              </a:rPr>
              <a:t>El Fondo Mundial para la Naturaleza, señaló que es necesario implementar acciones contundentes para hacer frente en beneficio de los grupos que viven de la pesca y el ecoturismo.</a:t>
            </a:r>
          </a:p>
        </p:txBody>
      </p:sp>
      <p:sp>
        <p:nvSpPr>
          <p:cNvPr id="5" name="Triángulo isósceles 4"/>
          <p:cNvSpPr/>
          <p:nvPr/>
        </p:nvSpPr>
        <p:spPr>
          <a:xfrm flipV="1">
            <a:off x="0" y="-14288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Triángulo isósceles 3"/>
          <p:cNvSpPr/>
          <p:nvPr/>
        </p:nvSpPr>
        <p:spPr>
          <a:xfrm>
            <a:off x="0" y="-14288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2869190-D933-4CDD-A49B-5B6E56816A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1"/>
          <a:stretch/>
        </p:blipFill>
        <p:spPr>
          <a:xfrm>
            <a:off x="7299159" y="2444437"/>
            <a:ext cx="4054642" cy="404843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6FCE7CC-63F3-418A-BA3E-39E4CA7B67AD}"/>
              </a:ext>
            </a:extLst>
          </p:cNvPr>
          <p:cNvSpPr txBox="1"/>
          <p:nvPr/>
        </p:nvSpPr>
        <p:spPr>
          <a:xfrm>
            <a:off x="838200" y="3429000"/>
            <a:ext cx="5736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 fontAlgn="base">
              <a:lnSpc>
                <a:spcPct val="100000"/>
              </a:lnSpc>
              <a:buNone/>
            </a:pPr>
            <a:r>
              <a:rPr lang="es-MX" sz="2800" dirty="0">
                <a:latin typeface="Candara" panose="020E0502030303020204" pitchFamily="34" charset="0"/>
              </a:rPr>
              <a:t>Además pidió al Gobierno federal emita la regulación para el manejo, recolección y aprovechamiento del sargazo de forma que se proteja el medio ambiente, las especies marinas y la salud de las personas. </a:t>
            </a:r>
          </a:p>
          <a:p>
            <a:pPr marL="0" indent="0" fontAlgn="base">
              <a:lnSpc>
                <a:spcPct val="100000"/>
              </a:lnSpc>
              <a:buNone/>
            </a:pPr>
            <a:r>
              <a:rPr lang="es-MX" sz="2400" dirty="0">
                <a:latin typeface="Candara" panose="020E0502030303020204" pitchFamily="34" charset="0"/>
              </a:rPr>
              <a:t>(Méndez, 2020)</a:t>
            </a:r>
          </a:p>
          <a:p>
            <a:endParaRPr lang="es-MX" sz="28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07FFE58-FB6A-4428-A86F-93C34D5E0E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26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latin typeface="Candara" panose="020E0502030303020204" pitchFamily="34" charset="0"/>
              </a:rPr>
              <a:t>Actividades adicionales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s-MX" sz="2700" dirty="0">
                <a:latin typeface="Candara" panose="020E0502030303020204" pitchFamily="34" charset="0"/>
              </a:rPr>
              <a:t>Curso de inducción al laboratorio, reglamento general de laboratorio.</a:t>
            </a:r>
          </a:p>
          <a:p>
            <a:pPr algn="just">
              <a:lnSpc>
                <a:spcPct val="150000"/>
              </a:lnSpc>
            </a:pPr>
            <a:r>
              <a:rPr lang="es-MX" sz="2700" dirty="0">
                <a:latin typeface="Candara" panose="020E0502030303020204" pitchFamily="34" charset="0"/>
              </a:rPr>
              <a:t>Seminario: Los 6 elementos esenciales de las buenas prácticas de laboratorio</a:t>
            </a:r>
          </a:p>
          <a:p>
            <a:pPr algn="just">
              <a:lnSpc>
                <a:spcPct val="150000"/>
              </a:lnSpc>
            </a:pPr>
            <a:r>
              <a:rPr lang="es-MX" sz="2700" dirty="0">
                <a:latin typeface="Candara" panose="020E0502030303020204" pitchFamily="34" charset="0"/>
              </a:rPr>
              <a:t>Asistencia a seminarios de avance PAPIME.</a:t>
            </a:r>
          </a:p>
        </p:txBody>
      </p:sp>
      <p:sp>
        <p:nvSpPr>
          <p:cNvPr id="5" name="Triángulo isósceles 4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Triángulo isósceles 3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D03947B-57FD-40E5-9487-EFEA9E038A8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2D6FC"/>
              </a:clrFrom>
              <a:clrTo>
                <a:srgbClr val="F2D6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736" y="3211666"/>
            <a:ext cx="2040988" cy="310023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B16D79-8186-47EF-B5D5-B2904611BF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285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ángulo isósceles 4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Triángulo isósceles 3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2848B240-A89C-4F17-A1EF-B1214CCE67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238" y="-10449"/>
            <a:ext cx="8235523" cy="6878897"/>
          </a:xfr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D6BCD08-1EBB-4DE9-BB11-1D1EDA4940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04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latin typeface="Candara" panose="020E0502030303020204" pitchFamily="34" charset="0"/>
              </a:rPr>
              <a:t>Contenido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04837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ES" sz="2200" dirty="0">
                <a:latin typeface="Candara" panose="020E0502030303020204" pitchFamily="34" charset="0"/>
              </a:rPr>
              <a:t>Objetivo general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200" dirty="0">
                <a:latin typeface="Candara" panose="020E0502030303020204" pitchFamily="34" charset="0"/>
              </a:rPr>
              <a:t>¿Qué es el sargazo? Y, ¿por qué es un problema?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200" dirty="0">
                <a:latin typeface="Candara" panose="020E0502030303020204" pitchFamily="34" charset="0"/>
              </a:rPr>
              <a:t>¿Qué son los metales pesados y/o tóxicos?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200" dirty="0">
                <a:latin typeface="Candara" panose="020E0502030303020204" pitchFamily="34" charset="0"/>
              </a:rPr>
              <a:t>Efectos en la salud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200" dirty="0">
                <a:latin typeface="Candara" panose="020E0502030303020204" pitchFamily="34" charset="0"/>
              </a:rPr>
              <a:t>El sargazo en la captación de metales pesados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200" dirty="0">
                <a:latin typeface="Candara" panose="020E0502030303020204" pitchFamily="34" charset="0"/>
              </a:rPr>
              <a:t>¿Qué han reportado otros autores para la medición de metales tóxicos en sargazo?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200" dirty="0">
                <a:latin typeface="Candara" panose="020E0502030303020204" pitchFamily="34" charset="0"/>
              </a:rPr>
              <a:t>Importancia en la metrología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200" dirty="0">
                <a:latin typeface="Candara" panose="020E0502030303020204" pitchFamily="34" charset="0"/>
              </a:rPr>
              <a:t>¿Qué es un MRC y qué materiales de referencia existen?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200" dirty="0">
                <a:latin typeface="Candara" panose="020E0502030303020204" pitchFamily="34" charset="0"/>
              </a:rPr>
              <a:t>Normas relacionadas con la medición de elementos tóxicos en sargazo o algas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200" dirty="0">
                <a:latin typeface="Candara" panose="020E0502030303020204" pitchFamily="34" charset="0"/>
              </a:rPr>
              <a:t>Actividades adicionales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200" dirty="0">
                <a:latin typeface="Candara" panose="020E0502030303020204" pitchFamily="34" charset="0"/>
              </a:rPr>
              <a:t>Conclusión 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2200" dirty="0">
                <a:latin typeface="Candara" panose="020E0502030303020204" pitchFamily="34" charset="0"/>
              </a:rPr>
              <a:t>Referencias bibliográficas</a:t>
            </a:r>
            <a:endParaRPr lang="es-MX" sz="2200" dirty="0">
              <a:latin typeface="Candara" panose="020E0502030303020204" pitchFamily="34" charset="0"/>
            </a:endParaRPr>
          </a:p>
        </p:txBody>
      </p:sp>
      <p:sp>
        <p:nvSpPr>
          <p:cNvPr id="5" name="Triángulo isósceles 4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Triángulo isósceles 3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8E95243-0D91-41D3-AEB0-56FD75B485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8092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</a:rPr>
              <a:t>C</a:t>
            </a:r>
            <a:r>
              <a:rPr lang="es-MX" dirty="0">
                <a:latin typeface="Candara" panose="020E0502030303020204" pitchFamily="34" charset="0"/>
              </a:rPr>
              <a:t>onclusión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dirty="0">
                <a:latin typeface="Candara" panose="020E0502030303020204" pitchFamily="34" charset="0"/>
              </a:rPr>
              <a:t>E</a:t>
            </a:r>
            <a:r>
              <a:rPr lang="es-MX" dirty="0">
                <a:latin typeface="Candara" panose="020E0502030303020204" pitchFamily="34" charset="0"/>
              </a:rPr>
              <a:t>n México no existen materiales de referencia de sargazo para la regulación de su uso y la comparación de análisis, así como normas que establezcan niveles máximos de metales tóxicos en estas algas que puedan ser representativamente nocivos para la salud.</a:t>
            </a:r>
          </a:p>
        </p:txBody>
      </p:sp>
      <p:sp>
        <p:nvSpPr>
          <p:cNvPr id="5" name="Triángulo isósceles 4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Triángulo isósceles 3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0584032-613A-4426-BDAF-88B8FDB420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008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4000" b="1" dirty="0">
                <a:latin typeface="Candara" panose="020E0502030303020204" pitchFamily="34" charset="0"/>
              </a:rPr>
              <a:t>Referencias bibliográficas</a:t>
            </a:r>
            <a:endParaRPr lang="en-US" sz="4000" dirty="0">
              <a:latin typeface="Candara" panose="020E0502030303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MX" sz="1500" dirty="0">
                <a:latin typeface="Candara" panose="020E0502030303020204" pitchFamily="34" charset="0"/>
              </a:rPr>
              <a:t>Autor sin especificar.</a:t>
            </a:r>
            <a:r>
              <a:rPr lang="es-MX" sz="1500" i="1" dirty="0">
                <a:latin typeface="Candara" panose="020E0502030303020204" pitchFamily="34" charset="0"/>
              </a:rPr>
              <a:t> Arribo de sargazo a las costas mexicanas.</a:t>
            </a:r>
            <a:r>
              <a:rPr lang="es-MX" sz="1500" dirty="0">
                <a:latin typeface="Candara" panose="020E0502030303020204" pitchFamily="34" charset="0"/>
              </a:rPr>
              <a:t> Julio 02, 2020, de CONACYT.</a:t>
            </a:r>
          </a:p>
          <a:p>
            <a:r>
              <a:rPr lang="es-MX" sz="1500" dirty="0">
                <a:latin typeface="Candara" panose="020E0502030303020204" pitchFamily="34" charset="0"/>
              </a:rPr>
              <a:t>Rodríguez, R., </a:t>
            </a:r>
            <a:r>
              <a:rPr lang="es-MX" sz="1500" dirty="0" err="1">
                <a:latin typeface="Candara" panose="020E0502030303020204" pitchFamily="34" charset="0"/>
              </a:rPr>
              <a:t>Van,B</a:t>
            </a:r>
            <a:r>
              <a:rPr lang="es-MX" sz="1500" dirty="0">
                <a:latin typeface="Candara" panose="020E0502030303020204" pitchFamily="34" charset="0"/>
              </a:rPr>
              <a:t>., &amp; Jordán, E. (2016). </a:t>
            </a:r>
            <a:r>
              <a:rPr lang="es-MX" sz="1500" i="1" dirty="0">
                <a:latin typeface="Candara" panose="020E0502030303020204" pitchFamily="34" charset="0"/>
              </a:rPr>
              <a:t>Afluencia masiva de sargazo pelágico a la costa del Caribe Mexicano (2014-2015). </a:t>
            </a:r>
            <a:r>
              <a:rPr lang="es-MX" sz="1500" dirty="0">
                <a:latin typeface="Candara" panose="020E0502030303020204" pitchFamily="34" charset="0"/>
              </a:rPr>
              <a:t>Julio 02, 2020, de </a:t>
            </a:r>
            <a:r>
              <a:rPr lang="es-MX" sz="1500" dirty="0" err="1">
                <a:latin typeface="Candara" panose="020E0502030303020204" pitchFamily="34" charset="0"/>
              </a:rPr>
              <a:t>researchgate</a:t>
            </a:r>
            <a:r>
              <a:rPr lang="es-MX" sz="1500" dirty="0">
                <a:latin typeface="Candara" panose="020E0502030303020204" pitchFamily="34" charset="0"/>
              </a:rPr>
              <a:t>.</a:t>
            </a:r>
          </a:p>
          <a:p>
            <a:r>
              <a:rPr lang="es-MX" sz="1500" dirty="0">
                <a:latin typeface="Candara" panose="020E0502030303020204" pitchFamily="34" charset="0"/>
              </a:rPr>
              <a:t>Carrasco, M., León, S, &amp; Acevedo, E. (2005). </a:t>
            </a:r>
            <a:r>
              <a:rPr lang="es-MX" sz="1500" i="1" dirty="0">
                <a:latin typeface="Candara" panose="020E0502030303020204" pitchFamily="34" charset="0"/>
              </a:rPr>
              <a:t>Metales pesados y biodisponibilidad</a:t>
            </a:r>
            <a:r>
              <a:rPr lang="es-MX" sz="1500" dirty="0">
                <a:latin typeface="Candara" panose="020E0502030303020204" pitchFamily="34" charset="0"/>
              </a:rPr>
              <a:t>. Julio 02, 2020, de </a:t>
            </a:r>
            <a:r>
              <a:rPr lang="es-MX" sz="1500" dirty="0" err="1">
                <a:latin typeface="Candara" panose="020E0502030303020204" pitchFamily="34" charset="0"/>
              </a:rPr>
              <a:t>researchgate</a:t>
            </a:r>
            <a:r>
              <a:rPr lang="es-MX" sz="1500" dirty="0">
                <a:latin typeface="Candara" panose="020E0502030303020204" pitchFamily="34" charset="0"/>
              </a:rPr>
              <a:t>.</a:t>
            </a:r>
          </a:p>
          <a:p>
            <a:r>
              <a:rPr lang="es-MX" sz="1500" dirty="0">
                <a:latin typeface="Candara" panose="020E0502030303020204" pitchFamily="34" charset="0"/>
              </a:rPr>
              <a:t>Jiménez, M., Jacobo, A., Amaya, A., Mota, M., Islas, M., &amp; Contreras, A. (2015). </a:t>
            </a:r>
            <a:r>
              <a:rPr lang="es-MX" sz="1500" i="1" dirty="0" err="1">
                <a:latin typeface="Candara" panose="020E0502030303020204" pitchFamily="34" charset="0"/>
              </a:rPr>
              <a:t>Fitorremediación</a:t>
            </a:r>
            <a:r>
              <a:rPr lang="es-MX" sz="1500" i="1" dirty="0">
                <a:latin typeface="Candara" panose="020E0502030303020204" pitchFamily="34" charset="0"/>
              </a:rPr>
              <a:t> de metales pesados</a:t>
            </a:r>
            <a:r>
              <a:rPr lang="es-MX" sz="1500" dirty="0">
                <a:latin typeface="Candara" panose="020E0502030303020204" pitchFamily="34" charset="0"/>
              </a:rPr>
              <a:t>. Julio 02, 2020, de </a:t>
            </a:r>
            <a:r>
              <a:rPr lang="es-MX" sz="1500" dirty="0" err="1">
                <a:latin typeface="Candara" panose="020E0502030303020204" pitchFamily="34" charset="0"/>
              </a:rPr>
              <a:t>researchgate</a:t>
            </a:r>
            <a:r>
              <a:rPr lang="es-MX" sz="1500" dirty="0">
                <a:latin typeface="Candara" panose="020E0502030303020204" pitchFamily="34" charset="0"/>
              </a:rPr>
              <a:t>.</a:t>
            </a:r>
          </a:p>
          <a:p>
            <a:r>
              <a:rPr lang="en-US" sz="1500" dirty="0" err="1">
                <a:latin typeface="Candara" panose="020E0502030303020204" pitchFamily="34" charset="0"/>
              </a:rPr>
              <a:t>Londoño</a:t>
            </a:r>
            <a:r>
              <a:rPr lang="en-US" sz="1500" dirty="0">
                <a:latin typeface="Candara" panose="020E0502030303020204" pitchFamily="34" charset="0"/>
              </a:rPr>
              <a:t>, L., </a:t>
            </a:r>
            <a:r>
              <a:rPr lang="en-US" sz="1500" dirty="0" err="1">
                <a:latin typeface="Candara" panose="020E0502030303020204" pitchFamily="34" charset="0"/>
              </a:rPr>
              <a:t>Londoño</a:t>
            </a:r>
            <a:r>
              <a:rPr lang="en-US" sz="1500" dirty="0">
                <a:latin typeface="Candara" panose="020E0502030303020204" pitchFamily="34" charset="0"/>
              </a:rPr>
              <a:t>, P., &amp; Muñoz, F. (2016). </a:t>
            </a:r>
            <a:r>
              <a:rPr lang="es-MX" sz="1500" i="1" dirty="0">
                <a:latin typeface="Candara" panose="020E0502030303020204" pitchFamily="34" charset="0"/>
              </a:rPr>
              <a:t>Los riesgos de los metales pesados en la salud humana y animal. </a:t>
            </a:r>
            <a:r>
              <a:rPr lang="es-MX" sz="1500" dirty="0">
                <a:latin typeface="Candara" panose="020E0502030303020204" pitchFamily="34" charset="0"/>
              </a:rPr>
              <a:t>Julio 10, 2020, de Biotecnología en el Sector Agropecuario y Agroindustrial.</a:t>
            </a:r>
          </a:p>
          <a:p>
            <a:r>
              <a:rPr lang="es-MX" sz="1500" dirty="0">
                <a:latin typeface="Candara" panose="020E0502030303020204" pitchFamily="34" charset="0"/>
              </a:rPr>
              <a:t>Fernández, F., Boluda, C., Olivera, J., </a:t>
            </a:r>
            <a:r>
              <a:rPr lang="es-MX" sz="1500" dirty="0" err="1">
                <a:latin typeface="Candara" panose="020E0502030303020204" pitchFamily="34" charset="0"/>
              </a:rPr>
              <a:t>Bolivar</a:t>
            </a:r>
            <a:r>
              <a:rPr lang="es-MX" sz="1500" dirty="0">
                <a:latin typeface="Candara" panose="020E0502030303020204" pitchFamily="34" charset="0"/>
              </a:rPr>
              <a:t>, L., Echavarría, E., &amp; </a:t>
            </a:r>
            <a:r>
              <a:rPr lang="es-MX" sz="1500" dirty="0" err="1">
                <a:latin typeface="Candara" panose="020E0502030303020204" pitchFamily="34" charset="0"/>
              </a:rPr>
              <a:t>Mendis</a:t>
            </a:r>
            <a:r>
              <a:rPr lang="es-MX" sz="1500" dirty="0">
                <a:latin typeface="Candara" panose="020E0502030303020204" pitchFamily="34" charset="0"/>
              </a:rPr>
              <a:t>, A. (2017). </a:t>
            </a:r>
            <a:r>
              <a:rPr lang="es-MX" sz="1500" i="1" dirty="0">
                <a:latin typeface="Candara" panose="020E0502030303020204" pitchFamily="34" charset="0"/>
              </a:rPr>
              <a:t>Análisis Elemental Prospectivo de la Biomasa </a:t>
            </a:r>
            <a:r>
              <a:rPr lang="es-MX" sz="1500" i="1" dirty="0" err="1">
                <a:latin typeface="Candara" panose="020E0502030303020204" pitchFamily="34" charset="0"/>
              </a:rPr>
              <a:t>algal</a:t>
            </a:r>
            <a:r>
              <a:rPr lang="es-MX" sz="1500" i="1" dirty="0">
                <a:latin typeface="Candara" panose="020E0502030303020204" pitchFamily="34" charset="0"/>
              </a:rPr>
              <a:t> acumulada en las costas de la República Dominicana durante 2015.</a:t>
            </a:r>
            <a:r>
              <a:rPr lang="es-MX" sz="1500" dirty="0">
                <a:latin typeface="Candara" panose="020E0502030303020204" pitchFamily="34" charset="0"/>
              </a:rPr>
              <a:t> Julio 10, 2020, de </a:t>
            </a:r>
            <a:r>
              <a:rPr lang="es-MX" sz="1500" dirty="0" err="1">
                <a:latin typeface="Candara" panose="020E0502030303020204" pitchFamily="34" charset="0"/>
              </a:rPr>
              <a:t>scielo</a:t>
            </a:r>
            <a:r>
              <a:rPr lang="es-MX" sz="1500" dirty="0">
                <a:latin typeface="Candara" panose="020E0502030303020204" pitchFamily="34" charset="0"/>
              </a:rPr>
              <a:t> .</a:t>
            </a:r>
          </a:p>
          <a:p>
            <a:r>
              <a:rPr lang="es-MX" sz="1500" dirty="0">
                <a:latin typeface="Candara" panose="020E0502030303020204" pitchFamily="34" charset="0"/>
              </a:rPr>
              <a:t>Piña, J., Balbín, A., &amp; Pérez, A. (2010). </a:t>
            </a:r>
            <a:r>
              <a:rPr lang="es-MX" sz="1500" i="1" dirty="0">
                <a:latin typeface="Candara" panose="020E0502030303020204" pitchFamily="34" charset="0"/>
              </a:rPr>
              <a:t>La contaminación por metales pesados en sargazos procedentes de la costa sur en la península de </a:t>
            </a:r>
            <a:r>
              <a:rPr lang="es-MX" sz="1500" i="1" dirty="0" err="1">
                <a:latin typeface="Candara" panose="020E0502030303020204" pitchFamily="34" charset="0"/>
              </a:rPr>
              <a:t>Guanahacabibes</a:t>
            </a:r>
            <a:r>
              <a:rPr lang="es-MX" sz="1500" i="1" dirty="0">
                <a:latin typeface="Candara" panose="020E0502030303020204" pitchFamily="34" charset="0"/>
              </a:rPr>
              <a:t>, ¿aún no es preocupante? </a:t>
            </a:r>
            <a:r>
              <a:rPr lang="es-MX" sz="1500" dirty="0">
                <a:latin typeface="Candara" panose="020E0502030303020204" pitchFamily="34" charset="0"/>
              </a:rPr>
              <a:t>Julio 27, 2020, de Revista Urbana de Química.</a:t>
            </a:r>
            <a:endParaRPr lang="en-US" sz="1500" dirty="0">
              <a:latin typeface="Candara" panose="020E0502030303020204" pitchFamily="34" charset="0"/>
            </a:endParaRPr>
          </a:p>
          <a:p>
            <a:r>
              <a:rPr lang="es-MX" sz="1500" dirty="0">
                <a:latin typeface="Candara" panose="020E0502030303020204" pitchFamily="34" charset="0"/>
              </a:rPr>
              <a:t>Varillas, A. (2019). </a:t>
            </a:r>
            <a:r>
              <a:rPr lang="es-MX" sz="1500" i="1" dirty="0">
                <a:latin typeface="Candara" panose="020E0502030303020204" pitchFamily="34" charset="0"/>
              </a:rPr>
              <a:t>Piden crear norma para el manejo del sargazo en el Caribe Mexicano. </a:t>
            </a:r>
            <a:r>
              <a:rPr lang="es-MX" sz="1500" dirty="0">
                <a:latin typeface="Candara" panose="020E0502030303020204" pitchFamily="34" charset="0"/>
              </a:rPr>
              <a:t>Agosto 20, 2020, de EL UNIVERSAL.</a:t>
            </a:r>
          </a:p>
          <a:p>
            <a:r>
              <a:rPr lang="es-MX" sz="1500" dirty="0">
                <a:latin typeface="Candara" panose="020E0502030303020204" pitchFamily="34" charset="0"/>
              </a:rPr>
              <a:t>Méndez, E. (2020). </a:t>
            </a:r>
            <a:r>
              <a:rPr lang="es-MX" sz="1500" i="1" dirty="0">
                <a:latin typeface="Candara" panose="020E0502030303020204" pitchFamily="34" charset="0"/>
              </a:rPr>
              <a:t>Urge WWF a México normas de manejo del sargazo.</a:t>
            </a:r>
            <a:r>
              <a:rPr lang="es-MX" sz="1500" dirty="0">
                <a:latin typeface="Candara" panose="020E0502030303020204" pitchFamily="34" charset="0"/>
              </a:rPr>
              <a:t> Agosto 29, 2020, de EXCELSIOR.</a:t>
            </a:r>
          </a:p>
          <a:p>
            <a:r>
              <a:rPr lang="es-MX" sz="1500" dirty="0">
                <a:latin typeface="Candara" panose="020E0502030303020204" pitchFamily="34" charset="0"/>
              </a:rPr>
              <a:t>Méndez, E. (2019). </a:t>
            </a:r>
            <a:r>
              <a:rPr lang="es-MX" sz="1500" i="1" dirty="0">
                <a:latin typeface="Candara" panose="020E0502030303020204" pitchFamily="34" charset="0"/>
              </a:rPr>
              <a:t>Turistas lo odian, pero en Internet sargazo se vende en tres mil pesos.</a:t>
            </a:r>
            <a:r>
              <a:rPr lang="es-MX" sz="1500" dirty="0">
                <a:latin typeface="Candara" panose="020E0502030303020204" pitchFamily="34" charset="0"/>
              </a:rPr>
              <a:t> Agosto 29, 2020, de EXCELSIOR.</a:t>
            </a:r>
          </a:p>
          <a:p>
            <a:endParaRPr lang="es-MX" sz="1400" dirty="0"/>
          </a:p>
        </p:txBody>
      </p:sp>
      <p:sp>
        <p:nvSpPr>
          <p:cNvPr id="5" name="Triángulo isósceles 4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Triángulo isósceles 3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2540B74-ED17-4A49-B334-121D563DF9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02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</a:rPr>
              <a:t>O</a:t>
            </a:r>
            <a:r>
              <a:rPr lang="es-MX" dirty="0" err="1">
                <a:latin typeface="Candara" panose="020E0502030303020204" pitchFamily="34" charset="0"/>
              </a:rPr>
              <a:t>bjetivo</a:t>
            </a:r>
            <a:r>
              <a:rPr lang="es-MX" dirty="0">
                <a:latin typeface="Candara" panose="020E0502030303020204" pitchFamily="34" charset="0"/>
              </a:rPr>
              <a:t> general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0483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sz="3200" dirty="0">
                <a:latin typeface="Candara" panose="020E0502030303020204" pitchFamily="34" charset="0"/>
              </a:rPr>
              <a:t>Investigación bibliográfica sobre los procesos de medición aplicados a la determinación de metales pesados en sargazo para identificar los componentes metrológicos necesarios para asegurar la calidad de los resultados analíticos.</a:t>
            </a:r>
            <a:endParaRPr lang="es-MX" sz="3200" dirty="0">
              <a:latin typeface="Candara" panose="020E0502030303020204" pitchFamily="34" charset="0"/>
            </a:endParaRPr>
          </a:p>
        </p:txBody>
      </p:sp>
      <p:sp>
        <p:nvSpPr>
          <p:cNvPr id="5" name="Triángulo isósceles 4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Triángulo isósceles 3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21C2175-4EE8-4E5A-8A1B-D3E77A99E5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23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4000" dirty="0">
                <a:latin typeface="Candara" panose="020E0502030303020204" pitchFamily="34" charset="0"/>
              </a:rPr>
              <a:t>¿Qué es el sargazo? Y ¿Por qué es un problema?</a:t>
            </a:r>
            <a:endParaRPr lang="en-US" sz="4000" dirty="0">
              <a:latin typeface="Candara" panose="020E0502030303020204" pitchFamily="34" charset="0"/>
            </a:endParaRPr>
          </a:p>
        </p:txBody>
      </p:sp>
      <p:pic>
        <p:nvPicPr>
          <p:cNvPr id="1026" name="Picture 2" descr="Mar de los Sargazos - Wikipedia, la enciclopedia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729" y="2135815"/>
            <a:ext cx="5316071" cy="342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199" y="1825625"/>
            <a:ext cx="5038166" cy="4868256"/>
          </a:xfrm>
        </p:spPr>
        <p:txBody>
          <a:bodyPr>
            <a:normAutofit/>
          </a:bodyPr>
          <a:lstStyle/>
          <a:p>
            <a:pPr algn="just"/>
            <a:r>
              <a:rPr lang="es-MX" sz="3200" dirty="0">
                <a:latin typeface="Candara" panose="020E0502030303020204" pitchFamily="34" charset="0"/>
              </a:rPr>
              <a:t>Históricamente, la distribución del sargazo (conjunto de algas marinas) se ha centrado en el Mar de los Sargazos, en el medio del Giro Subtropical del Atlántico Norte. </a:t>
            </a:r>
          </a:p>
          <a:p>
            <a:pPr marL="0" indent="0" algn="just">
              <a:buNone/>
            </a:pPr>
            <a:r>
              <a:rPr lang="es-MX" sz="2500" dirty="0">
                <a:latin typeface="Candara" panose="020E0502030303020204" pitchFamily="34" charset="0"/>
              </a:rPr>
              <a:t>(Rodríguez, R., et al 2020)</a:t>
            </a:r>
          </a:p>
        </p:txBody>
      </p:sp>
      <p:sp>
        <p:nvSpPr>
          <p:cNvPr id="6" name="Triángulo isósceles 5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Triángulo isósceles 4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12EF07C-74A9-447D-BEC1-6C56255970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600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ángulo isósceles 8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1518077"/>
          </a:xfrm>
        </p:spPr>
        <p:txBody>
          <a:bodyPr>
            <a:normAutofit/>
          </a:bodyPr>
          <a:lstStyle/>
          <a:p>
            <a:pPr algn="just"/>
            <a:r>
              <a:rPr lang="es-MX" sz="3100" dirty="0">
                <a:latin typeface="Candara" panose="020E0502030303020204" pitchFamily="34" charset="0"/>
              </a:rPr>
              <a:t>Al ser un organismo flotante, el sargazo se mueve a través del océano arrastrado por el viento y las corrientes marinas y ocasionalmente arriba de forma natural a las costas.  </a:t>
            </a:r>
          </a:p>
          <a:p>
            <a:pPr marL="0" indent="0" algn="just">
              <a:buNone/>
            </a:pPr>
            <a:endParaRPr lang="en-US" sz="3100" dirty="0">
              <a:latin typeface="Candara" panose="020E0502030303020204" pitchFamily="34" charset="0"/>
            </a:endParaRPr>
          </a:p>
          <a:p>
            <a:pPr algn="just"/>
            <a:endParaRPr lang="en-US" sz="3100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s-MX" sz="4000" dirty="0">
                <a:latin typeface="Candara" panose="020E0502030303020204" pitchFamily="34" charset="0"/>
              </a:rPr>
              <a:t>¿Qué es el sargazo? Y ¿Por qué es un problema?</a:t>
            </a:r>
            <a:endParaRPr lang="en-US" sz="4000" dirty="0">
              <a:latin typeface="Candara" panose="020E0502030303020204" pitchFamily="34" charset="0"/>
            </a:endParaRPr>
          </a:p>
        </p:txBody>
      </p:sp>
      <p:pic>
        <p:nvPicPr>
          <p:cNvPr id="2050" name="Picture 2" descr="Impacto de las afluencias masivas de Sargassum pelágico en las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921" y="3343701"/>
            <a:ext cx="5501381" cy="3094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riángulo isósceles 7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F0EFB93-25AC-42AC-A375-4636AD79F2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821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4000" dirty="0">
                <a:latin typeface="Candara" panose="020E0502030303020204" pitchFamily="34" charset="0"/>
              </a:rPr>
              <a:t>¿Qué son los metales pesados y/o tóxicos?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CL" sz="3200" dirty="0">
                <a:latin typeface="Candara" panose="020E0502030303020204" pitchFamily="34" charset="0"/>
              </a:rPr>
              <a:t>Los metales pesados son elementos que tienen una densidad mayor a 5 g cm</a:t>
            </a:r>
            <a:r>
              <a:rPr lang="es-CL" sz="3200" baseline="30000" dirty="0">
                <a:latin typeface="Candara" panose="020E0502030303020204" pitchFamily="34" charset="0"/>
              </a:rPr>
              <a:t>-3</a:t>
            </a:r>
            <a:r>
              <a:rPr lang="es-CL" sz="3200" dirty="0">
                <a:latin typeface="Candara" panose="020E0502030303020204" pitchFamily="34" charset="0"/>
              </a:rPr>
              <a:t> . </a:t>
            </a:r>
          </a:p>
        </p:txBody>
      </p:sp>
      <p:pic>
        <p:nvPicPr>
          <p:cNvPr id="3074" name="Picture 2" descr="DETERMINACIÓN DE METALES PESADOS | PCLa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009" y="2527102"/>
            <a:ext cx="5474791" cy="364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838200" y="3429000"/>
            <a:ext cx="5040809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3200" dirty="0">
                <a:effectLst/>
                <a:latin typeface="Candara" panose="020E0502030303020204" pitchFamily="34" charset="0"/>
                <a:ea typeface="Calibri" panose="020F0502020204030204" pitchFamily="34" charset="0"/>
              </a:rPr>
              <a:t>El aumento del ingreso de metales pesados a los suelos involucra un riesgo  ecológico y a la salud humana. </a:t>
            </a:r>
          </a:p>
          <a:p>
            <a:pPr algn="just"/>
            <a:r>
              <a:rPr lang="es-CL" sz="2300" dirty="0">
                <a:latin typeface="Candara" panose="020E0502030303020204" pitchFamily="34" charset="0"/>
              </a:rPr>
              <a:t>(Carrasco, M., et al 2005)</a:t>
            </a:r>
            <a:endParaRPr lang="en-US" sz="2300" dirty="0">
              <a:latin typeface="Candara" panose="020E0502030303020204" pitchFamily="34" charset="0"/>
            </a:endParaRPr>
          </a:p>
        </p:txBody>
      </p:sp>
      <p:sp>
        <p:nvSpPr>
          <p:cNvPr id="7" name="Triángulo isósceles 6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Triángulo isósceles 5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7A163EC-6EEB-4741-84A2-6425558B4D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48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9 alimentos para eliminar los metales pesados del cuerp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9"/>
          <a:stretch/>
        </p:blipFill>
        <p:spPr bwMode="auto">
          <a:xfrm>
            <a:off x="4164038" y="3382060"/>
            <a:ext cx="7189762" cy="326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latin typeface="Candara" panose="020E0502030303020204" pitchFamily="34" charset="0"/>
              </a:rPr>
              <a:t>Efectos</a:t>
            </a:r>
            <a:r>
              <a:rPr lang="en-US" sz="4000" dirty="0">
                <a:latin typeface="Candara" panose="020E0502030303020204" pitchFamily="34" charset="0"/>
              </a:rPr>
              <a:t> </a:t>
            </a:r>
            <a:r>
              <a:rPr lang="en-US" sz="4000" dirty="0" err="1">
                <a:latin typeface="Candara" panose="020E0502030303020204" pitchFamily="34" charset="0"/>
              </a:rPr>
              <a:t>en</a:t>
            </a:r>
            <a:r>
              <a:rPr lang="en-US" sz="4000" dirty="0">
                <a:latin typeface="Candara" panose="020E0502030303020204" pitchFamily="34" charset="0"/>
              </a:rPr>
              <a:t> la </a:t>
            </a:r>
            <a:r>
              <a:rPr lang="en-US" sz="4000" dirty="0" err="1">
                <a:latin typeface="Candara" panose="020E0502030303020204" pitchFamily="34" charset="0"/>
              </a:rPr>
              <a:t>salud</a:t>
            </a:r>
            <a:endParaRPr lang="en-US" sz="4000" dirty="0">
              <a:latin typeface="Candara" panose="020E0502030303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960688"/>
          </a:xfrm>
        </p:spPr>
        <p:txBody>
          <a:bodyPr>
            <a:normAutofit/>
          </a:bodyPr>
          <a:lstStyle/>
          <a:p>
            <a:pPr algn="just"/>
            <a:r>
              <a:rPr lang="es-MX" sz="3200" dirty="0">
                <a:latin typeface="Candara" panose="020E0502030303020204" pitchFamily="34" charset="0"/>
              </a:rPr>
              <a:t>La presencia en un alto porcentaje de metales pesados en el ambiente contribuye en aumentar los índices de serios problemas en la salud humana y animal.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107683" y="3252724"/>
            <a:ext cx="328612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dirty="0">
                <a:latin typeface="Candara" panose="020E0502030303020204" pitchFamily="34" charset="0"/>
              </a:rPr>
              <a:t>(Londoño, L., et al 2015)</a:t>
            </a:r>
            <a:endParaRPr lang="en-US" sz="2300" dirty="0">
              <a:latin typeface="Candara" panose="020E0502030303020204" pitchFamily="34" charset="0"/>
            </a:endParaRPr>
          </a:p>
        </p:txBody>
      </p:sp>
      <p:sp>
        <p:nvSpPr>
          <p:cNvPr id="7" name="Triángulo isósceles 6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Triángulo isósceles 5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E45329A-008E-4485-BF6E-569F701897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650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>
                <a:latin typeface="Candara" panose="020E0502030303020204" pitchFamily="34" charset="0"/>
              </a:rPr>
              <a:t>Efectos</a:t>
            </a:r>
            <a:r>
              <a:rPr lang="en-US" sz="4000" dirty="0">
                <a:latin typeface="Candara" panose="020E0502030303020204" pitchFamily="34" charset="0"/>
              </a:rPr>
              <a:t> </a:t>
            </a:r>
            <a:r>
              <a:rPr lang="en-US" sz="4000" dirty="0" err="1">
                <a:latin typeface="Candara" panose="020E0502030303020204" pitchFamily="34" charset="0"/>
              </a:rPr>
              <a:t>en</a:t>
            </a:r>
            <a:r>
              <a:rPr lang="en-US" sz="4000" dirty="0">
                <a:latin typeface="Candara" panose="020E0502030303020204" pitchFamily="34" charset="0"/>
              </a:rPr>
              <a:t> la </a:t>
            </a:r>
            <a:r>
              <a:rPr lang="en-US" sz="4000" dirty="0" err="1">
                <a:latin typeface="Candara" panose="020E0502030303020204" pitchFamily="34" charset="0"/>
              </a:rPr>
              <a:t>salud</a:t>
            </a:r>
            <a:endParaRPr lang="en-US" sz="4000" dirty="0">
              <a:latin typeface="Candara" panose="020E0502030303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7500582" cy="4351338"/>
          </a:xfrm>
        </p:spPr>
        <p:txBody>
          <a:bodyPr>
            <a:noAutofit/>
          </a:bodyPr>
          <a:lstStyle/>
          <a:p>
            <a:pPr algn="just"/>
            <a:r>
              <a:rPr lang="es-MX" dirty="0">
                <a:latin typeface="Candara" panose="020E0502030303020204" pitchFamily="34" charset="0"/>
              </a:rPr>
              <a:t>Arsénico. En humanos la toxicidad crónica con arsénico causa lesiones en piel y lesiones vasculares en sistema nervioso e hígado. Las complicaciones agudas pueden ser letales.</a:t>
            </a:r>
          </a:p>
          <a:p>
            <a:pPr algn="just"/>
            <a:endParaRPr lang="es-MX" dirty="0">
              <a:latin typeface="Candara" panose="020E0502030303020204" pitchFamily="34" charset="0"/>
            </a:endParaRPr>
          </a:p>
          <a:p>
            <a:pPr algn="just"/>
            <a:r>
              <a:rPr lang="es-MX" dirty="0">
                <a:latin typeface="Candara" panose="020E0502030303020204" pitchFamily="34" charset="0"/>
              </a:rPr>
              <a:t>Mercurio. La intoxicación crónica por mercurio se presenta temblores, hipertrofia de tiroides, taquicardia, gingivitis, cambios en la personalidad, pérdida de memoria, depresión severa, delirios y alucinaciones. </a:t>
            </a:r>
            <a:endParaRPr lang="en-US" dirty="0">
              <a:latin typeface="Candara" panose="020E0502030303020204" pitchFamily="34" charset="0"/>
            </a:endParaRPr>
          </a:p>
        </p:txBody>
      </p:sp>
      <p:pic>
        <p:nvPicPr>
          <p:cNvPr id="5122" name="Picture 2" descr="Intoxicacion por metales mercurio plomo y arsenic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2"/>
          <a:stretch/>
        </p:blipFill>
        <p:spPr bwMode="auto">
          <a:xfrm>
            <a:off x="8502555" y="1825625"/>
            <a:ext cx="2851244" cy="221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ntoxicacion por metales pesados, (mercurio, plomo, arsenico, etc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555" y="4036295"/>
            <a:ext cx="2851244" cy="214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5381350" y="5865624"/>
            <a:ext cx="31212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dirty="0">
                <a:latin typeface="Candara" panose="020E0502030303020204" pitchFamily="34" charset="0"/>
              </a:rPr>
              <a:t>(Londoño, L., et al 2015)</a:t>
            </a:r>
            <a:endParaRPr lang="en-US" sz="2300" dirty="0">
              <a:latin typeface="Candara" panose="020E0502030303020204" pitchFamily="34" charset="0"/>
            </a:endParaRPr>
          </a:p>
        </p:txBody>
      </p:sp>
      <p:sp>
        <p:nvSpPr>
          <p:cNvPr id="8" name="Triángulo isósceles 7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Triángulo isósceles 6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4701DF4-E2E8-4548-B8E1-926B2AEEF1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0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4000" dirty="0">
                <a:latin typeface="Candara" panose="020E0502030303020204" pitchFamily="34" charset="0"/>
              </a:rPr>
              <a:t>El sargazo en la captación de metales pesados</a:t>
            </a:r>
            <a:endParaRPr lang="en-US" sz="4000" dirty="0">
              <a:latin typeface="Candara" panose="020E0502030303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68538" y="1825625"/>
            <a:ext cx="5485262" cy="198672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s-MX" dirty="0">
                <a:latin typeface="Candara" panose="020E0502030303020204" pitchFamily="34" charset="0"/>
              </a:rPr>
              <a:t>El término </a:t>
            </a:r>
            <a:r>
              <a:rPr lang="es-MX" dirty="0" err="1">
                <a:latin typeface="Candara" panose="020E0502030303020204" pitchFamily="34" charset="0"/>
              </a:rPr>
              <a:t>biosorción</a:t>
            </a:r>
            <a:r>
              <a:rPr lang="es-MX" dirty="0">
                <a:latin typeface="Candara" panose="020E0502030303020204" pitchFamily="34" charset="0"/>
              </a:rPr>
              <a:t> se utiliza para describir la capacidad que tiene cierto material inerte de origen biológico, para unirse de manera pasiva por absorción y/o adsorción a metales tóxicos. 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032211" y="5931882"/>
            <a:ext cx="332158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dirty="0">
                <a:latin typeface="Candara" panose="020E0502030303020204" pitchFamily="34" charset="0"/>
              </a:rPr>
              <a:t>(Fernández, F., et al 2017)</a:t>
            </a:r>
            <a:endParaRPr lang="en-US" sz="2300" dirty="0">
              <a:latin typeface="Candara" panose="020E0502030303020204" pitchFamily="34" charset="0"/>
            </a:endParaRPr>
          </a:p>
        </p:txBody>
      </p:sp>
      <p:sp>
        <p:nvSpPr>
          <p:cNvPr id="6" name="Triángulo isósceles 5"/>
          <p:cNvSpPr/>
          <p:nvPr/>
        </p:nvSpPr>
        <p:spPr>
          <a:xfrm flipV="1">
            <a:off x="0" y="0"/>
            <a:ext cx="12087225" cy="540000"/>
          </a:xfrm>
          <a:prstGeom prst="triangle">
            <a:avLst>
              <a:gd name="adj" fmla="val 0"/>
            </a:avLst>
          </a:prstGeom>
          <a:solidFill>
            <a:srgbClr val="F4A118"/>
          </a:solidFill>
          <a:ln>
            <a:solidFill>
              <a:srgbClr val="F4A11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Triángulo isósceles 4"/>
          <p:cNvSpPr/>
          <p:nvPr/>
        </p:nvSpPr>
        <p:spPr>
          <a:xfrm>
            <a:off x="0" y="0"/>
            <a:ext cx="360000" cy="6858000"/>
          </a:xfrm>
          <a:prstGeom prst="triangle">
            <a:avLst>
              <a:gd name="adj" fmla="val 0"/>
            </a:avLst>
          </a:prstGeom>
          <a:solidFill>
            <a:srgbClr val="4D321B"/>
          </a:solidFill>
          <a:ln>
            <a:solidFill>
              <a:srgbClr val="4D32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14EBCF8-1CAB-4906-A07C-AE78704EBD1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5813"/>
            <a:ext cx="5169291" cy="432234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7BFBD82-BC25-4C3F-AF0E-A91CF2F454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04" y="31504"/>
            <a:ext cx="535568" cy="4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218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3406</TotalTime>
  <Words>1785</Words>
  <Application>Microsoft Office PowerPoint</Application>
  <PresentationFormat>Panorámica</PresentationFormat>
  <Paragraphs>224</Paragraphs>
  <Slides>21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Candara</vt:lpstr>
      <vt:lpstr>Ebrima</vt:lpstr>
      <vt:lpstr>Tema de Office</vt:lpstr>
      <vt:lpstr>Aportaciones metrológicas a las mediciones al contenido de Mercurio y Arsénico en Sargazo</vt:lpstr>
      <vt:lpstr>Contenido</vt:lpstr>
      <vt:lpstr>Objetivo general</vt:lpstr>
      <vt:lpstr>¿Qué es el sargazo? Y ¿Por qué es un problema?</vt:lpstr>
      <vt:lpstr>¿Qué es el sargazo? Y ¿Por qué es un problema?</vt:lpstr>
      <vt:lpstr>¿Qué son los metales pesados y/o tóxicos?</vt:lpstr>
      <vt:lpstr>Efectos en la salud</vt:lpstr>
      <vt:lpstr>Efectos en la salud</vt:lpstr>
      <vt:lpstr>El sargazo en la captación de metales pesados</vt:lpstr>
      <vt:lpstr>¿Qué han reportado otros autores para la medición de metales tóxicos en sargazo?</vt:lpstr>
      <vt:lpstr>¿Qué han reportado otros autores para la medición de metales tóxicos en sargazo?</vt:lpstr>
      <vt:lpstr>¿Qué han reportado otros autores para la medición de metales tóxicos en sargazo?</vt:lpstr>
      <vt:lpstr>¿Qué han reportado otros autores para la medición de metales tóxicos en sargazo?</vt:lpstr>
      <vt:lpstr>Importancia de la metrología</vt:lpstr>
      <vt:lpstr>¿Qué es un MRC y qué materiales de referencia existen?</vt:lpstr>
      <vt:lpstr>Normas relacionadas con la medición de elementos tóxicos en sargazo o algas</vt:lpstr>
      <vt:lpstr>Normas relacionadas con la medición de elementos tóxicos en sargazo o algas</vt:lpstr>
      <vt:lpstr>Actividades adicionales</vt:lpstr>
      <vt:lpstr>Presentación de PowerPoint</vt:lpstr>
      <vt:lpstr>Conclusión </vt:lpstr>
      <vt:lpstr>Referencias bibliográficas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Aportaciones metrológicas a las mediciones al contenido de Mercurio y Arsénico en Sargazo</dc:title>
  <dc:creator>daniela</dc:creator>
  <cp:lastModifiedBy>Dany Flores Acosta</cp:lastModifiedBy>
  <cp:revision>79</cp:revision>
  <dcterms:created xsi:type="dcterms:W3CDTF">2020-07-13T14:25:15Z</dcterms:created>
  <dcterms:modified xsi:type="dcterms:W3CDTF">2021-02-12T16:52:36Z</dcterms:modified>
</cp:coreProperties>
</file>