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8"/>
  </p:notesMasterIdLst>
  <p:sldIdLst>
    <p:sldId id="256" r:id="rId2"/>
    <p:sldId id="275" r:id="rId3"/>
    <p:sldId id="274" r:id="rId4"/>
    <p:sldId id="298" r:id="rId5"/>
    <p:sldId id="299" r:id="rId6"/>
    <p:sldId id="267" r:id="rId7"/>
    <p:sldId id="268" r:id="rId8"/>
    <p:sldId id="272" r:id="rId9"/>
    <p:sldId id="271" r:id="rId10"/>
    <p:sldId id="296" r:id="rId11"/>
    <p:sldId id="262" r:id="rId12"/>
    <p:sldId id="295" r:id="rId13"/>
    <p:sldId id="264" r:id="rId14"/>
    <p:sldId id="278" r:id="rId15"/>
    <p:sldId id="266" r:id="rId16"/>
    <p:sldId id="277" r:id="rId17"/>
    <p:sldId id="276" r:id="rId18"/>
    <p:sldId id="287" r:id="rId19"/>
    <p:sldId id="289" r:id="rId20"/>
    <p:sldId id="273" r:id="rId21"/>
    <p:sldId id="259" r:id="rId22"/>
    <p:sldId id="280" r:id="rId23"/>
    <p:sldId id="257" r:id="rId24"/>
    <p:sldId id="281" r:id="rId25"/>
    <p:sldId id="290" r:id="rId26"/>
    <p:sldId id="297" r:id="rId27"/>
    <p:sldId id="291" r:id="rId28"/>
    <p:sldId id="292" r:id="rId29"/>
    <p:sldId id="283" r:id="rId30"/>
    <p:sldId id="270" r:id="rId31"/>
    <p:sldId id="282" r:id="rId32"/>
    <p:sldId id="258" r:id="rId33"/>
    <p:sldId id="260" r:id="rId34"/>
    <p:sldId id="293" r:id="rId35"/>
    <p:sldId id="279" r:id="rId36"/>
    <p:sldId id="300" r:id="rId37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F63725-118E-4264-8C2C-A9235B04C623}" type="datetimeFigureOut">
              <a:rPr lang="es-MX" smtClean="0"/>
              <a:pPr/>
              <a:t>13/03/2017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E0CCCF-1CC1-4431-A2B2-9B1C8ED2974B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85458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0CCCF-1CC1-4431-A2B2-9B1C8ED2974B}" type="slidenum">
              <a:rPr lang="es-MX" smtClean="0"/>
              <a:pPr/>
              <a:t>6</a:t>
            </a:fld>
            <a:endParaRPr lang="es-MX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C20B9A3-696C-47B8-B0EC-C44BD56617AF}" type="datetime1">
              <a:rPr lang="es-MX" smtClean="0"/>
              <a:pPr/>
              <a:t>13/03/2017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s-MX"/>
          </a:p>
        </p:txBody>
      </p:sp>
      <p:sp>
        <p:nvSpPr>
          <p:cNvPr id="10" name="9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Conector recto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Elipse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Elipse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BDF58CF-0167-41C3-85CA-2AC9BDCB98EA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B7B0-979D-4575-A658-86D2C021C935}" type="datetime1">
              <a:rPr lang="es-MX" smtClean="0"/>
              <a:pPr/>
              <a:t>13/03/2017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6CCC9-47C7-43AD-8590-32674C48FEDA}" type="datetime1">
              <a:rPr lang="es-MX" smtClean="0"/>
              <a:pPr/>
              <a:t>13/03/2017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6BFD0E5-70B8-4D2E-BE96-37E5A9805802}" type="datetime1">
              <a:rPr lang="es-MX" smtClean="0"/>
              <a:pPr/>
              <a:t>13/03/2017</a:t>
            </a:fld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BDF58CF-0167-41C3-85CA-2AC9BDCB98EA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68E9943-B22E-4565-97E9-63F2D0ADEBB5}" type="datetime1">
              <a:rPr lang="es-MX" smtClean="0"/>
              <a:pPr/>
              <a:t>13/03/2017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s-MX"/>
          </a:p>
        </p:txBody>
      </p:sp>
      <p:sp>
        <p:nvSpPr>
          <p:cNvPr id="9" name="8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Elipse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Elipse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Conector recto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BDF58CF-0167-41C3-85CA-2AC9BDCB98EA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7A8A5-355A-4D14-AE70-566BB12E3572}" type="datetime1">
              <a:rPr lang="es-MX" smtClean="0"/>
              <a:pPr/>
              <a:t>13/03/2017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EB493-8F5A-46B9-88C5-5EA45F732543}" type="datetime1">
              <a:rPr lang="es-MX" smtClean="0"/>
              <a:pPr/>
              <a:t>13/03/2017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4" name="13 Marcador de texto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27C5016-5FE1-4517-9BAE-A6C6081A7DFC}" type="datetime1">
              <a:rPr lang="es-MX" smtClean="0"/>
              <a:pPr/>
              <a:t>13/03/2017</a:t>
            </a:fld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BDF58CF-0167-41C3-85CA-2AC9BDCB98EA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9E4F2-E33D-494C-94B6-29B221F3AD87}" type="datetime1">
              <a:rPr lang="es-MX" smtClean="0"/>
              <a:pPr/>
              <a:t>13/03/2017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Marcador de contenido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15605AC-F7D8-4457-9117-B84AF0D0C812}" type="datetime1">
              <a:rPr lang="es-MX" smtClean="0"/>
              <a:pPr/>
              <a:t>13/03/2017</a:t>
            </a:fld>
            <a:endParaRPr lang="es-MX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BDF58CF-0167-41C3-85CA-2AC9BDCB98EA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23" name="22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A4CFA0E-57AC-4E4F-B226-65861944A54B}" type="datetime1">
              <a:rPr lang="es-MX" smtClean="0"/>
              <a:pPr/>
              <a:t>13/03/2017</a:t>
            </a:fld>
            <a:endParaRPr lang="es-MX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BDF58CF-0167-41C3-85CA-2AC9BDCB98EA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68C93FC-8B49-4582-8204-24D73DCACF07}" type="datetime1">
              <a:rPr lang="es-MX" smtClean="0"/>
              <a:pPr/>
              <a:t>13/03/2017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BDF58CF-0167-41C3-85CA-2AC9BDCB98EA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1.w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2200276"/>
          </a:xfrm>
        </p:spPr>
        <p:txBody>
          <a:bodyPr>
            <a:normAutofit/>
          </a:bodyPr>
          <a:lstStyle/>
          <a:p>
            <a:pPr algn="ctr"/>
            <a:r>
              <a:rPr lang="es-MX" sz="4400" dirty="0" smtClean="0">
                <a:solidFill>
                  <a:srgbClr val="002060"/>
                </a:solidFill>
              </a:rPr>
              <a:t>Hemoglobina </a:t>
            </a:r>
            <a:br>
              <a:rPr lang="es-MX" sz="4400" dirty="0" smtClean="0">
                <a:solidFill>
                  <a:srgbClr val="002060"/>
                </a:solidFill>
              </a:rPr>
            </a:br>
            <a:r>
              <a:rPr lang="es-MX" sz="4400" dirty="0" smtClean="0">
                <a:solidFill>
                  <a:srgbClr val="002060"/>
                </a:solidFill>
              </a:rPr>
              <a:t>y </a:t>
            </a:r>
            <a:br>
              <a:rPr lang="es-MX" sz="4400" dirty="0" smtClean="0">
                <a:solidFill>
                  <a:srgbClr val="002060"/>
                </a:solidFill>
              </a:rPr>
            </a:br>
            <a:r>
              <a:rPr lang="es-MX" sz="4400" dirty="0" smtClean="0">
                <a:solidFill>
                  <a:srgbClr val="002060"/>
                </a:solidFill>
              </a:rPr>
              <a:t>mioglobina</a:t>
            </a:r>
            <a:endParaRPr lang="es-MX" sz="4400" dirty="0">
              <a:solidFill>
                <a:srgbClr val="00206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1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2 Marcador de contenido"/>
          <p:cNvSpPr>
            <a:spLocks noGrp="1"/>
          </p:cNvSpPr>
          <p:nvPr>
            <p:ph idx="1"/>
          </p:nvPr>
        </p:nvSpPr>
        <p:spPr>
          <a:xfrm>
            <a:off x="428625" y="1571625"/>
            <a:ext cx="8229600" cy="4389438"/>
          </a:xfrm>
        </p:spPr>
        <p:txBody>
          <a:bodyPr/>
          <a:lstStyle/>
          <a:p>
            <a:pPr algn="just"/>
            <a:r>
              <a:rPr lang="es-EC" dirty="0" smtClean="0">
                <a:latin typeface="Comic Sans MS" pitchFamily="66" charset="0"/>
              </a:rPr>
              <a:t>La mioglobina está formado por 8 hélices </a:t>
            </a:r>
            <a:r>
              <a:rPr lang="es-EC" dirty="0" smtClean="0">
                <a:latin typeface="Comic Sans MS" pitchFamily="66" charset="0"/>
                <a:sym typeface="Symbol"/>
              </a:rPr>
              <a:t></a:t>
            </a:r>
            <a:r>
              <a:rPr lang="es-EC" dirty="0" smtClean="0">
                <a:latin typeface="Comic Sans MS" pitchFamily="66" charset="0"/>
              </a:rPr>
              <a:t>, designadas con las letras de la A -</a:t>
            </a:r>
            <a:r>
              <a:rPr lang="es-EC" dirty="0">
                <a:latin typeface="Comic Sans MS" pitchFamily="66" charset="0"/>
              </a:rPr>
              <a:t> </a:t>
            </a:r>
            <a:r>
              <a:rPr lang="es-EC" dirty="0" smtClean="0">
                <a:latin typeface="Comic Sans MS" pitchFamily="66" charset="0"/>
              </a:rPr>
              <a:t>H, y están conectadas por regiones cortas no helicoidales. </a:t>
            </a:r>
          </a:p>
          <a:p>
            <a:pPr algn="just">
              <a:buFont typeface="Wingdings 2" pitchFamily="18" charset="2"/>
              <a:buNone/>
            </a:pPr>
            <a:endParaRPr lang="es-EC" dirty="0" smtClean="0">
              <a:latin typeface="Comic Sans MS" pitchFamily="66" charset="0"/>
            </a:endParaRPr>
          </a:p>
          <a:p>
            <a:pPr algn="just"/>
            <a:r>
              <a:rPr lang="es-EC" dirty="0" smtClean="0">
                <a:latin typeface="Comic Sans MS" pitchFamily="66" charset="0"/>
              </a:rPr>
              <a:t>Los grupos R de los aminoácidos empaquetados en el interior de la molécula son predominantemente de carácter </a:t>
            </a:r>
            <a:r>
              <a:rPr lang="es-EC" dirty="0" err="1" smtClean="0">
                <a:latin typeface="Comic Sans MS" pitchFamily="66" charset="0"/>
              </a:rPr>
              <a:t>hidrofóbico</a:t>
            </a:r>
            <a:r>
              <a:rPr lang="es-EC" dirty="0" smtClean="0">
                <a:latin typeface="Comic Sans MS" pitchFamily="66" charset="0"/>
              </a:rPr>
              <a:t>, mientras que los expuestos en la superficie de la molécula son generalmente </a:t>
            </a:r>
            <a:r>
              <a:rPr lang="es-EC" dirty="0" err="1" smtClean="0">
                <a:latin typeface="Comic Sans MS" pitchFamily="66" charset="0"/>
              </a:rPr>
              <a:t>hidrofílicos</a:t>
            </a:r>
            <a:r>
              <a:rPr lang="es-EC" dirty="0" smtClean="0">
                <a:latin typeface="Comic Sans MS" pitchFamily="66" charset="0"/>
              </a:rPr>
              <a:t>, haciendo así la molécula relativamente soluble en agua.</a:t>
            </a:r>
            <a:endParaRPr lang="es-ES" dirty="0" smtClean="0">
              <a:latin typeface="Comic Sans MS" pitchFamily="66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B9A03EF-B473-4128-A457-E111FAA95C5C}" type="slidenum">
              <a:rPr lang="es-ES" smtClean="0"/>
              <a:pPr>
                <a:defRPr/>
              </a:pPr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9332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571612"/>
            <a:ext cx="3086116" cy="4574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928670"/>
            <a:ext cx="344766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11</a:t>
            </a:fld>
            <a:endParaRPr lang="es-MX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3714752"/>
            <a:ext cx="3286147" cy="275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CuadroTexto"/>
          <p:cNvSpPr txBox="1"/>
          <p:nvPr/>
        </p:nvSpPr>
        <p:spPr>
          <a:xfrm>
            <a:off x="214282" y="857232"/>
            <a:ext cx="364333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500" b="1" dirty="0" smtClean="0">
                <a:solidFill>
                  <a:schemeClr val="tx2"/>
                </a:solidFill>
                <a:latin typeface="Comic Sans MS" pitchFamily="66" charset="0"/>
              </a:rPr>
              <a:t>Mioglobina</a:t>
            </a:r>
          </a:p>
          <a:p>
            <a:endParaRPr lang="es-MX" sz="3500" b="1" dirty="0">
              <a:solidFill>
                <a:schemeClr val="tx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430852B-4580-4ADB-A719-29AA8E0E63D5}" type="slidenum">
              <a:rPr lang="es-ES" smtClean="0"/>
              <a:pPr>
                <a:defRPr/>
              </a:pPr>
              <a:t>12</a:t>
            </a:fld>
            <a:endParaRPr lang="es-ES" dirty="0"/>
          </a:p>
        </p:txBody>
      </p:sp>
      <p:pic>
        <p:nvPicPr>
          <p:cNvPr id="87043" name="Picture 6" descr="http://img513.imageshack.us/img513/9504/mioglobina6z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-21321" r="-18808"/>
          <a:stretch/>
        </p:blipFill>
        <p:spPr bwMode="auto">
          <a:xfrm>
            <a:off x="114406" y="260648"/>
            <a:ext cx="5844245" cy="5373216"/>
          </a:xfrm>
          <a:prstGeom prst="rect">
            <a:avLst/>
          </a:prstGeom>
          <a:noFill/>
          <a:ln>
            <a:noFill/>
          </a:ln>
        </p:spPr>
      </p:pic>
      <p:sp>
        <p:nvSpPr>
          <p:cNvPr id="87044" name="7 CuadroTexto"/>
          <p:cNvSpPr txBox="1">
            <a:spLocks noChangeArrowheads="1"/>
          </p:cNvSpPr>
          <p:nvPr/>
        </p:nvSpPr>
        <p:spPr bwMode="auto">
          <a:xfrm>
            <a:off x="5436096" y="908720"/>
            <a:ext cx="3168352" cy="4914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s-ES" sz="2000" dirty="0">
                <a:latin typeface="Comic Sans MS" pitchFamily="66" charset="0"/>
                <a:sym typeface="Symbol" pitchFamily="18" charset="2"/>
              </a:rPr>
              <a:t>17.8 </a:t>
            </a:r>
            <a:r>
              <a:rPr lang="es-ES" sz="2000" dirty="0" err="1">
                <a:latin typeface="Comic Sans MS" pitchFamily="66" charset="0"/>
                <a:sym typeface="Symbol" pitchFamily="18" charset="2"/>
              </a:rPr>
              <a:t>kDa</a:t>
            </a:r>
            <a:endParaRPr lang="es-ES" sz="2000" dirty="0">
              <a:latin typeface="Comic Sans MS" pitchFamily="66" charset="0"/>
              <a:sym typeface="Symbol" pitchFamily="18" charset="2"/>
            </a:endParaRPr>
          </a:p>
          <a:p>
            <a:pPr algn="just" eaLnBrk="1" hangingPunct="1"/>
            <a:r>
              <a:rPr lang="es-ES" sz="2000" dirty="0">
                <a:latin typeface="Comic Sans MS" pitchFamily="66" charset="0"/>
                <a:sym typeface="Symbol" pitchFamily="18" charset="2"/>
              </a:rPr>
              <a:t>Cadena </a:t>
            </a:r>
            <a:r>
              <a:rPr lang="es-ES" sz="2000" dirty="0" err="1">
                <a:latin typeface="Comic Sans MS" pitchFamily="66" charset="0"/>
                <a:sym typeface="Symbol" pitchFamily="18" charset="2"/>
              </a:rPr>
              <a:t>polipeptídica</a:t>
            </a:r>
            <a:r>
              <a:rPr lang="es-ES" sz="2000" dirty="0">
                <a:latin typeface="Comic Sans MS" pitchFamily="66" charset="0"/>
                <a:sym typeface="Symbol" pitchFamily="18" charset="2"/>
              </a:rPr>
              <a:t> de 153 </a:t>
            </a:r>
            <a:r>
              <a:rPr lang="es-ES" sz="2000" i="1" dirty="0" err="1" smtClean="0">
                <a:latin typeface="Comic Sans MS" pitchFamily="66" charset="0"/>
                <a:sym typeface="Symbol" pitchFamily="18" charset="2"/>
              </a:rPr>
              <a:t>aa</a:t>
            </a:r>
            <a:r>
              <a:rPr lang="es-ES" sz="2000" i="1" dirty="0" smtClean="0">
                <a:latin typeface="Comic Sans MS" pitchFamily="66" charset="0"/>
                <a:sym typeface="Symbol" pitchFamily="18" charset="2"/>
              </a:rPr>
              <a:t>; </a:t>
            </a:r>
            <a:r>
              <a:rPr lang="es-ES" sz="2000" dirty="0" smtClean="0">
                <a:latin typeface="Comic Sans MS" pitchFamily="66" charset="0"/>
                <a:sym typeface="Symbol" pitchFamily="18" charset="2"/>
              </a:rPr>
              <a:t>83</a:t>
            </a:r>
            <a:r>
              <a:rPr lang="es-ES" sz="2000" i="1" dirty="0" smtClean="0">
                <a:latin typeface="Comic Sans MS" pitchFamily="66" charset="0"/>
                <a:sym typeface="Symbol" pitchFamily="18" charset="2"/>
              </a:rPr>
              <a:t> </a:t>
            </a:r>
            <a:r>
              <a:rPr lang="es-ES" sz="2000" i="1" dirty="0" err="1">
                <a:latin typeface="Comic Sans MS" pitchFamily="66" charset="0"/>
                <a:sym typeface="Symbol" pitchFamily="18" charset="2"/>
              </a:rPr>
              <a:t>aa</a:t>
            </a:r>
            <a:r>
              <a:rPr lang="es-ES" sz="2000" i="1" dirty="0">
                <a:latin typeface="Comic Sans MS" pitchFamily="66" charset="0"/>
                <a:sym typeface="Symbol" pitchFamily="18" charset="2"/>
              </a:rPr>
              <a:t> </a:t>
            </a:r>
            <a:r>
              <a:rPr lang="es-ES" sz="2000" dirty="0">
                <a:latin typeface="Comic Sans MS" pitchFamily="66" charset="0"/>
                <a:sym typeface="Symbol" pitchFamily="18" charset="2"/>
              </a:rPr>
              <a:t>son invariables </a:t>
            </a:r>
            <a:r>
              <a:rPr lang="es-ES" sz="2000" dirty="0" smtClean="0">
                <a:latin typeface="Comic Sans MS" pitchFamily="66" charset="0"/>
                <a:sym typeface="Symbol" pitchFamily="18" charset="2"/>
              </a:rPr>
              <a:t>en </a:t>
            </a:r>
            <a:r>
              <a:rPr lang="es-ES" sz="2000" dirty="0">
                <a:latin typeface="Comic Sans MS" pitchFamily="66" charset="0"/>
                <a:sym typeface="Symbol" pitchFamily="18" charset="2"/>
              </a:rPr>
              <a:t>todas las especies analizadas.</a:t>
            </a:r>
          </a:p>
          <a:p>
            <a:pPr algn="just" eaLnBrk="1" hangingPunct="1"/>
            <a:endParaRPr lang="es-ES" sz="2000" i="1" dirty="0">
              <a:latin typeface="Comic Sans MS" pitchFamily="66" charset="0"/>
              <a:sym typeface="Symbol" pitchFamily="18" charset="2"/>
            </a:endParaRPr>
          </a:p>
          <a:p>
            <a:pPr algn="just" eaLnBrk="1" hangingPunct="1"/>
            <a:r>
              <a:rPr lang="es-ES" sz="2000" dirty="0">
                <a:latin typeface="Comic Sans MS" pitchFamily="66" charset="0"/>
                <a:sym typeface="Symbol" pitchFamily="18" charset="2"/>
              </a:rPr>
              <a:t>Cada mol de Mb puede enlazar un mol de O</a:t>
            </a:r>
            <a:r>
              <a:rPr lang="es-ES" sz="2000" baseline="-25000" dirty="0">
                <a:latin typeface="Comic Sans MS" pitchFamily="66" charset="0"/>
                <a:sym typeface="Symbol" pitchFamily="18" charset="2"/>
              </a:rPr>
              <a:t>2</a:t>
            </a:r>
          </a:p>
          <a:p>
            <a:pPr algn="just" eaLnBrk="1" hangingPunct="1"/>
            <a:endParaRPr lang="es-ES" sz="2000" baseline="-25000" dirty="0">
              <a:latin typeface="Comic Sans MS" pitchFamily="66" charset="0"/>
              <a:sym typeface="Symbol" pitchFamily="18" charset="2"/>
            </a:endParaRPr>
          </a:p>
          <a:p>
            <a:pPr algn="just" eaLnBrk="1" hangingPunct="1"/>
            <a:r>
              <a:rPr lang="es-ES" sz="2000" dirty="0">
                <a:latin typeface="Comic Sans MS" pitchFamily="66" charset="0"/>
                <a:sym typeface="Symbol" pitchFamily="18" charset="2"/>
              </a:rPr>
              <a:t>Desoxigenada: </a:t>
            </a:r>
            <a:r>
              <a:rPr lang="es-ES" sz="2000" dirty="0" err="1">
                <a:solidFill>
                  <a:schemeClr val="accent1"/>
                </a:solidFill>
                <a:latin typeface="Comic Sans MS" pitchFamily="66" charset="0"/>
                <a:sym typeface="Symbol" pitchFamily="18" charset="2"/>
              </a:rPr>
              <a:t>desoxiMb</a:t>
            </a:r>
            <a:endParaRPr lang="es-ES" sz="2000" dirty="0">
              <a:solidFill>
                <a:schemeClr val="accent1"/>
              </a:solidFill>
              <a:latin typeface="Comic Sans MS" pitchFamily="66" charset="0"/>
              <a:sym typeface="Symbol" pitchFamily="18" charset="2"/>
            </a:endParaRPr>
          </a:p>
          <a:p>
            <a:pPr algn="just" eaLnBrk="1" hangingPunct="1"/>
            <a:endParaRPr lang="es-ES" sz="2000" dirty="0">
              <a:solidFill>
                <a:srgbClr val="00B0F0"/>
              </a:solidFill>
              <a:latin typeface="Comic Sans MS" pitchFamily="66" charset="0"/>
              <a:sym typeface="Symbol" pitchFamily="18" charset="2"/>
            </a:endParaRPr>
          </a:p>
          <a:p>
            <a:pPr algn="just" eaLnBrk="1" hangingPunct="1"/>
            <a:r>
              <a:rPr lang="es-ES" sz="2000" dirty="0" smtClean="0">
                <a:latin typeface="Comic Sans MS" pitchFamily="66" charset="0"/>
                <a:sym typeface="Symbol" pitchFamily="18" charset="2"/>
              </a:rPr>
              <a:t>Oxigenada</a:t>
            </a:r>
            <a:r>
              <a:rPr lang="es-ES" sz="2000" dirty="0">
                <a:latin typeface="Comic Sans MS" pitchFamily="66" charset="0"/>
                <a:sym typeface="Symbol" pitchFamily="18" charset="2"/>
              </a:rPr>
              <a:t>:  </a:t>
            </a:r>
            <a:r>
              <a:rPr lang="es-ES" sz="2000" dirty="0" err="1">
                <a:solidFill>
                  <a:schemeClr val="accent1"/>
                </a:solidFill>
                <a:latin typeface="Comic Sans MS" pitchFamily="66" charset="0"/>
                <a:sym typeface="Symbol" pitchFamily="18" charset="2"/>
              </a:rPr>
              <a:t>oxiMb</a:t>
            </a:r>
            <a:endParaRPr lang="es-ES" sz="2000" dirty="0">
              <a:solidFill>
                <a:schemeClr val="accent1"/>
              </a:solidFill>
              <a:latin typeface="Comic Sans MS" pitchFamily="66" charset="0"/>
              <a:sym typeface="Symbol" pitchFamily="18" charset="2"/>
            </a:endParaRPr>
          </a:p>
          <a:p>
            <a:pPr algn="just" eaLnBrk="1" hangingPunct="1"/>
            <a:endParaRPr lang="es-ES" sz="2000" dirty="0">
              <a:solidFill>
                <a:srgbClr val="00B0F0"/>
              </a:solidFill>
              <a:latin typeface="Comic Sans MS" pitchFamily="66" charset="0"/>
              <a:sym typeface="Symbol" pitchFamily="18" charset="2"/>
            </a:endParaRPr>
          </a:p>
          <a:p>
            <a:pPr algn="just" eaLnBrk="1" hangingPunct="1"/>
            <a:r>
              <a:rPr lang="es-ES" sz="2000" dirty="0" err="1">
                <a:solidFill>
                  <a:schemeClr val="accent1"/>
                </a:solidFill>
                <a:latin typeface="Comic Sans MS" pitchFamily="66" charset="0"/>
                <a:sym typeface="Symbol" pitchFamily="18" charset="2"/>
              </a:rPr>
              <a:t>MetaMb</a:t>
            </a:r>
            <a:r>
              <a:rPr lang="es-ES" sz="2000" dirty="0">
                <a:solidFill>
                  <a:schemeClr val="accent1"/>
                </a:solidFill>
                <a:latin typeface="Comic Sans MS" pitchFamily="66" charset="0"/>
                <a:sym typeface="Symbol" pitchFamily="18" charset="2"/>
              </a:rPr>
              <a:t>:</a:t>
            </a:r>
            <a:r>
              <a:rPr lang="es-ES" sz="2000" dirty="0">
                <a:solidFill>
                  <a:srgbClr val="00B0F0"/>
                </a:solidFill>
                <a:latin typeface="Comic Sans MS" pitchFamily="66" charset="0"/>
                <a:sym typeface="Symbol" pitchFamily="18" charset="2"/>
              </a:rPr>
              <a:t>  </a:t>
            </a:r>
            <a:r>
              <a:rPr lang="es-ES" sz="2000" dirty="0">
                <a:latin typeface="Comic Sans MS" pitchFamily="66" charset="0"/>
                <a:sym typeface="Symbol" pitchFamily="18" charset="2"/>
              </a:rPr>
              <a:t>mioglobina oxidada (</a:t>
            </a:r>
            <a:r>
              <a:rPr lang="es-ES" sz="2000" dirty="0" err="1">
                <a:latin typeface="Comic Sans MS" pitchFamily="66" charset="0"/>
                <a:sym typeface="Symbol" pitchFamily="18" charset="2"/>
              </a:rPr>
              <a:t>Fe</a:t>
            </a:r>
            <a:r>
              <a:rPr lang="es-ES" sz="2000" baseline="30000" dirty="0" err="1">
                <a:latin typeface="Comic Sans MS" pitchFamily="66" charset="0"/>
                <a:sym typeface="Symbol" pitchFamily="18" charset="2"/>
              </a:rPr>
              <a:t>III</a:t>
            </a:r>
            <a:r>
              <a:rPr lang="es-ES" sz="2000" dirty="0">
                <a:latin typeface="Comic Sans MS" pitchFamily="66" charset="0"/>
                <a:sym typeface="Symbol" pitchFamily="18" charset="2"/>
              </a:rPr>
              <a:t>) (incapaz de enlazar oxígeno).</a:t>
            </a:r>
            <a:endParaRPr lang="es-ES" sz="2000" i="1" dirty="0">
              <a:latin typeface="Comic Sans MS" pitchFamily="66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8187637" y="5840568"/>
            <a:ext cx="468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1</a:t>
            </a:r>
            <a:r>
              <a:rPr lang="es-ES" dirty="0" smtClean="0">
                <a:solidFill>
                  <a:schemeClr val="bg1"/>
                </a:solidFill>
              </a:rPr>
              <a:t>2</a:t>
            </a:r>
            <a:endParaRPr lang="es-MX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38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13</a:t>
            </a:fld>
            <a:endParaRPr lang="es-MX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635" t="18555" r="12109" b="3320"/>
          <a:stretch>
            <a:fillRect/>
          </a:stretch>
        </p:blipFill>
        <p:spPr bwMode="auto">
          <a:xfrm>
            <a:off x="1214414" y="1000108"/>
            <a:ext cx="6143668" cy="521497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CuadroTexto"/>
          <p:cNvSpPr txBox="1"/>
          <p:nvPr/>
        </p:nvSpPr>
        <p:spPr>
          <a:xfrm>
            <a:off x="642910" y="1083546"/>
            <a:ext cx="241604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500" b="1" dirty="0" smtClean="0">
                <a:solidFill>
                  <a:schemeClr val="tx2"/>
                </a:solidFill>
                <a:latin typeface="Comic Sans MS" pitchFamily="66" charset="0"/>
              </a:rPr>
              <a:t>Mioglobina</a:t>
            </a:r>
            <a:endParaRPr lang="es-MX" sz="3500" b="1" dirty="0">
              <a:solidFill>
                <a:schemeClr val="tx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14</a:t>
            </a:fld>
            <a:endParaRPr lang="es-MX"/>
          </a:p>
        </p:txBody>
      </p:sp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500032" y="2325694"/>
          <a:ext cx="8072496" cy="2746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8124"/>
                <a:gridCol w="2018124"/>
                <a:gridCol w="2018124"/>
                <a:gridCol w="2018124"/>
              </a:tblGrid>
              <a:tr h="581118">
                <a:tc rowSpan="2"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Comic Sans MS" pitchFamily="66" charset="0"/>
                        </a:rPr>
                        <a:t>Forma</a:t>
                      </a:r>
                      <a:endParaRPr lang="es-MX" dirty="0">
                        <a:latin typeface="Comic Sans MS" pitchFamily="66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Comic Sans MS" pitchFamily="66" charset="0"/>
                        </a:rPr>
                        <a:t>Estado de oxidación del hierro</a:t>
                      </a:r>
                      <a:endParaRPr lang="es-MX" dirty="0">
                        <a:latin typeface="Comic Sans MS" pitchFamily="66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Comic Sans MS" pitchFamily="66" charset="0"/>
                        </a:rPr>
                        <a:t>Ocupante</a:t>
                      </a:r>
                      <a:endParaRPr lang="es-MX" dirty="0">
                        <a:latin typeface="Comic Sans MS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</a:tr>
              <a:tr h="1003026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Comic Sans MS" pitchFamily="66" charset="0"/>
                        </a:rPr>
                        <a:t>5ª posición de coordinación</a:t>
                      </a:r>
                      <a:endParaRPr lang="es-MX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Comic Sans MS" pitchFamily="66" charset="0"/>
                        </a:rPr>
                        <a:t>6ª</a:t>
                      </a:r>
                      <a:r>
                        <a:rPr lang="es-MX" baseline="0" dirty="0" smtClean="0">
                          <a:latin typeface="Comic Sans MS" pitchFamily="66" charset="0"/>
                        </a:rPr>
                        <a:t> posición de coordinación</a:t>
                      </a:r>
                      <a:endParaRPr lang="es-MX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581118">
                <a:tc>
                  <a:txBody>
                    <a:bodyPr/>
                    <a:lstStyle/>
                    <a:p>
                      <a:pPr algn="ctr"/>
                      <a:r>
                        <a:rPr lang="es-MX" dirty="0" err="1" smtClean="0">
                          <a:latin typeface="Comic Sans MS" pitchFamily="66" charset="0"/>
                        </a:rPr>
                        <a:t>Desoximioglobina</a:t>
                      </a:r>
                      <a:endParaRPr lang="es-MX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Comic Sans MS" pitchFamily="66" charset="0"/>
                        </a:rPr>
                        <a:t>+2</a:t>
                      </a:r>
                      <a:endParaRPr lang="es-MX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err="1" smtClean="0">
                          <a:latin typeface="Comic Sans MS" pitchFamily="66" charset="0"/>
                        </a:rPr>
                        <a:t>His</a:t>
                      </a:r>
                      <a:r>
                        <a:rPr lang="es-MX" dirty="0" smtClean="0">
                          <a:latin typeface="Comic Sans MS" pitchFamily="66" charset="0"/>
                        </a:rPr>
                        <a:t> F8</a:t>
                      </a:r>
                      <a:endParaRPr lang="es-MX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Comic Sans MS" pitchFamily="66" charset="0"/>
                        </a:rPr>
                        <a:t>Vacío</a:t>
                      </a:r>
                      <a:endParaRPr lang="es-MX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581118">
                <a:tc>
                  <a:txBody>
                    <a:bodyPr/>
                    <a:lstStyle/>
                    <a:p>
                      <a:pPr algn="ctr"/>
                      <a:r>
                        <a:rPr lang="es-MX" dirty="0" err="1" smtClean="0">
                          <a:latin typeface="Comic Sans MS" pitchFamily="66" charset="0"/>
                        </a:rPr>
                        <a:t>Oximioglobina</a:t>
                      </a:r>
                      <a:endParaRPr lang="es-MX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Comic Sans MS" pitchFamily="66" charset="0"/>
                        </a:rPr>
                        <a:t>+2</a:t>
                      </a:r>
                      <a:endParaRPr lang="es-MX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err="1" smtClean="0">
                          <a:latin typeface="Comic Sans MS" pitchFamily="66" charset="0"/>
                        </a:rPr>
                        <a:t>His</a:t>
                      </a:r>
                      <a:r>
                        <a:rPr lang="es-MX" dirty="0" smtClean="0">
                          <a:latin typeface="Comic Sans MS" pitchFamily="66" charset="0"/>
                        </a:rPr>
                        <a:t> F8</a:t>
                      </a:r>
                      <a:endParaRPr lang="es-MX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Comic Sans MS" pitchFamily="66" charset="0"/>
                        </a:rPr>
                        <a:t>O</a:t>
                      </a:r>
                      <a:r>
                        <a:rPr lang="es-MX" baseline="-25000" dirty="0" smtClean="0">
                          <a:latin typeface="Comic Sans MS" pitchFamily="66" charset="0"/>
                        </a:rPr>
                        <a:t>2</a:t>
                      </a:r>
                      <a:endParaRPr lang="es-MX" baseline="-25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428596" y="1142984"/>
            <a:ext cx="512672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500" dirty="0" smtClean="0">
                <a:solidFill>
                  <a:schemeClr val="tx2"/>
                </a:solidFill>
                <a:latin typeface="Comic Sans MS" pitchFamily="66" charset="0"/>
              </a:rPr>
              <a:t>Entorno del grupo hemo</a:t>
            </a:r>
            <a:endParaRPr lang="es-MX" sz="3500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928662" y="5857892"/>
            <a:ext cx="58801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600" dirty="0" err="1" smtClean="0">
                <a:latin typeface="Comic Sans MS" pitchFamily="66" charset="0"/>
              </a:rPr>
              <a:t>Stryer</a:t>
            </a:r>
            <a:r>
              <a:rPr lang="es-MX" sz="1600" dirty="0" smtClean="0">
                <a:latin typeface="Comic Sans MS" pitchFamily="66" charset="0"/>
              </a:rPr>
              <a:t>  L., BIOQUIMICA, </a:t>
            </a:r>
            <a:r>
              <a:rPr lang="es-MX" sz="1600" dirty="0" err="1" smtClean="0">
                <a:latin typeface="Comic Sans MS" pitchFamily="66" charset="0"/>
              </a:rPr>
              <a:t>Reverté</a:t>
            </a:r>
            <a:r>
              <a:rPr lang="es-MX" sz="1600" dirty="0" smtClean="0">
                <a:latin typeface="Comic Sans MS" pitchFamily="66" charset="0"/>
              </a:rPr>
              <a:t>, Barcelona, 1995, p.151  </a:t>
            </a:r>
            <a:endParaRPr lang="es-MX" sz="16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15</a:t>
            </a:fld>
            <a:endParaRPr lang="es-MX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8564" t="18555" r="3320" b="6250"/>
          <a:stretch>
            <a:fillRect/>
          </a:stretch>
        </p:blipFill>
        <p:spPr bwMode="auto">
          <a:xfrm>
            <a:off x="1357290" y="1357298"/>
            <a:ext cx="6643734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CuadroTexto"/>
          <p:cNvSpPr txBox="1"/>
          <p:nvPr/>
        </p:nvSpPr>
        <p:spPr>
          <a:xfrm>
            <a:off x="3714744" y="2857496"/>
            <a:ext cx="8306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500" b="1" dirty="0" smtClean="0">
                <a:solidFill>
                  <a:srgbClr val="FFFF00"/>
                </a:solidFill>
                <a:latin typeface="Comic Sans MS" pitchFamily="66" charset="0"/>
              </a:rPr>
              <a:t>His-93</a:t>
            </a:r>
            <a:endParaRPr lang="es-MX" sz="1500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55155" y="869232"/>
            <a:ext cx="3788217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500" b="1" dirty="0" err="1" smtClean="0">
                <a:solidFill>
                  <a:schemeClr val="tx2"/>
                </a:solidFill>
                <a:latin typeface="Comic Sans MS" pitchFamily="66" charset="0"/>
              </a:rPr>
              <a:t>Desoximioglobina</a:t>
            </a:r>
            <a:endParaRPr lang="es-MX" sz="3500" b="1" dirty="0">
              <a:solidFill>
                <a:schemeClr val="tx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16</a:t>
            </a:fld>
            <a:endParaRPr lang="es-MX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38086" t="18554" r="1123" b="3320"/>
          <a:stretch>
            <a:fillRect/>
          </a:stretch>
        </p:blipFill>
        <p:spPr bwMode="auto">
          <a:xfrm>
            <a:off x="1187624" y="1142960"/>
            <a:ext cx="5929354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CuadroTexto"/>
          <p:cNvSpPr txBox="1"/>
          <p:nvPr/>
        </p:nvSpPr>
        <p:spPr>
          <a:xfrm>
            <a:off x="2483768" y="188640"/>
            <a:ext cx="3118161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500" b="1" dirty="0" err="1" smtClean="0">
                <a:solidFill>
                  <a:schemeClr val="tx2"/>
                </a:solidFill>
                <a:latin typeface="Comic Sans MS" pitchFamily="66" charset="0"/>
              </a:rPr>
              <a:t>Oximioglobina</a:t>
            </a:r>
            <a:endParaRPr lang="es-MX" sz="3500" b="1" dirty="0">
              <a:solidFill>
                <a:schemeClr val="tx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17</a:t>
            </a:fld>
            <a:endParaRPr lang="es-MX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35156" t="20508" r="23096" b="6250"/>
          <a:stretch>
            <a:fillRect/>
          </a:stretch>
        </p:blipFill>
        <p:spPr bwMode="auto">
          <a:xfrm>
            <a:off x="126654" y="1651422"/>
            <a:ext cx="3648451" cy="4800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 l="41211" t="27539" r="14843" b="7031"/>
          <a:stretch>
            <a:fillRect/>
          </a:stretch>
        </p:blipFill>
        <p:spPr bwMode="auto">
          <a:xfrm>
            <a:off x="4355976" y="1988840"/>
            <a:ext cx="3774485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CuadroTexto"/>
          <p:cNvSpPr txBox="1"/>
          <p:nvPr/>
        </p:nvSpPr>
        <p:spPr>
          <a:xfrm>
            <a:off x="3084810" y="362302"/>
            <a:ext cx="2517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 smtClean="0">
                <a:solidFill>
                  <a:schemeClr val="tx2"/>
                </a:solidFill>
                <a:latin typeface="Comic Sans MS" pitchFamily="66" charset="0"/>
              </a:rPr>
              <a:t>Oximioglobina</a:t>
            </a:r>
            <a:endParaRPr lang="es-MX" sz="2800" b="1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857356" y="2143116"/>
            <a:ext cx="917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latin typeface="Comic Sans MS" pitchFamily="66" charset="0"/>
              </a:rPr>
              <a:t>His-64</a:t>
            </a:r>
            <a:endParaRPr lang="es-MX" dirty="0">
              <a:latin typeface="Comic Sans MS" pitchFamily="66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6643702" y="2357430"/>
            <a:ext cx="917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latin typeface="Comic Sans MS" pitchFamily="66" charset="0"/>
              </a:rPr>
              <a:t>His-64</a:t>
            </a:r>
            <a:endParaRPr lang="es-MX" dirty="0">
              <a:latin typeface="Comic Sans MS" pitchFamily="66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143108" y="5572140"/>
            <a:ext cx="1859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latin typeface="Comic Sans MS" pitchFamily="66" charset="0"/>
              </a:rPr>
              <a:t>His-93 (</a:t>
            </a:r>
            <a:r>
              <a:rPr lang="es-MX" dirty="0" err="1" smtClean="0">
                <a:latin typeface="Comic Sans MS" pitchFamily="66" charset="0"/>
              </a:rPr>
              <a:t>His</a:t>
            </a:r>
            <a:r>
              <a:rPr lang="es-MX" dirty="0" smtClean="0">
                <a:latin typeface="Comic Sans MS" pitchFamily="66" charset="0"/>
              </a:rPr>
              <a:t> F8)</a:t>
            </a:r>
            <a:endParaRPr lang="es-MX" dirty="0">
              <a:latin typeface="Comic Sans MS" pitchFamily="66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572132" y="5429264"/>
            <a:ext cx="17908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latin typeface="Comic Sans MS" pitchFamily="66" charset="0"/>
              </a:rPr>
              <a:t>His-93 (HisF8)</a:t>
            </a:r>
            <a:endParaRPr lang="es-MX" dirty="0">
              <a:latin typeface="Comic Sans MS" pitchFamily="66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487292" y="2827848"/>
            <a:ext cx="463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latin typeface="Comic Sans MS" pitchFamily="66" charset="0"/>
              </a:rPr>
              <a:t>O</a:t>
            </a:r>
            <a:r>
              <a:rPr lang="es-MX" baseline="-25000" dirty="0" smtClean="0">
                <a:latin typeface="Comic Sans MS" pitchFamily="66" charset="0"/>
              </a:rPr>
              <a:t>2</a:t>
            </a:r>
            <a:endParaRPr lang="es-MX" baseline="-25000" dirty="0">
              <a:latin typeface="Comic Sans MS" pitchFamily="66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5652711" y="3018183"/>
            <a:ext cx="463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latin typeface="Comic Sans MS" pitchFamily="66" charset="0"/>
              </a:rPr>
              <a:t>O</a:t>
            </a:r>
            <a:r>
              <a:rPr lang="es-MX" baseline="-25000" dirty="0" smtClean="0">
                <a:latin typeface="Comic Sans MS" pitchFamily="66" charset="0"/>
              </a:rPr>
              <a:t>2</a:t>
            </a:r>
            <a:endParaRPr lang="es-MX" baseline="-25000" dirty="0">
              <a:latin typeface="Comic Sans MS" pitchFamily="66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 rot="8877731">
            <a:off x="1740807" y="3133722"/>
            <a:ext cx="641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llllll</a:t>
            </a:r>
            <a:endParaRPr lang="es-MX" dirty="0"/>
          </a:p>
        </p:txBody>
      </p:sp>
      <p:sp>
        <p:nvSpPr>
          <p:cNvPr id="13" name="12 CuadroTexto"/>
          <p:cNvSpPr txBox="1"/>
          <p:nvPr/>
        </p:nvSpPr>
        <p:spPr>
          <a:xfrm rot="9955774">
            <a:off x="5975193" y="3399527"/>
            <a:ext cx="656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llllll</a:t>
            </a:r>
            <a:endParaRPr lang="es-MX" dirty="0"/>
          </a:p>
        </p:txBody>
      </p:sp>
      <p:sp>
        <p:nvSpPr>
          <p:cNvPr id="14" name="13 CuadroTexto"/>
          <p:cNvSpPr txBox="1"/>
          <p:nvPr/>
        </p:nvSpPr>
        <p:spPr>
          <a:xfrm rot="12632960">
            <a:off x="1153151" y="3119332"/>
            <a:ext cx="461665" cy="5363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s-MX" dirty="0" smtClean="0">
                <a:latin typeface="Comic Sans MS" pitchFamily="66" charset="0"/>
              </a:rPr>
              <a:t>115°</a:t>
            </a:r>
            <a:endParaRPr lang="es-MX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18</a:t>
            </a:fld>
            <a:endParaRPr lang="es-MX"/>
          </a:p>
        </p:txBody>
      </p:sp>
      <p:sp>
        <p:nvSpPr>
          <p:cNvPr id="3" name="2 CuadroTexto"/>
          <p:cNvSpPr txBox="1"/>
          <p:nvPr/>
        </p:nvSpPr>
        <p:spPr>
          <a:xfrm>
            <a:off x="3013210" y="1928802"/>
            <a:ext cx="2416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latin typeface="Comic Sans MS" pitchFamily="66" charset="0"/>
              </a:rPr>
              <a:t>Mb  </a:t>
            </a:r>
            <a:r>
              <a:rPr lang="es-MX" dirty="0" smtClean="0">
                <a:latin typeface="Comic Sans MS" pitchFamily="66" charset="0"/>
              </a:rPr>
              <a:t>+  O</a:t>
            </a:r>
            <a:r>
              <a:rPr lang="es-MX" baseline="-25000" dirty="0" smtClean="0">
                <a:latin typeface="Comic Sans MS" pitchFamily="66" charset="0"/>
              </a:rPr>
              <a:t>2</a:t>
            </a:r>
            <a:r>
              <a:rPr lang="es-MX" dirty="0" smtClean="0">
                <a:latin typeface="Comic Sans MS" pitchFamily="66" charset="0"/>
              </a:rPr>
              <a:t>        MbO</a:t>
            </a:r>
            <a:r>
              <a:rPr lang="es-MX" baseline="-25000" dirty="0" smtClean="0">
                <a:latin typeface="Comic Sans MS" pitchFamily="66" charset="0"/>
              </a:rPr>
              <a:t>2</a:t>
            </a:r>
            <a:endParaRPr lang="es-MX" baseline="-25000" dirty="0">
              <a:latin typeface="Comic Sans MS" pitchFamily="66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2006382" y="2571744"/>
            <a:ext cx="44230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latin typeface="Comic Sans MS" pitchFamily="66" charset="0"/>
              </a:rPr>
              <a:t>    </a:t>
            </a:r>
            <a:r>
              <a:rPr lang="el-GR" dirty="0" smtClean="0">
                <a:latin typeface="Comic Sans MS" pitchFamily="66" charset="0"/>
              </a:rPr>
              <a:t>Θ</a:t>
            </a:r>
            <a:r>
              <a:rPr lang="es-MX" dirty="0" smtClean="0">
                <a:latin typeface="Comic Sans MS" pitchFamily="66" charset="0"/>
              </a:rPr>
              <a:t>= </a:t>
            </a:r>
            <a:r>
              <a:rPr lang="es-MX" u="sng" dirty="0" smtClean="0">
                <a:latin typeface="Comic Sans MS" pitchFamily="66" charset="0"/>
              </a:rPr>
              <a:t>[MbO</a:t>
            </a:r>
            <a:r>
              <a:rPr lang="es-MX" u="sng" baseline="-25000" dirty="0" smtClean="0">
                <a:latin typeface="Comic Sans MS" pitchFamily="66" charset="0"/>
              </a:rPr>
              <a:t>2</a:t>
            </a:r>
            <a:r>
              <a:rPr lang="es-MX" u="sng" dirty="0" smtClean="0">
                <a:latin typeface="Comic Sans MS" pitchFamily="66" charset="0"/>
              </a:rPr>
              <a:t>]  </a:t>
            </a:r>
            <a:r>
              <a:rPr lang="es-MX" dirty="0" smtClean="0">
                <a:latin typeface="Comic Sans MS" pitchFamily="66" charset="0"/>
              </a:rPr>
              <a:t>=          </a:t>
            </a:r>
            <a:r>
              <a:rPr lang="es-MX" u="sng" dirty="0" smtClean="0">
                <a:latin typeface="Comic Sans MS" pitchFamily="66" charset="0"/>
              </a:rPr>
              <a:t>     [MbO</a:t>
            </a:r>
            <a:r>
              <a:rPr lang="es-MX" u="sng" baseline="-25000" dirty="0" smtClean="0">
                <a:latin typeface="Comic Sans MS" pitchFamily="66" charset="0"/>
              </a:rPr>
              <a:t>2</a:t>
            </a:r>
            <a:r>
              <a:rPr lang="es-MX" u="sng" dirty="0" smtClean="0">
                <a:latin typeface="Comic Sans MS" pitchFamily="66" charset="0"/>
              </a:rPr>
              <a:t>]</a:t>
            </a:r>
          </a:p>
          <a:p>
            <a:r>
              <a:rPr lang="es-MX" dirty="0" smtClean="0">
                <a:latin typeface="Comic Sans MS" pitchFamily="66" charset="0"/>
              </a:rPr>
              <a:t>            [Mb]</a:t>
            </a:r>
            <a:r>
              <a:rPr lang="es-MX" baseline="-25000" dirty="0" smtClean="0">
                <a:latin typeface="Comic Sans MS" pitchFamily="66" charset="0"/>
              </a:rPr>
              <a:t>T</a:t>
            </a:r>
            <a:r>
              <a:rPr lang="es-MX" dirty="0" smtClean="0">
                <a:latin typeface="Comic Sans MS" pitchFamily="66" charset="0"/>
              </a:rPr>
              <a:t>                [Mb]  +  [MbO</a:t>
            </a:r>
            <a:r>
              <a:rPr lang="es-MX" baseline="-25000" dirty="0" smtClean="0">
                <a:latin typeface="Comic Sans MS" pitchFamily="66" charset="0"/>
              </a:rPr>
              <a:t>2</a:t>
            </a:r>
            <a:r>
              <a:rPr lang="es-MX" dirty="0" smtClean="0">
                <a:latin typeface="Comic Sans MS" pitchFamily="66" charset="0"/>
              </a:rPr>
              <a:t>]</a:t>
            </a:r>
            <a:endParaRPr lang="es-MX" dirty="0">
              <a:latin typeface="Comic Sans MS" pitchFamily="66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099145" y="3429000"/>
            <a:ext cx="2039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latin typeface="Comic Sans MS" pitchFamily="66" charset="0"/>
              </a:rPr>
              <a:t>  </a:t>
            </a:r>
            <a:r>
              <a:rPr lang="el-GR" dirty="0" smtClean="0">
                <a:latin typeface="Comic Sans MS" pitchFamily="66" charset="0"/>
              </a:rPr>
              <a:t>θ</a:t>
            </a:r>
            <a:r>
              <a:rPr lang="es-MX" dirty="0" smtClean="0">
                <a:latin typeface="Comic Sans MS" pitchFamily="66" charset="0"/>
              </a:rPr>
              <a:t>   =      [MbO</a:t>
            </a:r>
            <a:r>
              <a:rPr lang="es-MX" baseline="-25000" dirty="0" smtClean="0">
                <a:latin typeface="Comic Sans MS" pitchFamily="66" charset="0"/>
              </a:rPr>
              <a:t>2</a:t>
            </a:r>
            <a:r>
              <a:rPr lang="es-MX" dirty="0" smtClean="0">
                <a:latin typeface="Comic Sans MS" pitchFamily="66" charset="0"/>
              </a:rPr>
              <a:t>]</a:t>
            </a:r>
          </a:p>
          <a:p>
            <a:r>
              <a:rPr lang="es-MX" dirty="0" smtClean="0">
                <a:latin typeface="Comic Sans MS" pitchFamily="66" charset="0"/>
              </a:rPr>
              <a:t>1-</a:t>
            </a:r>
            <a:r>
              <a:rPr lang="el-GR" dirty="0" smtClean="0">
                <a:latin typeface="Comic Sans MS" pitchFamily="66" charset="0"/>
              </a:rPr>
              <a:t>θ</a:t>
            </a:r>
            <a:r>
              <a:rPr lang="es-MX" dirty="0" smtClean="0">
                <a:latin typeface="Comic Sans MS" pitchFamily="66" charset="0"/>
              </a:rPr>
              <a:t>             [Mb]</a:t>
            </a:r>
            <a:endParaRPr lang="es-MX" dirty="0">
              <a:latin typeface="Comic Sans MS" pitchFamily="66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266140" y="4286256"/>
            <a:ext cx="39869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latin typeface="Comic Sans MS" pitchFamily="66" charset="0"/>
              </a:rPr>
              <a:t>  </a:t>
            </a:r>
            <a:r>
              <a:rPr lang="el-GR" dirty="0" smtClean="0">
                <a:latin typeface="Comic Sans MS" pitchFamily="66" charset="0"/>
              </a:rPr>
              <a:t>θ</a:t>
            </a:r>
            <a:r>
              <a:rPr lang="es-MX" dirty="0" smtClean="0">
                <a:latin typeface="Comic Sans MS" pitchFamily="66" charset="0"/>
              </a:rPr>
              <a:t>      1       =    [MbO</a:t>
            </a:r>
            <a:r>
              <a:rPr lang="es-MX" baseline="-25000" dirty="0" smtClean="0">
                <a:latin typeface="Comic Sans MS" pitchFamily="66" charset="0"/>
              </a:rPr>
              <a:t>2</a:t>
            </a:r>
            <a:r>
              <a:rPr lang="es-MX" dirty="0" smtClean="0">
                <a:latin typeface="Comic Sans MS" pitchFamily="66" charset="0"/>
              </a:rPr>
              <a:t>]      =         K</a:t>
            </a:r>
          </a:p>
          <a:p>
            <a:r>
              <a:rPr lang="es-MX" dirty="0" smtClean="0">
                <a:latin typeface="Comic Sans MS" pitchFamily="66" charset="0"/>
              </a:rPr>
              <a:t>1-</a:t>
            </a:r>
            <a:r>
              <a:rPr lang="el-GR" dirty="0" smtClean="0">
                <a:latin typeface="Comic Sans MS" pitchFamily="66" charset="0"/>
              </a:rPr>
              <a:t>θ</a:t>
            </a:r>
            <a:r>
              <a:rPr lang="es-MX" dirty="0" smtClean="0">
                <a:latin typeface="Comic Sans MS" pitchFamily="66" charset="0"/>
              </a:rPr>
              <a:t>   [O</a:t>
            </a:r>
            <a:r>
              <a:rPr lang="es-MX" baseline="-25000" dirty="0" smtClean="0">
                <a:latin typeface="Comic Sans MS" pitchFamily="66" charset="0"/>
              </a:rPr>
              <a:t>2</a:t>
            </a:r>
            <a:r>
              <a:rPr lang="es-MX" dirty="0" smtClean="0">
                <a:latin typeface="Comic Sans MS" pitchFamily="66" charset="0"/>
              </a:rPr>
              <a:t>]       [Mb] [O</a:t>
            </a:r>
            <a:r>
              <a:rPr lang="es-MX" baseline="-25000" dirty="0" smtClean="0">
                <a:latin typeface="Comic Sans MS" pitchFamily="66" charset="0"/>
              </a:rPr>
              <a:t>2</a:t>
            </a:r>
            <a:r>
              <a:rPr lang="es-MX" dirty="0" smtClean="0">
                <a:latin typeface="Comic Sans MS" pitchFamily="66" charset="0"/>
              </a:rPr>
              <a:t>]</a:t>
            </a:r>
            <a:endParaRPr lang="es-MX" dirty="0">
              <a:latin typeface="Comic Sans MS" pitchFamily="66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785786" y="857232"/>
            <a:ext cx="731642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500" dirty="0" smtClean="0">
                <a:latin typeface="Comic Sans MS" pitchFamily="66" charset="0"/>
              </a:rPr>
              <a:t>Ecuación de Hill para la mioglobina</a:t>
            </a:r>
            <a:endParaRPr lang="es-MX" sz="3500" dirty="0">
              <a:latin typeface="Comic Sans MS" pitchFamily="66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285984" y="5214950"/>
            <a:ext cx="41553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latin typeface="Comic Sans MS" pitchFamily="66" charset="0"/>
              </a:rPr>
              <a:t>  </a:t>
            </a:r>
            <a:r>
              <a:rPr lang="el-GR" dirty="0" smtClean="0">
                <a:latin typeface="Comic Sans MS" pitchFamily="66" charset="0"/>
              </a:rPr>
              <a:t>θ</a:t>
            </a:r>
            <a:r>
              <a:rPr lang="es-MX" dirty="0" smtClean="0">
                <a:latin typeface="Comic Sans MS" pitchFamily="66" charset="0"/>
              </a:rPr>
              <a:t>   =  K[O</a:t>
            </a:r>
            <a:r>
              <a:rPr lang="es-MX" baseline="-25000" dirty="0" smtClean="0">
                <a:latin typeface="Comic Sans MS" pitchFamily="66" charset="0"/>
              </a:rPr>
              <a:t>2</a:t>
            </a:r>
            <a:r>
              <a:rPr lang="es-MX" dirty="0" smtClean="0">
                <a:latin typeface="Comic Sans MS" pitchFamily="66" charset="0"/>
              </a:rPr>
              <a:t>]              </a:t>
            </a:r>
            <a:r>
              <a:rPr lang="el-GR" dirty="0" smtClean="0">
                <a:latin typeface="Comic Sans MS" pitchFamily="66" charset="0"/>
              </a:rPr>
              <a:t>θ</a:t>
            </a:r>
            <a:r>
              <a:rPr lang="es-MX" dirty="0" smtClean="0">
                <a:latin typeface="Comic Sans MS" pitchFamily="66" charset="0"/>
              </a:rPr>
              <a:t>     =  K´P(O</a:t>
            </a:r>
            <a:r>
              <a:rPr lang="es-MX" baseline="-25000" dirty="0" smtClean="0">
                <a:latin typeface="Comic Sans MS" pitchFamily="66" charset="0"/>
              </a:rPr>
              <a:t>2</a:t>
            </a:r>
            <a:r>
              <a:rPr lang="es-MX" dirty="0" smtClean="0">
                <a:latin typeface="Comic Sans MS" pitchFamily="66" charset="0"/>
              </a:rPr>
              <a:t>)</a:t>
            </a:r>
          </a:p>
          <a:p>
            <a:r>
              <a:rPr lang="es-MX" dirty="0" smtClean="0">
                <a:latin typeface="Comic Sans MS" pitchFamily="66" charset="0"/>
              </a:rPr>
              <a:t>1-</a:t>
            </a:r>
            <a:r>
              <a:rPr lang="el-GR" dirty="0" smtClean="0">
                <a:latin typeface="Comic Sans MS" pitchFamily="66" charset="0"/>
              </a:rPr>
              <a:t>θ</a:t>
            </a:r>
            <a:r>
              <a:rPr lang="es-MX" dirty="0" smtClean="0">
                <a:latin typeface="Comic Sans MS" pitchFamily="66" charset="0"/>
              </a:rPr>
              <a:t>                           1-</a:t>
            </a:r>
            <a:r>
              <a:rPr lang="el-GR" dirty="0" smtClean="0">
                <a:latin typeface="Comic Sans MS" pitchFamily="66" charset="0"/>
              </a:rPr>
              <a:t>θ</a:t>
            </a:r>
            <a:endParaRPr lang="es-MX" dirty="0">
              <a:latin typeface="Comic Sans MS" pitchFamily="66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410618" y="5857892"/>
            <a:ext cx="36615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latin typeface="Comic Sans MS" pitchFamily="66" charset="0"/>
              </a:rPr>
              <a:t>Log    </a:t>
            </a:r>
            <a:r>
              <a:rPr lang="el-GR" dirty="0" smtClean="0">
                <a:latin typeface="Comic Sans MS" pitchFamily="66" charset="0"/>
              </a:rPr>
              <a:t>θ</a:t>
            </a:r>
            <a:r>
              <a:rPr lang="es-MX" dirty="0" smtClean="0">
                <a:latin typeface="Comic Sans MS" pitchFamily="66" charset="0"/>
              </a:rPr>
              <a:t>     =   log K´ +   log P(O</a:t>
            </a:r>
            <a:r>
              <a:rPr lang="es-MX" baseline="-25000" dirty="0" smtClean="0">
                <a:latin typeface="Comic Sans MS" pitchFamily="66" charset="0"/>
              </a:rPr>
              <a:t>2</a:t>
            </a:r>
            <a:r>
              <a:rPr lang="es-MX" dirty="0" smtClean="0">
                <a:latin typeface="Comic Sans MS" pitchFamily="66" charset="0"/>
              </a:rPr>
              <a:t>)</a:t>
            </a:r>
          </a:p>
          <a:p>
            <a:r>
              <a:rPr lang="es-MX" dirty="0" smtClean="0">
                <a:latin typeface="Comic Sans MS" pitchFamily="66" charset="0"/>
              </a:rPr>
              <a:t>        1-</a:t>
            </a:r>
            <a:r>
              <a:rPr lang="el-GR" dirty="0" smtClean="0">
                <a:latin typeface="Comic Sans MS" pitchFamily="66" charset="0"/>
              </a:rPr>
              <a:t>θ</a:t>
            </a:r>
            <a:endParaRPr lang="es-MX" dirty="0">
              <a:latin typeface="Comic Sans MS" pitchFamily="66" charset="0"/>
            </a:endParaRPr>
          </a:p>
        </p:txBody>
      </p:sp>
      <p:cxnSp>
        <p:nvCxnSpPr>
          <p:cNvPr id="14" name="13 Conector recto"/>
          <p:cNvCxnSpPr/>
          <p:nvPr/>
        </p:nvCxnSpPr>
        <p:spPr>
          <a:xfrm>
            <a:off x="3000364" y="6143644"/>
            <a:ext cx="35719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/>
          <p:cNvCxnSpPr/>
          <p:nvPr/>
        </p:nvCxnSpPr>
        <p:spPr>
          <a:xfrm>
            <a:off x="2928926" y="4572008"/>
            <a:ext cx="35719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2357422" y="4572008"/>
            <a:ext cx="35719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2428860" y="5500702"/>
            <a:ext cx="35719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4572000" y="5500702"/>
            <a:ext cx="35719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3214678" y="3714752"/>
            <a:ext cx="35719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>
            <a:endCxn id="5" idx="3"/>
          </p:cNvCxnSpPr>
          <p:nvPr/>
        </p:nvCxnSpPr>
        <p:spPr>
          <a:xfrm flipV="1">
            <a:off x="4214810" y="3752166"/>
            <a:ext cx="923676" cy="340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"/>
          <p:cNvCxnSpPr/>
          <p:nvPr/>
        </p:nvCxnSpPr>
        <p:spPr>
          <a:xfrm>
            <a:off x="3857620" y="4572008"/>
            <a:ext cx="107157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 de flecha"/>
          <p:cNvCxnSpPr/>
          <p:nvPr/>
        </p:nvCxnSpPr>
        <p:spPr>
          <a:xfrm>
            <a:off x="4214810" y="2143116"/>
            <a:ext cx="35719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19</a:t>
            </a:fld>
            <a:endParaRPr lang="es-MX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290659"/>
            <a:ext cx="5867423" cy="521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CuadroTexto"/>
          <p:cNvSpPr txBox="1"/>
          <p:nvPr/>
        </p:nvSpPr>
        <p:spPr>
          <a:xfrm>
            <a:off x="1000100" y="785794"/>
            <a:ext cx="583364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500" dirty="0" smtClean="0">
                <a:latin typeface="Comic Sans MS" pitchFamily="66" charset="0"/>
              </a:rPr>
              <a:t>Curvas de saturación de O</a:t>
            </a:r>
            <a:r>
              <a:rPr lang="es-MX" sz="3500" baseline="-25000" dirty="0" smtClean="0">
                <a:latin typeface="Comic Sans MS" pitchFamily="66" charset="0"/>
              </a:rPr>
              <a:t>2</a:t>
            </a:r>
            <a:endParaRPr lang="es-MX" sz="3500" baseline="-250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Características de Hierro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2111714"/>
            <a:ext cx="8229600" cy="4389120"/>
          </a:xfrm>
        </p:spPr>
        <p:txBody>
          <a:bodyPr>
            <a:normAutofit/>
          </a:bodyPr>
          <a:lstStyle/>
          <a:p>
            <a:r>
              <a:rPr lang="es-MX" sz="2500" dirty="0" smtClean="0">
                <a:latin typeface="Comic Sans MS" pitchFamily="66" charset="0"/>
              </a:rPr>
              <a:t>Configuración electrónica [Ar] 3d</a:t>
            </a:r>
            <a:r>
              <a:rPr lang="es-MX" sz="2500" baseline="30000" dirty="0" smtClean="0">
                <a:latin typeface="Comic Sans MS" pitchFamily="66" charset="0"/>
              </a:rPr>
              <a:t>6</a:t>
            </a:r>
            <a:r>
              <a:rPr lang="es-MX" sz="2500" dirty="0" smtClean="0">
                <a:latin typeface="Comic Sans MS" pitchFamily="66" charset="0"/>
              </a:rPr>
              <a:t>4s</a:t>
            </a:r>
            <a:r>
              <a:rPr lang="es-MX" sz="2500" baseline="30000" dirty="0" smtClean="0">
                <a:latin typeface="Comic Sans MS" pitchFamily="66" charset="0"/>
              </a:rPr>
              <a:t>2</a:t>
            </a:r>
          </a:p>
          <a:p>
            <a:endParaRPr lang="es-MX" sz="2500" baseline="30000" dirty="0" smtClean="0">
              <a:latin typeface="Comic Sans MS" pitchFamily="66" charset="0"/>
            </a:endParaRPr>
          </a:p>
          <a:p>
            <a:r>
              <a:rPr lang="es-MX" sz="2500" dirty="0" smtClean="0">
                <a:latin typeface="Comic Sans MS" pitchFamily="66" charset="0"/>
              </a:rPr>
              <a:t>Sus complejos </a:t>
            </a:r>
            <a:r>
              <a:rPr lang="es-MX" sz="2500" dirty="0" err="1" smtClean="0">
                <a:latin typeface="Comic Sans MS" pitchFamily="66" charset="0"/>
              </a:rPr>
              <a:t>mononucleares</a:t>
            </a:r>
            <a:r>
              <a:rPr lang="es-MX" sz="2500" dirty="0" smtClean="0">
                <a:latin typeface="Comic Sans MS" pitchFamily="66" charset="0"/>
              </a:rPr>
              <a:t> suelen ser octaédricos y de espín alto</a:t>
            </a:r>
          </a:p>
          <a:p>
            <a:endParaRPr lang="es-MX" sz="2500" dirty="0" smtClean="0">
              <a:latin typeface="Comic Sans MS" pitchFamily="66" charset="0"/>
            </a:endParaRPr>
          </a:p>
          <a:p>
            <a:r>
              <a:rPr lang="es-MX" sz="2500" dirty="0" smtClean="0">
                <a:latin typeface="Comic Sans MS" pitchFamily="66" charset="0"/>
              </a:rPr>
              <a:t>Sus momentos magnéticos son prácticamente iguales a los esperados dada la contribución de cinco electrones desapareados.</a:t>
            </a:r>
          </a:p>
          <a:p>
            <a:endParaRPr lang="es-MX" sz="2500" dirty="0">
              <a:latin typeface="Comic Sans MS" pitchFamily="66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2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cap="none" dirty="0" smtClean="0">
                <a:latin typeface="Comic Sans MS" pitchFamily="66" charset="0"/>
              </a:rPr>
              <a:t>Hemoglobina</a:t>
            </a:r>
            <a:endParaRPr lang="es-MX" cap="none" dirty="0">
              <a:latin typeface="Comic Sans MS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357158" y="1643050"/>
            <a:ext cx="8229600" cy="4389120"/>
          </a:xfrm>
        </p:spPr>
        <p:txBody>
          <a:bodyPr>
            <a:normAutofit lnSpcReduction="10000"/>
          </a:bodyPr>
          <a:lstStyle/>
          <a:p>
            <a:r>
              <a:rPr lang="es-MX" sz="2500" dirty="0" smtClean="0">
                <a:latin typeface="Comic Sans MS" pitchFamily="66" charset="0"/>
              </a:rPr>
              <a:t>Es una </a:t>
            </a:r>
            <a:r>
              <a:rPr lang="es-MX" sz="2500" dirty="0" err="1" smtClean="0">
                <a:latin typeface="Comic Sans MS" pitchFamily="66" charset="0"/>
              </a:rPr>
              <a:t>metaloproteína</a:t>
            </a:r>
            <a:r>
              <a:rPr lang="es-MX" sz="2500" dirty="0" smtClean="0">
                <a:latin typeface="Comic Sans MS" pitchFamily="66" charset="0"/>
              </a:rPr>
              <a:t> que sirve para transportar oxígeno en los eritrocitos.</a:t>
            </a:r>
          </a:p>
          <a:p>
            <a:pPr>
              <a:buNone/>
            </a:pPr>
            <a:endParaRPr lang="es-MX" sz="2500" dirty="0" smtClean="0">
              <a:latin typeface="Comic Sans MS" pitchFamily="66" charset="0"/>
            </a:endParaRPr>
          </a:p>
          <a:p>
            <a:r>
              <a:rPr lang="es-MX" sz="2500" dirty="0" smtClean="0">
                <a:latin typeface="Comic Sans MS" pitchFamily="66" charset="0"/>
              </a:rPr>
              <a:t>La estructura tridimensional fue </a:t>
            </a:r>
            <a:r>
              <a:rPr lang="es-MX" sz="2500" dirty="0" err="1" smtClean="0">
                <a:latin typeface="Comic Sans MS" pitchFamily="66" charset="0"/>
              </a:rPr>
              <a:t>determinda</a:t>
            </a:r>
            <a:r>
              <a:rPr lang="es-MX" sz="2500" dirty="0" smtClean="0">
                <a:latin typeface="Comic Sans MS" pitchFamily="66" charset="0"/>
              </a:rPr>
              <a:t> por </a:t>
            </a:r>
            <a:r>
              <a:rPr lang="es-MX" sz="2500" dirty="0" err="1" smtClean="0">
                <a:latin typeface="Comic Sans MS" pitchFamily="66" charset="0"/>
              </a:rPr>
              <a:t>Perutz</a:t>
            </a:r>
            <a:r>
              <a:rPr lang="es-MX" sz="2500" dirty="0" smtClean="0">
                <a:latin typeface="Comic Sans MS" pitchFamily="66" charset="0"/>
              </a:rPr>
              <a:t>, en 1936.  </a:t>
            </a:r>
          </a:p>
          <a:p>
            <a:pPr>
              <a:buNone/>
            </a:pPr>
            <a:endParaRPr lang="es-MX" sz="2500" dirty="0" smtClean="0">
              <a:latin typeface="Comic Sans MS" pitchFamily="66" charset="0"/>
            </a:endParaRPr>
          </a:p>
          <a:p>
            <a:r>
              <a:rPr lang="es-MX" sz="2500" dirty="0" smtClean="0">
                <a:latin typeface="Comic Sans MS" pitchFamily="66" charset="0"/>
              </a:rPr>
              <a:t>La molécula de la hemoglobina es casi esférica, con un diámetro de 55 Å. </a:t>
            </a:r>
          </a:p>
          <a:p>
            <a:pPr>
              <a:buNone/>
            </a:pPr>
            <a:endParaRPr lang="es-MX" sz="2500" dirty="0" smtClean="0">
              <a:latin typeface="Comic Sans MS" pitchFamily="66" charset="0"/>
            </a:endParaRPr>
          </a:p>
          <a:p>
            <a:r>
              <a:rPr lang="es-MX" sz="2500" dirty="0" smtClean="0">
                <a:latin typeface="Comic Sans MS" pitchFamily="66" charset="0"/>
              </a:rPr>
              <a:t>En mamíferos está formada por cuatro subunidades, </a:t>
            </a:r>
            <a:r>
              <a:rPr lang="el-GR" sz="2500" dirty="0" smtClean="0">
                <a:latin typeface="Comic Sans MS" pitchFamily="66" charset="0"/>
                <a:sym typeface="Symbol"/>
              </a:rPr>
              <a:t></a:t>
            </a:r>
            <a:r>
              <a:rPr lang="es-MX" sz="2500" baseline="-25000" dirty="0" smtClean="0">
                <a:latin typeface="Comic Sans MS" pitchFamily="66" charset="0"/>
              </a:rPr>
              <a:t>1</a:t>
            </a:r>
            <a:r>
              <a:rPr lang="es-MX" sz="2500" dirty="0" smtClean="0">
                <a:latin typeface="Comic Sans MS" pitchFamily="66" charset="0"/>
              </a:rPr>
              <a:t>, </a:t>
            </a:r>
            <a:r>
              <a:rPr lang="el-GR" sz="2500" dirty="0" smtClean="0">
                <a:latin typeface="Comic Sans MS" pitchFamily="66" charset="0"/>
                <a:sym typeface="Symbol"/>
              </a:rPr>
              <a:t></a:t>
            </a:r>
            <a:r>
              <a:rPr lang="es-MX" sz="2500" baseline="-25000" dirty="0" smtClean="0">
                <a:latin typeface="Comic Sans MS" pitchFamily="66" charset="0"/>
              </a:rPr>
              <a:t>2</a:t>
            </a:r>
            <a:r>
              <a:rPr lang="es-MX" sz="2500" dirty="0" smtClean="0">
                <a:latin typeface="Comic Sans MS" pitchFamily="66" charset="0"/>
              </a:rPr>
              <a:t>, </a:t>
            </a:r>
            <a:r>
              <a:rPr lang="el-GR" sz="2500" dirty="0" smtClean="0">
                <a:latin typeface="Comic Sans MS" pitchFamily="66" charset="0"/>
              </a:rPr>
              <a:t>β</a:t>
            </a:r>
            <a:r>
              <a:rPr lang="es-MX" sz="2500" baseline="-25000" dirty="0" smtClean="0">
                <a:latin typeface="Comic Sans MS" pitchFamily="66" charset="0"/>
              </a:rPr>
              <a:t>1</a:t>
            </a:r>
            <a:r>
              <a:rPr lang="es-MX" sz="2500" dirty="0" smtClean="0">
                <a:latin typeface="Comic Sans MS" pitchFamily="66" charset="0"/>
              </a:rPr>
              <a:t>, </a:t>
            </a:r>
            <a:r>
              <a:rPr lang="el-GR" sz="2500" dirty="0" smtClean="0">
                <a:latin typeface="Comic Sans MS" pitchFamily="66" charset="0"/>
              </a:rPr>
              <a:t>β</a:t>
            </a:r>
            <a:r>
              <a:rPr lang="es-MX" sz="2500" baseline="-25000" dirty="0" smtClean="0">
                <a:latin typeface="Comic Sans MS" pitchFamily="66" charset="0"/>
              </a:rPr>
              <a:t>2</a:t>
            </a:r>
            <a:r>
              <a:rPr lang="es-MX" sz="2500" dirty="0" smtClean="0">
                <a:latin typeface="Comic Sans MS" pitchFamily="66" charset="0"/>
              </a:rPr>
              <a:t>, cada una contiene un grupo hemo.</a:t>
            </a:r>
          </a:p>
          <a:p>
            <a:endParaRPr lang="es-MX" sz="2500" dirty="0" smtClean="0">
              <a:latin typeface="Comic Sans MS" pitchFamily="66" charset="0"/>
            </a:endParaRPr>
          </a:p>
          <a:p>
            <a:endParaRPr lang="es-MX" sz="2500" dirty="0">
              <a:latin typeface="Comic Sans MS" pitchFamily="66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20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670673"/>
            <a:ext cx="5484968" cy="497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21</a:t>
            </a:fld>
            <a:endParaRPr lang="es-MX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2071678"/>
            <a:ext cx="2500330" cy="285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CuadroTexto"/>
          <p:cNvSpPr txBox="1"/>
          <p:nvPr/>
        </p:nvSpPr>
        <p:spPr>
          <a:xfrm>
            <a:off x="300098" y="857232"/>
            <a:ext cx="29145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600" b="1" dirty="0" smtClean="0">
                <a:solidFill>
                  <a:schemeClr val="tx2"/>
                </a:solidFill>
                <a:latin typeface="Comic Sans MS" pitchFamily="66" charset="0"/>
              </a:rPr>
              <a:t>Hemoglobina</a:t>
            </a:r>
            <a:endParaRPr lang="es-MX" sz="3600" b="1" dirty="0">
              <a:solidFill>
                <a:schemeClr val="tx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22</a:t>
            </a:fld>
            <a:endParaRPr lang="es-MX"/>
          </a:p>
        </p:txBody>
      </p:sp>
      <p:sp>
        <p:nvSpPr>
          <p:cNvPr id="3" name="2 CuadroTexto"/>
          <p:cNvSpPr txBox="1"/>
          <p:nvPr/>
        </p:nvSpPr>
        <p:spPr>
          <a:xfrm>
            <a:off x="521438" y="1913130"/>
            <a:ext cx="8336842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dirty="0" smtClean="0">
                <a:latin typeface="Comic Sans MS" pitchFamily="66" charset="0"/>
              </a:rPr>
              <a:t>** En adultos humanos, las subunidades </a:t>
            </a:r>
            <a:r>
              <a:rPr lang="el-GR" sz="2500" dirty="0" smtClean="0">
                <a:latin typeface="Comic Sans MS" pitchFamily="66" charset="0"/>
              </a:rPr>
              <a:t>α</a:t>
            </a:r>
            <a:r>
              <a:rPr lang="es-MX" sz="2500" dirty="0" smtClean="0">
                <a:latin typeface="Comic Sans MS" pitchFamily="66" charset="0"/>
              </a:rPr>
              <a:t> tienen </a:t>
            </a:r>
          </a:p>
          <a:p>
            <a:r>
              <a:rPr lang="es-MX" sz="2500" dirty="0" smtClean="0">
                <a:latin typeface="Comic Sans MS" pitchFamily="66" charset="0"/>
              </a:rPr>
              <a:t>  141 residuos  de aminoácidos agrupados en 7 segmentos interrumpidos por otros no helicoidales.</a:t>
            </a:r>
          </a:p>
          <a:p>
            <a:endParaRPr lang="es-MX" sz="2500" dirty="0" smtClean="0">
              <a:latin typeface="Comic Sans MS" pitchFamily="66" charset="0"/>
            </a:endParaRPr>
          </a:p>
          <a:p>
            <a:r>
              <a:rPr lang="es-MX" sz="2500" dirty="0" smtClean="0">
                <a:latin typeface="Comic Sans MS" pitchFamily="66" charset="0"/>
              </a:rPr>
              <a:t>** Las subunidades </a:t>
            </a:r>
            <a:r>
              <a:rPr lang="el-GR" sz="2500" dirty="0" smtClean="0">
                <a:latin typeface="Comic Sans MS" pitchFamily="66" charset="0"/>
              </a:rPr>
              <a:t>β</a:t>
            </a:r>
            <a:r>
              <a:rPr lang="es-MX" sz="2500" dirty="0" smtClean="0">
                <a:latin typeface="Comic Sans MS" pitchFamily="66" charset="0"/>
              </a:rPr>
              <a:t> tienen 146 residuos de aminoácidos agrupados en 8 segmentos helicoidales.</a:t>
            </a:r>
          </a:p>
          <a:p>
            <a:endParaRPr lang="es-MX" sz="2500" dirty="0" smtClean="0">
              <a:latin typeface="Comic Sans MS" pitchFamily="66" charset="0"/>
            </a:endParaRPr>
          </a:p>
          <a:p>
            <a:r>
              <a:rPr lang="es-MX" sz="2500" dirty="0" smtClean="0">
                <a:latin typeface="Comic Sans MS" pitchFamily="66" charset="0"/>
              </a:rPr>
              <a:t>** </a:t>
            </a:r>
            <a:r>
              <a:rPr lang="el-GR" sz="2500" dirty="0" smtClean="0">
                <a:latin typeface="Comic Sans MS" pitchFamily="66" charset="0"/>
                <a:sym typeface="Symbol"/>
              </a:rPr>
              <a:t></a:t>
            </a:r>
            <a:r>
              <a:rPr lang="es-MX" sz="2500" baseline="-25000" dirty="0" smtClean="0">
                <a:latin typeface="Comic Sans MS" pitchFamily="66" charset="0"/>
              </a:rPr>
              <a:t>1</a:t>
            </a:r>
            <a:r>
              <a:rPr lang="es-MX" sz="2500" dirty="0" smtClean="0">
                <a:latin typeface="Comic Sans MS" pitchFamily="66" charset="0"/>
              </a:rPr>
              <a:t>, </a:t>
            </a:r>
            <a:r>
              <a:rPr lang="el-GR" sz="2500" dirty="0">
                <a:latin typeface="Comic Sans MS" pitchFamily="66" charset="0"/>
                <a:sym typeface="Symbol"/>
              </a:rPr>
              <a:t></a:t>
            </a:r>
            <a:r>
              <a:rPr lang="es-MX" sz="2500" baseline="-25000" dirty="0" smtClean="0">
                <a:latin typeface="Comic Sans MS" pitchFamily="66" charset="0"/>
              </a:rPr>
              <a:t>2</a:t>
            </a:r>
            <a:r>
              <a:rPr lang="es-MX" sz="2500" dirty="0" smtClean="0">
                <a:latin typeface="Comic Sans MS" pitchFamily="66" charset="0"/>
              </a:rPr>
              <a:t>, </a:t>
            </a:r>
            <a:r>
              <a:rPr lang="el-GR" sz="2500" dirty="0" smtClean="0">
                <a:latin typeface="Comic Sans MS" pitchFamily="66" charset="0"/>
              </a:rPr>
              <a:t>β</a:t>
            </a:r>
            <a:r>
              <a:rPr lang="es-MX" sz="2500" baseline="-25000" dirty="0" smtClean="0">
                <a:latin typeface="Comic Sans MS" pitchFamily="66" charset="0"/>
              </a:rPr>
              <a:t>1</a:t>
            </a:r>
            <a:r>
              <a:rPr lang="es-MX" sz="2500" dirty="0" smtClean="0">
                <a:latin typeface="Comic Sans MS" pitchFamily="66" charset="0"/>
              </a:rPr>
              <a:t>, </a:t>
            </a:r>
            <a:r>
              <a:rPr lang="el-GR" sz="2500" dirty="0" smtClean="0">
                <a:latin typeface="Comic Sans MS" pitchFamily="66" charset="0"/>
              </a:rPr>
              <a:t>β</a:t>
            </a:r>
            <a:r>
              <a:rPr lang="es-MX" sz="2500" baseline="-25000" dirty="0" smtClean="0">
                <a:latin typeface="Comic Sans MS" pitchFamily="66" charset="0"/>
              </a:rPr>
              <a:t>2</a:t>
            </a:r>
            <a:r>
              <a:rPr lang="es-MX" sz="2500" dirty="0" smtClean="0">
                <a:latin typeface="Comic Sans MS" pitchFamily="66" charset="0"/>
              </a:rPr>
              <a:t> se disponen simétricamente en torno a </a:t>
            </a:r>
          </a:p>
          <a:p>
            <a:r>
              <a:rPr lang="es-MX" sz="2500" dirty="0" smtClean="0">
                <a:latin typeface="Comic Sans MS" pitchFamily="66" charset="0"/>
              </a:rPr>
              <a:t>un hueco central ocupado por moléculas de agua.</a:t>
            </a:r>
            <a:endParaRPr lang="es-MX" sz="2500" dirty="0">
              <a:latin typeface="Comic Sans MS" pitchFamily="66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571472" y="1000108"/>
            <a:ext cx="720101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500" dirty="0" smtClean="0">
                <a:solidFill>
                  <a:schemeClr val="tx2"/>
                </a:solidFill>
                <a:latin typeface="Comic Sans MS" pitchFamily="66" charset="0"/>
              </a:rPr>
              <a:t>Características de la hemoglobina</a:t>
            </a:r>
            <a:endParaRPr lang="es-MX" sz="3500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928662" y="6143644"/>
            <a:ext cx="7058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latin typeface="Comic Sans MS" pitchFamily="66" charset="0"/>
              </a:rPr>
              <a:t>Casas Fernández, Química Bioinorgánica, Síntesis, Madrid, 2002</a:t>
            </a:r>
            <a:endParaRPr lang="es-MX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500174"/>
            <a:ext cx="6072229" cy="3899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CuadroTexto"/>
          <p:cNvSpPr txBox="1"/>
          <p:nvPr/>
        </p:nvSpPr>
        <p:spPr>
          <a:xfrm>
            <a:off x="500034" y="940670"/>
            <a:ext cx="2840842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500" b="1" dirty="0" smtClean="0">
                <a:solidFill>
                  <a:schemeClr val="tx2"/>
                </a:solidFill>
                <a:latin typeface="Comic Sans MS" pitchFamily="66" charset="0"/>
              </a:rPr>
              <a:t>Hemoglobina</a:t>
            </a:r>
            <a:endParaRPr lang="es-MX" sz="3500" b="1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23</a:t>
            </a:fld>
            <a:endParaRPr lang="es-MX"/>
          </a:p>
        </p:txBody>
      </p:sp>
      <p:sp>
        <p:nvSpPr>
          <p:cNvPr id="6" name="5 CuadroTexto"/>
          <p:cNvSpPr txBox="1"/>
          <p:nvPr/>
        </p:nvSpPr>
        <p:spPr>
          <a:xfrm>
            <a:off x="1357290" y="5857892"/>
            <a:ext cx="568777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500" dirty="0" smtClean="0">
                <a:latin typeface="Comic Sans MS" pitchFamily="66" charset="0"/>
              </a:rPr>
              <a:t>La molécula tiene un PM de 64.5 </a:t>
            </a:r>
            <a:r>
              <a:rPr lang="es-MX" sz="2500" dirty="0" err="1" smtClean="0">
                <a:latin typeface="Comic Sans MS" pitchFamily="66" charset="0"/>
              </a:rPr>
              <a:t>kDa</a:t>
            </a:r>
            <a:r>
              <a:rPr lang="es-MX" sz="2500" dirty="0" smtClean="0">
                <a:latin typeface="Comic Sans MS" pitchFamily="66" charset="0"/>
              </a:rPr>
              <a:t>.</a:t>
            </a:r>
            <a:endParaRPr lang="es-MX" sz="25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7242" y="285728"/>
            <a:ext cx="8229600" cy="1143000"/>
          </a:xfrm>
        </p:spPr>
        <p:txBody>
          <a:bodyPr>
            <a:normAutofit/>
          </a:bodyPr>
          <a:lstStyle/>
          <a:p>
            <a:r>
              <a:rPr lang="es-MX" sz="3500" b="1" dirty="0" smtClean="0">
                <a:latin typeface="Comic Sans MS" pitchFamily="66" charset="0"/>
              </a:rPr>
              <a:t>Hemoglobina</a:t>
            </a:r>
            <a:endParaRPr lang="es-MX" sz="3500" b="1" dirty="0">
              <a:latin typeface="Comic Sans MS" pitchFamily="66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29249" t="22640" r="6058" b="5750"/>
          <a:stretch>
            <a:fillRect/>
          </a:stretch>
        </p:blipFill>
        <p:spPr bwMode="auto">
          <a:xfrm>
            <a:off x="1071538" y="1571612"/>
            <a:ext cx="6929486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24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25</a:t>
            </a:fld>
            <a:endParaRPr lang="es-MX"/>
          </a:p>
        </p:txBody>
      </p:sp>
      <p:grpSp>
        <p:nvGrpSpPr>
          <p:cNvPr id="6" name="5 Grupo"/>
          <p:cNvGrpSpPr/>
          <p:nvPr/>
        </p:nvGrpSpPr>
        <p:grpSpPr>
          <a:xfrm>
            <a:off x="38237" y="1714488"/>
            <a:ext cx="8820043" cy="1571636"/>
            <a:chOff x="38237" y="1714488"/>
            <a:chExt cx="8820043" cy="1571636"/>
          </a:xfrm>
        </p:grpSpPr>
        <p:sp>
          <p:nvSpPr>
            <p:cNvPr id="3" name="2 CuadroTexto"/>
            <p:cNvSpPr txBox="1"/>
            <p:nvPr/>
          </p:nvSpPr>
          <p:spPr>
            <a:xfrm>
              <a:off x="38237" y="2424350"/>
              <a:ext cx="8820043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s-MX" sz="2500" dirty="0" smtClean="0">
                <a:latin typeface="Comic Sans MS" pitchFamily="66" charset="0"/>
              </a:endParaRPr>
            </a:p>
            <a:p>
              <a:r>
                <a:rPr lang="es-MX" sz="2500" dirty="0" smtClean="0">
                  <a:latin typeface="Comic Sans MS" pitchFamily="66" charset="0"/>
                </a:rPr>
                <a:t>(2H</a:t>
              </a:r>
              <a:r>
                <a:rPr lang="es-MX" sz="2500" baseline="30000" dirty="0" smtClean="0">
                  <a:latin typeface="Comic Sans MS" pitchFamily="66" charset="0"/>
                </a:rPr>
                <a:t>+</a:t>
              </a:r>
              <a:r>
                <a:rPr lang="es-MX" sz="2500" dirty="0" smtClean="0">
                  <a:latin typeface="Comic Sans MS" pitchFamily="66" charset="0"/>
                </a:rPr>
                <a:t>)</a:t>
              </a:r>
              <a:r>
                <a:rPr lang="es-MX" sz="2500" dirty="0" err="1" smtClean="0">
                  <a:latin typeface="Comic Sans MS" pitchFamily="66" charset="0"/>
                </a:rPr>
                <a:t>Hb</a:t>
              </a:r>
              <a:r>
                <a:rPr lang="es-MX" sz="2500" dirty="0" smtClean="0">
                  <a:latin typeface="Comic Sans MS" pitchFamily="66" charset="0"/>
                </a:rPr>
                <a:t>  + 4O</a:t>
              </a:r>
              <a:r>
                <a:rPr lang="es-MX" sz="2500" baseline="-25000" dirty="0" smtClean="0">
                  <a:latin typeface="Comic Sans MS" pitchFamily="66" charset="0"/>
                </a:rPr>
                <a:t>2</a:t>
              </a:r>
              <a:r>
                <a:rPr lang="es-MX" sz="2500" dirty="0" smtClean="0">
                  <a:latin typeface="Comic Sans MS" pitchFamily="66" charset="0"/>
                </a:rPr>
                <a:t>  + </a:t>
              </a:r>
              <a:r>
                <a:rPr lang="es-MX" sz="2500" dirty="0" err="1" smtClean="0">
                  <a:latin typeface="Comic Sans MS" pitchFamily="66" charset="0"/>
                </a:rPr>
                <a:t>ca</a:t>
              </a:r>
              <a:r>
                <a:rPr lang="es-MX" sz="2500" dirty="0" smtClean="0">
                  <a:latin typeface="Comic Sans MS" pitchFamily="66" charset="0"/>
                </a:rPr>
                <a:t>. 60H</a:t>
              </a:r>
              <a:r>
                <a:rPr lang="es-MX" sz="2500" baseline="-25000" dirty="0" smtClean="0">
                  <a:latin typeface="Comic Sans MS" pitchFamily="66" charset="0"/>
                </a:rPr>
                <a:t>2</a:t>
              </a:r>
              <a:r>
                <a:rPr lang="es-MX" sz="2500" dirty="0" smtClean="0">
                  <a:latin typeface="Comic Sans MS" pitchFamily="66" charset="0"/>
                </a:rPr>
                <a:t>O               [</a:t>
              </a:r>
              <a:r>
                <a:rPr lang="es-MX" sz="2500" dirty="0" err="1" smtClean="0">
                  <a:latin typeface="Comic Sans MS" pitchFamily="66" charset="0"/>
                </a:rPr>
                <a:t>Hb</a:t>
              </a:r>
              <a:r>
                <a:rPr lang="es-MX" sz="2500" dirty="0" smtClean="0">
                  <a:latin typeface="Comic Sans MS" pitchFamily="66" charset="0"/>
                </a:rPr>
                <a:t>(O</a:t>
              </a:r>
              <a:r>
                <a:rPr lang="es-MX" sz="2500" baseline="-25000" dirty="0" smtClean="0">
                  <a:latin typeface="Comic Sans MS" pitchFamily="66" charset="0"/>
                </a:rPr>
                <a:t>2</a:t>
              </a:r>
              <a:r>
                <a:rPr lang="es-MX" sz="2500" dirty="0" smtClean="0">
                  <a:latin typeface="Comic Sans MS" pitchFamily="66" charset="0"/>
                </a:rPr>
                <a:t>)</a:t>
              </a:r>
              <a:r>
                <a:rPr lang="es-MX" sz="2500" baseline="-25000" dirty="0" smtClean="0">
                  <a:latin typeface="Comic Sans MS" pitchFamily="66" charset="0"/>
                </a:rPr>
                <a:t>4</a:t>
              </a:r>
              <a:r>
                <a:rPr lang="es-MX" sz="2500" dirty="0" smtClean="0">
                  <a:latin typeface="Comic Sans MS" pitchFamily="66" charset="0"/>
                </a:rPr>
                <a:t>] + 2H</a:t>
              </a:r>
              <a:r>
                <a:rPr lang="es-MX" sz="2500" baseline="30000" dirty="0" smtClean="0">
                  <a:latin typeface="Comic Sans MS" pitchFamily="66" charset="0"/>
                </a:rPr>
                <a:t>+</a:t>
              </a:r>
              <a:r>
                <a:rPr lang="es-MX" sz="2500" dirty="0" smtClean="0">
                  <a:latin typeface="Comic Sans MS" pitchFamily="66" charset="0"/>
                </a:rPr>
                <a:t> (</a:t>
              </a:r>
              <a:r>
                <a:rPr lang="es-MX" sz="2500" dirty="0" err="1" smtClean="0">
                  <a:latin typeface="Comic Sans MS" pitchFamily="66" charset="0"/>
                </a:rPr>
                <a:t>aq</a:t>
              </a:r>
              <a:r>
                <a:rPr lang="es-MX" sz="2500" dirty="0" smtClean="0">
                  <a:latin typeface="Comic Sans MS" pitchFamily="66" charset="0"/>
                </a:rPr>
                <a:t>)</a:t>
              </a:r>
              <a:endParaRPr lang="es-MX" sz="2500" dirty="0">
                <a:latin typeface="Comic Sans MS" pitchFamily="66" charset="0"/>
              </a:endParaRPr>
            </a:p>
          </p:txBody>
        </p:sp>
        <p:sp>
          <p:nvSpPr>
            <p:cNvPr id="4" name="3 CuadroTexto"/>
            <p:cNvSpPr txBox="1"/>
            <p:nvPr/>
          </p:nvSpPr>
          <p:spPr>
            <a:xfrm>
              <a:off x="817856" y="1714488"/>
              <a:ext cx="7326044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sz="2500" dirty="0" smtClean="0">
                  <a:latin typeface="Comic Sans MS" pitchFamily="66" charset="0"/>
                </a:rPr>
                <a:t>La reacción para oxigenación-desoxigenación es:</a:t>
              </a:r>
              <a:endParaRPr lang="es-MX" sz="2500" dirty="0">
                <a:latin typeface="Comic Sans MS" pitchFamily="66" charset="0"/>
              </a:endParaRPr>
            </a:p>
          </p:txBody>
        </p:sp>
      </p:grpSp>
      <p:sp>
        <p:nvSpPr>
          <p:cNvPr id="7" name="6 CuadroTexto"/>
          <p:cNvSpPr txBox="1"/>
          <p:nvPr/>
        </p:nvSpPr>
        <p:spPr>
          <a:xfrm>
            <a:off x="2823287" y="4143380"/>
            <a:ext cx="317747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500" dirty="0" smtClean="0">
                <a:latin typeface="Comic Sans MS" pitchFamily="66" charset="0"/>
              </a:rPr>
              <a:t>Ecuación de Hill</a:t>
            </a:r>
          </a:p>
          <a:p>
            <a:endParaRPr lang="es-MX" sz="2500" dirty="0" smtClean="0">
              <a:latin typeface="Comic Sans MS" pitchFamily="66" charset="0"/>
            </a:endParaRPr>
          </a:p>
          <a:p>
            <a:r>
              <a:rPr lang="es-MX" sz="2500" dirty="0" smtClean="0">
                <a:latin typeface="Comic Sans MS" pitchFamily="66" charset="0"/>
              </a:rPr>
              <a:t>  </a:t>
            </a:r>
            <a:r>
              <a:rPr lang="es-MX" sz="2500" u="sng" dirty="0" smtClean="0">
                <a:latin typeface="Comic Sans MS" pitchFamily="66" charset="0"/>
              </a:rPr>
              <a:t>  θ    </a:t>
            </a:r>
            <a:r>
              <a:rPr lang="es-MX" sz="2500" dirty="0" smtClean="0">
                <a:latin typeface="Comic Sans MS" pitchFamily="66" charset="0"/>
              </a:rPr>
              <a:t> =     K P(O</a:t>
            </a:r>
            <a:r>
              <a:rPr lang="es-MX" sz="2500" baseline="-25000" dirty="0" smtClean="0">
                <a:latin typeface="Comic Sans MS" pitchFamily="66" charset="0"/>
              </a:rPr>
              <a:t>2</a:t>
            </a:r>
            <a:r>
              <a:rPr lang="es-MX" sz="2500" dirty="0" smtClean="0">
                <a:latin typeface="Comic Sans MS" pitchFamily="66" charset="0"/>
              </a:rPr>
              <a:t>) </a:t>
            </a:r>
            <a:r>
              <a:rPr lang="es-MX" sz="2500" baseline="30000" dirty="0" smtClean="0">
                <a:latin typeface="Comic Sans MS" pitchFamily="66" charset="0"/>
              </a:rPr>
              <a:t>n</a:t>
            </a:r>
          </a:p>
          <a:p>
            <a:r>
              <a:rPr lang="es-MX" sz="2500" dirty="0" smtClean="0">
                <a:latin typeface="Comic Sans MS" pitchFamily="66" charset="0"/>
              </a:rPr>
              <a:t>  1 - θ  </a:t>
            </a:r>
            <a:endParaRPr lang="es-MX" sz="2500" dirty="0">
              <a:latin typeface="Comic Sans MS" pitchFamily="66" charset="0"/>
            </a:endParaRPr>
          </a:p>
        </p:txBody>
      </p:sp>
      <p:cxnSp>
        <p:nvCxnSpPr>
          <p:cNvPr id="8" name="7 Conector recto de flecha"/>
          <p:cNvCxnSpPr/>
          <p:nvPr/>
        </p:nvCxnSpPr>
        <p:spPr>
          <a:xfrm>
            <a:off x="4572000" y="2996952"/>
            <a:ext cx="1080120" cy="158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7 Conector recto de flecha"/>
          <p:cNvCxnSpPr/>
          <p:nvPr/>
        </p:nvCxnSpPr>
        <p:spPr>
          <a:xfrm flipH="1">
            <a:off x="4538933" y="3139380"/>
            <a:ext cx="1041179" cy="158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3 Marcador de contenido"/>
          <p:cNvSpPr>
            <a:spLocks noGrp="1"/>
          </p:cNvSpPr>
          <p:nvPr>
            <p:ph idx="1"/>
          </p:nvPr>
        </p:nvSpPr>
        <p:spPr>
          <a:xfrm>
            <a:off x="107504" y="2924944"/>
            <a:ext cx="8229600" cy="3586137"/>
          </a:xfrm>
        </p:spPr>
        <p:txBody>
          <a:bodyPr/>
          <a:lstStyle/>
          <a:p>
            <a:pPr algn="just"/>
            <a:r>
              <a:rPr lang="es-ES" dirty="0" smtClean="0">
                <a:latin typeface="Comic Sans MS" pitchFamily="66" charset="0"/>
              </a:rPr>
              <a:t>El efecto Bohr deriva de que la coordinación de O</a:t>
            </a:r>
            <a:r>
              <a:rPr lang="es-ES" baseline="-25000" dirty="0" smtClean="0">
                <a:latin typeface="Comic Sans MS" pitchFamily="66" charset="0"/>
              </a:rPr>
              <a:t>2 </a:t>
            </a:r>
            <a:r>
              <a:rPr lang="es-ES" dirty="0" smtClean="0">
                <a:latin typeface="Comic Sans MS" pitchFamily="66" charset="0"/>
              </a:rPr>
              <a:t>rompe los puentes salinos existentes en el extremo C-terminal de las cadenas </a:t>
            </a:r>
            <a:r>
              <a:rPr lang="es-ES" dirty="0" smtClean="0">
                <a:latin typeface="Comic Sans MS" pitchFamily="66" charset="0"/>
                <a:sym typeface="Symbol" pitchFamily="18" charset="2"/>
              </a:rPr>
              <a:t>, originando así la pérdida de protones, de esta forma, una disminución del pH reduce la afinidad de </a:t>
            </a:r>
            <a:r>
              <a:rPr lang="es-ES" dirty="0" err="1" smtClean="0">
                <a:latin typeface="Comic Sans MS" pitchFamily="66" charset="0"/>
                <a:sym typeface="Symbol" pitchFamily="18" charset="2"/>
              </a:rPr>
              <a:t>Hb</a:t>
            </a:r>
            <a:r>
              <a:rPr lang="es-ES" dirty="0" smtClean="0">
                <a:latin typeface="Comic Sans MS" pitchFamily="66" charset="0"/>
                <a:sym typeface="Symbol" pitchFamily="18" charset="2"/>
              </a:rPr>
              <a:t> por el </a:t>
            </a:r>
            <a:r>
              <a:rPr lang="es-ES" dirty="0" err="1" smtClean="0">
                <a:latin typeface="Comic Sans MS" pitchFamily="66" charset="0"/>
                <a:sym typeface="Symbol" pitchFamily="18" charset="2"/>
              </a:rPr>
              <a:t>dioxígeno</a:t>
            </a:r>
            <a:r>
              <a:rPr lang="es-ES" dirty="0" smtClean="0">
                <a:latin typeface="Comic Sans MS" pitchFamily="66" charset="0"/>
                <a:sym typeface="Symbol" pitchFamily="18" charset="2"/>
              </a:rPr>
              <a:t>, como lo indica dicho efecto.</a:t>
            </a:r>
          </a:p>
          <a:p>
            <a:pPr algn="just"/>
            <a:r>
              <a:rPr lang="es-ES" smtClean="0">
                <a:latin typeface="Comic Sans MS" pitchFamily="66" charset="0"/>
                <a:sym typeface="Symbol" pitchFamily="18" charset="2"/>
              </a:rPr>
              <a:t>La </a:t>
            </a:r>
            <a:r>
              <a:rPr lang="es-ES" dirty="0" smtClean="0">
                <a:latin typeface="Comic Sans MS" pitchFamily="66" charset="0"/>
                <a:sym typeface="Symbol" pitchFamily="18" charset="2"/>
              </a:rPr>
              <a:t>disminución del pH favorece la transferencia de </a:t>
            </a:r>
            <a:r>
              <a:rPr lang="es-ES" dirty="0" err="1" smtClean="0">
                <a:latin typeface="Comic Sans MS" pitchFamily="66" charset="0"/>
                <a:sym typeface="Symbol" pitchFamily="18" charset="2"/>
              </a:rPr>
              <a:t>dioxígeno</a:t>
            </a:r>
            <a:r>
              <a:rPr lang="es-ES" dirty="0" smtClean="0">
                <a:latin typeface="Comic Sans MS" pitchFamily="66" charset="0"/>
                <a:sym typeface="Symbol" pitchFamily="18" charset="2"/>
              </a:rPr>
              <a:t> desde </a:t>
            </a:r>
            <a:r>
              <a:rPr lang="es-ES" dirty="0" err="1" smtClean="0">
                <a:latin typeface="Comic Sans MS" pitchFamily="66" charset="0"/>
                <a:sym typeface="Symbol" pitchFamily="18" charset="2"/>
              </a:rPr>
              <a:t>Hb</a:t>
            </a:r>
            <a:r>
              <a:rPr lang="es-ES" dirty="0" smtClean="0">
                <a:latin typeface="Comic Sans MS" pitchFamily="66" charset="0"/>
                <a:sym typeface="Symbol" pitchFamily="18" charset="2"/>
              </a:rPr>
              <a:t> a Mb.</a:t>
            </a:r>
            <a:r>
              <a:rPr lang="es-ES" dirty="0">
                <a:latin typeface="Comic Sans MS" pitchFamily="66" charset="0"/>
                <a:sym typeface="Symbol" pitchFamily="18" charset="2"/>
              </a:rPr>
              <a:t> </a:t>
            </a:r>
            <a:r>
              <a:rPr lang="es-ES" dirty="0" smtClean="0">
                <a:latin typeface="Comic Sans MS" pitchFamily="66" charset="0"/>
                <a:sym typeface="Symbol" pitchFamily="18" charset="2"/>
              </a:rPr>
              <a:t>          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5CC72E7E-84A2-47FA-A834-EB0066AA3A45}" type="slidenum">
              <a:rPr lang="es-ES" smtClean="0"/>
              <a:pPr>
                <a:defRPr/>
              </a:pPr>
              <a:t>26</a:t>
            </a:fld>
            <a:endParaRPr lang="es-ES" dirty="0"/>
          </a:p>
        </p:txBody>
      </p:sp>
      <p:pic>
        <p:nvPicPr>
          <p:cNvPr id="5" name="Picture 2" descr="mhtml:file://C:\Users\ArtiCast\Desktop\Metal%20Complex%20in%20the%20Blood.mht!http://www.chemistry.wustl.edu/~edudev/LabTutorials/Hemoglobin/images/saltbrid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04664"/>
            <a:ext cx="5559538" cy="2432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98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3" name="Object 3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549085486"/>
              </p:ext>
            </p:extLst>
          </p:nvPr>
        </p:nvGraphicFramePr>
        <p:xfrm>
          <a:off x="694439" y="911211"/>
          <a:ext cx="7358114" cy="60007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1" name="SPW 4.0 Graph" r:id="rId3" imgW="6376680" imgH="5200920" progId="">
                  <p:embed/>
                </p:oleObj>
              </mc:Choice>
              <mc:Fallback>
                <p:oleObj name="SPW 4.0 Graph" r:id="rId3" imgW="6376680" imgH="520092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439" y="911211"/>
                        <a:ext cx="7358114" cy="60007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3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27</a:t>
            </a:fld>
            <a:endParaRPr lang="es-MX"/>
          </a:p>
        </p:txBody>
      </p:sp>
      <p:sp>
        <p:nvSpPr>
          <p:cNvPr id="8" name="7 CuadroTexto"/>
          <p:cNvSpPr txBox="1"/>
          <p:nvPr/>
        </p:nvSpPr>
        <p:spPr>
          <a:xfrm>
            <a:off x="3000364" y="214290"/>
            <a:ext cx="2746265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500" dirty="0" smtClean="0">
                <a:solidFill>
                  <a:schemeClr val="tx2"/>
                </a:solidFill>
                <a:latin typeface="Comic Sans MS" pitchFamily="66" charset="0"/>
              </a:rPr>
              <a:t>Efecto </a:t>
            </a:r>
            <a:r>
              <a:rPr lang="es-MX" sz="3500" dirty="0" err="1" smtClean="0">
                <a:solidFill>
                  <a:schemeClr val="tx2"/>
                </a:solidFill>
                <a:latin typeface="Comic Sans MS" pitchFamily="66" charset="0"/>
              </a:rPr>
              <a:t>Bohr</a:t>
            </a:r>
            <a:endParaRPr lang="es-MX" sz="3500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214678" y="2857496"/>
            <a:ext cx="103586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pH= 7.4 </a:t>
            </a:r>
            <a:endParaRPr lang="es-MX" sz="1500" b="1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214942" y="3429000"/>
            <a:ext cx="14192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pH= 6.6 </a:t>
            </a:r>
            <a:endParaRPr lang="es-MX" sz="1500" b="1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4143372" y="3214686"/>
            <a:ext cx="83548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pH=</a:t>
            </a:r>
            <a:r>
              <a:rPr lang="es-MX" sz="15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s-MX" sz="1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7</a:t>
            </a:r>
            <a:r>
              <a:rPr lang="es-MX" sz="15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endParaRPr lang="es-MX" sz="1500" b="1" dirty="0">
              <a:solidFill>
                <a:schemeClr val="accent6">
                  <a:lumMod val="60000"/>
                  <a:lumOff val="4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28</a:t>
            </a:fld>
            <a:endParaRPr lang="es-MX"/>
          </a:p>
        </p:txBody>
      </p:sp>
      <p:pic>
        <p:nvPicPr>
          <p:cNvPr id="3074" name="Picture 2" descr="C:\Documents and Settings\Lab211\Mis documentos\Berenice\o, de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38459" y="1571612"/>
            <a:ext cx="2990863" cy="3945928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642910" y="857232"/>
            <a:ext cx="2746265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500" dirty="0" smtClean="0">
                <a:solidFill>
                  <a:schemeClr val="tx2"/>
                </a:solidFill>
                <a:latin typeface="Comic Sans MS" pitchFamily="66" charset="0"/>
              </a:rPr>
              <a:t>Efecto </a:t>
            </a:r>
            <a:r>
              <a:rPr lang="es-MX" sz="3500" dirty="0" err="1" smtClean="0">
                <a:solidFill>
                  <a:schemeClr val="tx2"/>
                </a:solidFill>
                <a:latin typeface="Comic Sans MS" pitchFamily="66" charset="0"/>
              </a:rPr>
              <a:t>Bohr</a:t>
            </a:r>
            <a:endParaRPr lang="es-MX" sz="3500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367965" y="6202940"/>
            <a:ext cx="64187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600" dirty="0" smtClean="0">
                <a:latin typeface="Comic Sans MS" pitchFamily="66" charset="0"/>
              </a:rPr>
              <a:t>Casas Fernández, Química Bioinorgánica, Síntesis, Madrid, 2002  </a:t>
            </a:r>
            <a:endParaRPr lang="es-MX" sz="16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29</a:t>
            </a:fld>
            <a:endParaRPr lang="es-MX"/>
          </a:p>
        </p:txBody>
      </p:sp>
      <p:pic>
        <p:nvPicPr>
          <p:cNvPr id="2050" name="Picture 2" descr="C:\Documents and Settings\Lab211\Mis documentos\Berenice\oxx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0541" y="1643050"/>
            <a:ext cx="8224863" cy="3295650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571472" y="1071546"/>
            <a:ext cx="79191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dirty="0" smtClean="0">
                <a:latin typeface="Comic Sans MS" pitchFamily="66" charset="0"/>
              </a:rPr>
              <a:t>Mecanismo de </a:t>
            </a:r>
            <a:r>
              <a:rPr lang="es-MX" sz="2800" dirty="0" err="1" smtClean="0">
                <a:latin typeface="Comic Sans MS" pitchFamily="66" charset="0"/>
              </a:rPr>
              <a:t>transiciónT</a:t>
            </a:r>
            <a:r>
              <a:rPr lang="es-MX" sz="2800" dirty="0" smtClean="0">
                <a:latin typeface="Comic Sans MS" pitchFamily="66" charset="0"/>
              </a:rPr>
              <a:t>-R en la hemoglobina</a:t>
            </a:r>
            <a:endParaRPr lang="es-MX" sz="2800" dirty="0">
              <a:latin typeface="Comic Sans MS" pitchFamily="66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496486" y="5143512"/>
            <a:ext cx="60051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AutoNum type="alphaLcParenR"/>
            </a:pPr>
            <a:r>
              <a:rPr lang="es-MX" sz="2000" dirty="0" err="1" smtClean="0">
                <a:latin typeface="Comic Sans MS" pitchFamily="66" charset="0"/>
              </a:rPr>
              <a:t>Desoxihemoglobina</a:t>
            </a:r>
            <a:r>
              <a:rPr lang="es-MX" sz="2000" dirty="0" smtClean="0">
                <a:latin typeface="Comic Sans MS" pitchFamily="66" charset="0"/>
              </a:rPr>
              <a:t> (estado T), b) Transición,</a:t>
            </a:r>
          </a:p>
          <a:p>
            <a:pPr marL="457200" indent="-457200"/>
            <a:r>
              <a:rPr lang="es-MX" sz="2000" dirty="0" smtClean="0">
                <a:latin typeface="Comic Sans MS" pitchFamily="66" charset="0"/>
              </a:rPr>
              <a:t>              y c) Oxihemoglobina (estado R)</a:t>
            </a:r>
            <a:endParaRPr lang="es-MX" sz="2000" dirty="0">
              <a:latin typeface="Comic Sans MS" pitchFamily="66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367965" y="6202940"/>
            <a:ext cx="64187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600" dirty="0" smtClean="0">
                <a:latin typeface="Comic Sans MS" pitchFamily="66" charset="0"/>
              </a:rPr>
              <a:t>Casas Fernández, Química Bioinorgánica, Síntesis, Madrid, 2002  </a:t>
            </a:r>
            <a:endParaRPr lang="es-MX" sz="16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>
                <a:latin typeface="Comic Sans MS" pitchFamily="66" charset="0"/>
              </a:rPr>
              <a:t>Características</a:t>
            </a:r>
            <a:r>
              <a:rPr lang="es-MX" dirty="0" smtClean="0">
                <a:latin typeface="Comic Sans MS" pitchFamily="66" charset="0"/>
              </a:rPr>
              <a:t> del O</a:t>
            </a:r>
            <a:r>
              <a:rPr lang="es-MX" baseline="-25000" dirty="0" smtClean="0">
                <a:latin typeface="Comic Sans MS" pitchFamily="66" charset="0"/>
              </a:rPr>
              <a:t>2</a:t>
            </a:r>
            <a:endParaRPr lang="es-MX" baseline="-25000" dirty="0">
              <a:latin typeface="Comic Sans MS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2183152"/>
            <a:ext cx="8229600" cy="4389120"/>
          </a:xfrm>
        </p:spPr>
        <p:txBody>
          <a:bodyPr/>
          <a:lstStyle/>
          <a:p>
            <a:pPr algn="just">
              <a:buNone/>
            </a:pPr>
            <a:r>
              <a:rPr lang="es-MX" dirty="0" smtClean="0">
                <a:latin typeface="Comic Sans MS" pitchFamily="66" charset="0"/>
              </a:rPr>
              <a:t>Puede coordinarse de manera terminal o </a:t>
            </a:r>
            <a:r>
              <a:rPr lang="es-MX" dirty="0" err="1" smtClean="0">
                <a:latin typeface="Comic Sans MS" pitchFamily="66" charset="0"/>
              </a:rPr>
              <a:t>monodentada</a:t>
            </a:r>
            <a:r>
              <a:rPr lang="es-MX" dirty="0" smtClean="0">
                <a:latin typeface="Comic Sans MS" pitchFamily="66" charset="0"/>
              </a:rPr>
              <a:t>, laterales o bidentados, como puente terminal.</a:t>
            </a:r>
          </a:p>
          <a:p>
            <a:pPr algn="just">
              <a:buNone/>
            </a:pPr>
            <a:endParaRPr lang="es-MX" dirty="0" smtClean="0">
              <a:latin typeface="Comic Sans MS" pitchFamily="66" charset="0"/>
            </a:endParaRPr>
          </a:p>
          <a:p>
            <a:pPr algn="just">
              <a:buNone/>
            </a:pPr>
            <a:r>
              <a:rPr lang="es-MX" dirty="0" smtClean="0">
                <a:latin typeface="Comic Sans MS" pitchFamily="66" charset="0"/>
              </a:rPr>
              <a:t>Cuando actúa de manera terminal se le llama</a:t>
            </a:r>
          </a:p>
          <a:p>
            <a:pPr algn="just">
              <a:buNone/>
            </a:pPr>
            <a:r>
              <a:rPr lang="es-MX" dirty="0" err="1" smtClean="0">
                <a:latin typeface="Comic Sans MS" pitchFamily="66" charset="0"/>
              </a:rPr>
              <a:t>superóxido</a:t>
            </a:r>
            <a:r>
              <a:rPr lang="es-MX" dirty="0" smtClean="0">
                <a:latin typeface="Comic Sans MS" pitchFamily="66" charset="0"/>
              </a:rPr>
              <a:t> y de manera lateral o bidentado se le </a:t>
            </a:r>
          </a:p>
          <a:p>
            <a:pPr algn="just">
              <a:buNone/>
            </a:pPr>
            <a:r>
              <a:rPr lang="es-MX" dirty="0" smtClean="0">
                <a:latin typeface="Comic Sans MS" pitchFamily="66" charset="0"/>
              </a:rPr>
              <a:t>nombra peróxido.</a:t>
            </a:r>
            <a:endParaRPr lang="es-MX" dirty="0">
              <a:latin typeface="Comic Sans MS" pitchFamily="66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3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30</a:t>
            </a:fld>
            <a:endParaRPr lang="es-MX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60032" y="1556792"/>
            <a:ext cx="3822621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8896" y="1556792"/>
            <a:ext cx="4512562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7 CuadroTexto"/>
          <p:cNvSpPr txBox="1"/>
          <p:nvPr/>
        </p:nvSpPr>
        <p:spPr>
          <a:xfrm>
            <a:off x="571472" y="1071546"/>
            <a:ext cx="79191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dirty="0" smtClean="0">
                <a:latin typeface="Comic Sans MS" pitchFamily="66" charset="0"/>
              </a:rPr>
              <a:t>Mecanismo de </a:t>
            </a:r>
            <a:r>
              <a:rPr lang="es-MX" sz="2800" dirty="0" err="1" smtClean="0">
                <a:latin typeface="Comic Sans MS" pitchFamily="66" charset="0"/>
              </a:rPr>
              <a:t>transiciónT</a:t>
            </a:r>
            <a:r>
              <a:rPr lang="es-MX" sz="2800" dirty="0" smtClean="0">
                <a:latin typeface="Comic Sans MS" pitchFamily="66" charset="0"/>
              </a:rPr>
              <a:t>-R en la hemoglobina</a:t>
            </a:r>
            <a:endParaRPr lang="es-MX" sz="2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42910" y="64291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MX" sz="3500" b="1" dirty="0" err="1" smtClean="0">
                <a:latin typeface="Comic Sans MS" pitchFamily="66" charset="0"/>
              </a:rPr>
              <a:t>Desoxihemoglobina</a:t>
            </a:r>
            <a:r>
              <a:rPr lang="es-MX" sz="3500" b="1" dirty="0" smtClean="0">
                <a:latin typeface="Comic Sans MS" pitchFamily="66" charset="0"/>
              </a:rPr>
              <a:t/>
            </a:r>
            <a:br>
              <a:rPr lang="es-MX" sz="3500" b="1" dirty="0" smtClean="0">
                <a:latin typeface="Comic Sans MS" pitchFamily="66" charset="0"/>
              </a:rPr>
            </a:br>
            <a:endParaRPr lang="es-MX" sz="3500" b="1" dirty="0">
              <a:latin typeface="Comic Sans MS" pitchFamily="66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31</a:t>
            </a:fld>
            <a:endParaRPr lang="es-MX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36621" t="23437" r="9179" b="6250"/>
          <a:stretch>
            <a:fillRect/>
          </a:stretch>
        </p:blipFill>
        <p:spPr bwMode="auto">
          <a:xfrm>
            <a:off x="2000232" y="1285860"/>
            <a:ext cx="5286412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690561"/>
            <a:ext cx="5286412" cy="4881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32</a:t>
            </a:fld>
            <a:endParaRPr lang="es-MX"/>
          </a:p>
        </p:txBody>
      </p:sp>
      <p:sp>
        <p:nvSpPr>
          <p:cNvPr id="5" name="4 CuadroTexto"/>
          <p:cNvSpPr txBox="1"/>
          <p:nvPr/>
        </p:nvSpPr>
        <p:spPr>
          <a:xfrm>
            <a:off x="1214414" y="642918"/>
            <a:ext cx="2813591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500" dirty="0" smtClean="0">
                <a:solidFill>
                  <a:schemeClr val="tx2"/>
                </a:solidFill>
                <a:latin typeface="Comic Sans MS" pitchFamily="66" charset="0"/>
              </a:rPr>
              <a:t>Hemoglobina</a:t>
            </a:r>
            <a:endParaRPr lang="es-MX" sz="3500" dirty="0">
              <a:solidFill>
                <a:schemeClr val="tx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428736"/>
            <a:ext cx="5143536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33</a:t>
            </a:fld>
            <a:endParaRPr lang="es-MX"/>
          </a:p>
        </p:txBody>
      </p:sp>
      <p:sp>
        <p:nvSpPr>
          <p:cNvPr id="4" name="3 CuadroTexto"/>
          <p:cNvSpPr txBox="1"/>
          <p:nvPr/>
        </p:nvSpPr>
        <p:spPr>
          <a:xfrm>
            <a:off x="329649" y="785794"/>
            <a:ext cx="2813591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500" dirty="0" smtClean="0">
                <a:solidFill>
                  <a:schemeClr val="tx2"/>
                </a:solidFill>
                <a:latin typeface="Comic Sans MS" pitchFamily="66" charset="0"/>
              </a:rPr>
              <a:t>Hemoglobina</a:t>
            </a:r>
            <a:endParaRPr lang="es-MX" sz="3500" dirty="0">
              <a:solidFill>
                <a:schemeClr val="tx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16632"/>
            <a:ext cx="7467600" cy="725470"/>
          </a:xfrm>
        </p:spPr>
        <p:txBody>
          <a:bodyPr/>
          <a:lstStyle/>
          <a:p>
            <a:pPr algn="ctr"/>
            <a:r>
              <a:rPr lang="es-MX" cap="none" dirty="0" smtClean="0">
                <a:latin typeface="Comic Sans MS" pitchFamily="66" charset="0"/>
              </a:rPr>
              <a:t>Hemoglobina y mioglobina</a:t>
            </a:r>
            <a:endParaRPr lang="es-MX" cap="none" dirty="0">
              <a:latin typeface="Comic Sans MS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 numCol="2"/>
          <a:lstStyle/>
          <a:p>
            <a:r>
              <a:rPr lang="es-MX" dirty="0" err="1" smtClean="0">
                <a:latin typeface="Comic Sans MS" pitchFamily="66" charset="0"/>
              </a:rPr>
              <a:t>Tetramérica</a:t>
            </a:r>
            <a:endParaRPr lang="es-MX" dirty="0" smtClean="0">
              <a:latin typeface="Comic Sans MS" pitchFamily="66" charset="0"/>
            </a:endParaRPr>
          </a:p>
          <a:p>
            <a:pPr>
              <a:buNone/>
            </a:pPr>
            <a:endParaRPr lang="es-MX" dirty="0" smtClean="0">
              <a:latin typeface="Comic Sans MS" pitchFamily="66" charset="0"/>
            </a:endParaRPr>
          </a:p>
          <a:p>
            <a:r>
              <a:rPr lang="es-MX" dirty="0" smtClean="0">
                <a:latin typeface="Comic Sans MS" pitchFamily="66" charset="0"/>
              </a:rPr>
              <a:t>Transporta H</a:t>
            </a:r>
            <a:r>
              <a:rPr lang="es-MX" baseline="30000" dirty="0" smtClean="0">
                <a:latin typeface="Comic Sans MS" pitchFamily="66" charset="0"/>
              </a:rPr>
              <a:t>+</a:t>
            </a:r>
            <a:r>
              <a:rPr lang="es-MX" dirty="0" smtClean="0">
                <a:latin typeface="Comic Sans MS" pitchFamily="66" charset="0"/>
              </a:rPr>
              <a:t>, CO</a:t>
            </a:r>
            <a:r>
              <a:rPr lang="es-MX" baseline="-25000" dirty="0" smtClean="0">
                <a:latin typeface="Comic Sans MS" pitchFamily="66" charset="0"/>
              </a:rPr>
              <a:t>2</a:t>
            </a:r>
            <a:r>
              <a:rPr lang="es-MX" dirty="0" smtClean="0">
                <a:latin typeface="Comic Sans MS" pitchFamily="66" charset="0"/>
              </a:rPr>
              <a:t>, O</a:t>
            </a:r>
            <a:r>
              <a:rPr lang="es-MX" baseline="-25000" dirty="0" smtClean="0">
                <a:latin typeface="Comic Sans MS" pitchFamily="66" charset="0"/>
              </a:rPr>
              <a:t>2</a:t>
            </a:r>
          </a:p>
          <a:p>
            <a:pPr>
              <a:buNone/>
            </a:pPr>
            <a:endParaRPr lang="es-MX" dirty="0" smtClean="0">
              <a:latin typeface="Comic Sans MS" pitchFamily="66" charset="0"/>
            </a:endParaRPr>
          </a:p>
          <a:p>
            <a:r>
              <a:rPr lang="es-MX" dirty="0" smtClean="0">
                <a:latin typeface="Comic Sans MS" pitchFamily="66" charset="0"/>
              </a:rPr>
              <a:t>Proteína  </a:t>
            </a:r>
            <a:r>
              <a:rPr lang="es-MX" dirty="0" err="1" smtClean="0">
                <a:latin typeface="Comic Sans MS" pitchFamily="66" charset="0"/>
              </a:rPr>
              <a:t>alostérica</a:t>
            </a:r>
            <a:r>
              <a:rPr lang="es-MX" dirty="0" smtClean="0">
                <a:latin typeface="Comic Sans MS" pitchFamily="66" charset="0"/>
              </a:rPr>
              <a:t>.</a:t>
            </a:r>
          </a:p>
          <a:p>
            <a:pPr>
              <a:buNone/>
            </a:pPr>
            <a:endParaRPr lang="es-MX" dirty="0" smtClean="0">
              <a:latin typeface="Comic Sans MS" pitchFamily="66" charset="0"/>
            </a:endParaRPr>
          </a:p>
          <a:p>
            <a:r>
              <a:rPr lang="es-MX" dirty="0" smtClean="0">
                <a:latin typeface="Comic Sans MS" pitchFamily="66" charset="0"/>
              </a:rPr>
              <a:t>Su unión al O</a:t>
            </a:r>
            <a:r>
              <a:rPr lang="es-MX" baseline="-25000" dirty="0" smtClean="0">
                <a:latin typeface="Comic Sans MS" pitchFamily="66" charset="0"/>
              </a:rPr>
              <a:t>2</a:t>
            </a:r>
            <a:r>
              <a:rPr lang="es-MX" dirty="0" smtClean="0">
                <a:latin typeface="Comic Sans MS" pitchFamily="66" charset="0"/>
              </a:rPr>
              <a:t> depende del pH</a:t>
            </a:r>
          </a:p>
          <a:p>
            <a:endParaRPr lang="es-MX" dirty="0" smtClean="0">
              <a:latin typeface="Comic Sans MS" pitchFamily="66" charset="0"/>
            </a:endParaRPr>
          </a:p>
          <a:p>
            <a:pPr>
              <a:buNone/>
            </a:pPr>
            <a:r>
              <a:rPr lang="es-MX" dirty="0" smtClean="0">
                <a:latin typeface="Comic Sans MS" pitchFamily="66" charset="0"/>
              </a:rPr>
              <a:t>  </a:t>
            </a:r>
          </a:p>
          <a:p>
            <a:pPr>
              <a:buNone/>
            </a:pPr>
            <a:endParaRPr lang="es-MX" dirty="0" smtClean="0">
              <a:latin typeface="Comic Sans MS" pitchFamily="66" charset="0"/>
            </a:endParaRPr>
          </a:p>
          <a:p>
            <a:r>
              <a:rPr lang="es-MX" dirty="0" err="1" smtClean="0">
                <a:latin typeface="Comic Sans MS" pitchFamily="66" charset="0"/>
              </a:rPr>
              <a:t>Monomérica</a:t>
            </a:r>
            <a:endParaRPr lang="es-MX" dirty="0" smtClean="0">
              <a:latin typeface="Comic Sans MS" pitchFamily="66" charset="0"/>
            </a:endParaRPr>
          </a:p>
          <a:p>
            <a:endParaRPr lang="es-MX" dirty="0" smtClean="0">
              <a:latin typeface="Comic Sans MS" pitchFamily="66" charset="0"/>
            </a:endParaRPr>
          </a:p>
          <a:p>
            <a:r>
              <a:rPr lang="es-MX" dirty="0" smtClean="0">
                <a:latin typeface="Comic Sans MS" pitchFamily="66" charset="0"/>
              </a:rPr>
              <a:t>Almacena O</a:t>
            </a:r>
            <a:r>
              <a:rPr lang="es-MX" baseline="-25000" dirty="0" smtClean="0">
                <a:latin typeface="Comic Sans MS" pitchFamily="66" charset="0"/>
              </a:rPr>
              <a:t>2</a:t>
            </a:r>
          </a:p>
          <a:p>
            <a:pPr>
              <a:buNone/>
            </a:pPr>
            <a:endParaRPr lang="es-MX" baseline="-25000" dirty="0" smtClean="0">
              <a:latin typeface="Comic Sans MS" pitchFamily="66" charset="0"/>
            </a:endParaRPr>
          </a:p>
          <a:p>
            <a:r>
              <a:rPr lang="es-MX" dirty="0" smtClean="0">
                <a:latin typeface="Comic Sans MS" pitchFamily="66" charset="0"/>
              </a:rPr>
              <a:t>No </a:t>
            </a:r>
            <a:r>
              <a:rPr lang="es-MX" dirty="0" err="1" smtClean="0">
                <a:latin typeface="Comic Sans MS" pitchFamily="66" charset="0"/>
              </a:rPr>
              <a:t>alostérica</a:t>
            </a:r>
            <a:endParaRPr lang="es-MX" dirty="0" smtClean="0">
              <a:latin typeface="Comic Sans MS" pitchFamily="66" charset="0"/>
            </a:endParaRPr>
          </a:p>
          <a:p>
            <a:pPr>
              <a:buNone/>
            </a:pPr>
            <a:endParaRPr lang="es-MX" dirty="0" smtClean="0">
              <a:latin typeface="Comic Sans MS" pitchFamily="66" charset="0"/>
            </a:endParaRPr>
          </a:p>
          <a:p>
            <a:r>
              <a:rPr lang="es-MX" dirty="0" smtClean="0">
                <a:latin typeface="Comic Sans MS" pitchFamily="66" charset="0"/>
              </a:rPr>
              <a:t>Su unión al O</a:t>
            </a:r>
            <a:r>
              <a:rPr lang="es-MX" baseline="-25000" dirty="0" smtClean="0">
                <a:latin typeface="Comic Sans MS" pitchFamily="66" charset="0"/>
              </a:rPr>
              <a:t>2</a:t>
            </a:r>
            <a:r>
              <a:rPr lang="es-MX" dirty="0" smtClean="0">
                <a:latin typeface="Comic Sans MS" pitchFamily="66" charset="0"/>
              </a:rPr>
              <a:t> no depende del pH</a:t>
            </a:r>
            <a:endParaRPr lang="es-MX" dirty="0">
              <a:latin typeface="Comic Sans MS" pitchFamily="66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34</a:t>
            </a:fld>
            <a:endParaRPr lang="es-MX"/>
          </a:p>
        </p:txBody>
      </p:sp>
      <p:sp>
        <p:nvSpPr>
          <p:cNvPr id="5" name="4 CuadroTexto"/>
          <p:cNvSpPr txBox="1"/>
          <p:nvPr/>
        </p:nvSpPr>
        <p:spPr>
          <a:xfrm>
            <a:off x="899592" y="1141905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  <a:latin typeface="Comic Sans MS" pitchFamily="66" charset="0"/>
              </a:rPr>
              <a:t>Hemoglobina</a:t>
            </a:r>
            <a:endParaRPr lang="es-MX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4427984" y="1141905"/>
            <a:ext cx="17043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  <a:latin typeface="Comic Sans MS" pitchFamily="66" charset="0"/>
              </a:rPr>
              <a:t>Mioglobina</a:t>
            </a:r>
            <a:endParaRPr lang="es-MX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714380"/>
          </a:xfrm>
        </p:spPr>
        <p:txBody>
          <a:bodyPr>
            <a:normAutofit/>
          </a:bodyPr>
          <a:lstStyle/>
          <a:p>
            <a:r>
              <a:rPr lang="es-MX" sz="3500" b="1" cap="none" dirty="0" smtClean="0">
                <a:latin typeface="Comic Sans MS" pitchFamily="66" charset="0"/>
              </a:rPr>
              <a:t>Grupos hemo en </a:t>
            </a:r>
            <a:r>
              <a:rPr lang="es-MX" sz="3500" b="1" cap="none" dirty="0" err="1" smtClean="0">
                <a:latin typeface="Comic Sans MS" pitchFamily="66" charset="0"/>
              </a:rPr>
              <a:t>desoxihemoglobina</a:t>
            </a:r>
            <a:endParaRPr lang="es-MX" sz="3500" b="1" cap="none" dirty="0">
              <a:latin typeface="Comic Sans MS" pitchFamily="66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41215" t="21887" r="20626" b="5155"/>
          <a:stretch>
            <a:fillRect/>
          </a:stretch>
        </p:blipFill>
        <p:spPr bwMode="auto">
          <a:xfrm>
            <a:off x="785785" y="1214422"/>
            <a:ext cx="7362579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35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F58CF-0167-41C3-85CA-2AC9BDCB98EA}" type="slidenum">
              <a:rPr lang="es-MX" smtClean="0">
                <a:latin typeface="Comic Sans MS" pitchFamily="66" charset="0"/>
              </a:rPr>
              <a:pPr/>
              <a:t>36</a:t>
            </a:fld>
            <a:endParaRPr lang="es-MX">
              <a:latin typeface="Comic Sans MS" pitchFamily="66" charset="0"/>
            </a:endParaRPr>
          </a:p>
        </p:txBody>
      </p:sp>
      <p:grpSp>
        <p:nvGrpSpPr>
          <p:cNvPr id="9" name="8 Grupo"/>
          <p:cNvGrpSpPr/>
          <p:nvPr/>
        </p:nvGrpSpPr>
        <p:grpSpPr>
          <a:xfrm>
            <a:off x="285720" y="1571612"/>
            <a:ext cx="8367996" cy="1246495"/>
            <a:chOff x="1000100" y="2468257"/>
            <a:chExt cx="8367996" cy="1246495"/>
          </a:xfrm>
        </p:grpSpPr>
        <p:sp>
          <p:nvSpPr>
            <p:cNvPr id="3" name="2 CuadroTexto"/>
            <p:cNvSpPr txBox="1"/>
            <p:nvPr/>
          </p:nvSpPr>
          <p:spPr>
            <a:xfrm>
              <a:off x="1000100" y="2468257"/>
              <a:ext cx="8367996" cy="12464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sz="2500" dirty="0" smtClean="0">
                  <a:latin typeface="Comic Sans MS" pitchFamily="66" charset="0"/>
                </a:rPr>
                <a:t>Fe(II)   +    O</a:t>
              </a:r>
              <a:r>
                <a:rPr lang="es-MX" sz="2500" baseline="-25000" dirty="0" smtClean="0">
                  <a:latin typeface="Comic Sans MS" pitchFamily="66" charset="0"/>
                </a:rPr>
                <a:t>2</a:t>
              </a:r>
              <a:r>
                <a:rPr lang="es-MX" sz="2500" dirty="0" smtClean="0">
                  <a:latin typeface="Comic Sans MS" pitchFamily="66" charset="0"/>
                </a:rPr>
                <a:t>             Fe(II)O</a:t>
              </a:r>
              <a:r>
                <a:rPr lang="es-MX" sz="2500" baseline="-25000" dirty="0" smtClean="0">
                  <a:latin typeface="Comic Sans MS" pitchFamily="66" charset="0"/>
                </a:rPr>
                <a:t>2</a:t>
              </a:r>
            </a:p>
            <a:p>
              <a:pPr algn="ctr"/>
              <a:endParaRPr lang="es-MX" sz="2500" dirty="0" smtClean="0">
                <a:latin typeface="Comic Sans MS" pitchFamily="66" charset="0"/>
              </a:endParaRPr>
            </a:p>
            <a:p>
              <a:pPr algn="ctr"/>
              <a:r>
                <a:rPr lang="es-MX" sz="2500" dirty="0" smtClean="0">
                  <a:latin typeface="Comic Sans MS" pitchFamily="66" charset="0"/>
                </a:rPr>
                <a:t>Fe(II)O</a:t>
              </a:r>
              <a:r>
                <a:rPr lang="es-MX" sz="2500" baseline="-25000" dirty="0" smtClean="0">
                  <a:latin typeface="Comic Sans MS" pitchFamily="66" charset="0"/>
                </a:rPr>
                <a:t>2</a:t>
              </a:r>
              <a:r>
                <a:rPr lang="es-MX" sz="2500" dirty="0" smtClean="0">
                  <a:latin typeface="Comic Sans MS" pitchFamily="66" charset="0"/>
                </a:rPr>
                <a:t>     +      Fe(II)               Fe(III)-O-O-Fe(III)</a:t>
              </a:r>
              <a:endParaRPr lang="es-MX" sz="2500" dirty="0">
                <a:latin typeface="Comic Sans MS" pitchFamily="66" charset="0"/>
              </a:endParaRPr>
            </a:p>
          </p:txBody>
        </p:sp>
        <p:cxnSp>
          <p:nvCxnSpPr>
            <p:cNvPr id="5" name="4 Conector recto de flecha"/>
            <p:cNvCxnSpPr/>
            <p:nvPr/>
          </p:nvCxnSpPr>
          <p:spPr>
            <a:xfrm>
              <a:off x="5143504" y="2754009"/>
              <a:ext cx="857256" cy="1588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5 Conector recto de flecha"/>
            <p:cNvCxnSpPr/>
            <p:nvPr/>
          </p:nvCxnSpPr>
          <p:spPr>
            <a:xfrm>
              <a:off x="4929190" y="3468389"/>
              <a:ext cx="857256" cy="1588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10 Grupo"/>
          <p:cNvGrpSpPr/>
          <p:nvPr/>
        </p:nvGrpSpPr>
        <p:grpSpPr>
          <a:xfrm>
            <a:off x="456056" y="4214818"/>
            <a:ext cx="8069838" cy="1246495"/>
            <a:chOff x="884684" y="4182769"/>
            <a:chExt cx="8069838" cy="1246495"/>
          </a:xfrm>
        </p:grpSpPr>
        <p:sp>
          <p:nvSpPr>
            <p:cNvPr id="7" name="6 CuadroTexto"/>
            <p:cNvSpPr txBox="1"/>
            <p:nvPr/>
          </p:nvSpPr>
          <p:spPr>
            <a:xfrm>
              <a:off x="884684" y="4182769"/>
              <a:ext cx="8069838" cy="12464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sz="2500" dirty="0" err="1" smtClean="0">
                  <a:latin typeface="Comic Sans MS" pitchFamily="66" charset="0"/>
                </a:rPr>
                <a:t>MbFe</a:t>
              </a:r>
              <a:r>
                <a:rPr lang="es-MX" sz="2500" dirty="0" smtClean="0">
                  <a:latin typeface="Comic Sans MS" pitchFamily="66" charset="0"/>
                </a:rPr>
                <a:t>(II)O</a:t>
              </a:r>
              <a:r>
                <a:rPr lang="es-MX" sz="2500" baseline="-25000" dirty="0" smtClean="0">
                  <a:latin typeface="Comic Sans MS" pitchFamily="66" charset="0"/>
                </a:rPr>
                <a:t>2</a:t>
              </a:r>
              <a:r>
                <a:rPr lang="es-MX" sz="2500" dirty="0" smtClean="0">
                  <a:latin typeface="Comic Sans MS" pitchFamily="66" charset="0"/>
                </a:rPr>
                <a:t>   +   H</a:t>
              </a:r>
              <a:r>
                <a:rPr lang="es-MX" sz="2500" baseline="-25000" dirty="0" smtClean="0">
                  <a:latin typeface="Comic Sans MS" pitchFamily="66" charset="0"/>
                </a:rPr>
                <a:t>2</a:t>
              </a:r>
              <a:r>
                <a:rPr lang="es-MX" sz="2500" dirty="0" smtClean="0">
                  <a:latin typeface="Comic Sans MS" pitchFamily="66" charset="0"/>
                </a:rPr>
                <a:t>O   + H</a:t>
              </a:r>
              <a:r>
                <a:rPr lang="es-MX" sz="2500" baseline="30000" dirty="0" smtClean="0">
                  <a:latin typeface="Comic Sans MS" pitchFamily="66" charset="0"/>
                </a:rPr>
                <a:t>+</a:t>
              </a:r>
              <a:r>
                <a:rPr lang="es-MX" sz="2500" dirty="0" smtClean="0">
                  <a:latin typeface="Comic Sans MS" pitchFamily="66" charset="0"/>
                </a:rPr>
                <a:t>            </a:t>
              </a:r>
              <a:r>
                <a:rPr lang="es-MX" sz="2500" dirty="0" err="1" smtClean="0">
                  <a:latin typeface="Comic Sans MS" pitchFamily="66" charset="0"/>
                </a:rPr>
                <a:t>MbFe</a:t>
              </a:r>
              <a:r>
                <a:rPr lang="es-MX" sz="2500" smtClean="0">
                  <a:latin typeface="Comic Sans MS" pitchFamily="66" charset="0"/>
                </a:rPr>
                <a:t>(III) + H</a:t>
              </a:r>
              <a:r>
                <a:rPr lang="es-MX" sz="2500" baseline="-25000" smtClean="0">
                  <a:latin typeface="Comic Sans MS" pitchFamily="66" charset="0"/>
                </a:rPr>
                <a:t>2</a:t>
              </a:r>
              <a:r>
                <a:rPr lang="es-MX" sz="2500" smtClean="0">
                  <a:latin typeface="Comic Sans MS" pitchFamily="66" charset="0"/>
                </a:rPr>
                <a:t>O</a:t>
              </a:r>
              <a:endParaRPr lang="es-MX" sz="2500" dirty="0" smtClean="0">
                <a:latin typeface="Comic Sans MS" pitchFamily="66" charset="0"/>
              </a:endParaRPr>
            </a:p>
            <a:p>
              <a:pPr algn="ctr"/>
              <a:endParaRPr lang="es-MX" sz="2500" dirty="0" smtClean="0">
                <a:latin typeface="Comic Sans MS" pitchFamily="66" charset="0"/>
              </a:endParaRPr>
            </a:p>
            <a:p>
              <a:pPr algn="ctr"/>
              <a:r>
                <a:rPr lang="es-MX" sz="2500" dirty="0" err="1" smtClean="0">
                  <a:latin typeface="Comic Sans MS" pitchFamily="66" charset="0"/>
                </a:rPr>
                <a:t>MbFe</a:t>
              </a:r>
              <a:r>
                <a:rPr lang="es-MX" sz="2500" dirty="0" smtClean="0">
                  <a:latin typeface="Comic Sans MS" pitchFamily="66" charset="0"/>
                </a:rPr>
                <a:t>(II)O</a:t>
              </a:r>
              <a:r>
                <a:rPr lang="es-MX" sz="2500" baseline="-25000" dirty="0" smtClean="0">
                  <a:latin typeface="Comic Sans MS" pitchFamily="66" charset="0"/>
                </a:rPr>
                <a:t>2</a:t>
              </a:r>
              <a:r>
                <a:rPr lang="es-MX" sz="2500" dirty="0" smtClean="0">
                  <a:latin typeface="Comic Sans MS" pitchFamily="66" charset="0"/>
                </a:rPr>
                <a:t>     +      OH               </a:t>
              </a:r>
              <a:r>
                <a:rPr lang="es-MX" sz="2500" dirty="0" err="1" smtClean="0">
                  <a:latin typeface="Comic Sans MS" pitchFamily="66" charset="0"/>
                </a:rPr>
                <a:t>MbFe</a:t>
              </a:r>
              <a:r>
                <a:rPr lang="es-MX" sz="2500" dirty="0" smtClean="0">
                  <a:latin typeface="Comic Sans MS" pitchFamily="66" charset="0"/>
                </a:rPr>
                <a:t>(III)  +  O</a:t>
              </a:r>
              <a:r>
                <a:rPr lang="es-MX" sz="2500" baseline="-25000" dirty="0" smtClean="0">
                  <a:latin typeface="Comic Sans MS" pitchFamily="66" charset="0"/>
                </a:rPr>
                <a:t>2</a:t>
              </a:r>
              <a:endParaRPr lang="es-MX" sz="2500" baseline="-25000" dirty="0">
                <a:latin typeface="Comic Sans MS" pitchFamily="66" charset="0"/>
              </a:endParaRPr>
            </a:p>
          </p:txBody>
        </p:sp>
        <p:cxnSp>
          <p:nvCxnSpPr>
            <p:cNvPr id="8" name="7 Conector recto de flecha"/>
            <p:cNvCxnSpPr/>
            <p:nvPr/>
          </p:nvCxnSpPr>
          <p:spPr>
            <a:xfrm>
              <a:off x="5357818" y="4397083"/>
              <a:ext cx="857256" cy="1588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9 Conector recto de flecha"/>
          <p:cNvCxnSpPr/>
          <p:nvPr/>
        </p:nvCxnSpPr>
        <p:spPr>
          <a:xfrm>
            <a:off x="4500562" y="5143512"/>
            <a:ext cx="857256" cy="158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CuadroTexto"/>
          <p:cNvSpPr txBox="1"/>
          <p:nvPr/>
        </p:nvSpPr>
        <p:spPr>
          <a:xfrm>
            <a:off x="714348" y="857232"/>
            <a:ext cx="397576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500" dirty="0" smtClean="0">
                <a:latin typeface="Comic Sans MS" pitchFamily="66" charset="0"/>
              </a:rPr>
              <a:t>Papel de la globina</a:t>
            </a:r>
            <a:endParaRPr lang="es-MX" sz="35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87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4</a:t>
            </a:fld>
            <a:endParaRPr lang="es-MX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762" y="1844824"/>
            <a:ext cx="4816475" cy="243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2351679" y="556447"/>
            <a:ext cx="44406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3200" dirty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</a:rPr>
              <a:t>Características del O</a:t>
            </a:r>
            <a:r>
              <a:rPr lang="es-MX" sz="3200" baseline="-25000" dirty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</a:rPr>
              <a:t>2</a:t>
            </a:r>
            <a:endParaRPr lang="es-MX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6267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5</a:t>
            </a:fld>
            <a:endParaRPr lang="es-MX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75" y="908720"/>
            <a:ext cx="8389565" cy="4821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2411759" y="184284"/>
            <a:ext cx="44406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3200" dirty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</a:rPr>
              <a:t>Características del O</a:t>
            </a:r>
            <a:r>
              <a:rPr lang="es-MX" sz="3200" baseline="-25000" dirty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</a:rPr>
              <a:t>2</a:t>
            </a:r>
            <a:endParaRPr lang="es-MX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08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85786" y="500042"/>
            <a:ext cx="4257676" cy="1143000"/>
          </a:xfrm>
        </p:spPr>
        <p:txBody>
          <a:bodyPr/>
          <a:lstStyle/>
          <a:p>
            <a:r>
              <a:rPr lang="es-MX" dirty="0" err="1" smtClean="0">
                <a:latin typeface="Comic Sans MS" pitchFamily="66" charset="0"/>
              </a:rPr>
              <a:t>Mioglobina</a:t>
            </a:r>
            <a:endParaRPr lang="es-MX" dirty="0">
              <a:latin typeface="Comic Sans MS" pitchFamily="66" charset="0"/>
            </a:endParaRP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142984"/>
            <a:ext cx="4214810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Marcador de número de diapositiva"/>
          <p:cNvSpPr>
            <a:spLocks noGrp="1"/>
          </p:cNvSpPr>
          <p:nvPr>
            <p:ph type="sldNum" sz="quarter" idx="15"/>
          </p:nvPr>
        </p:nvSpPr>
        <p:spPr>
          <a:xfrm>
            <a:off x="8024842" y="6215082"/>
            <a:ext cx="762000" cy="365125"/>
          </a:xfrm>
        </p:spPr>
        <p:txBody>
          <a:bodyPr/>
          <a:lstStyle/>
          <a:p>
            <a:fld id="{6BDF58CF-0167-41C3-85CA-2AC9BDCB98EA}" type="slidenum">
              <a:rPr lang="es-MX" sz="1400" smtClean="0"/>
              <a:pPr/>
              <a:t>6</a:t>
            </a:fld>
            <a:endParaRPr lang="es-MX" sz="1400"/>
          </a:p>
        </p:txBody>
      </p:sp>
      <p:sp>
        <p:nvSpPr>
          <p:cNvPr id="11" name="10 CuadroTexto"/>
          <p:cNvSpPr txBox="1"/>
          <p:nvPr/>
        </p:nvSpPr>
        <p:spPr>
          <a:xfrm>
            <a:off x="428596" y="1857364"/>
            <a:ext cx="450059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500" dirty="0" smtClean="0">
                <a:latin typeface="Comic Sans MS" pitchFamily="66" charset="0"/>
              </a:rPr>
              <a:t>Es una </a:t>
            </a:r>
            <a:r>
              <a:rPr lang="es-MX" sz="2500" dirty="0" err="1" smtClean="0">
                <a:latin typeface="Comic Sans MS" pitchFamily="66" charset="0"/>
              </a:rPr>
              <a:t>metaloproteína</a:t>
            </a:r>
            <a:r>
              <a:rPr lang="es-MX" sz="2500" dirty="0" smtClean="0">
                <a:latin typeface="Comic Sans MS" pitchFamily="66" charset="0"/>
              </a:rPr>
              <a:t> que almacena oxígeno en los tejidos musculares de los vertebrados.</a:t>
            </a:r>
          </a:p>
          <a:p>
            <a:pPr algn="just"/>
            <a:endParaRPr lang="es-MX" sz="2500" dirty="0" smtClean="0">
              <a:latin typeface="Comic Sans MS" pitchFamily="66" charset="0"/>
            </a:endParaRPr>
          </a:p>
          <a:p>
            <a:pPr algn="just"/>
            <a:r>
              <a:rPr lang="es-MX" sz="2500" dirty="0" smtClean="0">
                <a:latin typeface="Comic Sans MS" pitchFamily="66" charset="0"/>
              </a:rPr>
              <a:t>Además facilita la difusión del O</a:t>
            </a:r>
            <a:r>
              <a:rPr lang="es-MX" sz="2500" baseline="-25000" dirty="0" smtClean="0">
                <a:latin typeface="Comic Sans MS" pitchFamily="66" charset="0"/>
              </a:rPr>
              <a:t>2</a:t>
            </a:r>
            <a:r>
              <a:rPr lang="es-MX" sz="2500" dirty="0" smtClean="0">
                <a:latin typeface="Comic Sans MS" pitchFamily="66" charset="0"/>
              </a:rPr>
              <a:t> a las mitocondrias, con el objeto de alimentar la cadena respiratoria.</a:t>
            </a:r>
          </a:p>
          <a:p>
            <a:pPr algn="just"/>
            <a:endParaRPr lang="es-MX" sz="2500" dirty="0" smtClean="0">
              <a:latin typeface="Comic Sans MS" pitchFamily="66" charset="0"/>
            </a:endParaRPr>
          </a:p>
          <a:p>
            <a:pPr algn="just"/>
            <a:endParaRPr lang="es-MX" sz="2500" dirty="0">
              <a:latin typeface="Comic Sans MS" pitchFamily="66" charset="0"/>
            </a:endParaRPr>
          </a:p>
          <a:p>
            <a:pPr algn="just"/>
            <a:endParaRPr lang="es-MX" sz="25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357166"/>
            <a:ext cx="8643998" cy="1143000"/>
          </a:xfrm>
        </p:spPr>
        <p:txBody>
          <a:bodyPr>
            <a:normAutofit/>
          </a:bodyPr>
          <a:lstStyle/>
          <a:p>
            <a:r>
              <a:rPr lang="es-MX" dirty="0" smtClean="0">
                <a:latin typeface="Comic Sans MS" pitchFamily="66" charset="0"/>
              </a:rPr>
              <a:t>Características de la Mioglobina</a:t>
            </a:r>
            <a:endParaRPr lang="es-MX" dirty="0">
              <a:latin typeface="Comic Sans MS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85720" y="1428736"/>
            <a:ext cx="4714908" cy="4752988"/>
          </a:xfrm>
        </p:spPr>
        <p:txBody>
          <a:bodyPr>
            <a:noAutofit/>
          </a:bodyPr>
          <a:lstStyle/>
          <a:p>
            <a:pPr>
              <a:buNone/>
            </a:pPr>
            <a:endParaRPr lang="es-MX" sz="2500" dirty="0" smtClean="0">
              <a:latin typeface="Comic Sans MS" pitchFamily="66" charset="0"/>
            </a:endParaRPr>
          </a:p>
          <a:p>
            <a:pPr algn="just"/>
            <a:r>
              <a:rPr lang="es-MX" sz="2500" dirty="0" smtClean="0">
                <a:latin typeface="Comic Sans MS" pitchFamily="66" charset="0"/>
              </a:rPr>
              <a:t>La estructura tridimensional fue descrita Por John </a:t>
            </a:r>
            <a:r>
              <a:rPr lang="es-MX" sz="2500" dirty="0" err="1" smtClean="0">
                <a:latin typeface="Comic Sans MS" pitchFamily="66" charset="0"/>
              </a:rPr>
              <a:t>Kendrew</a:t>
            </a:r>
            <a:r>
              <a:rPr lang="es-MX" sz="2500" dirty="0" smtClean="0">
                <a:latin typeface="Comic Sans MS" pitchFamily="66" charset="0"/>
              </a:rPr>
              <a:t> a finales de los años  50.</a:t>
            </a:r>
          </a:p>
          <a:p>
            <a:pPr algn="just"/>
            <a:endParaRPr lang="es-MX" sz="2500" dirty="0" smtClean="0">
              <a:latin typeface="Comic Sans MS" pitchFamily="66" charset="0"/>
            </a:endParaRPr>
          </a:p>
          <a:p>
            <a:pPr algn="just">
              <a:buNone/>
            </a:pPr>
            <a:endParaRPr lang="es-MX" sz="2500" dirty="0" smtClean="0">
              <a:latin typeface="Comic Sans MS" pitchFamily="66" charset="0"/>
            </a:endParaRPr>
          </a:p>
          <a:p>
            <a:pPr algn="just"/>
            <a:r>
              <a:rPr lang="es-MX" sz="2500" dirty="0" smtClean="0">
                <a:latin typeface="Comic Sans MS" pitchFamily="66" charset="0"/>
              </a:rPr>
              <a:t>Se escogió la mioglobina del músculo esquelético del cachalote.</a:t>
            </a:r>
          </a:p>
          <a:p>
            <a:pPr algn="just"/>
            <a:endParaRPr lang="es-MX" sz="2500" dirty="0" smtClean="0">
              <a:latin typeface="Comic Sans MS" pitchFamily="66" charset="0"/>
            </a:endParaRPr>
          </a:p>
          <a:p>
            <a:pPr algn="just"/>
            <a:endParaRPr lang="es-MX" sz="2500" dirty="0" smtClean="0">
              <a:latin typeface="Comic Sans MS" pitchFamily="66" charset="0"/>
            </a:endParaRPr>
          </a:p>
          <a:p>
            <a:pPr>
              <a:buNone/>
            </a:pPr>
            <a:endParaRPr lang="es-MX" sz="2500" dirty="0" smtClean="0">
              <a:latin typeface="Comic Sans MS" pitchFamily="66" charset="0"/>
            </a:endParaRPr>
          </a:p>
          <a:p>
            <a:pPr>
              <a:buNone/>
            </a:pPr>
            <a:endParaRPr lang="es-MX" sz="2500" dirty="0" smtClean="0">
              <a:latin typeface="Comic Sans MS" pitchFamily="66" charset="0"/>
            </a:endParaRPr>
          </a:p>
          <a:p>
            <a:pPr>
              <a:buNone/>
            </a:pPr>
            <a:endParaRPr lang="es-MX" sz="2500" dirty="0">
              <a:latin typeface="Comic Sans MS" pitchFamily="66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7</a:t>
            </a:fld>
            <a:endParaRPr lang="es-MX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928802"/>
            <a:ext cx="328614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28" y="500042"/>
            <a:ext cx="8729666" cy="1143000"/>
          </a:xfrm>
        </p:spPr>
        <p:txBody>
          <a:bodyPr>
            <a:normAutofit/>
          </a:bodyPr>
          <a:lstStyle/>
          <a:p>
            <a:r>
              <a:rPr lang="es-MX" dirty="0" smtClean="0">
                <a:latin typeface="Comic Sans MS" pitchFamily="66" charset="0"/>
              </a:rPr>
              <a:t>Características de la mioglobina</a:t>
            </a:r>
            <a:endParaRPr lang="es-MX" dirty="0">
              <a:latin typeface="Comic Sans MS" pitchFamily="66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8</a:t>
            </a:fld>
            <a:endParaRPr lang="es-MX"/>
          </a:p>
        </p:txBody>
      </p:sp>
      <p:sp>
        <p:nvSpPr>
          <p:cNvPr id="7" name="6 Rectángulo"/>
          <p:cNvSpPr/>
          <p:nvPr/>
        </p:nvSpPr>
        <p:spPr>
          <a:xfrm>
            <a:off x="500034" y="1500174"/>
            <a:ext cx="7929618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MX" sz="2500" dirty="0" smtClean="0">
              <a:latin typeface="Comic Sans MS" pitchFamily="66" charset="0"/>
            </a:endParaRPr>
          </a:p>
          <a:p>
            <a:pPr algn="just"/>
            <a:r>
              <a:rPr lang="es-MX" sz="2500" dirty="0" smtClean="0">
                <a:latin typeface="Comic Sans MS" pitchFamily="66" charset="0"/>
              </a:rPr>
              <a:t>* Es muy compacta, tiene un peso molecular de aprox. 17.8 </a:t>
            </a:r>
            <a:r>
              <a:rPr lang="es-MX" sz="2500" dirty="0" err="1" smtClean="0">
                <a:latin typeface="Comic Sans MS" pitchFamily="66" charset="0"/>
              </a:rPr>
              <a:t>kDa</a:t>
            </a:r>
            <a:r>
              <a:rPr lang="es-MX" sz="2500" dirty="0" smtClean="0">
                <a:latin typeface="Comic Sans MS" pitchFamily="66" charset="0"/>
              </a:rPr>
              <a:t>. Sus dimensiones son de 45 X 35 X 35 Å.</a:t>
            </a:r>
          </a:p>
          <a:p>
            <a:pPr>
              <a:buNone/>
            </a:pPr>
            <a:endParaRPr lang="es-MX" sz="2500" dirty="0" smtClean="0">
              <a:latin typeface="Comic Sans MS" pitchFamily="66" charset="0"/>
            </a:endParaRPr>
          </a:p>
          <a:p>
            <a:r>
              <a:rPr lang="es-MX" sz="2500" dirty="0" smtClean="0">
                <a:latin typeface="Comic Sans MS" pitchFamily="66" charset="0"/>
              </a:rPr>
              <a:t>* Alrededor del 75% de la cadena principal está plegada en una conformación helicoidal </a:t>
            </a:r>
            <a:r>
              <a:rPr lang="el-GR" sz="2500" dirty="0" smtClean="0">
                <a:latin typeface="Comic Sans MS" pitchFamily="66" charset="0"/>
                <a:sym typeface="Symbol"/>
              </a:rPr>
              <a:t></a:t>
            </a:r>
            <a:r>
              <a:rPr lang="es-MX" sz="2500" dirty="0" smtClean="0">
                <a:latin typeface="Comic Sans MS" pitchFamily="66" charset="0"/>
              </a:rPr>
              <a:t>. Todas las hélices </a:t>
            </a:r>
            <a:r>
              <a:rPr lang="el-GR" sz="2500" dirty="0">
                <a:latin typeface="Comic Sans MS" pitchFamily="66" charset="0"/>
                <a:sym typeface="Symbol"/>
              </a:rPr>
              <a:t></a:t>
            </a:r>
            <a:r>
              <a:rPr lang="es-MX" sz="2500" dirty="0" smtClean="0">
                <a:latin typeface="Comic Sans MS" pitchFamily="66" charset="0"/>
              </a:rPr>
              <a:t> son dextrógiras.</a:t>
            </a:r>
          </a:p>
          <a:p>
            <a:pPr>
              <a:buNone/>
            </a:pPr>
            <a:endParaRPr lang="es-MX" sz="2500" dirty="0" smtClean="0">
              <a:latin typeface="Comic Sans MS" pitchFamily="66" charset="0"/>
            </a:endParaRPr>
          </a:p>
          <a:p>
            <a:r>
              <a:rPr lang="es-MX" sz="2500" dirty="0" smtClean="0">
                <a:latin typeface="Comic Sans MS" pitchFamily="66" charset="0"/>
              </a:rPr>
              <a:t>* Cuatro de las hélices terminan con un residuo de </a:t>
            </a:r>
            <a:r>
              <a:rPr lang="es-MX" sz="2500" dirty="0" err="1" smtClean="0">
                <a:latin typeface="Comic Sans MS" pitchFamily="66" charset="0"/>
              </a:rPr>
              <a:t>prolina</a:t>
            </a:r>
            <a:r>
              <a:rPr lang="es-MX" sz="2500" dirty="0" smtClean="0">
                <a:latin typeface="Comic Sans MS" pitchFamily="66" charset="0"/>
              </a:rPr>
              <a:t> cuyo anillo de cinco miembros no puede situarse de forma adecuada en la </a:t>
            </a:r>
            <a:r>
              <a:rPr lang="el-GR" sz="2500" dirty="0">
                <a:latin typeface="Comic Sans MS" pitchFamily="66" charset="0"/>
                <a:sym typeface="Symbol"/>
              </a:rPr>
              <a:t></a:t>
            </a:r>
            <a:r>
              <a:rPr lang="el-GR" sz="2500" dirty="0" smtClean="0">
                <a:latin typeface="Comic Sans MS" pitchFamily="66" charset="0"/>
              </a:rPr>
              <a:t> </a:t>
            </a:r>
            <a:r>
              <a:rPr lang="es-MX" sz="2500" dirty="0" smtClean="0">
                <a:latin typeface="Comic Sans MS" pitchFamily="66" charset="0"/>
              </a:rPr>
              <a:t>–hélice.</a:t>
            </a:r>
          </a:p>
          <a:p>
            <a:pPr>
              <a:buNone/>
            </a:pPr>
            <a:endParaRPr lang="es-MX" sz="25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5794" y="500042"/>
            <a:ext cx="8686800" cy="1143000"/>
          </a:xfrm>
        </p:spPr>
        <p:txBody>
          <a:bodyPr>
            <a:normAutofit/>
          </a:bodyPr>
          <a:lstStyle/>
          <a:p>
            <a:r>
              <a:rPr lang="es-MX" dirty="0" smtClean="0">
                <a:latin typeface="Comic Sans MS" pitchFamily="66" charset="0"/>
              </a:rPr>
              <a:t>Características de la mioglobina</a:t>
            </a:r>
            <a:endParaRPr lang="es-MX" dirty="0">
              <a:latin typeface="Comic Sans MS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500034" y="2143116"/>
            <a:ext cx="8229600" cy="4389120"/>
          </a:xfrm>
        </p:spPr>
        <p:txBody>
          <a:bodyPr>
            <a:normAutofit/>
          </a:bodyPr>
          <a:lstStyle/>
          <a:p>
            <a:r>
              <a:rPr lang="es-MX" sz="2500" dirty="0" smtClean="0">
                <a:latin typeface="Comic Sans MS" pitchFamily="66" charset="0"/>
              </a:rPr>
              <a:t>Los grupos </a:t>
            </a:r>
            <a:r>
              <a:rPr lang="es-MX" sz="2500" dirty="0" err="1" smtClean="0">
                <a:latin typeface="Comic Sans MS" pitchFamily="66" charset="0"/>
              </a:rPr>
              <a:t>peptídicos</a:t>
            </a:r>
            <a:r>
              <a:rPr lang="es-MX" sz="2500" dirty="0" smtClean="0">
                <a:latin typeface="Comic Sans MS" pitchFamily="66" charset="0"/>
              </a:rPr>
              <a:t> son planos.</a:t>
            </a:r>
          </a:p>
          <a:p>
            <a:pPr>
              <a:buNone/>
            </a:pPr>
            <a:endParaRPr lang="es-MX" sz="2500" dirty="0" smtClean="0">
              <a:latin typeface="Comic Sans MS" pitchFamily="66" charset="0"/>
            </a:endParaRPr>
          </a:p>
          <a:p>
            <a:r>
              <a:rPr lang="es-MX" sz="2500" dirty="0" smtClean="0">
                <a:latin typeface="Comic Sans MS" pitchFamily="66" charset="0"/>
              </a:rPr>
              <a:t>El interior y el exterior están bien definidos. El interior consiste casi enteramente de residuos no polares como la leucina, </a:t>
            </a:r>
            <a:r>
              <a:rPr lang="es-MX" sz="2500" dirty="0" err="1" smtClean="0">
                <a:latin typeface="Comic Sans MS" pitchFamily="66" charset="0"/>
              </a:rPr>
              <a:t>valina</a:t>
            </a:r>
            <a:r>
              <a:rPr lang="es-MX" sz="2500" dirty="0" smtClean="0">
                <a:latin typeface="Comic Sans MS" pitchFamily="66" charset="0"/>
              </a:rPr>
              <a:t>, metionina y fenilalanina.</a:t>
            </a:r>
            <a:endParaRPr lang="es-MX" sz="2500" dirty="0">
              <a:latin typeface="Comic Sans MS" pitchFamily="66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BDF58CF-0167-41C3-85CA-2AC9BDCB98EA}" type="slidenum">
              <a:rPr lang="es-MX" smtClean="0"/>
              <a:pPr/>
              <a:t>9</a:t>
            </a:fld>
            <a:endParaRPr lang="es-MX"/>
          </a:p>
        </p:txBody>
      </p:sp>
      <p:sp>
        <p:nvSpPr>
          <p:cNvPr id="5" name="4 CuadroTexto"/>
          <p:cNvSpPr txBox="1"/>
          <p:nvPr/>
        </p:nvSpPr>
        <p:spPr>
          <a:xfrm>
            <a:off x="928662" y="5857892"/>
            <a:ext cx="55691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600" dirty="0" err="1" smtClean="0">
                <a:latin typeface="Comic Sans MS" pitchFamily="66" charset="0"/>
              </a:rPr>
              <a:t>Stryer</a:t>
            </a:r>
            <a:r>
              <a:rPr lang="es-MX" sz="1600" dirty="0" smtClean="0">
                <a:latin typeface="Comic Sans MS" pitchFamily="66" charset="0"/>
              </a:rPr>
              <a:t>  L., BIOQUIMICA, </a:t>
            </a:r>
            <a:r>
              <a:rPr lang="es-MX" sz="1600" dirty="0" err="1" smtClean="0">
                <a:latin typeface="Comic Sans MS" pitchFamily="66" charset="0"/>
              </a:rPr>
              <a:t>Reverté</a:t>
            </a:r>
            <a:r>
              <a:rPr lang="es-MX" sz="1600" dirty="0" smtClean="0">
                <a:latin typeface="Comic Sans MS" pitchFamily="66" charset="0"/>
              </a:rPr>
              <a:t>, Barcelona, 1995,   </a:t>
            </a:r>
            <a:endParaRPr lang="es-MX" sz="16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rador">
  <a:themeElements>
    <a:clrScheme name="Mirador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Mirador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irador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irador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2.xml><?xml version="1.0" encoding="utf-8"?>
<a:themeOverride xmlns:a="http://schemas.openxmlformats.org/drawingml/2006/main">
  <a:clrScheme name="Mirador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1941</TotalTime>
  <Words>999</Words>
  <Application>Microsoft Office PowerPoint</Application>
  <PresentationFormat>Presentación en pantalla (4:3)</PresentationFormat>
  <Paragraphs>207</Paragraphs>
  <Slides>36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38" baseType="lpstr">
      <vt:lpstr>Mirador</vt:lpstr>
      <vt:lpstr>SPW 4.0 Graph</vt:lpstr>
      <vt:lpstr>Hemoglobina  y  mioglobina</vt:lpstr>
      <vt:lpstr>Características de Hierro</vt:lpstr>
      <vt:lpstr>Características del O2</vt:lpstr>
      <vt:lpstr>Presentación de PowerPoint</vt:lpstr>
      <vt:lpstr>Presentación de PowerPoint</vt:lpstr>
      <vt:lpstr>Mioglobina</vt:lpstr>
      <vt:lpstr>Características de la Mioglobina</vt:lpstr>
      <vt:lpstr>Características de la mioglobina</vt:lpstr>
      <vt:lpstr>Características de la mioglobina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Hemoglobina</vt:lpstr>
      <vt:lpstr>Presentación de PowerPoint</vt:lpstr>
      <vt:lpstr>Presentación de PowerPoint</vt:lpstr>
      <vt:lpstr>Presentación de PowerPoint</vt:lpstr>
      <vt:lpstr>Hemoglobina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Desoxihemoglobina </vt:lpstr>
      <vt:lpstr>Presentación de PowerPoint</vt:lpstr>
      <vt:lpstr>Presentación de PowerPoint</vt:lpstr>
      <vt:lpstr>Hemoglobina y mioglobina</vt:lpstr>
      <vt:lpstr>Grupos hemo en desoxihemoglobina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El Nobel</dc:creator>
  <cp:lastModifiedBy>Silvia</cp:lastModifiedBy>
  <cp:revision>203</cp:revision>
  <dcterms:created xsi:type="dcterms:W3CDTF">2007-10-03T12:45:39Z</dcterms:created>
  <dcterms:modified xsi:type="dcterms:W3CDTF">2017-03-13T17:29:48Z</dcterms:modified>
</cp:coreProperties>
</file>