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75" r:id="rId3"/>
    <p:sldId id="274" r:id="rId4"/>
    <p:sldId id="298" r:id="rId5"/>
    <p:sldId id="299" r:id="rId6"/>
    <p:sldId id="267" r:id="rId7"/>
    <p:sldId id="268" r:id="rId8"/>
    <p:sldId id="272" r:id="rId9"/>
    <p:sldId id="271" r:id="rId10"/>
    <p:sldId id="296" r:id="rId11"/>
    <p:sldId id="262" r:id="rId12"/>
    <p:sldId id="295" r:id="rId13"/>
    <p:sldId id="264" r:id="rId14"/>
    <p:sldId id="278" r:id="rId15"/>
    <p:sldId id="266" r:id="rId16"/>
    <p:sldId id="277" r:id="rId17"/>
    <p:sldId id="276" r:id="rId18"/>
    <p:sldId id="287" r:id="rId19"/>
    <p:sldId id="289" r:id="rId20"/>
    <p:sldId id="273" r:id="rId21"/>
    <p:sldId id="259" r:id="rId22"/>
    <p:sldId id="280" r:id="rId23"/>
    <p:sldId id="257" r:id="rId24"/>
    <p:sldId id="281" r:id="rId25"/>
    <p:sldId id="290" r:id="rId26"/>
    <p:sldId id="297" r:id="rId27"/>
    <p:sldId id="291" r:id="rId28"/>
    <p:sldId id="292" r:id="rId29"/>
    <p:sldId id="283" r:id="rId30"/>
    <p:sldId id="270" r:id="rId31"/>
    <p:sldId id="282" r:id="rId32"/>
    <p:sldId id="258" r:id="rId33"/>
    <p:sldId id="260" r:id="rId34"/>
    <p:sldId id="293" r:id="rId35"/>
    <p:sldId id="279" r:id="rId36"/>
    <p:sldId id="300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3725-118E-4264-8C2C-A9235B04C623}" type="datetimeFigureOut">
              <a:rPr lang="es-MX" smtClean="0"/>
              <a:pPr/>
              <a:t>13/03/2017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CCCF-1CC1-4431-A2B2-9B1C8ED2974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45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CCCF-1CC1-4431-A2B2-9B1C8ED2974B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20B9A3-696C-47B8-B0EC-C44BD56617AF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B7B0-979D-4575-A658-86D2C021C935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CC9-47C7-43AD-8590-32674C48FEDA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BFD0E5-70B8-4D2E-BE96-37E5A9805802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8E9943-B22E-4565-97E9-63F2D0ADEBB5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A8A5-355A-4D14-AE70-566BB12E3572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493-8F5A-46B9-88C5-5EA45F732543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7C5016-5FE1-4517-9BAE-A6C6081A7DFC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E4F2-E33D-494C-94B6-29B221F3AD87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5605AC-F7D8-4457-9117-B84AF0D0C812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4CFA0E-57AC-4E4F-B226-65861944A54B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8C93FC-8B49-4582-8204-24D73DCACF07}" type="datetime1">
              <a:rPr lang="es-MX" smtClean="0"/>
              <a:pPr/>
              <a:t>13/03/2017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DF58CF-0167-41C3-85CA-2AC9BDCB98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00276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002060"/>
                </a:solidFill>
              </a:rPr>
              <a:t>Hemoglobina </a:t>
            </a:r>
            <a:br>
              <a:rPr lang="es-MX" sz="4400" dirty="0" smtClean="0">
                <a:solidFill>
                  <a:srgbClr val="002060"/>
                </a:solidFill>
              </a:rPr>
            </a:br>
            <a:r>
              <a:rPr lang="es-MX" sz="4400" dirty="0" smtClean="0">
                <a:solidFill>
                  <a:srgbClr val="002060"/>
                </a:solidFill>
              </a:rPr>
              <a:t>y </a:t>
            </a:r>
            <a:br>
              <a:rPr lang="es-MX" sz="4400" dirty="0" smtClean="0">
                <a:solidFill>
                  <a:srgbClr val="002060"/>
                </a:solidFill>
              </a:rPr>
            </a:br>
            <a:r>
              <a:rPr lang="es-MX" sz="4400" dirty="0" smtClean="0">
                <a:solidFill>
                  <a:srgbClr val="002060"/>
                </a:solidFill>
              </a:rPr>
              <a:t>mioglobina</a:t>
            </a:r>
            <a:endParaRPr lang="es-MX" sz="4400" dirty="0">
              <a:solidFill>
                <a:srgbClr val="00206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2 Marcador de contenido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89438"/>
          </a:xfrm>
        </p:spPr>
        <p:txBody>
          <a:bodyPr/>
          <a:lstStyle/>
          <a:p>
            <a:pPr algn="just"/>
            <a:r>
              <a:rPr lang="es-EC" dirty="0" smtClean="0">
                <a:latin typeface="Comic Sans MS" pitchFamily="66" charset="0"/>
              </a:rPr>
              <a:t>La mioglobina está formado por 8 hélices </a:t>
            </a:r>
            <a:r>
              <a:rPr lang="es-EC" dirty="0" smtClean="0">
                <a:latin typeface="Comic Sans MS" pitchFamily="66" charset="0"/>
                <a:sym typeface="Symbol"/>
              </a:rPr>
              <a:t></a:t>
            </a:r>
            <a:r>
              <a:rPr lang="es-EC" dirty="0" smtClean="0">
                <a:latin typeface="Comic Sans MS" pitchFamily="66" charset="0"/>
              </a:rPr>
              <a:t>, designadas con las letras de la A -</a:t>
            </a:r>
            <a:r>
              <a:rPr lang="es-EC" dirty="0">
                <a:latin typeface="Comic Sans MS" pitchFamily="66" charset="0"/>
              </a:rPr>
              <a:t> </a:t>
            </a:r>
            <a:r>
              <a:rPr lang="es-EC" dirty="0" smtClean="0">
                <a:latin typeface="Comic Sans MS" pitchFamily="66" charset="0"/>
              </a:rPr>
              <a:t>H, y están conectadas por regiones cortas no helicoidales. </a:t>
            </a:r>
          </a:p>
          <a:p>
            <a:pPr algn="just">
              <a:buFont typeface="Wingdings 2" pitchFamily="18" charset="2"/>
              <a:buNone/>
            </a:pPr>
            <a:endParaRPr lang="es-EC" dirty="0" smtClean="0">
              <a:latin typeface="Comic Sans MS" pitchFamily="66" charset="0"/>
            </a:endParaRPr>
          </a:p>
          <a:p>
            <a:pPr algn="just"/>
            <a:r>
              <a:rPr lang="es-EC" dirty="0" smtClean="0">
                <a:latin typeface="Comic Sans MS" pitchFamily="66" charset="0"/>
              </a:rPr>
              <a:t>Los grupos R de los aminoácidos empaquetados en el interior de la molécula son predominantemente de carácter </a:t>
            </a:r>
            <a:r>
              <a:rPr lang="es-EC" dirty="0" err="1" smtClean="0">
                <a:latin typeface="Comic Sans MS" pitchFamily="66" charset="0"/>
              </a:rPr>
              <a:t>hidrofóbico</a:t>
            </a:r>
            <a:r>
              <a:rPr lang="es-EC" dirty="0" smtClean="0">
                <a:latin typeface="Comic Sans MS" pitchFamily="66" charset="0"/>
              </a:rPr>
              <a:t>, mientras que los expuestos en la superficie de la molécula son generalmente </a:t>
            </a:r>
            <a:r>
              <a:rPr lang="es-EC" dirty="0" err="1" smtClean="0">
                <a:latin typeface="Comic Sans MS" pitchFamily="66" charset="0"/>
              </a:rPr>
              <a:t>hidrofílicos</a:t>
            </a:r>
            <a:r>
              <a:rPr lang="es-EC" dirty="0" smtClean="0">
                <a:latin typeface="Comic Sans MS" pitchFamily="66" charset="0"/>
              </a:rPr>
              <a:t>, haciendo así la molécula relativamente soluble en agua.</a:t>
            </a:r>
            <a:endParaRPr lang="es-ES" dirty="0" smtClean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9A03EF-B473-4128-A457-E111FAA95C5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33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086116" cy="457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34476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3286147" cy="27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4282" y="857232"/>
            <a:ext cx="3643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 smtClean="0">
                <a:solidFill>
                  <a:schemeClr val="tx2"/>
                </a:solidFill>
                <a:latin typeface="Comic Sans MS" pitchFamily="66" charset="0"/>
              </a:rPr>
              <a:t>Mioglobina</a:t>
            </a:r>
          </a:p>
          <a:p>
            <a:endParaRPr lang="es-MX" sz="3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30852B-4580-4ADB-A719-29AA8E0E63D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87043" name="Picture 6" descr="http://img513.imageshack.us/img513/9504/mioglobina6z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21321" r="-18808"/>
          <a:stretch/>
        </p:blipFill>
        <p:spPr bwMode="auto">
          <a:xfrm>
            <a:off x="114406" y="260648"/>
            <a:ext cx="5844245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87044" name="7 CuadroTexto"/>
          <p:cNvSpPr txBox="1">
            <a:spLocks noChangeArrowheads="1"/>
          </p:cNvSpPr>
          <p:nvPr/>
        </p:nvSpPr>
        <p:spPr bwMode="auto">
          <a:xfrm>
            <a:off x="5436096" y="908720"/>
            <a:ext cx="3168352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2000" dirty="0">
                <a:latin typeface="Comic Sans MS" pitchFamily="66" charset="0"/>
                <a:sym typeface="Symbol" pitchFamily="18" charset="2"/>
              </a:rPr>
              <a:t>17.8 </a:t>
            </a:r>
            <a:r>
              <a:rPr lang="es-ES" sz="2000" dirty="0" err="1">
                <a:latin typeface="Comic Sans MS" pitchFamily="66" charset="0"/>
                <a:sym typeface="Symbol" pitchFamily="18" charset="2"/>
              </a:rPr>
              <a:t>kDa</a:t>
            </a:r>
            <a:endParaRPr lang="es-ES" sz="2000" dirty="0"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r>
              <a:rPr lang="es-ES" sz="2000" dirty="0">
                <a:latin typeface="Comic Sans MS" pitchFamily="66" charset="0"/>
                <a:sym typeface="Symbol" pitchFamily="18" charset="2"/>
              </a:rPr>
              <a:t>Cadena </a:t>
            </a:r>
            <a:r>
              <a:rPr lang="es-ES" sz="2000" dirty="0" err="1">
                <a:latin typeface="Comic Sans MS" pitchFamily="66" charset="0"/>
                <a:sym typeface="Symbol" pitchFamily="18" charset="2"/>
              </a:rPr>
              <a:t>polipeptídica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 de 153 </a:t>
            </a:r>
            <a:r>
              <a:rPr lang="es-ES" sz="2000" i="1" dirty="0" err="1" smtClean="0">
                <a:latin typeface="Comic Sans MS" pitchFamily="66" charset="0"/>
                <a:sym typeface="Symbol" pitchFamily="18" charset="2"/>
              </a:rPr>
              <a:t>aa</a:t>
            </a:r>
            <a:r>
              <a:rPr lang="es-ES" sz="2000" i="1" dirty="0" smtClean="0">
                <a:latin typeface="Comic Sans MS" pitchFamily="66" charset="0"/>
                <a:sym typeface="Symbol" pitchFamily="18" charset="2"/>
              </a:rPr>
              <a:t>; </a:t>
            </a:r>
            <a:r>
              <a:rPr lang="es-ES" sz="2000" dirty="0" smtClean="0">
                <a:latin typeface="Comic Sans MS" pitchFamily="66" charset="0"/>
                <a:sym typeface="Symbol" pitchFamily="18" charset="2"/>
              </a:rPr>
              <a:t>83</a:t>
            </a:r>
            <a:r>
              <a:rPr lang="es-ES" sz="2000" i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s-ES" sz="2000" i="1" dirty="0" err="1">
                <a:latin typeface="Comic Sans MS" pitchFamily="66" charset="0"/>
                <a:sym typeface="Symbol" pitchFamily="18" charset="2"/>
              </a:rPr>
              <a:t>aa</a:t>
            </a:r>
            <a:r>
              <a:rPr lang="es-ES" sz="2000" i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son invariables </a:t>
            </a:r>
            <a:r>
              <a:rPr lang="es-ES" sz="2000" dirty="0" smtClean="0">
                <a:latin typeface="Comic Sans MS" pitchFamily="66" charset="0"/>
                <a:sym typeface="Symbol" pitchFamily="18" charset="2"/>
              </a:rPr>
              <a:t>en 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todas las especies analizadas.</a:t>
            </a:r>
          </a:p>
          <a:p>
            <a:pPr algn="just" eaLnBrk="1" hangingPunct="1"/>
            <a:endParaRPr lang="es-ES" sz="2000" i="1" dirty="0"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r>
              <a:rPr lang="es-ES" sz="2000" dirty="0">
                <a:latin typeface="Comic Sans MS" pitchFamily="66" charset="0"/>
                <a:sym typeface="Symbol" pitchFamily="18" charset="2"/>
              </a:rPr>
              <a:t>Cada mol de Mb puede enlazar un mol de O</a:t>
            </a:r>
            <a:r>
              <a:rPr lang="es-ES" sz="2000" baseline="-25000" dirty="0">
                <a:latin typeface="Comic Sans MS" pitchFamily="66" charset="0"/>
                <a:sym typeface="Symbol" pitchFamily="18" charset="2"/>
              </a:rPr>
              <a:t>2</a:t>
            </a:r>
          </a:p>
          <a:p>
            <a:pPr algn="just" eaLnBrk="1" hangingPunct="1"/>
            <a:endParaRPr lang="es-ES" sz="2000" baseline="-25000" dirty="0"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r>
              <a:rPr lang="es-ES" sz="2000" dirty="0">
                <a:latin typeface="Comic Sans MS" pitchFamily="66" charset="0"/>
                <a:sym typeface="Symbol" pitchFamily="18" charset="2"/>
              </a:rPr>
              <a:t>Desoxigenada: </a:t>
            </a:r>
            <a:r>
              <a:rPr lang="es-ES" sz="2000" dirty="0" err="1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desoxiMb</a:t>
            </a:r>
            <a:endParaRPr lang="es-ES" sz="2000" dirty="0">
              <a:solidFill>
                <a:schemeClr val="accent1"/>
              </a:solidFill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endParaRPr lang="es-ES" sz="2000" dirty="0">
              <a:solidFill>
                <a:srgbClr val="00B0F0"/>
              </a:solidFill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r>
              <a:rPr lang="es-ES" sz="2000" dirty="0" smtClean="0">
                <a:latin typeface="Comic Sans MS" pitchFamily="66" charset="0"/>
                <a:sym typeface="Symbol" pitchFamily="18" charset="2"/>
              </a:rPr>
              <a:t>Oxigenada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:  </a:t>
            </a:r>
            <a:r>
              <a:rPr lang="es-ES" sz="2000" dirty="0" err="1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oxiMb</a:t>
            </a:r>
            <a:endParaRPr lang="es-ES" sz="2000" dirty="0">
              <a:solidFill>
                <a:schemeClr val="accent1"/>
              </a:solidFill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endParaRPr lang="es-ES" sz="2000" dirty="0">
              <a:solidFill>
                <a:srgbClr val="00B0F0"/>
              </a:solidFill>
              <a:latin typeface="Comic Sans MS" pitchFamily="66" charset="0"/>
              <a:sym typeface="Symbol" pitchFamily="18" charset="2"/>
            </a:endParaRPr>
          </a:p>
          <a:p>
            <a:pPr algn="just" eaLnBrk="1" hangingPunct="1"/>
            <a:r>
              <a:rPr lang="es-ES" sz="2000" dirty="0" err="1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MetaMb</a:t>
            </a:r>
            <a:r>
              <a:rPr lang="es-ES" sz="2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:</a:t>
            </a:r>
            <a:r>
              <a:rPr lang="es-ES" sz="2000" dirty="0">
                <a:solidFill>
                  <a:srgbClr val="00B0F0"/>
                </a:solidFill>
                <a:latin typeface="Comic Sans MS" pitchFamily="66" charset="0"/>
                <a:sym typeface="Symbol" pitchFamily="18" charset="2"/>
              </a:rPr>
              <a:t>  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mioglobina oxidada (</a:t>
            </a:r>
            <a:r>
              <a:rPr lang="es-ES" sz="2000" dirty="0" err="1">
                <a:latin typeface="Comic Sans MS" pitchFamily="66" charset="0"/>
                <a:sym typeface="Symbol" pitchFamily="18" charset="2"/>
              </a:rPr>
              <a:t>Fe</a:t>
            </a:r>
            <a:r>
              <a:rPr lang="es-ES" sz="2000" baseline="30000" dirty="0" err="1">
                <a:latin typeface="Comic Sans MS" pitchFamily="66" charset="0"/>
                <a:sym typeface="Symbol" pitchFamily="18" charset="2"/>
              </a:rPr>
              <a:t>III</a:t>
            </a:r>
            <a:r>
              <a:rPr lang="es-ES" sz="2000" dirty="0">
                <a:latin typeface="Comic Sans MS" pitchFamily="66" charset="0"/>
                <a:sym typeface="Symbol" pitchFamily="18" charset="2"/>
              </a:rPr>
              <a:t>) (incapaz de enlazar oxígeno).</a:t>
            </a:r>
            <a:endParaRPr lang="es-ES" sz="2000" i="1" dirty="0"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87637" y="584056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</a:t>
            </a:r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35" t="18555" r="12109" b="3320"/>
          <a:stretch>
            <a:fillRect/>
          </a:stretch>
        </p:blipFill>
        <p:spPr bwMode="auto">
          <a:xfrm>
            <a:off x="1214414" y="1000108"/>
            <a:ext cx="6143668" cy="52149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2910" y="1083546"/>
            <a:ext cx="24160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smtClean="0">
                <a:solidFill>
                  <a:schemeClr val="tx2"/>
                </a:solidFill>
                <a:latin typeface="Comic Sans MS" pitchFamily="66" charset="0"/>
              </a:rPr>
              <a:t>Mioglobina</a:t>
            </a:r>
            <a:endParaRPr lang="es-MX" sz="3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2" y="2325694"/>
          <a:ext cx="8072496" cy="274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581118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Forma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Estado de oxidación del hierro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Ocupante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00302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5ª posición de coordinación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6ª</a:t>
                      </a:r>
                      <a:r>
                        <a:rPr lang="es-MX" baseline="0" dirty="0" smtClean="0">
                          <a:latin typeface="Comic Sans MS" pitchFamily="66" charset="0"/>
                        </a:rPr>
                        <a:t> posición de coordinación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81118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Comic Sans MS" pitchFamily="66" charset="0"/>
                        </a:rPr>
                        <a:t>Desoximioglobina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+2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Comic Sans MS" pitchFamily="66" charset="0"/>
                        </a:rPr>
                        <a:t>His</a:t>
                      </a:r>
                      <a:r>
                        <a:rPr lang="es-MX" dirty="0" smtClean="0">
                          <a:latin typeface="Comic Sans MS" pitchFamily="66" charset="0"/>
                        </a:rPr>
                        <a:t> F8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Vacío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81118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Comic Sans MS" pitchFamily="66" charset="0"/>
                        </a:rPr>
                        <a:t>Oximioglobina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+2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Comic Sans MS" pitchFamily="66" charset="0"/>
                        </a:rPr>
                        <a:t>His</a:t>
                      </a:r>
                      <a:r>
                        <a:rPr lang="es-MX" dirty="0" smtClean="0">
                          <a:latin typeface="Comic Sans MS" pitchFamily="66" charset="0"/>
                        </a:rPr>
                        <a:t> F8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s-MX" baseline="-25000" dirty="0" smtClean="0">
                          <a:latin typeface="Comic Sans MS" pitchFamily="66" charset="0"/>
                        </a:rPr>
                        <a:t>2</a:t>
                      </a:r>
                      <a:endParaRPr lang="es-MX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28596" y="1142984"/>
            <a:ext cx="51267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Entorno del grupo hemo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28662" y="5857892"/>
            <a:ext cx="5880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Comic Sans MS" pitchFamily="66" charset="0"/>
              </a:rPr>
              <a:t>Stryer</a:t>
            </a:r>
            <a:r>
              <a:rPr lang="es-MX" sz="1600" dirty="0" smtClean="0">
                <a:latin typeface="Comic Sans MS" pitchFamily="66" charset="0"/>
              </a:rPr>
              <a:t>  L., BIOQUIMICA, </a:t>
            </a:r>
            <a:r>
              <a:rPr lang="es-MX" sz="1600" dirty="0" err="1" smtClean="0">
                <a:latin typeface="Comic Sans MS" pitchFamily="66" charset="0"/>
              </a:rPr>
              <a:t>Reverté</a:t>
            </a:r>
            <a:r>
              <a:rPr lang="es-MX" sz="1600" dirty="0" smtClean="0">
                <a:latin typeface="Comic Sans MS" pitchFamily="66" charset="0"/>
              </a:rPr>
              <a:t>, Barcelona, 1995, p.151  </a:t>
            </a:r>
            <a:endParaRPr lang="es-MX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564" t="18555" r="3320" b="6250"/>
          <a:stretch>
            <a:fillRect/>
          </a:stretch>
        </p:blipFill>
        <p:spPr bwMode="auto">
          <a:xfrm>
            <a:off x="1357290" y="1357298"/>
            <a:ext cx="664373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714744" y="2857496"/>
            <a:ext cx="8306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 smtClean="0">
                <a:solidFill>
                  <a:srgbClr val="FFFF00"/>
                </a:solidFill>
                <a:latin typeface="Comic Sans MS" pitchFamily="66" charset="0"/>
              </a:rPr>
              <a:t>His-93</a:t>
            </a:r>
            <a:endParaRPr lang="es-MX" sz="15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5155" y="869232"/>
            <a:ext cx="37882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err="1" smtClean="0">
                <a:solidFill>
                  <a:schemeClr val="tx2"/>
                </a:solidFill>
                <a:latin typeface="Comic Sans MS" pitchFamily="66" charset="0"/>
              </a:rPr>
              <a:t>Desoximioglobina</a:t>
            </a:r>
            <a:endParaRPr lang="es-MX" sz="3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086" t="18554" r="1123" b="3320"/>
          <a:stretch>
            <a:fillRect/>
          </a:stretch>
        </p:blipFill>
        <p:spPr bwMode="auto">
          <a:xfrm>
            <a:off x="1187624" y="1142960"/>
            <a:ext cx="592935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483768" y="188640"/>
            <a:ext cx="31181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err="1" smtClean="0">
                <a:solidFill>
                  <a:schemeClr val="tx2"/>
                </a:solidFill>
                <a:latin typeface="Comic Sans MS" pitchFamily="66" charset="0"/>
              </a:rPr>
              <a:t>Oximioglobina</a:t>
            </a:r>
            <a:endParaRPr lang="es-MX" sz="3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56" t="20508" r="23096" b="6250"/>
          <a:stretch>
            <a:fillRect/>
          </a:stretch>
        </p:blipFill>
        <p:spPr bwMode="auto">
          <a:xfrm>
            <a:off x="126654" y="1651422"/>
            <a:ext cx="3648451" cy="48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1211" t="27539" r="14843" b="7031"/>
          <a:stretch>
            <a:fillRect/>
          </a:stretch>
        </p:blipFill>
        <p:spPr bwMode="auto">
          <a:xfrm>
            <a:off x="4355976" y="1988840"/>
            <a:ext cx="377448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084810" y="362302"/>
            <a:ext cx="25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schemeClr val="tx2"/>
                </a:solidFill>
                <a:latin typeface="Comic Sans MS" pitchFamily="66" charset="0"/>
              </a:rPr>
              <a:t>Oximioglobina</a:t>
            </a:r>
            <a:endParaRPr lang="es-MX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57356" y="214311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His-64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43702" y="235743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His-64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3108" y="557214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His-93 (</a:t>
            </a:r>
            <a:r>
              <a:rPr lang="es-MX" dirty="0" err="1" smtClean="0">
                <a:latin typeface="Comic Sans MS" pitchFamily="66" charset="0"/>
              </a:rPr>
              <a:t>His</a:t>
            </a:r>
            <a:r>
              <a:rPr lang="es-MX" dirty="0" smtClean="0">
                <a:latin typeface="Comic Sans MS" pitchFamily="66" charset="0"/>
              </a:rPr>
              <a:t> F8)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72132" y="5429264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His-93 (HisF8)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87292" y="2827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endParaRPr lang="es-MX" baseline="-250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711" y="301818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endParaRPr lang="es-MX" baseline="-25000" dirty="0"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8877731">
            <a:off x="1740807" y="3133722"/>
            <a:ext cx="64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llllll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 rot="9955774">
            <a:off x="5975193" y="3399527"/>
            <a:ext cx="65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llllll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 rot="12632960">
            <a:off x="1153151" y="3119332"/>
            <a:ext cx="461665" cy="5363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115°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3013210" y="192880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Mb  </a:t>
            </a:r>
            <a:r>
              <a:rPr lang="es-MX" dirty="0" smtClean="0">
                <a:latin typeface="Comic Sans MS" pitchFamily="66" charset="0"/>
              </a:rPr>
              <a:t>+ 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        MbO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endParaRPr lang="es-MX" baseline="-250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06382" y="2571744"/>
            <a:ext cx="442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  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= </a:t>
            </a:r>
            <a:r>
              <a:rPr lang="es-MX" u="sng" dirty="0" smtClean="0">
                <a:latin typeface="Comic Sans MS" pitchFamily="66" charset="0"/>
              </a:rPr>
              <a:t>[MbO</a:t>
            </a:r>
            <a:r>
              <a:rPr lang="es-MX" u="sng" baseline="-25000" dirty="0" smtClean="0">
                <a:latin typeface="Comic Sans MS" pitchFamily="66" charset="0"/>
              </a:rPr>
              <a:t>2</a:t>
            </a:r>
            <a:r>
              <a:rPr lang="es-MX" u="sng" dirty="0" smtClean="0">
                <a:latin typeface="Comic Sans MS" pitchFamily="66" charset="0"/>
              </a:rPr>
              <a:t>]  </a:t>
            </a:r>
            <a:r>
              <a:rPr lang="es-MX" dirty="0" smtClean="0">
                <a:latin typeface="Comic Sans MS" pitchFamily="66" charset="0"/>
              </a:rPr>
              <a:t>=          </a:t>
            </a:r>
            <a:r>
              <a:rPr lang="es-MX" u="sng" dirty="0" smtClean="0">
                <a:latin typeface="Comic Sans MS" pitchFamily="66" charset="0"/>
              </a:rPr>
              <a:t>     [MbO</a:t>
            </a:r>
            <a:r>
              <a:rPr lang="es-MX" u="sng" baseline="-25000" dirty="0" smtClean="0">
                <a:latin typeface="Comic Sans MS" pitchFamily="66" charset="0"/>
              </a:rPr>
              <a:t>2</a:t>
            </a:r>
            <a:r>
              <a:rPr lang="es-MX" u="sng" dirty="0" smtClean="0">
                <a:latin typeface="Comic Sans MS" pitchFamily="66" charset="0"/>
              </a:rPr>
              <a:t>]</a:t>
            </a:r>
          </a:p>
          <a:p>
            <a:r>
              <a:rPr lang="es-MX" dirty="0" smtClean="0">
                <a:latin typeface="Comic Sans MS" pitchFamily="66" charset="0"/>
              </a:rPr>
              <a:t>            [Mb]</a:t>
            </a:r>
            <a:r>
              <a:rPr lang="es-MX" baseline="-25000" dirty="0" smtClean="0">
                <a:latin typeface="Comic Sans MS" pitchFamily="66" charset="0"/>
              </a:rPr>
              <a:t>T</a:t>
            </a:r>
            <a:r>
              <a:rPr lang="es-MX" dirty="0" smtClean="0">
                <a:latin typeface="Comic Sans MS" pitchFamily="66" charset="0"/>
              </a:rPr>
              <a:t>                [Mb]  +  [MbO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99145" y="3429000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=      [MbO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</a:t>
            </a:r>
          </a:p>
          <a:p>
            <a:r>
              <a:rPr lang="es-MX" dirty="0" smtClean="0">
                <a:latin typeface="Comic Sans MS" pitchFamily="66" charset="0"/>
              </a:rPr>
              <a:t>1-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          [Mb]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6140" y="4286256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   1       =    [MbO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      =         K</a:t>
            </a:r>
          </a:p>
          <a:p>
            <a:r>
              <a:rPr lang="es-MX" dirty="0" smtClean="0">
                <a:latin typeface="Comic Sans MS" pitchFamily="66" charset="0"/>
              </a:rPr>
              <a:t>1-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[O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       [Mb] [O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786" y="857232"/>
            <a:ext cx="73164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latin typeface="Comic Sans MS" pitchFamily="66" charset="0"/>
              </a:rPr>
              <a:t>Ecuación de Hill para la mioglobina</a:t>
            </a:r>
            <a:endParaRPr lang="es-MX" sz="35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85984" y="5214950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=  K[O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]            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  =  K´P(O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)</a:t>
            </a:r>
          </a:p>
          <a:p>
            <a:r>
              <a:rPr lang="es-MX" dirty="0" smtClean="0">
                <a:latin typeface="Comic Sans MS" pitchFamily="66" charset="0"/>
              </a:rPr>
              <a:t>1-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                        1-</a:t>
            </a:r>
            <a:r>
              <a:rPr lang="el-GR" dirty="0" smtClean="0">
                <a:latin typeface="Comic Sans MS" pitchFamily="66" charset="0"/>
              </a:rPr>
              <a:t>θ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0618" y="5857892"/>
            <a:ext cx="36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Log    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s-MX" dirty="0" smtClean="0">
                <a:latin typeface="Comic Sans MS" pitchFamily="66" charset="0"/>
              </a:rPr>
              <a:t>     =   log K´ +   log P(O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)</a:t>
            </a:r>
          </a:p>
          <a:p>
            <a:r>
              <a:rPr lang="es-MX" dirty="0" smtClean="0">
                <a:latin typeface="Comic Sans MS" pitchFamily="66" charset="0"/>
              </a:rPr>
              <a:t>        1-</a:t>
            </a:r>
            <a:r>
              <a:rPr lang="el-GR" dirty="0" smtClean="0">
                <a:latin typeface="Comic Sans MS" pitchFamily="66" charset="0"/>
              </a:rPr>
              <a:t>θ</a:t>
            </a:r>
            <a:endParaRPr lang="es-MX" dirty="0">
              <a:latin typeface="Comic Sans MS" pitchFamily="66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3000364" y="614364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928926" y="457200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357422" y="457200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428860" y="550070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572000" y="550070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214678" y="371475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endCxn id="5" idx="3"/>
          </p:cNvCxnSpPr>
          <p:nvPr/>
        </p:nvCxnSpPr>
        <p:spPr>
          <a:xfrm flipV="1">
            <a:off x="4214810" y="3752166"/>
            <a:ext cx="923676" cy="34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857620" y="4572008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4214810" y="214311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90659"/>
            <a:ext cx="586742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000100" y="785794"/>
            <a:ext cx="58336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latin typeface="Comic Sans MS" pitchFamily="66" charset="0"/>
              </a:rPr>
              <a:t>Curvas de saturación de O</a:t>
            </a:r>
            <a:r>
              <a:rPr lang="es-MX" sz="3500" baseline="-25000" dirty="0" smtClean="0">
                <a:latin typeface="Comic Sans MS" pitchFamily="66" charset="0"/>
              </a:rPr>
              <a:t>2</a:t>
            </a:r>
            <a:endParaRPr lang="es-MX" sz="3500" baseline="-2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 Hierro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111714"/>
            <a:ext cx="8229600" cy="4389120"/>
          </a:xfrm>
        </p:spPr>
        <p:txBody>
          <a:bodyPr>
            <a:normAutofit/>
          </a:bodyPr>
          <a:lstStyle/>
          <a:p>
            <a:r>
              <a:rPr lang="es-MX" sz="2500" dirty="0" smtClean="0">
                <a:latin typeface="Comic Sans MS" pitchFamily="66" charset="0"/>
              </a:rPr>
              <a:t>Configuración electrónica [Ar] 3d</a:t>
            </a:r>
            <a:r>
              <a:rPr lang="es-MX" sz="2500" baseline="30000" dirty="0" smtClean="0">
                <a:latin typeface="Comic Sans MS" pitchFamily="66" charset="0"/>
              </a:rPr>
              <a:t>6</a:t>
            </a:r>
            <a:r>
              <a:rPr lang="es-MX" sz="2500" dirty="0" smtClean="0">
                <a:latin typeface="Comic Sans MS" pitchFamily="66" charset="0"/>
              </a:rPr>
              <a:t>4s</a:t>
            </a:r>
            <a:r>
              <a:rPr lang="es-MX" sz="2500" baseline="30000" dirty="0" smtClean="0">
                <a:latin typeface="Comic Sans MS" pitchFamily="66" charset="0"/>
              </a:rPr>
              <a:t>2</a:t>
            </a:r>
          </a:p>
          <a:p>
            <a:endParaRPr lang="es-MX" sz="2500" baseline="300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Sus complejos </a:t>
            </a:r>
            <a:r>
              <a:rPr lang="es-MX" sz="2500" dirty="0" err="1" smtClean="0">
                <a:latin typeface="Comic Sans MS" pitchFamily="66" charset="0"/>
              </a:rPr>
              <a:t>mononucleares</a:t>
            </a:r>
            <a:r>
              <a:rPr lang="es-MX" sz="2500" dirty="0" smtClean="0">
                <a:latin typeface="Comic Sans MS" pitchFamily="66" charset="0"/>
              </a:rPr>
              <a:t> suelen ser octaédricos y de espín alto</a:t>
            </a:r>
          </a:p>
          <a:p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Sus momentos magnéticos son prácticamente iguales a los esperados dada la contribución de cinco electrones desapareados.</a:t>
            </a:r>
          </a:p>
          <a:p>
            <a:endParaRPr lang="es-MX" sz="2500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cap="none" dirty="0" smtClean="0">
                <a:latin typeface="Comic Sans MS" pitchFamily="66" charset="0"/>
              </a:rPr>
              <a:t>Hemoglobina</a:t>
            </a:r>
            <a:endParaRPr lang="es-MX" cap="none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MX" sz="2500" dirty="0" smtClean="0">
                <a:latin typeface="Comic Sans MS" pitchFamily="66" charset="0"/>
              </a:rPr>
              <a:t>Es una </a:t>
            </a:r>
            <a:r>
              <a:rPr lang="es-MX" sz="2500" dirty="0" err="1" smtClean="0">
                <a:latin typeface="Comic Sans MS" pitchFamily="66" charset="0"/>
              </a:rPr>
              <a:t>metaloproteína</a:t>
            </a:r>
            <a:r>
              <a:rPr lang="es-MX" sz="2500" dirty="0" smtClean="0">
                <a:latin typeface="Comic Sans MS" pitchFamily="66" charset="0"/>
              </a:rPr>
              <a:t> que sirve para transportar oxígeno en los eritrocitos.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La estructura tridimensional fue </a:t>
            </a:r>
            <a:r>
              <a:rPr lang="es-MX" sz="2500" dirty="0" err="1" smtClean="0">
                <a:latin typeface="Comic Sans MS" pitchFamily="66" charset="0"/>
              </a:rPr>
              <a:t>determinda</a:t>
            </a:r>
            <a:r>
              <a:rPr lang="es-MX" sz="2500" dirty="0" smtClean="0">
                <a:latin typeface="Comic Sans MS" pitchFamily="66" charset="0"/>
              </a:rPr>
              <a:t> por </a:t>
            </a:r>
            <a:r>
              <a:rPr lang="es-MX" sz="2500" dirty="0" err="1" smtClean="0">
                <a:latin typeface="Comic Sans MS" pitchFamily="66" charset="0"/>
              </a:rPr>
              <a:t>Perutz</a:t>
            </a:r>
            <a:r>
              <a:rPr lang="es-MX" sz="2500" dirty="0" smtClean="0">
                <a:latin typeface="Comic Sans MS" pitchFamily="66" charset="0"/>
              </a:rPr>
              <a:t>, en 1936.  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La molécula de la hemoglobina es casi esférica, con un diámetro de 55 Å. 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En mamíferos está formada por cuatro subunidades, </a:t>
            </a:r>
            <a:r>
              <a:rPr lang="el-GR" sz="2500" dirty="0" smtClean="0">
                <a:latin typeface="Comic Sans MS" pitchFamily="66" charset="0"/>
                <a:sym typeface="Symbol"/>
              </a:rPr>
              <a:t></a:t>
            </a:r>
            <a:r>
              <a:rPr lang="es-MX" sz="2500" baseline="-25000" dirty="0" smtClean="0">
                <a:latin typeface="Comic Sans MS" pitchFamily="66" charset="0"/>
              </a:rPr>
              <a:t>1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 smtClean="0">
                <a:latin typeface="Comic Sans MS" pitchFamily="66" charset="0"/>
                <a:sym typeface="Symbol"/>
              </a:rPr>
              <a:t>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 smtClean="0">
                <a:latin typeface="Comic Sans MS" pitchFamily="66" charset="0"/>
              </a:rPr>
              <a:t>β</a:t>
            </a:r>
            <a:r>
              <a:rPr lang="es-MX" sz="2500" baseline="-25000" dirty="0" smtClean="0">
                <a:latin typeface="Comic Sans MS" pitchFamily="66" charset="0"/>
              </a:rPr>
              <a:t>1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 smtClean="0">
                <a:latin typeface="Comic Sans MS" pitchFamily="66" charset="0"/>
              </a:rPr>
              <a:t>β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, cada una contiene un grupo hemo.</a:t>
            </a:r>
          </a:p>
          <a:p>
            <a:endParaRPr lang="es-MX" sz="2500" dirty="0" smtClean="0">
              <a:latin typeface="Comic Sans MS" pitchFamily="66" charset="0"/>
            </a:endParaRPr>
          </a:p>
          <a:p>
            <a:endParaRPr lang="es-MX" sz="2500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70673"/>
            <a:ext cx="5484968" cy="49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21</a:t>
            </a:fld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71678"/>
            <a:ext cx="2500330" cy="28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00098" y="857232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  <a:latin typeface="Comic Sans MS" pitchFamily="66" charset="0"/>
              </a:rPr>
              <a:t>Hemoglobina</a:t>
            </a:r>
            <a:endParaRPr lang="es-MX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521438" y="1913130"/>
            <a:ext cx="83368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latin typeface="Comic Sans MS" pitchFamily="66" charset="0"/>
              </a:rPr>
              <a:t>** En adultos humanos, las subunidades </a:t>
            </a:r>
            <a:r>
              <a:rPr lang="el-GR" sz="2500" dirty="0" smtClean="0">
                <a:latin typeface="Comic Sans MS" pitchFamily="66" charset="0"/>
              </a:rPr>
              <a:t>α</a:t>
            </a:r>
            <a:r>
              <a:rPr lang="es-MX" sz="2500" dirty="0" smtClean="0">
                <a:latin typeface="Comic Sans MS" pitchFamily="66" charset="0"/>
              </a:rPr>
              <a:t> tienen </a:t>
            </a:r>
          </a:p>
          <a:p>
            <a:r>
              <a:rPr lang="es-MX" sz="2500" dirty="0" smtClean="0">
                <a:latin typeface="Comic Sans MS" pitchFamily="66" charset="0"/>
              </a:rPr>
              <a:t>  141 residuos  de aminoácidos agrupados en 7 segmentos interrumpidos por otros no helicoidales.</a:t>
            </a:r>
          </a:p>
          <a:p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** Las subunidades </a:t>
            </a:r>
            <a:r>
              <a:rPr lang="el-GR" sz="2500" dirty="0" smtClean="0">
                <a:latin typeface="Comic Sans MS" pitchFamily="66" charset="0"/>
              </a:rPr>
              <a:t>β</a:t>
            </a:r>
            <a:r>
              <a:rPr lang="es-MX" sz="2500" dirty="0" smtClean="0">
                <a:latin typeface="Comic Sans MS" pitchFamily="66" charset="0"/>
              </a:rPr>
              <a:t> tienen 146 residuos de aminoácidos agrupados en 8 segmentos helicoidales.</a:t>
            </a:r>
          </a:p>
          <a:p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** </a:t>
            </a:r>
            <a:r>
              <a:rPr lang="el-GR" sz="2500" dirty="0" smtClean="0">
                <a:latin typeface="Comic Sans MS" pitchFamily="66" charset="0"/>
                <a:sym typeface="Symbol"/>
              </a:rPr>
              <a:t></a:t>
            </a:r>
            <a:r>
              <a:rPr lang="es-MX" sz="2500" baseline="-25000" dirty="0" smtClean="0">
                <a:latin typeface="Comic Sans MS" pitchFamily="66" charset="0"/>
              </a:rPr>
              <a:t>1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>
                <a:latin typeface="Comic Sans MS" pitchFamily="66" charset="0"/>
                <a:sym typeface="Symbol"/>
              </a:rPr>
              <a:t>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 smtClean="0">
                <a:latin typeface="Comic Sans MS" pitchFamily="66" charset="0"/>
              </a:rPr>
              <a:t>β</a:t>
            </a:r>
            <a:r>
              <a:rPr lang="es-MX" sz="2500" baseline="-25000" dirty="0" smtClean="0">
                <a:latin typeface="Comic Sans MS" pitchFamily="66" charset="0"/>
              </a:rPr>
              <a:t>1</a:t>
            </a:r>
            <a:r>
              <a:rPr lang="es-MX" sz="2500" dirty="0" smtClean="0">
                <a:latin typeface="Comic Sans MS" pitchFamily="66" charset="0"/>
              </a:rPr>
              <a:t>, </a:t>
            </a:r>
            <a:r>
              <a:rPr lang="el-GR" sz="2500" dirty="0" smtClean="0">
                <a:latin typeface="Comic Sans MS" pitchFamily="66" charset="0"/>
              </a:rPr>
              <a:t>β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 se disponen simétricamente en torno a </a:t>
            </a:r>
          </a:p>
          <a:p>
            <a:r>
              <a:rPr lang="es-MX" sz="2500" dirty="0" smtClean="0">
                <a:latin typeface="Comic Sans MS" pitchFamily="66" charset="0"/>
              </a:rPr>
              <a:t>un hueco central ocupado por moléculas de agua.</a:t>
            </a:r>
            <a:endParaRPr lang="es-MX" sz="25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000108"/>
            <a:ext cx="72010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Características de la hemoglobina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28662" y="6143644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omic Sans MS" pitchFamily="66" charset="0"/>
              </a:rPr>
              <a:t>Casas Fernández, Química Bioinorgánica, Síntesis, Madrid, 2002</a:t>
            </a: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072229" cy="38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00034" y="940670"/>
            <a:ext cx="28408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b="1" dirty="0" smtClean="0">
                <a:solidFill>
                  <a:schemeClr val="tx2"/>
                </a:solidFill>
                <a:latin typeface="Comic Sans MS" pitchFamily="66" charset="0"/>
              </a:rPr>
              <a:t>Hemoglobina</a:t>
            </a:r>
            <a:endParaRPr lang="es-MX" sz="3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23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357290" y="5857892"/>
            <a:ext cx="5687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latin typeface="Comic Sans MS" pitchFamily="66" charset="0"/>
              </a:rPr>
              <a:t>La molécula tiene un PM de 64.5 </a:t>
            </a:r>
            <a:r>
              <a:rPr lang="es-MX" sz="2500" dirty="0" err="1" smtClean="0">
                <a:latin typeface="Comic Sans MS" pitchFamily="66" charset="0"/>
              </a:rPr>
              <a:t>kDa</a:t>
            </a:r>
            <a:r>
              <a:rPr lang="es-MX" sz="2500" dirty="0" smtClean="0">
                <a:latin typeface="Comic Sans MS" pitchFamily="66" charset="0"/>
              </a:rPr>
              <a:t>.</a:t>
            </a:r>
            <a:endParaRPr lang="es-MX" sz="2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242" y="285728"/>
            <a:ext cx="8229600" cy="1143000"/>
          </a:xfrm>
        </p:spPr>
        <p:txBody>
          <a:bodyPr>
            <a:normAutofit/>
          </a:bodyPr>
          <a:lstStyle/>
          <a:p>
            <a:r>
              <a:rPr lang="es-MX" sz="3500" b="1" dirty="0" smtClean="0">
                <a:latin typeface="Comic Sans MS" pitchFamily="66" charset="0"/>
              </a:rPr>
              <a:t>Hemoglobina</a:t>
            </a:r>
            <a:endParaRPr lang="es-MX" sz="35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9249" t="22640" r="6058" b="5750"/>
          <a:stretch>
            <a:fillRect/>
          </a:stretch>
        </p:blipFill>
        <p:spPr bwMode="auto">
          <a:xfrm>
            <a:off x="1071538" y="1571612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25</a:t>
            </a:fld>
            <a:endParaRPr lang="es-MX"/>
          </a:p>
        </p:txBody>
      </p:sp>
      <p:grpSp>
        <p:nvGrpSpPr>
          <p:cNvPr id="6" name="5 Grupo"/>
          <p:cNvGrpSpPr/>
          <p:nvPr/>
        </p:nvGrpSpPr>
        <p:grpSpPr>
          <a:xfrm>
            <a:off x="38237" y="1714488"/>
            <a:ext cx="8820043" cy="1571636"/>
            <a:chOff x="38237" y="1714488"/>
            <a:chExt cx="8820043" cy="1571636"/>
          </a:xfrm>
        </p:grpSpPr>
        <p:sp>
          <p:nvSpPr>
            <p:cNvPr id="3" name="2 CuadroTexto"/>
            <p:cNvSpPr txBox="1"/>
            <p:nvPr/>
          </p:nvSpPr>
          <p:spPr>
            <a:xfrm>
              <a:off x="38237" y="2424350"/>
              <a:ext cx="88200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MX" sz="2500" dirty="0" smtClean="0">
                <a:latin typeface="Comic Sans MS" pitchFamily="66" charset="0"/>
              </a:endParaRPr>
            </a:p>
            <a:p>
              <a:r>
                <a:rPr lang="es-MX" sz="2500" dirty="0" smtClean="0">
                  <a:latin typeface="Comic Sans MS" pitchFamily="66" charset="0"/>
                </a:rPr>
                <a:t>(2H</a:t>
              </a:r>
              <a:r>
                <a:rPr lang="es-MX" sz="2500" baseline="30000" dirty="0" smtClean="0">
                  <a:latin typeface="Comic Sans MS" pitchFamily="66" charset="0"/>
                </a:rPr>
                <a:t>+</a:t>
              </a:r>
              <a:r>
                <a:rPr lang="es-MX" sz="2500" dirty="0" smtClean="0">
                  <a:latin typeface="Comic Sans MS" pitchFamily="66" charset="0"/>
                </a:rPr>
                <a:t>)</a:t>
              </a:r>
              <a:r>
                <a:rPr lang="es-MX" sz="2500" dirty="0" err="1" smtClean="0">
                  <a:latin typeface="Comic Sans MS" pitchFamily="66" charset="0"/>
                </a:rPr>
                <a:t>Hb</a:t>
              </a:r>
              <a:r>
                <a:rPr lang="es-MX" sz="2500" dirty="0" smtClean="0">
                  <a:latin typeface="Comic Sans MS" pitchFamily="66" charset="0"/>
                </a:rPr>
                <a:t>  + 4O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  + </a:t>
              </a:r>
              <a:r>
                <a:rPr lang="es-MX" sz="2500" dirty="0" err="1" smtClean="0">
                  <a:latin typeface="Comic Sans MS" pitchFamily="66" charset="0"/>
                </a:rPr>
                <a:t>ca</a:t>
              </a:r>
              <a:r>
                <a:rPr lang="es-MX" sz="2500" dirty="0" smtClean="0">
                  <a:latin typeface="Comic Sans MS" pitchFamily="66" charset="0"/>
                </a:rPr>
                <a:t>. 60H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O               [</a:t>
              </a:r>
              <a:r>
                <a:rPr lang="es-MX" sz="2500" dirty="0" err="1" smtClean="0">
                  <a:latin typeface="Comic Sans MS" pitchFamily="66" charset="0"/>
                </a:rPr>
                <a:t>Hb</a:t>
              </a:r>
              <a:r>
                <a:rPr lang="es-MX" sz="2500" dirty="0" smtClean="0">
                  <a:latin typeface="Comic Sans MS" pitchFamily="66" charset="0"/>
                </a:rPr>
                <a:t>(O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)</a:t>
              </a:r>
              <a:r>
                <a:rPr lang="es-MX" sz="2500" baseline="-25000" dirty="0" smtClean="0">
                  <a:latin typeface="Comic Sans MS" pitchFamily="66" charset="0"/>
                </a:rPr>
                <a:t>4</a:t>
              </a:r>
              <a:r>
                <a:rPr lang="es-MX" sz="2500" dirty="0" smtClean="0">
                  <a:latin typeface="Comic Sans MS" pitchFamily="66" charset="0"/>
                </a:rPr>
                <a:t>] + 2H</a:t>
              </a:r>
              <a:r>
                <a:rPr lang="es-MX" sz="2500" baseline="30000" dirty="0" smtClean="0">
                  <a:latin typeface="Comic Sans MS" pitchFamily="66" charset="0"/>
                </a:rPr>
                <a:t>+</a:t>
              </a:r>
              <a:r>
                <a:rPr lang="es-MX" sz="2500" dirty="0" smtClean="0">
                  <a:latin typeface="Comic Sans MS" pitchFamily="66" charset="0"/>
                </a:rPr>
                <a:t> (</a:t>
              </a:r>
              <a:r>
                <a:rPr lang="es-MX" sz="2500" dirty="0" err="1" smtClean="0">
                  <a:latin typeface="Comic Sans MS" pitchFamily="66" charset="0"/>
                </a:rPr>
                <a:t>aq</a:t>
              </a:r>
              <a:r>
                <a:rPr lang="es-MX" sz="2500" dirty="0" smtClean="0">
                  <a:latin typeface="Comic Sans MS" pitchFamily="66" charset="0"/>
                </a:rPr>
                <a:t>)</a:t>
              </a:r>
              <a:endParaRPr lang="es-MX" sz="2500" dirty="0">
                <a:latin typeface="Comic Sans MS" pitchFamily="66" charset="0"/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817856" y="1714488"/>
              <a:ext cx="732604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500" dirty="0" smtClean="0">
                  <a:latin typeface="Comic Sans MS" pitchFamily="66" charset="0"/>
                </a:rPr>
                <a:t>La reacción para oxigenación-desoxigenación es:</a:t>
              </a:r>
              <a:endParaRPr lang="es-MX" sz="2500" dirty="0">
                <a:latin typeface="Comic Sans MS" pitchFamily="66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823287" y="4143380"/>
            <a:ext cx="3177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latin typeface="Comic Sans MS" pitchFamily="66" charset="0"/>
              </a:rPr>
              <a:t>Ecuación de Hill</a:t>
            </a:r>
          </a:p>
          <a:p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  </a:t>
            </a:r>
            <a:r>
              <a:rPr lang="es-MX" sz="2500" u="sng" dirty="0" smtClean="0">
                <a:latin typeface="Comic Sans MS" pitchFamily="66" charset="0"/>
              </a:rPr>
              <a:t>  θ    </a:t>
            </a:r>
            <a:r>
              <a:rPr lang="es-MX" sz="2500" dirty="0" smtClean="0">
                <a:latin typeface="Comic Sans MS" pitchFamily="66" charset="0"/>
              </a:rPr>
              <a:t> =     K P(O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) </a:t>
            </a:r>
            <a:r>
              <a:rPr lang="es-MX" sz="2500" baseline="30000" dirty="0" smtClean="0">
                <a:latin typeface="Comic Sans MS" pitchFamily="66" charset="0"/>
              </a:rPr>
              <a:t>n</a:t>
            </a:r>
          </a:p>
          <a:p>
            <a:r>
              <a:rPr lang="es-MX" sz="2500" dirty="0" smtClean="0">
                <a:latin typeface="Comic Sans MS" pitchFamily="66" charset="0"/>
              </a:rPr>
              <a:t>  1 - θ  </a:t>
            </a:r>
            <a:endParaRPr lang="es-MX" sz="2500" dirty="0">
              <a:latin typeface="Comic Sans MS" pitchFamily="66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572000" y="2996952"/>
            <a:ext cx="108012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7 Conector recto de flecha"/>
          <p:cNvCxnSpPr/>
          <p:nvPr/>
        </p:nvCxnSpPr>
        <p:spPr>
          <a:xfrm flipH="1">
            <a:off x="4538933" y="3139380"/>
            <a:ext cx="1041179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3 Marcador de contenido"/>
          <p:cNvSpPr>
            <a:spLocks noGrp="1"/>
          </p:cNvSpPr>
          <p:nvPr>
            <p:ph idx="1"/>
          </p:nvPr>
        </p:nvSpPr>
        <p:spPr>
          <a:xfrm>
            <a:off x="107504" y="2924944"/>
            <a:ext cx="8229600" cy="3586137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El efecto Bohr deriva de que la coordinación de O</a:t>
            </a:r>
            <a:r>
              <a:rPr lang="es-ES" baseline="-25000" dirty="0" smtClean="0">
                <a:latin typeface="Comic Sans MS" pitchFamily="66" charset="0"/>
              </a:rPr>
              <a:t>2 </a:t>
            </a:r>
            <a:r>
              <a:rPr lang="es-ES" dirty="0" smtClean="0">
                <a:latin typeface="Comic Sans MS" pitchFamily="66" charset="0"/>
              </a:rPr>
              <a:t>rompe los puentes salinos existentes en el extremo C-terminal de las cadenas 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, originando así la pérdida de protones, de esta forma, una disminución del pH reduce la afinidad de </a:t>
            </a:r>
            <a:r>
              <a:rPr lang="es-ES" dirty="0" err="1" smtClean="0">
                <a:latin typeface="Comic Sans MS" pitchFamily="66" charset="0"/>
                <a:sym typeface="Symbol" pitchFamily="18" charset="2"/>
              </a:rPr>
              <a:t>Hb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 por el </a:t>
            </a:r>
            <a:r>
              <a:rPr lang="es-ES" dirty="0" err="1" smtClean="0">
                <a:latin typeface="Comic Sans MS" pitchFamily="66" charset="0"/>
                <a:sym typeface="Symbol" pitchFamily="18" charset="2"/>
              </a:rPr>
              <a:t>dioxígeno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, como lo indica dicho efecto.</a:t>
            </a:r>
          </a:p>
          <a:p>
            <a:pPr algn="just"/>
            <a:r>
              <a:rPr lang="es-ES" smtClean="0">
                <a:latin typeface="Comic Sans MS" pitchFamily="66" charset="0"/>
                <a:sym typeface="Symbol" pitchFamily="18" charset="2"/>
              </a:rPr>
              <a:t>La 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disminución del pH favorece la transferencia de </a:t>
            </a:r>
            <a:r>
              <a:rPr lang="es-ES" dirty="0" err="1" smtClean="0">
                <a:latin typeface="Comic Sans MS" pitchFamily="66" charset="0"/>
                <a:sym typeface="Symbol" pitchFamily="18" charset="2"/>
              </a:rPr>
              <a:t>dioxígeno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 desde </a:t>
            </a:r>
            <a:r>
              <a:rPr lang="es-ES" dirty="0" err="1" smtClean="0">
                <a:latin typeface="Comic Sans MS" pitchFamily="66" charset="0"/>
                <a:sym typeface="Symbol" pitchFamily="18" charset="2"/>
              </a:rPr>
              <a:t>Hb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 a Mb.</a:t>
            </a:r>
            <a:r>
              <a:rPr lang="es-ES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" dirty="0" smtClean="0">
                <a:latin typeface="Comic Sans MS" pitchFamily="66" charset="0"/>
                <a:sym typeface="Symbol" pitchFamily="18" charset="2"/>
              </a:rPr>
              <a:t>         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C72E7E-84A2-47FA-A834-EB0066AA3A45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5" name="Picture 2" descr="mhtml:file://C:\Users\ArtiCast\Desktop\Metal%20Complex%20in%20the%20Blood.mht!http://www.chemistry.wustl.edu/~edudev/LabTutorials/Hemoglobin/images/salt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559538" cy="24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9085486"/>
              </p:ext>
            </p:extLst>
          </p:nvPr>
        </p:nvGraphicFramePr>
        <p:xfrm>
          <a:off x="694439" y="911211"/>
          <a:ext cx="7358114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SPW 4.0 Graph" r:id="rId3" imgW="6376680" imgH="5200920" progId="">
                  <p:embed/>
                </p:oleObj>
              </mc:Choice>
              <mc:Fallback>
                <p:oleObj name="SPW 4.0 Graph" r:id="rId3" imgW="6376680" imgH="5200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39" y="911211"/>
                        <a:ext cx="7358114" cy="6000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27</a:t>
            </a:fld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000364" y="214290"/>
            <a:ext cx="27462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Efecto </a:t>
            </a:r>
            <a:r>
              <a:rPr lang="es-MX" sz="3500" dirty="0" err="1" smtClean="0">
                <a:solidFill>
                  <a:schemeClr val="tx2"/>
                </a:solidFill>
                <a:latin typeface="Comic Sans MS" pitchFamily="66" charset="0"/>
              </a:rPr>
              <a:t>Bohr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14678" y="2857496"/>
            <a:ext cx="1035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pH= 7.4 </a:t>
            </a:r>
            <a:endParaRPr lang="es-MX" sz="15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14942" y="3429000"/>
            <a:ext cx="1419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pH= 6.6 </a:t>
            </a:r>
            <a:endParaRPr lang="es-MX" sz="15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43372" y="3214686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pH=</a:t>
            </a:r>
            <a:r>
              <a:rPr lang="es-MX" sz="1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MX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</a:t>
            </a:r>
            <a:r>
              <a:rPr lang="es-MX" sz="1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es-MX" sz="15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3074" name="Picture 2" descr="C:\Documents and Settings\Lab211\Mis documentos\Berenice\o, d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59" y="1571612"/>
            <a:ext cx="2990863" cy="394592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42910" y="857232"/>
            <a:ext cx="27462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Efecto </a:t>
            </a:r>
            <a:r>
              <a:rPr lang="es-MX" sz="3500" dirty="0" err="1" smtClean="0">
                <a:solidFill>
                  <a:schemeClr val="tx2"/>
                </a:solidFill>
                <a:latin typeface="Comic Sans MS" pitchFamily="66" charset="0"/>
              </a:rPr>
              <a:t>Bohr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67965" y="6202940"/>
            <a:ext cx="641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latin typeface="Comic Sans MS" pitchFamily="66" charset="0"/>
              </a:rPr>
              <a:t>Casas Fernández, Química Bioinorgánica, Síntesis, Madrid, 2002  </a:t>
            </a:r>
            <a:endParaRPr lang="es-MX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2050" name="Picture 2" descr="C:\Documents and Settings\Lab211\Mis documentos\Berenice\ox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41" y="1643050"/>
            <a:ext cx="8224863" cy="329565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1472" y="1071546"/>
            <a:ext cx="791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Mecanismo de </a:t>
            </a:r>
            <a:r>
              <a:rPr lang="es-MX" sz="2800" dirty="0" err="1" smtClean="0">
                <a:latin typeface="Comic Sans MS" pitchFamily="66" charset="0"/>
              </a:rPr>
              <a:t>transiciónT</a:t>
            </a:r>
            <a:r>
              <a:rPr lang="es-MX" sz="2800" dirty="0" smtClean="0">
                <a:latin typeface="Comic Sans MS" pitchFamily="66" charset="0"/>
              </a:rPr>
              <a:t>-R en la hemoglobina</a:t>
            </a:r>
            <a:endParaRPr lang="es-MX" sz="28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6486" y="5143512"/>
            <a:ext cx="6005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s-MX" sz="2000" dirty="0" err="1" smtClean="0">
                <a:latin typeface="Comic Sans MS" pitchFamily="66" charset="0"/>
              </a:rPr>
              <a:t>Desoxihemoglobina</a:t>
            </a:r>
            <a:r>
              <a:rPr lang="es-MX" sz="2000" dirty="0" smtClean="0">
                <a:latin typeface="Comic Sans MS" pitchFamily="66" charset="0"/>
              </a:rPr>
              <a:t> (estado T), b) Transición,</a:t>
            </a:r>
          </a:p>
          <a:p>
            <a:pPr marL="457200" indent="-457200"/>
            <a:r>
              <a:rPr lang="es-MX" sz="2000" dirty="0" smtClean="0">
                <a:latin typeface="Comic Sans MS" pitchFamily="66" charset="0"/>
              </a:rPr>
              <a:t>              y c) Oxihemoglobina (estado R)</a:t>
            </a:r>
            <a:endParaRPr lang="es-MX" sz="2000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67965" y="6202940"/>
            <a:ext cx="641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latin typeface="Comic Sans MS" pitchFamily="66" charset="0"/>
              </a:rPr>
              <a:t>Casas Fernández, Química Bioinorgánica, Síntesis, Madrid, 2002  </a:t>
            </a:r>
            <a:endParaRPr lang="es-MX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omic Sans MS" pitchFamily="66" charset="0"/>
              </a:rPr>
              <a:t>Características</a:t>
            </a:r>
            <a:r>
              <a:rPr lang="es-MX" dirty="0" smtClean="0">
                <a:latin typeface="Comic Sans MS" pitchFamily="66" charset="0"/>
              </a:rPr>
              <a:t> del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endParaRPr lang="es-MX" baseline="-250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18315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Puede coordinarse de manera terminal o </a:t>
            </a:r>
            <a:r>
              <a:rPr lang="es-MX" dirty="0" err="1" smtClean="0">
                <a:latin typeface="Comic Sans MS" pitchFamily="66" charset="0"/>
              </a:rPr>
              <a:t>monodentada</a:t>
            </a:r>
            <a:r>
              <a:rPr lang="es-MX" dirty="0" smtClean="0">
                <a:latin typeface="Comic Sans MS" pitchFamily="66" charset="0"/>
              </a:rPr>
              <a:t>, laterales o bidentados, como puente terminal.</a:t>
            </a:r>
          </a:p>
          <a:p>
            <a:pPr algn="just">
              <a:buNone/>
            </a:pPr>
            <a:endParaRPr lang="es-MX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Cuando actúa de manera terminal se le llama</a:t>
            </a:r>
          </a:p>
          <a:p>
            <a:pPr algn="just">
              <a:buNone/>
            </a:pPr>
            <a:r>
              <a:rPr lang="es-MX" dirty="0" err="1" smtClean="0">
                <a:latin typeface="Comic Sans MS" pitchFamily="66" charset="0"/>
              </a:rPr>
              <a:t>superóxido</a:t>
            </a:r>
            <a:r>
              <a:rPr lang="es-MX" dirty="0" smtClean="0">
                <a:latin typeface="Comic Sans MS" pitchFamily="66" charset="0"/>
              </a:rPr>
              <a:t> y de manera lateral o bidentado se le 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nombra peróxido.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556792"/>
            <a:ext cx="382262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96" y="1556792"/>
            <a:ext cx="451256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71472" y="1071546"/>
            <a:ext cx="791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Mecanismo de </a:t>
            </a:r>
            <a:r>
              <a:rPr lang="es-MX" sz="2800" dirty="0" err="1" smtClean="0">
                <a:latin typeface="Comic Sans MS" pitchFamily="66" charset="0"/>
              </a:rPr>
              <a:t>transiciónT</a:t>
            </a:r>
            <a:r>
              <a:rPr lang="es-MX" sz="2800" dirty="0" smtClean="0">
                <a:latin typeface="Comic Sans MS" pitchFamily="66" charset="0"/>
              </a:rPr>
              <a:t>-R en la hemoglobina</a:t>
            </a:r>
            <a:endParaRPr lang="es-MX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500" b="1" dirty="0" err="1" smtClean="0">
                <a:latin typeface="Comic Sans MS" pitchFamily="66" charset="0"/>
              </a:rPr>
              <a:t>Desoxihemoglobina</a:t>
            </a:r>
            <a:r>
              <a:rPr lang="es-MX" sz="3500" b="1" dirty="0" smtClean="0">
                <a:latin typeface="Comic Sans MS" pitchFamily="66" charset="0"/>
              </a:rPr>
              <a:t/>
            </a:r>
            <a:br>
              <a:rPr lang="es-MX" sz="3500" b="1" dirty="0" smtClean="0">
                <a:latin typeface="Comic Sans MS" pitchFamily="66" charset="0"/>
              </a:rPr>
            </a:br>
            <a:endParaRPr lang="es-MX" sz="3500" b="1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31</a:t>
            </a:fld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6621" t="23437" r="9179" b="6250"/>
          <a:stretch>
            <a:fillRect/>
          </a:stretch>
        </p:blipFill>
        <p:spPr bwMode="auto">
          <a:xfrm>
            <a:off x="2000232" y="1285860"/>
            <a:ext cx="52864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90561"/>
            <a:ext cx="5286412" cy="48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32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214414" y="642918"/>
            <a:ext cx="28135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Hemoglobina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33</a:t>
            </a:fld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29649" y="785794"/>
            <a:ext cx="28135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solidFill>
                  <a:schemeClr val="tx2"/>
                </a:solidFill>
                <a:latin typeface="Comic Sans MS" pitchFamily="66" charset="0"/>
              </a:rPr>
              <a:t>Hemoglobina</a:t>
            </a:r>
            <a:endParaRPr lang="es-MX" sz="35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25470"/>
          </a:xfrm>
        </p:spPr>
        <p:txBody>
          <a:bodyPr/>
          <a:lstStyle/>
          <a:p>
            <a:pPr algn="ctr"/>
            <a:r>
              <a:rPr lang="es-MX" cap="none" dirty="0" smtClean="0">
                <a:latin typeface="Comic Sans MS" pitchFamily="66" charset="0"/>
              </a:rPr>
              <a:t>Hemoglobina y mioglobina</a:t>
            </a:r>
            <a:endParaRPr lang="es-MX" cap="none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s-MX" dirty="0" err="1" smtClean="0">
                <a:latin typeface="Comic Sans MS" pitchFamily="66" charset="0"/>
              </a:rPr>
              <a:t>Tetramérica</a:t>
            </a:r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Transporta H</a:t>
            </a:r>
            <a:r>
              <a:rPr lang="es-MX" baseline="30000" dirty="0" smtClean="0">
                <a:latin typeface="Comic Sans MS" pitchFamily="66" charset="0"/>
              </a:rPr>
              <a:t>+</a:t>
            </a:r>
            <a:r>
              <a:rPr lang="es-MX" dirty="0" smtClean="0">
                <a:latin typeface="Comic Sans MS" pitchFamily="66" charset="0"/>
              </a:rPr>
              <a:t>, CO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,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Proteína  </a:t>
            </a:r>
            <a:r>
              <a:rPr lang="es-MX" dirty="0" err="1" smtClean="0">
                <a:latin typeface="Comic Sans MS" pitchFamily="66" charset="0"/>
              </a:rPr>
              <a:t>alostérica</a:t>
            </a:r>
            <a:r>
              <a:rPr lang="es-MX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Su unión al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 depende del pH</a:t>
            </a:r>
          </a:p>
          <a:p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r>
              <a:rPr lang="es-MX" dirty="0" err="1" smtClean="0">
                <a:latin typeface="Comic Sans MS" pitchFamily="66" charset="0"/>
              </a:rPr>
              <a:t>Monomérica</a:t>
            </a:r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Almacena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</a:p>
          <a:p>
            <a:pPr>
              <a:buNone/>
            </a:pPr>
            <a:endParaRPr lang="es-MX" baseline="-25000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No </a:t>
            </a:r>
            <a:r>
              <a:rPr lang="es-MX" dirty="0" err="1" smtClean="0">
                <a:latin typeface="Comic Sans MS" pitchFamily="66" charset="0"/>
              </a:rPr>
              <a:t>alostérica</a:t>
            </a:r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Su unión al O</a:t>
            </a:r>
            <a:r>
              <a:rPr lang="es-MX" baseline="-25000" dirty="0" smtClean="0">
                <a:latin typeface="Comic Sans MS" pitchFamily="66" charset="0"/>
              </a:rPr>
              <a:t>2</a:t>
            </a:r>
            <a:r>
              <a:rPr lang="es-MX" dirty="0" smtClean="0">
                <a:latin typeface="Comic Sans MS" pitchFamily="66" charset="0"/>
              </a:rPr>
              <a:t> no depende del pH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34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99592" y="114190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Comic Sans MS" pitchFamily="66" charset="0"/>
              </a:rPr>
              <a:t>Hemoglobina</a:t>
            </a:r>
            <a:endParaRPr lang="es-MX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4" y="1141905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Comic Sans MS" pitchFamily="66" charset="0"/>
              </a:rPr>
              <a:t>Mioglobina</a:t>
            </a:r>
            <a:endParaRPr lang="es-MX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r>
              <a:rPr lang="es-MX" sz="3500" b="1" cap="none" dirty="0" smtClean="0">
                <a:latin typeface="Comic Sans MS" pitchFamily="66" charset="0"/>
              </a:rPr>
              <a:t>Grupos hemo en </a:t>
            </a:r>
            <a:r>
              <a:rPr lang="es-MX" sz="3500" b="1" cap="none" dirty="0" err="1" smtClean="0">
                <a:latin typeface="Comic Sans MS" pitchFamily="66" charset="0"/>
              </a:rPr>
              <a:t>desoxihemoglobina</a:t>
            </a:r>
            <a:endParaRPr lang="es-MX" sz="3500" b="1" cap="none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1215" t="21887" r="20626" b="5155"/>
          <a:stretch>
            <a:fillRect/>
          </a:stretch>
        </p:blipFill>
        <p:spPr bwMode="auto">
          <a:xfrm>
            <a:off x="785785" y="1214422"/>
            <a:ext cx="736257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>
                <a:latin typeface="Comic Sans MS" pitchFamily="66" charset="0"/>
              </a:rPr>
              <a:pPr/>
              <a:t>36</a:t>
            </a:fld>
            <a:endParaRPr lang="es-MX">
              <a:latin typeface="Comic Sans MS" pitchFamily="66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85720" y="1571612"/>
            <a:ext cx="8367996" cy="1246495"/>
            <a:chOff x="1000100" y="2468257"/>
            <a:chExt cx="8367996" cy="1246495"/>
          </a:xfrm>
        </p:grpSpPr>
        <p:sp>
          <p:nvSpPr>
            <p:cNvPr id="3" name="2 CuadroTexto"/>
            <p:cNvSpPr txBox="1"/>
            <p:nvPr/>
          </p:nvSpPr>
          <p:spPr>
            <a:xfrm>
              <a:off x="1000100" y="2468257"/>
              <a:ext cx="8367996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500" dirty="0" smtClean="0">
                  <a:latin typeface="Comic Sans MS" pitchFamily="66" charset="0"/>
                </a:rPr>
                <a:t>Fe(II)   +    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             Fe(II)O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</a:p>
            <a:p>
              <a:pPr algn="ctr"/>
              <a:endParaRPr lang="es-MX" sz="2500" dirty="0" smtClean="0">
                <a:latin typeface="Comic Sans MS" pitchFamily="66" charset="0"/>
              </a:endParaRPr>
            </a:p>
            <a:p>
              <a:pPr algn="ctr"/>
              <a:r>
                <a:rPr lang="es-MX" sz="2500" dirty="0" smtClean="0">
                  <a:latin typeface="Comic Sans MS" pitchFamily="66" charset="0"/>
                </a:rPr>
                <a:t>Fe(II)O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     +      Fe(II)               Fe(III)-O-O-Fe(III)</a:t>
              </a:r>
              <a:endParaRPr lang="es-MX" sz="2500" dirty="0">
                <a:latin typeface="Comic Sans MS" pitchFamily="66" charset="0"/>
              </a:endParaRPr>
            </a:p>
          </p:txBody>
        </p:sp>
        <p:cxnSp>
          <p:nvCxnSpPr>
            <p:cNvPr id="5" name="4 Conector recto de flecha"/>
            <p:cNvCxnSpPr/>
            <p:nvPr/>
          </p:nvCxnSpPr>
          <p:spPr>
            <a:xfrm>
              <a:off x="5143504" y="2754009"/>
              <a:ext cx="85725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>
              <a:off x="4929190" y="3468389"/>
              <a:ext cx="85725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0 Grupo"/>
          <p:cNvGrpSpPr/>
          <p:nvPr/>
        </p:nvGrpSpPr>
        <p:grpSpPr>
          <a:xfrm>
            <a:off x="456056" y="4214818"/>
            <a:ext cx="8069838" cy="1246495"/>
            <a:chOff x="884684" y="4182769"/>
            <a:chExt cx="8069838" cy="1246495"/>
          </a:xfrm>
        </p:grpSpPr>
        <p:sp>
          <p:nvSpPr>
            <p:cNvPr id="7" name="6 CuadroTexto"/>
            <p:cNvSpPr txBox="1"/>
            <p:nvPr/>
          </p:nvSpPr>
          <p:spPr>
            <a:xfrm>
              <a:off x="884684" y="4182769"/>
              <a:ext cx="8069838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500" dirty="0" err="1" smtClean="0">
                  <a:latin typeface="Comic Sans MS" pitchFamily="66" charset="0"/>
                </a:rPr>
                <a:t>MbFe</a:t>
              </a:r>
              <a:r>
                <a:rPr lang="es-MX" sz="2500" dirty="0" smtClean="0">
                  <a:latin typeface="Comic Sans MS" pitchFamily="66" charset="0"/>
                </a:rPr>
                <a:t>(II)O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   +   H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O   + H</a:t>
              </a:r>
              <a:r>
                <a:rPr lang="es-MX" sz="2500" baseline="30000" dirty="0" smtClean="0">
                  <a:latin typeface="Comic Sans MS" pitchFamily="66" charset="0"/>
                </a:rPr>
                <a:t>+</a:t>
              </a:r>
              <a:r>
                <a:rPr lang="es-MX" sz="2500" dirty="0" smtClean="0">
                  <a:latin typeface="Comic Sans MS" pitchFamily="66" charset="0"/>
                </a:rPr>
                <a:t>            </a:t>
              </a:r>
              <a:r>
                <a:rPr lang="es-MX" sz="2500" dirty="0" err="1" smtClean="0">
                  <a:latin typeface="Comic Sans MS" pitchFamily="66" charset="0"/>
                </a:rPr>
                <a:t>MbFe</a:t>
              </a:r>
              <a:r>
                <a:rPr lang="es-MX" sz="2500" smtClean="0">
                  <a:latin typeface="Comic Sans MS" pitchFamily="66" charset="0"/>
                </a:rPr>
                <a:t>(III) + H</a:t>
              </a:r>
              <a:r>
                <a:rPr lang="es-MX" sz="2500" baseline="-25000" smtClean="0">
                  <a:latin typeface="Comic Sans MS" pitchFamily="66" charset="0"/>
                </a:rPr>
                <a:t>2</a:t>
              </a:r>
              <a:r>
                <a:rPr lang="es-MX" sz="2500" smtClean="0">
                  <a:latin typeface="Comic Sans MS" pitchFamily="66" charset="0"/>
                </a:rPr>
                <a:t>O</a:t>
              </a:r>
              <a:endParaRPr lang="es-MX" sz="2500" dirty="0" smtClean="0">
                <a:latin typeface="Comic Sans MS" pitchFamily="66" charset="0"/>
              </a:endParaRPr>
            </a:p>
            <a:p>
              <a:pPr algn="ctr"/>
              <a:endParaRPr lang="es-MX" sz="2500" dirty="0" smtClean="0">
                <a:latin typeface="Comic Sans MS" pitchFamily="66" charset="0"/>
              </a:endParaRPr>
            </a:p>
            <a:p>
              <a:pPr algn="ctr"/>
              <a:r>
                <a:rPr lang="es-MX" sz="2500" dirty="0" err="1" smtClean="0">
                  <a:latin typeface="Comic Sans MS" pitchFamily="66" charset="0"/>
                </a:rPr>
                <a:t>MbFe</a:t>
              </a:r>
              <a:r>
                <a:rPr lang="es-MX" sz="2500" dirty="0" smtClean="0">
                  <a:latin typeface="Comic Sans MS" pitchFamily="66" charset="0"/>
                </a:rPr>
                <a:t>(II)O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r>
                <a:rPr lang="es-MX" sz="2500" dirty="0" smtClean="0">
                  <a:latin typeface="Comic Sans MS" pitchFamily="66" charset="0"/>
                </a:rPr>
                <a:t>     +      OH               </a:t>
              </a:r>
              <a:r>
                <a:rPr lang="es-MX" sz="2500" dirty="0" err="1" smtClean="0">
                  <a:latin typeface="Comic Sans MS" pitchFamily="66" charset="0"/>
                </a:rPr>
                <a:t>MbFe</a:t>
              </a:r>
              <a:r>
                <a:rPr lang="es-MX" sz="2500" dirty="0" smtClean="0">
                  <a:latin typeface="Comic Sans MS" pitchFamily="66" charset="0"/>
                </a:rPr>
                <a:t>(III)  +  O</a:t>
              </a:r>
              <a:r>
                <a:rPr lang="es-MX" sz="2500" baseline="-25000" dirty="0" smtClean="0">
                  <a:latin typeface="Comic Sans MS" pitchFamily="66" charset="0"/>
                </a:rPr>
                <a:t>2</a:t>
              </a:r>
              <a:endParaRPr lang="es-MX" sz="2500" baseline="-25000" dirty="0">
                <a:latin typeface="Comic Sans MS" pitchFamily="66" charset="0"/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>
            <a:xfrm>
              <a:off x="5357818" y="4397083"/>
              <a:ext cx="85725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9 Conector recto de flecha"/>
          <p:cNvCxnSpPr/>
          <p:nvPr/>
        </p:nvCxnSpPr>
        <p:spPr>
          <a:xfrm>
            <a:off x="4500562" y="5143512"/>
            <a:ext cx="8572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14348" y="857232"/>
            <a:ext cx="39757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500" dirty="0" smtClean="0">
                <a:latin typeface="Comic Sans MS" pitchFamily="66" charset="0"/>
              </a:rPr>
              <a:t>Papel de la globina</a:t>
            </a:r>
            <a:endParaRPr lang="es-MX" sz="3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2" y="1844824"/>
            <a:ext cx="48164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51679" y="556447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Características del O</a:t>
            </a:r>
            <a:r>
              <a:rPr lang="es-MX" sz="3200" baseline="-25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es-MX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2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" y="908720"/>
            <a:ext cx="8389565" cy="482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11759" y="184284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Características del O</a:t>
            </a:r>
            <a:r>
              <a:rPr lang="es-MX" sz="3200" baseline="-25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es-MX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00042"/>
            <a:ext cx="4257676" cy="1143000"/>
          </a:xfrm>
        </p:spPr>
        <p:txBody>
          <a:bodyPr/>
          <a:lstStyle/>
          <a:p>
            <a:r>
              <a:rPr lang="es-MX" dirty="0" err="1" smtClean="0">
                <a:latin typeface="Comic Sans MS" pitchFamily="66" charset="0"/>
              </a:rPr>
              <a:t>Mioglobina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42148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024842" y="6215082"/>
            <a:ext cx="762000" cy="365125"/>
          </a:xfrm>
        </p:spPr>
        <p:txBody>
          <a:bodyPr/>
          <a:lstStyle/>
          <a:p>
            <a:fld id="{6BDF58CF-0167-41C3-85CA-2AC9BDCB98EA}" type="slidenum">
              <a:rPr lang="es-MX" sz="1400" smtClean="0"/>
              <a:pPr/>
              <a:t>6</a:t>
            </a:fld>
            <a:endParaRPr lang="es-MX" sz="1400"/>
          </a:p>
        </p:txBody>
      </p:sp>
      <p:sp>
        <p:nvSpPr>
          <p:cNvPr id="11" name="10 CuadroTexto"/>
          <p:cNvSpPr txBox="1"/>
          <p:nvPr/>
        </p:nvSpPr>
        <p:spPr>
          <a:xfrm>
            <a:off x="428596" y="1857364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dirty="0" smtClean="0">
                <a:latin typeface="Comic Sans MS" pitchFamily="66" charset="0"/>
              </a:rPr>
              <a:t>Es una </a:t>
            </a:r>
            <a:r>
              <a:rPr lang="es-MX" sz="2500" dirty="0" err="1" smtClean="0">
                <a:latin typeface="Comic Sans MS" pitchFamily="66" charset="0"/>
              </a:rPr>
              <a:t>metaloproteína</a:t>
            </a:r>
            <a:r>
              <a:rPr lang="es-MX" sz="2500" dirty="0" smtClean="0">
                <a:latin typeface="Comic Sans MS" pitchFamily="66" charset="0"/>
              </a:rPr>
              <a:t> que almacena oxígeno en los tejidos musculares de los vertebrados.</a:t>
            </a:r>
          </a:p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 algn="just"/>
            <a:r>
              <a:rPr lang="es-MX" sz="2500" dirty="0" smtClean="0">
                <a:latin typeface="Comic Sans MS" pitchFamily="66" charset="0"/>
              </a:rPr>
              <a:t>Además facilita la difusión del O</a:t>
            </a:r>
            <a:r>
              <a:rPr lang="es-MX" sz="2500" baseline="-25000" dirty="0" smtClean="0">
                <a:latin typeface="Comic Sans MS" pitchFamily="66" charset="0"/>
              </a:rPr>
              <a:t>2</a:t>
            </a:r>
            <a:r>
              <a:rPr lang="es-MX" sz="2500" dirty="0" smtClean="0">
                <a:latin typeface="Comic Sans MS" pitchFamily="66" charset="0"/>
              </a:rPr>
              <a:t> a las mitocondrias, con el objeto de alimentar la cadena respiratoria.</a:t>
            </a:r>
          </a:p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 algn="just"/>
            <a:endParaRPr lang="es-MX" sz="2500" dirty="0">
              <a:latin typeface="Comic Sans MS" pitchFamily="66" charset="0"/>
            </a:endParaRPr>
          </a:p>
          <a:p>
            <a:pPr algn="just"/>
            <a:endParaRPr lang="es-MX" sz="2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43998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Características de la Mioglobina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4714908" cy="4752988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pPr algn="just"/>
            <a:r>
              <a:rPr lang="es-MX" sz="2500" dirty="0" smtClean="0">
                <a:latin typeface="Comic Sans MS" pitchFamily="66" charset="0"/>
              </a:rPr>
              <a:t>La estructura tridimensional fue descrita Por John </a:t>
            </a:r>
            <a:r>
              <a:rPr lang="es-MX" sz="2500" dirty="0" err="1" smtClean="0">
                <a:latin typeface="Comic Sans MS" pitchFamily="66" charset="0"/>
              </a:rPr>
              <a:t>Kendrew</a:t>
            </a:r>
            <a:r>
              <a:rPr lang="es-MX" sz="2500" dirty="0" smtClean="0">
                <a:latin typeface="Comic Sans MS" pitchFamily="66" charset="0"/>
              </a:rPr>
              <a:t> a finales de los años  50.</a:t>
            </a:r>
          </a:p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 algn="just">
              <a:buNone/>
            </a:pPr>
            <a:endParaRPr lang="es-MX" sz="2500" dirty="0" smtClean="0">
              <a:latin typeface="Comic Sans MS" pitchFamily="66" charset="0"/>
            </a:endParaRPr>
          </a:p>
          <a:p>
            <a:pPr algn="just"/>
            <a:r>
              <a:rPr lang="es-MX" sz="2500" dirty="0" smtClean="0">
                <a:latin typeface="Comic Sans MS" pitchFamily="66" charset="0"/>
              </a:rPr>
              <a:t>Se escogió la mioglobina del músculo esquelético del cachalote.</a:t>
            </a:r>
          </a:p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pPr>
              <a:buNone/>
            </a:pPr>
            <a:endParaRPr lang="es-MX" sz="2500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28" y="500042"/>
            <a:ext cx="8729666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Características de la mioglobina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00034" y="1500174"/>
            <a:ext cx="792961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500" dirty="0" smtClean="0">
              <a:latin typeface="Comic Sans MS" pitchFamily="66" charset="0"/>
            </a:endParaRPr>
          </a:p>
          <a:p>
            <a:pPr algn="just"/>
            <a:r>
              <a:rPr lang="es-MX" sz="2500" dirty="0" smtClean="0">
                <a:latin typeface="Comic Sans MS" pitchFamily="66" charset="0"/>
              </a:rPr>
              <a:t>* Es muy compacta, tiene un peso molecular de aprox. 17.8 </a:t>
            </a:r>
            <a:r>
              <a:rPr lang="es-MX" sz="2500" dirty="0" err="1" smtClean="0">
                <a:latin typeface="Comic Sans MS" pitchFamily="66" charset="0"/>
              </a:rPr>
              <a:t>kDa</a:t>
            </a:r>
            <a:r>
              <a:rPr lang="es-MX" sz="2500" dirty="0" smtClean="0">
                <a:latin typeface="Comic Sans MS" pitchFamily="66" charset="0"/>
              </a:rPr>
              <a:t>. Sus dimensiones son de 45 X 35 X 35 Å.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* Alrededor del 75% de la cadena principal está plegada en una conformación helicoidal </a:t>
            </a:r>
            <a:r>
              <a:rPr lang="el-GR" sz="2500" dirty="0" smtClean="0">
                <a:latin typeface="Comic Sans MS" pitchFamily="66" charset="0"/>
                <a:sym typeface="Symbol"/>
              </a:rPr>
              <a:t></a:t>
            </a:r>
            <a:r>
              <a:rPr lang="es-MX" sz="2500" dirty="0" smtClean="0">
                <a:latin typeface="Comic Sans MS" pitchFamily="66" charset="0"/>
              </a:rPr>
              <a:t>. Todas las hélices </a:t>
            </a:r>
            <a:r>
              <a:rPr lang="el-GR" sz="2500" dirty="0">
                <a:latin typeface="Comic Sans MS" pitchFamily="66" charset="0"/>
                <a:sym typeface="Symbol"/>
              </a:rPr>
              <a:t></a:t>
            </a:r>
            <a:r>
              <a:rPr lang="es-MX" sz="2500" dirty="0" smtClean="0">
                <a:latin typeface="Comic Sans MS" pitchFamily="66" charset="0"/>
              </a:rPr>
              <a:t> son dextrógiras.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* Cuatro de las hélices terminan con un residuo de </a:t>
            </a:r>
            <a:r>
              <a:rPr lang="es-MX" sz="2500" dirty="0" err="1" smtClean="0">
                <a:latin typeface="Comic Sans MS" pitchFamily="66" charset="0"/>
              </a:rPr>
              <a:t>prolina</a:t>
            </a:r>
            <a:r>
              <a:rPr lang="es-MX" sz="2500" dirty="0" smtClean="0">
                <a:latin typeface="Comic Sans MS" pitchFamily="66" charset="0"/>
              </a:rPr>
              <a:t> cuyo anillo de cinco miembros no puede situarse de forma adecuada en la </a:t>
            </a:r>
            <a:r>
              <a:rPr lang="el-GR" sz="2500" dirty="0">
                <a:latin typeface="Comic Sans MS" pitchFamily="66" charset="0"/>
                <a:sym typeface="Symbol"/>
              </a:rPr>
              <a:t></a:t>
            </a:r>
            <a:r>
              <a:rPr lang="el-GR" sz="2500" dirty="0" smtClean="0">
                <a:latin typeface="Comic Sans MS" pitchFamily="66" charset="0"/>
              </a:rPr>
              <a:t> </a:t>
            </a:r>
            <a:r>
              <a:rPr lang="es-MX" sz="2500" dirty="0" smtClean="0">
                <a:latin typeface="Comic Sans MS" pitchFamily="66" charset="0"/>
              </a:rPr>
              <a:t>–hélice.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94" y="500042"/>
            <a:ext cx="8686800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Características de la mioglobina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8229600" cy="4389120"/>
          </a:xfrm>
        </p:spPr>
        <p:txBody>
          <a:bodyPr>
            <a:normAutofit/>
          </a:bodyPr>
          <a:lstStyle/>
          <a:p>
            <a:r>
              <a:rPr lang="es-MX" sz="2500" dirty="0" smtClean="0">
                <a:latin typeface="Comic Sans MS" pitchFamily="66" charset="0"/>
              </a:rPr>
              <a:t>Los grupos </a:t>
            </a:r>
            <a:r>
              <a:rPr lang="es-MX" sz="2500" dirty="0" err="1" smtClean="0">
                <a:latin typeface="Comic Sans MS" pitchFamily="66" charset="0"/>
              </a:rPr>
              <a:t>peptídicos</a:t>
            </a:r>
            <a:r>
              <a:rPr lang="es-MX" sz="2500" dirty="0" smtClean="0">
                <a:latin typeface="Comic Sans MS" pitchFamily="66" charset="0"/>
              </a:rPr>
              <a:t> son planos.</a:t>
            </a:r>
          </a:p>
          <a:p>
            <a:pPr>
              <a:buNone/>
            </a:pPr>
            <a:endParaRPr lang="es-MX" sz="2500" dirty="0" smtClean="0">
              <a:latin typeface="Comic Sans MS" pitchFamily="66" charset="0"/>
            </a:endParaRPr>
          </a:p>
          <a:p>
            <a:r>
              <a:rPr lang="es-MX" sz="2500" dirty="0" smtClean="0">
                <a:latin typeface="Comic Sans MS" pitchFamily="66" charset="0"/>
              </a:rPr>
              <a:t>El interior y el exterior están bien definidos. El interior consiste casi enteramente de residuos no polares como la leucina, </a:t>
            </a:r>
            <a:r>
              <a:rPr lang="es-MX" sz="2500" dirty="0" err="1" smtClean="0">
                <a:latin typeface="Comic Sans MS" pitchFamily="66" charset="0"/>
              </a:rPr>
              <a:t>valina</a:t>
            </a:r>
            <a:r>
              <a:rPr lang="es-MX" sz="2500" dirty="0" smtClean="0">
                <a:latin typeface="Comic Sans MS" pitchFamily="66" charset="0"/>
              </a:rPr>
              <a:t>, metionina y fenilalanina.</a:t>
            </a:r>
            <a:endParaRPr lang="es-MX" sz="2500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DF58CF-0167-41C3-85CA-2AC9BDCB98EA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928662" y="5857892"/>
            <a:ext cx="556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Comic Sans MS" pitchFamily="66" charset="0"/>
              </a:rPr>
              <a:t>Stryer</a:t>
            </a:r>
            <a:r>
              <a:rPr lang="es-MX" sz="1600" dirty="0" smtClean="0">
                <a:latin typeface="Comic Sans MS" pitchFamily="66" charset="0"/>
              </a:rPr>
              <a:t>  L., BIOQUIMICA, </a:t>
            </a:r>
            <a:r>
              <a:rPr lang="es-MX" sz="1600" dirty="0" err="1" smtClean="0">
                <a:latin typeface="Comic Sans MS" pitchFamily="66" charset="0"/>
              </a:rPr>
              <a:t>Reverté</a:t>
            </a:r>
            <a:r>
              <a:rPr lang="es-MX" sz="1600" dirty="0" smtClean="0">
                <a:latin typeface="Comic Sans MS" pitchFamily="66" charset="0"/>
              </a:rPr>
              <a:t>, Barcelona, 1995,   </a:t>
            </a:r>
            <a:endParaRPr lang="es-MX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999</Words>
  <Application>Microsoft Office PowerPoint</Application>
  <PresentationFormat>Presentación en pantalla (4:3)</PresentationFormat>
  <Paragraphs>207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Mirador</vt:lpstr>
      <vt:lpstr>SPW 4.0 Graph</vt:lpstr>
      <vt:lpstr>Hemoglobina  y  mioglobina</vt:lpstr>
      <vt:lpstr>Características de Hierro</vt:lpstr>
      <vt:lpstr>Características del O2</vt:lpstr>
      <vt:lpstr>Presentación de PowerPoint</vt:lpstr>
      <vt:lpstr>Presentación de PowerPoint</vt:lpstr>
      <vt:lpstr>Mioglobina</vt:lpstr>
      <vt:lpstr>Características de la Mioglobina</vt:lpstr>
      <vt:lpstr>Características de la mioglobina</vt:lpstr>
      <vt:lpstr>Características de la mioglobina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Hemoglobina</vt:lpstr>
      <vt:lpstr>Presentación de PowerPoint</vt:lpstr>
      <vt:lpstr>Presentación de PowerPoint</vt:lpstr>
      <vt:lpstr>Presentación de PowerPoint</vt:lpstr>
      <vt:lpstr>Hemoglobina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Desoxihemoglobina </vt:lpstr>
      <vt:lpstr>Presentación de PowerPoint</vt:lpstr>
      <vt:lpstr>Presentación de PowerPoint</vt:lpstr>
      <vt:lpstr>Hemoglobina y mioglobina</vt:lpstr>
      <vt:lpstr>Grupos hemo en desoxihemoglobina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 Nobel</dc:creator>
  <cp:lastModifiedBy>Silvia</cp:lastModifiedBy>
  <cp:revision>203</cp:revision>
  <dcterms:created xsi:type="dcterms:W3CDTF">2007-10-03T12:45:39Z</dcterms:created>
  <dcterms:modified xsi:type="dcterms:W3CDTF">2017-03-13T17:29:48Z</dcterms:modified>
</cp:coreProperties>
</file>